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andha" initials="S" lastIdx="1" clrIdx="0">
    <p:extLst>
      <p:ext uri="{19B8F6BF-5375-455C-9EA6-DF929625EA0E}">
        <p15:presenceInfo xmlns:p15="http://schemas.microsoft.com/office/powerpoint/2012/main" userId="Sivanand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96628-2816-41EE-AA08-024F148E655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44F74B-6C56-4761-B014-8B7D178339BD}">
      <dgm:prSet custT="1"/>
      <dgm:sp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2800" b="1" dirty="0"/>
            <a:t>steps</a:t>
          </a:r>
          <a:endParaRPr lang="en-IN" sz="2800" b="1" dirty="0"/>
        </a:p>
      </dgm:t>
    </dgm:pt>
    <dgm:pt modelId="{EF2FEA44-3050-4B13-BC72-F87508CFD848}" type="parTrans" cxnId="{C5753A0E-8928-45C4-86A8-5A99918A4FD5}">
      <dgm:prSet/>
      <dgm:spPr/>
      <dgm:t>
        <a:bodyPr/>
        <a:lstStyle/>
        <a:p>
          <a:endParaRPr lang="en-IN"/>
        </a:p>
      </dgm:t>
    </dgm:pt>
    <dgm:pt modelId="{F7A9B446-5ED6-416A-8F64-B7F8560E4968}" type="sibTrans" cxnId="{C5753A0E-8928-45C4-86A8-5A99918A4FD5}">
      <dgm:prSet/>
      <dgm:spPr/>
      <dgm:t>
        <a:bodyPr/>
        <a:lstStyle/>
        <a:p>
          <a:endParaRPr lang="en-IN"/>
        </a:p>
      </dgm:t>
    </dgm:pt>
    <dgm:pt modelId="{F736B3ED-233B-4CF8-9AD0-F5B6A2F0648A}">
      <dgm:prSet custT="1"/>
      <dgm:spPr/>
      <dgm:t>
        <a:bodyPr/>
        <a:lstStyle/>
        <a:p>
          <a:r>
            <a:rPr lang="en-US" sz="1800" b="1" dirty="0"/>
            <a:t>Understanding the historical gold price data</a:t>
          </a:r>
          <a:endParaRPr lang="en-IN" sz="1800" b="1" dirty="0"/>
        </a:p>
      </dgm:t>
    </dgm:pt>
    <dgm:pt modelId="{31FD811B-BF05-4593-BF82-32363AA9163F}" type="parTrans" cxnId="{5F9AE658-8F95-4ABC-B7FE-9A019C8FF311}">
      <dgm:prSet/>
      <dgm:spPr/>
      <dgm:t>
        <a:bodyPr/>
        <a:lstStyle/>
        <a:p>
          <a:endParaRPr lang="en-IN"/>
        </a:p>
      </dgm:t>
    </dgm:pt>
    <dgm:pt modelId="{F3FD033A-8D94-4B9C-BFD7-34BB2ECC2D85}" type="sibTrans" cxnId="{5F9AE658-8F95-4ABC-B7FE-9A019C8FF311}">
      <dgm:prSet/>
      <dgm:spPr/>
      <dgm:t>
        <a:bodyPr/>
        <a:lstStyle/>
        <a:p>
          <a:endParaRPr lang="en-IN"/>
        </a:p>
      </dgm:t>
    </dgm:pt>
    <dgm:pt modelId="{CD6BBE04-09D1-4F12-A689-65126E158698}">
      <dgm:prSet custT="1"/>
      <dgm:spPr/>
      <dgm:t>
        <a:bodyPr/>
        <a:lstStyle/>
        <a:p>
          <a:r>
            <a:rPr lang="en-IN" sz="1800" b="1" dirty="0"/>
            <a:t>Data Pre processing</a:t>
          </a:r>
        </a:p>
      </dgm:t>
    </dgm:pt>
    <dgm:pt modelId="{C1B0B0E4-4C31-4239-A49D-52D6263224A4}" type="parTrans" cxnId="{5E132437-96A1-408D-80DF-04BE9EFE880C}">
      <dgm:prSet/>
      <dgm:spPr/>
      <dgm:t>
        <a:bodyPr/>
        <a:lstStyle/>
        <a:p>
          <a:endParaRPr lang="en-IN"/>
        </a:p>
      </dgm:t>
    </dgm:pt>
    <dgm:pt modelId="{F216D330-D94F-4706-B225-A0EA9B80B592}" type="sibTrans" cxnId="{5E132437-96A1-408D-80DF-04BE9EFE880C}">
      <dgm:prSet/>
      <dgm:spPr/>
      <dgm:t>
        <a:bodyPr/>
        <a:lstStyle/>
        <a:p>
          <a:endParaRPr lang="en-IN"/>
        </a:p>
      </dgm:t>
    </dgm:pt>
    <dgm:pt modelId="{2150AAFC-84B4-418E-9E51-FF1AF3015F22}">
      <dgm:prSet custT="1"/>
      <dgm:spPr/>
      <dgm:t>
        <a:bodyPr/>
        <a:lstStyle/>
        <a:p>
          <a:r>
            <a:rPr lang="en-IN" sz="1800" b="1" dirty="0"/>
            <a:t>Time Series Analysis</a:t>
          </a:r>
        </a:p>
      </dgm:t>
    </dgm:pt>
    <dgm:pt modelId="{95B415D0-10A8-4A30-A1E6-36E2835AE798}" type="parTrans" cxnId="{FAD01A15-DBE0-4390-B185-102FDEAEA310}">
      <dgm:prSet/>
      <dgm:spPr/>
      <dgm:t>
        <a:bodyPr/>
        <a:lstStyle/>
        <a:p>
          <a:endParaRPr lang="en-IN"/>
        </a:p>
      </dgm:t>
    </dgm:pt>
    <dgm:pt modelId="{60713C36-CB49-417C-B46A-A0228B06AC0D}" type="sibTrans" cxnId="{FAD01A15-DBE0-4390-B185-102FDEAEA310}">
      <dgm:prSet/>
      <dgm:spPr/>
      <dgm:t>
        <a:bodyPr/>
        <a:lstStyle/>
        <a:p>
          <a:endParaRPr lang="en-IN"/>
        </a:p>
      </dgm:t>
    </dgm:pt>
    <dgm:pt modelId="{A3D0E45D-1D81-44DA-9570-7B44000B4C96}">
      <dgm:prSet custT="1"/>
      <dgm:spPr/>
      <dgm:t>
        <a:bodyPr/>
        <a:lstStyle/>
        <a:p>
          <a:r>
            <a:rPr lang="en-US" sz="1800" b="1" dirty="0"/>
            <a:t>Data visualizations</a:t>
          </a:r>
          <a:endParaRPr lang="en-IN" sz="1800" b="1" dirty="0"/>
        </a:p>
      </dgm:t>
    </dgm:pt>
    <dgm:pt modelId="{5F1D9628-D326-4BE1-BC39-4BF2EAB0F264}" type="parTrans" cxnId="{D35D7CB9-E20E-4E5E-B250-7496859BA1FA}">
      <dgm:prSet/>
      <dgm:spPr/>
      <dgm:t>
        <a:bodyPr/>
        <a:lstStyle/>
        <a:p>
          <a:endParaRPr lang="en-IN"/>
        </a:p>
      </dgm:t>
    </dgm:pt>
    <dgm:pt modelId="{C0E57887-9086-49BD-9AB7-8B3C0D9900D8}" type="sibTrans" cxnId="{D35D7CB9-E20E-4E5E-B250-7496859BA1FA}">
      <dgm:prSet/>
      <dgm:spPr/>
      <dgm:t>
        <a:bodyPr/>
        <a:lstStyle/>
        <a:p>
          <a:endParaRPr lang="en-IN"/>
        </a:p>
      </dgm:t>
    </dgm:pt>
    <dgm:pt modelId="{AD6A25E9-2368-4696-9E93-16D3F47E36C9}">
      <dgm:prSet custT="1"/>
      <dgm:spPr/>
      <dgm:t>
        <a:bodyPr/>
        <a:lstStyle/>
        <a:p>
          <a:r>
            <a:rPr lang="en-US" sz="1800" b="1" dirty="0"/>
            <a:t>conclusion</a:t>
          </a:r>
          <a:endParaRPr lang="en-IN" sz="1800" b="1" dirty="0"/>
        </a:p>
      </dgm:t>
    </dgm:pt>
    <dgm:pt modelId="{0143CB61-E120-4442-AA8B-6C1BF1156DE3}" type="parTrans" cxnId="{CC187383-FBB6-478C-9BF1-3808473424F6}">
      <dgm:prSet/>
      <dgm:spPr/>
      <dgm:t>
        <a:bodyPr/>
        <a:lstStyle/>
        <a:p>
          <a:endParaRPr lang="en-IN"/>
        </a:p>
      </dgm:t>
    </dgm:pt>
    <dgm:pt modelId="{B498CE75-1C13-40A6-B167-B001177E60B0}" type="sibTrans" cxnId="{CC187383-FBB6-478C-9BF1-3808473424F6}">
      <dgm:prSet/>
      <dgm:spPr/>
      <dgm:t>
        <a:bodyPr/>
        <a:lstStyle/>
        <a:p>
          <a:endParaRPr lang="en-IN"/>
        </a:p>
      </dgm:t>
    </dgm:pt>
    <dgm:pt modelId="{57ACFB52-8F65-49C2-8B2A-7C1AD5F9315F}" type="pres">
      <dgm:prSet presAssocID="{DD896628-2816-41EE-AA08-024F148E6555}" presName="compositeShape" presStyleCnt="0">
        <dgm:presLayoutVars>
          <dgm:dir/>
          <dgm:resizeHandles/>
        </dgm:presLayoutVars>
      </dgm:prSet>
      <dgm:spPr/>
    </dgm:pt>
    <dgm:pt modelId="{113BEACD-AF2D-4EE3-8B8B-84CD2CED7F27}" type="pres">
      <dgm:prSet presAssocID="{DD896628-2816-41EE-AA08-024F148E6555}" presName="pyramid" presStyleLbl="node1" presStyleIdx="0" presStyleCnt="1"/>
      <dgm:spPr>
        <a:solidFill>
          <a:schemeClr val="accent3">
            <a:lumMod val="20000"/>
            <a:lumOff val="80000"/>
          </a:schemeClr>
        </a:solidFill>
      </dgm:spPr>
    </dgm:pt>
    <dgm:pt modelId="{7587AC88-3D5D-4411-97AF-2AE350C817B3}" type="pres">
      <dgm:prSet presAssocID="{DD896628-2816-41EE-AA08-024F148E6555}" presName="theList" presStyleCnt="0"/>
      <dgm:spPr/>
    </dgm:pt>
    <dgm:pt modelId="{606BC9C4-1DD8-4852-9FC0-875FD8EF4A2E}" type="pres">
      <dgm:prSet presAssocID="{3044F74B-6C56-4761-B014-8B7D178339BD}" presName="aNode" presStyleLbl="fgAcc1" presStyleIdx="0" presStyleCnt="6">
        <dgm:presLayoutVars>
          <dgm:bulletEnabled val="1"/>
        </dgm:presLayoutVars>
      </dgm:prSet>
      <dgm:spPr/>
    </dgm:pt>
    <dgm:pt modelId="{9B087E1F-FA71-4F3E-BF5A-B7DEA3C607FA}" type="pres">
      <dgm:prSet presAssocID="{3044F74B-6C56-4761-B014-8B7D178339BD}" presName="aSpace" presStyleCnt="0"/>
      <dgm:spPr/>
    </dgm:pt>
    <dgm:pt modelId="{3C5FEB00-9428-4390-9D6C-5D6C08B2DB7C}" type="pres">
      <dgm:prSet presAssocID="{F736B3ED-233B-4CF8-9AD0-F5B6A2F0648A}" presName="aNode" presStyleLbl="fgAcc1" presStyleIdx="1" presStyleCnt="6">
        <dgm:presLayoutVars>
          <dgm:bulletEnabled val="1"/>
        </dgm:presLayoutVars>
      </dgm:prSet>
      <dgm:spPr/>
    </dgm:pt>
    <dgm:pt modelId="{75E8FCFE-98AC-4FE7-BCB6-64EE35A728E6}" type="pres">
      <dgm:prSet presAssocID="{F736B3ED-233B-4CF8-9AD0-F5B6A2F0648A}" presName="aSpace" presStyleCnt="0"/>
      <dgm:spPr/>
    </dgm:pt>
    <dgm:pt modelId="{79201B60-D456-433B-9550-B79E4B0A2BDB}" type="pres">
      <dgm:prSet presAssocID="{CD6BBE04-09D1-4F12-A689-65126E158698}" presName="aNode" presStyleLbl="fgAcc1" presStyleIdx="2" presStyleCnt="6">
        <dgm:presLayoutVars>
          <dgm:bulletEnabled val="1"/>
        </dgm:presLayoutVars>
      </dgm:prSet>
      <dgm:spPr/>
    </dgm:pt>
    <dgm:pt modelId="{667C998C-B966-4468-872E-2031873C62B5}" type="pres">
      <dgm:prSet presAssocID="{CD6BBE04-09D1-4F12-A689-65126E158698}" presName="aSpace" presStyleCnt="0"/>
      <dgm:spPr/>
    </dgm:pt>
    <dgm:pt modelId="{A504DC2D-F425-4EE2-8B49-E29C68E5414A}" type="pres">
      <dgm:prSet presAssocID="{2150AAFC-84B4-418E-9E51-FF1AF3015F22}" presName="aNode" presStyleLbl="fgAcc1" presStyleIdx="3" presStyleCnt="6">
        <dgm:presLayoutVars>
          <dgm:bulletEnabled val="1"/>
        </dgm:presLayoutVars>
      </dgm:prSet>
      <dgm:spPr/>
    </dgm:pt>
    <dgm:pt modelId="{89200925-DE6E-46E8-84A7-5C3DAC26340D}" type="pres">
      <dgm:prSet presAssocID="{2150AAFC-84B4-418E-9E51-FF1AF3015F22}" presName="aSpace" presStyleCnt="0"/>
      <dgm:spPr/>
    </dgm:pt>
    <dgm:pt modelId="{844FEAF5-3689-449F-BF1B-C3D4AD406321}" type="pres">
      <dgm:prSet presAssocID="{A3D0E45D-1D81-44DA-9570-7B44000B4C96}" presName="aNode" presStyleLbl="fgAcc1" presStyleIdx="4" presStyleCnt="6">
        <dgm:presLayoutVars>
          <dgm:bulletEnabled val="1"/>
        </dgm:presLayoutVars>
      </dgm:prSet>
      <dgm:spPr/>
    </dgm:pt>
    <dgm:pt modelId="{6D5DB418-127C-4052-B7C2-98359E9A957C}" type="pres">
      <dgm:prSet presAssocID="{A3D0E45D-1D81-44DA-9570-7B44000B4C96}" presName="aSpace" presStyleCnt="0"/>
      <dgm:spPr/>
    </dgm:pt>
    <dgm:pt modelId="{81053CE0-4C3D-492E-8234-8068F1478C14}" type="pres">
      <dgm:prSet presAssocID="{AD6A25E9-2368-4696-9E93-16D3F47E36C9}" presName="aNode" presStyleLbl="fgAcc1" presStyleIdx="5" presStyleCnt="6">
        <dgm:presLayoutVars>
          <dgm:bulletEnabled val="1"/>
        </dgm:presLayoutVars>
      </dgm:prSet>
      <dgm:spPr/>
    </dgm:pt>
    <dgm:pt modelId="{0534C93D-1055-4945-89DF-9FB53B7D83EC}" type="pres">
      <dgm:prSet presAssocID="{AD6A25E9-2368-4696-9E93-16D3F47E36C9}" presName="aSpace" presStyleCnt="0"/>
      <dgm:spPr/>
    </dgm:pt>
  </dgm:ptLst>
  <dgm:cxnLst>
    <dgm:cxn modelId="{D8A39E04-BF43-42F7-809B-FD7467194900}" type="presOf" srcId="{F736B3ED-233B-4CF8-9AD0-F5B6A2F0648A}" destId="{3C5FEB00-9428-4390-9D6C-5D6C08B2DB7C}" srcOrd="0" destOrd="0" presId="urn:microsoft.com/office/officeart/2005/8/layout/pyramid2"/>
    <dgm:cxn modelId="{C5753A0E-8928-45C4-86A8-5A99918A4FD5}" srcId="{DD896628-2816-41EE-AA08-024F148E6555}" destId="{3044F74B-6C56-4761-B014-8B7D178339BD}" srcOrd="0" destOrd="0" parTransId="{EF2FEA44-3050-4B13-BC72-F87508CFD848}" sibTransId="{F7A9B446-5ED6-416A-8F64-B7F8560E4968}"/>
    <dgm:cxn modelId="{FAD01A15-DBE0-4390-B185-102FDEAEA310}" srcId="{DD896628-2816-41EE-AA08-024F148E6555}" destId="{2150AAFC-84B4-418E-9E51-FF1AF3015F22}" srcOrd="3" destOrd="0" parTransId="{95B415D0-10A8-4A30-A1E6-36E2835AE798}" sibTransId="{60713C36-CB49-417C-B46A-A0228B06AC0D}"/>
    <dgm:cxn modelId="{693DE222-960D-485A-B337-DDDDC788DD1D}" type="presOf" srcId="{CD6BBE04-09D1-4F12-A689-65126E158698}" destId="{79201B60-D456-433B-9550-B79E4B0A2BDB}" srcOrd="0" destOrd="0" presId="urn:microsoft.com/office/officeart/2005/8/layout/pyramid2"/>
    <dgm:cxn modelId="{E596F227-5642-4633-9DD5-80FBA0E37BC1}" type="presOf" srcId="{AD6A25E9-2368-4696-9E93-16D3F47E36C9}" destId="{81053CE0-4C3D-492E-8234-8068F1478C14}" srcOrd="0" destOrd="0" presId="urn:microsoft.com/office/officeart/2005/8/layout/pyramid2"/>
    <dgm:cxn modelId="{5E132437-96A1-408D-80DF-04BE9EFE880C}" srcId="{DD896628-2816-41EE-AA08-024F148E6555}" destId="{CD6BBE04-09D1-4F12-A689-65126E158698}" srcOrd="2" destOrd="0" parTransId="{C1B0B0E4-4C31-4239-A49D-52D6263224A4}" sibTransId="{F216D330-D94F-4706-B225-A0EA9B80B592}"/>
    <dgm:cxn modelId="{5F9AE658-8F95-4ABC-B7FE-9A019C8FF311}" srcId="{DD896628-2816-41EE-AA08-024F148E6555}" destId="{F736B3ED-233B-4CF8-9AD0-F5B6A2F0648A}" srcOrd="1" destOrd="0" parTransId="{31FD811B-BF05-4593-BF82-32363AA9163F}" sibTransId="{F3FD033A-8D94-4B9C-BFD7-34BB2ECC2D85}"/>
    <dgm:cxn modelId="{CC187383-FBB6-478C-9BF1-3808473424F6}" srcId="{DD896628-2816-41EE-AA08-024F148E6555}" destId="{AD6A25E9-2368-4696-9E93-16D3F47E36C9}" srcOrd="5" destOrd="0" parTransId="{0143CB61-E120-4442-AA8B-6C1BF1156DE3}" sibTransId="{B498CE75-1C13-40A6-B167-B001177E60B0}"/>
    <dgm:cxn modelId="{13DDAF95-85B6-437C-86C7-2E24867F4E0C}" type="presOf" srcId="{A3D0E45D-1D81-44DA-9570-7B44000B4C96}" destId="{844FEAF5-3689-449F-BF1B-C3D4AD406321}" srcOrd="0" destOrd="0" presId="urn:microsoft.com/office/officeart/2005/8/layout/pyramid2"/>
    <dgm:cxn modelId="{D35D7CB9-E20E-4E5E-B250-7496859BA1FA}" srcId="{DD896628-2816-41EE-AA08-024F148E6555}" destId="{A3D0E45D-1D81-44DA-9570-7B44000B4C96}" srcOrd="4" destOrd="0" parTransId="{5F1D9628-D326-4BE1-BC39-4BF2EAB0F264}" sibTransId="{C0E57887-9086-49BD-9AB7-8B3C0D9900D8}"/>
    <dgm:cxn modelId="{38EBA3E7-B760-4D3C-87F3-C8638366837C}" type="presOf" srcId="{DD896628-2816-41EE-AA08-024F148E6555}" destId="{57ACFB52-8F65-49C2-8B2A-7C1AD5F9315F}" srcOrd="0" destOrd="0" presId="urn:microsoft.com/office/officeart/2005/8/layout/pyramid2"/>
    <dgm:cxn modelId="{EC22BBE7-23C1-4059-A13F-87CFF8739631}" type="presOf" srcId="{3044F74B-6C56-4761-B014-8B7D178339BD}" destId="{606BC9C4-1DD8-4852-9FC0-875FD8EF4A2E}" srcOrd="0" destOrd="0" presId="urn:microsoft.com/office/officeart/2005/8/layout/pyramid2"/>
    <dgm:cxn modelId="{CEE555F9-D650-4165-9809-54696C829C1D}" type="presOf" srcId="{2150AAFC-84B4-418E-9E51-FF1AF3015F22}" destId="{A504DC2D-F425-4EE2-8B49-E29C68E5414A}" srcOrd="0" destOrd="0" presId="urn:microsoft.com/office/officeart/2005/8/layout/pyramid2"/>
    <dgm:cxn modelId="{1812B477-102C-4E33-8D75-8961BBEDCC33}" type="presParOf" srcId="{57ACFB52-8F65-49C2-8B2A-7C1AD5F9315F}" destId="{113BEACD-AF2D-4EE3-8B8B-84CD2CED7F27}" srcOrd="0" destOrd="0" presId="urn:microsoft.com/office/officeart/2005/8/layout/pyramid2"/>
    <dgm:cxn modelId="{4B947AF2-B2B1-4A2B-9F3F-59F205B4CD9F}" type="presParOf" srcId="{57ACFB52-8F65-49C2-8B2A-7C1AD5F9315F}" destId="{7587AC88-3D5D-4411-97AF-2AE350C817B3}" srcOrd="1" destOrd="0" presId="urn:microsoft.com/office/officeart/2005/8/layout/pyramid2"/>
    <dgm:cxn modelId="{A83B7639-A756-42D8-849A-562F3B15CCAB}" type="presParOf" srcId="{7587AC88-3D5D-4411-97AF-2AE350C817B3}" destId="{606BC9C4-1DD8-4852-9FC0-875FD8EF4A2E}" srcOrd="0" destOrd="0" presId="urn:microsoft.com/office/officeart/2005/8/layout/pyramid2"/>
    <dgm:cxn modelId="{C709C513-EA22-41E2-9B82-8DF028134E53}" type="presParOf" srcId="{7587AC88-3D5D-4411-97AF-2AE350C817B3}" destId="{9B087E1F-FA71-4F3E-BF5A-B7DEA3C607FA}" srcOrd="1" destOrd="0" presId="urn:microsoft.com/office/officeart/2005/8/layout/pyramid2"/>
    <dgm:cxn modelId="{BF670EB0-4180-423E-9126-B824880DC7AB}" type="presParOf" srcId="{7587AC88-3D5D-4411-97AF-2AE350C817B3}" destId="{3C5FEB00-9428-4390-9D6C-5D6C08B2DB7C}" srcOrd="2" destOrd="0" presId="urn:microsoft.com/office/officeart/2005/8/layout/pyramid2"/>
    <dgm:cxn modelId="{D4DD4D55-2D62-4A86-BBBD-522F0A9D6CBF}" type="presParOf" srcId="{7587AC88-3D5D-4411-97AF-2AE350C817B3}" destId="{75E8FCFE-98AC-4FE7-BCB6-64EE35A728E6}" srcOrd="3" destOrd="0" presId="urn:microsoft.com/office/officeart/2005/8/layout/pyramid2"/>
    <dgm:cxn modelId="{74A78725-C198-4E55-B529-30FA205574FB}" type="presParOf" srcId="{7587AC88-3D5D-4411-97AF-2AE350C817B3}" destId="{79201B60-D456-433B-9550-B79E4B0A2BDB}" srcOrd="4" destOrd="0" presId="urn:microsoft.com/office/officeart/2005/8/layout/pyramid2"/>
    <dgm:cxn modelId="{D0E88688-D891-4C0E-926A-C241B617E71A}" type="presParOf" srcId="{7587AC88-3D5D-4411-97AF-2AE350C817B3}" destId="{667C998C-B966-4468-872E-2031873C62B5}" srcOrd="5" destOrd="0" presId="urn:microsoft.com/office/officeart/2005/8/layout/pyramid2"/>
    <dgm:cxn modelId="{7AEC43F3-8BB7-4F12-8F55-0FDE86304AC3}" type="presParOf" srcId="{7587AC88-3D5D-4411-97AF-2AE350C817B3}" destId="{A504DC2D-F425-4EE2-8B49-E29C68E5414A}" srcOrd="6" destOrd="0" presId="urn:microsoft.com/office/officeart/2005/8/layout/pyramid2"/>
    <dgm:cxn modelId="{F9C0421C-5C9E-4B4A-94A3-CE58A5FD88E6}" type="presParOf" srcId="{7587AC88-3D5D-4411-97AF-2AE350C817B3}" destId="{89200925-DE6E-46E8-84A7-5C3DAC26340D}" srcOrd="7" destOrd="0" presId="urn:microsoft.com/office/officeart/2005/8/layout/pyramid2"/>
    <dgm:cxn modelId="{F9E66BD9-F543-420E-8754-2BC711525FF2}" type="presParOf" srcId="{7587AC88-3D5D-4411-97AF-2AE350C817B3}" destId="{844FEAF5-3689-449F-BF1B-C3D4AD406321}" srcOrd="8" destOrd="0" presId="urn:microsoft.com/office/officeart/2005/8/layout/pyramid2"/>
    <dgm:cxn modelId="{195CB5B7-44FE-4A2A-85E1-C1784085737A}" type="presParOf" srcId="{7587AC88-3D5D-4411-97AF-2AE350C817B3}" destId="{6D5DB418-127C-4052-B7C2-98359E9A957C}" srcOrd="9" destOrd="0" presId="urn:microsoft.com/office/officeart/2005/8/layout/pyramid2"/>
    <dgm:cxn modelId="{51F5DD08-DA3B-40D1-943D-DA5E2837B089}" type="presParOf" srcId="{7587AC88-3D5D-4411-97AF-2AE350C817B3}" destId="{81053CE0-4C3D-492E-8234-8068F1478C14}" srcOrd="10" destOrd="0" presId="urn:microsoft.com/office/officeart/2005/8/layout/pyramid2"/>
    <dgm:cxn modelId="{40513514-C667-4718-88F8-5AFCE3DEFB9F}" type="presParOf" srcId="{7587AC88-3D5D-4411-97AF-2AE350C817B3}" destId="{0534C93D-1055-4945-89DF-9FB53B7D83EC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A89E36-7EAA-47D1-8EAD-9AB9597643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1D638D-910B-425C-9424-469039F814A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dirty="0">
              <a:solidFill>
                <a:srgbClr val="002060"/>
              </a:solidFill>
            </a:rPr>
            <a:t>Historical Price Trends</a:t>
          </a:r>
          <a:endParaRPr lang="en-IN" b="0" dirty="0">
            <a:solidFill>
              <a:srgbClr val="002060"/>
            </a:solidFill>
          </a:endParaRPr>
        </a:p>
      </dgm:t>
    </dgm:pt>
    <dgm:pt modelId="{8B70B16F-3042-469C-B4D6-31D2A8BFE3B7}" type="parTrans" cxnId="{49EB3CDC-A5F6-47CA-81EF-FA08E7926257}">
      <dgm:prSet/>
      <dgm:spPr/>
      <dgm:t>
        <a:bodyPr/>
        <a:lstStyle/>
        <a:p>
          <a:endParaRPr lang="en-IN"/>
        </a:p>
      </dgm:t>
    </dgm:pt>
    <dgm:pt modelId="{B1C3BB91-F5B5-4CE2-B265-65E868366AEA}" type="sibTrans" cxnId="{49EB3CDC-A5F6-47CA-81EF-FA08E7926257}">
      <dgm:prSet/>
      <dgm:spPr/>
      <dgm:t>
        <a:bodyPr/>
        <a:lstStyle/>
        <a:p>
          <a:endParaRPr lang="en-IN"/>
        </a:p>
      </dgm:t>
    </dgm:pt>
    <dgm:pt modelId="{8A73B2C0-CC7E-4D47-A47B-A251C582273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Economic Influence</a:t>
          </a:r>
          <a:endParaRPr lang="en-IN" dirty="0">
            <a:solidFill>
              <a:srgbClr val="002060"/>
            </a:solidFill>
          </a:endParaRPr>
        </a:p>
      </dgm:t>
    </dgm:pt>
    <dgm:pt modelId="{DFE5E05E-CED5-490C-84F0-E560E05631DB}" type="parTrans" cxnId="{17A32210-82C8-458D-A8B1-2E1AECFA83E5}">
      <dgm:prSet/>
      <dgm:spPr/>
      <dgm:t>
        <a:bodyPr/>
        <a:lstStyle/>
        <a:p>
          <a:endParaRPr lang="en-IN"/>
        </a:p>
      </dgm:t>
    </dgm:pt>
    <dgm:pt modelId="{A8A92249-7150-4164-9A65-0968D5C5CEF1}" type="sibTrans" cxnId="{17A32210-82C8-458D-A8B1-2E1AECFA83E5}">
      <dgm:prSet/>
      <dgm:spPr/>
      <dgm:t>
        <a:bodyPr/>
        <a:lstStyle/>
        <a:p>
          <a:endParaRPr lang="en-IN"/>
        </a:p>
      </dgm:t>
    </dgm:pt>
    <dgm:pt modelId="{81FFDEA6-59AA-4FC4-A34E-293E08766CB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COVID-19 Effect</a:t>
          </a:r>
          <a:endParaRPr lang="en-IN" dirty="0">
            <a:solidFill>
              <a:srgbClr val="002060"/>
            </a:solidFill>
          </a:endParaRPr>
        </a:p>
      </dgm:t>
    </dgm:pt>
    <dgm:pt modelId="{D90075D8-9790-4D67-8EFF-866EAFD14892}" type="parTrans" cxnId="{77B5CB00-425D-4A5B-AA0A-6EB5AAC7FD58}">
      <dgm:prSet/>
      <dgm:spPr/>
      <dgm:t>
        <a:bodyPr/>
        <a:lstStyle/>
        <a:p>
          <a:endParaRPr lang="en-IN"/>
        </a:p>
      </dgm:t>
    </dgm:pt>
    <dgm:pt modelId="{74204C5F-EE2E-4DEA-ADC4-F749CF3B6A03}" type="sibTrans" cxnId="{77B5CB00-425D-4A5B-AA0A-6EB5AAC7FD58}">
      <dgm:prSet/>
      <dgm:spPr/>
      <dgm:t>
        <a:bodyPr/>
        <a:lstStyle/>
        <a:p>
          <a:endParaRPr lang="en-IN"/>
        </a:p>
      </dgm:t>
    </dgm:pt>
    <dgm:pt modelId="{7B5EC2A4-9D7C-4CD5-908E-DC622C2AC53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Monthly Trading Patterns</a:t>
          </a:r>
          <a:endParaRPr lang="en-IN" dirty="0">
            <a:solidFill>
              <a:srgbClr val="002060"/>
            </a:solidFill>
          </a:endParaRPr>
        </a:p>
      </dgm:t>
    </dgm:pt>
    <dgm:pt modelId="{00B03D33-BABE-4955-A8BA-3B72E81DCDB4}" type="parTrans" cxnId="{66D9A52A-D6F4-4768-BD5E-BF5E899558CB}">
      <dgm:prSet/>
      <dgm:spPr/>
      <dgm:t>
        <a:bodyPr/>
        <a:lstStyle/>
        <a:p>
          <a:endParaRPr lang="en-IN"/>
        </a:p>
      </dgm:t>
    </dgm:pt>
    <dgm:pt modelId="{CEB91373-521A-40B2-BD0C-FB7F3624CF9E}" type="sibTrans" cxnId="{66D9A52A-D6F4-4768-BD5E-BF5E899558CB}">
      <dgm:prSet/>
      <dgm:spPr/>
      <dgm:t>
        <a:bodyPr/>
        <a:lstStyle/>
        <a:p>
          <a:endParaRPr lang="en-IN"/>
        </a:p>
      </dgm:t>
    </dgm:pt>
    <dgm:pt modelId="{20C6F090-C797-4ED8-9928-9DE8CBAE442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Investor Behavior</a:t>
          </a:r>
          <a:endParaRPr lang="en-IN" dirty="0">
            <a:solidFill>
              <a:srgbClr val="002060"/>
            </a:solidFill>
          </a:endParaRPr>
        </a:p>
      </dgm:t>
    </dgm:pt>
    <dgm:pt modelId="{7D68FA0F-8672-4BC2-A536-4EEC07268596}" type="parTrans" cxnId="{6DBBF42A-FC36-4A01-B0CF-F066E50F3997}">
      <dgm:prSet/>
      <dgm:spPr/>
      <dgm:t>
        <a:bodyPr/>
        <a:lstStyle/>
        <a:p>
          <a:endParaRPr lang="en-IN"/>
        </a:p>
      </dgm:t>
    </dgm:pt>
    <dgm:pt modelId="{3FAF2D81-8C6A-4ABE-ADF6-456BF7FCD90A}" type="sibTrans" cxnId="{6DBBF42A-FC36-4A01-B0CF-F066E50F3997}">
      <dgm:prSet/>
      <dgm:spPr/>
      <dgm:t>
        <a:bodyPr/>
        <a:lstStyle/>
        <a:p>
          <a:endParaRPr lang="en-IN"/>
        </a:p>
      </dgm:t>
    </dgm:pt>
    <dgm:pt modelId="{51DA805B-EDD5-41EC-9780-42BCCFB88E88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Price Ranges</a:t>
          </a:r>
          <a:endParaRPr lang="en-IN" dirty="0">
            <a:solidFill>
              <a:srgbClr val="002060"/>
            </a:solidFill>
          </a:endParaRPr>
        </a:p>
      </dgm:t>
    </dgm:pt>
    <dgm:pt modelId="{631A9263-8E5B-4B90-B1E6-2E24DB433913}" type="parTrans" cxnId="{C896E905-F54D-4A83-B172-453533D9D0C4}">
      <dgm:prSet/>
      <dgm:spPr/>
      <dgm:t>
        <a:bodyPr/>
        <a:lstStyle/>
        <a:p>
          <a:endParaRPr lang="en-IN"/>
        </a:p>
      </dgm:t>
    </dgm:pt>
    <dgm:pt modelId="{E3E3A183-FBD8-45BA-9087-16A696BC51F5}" type="sibTrans" cxnId="{C896E905-F54D-4A83-B172-453533D9D0C4}">
      <dgm:prSet/>
      <dgm:spPr/>
      <dgm:t>
        <a:bodyPr/>
        <a:lstStyle/>
        <a:p>
          <a:endParaRPr lang="en-IN"/>
        </a:p>
      </dgm:t>
    </dgm:pt>
    <dgm:pt modelId="{FEA574A7-7975-4062-8B30-234D8798C6D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Price-Volume Relationship</a:t>
          </a:r>
          <a:endParaRPr lang="en-IN" dirty="0">
            <a:solidFill>
              <a:srgbClr val="002060"/>
            </a:solidFill>
          </a:endParaRPr>
        </a:p>
      </dgm:t>
    </dgm:pt>
    <dgm:pt modelId="{7E59AC84-B3A3-46CC-858F-B1B09535681E}" type="parTrans" cxnId="{514FF002-C27C-47FD-B8F9-DC4294DD8F11}">
      <dgm:prSet/>
      <dgm:spPr/>
      <dgm:t>
        <a:bodyPr/>
        <a:lstStyle/>
        <a:p>
          <a:endParaRPr lang="en-IN"/>
        </a:p>
      </dgm:t>
    </dgm:pt>
    <dgm:pt modelId="{BF63EE8E-7729-4C98-9525-4424D3420A88}" type="sibTrans" cxnId="{514FF002-C27C-47FD-B8F9-DC4294DD8F11}">
      <dgm:prSet/>
      <dgm:spPr/>
      <dgm:t>
        <a:bodyPr/>
        <a:lstStyle/>
        <a:p>
          <a:endParaRPr lang="en-IN"/>
        </a:p>
      </dgm:t>
    </dgm:pt>
    <dgm:pt modelId="{53B251DD-6C8E-4804-97E5-2E7DFBD20AA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Price Stability</a:t>
          </a:r>
          <a:endParaRPr lang="en-IN" dirty="0">
            <a:solidFill>
              <a:srgbClr val="002060"/>
            </a:solidFill>
          </a:endParaRPr>
        </a:p>
      </dgm:t>
    </dgm:pt>
    <dgm:pt modelId="{57C94D07-B325-41C7-A9A6-A0ACD1DC0656}" type="parTrans" cxnId="{CDD7D0E3-F577-4439-89F8-802C154B1C01}">
      <dgm:prSet/>
      <dgm:spPr/>
      <dgm:t>
        <a:bodyPr/>
        <a:lstStyle/>
        <a:p>
          <a:endParaRPr lang="en-IN"/>
        </a:p>
      </dgm:t>
    </dgm:pt>
    <dgm:pt modelId="{7F240817-15FC-4A71-9434-48D09142ABCC}" type="sibTrans" cxnId="{CDD7D0E3-F577-4439-89F8-802C154B1C01}">
      <dgm:prSet/>
      <dgm:spPr/>
      <dgm:t>
        <a:bodyPr/>
        <a:lstStyle/>
        <a:p>
          <a:endParaRPr lang="en-IN"/>
        </a:p>
      </dgm:t>
    </dgm:pt>
    <dgm:pt modelId="{E1A741AF-7361-497D-9E24-01CD2D80C31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Market Dynamics</a:t>
          </a:r>
          <a:endParaRPr lang="en-IN" dirty="0">
            <a:solidFill>
              <a:srgbClr val="002060"/>
            </a:solidFill>
          </a:endParaRPr>
        </a:p>
      </dgm:t>
    </dgm:pt>
    <dgm:pt modelId="{752A9A72-C64F-47DC-AA7C-E22B7FB969DD}" type="parTrans" cxnId="{54FB9E97-605E-4C52-8E06-C75DD6C9C096}">
      <dgm:prSet/>
      <dgm:spPr/>
      <dgm:t>
        <a:bodyPr/>
        <a:lstStyle/>
        <a:p>
          <a:endParaRPr lang="en-IN"/>
        </a:p>
      </dgm:t>
    </dgm:pt>
    <dgm:pt modelId="{C7956525-87DE-4774-80A9-2B71584448D1}" type="sibTrans" cxnId="{54FB9E97-605E-4C52-8E06-C75DD6C9C096}">
      <dgm:prSet/>
      <dgm:spPr/>
      <dgm:t>
        <a:bodyPr/>
        <a:lstStyle/>
        <a:p>
          <a:endParaRPr lang="en-IN"/>
        </a:p>
      </dgm:t>
    </dgm:pt>
    <dgm:pt modelId="{08072C3D-1DB8-46A6-855C-0472D428DB2A}" type="pres">
      <dgm:prSet presAssocID="{C1A89E36-7EAA-47D1-8EAD-9AB959764331}" presName="Name0" presStyleCnt="0">
        <dgm:presLayoutVars>
          <dgm:dir/>
          <dgm:animLvl val="lvl"/>
          <dgm:resizeHandles val="exact"/>
        </dgm:presLayoutVars>
      </dgm:prSet>
      <dgm:spPr/>
    </dgm:pt>
    <dgm:pt modelId="{3E0DE77F-3880-4831-949F-76E73174E4DA}" type="pres">
      <dgm:prSet presAssocID="{3D1D638D-910B-425C-9424-469039F814A9}" presName="linNode" presStyleCnt="0"/>
      <dgm:spPr/>
    </dgm:pt>
    <dgm:pt modelId="{0105385D-3319-4778-A2D0-DB41BB52D938}" type="pres">
      <dgm:prSet presAssocID="{3D1D638D-910B-425C-9424-469039F814A9}" presName="parentText" presStyleLbl="node1" presStyleIdx="0" presStyleCnt="9" custLinFactNeighborX="-845" custLinFactNeighborY="5196">
        <dgm:presLayoutVars>
          <dgm:chMax val="1"/>
          <dgm:bulletEnabled val="1"/>
        </dgm:presLayoutVars>
      </dgm:prSet>
      <dgm:spPr/>
    </dgm:pt>
    <dgm:pt modelId="{B9315D22-86DC-469E-BC13-FC29CE43A2C4}" type="pres">
      <dgm:prSet presAssocID="{B1C3BB91-F5B5-4CE2-B265-65E868366AEA}" presName="sp" presStyleCnt="0"/>
      <dgm:spPr/>
    </dgm:pt>
    <dgm:pt modelId="{386E663A-4CBB-424B-A549-4F6CA49B893B}" type="pres">
      <dgm:prSet presAssocID="{8A73B2C0-CC7E-4D47-A47B-A251C582273B}" presName="linNode" presStyleCnt="0"/>
      <dgm:spPr/>
    </dgm:pt>
    <dgm:pt modelId="{0B19BA3B-0792-44A4-B41A-CCF70B7E94A0}" type="pres">
      <dgm:prSet presAssocID="{8A73B2C0-CC7E-4D47-A47B-A251C582273B}" presName="parentText" presStyleLbl="node1" presStyleIdx="1" presStyleCnt="9" custLinFactNeighborX="-1065" custLinFactNeighborY="-1682">
        <dgm:presLayoutVars>
          <dgm:chMax val="1"/>
          <dgm:bulletEnabled val="1"/>
        </dgm:presLayoutVars>
      </dgm:prSet>
      <dgm:spPr/>
    </dgm:pt>
    <dgm:pt modelId="{41E2EC48-168D-4602-8910-D72BEE10B670}" type="pres">
      <dgm:prSet presAssocID="{A8A92249-7150-4164-9A65-0968D5C5CEF1}" presName="sp" presStyleCnt="0"/>
      <dgm:spPr/>
    </dgm:pt>
    <dgm:pt modelId="{B3129204-4E7B-44F4-B27D-522E67BB2484}" type="pres">
      <dgm:prSet presAssocID="{81FFDEA6-59AA-4FC4-A34E-293E08766CB0}" presName="linNode" presStyleCnt="0"/>
      <dgm:spPr/>
    </dgm:pt>
    <dgm:pt modelId="{E005514C-7D0D-4644-AB7E-3BE4563658B9}" type="pres">
      <dgm:prSet presAssocID="{81FFDEA6-59AA-4FC4-A34E-293E08766CB0}" presName="parentText" presStyleLbl="node1" presStyleIdx="2" presStyleCnt="9" custLinFactNeighborX="880" custLinFactNeighborY="1365">
        <dgm:presLayoutVars>
          <dgm:chMax val="1"/>
          <dgm:bulletEnabled val="1"/>
        </dgm:presLayoutVars>
      </dgm:prSet>
      <dgm:spPr/>
    </dgm:pt>
    <dgm:pt modelId="{6E091DE5-79CB-4913-9043-0DF2A1DDDA78}" type="pres">
      <dgm:prSet presAssocID="{74204C5F-EE2E-4DEA-ADC4-F749CF3B6A03}" presName="sp" presStyleCnt="0"/>
      <dgm:spPr/>
    </dgm:pt>
    <dgm:pt modelId="{9C5AC976-1E84-47FE-9D34-47B92F465E24}" type="pres">
      <dgm:prSet presAssocID="{7B5EC2A4-9D7C-4CD5-908E-DC622C2AC530}" presName="linNode" presStyleCnt="0"/>
      <dgm:spPr/>
    </dgm:pt>
    <dgm:pt modelId="{5E2F76A9-B096-4087-BA7C-1190C63704EB}" type="pres">
      <dgm:prSet presAssocID="{7B5EC2A4-9D7C-4CD5-908E-DC622C2AC530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E43CDE4B-DDC4-4D59-AF28-2EAE58B43B55}" type="pres">
      <dgm:prSet presAssocID="{CEB91373-521A-40B2-BD0C-FB7F3624CF9E}" presName="sp" presStyleCnt="0"/>
      <dgm:spPr/>
    </dgm:pt>
    <dgm:pt modelId="{6EE5A5A5-A844-42E0-8437-0CB45328B2C8}" type="pres">
      <dgm:prSet presAssocID="{20C6F090-C797-4ED8-9928-9DE8CBAE4426}" presName="linNode" presStyleCnt="0"/>
      <dgm:spPr/>
    </dgm:pt>
    <dgm:pt modelId="{C2DAD86F-F580-47E4-91BD-A71D45CB3AA2}" type="pres">
      <dgm:prSet presAssocID="{20C6F090-C797-4ED8-9928-9DE8CBAE4426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E2D49B8B-138C-4CDE-B086-6B2D97A62FE1}" type="pres">
      <dgm:prSet presAssocID="{3FAF2D81-8C6A-4ABE-ADF6-456BF7FCD90A}" presName="sp" presStyleCnt="0"/>
      <dgm:spPr/>
    </dgm:pt>
    <dgm:pt modelId="{9E3F7C2D-488B-4065-84EE-4F12AE67EBED}" type="pres">
      <dgm:prSet presAssocID="{51DA805B-EDD5-41EC-9780-42BCCFB88E88}" presName="linNode" presStyleCnt="0"/>
      <dgm:spPr/>
    </dgm:pt>
    <dgm:pt modelId="{5AF0B1CA-E561-418F-9E3C-E98D7CDBEDB1}" type="pres">
      <dgm:prSet presAssocID="{51DA805B-EDD5-41EC-9780-42BCCFB88E88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6C9EFBAA-CDA4-4CBB-96CE-BC15894ABD65}" type="pres">
      <dgm:prSet presAssocID="{E3E3A183-FBD8-45BA-9087-16A696BC51F5}" presName="sp" presStyleCnt="0"/>
      <dgm:spPr/>
    </dgm:pt>
    <dgm:pt modelId="{6EAC1356-C7A5-4778-A373-5B5301049925}" type="pres">
      <dgm:prSet presAssocID="{FEA574A7-7975-4062-8B30-234D8798C6D4}" presName="linNode" presStyleCnt="0"/>
      <dgm:spPr/>
    </dgm:pt>
    <dgm:pt modelId="{A68039FD-652C-4166-A98A-EDB07C632C2E}" type="pres">
      <dgm:prSet presAssocID="{FEA574A7-7975-4062-8B30-234D8798C6D4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E17173F1-3199-42BC-828E-47D9BE05CD8D}" type="pres">
      <dgm:prSet presAssocID="{BF63EE8E-7729-4C98-9525-4424D3420A88}" presName="sp" presStyleCnt="0"/>
      <dgm:spPr/>
    </dgm:pt>
    <dgm:pt modelId="{D5D7BACA-C541-4E53-9322-FDE6D2810230}" type="pres">
      <dgm:prSet presAssocID="{53B251DD-6C8E-4804-97E5-2E7DFBD20AAF}" presName="linNode" presStyleCnt="0"/>
      <dgm:spPr/>
    </dgm:pt>
    <dgm:pt modelId="{B5518E87-D124-40A3-B40B-15D2DF88B267}" type="pres">
      <dgm:prSet presAssocID="{53B251DD-6C8E-4804-97E5-2E7DFBD20AAF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5EEA94E9-93B0-4705-87FB-295436AAE3F6}" type="pres">
      <dgm:prSet presAssocID="{7F240817-15FC-4A71-9434-48D09142ABCC}" presName="sp" presStyleCnt="0"/>
      <dgm:spPr/>
    </dgm:pt>
    <dgm:pt modelId="{F65E80B1-CF2A-4B72-BF0A-8C54ACB23481}" type="pres">
      <dgm:prSet presAssocID="{E1A741AF-7361-497D-9E24-01CD2D80C31E}" presName="linNode" presStyleCnt="0"/>
      <dgm:spPr/>
    </dgm:pt>
    <dgm:pt modelId="{C958DE8A-C861-45D5-8C93-A67C65B19758}" type="pres">
      <dgm:prSet presAssocID="{E1A741AF-7361-497D-9E24-01CD2D80C31E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77B5CB00-425D-4A5B-AA0A-6EB5AAC7FD58}" srcId="{C1A89E36-7EAA-47D1-8EAD-9AB959764331}" destId="{81FFDEA6-59AA-4FC4-A34E-293E08766CB0}" srcOrd="2" destOrd="0" parTransId="{D90075D8-9790-4D67-8EFF-866EAFD14892}" sibTransId="{74204C5F-EE2E-4DEA-ADC4-F749CF3B6A03}"/>
    <dgm:cxn modelId="{514FF002-C27C-47FD-B8F9-DC4294DD8F11}" srcId="{C1A89E36-7EAA-47D1-8EAD-9AB959764331}" destId="{FEA574A7-7975-4062-8B30-234D8798C6D4}" srcOrd="6" destOrd="0" parTransId="{7E59AC84-B3A3-46CC-858F-B1B09535681E}" sibTransId="{BF63EE8E-7729-4C98-9525-4424D3420A88}"/>
    <dgm:cxn modelId="{C896E905-F54D-4A83-B172-453533D9D0C4}" srcId="{C1A89E36-7EAA-47D1-8EAD-9AB959764331}" destId="{51DA805B-EDD5-41EC-9780-42BCCFB88E88}" srcOrd="5" destOrd="0" parTransId="{631A9263-8E5B-4B90-B1E6-2E24DB433913}" sibTransId="{E3E3A183-FBD8-45BA-9087-16A696BC51F5}"/>
    <dgm:cxn modelId="{C0860209-BA8D-4C40-BD44-D6C5F62940EB}" type="presOf" srcId="{8A73B2C0-CC7E-4D47-A47B-A251C582273B}" destId="{0B19BA3B-0792-44A4-B41A-CCF70B7E94A0}" srcOrd="0" destOrd="0" presId="urn:microsoft.com/office/officeart/2005/8/layout/vList5"/>
    <dgm:cxn modelId="{17A32210-82C8-458D-A8B1-2E1AECFA83E5}" srcId="{C1A89E36-7EAA-47D1-8EAD-9AB959764331}" destId="{8A73B2C0-CC7E-4D47-A47B-A251C582273B}" srcOrd="1" destOrd="0" parTransId="{DFE5E05E-CED5-490C-84F0-E560E05631DB}" sibTransId="{A8A92249-7150-4164-9A65-0968D5C5CEF1}"/>
    <dgm:cxn modelId="{BCE7B622-70E5-4E0F-9F54-5EC6D22129B4}" type="presOf" srcId="{51DA805B-EDD5-41EC-9780-42BCCFB88E88}" destId="{5AF0B1CA-E561-418F-9E3C-E98D7CDBEDB1}" srcOrd="0" destOrd="0" presId="urn:microsoft.com/office/officeart/2005/8/layout/vList5"/>
    <dgm:cxn modelId="{89A4F227-DCE9-43A8-9253-CBDD08A4455E}" type="presOf" srcId="{7B5EC2A4-9D7C-4CD5-908E-DC622C2AC530}" destId="{5E2F76A9-B096-4087-BA7C-1190C63704EB}" srcOrd="0" destOrd="0" presId="urn:microsoft.com/office/officeart/2005/8/layout/vList5"/>
    <dgm:cxn modelId="{66D9A52A-D6F4-4768-BD5E-BF5E899558CB}" srcId="{C1A89E36-7EAA-47D1-8EAD-9AB959764331}" destId="{7B5EC2A4-9D7C-4CD5-908E-DC622C2AC530}" srcOrd="3" destOrd="0" parTransId="{00B03D33-BABE-4955-A8BA-3B72E81DCDB4}" sibTransId="{CEB91373-521A-40B2-BD0C-FB7F3624CF9E}"/>
    <dgm:cxn modelId="{6DBBF42A-FC36-4A01-B0CF-F066E50F3997}" srcId="{C1A89E36-7EAA-47D1-8EAD-9AB959764331}" destId="{20C6F090-C797-4ED8-9928-9DE8CBAE4426}" srcOrd="4" destOrd="0" parTransId="{7D68FA0F-8672-4BC2-A536-4EEC07268596}" sibTransId="{3FAF2D81-8C6A-4ABE-ADF6-456BF7FCD90A}"/>
    <dgm:cxn modelId="{A40D0F37-B312-471E-8E20-FC81C951124F}" type="presOf" srcId="{53B251DD-6C8E-4804-97E5-2E7DFBD20AAF}" destId="{B5518E87-D124-40A3-B40B-15D2DF88B267}" srcOrd="0" destOrd="0" presId="urn:microsoft.com/office/officeart/2005/8/layout/vList5"/>
    <dgm:cxn modelId="{145AD067-1BAF-4A4D-B3FF-6925E9816D7C}" type="presOf" srcId="{20C6F090-C797-4ED8-9928-9DE8CBAE4426}" destId="{C2DAD86F-F580-47E4-91BD-A71D45CB3AA2}" srcOrd="0" destOrd="0" presId="urn:microsoft.com/office/officeart/2005/8/layout/vList5"/>
    <dgm:cxn modelId="{7F1E726F-22DE-42AE-AB8C-80787D61B9D4}" type="presOf" srcId="{E1A741AF-7361-497D-9E24-01CD2D80C31E}" destId="{C958DE8A-C861-45D5-8C93-A67C65B19758}" srcOrd="0" destOrd="0" presId="urn:microsoft.com/office/officeart/2005/8/layout/vList5"/>
    <dgm:cxn modelId="{CCABFD79-FA69-408D-8B19-2F44CCF6ABEA}" type="presOf" srcId="{C1A89E36-7EAA-47D1-8EAD-9AB959764331}" destId="{08072C3D-1DB8-46A6-855C-0472D428DB2A}" srcOrd="0" destOrd="0" presId="urn:microsoft.com/office/officeart/2005/8/layout/vList5"/>
    <dgm:cxn modelId="{D483DA81-8CD6-45CC-A581-54A14BC7AE99}" type="presOf" srcId="{3D1D638D-910B-425C-9424-469039F814A9}" destId="{0105385D-3319-4778-A2D0-DB41BB52D938}" srcOrd="0" destOrd="0" presId="urn:microsoft.com/office/officeart/2005/8/layout/vList5"/>
    <dgm:cxn modelId="{54FB9E97-605E-4C52-8E06-C75DD6C9C096}" srcId="{C1A89E36-7EAA-47D1-8EAD-9AB959764331}" destId="{E1A741AF-7361-497D-9E24-01CD2D80C31E}" srcOrd="8" destOrd="0" parTransId="{752A9A72-C64F-47DC-AA7C-E22B7FB969DD}" sibTransId="{C7956525-87DE-4774-80A9-2B71584448D1}"/>
    <dgm:cxn modelId="{673BAACF-D96D-4C2A-B4A4-B82380D43A1D}" type="presOf" srcId="{81FFDEA6-59AA-4FC4-A34E-293E08766CB0}" destId="{E005514C-7D0D-4644-AB7E-3BE4563658B9}" srcOrd="0" destOrd="0" presId="urn:microsoft.com/office/officeart/2005/8/layout/vList5"/>
    <dgm:cxn modelId="{49EB3CDC-A5F6-47CA-81EF-FA08E7926257}" srcId="{C1A89E36-7EAA-47D1-8EAD-9AB959764331}" destId="{3D1D638D-910B-425C-9424-469039F814A9}" srcOrd="0" destOrd="0" parTransId="{8B70B16F-3042-469C-B4D6-31D2A8BFE3B7}" sibTransId="{B1C3BB91-F5B5-4CE2-B265-65E868366AEA}"/>
    <dgm:cxn modelId="{CDD7D0E3-F577-4439-89F8-802C154B1C01}" srcId="{C1A89E36-7EAA-47D1-8EAD-9AB959764331}" destId="{53B251DD-6C8E-4804-97E5-2E7DFBD20AAF}" srcOrd="7" destOrd="0" parTransId="{57C94D07-B325-41C7-A9A6-A0ACD1DC0656}" sibTransId="{7F240817-15FC-4A71-9434-48D09142ABCC}"/>
    <dgm:cxn modelId="{FC1DDBF4-14A9-4D94-8DE2-18984B7C5633}" type="presOf" srcId="{FEA574A7-7975-4062-8B30-234D8798C6D4}" destId="{A68039FD-652C-4166-A98A-EDB07C632C2E}" srcOrd="0" destOrd="0" presId="urn:microsoft.com/office/officeart/2005/8/layout/vList5"/>
    <dgm:cxn modelId="{4A2AC2FE-62D1-4176-B98A-8D1889CAAD07}" type="presParOf" srcId="{08072C3D-1DB8-46A6-855C-0472D428DB2A}" destId="{3E0DE77F-3880-4831-949F-76E73174E4DA}" srcOrd="0" destOrd="0" presId="urn:microsoft.com/office/officeart/2005/8/layout/vList5"/>
    <dgm:cxn modelId="{9A91AA5E-5726-4055-A6B5-F72A4DE4E1D7}" type="presParOf" srcId="{3E0DE77F-3880-4831-949F-76E73174E4DA}" destId="{0105385D-3319-4778-A2D0-DB41BB52D938}" srcOrd="0" destOrd="0" presId="urn:microsoft.com/office/officeart/2005/8/layout/vList5"/>
    <dgm:cxn modelId="{46A54F9D-7C7F-496B-BB97-A86D0BB30701}" type="presParOf" srcId="{08072C3D-1DB8-46A6-855C-0472D428DB2A}" destId="{B9315D22-86DC-469E-BC13-FC29CE43A2C4}" srcOrd="1" destOrd="0" presId="urn:microsoft.com/office/officeart/2005/8/layout/vList5"/>
    <dgm:cxn modelId="{A5B7BDA2-F7A0-4600-9271-5E2780C9CA5C}" type="presParOf" srcId="{08072C3D-1DB8-46A6-855C-0472D428DB2A}" destId="{386E663A-4CBB-424B-A549-4F6CA49B893B}" srcOrd="2" destOrd="0" presId="urn:microsoft.com/office/officeart/2005/8/layout/vList5"/>
    <dgm:cxn modelId="{7398CB3D-779E-4035-94B8-7E40F3A87EFC}" type="presParOf" srcId="{386E663A-4CBB-424B-A549-4F6CA49B893B}" destId="{0B19BA3B-0792-44A4-B41A-CCF70B7E94A0}" srcOrd="0" destOrd="0" presId="urn:microsoft.com/office/officeart/2005/8/layout/vList5"/>
    <dgm:cxn modelId="{213ADEC7-2220-4FFD-A7E3-B23E4022E293}" type="presParOf" srcId="{08072C3D-1DB8-46A6-855C-0472D428DB2A}" destId="{41E2EC48-168D-4602-8910-D72BEE10B670}" srcOrd="3" destOrd="0" presId="urn:microsoft.com/office/officeart/2005/8/layout/vList5"/>
    <dgm:cxn modelId="{06CB7CAC-6361-4138-920C-FA463CAC14D7}" type="presParOf" srcId="{08072C3D-1DB8-46A6-855C-0472D428DB2A}" destId="{B3129204-4E7B-44F4-B27D-522E67BB2484}" srcOrd="4" destOrd="0" presId="urn:microsoft.com/office/officeart/2005/8/layout/vList5"/>
    <dgm:cxn modelId="{8B19B842-4B26-4CCE-861B-FF140DF8AE0A}" type="presParOf" srcId="{B3129204-4E7B-44F4-B27D-522E67BB2484}" destId="{E005514C-7D0D-4644-AB7E-3BE4563658B9}" srcOrd="0" destOrd="0" presId="urn:microsoft.com/office/officeart/2005/8/layout/vList5"/>
    <dgm:cxn modelId="{BA0BA18C-9471-45F4-9414-941898FA6B8C}" type="presParOf" srcId="{08072C3D-1DB8-46A6-855C-0472D428DB2A}" destId="{6E091DE5-79CB-4913-9043-0DF2A1DDDA78}" srcOrd="5" destOrd="0" presId="urn:microsoft.com/office/officeart/2005/8/layout/vList5"/>
    <dgm:cxn modelId="{B3DE3E12-B9B3-4ADD-B747-6D41AC49D5BE}" type="presParOf" srcId="{08072C3D-1DB8-46A6-855C-0472D428DB2A}" destId="{9C5AC976-1E84-47FE-9D34-47B92F465E24}" srcOrd="6" destOrd="0" presId="urn:microsoft.com/office/officeart/2005/8/layout/vList5"/>
    <dgm:cxn modelId="{3625D594-F493-40AA-8737-1B5D78F0AC04}" type="presParOf" srcId="{9C5AC976-1E84-47FE-9D34-47B92F465E24}" destId="{5E2F76A9-B096-4087-BA7C-1190C63704EB}" srcOrd="0" destOrd="0" presId="urn:microsoft.com/office/officeart/2005/8/layout/vList5"/>
    <dgm:cxn modelId="{B60EB5D2-5597-4017-BF2E-8363F30DC135}" type="presParOf" srcId="{08072C3D-1DB8-46A6-855C-0472D428DB2A}" destId="{E43CDE4B-DDC4-4D59-AF28-2EAE58B43B55}" srcOrd="7" destOrd="0" presId="urn:microsoft.com/office/officeart/2005/8/layout/vList5"/>
    <dgm:cxn modelId="{3143BD4E-3332-40E9-881D-943C9E6E5C7F}" type="presParOf" srcId="{08072C3D-1DB8-46A6-855C-0472D428DB2A}" destId="{6EE5A5A5-A844-42E0-8437-0CB45328B2C8}" srcOrd="8" destOrd="0" presId="urn:microsoft.com/office/officeart/2005/8/layout/vList5"/>
    <dgm:cxn modelId="{DDEBE458-D526-4036-A7BA-2F816E329525}" type="presParOf" srcId="{6EE5A5A5-A844-42E0-8437-0CB45328B2C8}" destId="{C2DAD86F-F580-47E4-91BD-A71D45CB3AA2}" srcOrd="0" destOrd="0" presId="urn:microsoft.com/office/officeart/2005/8/layout/vList5"/>
    <dgm:cxn modelId="{E30A3F60-BD87-439D-AFCC-F398A8069877}" type="presParOf" srcId="{08072C3D-1DB8-46A6-855C-0472D428DB2A}" destId="{E2D49B8B-138C-4CDE-B086-6B2D97A62FE1}" srcOrd="9" destOrd="0" presId="urn:microsoft.com/office/officeart/2005/8/layout/vList5"/>
    <dgm:cxn modelId="{7928172A-BEFA-4347-99E8-FE2A1CF8B291}" type="presParOf" srcId="{08072C3D-1DB8-46A6-855C-0472D428DB2A}" destId="{9E3F7C2D-488B-4065-84EE-4F12AE67EBED}" srcOrd="10" destOrd="0" presId="urn:microsoft.com/office/officeart/2005/8/layout/vList5"/>
    <dgm:cxn modelId="{577F42A8-177A-4334-BDF0-A49B65A85A1F}" type="presParOf" srcId="{9E3F7C2D-488B-4065-84EE-4F12AE67EBED}" destId="{5AF0B1CA-E561-418F-9E3C-E98D7CDBEDB1}" srcOrd="0" destOrd="0" presId="urn:microsoft.com/office/officeart/2005/8/layout/vList5"/>
    <dgm:cxn modelId="{67B7711A-9C6D-4D3A-95B8-8C91C3281170}" type="presParOf" srcId="{08072C3D-1DB8-46A6-855C-0472D428DB2A}" destId="{6C9EFBAA-CDA4-4CBB-96CE-BC15894ABD65}" srcOrd="11" destOrd="0" presId="urn:microsoft.com/office/officeart/2005/8/layout/vList5"/>
    <dgm:cxn modelId="{D69C3558-4BEF-4424-A3A6-C758CB4343EF}" type="presParOf" srcId="{08072C3D-1DB8-46A6-855C-0472D428DB2A}" destId="{6EAC1356-C7A5-4778-A373-5B5301049925}" srcOrd="12" destOrd="0" presId="urn:microsoft.com/office/officeart/2005/8/layout/vList5"/>
    <dgm:cxn modelId="{E1437673-9B3B-476D-973A-349A1F2034EF}" type="presParOf" srcId="{6EAC1356-C7A5-4778-A373-5B5301049925}" destId="{A68039FD-652C-4166-A98A-EDB07C632C2E}" srcOrd="0" destOrd="0" presId="urn:microsoft.com/office/officeart/2005/8/layout/vList5"/>
    <dgm:cxn modelId="{C829B866-15F0-47FB-B366-5BD91E2DB2D2}" type="presParOf" srcId="{08072C3D-1DB8-46A6-855C-0472D428DB2A}" destId="{E17173F1-3199-42BC-828E-47D9BE05CD8D}" srcOrd="13" destOrd="0" presId="urn:microsoft.com/office/officeart/2005/8/layout/vList5"/>
    <dgm:cxn modelId="{0AE02044-DDC9-4A56-A02B-D4F1E1D1FD8F}" type="presParOf" srcId="{08072C3D-1DB8-46A6-855C-0472D428DB2A}" destId="{D5D7BACA-C541-4E53-9322-FDE6D2810230}" srcOrd="14" destOrd="0" presId="urn:microsoft.com/office/officeart/2005/8/layout/vList5"/>
    <dgm:cxn modelId="{4DD4CFA1-3F99-4A3D-AFEA-0B5D8D5C8830}" type="presParOf" srcId="{D5D7BACA-C541-4E53-9322-FDE6D2810230}" destId="{B5518E87-D124-40A3-B40B-15D2DF88B267}" srcOrd="0" destOrd="0" presId="urn:microsoft.com/office/officeart/2005/8/layout/vList5"/>
    <dgm:cxn modelId="{DDDFE40E-00B1-48AC-B4D9-9CFD62391650}" type="presParOf" srcId="{08072C3D-1DB8-46A6-855C-0472D428DB2A}" destId="{5EEA94E9-93B0-4705-87FB-295436AAE3F6}" srcOrd="15" destOrd="0" presId="urn:microsoft.com/office/officeart/2005/8/layout/vList5"/>
    <dgm:cxn modelId="{C0EC7E36-D340-452E-8B86-4735E0A579A1}" type="presParOf" srcId="{08072C3D-1DB8-46A6-855C-0472D428DB2A}" destId="{F65E80B1-CF2A-4B72-BF0A-8C54ACB23481}" srcOrd="16" destOrd="0" presId="urn:microsoft.com/office/officeart/2005/8/layout/vList5"/>
    <dgm:cxn modelId="{FD9975BF-1B76-4850-9589-D49EF49D2E1C}" type="presParOf" srcId="{F65E80B1-CF2A-4B72-BF0A-8C54ACB23481}" destId="{C958DE8A-C861-45D5-8C93-A67C65B19758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BEACD-AF2D-4EE3-8B8B-84CD2CED7F27}">
      <dsp:nvSpPr>
        <dsp:cNvPr id="0" name=""/>
        <dsp:cNvSpPr/>
      </dsp:nvSpPr>
      <dsp:spPr>
        <a:xfrm>
          <a:off x="368379" y="0"/>
          <a:ext cx="5819775" cy="5819775"/>
        </a:xfrm>
        <a:prstGeom prst="triangle">
          <a:avLst/>
        </a:prstGeom>
        <a:solidFill>
          <a:schemeClr val="accent3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C9C4-1DD8-4852-9FC0-875FD8EF4A2E}">
      <dsp:nvSpPr>
        <dsp:cNvPr id="0" name=""/>
        <dsp:cNvSpPr/>
      </dsp:nvSpPr>
      <dsp:spPr>
        <a:xfrm>
          <a:off x="3278266" y="585103"/>
          <a:ext cx="3782853" cy="688824"/>
        </a:xfrm>
        <a:prstGeom prst="roundRect">
          <a:avLst/>
        </a:prstGeom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steps</a:t>
          </a:r>
          <a:endParaRPr lang="en-IN" sz="2800" b="1" kern="1200" dirty="0"/>
        </a:p>
      </dsp:txBody>
      <dsp:txXfrm>
        <a:off x="3311892" y="618729"/>
        <a:ext cx="3715601" cy="621572"/>
      </dsp:txXfrm>
    </dsp:sp>
    <dsp:sp modelId="{3C5FEB00-9428-4390-9D6C-5D6C08B2DB7C}">
      <dsp:nvSpPr>
        <dsp:cNvPr id="0" name=""/>
        <dsp:cNvSpPr/>
      </dsp:nvSpPr>
      <dsp:spPr>
        <a:xfrm>
          <a:off x="3278266" y="1360031"/>
          <a:ext cx="3782853" cy="688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Understanding the historical gold price data</a:t>
          </a:r>
          <a:endParaRPr lang="en-IN" sz="1800" b="1" kern="1200" dirty="0"/>
        </a:p>
      </dsp:txBody>
      <dsp:txXfrm>
        <a:off x="3311892" y="1393657"/>
        <a:ext cx="3715601" cy="621572"/>
      </dsp:txXfrm>
    </dsp:sp>
    <dsp:sp modelId="{79201B60-D456-433B-9550-B79E4B0A2BDB}">
      <dsp:nvSpPr>
        <dsp:cNvPr id="0" name=""/>
        <dsp:cNvSpPr/>
      </dsp:nvSpPr>
      <dsp:spPr>
        <a:xfrm>
          <a:off x="3278266" y="2134959"/>
          <a:ext cx="3782853" cy="688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 Pre processing</a:t>
          </a:r>
        </a:p>
      </dsp:txBody>
      <dsp:txXfrm>
        <a:off x="3311892" y="2168585"/>
        <a:ext cx="3715601" cy="621572"/>
      </dsp:txXfrm>
    </dsp:sp>
    <dsp:sp modelId="{A504DC2D-F425-4EE2-8B49-E29C68E5414A}">
      <dsp:nvSpPr>
        <dsp:cNvPr id="0" name=""/>
        <dsp:cNvSpPr/>
      </dsp:nvSpPr>
      <dsp:spPr>
        <a:xfrm>
          <a:off x="3278266" y="2909887"/>
          <a:ext cx="3782853" cy="688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Time Series Analysis</a:t>
          </a:r>
        </a:p>
      </dsp:txBody>
      <dsp:txXfrm>
        <a:off x="3311892" y="2943513"/>
        <a:ext cx="3715601" cy="621572"/>
      </dsp:txXfrm>
    </dsp:sp>
    <dsp:sp modelId="{844FEAF5-3689-449F-BF1B-C3D4AD406321}">
      <dsp:nvSpPr>
        <dsp:cNvPr id="0" name=""/>
        <dsp:cNvSpPr/>
      </dsp:nvSpPr>
      <dsp:spPr>
        <a:xfrm>
          <a:off x="3278266" y="3684815"/>
          <a:ext cx="3782853" cy="688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visualizations</a:t>
          </a:r>
          <a:endParaRPr lang="en-IN" sz="1800" b="1" kern="1200" dirty="0"/>
        </a:p>
      </dsp:txBody>
      <dsp:txXfrm>
        <a:off x="3311892" y="3718441"/>
        <a:ext cx="3715601" cy="621572"/>
      </dsp:txXfrm>
    </dsp:sp>
    <dsp:sp modelId="{81053CE0-4C3D-492E-8234-8068F1478C14}">
      <dsp:nvSpPr>
        <dsp:cNvPr id="0" name=""/>
        <dsp:cNvSpPr/>
      </dsp:nvSpPr>
      <dsp:spPr>
        <a:xfrm>
          <a:off x="3278266" y="4459743"/>
          <a:ext cx="3782853" cy="6888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conclusion</a:t>
          </a:r>
          <a:endParaRPr lang="en-IN" sz="1800" b="1" kern="1200" dirty="0"/>
        </a:p>
      </dsp:txBody>
      <dsp:txXfrm>
        <a:off x="3311892" y="4493369"/>
        <a:ext cx="3715601" cy="621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5385D-3319-4778-A2D0-DB41BB52D938}">
      <dsp:nvSpPr>
        <dsp:cNvPr id="0" name=""/>
        <dsp:cNvSpPr/>
      </dsp:nvSpPr>
      <dsp:spPr>
        <a:xfrm>
          <a:off x="1905004" y="38098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2060"/>
              </a:solidFill>
            </a:rPr>
            <a:t>Historical Price Trends</a:t>
          </a:r>
          <a:endParaRPr lang="en-IN" sz="1900" b="0" kern="1200" dirty="0">
            <a:solidFill>
              <a:srgbClr val="002060"/>
            </a:solidFill>
          </a:endParaRPr>
        </a:p>
      </dsp:txBody>
      <dsp:txXfrm>
        <a:off x="1939066" y="72160"/>
        <a:ext cx="2095575" cy="629646"/>
      </dsp:txXfrm>
    </dsp:sp>
    <dsp:sp modelId="{0B19BA3B-0792-44A4-B41A-CCF70B7E94A0}">
      <dsp:nvSpPr>
        <dsp:cNvPr id="0" name=""/>
        <dsp:cNvSpPr/>
      </dsp:nvSpPr>
      <dsp:spPr>
        <a:xfrm>
          <a:off x="1900244" y="722764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Economic Influence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34306" y="756826"/>
        <a:ext cx="2095575" cy="629646"/>
      </dsp:txXfrm>
    </dsp:sp>
    <dsp:sp modelId="{E005514C-7D0D-4644-AB7E-3BE4563658B9}">
      <dsp:nvSpPr>
        <dsp:cNvPr id="0" name=""/>
        <dsp:cNvSpPr/>
      </dsp:nvSpPr>
      <dsp:spPr>
        <a:xfrm>
          <a:off x="1942328" y="1476684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COVID-19 Effect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76390" y="1510746"/>
        <a:ext cx="2095575" cy="629646"/>
      </dsp:txXfrm>
    </dsp:sp>
    <dsp:sp modelId="{5E2F76A9-B096-4087-BA7C-1190C63704EB}">
      <dsp:nvSpPr>
        <dsp:cNvPr id="0" name=""/>
        <dsp:cNvSpPr/>
      </dsp:nvSpPr>
      <dsp:spPr>
        <a:xfrm>
          <a:off x="1923287" y="2199818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Monthly Trading Patterns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2233880"/>
        <a:ext cx="2095575" cy="629646"/>
      </dsp:txXfrm>
    </dsp:sp>
    <dsp:sp modelId="{C2DAD86F-F580-47E4-91BD-A71D45CB3AA2}">
      <dsp:nvSpPr>
        <dsp:cNvPr id="0" name=""/>
        <dsp:cNvSpPr/>
      </dsp:nvSpPr>
      <dsp:spPr>
        <a:xfrm>
          <a:off x="1923287" y="2932476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Investor Behavior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2966538"/>
        <a:ext cx="2095575" cy="629646"/>
      </dsp:txXfrm>
    </dsp:sp>
    <dsp:sp modelId="{5AF0B1CA-E561-418F-9E3C-E98D7CDBEDB1}">
      <dsp:nvSpPr>
        <dsp:cNvPr id="0" name=""/>
        <dsp:cNvSpPr/>
      </dsp:nvSpPr>
      <dsp:spPr>
        <a:xfrm>
          <a:off x="1923287" y="3665135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Price Ranges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3699197"/>
        <a:ext cx="2095575" cy="629646"/>
      </dsp:txXfrm>
    </dsp:sp>
    <dsp:sp modelId="{A68039FD-652C-4166-A98A-EDB07C632C2E}">
      <dsp:nvSpPr>
        <dsp:cNvPr id="0" name=""/>
        <dsp:cNvSpPr/>
      </dsp:nvSpPr>
      <dsp:spPr>
        <a:xfrm>
          <a:off x="1923287" y="4397794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Price-Volume Relationship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4431856"/>
        <a:ext cx="2095575" cy="629646"/>
      </dsp:txXfrm>
    </dsp:sp>
    <dsp:sp modelId="{B5518E87-D124-40A3-B40B-15D2DF88B267}">
      <dsp:nvSpPr>
        <dsp:cNvPr id="0" name=""/>
        <dsp:cNvSpPr/>
      </dsp:nvSpPr>
      <dsp:spPr>
        <a:xfrm>
          <a:off x="1923287" y="5130452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Price Stability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5164514"/>
        <a:ext cx="2095575" cy="629646"/>
      </dsp:txXfrm>
    </dsp:sp>
    <dsp:sp modelId="{C958DE8A-C861-45D5-8C93-A67C65B19758}">
      <dsp:nvSpPr>
        <dsp:cNvPr id="0" name=""/>
        <dsp:cNvSpPr/>
      </dsp:nvSpPr>
      <dsp:spPr>
        <a:xfrm>
          <a:off x="1923287" y="5863111"/>
          <a:ext cx="2163699" cy="69777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2060"/>
              </a:solidFill>
            </a:rPr>
            <a:t>Market Dynamics</a:t>
          </a:r>
          <a:endParaRPr lang="en-IN" sz="1900" kern="1200" dirty="0">
            <a:solidFill>
              <a:srgbClr val="002060"/>
            </a:solidFill>
          </a:endParaRPr>
        </a:p>
      </dsp:txBody>
      <dsp:txXfrm>
        <a:off x="1957349" y="5897173"/>
        <a:ext cx="2095575" cy="62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DEF0C2-724C-45FD-9317-7E1C3497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4" y="1537359"/>
            <a:ext cx="6757675" cy="4301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58F53-41BE-449A-BF96-FED5091697D2}"/>
              </a:ext>
            </a:extLst>
          </p:cNvPr>
          <p:cNvSpPr txBox="1"/>
          <p:nvPr/>
        </p:nvSpPr>
        <p:spPr>
          <a:xfrm>
            <a:off x="3133164" y="102534"/>
            <a:ext cx="4491318" cy="584775"/>
          </a:xfrm>
          <a:prstGeom prst="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Preplacement project</a:t>
            </a:r>
            <a:endParaRPr lang="en-IN" sz="32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9976E-5045-49EB-9C60-2BBAD13382B0}"/>
              </a:ext>
            </a:extLst>
          </p:cNvPr>
          <p:cNvSpPr txBox="1"/>
          <p:nvPr/>
        </p:nvSpPr>
        <p:spPr>
          <a:xfrm>
            <a:off x="9278471" y="1219200"/>
            <a:ext cx="291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Analyzing Historical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          Gold price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5F33E-8533-45C5-B6F5-048A2C2D10C1}"/>
              </a:ext>
            </a:extLst>
          </p:cNvPr>
          <p:cNvSpPr txBox="1"/>
          <p:nvPr/>
        </p:nvSpPr>
        <p:spPr>
          <a:xfrm>
            <a:off x="9395012" y="2662518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  </a:t>
            </a:r>
            <a:r>
              <a:rPr lang="en-US" sz="2000" b="1" dirty="0">
                <a:solidFill>
                  <a:srgbClr val="00B050"/>
                </a:solidFill>
              </a:rPr>
              <a:t>by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          SV.Kavyadara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5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72B994-95EB-4A3C-B3A7-9E166CE80973}"/>
              </a:ext>
            </a:extLst>
          </p:cNvPr>
          <p:cNvSpPr txBox="1"/>
          <p:nvPr/>
        </p:nvSpPr>
        <p:spPr>
          <a:xfrm>
            <a:off x="2895600" y="645459"/>
            <a:ext cx="427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Investors in gold come from various backgrounds and industries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62545-17ED-436D-B9E2-36E552F30839}"/>
              </a:ext>
            </a:extLst>
          </p:cNvPr>
          <p:cNvSpPr txBox="1"/>
          <p:nvPr/>
        </p:nvSpPr>
        <p:spPr>
          <a:xfrm>
            <a:off x="2779058" y="1997839"/>
            <a:ext cx="4509247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Individual Investors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Institutional Investors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Central Banks(united states)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Retail Investors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Mining Companies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Investment Firms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Financial Institutions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Jewelry Manufacturers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</a:rPr>
              <a:t>Industrial Users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F8C671-949C-4E71-8316-5C37D0B16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244559"/>
              </p:ext>
            </p:extLst>
          </p:nvPr>
        </p:nvGraphicFramePr>
        <p:xfrm>
          <a:off x="85725" y="147638"/>
          <a:ext cx="6010275" cy="656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756D05-1483-4034-836F-1491EE1706D0}"/>
              </a:ext>
            </a:extLst>
          </p:cNvPr>
          <p:cNvSpPr/>
          <p:nvPr/>
        </p:nvSpPr>
        <p:spPr>
          <a:xfrm>
            <a:off x="4333875" y="2574935"/>
            <a:ext cx="828675" cy="4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D1EE0-751F-4EB4-9ED6-A5B20EACCA97}"/>
              </a:ext>
            </a:extLst>
          </p:cNvPr>
          <p:cNvSpPr txBox="1"/>
          <p:nvPr/>
        </p:nvSpPr>
        <p:spPr>
          <a:xfrm>
            <a:off x="5429250" y="1514475"/>
            <a:ext cx="6515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In the USA, gold </a:t>
            </a:r>
            <a:r>
              <a:rPr lang="en-US" dirty="0">
                <a:solidFill>
                  <a:srgbClr val="7030A0"/>
                </a:solidFill>
              </a:rPr>
              <a:t>prices went up and down </a:t>
            </a:r>
            <a:r>
              <a:rPr lang="en-US" dirty="0">
                <a:solidFill>
                  <a:srgbClr val="002060"/>
                </a:solidFill>
              </a:rPr>
              <a:t>from 2000 to 2022. They went higher when people were worried about things like inflation and the COVID-19 pandemic.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Every November, lots of people trade gold</a:t>
            </a:r>
            <a:r>
              <a:rPr lang="en-US" dirty="0">
                <a:solidFill>
                  <a:srgbClr val="002060"/>
                </a:solidFill>
              </a:rPr>
              <a:t>. Maybe they do this because it's the end of the year, and they want to manage their money better.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Gold prices often fit into certain price ranges.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Some ranges make more people trade a lot of gold, while others don’t.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Even though gold prices are stable, looking at both the starting and ending prices and how high and low they get is important for understanding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EE722-9951-4045-93EA-89EE8F4B4147}"/>
              </a:ext>
            </a:extLst>
          </p:cNvPr>
          <p:cNvSpPr txBox="1"/>
          <p:nvPr/>
        </p:nvSpPr>
        <p:spPr>
          <a:xfrm>
            <a:off x="3990975" y="2905125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Thank you..</a:t>
            </a:r>
            <a:endParaRPr lang="en-IN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4AB52E-CC50-49D1-A2E3-85D2FA9F3C7F}"/>
              </a:ext>
            </a:extLst>
          </p:cNvPr>
          <p:cNvSpPr txBox="1"/>
          <p:nvPr/>
        </p:nvSpPr>
        <p:spPr>
          <a:xfrm>
            <a:off x="1702173" y="2287120"/>
            <a:ext cx="851815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Title:                      </a:t>
            </a:r>
            <a:r>
              <a:rPr lang="en-US" sz="3200" b="1" dirty="0">
                <a:solidFill>
                  <a:srgbClr val="002060"/>
                </a:solidFill>
              </a:rPr>
              <a:t>Analyzing Gold  price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Year &amp; month:  </a:t>
            </a:r>
            <a:r>
              <a:rPr lang="en-US" sz="3200" b="1" dirty="0">
                <a:solidFill>
                  <a:srgbClr val="002060"/>
                </a:solidFill>
              </a:rPr>
              <a:t>January 2000 to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                                                 December 2022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Currency:</a:t>
            </a:r>
            <a:r>
              <a:rPr lang="en-US" sz="3200" b="1" dirty="0">
                <a:solidFill>
                  <a:srgbClr val="002060"/>
                </a:solidFill>
              </a:rPr>
              <a:t>            USD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9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8A1215D-EAEA-47DB-A03A-1A1C2EB50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596668"/>
              </p:ext>
            </p:extLst>
          </p:nvPr>
        </p:nvGraphicFramePr>
        <p:xfrm>
          <a:off x="1714500" y="695325"/>
          <a:ext cx="7429500" cy="581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4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F18E6-5B8F-4B3D-880A-8BE73964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91501"/>
            <a:ext cx="8758518" cy="417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ACD1B-1668-40B8-A927-80F01A724849}"/>
              </a:ext>
            </a:extLst>
          </p:cNvPr>
          <p:cNvSpPr txBox="1"/>
          <p:nvPr/>
        </p:nvSpPr>
        <p:spPr>
          <a:xfrm>
            <a:off x="3954557" y="103112"/>
            <a:ext cx="41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Annual Gold price trend 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0F04-5A44-4372-9AD7-95D3E83085CB}"/>
              </a:ext>
            </a:extLst>
          </p:cNvPr>
          <p:cNvSpPr txBox="1"/>
          <p:nvPr/>
        </p:nvSpPr>
        <p:spPr>
          <a:xfrm>
            <a:off x="1409421" y="4930590"/>
            <a:ext cx="923364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In USA Gradual increase </a:t>
            </a:r>
            <a:r>
              <a:rPr lang="en-US" dirty="0"/>
              <a:t>from </a:t>
            </a:r>
            <a:r>
              <a:rPr lang="en-US" dirty="0">
                <a:solidFill>
                  <a:srgbClr val="00B050"/>
                </a:solidFill>
              </a:rPr>
              <a:t>2001 to 2012 </a:t>
            </a:r>
            <a:r>
              <a:rPr lang="en-US" dirty="0"/>
              <a:t>due to economic uncertainty.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After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2012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gold prices went down </a:t>
            </a:r>
            <a:r>
              <a:rPr lang="en-US" dirty="0"/>
              <a:t>because things were getting better economically. People were less worried, so they didn't buy as much gold.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Between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2015 and 2020</a:t>
            </a:r>
            <a:r>
              <a:rPr lang="en-US" dirty="0"/>
              <a:t>, gold prices were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unstable </a:t>
            </a:r>
            <a:r>
              <a:rPr lang="en-US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Another increase from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2020 to 2022 </a:t>
            </a:r>
            <a:r>
              <a:rPr lang="en-US" dirty="0"/>
              <a:t>amid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COVID-19 pandemic and concerns about inflation.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2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26A8A-8A96-4C31-89E4-3ECC1D8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645730"/>
            <a:ext cx="8741784" cy="4567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39473-924E-4BDF-9946-4367C0D7C8AF}"/>
              </a:ext>
            </a:extLst>
          </p:cNvPr>
          <p:cNvSpPr txBox="1"/>
          <p:nvPr/>
        </p:nvSpPr>
        <p:spPr>
          <a:xfrm>
            <a:off x="3919258" y="0"/>
            <a:ext cx="3514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Average Monthly Volume of Gold Trades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F4CC-F025-4454-8397-99EAA4FF9917}"/>
              </a:ext>
            </a:extLst>
          </p:cNvPr>
          <p:cNvSpPr txBox="1"/>
          <p:nvPr/>
        </p:nvSpPr>
        <p:spPr>
          <a:xfrm>
            <a:off x="2176462" y="6013114"/>
            <a:ext cx="783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BC1F8-F080-4294-837A-3EE80A325923}"/>
              </a:ext>
            </a:extLst>
          </p:cNvPr>
          <p:cNvSpPr txBox="1"/>
          <p:nvPr/>
        </p:nvSpPr>
        <p:spPr>
          <a:xfrm>
            <a:off x="8813502" y="1645730"/>
            <a:ext cx="3378497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Monthly gold volume in the USA varies throughout the year.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November consistently </a:t>
            </a:r>
            <a:r>
              <a:rPr lang="en-US" dirty="0"/>
              <a:t>registers </a:t>
            </a:r>
            <a:r>
              <a:rPr lang="en-US" dirty="0">
                <a:solidFill>
                  <a:srgbClr val="00B050"/>
                </a:solidFill>
              </a:rPr>
              <a:t>high trading volume for gold.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Investors tend to be more active in November.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Possible reasons include </a:t>
            </a:r>
            <a:r>
              <a:rPr lang="en-US" dirty="0">
                <a:solidFill>
                  <a:srgbClr val="7030A0"/>
                </a:solidFill>
              </a:rPr>
              <a:t>year-end financial planning </a:t>
            </a:r>
            <a:r>
              <a:rPr lang="en-US" dirty="0"/>
              <a:t>and market dynamics.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November holds significance for gold traders and investors.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20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2C0FC-5039-425D-9D13-057DF736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320042"/>
            <a:ext cx="8014447" cy="4361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02CCC-7BA2-4B8F-BF21-17439A10AD6E}"/>
              </a:ext>
            </a:extLst>
          </p:cNvPr>
          <p:cNvSpPr txBox="1"/>
          <p:nvPr/>
        </p:nvSpPr>
        <p:spPr>
          <a:xfrm>
            <a:off x="3962400" y="376518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Gold Price 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812EA-45EF-413F-8565-582B53C6CE46}"/>
              </a:ext>
            </a:extLst>
          </p:cNvPr>
          <p:cNvSpPr txBox="1"/>
          <p:nvPr/>
        </p:nvSpPr>
        <p:spPr>
          <a:xfrm>
            <a:off x="8274424" y="1320042"/>
            <a:ext cx="384585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graph shows how many times gold prices in the USA fall into different price ranges.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Most often, gold prices are between 200 and 300.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There's also a good number of times when gold prices are between </a:t>
            </a:r>
            <a:r>
              <a:rPr lang="en-US" dirty="0">
                <a:solidFill>
                  <a:srgbClr val="7030A0"/>
                </a:solidFill>
              </a:rPr>
              <a:t>1200 and 1300.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means gold prices often fall into these two price ranges.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graph helps us see where most gold prices tend to be in the USA.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helps us understand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price behavior of gold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4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2EF3F-4F00-4FBE-A7D6-E24652AE8094}"/>
              </a:ext>
            </a:extLst>
          </p:cNvPr>
          <p:cNvSpPr txBox="1"/>
          <p:nvPr/>
        </p:nvSpPr>
        <p:spPr>
          <a:xfrm>
            <a:off x="2289922" y="615434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High Price vs. Volume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99E1F-D028-4543-BD76-DA404FBC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6866965" cy="4675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8E3DC3-CA88-41EC-A48C-BA8A5475AEB9}"/>
              </a:ext>
            </a:extLst>
          </p:cNvPr>
          <p:cNvSpPr txBox="1"/>
          <p:nvPr/>
        </p:nvSpPr>
        <p:spPr>
          <a:xfrm>
            <a:off x="7038416" y="1492481"/>
            <a:ext cx="470647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Gold prices between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250 and 500 </a:t>
            </a:r>
            <a:r>
              <a:rPr lang="en-US" dirty="0"/>
              <a:t>had steady trading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 big changes </a:t>
            </a:r>
            <a:r>
              <a:rPr lang="en-US" dirty="0"/>
              <a:t>in activity.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But, in the range of </a:t>
            </a:r>
            <a:r>
              <a:rPr lang="en-US" dirty="0">
                <a:solidFill>
                  <a:srgbClr val="002060"/>
                </a:solidFill>
              </a:rPr>
              <a:t>1250 to 1750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many people traded a lot of gold.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price range attracted more investors and traders, making it very active.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When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gold prices hit 2000, the volume remained high</a:t>
            </a:r>
            <a:r>
              <a:rPr lang="en-US" dirty="0"/>
              <a:t>, suggesting continued interest in gold at this elevated price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Different price ranges impact trading volume and investor behavior.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information helps us understand how gold prices and trading volume are related in the USA market.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6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1F801D-8382-4117-981F-1FCD9272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409840"/>
            <a:ext cx="9410699" cy="3962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E4B8E-1596-4581-A49D-5D79B080D0A2}"/>
              </a:ext>
            </a:extLst>
          </p:cNvPr>
          <p:cNvSpPr txBox="1"/>
          <p:nvPr/>
        </p:nvSpPr>
        <p:spPr>
          <a:xfrm>
            <a:off x="309563" y="4371975"/>
            <a:ext cx="11691938" cy="2327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2000 to 2022, a consistent pattern was observed in the USA's gold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this period, the </a:t>
            </a:r>
            <a:r>
              <a:rPr lang="en-US" dirty="0">
                <a:solidFill>
                  <a:srgbClr val="00B0F0"/>
                </a:solidFill>
              </a:rPr>
              <a:t>open and close prices for gold tended to follow a similar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the starting price (open) and the ending price (close) for a given day or period were often very close.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a trend suggests a level of stability or symmetry in the market, with minimal price variation within a trading day or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pattern indicates a </a:t>
            </a:r>
            <a:r>
              <a:rPr lang="en-US" dirty="0">
                <a:solidFill>
                  <a:srgbClr val="7030A0"/>
                </a:solidFill>
              </a:rPr>
              <a:t>balance in supply </a:t>
            </a:r>
            <a:r>
              <a:rPr lang="en-US" dirty="0"/>
              <a:t>and demand for gold, where market forces kept the open and close prices relatively aligned over the years.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BF9AB-E73E-419D-AB52-B0A71F97EB5E}"/>
              </a:ext>
            </a:extLst>
          </p:cNvPr>
          <p:cNvSpPr txBox="1"/>
          <p:nvPr/>
        </p:nvSpPr>
        <p:spPr>
          <a:xfrm>
            <a:off x="115980" y="1420905"/>
            <a:ext cx="1588995" cy="9233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Open price </a:t>
            </a:r>
          </a:p>
          <a:p>
            <a:r>
              <a:rPr lang="en-US" dirty="0"/>
              <a:t>          vs</a:t>
            </a:r>
          </a:p>
          <a:p>
            <a:r>
              <a:rPr lang="en-US" dirty="0"/>
              <a:t> close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3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35998-166D-4F1C-BFF3-49238A5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4" y="695004"/>
            <a:ext cx="8006332" cy="4555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1C0BF-B384-4D04-927A-70BD6D09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999" y="233339"/>
            <a:ext cx="1810003" cy="2105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2DD439-D8D0-45A8-8512-A50DC55A273C}"/>
              </a:ext>
            </a:extLst>
          </p:cNvPr>
          <p:cNvSpPr txBox="1"/>
          <p:nvPr/>
        </p:nvSpPr>
        <p:spPr>
          <a:xfrm>
            <a:off x="3890966" y="233339"/>
            <a:ext cx="4374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Annual Gold Price Fluctuations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0F6B0-E540-4A46-9E23-A3528D2C592D}"/>
              </a:ext>
            </a:extLst>
          </p:cNvPr>
          <p:cNvSpPr txBox="1"/>
          <p:nvPr/>
        </p:nvSpPr>
        <p:spPr>
          <a:xfrm>
            <a:off x="7105650" y="3600881"/>
            <a:ext cx="518159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while the trends in open and close prices often exhibit similarity, it's worth noting that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years, losses were incurred.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demonstrates that while price stability is a common trend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it's essential to consider both the open-close patterns and high-low differences for a comprehensive understanding of market dynamics.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9339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359</TotalTime>
  <Words>707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Corbel</vt:lpstr>
      <vt:lpstr>Courier New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Sivanandha</dc:creator>
  <cp:lastModifiedBy>Sivanandha</cp:lastModifiedBy>
  <cp:revision>30</cp:revision>
  <dcterms:created xsi:type="dcterms:W3CDTF">2023-10-16T15:25:22Z</dcterms:created>
  <dcterms:modified xsi:type="dcterms:W3CDTF">2023-10-18T12:11:05Z</dcterms:modified>
</cp:coreProperties>
</file>