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entury Gothic" panose="020B0502020202020204"/>
      </a:defRPr>
    </a:lvl1pPr>
    <a:lvl2pPr indent="228600" defTabSz="457200" latinLnBrk="0">
      <a:defRPr sz="1200">
        <a:latin typeface="+mj-lt"/>
        <a:ea typeface="+mj-ea"/>
        <a:cs typeface="+mj-cs"/>
        <a:sym typeface="Century Gothic" panose="020B0502020202020204"/>
      </a:defRPr>
    </a:lvl2pPr>
    <a:lvl3pPr indent="457200" defTabSz="457200" latinLnBrk="0">
      <a:defRPr sz="1200">
        <a:latin typeface="+mj-lt"/>
        <a:ea typeface="+mj-ea"/>
        <a:cs typeface="+mj-cs"/>
        <a:sym typeface="Century Gothic" panose="020B0502020202020204"/>
      </a:defRPr>
    </a:lvl3pPr>
    <a:lvl4pPr indent="685800" defTabSz="457200" latinLnBrk="0">
      <a:defRPr sz="1200">
        <a:latin typeface="+mj-lt"/>
        <a:ea typeface="+mj-ea"/>
        <a:cs typeface="+mj-cs"/>
        <a:sym typeface="Century Gothic" panose="020B0502020202020204"/>
      </a:defRPr>
    </a:lvl4pPr>
    <a:lvl5pPr indent="914400" defTabSz="457200" latinLnBrk="0">
      <a:defRPr sz="1200">
        <a:latin typeface="+mj-lt"/>
        <a:ea typeface="+mj-ea"/>
        <a:cs typeface="+mj-cs"/>
        <a:sym typeface="Century Gothic" panose="020B0502020202020204"/>
      </a:defRPr>
    </a:lvl5pPr>
    <a:lvl6pPr indent="1143000" defTabSz="457200" latinLnBrk="0">
      <a:defRPr sz="1200">
        <a:latin typeface="+mj-lt"/>
        <a:ea typeface="+mj-ea"/>
        <a:cs typeface="+mj-cs"/>
        <a:sym typeface="Century Gothic" panose="020B0502020202020204"/>
      </a:defRPr>
    </a:lvl6pPr>
    <a:lvl7pPr indent="1371600" defTabSz="457200" latinLnBrk="0">
      <a:defRPr sz="1200">
        <a:latin typeface="+mj-lt"/>
        <a:ea typeface="+mj-ea"/>
        <a:cs typeface="+mj-cs"/>
        <a:sym typeface="Century Gothic" panose="020B0502020202020204"/>
      </a:defRPr>
    </a:lvl7pPr>
    <a:lvl8pPr indent="1600200" defTabSz="457200" latinLnBrk="0">
      <a:defRPr sz="1200">
        <a:latin typeface="+mj-lt"/>
        <a:ea typeface="+mj-ea"/>
        <a:cs typeface="+mj-cs"/>
        <a:sym typeface="Century Gothic" panose="020B0502020202020204"/>
      </a:defRPr>
    </a:lvl8pPr>
    <a:lvl9pPr indent="1828800" defTabSz="457200" latinLnBrk="0">
      <a:defRPr sz="1200">
        <a:latin typeface="+mj-lt"/>
        <a:ea typeface="+mj-ea"/>
        <a:cs typeface="+mj-cs"/>
        <a:sym typeface="Century Gothic" panose="020B0502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-1" y="228600"/>
            <a:ext cx="2851521" cy="6638630"/>
            <a:chOff x="-1" y="0"/>
            <a:chExt cx="2851519" cy="6638629"/>
          </a:xfrm>
        </p:grpSpPr>
        <p:sp>
          <p:nvSpPr>
            <p:cNvPr id="39" name="Freeform 11"/>
            <p:cNvSpPr/>
            <p:nvPr/>
          </p:nvSpPr>
          <p:spPr>
            <a:xfrm>
              <a:off x="-2" y="2346443"/>
              <a:ext cx="100645" cy="62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9" cy="23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4" cy="142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9"/>
              <a:ext cx="171466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0" y="2972659"/>
              <a:ext cx="821911" cy="332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4" y="0"/>
              <a:ext cx="102476" cy="29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9" cy="49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3" cy="10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5" cy="404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8" cy="3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7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8"/>
              <a:ext cx="238560" cy="62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0" y="155"/>
            <a:ext cx="2356677" cy="6853100"/>
            <a:chOff x="0" y="0"/>
            <a:chExt cx="2356675" cy="6853098"/>
          </a:xfrm>
        </p:grpSpPr>
        <p:sp>
          <p:nvSpPr>
            <p:cNvPr id="52" name="Freeform 27"/>
            <p:cNvSpPr/>
            <p:nvPr/>
          </p:nvSpPr>
          <p:spPr>
            <a:xfrm>
              <a:off x="-1" y="-1"/>
              <a:ext cx="494329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6318"/>
              <a:ext cx="423437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2526"/>
              <a:ext cx="431102" cy="99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4218"/>
              <a:ext cx="551809" cy="22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045"/>
              <a:ext cx="170726" cy="3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1445"/>
              <a:ext cx="134122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7475"/>
              <a:ext cx="82391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5644"/>
              <a:ext cx="1410175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0185"/>
              <a:ext cx="120710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014"/>
              <a:ext cx="137954" cy="67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2474"/>
              <a:ext cx="38322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2365"/>
              <a:ext cx="210761" cy="53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2" y="0"/>
            <a:ext cx="182884" cy="6858000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589213" y="2514600"/>
            <a:ext cx="8915401" cy="2262783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89213" y="4777378"/>
            <a:ext cx="8915401" cy="11262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9" cy="778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8" y="4513983"/>
            <a:ext cx="385673" cy="396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-1" y="228600"/>
            <a:ext cx="2851521" cy="6638630"/>
            <a:chOff x="-1" y="0"/>
            <a:chExt cx="2851519" cy="6638629"/>
          </a:xfrm>
        </p:grpSpPr>
        <p:sp>
          <p:nvSpPr>
            <p:cNvPr id="204" name="Freeform 11"/>
            <p:cNvSpPr/>
            <p:nvPr/>
          </p:nvSpPr>
          <p:spPr>
            <a:xfrm>
              <a:off x="-2" y="2346443"/>
              <a:ext cx="100645" cy="62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9" cy="23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4" cy="142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9"/>
              <a:ext cx="171466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0" y="2972659"/>
              <a:ext cx="821911" cy="332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4" y="0"/>
              <a:ext cx="102476" cy="29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9" cy="49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3" cy="10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5" cy="404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8" cy="3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7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8"/>
              <a:ext cx="238560" cy="62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0" y="155"/>
            <a:ext cx="2356677" cy="6853100"/>
            <a:chOff x="0" y="0"/>
            <a:chExt cx="2356675" cy="6853098"/>
          </a:xfrm>
        </p:grpSpPr>
        <p:sp>
          <p:nvSpPr>
            <p:cNvPr id="217" name="Freeform 27"/>
            <p:cNvSpPr/>
            <p:nvPr/>
          </p:nvSpPr>
          <p:spPr>
            <a:xfrm>
              <a:off x="-1" y="-1"/>
              <a:ext cx="494329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6318"/>
              <a:ext cx="423437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2526"/>
              <a:ext cx="431102" cy="99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4218"/>
              <a:ext cx="551809" cy="22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045"/>
              <a:ext cx="170726" cy="3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1445"/>
              <a:ext cx="134122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7475"/>
              <a:ext cx="82391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5644"/>
              <a:ext cx="1410175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0185"/>
              <a:ext cx="120710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014"/>
              <a:ext cx="137954" cy="67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2474"/>
              <a:ext cx="38322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2365"/>
              <a:ext cx="210761" cy="53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2" y="0"/>
            <a:ext cx="182884" cy="6858000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23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589210" y="609600"/>
            <a:ext cx="8915402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89210" y="4354045"/>
            <a:ext cx="8915402" cy="1555866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90" y="3178175"/>
            <a:ext cx="1595615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8" y="3228582"/>
            <a:ext cx="385673" cy="396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-1" y="228600"/>
            <a:ext cx="2851521" cy="6638630"/>
            <a:chOff x="-1" y="0"/>
            <a:chExt cx="2851519" cy="6638629"/>
          </a:xfrm>
        </p:grpSpPr>
        <p:sp>
          <p:nvSpPr>
            <p:cNvPr id="241" name="Freeform 11"/>
            <p:cNvSpPr/>
            <p:nvPr/>
          </p:nvSpPr>
          <p:spPr>
            <a:xfrm>
              <a:off x="-2" y="2346443"/>
              <a:ext cx="100645" cy="62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9" cy="23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4" cy="142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9"/>
              <a:ext cx="171466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0" y="2972659"/>
              <a:ext cx="821911" cy="332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4" y="0"/>
              <a:ext cx="102476" cy="29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9" cy="49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3" cy="10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5" cy="404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8" cy="3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7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8"/>
              <a:ext cx="238560" cy="62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0" y="155"/>
            <a:ext cx="2356677" cy="6853100"/>
            <a:chOff x="0" y="0"/>
            <a:chExt cx="2356675" cy="6853098"/>
          </a:xfrm>
        </p:grpSpPr>
        <p:sp>
          <p:nvSpPr>
            <p:cNvPr id="254" name="Freeform 27"/>
            <p:cNvSpPr/>
            <p:nvPr/>
          </p:nvSpPr>
          <p:spPr>
            <a:xfrm>
              <a:off x="-1" y="-1"/>
              <a:ext cx="494329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6318"/>
              <a:ext cx="423437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2526"/>
              <a:ext cx="431102" cy="99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4218"/>
              <a:ext cx="551809" cy="22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045"/>
              <a:ext cx="170726" cy="3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1445"/>
              <a:ext cx="134122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7475"/>
              <a:ext cx="82391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5644"/>
              <a:ext cx="1410175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0185"/>
              <a:ext cx="120710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014"/>
              <a:ext cx="137954" cy="67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2474"/>
              <a:ext cx="38322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2365"/>
              <a:ext cx="210761" cy="53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2" y="0"/>
            <a:ext cx="182884" cy="6858000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26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849947" y="609600"/>
            <a:ext cx="8393929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6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2589210" y="4354045"/>
            <a:ext cx="8915401" cy="1555866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71" name="Freeform 11"/>
          <p:cNvSpPr/>
          <p:nvPr/>
        </p:nvSpPr>
        <p:spPr>
          <a:xfrm flipV="1">
            <a:off x="-4190" y="3178175"/>
            <a:ext cx="1595615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272" name="TextBox 13"/>
          <p:cNvSpPr txBox="1"/>
          <p:nvPr/>
        </p:nvSpPr>
        <p:spPr>
          <a:xfrm>
            <a:off x="2513371" y="327093"/>
            <a:ext cx="518162" cy="1226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60570" y="2584394"/>
            <a:ext cx="518162" cy="1226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”</a:t>
            </a:r>
          </a:p>
        </p:txBody>
      </p:sp>
      <p:sp>
        <p:nvSpPr>
          <p:cNvPr id="2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8" y="3228582"/>
            <a:ext cx="385673" cy="396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-1" y="228600"/>
            <a:ext cx="2851521" cy="6638630"/>
            <a:chOff x="-1" y="0"/>
            <a:chExt cx="2851519" cy="6638629"/>
          </a:xfrm>
        </p:grpSpPr>
        <p:sp>
          <p:nvSpPr>
            <p:cNvPr id="281" name="Freeform 11"/>
            <p:cNvSpPr/>
            <p:nvPr/>
          </p:nvSpPr>
          <p:spPr>
            <a:xfrm>
              <a:off x="-2" y="2346443"/>
              <a:ext cx="100645" cy="62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9" cy="23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4" cy="142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9"/>
              <a:ext cx="171466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0" y="2972659"/>
              <a:ext cx="821911" cy="332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4" y="0"/>
              <a:ext cx="102476" cy="29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9" cy="49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3" cy="10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5" cy="404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8" cy="3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7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8"/>
              <a:ext cx="238560" cy="62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0" y="155"/>
            <a:ext cx="2356677" cy="6853100"/>
            <a:chOff x="0" y="0"/>
            <a:chExt cx="2356675" cy="6853098"/>
          </a:xfrm>
        </p:grpSpPr>
        <p:sp>
          <p:nvSpPr>
            <p:cNvPr id="294" name="Freeform 27"/>
            <p:cNvSpPr/>
            <p:nvPr/>
          </p:nvSpPr>
          <p:spPr>
            <a:xfrm>
              <a:off x="-1" y="-1"/>
              <a:ext cx="494329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6318"/>
              <a:ext cx="423437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2526"/>
              <a:ext cx="431102" cy="99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4218"/>
              <a:ext cx="551809" cy="22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045"/>
              <a:ext cx="170726" cy="3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1445"/>
              <a:ext cx="134122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7475"/>
              <a:ext cx="82391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5644"/>
              <a:ext cx="1410175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0185"/>
              <a:ext cx="120710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014"/>
              <a:ext cx="137954" cy="67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2474"/>
              <a:ext cx="38322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2365"/>
              <a:ext cx="210761" cy="53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sp>
        <p:nvSpPr>
          <p:cNvPr id="307" name="Rectangle 6"/>
          <p:cNvSpPr/>
          <p:nvPr/>
        </p:nvSpPr>
        <p:spPr>
          <a:xfrm>
            <a:off x="-2" y="0"/>
            <a:ext cx="182884" cy="6858000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30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0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buFontTx/>
              <a:defRPr>
                <a:solidFill>
                  <a:srgbClr val="595959"/>
                </a:solidFill>
              </a:defRPr>
            </a:lvl2pPr>
            <a:lvl3pPr>
              <a:buClrTx/>
              <a:buFontTx/>
              <a:defRPr>
                <a:solidFill>
                  <a:srgbClr val="595959"/>
                </a:solidFill>
              </a:defRPr>
            </a:lvl3pPr>
            <a:lvl4pPr>
              <a:buClrTx/>
              <a:buFontTx/>
              <a:defRPr>
                <a:solidFill>
                  <a:srgbClr val="595959"/>
                </a:solidFill>
              </a:defRPr>
            </a:lvl4pPr>
            <a:lvl5pPr>
              <a:buClrTx/>
              <a:buFontTx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90" y="4911725"/>
            <a:ext cx="1595615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3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8" y="4967530"/>
            <a:ext cx="385673" cy="396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-1" y="228600"/>
            <a:ext cx="2851521" cy="6638630"/>
            <a:chOff x="-1" y="0"/>
            <a:chExt cx="2851519" cy="6638629"/>
          </a:xfrm>
        </p:grpSpPr>
        <p:sp>
          <p:nvSpPr>
            <p:cNvPr id="318" name="Freeform 11"/>
            <p:cNvSpPr/>
            <p:nvPr/>
          </p:nvSpPr>
          <p:spPr>
            <a:xfrm>
              <a:off x="-2" y="2346443"/>
              <a:ext cx="100645" cy="62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9" cy="23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4" cy="142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9"/>
              <a:ext cx="171466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0" y="2972659"/>
              <a:ext cx="821911" cy="332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4" y="0"/>
              <a:ext cx="102476" cy="29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9" cy="49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3" cy="10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5" cy="404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8" cy="3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7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8"/>
              <a:ext cx="238560" cy="62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0" y="155"/>
            <a:ext cx="2356677" cy="6853100"/>
            <a:chOff x="0" y="0"/>
            <a:chExt cx="2356675" cy="6853098"/>
          </a:xfrm>
        </p:grpSpPr>
        <p:sp>
          <p:nvSpPr>
            <p:cNvPr id="331" name="Freeform 27"/>
            <p:cNvSpPr/>
            <p:nvPr/>
          </p:nvSpPr>
          <p:spPr>
            <a:xfrm>
              <a:off x="-1" y="-1"/>
              <a:ext cx="494329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6318"/>
              <a:ext cx="423437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2526"/>
              <a:ext cx="431102" cy="99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4218"/>
              <a:ext cx="551809" cy="22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045"/>
              <a:ext cx="170726" cy="3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1445"/>
              <a:ext cx="134122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7475"/>
              <a:ext cx="82391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5644"/>
              <a:ext cx="1410175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0185"/>
              <a:ext cx="120710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014"/>
              <a:ext cx="137954" cy="67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2474"/>
              <a:ext cx="38322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2365"/>
              <a:ext cx="210761" cy="53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2" y="0"/>
            <a:ext cx="182884" cy="6858000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34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849947" y="609600"/>
            <a:ext cx="8393929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4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89210" y="4343400"/>
            <a:ext cx="8915402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589213" y="5181599"/>
            <a:ext cx="8915401" cy="7296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" name="Freeform 11"/>
          <p:cNvSpPr/>
          <p:nvPr/>
        </p:nvSpPr>
        <p:spPr>
          <a:xfrm flipV="1">
            <a:off x="-4190" y="4911725"/>
            <a:ext cx="1595615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349" name="TextBox 16"/>
          <p:cNvSpPr txBox="1"/>
          <p:nvPr/>
        </p:nvSpPr>
        <p:spPr>
          <a:xfrm>
            <a:off x="2513371" y="327093"/>
            <a:ext cx="518162" cy="1226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60570" y="2584394"/>
            <a:ext cx="518162" cy="1226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”</a:t>
            </a:r>
          </a:p>
        </p:txBody>
      </p:sp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8" y="4967530"/>
            <a:ext cx="385673" cy="396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-1" y="228600"/>
            <a:ext cx="2851521" cy="6638630"/>
            <a:chOff x="-1" y="0"/>
            <a:chExt cx="2851519" cy="6638629"/>
          </a:xfrm>
        </p:grpSpPr>
        <p:sp>
          <p:nvSpPr>
            <p:cNvPr id="358" name="Freeform 11"/>
            <p:cNvSpPr/>
            <p:nvPr/>
          </p:nvSpPr>
          <p:spPr>
            <a:xfrm>
              <a:off x="-2" y="2346443"/>
              <a:ext cx="100645" cy="62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9" cy="23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4" cy="142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9"/>
              <a:ext cx="171466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0" y="2972659"/>
              <a:ext cx="821911" cy="332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4" y="0"/>
              <a:ext cx="102476" cy="29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9" cy="49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3" cy="10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5" cy="404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8" cy="3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7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8"/>
              <a:ext cx="238560" cy="62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0" y="155"/>
            <a:ext cx="2356677" cy="6853100"/>
            <a:chOff x="0" y="0"/>
            <a:chExt cx="2356675" cy="6853098"/>
          </a:xfrm>
        </p:grpSpPr>
        <p:sp>
          <p:nvSpPr>
            <p:cNvPr id="371" name="Freeform 27"/>
            <p:cNvSpPr/>
            <p:nvPr/>
          </p:nvSpPr>
          <p:spPr>
            <a:xfrm>
              <a:off x="-1" y="-1"/>
              <a:ext cx="494329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6318"/>
              <a:ext cx="423437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2526"/>
              <a:ext cx="431102" cy="99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4218"/>
              <a:ext cx="551809" cy="22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045"/>
              <a:ext cx="170726" cy="3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1445"/>
              <a:ext cx="134122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7475"/>
              <a:ext cx="82391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5644"/>
              <a:ext cx="1410175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0185"/>
              <a:ext cx="120710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014"/>
              <a:ext cx="137954" cy="67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2474"/>
              <a:ext cx="38322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2365"/>
              <a:ext cx="210761" cy="53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2" y="0"/>
            <a:ext cx="182884" cy="6858000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38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589210" y="627407"/>
            <a:ext cx="8915402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8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89210" y="4343400"/>
            <a:ext cx="8915402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589213" y="5181599"/>
            <a:ext cx="8915401" cy="7296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8" name="Freeform 11"/>
          <p:cNvSpPr/>
          <p:nvPr/>
        </p:nvSpPr>
        <p:spPr>
          <a:xfrm flipV="1">
            <a:off x="-4190" y="4911725"/>
            <a:ext cx="1595615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8" y="4967530"/>
            <a:ext cx="385673" cy="396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8" cy="12808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589210" y="2133600"/>
            <a:ext cx="8915402" cy="37776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-1" y="228600"/>
            <a:ext cx="2851521" cy="6638630"/>
            <a:chOff x="-1" y="0"/>
            <a:chExt cx="2851519" cy="6638629"/>
          </a:xfrm>
        </p:grpSpPr>
        <p:sp>
          <p:nvSpPr>
            <p:cNvPr id="85" name="Freeform 11"/>
            <p:cNvSpPr/>
            <p:nvPr/>
          </p:nvSpPr>
          <p:spPr>
            <a:xfrm>
              <a:off x="-2" y="2346443"/>
              <a:ext cx="100645" cy="62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9" cy="23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4" cy="142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9"/>
              <a:ext cx="171466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0" y="2972659"/>
              <a:ext cx="821911" cy="332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4" y="0"/>
              <a:ext cx="102476" cy="29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9" cy="49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3" cy="10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5" cy="404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8" cy="3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7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8"/>
              <a:ext cx="238560" cy="62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0" y="155"/>
            <a:ext cx="2356677" cy="6853100"/>
            <a:chOff x="0" y="0"/>
            <a:chExt cx="2356675" cy="6853098"/>
          </a:xfrm>
        </p:grpSpPr>
        <p:sp>
          <p:nvSpPr>
            <p:cNvPr id="98" name="Freeform 27"/>
            <p:cNvSpPr/>
            <p:nvPr/>
          </p:nvSpPr>
          <p:spPr>
            <a:xfrm>
              <a:off x="-1" y="-1"/>
              <a:ext cx="494329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6318"/>
              <a:ext cx="423437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2526"/>
              <a:ext cx="431102" cy="99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4218"/>
              <a:ext cx="551809" cy="22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045"/>
              <a:ext cx="170726" cy="3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1445"/>
              <a:ext cx="134122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7475"/>
              <a:ext cx="82391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5644"/>
              <a:ext cx="1410175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0185"/>
              <a:ext cx="120710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014"/>
              <a:ext cx="137954" cy="67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2474"/>
              <a:ext cx="38322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2365"/>
              <a:ext cx="210761" cy="53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2" y="0"/>
            <a:ext cx="182884" cy="6858000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11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589210" y="2058748"/>
            <a:ext cx="8915402" cy="146880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89210" y="3530129"/>
            <a:ext cx="8915402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90" y="3178175"/>
            <a:ext cx="1595615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8" y="3228582"/>
            <a:ext cx="385673" cy="396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89210" y="2133600"/>
            <a:ext cx="4313866" cy="37776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939371" y="1972703"/>
            <a:ext cx="3992734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506627" y="1969473"/>
            <a:ext cx="3999001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589210" y="446087"/>
            <a:ext cx="3505201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323012" y="446087"/>
            <a:ext cx="5181602" cy="5414965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589210" y="1598611"/>
            <a:ext cx="3505199" cy="426243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-1" y="228600"/>
            <a:ext cx="2851521" cy="6638630"/>
            <a:chOff x="-1" y="0"/>
            <a:chExt cx="2851519" cy="6638629"/>
          </a:xfrm>
        </p:grpSpPr>
        <p:sp>
          <p:nvSpPr>
            <p:cNvPr id="166" name="Freeform 11"/>
            <p:cNvSpPr/>
            <p:nvPr/>
          </p:nvSpPr>
          <p:spPr>
            <a:xfrm>
              <a:off x="-2" y="2346443"/>
              <a:ext cx="100645" cy="62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9" cy="23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4" cy="142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9"/>
              <a:ext cx="171466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0" y="2972659"/>
              <a:ext cx="821911" cy="332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4" y="0"/>
              <a:ext cx="102476" cy="29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9" cy="49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3" cy="10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5" cy="404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8" cy="3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7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8"/>
              <a:ext cx="238560" cy="62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0" y="155"/>
            <a:ext cx="2356677" cy="6853100"/>
            <a:chOff x="0" y="0"/>
            <a:chExt cx="2356675" cy="6853098"/>
          </a:xfrm>
        </p:grpSpPr>
        <p:sp>
          <p:nvSpPr>
            <p:cNvPr id="179" name="Freeform 27"/>
            <p:cNvSpPr/>
            <p:nvPr/>
          </p:nvSpPr>
          <p:spPr>
            <a:xfrm>
              <a:off x="-1" y="-1"/>
              <a:ext cx="494329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6318"/>
              <a:ext cx="423437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2526"/>
              <a:ext cx="431102" cy="99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4218"/>
              <a:ext cx="551809" cy="22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045"/>
              <a:ext cx="170726" cy="3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1445"/>
              <a:ext cx="134122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7475"/>
              <a:ext cx="82391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5644"/>
              <a:ext cx="1410175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0185"/>
              <a:ext cx="120710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014"/>
              <a:ext cx="137954" cy="67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2474"/>
              <a:ext cx="38322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2365"/>
              <a:ext cx="210761" cy="53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2" y="0"/>
            <a:ext cx="182884" cy="6858000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19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94" name="Picture Placeholder 2"/>
          <p:cNvSpPr>
            <a:spLocks noGrp="1"/>
          </p:cNvSpPr>
          <p:nvPr>
            <p:ph type="pic" idx="21"/>
          </p:nvPr>
        </p:nvSpPr>
        <p:spPr>
          <a:xfrm>
            <a:off x="2589210" y="634965"/>
            <a:ext cx="8915402" cy="38549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89213" y="5367337"/>
            <a:ext cx="8915401" cy="4937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90" y="4911725"/>
            <a:ext cx="1595615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8" y="4967530"/>
            <a:ext cx="385673" cy="396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9BC3F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-1" y="228600"/>
            <a:ext cx="2851521" cy="6638630"/>
            <a:chOff x="-1" y="0"/>
            <a:chExt cx="2851519" cy="6638629"/>
          </a:xfrm>
        </p:grpSpPr>
        <p:sp>
          <p:nvSpPr>
            <p:cNvPr id="2" name="Freeform 11"/>
            <p:cNvSpPr/>
            <p:nvPr/>
          </p:nvSpPr>
          <p:spPr>
            <a:xfrm>
              <a:off x="-2" y="2346443"/>
              <a:ext cx="100645" cy="62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9" cy="232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4" cy="142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9"/>
              <a:ext cx="171466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0" y="2972659"/>
              <a:ext cx="821911" cy="332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4" y="0"/>
              <a:ext cx="102476" cy="292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9" cy="49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3" cy="102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5" cy="404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8" cy="3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7" cy="22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8"/>
              <a:ext cx="238560" cy="62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428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0" y="155"/>
            <a:ext cx="2356677" cy="6853100"/>
            <a:chOff x="0" y="0"/>
            <a:chExt cx="2356675" cy="6853098"/>
          </a:xfrm>
        </p:grpSpPr>
        <p:sp>
          <p:nvSpPr>
            <p:cNvPr id="15" name="Freeform 27"/>
            <p:cNvSpPr/>
            <p:nvPr/>
          </p:nvSpPr>
          <p:spPr>
            <a:xfrm>
              <a:off x="-1" y="-1"/>
              <a:ext cx="494329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6318"/>
              <a:ext cx="423437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2526"/>
              <a:ext cx="431102" cy="99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4218"/>
              <a:ext cx="551809" cy="22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045"/>
              <a:ext cx="170726" cy="3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1445"/>
              <a:ext cx="134122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7475"/>
              <a:ext cx="82391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5644"/>
              <a:ext cx="1410175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0185"/>
              <a:ext cx="120710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014"/>
              <a:ext cx="137954" cy="674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2474"/>
              <a:ext cx="38322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2365"/>
              <a:ext cx="210761" cy="53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4285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entury Gothic" panose="020B0502020202020204"/>
                </a:defRPr>
              </a:pPr>
              <a:endParaR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2" y="0"/>
            <a:ext cx="182884" cy="6858000"/>
          </a:xfrm>
          <a:prstGeom prst="rect">
            <a:avLst/>
          </a:prstGeom>
          <a:solidFill>
            <a:srgbClr val="24285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29" name="Freeform 11"/>
          <p:cNvSpPr/>
          <p:nvPr/>
        </p:nvSpPr>
        <p:spPr>
          <a:xfrm flipV="1">
            <a:off x="-4190" y="714375"/>
            <a:ext cx="1595615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entury Gothic" panose="020B0502020202020204"/>
              </a:defRPr>
            </a:pPr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8" y="772225"/>
            <a:ext cx="385673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2000">
                <a:solidFill>
                  <a:srgbClr val="FEFFFF"/>
                </a:solidFill>
                <a:latin typeface="+mj-lt"/>
                <a:ea typeface="+mj-ea"/>
                <a:cs typeface="+mj-cs"/>
                <a:sym typeface="Century Gothic" panose="020B0502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3477B2"/>
          </a:solidFill>
          <a:uFillTx/>
          <a:latin typeface="+mj-lt"/>
          <a:ea typeface="+mj-ea"/>
          <a:cs typeface="+mj-cs"/>
          <a:sym typeface="Century Gothic" panose="020B0502020202020204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3477B2"/>
          </a:solidFill>
          <a:uFillTx/>
          <a:latin typeface="+mj-lt"/>
          <a:ea typeface="+mj-ea"/>
          <a:cs typeface="+mj-cs"/>
          <a:sym typeface="Century Gothic" panose="020B0502020202020204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3477B2"/>
          </a:solidFill>
          <a:uFillTx/>
          <a:latin typeface="+mj-lt"/>
          <a:ea typeface="+mj-ea"/>
          <a:cs typeface="+mj-cs"/>
          <a:sym typeface="Century Gothic" panose="020B0502020202020204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3477B2"/>
          </a:solidFill>
          <a:uFillTx/>
          <a:latin typeface="+mj-lt"/>
          <a:ea typeface="+mj-ea"/>
          <a:cs typeface="+mj-cs"/>
          <a:sym typeface="Century Gothic" panose="020B0502020202020204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3477B2"/>
          </a:solidFill>
          <a:uFillTx/>
          <a:latin typeface="+mj-lt"/>
          <a:ea typeface="+mj-ea"/>
          <a:cs typeface="+mj-cs"/>
          <a:sym typeface="Century Gothic" panose="020B0502020202020204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3477B2"/>
          </a:solidFill>
          <a:uFillTx/>
          <a:latin typeface="+mj-lt"/>
          <a:ea typeface="+mj-ea"/>
          <a:cs typeface="+mj-cs"/>
          <a:sym typeface="Century Gothic" panose="020B0502020202020204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3477B2"/>
          </a:solidFill>
          <a:uFillTx/>
          <a:latin typeface="+mj-lt"/>
          <a:ea typeface="+mj-ea"/>
          <a:cs typeface="+mj-cs"/>
          <a:sym typeface="Century Gothic" panose="020B0502020202020204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3477B2"/>
          </a:solidFill>
          <a:uFillTx/>
          <a:latin typeface="+mj-lt"/>
          <a:ea typeface="+mj-ea"/>
          <a:cs typeface="+mj-cs"/>
          <a:sym typeface="Century Gothic" panose="020B0502020202020204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3477B2"/>
          </a:solidFill>
          <a:uFillTx/>
          <a:latin typeface="+mj-lt"/>
          <a:ea typeface="+mj-ea"/>
          <a:cs typeface="+mj-cs"/>
          <a:sym typeface="Century Gothic" panose="020B050202020202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Century Gothic" panose="020B0502020202020204"/>
        <a:buChar char="´"/>
        <a:defRPr sz="1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entury Gothic" panose="020B0502020202020204"/>
        </a:defRPr>
      </a:lvl1pPr>
      <a:lvl2pPr marL="778510" marR="0" indent="-32131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Century Gothic" panose="020B0502020202020204"/>
        <a:buChar char="´"/>
        <a:defRPr sz="1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entury Gothic" panose="020B0502020202020204"/>
        </a:defRPr>
      </a:lvl2pPr>
      <a:lvl3pPr marL="1208405" marR="0" indent="-294005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Century Gothic" panose="020B0502020202020204"/>
        <a:buChar char="´"/>
        <a:defRPr sz="1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entury Gothic" panose="020B0502020202020204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Century Gothic" panose="020B0502020202020204"/>
        <a:buChar char="´"/>
        <a:defRPr sz="1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entury Gothic" panose="020B0502020202020204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Century Gothic" panose="020B0502020202020204"/>
        <a:buChar char="´"/>
        <a:defRPr sz="1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entury Gothic" panose="020B0502020202020204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Century Gothic" panose="020B0502020202020204"/>
        <a:buChar char="´"/>
        <a:defRPr sz="1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entury Gothic" panose="020B0502020202020204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Century Gothic" panose="020B0502020202020204"/>
        <a:buChar char="´"/>
        <a:defRPr sz="1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entury Gothic" panose="020B0502020202020204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Century Gothic" panose="020B0502020202020204"/>
        <a:buChar char="´"/>
        <a:defRPr sz="1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entury Gothic" panose="020B0502020202020204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Century Gothic" panose="020B0502020202020204"/>
        <a:buChar char="´"/>
        <a:defRPr sz="1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entury Gothic" panose="020B050202020202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 panose="020B0502020202020204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 panose="020B0502020202020204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 panose="020B0502020202020204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 panose="020B0502020202020204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 panose="020B0502020202020204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 panose="020B0502020202020204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 panose="020B0502020202020204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 panose="020B0502020202020204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 panose="020B0502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.xml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tags" Target="../tags/tag3.xml" /><Relationship Id="rId1" Type="http://schemas.openxmlformats.org/officeDocument/2006/relationships/tags" Target="../tags/tag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Box 4"/>
          <p:cNvSpPr txBox="1"/>
          <p:nvPr/>
        </p:nvSpPr>
        <p:spPr>
          <a:xfrm>
            <a:off x="2776892" y="3243470"/>
            <a:ext cx="3893208" cy="4343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200" b="1">
                <a:latin typeface="+mj-lt"/>
                <a:ea typeface="+mj-ea"/>
                <a:cs typeface="+mj-cs"/>
                <a:sym typeface="Century Gothic" panose="020B0502020202020204"/>
              </a:defRPr>
            </a:lvl1pPr>
          </a:lstStyle>
          <a:p>
            <a:r>
              <a:t>Project review on</a:t>
            </a:r>
          </a:p>
        </p:txBody>
      </p:sp>
      <p:sp>
        <p:nvSpPr>
          <p:cNvPr id="399" name="TextBox 1"/>
          <p:cNvSpPr txBox="1"/>
          <p:nvPr/>
        </p:nvSpPr>
        <p:spPr>
          <a:xfrm>
            <a:off x="1413912" y="5053788"/>
            <a:ext cx="3816985" cy="151638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noAutofit/>
          </a:bodyPr>
          <a:lstStyle/>
          <a:p>
            <a:pPr>
              <a:defRPr sz="2400" b="1"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sz="2200" dirty="0"/>
              <a:t>TEAM ID:662</a:t>
            </a:r>
            <a:r>
              <a:rPr lang="en-IN" sz="2200" dirty="0"/>
              <a:t>1</a:t>
            </a:r>
            <a:r>
              <a:rPr sz="2200" dirty="0"/>
              <a:t>2</a:t>
            </a:r>
            <a:r>
              <a:rPr lang="en-IN" sz="2200" dirty="0"/>
              <a:t>5</a:t>
            </a:r>
            <a:r>
              <a:rPr sz="2200" dirty="0"/>
              <a:t>-MI0</a:t>
            </a:r>
            <a:r>
              <a:rPr lang="en-IN" sz="2200" dirty="0"/>
              <a:t>41</a:t>
            </a:r>
            <a:endParaRPr sz="2200" dirty="0"/>
          </a:p>
          <a:p>
            <a:pPr>
              <a:defRPr sz="2400" b="1"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sz="2200" dirty="0"/>
              <a:t>Guide: </a:t>
            </a:r>
            <a:r>
              <a:rPr sz="2200" dirty="0" err="1"/>
              <a:t>Mr</a:t>
            </a:r>
            <a:r>
              <a:rPr lang="en-IN" sz="2200" dirty="0"/>
              <a:t>.</a:t>
            </a:r>
            <a:r>
              <a:rPr lang="en-IN" sz="2200" dirty="0" err="1"/>
              <a:t>G.Venkateswarlu</a:t>
            </a:r>
            <a:endParaRPr sz="2200" dirty="0"/>
          </a:p>
          <a:p>
            <a:pPr>
              <a:defRPr sz="2400" b="1"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sz="2200" dirty="0"/>
              <a:t>Assistant Professor,</a:t>
            </a:r>
          </a:p>
          <a:p>
            <a:pPr>
              <a:defRPr sz="2400" b="1"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sz="2200" dirty="0"/>
              <a:t>Dept. of </a:t>
            </a:r>
            <a:r>
              <a:rPr lang="en-US" sz="2200" dirty="0"/>
              <a:t>CSE(</a:t>
            </a:r>
            <a:r>
              <a:rPr sz="2200" dirty="0"/>
              <a:t>AI</a:t>
            </a:r>
            <a:r>
              <a:rPr lang="en-US" sz="2200" dirty="0"/>
              <a:t>&amp;</a:t>
            </a:r>
            <a:r>
              <a:rPr sz="2200" dirty="0"/>
              <a:t>ML</a:t>
            </a:r>
            <a:r>
              <a:rPr lang="en-US" sz="2200" dirty="0"/>
              <a:t>)</a:t>
            </a:r>
            <a:r>
              <a:rPr sz="2200" dirty="0"/>
              <a:t>.</a:t>
            </a:r>
          </a:p>
        </p:txBody>
      </p:sp>
      <p:sp>
        <p:nvSpPr>
          <p:cNvPr id="400" name="TextBox 5"/>
          <p:cNvSpPr txBox="1"/>
          <p:nvPr/>
        </p:nvSpPr>
        <p:spPr>
          <a:xfrm>
            <a:off x="8003154" y="5053788"/>
            <a:ext cx="4369644" cy="17851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2000" b="1" u="sng"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sz="2200" dirty="0"/>
              <a:t>Presented by:</a:t>
            </a:r>
          </a:p>
          <a:p>
            <a:pPr>
              <a:defRPr sz="2000"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lang="en-IN" sz="2200" b="1" dirty="0" err="1"/>
              <a:t>K.Priyanka</a:t>
            </a:r>
            <a:r>
              <a:rPr lang="en-IN" sz="2200" b="1" dirty="0"/>
              <a:t>(218R1A66G4)</a:t>
            </a:r>
          </a:p>
          <a:p>
            <a:pPr>
              <a:defRPr sz="2000"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lang="en-IN" sz="2200" b="1" dirty="0" err="1"/>
              <a:t>M.Kavya</a:t>
            </a:r>
            <a:r>
              <a:rPr lang="en-IN" sz="2200" b="1" dirty="0"/>
              <a:t>(218R1A66G7)</a:t>
            </a:r>
          </a:p>
          <a:p>
            <a:pPr>
              <a:defRPr sz="2000"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lang="en-IN" sz="2200" b="1" dirty="0" err="1"/>
              <a:t>M.Praveen</a:t>
            </a:r>
            <a:r>
              <a:rPr lang="en-IN" sz="2200" b="1" dirty="0"/>
              <a:t> Kumar(228R156616)</a:t>
            </a:r>
          </a:p>
          <a:p>
            <a:pPr>
              <a:defRPr sz="2000"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lang="en-IN" sz="2200" b="1" dirty="0" err="1"/>
              <a:t>L.Dhrushyathi</a:t>
            </a:r>
            <a:r>
              <a:rPr lang="en-IN" sz="2200" b="1" dirty="0"/>
              <a:t>(228R5A6620)</a:t>
            </a:r>
          </a:p>
        </p:txBody>
      </p:sp>
      <p:pic>
        <p:nvPicPr>
          <p:cNvPr id="40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8" y="137323"/>
            <a:ext cx="10341038" cy="17773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2" name="Department of Computer Science &amp; Engineering(AI-ML)"/>
          <p:cNvSpPr txBox="1"/>
          <p:nvPr/>
        </p:nvSpPr>
        <p:spPr>
          <a:xfrm>
            <a:off x="2586009" y="2361831"/>
            <a:ext cx="8292012" cy="4438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300" i="1">
                <a:latin typeface="+mj-lt"/>
                <a:ea typeface="+mj-ea"/>
                <a:cs typeface="+mj-cs"/>
                <a:sym typeface="Century Gothic" panose="020B0502020202020204"/>
              </a:defRPr>
            </a:lvl1pPr>
          </a:lstStyle>
          <a:p>
            <a:r>
              <a:rPr dirty="0"/>
              <a:t>Department of Computer Science &amp; Engineering(AI</a:t>
            </a:r>
            <a:r>
              <a:rPr lang="en-IN" dirty="0"/>
              <a:t>&amp;</a:t>
            </a:r>
            <a:r>
              <a:rPr dirty="0"/>
              <a:t>ML)</a:t>
            </a:r>
          </a:p>
        </p:txBody>
      </p:sp>
      <p:sp>
        <p:nvSpPr>
          <p:cNvPr id="403" name="2D DETECTION"/>
          <p:cNvSpPr txBox="1"/>
          <p:nvPr/>
        </p:nvSpPr>
        <p:spPr>
          <a:xfrm>
            <a:off x="4629873" y="3856624"/>
            <a:ext cx="6558160" cy="59753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defRPr sz="3300" b="1">
                <a:solidFill>
                  <a:srgbClr val="CB3314"/>
                </a:solidFill>
                <a:latin typeface="+mj-lt"/>
                <a:ea typeface="+mj-ea"/>
                <a:cs typeface="+mj-cs"/>
                <a:sym typeface="Century Gothic" panose="020B0502020202020204"/>
              </a:defRPr>
            </a:pPr>
            <a:r>
              <a:rPr lang="en-IN" dirty="0">
                <a:solidFill>
                  <a:srgbClr val="FF0000"/>
                </a:solidFill>
              </a:rPr>
              <a:t>SMART GLOVES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955165" y="749935"/>
            <a:ext cx="756221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2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ea typeface="+mn-ea"/>
                <a:cs typeface="+mn-lt"/>
                <a:sym typeface="Helvetica"/>
              </a:rPr>
              <a:t>SOFTWARE REQUIREMENTS: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148205" y="1666240"/>
            <a:ext cx="617283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 Arduino IDE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Customised app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Words used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25040" y="742315"/>
            <a:ext cx="573913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2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System architecture: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C1DEB3-3635-C3C0-B8FC-D30C4C33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8" y="1324609"/>
            <a:ext cx="9248172" cy="52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868170" y="694055"/>
            <a:ext cx="555561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2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Data flow diagram: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29460" y="1476375"/>
            <a:ext cx="6811645" cy="46583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205990" y="761365"/>
            <a:ext cx="397383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2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Use Case Diagram: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13025" y="1676400"/>
            <a:ext cx="5144135" cy="47485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003425" y="597535"/>
            <a:ext cx="452374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2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Activity Flow Diagram: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21535" y="1097280"/>
            <a:ext cx="6810375" cy="54660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661160" y="629285"/>
            <a:ext cx="8389620" cy="8870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ct val="60000"/>
              </a:spcAft>
            </a:pPr>
            <a:r>
              <a:rPr lang="en-US" altLang="zh-CN" sz="2400" b="1"/>
              <a:t>Overall Control Flow</a:t>
            </a:r>
          </a:p>
          <a:p>
            <a:pPr>
              <a:spcAft>
                <a:spcPct val="60000"/>
              </a:spcAft>
            </a:pPr>
            <a:endParaRPr lang="en-US" altLang="zh-CN" sz="2400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040924-7D7D-D47C-3C33-F3504D1C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73" y="2361235"/>
            <a:ext cx="10659716" cy="262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089785" y="751840"/>
            <a:ext cx="5604510" cy="1075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Conclusion: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3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7820" y="1426845"/>
            <a:ext cx="9712960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 disabled person communicates with others via sign language. The translation of sign language into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text and spoken is done so that communication between them is not restricted. The barrier between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disable peoples is broken down by using smart gloves fo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communication. Using smart gloves, disabled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people may advance in their careers, which helps the country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flourish because the number of disabled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people is now in the millions.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comparison to previous proposed systems, this system is more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dependable, efficient, easy to use, and a light weight option for the user. This bridges the barrier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between speech impaired people and others.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This technology will enable persons who are unable to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communicate verbally by allowing them to express themselves through gestures. Depending on the</a:t>
            </a: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user, the speech output can be changed to any language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225040" y="711200"/>
            <a:ext cx="410908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Future Enhancement: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82725" y="1598295"/>
            <a:ext cx="8477885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Since we only used few signs in this prototype, It believes that additional gestures might be used to</a:t>
            </a: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 </a:t>
            </a: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detect entire sign language.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A convenient and portable hardware gadget with gloves may be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made so</a:t>
            </a: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 </a:t>
            </a: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that a deaf and dumb person can converse with any normal person, anyplace.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This gadget has</a:t>
            </a: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 </a:t>
            </a: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Helvetica"/>
              </a:rPr>
              <a:t>automation applications that can be developed in the future.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 txBox="1">
            <a:spLocks noGrp="1"/>
          </p:cNvSpPr>
          <p:nvPr>
            <p:ph type="title"/>
          </p:nvPr>
        </p:nvSpPr>
        <p:spPr>
          <a:xfrm>
            <a:off x="1883982" y="35689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dirty="0"/>
              <a:t>ABSTRACT</a:t>
            </a:r>
          </a:p>
        </p:txBody>
      </p:sp>
      <p:sp>
        <p:nvSpPr>
          <p:cNvPr id="4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675428" y="1292351"/>
            <a:ext cx="10289573" cy="44753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200" dirty="0"/>
              <a:t>The main objective of this project is to reduce communication barrier between normal people and special person wh</a:t>
            </a:r>
            <a:r>
              <a:rPr lang="en-IN" sz="2200" dirty="0"/>
              <a:t>o </a:t>
            </a:r>
            <a:r>
              <a:rPr sz="2200" dirty="0"/>
              <a:t>are not able to make a normal conversation be it a disabled one or dumb and deaf or </a:t>
            </a:r>
            <a:r>
              <a:rPr sz="2200" dirty="0" err="1"/>
              <a:t>pa</a:t>
            </a:r>
            <a:r>
              <a:rPr lang="en-US" sz="2200" dirty="0" err="1"/>
              <a:t>ra</a:t>
            </a:r>
            <a:r>
              <a:rPr sz="2200" dirty="0" err="1"/>
              <a:t>l</a:t>
            </a:r>
            <a:r>
              <a:rPr lang="en-US" sz="2200" dirty="0" err="1"/>
              <a:t>ys</a:t>
            </a:r>
            <a:r>
              <a:rPr sz="2200" dirty="0" err="1"/>
              <a:t>ed</a:t>
            </a:r>
            <a:r>
              <a:rPr sz="2200" dirty="0"/>
              <a:t>.</a:t>
            </a:r>
          </a:p>
          <a:p>
            <a:pPr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200" dirty="0"/>
              <a:t> As human Beings</a:t>
            </a:r>
            <a:r>
              <a:rPr lang="en-IN" sz="2200" dirty="0"/>
              <a:t> </a:t>
            </a:r>
            <a:r>
              <a:rPr sz="2200" dirty="0"/>
              <a:t>communicate and know each other through thoughts and ideas. The best way to present your idea is through speech.</a:t>
            </a:r>
          </a:p>
          <a:p>
            <a:pPr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200" dirty="0"/>
              <a:t> But some</a:t>
            </a:r>
            <a:r>
              <a:rPr lang="en-IN" sz="2200" dirty="0"/>
              <a:t> </a:t>
            </a:r>
            <a:r>
              <a:rPr sz="2200" dirty="0"/>
              <a:t>people don’t have the power of speech; the only way to communicate with others is through </a:t>
            </a:r>
            <a:r>
              <a:rPr lang="en-US" sz="2200" dirty="0"/>
              <a:t>their movements</a:t>
            </a:r>
            <a:r>
              <a:rPr sz="2200" dirty="0"/>
              <a:t>. </a:t>
            </a:r>
          </a:p>
          <a:p>
            <a:pPr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200" dirty="0"/>
              <a:t>We can say that it is limited to the same set of persons that cannot speak. So, there is a need of technology which reduces</a:t>
            </a:r>
            <a:r>
              <a:rPr lang="en-IN" sz="2200" dirty="0"/>
              <a:t> </a:t>
            </a:r>
            <a:r>
              <a:rPr sz="2200" dirty="0"/>
              <a:t>this gap through systems that converts </a:t>
            </a:r>
            <a:r>
              <a:rPr lang="en-US" sz="2200" dirty="0"/>
              <a:t>movement</a:t>
            </a:r>
            <a:r>
              <a:rPr sz="2200" dirty="0"/>
              <a:t> into speech.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2"/>
          <p:cNvSpPr txBox="1"/>
          <p:nvPr/>
        </p:nvSpPr>
        <p:spPr>
          <a:xfrm>
            <a:off x="2135582" y="347150"/>
            <a:ext cx="5827528" cy="650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FF0000"/>
                </a:solidFill>
                <a:latin typeface="+mj-lt"/>
                <a:ea typeface="+mj-ea"/>
                <a:cs typeface="+mj-cs"/>
                <a:sym typeface="Century Gothic" panose="020B0502020202020204"/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409" name="Rectangle 4"/>
          <p:cNvSpPr txBox="1"/>
          <p:nvPr/>
        </p:nvSpPr>
        <p:spPr>
          <a:xfrm>
            <a:off x="1247401" y="3661927"/>
            <a:ext cx="10587602" cy="40010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dirty="0">
              <a:latin typeface="+mj-lt"/>
              <a:ea typeface="+mj-ea"/>
              <a:cs typeface="+mj-cs"/>
              <a:sym typeface="Century Gothic" panose="020B0502020202020204"/>
            </a:endParaRPr>
          </a:p>
        </p:txBody>
      </p:sp>
      <p:sp>
        <p:nvSpPr>
          <p:cNvPr id="410" name="Rectangle 5"/>
          <p:cNvSpPr txBox="1"/>
          <p:nvPr/>
        </p:nvSpPr>
        <p:spPr>
          <a:xfrm>
            <a:off x="1231065" y="1369224"/>
            <a:ext cx="10620275" cy="489140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IN" sz="2400" dirty="0"/>
              <a:t>In the recent years there has been a rapid increase in the number of  hearing impaired and speech disabled victims due to birth defects, oral diseases and accidents.</a:t>
            </a:r>
          </a:p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IN" sz="2400" dirty="0"/>
              <a:t>When a speech impaired person speaks to a normal person, the normal person find it difficult to understand and asks the deaf-dumb person to show geasures for their needs.</a:t>
            </a:r>
          </a:p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IN" sz="2400" dirty="0"/>
              <a:t>Dumb person have their own language to communicate with us; the only thing is that we need to understand their language. The language used by the deaf people for their communication is known as sign language. </a:t>
            </a:r>
          </a:p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IN" sz="2400" dirty="0"/>
              <a:t>Here we propose a smart speaking system that helps mute people in conveying the message to regular people using hand motions or gestures. </a:t>
            </a:r>
          </a:p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IN" sz="2400" dirty="0"/>
              <a:t>The main aim of this paper is to facilitate people by means of a glove based communication interpreter system.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Box 1"/>
          <p:cNvSpPr txBox="1"/>
          <p:nvPr/>
        </p:nvSpPr>
        <p:spPr>
          <a:xfrm>
            <a:off x="3060881" y="377074"/>
            <a:ext cx="5594341" cy="650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FF0000"/>
                </a:solidFill>
                <a:latin typeface="+mj-lt"/>
                <a:ea typeface="+mj-ea"/>
                <a:cs typeface="+mj-cs"/>
                <a:sym typeface="Century Gothic" panose="020B0502020202020204"/>
              </a:defRPr>
            </a:lvl1pPr>
          </a:lstStyle>
          <a:p>
            <a:r>
              <a:t>LITERATURE SURVEY</a:t>
            </a:r>
          </a:p>
        </p:txBody>
      </p:sp>
      <p:sp>
        <p:nvSpPr>
          <p:cNvPr id="420" name="Rectangle 8"/>
          <p:cNvSpPr txBox="1"/>
          <p:nvPr/>
        </p:nvSpPr>
        <p:spPr>
          <a:xfrm>
            <a:off x="2160465" y="4765946"/>
            <a:ext cx="92394" cy="3693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+mj-lt"/>
                <a:ea typeface="+mj-ea"/>
                <a:cs typeface="+mj-cs"/>
                <a:sym typeface="Century Gothic" panose="020B0502020202020204"/>
              </a:defRPr>
            </a:lvl1pPr>
          </a:lstStyle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2BA44-9477-E079-BD8B-CEB7F66452D3}"/>
              </a:ext>
            </a:extLst>
          </p:cNvPr>
          <p:cNvSpPr txBox="1"/>
          <p:nvPr/>
        </p:nvSpPr>
        <p:spPr>
          <a:xfrm>
            <a:off x="1608881" y="1342663"/>
            <a:ext cx="8912506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Hand gesture recognition and voice conversion system for dumb people in our country around 2.78% of peoples are not able to speak (dumb). Their communications with others are only using the motion of their hands and expressions.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main purpose of this smart gloves paper is to reduce this connection barrier. The key goal of the proposed plan is to design a cost-effective device that can give voice to a voiceless individual with the help of Smart Gloves.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This ensures that the use of smart gloves would not drive a wedge for two separate communities. This system must a dream come true for dumb and deaf people to interact normally with people without seeking other‘s help. </a:t>
            </a:r>
            <a:endParaRPr lang="en-IN" sz="2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Box 4"/>
          <p:cNvSpPr txBox="1"/>
          <p:nvPr/>
        </p:nvSpPr>
        <p:spPr>
          <a:xfrm>
            <a:off x="2099945" y="487045"/>
            <a:ext cx="8698865" cy="53467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noAutofit/>
          </a:bodyPr>
          <a:lstStyle>
            <a:lvl1pPr>
              <a:defRPr sz="3200" u="sng">
                <a:latin typeface="Algerian"/>
                <a:ea typeface="Algerian"/>
                <a:cs typeface="Algerian"/>
                <a:sym typeface="Algerian"/>
              </a:defRPr>
            </a:lvl1pPr>
          </a:lstStyle>
          <a:p>
            <a:pPr>
              <a:buFont typeface="Wingdings" panose="05000000000000000000" charset="0"/>
            </a:pPr>
            <a:r>
              <a:rPr lang="en-IN" b="1" u="none" dirty="0">
                <a:solidFill>
                  <a:srgbClr val="FF0000"/>
                </a:solidFill>
                <a:latin typeface="+mj-lt"/>
                <a:cs typeface="+mj-lt"/>
              </a:rPr>
              <a:t>EXISTING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4E93A-8205-180E-E323-8649EA52F51D}"/>
              </a:ext>
            </a:extLst>
          </p:cNvPr>
          <p:cNvSpPr txBox="1"/>
          <p:nvPr/>
        </p:nvSpPr>
        <p:spPr>
          <a:xfrm>
            <a:off x="1921397" y="1331089"/>
            <a:ext cx="7219709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Since beginning in 2003, the Microsoft Imagine Cup has tasked students the world over with developing technology aimed at solving real-world problems.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Students were asked to build their project around a specific Millennium Development Goal (MDG).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However, with sign language varying greatly around the world, the users can teach the system new gestures and modify existing ones.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Box 1"/>
          <p:cNvSpPr txBox="1"/>
          <p:nvPr/>
        </p:nvSpPr>
        <p:spPr>
          <a:xfrm>
            <a:off x="2111310" y="576160"/>
            <a:ext cx="7102552" cy="5822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800" b="1">
                <a:latin typeface="+mj-lt"/>
                <a:ea typeface="+mj-ea"/>
                <a:cs typeface="+mj-cs"/>
                <a:sym typeface="Century Gothic" panose="020B0502020202020204"/>
              </a:defRPr>
            </a:lvl1pPr>
          </a:lstStyle>
          <a:p>
            <a:r>
              <a:rPr sz="3200">
                <a:solidFill>
                  <a:srgbClr val="FF0000"/>
                </a:solidFill>
              </a:rPr>
              <a:t>EXISTING SYSTEM LIMITATIONS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7" name="Rectangle 2"/>
          <p:cNvSpPr txBox="1"/>
          <p:nvPr/>
        </p:nvSpPr>
        <p:spPr>
          <a:xfrm>
            <a:off x="1174167" y="1531839"/>
            <a:ext cx="10723128" cy="230568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400" dirty="0">
                <a:sym typeface="+mn-ea"/>
              </a:rPr>
              <a:t>In existing system, there is no circuit to announce the thoughts of physically challenged peoples.</a:t>
            </a:r>
          </a:p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400" dirty="0"/>
              <a:t>And gesture-based papers or circuits are not available in markets. </a:t>
            </a:r>
          </a:p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400" dirty="0"/>
              <a:t>In olden days it is sign language, it</a:t>
            </a:r>
            <a:r>
              <a:rPr lang="en-IN" sz="2400" dirty="0"/>
              <a:t> </a:t>
            </a:r>
            <a:r>
              <a:rPr sz="2400" dirty="0"/>
              <a:t>cannot be understood by all the people for communication. There after a circuit is developed to mimic</a:t>
            </a:r>
            <a:r>
              <a:rPr lang="en-IN" sz="2400" dirty="0"/>
              <a:t> </a:t>
            </a:r>
            <a:r>
              <a:rPr sz="2400" dirty="0"/>
              <a:t>predetermined postures and match them with deaf &amp; dump peoples sign language. </a:t>
            </a:r>
          </a:p>
        </p:txBody>
      </p:sp>
      <p:sp>
        <p:nvSpPr>
          <p:cNvPr id="428" name="Rectangle 3"/>
          <p:cNvSpPr txBox="1"/>
          <p:nvPr/>
        </p:nvSpPr>
        <p:spPr>
          <a:xfrm>
            <a:off x="1177470" y="2802021"/>
            <a:ext cx="10716522" cy="3975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imes New Roman" panose="02020603050405020304"/>
              <a:buChar char="➢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Box 1"/>
          <p:cNvSpPr txBox="1"/>
          <p:nvPr/>
        </p:nvSpPr>
        <p:spPr>
          <a:xfrm>
            <a:off x="1494244" y="1048178"/>
            <a:ext cx="6667350" cy="5822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  <a:sym typeface="Century Gothic" panose="020B0502020202020204"/>
              </a:defRPr>
            </a:lvl1pPr>
          </a:lstStyle>
          <a:p>
            <a:r>
              <a:t>P</a:t>
            </a:r>
            <a:r>
              <a:rPr lang="en-IN"/>
              <a:t>ROPOSED SYSTEM</a:t>
            </a:r>
            <a:endParaRPr lang="en-IN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45EF0-C1B1-7D8D-34C6-EFC57969342A}"/>
              </a:ext>
            </a:extLst>
          </p:cNvPr>
          <p:cNvSpPr txBox="1"/>
          <p:nvPr/>
        </p:nvSpPr>
        <p:spPr>
          <a:xfrm>
            <a:off x="1388962" y="1805651"/>
            <a:ext cx="7754073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movement translator that we are going to developed uses a glove fitted with sensors that can interpret the movements of paralysed and deaf person</a:t>
            </a:r>
            <a:r>
              <a:rPr lang="en-I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glove uses Flex sensors, ESP32, Accelerometer, Gesture recognition system, GSM Module, Arduino IDE, to gather data on each finger's position and the hand's motion to differentiate the movements.</a:t>
            </a:r>
            <a:endParaRPr lang="en-IN" sz="24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Box 6"/>
          <p:cNvSpPr txBox="1"/>
          <p:nvPr/>
        </p:nvSpPr>
        <p:spPr>
          <a:xfrm>
            <a:off x="1666875" y="518795"/>
            <a:ext cx="8078470" cy="58229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latin typeface="+mj-lt"/>
                <a:ea typeface="+mj-ea"/>
                <a:cs typeface="+mj-cs"/>
                <a:sym typeface="Century Gothic" panose="020B0502020202020204"/>
              </a:defRPr>
            </a:lvl1pPr>
          </a:lstStyle>
          <a:p>
            <a:r>
              <a:rPr lang="en-IN" sz="3200">
                <a:solidFill>
                  <a:srgbClr val="FF0000"/>
                </a:solidFill>
              </a:rPr>
              <a:t>HARDWARE REQUIREMENTS: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694555" y="1475105"/>
            <a:ext cx="2748915" cy="457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no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I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Helvetic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848860" y="2080895"/>
            <a:ext cx="385826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q"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62125" y="1346835"/>
            <a:ext cx="3954780" cy="586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no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Flex Sensors</a:t>
            </a:r>
            <a:endParaRPr kumimoji="0" lang="en-I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I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</p:blipFill>
        <p:spPr>
          <a:xfrm>
            <a:off x="2132330" y="4810125"/>
            <a:ext cx="2715895" cy="146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2330" y="1932940"/>
            <a:ext cx="2715895" cy="174498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897380" y="4271645"/>
            <a:ext cx="333692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ESP32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1935480" y="722630"/>
            <a:ext cx="828611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ccelerometer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62505" y="1384935"/>
            <a:ext cx="3383915" cy="18415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234565" y="3429635"/>
            <a:ext cx="4234815" cy="12452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noAutofit/>
          </a:bodyPr>
          <a:lstStyle/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G</a:t>
            </a: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esture</a:t>
            </a: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recognition</a:t>
            </a: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system</a:t>
            </a: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Voice section</a:t>
            </a: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GSM Module</a:t>
            </a: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I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31415" y="4587240"/>
            <a:ext cx="3124200" cy="1943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Wisp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Wisp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939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ch</dc:creator>
  <cp:lastModifiedBy>Praveen Nani</cp:lastModifiedBy>
  <cp:revision>5</cp:revision>
  <dcterms:created xsi:type="dcterms:W3CDTF">2024-07-15T14:43:32Z</dcterms:created>
  <dcterms:modified xsi:type="dcterms:W3CDTF">2024-12-11T05:50:57Z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835E2C84F8544DBE94C0C74453522B47_13</vt:lpwstr>
  </property>
  <property fmtid="{D5CDD505-2E9C-101B-9397-08002B2CF9AE}" pid="3" name="KSOProductBuildVer">
    <vt:lpwstr>1033-12.2.0.17119</vt:lpwstr>
  </property>
</Properties>
</file>