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31F2-EB4E-970A-2C65-3C48435A53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F1E0DA-F51C-0E14-A497-F375AAF1BA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77B1C-D1D5-201E-834E-85FD4A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8372-EE9B-4B7C-A14D-E04DDD31A477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D5CCA-9F6C-E14D-0C33-87DE327F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21B9E-2AD9-3A08-DA20-9CE4A3C4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B28-0326-4DFD-9A18-E18A06B9A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9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8AAC-DC27-7E6A-5844-40153D8B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1146B4-85A4-F3F2-85C7-D1CCE0A91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14334-8FF2-B887-AC4A-B6A23494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8372-EE9B-4B7C-A14D-E04DDD31A477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10119-78CD-A348-4508-BF04A91D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CCCDD-0354-FD9D-811C-9A5C39145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B28-0326-4DFD-9A18-E18A06B9A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91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0B07D5-272E-1903-EDED-35C9503490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BFE87A-26C8-D145-7C88-14C8C66F2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48C8B-6CE9-DAEC-AD8D-AE80047B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8372-EE9B-4B7C-A14D-E04DDD31A477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499B-D39F-4C90-E9D6-87327F67F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37A53-88BA-814A-BC64-DA0F2B30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B28-0326-4DFD-9A18-E18A06B9A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1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5615-80B4-34D4-EDEA-1691632E7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A824E-BA4C-DB67-7C9C-00B7DB94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DF253-DE71-393F-A92A-AB271964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8372-EE9B-4B7C-A14D-E04DDD31A477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5435F-222F-6CC9-67EA-88A52BFB3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829057-4429-FB97-DBDC-910733ECB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B28-0326-4DFD-9A18-E18A06B9A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30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D5B9-D9E6-52C0-895B-298B1B261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5C703-1045-5CA9-F385-378235930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5526B-73F8-0ABF-7DEA-5F299FF9F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8372-EE9B-4B7C-A14D-E04DDD31A477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17197-D71E-AFA3-A062-E788A3C4E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C9203-13FF-FB0B-AF80-0D8664195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B28-0326-4DFD-9A18-E18A06B9A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9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1DF2-271E-0E15-4BB0-9D76357F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6EEE-9E77-18BE-8F3D-976F13401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E9701-2FFE-5577-7C90-9BC45255D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AC116-8162-5DF1-53FA-29765E666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8372-EE9B-4B7C-A14D-E04DDD31A477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B12AB5-DB8A-6522-8A95-891DCA2C5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EC086-88E8-4ECA-D5CF-5177CBD37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B28-0326-4DFD-9A18-E18A06B9A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74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9BB08-E5B0-1644-9F91-E0BA72393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514BC-0638-B023-9521-647BDDB5A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01CDB-3945-D9B5-512D-D5D12258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3444B-F3A9-8249-8424-7BA941C871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EC283-CD30-97F1-2017-8E7005136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EDB65-D005-7769-D828-9687FEE5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8372-EE9B-4B7C-A14D-E04DDD31A477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A9ABD2-AFCF-C45D-37EC-231AB4C28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0A97C7-71F5-D6D8-DD0F-018BDD1B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B28-0326-4DFD-9A18-E18A06B9A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07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698F7-0393-E9C6-5F95-F1B2ED1C4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CA3F2-A910-A71F-E100-F585BAE0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8372-EE9B-4B7C-A14D-E04DDD31A477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484076-422E-60D9-378C-2DB6C2A9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7B978-6A57-245C-24FF-542B66DC4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B28-0326-4DFD-9A18-E18A06B9A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308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33DE81-7860-584C-6BE6-A46E72739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8372-EE9B-4B7C-A14D-E04DDD31A477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D864A8-E460-EAF3-1E0B-31AB476C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6920F-B8DB-6680-AB8F-A23ABC9D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B28-0326-4DFD-9A18-E18A06B9A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31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1B57-75DA-9396-6FA1-E0052BA72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A121B-86BF-B5B4-98FD-DABA661F6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8C6BF-24CC-2A7B-71EE-905AB79D5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E1901-230D-F3B8-1FA3-C0A4EE150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8372-EE9B-4B7C-A14D-E04DDD31A477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01430-9249-2D18-A7CB-14F3D530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261E0-E5E6-2055-D843-711C161B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B28-0326-4DFD-9A18-E18A06B9A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97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36B7D-8142-1444-5495-2414F34E9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66818-1E1B-A8E7-E10C-E03EAA58E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F7211-9E23-7FCC-78AD-D82D3F771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1356B-2F71-5B24-2F15-CBF07298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78372-EE9B-4B7C-A14D-E04DDD31A477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2C052-7B55-7A90-95AA-FD691BF1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4A380-B265-75A9-3FF3-DAC54C3C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6DB28-0326-4DFD-9A18-E18A06B9A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28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655462-558E-3B92-79A6-9B26A0DED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C09ED-4F09-D041-61E3-EF0A3B0EE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C1173-4F05-681B-D2E3-9BABAE87D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78372-EE9B-4B7C-A14D-E04DDD31A477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574BE-0692-8C3E-EF9C-990764817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9894-3F77-F9C0-173B-3B8A37C65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6DB28-0326-4DFD-9A18-E18A06B9A2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87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5FA78-0E0A-954F-DB1D-686823ADD2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9309" y="530081"/>
            <a:ext cx="9144000" cy="2387600"/>
          </a:xfrm>
        </p:spPr>
        <p:txBody>
          <a:bodyPr/>
          <a:lstStyle/>
          <a:p>
            <a:r>
              <a:rPr lang="en-US" b="1" dirty="0"/>
              <a:t>Legal Contract Simplification with LLMs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373EA-1668-B56A-0EBD-31AF26D31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8309" y="3602038"/>
            <a:ext cx="9649691" cy="1655762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Accessibility and Transparency in Legal Documents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M Kavyanjali, Keerthana JR, kavya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keerthesha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Institution: Panimalar Engineering College Chennai City Campus</a:t>
            </a:r>
          </a:p>
          <a:p>
            <a:pPr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12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2025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28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1C0E25-504F-6E25-AAC2-C40C32BDBD50}"/>
              </a:ext>
            </a:extLst>
          </p:cNvPr>
          <p:cNvSpPr txBox="1"/>
          <p:nvPr/>
        </p:nvSpPr>
        <p:spPr>
          <a:xfrm>
            <a:off x="685800" y="426027"/>
            <a:ext cx="103805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70424-316D-08E7-6286-495B6F03CC1B}"/>
              </a:ext>
            </a:extLst>
          </p:cNvPr>
          <p:cNvSpPr txBox="1"/>
          <p:nvPr/>
        </p:nvSpPr>
        <p:spPr>
          <a:xfrm>
            <a:off x="685800" y="1248213"/>
            <a:ext cx="1096240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models on jurisdiction-specific legal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legal platforms (e.g., DocuSign, Clio)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multilingual contract simplification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legal assistants (chatbots)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 consumer protection, HR policies, and terms of service</a:t>
            </a:r>
          </a:p>
        </p:txBody>
      </p:sp>
    </p:spTree>
    <p:extLst>
      <p:ext uri="{BB962C8B-B14F-4D97-AF65-F5344CB8AC3E}">
        <p14:creationId xmlns:p14="http://schemas.microsoft.com/office/powerpoint/2010/main" val="29834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86D696-D450-2D28-5BDE-5C485D668C7A}"/>
              </a:ext>
            </a:extLst>
          </p:cNvPr>
          <p:cNvSpPr txBox="1"/>
          <p:nvPr/>
        </p:nvSpPr>
        <p:spPr>
          <a:xfrm>
            <a:off x="550718" y="488373"/>
            <a:ext cx="109831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414EE1-5060-9E4A-B81E-D28CD6FF0AEE}"/>
              </a:ext>
            </a:extLst>
          </p:cNvPr>
          <p:cNvSpPr txBox="1"/>
          <p:nvPr/>
        </p:nvSpPr>
        <p:spPr>
          <a:xfrm>
            <a:off x="687532" y="1380687"/>
            <a:ext cx="10816936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have strong potential to democratize legal understanding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contracts improves trust and transparency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LLMs are powerful, legal oversight is essential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AI and human expertise creates the best outcomes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21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913C3F-6924-214F-DEF9-C2B4DEE88A70}"/>
              </a:ext>
            </a:extLst>
          </p:cNvPr>
          <p:cNvSpPr txBox="1"/>
          <p:nvPr/>
        </p:nvSpPr>
        <p:spPr>
          <a:xfrm>
            <a:off x="2379518" y="2088573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6575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C3F25A-8364-33E7-E1F0-6ED6970F35BF}"/>
              </a:ext>
            </a:extLst>
          </p:cNvPr>
          <p:cNvSpPr txBox="1"/>
          <p:nvPr/>
        </p:nvSpPr>
        <p:spPr>
          <a:xfrm>
            <a:off x="653845" y="1315622"/>
            <a:ext cx="108843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contracts are foundational in business, law, and everyday life.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they are often written in dense, technical language.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complexity creates barriers for non-lawyers, leading to misunderstandings and disputes.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Use AI, especially LLMs, to bridge the gap by simplifying legal documents.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57F2B9-BD57-BD05-3902-6803EABDDB9C}"/>
              </a:ext>
            </a:extLst>
          </p:cNvPr>
          <p:cNvSpPr txBox="1"/>
          <p:nvPr/>
        </p:nvSpPr>
        <p:spPr>
          <a:xfrm>
            <a:off x="768928" y="485709"/>
            <a:ext cx="1134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6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974090-9DB3-CF17-B118-601EC1BFF2E9}"/>
              </a:ext>
            </a:extLst>
          </p:cNvPr>
          <p:cNvSpPr txBox="1"/>
          <p:nvPr/>
        </p:nvSpPr>
        <p:spPr>
          <a:xfrm>
            <a:off x="589935" y="462116"/>
            <a:ext cx="11159613" cy="5722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74F349-EA32-2517-90D2-93FC734D68E0}"/>
              </a:ext>
            </a:extLst>
          </p:cNvPr>
          <p:cNvSpPr txBox="1"/>
          <p:nvPr/>
        </p:nvSpPr>
        <p:spPr>
          <a:xfrm>
            <a:off x="716804" y="769891"/>
            <a:ext cx="109058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contracts use formalized legalese that is hard to interpret.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readers may not understand their rights, obligations, or risks.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simplification by legal experts is time-consuming and expensive.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pressing need for a scalable, reliable solution for simplification.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7D4C7-1335-D155-B2AA-4E06AFFEA6A6}"/>
              </a:ext>
            </a:extLst>
          </p:cNvPr>
          <p:cNvSpPr txBox="1"/>
          <p:nvPr/>
        </p:nvSpPr>
        <p:spPr>
          <a:xfrm>
            <a:off x="800100" y="665018"/>
            <a:ext cx="80841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158431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49F7A5-46EB-B3A2-0A06-683B84701214}"/>
              </a:ext>
            </a:extLst>
          </p:cNvPr>
          <p:cNvSpPr txBox="1"/>
          <p:nvPr/>
        </p:nvSpPr>
        <p:spPr>
          <a:xfrm>
            <a:off x="665018" y="633845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Are LLMs?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5C73AF-B2ED-4455-6DAA-CD8679A012D0}"/>
              </a:ext>
            </a:extLst>
          </p:cNvPr>
          <p:cNvSpPr txBox="1"/>
          <p:nvPr/>
        </p:nvSpPr>
        <p:spPr>
          <a:xfrm>
            <a:off x="810491" y="1433946"/>
            <a:ext cx="10827327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(Large Language Models) are AI systems trained on vast amounts of text data.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include GPT-4, Claude, Gemini, and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understand and generate human-like language.</a:t>
            </a:r>
          </a:p>
          <a:p>
            <a:pPr marL="571500" indent="-5715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tasks such as summarizing, translating, simplifying, and answering questions.</a:t>
            </a:r>
          </a:p>
        </p:txBody>
      </p:sp>
    </p:spTree>
    <p:extLst>
      <p:ext uri="{BB962C8B-B14F-4D97-AF65-F5344CB8AC3E}">
        <p14:creationId xmlns:p14="http://schemas.microsoft.com/office/powerpoint/2010/main" val="872373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9624A6-BCC6-D5C6-2C0C-282E73564C25}"/>
              </a:ext>
            </a:extLst>
          </p:cNvPr>
          <p:cNvSpPr txBox="1"/>
          <p:nvPr/>
        </p:nvSpPr>
        <p:spPr>
          <a:xfrm>
            <a:off x="561109" y="384464"/>
            <a:ext cx="10941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Contract Simplification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AF8EE-08B1-4BD7-9D32-0CC64A2A3B50}"/>
              </a:ext>
            </a:extLst>
          </p:cNvPr>
          <p:cNvSpPr txBox="1"/>
          <p:nvPr/>
        </p:nvSpPr>
        <p:spPr>
          <a:xfrm>
            <a:off x="716973" y="1072057"/>
            <a:ext cx="10941627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 A dense clause from a contract, such as an NDA.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Processing: The LLM interprets legal terms and rewrites them in plain English.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Simplified version with clear, concise language without altering legal meaning.</a:t>
            </a:r>
          </a:p>
          <a:p>
            <a:pPr>
              <a:spcAft>
                <a:spcPts val="600"/>
              </a:spcAft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Original: “The Recipient shall indemnify and hold harmless the Discloser…”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Simplified: “You agree to protect the other party if they face any harm because of your actions.”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9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308F43-A6BC-CDAB-E181-57777F8BDF3F}"/>
              </a:ext>
            </a:extLst>
          </p:cNvPr>
          <p:cNvSpPr txBox="1"/>
          <p:nvPr/>
        </p:nvSpPr>
        <p:spPr>
          <a:xfrm>
            <a:off x="540327" y="477982"/>
            <a:ext cx="10785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Using LLMs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A98ACF-9112-25A8-2A8B-E2B07A9CF84C}"/>
              </a:ext>
            </a:extLst>
          </p:cNvPr>
          <p:cNvSpPr txBox="1"/>
          <p:nvPr/>
        </p:nvSpPr>
        <p:spPr>
          <a:xfrm>
            <a:off x="696191" y="1350818"/>
            <a:ext cx="10983191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Speed: Can process documents instantly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Cost-effective: Reduces reliance on expensive legal professionals for routine tasks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Consistency: Delivers uniform quality across documents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Accessibility: Empowers users without legal backgrounds to understand contracts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Automation: Enables scalable review and simplification for businesses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07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E47E14-7214-E2BD-A3A4-AD144172C718}"/>
              </a:ext>
            </a:extLst>
          </p:cNvPr>
          <p:cNvSpPr txBox="1"/>
          <p:nvPr/>
        </p:nvSpPr>
        <p:spPr>
          <a:xfrm>
            <a:off x="550718" y="477982"/>
            <a:ext cx="11222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Tools &amp; Frameworks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0BA31-8381-BFCA-7290-C681B5A0E2EE}"/>
              </a:ext>
            </a:extLst>
          </p:cNvPr>
          <p:cNvSpPr txBox="1"/>
          <p:nvPr/>
        </p:nvSpPr>
        <p:spPr>
          <a:xfrm>
            <a:off x="703118" y="1259175"/>
            <a:ext cx="10785764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OpenAI GPT-4: Advanced general-purpose language model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Transformers: Open-source models like BERT,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LegalBERT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LlamaIndex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Tools to build LLM-powered apps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Legal-specific models: Fine-tuned for contract data and legal understanding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and deployment: Cloud integration or on-premise options</a:t>
            </a:r>
          </a:p>
        </p:txBody>
      </p:sp>
    </p:spTree>
    <p:extLst>
      <p:ext uri="{BB962C8B-B14F-4D97-AF65-F5344CB8AC3E}">
        <p14:creationId xmlns:p14="http://schemas.microsoft.com/office/powerpoint/2010/main" val="1787206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4E5E6-6D50-CB25-5160-7CDA790BE199}"/>
              </a:ext>
            </a:extLst>
          </p:cNvPr>
          <p:cNvSpPr txBox="1"/>
          <p:nvPr/>
        </p:nvSpPr>
        <p:spPr>
          <a:xfrm>
            <a:off x="613064" y="374073"/>
            <a:ext cx="103493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&amp;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F00D9-486E-A075-2317-C0B9B8319804}"/>
              </a:ext>
            </a:extLst>
          </p:cNvPr>
          <p:cNvSpPr txBox="1"/>
          <p:nvPr/>
        </p:nvSpPr>
        <p:spPr>
          <a:xfrm>
            <a:off x="613064" y="1226127"/>
            <a:ext cx="10837718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Strengths: High-quality simplification, understands context well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Hallucination (inventing facts)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Oversimplification that changes legal meaning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legal certification—LLMs are not substitutes for lawyers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Human-in-the-loop for validation and oversight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77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9EB902-276C-5E99-7676-C38E1A33C12B}"/>
              </a:ext>
            </a:extLst>
          </p:cNvPr>
          <p:cNvSpPr txBox="1"/>
          <p:nvPr/>
        </p:nvSpPr>
        <p:spPr>
          <a:xfrm>
            <a:off x="509155" y="405245"/>
            <a:ext cx="10889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&amp; Legal Considerations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0542B-5651-AC9F-90AD-A4AE8738D671}"/>
              </a:ext>
            </a:extLst>
          </p:cNvPr>
          <p:cNvSpPr txBox="1"/>
          <p:nvPr/>
        </p:nvSpPr>
        <p:spPr>
          <a:xfrm>
            <a:off x="602673" y="1341731"/>
            <a:ext cx="10889672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privacy: Contracts contain sensitive data; ensure encryption and secure storage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Bias: LLMs trained on biased data may reflect it in outputs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Accountability: Who is responsible if AI-generated content causes harm?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Transparency: Users should know when AI is used and how to verify outputs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864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553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Office Theme</vt:lpstr>
      <vt:lpstr>Legal Contract Simplification with LLMs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Sathya G</dc:creator>
  <cp:lastModifiedBy>Sathya G</cp:lastModifiedBy>
  <cp:revision>6</cp:revision>
  <dcterms:created xsi:type="dcterms:W3CDTF">2025-05-10T18:54:08Z</dcterms:created>
  <dcterms:modified xsi:type="dcterms:W3CDTF">2025-05-11T06:42:11Z</dcterms:modified>
</cp:coreProperties>
</file>