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68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0360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41037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606016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2618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9789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5995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7906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6409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0691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0159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2491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40838657"/>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15.tmp"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6.xml" /><Relationship Id="rId6" Type="http://schemas.openxmlformats.org/officeDocument/2006/relationships/image" Target="../media/image6.jpeg" /><Relationship Id="rId5" Type="http://schemas.openxmlformats.org/officeDocument/2006/relationships/image" Target="../media/image5.jpeg" /><Relationship Id="rId4" Type="http://schemas.openxmlformats.org/officeDocument/2006/relationships/image" Target="../media/image4.jpeg" /></Relationships>
</file>

<file path=ppt/slides/_rels/slide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6.xml" /><Relationship Id="rId5" Type="http://schemas.openxmlformats.org/officeDocument/2006/relationships/image" Target="../media/image10.jpeg" /><Relationship Id="rId4" Type="http://schemas.openxmlformats.org/officeDocument/2006/relationships/image" Target="../media/image9.jpeg" /></Relationships>
</file>

<file path=ppt/slides/_rels/slide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893912" y="938160"/>
            <a:ext cx="12246452" cy="1370888"/>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400" b="1" i="0" dirty="0">
                <a:solidFill>
                  <a:srgbClr val="0F0F0F"/>
                </a:solidFill>
                <a:effectLst/>
                <a:latin typeface="Roboto" panose="020F0502020204030204" pitchFamily="2" charset="0"/>
              </a:rPr>
            </a:br>
            <a:endParaRPr sz="4400"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93016" y="2567165"/>
            <a:ext cx="9315520" cy="2677656"/>
          </a:xfrm>
          <a:prstGeom prst="rect">
            <a:avLst/>
          </a:prstGeom>
          <a:solidFill>
            <a:schemeClr val="bg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dirty="0">
                <a:solidFill>
                  <a:schemeClr val="accent1"/>
                </a:solidFill>
                <a:latin typeface="Aptos Serif" panose="020B0502040504020204" pitchFamily="34" charset="0"/>
                <a:ea typeface="Amasis MT Pro Medium" panose="02000000000000000000" pitchFamily="2" charset="0"/>
                <a:cs typeface="Aldhabi" pitchFamily="2" charset="-78"/>
              </a:rPr>
              <a:t>STUDENT NAME:</a:t>
            </a:r>
            <a:r>
              <a:rPr lang="en-IN" sz="2400" dirty="0">
                <a:solidFill>
                  <a:schemeClr val="accent1"/>
                </a:solidFill>
                <a:latin typeface="Aptos Serif" panose="020B0502040504020204" pitchFamily="34" charset="0"/>
                <a:ea typeface="Amasis MT Pro Medium" panose="02000000000000000000" pitchFamily="2" charset="0"/>
                <a:cs typeface="Aldhabi" pitchFamily="2" charset="-78"/>
              </a:rPr>
              <a:t> KAVYANJALI.P</a:t>
            </a:r>
            <a:endParaRPr lang="en-US" sz="2400" dirty="0">
              <a:solidFill>
                <a:schemeClr val="accent1"/>
              </a:solidFill>
              <a:latin typeface="Aptos Serif" panose="020B0502040504020204" pitchFamily="34" charset="0"/>
              <a:ea typeface="Amasis MT Pro Medium" panose="02000000000000000000" pitchFamily="2" charset="0"/>
              <a:cs typeface="Aldhabi" pitchFamily="2" charset="-78"/>
            </a:endParaRPr>
          </a:p>
          <a:p>
            <a:r>
              <a:rPr lang="en-US" sz="2400" dirty="0">
                <a:solidFill>
                  <a:schemeClr val="accent1"/>
                </a:solidFill>
                <a:latin typeface="Aptos Serif" panose="020B0502040504020204" pitchFamily="34" charset="0"/>
                <a:ea typeface="Amasis MT Pro Medium" panose="02000000000000000000" pitchFamily="2" charset="0"/>
                <a:cs typeface="Aldhabi" pitchFamily="2" charset="-78"/>
              </a:rPr>
              <a:t>REGISTER NO: 312210001</a:t>
            </a:r>
          </a:p>
          <a:p>
            <a:r>
              <a:rPr lang="en-US" sz="2400" dirty="0">
                <a:solidFill>
                  <a:schemeClr val="accent1"/>
                </a:solidFill>
                <a:latin typeface="Aptos Serif" panose="020B0502040504020204" pitchFamily="34" charset="0"/>
                <a:ea typeface="Amasis MT Pro Medium" panose="02000000000000000000" pitchFamily="2" charset="0"/>
                <a:cs typeface="Aldhabi" pitchFamily="2" charset="-78"/>
              </a:rPr>
              <a:t>E-mail ID: patnamkavyanjali@gmail.com</a:t>
            </a:r>
            <a:endParaRPr lang="en-IN" sz="2400" dirty="0">
              <a:solidFill>
                <a:schemeClr val="accent1"/>
              </a:solidFill>
              <a:latin typeface="Aptos Serif" panose="020B0502040504020204" pitchFamily="34" charset="0"/>
              <a:ea typeface="Amasis MT Pro Medium" panose="02000000000000000000" pitchFamily="2" charset="0"/>
              <a:cs typeface="Aldhabi" pitchFamily="2" charset="-78"/>
            </a:endParaRPr>
          </a:p>
          <a:p>
            <a:r>
              <a:rPr lang="en-IN" sz="2400" dirty="0">
                <a:solidFill>
                  <a:schemeClr val="accent1"/>
                </a:solidFill>
                <a:latin typeface="Aptos Serif" panose="020B0502040504020204" pitchFamily="34" charset="0"/>
                <a:ea typeface="Amasis MT Pro Medium" panose="02000000000000000000" pitchFamily="2" charset="0"/>
                <a:cs typeface="Aldhabi" pitchFamily="2" charset="-78"/>
              </a:rPr>
              <a:t>NM ID: A6C1066257E75F5851842981D3E18C93</a:t>
            </a:r>
            <a:endParaRPr lang="en-US" sz="2400" dirty="0">
              <a:solidFill>
                <a:schemeClr val="accent1"/>
              </a:solidFill>
              <a:latin typeface="Aptos Serif" panose="020B0502040504020204" pitchFamily="34" charset="0"/>
              <a:ea typeface="Amasis MT Pro Medium" panose="02000000000000000000" pitchFamily="2" charset="0"/>
              <a:cs typeface="Aldhabi" pitchFamily="2" charset="-78"/>
            </a:endParaRPr>
          </a:p>
          <a:p>
            <a:r>
              <a:rPr lang="en-US" sz="2400" dirty="0">
                <a:solidFill>
                  <a:schemeClr val="accent1"/>
                </a:solidFill>
                <a:latin typeface="Aptos Serif" panose="020B0502040504020204" pitchFamily="34" charset="0"/>
                <a:ea typeface="Amasis MT Pro Medium" panose="02000000000000000000" pitchFamily="2" charset="0"/>
                <a:cs typeface="Aldhabi" pitchFamily="2" charset="-78"/>
              </a:rPr>
              <a:t>DEPARTMENT:</a:t>
            </a:r>
            <a:r>
              <a:rPr lang="en-IN" sz="2400" dirty="0">
                <a:solidFill>
                  <a:schemeClr val="accent1"/>
                </a:solidFill>
                <a:latin typeface="Aptos Serif" panose="020B0502040504020204" pitchFamily="34" charset="0"/>
                <a:ea typeface="Amasis MT Pro Medium" panose="02000000000000000000" pitchFamily="2" charset="0"/>
                <a:cs typeface="Aldhabi" pitchFamily="2" charset="-78"/>
              </a:rPr>
              <a:t> B.COM </a:t>
            </a:r>
            <a:endParaRPr lang="en-US" sz="2400" dirty="0">
              <a:solidFill>
                <a:schemeClr val="accent1"/>
              </a:solidFill>
              <a:latin typeface="Aptos Serif" panose="020B0502040504020204" pitchFamily="34" charset="0"/>
              <a:ea typeface="Amasis MT Pro Medium" panose="02000000000000000000" pitchFamily="2" charset="0"/>
              <a:cs typeface="Aldhabi" pitchFamily="2" charset="-78"/>
            </a:endParaRPr>
          </a:p>
          <a:p>
            <a:r>
              <a:rPr lang="en-US" sz="2400" dirty="0">
                <a:solidFill>
                  <a:schemeClr val="accent1"/>
                </a:solidFill>
                <a:latin typeface="Aptos Serif" panose="020B0502040504020204" pitchFamily="34" charset="0"/>
                <a:ea typeface="Amasis MT Pro Medium" panose="02000000000000000000" pitchFamily="2" charset="0"/>
                <a:cs typeface="Aldhabi" pitchFamily="2" charset="-78"/>
              </a:rPr>
              <a:t>COLLEGE</a:t>
            </a:r>
            <a:r>
              <a:rPr lang="en-IN" sz="2400" dirty="0">
                <a:solidFill>
                  <a:schemeClr val="accent1"/>
                </a:solidFill>
                <a:latin typeface="Aptos Serif" panose="020B0502040504020204" pitchFamily="34" charset="0"/>
                <a:ea typeface="Amasis MT Pro Medium" panose="02000000000000000000" pitchFamily="2" charset="0"/>
                <a:cs typeface="Aldhabi" pitchFamily="2" charset="-78"/>
              </a:rPr>
              <a:t>: VALLIAMMAL COLLEGE FOR WOMEN </a:t>
            </a:r>
            <a:endParaRPr lang="en-US" sz="2400" dirty="0">
              <a:solidFill>
                <a:schemeClr val="accent1"/>
              </a:solidFill>
              <a:latin typeface="Aptos Serif" panose="020B0502040504020204" pitchFamily="34" charset="0"/>
              <a:ea typeface="Amasis MT Pro Medium" panose="02000000000000000000" pitchFamily="2" charset="0"/>
              <a:cs typeface="Aldhabi" pitchFamily="2" charset="-78"/>
            </a:endParaRPr>
          </a:p>
          <a:p>
            <a:r>
              <a:rPr lang="en-US" sz="2400" dirty="0">
                <a:solidFill>
                  <a:schemeClr val="accent1"/>
                </a:solidFill>
                <a:latin typeface="Aptos Serif" panose="020B0502040504020204" pitchFamily="34" charset="0"/>
                <a:ea typeface="Amasis MT Pro Medium" panose="02000000000000000000" pitchFamily="2" charset="0"/>
                <a:cs typeface="Aldhabi" pitchFamily="2" charset="-78"/>
              </a:rPr>
              <a:t>           </a:t>
            </a:r>
            <a:endParaRPr lang="en-IN" sz="2400" dirty="0">
              <a:solidFill>
                <a:schemeClr val="accent1"/>
              </a:solidFill>
              <a:latin typeface="Aptos Serif" panose="020B0502040504020204" pitchFamily="34" charset="0"/>
              <a:ea typeface="Amasis MT Pro Medium" panose="02000000000000000000" pitchFamily="2" charset="0"/>
              <a:cs typeface="Aldhabi" pitchFamily="2" charset="-78"/>
            </a:endParaRPr>
          </a:p>
        </p:txBody>
      </p:sp>
      <p:sp>
        <p:nvSpPr>
          <p:cNvPr id="3" name="object 9">
            <a:extLst>
              <a:ext uri="{FF2B5EF4-FFF2-40B4-BE49-F238E27FC236}">
                <a16:creationId xmlns:a16="http://schemas.microsoft.com/office/drawing/2014/main" id="{E3D5C9B7-B23B-9C8D-181A-59A738DF6E76}"/>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lang="en-IN" spc="10" dirty="0"/>
          </a:p>
        </p:txBody>
      </p:sp>
      <p:pic>
        <p:nvPicPr>
          <p:cNvPr id="2" name="Picture 1">
            <a:extLst>
              <a:ext uri="{FF2B5EF4-FFF2-40B4-BE49-F238E27FC236}">
                <a16:creationId xmlns:a16="http://schemas.microsoft.com/office/drawing/2014/main" id="{6A42F934-3B38-165B-E24E-30C0A3F773E8}"/>
              </a:ext>
            </a:extLst>
          </p:cNvPr>
          <p:cNvPicPr>
            <a:picLocks noChangeAspect="1"/>
          </p:cNvPicPr>
          <p:nvPr/>
        </p:nvPicPr>
        <p:blipFill>
          <a:blip r:embed="rId3"/>
          <a:srcRect/>
          <a:stretch/>
        </p:blipFill>
        <p:spPr>
          <a:xfrm>
            <a:off x="7342265" y="2136846"/>
            <a:ext cx="4556720" cy="45567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4698" y="818118"/>
            <a:ext cx="3820000" cy="752129"/>
          </a:xfrm>
          <a:prstGeom prst="rect">
            <a:avLst/>
          </a:prstGeom>
          <a:solidFill>
            <a:schemeClr val="accent1"/>
          </a:solidFill>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sz="4800" dirty="0">
              <a:solidFill>
                <a:schemeClr val="bg1"/>
              </a:solidFill>
              <a:latin typeface="Trebuchet MS"/>
              <a:cs typeface="Trebuchet MS"/>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2" cstate="print"/>
          <a:stretch>
            <a:fillRect/>
          </a:stretch>
        </p:blipFill>
        <p:spPr>
          <a:xfrm>
            <a:off x="7544412" y="1429718"/>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631746" y="1429718"/>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
        <p:nvSpPr>
          <p:cNvPr id="11" name="object 9">
            <a:extLst>
              <a:ext uri="{FF2B5EF4-FFF2-40B4-BE49-F238E27FC236}">
                <a16:creationId xmlns:a16="http://schemas.microsoft.com/office/drawing/2014/main" id="{F5A72C7A-9959-A2AB-F8A9-5026275BA9E6}"/>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10</a:t>
            </a:fld>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flipH="1">
            <a:off x="256717" y="2656589"/>
            <a:ext cx="4779818" cy="1029128"/>
          </a:xfrm>
          <a:prstGeom prst="rect">
            <a:avLst/>
          </a:prstGeom>
        </p:spPr>
        <p:txBody>
          <a:bodyPr vert="horz" wrap="square" lIns="0" tIns="13335" rIns="0" bIns="0" rtlCol="0">
            <a:spAutoFit/>
          </a:bodyPr>
          <a:lstStyle/>
          <a:p>
            <a:pPr marL="12700">
              <a:lnSpc>
                <a:spcPct val="100000"/>
              </a:lnSpc>
              <a:spcBef>
                <a:spcPts val="105"/>
              </a:spcBef>
            </a:pPr>
            <a:r>
              <a:rPr sz="6600" b="1" dirty="0">
                <a:latin typeface="Aptos Serif" panose="02020604070405020304" pitchFamily="18" charset="0"/>
                <a:ea typeface="Abadi" panose="02000000000000000000" pitchFamily="2" charset="0"/>
                <a:cs typeface="Aptos Serif" panose="02020604070405020304" pitchFamily="18" charset="0"/>
              </a:rPr>
              <a:t>R</a:t>
            </a:r>
            <a:r>
              <a:rPr sz="6600" b="1" spc="-40" dirty="0">
                <a:latin typeface="Aptos Serif" panose="02020604070405020304" pitchFamily="18" charset="0"/>
                <a:ea typeface="Abadi" panose="02000000000000000000" pitchFamily="2" charset="0"/>
                <a:cs typeface="Aptos Serif" panose="02020604070405020304" pitchFamily="18" charset="0"/>
              </a:rPr>
              <a:t>E</a:t>
            </a:r>
            <a:r>
              <a:rPr sz="6600" b="1" spc="15" dirty="0">
                <a:latin typeface="Aptos Serif" panose="02020604070405020304" pitchFamily="18" charset="0"/>
                <a:ea typeface="Abadi" panose="02000000000000000000" pitchFamily="2" charset="0"/>
                <a:cs typeface="Aptos Serif" panose="02020604070405020304" pitchFamily="18" charset="0"/>
              </a:rPr>
              <a:t>S</a:t>
            </a:r>
            <a:r>
              <a:rPr sz="6600" b="1" spc="-30" dirty="0">
                <a:latin typeface="Aptos Serif" panose="02020604070405020304" pitchFamily="18" charset="0"/>
                <a:ea typeface="Abadi" panose="02000000000000000000" pitchFamily="2" charset="0"/>
                <a:cs typeface="Aptos Serif" panose="02020604070405020304" pitchFamily="18" charset="0"/>
              </a:rPr>
              <a:t>U</a:t>
            </a:r>
            <a:r>
              <a:rPr sz="6600" b="1" spc="-405" dirty="0">
                <a:latin typeface="Aptos Serif" panose="02020604070405020304" pitchFamily="18" charset="0"/>
                <a:ea typeface="Abadi" panose="02000000000000000000" pitchFamily="2" charset="0"/>
                <a:cs typeface="Aptos Serif" panose="02020604070405020304" pitchFamily="18" charset="0"/>
              </a:rPr>
              <a:t>L</a:t>
            </a:r>
            <a:r>
              <a:rPr sz="6600" b="1" dirty="0">
                <a:latin typeface="Aptos Serif" panose="02020604070405020304" pitchFamily="18" charset="0"/>
                <a:ea typeface="Abadi" panose="02000000000000000000" pitchFamily="2" charset="0"/>
                <a:cs typeface="Aptos Serif" panose="0202060407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9599D29-9CB8-76D2-F7F6-E853CC016DBC}"/>
              </a:ext>
            </a:extLst>
          </p:cNvPr>
          <p:cNvPicPr>
            <a:picLocks noChangeAspect="1"/>
          </p:cNvPicPr>
          <p:nvPr/>
        </p:nvPicPr>
        <p:blipFill>
          <a:blip r:embed="rId2"/>
          <a:srcRect/>
          <a:stretch/>
        </p:blipFill>
        <p:spPr>
          <a:xfrm>
            <a:off x="4715631" y="1122427"/>
            <a:ext cx="7025214" cy="3852986"/>
          </a:xfrm>
          <a:prstGeom prst="rect">
            <a:avLst/>
          </a:prstGeom>
        </p:spPr>
      </p:pic>
      <p:sp>
        <p:nvSpPr>
          <p:cNvPr id="3" name="object 9">
            <a:extLst>
              <a:ext uri="{FF2B5EF4-FFF2-40B4-BE49-F238E27FC236}">
                <a16:creationId xmlns:a16="http://schemas.microsoft.com/office/drawing/2014/main" id="{DD20B128-B872-5431-ED93-F566DC9CFB39}"/>
              </a:ext>
            </a:extLst>
          </p:cNvPr>
          <p:cNvSpPr txBox="1">
            <a:spLocks/>
          </p:cNvSpPr>
          <p:nvPr/>
        </p:nvSpPr>
        <p:spPr>
          <a:xfrm>
            <a:off x="6287121" y="5756821"/>
            <a:ext cx="907186" cy="499496"/>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IN" spc="10"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4672988" y="1380429"/>
            <a:ext cx="6903708" cy="1938992"/>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Abadi" panose="020B0604020104020204" pitchFamily="34"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latin typeface="Abadi" panose="020B0604020104020204" pitchFamily="34" charset="0"/>
              </a:rPr>
              <a:t>ployee satisfaction.</a:t>
            </a:r>
            <a:endParaRPr lang="en-US" dirty="0">
              <a:latin typeface="Abadi" panose="020B0604020104020204" pitchFamily="34" charset="0"/>
            </a:endParaRPr>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299" y="3429000"/>
            <a:ext cx="4670728" cy="2000549"/>
          </a:xfrm>
          <a:prstGeom prst="rect">
            <a:avLst/>
          </a:prstGeom>
        </p:spPr>
      </p:pic>
      <p:sp>
        <p:nvSpPr>
          <p:cNvPr id="6" name="object 9">
            <a:extLst>
              <a:ext uri="{FF2B5EF4-FFF2-40B4-BE49-F238E27FC236}">
                <a16:creationId xmlns:a16="http://schemas.microsoft.com/office/drawing/2014/main" id="{1DD58304-A947-D0FE-B716-052112E25CF1}"/>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12</a:t>
            </a:fld>
            <a:endParaRPr lang="en-IN"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1" name="Picture 20">
            <a:extLst>
              <a:ext uri="{FF2B5EF4-FFF2-40B4-BE49-F238E27FC236}">
                <a16:creationId xmlns:a16="http://schemas.microsoft.com/office/drawing/2014/main" id="{6208F0A0-1D36-746B-12A3-353DFA4FB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 y="0"/>
            <a:ext cx="12193352" cy="6858000"/>
          </a:xfrm>
          <a:prstGeom prst="rect">
            <a:avLst/>
          </a:prstGeom>
        </p:spPr>
      </p:pic>
      <p:pic>
        <p:nvPicPr>
          <p:cNvPr id="3" name="Picture 2">
            <a:extLst>
              <a:ext uri="{FF2B5EF4-FFF2-40B4-BE49-F238E27FC236}">
                <a16:creationId xmlns:a16="http://schemas.microsoft.com/office/drawing/2014/main" id="{5DA092D1-BAB3-E6A5-D392-4C85EDD7C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1" y="-7386"/>
            <a:ext cx="12228748" cy="6865385"/>
          </a:xfrm>
          <a:prstGeom prst="rect">
            <a:avLst/>
          </a:prstGeom>
        </p:spPr>
      </p:pic>
      <p:pic>
        <p:nvPicPr>
          <p:cNvPr id="4" name="Picture 3">
            <a:extLst>
              <a:ext uri="{FF2B5EF4-FFF2-40B4-BE49-F238E27FC236}">
                <a16:creationId xmlns:a16="http://schemas.microsoft.com/office/drawing/2014/main" id="{733CD9B4-C6E9-8662-13BE-597BADC49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 y="4699"/>
            <a:ext cx="12193351" cy="6857032"/>
          </a:xfrm>
          <a:prstGeom prst="rect">
            <a:avLst/>
          </a:prstGeom>
        </p:spPr>
      </p:pic>
      <p:pic>
        <p:nvPicPr>
          <p:cNvPr id="5" name="Picture 4">
            <a:extLst>
              <a:ext uri="{FF2B5EF4-FFF2-40B4-BE49-F238E27FC236}">
                <a16:creationId xmlns:a16="http://schemas.microsoft.com/office/drawing/2014/main" id="{740F6BFB-3A10-EADA-1CC5-F2A071F18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74" y="0"/>
            <a:ext cx="12246446" cy="6861731"/>
          </a:xfrm>
          <a:prstGeom prst="rect">
            <a:avLst/>
          </a:prstGeom>
        </p:spPr>
      </p:pic>
      <p:sp>
        <p:nvSpPr>
          <p:cNvPr id="17" name="object 17"/>
          <p:cNvSpPr txBox="1">
            <a:spLocks noGrp="1"/>
          </p:cNvSpPr>
          <p:nvPr>
            <p:ph type="title"/>
          </p:nvPr>
        </p:nvSpPr>
        <p:spPr>
          <a:xfrm>
            <a:off x="783542" y="2601973"/>
            <a:ext cx="3688139" cy="1678665"/>
          </a:xfrm>
          <a:prstGeom prst="rect">
            <a:avLst/>
          </a:prstGeom>
        </p:spPr>
        <p:txBody>
          <a:bodyPr vert="horz" wrap="square" lIns="0" tIns="16510" rIns="0" bIns="0" rtlCol="0">
            <a:spAutoFit/>
          </a:bodyPr>
          <a:lstStyle/>
          <a:p>
            <a:pPr marL="12700">
              <a:lnSpc>
                <a:spcPct val="100000"/>
              </a:lnSpc>
              <a:spcBef>
                <a:spcPts val="130"/>
              </a:spcBef>
            </a:pPr>
            <a:r>
              <a:rPr sz="5400" b="1" spc="5" dirty="0">
                <a:latin typeface="Castellar" panose="02000000000000000000" pitchFamily="2" charset="0"/>
                <a:ea typeface="Castellar" panose="02000000000000000000" pitchFamily="2" charset="0"/>
              </a:rPr>
              <a:t>PROJECT</a:t>
            </a:r>
            <a:r>
              <a:rPr sz="5400" b="1" spc="-85" dirty="0">
                <a:latin typeface="Castellar" panose="02000000000000000000" pitchFamily="2" charset="0"/>
                <a:ea typeface="Castellar" panose="02000000000000000000" pitchFamily="2" charset="0"/>
              </a:rPr>
              <a:t> </a:t>
            </a:r>
            <a:r>
              <a:rPr sz="5400" b="1" spc="25" dirty="0">
                <a:latin typeface="Castellar" panose="02000000000000000000" pitchFamily="2" charset="0"/>
                <a:ea typeface="Castellar" panose="02000000000000000000" pitchFamily="2" charset="0"/>
              </a:rPr>
              <a:t>TITLE</a:t>
            </a:r>
            <a:endParaRPr sz="5400" b="1">
              <a:latin typeface="Castellar" panose="02000000000000000000" pitchFamily="2" charset="0"/>
              <a:ea typeface="Castellar" panose="0200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970276" y="5123663"/>
            <a:ext cx="8928896" cy="156966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800" dirty="0">
              <a:solidFill>
                <a:srgbClr val="7030A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B9AB44-163D-4EC2-F47A-86773947E927}"/>
              </a:ext>
            </a:extLst>
          </p:cNvPr>
          <p:cNvPicPr>
            <a:picLocks noChangeAspect="1"/>
          </p:cNvPicPr>
          <p:nvPr/>
        </p:nvPicPr>
        <p:blipFill>
          <a:blip r:embed="rId6">
            <a:extLst>
              <a:ext uri="{28A0092B-C50C-407E-A947-70E740481C1C}">
                <a14:useLocalDpi xmlns:a14="http://schemas.microsoft.com/office/drawing/2010/main" val="0"/>
              </a:ext>
            </a:extLst>
          </a:blip>
          <a:srcRect l="34333" t="16950" r="29619" b="43795"/>
          <a:stretch/>
        </p:blipFill>
        <p:spPr>
          <a:xfrm>
            <a:off x="6843839" y="366283"/>
            <a:ext cx="3594443" cy="3914356"/>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
        <p:nvSpPr>
          <p:cNvPr id="8" name="object 9">
            <a:extLst>
              <a:ext uri="{FF2B5EF4-FFF2-40B4-BE49-F238E27FC236}">
                <a16:creationId xmlns:a16="http://schemas.microsoft.com/office/drawing/2014/main" id="{74624F0F-C9F4-1A86-115B-376179912C94}"/>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2</a:t>
            </a:fld>
            <a:endParaRPr lang="en-IN"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24" name="Picture 23">
            <a:extLst>
              <a:ext uri="{FF2B5EF4-FFF2-40B4-BE49-F238E27FC236}">
                <a16:creationId xmlns:a16="http://schemas.microsoft.com/office/drawing/2014/main" id="{2D4C58EB-1365-FEB7-D1D9-7CC45E50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42478"/>
            <a:ext cx="12481713" cy="6900477"/>
          </a:xfrm>
          <a:prstGeom prst="rect">
            <a:avLst/>
          </a:prstGeom>
        </p:spPr>
      </p:pic>
      <p:pic>
        <p:nvPicPr>
          <p:cNvPr id="3" name="Picture 2">
            <a:extLst>
              <a:ext uri="{FF2B5EF4-FFF2-40B4-BE49-F238E27FC236}">
                <a16:creationId xmlns:a16="http://schemas.microsoft.com/office/drawing/2014/main" id="{B5AD8990-54E1-1382-BB22-37E7FEA9E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42478"/>
            <a:ext cx="12481715" cy="6929057"/>
          </a:xfrm>
          <a:prstGeom prst="rect">
            <a:avLst/>
          </a:prstGeom>
        </p:spPr>
      </p:pic>
      <p:pic>
        <p:nvPicPr>
          <p:cNvPr id="4" name="Picture 3">
            <a:extLst>
              <a:ext uri="{FF2B5EF4-FFF2-40B4-BE49-F238E27FC236}">
                <a16:creationId xmlns:a16="http://schemas.microsoft.com/office/drawing/2014/main" id="{BDFB9860-A1B0-35D2-A839-CC8473439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3" y="-42479"/>
            <a:ext cx="12481715" cy="6929056"/>
          </a:xfrm>
          <a:prstGeom prst="rect">
            <a:avLst/>
          </a:prstGeom>
        </p:spPr>
      </p:pic>
      <p:pic>
        <p:nvPicPr>
          <p:cNvPr id="5" name="Picture 4">
            <a:extLst>
              <a:ext uri="{FF2B5EF4-FFF2-40B4-BE49-F238E27FC236}">
                <a16:creationId xmlns:a16="http://schemas.microsoft.com/office/drawing/2014/main" id="{BC1F24DA-5C1B-DDD2-3AE2-F6F2111EEA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32" y="-42479"/>
            <a:ext cx="12688171" cy="6929057"/>
          </a:xfrm>
          <a:prstGeom prst="rect">
            <a:avLst/>
          </a:prstGeom>
        </p:spPr>
      </p:pic>
      <p:sp>
        <p:nvSpPr>
          <p:cNvPr id="21" name="object 21"/>
          <p:cNvSpPr txBox="1">
            <a:spLocks noGrp="1"/>
          </p:cNvSpPr>
          <p:nvPr>
            <p:ph type="title"/>
          </p:nvPr>
        </p:nvSpPr>
        <p:spPr>
          <a:xfrm>
            <a:off x="447675" y="2905649"/>
            <a:ext cx="4213692" cy="690574"/>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z="4400" spc="25" dirty="0">
                <a:latin typeface="Abadi" panose="02000000000000000000" pitchFamily="2" charset="0"/>
                <a:ea typeface="Abadi" panose="02000000000000000000" pitchFamily="2" charset="0"/>
                <a:cs typeface="Arial Black" panose="020B0604020202020204" pitchFamily="34" charset="0"/>
              </a:rPr>
              <a:t>A</a:t>
            </a:r>
            <a:r>
              <a:rPr sz="4400" spc="-5" dirty="0">
                <a:latin typeface="Abadi" panose="02000000000000000000" pitchFamily="2" charset="0"/>
                <a:ea typeface="Abadi" panose="02000000000000000000" pitchFamily="2" charset="0"/>
                <a:cs typeface="Arial Black" panose="020B0604020202020204" pitchFamily="34" charset="0"/>
              </a:rPr>
              <a:t>G</a:t>
            </a:r>
            <a:r>
              <a:rPr sz="4400" spc="-35" dirty="0">
                <a:latin typeface="Abadi" panose="02000000000000000000" pitchFamily="2" charset="0"/>
                <a:ea typeface="Abadi" panose="02000000000000000000" pitchFamily="2" charset="0"/>
                <a:cs typeface="Arial Black" panose="020B0604020202020204" pitchFamily="34" charset="0"/>
              </a:rPr>
              <a:t>E</a:t>
            </a:r>
            <a:r>
              <a:rPr sz="4400" spc="15" dirty="0">
                <a:latin typeface="Abadi" panose="02000000000000000000" pitchFamily="2" charset="0"/>
                <a:ea typeface="Abadi" panose="02000000000000000000" pitchFamily="2" charset="0"/>
                <a:cs typeface="Arial Black" panose="020B0604020202020204" pitchFamily="34" charset="0"/>
              </a:rPr>
              <a:t>N</a:t>
            </a:r>
            <a:r>
              <a:rPr sz="4400" dirty="0">
                <a:latin typeface="Abadi" panose="02000000000000000000" pitchFamily="2" charset="0"/>
                <a:ea typeface="Abadi" panose="02000000000000000000" pitchFamily="2" charset="0"/>
                <a:cs typeface="Arial Black" panose="020B06040202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5567142" y="89494"/>
            <a:ext cx="6059944" cy="5632311"/>
          </a:xfrm>
          <a:prstGeom prst="rect">
            <a:avLst/>
          </a:prstGeom>
          <a:noFill/>
        </p:spPr>
        <p:txBody>
          <a:bodyPr wrap="square" rtlCol="0">
            <a:spAutoFit/>
          </a:bodyPr>
          <a:lstStyle/>
          <a:p>
            <a:pPr algn="l"/>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
        <p:nvSpPr>
          <p:cNvPr id="7" name="object 9">
            <a:extLst>
              <a:ext uri="{FF2B5EF4-FFF2-40B4-BE49-F238E27FC236}">
                <a16:creationId xmlns:a16="http://schemas.microsoft.com/office/drawing/2014/main" id="{E8A76053-870C-3CFC-E252-308E30C50A2A}"/>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3</a:t>
            </a:fld>
            <a:endParaRPr lang="en-IN"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89626" y="-586867"/>
            <a:ext cx="3003329"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389248" y="2792907"/>
            <a:ext cx="2624573"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4754297" y="2632583"/>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
        <p:nvSpPr>
          <p:cNvPr id="8" name="object 9">
            <a:extLst>
              <a:ext uri="{FF2B5EF4-FFF2-40B4-BE49-F238E27FC236}">
                <a16:creationId xmlns:a16="http://schemas.microsoft.com/office/drawing/2014/main" id="{C5C3F95E-93A4-9703-59C0-72EC4F891DF5}"/>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4</a:t>
            </a:fld>
            <a:endParaRPr lang="en-IN"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44724" y="287970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3773" y="1586358"/>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a:t>
            </a:r>
            <a:br>
              <a:rPr lang="en-IN" sz="4250" spc="5" dirty="0"/>
            </a:br>
            <a:r>
              <a:rPr sz="4250" spc="-20" dirty="0"/>
              <a:t>OVERVI</a:t>
            </a:r>
            <a:r>
              <a:rPr lang="en-IN" sz="4250" spc="-20" dirty="0"/>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856151" y="-319563"/>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5136748" y="863687"/>
            <a:ext cx="6247532" cy="4893647"/>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
        <p:nvSpPr>
          <p:cNvPr id="8" name="object 9">
            <a:extLst>
              <a:ext uri="{FF2B5EF4-FFF2-40B4-BE49-F238E27FC236}">
                <a16:creationId xmlns:a16="http://schemas.microsoft.com/office/drawing/2014/main" id="{18E9F384-F147-4F57-5B75-2646BC1ACFE4}"/>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5</a:t>
            </a:fld>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905423" y="2928222"/>
            <a:ext cx="3163522" cy="1001556"/>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bg1"/>
                </a:solidFill>
              </a:rPr>
              <a:t>W</a:t>
            </a:r>
            <a:r>
              <a:rPr sz="3200" spc="-20" dirty="0">
                <a:solidFill>
                  <a:schemeClr val="bg1"/>
                </a:solidFill>
              </a:rPr>
              <a:t>H</a:t>
            </a:r>
            <a:r>
              <a:rPr sz="3200" spc="20" dirty="0">
                <a:solidFill>
                  <a:schemeClr val="bg1"/>
                </a:solidFill>
              </a:rPr>
              <a:t>O</a:t>
            </a:r>
            <a:r>
              <a:rPr sz="3200" spc="-235" dirty="0">
                <a:solidFill>
                  <a:schemeClr val="bg1"/>
                </a:solidFill>
              </a:rPr>
              <a:t> </a:t>
            </a:r>
            <a:r>
              <a:rPr sz="3200" spc="-10" dirty="0">
                <a:solidFill>
                  <a:schemeClr val="bg1"/>
                </a:solidFill>
              </a:rPr>
              <a:t>AR</a:t>
            </a:r>
            <a:r>
              <a:rPr sz="3200" spc="15" dirty="0">
                <a:solidFill>
                  <a:schemeClr val="bg1"/>
                </a:solidFill>
              </a:rPr>
              <a:t>E</a:t>
            </a:r>
            <a:r>
              <a:rPr sz="3200" spc="-35" dirty="0">
                <a:solidFill>
                  <a:schemeClr val="bg1"/>
                </a:solidFill>
              </a:rPr>
              <a:t> </a:t>
            </a:r>
            <a:r>
              <a:rPr sz="3200" spc="-10" dirty="0">
                <a:solidFill>
                  <a:schemeClr val="bg1"/>
                </a:solidFill>
              </a:rPr>
              <a:t>T</a:t>
            </a:r>
            <a:r>
              <a:rPr sz="3200" spc="-15" dirty="0">
                <a:solidFill>
                  <a:schemeClr val="bg1"/>
                </a:solidFill>
              </a:rPr>
              <a:t>H</a:t>
            </a:r>
            <a:r>
              <a:rPr sz="3200" spc="15" dirty="0">
                <a:solidFill>
                  <a:schemeClr val="bg1"/>
                </a:solidFill>
              </a:rPr>
              <a:t>E</a:t>
            </a:r>
            <a:r>
              <a:rPr sz="3200" spc="-35" dirty="0">
                <a:solidFill>
                  <a:schemeClr val="bg1"/>
                </a:solidFill>
              </a:rPr>
              <a:t> </a:t>
            </a:r>
            <a:r>
              <a:rPr sz="3200" spc="-20" dirty="0">
                <a:solidFill>
                  <a:schemeClr val="bg1"/>
                </a:solidFill>
              </a:rPr>
              <a:t>E</a:t>
            </a:r>
            <a:r>
              <a:rPr sz="3200" spc="30" dirty="0">
                <a:solidFill>
                  <a:schemeClr val="bg1"/>
                </a:solidFill>
              </a:rPr>
              <a:t>N</a:t>
            </a:r>
            <a:r>
              <a:rPr sz="3200" spc="15" dirty="0">
                <a:solidFill>
                  <a:schemeClr val="bg1"/>
                </a:solidFill>
              </a:rPr>
              <a:t>D</a:t>
            </a:r>
            <a:r>
              <a:rPr sz="3200" spc="-45" dirty="0">
                <a:solidFill>
                  <a:schemeClr val="bg1"/>
                </a:solidFill>
              </a:rPr>
              <a:t> </a:t>
            </a:r>
            <a:r>
              <a:rPr sz="3200" dirty="0">
                <a:solidFill>
                  <a:schemeClr val="bg1"/>
                </a:solidFill>
              </a:rPr>
              <a:t>U</a:t>
            </a:r>
            <a:r>
              <a:rPr sz="3200" spc="10" dirty="0">
                <a:solidFill>
                  <a:schemeClr val="bg1"/>
                </a:solidFill>
              </a:rPr>
              <a:t>S</a:t>
            </a:r>
            <a:r>
              <a:rPr sz="3200" spc="-25" dirty="0">
                <a:solidFill>
                  <a:schemeClr val="bg1"/>
                </a:solidFill>
              </a:rPr>
              <a:t>E</a:t>
            </a:r>
            <a:r>
              <a:rPr sz="3200" spc="-10" dirty="0">
                <a:solidFill>
                  <a:schemeClr val="bg1"/>
                </a:solidFill>
              </a:rPr>
              <a:t>R</a:t>
            </a:r>
            <a:r>
              <a:rPr sz="3200" spc="5" dirty="0">
                <a:solidFill>
                  <a:schemeClr val="bg1"/>
                </a:solidFill>
              </a:rPr>
              <a:t>S?</a:t>
            </a:r>
            <a:endParaRPr sz="3200">
              <a:solidFill>
                <a:schemeClr val="bg1"/>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5660" y="640080"/>
            <a:ext cx="5087508" cy="2922871"/>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4772639" y="3864995"/>
            <a:ext cx="6700835" cy="1754326"/>
          </a:xfrm>
          <a:prstGeom prst="rect">
            <a:avLst/>
          </a:prstGeom>
          <a:noFill/>
        </p:spPr>
        <p:txBody>
          <a:bodyPr wrap="square" rtlCol="0">
            <a:spAutoFit/>
          </a:bodyPr>
          <a:lstStyle/>
          <a:p>
            <a:pPr algn="l"/>
            <a:r>
              <a:rPr lang="en-IN" sz="36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36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07A6FAB6-3F5D-959D-65D7-D3B72B1917FF}"/>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6</a:t>
            </a:fld>
            <a:endParaRPr lang="en-IN"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57170" y="1678127"/>
            <a:ext cx="2620229"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4494079" y="1959274"/>
            <a:ext cx="7351558" cy="3785652"/>
          </a:xfrm>
          <a:prstGeom prst="rect">
            <a:avLst/>
          </a:prstGeom>
          <a:noFill/>
        </p:spPr>
        <p:txBody>
          <a:bodyPr wrap="square" rtlCol="0">
            <a:spAutoFit/>
          </a:bodyPr>
          <a:lstStyle/>
          <a:p>
            <a:pPr marL="571500" indent="-571500" algn="l">
              <a:buFont typeface="Arial" panose="020B0604020202020204" pitchFamily="34" charset="0"/>
              <a:buChar char="•"/>
            </a:pPr>
            <a:r>
              <a:rPr lang="en-IN" sz="4000" dirty="0">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lang="en-US" sz="4000" dirty="0">
              <a:latin typeface="Aldhabi" pitchFamily="2" charset="-78"/>
              <a:cs typeface="Aldhabi" pitchFamily="2" charset="-78"/>
            </a:endParaRPr>
          </a:p>
        </p:txBody>
      </p:sp>
      <p:sp>
        <p:nvSpPr>
          <p:cNvPr id="3" name="object 9">
            <a:extLst>
              <a:ext uri="{FF2B5EF4-FFF2-40B4-BE49-F238E27FC236}">
                <a16:creationId xmlns:a16="http://schemas.microsoft.com/office/drawing/2014/main" id="{9FC1C2AA-EF94-BA0E-A4E4-D21BA05AD7DC}"/>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7</a:t>
            </a:fld>
            <a:endParaRPr lang="en-IN"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object 9">
            <a:extLst>
              <a:ext uri="{FF2B5EF4-FFF2-40B4-BE49-F238E27FC236}">
                <a16:creationId xmlns:a16="http://schemas.microsoft.com/office/drawing/2014/main" id="{BF14CCBB-69D5-819A-3083-772B0687761C}"/>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3" name="TextBox 2">
            <a:extLst>
              <a:ext uri="{FF2B5EF4-FFF2-40B4-BE49-F238E27FC236}">
                <a16:creationId xmlns:a16="http://schemas.microsoft.com/office/drawing/2014/main" id="{BA1C6C54-10F9-EB7E-BC6D-E8F55DF5488C}"/>
              </a:ext>
            </a:extLst>
          </p:cNvPr>
          <p:cNvSpPr txBox="1"/>
          <p:nvPr/>
        </p:nvSpPr>
        <p:spPr>
          <a:xfrm>
            <a:off x="4873236" y="1613647"/>
            <a:ext cx="5857875" cy="4154984"/>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Amasis MT Pro Medium" panose="02040504050005020304" pitchFamily="18" charset="0"/>
                <a:cs typeface="Aldhabi" pitchFamily="2" charset="-78"/>
              </a:rPr>
              <a:t>EMPLOYEE ID 
FIRST NAME
LAST NAME
BUSINESS UNIT 
EMPLOYEE TYPE
EMPLOYEE CLASSIFICATION TYPE
GENDER
PERFORMANCE SCORE
CURRENT EMPLOYEE RATE
PERFORMANCE LEVEL</a:t>
            </a:r>
          </a:p>
          <a:p>
            <a:pPr marL="285750" indent="-285750" algn="l">
              <a:buFont typeface="Arial" panose="020B0604020202020204" pitchFamily="34" charset="0"/>
              <a:buChar char="•"/>
            </a:pPr>
            <a:endParaRPr lang="en-US" sz="2400" dirty="0">
              <a:latin typeface="Amasis MT Pro Medium" panose="02040504050005020304" pitchFamily="18" charset="0"/>
              <a:cs typeface="Aldhabi" pitchFamily="2" charset="-78"/>
            </a:endParaRPr>
          </a:p>
        </p:txBody>
      </p:sp>
      <p:sp>
        <p:nvSpPr>
          <p:cNvPr id="5" name="object 9">
            <a:extLst>
              <a:ext uri="{FF2B5EF4-FFF2-40B4-BE49-F238E27FC236}">
                <a16:creationId xmlns:a16="http://schemas.microsoft.com/office/drawing/2014/main" id="{0D971C77-AF80-4EEB-A81B-479238B8EFEA}"/>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8</a:t>
            </a:fld>
            <a:endParaRPr lang="en-IN"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09013" y="2766639"/>
            <a:ext cx="3720434"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4529447" y="2274838"/>
            <a:ext cx="7127756" cy="2308324"/>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sz="3600" dirty="0"/>
              <a:t>
=IFS(Z9&gt;=5,”VERY HIGH”,Z9&gt;=4,”HIGH”,Z9&gt;=3,”MED”,TRUE,”LOW”)</a:t>
            </a:r>
            <a:endParaRPr lang="en-US" sz="3600" dirty="0"/>
          </a:p>
        </p:txBody>
      </p:sp>
      <p:sp>
        <p:nvSpPr>
          <p:cNvPr id="4" name="object 9">
            <a:extLst>
              <a:ext uri="{FF2B5EF4-FFF2-40B4-BE49-F238E27FC236}">
                <a16:creationId xmlns:a16="http://schemas.microsoft.com/office/drawing/2014/main" id="{F62DB017-DDA0-C442-6DB1-AE7D66B82A0B}"/>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Atlas</vt:lpstr>
      <vt:lpstr>Employee Data Analysis using Excel  </vt:lpstr>
      <vt:lpstr>PROJECT TITLE</vt:lpstr>
      <vt:lpstr>AGENDA</vt:lpstr>
      <vt:lpstr>PROBLEMSTATEMENT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patnamkavyanjali@gmail.com</cp:lastModifiedBy>
  <cp:revision>34</cp:revision>
  <dcterms:created xsi:type="dcterms:W3CDTF">2024-03-29T15:07:22Z</dcterms:created>
  <dcterms:modified xsi:type="dcterms:W3CDTF">2024-08-30T12:15:20Z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