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4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/>
          <p:cNvSpPr/>
          <p:nvPr/>
        </p:nvSpPr>
        <p:spPr>
          <a:xfrm>
            <a:off x="10204704" y="6327648"/>
            <a:ext cx="3328416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endParaRPr lang="en-US" sz="2320" dirty="0"/>
          </a:p>
        </p:txBody>
      </p:sp>
      <p:sp>
        <p:nvSpPr>
          <p:cNvPr id="7" name="Text 1"/>
          <p:cNvSpPr/>
          <p:nvPr/>
        </p:nvSpPr>
        <p:spPr>
          <a:xfrm>
            <a:off x="248355" y="225778"/>
            <a:ext cx="14167555" cy="76990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970"/>
              </a:lnSpc>
              <a:buNone/>
            </a:pPr>
            <a:r>
              <a:rPr lang="en-US" sz="6410" dirty="0">
                <a:solidFill>
                  <a:srgbClr val="3642C6"/>
                </a:solidFill>
                <a:latin typeface="Times New Roman" panose="02020603050405020304" pitchFamily="18" charset="0"/>
                <a:ea typeface="思源黑体-思源黑体-SemiBold" pitchFamily="34" charset="-122"/>
                <a:cs typeface="Times New Roman" panose="02020603050405020304" pitchFamily="18" charset="0"/>
              </a:rPr>
              <a:t>Mini Project-1</a:t>
            </a:r>
          </a:p>
          <a:p>
            <a:pPr marL="0" indent="0" algn="ctr">
              <a:lnSpc>
                <a:spcPts val="8970"/>
              </a:lnSpc>
              <a:buNone/>
            </a:pPr>
            <a:endParaRPr lang="en-US" sz="6410" dirty="0">
              <a:solidFill>
                <a:srgbClr val="3642C6"/>
              </a:solidFill>
              <a:latin typeface="Times New Roman" panose="02020603050405020304" pitchFamily="18" charset="0"/>
              <a:ea typeface="思源黑体-思源黑体-SemiBold" pitchFamily="34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ts val="8970"/>
              </a:lnSpc>
              <a:buNone/>
            </a:pPr>
            <a:r>
              <a:rPr lang="en-US" sz="6410" dirty="0">
                <a:solidFill>
                  <a:srgbClr val="3642C6"/>
                </a:solidFill>
                <a:latin typeface="Times New Roman" panose="02020603050405020304" pitchFamily="18" charset="0"/>
                <a:ea typeface="思源黑体-思源黑体-SemiBold" pitchFamily="34" charset="-122"/>
                <a:cs typeface="Times New Roman" panose="02020603050405020304" pitchFamily="18" charset="0"/>
              </a:rPr>
              <a:t>Customer Behaviour Analysis</a:t>
            </a:r>
          </a:p>
          <a:p>
            <a:pPr marL="0" indent="0" algn="ctr">
              <a:lnSpc>
                <a:spcPts val="8970"/>
              </a:lnSpc>
              <a:buNone/>
            </a:pPr>
            <a:r>
              <a:rPr lang="en-US" sz="4000" i="1" dirty="0">
                <a:solidFill>
                  <a:schemeClr val="accent1">
                    <a:lumMod val="75000"/>
                  </a:schemeClr>
                </a:solidFill>
              </a:rPr>
              <a:t>“Understanding customer patterns for better business insights”</a:t>
            </a:r>
          </a:p>
          <a:p>
            <a:pPr algn="ctr"/>
            <a:r>
              <a:rPr lang="en-US" sz="4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</a:p>
          <a:p>
            <a:pPr algn="ctr"/>
            <a:r>
              <a:rPr lang="en-US" sz="4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Presented by,</a:t>
            </a:r>
          </a:p>
          <a:p>
            <a:pPr algn="ctr"/>
            <a:r>
              <a:rPr lang="en-US" sz="4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Kavya P P</a:t>
            </a:r>
          </a:p>
          <a:p>
            <a:pPr algn="ctr">
              <a:lnSpc>
                <a:spcPts val="8970"/>
              </a:lnSpc>
            </a:pPr>
            <a:endParaRPr lang="en-US" sz="40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8970"/>
              </a:lnSpc>
              <a:buNone/>
            </a:pPr>
            <a:endParaRPr lang="en-US" sz="40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r">
              <a:lnSpc>
                <a:spcPts val="8970"/>
              </a:lnSpc>
              <a:buNone/>
            </a:pPr>
            <a:endParaRPr lang="en-US" sz="40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8970"/>
              </a:lnSpc>
              <a:buNone/>
            </a:pP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2"/>
          <p:cNvSpPr/>
          <p:nvPr/>
        </p:nvSpPr>
        <p:spPr>
          <a:xfrm>
            <a:off x="6080760" y="6327648"/>
            <a:ext cx="3328416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endParaRPr lang="en-US" sz="23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2104" y="3547872"/>
            <a:ext cx="12984480" cy="1143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970"/>
              </a:lnSpc>
              <a:buNone/>
            </a:pPr>
            <a:r>
              <a:rPr lang="en-US" sz="9600" dirty="0">
                <a:solidFill>
                  <a:srgbClr val="3642C6"/>
                </a:solidFill>
                <a:latin typeface="Times New Roman" panose="02020603050405020304" pitchFamily="18" charset="0"/>
                <a:ea typeface="思源黑体-思源黑体-SemiBold" pitchFamily="34" charset="-122"/>
                <a:cs typeface="Times New Roman" panose="02020603050405020304" pitchFamily="18" charset="0"/>
              </a:rPr>
              <a:t>4. Objectives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5614416"/>
            <a:ext cx="12957048" cy="65836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60" y="4343400"/>
            <a:ext cx="6345936" cy="100584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60" y="3072384"/>
            <a:ext cx="6345936" cy="100584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3072384"/>
            <a:ext cx="6345936" cy="100584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4343400"/>
            <a:ext cx="6345936" cy="100584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7717536" y="4489704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Measuring marketing effectiveness through engagement and conversions.</a:t>
            </a:r>
            <a:endParaRPr lang="en-US" sz="1850" dirty="0"/>
          </a:p>
        </p:txBody>
      </p:sp>
      <p:sp>
        <p:nvSpPr>
          <p:cNvPr id="10" name="Text 1"/>
          <p:cNvSpPr/>
          <p:nvPr/>
        </p:nvSpPr>
        <p:spPr>
          <a:xfrm>
            <a:off x="1106424" y="5760720"/>
            <a:ext cx="12426696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Optimizing product offerings based on customer feedback.</a:t>
            </a:r>
            <a:endParaRPr lang="en-US" sz="1850" dirty="0"/>
          </a:p>
        </p:txBody>
      </p:sp>
      <p:sp>
        <p:nvSpPr>
          <p:cNvPr id="11" name="Text 2"/>
          <p:cNvSpPr/>
          <p:nvPr/>
        </p:nvSpPr>
        <p:spPr>
          <a:xfrm>
            <a:off x="7717536" y="3218688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Analyzing customer reviews to understand sentiment and satisfaction.</a:t>
            </a:r>
            <a:endParaRPr lang="en-US" sz="1850" dirty="0"/>
          </a:p>
        </p:txBody>
      </p:sp>
      <p:sp>
        <p:nvSpPr>
          <p:cNvPr id="12" name="Text 3"/>
          <p:cNvSpPr/>
          <p:nvPr/>
        </p:nvSpPr>
        <p:spPr>
          <a:xfrm>
            <a:off x="1106424" y="3218688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Tracking customer journey progress through different stages.</a:t>
            </a:r>
            <a:endParaRPr lang="en-US" sz="1850" dirty="0"/>
          </a:p>
        </p:txBody>
      </p:sp>
      <p:sp>
        <p:nvSpPr>
          <p:cNvPr id="13" name="Text 4"/>
          <p:cNvSpPr/>
          <p:nvPr/>
        </p:nvSpPr>
        <p:spPr>
          <a:xfrm>
            <a:off x="1106424" y="4489704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Identifying high-value customers based on purchasing behavior.</a:t>
            </a:r>
            <a:endParaRPr lang="en-US" sz="1850" dirty="0"/>
          </a:p>
        </p:txBody>
      </p:sp>
      <p:sp>
        <p:nvSpPr>
          <p:cNvPr id="14" name="Text 5"/>
          <p:cNvSpPr/>
          <p:nvPr/>
        </p:nvSpPr>
        <p:spPr>
          <a:xfrm>
            <a:off x="960120" y="886348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6000" dirty="0">
                <a:solidFill>
                  <a:srgbClr val="3642C6"/>
                </a:solidFill>
                <a:latin typeface="Times New Roman" panose="02020603050405020304" pitchFamily="18" charset="0"/>
                <a:ea typeface="思源黑体-思源黑体-SemiBold" pitchFamily="34" charset="-122"/>
                <a:cs typeface="Times New Roman" panose="02020603050405020304" pitchFamily="18" charset="0"/>
              </a:rPr>
              <a:t>Objectives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2104" y="3547872"/>
            <a:ext cx="12984480" cy="1143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970"/>
              </a:lnSpc>
              <a:buNone/>
            </a:pPr>
            <a:r>
              <a:rPr lang="en-US" sz="9600" dirty="0">
                <a:solidFill>
                  <a:srgbClr val="3642C6"/>
                </a:solidFill>
                <a:latin typeface="Times New Roman" panose="02020603050405020304" pitchFamily="18" charset="0"/>
                <a:ea typeface="思源黑体-思源黑体-SemiBold" pitchFamily="34" charset="-122"/>
                <a:cs typeface="Times New Roman" panose="02020603050405020304" pitchFamily="18" charset="0"/>
              </a:rPr>
              <a:t>5. Methodology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3873A68-632F-3B00-8B98-D45F3F7678AE}"/>
              </a:ext>
            </a:extLst>
          </p:cNvPr>
          <p:cNvSpPr txBox="1"/>
          <p:nvPr/>
        </p:nvSpPr>
        <p:spPr>
          <a:xfrm>
            <a:off x="993421" y="970845"/>
            <a:ext cx="13490223" cy="4559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</a:rPr>
              <a:t>Methodology</a:t>
            </a:r>
          </a:p>
          <a:p>
            <a:endParaRPr lang="en-IN" sz="2000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Data Collection: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 Extracting structured data using SQL queries.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Data Cleaning &amp; Preprocessing: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 Handling missing values, normalizing data (Python &amp; Pandas).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Analysis: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 Exploring customer journey trends and behavior segmentation.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Visualization: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 Using Matplotlib and Seaborn for clear graphical representation.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0D0095C-6770-C553-06B7-C5CDF824A6C8}"/>
              </a:ext>
            </a:extLst>
          </p:cNvPr>
          <p:cNvSpPr txBox="1"/>
          <p:nvPr/>
        </p:nvSpPr>
        <p:spPr>
          <a:xfrm>
            <a:off x="643466" y="395111"/>
            <a:ext cx="13196711" cy="7206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Data Collection &amp; Processing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SQL queries used to filter and extract relevant customer data.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Data preprocessing to remove duplicates, handle null values, and normalize formats.</a:t>
            </a:r>
          </a:p>
          <a:p>
            <a:pPr algn="just"/>
            <a:endParaRPr lang="en-US" sz="1600" b="1" dirty="0"/>
          </a:p>
          <a:p>
            <a:pPr algn="just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Analysis &amp; Insights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Customer segmentation based on purchasing habits.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Identifying peak seasons and high-value customers.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Sentiment analysis of customer feedback to determine satisfaction levels.</a:t>
            </a:r>
          </a:p>
          <a:p>
            <a:pPr algn="just"/>
            <a:endParaRPr lang="en-US" b="1" dirty="0"/>
          </a:p>
          <a:p>
            <a:pPr algn="just">
              <a:lnSpc>
                <a:spcPct val="150000"/>
              </a:lnSpc>
            </a:pPr>
            <a:r>
              <a:rPr lang="en-US" b="1" dirty="0"/>
              <a:t>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Visualization Techniques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Matplotlib: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Basic plotting and trend visualization.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Seaborn: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Advanced statistical plots for deeper insights.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Different types of charts used (bar charts, heatmaps, line graphs).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94948" y="3152761"/>
            <a:ext cx="12984480" cy="1143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970"/>
              </a:lnSpc>
              <a:buNone/>
            </a:pPr>
            <a:r>
              <a:rPr lang="en-US" sz="7200" dirty="0">
                <a:solidFill>
                  <a:srgbClr val="3642C6"/>
                </a:solidFill>
                <a:latin typeface="Times New Roman" panose="02020603050405020304" pitchFamily="18" charset="0"/>
                <a:ea typeface="思源黑体-思源黑体-SemiBold" pitchFamily="34" charset="-122"/>
                <a:cs typeface="Times New Roman" panose="02020603050405020304" pitchFamily="18" charset="0"/>
              </a:rPr>
              <a:t>6. Results and Insights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752" y="3246120"/>
            <a:ext cx="1188720" cy="11887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216" y="3246120"/>
            <a:ext cx="1188720" cy="118872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040" y="3246120"/>
            <a:ext cx="1335024" cy="118872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2624" y="3246120"/>
            <a:ext cx="1335024" cy="118872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978860" y="1403774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8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Customer Journey Analysis</a:t>
            </a:r>
            <a:endParaRPr lang="en-US" sz="4800" dirty="0"/>
          </a:p>
        </p:txBody>
      </p:sp>
      <p:sp>
        <p:nvSpPr>
          <p:cNvPr id="9" name="Text 1"/>
          <p:cNvSpPr/>
          <p:nvPr/>
        </p:nvSpPr>
        <p:spPr>
          <a:xfrm>
            <a:off x="7744968" y="4544568"/>
            <a:ext cx="2478024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Consideration Stage: Identified browsing behavior and product interests.</a:t>
            </a:r>
            <a:endParaRPr lang="en-US" sz="1850" dirty="0"/>
          </a:p>
        </p:txBody>
      </p:sp>
      <p:sp>
        <p:nvSpPr>
          <p:cNvPr id="10" name="Text 2"/>
          <p:cNvSpPr/>
          <p:nvPr/>
        </p:nvSpPr>
        <p:spPr>
          <a:xfrm>
            <a:off x="11082528" y="4544568"/>
            <a:ext cx="2478024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Purchase Stage: Measured conversion rates and order frequency.</a:t>
            </a:r>
            <a:endParaRPr lang="en-US" sz="1850" dirty="0"/>
          </a:p>
        </p:txBody>
      </p:sp>
      <p:sp>
        <p:nvSpPr>
          <p:cNvPr id="11" name="Text 3"/>
          <p:cNvSpPr/>
          <p:nvPr/>
        </p:nvSpPr>
        <p:spPr>
          <a:xfrm>
            <a:off x="1078992" y="4544568"/>
            <a:ext cx="247802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Customer journey was analyzed through different touchpoints.</a:t>
            </a:r>
            <a:endParaRPr lang="en-US" sz="1850" dirty="0"/>
          </a:p>
        </p:txBody>
      </p:sp>
      <p:sp>
        <p:nvSpPr>
          <p:cNvPr id="12" name="Text 4"/>
          <p:cNvSpPr/>
          <p:nvPr/>
        </p:nvSpPr>
        <p:spPr>
          <a:xfrm>
            <a:off x="4416552" y="4544568"/>
            <a:ext cx="2478024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Engagement Stage: How customers interact with marketing campaigns.</a:t>
            </a:r>
            <a:endParaRPr lang="en-US" sz="18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0" y="3072384"/>
            <a:ext cx="1335024" cy="11887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912" y="3072384"/>
            <a:ext cx="1481328" cy="118872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776" y="3072384"/>
            <a:ext cx="1188720" cy="118872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7888" y="3072384"/>
            <a:ext cx="1481328" cy="118872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744968" y="4370832"/>
            <a:ext cx="247802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Neutral Sentiment: Identified mixed feedback.</a:t>
            </a:r>
            <a:endParaRPr lang="en-US" sz="1850" dirty="0"/>
          </a:p>
        </p:txBody>
      </p:sp>
      <p:sp>
        <p:nvSpPr>
          <p:cNvPr id="9" name="Text 1"/>
          <p:cNvSpPr/>
          <p:nvPr/>
        </p:nvSpPr>
        <p:spPr>
          <a:xfrm>
            <a:off x="1078992" y="1133856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Sentiment Analysis</a:t>
            </a:r>
            <a:endParaRPr lang="en-US" sz="4640" dirty="0"/>
          </a:p>
        </p:txBody>
      </p:sp>
      <p:sp>
        <p:nvSpPr>
          <p:cNvPr id="10" name="Text 2"/>
          <p:cNvSpPr/>
          <p:nvPr/>
        </p:nvSpPr>
        <p:spPr>
          <a:xfrm>
            <a:off x="1078992" y="4370832"/>
            <a:ext cx="2478024" cy="1773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Customer reviews were processed using NLP techniques to determine sentiment polarity.</a:t>
            </a:r>
            <a:endParaRPr lang="en-US" sz="1850" dirty="0"/>
          </a:p>
        </p:txBody>
      </p:sp>
      <p:sp>
        <p:nvSpPr>
          <p:cNvPr id="11" name="Text 3"/>
          <p:cNvSpPr/>
          <p:nvPr/>
        </p:nvSpPr>
        <p:spPr>
          <a:xfrm>
            <a:off x="11082528" y="4370832"/>
            <a:ext cx="247802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Negative Sentiment: Highlighted areas for product improvement.</a:t>
            </a:r>
            <a:endParaRPr lang="en-US" sz="1850" dirty="0"/>
          </a:p>
        </p:txBody>
      </p:sp>
      <p:sp>
        <p:nvSpPr>
          <p:cNvPr id="12" name="Text 4"/>
          <p:cNvSpPr/>
          <p:nvPr/>
        </p:nvSpPr>
        <p:spPr>
          <a:xfrm>
            <a:off x="4416552" y="4370832"/>
            <a:ext cx="247802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Positive Sentiment: Indicated satisfied customers.</a:t>
            </a:r>
            <a:endParaRPr lang="en-US" sz="18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040" y="3602736"/>
            <a:ext cx="1335024" cy="11887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5448" y="3602736"/>
            <a:ext cx="1481328" cy="118872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624" y="3602736"/>
            <a:ext cx="1335024" cy="118872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1912" y="3602736"/>
            <a:ext cx="1481328" cy="118872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4416552" y="4901184"/>
            <a:ext cx="24780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Total purchase value</a:t>
            </a:r>
            <a:endParaRPr lang="en-US" sz="1850" dirty="0"/>
          </a:p>
        </p:txBody>
      </p:sp>
      <p:sp>
        <p:nvSpPr>
          <p:cNvPr id="9" name="Text 1"/>
          <p:cNvSpPr/>
          <p:nvPr/>
        </p:nvSpPr>
        <p:spPr>
          <a:xfrm>
            <a:off x="11082528" y="4901184"/>
            <a:ext cx="247802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Highest-rated and lowest-rated products.</a:t>
            </a:r>
            <a:endParaRPr lang="en-US" sz="1850" dirty="0"/>
          </a:p>
        </p:txBody>
      </p:sp>
      <p:sp>
        <p:nvSpPr>
          <p:cNvPr id="10" name="Text 2"/>
          <p:cNvSpPr/>
          <p:nvPr/>
        </p:nvSpPr>
        <p:spPr>
          <a:xfrm>
            <a:off x="1078992" y="4901184"/>
            <a:ext cx="247802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High-value customers identified based on:</a:t>
            </a:r>
            <a:endParaRPr lang="en-US" sz="1850" dirty="0"/>
          </a:p>
        </p:txBody>
      </p:sp>
      <p:sp>
        <p:nvSpPr>
          <p:cNvPr id="11" name="Text 3"/>
          <p:cNvSpPr/>
          <p:nvPr/>
        </p:nvSpPr>
        <p:spPr>
          <a:xfrm>
            <a:off x="832104" y="1299689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Customer Reviews Analysis</a:t>
            </a:r>
            <a:endParaRPr lang="en-US" sz="4640" dirty="0"/>
          </a:p>
        </p:txBody>
      </p:sp>
      <p:sp>
        <p:nvSpPr>
          <p:cNvPr id="12" name="Text 4"/>
          <p:cNvSpPr/>
          <p:nvPr/>
        </p:nvSpPr>
        <p:spPr>
          <a:xfrm>
            <a:off x="7744968" y="4901184"/>
            <a:ext cx="24780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Purchase frequency</a:t>
            </a:r>
            <a:endParaRPr lang="en-US" sz="18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776" y="3602736"/>
            <a:ext cx="1188720" cy="11887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5448" y="3602736"/>
            <a:ext cx="1481328" cy="118872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192" y="3602736"/>
            <a:ext cx="1188720" cy="118872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8216" y="3602736"/>
            <a:ext cx="1188720" cy="118872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11082528" y="4901184"/>
            <a:ext cx="247802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Best-performing products per region.</a:t>
            </a:r>
            <a:endParaRPr lang="en-US" sz="1850" dirty="0"/>
          </a:p>
        </p:txBody>
      </p:sp>
      <p:sp>
        <p:nvSpPr>
          <p:cNvPr id="9" name="Text 1"/>
          <p:cNvSpPr/>
          <p:nvPr/>
        </p:nvSpPr>
        <p:spPr>
          <a:xfrm>
            <a:off x="1078992" y="1032030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Marketing Effectiveness Analysis</a:t>
            </a:r>
            <a:endParaRPr lang="en-US" sz="4640" dirty="0"/>
          </a:p>
        </p:txBody>
      </p:sp>
      <p:sp>
        <p:nvSpPr>
          <p:cNvPr id="10" name="Text 2"/>
          <p:cNvSpPr/>
          <p:nvPr/>
        </p:nvSpPr>
        <p:spPr>
          <a:xfrm>
            <a:off x="7744968" y="4901184"/>
            <a:ext cx="247802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Repeat vs first-time buyers.</a:t>
            </a:r>
            <a:endParaRPr lang="en-US" sz="1850" dirty="0"/>
          </a:p>
        </p:txBody>
      </p:sp>
      <p:sp>
        <p:nvSpPr>
          <p:cNvPr id="11" name="Text 3"/>
          <p:cNvSpPr/>
          <p:nvPr/>
        </p:nvSpPr>
        <p:spPr>
          <a:xfrm>
            <a:off x="1078992" y="4901184"/>
            <a:ext cx="24780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Measured by:</a:t>
            </a:r>
            <a:endParaRPr lang="en-US" sz="1850" dirty="0"/>
          </a:p>
        </p:txBody>
      </p:sp>
      <p:sp>
        <p:nvSpPr>
          <p:cNvPr id="12" name="Text 4"/>
          <p:cNvSpPr/>
          <p:nvPr/>
        </p:nvSpPr>
        <p:spPr>
          <a:xfrm>
            <a:off x="4416552" y="4901184"/>
            <a:ext cx="247802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Click-through rates (CTR)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1302963" y="612423"/>
            <a:ext cx="8718748" cy="1143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8970"/>
              </a:lnSpc>
              <a:buNone/>
            </a:pPr>
            <a:r>
              <a:rPr lang="en-US" sz="6600" dirty="0">
                <a:solidFill>
                  <a:srgbClr val="3642C6"/>
                </a:solidFill>
                <a:latin typeface="Times New Roman" panose="02020603050405020304" pitchFamily="18" charset="0"/>
                <a:ea typeface="思源黑体-思源黑体-SemiBold" pitchFamily="34" charset="-122"/>
                <a:cs typeface="Times New Roman" panose="02020603050405020304" pitchFamily="18" charset="0"/>
              </a:rPr>
              <a:t>CONTENTS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078992" y="2848751"/>
            <a:ext cx="5989320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8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2. Email Correspondence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1078992" y="4050565"/>
            <a:ext cx="5989320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8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4. Objectives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1078992" y="4654746"/>
            <a:ext cx="5989320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8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5. Methodology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1078992" y="5258927"/>
            <a:ext cx="5989320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8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6. Results and Insights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1078992" y="5809709"/>
            <a:ext cx="5989320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8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7. Recommendations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1078992" y="3446384"/>
            <a:ext cx="5989320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8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3. Problem Statement</a:t>
            </a:r>
            <a:endParaRPr lang="en-US" sz="2800" dirty="0"/>
          </a:p>
        </p:txBody>
      </p:sp>
      <p:sp>
        <p:nvSpPr>
          <p:cNvPr id="10" name="Text 7"/>
          <p:cNvSpPr/>
          <p:nvPr/>
        </p:nvSpPr>
        <p:spPr>
          <a:xfrm>
            <a:off x="1078992" y="6360491"/>
            <a:ext cx="5989320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8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8. Conclusion</a:t>
            </a:r>
            <a:endParaRPr lang="en-US" sz="2800" dirty="0"/>
          </a:p>
        </p:txBody>
      </p:sp>
      <p:sp>
        <p:nvSpPr>
          <p:cNvPr id="11" name="Text 8"/>
          <p:cNvSpPr/>
          <p:nvPr/>
        </p:nvSpPr>
        <p:spPr>
          <a:xfrm>
            <a:off x="1078992" y="2259359"/>
            <a:ext cx="5989320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8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1. Introduction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61082" y="3096317"/>
            <a:ext cx="12984480" cy="1143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970"/>
              </a:lnSpc>
              <a:buNone/>
            </a:pPr>
            <a:r>
              <a:rPr lang="en-US" sz="6600" dirty="0">
                <a:solidFill>
                  <a:srgbClr val="3642C6"/>
                </a:solidFill>
                <a:latin typeface="Times New Roman" panose="02020603050405020304" pitchFamily="18" charset="0"/>
                <a:ea typeface="思源黑体-思源黑体-SemiBold" pitchFamily="34" charset="-122"/>
                <a:cs typeface="Times New Roman" panose="02020603050405020304" pitchFamily="18" charset="0"/>
              </a:rPr>
              <a:t>7. Recommendations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" y="36576"/>
            <a:ext cx="14575536" cy="8174736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3072384"/>
            <a:ext cx="6345936" cy="100584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60" y="3072384"/>
            <a:ext cx="6345936" cy="100584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4343400"/>
            <a:ext cx="6345936" cy="100584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48" y="5614416"/>
            <a:ext cx="12957048" cy="658368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60" y="4343400"/>
            <a:ext cx="6345936" cy="100584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7717536" y="3218688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Enhance Customer Support: Address key complaints from sentiment analysis.</a:t>
            </a:r>
            <a:endParaRPr lang="en-US" sz="1850" dirty="0"/>
          </a:p>
        </p:txBody>
      </p:sp>
      <p:sp>
        <p:nvSpPr>
          <p:cNvPr id="10" name="Text 1"/>
          <p:cNvSpPr/>
          <p:nvPr/>
        </p:nvSpPr>
        <p:spPr>
          <a:xfrm>
            <a:off x="960120" y="1228852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8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Recommendations</a:t>
            </a:r>
            <a:endParaRPr lang="en-US" sz="4800" dirty="0"/>
          </a:p>
        </p:txBody>
      </p:sp>
      <p:sp>
        <p:nvSpPr>
          <p:cNvPr id="11" name="Text 2"/>
          <p:cNvSpPr/>
          <p:nvPr/>
        </p:nvSpPr>
        <p:spPr>
          <a:xfrm>
            <a:off x="1106424" y="5760720"/>
            <a:ext cx="12426696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Optimize Product Listings: Feature high-demand products.</a:t>
            </a:r>
            <a:endParaRPr lang="en-US" sz="1850" dirty="0"/>
          </a:p>
        </p:txBody>
      </p:sp>
      <p:sp>
        <p:nvSpPr>
          <p:cNvPr id="12" name="Text 3"/>
          <p:cNvSpPr/>
          <p:nvPr/>
        </p:nvSpPr>
        <p:spPr>
          <a:xfrm>
            <a:off x="1106424" y="3218688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Improve Checkout Process: Optimize payment gateway.</a:t>
            </a:r>
            <a:endParaRPr lang="en-US" sz="1850" dirty="0"/>
          </a:p>
        </p:txBody>
      </p:sp>
      <p:sp>
        <p:nvSpPr>
          <p:cNvPr id="13" name="Text 4"/>
          <p:cNvSpPr/>
          <p:nvPr/>
        </p:nvSpPr>
        <p:spPr>
          <a:xfrm>
            <a:off x="1106424" y="4489704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Target High-Value Customers: Implement exclusive loyalty programs.</a:t>
            </a:r>
            <a:endParaRPr lang="en-US" sz="1850" dirty="0"/>
          </a:p>
        </p:txBody>
      </p:sp>
      <p:sp>
        <p:nvSpPr>
          <p:cNvPr id="14" name="Text 5"/>
          <p:cNvSpPr/>
          <p:nvPr/>
        </p:nvSpPr>
        <p:spPr>
          <a:xfrm>
            <a:off x="7717536" y="4489704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Refine Marketing Strategy: Focus on high-performing channels.</a:t>
            </a:r>
            <a:endParaRPr lang="en-US" sz="18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" y="36576"/>
            <a:ext cx="14575536" cy="817473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94944" y="722376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Recommendations</a:t>
            </a:r>
            <a:endParaRPr lang="en-US" sz="4640" dirty="0"/>
          </a:p>
        </p:txBody>
      </p:sp>
      <p:sp>
        <p:nvSpPr>
          <p:cNvPr id="5" name="Text 1"/>
          <p:cNvSpPr/>
          <p:nvPr/>
        </p:nvSpPr>
        <p:spPr>
          <a:xfrm>
            <a:off x="7571232" y="3867912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7571232" y="4489704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078992" y="5111496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1453898" y="4367370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9" name="Text 5"/>
          <p:cNvSpPr/>
          <p:nvPr/>
        </p:nvSpPr>
        <p:spPr>
          <a:xfrm>
            <a:off x="1078992" y="3867912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8E373F26-BC02-4EC6-65ED-759414786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2088388"/>
            <a:ext cx="6345936" cy="1005840"/>
          </a:xfrm>
          <a:prstGeom prst="rect">
            <a:avLst/>
          </a:prstGeom>
        </p:spPr>
      </p:pic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01D360A1-29F4-1AA9-90F8-9367623C9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218" y="2088388"/>
            <a:ext cx="6345936" cy="1005840"/>
          </a:xfrm>
          <a:prstGeom prst="rect">
            <a:avLst/>
          </a:prstGeom>
        </p:spPr>
      </p:pic>
      <p:pic>
        <p:nvPicPr>
          <p:cNvPr id="12" name="Image 2" descr="preencoded.png">
            <a:extLst>
              <a:ext uri="{FF2B5EF4-FFF2-40B4-BE49-F238E27FC236}">
                <a16:creationId xmlns:a16="http://schemas.microsoft.com/office/drawing/2014/main" id="{857711A5-561C-EC8C-A863-BA454EACB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066" y="4913103"/>
            <a:ext cx="6345936" cy="10058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30490A-A1DC-7525-06F3-43878005F1F0}"/>
              </a:ext>
            </a:extLst>
          </p:cNvPr>
          <p:cNvSpPr txBox="1"/>
          <p:nvPr/>
        </p:nvSpPr>
        <p:spPr>
          <a:xfrm>
            <a:off x="1738489" y="2337270"/>
            <a:ext cx="4109155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0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Personalize offers for top customers.</a:t>
            </a: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D72151-5543-077E-DCD7-0D74E8A66E76}"/>
              </a:ext>
            </a:extLst>
          </p:cNvPr>
          <p:cNvSpPr txBox="1"/>
          <p:nvPr/>
        </p:nvSpPr>
        <p:spPr>
          <a:xfrm>
            <a:off x="8101584" y="2344382"/>
            <a:ext cx="7315200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0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Increase stock for top-performing products.</a:t>
            </a: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1699C-E03A-2674-2D8C-6945FE257CA0}"/>
              </a:ext>
            </a:extLst>
          </p:cNvPr>
          <p:cNvSpPr txBox="1"/>
          <p:nvPr/>
        </p:nvSpPr>
        <p:spPr>
          <a:xfrm>
            <a:off x="4073652" y="5192776"/>
            <a:ext cx="7710310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0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Offer loyalty programs to keep customers engaged.</a:t>
            </a:r>
            <a:endParaRPr lang="en-US" sz="1800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D1427BA8-EAAC-7E1C-CCA3-EE48228E1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684" y="3543817"/>
            <a:ext cx="6345936" cy="10058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1361D18-5FDF-6F94-AFDF-7F45B7174D18}"/>
              </a:ext>
            </a:extLst>
          </p:cNvPr>
          <p:cNvSpPr txBox="1"/>
          <p:nvPr/>
        </p:nvSpPr>
        <p:spPr>
          <a:xfrm>
            <a:off x="1984928" y="3827902"/>
            <a:ext cx="7710310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0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Address negative reviews promptly.</a:t>
            </a:r>
            <a:endParaRPr lang="en-US" sz="1800" dirty="0"/>
          </a:p>
        </p:txBody>
      </p:sp>
      <p:pic>
        <p:nvPicPr>
          <p:cNvPr id="24" name="Image 2" descr="preencoded.png">
            <a:extLst>
              <a:ext uri="{FF2B5EF4-FFF2-40B4-BE49-F238E27FC236}">
                <a16:creationId xmlns:a16="http://schemas.microsoft.com/office/drawing/2014/main" id="{BB023313-9167-36E5-F606-D761226B7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791" y="3560807"/>
            <a:ext cx="6345936" cy="10058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6785C1-6B9C-2423-D247-2996136B4290}"/>
              </a:ext>
            </a:extLst>
          </p:cNvPr>
          <p:cNvSpPr txBox="1"/>
          <p:nvPr/>
        </p:nvSpPr>
        <p:spPr>
          <a:xfrm>
            <a:off x="8483601" y="3806989"/>
            <a:ext cx="4161871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0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Improve product quality and support.</a:t>
            </a:r>
            <a:endParaRPr 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04638" y="3220494"/>
            <a:ext cx="12984480" cy="1143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970"/>
              </a:lnSpc>
              <a:buNone/>
            </a:pPr>
            <a:r>
              <a:rPr lang="en-US" sz="8000" dirty="0">
                <a:solidFill>
                  <a:srgbClr val="3642C6"/>
                </a:solidFill>
                <a:latin typeface="Times New Roman" panose="02020603050405020304" pitchFamily="18" charset="0"/>
                <a:ea typeface="思源黑体-思源黑体-SemiBold" pitchFamily="34" charset="-122"/>
                <a:cs typeface="Times New Roman" panose="02020603050405020304" pitchFamily="18" charset="0"/>
              </a:rPr>
              <a:t>8. Conclusion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824" y="3392424"/>
            <a:ext cx="1261872" cy="126187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696" y="3392424"/>
            <a:ext cx="1417320" cy="1261872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7744968" y="4764024"/>
            <a:ext cx="581558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Implementing the recommendations can lead to better engagement, improved customer satisfaction, and increased revenue.</a:t>
            </a:r>
            <a:endParaRPr lang="en-US" sz="1850" dirty="0"/>
          </a:p>
        </p:txBody>
      </p:sp>
      <p:sp>
        <p:nvSpPr>
          <p:cNvPr id="7" name="Text 1"/>
          <p:cNvSpPr/>
          <p:nvPr/>
        </p:nvSpPr>
        <p:spPr>
          <a:xfrm>
            <a:off x="1485392" y="1037844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5400" dirty="0">
                <a:solidFill>
                  <a:srgbClr val="3642C6"/>
                </a:solidFill>
                <a:latin typeface="Aptos Narrow" panose="020B0004020202020204" pitchFamily="34" charset="0"/>
                <a:ea typeface="思源黑体-思源黑体-SemiBold" pitchFamily="34" charset="-122"/>
                <a:cs typeface="思源黑体-思源黑体-SemiBold" pitchFamily="34" charset="-120"/>
              </a:rPr>
              <a:t>Conclusion</a:t>
            </a:r>
            <a:endParaRPr lang="en-US" sz="5400" dirty="0">
              <a:latin typeface="Aptos Narrow" panose="020B0004020202020204" pitchFamily="34" charset="0"/>
            </a:endParaRPr>
          </a:p>
        </p:txBody>
      </p:sp>
      <p:sp>
        <p:nvSpPr>
          <p:cNvPr id="8" name="Text 2"/>
          <p:cNvSpPr/>
          <p:nvPr/>
        </p:nvSpPr>
        <p:spPr>
          <a:xfrm>
            <a:off x="1078992" y="4764024"/>
            <a:ext cx="581558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This analysis provides valuable insights into customer behavior, purchase patterns, and marketing effectiveness.</a:t>
            </a:r>
            <a:endParaRPr lang="en-US" sz="185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2104" y="3547872"/>
            <a:ext cx="12984480" cy="1143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8970"/>
              </a:lnSpc>
              <a:buNone/>
            </a:pPr>
            <a:r>
              <a:rPr lang="en-US" sz="96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Thank You </a:t>
            </a:r>
            <a:r>
              <a:rPr lang="en-US" sz="96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  <a:sym typeface="Wingdings" panose="05000000000000000000" pitchFamily="2" charset="2"/>
              </a:rPr>
              <a:t></a:t>
            </a:r>
            <a:endParaRPr lang="en-US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87022" y="406400"/>
            <a:ext cx="10622845" cy="1253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143000" indent="-1143000" algn="l">
              <a:lnSpc>
                <a:spcPts val="8970"/>
              </a:lnSpc>
              <a:buAutoNum type="arabicPeriod"/>
            </a:pPr>
            <a:r>
              <a:rPr lang="en-US" sz="7200" dirty="0">
                <a:solidFill>
                  <a:srgbClr val="3642C6"/>
                </a:solidFill>
                <a:latin typeface="Times New Roman" panose="02020603050405020304" pitchFamily="18" charset="0"/>
                <a:ea typeface="思源黑体-思源黑体-SemiBold" pitchFamily="34" charset="-122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5DC18-7C53-5A28-99DD-E619F807B9DA}"/>
              </a:ext>
            </a:extLst>
          </p:cNvPr>
          <p:cNvSpPr txBox="1"/>
          <p:nvPr/>
        </p:nvSpPr>
        <p:spPr>
          <a:xfrm>
            <a:off x="857955" y="2054578"/>
            <a:ext cx="131741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In today’s competitive market, understanding customer behavior is crucial for businesses to improve their strategies and boost revenue.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Businesses today face intense competition.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Understanding customer preferences, needs, and behaviors is essential.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Data-driven insights help in predicting trends, personalizing offerings, and improving customer satisfaction.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This project focuses on analyzing customer behavior using SQL and Python, extracting valuable insights from purchasing patterns, customer journeys, sentiment analysis, and marketing effectiveness.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ptos Narrow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822960" y="465328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3642C6"/>
                </a:solidFill>
                <a:latin typeface="Times New Roman" panose="02020603050405020304" pitchFamily="18" charset="0"/>
                <a:ea typeface="思源黑体-思源黑体-SemiBold" pitchFamily="34" charset="-122"/>
                <a:cs typeface="Times New Roman" panose="02020603050405020304" pitchFamily="18" charset="0"/>
              </a:rPr>
              <a:t>Project Overview</a:t>
            </a:r>
            <a:endParaRPr lang="en-US" sz="4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552E86-6B59-73F0-7D20-9E3E3C952D68}"/>
              </a:ext>
            </a:extLst>
          </p:cNvPr>
          <p:cNvSpPr txBox="1"/>
          <p:nvPr/>
        </p:nvSpPr>
        <p:spPr>
          <a:xfrm>
            <a:off x="868680" y="1535289"/>
            <a:ext cx="12893040" cy="5163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This project leverages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SQL and Python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 to analyze customer behavior.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Focus areas: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Purchasing patterns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 – Analyzing buying trends over time.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Customer journeys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 – Understanding interactions with the business.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Sentiment analysis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 – Evaluating customer feedback (positive/negative).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Marketing effectiveness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 – Measuring the impact of campaigns on sales and engagement.</a:t>
            </a:r>
          </a:p>
          <a:p>
            <a:pPr>
              <a:lnSpc>
                <a:spcPct val="200000"/>
              </a:lnSpc>
            </a:pPr>
            <a:endParaRPr lang="en-IN" sz="2400" dirty="0">
              <a:solidFill>
                <a:schemeClr val="accent1">
                  <a:lumMod val="75000"/>
                </a:schemeClr>
              </a:solidFill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2104" y="3547872"/>
            <a:ext cx="12984480" cy="1143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970"/>
              </a:lnSpc>
              <a:buNone/>
            </a:pPr>
            <a:r>
              <a:rPr lang="en-US" sz="96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2. Email Correspondence</a:t>
            </a:r>
            <a:endParaRPr lang="en-US" sz="9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5257800"/>
            <a:ext cx="6345936" cy="136245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60" y="2715768"/>
            <a:ext cx="6345936" cy="100584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60" y="3986784"/>
            <a:ext cx="6345936" cy="100584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2715768"/>
            <a:ext cx="6345936" cy="100584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3986784"/>
            <a:ext cx="6345936" cy="100584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60" y="5257800"/>
            <a:ext cx="6345936" cy="1362456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7717536" y="2862072"/>
            <a:ext cx="581558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Key insights and findings:</a:t>
            </a:r>
            <a:endParaRPr lang="en-US" sz="1850" dirty="0"/>
          </a:p>
        </p:txBody>
      </p:sp>
      <p:sp>
        <p:nvSpPr>
          <p:cNvPr id="11" name="Text 1"/>
          <p:cNvSpPr/>
          <p:nvPr/>
        </p:nvSpPr>
        <p:spPr>
          <a:xfrm>
            <a:off x="1106424" y="5404104"/>
            <a:ext cx="581558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Impact of Reviews on Purchasing Behavior: Established correlations between review sentiment and conversion rates.</a:t>
            </a:r>
            <a:endParaRPr lang="en-US" sz="1850" dirty="0"/>
          </a:p>
        </p:txBody>
      </p:sp>
      <p:sp>
        <p:nvSpPr>
          <p:cNvPr id="12" name="Text 2"/>
          <p:cNvSpPr/>
          <p:nvPr/>
        </p:nvSpPr>
        <p:spPr>
          <a:xfrm>
            <a:off x="7717536" y="4133088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Drop-off Analysis: Pinpointed critical stages where customers tend to exit the journey.</a:t>
            </a:r>
            <a:endParaRPr lang="en-US" sz="1850" dirty="0"/>
          </a:p>
        </p:txBody>
      </p:sp>
      <p:sp>
        <p:nvSpPr>
          <p:cNvPr id="13" name="Text 3"/>
          <p:cNvSpPr/>
          <p:nvPr/>
        </p:nvSpPr>
        <p:spPr>
          <a:xfrm>
            <a:off x="1106424" y="2862072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Subject: Re: Request for Data Analysis to Improve Marketing Strategy</a:t>
            </a:r>
            <a:endParaRPr lang="en-US" sz="1850" dirty="0"/>
          </a:p>
        </p:txBody>
      </p:sp>
      <p:sp>
        <p:nvSpPr>
          <p:cNvPr id="14" name="Text 4"/>
          <p:cNvSpPr/>
          <p:nvPr/>
        </p:nvSpPr>
        <p:spPr>
          <a:xfrm>
            <a:off x="7717536" y="5404104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Performance Analysis: Assessed top-performing products, locations, and customer segments.</a:t>
            </a:r>
            <a:endParaRPr lang="en-US" sz="1850" dirty="0"/>
          </a:p>
        </p:txBody>
      </p:sp>
      <p:sp>
        <p:nvSpPr>
          <p:cNvPr id="15" name="Text 5"/>
          <p:cNvSpPr/>
          <p:nvPr/>
        </p:nvSpPr>
        <p:spPr>
          <a:xfrm>
            <a:off x="1106424" y="4133088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Customer Engagement Factors: Identified major drivers and barriers affecting user interactions.</a:t>
            </a:r>
            <a:endParaRPr lang="en-US" sz="1850" dirty="0"/>
          </a:p>
        </p:txBody>
      </p:sp>
      <p:sp>
        <p:nvSpPr>
          <p:cNvPr id="16" name="Text 6"/>
          <p:cNvSpPr/>
          <p:nvPr/>
        </p:nvSpPr>
        <p:spPr>
          <a:xfrm>
            <a:off x="2965704" y="777240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Response to Data Analysis Request</a:t>
            </a:r>
            <a:endParaRPr lang="en-US" sz="46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1758864" y="5035522"/>
            <a:ext cx="11100252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Key Complaints &amp; Improvement Areas: Highlighted major concerns regarding product quality.</a:t>
            </a:r>
            <a:endParaRPr lang="en-US" sz="1850" dirty="0"/>
          </a:p>
        </p:txBody>
      </p:sp>
      <p:sp>
        <p:nvSpPr>
          <p:cNvPr id="5" name="Text 1"/>
          <p:cNvSpPr/>
          <p:nvPr/>
        </p:nvSpPr>
        <p:spPr>
          <a:xfrm>
            <a:off x="813816" y="725876"/>
            <a:ext cx="12984480" cy="16550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Response to Customer Feedback Analysis </a:t>
            </a:r>
            <a:endParaRPr lang="en-US" sz="4640" dirty="0"/>
          </a:p>
        </p:txBody>
      </p:sp>
      <p:sp>
        <p:nvSpPr>
          <p:cNvPr id="6" name="Text 2"/>
          <p:cNvSpPr/>
          <p:nvPr/>
        </p:nvSpPr>
        <p:spPr>
          <a:xfrm>
            <a:off x="1758864" y="4217811"/>
            <a:ext cx="11208853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Pattern Identification: Found strong correlations between negative reviews and lower product performance.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758864" y="3606913"/>
            <a:ext cx="10125119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Sentiment Analysis: Identified prevalent negative sentiments in customer reviews.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832104" y="1866279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40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Subject: Re: Request for Customer Feedback Analysis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832104" y="2738628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40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Primary findings: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2104" y="3547872"/>
            <a:ext cx="12984480" cy="1143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970"/>
              </a:lnSpc>
              <a:buNone/>
            </a:pPr>
            <a:r>
              <a:rPr lang="en-US" sz="9600" dirty="0">
                <a:solidFill>
                  <a:srgbClr val="3642C6"/>
                </a:solidFill>
                <a:latin typeface="Times New Roman" panose="02020603050405020304" pitchFamily="18" charset="0"/>
                <a:ea typeface="思源黑体-思源黑体-SemiBold" pitchFamily="34" charset="-122"/>
                <a:cs typeface="Times New Roman" panose="02020603050405020304" pitchFamily="18" charset="0"/>
              </a:rPr>
              <a:t>3. Problem Statement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" y="27432"/>
            <a:ext cx="14575536" cy="8174736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706" y="3870903"/>
            <a:ext cx="1261872" cy="126187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6704" y="2565174"/>
            <a:ext cx="1572768" cy="1261872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7982035" y="5520379"/>
            <a:ext cx="581558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The objective is to enhance engagement, optimize marketing spend, and boost conversions by leveraging data-driven decisions.</a:t>
            </a:r>
            <a:endParaRPr lang="en-US" sz="1850" dirty="0"/>
          </a:p>
        </p:txBody>
      </p:sp>
      <p:sp>
        <p:nvSpPr>
          <p:cNvPr id="7" name="Text 1"/>
          <p:cNvSpPr/>
          <p:nvPr/>
        </p:nvSpPr>
        <p:spPr>
          <a:xfrm>
            <a:off x="1284732" y="4114800"/>
            <a:ext cx="581558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Understanding customer behavior is essential for optimizing business strategies and improving customer satisfaction.</a:t>
            </a:r>
            <a:endParaRPr lang="en-US" sz="1850" dirty="0"/>
          </a:p>
        </p:txBody>
      </p:sp>
      <p:sp>
        <p:nvSpPr>
          <p:cNvPr id="8" name="Text 2"/>
          <p:cNvSpPr/>
          <p:nvPr/>
        </p:nvSpPr>
        <p:spPr>
          <a:xfrm>
            <a:off x="1252728" y="762000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3642C6"/>
                </a:solidFill>
                <a:latin typeface="Times New Roman" panose="02020603050405020304" pitchFamily="18" charset="0"/>
                <a:ea typeface="思源黑体-思源黑体-SemiBold" pitchFamily="34" charset="-122"/>
                <a:cs typeface="Times New Roman" panose="02020603050405020304" pitchFamily="18" charset="0"/>
              </a:rPr>
              <a:t>Problem Statement</a:t>
            </a:r>
            <a:endParaRPr lang="en-US" sz="4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831</Words>
  <Application>Microsoft Office PowerPoint</Application>
  <PresentationFormat>Custom</PresentationFormat>
  <Paragraphs>140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 Narrow</vt:lpstr>
      <vt:lpstr>Arial</vt:lpstr>
      <vt:lpstr>Arial-Regular</vt:lpstr>
      <vt:lpstr>Times New Roman</vt:lpstr>
      <vt:lpstr>Wingdings</vt:lpstr>
      <vt:lpstr>思源黑体-思源黑体-SemiBold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KAVYA PUJAR</cp:lastModifiedBy>
  <cp:revision>9</cp:revision>
  <dcterms:created xsi:type="dcterms:W3CDTF">2025-03-30T18:25:04Z</dcterms:created>
  <dcterms:modified xsi:type="dcterms:W3CDTF">2025-04-03T05:53:13Z</dcterms:modified>
</cp:coreProperties>
</file>