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6732" autoAdjust="0"/>
  </p:normalViewPr>
  <p:slideViewPr>
    <p:cSldViewPr snapToGrid="0">
      <p:cViewPr varScale="1">
        <p:scale>
          <a:sx n="83" d="100"/>
          <a:sy n="83" d="100"/>
        </p:scale>
        <p:origin x="171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Kavya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au620321104047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BHARATHIYAR INSTITUTE OF ENGINE</a:t>
            </a:r>
            <a:r>
              <a:rPr lang="en-US" sz="1100" dirty="0">
                <a:solidFill>
                  <a:schemeClr val="tx1"/>
                </a:solidFill>
              </a:rPr>
              <a:t>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09409F-5CA6-6F5A-E726-7AA7BDB32FC2}"/>
              </a:ext>
            </a:extLst>
          </p:cNvPr>
          <p:cNvSpPr txBox="1"/>
          <p:nvPr/>
        </p:nvSpPr>
        <p:spPr>
          <a:xfrm>
            <a:off x="782208" y="1324276"/>
            <a:ext cx="6161136" cy="3323987"/>
          </a:xfrm>
          <a:prstGeom prst="rect">
            <a:avLst/>
          </a:prstGeom>
          <a:noFill/>
        </p:spPr>
        <p:txBody>
          <a:bodyPr wrap="square">
            <a:spAutoFit/>
          </a:bodyPr>
          <a:lstStyle/>
          <a:p>
            <a:r>
              <a:rPr lang="en-IN" dirty="0"/>
              <a:t>MODELLING : Database modelling.</a:t>
            </a:r>
          </a:p>
          <a:p>
            <a:endParaRPr lang="en-IN" dirty="0"/>
          </a:p>
          <a:p>
            <a:r>
              <a:rPr lang="en-IN" dirty="0"/>
              <a:t>EXPECTING RESULTS :</a:t>
            </a:r>
          </a:p>
          <a:p>
            <a:r>
              <a:rPr lang="en-IN" dirty="0"/>
              <a:t>         1)user authentication.</a:t>
            </a:r>
          </a:p>
          <a:p>
            <a:r>
              <a:rPr lang="en-IN" dirty="0"/>
              <a:t>         2)view available buses and routes.</a:t>
            </a:r>
          </a:p>
          <a:p>
            <a:r>
              <a:rPr lang="en-IN" dirty="0"/>
              <a:t>         3)search functionality.</a:t>
            </a:r>
          </a:p>
          <a:p>
            <a:r>
              <a:rPr lang="en-IN" dirty="0"/>
              <a:t>         4)make reservations.</a:t>
            </a:r>
          </a:p>
          <a:p>
            <a:r>
              <a:rPr lang="en-IN" dirty="0"/>
              <a:t>         5)view reservations.</a:t>
            </a:r>
          </a:p>
          <a:p>
            <a:r>
              <a:rPr lang="en-IN" dirty="0"/>
              <a:t>         6)cancel reservations.</a:t>
            </a:r>
          </a:p>
          <a:p>
            <a:r>
              <a:rPr lang="en-IN" dirty="0"/>
              <a:t>         7)admin panels.</a:t>
            </a:r>
          </a:p>
          <a:p>
            <a:r>
              <a:rPr lang="en-IN" dirty="0"/>
              <a:t>         8)validation and error handling.</a:t>
            </a:r>
          </a:p>
          <a:p>
            <a:r>
              <a:rPr lang="en-IN" dirty="0"/>
              <a:t>         9)payment integration.</a:t>
            </a:r>
          </a:p>
          <a:p>
            <a:r>
              <a:rPr lang="en-IN" dirty="0"/>
              <a:t>        10)email notifications.</a:t>
            </a:r>
          </a:p>
          <a:p>
            <a:r>
              <a:rPr lang="en-IN" dirty="0"/>
              <a:t>        11)responsive design.</a:t>
            </a:r>
          </a:p>
          <a:p>
            <a:r>
              <a:rPr lang="en-IN" dirty="0"/>
              <a:t>        12)security.</a:t>
            </a:r>
          </a:p>
        </p:txBody>
      </p:sp>
      <p:pic>
        <p:nvPicPr>
          <p:cNvPr id="4" name="Picture 3">
            <a:extLst>
              <a:ext uri="{FF2B5EF4-FFF2-40B4-BE49-F238E27FC236}">
                <a16:creationId xmlns:a16="http://schemas.microsoft.com/office/drawing/2014/main" id="{7567494F-15BF-5566-584E-5FB0F3BC1E54}"/>
              </a:ext>
            </a:extLst>
          </p:cNvPr>
          <p:cNvPicPr>
            <a:picLocks noChangeAspect="1"/>
          </p:cNvPicPr>
          <p:nvPr/>
        </p:nvPicPr>
        <p:blipFill>
          <a:blip r:embed="rId3"/>
          <a:stretch>
            <a:fillRect/>
          </a:stretch>
        </p:blipFill>
        <p:spPr>
          <a:xfrm>
            <a:off x="4655820" y="1737360"/>
            <a:ext cx="3121342" cy="212418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8AA6B888-DC3C-E130-27E3-296492DDC6A3}"/>
              </a:ext>
            </a:extLst>
          </p:cNvPr>
          <p:cNvPicPr>
            <a:picLocks noChangeAspect="1"/>
          </p:cNvPicPr>
          <p:nvPr/>
        </p:nvPicPr>
        <p:blipFill>
          <a:blip r:embed="rId2"/>
          <a:stretch>
            <a:fillRect/>
          </a:stretch>
        </p:blipFill>
        <p:spPr>
          <a:xfrm>
            <a:off x="0" y="979055"/>
            <a:ext cx="9144000" cy="41644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t>About-Us-Page</a:t>
            </a:r>
          </a:p>
        </p:txBody>
      </p:sp>
      <p:pic>
        <p:nvPicPr>
          <p:cNvPr id="4" name="Picture 3">
            <a:extLst>
              <a:ext uri="{FF2B5EF4-FFF2-40B4-BE49-F238E27FC236}">
                <a16:creationId xmlns:a16="http://schemas.microsoft.com/office/drawing/2014/main" id="{A6854F99-3F93-53CE-1BBA-95D599321D94}"/>
              </a:ext>
            </a:extLst>
          </p:cNvPr>
          <p:cNvPicPr>
            <a:picLocks noChangeAspect="1"/>
          </p:cNvPicPr>
          <p:nvPr/>
        </p:nvPicPr>
        <p:blipFill>
          <a:blip r:embed="rId2"/>
          <a:stretch>
            <a:fillRect/>
          </a:stretch>
        </p:blipFill>
        <p:spPr>
          <a:xfrm>
            <a:off x="2613660" y="1106712"/>
            <a:ext cx="4137660" cy="328725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400" b="1" dirty="0"/>
              <a:t>Service-Page</a:t>
            </a:r>
          </a:p>
        </p:txBody>
      </p:sp>
      <p:pic>
        <p:nvPicPr>
          <p:cNvPr id="3" name="Picture 2" descr="WhatsApp Image 2024-04-06 at 07.53.07 (9)">
            <a:extLst>
              <a:ext uri="{FF2B5EF4-FFF2-40B4-BE49-F238E27FC236}">
                <a16:creationId xmlns:a16="http://schemas.microsoft.com/office/drawing/2014/main" id="{4E878296-2AD6-1255-E2AA-0357F6433C08}"/>
              </a:ext>
            </a:extLst>
          </p:cNvPr>
          <p:cNvPicPr>
            <a:picLocks noChangeAspect="1"/>
          </p:cNvPicPr>
          <p:nvPr/>
        </p:nvPicPr>
        <p:blipFill>
          <a:blip r:embed="rId2"/>
          <a:srcRect l="12787" t="12245" r="12066" b="15598"/>
          <a:stretch>
            <a:fillRect/>
          </a:stretch>
        </p:blipFill>
        <p:spPr>
          <a:xfrm>
            <a:off x="2147457" y="1209041"/>
            <a:ext cx="5099163" cy="329945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Departments-Page</a:t>
            </a:r>
          </a:p>
        </p:txBody>
      </p:sp>
      <p:pic>
        <p:nvPicPr>
          <p:cNvPr id="4" name="Picture 3" descr="WhatsApp Image 2024-04-06 at 07.53.07 (8)">
            <a:extLst>
              <a:ext uri="{FF2B5EF4-FFF2-40B4-BE49-F238E27FC236}">
                <a16:creationId xmlns:a16="http://schemas.microsoft.com/office/drawing/2014/main" id="{3A89F8CF-F52D-7DD2-9B74-0D033956DB87}"/>
              </a:ext>
            </a:extLst>
          </p:cNvPr>
          <p:cNvPicPr>
            <a:picLocks noChangeAspect="1"/>
          </p:cNvPicPr>
          <p:nvPr/>
        </p:nvPicPr>
        <p:blipFill>
          <a:blip r:embed="rId2"/>
          <a:srcRect l="8340" t="4249" r="9410" b="4324"/>
          <a:stretch>
            <a:fillRect/>
          </a:stretch>
        </p:blipFill>
        <p:spPr>
          <a:xfrm>
            <a:off x="1101090" y="1267649"/>
            <a:ext cx="6701790" cy="340691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800" b="1" dirty="0"/>
              <a:t>Blog - page</a:t>
            </a:r>
          </a:p>
        </p:txBody>
      </p:sp>
      <p:pic>
        <p:nvPicPr>
          <p:cNvPr id="4" name="Picture 3">
            <a:extLst>
              <a:ext uri="{FF2B5EF4-FFF2-40B4-BE49-F238E27FC236}">
                <a16:creationId xmlns:a16="http://schemas.microsoft.com/office/drawing/2014/main" id="{65A128DB-BF97-E2F2-7380-C9B0655A99A9}"/>
              </a:ext>
            </a:extLst>
          </p:cNvPr>
          <p:cNvPicPr>
            <a:picLocks noChangeAspect="1"/>
          </p:cNvPicPr>
          <p:nvPr/>
        </p:nvPicPr>
        <p:blipFill>
          <a:blip r:embed="rId2"/>
          <a:stretch>
            <a:fillRect/>
          </a:stretch>
        </p:blipFill>
        <p:spPr>
          <a:xfrm>
            <a:off x="1801091" y="1173018"/>
            <a:ext cx="6171384" cy="322349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FC099A0-FBBE-8B33-DDFB-A32528064C98}"/>
              </a:ext>
            </a:extLst>
          </p:cNvPr>
          <p:cNvSpPr txBox="1"/>
          <p:nvPr/>
        </p:nvSpPr>
        <p:spPr>
          <a:xfrm>
            <a:off x="1057656" y="1244717"/>
            <a:ext cx="4578096" cy="3323987"/>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User Reviews and Ratings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Real-time Bus Tracking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Dynamic Pricing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Seat Selection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Multi-language Support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Social Media Integration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Search and Filtering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Push Notifications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Integration with Travel APIs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Analytics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Offline Booking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Accessibility Features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Virtual Reality (VR) Tours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Continuous Performance Optimization</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TextBox 10">
            <a:extLst>
              <a:ext uri="{FF2B5EF4-FFF2-40B4-BE49-F238E27FC236}">
                <a16:creationId xmlns:a16="http://schemas.microsoft.com/office/drawing/2014/main" id="{AD9AC2A8-9A84-652C-F506-DC392BEC977F}"/>
              </a:ext>
            </a:extLst>
          </p:cNvPr>
          <p:cNvSpPr txBox="1"/>
          <p:nvPr/>
        </p:nvSpPr>
        <p:spPr>
          <a:xfrm>
            <a:off x="138652" y="986575"/>
            <a:ext cx="9005348"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lang="en-IN" sz="1200" dirty="0"/>
          </a:p>
        </p:txBody>
      </p:sp>
      <p:sp>
        <p:nvSpPr>
          <p:cNvPr id="13" name="TextBox 12">
            <a:extLst>
              <a:ext uri="{FF2B5EF4-FFF2-40B4-BE49-F238E27FC236}">
                <a16:creationId xmlns:a16="http://schemas.microsoft.com/office/drawing/2014/main" id="{4AD2ADCC-7B7F-3F39-508F-4D7DBA1AAD3E}"/>
              </a:ext>
            </a:extLst>
          </p:cNvPr>
          <p:cNvSpPr txBox="1"/>
          <p:nvPr/>
        </p:nvSpPr>
        <p:spPr>
          <a:xfrm>
            <a:off x="131032" y="1817573"/>
            <a:ext cx="8872760" cy="830998"/>
          </a:xfrm>
          <a:prstGeom prst="rect">
            <a:avLst/>
          </a:prstGeom>
          <a:noFill/>
        </p:spPr>
        <p:txBody>
          <a:bodyPr wrap="square">
            <a:spAutoFit/>
          </a:bodyPr>
          <a:lstStyle/>
          <a:p>
            <a:r>
              <a:rPr lang="en-US" sz="1200" b="0" i="0" dirty="0">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lang="en-IN" sz="1200" dirty="0"/>
          </a:p>
        </p:txBody>
      </p:sp>
      <p:sp>
        <p:nvSpPr>
          <p:cNvPr id="17" name="TextBox 16">
            <a:extLst>
              <a:ext uri="{FF2B5EF4-FFF2-40B4-BE49-F238E27FC236}">
                <a16:creationId xmlns:a16="http://schemas.microsoft.com/office/drawing/2014/main" id="{03C37106-6C36-4D2B-0CA6-D18E60E4E85D}"/>
              </a:ext>
            </a:extLst>
          </p:cNvPr>
          <p:cNvSpPr txBox="1"/>
          <p:nvPr/>
        </p:nvSpPr>
        <p:spPr>
          <a:xfrm>
            <a:off x="138652" y="2645620"/>
            <a:ext cx="8926100" cy="646331"/>
          </a:xfrm>
          <a:prstGeom prst="rect">
            <a:avLst/>
          </a:prstGeom>
          <a:noFill/>
        </p:spPr>
        <p:txBody>
          <a:bodyPr wrap="square">
            <a:spAutoFit/>
          </a:bodyPr>
          <a:lstStyle/>
          <a:p>
            <a:r>
              <a:rPr lang="en-US" sz="1200" b="0" i="0" dirty="0">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lang="en-IN" sz="1200" dirty="0"/>
          </a:p>
        </p:txBody>
      </p:sp>
      <p:sp>
        <p:nvSpPr>
          <p:cNvPr id="19" name="TextBox 18">
            <a:extLst>
              <a:ext uri="{FF2B5EF4-FFF2-40B4-BE49-F238E27FC236}">
                <a16:creationId xmlns:a16="http://schemas.microsoft.com/office/drawing/2014/main" id="{F4268E94-58D2-A663-015F-9AFCCF2C3DB7}"/>
              </a:ext>
            </a:extLst>
          </p:cNvPr>
          <p:cNvSpPr txBox="1"/>
          <p:nvPr/>
        </p:nvSpPr>
        <p:spPr>
          <a:xfrm>
            <a:off x="182880" y="3314470"/>
            <a:ext cx="8881872"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7E625295-9B60-C4BE-BC47-C2B727578A50}"/>
              </a:ext>
            </a:extLst>
          </p:cNvPr>
          <p:cNvSpPr txBox="1"/>
          <p:nvPr/>
        </p:nvSpPr>
        <p:spPr>
          <a:xfrm>
            <a:off x="207264" y="1200937"/>
            <a:ext cx="8680704" cy="3985234"/>
          </a:xfrm>
          <a:prstGeom prst="rect">
            <a:avLst/>
          </a:prstGeom>
          <a:noFill/>
        </p:spPr>
        <p:txBody>
          <a:bodyPr wrap="square">
            <a:spAutoFit/>
          </a:bodyPr>
          <a:lstStyle/>
          <a:p>
            <a:r>
              <a:rPr lang="en-US" sz="1100" dirty="0"/>
              <a:t>                      This project aims to develop a comprehensive Bus Reservation System using Python programming language and Django web framework. The system is designed to streamline the process of booking bus tickets, managing routes, schedules, and passenger information.</a:t>
            </a:r>
          </a:p>
          <a:p>
            <a:endParaRPr lang="en-US" sz="1100" dirty="0"/>
          </a:p>
          <a:p>
            <a:r>
              <a:rPr lang="en-US" sz="1100" dirty="0"/>
              <a:t>                      The proposed system will offer various functionalities including user registration and authentication, searching for available buses based on departure and destination locations, selecting seats, making reservations, and processing payments securely.</a:t>
            </a:r>
          </a:p>
          <a:p>
            <a:endParaRPr lang="en-US" sz="1100" dirty="0"/>
          </a:p>
          <a:p>
            <a:r>
              <a:rPr lang="en-US" sz="1100" dirty="0"/>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lang="en-US" sz="1100" dirty="0"/>
          </a:p>
          <a:p>
            <a:r>
              <a:rPr lang="en-US" sz="1100" dirty="0"/>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lang="en-US" sz="1100" dirty="0"/>
          </a:p>
          <a:p>
            <a:r>
              <a:rPr lang="en-US" sz="1100" dirty="0"/>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A689D89-3884-8750-55BC-C24227E8E0DA}"/>
              </a:ext>
            </a:extLst>
          </p:cNvPr>
          <p:cNvSpPr txBox="1"/>
          <p:nvPr/>
        </p:nvSpPr>
        <p:spPr>
          <a:xfrm>
            <a:off x="195072" y="1075826"/>
            <a:ext cx="8802624" cy="3662541"/>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lang="en-US" sz="1200" b="0" i="0" dirty="0">
                <a:solidFill>
                  <a:srgbClr val="0D0D0D"/>
                </a:solidFill>
                <a:effectLst/>
                <a:highlight>
                  <a:srgbClr val="FFFFFF"/>
                </a:highlight>
                <a:latin typeface="Söhne"/>
              </a:rPr>
              <a:t>and</a:t>
            </a:r>
            <a:r>
              <a:rPr lang="en-US" sz="1100" b="0" i="0" dirty="0">
                <a:solidFill>
                  <a:srgbClr val="0D0D0D"/>
                </a:solidFill>
                <a:effectLst/>
                <a:highlight>
                  <a:srgbClr val="FFFFFF"/>
                </a:highlight>
                <a:latin typeface="Söhne"/>
              </a:rPr>
              <a:t> bus companies include:</a:t>
            </a:r>
          </a:p>
          <a:p>
            <a:pPr algn="l">
              <a:buFont typeface="+mj-lt"/>
              <a:buAutoNum type="arabicPeriod"/>
            </a:pPr>
            <a:r>
              <a:rPr lang="en-US" sz="1100" b="0" i="0" dirty="0">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lang="en-US" sz="1100" b="0" i="0" dirty="0">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lang="en-US" sz="1100" b="0" i="0" dirty="0">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lang="en-US" sz="1100" b="0" i="0" dirty="0">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lang="en-US" sz="1100" b="0" i="0" dirty="0">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lang="en-US" sz="1100" b="0" i="0" dirty="0">
                <a:solidFill>
                  <a:srgbClr val="0D0D0D"/>
                </a:solidFill>
                <a:effectLst/>
                <a:highlight>
                  <a:srgbClr val="FFFFFF"/>
                </a:highlight>
                <a:latin typeface="Söhne"/>
              </a:rPr>
              <a:t>User-friendly Interface.</a:t>
            </a:r>
          </a:p>
          <a:p>
            <a:pPr algn="l">
              <a:buFont typeface="+mj-lt"/>
              <a:buAutoNum type="arabicPeriod"/>
            </a:pPr>
            <a:r>
              <a:rPr lang="en-US" sz="1100" b="0" i="0" dirty="0">
                <a:solidFill>
                  <a:srgbClr val="0D0D0D"/>
                </a:solidFill>
                <a:effectLst/>
                <a:highlight>
                  <a:srgbClr val="FFFFFF"/>
                </a:highlight>
                <a:latin typeface="Söhne"/>
              </a:rPr>
              <a:t>Real-time Updates.</a:t>
            </a:r>
          </a:p>
          <a:p>
            <a:pPr algn="l">
              <a:buFont typeface="+mj-lt"/>
              <a:buAutoNum type="arabicPeriod"/>
            </a:pPr>
            <a:r>
              <a:rPr lang="en-US" sz="1100" b="0" i="0" dirty="0">
                <a:solidFill>
                  <a:srgbClr val="0D0D0D"/>
                </a:solidFill>
                <a:effectLst/>
                <a:highlight>
                  <a:srgbClr val="FFFFFF"/>
                </a:highlight>
                <a:latin typeface="Söhne"/>
              </a:rPr>
              <a:t>Admin Dashboard.</a:t>
            </a:r>
          </a:p>
          <a:p>
            <a:pPr algn="l">
              <a:buFont typeface="+mj-lt"/>
              <a:buAutoNum type="arabicPeriod"/>
            </a:pPr>
            <a:r>
              <a:rPr lang="en-US" sz="1100" b="0" i="0" dirty="0">
                <a:solidFill>
                  <a:srgbClr val="0D0D0D"/>
                </a:solidFill>
                <a:effectLst/>
                <a:highlight>
                  <a:srgbClr val="FFFFFF"/>
                </a:highlight>
                <a:latin typeface="Söhne"/>
              </a:rPr>
              <a:t>Secure Transactions</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buFont typeface="+mj-lt"/>
              <a:buAutoNum type="arabicPeriod"/>
            </a:pPr>
            <a:r>
              <a:rPr lang="en-US" sz="1100" b="0" i="0" dirty="0">
                <a:solidFill>
                  <a:srgbClr val="0D0D0D"/>
                </a:solidFill>
                <a:effectLst/>
                <a:highlight>
                  <a:srgbClr val="FFFFFF"/>
                </a:highlight>
                <a:latin typeface="Söhne"/>
              </a:rPr>
              <a:t>Scalability and Customization</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9310A8F-8038-027A-ED8F-8AC1173AC435}"/>
              </a:ext>
            </a:extLst>
          </p:cNvPr>
          <p:cNvSpPr txBox="1"/>
          <p:nvPr/>
        </p:nvSpPr>
        <p:spPr>
          <a:xfrm>
            <a:off x="138652" y="1086728"/>
            <a:ext cx="8970296" cy="3477875"/>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Key Objectives:</a:t>
            </a:r>
          </a:p>
          <a:p>
            <a:pPr algn="l">
              <a:buFont typeface="+mj-lt"/>
              <a:buAutoNum type="arabicPeriod"/>
            </a:pPr>
            <a:r>
              <a:rPr lang="en-US" sz="1100" b="0" i="0" dirty="0">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lang="en-US" sz="1100" b="0" i="0" dirty="0">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lang="en-US" sz="1100" b="0" i="0" dirty="0">
                <a:solidFill>
                  <a:srgbClr val="0D0D0D"/>
                </a:solidFill>
                <a:effectLst/>
                <a:highlight>
                  <a:srgbClr val="FFFFFF"/>
                </a:highlight>
                <a:latin typeface="Söhne"/>
              </a:rPr>
              <a:t>Create an administrative dashboard for bus company staff to manage routes, schedules, fares, and bookings.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Technologies Used:</a:t>
            </a:r>
          </a:p>
          <a:p>
            <a:pPr algn="l">
              <a:buFont typeface="+mj-lt"/>
              <a:buAutoNum type="arabicPeriod"/>
            </a:pPr>
            <a:r>
              <a:rPr lang="en-US" sz="1100" b="0" i="0" dirty="0">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lang="en-US" sz="1100" b="0" i="0" dirty="0">
                <a:solidFill>
                  <a:srgbClr val="0D0D0D"/>
                </a:solidFill>
                <a:effectLst/>
                <a:highlight>
                  <a:srgbClr val="FFFFFF"/>
                </a:highlight>
                <a:latin typeface="Söhne"/>
              </a:rPr>
              <a:t>Django: Employed as the web framework for rapid development.</a:t>
            </a:r>
          </a:p>
          <a:p>
            <a:pPr algn="l">
              <a:buFont typeface="+mj-lt"/>
              <a:buAutoNum type="arabicPeriod"/>
            </a:pPr>
            <a:r>
              <a:rPr lang="en-US" sz="1100" b="0" i="0" dirty="0">
                <a:solidFill>
                  <a:srgbClr val="0D0D0D"/>
                </a:solidFill>
                <a:effectLst/>
                <a:highlight>
                  <a:srgbClr val="FFFFFF"/>
                </a:highlight>
                <a:latin typeface="Söhne"/>
              </a:rPr>
              <a:t>Deployment: Deploy the application on a web server using platforms like Heroku, AWS, or </a:t>
            </a:r>
            <a:r>
              <a:rPr lang="en-US" sz="1100" b="0" i="0" dirty="0" err="1">
                <a:solidFill>
                  <a:srgbClr val="0D0D0D"/>
                </a:solidFill>
                <a:effectLst/>
                <a:highlight>
                  <a:srgbClr val="FFFFFF"/>
                </a:highlight>
                <a:latin typeface="Söhne"/>
              </a:rPr>
              <a:t>DigitalOcean</a:t>
            </a:r>
            <a:r>
              <a:rPr lang="en-US" sz="1100" b="0" i="0" dirty="0">
                <a:solidFill>
                  <a:srgbClr val="0D0D0D"/>
                </a:solidFill>
                <a:effectLst/>
                <a:highlight>
                  <a:srgbClr val="FFFFFF"/>
                </a:highlight>
                <a:latin typeface="Söhne"/>
              </a:rPr>
              <a:t>.</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Project Phases:</a:t>
            </a:r>
          </a:p>
          <a:p>
            <a:pPr algn="l">
              <a:buFont typeface="+mj-lt"/>
              <a:buAutoNum type="arabicPeriod"/>
            </a:pPr>
            <a:r>
              <a:rPr lang="en-US" sz="1100" b="0" i="0" dirty="0">
                <a:solidFill>
                  <a:srgbClr val="0D0D0D"/>
                </a:solidFill>
                <a:effectLst/>
                <a:highlight>
                  <a:srgbClr val="FFFFFF"/>
                </a:highlight>
                <a:latin typeface="Söhne"/>
              </a:rPr>
              <a:t>Requirements Gathering.</a:t>
            </a:r>
          </a:p>
          <a:p>
            <a:pPr algn="l">
              <a:buFont typeface="+mj-lt"/>
              <a:buAutoNum type="arabicPeriod"/>
            </a:pPr>
            <a:r>
              <a:rPr lang="en-US" sz="1100" b="0" i="0" dirty="0">
                <a:solidFill>
                  <a:srgbClr val="0D0D0D"/>
                </a:solidFill>
                <a:effectLst/>
                <a:highlight>
                  <a:srgbClr val="FFFFFF"/>
                </a:highlight>
                <a:latin typeface="Söhne"/>
              </a:rPr>
              <a:t>System Design.</a:t>
            </a:r>
          </a:p>
          <a:p>
            <a:pPr algn="l">
              <a:buFont typeface="+mj-lt"/>
              <a:buAutoNum type="arabicPeriod"/>
            </a:pPr>
            <a:r>
              <a:rPr lang="en-US" sz="1100" b="0" i="0" dirty="0">
                <a:solidFill>
                  <a:srgbClr val="0D0D0D"/>
                </a:solidFill>
                <a:effectLst/>
                <a:highlight>
                  <a:srgbClr val="FFFFFF"/>
                </a:highlight>
                <a:latin typeface="Söhne"/>
              </a:rPr>
              <a:t>Implementation.</a:t>
            </a:r>
          </a:p>
          <a:p>
            <a:pPr algn="l">
              <a:buFont typeface="+mj-lt"/>
              <a:buAutoNum type="arabicPeriod"/>
            </a:pPr>
            <a:r>
              <a:rPr lang="en-US" sz="1100" b="0" i="0" dirty="0">
                <a:solidFill>
                  <a:srgbClr val="0D0D0D"/>
                </a:solidFill>
                <a:effectLst/>
                <a:highlight>
                  <a:srgbClr val="FFFFFF"/>
                </a:highlight>
                <a:latin typeface="Söhne"/>
              </a:rPr>
              <a:t>Testing.</a:t>
            </a:r>
          </a:p>
          <a:p>
            <a:pPr algn="l">
              <a:buFont typeface="+mj-lt"/>
              <a:buAutoNum type="arabicPeriod"/>
            </a:pPr>
            <a:r>
              <a:rPr lang="en-US" sz="1100" b="0" i="0" dirty="0">
                <a:solidFill>
                  <a:srgbClr val="0D0D0D"/>
                </a:solidFill>
                <a:effectLst/>
                <a:highlight>
                  <a:srgbClr val="FFFFFF"/>
                </a:highlight>
                <a:latin typeface="Söhne"/>
              </a:rPr>
              <a:t>Deployment.</a:t>
            </a:r>
          </a:p>
          <a:p>
            <a:pPr algn="l">
              <a:buFont typeface="+mj-lt"/>
              <a:buAutoNum type="arabicPeriod"/>
            </a:pPr>
            <a:r>
              <a:rPr lang="en-US" sz="1100" b="0" i="0" dirty="0">
                <a:solidFill>
                  <a:srgbClr val="0D0D0D"/>
                </a:solidFill>
                <a:effectLst/>
                <a:highlight>
                  <a:srgbClr val="FFFFFF"/>
                </a:highlight>
                <a:latin typeface="Söhne"/>
              </a:rPr>
              <a:t>Maintenance and Support</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96BEBAB-8D71-91D5-5092-8A4046F24864}"/>
              </a:ext>
            </a:extLst>
          </p:cNvPr>
          <p:cNvSpPr txBox="1"/>
          <p:nvPr/>
        </p:nvSpPr>
        <p:spPr>
          <a:xfrm>
            <a:off x="138652" y="1173680"/>
            <a:ext cx="9005348" cy="3539430"/>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Features:</a:t>
            </a:r>
          </a:p>
          <a:p>
            <a:pPr algn="l"/>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0DE5AE4-6241-2202-5873-3B470DB59F84}"/>
              </a:ext>
            </a:extLst>
          </p:cNvPr>
          <p:cNvSpPr txBox="1"/>
          <p:nvPr/>
        </p:nvSpPr>
        <p:spPr>
          <a:xfrm>
            <a:off x="138651" y="914430"/>
            <a:ext cx="8866804" cy="1384995"/>
          </a:xfrm>
          <a:prstGeom prst="rect">
            <a:avLst/>
          </a:prstGeom>
          <a:noFill/>
        </p:spPr>
        <p:txBody>
          <a:bodyPr wrap="square">
            <a:spAutoFit/>
          </a:bodyPr>
          <a:lstStyle/>
          <a:p>
            <a:pPr algn="l"/>
            <a:r>
              <a:rPr lang="en-US" b="0" i="0" dirty="0">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8" name="TextBox 7">
            <a:extLst>
              <a:ext uri="{FF2B5EF4-FFF2-40B4-BE49-F238E27FC236}">
                <a16:creationId xmlns:a16="http://schemas.microsoft.com/office/drawing/2014/main" id="{3B2E84FD-F570-7BA3-54CC-4511466CE9E2}"/>
              </a:ext>
            </a:extLst>
          </p:cNvPr>
          <p:cNvSpPr txBox="1"/>
          <p:nvPr/>
        </p:nvSpPr>
        <p:spPr>
          <a:xfrm>
            <a:off x="134364" y="2444322"/>
            <a:ext cx="8663604" cy="1631216"/>
          </a:xfrm>
          <a:prstGeom prst="rect">
            <a:avLst/>
          </a:prstGeom>
          <a:noFill/>
        </p:spPr>
        <p:txBody>
          <a:bodyPr wrap="square">
            <a:spAutoFit/>
          </a:bodyPr>
          <a:lstStyle/>
          <a:p>
            <a:pPr algn="l"/>
            <a:r>
              <a:rPr lang="en-US" dirty="0">
                <a:solidFill>
                  <a:srgbClr val="0D0D0D"/>
                </a:solidFill>
                <a:highlight>
                  <a:srgbClr val="FFFFFF"/>
                </a:highlight>
                <a:latin typeface="Söhne"/>
              </a:rPr>
              <a:t>5.Seat selection</a:t>
            </a:r>
            <a:r>
              <a:rPr lang="en-US" b="0" i="0" dirty="0">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lang="en-US" b="0" i="0" dirty="0">
              <a:solidFill>
                <a:srgbClr val="0D0D0D"/>
              </a:solidFill>
              <a:effectLst/>
              <a:highlight>
                <a:srgbClr val="FFFFFF"/>
              </a:highlight>
              <a:latin typeface="Söhne"/>
            </a:endParaRPr>
          </a:p>
          <a:p>
            <a:pPr algn="l"/>
            <a:endParaRPr lang="en-US" sz="16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44C02FD-5853-ACC1-FAF4-16ECAF8A938F}"/>
              </a:ext>
            </a:extLst>
          </p:cNvPr>
          <p:cNvSpPr txBox="1"/>
          <p:nvPr/>
        </p:nvSpPr>
        <p:spPr>
          <a:xfrm>
            <a:off x="138651" y="752832"/>
            <a:ext cx="9005349" cy="187743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lang="en-US" dirty="0">
              <a:solidFill>
                <a:srgbClr val="0D0D0D"/>
              </a:solidFill>
              <a:highlight>
                <a:srgbClr val="FFFFFF"/>
              </a:highlight>
              <a:latin typeface="Söhne"/>
            </a:endParaRPr>
          </a:p>
          <a:p>
            <a:pPr algn="l">
              <a:buFont typeface="+mj-lt"/>
              <a:buAutoNum type="arabicPeriod"/>
            </a:pPr>
            <a:endParaRPr lang="en-US" sz="18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281</TotalTime>
  <Words>1529</Words>
  <Application>Microsoft Office PowerPoint</Application>
  <PresentationFormat>On-screen Show (16:9)</PresentationFormat>
  <Paragraphs>136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 -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Kaviya S</cp:lastModifiedBy>
  <cp:revision>11</cp:revision>
  <dcterms:modified xsi:type="dcterms:W3CDTF">2024-04-08T05:55:41Z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