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636" y="-126"/>
      </p:cViewPr>
      <p:guideLst>
        <p:guide orient="horz" pos="2880"/>
        <p:guide pos="216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1" Type="http://schemas.openxmlformats.org/officeDocument/2006/relationships/oleObject" Target="file:///C:\Users\ADMIN\Downloads\TANU%20SASHU%20DEEPZ%20PROJECT%20GOV.xlsx" TargetMode="Externa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[TANU SASHU DEEPZ PROJECT GOV.xlsx]Sheet3!PivotTable3</c:name>
    <c:fmtId val="2"/>
  </c:pivotSource>
  <c:chart>
    <c:title>
      <c:overlay val="0"/>
    </c:title>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s>
    <c:plotArea>
      <c:layout/>
      <c:pieChart>
        <c:varyColors val="1"/>
        <c:ser>
          <c:idx val="0"/>
          <c:order val="0"/>
          <c:tx>
            <c:strRef>
              <c:f>Sheet3!$B$3:$B$4</c:f>
              <c:strCache>
                <c:ptCount val="1"/>
                <c:pt idx="0">
                  <c:v>HIGH</c:v>
                </c:pt>
              </c:strCache>
            </c:strRef>
          </c:tx>
          <c:explosion val="25"/>
          <c:cat>
            <c:strRef>
              <c:f>Sheet3!$A$5:$A$15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Sheet3!$B$5:$B$15</c:f>
              <c:numCache>
                <c:formatCode>General</c:formatCode>
                <c:ptCount val="10"/>
                <c:pt idx="0">
                  <c:v>37</c:v>
                </c:pt>
                <c:pt idx="1">
                  <c:v>45</c:v>
                </c:pt>
                <c:pt idx="2">
                  <c:v>41</c:v>
                </c:pt>
                <c:pt idx="3">
                  <c:v>34</c:v>
                </c:pt>
                <c:pt idx="4">
                  <c:v>50</c:v>
                </c:pt>
                <c:pt idx="5">
                  <c:v>50</c:v>
                </c:pt>
                <c:pt idx="6">
                  <c:v>44</c:v>
                </c:pt>
                <c:pt idx="7">
                  <c:v>40</c:v>
                </c:pt>
                <c:pt idx="8">
                  <c:v>38</c:v>
                </c:pt>
                <c:pt idx="9">
                  <c:v>40</c:v>
                </c:pt>
              </c:numCache>
            </c:numRef>
          </c:val>
          <c:extLst>
            <c:ext xmlns:c16="http://schemas.microsoft.com/office/drawing/2014/chart" uri="{C3380CC4-5D6E-409C-BE32-E72D297353CC}">
              <c16:uniqueId val="{00000000-C504-414D-8C3E-1CF81338F36E}"/>
            </c:ext>
          </c:extLst>
        </c:ser>
        <c:ser>
          <c:idx val="1"/>
          <c:order val="1"/>
          <c:tx>
            <c:strRef>
              <c:f>Sheet3!$C$3:$C$4</c:f>
              <c:strCache>
                <c:ptCount val="1"/>
                <c:pt idx="0">
                  <c:v>LOW</c:v>
                </c:pt>
              </c:strCache>
            </c:strRef>
          </c:tx>
          <c:explosion val="25"/>
          <c:cat>
            <c:strRef>
              <c:f>Sheet3!$A$5:$A$15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Sheet3!$C$5:$C$15</c:f>
              <c:numCache>
                <c:formatCode>General</c:formatCode>
                <c:ptCount val="10"/>
                <c:pt idx="0">
                  <c:v>80</c:v>
                </c:pt>
                <c:pt idx="1">
                  <c:v>89</c:v>
                </c:pt>
                <c:pt idx="2">
                  <c:v>78</c:v>
                </c:pt>
                <c:pt idx="3">
                  <c:v>76</c:v>
                </c:pt>
                <c:pt idx="4">
                  <c:v>73</c:v>
                </c:pt>
                <c:pt idx="5">
                  <c:v>68</c:v>
                </c:pt>
                <c:pt idx="6">
                  <c:v>85</c:v>
                </c:pt>
                <c:pt idx="7">
                  <c:v>78</c:v>
                </c:pt>
                <c:pt idx="8">
                  <c:v>75</c:v>
                </c:pt>
                <c:pt idx="9">
                  <c:v>79</c:v>
                </c:pt>
              </c:numCache>
            </c:numRef>
          </c:val>
          <c:extLst>
            <c:ext xmlns:c16="http://schemas.microsoft.com/office/drawing/2014/chart" uri="{C3380CC4-5D6E-409C-BE32-E72D297353CC}">
              <c16:uniqueId val="{00000001-C504-414D-8C3E-1CF81338F36E}"/>
            </c:ext>
          </c:extLst>
        </c:ser>
        <c:ser>
          <c:idx val="2"/>
          <c:order val="2"/>
          <c:tx>
            <c:strRef>
              <c:f>Sheet3!$D$3:$D$4</c:f>
              <c:strCache>
                <c:ptCount val="1"/>
                <c:pt idx="0">
                  <c:v>MED</c:v>
                </c:pt>
              </c:strCache>
            </c:strRef>
          </c:tx>
          <c:explosion val="25"/>
          <c:cat>
            <c:strRef>
              <c:f>Sheet3!$A$5:$A$15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Sheet3!$D$5:$D$15</c:f>
              <c:numCache>
                <c:formatCode>General</c:formatCode>
                <c:ptCount val="10"/>
                <c:pt idx="0">
                  <c:v>152</c:v>
                </c:pt>
                <c:pt idx="1">
                  <c:v>141</c:v>
                </c:pt>
                <c:pt idx="2">
                  <c:v>160</c:v>
                </c:pt>
                <c:pt idx="3">
                  <c:v>158</c:v>
                </c:pt>
                <c:pt idx="4">
                  <c:v>158</c:v>
                </c:pt>
                <c:pt idx="5">
                  <c:v>151</c:v>
                </c:pt>
                <c:pt idx="6">
                  <c:v>146</c:v>
                </c:pt>
                <c:pt idx="7">
                  <c:v>156</c:v>
                </c:pt>
                <c:pt idx="8">
                  <c:v>160</c:v>
                </c:pt>
                <c:pt idx="9">
                  <c:v>148</c:v>
                </c:pt>
              </c:numCache>
            </c:numRef>
          </c:val>
          <c:extLst>
            <c:ext xmlns:c16="http://schemas.microsoft.com/office/drawing/2014/chart" uri="{C3380CC4-5D6E-409C-BE32-E72D297353CC}">
              <c16:uniqueId val="{00000002-C504-414D-8C3E-1CF81338F36E}"/>
            </c:ext>
          </c:extLst>
        </c:ser>
        <c:ser>
          <c:idx val="3"/>
          <c:order val="3"/>
          <c:tx>
            <c:strRef>
              <c:f>Sheet3!$E$3:$E$4</c:f>
              <c:strCache>
                <c:ptCount val="1"/>
                <c:pt idx="0">
                  <c:v>VERY HIGH</c:v>
                </c:pt>
              </c:strCache>
            </c:strRef>
          </c:tx>
          <c:explosion val="25"/>
          <c:cat>
            <c:strRef>
              <c:f>Sheet3!$A$5:$A$15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Sheet3!$E$5:$E$15</c:f>
              <c:numCache>
                <c:formatCode>General</c:formatCode>
                <c:ptCount val="10"/>
                <c:pt idx="0">
                  <c:v>34</c:v>
                </c:pt>
                <c:pt idx="1">
                  <c:v>25</c:v>
                </c:pt>
                <c:pt idx="2">
                  <c:v>23</c:v>
                </c:pt>
                <c:pt idx="3">
                  <c:v>28</c:v>
                </c:pt>
                <c:pt idx="4">
                  <c:v>23</c:v>
                </c:pt>
                <c:pt idx="5">
                  <c:v>32</c:v>
                </c:pt>
                <c:pt idx="6">
                  <c:v>24</c:v>
                </c:pt>
                <c:pt idx="7">
                  <c:v>30</c:v>
                </c:pt>
                <c:pt idx="8">
                  <c:v>24</c:v>
                </c:pt>
                <c:pt idx="9">
                  <c:v>27</c:v>
                </c:pt>
              </c:numCache>
            </c:numRef>
          </c:val>
          <c:extLst>
            <c:ext xmlns:c16="http://schemas.microsoft.com/office/drawing/2014/chart" uri="{C3380CC4-5D6E-409C-BE32-E72D297353CC}">
              <c16:uniqueId val="{00000003-C504-414D-8C3E-1CF81338F36E}"/>
            </c:ext>
          </c:extLst>
        </c:ser>
        <c:dLbls>
          <c:showLegendKey val="0"/>
          <c:showVal val="0"/>
          <c:showCatName val="0"/>
          <c:showSerName val="0"/>
          <c:showPercent val="0"/>
          <c:showBubbleSize val="0"/>
          <c:showLeaderLines val="1"/>
        </c:dLbls>
        <c:firstSliceAng val="0"/>
      </c:pieChart>
    </c:plotArea>
    <c:legend>
      <c:legendPos val="r"/>
      <c:overlay val="0"/>
    </c:legend>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07-09-2024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9/7/2024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9/7/2024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9/7/2024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9/7/2024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3.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image" Target="../media/image7.png" /><Relationship Id="rId1" Type="http://schemas.openxmlformats.org/officeDocument/2006/relationships/slideLayout" Target="../slideLayouts/slideLayout4.xml" /><Relationship Id="rId5" Type="http://schemas.openxmlformats.org/officeDocument/2006/relationships/image" Target="../media/image10.jpeg" /><Relationship Id="rId4" Type="http://schemas.openxmlformats.org/officeDocument/2006/relationships/image" Target="../media/image9.jpeg"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11.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2.jpe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6154880" cy="3046988"/>
          </a:xfrm>
          <a:prstGeom prst="rect">
            <a:avLst/>
          </a:prstGeom>
          <a:noFill/>
        </p:spPr>
        <p:txBody>
          <a:bodyPr wrap="square" rtlCol="0">
            <a:spAutoFit/>
          </a:bodyPr>
          <a:lstStyle/>
          <a:p>
            <a:r>
              <a:rPr lang="en-US" sz="2400" dirty="0"/>
              <a:t>STUDENT NAME: </a:t>
            </a:r>
            <a:r>
              <a:rPr lang="en-GB" sz="2400" dirty="0" err="1"/>
              <a:t>Kavya.S.K</a:t>
            </a:r>
            <a:endParaRPr lang="en-US" sz="2400" dirty="0"/>
          </a:p>
          <a:p>
            <a:r>
              <a:rPr lang="en-US" sz="2400" dirty="0"/>
              <a:t>REGISTER NO:</a:t>
            </a:r>
            <a:r>
              <a:rPr lang="en-GB" sz="2400" dirty="0"/>
              <a:t> 312215983</a:t>
            </a:r>
            <a:endParaRPr lang="en-US" sz="2400" dirty="0"/>
          </a:p>
          <a:p>
            <a:r>
              <a:rPr lang="en-US" sz="2400" dirty="0"/>
              <a:t>DEPARTMENT:</a:t>
            </a:r>
            <a:r>
              <a:rPr lang="en-GB" sz="2400" dirty="0"/>
              <a:t> </a:t>
            </a:r>
            <a:r>
              <a:rPr lang="en-US" sz="2400" dirty="0" err="1"/>
              <a:t>B.Com</a:t>
            </a:r>
            <a:r>
              <a:rPr lang="en-GB" sz="2400" dirty="0"/>
              <a:t> General </a:t>
            </a:r>
            <a:endParaRPr lang="en-US" sz="2400" dirty="0"/>
          </a:p>
          <a:p>
            <a:r>
              <a:rPr lang="en-US" sz="2400" dirty="0"/>
              <a:t>COLLEGE: Shri Shankarlal Sundarbai Shasun Jain College for Women</a:t>
            </a:r>
          </a:p>
          <a:p>
            <a:br>
              <a:rPr lang="en-US" sz="2400" dirty="0"/>
            </a:b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 name="TextBox 9"/>
          <p:cNvSpPr txBox="1"/>
          <p:nvPr/>
        </p:nvSpPr>
        <p:spPr>
          <a:xfrm>
            <a:off x="1023902" y="1571612"/>
            <a:ext cx="7500990" cy="4401205"/>
          </a:xfrm>
          <a:prstGeom prst="rect">
            <a:avLst/>
          </a:prstGeom>
          <a:noFill/>
        </p:spPr>
        <p:txBody>
          <a:bodyPr wrap="square" rtlCol="0">
            <a:spAutoFit/>
          </a:bodyPr>
          <a:lstStyle/>
          <a:p>
            <a:r>
              <a:rPr lang="en-US" sz="1400" b="1" dirty="0">
                <a:latin typeface="Times New Roman" pitchFamily="18" charset="0"/>
                <a:cs typeface="Times New Roman" pitchFamily="18" charset="0"/>
              </a:rPr>
              <a:t>1)DATA COLLECTION:</a:t>
            </a:r>
          </a:p>
          <a:p>
            <a:r>
              <a:rPr lang="en-US" sz="1400" dirty="0">
                <a:latin typeface="Times New Roman" pitchFamily="18" charset="0"/>
                <a:cs typeface="Times New Roman" pitchFamily="18" charset="0"/>
              </a:rPr>
              <a:t>THE DATA HS BEEN COLLECTED THROUGH EDNUT DASH BOARD.</a:t>
            </a:r>
          </a:p>
          <a:p>
            <a:endParaRPr lang="en-US" sz="1400" b="1" dirty="0">
              <a:latin typeface="Times New Roman" pitchFamily="18" charset="0"/>
              <a:cs typeface="Times New Roman" pitchFamily="18" charset="0"/>
            </a:endParaRPr>
          </a:p>
          <a:p>
            <a:r>
              <a:rPr lang="en-US" sz="1400" b="1" dirty="0">
                <a:latin typeface="Times New Roman" pitchFamily="18" charset="0"/>
                <a:cs typeface="Times New Roman" pitchFamily="18" charset="0"/>
              </a:rPr>
              <a:t>2)FEATURE COLLECTION:</a:t>
            </a:r>
          </a:p>
          <a:p>
            <a:r>
              <a:rPr lang="en-US" sz="1400" dirty="0">
                <a:latin typeface="Times New Roman" pitchFamily="18" charset="0"/>
                <a:cs typeface="Times New Roman" pitchFamily="18" charset="0"/>
              </a:rPr>
              <a:t>THE LISTED 10 FEATURES WERE TAKEN FOR THE ANALYSES OF DATA.</a:t>
            </a:r>
          </a:p>
          <a:p>
            <a:endParaRPr lang="en-US" sz="1400" b="1" dirty="0">
              <a:latin typeface="Times New Roman" pitchFamily="18" charset="0"/>
              <a:cs typeface="Times New Roman" pitchFamily="18" charset="0"/>
            </a:endParaRPr>
          </a:p>
          <a:p>
            <a:r>
              <a:rPr lang="en-US" sz="1400" b="1" dirty="0">
                <a:latin typeface="Times New Roman" pitchFamily="18" charset="0"/>
                <a:cs typeface="Times New Roman" pitchFamily="18" charset="0"/>
              </a:rPr>
              <a:t>3)DATA CLEANING:</a:t>
            </a:r>
          </a:p>
          <a:p>
            <a:r>
              <a:rPr lang="en-US" sz="1400" dirty="0">
                <a:latin typeface="Times New Roman" pitchFamily="18" charset="0"/>
                <a:cs typeface="Times New Roman" pitchFamily="18" charset="0"/>
              </a:rPr>
              <a:t>IDENTIFYING THE MISSING VALUES.</a:t>
            </a:r>
          </a:p>
          <a:p>
            <a:r>
              <a:rPr lang="en-US" sz="1400" dirty="0">
                <a:latin typeface="Times New Roman" pitchFamily="18" charset="0"/>
                <a:cs typeface="Times New Roman" pitchFamily="18" charset="0"/>
              </a:rPr>
              <a:t>FILTERING OF THOSE MISSING VALUES</a:t>
            </a:r>
          </a:p>
          <a:p>
            <a:endParaRPr lang="en-US" sz="1400" b="1" dirty="0">
              <a:latin typeface="Times New Roman" pitchFamily="18" charset="0"/>
              <a:cs typeface="Times New Roman" pitchFamily="18" charset="0"/>
            </a:endParaRPr>
          </a:p>
          <a:p>
            <a:r>
              <a:rPr lang="en-US" sz="1400" b="1" dirty="0">
                <a:latin typeface="Times New Roman" pitchFamily="18" charset="0"/>
                <a:cs typeface="Times New Roman" pitchFamily="18" charset="0"/>
              </a:rPr>
              <a:t>4)CALCULATION OF PERFORMANCE LEVEL:</a:t>
            </a:r>
          </a:p>
          <a:p>
            <a:r>
              <a:rPr lang="en-US" sz="1400" dirty="0">
                <a:latin typeface="Times New Roman" pitchFamily="18" charset="0"/>
                <a:cs typeface="Times New Roman" pitchFamily="18" charset="0"/>
              </a:rPr>
              <a:t>BY CONSIDERING THE CURRENT EMPLOYEE RATING, I FOUND THE PERFORMANCE LEVEL USING THE FORMULA.</a:t>
            </a:r>
          </a:p>
          <a:p>
            <a:endParaRPr lang="en-US" sz="1400" b="1" dirty="0">
              <a:latin typeface="Times New Roman" pitchFamily="18" charset="0"/>
              <a:cs typeface="Times New Roman" pitchFamily="18" charset="0"/>
            </a:endParaRPr>
          </a:p>
          <a:p>
            <a:r>
              <a:rPr lang="en-US" sz="1400" b="1" dirty="0">
                <a:latin typeface="Times New Roman" pitchFamily="18" charset="0"/>
                <a:cs typeface="Times New Roman" pitchFamily="18" charset="0"/>
              </a:rPr>
              <a:t>5)SUMMARY OF PIVOT LEVEL:</a:t>
            </a:r>
          </a:p>
          <a:p>
            <a:r>
              <a:rPr lang="en-US" sz="1400" dirty="0">
                <a:latin typeface="Times New Roman" pitchFamily="18" charset="0"/>
                <a:cs typeface="Times New Roman" pitchFamily="18" charset="0"/>
              </a:rPr>
              <a:t>SEGREGATING OF CERTAIN FEARURES TO ROWS, COLUMNS ,HEADING AND SO ON.</a:t>
            </a:r>
          </a:p>
          <a:p>
            <a:endParaRPr lang="en-US" sz="1400" dirty="0">
              <a:latin typeface="Times New Roman" pitchFamily="18" charset="0"/>
              <a:cs typeface="Times New Roman" pitchFamily="18" charset="0"/>
            </a:endParaRPr>
          </a:p>
          <a:p>
            <a:r>
              <a:rPr lang="en-US" sz="1400" dirty="0">
                <a:latin typeface="Times New Roman" pitchFamily="18" charset="0"/>
                <a:cs typeface="Times New Roman" pitchFamily="18" charset="0"/>
              </a:rPr>
              <a:t>6</a:t>
            </a:r>
            <a:r>
              <a:rPr lang="en-US" sz="1400" b="1" dirty="0">
                <a:latin typeface="Times New Roman" pitchFamily="18" charset="0"/>
                <a:cs typeface="Times New Roman" pitchFamily="18" charset="0"/>
              </a:rPr>
              <a:t>)VISUALIZTION:</a:t>
            </a:r>
          </a:p>
          <a:p>
            <a:r>
              <a:rPr lang="en-US" sz="1400" dirty="0">
                <a:latin typeface="Times New Roman" pitchFamily="18" charset="0"/>
                <a:cs typeface="Times New Roman" pitchFamily="18" charset="0"/>
              </a:rPr>
              <a:t>ONCE COMPLETED WITH PIVOTTABLEE, CREATED THE GRAPH FOR PREISE VISUALIZATION.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graphicFrame>
        <p:nvGraphicFramePr>
          <p:cNvPr id="12" name="Chart 11"/>
          <p:cNvGraphicFramePr/>
          <p:nvPr/>
        </p:nvGraphicFramePr>
        <p:xfrm>
          <a:off x="809588" y="1500174"/>
          <a:ext cx="5500726" cy="392909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p:cNvSpPr txBox="1"/>
          <p:nvPr/>
        </p:nvSpPr>
        <p:spPr>
          <a:xfrm>
            <a:off x="595274" y="1571612"/>
            <a:ext cx="6143668" cy="3108543"/>
          </a:xfrm>
          <a:prstGeom prst="rect">
            <a:avLst/>
          </a:prstGeom>
          <a:noFill/>
        </p:spPr>
        <p:txBody>
          <a:bodyPr wrap="square" rtlCol="0">
            <a:spAutoFit/>
          </a:bodyPr>
          <a:lstStyle/>
          <a:p>
            <a:r>
              <a:rPr lang="en-US" sz="1400" dirty="0">
                <a:latin typeface="Times New Roman" pitchFamily="18" charset="0"/>
                <a:cs typeface="Times New Roman" pitchFamily="18" charset="0"/>
              </a:rPr>
              <a:t>This system provides organizations with an effective, efficient, and adaptable way to maximize employee performance management. Enhancing the accessibility and actionability of performance data fosters ongoing workforce productivity improvements and the development of a goal-oriented, driven team. </a:t>
            </a:r>
            <a:br>
              <a:rPr lang="en-US" sz="1400" dirty="0">
                <a:latin typeface="Times New Roman" pitchFamily="18" charset="0"/>
                <a:cs typeface="Times New Roman" pitchFamily="18" charset="0"/>
              </a:rPr>
            </a:br>
            <a:br>
              <a:rPr lang="en-US" sz="1400" dirty="0">
                <a:latin typeface="Times New Roman" pitchFamily="18" charset="0"/>
                <a:cs typeface="Times New Roman" pitchFamily="18" charset="0"/>
              </a:rPr>
            </a:br>
            <a:r>
              <a:rPr lang="en-US" sz="1400" dirty="0">
                <a:latin typeface="Times New Roman" pitchFamily="18" charset="0"/>
                <a:cs typeface="Times New Roman" pitchFamily="18" charset="0"/>
              </a:rPr>
              <a:t>For companies seeking to enhance workforce management, putting in place an Excel-based employee performance analysis system is a wise and doable strategy. It makes it easier to monitor important performance indicators and offers instantaneous insights, assisting managers in making decisions based on facts. Due to its adaptability, affordability, and scalability, the system is available to companies of all sizes.</a:t>
            </a:r>
            <a:br>
              <a:rPr lang="en-US" sz="1400" dirty="0">
                <a:latin typeface="Times New Roman" pitchFamily="18" charset="0"/>
                <a:cs typeface="Times New Roman" pitchFamily="18" charset="0"/>
              </a:rPr>
            </a:br>
            <a:br>
              <a:rPr lang="en-US" sz="1400" dirty="0"/>
            </a:br>
            <a:br>
              <a:rPr lang="en-US" sz="1400" dirty="0"/>
            </a:br>
            <a:endParaRPr lang="en-US" sz="140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a:t>PROJECT</a:t>
            </a:r>
            <a:r>
              <a:rPr sz="4250" spc="-85"/>
              <a:t> </a:t>
            </a:r>
            <a:r>
              <a:rPr sz="4250" spc="25"/>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smtClean="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380960" y="785794"/>
            <a:ext cx="7690820" cy="5202706"/>
          </a:xfrm>
          <a:prstGeom prst="rect">
            <a:avLst/>
          </a:prstGeom>
        </p:spPr>
        <p:txBody>
          <a:bodyPr vert="horz" wrap="square" lIns="0" tIns="16510" rIns="0" bIns="0" rtlCol="0">
            <a:spAutoFit/>
          </a:bodyPr>
          <a:lstStyle/>
          <a:p>
            <a:pPr algn="l"/>
            <a:r>
              <a:rPr sz="4250" spc="-20" dirty="0"/>
              <a:t>P</a:t>
            </a:r>
            <a:r>
              <a:rPr sz="4250" spc="15" dirty="0"/>
              <a:t>ROB</a:t>
            </a:r>
            <a:r>
              <a:rPr sz="4250" spc="55" dirty="0"/>
              <a:t>L</a:t>
            </a:r>
            <a:r>
              <a:rPr sz="4250" spc="-20" dirty="0"/>
              <a:t>E</a:t>
            </a:r>
            <a:r>
              <a:rPr sz="4250" spc="20" dirty="0"/>
              <a:t>M</a:t>
            </a:r>
            <a:r>
              <a:rPr sz="4250"/>
              <a:t>	</a:t>
            </a:r>
            <a:r>
              <a:rPr sz="4250" spc="10"/>
              <a:t>S</a:t>
            </a:r>
            <a:r>
              <a:rPr sz="4250" spc="-370"/>
              <a:t>T</a:t>
            </a:r>
            <a:r>
              <a:rPr sz="4250" spc="-375"/>
              <a:t>A</a:t>
            </a:r>
            <a:r>
              <a:rPr sz="4250" spc="15"/>
              <a:t>T</a:t>
            </a:r>
            <a:r>
              <a:rPr sz="4250" spc="-10"/>
              <a:t>E</a:t>
            </a:r>
            <a:r>
              <a:rPr sz="4250" spc="-20"/>
              <a:t>ME</a:t>
            </a:r>
            <a:r>
              <a:rPr sz="4250" spc="10"/>
              <a:t>NT</a:t>
            </a:r>
            <a:br>
              <a:rPr lang="en-US" sz="4250" spc="10" dirty="0"/>
            </a:br>
            <a:br>
              <a:rPr lang="en-US" sz="4250" spc="10" dirty="0"/>
            </a:br>
            <a:r>
              <a:rPr lang="en-US" sz="1400" dirty="0">
                <a:latin typeface="Times New Roman" pitchFamily="18" charset="0"/>
                <a:cs typeface="Times New Roman" pitchFamily="18" charset="0"/>
              </a:rPr>
              <a:t>Measurement Difficulties: </a:t>
            </a:r>
            <a:r>
              <a:rPr lang="en-US" sz="1400" b="0" dirty="0">
                <a:latin typeface="Times New Roman" pitchFamily="18" charset="0"/>
                <a:cs typeface="Times New Roman" pitchFamily="18" charset="0"/>
              </a:rPr>
              <a:t>Many organizations face challenges in establishing reliable metrics to quantify employee performance accurately. Traditional performance evaluation methods often fail to capture the full scope of an employee's contributions, leading to incomplete or biased assessments.</a:t>
            </a:r>
            <a:br>
              <a:rPr lang="en-US" sz="1400" dirty="0">
                <a:latin typeface="Times New Roman" pitchFamily="18" charset="0"/>
                <a:cs typeface="Times New Roman" pitchFamily="18" charset="0"/>
              </a:rPr>
            </a:br>
            <a:br>
              <a:rPr lang="en-US" sz="1400" dirty="0">
                <a:latin typeface="Times New Roman" pitchFamily="18" charset="0"/>
                <a:cs typeface="Times New Roman" pitchFamily="18" charset="0"/>
              </a:rPr>
            </a:br>
            <a:r>
              <a:rPr lang="en-US" sz="1400" dirty="0">
                <a:latin typeface="Times New Roman" pitchFamily="18" charset="0"/>
                <a:cs typeface="Times New Roman" pitchFamily="18" charset="0"/>
              </a:rPr>
              <a:t>Impact of Performance Factors: </a:t>
            </a:r>
            <a:r>
              <a:rPr lang="en-US" sz="1400" b="0" dirty="0">
                <a:latin typeface="Times New Roman" pitchFamily="18" charset="0"/>
                <a:cs typeface="Times New Roman" pitchFamily="18" charset="0"/>
              </a:rPr>
              <a:t>There is a need to understand how various factors—such as motivation, job satisfaction, work environment, and leadership—impact employee performance. This understanding is crucial for developing strategies that enhance performance</a:t>
            </a:r>
            <a:r>
              <a:rPr lang="en-US" sz="1400" dirty="0">
                <a:latin typeface="Times New Roman" pitchFamily="18" charset="0"/>
                <a:cs typeface="Times New Roman" pitchFamily="18" charset="0"/>
              </a:rPr>
              <a:t>.</a:t>
            </a:r>
            <a:br>
              <a:rPr lang="en-US" sz="1400" dirty="0">
                <a:latin typeface="Times New Roman" pitchFamily="18" charset="0"/>
                <a:cs typeface="Times New Roman" pitchFamily="18" charset="0"/>
              </a:rPr>
            </a:br>
            <a:br>
              <a:rPr lang="en-US" sz="1400" dirty="0">
                <a:latin typeface="Times New Roman" pitchFamily="18" charset="0"/>
                <a:cs typeface="Times New Roman" pitchFamily="18" charset="0"/>
              </a:rPr>
            </a:br>
            <a:r>
              <a:rPr lang="en-US" sz="1400" dirty="0">
                <a:latin typeface="Times New Roman" pitchFamily="18" charset="0"/>
                <a:cs typeface="Times New Roman" pitchFamily="18" charset="0"/>
              </a:rPr>
              <a:t>Alignment with Organizational Goals: </a:t>
            </a:r>
            <a:r>
              <a:rPr lang="en-US" sz="1400" b="0" dirty="0">
                <a:latin typeface="Times New Roman" pitchFamily="18" charset="0"/>
                <a:cs typeface="Times New Roman" pitchFamily="18" charset="0"/>
              </a:rPr>
              <a:t>Ensuring that employee performance metrics align with organizational goals and objectives is a significant challenge. Misalignment can lead to inefficiencies and reduced effectiveness in achieving strategic targets.</a:t>
            </a:r>
            <a:br>
              <a:rPr lang="en-US" sz="1400" b="0" dirty="0">
                <a:latin typeface="Times New Roman" pitchFamily="18" charset="0"/>
                <a:cs typeface="Times New Roman" pitchFamily="18" charset="0"/>
              </a:rPr>
            </a:br>
            <a:br>
              <a:rPr lang="en-US" sz="1400" spc="10" dirty="0"/>
            </a:br>
            <a:br>
              <a:rPr lang="en-US" sz="1400" spc="10" dirty="0"/>
            </a:br>
            <a:br>
              <a:rPr lang="en-US" sz="1400" spc="10" dirty="0"/>
            </a:br>
            <a:br>
              <a:rPr lang="en-US" sz="1400" spc="10" dirty="0"/>
            </a:br>
            <a:br>
              <a:rPr lang="en-US" sz="1400" spc="10" dirty="0"/>
            </a:br>
            <a:br>
              <a:rPr lang="en-US" sz="1400" spc="10" dirty="0"/>
            </a:br>
            <a:endParaRPr sz="140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1" name="TextBox 10"/>
          <p:cNvSpPr txBox="1"/>
          <p:nvPr/>
        </p:nvSpPr>
        <p:spPr>
          <a:xfrm>
            <a:off x="1666844" y="2571744"/>
            <a:ext cx="184731" cy="369332"/>
          </a:xfrm>
          <a:prstGeom prst="rect">
            <a:avLst/>
          </a:prstGeom>
          <a:noFill/>
        </p:spPr>
        <p:txBody>
          <a:bodyPr wrap="none" rtlCol="0">
            <a:spAutoFit/>
          </a:bodyPr>
          <a:lstStyle/>
          <a:p>
            <a:endParaRPr lang="en-US"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4124206"/>
          </a:xfrm>
          <a:prstGeom prst="rect">
            <a:avLst/>
          </a:prstGeom>
          <a:noFill/>
        </p:spPr>
        <p:txBody>
          <a:bodyPr wrap="square" rtlCol="0">
            <a:spAutoFit/>
          </a:bodyPr>
          <a:lstStyle/>
          <a:p>
            <a:r>
              <a:rPr lang="en-US" sz="1200" dirty="0">
                <a:latin typeface="Times New Roman" pitchFamily="18" charset="0"/>
                <a:cs typeface="Times New Roman" pitchFamily="18" charset="0"/>
              </a:rPr>
              <a:t>The system's streamlined methods of data collection, analysis, and visualization are intended to improve performance data management's effectiveness. </a:t>
            </a:r>
            <a:br>
              <a:rPr lang="en-US" sz="1200" dirty="0">
                <a:latin typeface="Times New Roman" pitchFamily="18" charset="0"/>
                <a:cs typeface="Times New Roman" pitchFamily="18" charset="0"/>
              </a:rPr>
            </a:br>
            <a:r>
              <a:rPr lang="en-US" sz="1200" dirty="0">
                <a:latin typeface="Times New Roman" pitchFamily="18" charset="0"/>
                <a:cs typeface="Times New Roman" pitchFamily="18" charset="0"/>
              </a:rPr>
              <a:t>It includes the subsequent elements:</a:t>
            </a:r>
            <a:br>
              <a:rPr lang="en-US" sz="1200" dirty="0">
                <a:latin typeface="Times New Roman" pitchFamily="18" charset="0"/>
                <a:cs typeface="Times New Roman" pitchFamily="18" charset="0"/>
              </a:rPr>
            </a:br>
            <a:br>
              <a:rPr lang="en-US" sz="1200" dirty="0">
                <a:latin typeface="Times New Roman" pitchFamily="18" charset="0"/>
                <a:cs typeface="Times New Roman" pitchFamily="18" charset="0"/>
              </a:rPr>
            </a:br>
            <a:r>
              <a:rPr lang="en-US" sz="1200" dirty="0">
                <a:latin typeface="Times New Roman" pitchFamily="18" charset="0"/>
                <a:cs typeface="Times New Roman" pitchFamily="18" charset="0"/>
              </a:rPr>
              <a:t> </a:t>
            </a:r>
            <a:r>
              <a:rPr lang="en-US" sz="1200" b="1" dirty="0">
                <a:latin typeface="Times New Roman" pitchFamily="18" charset="0"/>
                <a:cs typeface="Times New Roman" pitchFamily="18" charset="0"/>
              </a:rPr>
              <a:t>Gathering Data:</a:t>
            </a:r>
            <a:br>
              <a:rPr lang="en-US" sz="1200" b="1" dirty="0">
                <a:latin typeface="Times New Roman" pitchFamily="18" charset="0"/>
                <a:cs typeface="Times New Roman" pitchFamily="18" charset="0"/>
              </a:rPr>
            </a:br>
            <a:r>
              <a:rPr lang="en-US" sz="1200" dirty="0">
                <a:latin typeface="Times New Roman" pitchFamily="18" charset="0"/>
                <a:cs typeface="Times New Roman" pitchFamily="18" charset="0"/>
              </a:rPr>
              <a:t>Gather information on key performance indicators (KPIs) like tasks finished, attendance records, sales income, operational effectiveness, and manager assessments.</a:t>
            </a:r>
          </a:p>
          <a:p>
            <a:br>
              <a:rPr lang="en-US" sz="1200" dirty="0">
                <a:latin typeface="Times New Roman" pitchFamily="18" charset="0"/>
                <a:cs typeface="Times New Roman" pitchFamily="18" charset="0"/>
              </a:rPr>
            </a:br>
            <a:r>
              <a:rPr lang="en-US" sz="1200" dirty="0">
                <a:latin typeface="Times New Roman" pitchFamily="18" charset="0"/>
                <a:cs typeface="Times New Roman" pitchFamily="18" charset="0"/>
              </a:rPr>
              <a:t> </a:t>
            </a:r>
            <a:r>
              <a:rPr lang="en-US" sz="1200" b="1" dirty="0">
                <a:latin typeface="Times New Roman" pitchFamily="18" charset="0"/>
                <a:cs typeface="Times New Roman" pitchFamily="18" charset="0"/>
              </a:rPr>
              <a:t>Formulas and Data Entry:</a:t>
            </a:r>
            <a:br>
              <a:rPr lang="en-US" sz="1200" dirty="0">
                <a:latin typeface="Times New Roman" pitchFamily="18" charset="0"/>
                <a:cs typeface="Times New Roman" pitchFamily="18" charset="0"/>
              </a:rPr>
            </a:br>
            <a:r>
              <a:rPr lang="en-US" sz="1200" dirty="0">
                <a:latin typeface="Times New Roman" pitchFamily="18" charset="0"/>
                <a:cs typeface="Times New Roman" pitchFamily="18" charset="0"/>
              </a:rPr>
              <a:t>Arrange the information in Excel tables to guarantee well-organized storage.</a:t>
            </a:r>
            <a:br>
              <a:rPr lang="en-US" sz="1200" dirty="0">
                <a:latin typeface="Times New Roman" pitchFamily="18" charset="0"/>
                <a:cs typeface="Times New Roman" pitchFamily="18" charset="0"/>
              </a:rPr>
            </a:br>
            <a:r>
              <a:rPr lang="en-US" sz="1200" dirty="0">
                <a:latin typeface="Times New Roman" pitchFamily="18" charset="0"/>
                <a:cs typeface="Times New Roman" pitchFamily="18" charset="0"/>
              </a:rPr>
              <a:t>Apply the proper formulas to calculate efficiency metrics, performance scores, and other pertinent indicators.</a:t>
            </a:r>
          </a:p>
          <a:p>
            <a:br>
              <a:rPr lang="en-US" sz="1200" dirty="0">
                <a:latin typeface="Times New Roman" pitchFamily="18" charset="0"/>
                <a:cs typeface="Times New Roman" pitchFamily="18" charset="0"/>
              </a:rPr>
            </a:br>
            <a:r>
              <a:rPr lang="en-US" sz="1200" dirty="0">
                <a:latin typeface="Times New Roman" pitchFamily="18" charset="0"/>
                <a:cs typeface="Times New Roman" pitchFamily="18" charset="0"/>
              </a:rPr>
              <a:t> </a:t>
            </a:r>
            <a:r>
              <a:rPr lang="en-US" sz="1200" b="1" dirty="0">
                <a:latin typeface="Times New Roman" pitchFamily="18" charset="0"/>
                <a:cs typeface="Times New Roman" pitchFamily="18" charset="0"/>
              </a:rPr>
              <a:t>Formatting on Condition:</a:t>
            </a:r>
            <a:br>
              <a:rPr lang="en-US" sz="1200" dirty="0">
                <a:latin typeface="Times New Roman" pitchFamily="18" charset="0"/>
                <a:cs typeface="Times New Roman" pitchFamily="18" charset="0"/>
              </a:rPr>
            </a:br>
            <a:r>
              <a:rPr lang="en-US" sz="1200" dirty="0">
                <a:latin typeface="Times New Roman" pitchFamily="18" charset="0"/>
                <a:cs typeface="Times New Roman" pitchFamily="18" charset="0"/>
              </a:rPr>
              <a:t>To find and draw attention to performance anomalies, such as underperformers and top performers, use conditional formatting techniques.</a:t>
            </a:r>
          </a:p>
          <a:p>
            <a:br>
              <a:rPr lang="en-US" sz="1200" dirty="0">
                <a:latin typeface="Times New Roman" pitchFamily="18" charset="0"/>
                <a:cs typeface="Times New Roman" pitchFamily="18" charset="0"/>
              </a:rPr>
            </a:br>
            <a:r>
              <a:rPr lang="en-US" sz="1200" b="1" dirty="0">
                <a:latin typeface="Times New Roman" pitchFamily="18" charset="0"/>
                <a:cs typeface="Times New Roman" pitchFamily="18" charset="0"/>
              </a:rPr>
              <a:t> Tools for Data Analysis:</a:t>
            </a:r>
            <a:br>
              <a:rPr lang="en-US" sz="1200" dirty="0">
                <a:latin typeface="Times New Roman" pitchFamily="18" charset="0"/>
                <a:cs typeface="Times New Roman" pitchFamily="18" charset="0"/>
              </a:rPr>
            </a:br>
            <a:r>
              <a:rPr lang="en-US" sz="1200" dirty="0">
                <a:latin typeface="Times New Roman" pitchFamily="18" charset="0"/>
                <a:cs typeface="Times New Roman" pitchFamily="18" charset="0"/>
              </a:rPr>
              <a:t>Utilize Excel's analytical tools, such as PivotTables, charts, and trend lines, to compile and display performance information for a range of categories, such as teams, departments, and time periods.</a:t>
            </a:r>
            <a:br>
              <a:rPr lang="en-US" sz="1200" dirty="0">
                <a:latin typeface="Times New Roman" pitchFamily="18" charset="0"/>
                <a:cs typeface="Times New Roman" pitchFamily="18" charset="0"/>
              </a:rPr>
            </a:br>
            <a:br>
              <a:rPr lang="en-US" sz="1200" dirty="0">
                <a:latin typeface="Times New Roman" pitchFamily="18" charset="0"/>
                <a:cs typeface="Times New Roman" pitchFamily="18" charset="0"/>
              </a:rPr>
            </a:br>
            <a:endParaRPr lang="en-US" sz="1200" b="0" i="0" dirty="0">
              <a:solidFill>
                <a:srgbClr val="0D0D0D"/>
              </a:solidFill>
              <a:effectLst/>
              <a:latin typeface="Times New Roman" pitchFamily="18" charset="0"/>
              <a:cs typeface="Times New Roman" pitchFamily="18" charset="0"/>
            </a:endParaRPr>
          </a:p>
          <a:p>
            <a:endParaRPr lang="en-IN" sz="1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7557197"/>
          </a:xfrm>
          <a:prstGeom prst="rect">
            <a:avLst/>
          </a:prstGeom>
        </p:spPr>
        <p:txBody>
          <a:bodyPr vert="horz" wrap="square" lIns="0" tIns="16510" rIns="0" bIns="0" rtlCol="0">
            <a:spAutoFit/>
          </a:bodyPr>
          <a:lstStyle/>
          <a:p>
            <a:pPr marL="12700" algn="l">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a:t>E</a:t>
            </a:r>
            <a:r>
              <a:rPr sz="3200" spc="30"/>
              <a:t>N</a:t>
            </a:r>
            <a:r>
              <a:rPr sz="3200" spc="15"/>
              <a:t>D</a:t>
            </a:r>
            <a:r>
              <a:rPr sz="3200" spc="-45"/>
              <a:t> </a:t>
            </a:r>
            <a:r>
              <a:rPr sz="3200"/>
              <a:t>U</a:t>
            </a:r>
            <a:r>
              <a:rPr sz="3200" spc="10"/>
              <a:t>S</a:t>
            </a:r>
            <a:r>
              <a:rPr sz="3200" spc="-25"/>
              <a:t>E</a:t>
            </a:r>
            <a:r>
              <a:rPr sz="3200" spc="-10"/>
              <a:t>R</a:t>
            </a:r>
            <a:r>
              <a:rPr sz="3200" spc="5"/>
              <a:t>S?</a:t>
            </a:r>
            <a:br>
              <a:rPr lang="en-US" sz="3200" spc="5" dirty="0"/>
            </a:br>
            <a:br>
              <a:rPr lang="en-US" sz="3200" spc="5" dirty="0"/>
            </a:br>
            <a:r>
              <a:rPr lang="en-US" sz="1800" spc="5" dirty="0">
                <a:latin typeface="Times New Roman" pitchFamily="18" charset="0"/>
                <a:cs typeface="Times New Roman" pitchFamily="18" charset="0"/>
              </a:rPr>
              <a:t>Managers</a:t>
            </a:r>
            <a:br>
              <a:rPr lang="en-US" sz="1800" spc="5" dirty="0">
                <a:latin typeface="Times New Roman" pitchFamily="18" charset="0"/>
                <a:cs typeface="Times New Roman" pitchFamily="18" charset="0"/>
              </a:rPr>
            </a:br>
            <a:br>
              <a:rPr lang="en-US" sz="1800" spc="5" dirty="0">
                <a:latin typeface="Times New Roman" pitchFamily="18" charset="0"/>
                <a:cs typeface="Times New Roman" pitchFamily="18" charset="0"/>
              </a:rPr>
            </a:br>
            <a:r>
              <a:rPr lang="en-US" sz="1800" spc="5" dirty="0">
                <a:latin typeface="Times New Roman" pitchFamily="18" charset="0"/>
                <a:cs typeface="Times New Roman" pitchFamily="18" charset="0"/>
              </a:rPr>
              <a:t>Employees</a:t>
            </a:r>
            <a:br>
              <a:rPr lang="en-US" sz="1800" spc="5" dirty="0">
                <a:latin typeface="Times New Roman" pitchFamily="18" charset="0"/>
                <a:cs typeface="Times New Roman" pitchFamily="18" charset="0"/>
              </a:rPr>
            </a:br>
            <a:br>
              <a:rPr lang="en-US" sz="1800" spc="5" dirty="0">
                <a:latin typeface="Times New Roman" pitchFamily="18" charset="0"/>
                <a:cs typeface="Times New Roman" pitchFamily="18" charset="0"/>
              </a:rPr>
            </a:br>
            <a:r>
              <a:rPr lang="en-US" sz="1800" spc="5" dirty="0">
                <a:latin typeface="Times New Roman" pitchFamily="18" charset="0"/>
                <a:cs typeface="Times New Roman" pitchFamily="18" charset="0"/>
              </a:rPr>
              <a:t>Stakeholder</a:t>
            </a:r>
            <a:br>
              <a:rPr lang="en-US" sz="1800" spc="5" dirty="0">
                <a:latin typeface="Times New Roman" pitchFamily="18" charset="0"/>
                <a:cs typeface="Times New Roman" pitchFamily="18" charset="0"/>
              </a:rPr>
            </a:br>
            <a:br>
              <a:rPr lang="en-US" sz="1800" spc="5" dirty="0">
                <a:latin typeface="Times New Roman" pitchFamily="18" charset="0"/>
                <a:cs typeface="Times New Roman" pitchFamily="18" charset="0"/>
              </a:rPr>
            </a:br>
            <a:r>
              <a:rPr lang="en-US" sz="1800" dirty="0">
                <a:latin typeface="Times New Roman" pitchFamily="18" charset="0"/>
                <a:cs typeface="Times New Roman" pitchFamily="18" charset="0"/>
              </a:rPr>
              <a:t>Executives</a:t>
            </a:r>
            <a:br>
              <a:rPr lang="en-US" sz="1800" dirty="0">
                <a:latin typeface="Times New Roman" pitchFamily="18" charset="0"/>
                <a:cs typeface="Times New Roman" pitchFamily="18" charset="0"/>
              </a:rPr>
            </a:br>
            <a:r>
              <a:rPr lang="en-US" sz="1200" dirty="0"/>
              <a:t>	</a:t>
            </a:r>
            <a:br>
              <a:rPr lang="en-US" sz="3200" spc="5" dirty="0"/>
            </a:br>
            <a:br>
              <a:rPr lang="en-US" sz="3200" spc="5" dirty="0"/>
            </a:br>
            <a:br>
              <a:rPr lang="en-US" sz="3200" spc="5" dirty="0"/>
            </a:br>
            <a:br>
              <a:rPr lang="en-US" sz="3200" spc="5" dirty="0"/>
            </a:br>
            <a:br>
              <a:rPr lang="en-US" sz="3200" spc="5" dirty="0"/>
            </a:br>
            <a:br>
              <a:rPr lang="en-US" sz="3200" spc="5" dirty="0"/>
            </a:br>
            <a:br>
              <a:rPr lang="en-US" sz="3200" spc="5" dirty="0"/>
            </a:br>
            <a:br>
              <a:rPr lang="en-US" sz="3200" spc="5" dirty="0"/>
            </a:br>
            <a:br>
              <a:rPr lang="en-US" sz="3200" spc="5" dirty="0"/>
            </a:b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pic>
        <p:nvPicPr>
          <p:cNvPr id="9" name="Picture 8" descr="stakeholder pic.jpeg"/>
          <p:cNvPicPr>
            <a:picLocks noChangeAspect="1"/>
          </p:cNvPicPr>
          <p:nvPr/>
        </p:nvPicPr>
        <p:blipFill>
          <a:blip r:embed="rId3"/>
          <a:stretch>
            <a:fillRect/>
          </a:stretch>
        </p:blipFill>
        <p:spPr>
          <a:xfrm>
            <a:off x="1309654" y="4214818"/>
            <a:ext cx="2390775" cy="1914525"/>
          </a:xfrm>
          <a:prstGeom prst="rect">
            <a:avLst/>
          </a:prstGeom>
        </p:spPr>
      </p:pic>
      <p:pic>
        <p:nvPicPr>
          <p:cNvPr id="11" name="Picture 10" descr="mangaers pic.jpg"/>
          <p:cNvPicPr>
            <a:picLocks noChangeAspect="1"/>
          </p:cNvPicPr>
          <p:nvPr/>
        </p:nvPicPr>
        <p:blipFill>
          <a:blip r:embed="rId4" cstate="print"/>
          <a:stretch>
            <a:fillRect/>
          </a:stretch>
        </p:blipFill>
        <p:spPr>
          <a:xfrm>
            <a:off x="4595802" y="4214818"/>
            <a:ext cx="3442263" cy="1928826"/>
          </a:xfrm>
          <a:prstGeom prst="rect">
            <a:avLst/>
          </a:prstGeom>
        </p:spPr>
      </p:pic>
      <p:pic>
        <p:nvPicPr>
          <p:cNvPr id="13" name="Picture 12" descr="employee pic.jpg"/>
          <p:cNvPicPr>
            <a:picLocks noChangeAspect="1"/>
          </p:cNvPicPr>
          <p:nvPr/>
        </p:nvPicPr>
        <p:blipFill>
          <a:blip r:embed="rId5"/>
          <a:stretch>
            <a:fillRect/>
          </a:stretch>
        </p:blipFill>
        <p:spPr>
          <a:xfrm>
            <a:off x="4095736" y="1714488"/>
            <a:ext cx="2476517" cy="185738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80960" y="1428736"/>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67463"/>
          </a:xfrm>
          <a:prstGeom prst="rect">
            <a:avLst/>
          </a:prstGeom>
        </p:spPr>
        <p:txBody>
          <a:bodyPr vert="horz" wrap="square" lIns="0" tIns="13335" rIns="0" bIns="0" rtlCol="0">
            <a:spAutoFit/>
          </a:bodyPr>
          <a:lstStyle/>
          <a:p>
            <a:pPr marL="12700">
              <a:lnSpc>
                <a:spcPct val="100000"/>
              </a:lnSpc>
              <a:spcBef>
                <a:spcPts val="105"/>
              </a:spcBef>
            </a:pPr>
            <a:r>
              <a:rPr sz="3600" spc="10"/>
              <a:t>O</a:t>
            </a:r>
            <a:r>
              <a:rPr sz="3600" spc="25"/>
              <a:t>U</a:t>
            </a:r>
            <a:r>
              <a:rPr sz="3600"/>
              <a:t>R</a:t>
            </a:r>
            <a:r>
              <a:rPr sz="3600" spc="5"/>
              <a:t> </a:t>
            </a:r>
            <a:r>
              <a:rPr sz="3600" spc="25"/>
              <a:t>S</a:t>
            </a:r>
            <a:r>
              <a:rPr sz="3600" spc="10"/>
              <a:t>O</a:t>
            </a:r>
            <a:r>
              <a:rPr sz="3600" spc="25"/>
              <a:t>LU</a:t>
            </a:r>
            <a:r>
              <a:rPr sz="3600" spc="-35"/>
              <a:t>T</a:t>
            </a:r>
            <a:r>
              <a:rPr sz="3600" spc="-30"/>
              <a:t>I</a:t>
            </a:r>
            <a:r>
              <a:rPr sz="3600" spc="10"/>
              <a:t>O</a:t>
            </a:r>
            <a:r>
              <a:rPr sz="3600"/>
              <a:t>N</a:t>
            </a:r>
            <a:r>
              <a:rPr sz="3600" spc="-345"/>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0" name="TextBox 9"/>
          <p:cNvSpPr txBox="1"/>
          <p:nvPr/>
        </p:nvSpPr>
        <p:spPr>
          <a:xfrm>
            <a:off x="3381356" y="2285992"/>
            <a:ext cx="6143668" cy="830997"/>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 </a:t>
            </a:r>
          </a:p>
          <a:p>
            <a:endParaRPr lang="en-US" sz="2400" dirty="0"/>
          </a:p>
        </p:txBody>
      </p:sp>
      <p:sp>
        <p:nvSpPr>
          <p:cNvPr id="11" name="TextBox 10"/>
          <p:cNvSpPr txBox="1"/>
          <p:nvPr/>
        </p:nvSpPr>
        <p:spPr>
          <a:xfrm>
            <a:off x="3524232" y="2143116"/>
            <a:ext cx="3714776" cy="4154984"/>
          </a:xfrm>
          <a:prstGeom prst="rect">
            <a:avLst/>
          </a:prstGeom>
          <a:noFill/>
        </p:spPr>
        <p:txBody>
          <a:bodyPr wrap="square" rtlCol="0">
            <a:spAutoFit/>
          </a:bodyPr>
          <a:lstStyle/>
          <a:p>
            <a:r>
              <a:rPr lang="en-US" sz="1200" dirty="0">
                <a:latin typeface="Times New Roman" pitchFamily="18" charset="0"/>
                <a:cs typeface="Times New Roman" pitchFamily="18" charset="0"/>
              </a:rPr>
              <a:t>It allows the company to methodically monitor, evaluate, and display worker performance according to important factors: </a:t>
            </a:r>
            <a:br>
              <a:rPr lang="en-US" sz="1200" dirty="0">
                <a:latin typeface="Times New Roman" pitchFamily="18" charset="0"/>
                <a:cs typeface="Times New Roman" pitchFamily="18" charset="0"/>
              </a:rPr>
            </a:br>
            <a:br>
              <a:rPr lang="en-US" sz="1200" dirty="0">
                <a:latin typeface="Times New Roman" pitchFamily="18" charset="0"/>
                <a:cs typeface="Times New Roman" pitchFamily="18" charset="0"/>
              </a:rPr>
            </a:br>
            <a:r>
              <a:rPr lang="en-US" sz="1200" b="1" dirty="0">
                <a:latin typeface="Times New Roman" pitchFamily="18" charset="0"/>
                <a:cs typeface="Times New Roman" pitchFamily="18" charset="0"/>
              </a:rPr>
              <a:t>Automated data collection and calculation:</a:t>
            </a:r>
          </a:p>
          <a:p>
            <a:r>
              <a:rPr lang="en-US" sz="1200" dirty="0">
                <a:latin typeface="Times New Roman" pitchFamily="18" charset="0"/>
                <a:cs typeface="Times New Roman" pitchFamily="18" charset="0"/>
              </a:rPr>
              <a:t> Using automated data collection and calculation helps the organization avoid issues. </a:t>
            </a:r>
            <a:br>
              <a:rPr lang="en-US" sz="1200" dirty="0">
                <a:latin typeface="Times New Roman" pitchFamily="18" charset="0"/>
                <a:cs typeface="Times New Roman" pitchFamily="18" charset="0"/>
              </a:rPr>
            </a:br>
            <a:br>
              <a:rPr lang="en-US" sz="1200" dirty="0">
                <a:latin typeface="Times New Roman" pitchFamily="18" charset="0"/>
                <a:cs typeface="Times New Roman" pitchFamily="18" charset="0"/>
              </a:rPr>
            </a:br>
            <a:r>
              <a:rPr lang="en-US" sz="1200" b="1" dirty="0">
                <a:latin typeface="Times New Roman" pitchFamily="18" charset="0"/>
                <a:cs typeface="Times New Roman" pitchFamily="18" charset="0"/>
              </a:rPr>
              <a:t>Alerts:</a:t>
            </a:r>
          </a:p>
          <a:p>
            <a:r>
              <a:rPr lang="en-US" sz="1200" dirty="0">
                <a:latin typeface="Times New Roman" pitchFamily="18" charset="0"/>
                <a:cs typeface="Times New Roman" pitchFamily="18" charset="0"/>
              </a:rPr>
              <a:t> By employing conditional formatting, it is possible to recognize top performers and pinpoint areas of underperformance. </a:t>
            </a:r>
          </a:p>
          <a:p>
            <a:br>
              <a:rPr lang="en-US" sz="1200" dirty="0">
                <a:latin typeface="Times New Roman" pitchFamily="18" charset="0"/>
                <a:cs typeface="Times New Roman" pitchFamily="18" charset="0"/>
              </a:rPr>
            </a:br>
            <a:r>
              <a:rPr lang="en-US" sz="1200" b="1" dirty="0">
                <a:latin typeface="Times New Roman" pitchFamily="18" charset="0"/>
                <a:cs typeface="Times New Roman" pitchFamily="18" charset="0"/>
              </a:rPr>
              <a:t>Detailed reporting:</a:t>
            </a:r>
          </a:p>
          <a:p>
            <a:r>
              <a:rPr lang="en-US" sz="1200" dirty="0">
                <a:latin typeface="Times New Roman" pitchFamily="18" charset="0"/>
                <a:cs typeface="Times New Roman" pitchFamily="18" charset="0"/>
              </a:rPr>
              <a:t> It assists management and HR in making wise decisions and preventing misunderstandings. </a:t>
            </a:r>
          </a:p>
          <a:p>
            <a:br>
              <a:rPr lang="en-US" sz="1200" dirty="0">
                <a:latin typeface="Times New Roman" pitchFamily="18" charset="0"/>
                <a:cs typeface="Times New Roman" pitchFamily="18" charset="0"/>
              </a:rPr>
            </a:br>
            <a:r>
              <a:rPr lang="en-US" sz="1200" b="1" dirty="0">
                <a:latin typeface="Times New Roman" pitchFamily="18" charset="0"/>
                <a:cs typeface="Times New Roman" pitchFamily="18" charset="0"/>
              </a:rPr>
              <a:t>Customizable dashboards: </a:t>
            </a:r>
          </a:p>
          <a:p>
            <a:r>
              <a:rPr lang="en-US" sz="1200" dirty="0">
                <a:latin typeface="Times New Roman" pitchFamily="18" charset="0"/>
                <a:cs typeface="Times New Roman" pitchFamily="18" charset="0"/>
              </a:rPr>
              <a:t>These aid in comparison-making and performance trend visualization for HR and management. </a:t>
            </a:r>
            <a:br>
              <a:rPr lang="en-US" sz="1200" dirty="0">
                <a:latin typeface="Times New Roman" pitchFamily="18" charset="0"/>
                <a:cs typeface="Times New Roman" pitchFamily="18" charset="0"/>
              </a:rPr>
            </a:br>
            <a:br>
              <a:rPr lang="en-US" sz="1200" dirty="0">
                <a:latin typeface="Times New Roman" pitchFamily="18" charset="0"/>
                <a:cs typeface="Times New Roman" pitchFamily="18" charset="0"/>
              </a:rPr>
            </a:br>
            <a:endParaRPr lang="en-US" sz="1200"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p:cNvSpPr txBox="1"/>
          <p:nvPr/>
        </p:nvSpPr>
        <p:spPr>
          <a:xfrm>
            <a:off x="1166778" y="2000240"/>
            <a:ext cx="3000396" cy="3323987"/>
          </a:xfrm>
          <a:prstGeom prst="rect">
            <a:avLst/>
          </a:prstGeom>
          <a:noFill/>
        </p:spPr>
        <p:txBody>
          <a:bodyPr wrap="square" rtlCol="0">
            <a:spAutoFit/>
          </a:bodyPr>
          <a:lstStyle/>
          <a:p>
            <a:r>
              <a:rPr lang="en-US" sz="1400" dirty="0">
                <a:latin typeface="Times New Romen"/>
              </a:rPr>
              <a:t>The dataset used in this employee performance analysis contains various performance related attributes, which includes,</a:t>
            </a:r>
          </a:p>
          <a:p>
            <a:endParaRPr lang="en-US" sz="1400" dirty="0">
              <a:latin typeface="Times New Romen"/>
            </a:endParaRPr>
          </a:p>
          <a:p>
            <a:pPr marL="285750" indent="-285750">
              <a:buFont typeface="Wingdings" pitchFamily="2" charset="2"/>
              <a:buChar char="q"/>
            </a:pPr>
            <a:r>
              <a:rPr lang="en-US" sz="1400" dirty="0">
                <a:latin typeface="Times New Romen"/>
              </a:rPr>
              <a:t>Employee ID</a:t>
            </a:r>
          </a:p>
          <a:p>
            <a:pPr marL="285750" indent="-285750">
              <a:buFont typeface="Wingdings" pitchFamily="2" charset="2"/>
              <a:buChar char="q"/>
            </a:pPr>
            <a:r>
              <a:rPr lang="en-US" sz="1400" dirty="0">
                <a:latin typeface="Times New Romen"/>
              </a:rPr>
              <a:t>First name</a:t>
            </a:r>
          </a:p>
          <a:p>
            <a:pPr marL="285750" indent="-285750">
              <a:buFont typeface="Wingdings" pitchFamily="2" charset="2"/>
              <a:buChar char="q"/>
            </a:pPr>
            <a:r>
              <a:rPr lang="en-US" sz="1400" dirty="0">
                <a:latin typeface="Times New Romen"/>
              </a:rPr>
              <a:t>Last name</a:t>
            </a:r>
          </a:p>
          <a:p>
            <a:pPr marL="285750" indent="-285750">
              <a:buFont typeface="Wingdings" pitchFamily="2" charset="2"/>
              <a:buChar char="q"/>
            </a:pPr>
            <a:r>
              <a:rPr lang="en-US" sz="1400" dirty="0">
                <a:latin typeface="Times New Romen"/>
              </a:rPr>
              <a:t>Business unit</a:t>
            </a:r>
          </a:p>
          <a:p>
            <a:pPr marL="285750" indent="-285750">
              <a:buFont typeface="Wingdings" pitchFamily="2" charset="2"/>
              <a:buChar char="q"/>
            </a:pPr>
            <a:r>
              <a:rPr lang="en-US" sz="1400" dirty="0">
                <a:latin typeface="Times New Romen"/>
              </a:rPr>
              <a:t>Employee status</a:t>
            </a:r>
          </a:p>
          <a:p>
            <a:pPr marL="285750" indent="-285750">
              <a:buFont typeface="Wingdings" pitchFamily="2" charset="2"/>
              <a:buChar char="q"/>
            </a:pPr>
            <a:r>
              <a:rPr lang="en-US" sz="1400" dirty="0">
                <a:latin typeface="Times New Romen"/>
              </a:rPr>
              <a:t>Employee type</a:t>
            </a:r>
          </a:p>
          <a:p>
            <a:pPr marL="285750" indent="-285750">
              <a:buFont typeface="Wingdings" pitchFamily="2" charset="2"/>
              <a:buChar char="q"/>
            </a:pPr>
            <a:r>
              <a:rPr lang="en-US" sz="1400" dirty="0">
                <a:latin typeface="Times New Romen"/>
              </a:rPr>
              <a:t>Employee classification type </a:t>
            </a:r>
          </a:p>
          <a:p>
            <a:pPr marL="285750" indent="-285750">
              <a:buFont typeface="Wingdings" pitchFamily="2" charset="2"/>
              <a:buChar char="q"/>
            </a:pPr>
            <a:r>
              <a:rPr lang="en-US" sz="1400" dirty="0">
                <a:latin typeface="Times New Romen"/>
              </a:rPr>
              <a:t>Performance score</a:t>
            </a:r>
          </a:p>
          <a:p>
            <a:pPr marL="285750" indent="-285750">
              <a:buFont typeface="Wingdings" pitchFamily="2" charset="2"/>
              <a:buChar char="q"/>
            </a:pPr>
            <a:r>
              <a:rPr lang="en-US" sz="1400" dirty="0">
                <a:latin typeface="Times New Romen"/>
              </a:rPr>
              <a:t>Current employee rating </a:t>
            </a:r>
            <a:endParaRPr lang="en-IN" sz="1400" dirty="0">
              <a:latin typeface="Times New Romen"/>
            </a:endParaRPr>
          </a:p>
          <a:p>
            <a:endParaRPr lang="en-US" sz="14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2024034" y="2357430"/>
            <a:ext cx="6643734" cy="92333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Performance level=IF(AND(Z8&gt;=5),"VERY HIGH",IF(AND(Z8&gt;=4),"HIGH",IF(AND(Z8&gt;=3),"MED","LOW")))</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321</TotalTime>
  <Words>330</Words>
  <Application>Microsoft Office PowerPoint</Application>
  <PresentationFormat>Widescreen</PresentationFormat>
  <Paragraphs>85</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  Measurement Difficulties: Many organizations face challenges in establishing reliable metrics to quantify employee performance accurately. Traditional performance evaluation methods often fail to capture the full scope of an employee's contributions, leading to incomplete or biased assessments.  Impact of Performance Factors: There is a need to understand how various factors—such as motivation, job satisfaction, work environment, and leadership—impact employee performance. This understanding is crucial for developing strategies that enhance performance.  Alignment with Organizational Goals: Ensuring that employee performance metrics align with organizational goals and objectives is a significant challenge. Misalignment can lead to inefficiencies and reduced effectiveness in achieving strategic targets.       </vt:lpstr>
      <vt:lpstr>PROJECT OVERVIEW</vt:lpstr>
      <vt:lpstr>WHO ARE THE END USERS?  Managers  Employees  Stakeholder  Executives           </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Kavya SK</cp:lastModifiedBy>
  <cp:revision>34</cp:revision>
  <dcterms:created xsi:type="dcterms:W3CDTF">2024-03-29T15:07:22Z</dcterms:created>
  <dcterms:modified xsi:type="dcterms:W3CDTF">2024-09-07T07:38:55Z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