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8"/>
  </p:notesMasterIdLst>
  <p:sldIdLst>
    <p:sldId id="256" r:id="rId3"/>
    <p:sldId id="257" r:id="rId4"/>
    <p:sldId id="274" r:id="rId5"/>
    <p:sldId id="275" r:id="rId6"/>
    <p:sldId id="258" r:id="rId7"/>
    <p:sldId id="259" r:id="rId8"/>
    <p:sldId id="277" r:id="rId9"/>
    <p:sldId id="276" r:id="rId10"/>
    <p:sldId id="278" r:id="rId11"/>
    <p:sldId id="295" r:id="rId12"/>
    <p:sldId id="280" r:id="rId13"/>
    <p:sldId id="261" r:id="rId14"/>
    <p:sldId id="294" r:id="rId15"/>
    <p:sldId id="320" r:id="rId16"/>
    <p:sldId id="301" r:id="rId17"/>
    <p:sldId id="302" r:id="rId18"/>
    <p:sldId id="303" r:id="rId19"/>
    <p:sldId id="304" r:id="rId20"/>
    <p:sldId id="310" r:id="rId21"/>
    <p:sldId id="314" r:id="rId22"/>
    <p:sldId id="311" r:id="rId23"/>
    <p:sldId id="312" r:id="rId24"/>
    <p:sldId id="313" r:id="rId25"/>
    <p:sldId id="266" r:id="rId26"/>
    <p:sldId id="26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5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showGuides="1">
      <p:cViewPr varScale="1">
        <p:scale>
          <a:sx n="73" d="100"/>
          <a:sy n="73" d="100"/>
        </p:scale>
        <p:origin x="456" y="78"/>
      </p:cViewPr>
      <p:guideLst>
        <p:guide orient="horz" pos="2160"/>
        <p:guide pos="385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11T22:22:42.639" idx="1">
    <p:pos x="10" y="10"/>
    <p:text/>
  </p:cm>
</p:cmLst>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4CA7B40-9EB7-4C77-8556-119F053A3BC1}" type="doc">
      <dgm:prSet loTypeId="process" loCatId="process" qsTypeId="urn:microsoft.com/office/officeart/2005/8/quickstyle/simple3#1" qsCatId="simple" csTypeId="urn:microsoft.com/office/officeart/2005/8/colors/accent1_2#1" csCatId="accent1" phldr="0"/>
      <dgm:spPr/>
    </dgm:pt>
    <dgm:pt modelId="{6185F46A-CE7B-4D19-AD38-021F06F11723}">
      <dgm:prSet phldrT="[Text]" phldr="0" custT="1"/>
      <dgm:spPr/>
      <dgm:t>
        <a:bodyPr vert="horz" wrap="square"/>
        <a:p>
          <a:pPr algn="ctr">
            <a:lnSpc>
              <a:spcPct val="100000"/>
            </a:lnSpc>
            <a:spcBef>
              <a:spcPct val="0"/>
            </a:spcBef>
            <a:spcAft>
              <a:spcPct val="35000"/>
            </a:spcAft>
          </a:pPr>
          <a:r>
            <a:rPr lang="en-IN" altLang="en-US" sz="1800">
              <a:sym typeface="+mn-ea"/>
            </a:rPr>
            <a:t>upload instagram comments dataset</a:t>
          </a:r>
          <a:r>
            <a:rPr lang="en-IN" altLang="en-US" sz="2400"/>
            <a:t> </a:t>
          </a:r>
          <a:r>
            <a:rPr sz="1600"/>
            <a:t/>
          </a:r>
          <a:endParaRPr sz="1600"/>
        </a:p>
      </dgm:t>
    </dgm:pt>
    <dgm:pt modelId="{ED707A62-C95F-489D-A288-204A854541E1}" cxnId="{9B250153-08FA-485C-BE8D-20F316DB487F}" type="parTrans">
      <dgm:prSet/>
      <dgm:spPr/>
    </dgm:pt>
    <dgm:pt modelId="{209F9C23-F1DF-401B-A4AD-306C9EB4247C}" cxnId="{9B250153-08FA-485C-BE8D-20F316DB487F}" type="sibTrans">
      <dgm:prSet/>
      <dgm:spPr/>
      <dgm:t>
        <a:bodyPr/>
        <a:lstStyle/>
        <a:p>
          <a:endParaRPr lang="en-US"/>
        </a:p>
      </dgm:t>
    </dgm:pt>
    <dgm:pt modelId="{7166A9DB-20D7-41DA-B6C7-4E91D46FE0EA}">
      <dgm:prSet phldrT="[Text]" phldr="0" custT="1"/>
      <dgm:spPr/>
      <dgm:t>
        <a:bodyPr vert="horz" wrap="square"/>
        <a:lstStyle/>
        <a:p>
          <a:pPr algn="ctr">
            <a:lnSpc>
              <a:spcPct val="100000"/>
            </a:lnSpc>
            <a:spcBef>
              <a:spcPct val="0"/>
            </a:spcBef>
            <a:spcAft>
              <a:spcPct val="35000"/>
            </a:spcAft>
          </a:pPr>
          <a:endParaRPr lang="en-IN" altLang="en-US" sz="1800"/>
        </a:p>
      </dgm:t>
    </dgm:pt>
    <dgm:pt modelId="{408890A2-EC03-4CB7-8006-30F7A6F0770D}" cxnId="{6B6F0E84-95A0-4B8A-B03E-D6A821129A84}" type="parTrans">
      <dgm:prSet/>
      <dgm:spPr/>
    </dgm:pt>
    <dgm:pt modelId="{581D0B67-AC66-4DBF-B99A-8C26BE060068}" cxnId="{6B6F0E84-95A0-4B8A-B03E-D6A821129A84}" type="sibTrans">
      <dgm:prSet/>
      <dgm:spPr/>
      <dgm:t>
        <a:bodyPr/>
        <a:lstStyle/>
        <a:p>
          <a:endParaRPr lang="en-US"/>
        </a:p>
      </dgm:t>
    </dgm:pt>
    <dgm:pt modelId="{9D4F7890-BC71-471E-AB1B-9F598D752858}">
      <dgm:prSet phldrT="[Text]" phldr="0" custT="1"/>
      <dgm:spPr/>
      <dgm:t>
        <a:bodyPr vert="horz" wrap="square"/>
        <a:p>
          <a:pPr algn="ctr">
            <a:lnSpc>
              <a:spcPct val="100000"/>
            </a:lnSpc>
            <a:spcBef>
              <a:spcPct val="0"/>
            </a:spcBef>
            <a:spcAft>
              <a:spcPct val="35000"/>
            </a:spcAft>
          </a:pPr>
          <a:r>
            <a:rPr lang="en-IN" altLang="en-US" sz="1800"/>
            <a:t>Comments cleaning </a:t>
          </a:r>
          <a:r>
            <a:rPr sz="1800"/>
            <a:t/>
          </a:r>
          <a:endParaRPr sz="1800"/>
        </a:p>
      </dgm:t>
    </dgm:pt>
    <dgm:pt modelId="{8A81A9A1-3D17-4B5E-823A-F4C61634A717}" cxnId="{5F9E4E43-55E8-42F9-BEA9-07EC8209DAE0}" type="parTrans">
      <dgm:prSet/>
      <dgm:spPr/>
    </dgm:pt>
    <dgm:pt modelId="{A02D4AB0-BE01-45C2-BD3E-6766ADB3B021}" cxnId="{5F9E4E43-55E8-42F9-BEA9-07EC8209DAE0}" type="sibTrans">
      <dgm:prSet/>
      <dgm:spPr/>
      <dgm:t>
        <a:bodyPr/>
        <a:lstStyle/>
        <a:p>
          <a:endParaRPr lang="en-US"/>
        </a:p>
      </dgm:t>
    </dgm:pt>
    <dgm:pt modelId="{2E429430-65CE-4B2D-891D-B4E43CC56EFD}">
      <dgm:prSet phldr="0" custT="1"/>
      <dgm:spPr/>
      <dgm:t>
        <a:bodyPr vert="horz" wrap="square"/>
        <a:p>
          <a:pPr algn="ctr">
            <a:lnSpc>
              <a:spcPct val="110000"/>
            </a:lnSpc>
            <a:spcBef>
              <a:spcPct val="0"/>
            </a:spcBef>
            <a:spcAft>
              <a:spcPct val="35000"/>
            </a:spcAft>
          </a:pPr>
          <a:r>
            <a:rPr lang="en-IN" sz="1800"/>
            <a:t>Run machine learnin</a:t>
          </a:r>
          <a:r>
            <a:rPr lang="en-US" altLang="en-IN" sz="1800"/>
            <a:t>g </a:t>
          </a:r>
          <a:r>
            <a:rPr lang="en-IN" sz="1800"/>
            <a:t>algorithem</a:t>
          </a:r>
          <a:r>
            <a:rPr lang="en-IN" sz="1000"/>
            <a:t/>
          </a:r>
          <a:endParaRPr lang="en-IN" sz="1000"/>
        </a:p>
      </dgm:t>
    </dgm:pt>
    <dgm:pt modelId="{D6C6B748-F845-4619-B906-5889A1532216}" cxnId="{61F7FEA1-C940-4263-BC70-D98F7BC24155}" type="parTrans">
      <dgm:prSet/>
      <dgm:spPr/>
    </dgm:pt>
    <dgm:pt modelId="{17B65E49-9F54-4F42-938C-413357AFBFA4}" cxnId="{61F7FEA1-C940-4263-BC70-D98F7BC24155}" type="sibTrans">
      <dgm:prSet/>
      <dgm:spPr/>
      <dgm:t>
        <a:bodyPr/>
        <a:lstStyle/>
        <a:p>
          <a:endParaRPr lang="en-US"/>
        </a:p>
      </dgm:t>
    </dgm:pt>
    <dgm:pt modelId="{6A7D6696-4E5B-42C7-86B3-5F604D1F47BA}">
      <dgm:prSet phldr="0" custT="1"/>
      <dgm:spPr/>
      <dgm:t>
        <a:bodyPr vert="horz" wrap="square"/>
        <a:p>
          <a:pPr algn="ctr">
            <a:lnSpc>
              <a:spcPct val="100000"/>
            </a:lnSpc>
            <a:spcBef>
              <a:spcPct val="0"/>
            </a:spcBef>
            <a:spcAft>
              <a:spcPct val="35000"/>
            </a:spcAft>
          </a:pPr>
          <a:r>
            <a:rPr lang="en-IN" altLang="en-US" sz="700"/>
            <a:t/>
          </a:r>
          <a:endParaRPr lang="en-IN" altLang="en-US" sz="700"/>
        </a:p>
      </dgm:t>
    </dgm:pt>
    <dgm:pt modelId="{D0944FD2-F520-44F9-9CF0-23235948CA32}" cxnId="{282CE5EB-A151-42E8-BCA8-6606673D5198}" type="parTrans">
      <dgm:prSet/>
      <dgm:spPr/>
    </dgm:pt>
    <dgm:pt modelId="{26D5F52A-CA7B-4444-B05C-ED6CE9782359}" cxnId="{282CE5EB-A151-42E8-BCA8-6606673D5198}" type="sibTrans">
      <dgm:prSet/>
      <dgm:spPr/>
    </dgm:pt>
    <dgm:pt modelId="{44F5D48D-702D-442B-A4BB-8075EAB9FA16}">
      <dgm:prSet/>
      <dgm:spPr/>
      <dgm:t>
        <a:bodyPr/>
        <a:lstStyle/>
        <a:p>
          <a:endParaRPr altLang="en-US"/>
        </a:p>
      </dgm:t>
    </dgm:pt>
    <dgm:pt modelId="{688C0719-98A5-4AE0-8121-3A561484384A}" cxnId="{F5A46044-A839-437C-BD2E-9AC6602C0B3A}" type="parTrans">
      <dgm:prSet/>
      <dgm:spPr/>
    </dgm:pt>
    <dgm:pt modelId="{CBE47A11-A986-4045-A6B2-BD82B653787D}" cxnId="{F5A46044-A839-437C-BD2E-9AC6602C0B3A}" type="sibTrans">
      <dgm:prSet/>
      <dgm:spPr/>
    </dgm:pt>
    <dgm:pt modelId="{E39BEE91-EFF7-4D04-A051-BC6CE12DDED8}">
      <dgm:prSet/>
      <dgm:spPr/>
      <dgm:t>
        <a:bodyPr/>
        <a:lstStyle/>
        <a:p>
          <a:endParaRPr altLang="en-US"/>
        </a:p>
      </dgm:t>
    </dgm:pt>
    <dgm:pt modelId="{6C62D058-8C27-46D9-B04E-9F9A3A521C15}" cxnId="{E1309D45-8C40-4D74-B297-3001B01B1EA8}" type="parTrans">
      <dgm:prSet/>
      <dgm:spPr/>
    </dgm:pt>
    <dgm:pt modelId="{2F61ED08-E303-4463-A278-FA4CC9283633}" cxnId="{E1309D45-8C40-4D74-B297-3001B01B1EA8}" type="sibTrans">
      <dgm:prSet/>
      <dgm:spPr/>
    </dgm:pt>
    <dgm:pt modelId="{7E3F7EC5-1729-4088-BB09-36E02E33A0BF}" type="pres">
      <dgm:prSet presAssocID="{A4CA7B40-9EB7-4C77-8556-119F053A3BC1}" presName="linearFlow" presStyleCnt="0">
        <dgm:presLayoutVars>
          <dgm:resizeHandles val="exact"/>
        </dgm:presLayoutVars>
      </dgm:prSet>
      <dgm:spPr/>
    </dgm:pt>
    <dgm:pt modelId="{353C71C7-5E8B-4565-86BF-B755B524B25E}" type="pres">
      <dgm:prSet presAssocID="{6185F46A-CE7B-4D19-AD38-021F06F11723}" presName="node" presStyleLbl="node1" presStyleIdx="0" presStyleCnt="5">
        <dgm:presLayoutVars>
          <dgm:bulletEnabled val="1"/>
        </dgm:presLayoutVars>
      </dgm:prSet>
      <dgm:spPr/>
      <dgm:t>
        <a:bodyPr/>
        <a:lstStyle/>
        <a:p>
          <a:endParaRPr lang="en-US"/>
        </a:p>
      </dgm:t>
    </dgm:pt>
    <dgm:pt modelId="{06ECC167-6368-4F79-84C6-65D90B9BC4A6}" type="pres">
      <dgm:prSet presAssocID="{209F9C23-F1DF-401B-A4AD-306C9EB4247C}" presName="sibTrans" presStyleLbl="sibTrans2D1" presStyleIdx="0" presStyleCnt="4"/>
      <dgm:spPr/>
      <dgm:t>
        <a:bodyPr/>
        <a:lstStyle/>
        <a:p>
          <a:endParaRPr lang="en-US"/>
        </a:p>
      </dgm:t>
    </dgm:pt>
    <dgm:pt modelId="{1AF533A8-48F1-4B19-9CD9-5A2DB7199B85}" type="pres">
      <dgm:prSet presAssocID="{209F9C23-F1DF-401B-A4AD-306C9EB4247C}" presName="connectorText" presStyleCnt="0"/>
      <dgm:spPr/>
      <dgm:t>
        <a:bodyPr/>
        <a:lstStyle/>
        <a:p>
          <a:endParaRPr lang="en-US"/>
        </a:p>
      </dgm:t>
    </dgm:pt>
    <dgm:pt modelId="{E17E57AF-0587-449A-A755-B1B96DEF2BD2}" type="pres">
      <dgm:prSet presAssocID="{7166A9DB-20D7-41DA-B6C7-4E91D46FE0EA}" presName="node" presStyleLbl="node1" presStyleIdx="1" presStyleCnt="5">
        <dgm:presLayoutVars>
          <dgm:bulletEnabled val="1"/>
        </dgm:presLayoutVars>
      </dgm:prSet>
      <dgm:spPr/>
      <dgm:t>
        <a:bodyPr/>
        <a:lstStyle/>
        <a:p>
          <a:endParaRPr lang="en-US"/>
        </a:p>
      </dgm:t>
    </dgm:pt>
    <dgm:pt modelId="{11477A19-6F59-488F-BD44-5E3FBE8E3386}" type="pres">
      <dgm:prSet presAssocID="{581D0B67-AC66-4DBF-B99A-8C26BE060068}" presName="sibTrans" presStyleLbl="sibTrans2D1" presStyleIdx="1" presStyleCnt="4"/>
      <dgm:spPr/>
      <dgm:t>
        <a:bodyPr/>
        <a:lstStyle/>
        <a:p>
          <a:endParaRPr lang="en-US"/>
        </a:p>
      </dgm:t>
    </dgm:pt>
    <dgm:pt modelId="{1FA9844B-FD2C-4DAF-BE12-A8E3C3B7E384}" type="pres">
      <dgm:prSet presAssocID="{581D0B67-AC66-4DBF-B99A-8C26BE060068}" presName="connectorText" presStyleCnt="0"/>
      <dgm:spPr/>
      <dgm:t>
        <a:bodyPr/>
        <a:lstStyle/>
        <a:p>
          <a:endParaRPr lang="en-US"/>
        </a:p>
      </dgm:t>
    </dgm:pt>
    <dgm:pt modelId="{93DEFB83-998E-4F52-9267-01422D869D93}" type="pres">
      <dgm:prSet presAssocID="{9D4F7890-BC71-471E-AB1B-9F598D752858}" presName="node" presStyleLbl="node1" presStyleIdx="2" presStyleCnt="5">
        <dgm:presLayoutVars>
          <dgm:bulletEnabled val="1"/>
        </dgm:presLayoutVars>
      </dgm:prSet>
      <dgm:spPr/>
      <dgm:t>
        <a:bodyPr/>
        <a:lstStyle/>
        <a:p>
          <a:endParaRPr lang="en-US"/>
        </a:p>
      </dgm:t>
    </dgm:pt>
    <dgm:pt modelId="{0FCBDE54-B20E-4174-B64D-75E517072785}" type="pres">
      <dgm:prSet presAssocID="{A02D4AB0-BE01-45C2-BD3E-6766ADB3B021}" presName="sibTrans" presStyleLbl="sibTrans2D1" presStyleIdx="2" presStyleCnt="4"/>
      <dgm:spPr/>
    </dgm:pt>
    <dgm:pt modelId="{EBA12769-567D-4BBA-BFB5-15B4CA6ED7D1}" type="pres">
      <dgm:prSet presAssocID="{A02D4AB0-BE01-45C2-BD3E-6766ADB3B021}" presName="connectorText" presStyleCnt="0"/>
      <dgm:spPr/>
    </dgm:pt>
    <dgm:pt modelId="{A2D10164-9C37-4282-B466-DF40A295019C}" type="pres">
      <dgm:prSet presAssocID="{2E429430-65CE-4B2D-891D-B4E43CC56EFD}" presName="node" presStyleLbl="node1" presStyleIdx="3" presStyleCnt="5">
        <dgm:presLayoutVars>
          <dgm:bulletEnabled val="1"/>
        </dgm:presLayoutVars>
      </dgm:prSet>
      <dgm:spPr/>
      <dgm:t>
        <a:bodyPr/>
        <a:lstStyle/>
        <a:p>
          <a:endParaRPr lang="en-US"/>
        </a:p>
      </dgm:t>
    </dgm:pt>
    <dgm:pt modelId="{BB229AE6-68BC-432A-80F9-46671A332F2B}" type="pres">
      <dgm:prSet presAssocID="{17B65E49-9F54-4F42-938C-413357AFBFA4}" presName="sibTrans" presStyleLbl="sibTrans2D1" presStyleIdx="3" presStyleCnt="4"/>
      <dgm:spPr/>
    </dgm:pt>
    <dgm:pt modelId="{EDB87DF1-EB31-4AA8-90D8-05A8E74DD386}" type="pres">
      <dgm:prSet presAssocID="{17B65E49-9F54-4F42-938C-413357AFBFA4}" presName="connectorText" presStyleCnt="0"/>
      <dgm:spPr/>
    </dgm:pt>
    <dgm:pt modelId="{48C43275-7DC8-4762-B02C-A821B3E89D77}" type="pres">
      <dgm:prSet presAssocID="{44F5D48D-702D-442B-A4BB-8075EAB9FA16}" presName="node" presStyleLbl="node1" presStyleIdx="4" presStyleCnt="5">
        <dgm:presLayoutVars>
          <dgm:bulletEnabled val="1"/>
        </dgm:presLayoutVars>
      </dgm:prSet>
      <dgm:spPr/>
      <dgm:t>
        <a:bodyPr/>
        <a:lstStyle/>
        <a:p>
          <a:endParaRPr lang="en-US"/>
        </a:p>
      </dgm:t>
    </dgm:pt>
  </dgm:ptLst>
  <dgm:cxnLst>
    <dgm:cxn modelId="{9B250153-08FA-485C-BE8D-20F316DB487F}" srcId="{A4CA7B40-9EB7-4C77-8556-119F053A3BC1}" destId="{6185F46A-CE7B-4D19-AD38-021F06F11723}" srcOrd="0" destOrd="0" parTransId="{ED707A62-C95F-489D-A288-204A854541E1}" sibTransId="{209F9C23-F1DF-401B-A4AD-306C9EB4247C}"/>
    <dgm:cxn modelId="{6B6F0E84-95A0-4B8A-B03E-D6A821129A84}" srcId="{A4CA7B40-9EB7-4C77-8556-119F053A3BC1}" destId="{7166A9DB-20D7-41DA-B6C7-4E91D46FE0EA}" srcOrd="1" destOrd="0" parTransId="{408890A2-EC03-4CB7-8006-30F7A6F0770D}" sibTransId="{581D0B67-AC66-4DBF-B99A-8C26BE060068}"/>
    <dgm:cxn modelId="{5F9E4E43-55E8-42F9-BEA9-07EC8209DAE0}" srcId="{A4CA7B40-9EB7-4C77-8556-119F053A3BC1}" destId="{9D4F7890-BC71-471E-AB1B-9F598D752858}" srcOrd="2" destOrd="0" parTransId="{8A81A9A1-3D17-4B5E-823A-F4C61634A717}" sibTransId="{A02D4AB0-BE01-45C2-BD3E-6766ADB3B021}"/>
    <dgm:cxn modelId="{61F7FEA1-C940-4263-BC70-D98F7BC24155}" srcId="{A4CA7B40-9EB7-4C77-8556-119F053A3BC1}" destId="{2E429430-65CE-4B2D-891D-B4E43CC56EFD}" srcOrd="3" destOrd="0" parTransId="{D6C6B748-F845-4619-B906-5889A1532216}" sibTransId="{17B65E49-9F54-4F42-938C-413357AFBFA4}"/>
    <dgm:cxn modelId="{282CE5EB-A151-42E8-BCA8-6606673D5198}" srcId="{2E429430-65CE-4B2D-891D-B4E43CC56EFD}" destId="{6A7D6696-4E5B-42C7-86B3-5F604D1F47BA}" srcOrd="0" destOrd="3" parTransId="{D0944FD2-F520-44F9-9CF0-23235948CA32}" sibTransId="{26D5F52A-CA7B-4444-B05C-ED6CE9782359}"/>
    <dgm:cxn modelId="{F5A46044-A839-437C-BD2E-9AC6602C0B3A}" srcId="{A4CA7B40-9EB7-4C77-8556-119F053A3BC1}" destId="{44F5D48D-702D-442B-A4BB-8075EAB9FA16}" srcOrd="4" destOrd="0" parTransId="{688C0719-98A5-4AE0-8121-3A561484384A}" sibTransId="{CBE47A11-A986-4045-A6B2-BD82B653787D}"/>
    <dgm:cxn modelId="{E1309D45-8C40-4D74-B297-3001B01B1EA8}" srcId="{44F5D48D-702D-442B-A4BB-8075EAB9FA16}" destId="{E39BEE91-EFF7-4D04-A051-BC6CE12DDED8}" srcOrd="0" destOrd="4" parTransId="{6C62D058-8C27-46D9-B04E-9F9A3A521C15}" sibTransId="{2F61ED08-E303-4463-A278-FA4CC9283633}"/>
    <dgm:cxn modelId="{74B1A5AD-2F5F-4FC5-9A65-CEDFAC82F7AA}" type="presOf" srcId="{A4CA7B40-9EB7-4C77-8556-119F053A3BC1}" destId="{7E3F7EC5-1729-4088-BB09-36E02E33A0BF}" srcOrd="0" destOrd="0" presId="urn:microsoft.com/office/officeart/2005/8/layout/process2"/>
    <dgm:cxn modelId="{417F7BC8-ECCA-4EEC-9666-F5A15CD46BA9}" type="presParOf" srcId="{7E3F7EC5-1729-4088-BB09-36E02E33A0BF}" destId="{353C71C7-5E8B-4565-86BF-B755B524B25E}" srcOrd="0" destOrd="0" presId="urn:microsoft.com/office/officeart/2005/8/layout/process2"/>
    <dgm:cxn modelId="{AA656B94-5936-417F-B013-3E53078B8961}" type="presOf" srcId="{6185F46A-CE7B-4D19-AD38-021F06F11723}" destId="{353C71C7-5E8B-4565-86BF-B755B524B25E}" srcOrd="0" destOrd="0" presId="urn:microsoft.com/office/officeart/2005/8/layout/process2"/>
    <dgm:cxn modelId="{6A4DDB3A-6DAF-4C63-8FBC-1DF34BD886C6}" type="presParOf" srcId="{7E3F7EC5-1729-4088-BB09-36E02E33A0BF}" destId="{06ECC167-6368-4F79-84C6-65D90B9BC4A6}" srcOrd="1" destOrd="0" presId="urn:microsoft.com/office/officeart/2005/8/layout/process2"/>
    <dgm:cxn modelId="{B155BACD-FDCE-49EB-AE1E-A752986D5E7E}" type="presOf" srcId="{209F9C23-F1DF-401B-A4AD-306C9EB4247C}" destId="{06ECC167-6368-4F79-84C6-65D90B9BC4A6}" srcOrd="0" destOrd="0" presId="urn:microsoft.com/office/officeart/2005/8/layout/process2"/>
    <dgm:cxn modelId="{69261AFA-CA43-42DC-A377-96A713A202AA}" type="presParOf" srcId="{06ECC167-6368-4F79-84C6-65D90B9BC4A6}" destId="{1AF533A8-48F1-4B19-9CD9-5A2DB7199B85}" srcOrd="0" destOrd="1" presId="urn:microsoft.com/office/officeart/2005/8/layout/process2"/>
    <dgm:cxn modelId="{68512122-FC5B-4447-AF6B-78F26BAAADDB}" type="presOf" srcId="{209F9C23-F1DF-401B-A4AD-306C9EB4247C}" destId="{1AF533A8-48F1-4B19-9CD9-5A2DB7199B85}" srcOrd="1" destOrd="0" presId="urn:microsoft.com/office/officeart/2005/8/layout/process2"/>
    <dgm:cxn modelId="{D468197D-1E1C-4764-970D-9F19431250AF}" type="presParOf" srcId="{7E3F7EC5-1729-4088-BB09-36E02E33A0BF}" destId="{E17E57AF-0587-449A-A755-B1B96DEF2BD2}" srcOrd="2" destOrd="0" presId="urn:microsoft.com/office/officeart/2005/8/layout/process2"/>
    <dgm:cxn modelId="{2FF76076-760E-4215-99DE-A2F0497EAC26}" type="presOf" srcId="{7166A9DB-20D7-41DA-B6C7-4E91D46FE0EA}" destId="{E17E57AF-0587-449A-A755-B1B96DEF2BD2}" srcOrd="0" destOrd="0" presId="urn:microsoft.com/office/officeart/2005/8/layout/process2"/>
    <dgm:cxn modelId="{4CF651F8-9C2D-4AEA-B7C6-BBB66ED1C30D}" type="presParOf" srcId="{7E3F7EC5-1729-4088-BB09-36E02E33A0BF}" destId="{11477A19-6F59-488F-BD44-5E3FBE8E3386}" srcOrd="3" destOrd="0" presId="urn:microsoft.com/office/officeart/2005/8/layout/process2"/>
    <dgm:cxn modelId="{E3EAFB9D-356D-483D-AE33-D4F89E1FA521}" type="presOf" srcId="{581D0B67-AC66-4DBF-B99A-8C26BE060068}" destId="{11477A19-6F59-488F-BD44-5E3FBE8E3386}" srcOrd="0" destOrd="0" presId="urn:microsoft.com/office/officeart/2005/8/layout/process2"/>
    <dgm:cxn modelId="{E067B36F-47E6-4933-A172-5BC2D72AC434}" type="presParOf" srcId="{11477A19-6F59-488F-BD44-5E3FBE8E3386}" destId="{1FA9844B-FD2C-4DAF-BE12-A8E3C3B7E384}" srcOrd="0" destOrd="3" presId="urn:microsoft.com/office/officeart/2005/8/layout/process2"/>
    <dgm:cxn modelId="{C9344139-5A8B-402B-9ED1-B297EE3081F8}" type="presOf" srcId="{581D0B67-AC66-4DBF-B99A-8C26BE060068}" destId="{1FA9844B-FD2C-4DAF-BE12-A8E3C3B7E384}" srcOrd="1" destOrd="0" presId="urn:microsoft.com/office/officeart/2005/8/layout/process2"/>
    <dgm:cxn modelId="{AB0C2646-E8C6-438A-B69D-E8C8FE63806E}" type="presParOf" srcId="{7E3F7EC5-1729-4088-BB09-36E02E33A0BF}" destId="{93DEFB83-998E-4F52-9267-01422D869D93}" srcOrd="4" destOrd="0" presId="urn:microsoft.com/office/officeart/2005/8/layout/process2"/>
    <dgm:cxn modelId="{8874759E-DD97-4FCB-9C44-B398CB7F5023}" type="presOf" srcId="{9D4F7890-BC71-471E-AB1B-9F598D752858}" destId="{93DEFB83-998E-4F52-9267-01422D869D93}" srcOrd="0" destOrd="0" presId="urn:microsoft.com/office/officeart/2005/8/layout/process2"/>
    <dgm:cxn modelId="{71102903-DA62-44DD-AE80-6239583B9202}" type="presParOf" srcId="{7E3F7EC5-1729-4088-BB09-36E02E33A0BF}" destId="{0FCBDE54-B20E-4174-B64D-75E517072785}" srcOrd="5" destOrd="0" presId="urn:microsoft.com/office/officeart/2005/8/layout/process2"/>
    <dgm:cxn modelId="{9F35C933-AC2C-4790-9FC9-30EE0BED8D9B}" type="presOf" srcId="{A02D4AB0-BE01-45C2-BD3E-6766ADB3B021}" destId="{0FCBDE54-B20E-4174-B64D-75E517072785}" srcOrd="0" destOrd="0" presId="urn:microsoft.com/office/officeart/2005/8/layout/process2"/>
    <dgm:cxn modelId="{2BBD21B6-13C7-48FD-AA46-0524DEAE1AC8}" type="presParOf" srcId="{0FCBDE54-B20E-4174-B64D-75E517072785}" destId="{EBA12769-567D-4BBA-BFB5-15B4CA6ED7D1}" srcOrd="0" destOrd="5" presId="urn:microsoft.com/office/officeart/2005/8/layout/process2"/>
    <dgm:cxn modelId="{24B623BB-0693-4A9A-828A-6A8CAAE34E4C}" type="presOf" srcId="{A02D4AB0-BE01-45C2-BD3E-6766ADB3B021}" destId="{EBA12769-567D-4BBA-BFB5-15B4CA6ED7D1}" srcOrd="1" destOrd="0" presId="urn:microsoft.com/office/officeart/2005/8/layout/process2"/>
    <dgm:cxn modelId="{EC7ED465-C792-431C-954A-A45105BCAA56}" type="presParOf" srcId="{7E3F7EC5-1729-4088-BB09-36E02E33A0BF}" destId="{A2D10164-9C37-4282-B466-DF40A295019C}" srcOrd="6" destOrd="0" presId="urn:microsoft.com/office/officeart/2005/8/layout/process2"/>
    <dgm:cxn modelId="{E382A78E-2A17-4E4F-A80C-25874D60E009}" type="presOf" srcId="{2E429430-65CE-4B2D-891D-B4E43CC56EFD}" destId="{A2D10164-9C37-4282-B466-DF40A295019C}" srcOrd="0" destOrd="0" presId="urn:microsoft.com/office/officeart/2005/8/layout/process2"/>
    <dgm:cxn modelId="{9D3B8213-3114-4776-B72A-1AA7FBF3441D}" type="presOf" srcId="{6A7D6696-4E5B-42C7-86B3-5F604D1F47BA}" destId="{A2D10164-9C37-4282-B466-DF40A295019C}" srcOrd="0" destOrd="1" presId="urn:microsoft.com/office/officeart/2005/8/layout/process2"/>
    <dgm:cxn modelId="{94667B92-259C-4181-A968-F1AFAE00C0C1}" type="presParOf" srcId="{7E3F7EC5-1729-4088-BB09-36E02E33A0BF}" destId="{BB229AE6-68BC-432A-80F9-46671A332F2B}" srcOrd="7" destOrd="0" presId="urn:microsoft.com/office/officeart/2005/8/layout/process2"/>
    <dgm:cxn modelId="{DFF2804C-9BD1-4A0A-A625-763A38076C86}" type="presOf" srcId="{17B65E49-9F54-4F42-938C-413357AFBFA4}" destId="{BB229AE6-68BC-432A-80F9-46671A332F2B}" srcOrd="0" destOrd="0" presId="urn:microsoft.com/office/officeart/2005/8/layout/process2"/>
    <dgm:cxn modelId="{7D38CA8F-21E3-4B68-AE1D-970A6E7E1C65}" type="presParOf" srcId="{BB229AE6-68BC-432A-80F9-46671A332F2B}" destId="{EDB87DF1-EB31-4AA8-90D8-05A8E74DD386}" srcOrd="0" destOrd="7" presId="urn:microsoft.com/office/officeart/2005/8/layout/process2"/>
    <dgm:cxn modelId="{424534F5-9964-4507-924D-3EBB975A3AA4}" type="presOf" srcId="{17B65E49-9F54-4F42-938C-413357AFBFA4}" destId="{EDB87DF1-EB31-4AA8-90D8-05A8E74DD386}" srcOrd="1" destOrd="0" presId="urn:microsoft.com/office/officeart/2005/8/layout/process2"/>
    <dgm:cxn modelId="{12770AC2-C0E7-4511-9511-74679FA0FAC8}" type="presParOf" srcId="{7E3F7EC5-1729-4088-BB09-36E02E33A0BF}" destId="{48C43275-7DC8-4762-B02C-A821B3E89D77}" srcOrd="8" destOrd="0" presId="urn:microsoft.com/office/officeart/2005/8/layout/process2"/>
    <dgm:cxn modelId="{0AB50E31-9708-4B81-8097-B77444528C4D}" type="presOf" srcId="{44F5D48D-702D-442B-A4BB-8075EAB9FA16}" destId="{48C43275-7DC8-4762-B02C-A821B3E89D77}" srcOrd="0" destOrd="0" presId="urn:microsoft.com/office/officeart/2005/8/layout/process2"/>
    <dgm:cxn modelId="{D7FCDE5E-B4C0-4CE8-A5C8-6DA078A6301C}" type="presOf" srcId="{E39BEE91-EFF7-4D04-A051-BC6CE12DDED8}" destId="{48C43275-7DC8-4762-B02C-A821B3E89D77}" srcOrd="0" destOrd="1" presId="urn:microsoft.com/office/officeart/2005/8/layout/process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5043170"/>
        <a:chOff x="0" y="0"/>
        <a:chExt cx="10515600" cy="5043170"/>
      </a:xfrm>
    </dsp:grpSpPr>
    <dsp:sp modelId="{353C71C7-5E8B-4565-86BF-B755B524B25E}">
      <dsp:nvSpPr>
        <dsp:cNvPr id="3" name="Rounded Rectangle 2"/>
        <dsp:cNvSpPr/>
      </dsp:nvSpPr>
      <dsp:spPr bwMode="white">
        <a:xfrm>
          <a:off x="3816894" y="0"/>
          <a:ext cx="2881811" cy="720453"/>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68580" tIns="68580" rIns="68580" bIns="6858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gn="ctr">
            <a:lnSpc>
              <a:spcPct val="100000"/>
            </a:lnSpc>
            <a:spcBef>
              <a:spcPct val="0"/>
            </a:spcBef>
            <a:spcAft>
              <a:spcPct val="35000"/>
            </a:spcAft>
          </a:pPr>
          <a:r>
            <a:rPr lang="en-IN" altLang="en-US" sz="1800">
              <a:sym typeface="+mn-ea"/>
            </a:rPr>
            <a:t>upload instagram comments dataset</a:t>
          </a:r>
          <a:r>
            <a:rPr lang="en-IN" altLang="en-US" sz="2400"/>
            <a:t> </a:t>
          </a:r>
          <a:endParaRPr sz="1600"/>
        </a:p>
      </dsp:txBody>
      <dsp:txXfrm>
        <a:off x="3816894" y="0"/>
        <a:ext cx="2881811" cy="720453"/>
      </dsp:txXfrm>
    </dsp:sp>
    <dsp:sp modelId="{06ECC167-6368-4F79-84C6-65D90B9BC4A6}">
      <dsp:nvSpPr>
        <dsp:cNvPr id="4" name="Right Arrow 3"/>
        <dsp:cNvSpPr/>
      </dsp:nvSpPr>
      <dsp:spPr bwMode="white">
        <a:xfrm rot="5399999">
          <a:off x="5122715" y="738464"/>
          <a:ext cx="270170" cy="324204"/>
        </a:xfrm>
        <a:prstGeom prst="rightArrow">
          <a:avLst>
            <a:gd name="adj1" fmla="val 60000"/>
            <a:gd name="adj2" fmla="val 50000"/>
          </a:avLst>
        </a:prstGeom>
      </dsp:spPr>
      <dsp:style>
        <a:lnRef idx="0">
          <a:schemeClr val="accent1">
            <a:tint val="60000"/>
          </a:schemeClr>
        </a:lnRef>
        <a:fillRef idx="2">
          <a:schemeClr val="accent1">
            <a:tint val="60000"/>
          </a:schemeClr>
        </a:fillRef>
        <a:effectRef idx="1">
          <a:scrgbClr r="0" g="0" b="0"/>
        </a:effectRef>
        <a:fontRef idx="minor">
          <a:schemeClr val="dk1"/>
        </a:fontRef>
      </dsp:style>
      <dsp:txBody>
        <a:bodyPr rot="-5400000"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en-US"/>
        </a:p>
      </dsp:txBody>
      <dsp:txXfrm rot="5399999">
        <a:off x="5122715" y="738464"/>
        <a:ext cx="270170" cy="324204"/>
      </dsp:txXfrm>
    </dsp:sp>
    <dsp:sp modelId="{E17E57AF-0587-449A-A755-B1B96DEF2BD2}">
      <dsp:nvSpPr>
        <dsp:cNvPr id="5" name="Rounded Rectangle 4"/>
        <dsp:cNvSpPr/>
      </dsp:nvSpPr>
      <dsp:spPr bwMode="white">
        <a:xfrm>
          <a:off x="3816894" y="1080679"/>
          <a:ext cx="2881811" cy="720453"/>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gn="ctr">
            <a:lnSpc>
              <a:spcPct val="100000"/>
            </a:lnSpc>
            <a:spcBef>
              <a:spcPct val="0"/>
            </a:spcBef>
            <a:spcAft>
              <a:spcPct val="35000"/>
            </a:spcAft>
          </a:pPr>
          <a:endParaRPr lang="en-IN" altLang="en-US" sz="1800"/>
        </a:p>
      </dsp:txBody>
      <dsp:txXfrm>
        <a:off x="3816894" y="1080679"/>
        <a:ext cx="2881811" cy="720453"/>
      </dsp:txXfrm>
    </dsp:sp>
    <dsp:sp modelId="{11477A19-6F59-488F-BD44-5E3FBE8E3386}">
      <dsp:nvSpPr>
        <dsp:cNvPr id="6" name="Right Arrow 5"/>
        <dsp:cNvSpPr/>
      </dsp:nvSpPr>
      <dsp:spPr bwMode="white">
        <a:xfrm rot="5399999">
          <a:off x="5122715" y="1819143"/>
          <a:ext cx="270170" cy="324204"/>
        </a:xfrm>
        <a:prstGeom prst="rightArrow">
          <a:avLst>
            <a:gd name="adj1" fmla="val 60000"/>
            <a:gd name="adj2" fmla="val 50000"/>
          </a:avLst>
        </a:prstGeom>
      </dsp:spPr>
      <dsp:style>
        <a:lnRef idx="0">
          <a:schemeClr val="accent1">
            <a:tint val="60000"/>
          </a:schemeClr>
        </a:lnRef>
        <a:fillRef idx="2">
          <a:schemeClr val="accent1">
            <a:tint val="60000"/>
          </a:schemeClr>
        </a:fillRef>
        <a:effectRef idx="1">
          <a:scrgbClr r="0" g="0" b="0"/>
        </a:effectRef>
        <a:fontRef idx="minor">
          <a:schemeClr val="dk1"/>
        </a:fontRef>
      </dsp:style>
      <dsp:txBody>
        <a:bodyPr rot="-5400000"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en-US"/>
        </a:p>
      </dsp:txBody>
      <dsp:txXfrm rot="5399999">
        <a:off x="5122715" y="1819143"/>
        <a:ext cx="270170" cy="324204"/>
      </dsp:txXfrm>
    </dsp:sp>
    <dsp:sp modelId="{93DEFB83-998E-4F52-9267-01422D869D93}">
      <dsp:nvSpPr>
        <dsp:cNvPr id="7" name="Rounded Rectangle 6"/>
        <dsp:cNvSpPr/>
      </dsp:nvSpPr>
      <dsp:spPr bwMode="white">
        <a:xfrm>
          <a:off x="3816894" y="2161359"/>
          <a:ext cx="2881811" cy="720453"/>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68580" tIns="68580" rIns="68580" bIns="6858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gn="ctr">
            <a:lnSpc>
              <a:spcPct val="100000"/>
            </a:lnSpc>
            <a:spcBef>
              <a:spcPct val="0"/>
            </a:spcBef>
            <a:spcAft>
              <a:spcPct val="35000"/>
            </a:spcAft>
          </a:pPr>
          <a:r>
            <a:rPr lang="en-IN" altLang="en-US" sz="1800"/>
            <a:t>Comments cleaning </a:t>
          </a:r>
          <a:endParaRPr sz="1800"/>
        </a:p>
      </dsp:txBody>
      <dsp:txXfrm>
        <a:off x="3816894" y="2161359"/>
        <a:ext cx="2881811" cy="720453"/>
      </dsp:txXfrm>
    </dsp:sp>
    <dsp:sp modelId="{0FCBDE54-B20E-4174-B64D-75E517072785}">
      <dsp:nvSpPr>
        <dsp:cNvPr id="8" name="Right Arrow 7"/>
        <dsp:cNvSpPr/>
      </dsp:nvSpPr>
      <dsp:spPr bwMode="white">
        <a:xfrm rot="5399999">
          <a:off x="5122715" y="2899823"/>
          <a:ext cx="270170" cy="324204"/>
        </a:xfrm>
        <a:prstGeom prst="rightArrow">
          <a:avLst>
            <a:gd name="adj1" fmla="val 60000"/>
            <a:gd name="adj2" fmla="val 50000"/>
          </a:avLst>
        </a:prstGeom>
      </dsp:spPr>
      <dsp:style>
        <a:lnRef idx="0">
          <a:schemeClr val="accent1">
            <a:tint val="60000"/>
          </a:schemeClr>
        </a:lnRef>
        <a:fillRef idx="2">
          <a:schemeClr val="accent1">
            <a:tint val="60000"/>
          </a:schemeClr>
        </a:fillRef>
        <a:effectRef idx="1">
          <a:scrgbClr r="0" g="0" b="0"/>
        </a:effectRef>
        <a:fontRef idx="minor">
          <a:schemeClr val="dk1"/>
        </a:fontRef>
      </dsp:style>
      <dsp:txBody>
        <a:bodyPr rot="-5400000"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en-US"/>
        </a:p>
      </dsp:txBody>
      <dsp:txXfrm rot="5399999">
        <a:off x="5122715" y="2899823"/>
        <a:ext cx="270170" cy="324204"/>
      </dsp:txXfrm>
    </dsp:sp>
    <dsp:sp modelId="{A2D10164-9C37-4282-B466-DF40A295019C}">
      <dsp:nvSpPr>
        <dsp:cNvPr id="9" name="Rounded Rectangle 8"/>
        <dsp:cNvSpPr/>
      </dsp:nvSpPr>
      <dsp:spPr bwMode="white">
        <a:xfrm>
          <a:off x="3816894" y="3242038"/>
          <a:ext cx="2881811" cy="720453"/>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68580" tIns="68580" rIns="68580" bIns="6858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gn="ctr">
            <a:lnSpc>
              <a:spcPct val="110000"/>
            </a:lnSpc>
            <a:spcBef>
              <a:spcPct val="0"/>
            </a:spcBef>
            <a:spcAft>
              <a:spcPct val="35000"/>
            </a:spcAft>
          </a:pPr>
          <a:r>
            <a:rPr lang="en-IN" sz="1800"/>
            <a:t>Run machine learnin</a:t>
          </a:r>
          <a:r>
            <a:rPr lang="en-US" altLang="en-IN" sz="1800"/>
            <a:t>g </a:t>
          </a:r>
          <a:r>
            <a:rPr lang="en-IN" sz="1800"/>
            <a:t>algorithem</a:t>
          </a:r>
          <a:endParaRPr lang="en-IN" sz="1000"/>
        </a:p>
        <a:p>
          <a:pPr marL="57150" lvl="1" indent="-57150" algn="ctr">
            <a:lnSpc>
              <a:spcPct val="100000"/>
            </a:lnSpc>
            <a:spcBef>
              <a:spcPct val="0"/>
            </a:spcBef>
            <a:spcAft>
              <a:spcPct val="35000"/>
            </a:spcAft>
            <a:buChar char="•"/>
          </a:pPr>
          <a:endParaRPr lang="en-IN" altLang="en-US" sz="700"/>
        </a:p>
      </dsp:txBody>
      <dsp:txXfrm>
        <a:off x="3816894" y="3242038"/>
        <a:ext cx="2881811" cy="720453"/>
      </dsp:txXfrm>
    </dsp:sp>
    <dsp:sp modelId="{BB229AE6-68BC-432A-80F9-46671A332F2B}">
      <dsp:nvSpPr>
        <dsp:cNvPr id="10" name="Right Arrow 9"/>
        <dsp:cNvSpPr/>
      </dsp:nvSpPr>
      <dsp:spPr bwMode="white">
        <a:xfrm rot="5399999">
          <a:off x="5122715" y="3980502"/>
          <a:ext cx="270170" cy="324204"/>
        </a:xfrm>
        <a:prstGeom prst="rightArrow">
          <a:avLst>
            <a:gd name="adj1" fmla="val 60000"/>
            <a:gd name="adj2" fmla="val 50000"/>
          </a:avLst>
        </a:prstGeom>
      </dsp:spPr>
      <dsp:style>
        <a:lnRef idx="0">
          <a:schemeClr val="accent1">
            <a:tint val="60000"/>
          </a:schemeClr>
        </a:lnRef>
        <a:fillRef idx="2">
          <a:schemeClr val="accent1">
            <a:tint val="60000"/>
          </a:schemeClr>
        </a:fillRef>
        <a:effectRef idx="1">
          <a:scrgbClr r="0" g="0" b="0"/>
        </a:effectRef>
        <a:fontRef idx="minor">
          <a:schemeClr val="dk1"/>
        </a:fontRef>
      </dsp:style>
      <dsp:txBody>
        <a:bodyPr rot="-5400000"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en-US"/>
        </a:p>
      </dsp:txBody>
      <dsp:txXfrm rot="5399999">
        <a:off x="5122715" y="3980502"/>
        <a:ext cx="270170" cy="324204"/>
      </dsp:txXfrm>
    </dsp:sp>
    <dsp:sp modelId="{48C43275-7DC8-4762-B02C-A821B3E89D77}">
      <dsp:nvSpPr>
        <dsp:cNvPr id="11" name="Rounded Rectangle 10"/>
        <dsp:cNvSpPr/>
      </dsp:nvSpPr>
      <dsp:spPr bwMode="white">
        <a:xfrm>
          <a:off x="3816894" y="4322717"/>
          <a:ext cx="2881811" cy="720453"/>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endParaRPr altLang="en-US"/>
        </a:p>
        <a:p>
          <a:pPr lvl="1">
            <a:lnSpc>
              <a:spcPct val="100000"/>
            </a:lnSpc>
            <a:spcBef>
              <a:spcPct val="0"/>
            </a:spcBef>
            <a:spcAft>
              <a:spcPct val="15000"/>
            </a:spcAft>
            <a:buChar char="•"/>
          </a:pPr>
          <a:endParaRPr altLang="en-US"/>
        </a:p>
      </dsp:txBody>
      <dsp:txXfrm>
        <a:off x="3816894" y="4322717"/>
        <a:ext cx="2881811" cy="72045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3B209-58A9-4486-8925-87A0A6F66123}"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E6C3D2-CA89-4B6C-B797-B63A293D0D4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123A809-8618-478B-B769-26A30980B269}" type="datetime1">
              <a:rPr lang="en-US" smtClean="0"/>
            </a:fld>
            <a:endParaRPr lang="en-US"/>
          </a:p>
        </p:txBody>
      </p:sp>
      <p:sp>
        <p:nvSpPr>
          <p:cNvPr id="5" name="Footer Placeholder 4"/>
          <p:cNvSpPr>
            <a:spLocks noGrp="1"/>
          </p:cNvSpPr>
          <p:nvPr>
            <p:ph type="ftr" sz="quarter" idx="11"/>
          </p:nvPr>
        </p:nvSpPr>
        <p:spPr/>
        <p:txBody>
          <a:bodyPr/>
          <a:lstStyle/>
          <a:p>
            <a:r>
              <a:rPr lang="en-US"/>
              <a:t>BCA  VI Semester - First Project Evaluation</a:t>
            </a:r>
            <a:endParaRPr lang="en-US"/>
          </a:p>
        </p:txBody>
      </p:sp>
      <p:sp>
        <p:nvSpPr>
          <p:cNvPr id="6" name="Slide Number Placeholder 5"/>
          <p:cNvSpPr>
            <a:spLocks noGrp="1"/>
          </p:cNvSpPr>
          <p:nvPr>
            <p:ph type="sldNum" sz="quarter" idx="12"/>
          </p:nvPr>
        </p:nvSpPr>
        <p:spPr/>
        <p:txBody>
          <a:bodyPr/>
          <a:lstStyle/>
          <a:p>
            <a:fld id="{73478A47-3926-412E-85D4-77E7D23FF40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B9D0BAE-1509-48F7-9BAF-019348C90A75}" type="datetime1">
              <a:rPr lang="en-US" smtClean="0"/>
            </a:fld>
            <a:endParaRPr lang="en-US"/>
          </a:p>
        </p:txBody>
      </p:sp>
      <p:sp>
        <p:nvSpPr>
          <p:cNvPr id="5" name="Footer Placeholder 4"/>
          <p:cNvSpPr>
            <a:spLocks noGrp="1"/>
          </p:cNvSpPr>
          <p:nvPr>
            <p:ph type="ftr" sz="quarter" idx="11"/>
          </p:nvPr>
        </p:nvSpPr>
        <p:spPr/>
        <p:txBody>
          <a:bodyPr/>
          <a:lstStyle/>
          <a:p>
            <a:r>
              <a:rPr lang="en-US"/>
              <a:t>BCA  VI Semester - First Project Evaluation</a:t>
            </a:r>
            <a:endParaRPr lang="en-US"/>
          </a:p>
        </p:txBody>
      </p:sp>
      <p:sp>
        <p:nvSpPr>
          <p:cNvPr id="6" name="Slide Number Placeholder 5"/>
          <p:cNvSpPr>
            <a:spLocks noGrp="1"/>
          </p:cNvSpPr>
          <p:nvPr>
            <p:ph type="sldNum" sz="quarter" idx="12"/>
          </p:nvPr>
        </p:nvSpPr>
        <p:spPr/>
        <p:txBody>
          <a:bodyPr/>
          <a:lstStyle/>
          <a:p>
            <a:fld id="{73478A47-3926-412E-85D4-77E7D23FF40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B58B306-3BD5-45C6-BABC-6217A6395825}" type="datetime1">
              <a:rPr lang="en-US" smtClean="0"/>
            </a:fld>
            <a:endParaRPr lang="en-US"/>
          </a:p>
        </p:txBody>
      </p:sp>
      <p:sp>
        <p:nvSpPr>
          <p:cNvPr id="5" name="Footer Placeholder 4"/>
          <p:cNvSpPr>
            <a:spLocks noGrp="1"/>
          </p:cNvSpPr>
          <p:nvPr>
            <p:ph type="ftr" sz="quarter" idx="11"/>
          </p:nvPr>
        </p:nvSpPr>
        <p:spPr/>
        <p:txBody>
          <a:bodyPr/>
          <a:lstStyle/>
          <a:p>
            <a:r>
              <a:rPr lang="en-US"/>
              <a:t>BCA  VI Semester - First Project Evaluation</a:t>
            </a:r>
            <a:endParaRPr lang="en-US"/>
          </a:p>
        </p:txBody>
      </p:sp>
      <p:sp>
        <p:nvSpPr>
          <p:cNvPr id="6" name="Slide Number Placeholder 5"/>
          <p:cNvSpPr>
            <a:spLocks noGrp="1"/>
          </p:cNvSpPr>
          <p:nvPr>
            <p:ph type="sldNum" sz="quarter" idx="12"/>
          </p:nvPr>
        </p:nvSpPr>
        <p:spPr/>
        <p:txBody>
          <a:bodyPr/>
          <a:lstStyle/>
          <a:p>
            <a:fld id="{73478A47-3926-412E-85D4-77E7D23FF40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A7FA5AF-BC77-4F72-8977-0AEB93E4F5FD}" type="datetime1">
              <a:rPr lang="en-US" smtClean="0"/>
            </a:fld>
            <a:endParaRPr lang="en-US"/>
          </a:p>
        </p:txBody>
      </p:sp>
      <p:sp>
        <p:nvSpPr>
          <p:cNvPr id="5" name="Footer Placeholder 4"/>
          <p:cNvSpPr>
            <a:spLocks noGrp="1"/>
          </p:cNvSpPr>
          <p:nvPr>
            <p:ph type="ftr" sz="quarter" idx="11"/>
          </p:nvPr>
        </p:nvSpPr>
        <p:spPr/>
        <p:txBody>
          <a:bodyPr/>
          <a:lstStyle/>
          <a:p>
            <a:r>
              <a:rPr lang="en-US"/>
              <a:t>BCA  VI Semester - First Project Evaluation</a:t>
            </a:r>
            <a:endParaRPr lang="en-US"/>
          </a:p>
        </p:txBody>
      </p:sp>
      <p:sp>
        <p:nvSpPr>
          <p:cNvPr id="6" name="Slide Number Placeholder 5"/>
          <p:cNvSpPr>
            <a:spLocks noGrp="1"/>
          </p:cNvSpPr>
          <p:nvPr>
            <p:ph type="sldNum" sz="quarter" idx="12"/>
          </p:nvPr>
        </p:nvSpPr>
        <p:spPr/>
        <p:txBody>
          <a:bodyPr/>
          <a:lstStyle/>
          <a:p>
            <a:fld id="{73478A47-3926-412E-85D4-77E7D23FF40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7AAE9FB-2C1B-4AE8-BE80-B4E927F4B5E7}" type="datetime1">
              <a:rPr lang="en-US" smtClean="0"/>
            </a:fld>
            <a:endParaRPr lang="en-US"/>
          </a:p>
        </p:txBody>
      </p:sp>
      <p:sp>
        <p:nvSpPr>
          <p:cNvPr id="5" name="Footer Placeholder 4"/>
          <p:cNvSpPr>
            <a:spLocks noGrp="1"/>
          </p:cNvSpPr>
          <p:nvPr>
            <p:ph type="ftr" sz="quarter" idx="11"/>
          </p:nvPr>
        </p:nvSpPr>
        <p:spPr/>
        <p:txBody>
          <a:bodyPr/>
          <a:lstStyle/>
          <a:p>
            <a:r>
              <a:rPr lang="en-US"/>
              <a:t>BCA  VI Semester - First Project Evaluation</a:t>
            </a:r>
            <a:endParaRPr lang="en-US"/>
          </a:p>
        </p:txBody>
      </p:sp>
      <p:sp>
        <p:nvSpPr>
          <p:cNvPr id="6" name="Slide Number Placeholder 5"/>
          <p:cNvSpPr>
            <a:spLocks noGrp="1"/>
          </p:cNvSpPr>
          <p:nvPr>
            <p:ph type="sldNum" sz="quarter" idx="12"/>
          </p:nvPr>
        </p:nvSpPr>
        <p:spPr/>
        <p:txBody>
          <a:bodyPr/>
          <a:lstStyle/>
          <a:p>
            <a:fld id="{73478A47-3926-412E-85D4-77E7D23FF40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688091B0-2684-40F2-ADF6-037D075F6EC5}" type="datetime1">
              <a:rPr lang="en-US" smtClean="0"/>
            </a:fld>
            <a:endParaRPr lang="en-US"/>
          </a:p>
        </p:txBody>
      </p:sp>
      <p:sp>
        <p:nvSpPr>
          <p:cNvPr id="5" name="Footer Placeholder 4"/>
          <p:cNvSpPr>
            <a:spLocks noGrp="1"/>
          </p:cNvSpPr>
          <p:nvPr>
            <p:ph type="ftr" sz="quarter" idx="11"/>
          </p:nvPr>
        </p:nvSpPr>
        <p:spPr/>
        <p:txBody>
          <a:bodyPr/>
          <a:lstStyle/>
          <a:p>
            <a:r>
              <a:rPr lang="en-US"/>
              <a:t>BCA  VI Semester - First Project Evaluation</a:t>
            </a:r>
            <a:endParaRPr lang="en-US"/>
          </a:p>
        </p:txBody>
      </p:sp>
      <p:sp>
        <p:nvSpPr>
          <p:cNvPr id="6" name="Slide Number Placeholder 5"/>
          <p:cNvSpPr>
            <a:spLocks noGrp="1"/>
          </p:cNvSpPr>
          <p:nvPr>
            <p:ph type="sldNum" sz="quarter" idx="12"/>
          </p:nvPr>
        </p:nvSpPr>
        <p:spPr/>
        <p:txBody>
          <a:bodyPr/>
          <a:lstStyle/>
          <a:p>
            <a:fld id="{73478A47-3926-412E-85D4-77E7D23FF40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80BAEF4F-A377-4035-869B-B48FF8591E6F}" type="datetime1">
              <a:rPr lang="en-US" smtClean="0"/>
            </a:fld>
            <a:endParaRPr lang="en-US"/>
          </a:p>
        </p:txBody>
      </p:sp>
      <p:sp>
        <p:nvSpPr>
          <p:cNvPr id="6" name="Footer Placeholder 5"/>
          <p:cNvSpPr>
            <a:spLocks noGrp="1"/>
          </p:cNvSpPr>
          <p:nvPr>
            <p:ph type="ftr" sz="quarter" idx="11"/>
          </p:nvPr>
        </p:nvSpPr>
        <p:spPr/>
        <p:txBody>
          <a:bodyPr/>
          <a:lstStyle/>
          <a:p>
            <a:r>
              <a:rPr lang="en-US"/>
              <a:t>BCA  VI Semester - First Project Evaluation</a:t>
            </a:r>
            <a:endParaRPr lang="en-US"/>
          </a:p>
        </p:txBody>
      </p:sp>
      <p:sp>
        <p:nvSpPr>
          <p:cNvPr id="7" name="Slide Number Placeholder 6"/>
          <p:cNvSpPr>
            <a:spLocks noGrp="1"/>
          </p:cNvSpPr>
          <p:nvPr>
            <p:ph type="sldNum" sz="quarter" idx="12"/>
          </p:nvPr>
        </p:nvSpPr>
        <p:spPr/>
        <p:txBody>
          <a:bodyPr/>
          <a:lstStyle/>
          <a:p>
            <a:fld id="{73478A47-3926-412E-85D4-77E7D23FF40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b="1"/>
            </a:lvl1p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54DCFD15-16F0-4383-8EB9-84FE9C908014}" type="datetime1">
              <a:rPr lang="en-US" smtClean="0"/>
            </a:fld>
            <a:endParaRPr lang="en-US"/>
          </a:p>
        </p:txBody>
      </p:sp>
      <p:sp>
        <p:nvSpPr>
          <p:cNvPr id="8" name="Footer Placeholder 7"/>
          <p:cNvSpPr>
            <a:spLocks noGrp="1"/>
          </p:cNvSpPr>
          <p:nvPr>
            <p:ph type="ftr" sz="quarter" idx="11"/>
          </p:nvPr>
        </p:nvSpPr>
        <p:spPr/>
        <p:txBody>
          <a:bodyPr/>
          <a:lstStyle/>
          <a:p>
            <a:r>
              <a:rPr lang="en-US"/>
              <a:t>BCA  VI Semester - First Project Evaluation</a:t>
            </a:r>
            <a:endParaRPr lang="en-US"/>
          </a:p>
        </p:txBody>
      </p:sp>
      <p:sp>
        <p:nvSpPr>
          <p:cNvPr id="9" name="Slide Number Placeholder 8"/>
          <p:cNvSpPr>
            <a:spLocks noGrp="1"/>
          </p:cNvSpPr>
          <p:nvPr>
            <p:ph type="sldNum" sz="quarter" idx="12"/>
          </p:nvPr>
        </p:nvSpPr>
        <p:spPr/>
        <p:txBody>
          <a:bodyPr/>
          <a:lstStyle/>
          <a:p>
            <a:fld id="{73478A47-3926-412E-85D4-77E7D23FF40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1C023EC-2F5A-4870-B818-B135255E406F}" type="datetime1">
              <a:rPr lang="en-US" smtClean="0"/>
            </a:fld>
            <a:endParaRPr lang="en-US"/>
          </a:p>
        </p:txBody>
      </p:sp>
      <p:sp>
        <p:nvSpPr>
          <p:cNvPr id="4" name="Footer Placeholder 3"/>
          <p:cNvSpPr>
            <a:spLocks noGrp="1"/>
          </p:cNvSpPr>
          <p:nvPr>
            <p:ph type="ftr" sz="quarter" idx="11"/>
          </p:nvPr>
        </p:nvSpPr>
        <p:spPr/>
        <p:txBody>
          <a:bodyPr/>
          <a:lstStyle/>
          <a:p>
            <a:r>
              <a:rPr lang="en-US"/>
              <a:t>BCA  VI Semester - First Project Evaluation</a:t>
            </a:r>
            <a:endParaRPr lang="en-US"/>
          </a:p>
        </p:txBody>
      </p:sp>
      <p:sp>
        <p:nvSpPr>
          <p:cNvPr id="5" name="Slide Number Placeholder 4"/>
          <p:cNvSpPr>
            <a:spLocks noGrp="1"/>
          </p:cNvSpPr>
          <p:nvPr>
            <p:ph type="sldNum" sz="quarter" idx="12"/>
          </p:nvPr>
        </p:nvSpPr>
        <p:spPr/>
        <p:txBody>
          <a:bodyPr/>
          <a:lstStyle/>
          <a:p>
            <a:fld id="{73478A47-3926-412E-85D4-77E7D23FF40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C1C3A5-AC4D-452B-9BE8-89EA62F3BD4E}" type="datetime1">
              <a:rPr lang="en-US" smtClean="0"/>
            </a:fld>
            <a:endParaRPr lang="en-US"/>
          </a:p>
        </p:txBody>
      </p:sp>
      <p:sp>
        <p:nvSpPr>
          <p:cNvPr id="3" name="Footer Placeholder 2"/>
          <p:cNvSpPr>
            <a:spLocks noGrp="1"/>
          </p:cNvSpPr>
          <p:nvPr>
            <p:ph type="ftr" sz="quarter" idx="11"/>
          </p:nvPr>
        </p:nvSpPr>
        <p:spPr/>
        <p:txBody>
          <a:bodyPr/>
          <a:lstStyle/>
          <a:p>
            <a:r>
              <a:rPr lang="en-US"/>
              <a:t>BCA  VI Semester - First Project Evaluation</a:t>
            </a:r>
            <a:endParaRPr lang="en-US"/>
          </a:p>
        </p:txBody>
      </p:sp>
      <p:sp>
        <p:nvSpPr>
          <p:cNvPr id="4" name="Slide Number Placeholder 3"/>
          <p:cNvSpPr>
            <a:spLocks noGrp="1"/>
          </p:cNvSpPr>
          <p:nvPr>
            <p:ph type="sldNum" sz="quarter" idx="12"/>
          </p:nvPr>
        </p:nvSpPr>
        <p:spPr/>
        <p:txBody>
          <a:bodyPr/>
          <a:lstStyle/>
          <a:p>
            <a:fld id="{73478A47-3926-412E-85D4-77E7D23FF40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2F50BCA5-1BD3-49DF-9FEE-642497C01587}" type="datetime1">
              <a:rPr lang="en-US" smtClean="0"/>
            </a:fld>
            <a:endParaRPr lang="en-US"/>
          </a:p>
        </p:txBody>
      </p:sp>
      <p:sp>
        <p:nvSpPr>
          <p:cNvPr id="6" name="Footer Placeholder 5"/>
          <p:cNvSpPr>
            <a:spLocks noGrp="1"/>
          </p:cNvSpPr>
          <p:nvPr>
            <p:ph type="ftr" sz="quarter" idx="11"/>
          </p:nvPr>
        </p:nvSpPr>
        <p:spPr/>
        <p:txBody>
          <a:bodyPr/>
          <a:lstStyle/>
          <a:p>
            <a:r>
              <a:rPr lang="en-US"/>
              <a:t>BCA  VI Semester - First Project Evaluation</a:t>
            </a:r>
            <a:endParaRPr lang="en-US"/>
          </a:p>
        </p:txBody>
      </p:sp>
      <p:sp>
        <p:nvSpPr>
          <p:cNvPr id="7" name="Slide Number Placeholder 6"/>
          <p:cNvSpPr>
            <a:spLocks noGrp="1"/>
          </p:cNvSpPr>
          <p:nvPr>
            <p:ph type="sldNum" sz="quarter" idx="12"/>
          </p:nvPr>
        </p:nvSpPr>
        <p:spPr/>
        <p:txBody>
          <a:bodyPr/>
          <a:lstStyle/>
          <a:p>
            <a:fld id="{73478A47-3926-412E-85D4-77E7D23FF40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F56466CD-4AE9-49E3-9123-3029C2E12222}" type="datetime1">
              <a:rPr lang="en-US" smtClean="0"/>
            </a:fld>
            <a:endParaRPr lang="en-US"/>
          </a:p>
        </p:txBody>
      </p:sp>
      <p:sp>
        <p:nvSpPr>
          <p:cNvPr id="6" name="Footer Placeholder 5"/>
          <p:cNvSpPr>
            <a:spLocks noGrp="1"/>
          </p:cNvSpPr>
          <p:nvPr>
            <p:ph type="ftr" sz="quarter" idx="11"/>
          </p:nvPr>
        </p:nvSpPr>
        <p:spPr/>
        <p:txBody>
          <a:bodyPr/>
          <a:lstStyle/>
          <a:p>
            <a:r>
              <a:rPr lang="en-US"/>
              <a:t>BCA  VI Semester - First Project Evaluation</a:t>
            </a:r>
            <a:endParaRPr lang="en-US" dirty="0"/>
          </a:p>
        </p:txBody>
      </p:sp>
      <p:sp>
        <p:nvSpPr>
          <p:cNvPr id="7" name="Slide Number Placeholder 6"/>
          <p:cNvSpPr>
            <a:spLocks noGrp="1"/>
          </p:cNvSpPr>
          <p:nvPr>
            <p:ph type="sldNum" sz="quarter" idx="12"/>
          </p:nvPr>
        </p:nvSpPr>
        <p:spPr/>
        <p:txBody>
          <a:bodyPr/>
          <a:lstStyle/>
          <a:p>
            <a:fld id="{73478A47-3926-412E-85D4-77E7D23FF40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FA5AF-BC77-4F72-8977-0AEB93E4F5FD}"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BCA  VI Semester - First Project Evaluation</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78A47-3926-412E-85D4-77E7D23FF40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GIF"/><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hyperlink" Target="https://www.kaggle.com/hollyhetherington/metootweets?select=MeToo_tweets.csv%2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pythontutorial.net/python-basics/python-read-csv-file/" TargetMode="External"/><Relationship Id="rId1" Type="http://schemas.openxmlformats.org/officeDocument/2006/relationships/hyperlink" Target="https://www.learnpython.org/en/Numpy_Arrays" TargetMode="Externa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jpeg"/><Relationship Id="rId1"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8684" y="1995190"/>
            <a:ext cx="9554817" cy="1108698"/>
          </a:xfrm>
        </p:spPr>
        <p:txBody>
          <a:bodyPr>
            <a:normAutofit fontScale="90000"/>
          </a:bodyPr>
          <a:lstStyle/>
          <a:p>
            <a:r>
              <a:rPr lang="en-US" sz="4000" dirty="0">
                <a:latin typeface="Times New Roman" panose="02020603050405020304" pitchFamily="18" charset="0"/>
                <a:cs typeface="Times New Roman" panose="02020603050405020304" pitchFamily="18" charset="0"/>
              </a:rPr>
              <a:t>Sentimental Analysis of women safety in India on Instagram data using machine learning</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58685" y="4257408"/>
            <a:ext cx="9554816" cy="1377937"/>
          </a:xfrm>
        </p:spPr>
        <p:txBody>
          <a:bodyPr>
            <a:noAutofit/>
          </a:bodyPr>
          <a:lstStyle/>
          <a:p>
            <a:r>
              <a:rPr lang="en-US" sz="1900" dirty="0">
                <a:latin typeface="Times New Roman" panose="02020603050405020304" pitchFamily="18" charset="0"/>
                <a:cs typeface="Times New Roman" panose="02020603050405020304" pitchFamily="18" charset="0"/>
                <a:sym typeface="+mn-ea"/>
              </a:rPr>
              <a:t>Apoorva </a:t>
            </a:r>
            <a:endParaRPr lang="en-US" sz="1900" dirty="0">
              <a:latin typeface="Times New Roman" panose="02020603050405020304" pitchFamily="18" charset="0"/>
              <a:cs typeface="Times New Roman" panose="02020603050405020304" pitchFamily="18" charset="0"/>
            </a:endParaRPr>
          </a:p>
          <a:p>
            <a:r>
              <a:rPr lang="en-US" sz="1900" dirty="0" err="1">
                <a:latin typeface="Times New Roman" panose="02020603050405020304" pitchFamily="18" charset="0"/>
                <a:cs typeface="Times New Roman" panose="02020603050405020304" pitchFamily="18" charset="0"/>
                <a:sym typeface="+mn-ea"/>
              </a:rPr>
              <a:t>Pavithra</a:t>
            </a:r>
            <a:endParaRPr lang="en-US" sz="1900" dirty="0">
              <a:latin typeface="Times New Roman" panose="02020603050405020304" pitchFamily="18" charset="0"/>
              <a:cs typeface="Times New Roman" panose="02020603050405020304" pitchFamily="18" charset="0"/>
            </a:endParaRPr>
          </a:p>
          <a:p>
            <a:r>
              <a:rPr lang="en-US" sz="1900" dirty="0" err="1">
                <a:latin typeface="Times New Roman" panose="02020603050405020304" pitchFamily="18" charset="0"/>
                <a:cs typeface="Times New Roman" panose="02020603050405020304" pitchFamily="18" charset="0"/>
                <a:sym typeface="+mn-ea"/>
              </a:rPr>
              <a:t>Kavyashri</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sym typeface="+mn-ea"/>
              </a:rPr>
              <a:t>Rumana</a:t>
            </a:r>
            <a:endParaRPr lang="en-US" sz="19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18600" y="5906479"/>
            <a:ext cx="3187700" cy="460375"/>
          </a:xfrm>
          <a:prstGeom prst="rect">
            <a:avLst/>
          </a:prstGeom>
          <a:noFill/>
        </p:spPr>
        <p:txBody>
          <a:bodyPr wrap="none" rtlCol="0">
            <a:spAutoFit/>
          </a:bodyPr>
          <a:lstStyle/>
          <a:p>
            <a:pPr algn="l"/>
            <a:r>
              <a:rPr lang="en-US" sz="2400" dirty="0">
                <a:latin typeface="Times New Roman" panose="02020603050405020304" pitchFamily="18" charset="0"/>
                <a:cs typeface="Times New Roman" panose="02020603050405020304" pitchFamily="18" charset="0"/>
              </a:rPr>
              <a:t>Project Guide: Sushma s</a:t>
            </a:r>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1843854" y="791018"/>
            <a:ext cx="8784389" cy="923330"/>
          </a:xfrm>
          <a:prstGeom prst="rect">
            <a:avLst/>
          </a:prstGeom>
        </p:spPr>
        <p:txBody>
          <a:bodyPr wrap="square">
            <a:spAutoFit/>
          </a:bodyPr>
          <a:lstStyle/>
          <a:p>
            <a:pPr algn="ctr"/>
            <a:r>
              <a:rPr lang="en-IN" sz="20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Dr G Shankar Government Women’s First Grade College &amp; PG Study Centre</a:t>
            </a:r>
            <a:endParaRPr lang="en-IN" sz="20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IN" sz="14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IN" sz="14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IN" sz="2000" b="1"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Ajjarkadu</a:t>
            </a:r>
            <a:r>
              <a:rPr lang="en-IN" sz="20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Udupi</a:t>
            </a:r>
            <a:endParaRPr lang="en-US" sz="28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1026" name="Picture 2" descr="Image result for dce karnataka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7502" y="645809"/>
            <a:ext cx="1219783" cy="118536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043379" y="3526968"/>
            <a:ext cx="1616710" cy="46037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Team No: 3</a:t>
            </a:r>
            <a:endParaRPr lang="en-US" sz="2400" dirty="0">
              <a:latin typeface="Times New Roman" panose="02020603050405020304" pitchFamily="18" charset="0"/>
              <a:cs typeface="Times New Roman" panose="02020603050405020304" pitchFamily="18" charset="0"/>
            </a:endParaRPr>
          </a:p>
        </p:txBody>
      </p:sp>
      <p:pic>
        <p:nvPicPr>
          <p:cNvPr id="7" name="Picture 2" descr="Dr G Shankar Govt Womens First Grade College &amp; PG Study Centre, Udu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8243" y="604922"/>
            <a:ext cx="1064825" cy="1267142"/>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8"/>
          <p:cNvSpPr txBox="1"/>
          <p:nvPr/>
        </p:nvSpPr>
        <p:spPr>
          <a:xfrm>
            <a:off x="6564630" y="5151755"/>
            <a:ext cx="4064000" cy="368300"/>
          </a:xfrm>
          <a:prstGeom prst="rect">
            <a:avLst/>
          </a:prstGeom>
          <a:noFill/>
        </p:spPr>
        <p:txBody>
          <a:bodyPr wrap="square" rtlCol="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480" y="459740"/>
            <a:ext cx="9285605" cy="674370"/>
          </a:xfrm>
        </p:spPr>
        <p:txBody>
          <a:bodyPr>
            <a:normAutofit fontScale="90000"/>
          </a:bodyPr>
          <a:lstStyle/>
          <a:p>
            <a:r>
              <a:rPr lang="en-IN" altLang="en-US">
                <a:latin typeface="Cambria" panose="02040503050406030204" charset="0"/>
                <a:cs typeface="Cambria" panose="02040503050406030204" charset="0"/>
                <a:sym typeface="+mn-ea"/>
              </a:rPr>
              <a:t>       Schematic diagram of the model</a:t>
            </a:r>
            <a:endParaRPr lang="en-US"/>
          </a:p>
        </p:txBody>
      </p:sp>
      <p:sp>
        <p:nvSpPr>
          <p:cNvPr id="4" name="Footer Placeholder 3"/>
          <p:cNvSpPr>
            <a:spLocks noGrp="1"/>
          </p:cNvSpPr>
          <p:nvPr>
            <p:ph type="ftr" sz="quarter" idx="11"/>
          </p:nvPr>
        </p:nvSpPr>
        <p:spPr/>
        <p:txBody>
          <a:bodyPr/>
          <a:lstStyle/>
          <a:p>
            <a:r>
              <a:rPr lang="en-US"/>
              <a:t>BCA  VI Semester - First Project Evaluation</a:t>
            </a:r>
            <a:endParaRPr lang="en-US"/>
          </a:p>
        </p:txBody>
      </p:sp>
      <p:graphicFrame>
        <p:nvGraphicFramePr>
          <p:cNvPr id="6" name="Content Placeholder 5"/>
          <p:cNvGraphicFramePr>
            <a:graphicFrameLocks noGrp="1"/>
          </p:cNvGraphicFramePr>
          <p:nvPr>
            <p:ph idx="1"/>
          </p:nvPr>
        </p:nvGraphicFramePr>
        <p:xfrm>
          <a:off x="838200" y="1134110"/>
          <a:ext cx="10515600" cy="504317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Text Box 6"/>
          <p:cNvSpPr txBox="1"/>
          <p:nvPr/>
        </p:nvSpPr>
        <p:spPr>
          <a:xfrm>
            <a:off x="4698365" y="5448935"/>
            <a:ext cx="2853690" cy="728345"/>
          </a:xfrm>
          <a:prstGeom prst="rect">
            <a:avLst/>
          </a:prstGeom>
          <a:noFill/>
        </p:spPr>
        <p:txBody>
          <a:bodyPr wrap="square" rtlCol="0">
            <a:noAutofit/>
          </a:bodyPr>
          <a:lstStyle/>
          <a:p>
            <a:pPr algn="ctr"/>
            <a:r>
              <a:rPr lang="en-IN" altLang="en-US">
                <a:solidFill>
                  <a:schemeClr val="tx1"/>
                </a:solidFill>
              </a:rPr>
              <a:t>women safety graph</a:t>
            </a:r>
            <a:endParaRPr lang="en-IN" altLang="en-US">
              <a:solidFill>
                <a:schemeClr val="tx1"/>
              </a:solidFill>
            </a:endParaRPr>
          </a:p>
        </p:txBody>
      </p:sp>
      <p:sp>
        <p:nvSpPr>
          <p:cNvPr id="8" name="Text Box 7"/>
          <p:cNvSpPr txBox="1"/>
          <p:nvPr/>
        </p:nvSpPr>
        <p:spPr>
          <a:xfrm>
            <a:off x="4867910" y="2339975"/>
            <a:ext cx="2310765" cy="368300"/>
          </a:xfrm>
          <a:prstGeom prst="rect">
            <a:avLst/>
          </a:prstGeom>
          <a:noFill/>
        </p:spPr>
        <p:txBody>
          <a:bodyPr wrap="square" rtlCol="0">
            <a:spAutoFit/>
          </a:bodyPr>
          <a:lstStyle/>
          <a:p>
            <a:pPr algn="ctr"/>
            <a:r>
              <a:rPr lang="en-IN" altLang="en-US"/>
              <a:t>Read comments</a:t>
            </a: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558" y="365125"/>
            <a:ext cx="10794242" cy="997685"/>
          </a:xfrm>
        </p:spPr>
        <p:txBody>
          <a:bodyPr>
            <a:normAutofit/>
          </a:bodyPr>
          <a:lstStyle/>
          <a:p>
            <a:r>
              <a:rPr lang="en-IN" dirty="0"/>
              <a:t>Specification</a:t>
            </a:r>
            <a:r>
              <a:rPr lang="en-IN" b="0" dirty="0"/>
              <a:t> </a:t>
            </a:r>
            <a:endParaRPr lang="en-US" dirty="0"/>
          </a:p>
        </p:txBody>
      </p:sp>
      <p:sp>
        <p:nvSpPr>
          <p:cNvPr id="3" name="Content Placeholder 2"/>
          <p:cNvSpPr>
            <a:spLocks noGrp="1"/>
          </p:cNvSpPr>
          <p:nvPr>
            <p:ph idx="1"/>
          </p:nvPr>
        </p:nvSpPr>
        <p:spPr>
          <a:xfrm>
            <a:off x="838200" y="1542197"/>
            <a:ext cx="10515600" cy="4634766"/>
          </a:xfrm>
        </p:spPr>
        <p:txBody>
          <a:bodyPr>
            <a:normAutofit fontScale="92500"/>
          </a:bodyPr>
          <a:lstStyle/>
          <a:p>
            <a:r>
              <a:rPr lang="en-US" sz="2800" dirty="0">
                <a:sym typeface="+mn-ea"/>
              </a:rPr>
              <a:t>Software</a:t>
            </a:r>
            <a:endParaRPr lang="en-US" sz="2800" dirty="0"/>
          </a:p>
          <a:p>
            <a:pPr lvl="2"/>
            <a:r>
              <a:rPr lang="en-US" sz="2400" dirty="0">
                <a:latin typeface="+mj-lt"/>
                <a:cs typeface="+mj-lt"/>
                <a:sym typeface="+mn-ea"/>
              </a:rPr>
              <a:t>Microsoft Excel</a:t>
            </a:r>
            <a:endParaRPr lang="en-US" sz="2400" dirty="0">
              <a:latin typeface="+mj-lt"/>
              <a:cs typeface="+mj-lt"/>
            </a:endParaRPr>
          </a:p>
          <a:p>
            <a:pPr lvl="2"/>
            <a:r>
              <a:rPr lang="en-US" sz="2400" dirty="0">
                <a:latin typeface="+mj-lt"/>
                <a:cs typeface="+mj-lt"/>
                <a:sym typeface="+mn-ea"/>
              </a:rPr>
              <a:t>Pyhon based environment - IDLE</a:t>
            </a:r>
            <a:endParaRPr lang="en-US" sz="2400" dirty="0">
              <a:latin typeface="+mj-lt"/>
              <a:cs typeface="+mj-lt"/>
            </a:endParaRPr>
          </a:p>
          <a:p>
            <a:r>
              <a:rPr lang="en-US" sz="2800" dirty="0">
                <a:sym typeface="+mn-ea"/>
              </a:rPr>
              <a:t> programming language</a:t>
            </a:r>
            <a:endParaRPr lang="en-US" sz="2800" dirty="0"/>
          </a:p>
          <a:p>
            <a:pPr lvl="2"/>
            <a:r>
              <a:rPr lang="en-US" sz="2800" dirty="0">
                <a:sym typeface="+mn-ea"/>
              </a:rPr>
              <a:t> </a:t>
            </a:r>
            <a:r>
              <a:rPr lang="en-US" sz="2800" dirty="0">
                <a:latin typeface="Calibri Light" panose="020F0302020204030204" charset="0"/>
                <a:cs typeface="Calibri Light" panose="020F0302020204030204" charset="0"/>
                <a:sym typeface="+mn-ea"/>
              </a:rPr>
              <a:t>python</a:t>
            </a:r>
            <a:endParaRPr lang="en-US" sz="2800" dirty="0">
              <a:latin typeface="Calibri Light" panose="020F0302020204030204" charset="0"/>
              <a:cs typeface="Calibri Light" panose="020F0302020204030204" charset="0"/>
            </a:endParaRPr>
          </a:p>
          <a:p>
            <a:r>
              <a:rPr lang="en-US" sz="2800" dirty="0">
                <a:sym typeface="+mn-ea"/>
              </a:rPr>
              <a:t> libraries </a:t>
            </a:r>
            <a:endParaRPr lang="en-US" sz="2800" dirty="0"/>
          </a:p>
          <a:p>
            <a:pPr lvl="2"/>
            <a:r>
              <a:rPr lang="en-US" sz="2800" dirty="0">
                <a:latin typeface="Calibri Light" panose="020F0302020204030204" charset="0"/>
                <a:cs typeface="Calibri Light" panose="020F0302020204030204" charset="0"/>
                <a:sym typeface="+mn-ea"/>
              </a:rPr>
              <a:t>TextBlob</a:t>
            </a:r>
            <a:endParaRPr lang="en-US" sz="2800" dirty="0">
              <a:latin typeface="Calibri Light" panose="020F0302020204030204" charset="0"/>
              <a:cs typeface="Calibri Light" panose="020F0302020204030204" charset="0"/>
            </a:endParaRPr>
          </a:p>
          <a:p>
            <a:pPr lvl="2"/>
            <a:r>
              <a:rPr lang="en-US" sz="2800" dirty="0">
                <a:latin typeface="Calibri Light" panose="020F0302020204030204" charset="0"/>
                <a:cs typeface="Calibri Light" panose="020F0302020204030204" charset="0"/>
                <a:sym typeface="+mn-ea"/>
              </a:rPr>
              <a:t>Matplotlib</a:t>
            </a:r>
            <a:endParaRPr lang="en-US" sz="2800" dirty="0">
              <a:latin typeface="Calibri Light" panose="020F0302020204030204" charset="0"/>
              <a:cs typeface="Calibri Light" panose="020F0302020204030204" charset="0"/>
            </a:endParaRPr>
          </a:p>
          <a:p>
            <a:pPr lvl="2"/>
            <a:r>
              <a:rPr lang="en-US" sz="2800" dirty="0">
                <a:latin typeface="Calibri Light" panose="020F0302020204030204" charset="0"/>
                <a:cs typeface="Calibri Light" panose="020F0302020204030204" charset="0"/>
                <a:sym typeface="+mn-ea"/>
              </a:rPr>
              <a:t>pandas</a:t>
            </a:r>
            <a:endParaRPr lang="en-US" sz="2800" dirty="0">
              <a:latin typeface="Calibri Light" panose="020F0302020204030204" charset="0"/>
              <a:cs typeface="Calibri Light" panose="020F0302020204030204" charset="0"/>
            </a:endParaRPr>
          </a:p>
          <a:p>
            <a:pPr lvl="2"/>
            <a:r>
              <a:rPr lang="en-US" sz="2800" dirty="0">
                <a:latin typeface="Calibri Light" panose="020F0302020204030204" charset="0"/>
                <a:cs typeface="Calibri Light" panose="020F0302020204030204" charset="0"/>
                <a:sym typeface="+mn-ea"/>
              </a:rPr>
              <a:t>nltk</a:t>
            </a:r>
            <a:endParaRPr lang="en-US" sz="2800" dirty="0">
              <a:latin typeface="Calibri Light" panose="020F0302020204030204" charset="0"/>
              <a:cs typeface="Calibri Light" panose="020F0302020204030204" charset="0"/>
            </a:endParaRPr>
          </a:p>
          <a:p>
            <a:pPr lvl="2"/>
            <a:r>
              <a:rPr lang="en-US" sz="2800" dirty="0">
                <a:latin typeface="Calibri Light" panose="020F0302020204030204" charset="0"/>
                <a:cs typeface="Calibri Light" panose="020F0302020204030204" charset="0"/>
                <a:sym typeface="+mn-ea"/>
              </a:rPr>
              <a:t>PIL</a:t>
            </a:r>
            <a:endParaRPr lang="en-US" sz="2800" dirty="0">
              <a:latin typeface="Calibri Light" panose="020F0302020204030204" charset="0"/>
              <a:cs typeface="Calibri Light" panose="020F0302020204030204" charset="0"/>
            </a:endParaRPr>
          </a:p>
          <a:p>
            <a:pPr lvl="2"/>
            <a:r>
              <a:rPr lang="en-US" sz="2800" dirty="0">
                <a:latin typeface="Calibri Light" panose="020F0302020204030204" charset="0"/>
                <a:cs typeface="Calibri Light" panose="020F0302020204030204" charset="0"/>
                <a:sym typeface="+mn-ea"/>
              </a:rPr>
              <a:t>Tkinter</a:t>
            </a:r>
            <a:endParaRPr lang="en-US" sz="2800" dirty="0">
              <a:latin typeface="Calibri Light" panose="020F0302020204030204" charset="0"/>
              <a:cs typeface="Calibri Light" panose="020F0302020204030204" charset="0"/>
            </a:endParaRPr>
          </a:p>
          <a:p>
            <a:pPr lvl="2"/>
            <a:endParaRPr lang="en-US" sz="2800" dirty="0"/>
          </a:p>
          <a:p>
            <a:pPr marL="0" indent="0">
              <a:buNone/>
            </a:pPr>
            <a:endParaRPr lang="en-US" dirty="0"/>
          </a:p>
        </p:txBody>
      </p:sp>
      <p:sp>
        <p:nvSpPr>
          <p:cNvPr id="4" name="Footer Placeholder 3"/>
          <p:cNvSpPr>
            <a:spLocks noGrp="1"/>
          </p:cNvSpPr>
          <p:nvPr>
            <p:ph type="ftr" sz="quarter" idx="11"/>
          </p:nvPr>
        </p:nvSpPr>
        <p:spPr/>
        <p:txBody>
          <a:bodyPr/>
          <a:lstStyle/>
          <a:p>
            <a:r>
              <a:rPr lang="en-US"/>
              <a:t>BCA  VI Semester - First Project Evaluation</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558" y="365125"/>
            <a:ext cx="10794242" cy="997685"/>
          </a:xfrm>
        </p:spPr>
        <p:txBody>
          <a:bodyPr>
            <a:normAutofit/>
          </a:bodyPr>
          <a:lstStyle/>
          <a:p>
            <a:r>
              <a:rPr lang="en-US" dirty="0">
                <a:solidFill>
                  <a:schemeClr val="tx1"/>
                </a:solidFill>
              </a:rPr>
              <a:t>Data set used</a:t>
            </a:r>
            <a:endParaRPr lang="en-US" dirty="0">
              <a:solidFill>
                <a:schemeClr val="tx1"/>
              </a:solidFill>
            </a:endParaRPr>
          </a:p>
        </p:txBody>
      </p:sp>
      <p:sp>
        <p:nvSpPr>
          <p:cNvPr id="3" name="Content Placeholder 2"/>
          <p:cNvSpPr>
            <a:spLocks noGrp="1"/>
          </p:cNvSpPr>
          <p:nvPr>
            <p:ph idx="1"/>
          </p:nvPr>
        </p:nvSpPr>
        <p:spPr>
          <a:xfrm>
            <a:off x="295275" y="1542415"/>
            <a:ext cx="11356340" cy="4262120"/>
          </a:xfrm>
        </p:spPr>
        <p:txBody>
          <a:bodyPr>
            <a:normAutofit/>
          </a:bodyPr>
          <a:lstStyle/>
          <a:p>
            <a:pPr lvl="1" algn="l"/>
            <a:r>
              <a:rPr lang="en-US" sz="2800" dirty="0">
                <a:sym typeface="+mn-ea"/>
                <a:hlinkClick r:id="rId1" action="ppaction://hlinkfile">
                  <a:extLst>
                    <a:ext uri="{DAF060AB-1E55-43B9-8AAB-6FB025537F2F}">
                      <wpsdc:hlinkClr xmlns:wpsdc="http://www.wps.cn/officeDocument/2017/drawingmlCustomData" val="00B0F0"/>
                      <wpsdc:folHlinkClr xmlns:wpsdc="http://www.wps.cn/officeDocument/2017/drawingmlCustomData" val="B2B2B2"/>
                      <wpsdc:hlinkUnderline xmlns:wpsdc="http://www.wps.cn/officeDocument/2017/drawingmlCustomData" val="1"/>
                    </a:ext>
                  </a:extLst>
                </a:hlinkClick>
              </a:rPr>
              <a:t>https://www.kaggle.com/hollyhetherington/metootweets?select=MeToo_tweets.csv </a:t>
            </a:r>
            <a:endParaRPr lang="en-US" sz="2800" dirty="0"/>
          </a:p>
          <a:p>
            <a:pPr lvl="1" algn="l"/>
            <a:r>
              <a:rPr lang="en-US" sz="2800" dirty="0">
                <a:sym typeface="+mn-ea"/>
              </a:rPr>
              <a:t>Based on  “MeToo Tweets.csv” dataset we created 4 dummy dataset</a:t>
            </a:r>
            <a:endParaRPr lang="en-US" sz="2800" dirty="0"/>
          </a:p>
          <a:p>
            <a:pPr lvl="1" algn="l"/>
            <a:r>
              <a:rPr lang="en-US" sz="2800" dirty="0">
                <a:latin typeface="Times New Roman" panose="02020603050405020304" pitchFamily="18" charset="0"/>
                <a:cs typeface="Times New Roman" panose="02020603050405020304" pitchFamily="18" charset="0"/>
                <a:sym typeface="+mn-ea"/>
              </a:rPr>
              <a:t>Size of the data set is 186 KB. 1000 records are there.</a:t>
            </a:r>
            <a:endParaRPr lang="en-US" sz="2800" dirty="0">
              <a:latin typeface="Times New Roman" panose="02020603050405020304" pitchFamily="18" charset="0"/>
              <a:cs typeface="Times New Roman" panose="02020603050405020304" pitchFamily="18" charset="0"/>
              <a:sym typeface="+mn-ea"/>
            </a:endParaRPr>
          </a:p>
          <a:p>
            <a:pPr lvl="1" algn="l"/>
            <a:r>
              <a:rPr lang="en-US" sz="2800" dirty="0">
                <a:latin typeface="Times New Roman" panose="02020603050405020304" pitchFamily="18" charset="0"/>
                <a:cs typeface="Times New Roman" panose="02020603050405020304" pitchFamily="18" charset="0"/>
                <a:sym typeface="+mn-ea"/>
              </a:rPr>
              <a:t>Important column header within the data set are comments, user name, created at, source, like, replies count and lang.</a:t>
            </a:r>
            <a:endParaRPr lang="en-US" dirty="0">
              <a:latin typeface="Times New Roman" panose="02020603050405020304" pitchFamily="18" charset="0"/>
              <a:cs typeface="Times New Roman" panose="02020603050405020304" pitchFamily="18" charset="0"/>
            </a:endParaRPr>
          </a:p>
          <a:p>
            <a:pPr lvl="1"/>
            <a:endParaRPr lang="en-US" dirty="0"/>
          </a:p>
        </p:txBody>
      </p:sp>
      <p:sp>
        <p:nvSpPr>
          <p:cNvPr id="4" name="Footer Placeholder 3"/>
          <p:cNvSpPr>
            <a:spLocks noGrp="1"/>
          </p:cNvSpPr>
          <p:nvPr>
            <p:ph type="ftr" sz="quarter" idx="11"/>
          </p:nvPr>
        </p:nvSpPr>
        <p:spPr/>
        <p:txBody>
          <a:bodyPr/>
          <a:lstStyle/>
          <a:p>
            <a:r>
              <a:rPr lang="en-US"/>
              <a:t>BCA  VI Semester - First Project Evaluation</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125" y="186690"/>
            <a:ext cx="10861675" cy="528320"/>
          </a:xfrm>
        </p:spPr>
        <p:txBody>
          <a:bodyPr>
            <a:normAutofit fontScale="90000"/>
          </a:bodyPr>
          <a:lstStyle/>
          <a:p>
            <a:endParaRPr lang="en-US"/>
          </a:p>
        </p:txBody>
      </p:sp>
      <p:sp>
        <p:nvSpPr>
          <p:cNvPr id="3" name="Content Placeholder 2"/>
          <p:cNvSpPr>
            <a:spLocks noGrp="1"/>
          </p:cNvSpPr>
          <p:nvPr>
            <p:ph idx="1"/>
          </p:nvPr>
        </p:nvSpPr>
        <p:spPr>
          <a:xfrm>
            <a:off x="838200" y="1317625"/>
            <a:ext cx="10515600" cy="4859655"/>
          </a:xfrm>
        </p:spPr>
        <p:txBody>
          <a:bodyPr/>
          <a:lstStyle/>
          <a:p>
            <a:pPr marL="0" indent="0">
              <a:buNone/>
            </a:pPr>
            <a:endParaRPr lang="en-US"/>
          </a:p>
        </p:txBody>
      </p:sp>
      <p:sp>
        <p:nvSpPr>
          <p:cNvPr id="4" name="Footer Placeholder 3"/>
          <p:cNvSpPr>
            <a:spLocks noGrp="1"/>
          </p:cNvSpPr>
          <p:nvPr>
            <p:ph type="ftr" sz="quarter" idx="11"/>
          </p:nvPr>
        </p:nvSpPr>
        <p:spPr/>
        <p:txBody>
          <a:bodyPr/>
          <a:lstStyle/>
          <a:p>
            <a:r>
              <a:rPr lang="en-US"/>
              <a:t>BCA  VI Semester - First Project Evaluation</a:t>
            </a:r>
            <a:endParaRPr lang="en-US"/>
          </a:p>
        </p:txBody>
      </p:sp>
      <p:graphicFrame>
        <p:nvGraphicFramePr>
          <p:cNvPr id="5" name="Table 4"/>
          <p:cNvGraphicFramePr/>
          <p:nvPr/>
        </p:nvGraphicFramePr>
        <p:xfrm>
          <a:off x="412750" y="186690"/>
          <a:ext cx="11517630" cy="6069965"/>
        </p:xfrm>
        <a:graphic>
          <a:graphicData uri="http://schemas.openxmlformats.org/drawingml/2006/table">
            <a:tbl>
              <a:tblPr firstRow="1" bandRow="1">
                <a:tableStyleId>{5C22544A-7EE6-4342-B048-85BDC9FD1C3A}</a:tableStyleId>
              </a:tblPr>
              <a:tblGrid>
                <a:gridCol w="1398905"/>
                <a:gridCol w="2432050"/>
                <a:gridCol w="2027555"/>
                <a:gridCol w="5659120"/>
              </a:tblGrid>
              <a:tr h="615315">
                <a:tc>
                  <a:txBody>
                    <a:bodyPr/>
                    <a:lstStyle/>
                    <a:p>
                      <a:pPr algn="ctr">
                        <a:buNone/>
                      </a:pPr>
                      <a:r>
                        <a:rPr lang="en-US"/>
                        <a:t>SL.NO</a:t>
                      </a:r>
                      <a:endParaRPr lang="en-US"/>
                    </a:p>
                  </a:txBody>
                  <a:tcPr anchor="ctr"/>
                </a:tc>
                <a:tc>
                  <a:txBody>
                    <a:bodyPr/>
                    <a:lstStyle/>
                    <a:p>
                      <a:pPr algn="ctr">
                        <a:buNone/>
                      </a:pPr>
                      <a:r>
                        <a:rPr lang="en-US"/>
                        <a:t>COLUMN</a:t>
                      </a:r>
                      <a:endParaRPr lang="en-US"/>
                    </a:p>
                  </a:txBody>
                  <a:tcPr anchor="ctr"/>
                </a:tc>
                <a:tc>
                  <a:txBody>
                    <a:bodyPr/>
                    <a:lstStyle/>
                    <a:p>
                      <a:pPr algn="ctr">
                        <a:buNone/>
                      </a:pPr>
                      <a:r>
                        <a:rPr lang="en-US"/>
                        <a:t>DATATYPE</a:t>
                      </a:r>
                      <a:endParaRPr lang="en-US"/>
                    </a:p>
                  </a:txBody>
                  <a:tcPr anchor="ctr"/>
                </a:tc>
                <a:tc>
                  <a:txBody>
                    <a:bodyPr/>
                    <a:lstStyle/>
                    <a:p>
                      <a:pPr algn="ctr">
                        <a:buNone/>
                      </a:pPr>
                      <a:r>
                        <a:rPr lang="en-US"/>
                        <a:t>DESCRIPTION</a:t>
                      </a:r>
                      <a:endParaRPr lang="en-US"/>
                    </a:p>
                  </a:txBody>
                  <a:tcPr anchor="ctr"/>
                </a:tc>
              </a:tr>
              <a:tr h="660400">
                <a:tc>
                  <a:txBody>
                    <a:bodyPr/>
                    <a:lstStyle/>
                    <a:p>
                      <a:pPr algn="ctr">
                        <a:lnSpc>
                          <a:spcPct val="110000"/>
                        </a:lnSpc>
                        <a:buNone/>
                      </a:pPr>
                      <a:r>
                        <a:rPr lang="en-US"/>
                        <a:t>1</a:t>
                      </a:r>
                      <a:endParaRPr lang="en-US"/>
                    </a:p>
                  </a:txBody>
                  <a:tcPr/>
                </a:tc>
                <a:tc>
                  <a:txBody>
                    <a:bodyPr/>
                    <a:lstStyle/>
                    <a:p>
                      <a:pPr algn="ctr">
                        <a:lnSpc>
                          <a:spcPct val="110000"/>
                        </a:lnSpc>
                        <a:buNone/>
                      </a:pPr>
                      <a:r>
                        <a:rPr lang="en-US" sz="1800" dirty="0">
                          <a:latin typeface="Times New Roman" panose="02020603050405020304" pitchFamily="18" charset="0"/>
                          <a:cs typeface="Times New Roman" panose="02020603050405020304" pitchFamily="18" charset="0"/>
                          <a:sym typeface="+mn-ea"/>
                        </a:rPr>
                        <a:t>comments</a:t>
                      </a:r>
                      <a:endParaRPr lang="en-US"/>
                    </a:p>
                  </a:txBody>
                  <a:tcPr/>
                </a:tc>
                <a:tc>
                  <a:txBody>
                    <a:bodyPr/>
                    <a:lstStyle/>
                    <a:p>
                      <a:pPr algn="ctr">
                        <a:lnSpc>
                          <a:spcPct val="110000"/>
                        </a:lnSpc>
                        <a:buNone/>
                      </a:pPr>
                      <a:r>
                        <a:rPr lang="en-US"/>
                        <a:t>String</a:t>
                      </a:r>
                      <a:endParaRPr lang="en-US"/>
                    </a:p>
                  </a:txBody>
                  <a:tcPr/>
                </a:tc>
                <a:tc>
                  <a:txBody>
                    <a:bodyPr/>
                    <a:lstStyle/>
                    <a:p>
                      <a:pPr algn="ctr">
                        <a:lnSpc>
                          <a:spcPct val="110000"/>
                        </a:lnSpc>
                        <a:buNone/>
                      </a:pPr>
                      <a:r>
                        <a:rPr lang="en-US"/>
                        <a:t>Textual content of the comment posted on Instagram.</a:t>
                      </a:r>
                      <a:endParaRPr lang="en-US"/>
                    </a:p>
                  </a:txBody>
                  <a:tcPr/>
                </a:tc>
              </a:tr>
              <a:tr h="812165">
                <a:tc>
                  <a:txBody>
                    <a:bodyPr/>
                    <a:lstStyle/>
                    <a:p>
                      <a:pPr algn="ctr">
                        <a:lnSpc>
                          <a:spcPct val="110000"/>
                        </a:lnSpc>
                        <a:buNone/>
                      </a:pPr>
                      <a:r>
                        <a:rPr lang="en-US"/>
                        <a:t>2</a:t>
                      </a:r>
                      <a:endParaRPr lang="en-US"/>
                    </a:p>
                  </a:txBody>
                  <a:tcPr/>
                </a:tc>
                <a:tc>
                  <a:txBody>
                    <a:bodyPr/>
                    <a:lstStyle/>
                    <a:p>
                      <a:pPr algn="ctr">
                        <a:lnSpc>
                          <a:spcPct val="110000"/>
                        </a:lnSpc>
                        <a:buNone/>
                      </a:pPr>
                      <a:r>
                        <a:rPr lang="en-US" sz="1800" dirty="0">
                          <a:latin typeface="Times New Roman" panose="02020603050405020304" pitchFamily="18" charset="0"/>
                          <a:cs typeface="Times New Roman" panose="02020603050405020304" pitchFamily="18" charset="0"/>
                          <a:sym typeface="+mn-ea"/>
                        </a:rPr>
                        <a:t>user name</a:t>
                      </a:r>
                      <a:endParaRPr lang="en-US"/>
                    </a:p>
                  </a:txBody>
                  <a:tcPr/>
                </a:tc>
                <a:tc>
                  <a:txBody>
                    <a:bodyPr/>
                    <a:lstStyle/>
                    <a:p>
                      <a:pPr algn="ctr">
                        <a:lnSpc>
                          <a:spcPct val="110000"/>
                        </a:lnSpc>
                        <a:buNone/>
                      </a:pPr>
                      <a:r>
                        <a:rPr lang="en-US"/>
                        <a:t>String</a:t>
                      </a:r>
                      <a:endParaRPr lang="en-US"/>
                    </a:p>
                  </a:txBody>
                  <a:tcPr/>
                </a:tc>
                <a:tc>
                  <a:txBody>
                    <a:bodyPr/>
                    <a:lstStyle/>
                    <a:p>
                      <a:pPr algn="ctr">
                        <a:lnSpc>
                          <a:spcPct val="110000"/>
                        </a:lnSpc>
                        <a:buNone/>
                      </a:pPr>
                      <a:r>
                        <a:rPr lang="en-US"/>
                        <a:t>Username or handle of the Instagram user who posted the comment.</a:t>
                      </a:r>
                      <a:endParaRPr lang="en-US"/>
                    </a:p>
                  </a:txBody>
                  <a:tcPr/>
                </a:tc>
              </a:tr>
              <a:tr h="812800">
                <a:tc>
                  <a:txBody>
                    <a:bodyPr/>
                    <a:lstStyle/>
                    <a:p>
                      <a:pPr algn="ctr">
                        <a:lnSpc>
                          <a:spcPct val="110000"/>
                        </a:lnSpc>
                        <a:buNone/>
                      </a:pPr>
                      <a:r>
                        <a:rPr lang="en-US"/>
                        <a:t>3</a:t>
                      </a:r>
                      <a:endParaRPr lang="en-US"/>
                    </a:p>
                  </a:txBody>
                  <a:tcPr/>
                </a:tc>
                <a:tc>
                  <a:txBody>
                    <a:bodyPr/>
                    <a:lstStyle/>
                    <a:p>
                      <a:pPr algn="ctr">
                        <a:lnSpc>
                          <a:spcPct val="110000"/>
                        </a:lnSpc>
                        <a:buNone/>
                      </a:pPr>
                      <a:r>
                        <a:rPr lang="en-US" sz="1800" dirty="0">
                          <a:latin typeface="Times New Roman" panose="02020603050405020304" pitchFamily="18" charset="0"/>
                          <a:cs typeface="Times New Roman" panose="02020603050405020304" pitchFamily="18" charset="0"/>
                          <a:sym typeface="+mn-ea"/>
                        </a:rPr>
                        <a:t>created at</a:t>
                      </a:r>
                      <a:endParaRPr lang="en-US"/>
                    </a:p>
                  </a:txBody>
                  <a:tcPr/>
                </a:tc>
                <a:tc>
                  <a:txBody>
                    <a:bodyPr/>
                    <a:lstStyle/>
                    <a:p>
                      <a:pPr algn="ctr">
                        <a:lnSpc>
                          <a:spcPct val="110000"/>
                        </a:lnSpc>
                        <a:buNone/>
                      </a:pPr>
                      <a:r>
                        <a:rPr lang="en-US"/>
                        <a:t> Date/Time</a:t>
                      </a:r>
                      <a:endParaRPr lang="en-US"/>
                    </a:p>
                  </a:txBody>
                  <a:tcPr/>
                </a:tc>
                <a:tc>
                  <a:txBody>
                    <a:bodyPr/>
                    <a:lstStyle/>
                    <a:p>
                      <a:pPr algn="ctr">
                        <a:lnSpc>
                          <a:spcPct val="110000"/>
                        </a:lnSpc>
                        <a:buNone/>
                      </a:pPr>
                      <a:r>
                        <a:rPr lang="en-US"/>
                        <a:t> Timestamp indicating when the comment was posted on Instagram. </a:t>
                      </a:r>
                      <a:endParaRPr lang="en-US"/>
                    </a:p>
                  </a:txBody>
                  <a:tcPr/>
                </a:tc>
              </a:tr>
              <a:tr h="792480">
                <a:tc>
                  <a:txBody>
                    <a:bodyPr/>
                    <a:lstStyle/>
                    <a:p>
                      <a:pPr algn="ctr">
                        <a:lnSpc>
                          <a:spcPct val="110000"/>
                        </a:lnSpc>
                        <a:buNone/>
                      </a:pPr>
                      <a:r>
                        <a:rPr lang="en-US"/>
                        <a:t>4</a:t>
                      </a:r>
                      <a:endParaRPr lang="en-US"/>
                    </a:p>
                  </a:txBody>
                  <a:tcPr/>
                </a:tc>
                <a:tc>
                  <a:txBody>
                    <a:bodyPr/>
                    <a:lstStyle/>
                    <a:p>
                      <a:pPr algn="ctr">
                        <a:lnSpc>
                          <a:spcPct val="110000"/>
                        </a:lnSpc>
                        <a:buNone/>
                      </a:pPr>
                      <a:r>
                        <a:rPr lang="en-US" sz="1800" dirty="0">
                          <a:latin typeface="Times New Roman" panose="02020603050405020304" pitchFamily="18" charset="0"/>
                          <a:cs typeface="Times New Roman" panose="02020603050405020304" pitchFamily="18" charset="0"/>
                          <a:sym typeface="+mn-ea"/>
                        </a:rPr>
                        <a:t>source</a:t>
                      </a:r>
                      <a:endParaRPr lang="en-US"/>
                    </a:p>
                  </a:txBody>
                  <a:tcPr/>
                </a:tc>
                <a:tc>
                  <a:txBody>
                    <a:bodyPr/>
                    <a:lstStyle/>
                    <a:p>
                      <a:pPr algn="ctr">
                        <a:lnSpc>
                          <a:spcPct val="110000"/>
                        </a:lnSpc>
                        <a:buNone/>
                      </a:pPr>
                      <a:r>
                        <a:rPr lang="en-US"/>
                        <a:t>String</a:t>
                      </a:r>
                      <a:endParaRPr lang="en-US"/>
                    </a:p>
                  </a:txBody>
                  <a:tcPr/>
                </a:tc>
                <a:tc>
                  <a:txBody>
                    <a:bodyPr/>
                    <a:lstStyle/>
                    <a:p>
                      <a:pPr algn="ctr">
                        <a:lnSpc>
                          <a:spcPct val="110000"/>
                        </a:lnSpc>
                        <a:buNone/>
                      </a:pPr>
                      <a:r>
                        <a:rPr lang="en-US"/>
                        <a:t>Source platform or application from which the comment was posted on Instagram (e.g., "Instagram for Android").</a:t>
                      </a:r>
                      <a:endParaRPr lang="en-US"/>
                    </a:p>
                  </a:txBody>
                  <a:tcPr/>
                </a:tc>
              </a:tr>
              <a:tr h="791845">
                <a:tc>
                  <a:txBody>
                    <a:bodyPr/>
                    <a:lstStyle/>
                    <a:p>
                      <a:pPr algn="ctr">
                        <a:lnSpc>
                          <a:spcPct val="110000"/>
                        </a:lnSpc>
                        <a:buNone/>
                      </a:pPr>
                      <a:r>
                        <a:rPr lang="en-US"/>
                        <a:t>5</a:t>
                      </a:r>
                      <a:endParaRPr lang="en-US"/>
                    </a:p>
                  </a:txBody>
                  <a:tcPr/>
                </a:tc>
                <a:tc>
                  <a:txBody>
                    <a:bodyPr/>
                    <a:lstStyle/>
                    <a:p>
                      <a:pPr algn="ctr">
                        <a:lnSpc>
                          <a:spcPct val="110000"/>
                        </a:lnSpc>
                        <a:buNone/>
                      </a:pPr>
                      <a:r>
                        <a:rPr lang="en-US"/>
                        <a:t>likes</a:t>
                      </a:r>
                      <a:endParaRPr lang="en-US"/>
                    </a:p>
                  </a:txBody>
                  <a:tcPr/>
                </a:tc>
                <a:tc>
                  <a:txBody>
                    <a:bodyPr/>
                    <a:lstStyle/>
                    <a:p>
                      <a:pPr algn="ctr">
                        <a:lnSpc>
                          <a:spcPct val="110000"/>
                        </a:lnSpc>
                        <a:buNone/>
                      </a:pPr>
                      <a:r>
                        <a:rPr lang="en-US"/>
                        <a:t>Integer</a:t>
                      </a:r>
                      <a:endParaRPr lang="en-US"/>
                    </a:p>
                  </a:txBody>
                  <a:tcPr/>
                </a:tc>
                <a:tc>
                  <a:txBody>
                    <a:bodyPr/>
                    <a:lstStyle/>
                    <a:p>
                      <a:pPr algn="ctr">
                        <a:lnSpc>
                          <a:spcPct val="110000"/>
                        </a:lnSpc>
                        <a:buNone/>
                      </a:pPr>
                      <a:r>
                        <a:rPr lang="en-US"/>
                        <a:t>Number of likes or reactions received by the comment on Instagram.</a:t>
                      </a:r>
                      <a:endParaRPr lang="en-US"/>
                    </a:p>
                  </a:txBody>
                  <a:tcPr/>
                </a:tc>
              </a:tr>
              <a:tr h="792480">
                <a:tc>
                  <a:txBody>
                    <a:bodyPr/>
                    <a:lstStyle/>
                    <a:p>
                      <a:pPr algn="ctr">
                        <a:lnSpc>
                          <a:spcPct val="110000"/>
                        </a:lnSpc>
                        <a:buNone/>
                      </a:pPr>
                      <a:r>
                        <a:rPr lang="en-US"/>
                        <a:t>6</a:t>
                      </a:r>
                      <a:endParaRPr lang="en-US"/>
                    </a:p>
                  </a:txBody>
                  <a:tcPr/>
                </a:tc>
                <a:tc>
                  <a:txBody>
                    <a:bodyPr/>
                    <a:lstStyle/>
                    <a:p>
                      <a:pPr algn="ctr">
                        <a:lnSpc>
                          <a:spcPct val="110000"/>
                        </a:lnSpc>
                        <a:buNone/>
                      </a:pPr>
                      <a:r>
                        <a:rPr lang="en-US" sz="1800" dirty="0">
                          <a:latin typeface="Times New Roman" panose="02020603050405020304" pitchFamily="18" charset="0"/>
                          <a:cs typeface="Times New Roman" panose="02020603050405020304" pitchFamily="18" charset="0"/>
                          <a:sym typeface="+mn-ea"/>
                        </a:rPr>
                        <a:t>replies count</a:t>
                      </a:r>
                      <a:endParaRPr lang="en-US"/>
                    </a:p>
                  </a:txBody>
                  <a:tcPr/>
                </a:tc>
                <a:tc>
                  <a:txBody>
                    <a:bodyPr/>
                    <a:lstStyle/>
                    <a:p>
                      <a:pPr algn="ctr">
                        <a:lnSpc>
                          <a:spcPct val="110000"/>
                        </a:lnSpc>
                        <a:buNone/>
                      </a:pPr>
                      <a:r>
                        <a:rPr lang="en-US"/>
                        <a:t>Integer</a:t>
                      </a:r>
                      <a:endParaRPr lang="en-US"/>
                    </a:p>
                  </a:txBody>
                  <a:tcPr/>
                </a:tc>
                <a:tc>
                  <a:txBody>
                    <a:bodyPr/>
                    <a:lstStyle/>
                    <a:p>
                      <a:pPr algn="ctr">
                        <a:lnSpc>
                          <a:spcPct val="110000"/>
                        </a:lnSpc>
                        <a:buNone/>
                      </a:pPr>
                      <a:r>
                        <a:rPr lang="en-US"/>
                        <a:t>Count of replies or responses to the comment on Instagram.</a:t>
                      </a:r>
                      <a:endParaRPr lang="en-US"/>
                    </a:p>
                  </a:txBody>
                  <a:tcPr/>
                </a:tc>
              </a:tr>
              <a:tr h="792480">
                <a:tc>
                  <a:txBody>
                    <a:bodyPr/>
                    <a:lstStyle/>
                    <a:p>
                      <a:pPr algn="ctr">
                        <a:lnSpc>
                          <a:spcPct val="110000"/>
                        </a:lnSpc>
                        <a:buNone/>
                      </a:pPr>
                      <a:r>
                        <a:rPr lang="en-US"/>
                        <a:t>7</a:t>
                      </a:r>
                      <a:endParaRPr lang="en-US"/>
                    </a:p>
                  </a:txBody>
                  <a:tcPr/>
                </a:tc>
                <a:tc>
                  <a:txBody>
                    <a:bodyPr/>
                    <a:lstStyle/>
                    <a:p>
                      <a:pPr algn="ctr">
                        <a:lnSpc>
                          <a:spcPct val="110000"/>
                        </a:lnSpc>
                        <a:buNone/>
                      </a:pPr>
                      <a:r>
                        <a:rPr lang="en-US" sz="1800" dirty="0">
                          <a:latin typeface="Times New Roman" panose="02020603050405020304" pitchFamily="18" charset="0"/>
                          <a:cs typeface="Times New Roman" panose="02020603050405020304" pitchFamily="18" charset="0"/>
                          <a:sym typeface="+mn-ea"/>
                        </a:rPr>
                        <a:t>lang</a:t>
                      </a:r>
                      <a:endParaRPr lang="en-US"/>
                    </a:p>
                  </a:txBody>
                  <a:tcPr/>
                </a:tc>
                <a:tc>
                  <a:txBody>
                    <a:bodyPr/>
                    <a:lstStyle/>
                    <a:p>
                      <a:pPr algn="ctr">
                        <a:lnSpc>
                          <a:spcPct val="110000"/>
                        </a:lnSpc>
                        <a:buNone/>
                      </a:pPr>
                      <a:r>
                        <a:rPr lang="en-US"/>
                        <a:t> String</a:t>
                      </a:r>
                      <a:endParaRPr lang="en-US"/>
                    </a:p>
                  </a:txBody>
                  <a:tcPr/>
                </a:tc>
                <a:tc>
                  <a:txBody>
                    <a:bodyPr/>
                    <a:lstStyle/>
                    <a:p>
                      <a:pPr algn="ctr">
                        <a:lnSpc>
                          <a:spcPct val="110000"/>
                        </a:lnSpc>
                        <a:buNone/>
                      </a:pPr>
                      <a:r>
                        <a:rPr lang="en-US"/>
                        <a:t>Language code indicating the language in which the comment is written on Instagram (e.g., 'en' for English).</a:t>
                      </a:r>
                      <a:endParaRPr lang="en-US"/>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sym typeface="+mn-ea"/>
              </a:rPr>
              <a:t>Performance Evaluation Metrics</a:t>
            </a:r>
            <a:endParaRPr lang="en-US"/>
          </a:p>
        </p:txBody>
      </p:sp>
      <p:sp>
        <p:nvSpPr>
          <p:cNvPr id="3" name="Content Placeholder 2"/>
          <p:cNvSpPr>
            <a:spLocks noGrp="1"/>
          </p:cNvSpPr>
          <p:nvPr>
            <p:ph idx="1"/>
          </p:nvPr>
        </p:nvSpPr>
        <p:spPr/>
        <p:txBody>
          <a:bodyPr/>
          <a:p>
            <a:pPr marL="0" indent="0">
              <a:buNone/>
            </a:pPr>
            <a:r>
              <a:rPr lang="en-GB" sz="2800" dirty="0" smtClean="0">
                <a:sym typeface="+mn-ea"/>
              </a:rPr>
              <a:t>The </a:t>
            </a:r>
            <a:r>
              <a:rPr lang="en-GB" sz="2800" dirty="0">
                <a:sym typeface="+mn-ea"/>
              </a:rPr>
              <a:t>polarity score represents the sentiment of the text, ranging from </a:t>
            </a:r>
            <a:endParaRPr lang="en-GB" sz="2800" dirty="0">
              <a:sym typeface="+mn-ea"/>
            </a:endParaRPr>
          </a:p>
          <a:p>
            <a:pPr marL="0" indent="0">
              <a:buNone/>
            </a:pPr>
            <a:r>
              <a:rPr lang="en-GB" sz="2800" dirty="0" smtClean="0">
                <a:sym typeface="+mn-ea"/>
              </a:rPr>
              <a:t> </a:t>
            </a:r>
            <a:r>
              <a:rPr lang="en-US" altLang="en-GB" sz="2800" dirty="0" smtClean="0">
                <a:sym typeface="+mn-ea"/>
              </a:rPr>
              <a:t>&lt;0.2</a:t>
            </a:r>
            <a:r>
              <a:rPr lang="en-GB" sz="2800" dirty="0" smtClean="0">
                <a:sym typeface="+mn-ea"/>
              </a:rPr>
              <a:t> (negative</a:t>
            </a:r>
            <a:r>
              <a:rPr lang="en-GB" sz="2800" dirty="0">
                <a:sym typeface="+mn-ea"/>
              </a:rPr>
              <a:t>) ,</a:t>
            </a:r>
            <a:r>
              <a:rPr lang="en-GB" sz="2800" dirty="0" smtClean="0">
                <a:sym typeface="+mn-ea"/>
              </a:rPr>
              <a:t> </a:t>
            </a:r>
            <a:r>
              <a:rPr lang="en-US" altLang="en-GB" sz="2800" dirty="0" smtClean="0">
                <a:sym typeface="+mn-ea"/>
              </a:rPr>
              <a:t>&gt;0.5</a:t>
            </a:r>
            <a:r>
              <a:rPr lang="en-GB" sz="2800" dirty="0">
                <a:sym typeface="+mn-ea"/>
              </a:rPr>
              <a:t> </a:t>
            </a:r>
            <a:r>
              <a:rPr lang="en-GB" sz="2800" dirty="0" smtClean="0">
                <a:sym typeface="+mn-ea"/>
              </a:rPr>
              <a:t>(positive),</a:t>
            </a:r>
            <a:r>
              <a:rPr lang="en-US" altLang="en-GB" sz="2800" dirty="0" smtClean="0">
                <a:sym typeface="+mn-ea"/>
              </a:rPr>
              <a:t> </a:t>
            </a:r>
            <a:r>
              <a:rPr lang="en-US" altLang="en-GB" dirty="0" smtClean="0">
                <a:sym typeface="+mn-ea"/>
              </a:rPr>
              <a:t>and </a:t>
            </a:r>
            <a:r>
              <a:rPr lang="en-GB" sz="2800" dirty="0" smtClean="0">
                <a:sym typeface="+mn-ea"/>
              </a:rPr>
              <a:t>  </a:t>
            </a:r>
            <a:r>
              <a:rPr lang="en-US" altLang="en-GB" sz="2800" dirty="0" smtClean="0">
                <a:sym typeface="+mn-ea"/>
              </a:rPr>
              <a:t>&gt;0.2 &amp;&lt;0.5</a:t>
            </a:r>
            <a:r>
              <a:rPr lang="en-GB" sz="2800" dirty="0" smtClean="0">
                <a:sym typeface="+mn-ea"/>
              </a:rPr>
              <a:t>(neutral).</a:t>
            </a:r>
            <a:endParaRPr lang="en-US" sz="2800" dirty="0"/>
          </a:p>
          <a:p>
            <a:r>
              <a:rPr lang="en-GB" sz="2800" dirty="0" smtClean="0">
                <a:sym typeface="+mn-ea"/>
              </a:rPr>
              <a:t>To </a:t>
            </a:r>
            <a:r>
              <a:rPr lang="en-GB" sz="2800" dirty="0">
                <a:sym typeface="+mn-ea"/>
              </a:rPr>
              <a:t>calculate the percentage of each sentiment </a:t>
            </a:r>
            <a:r>
              <a:rPr lang="en-GB" sz="2800" dirty="0" smtClean="0">
                <a:sym typeface="+mn-ea"/>
              </a:rPr>
              <a:t>category:</a:t>
            </a:r>
            <a:endParaRPr lang="en-GB" sz="2800" dirty="0" smtClean="0"/>
          </a:p>
          <a:p>
            <a:pPr marL="0" indent="0">
              <a:buNone/>
            </a:pPr>
            <a:r>
              <a:rPr lang="en-GB" sz="2800" dirty="0">
                <a:sym typeface="+mn-ea"/>
              </a:rPr>
              <a:t>   </a:t>
            </a:r>
            <a:r>
              <a:rPr lang="en-GB" sz="2800" dirty="0" smtClean="0">
                <a:sym typeface="+mn-ea"/>
              </a:rPr>
              <a:t> </a:t>
            </a:r>
            <a:r>
              <a:rPr lang="en-GB" sz="2800" dirty="0">
                <a:sym typeface="+mn-ea"/>
              </a:rPr>
              <a:t>(count of a sentiment category / total number of comments) * 100</a:t>
            </a:r>
            <a:endParaRPr lang="en-GB" sz="2800" dirty="0"/>
          </a:p>
          <a:p>
            <a:pPr lvl="1"/>
            <a:r>
              <a:rPr lang="en-GB" sz="2800" dirty="0">
                <a:sym typeface="+mn-ea"/>
              </a:rPr>
              <a:t>Count of a </a:t>
            </a:r>
            <a:r>
              <a:rPr lang="en-GB" sz="2800" dirty="0" smtClean="0">
                <a:sym typeface="+mn-ea"/>
              </a:rPr>
              <a:t>Sentiment </a:t>
            </a:r>
            <a:r>
              <a:rPr lang="en-GB" sz="2800" dirty="0">
                <a:sym typeface="+mn-ea"/>
              </a:rPr>
              <a:t>Category: C</a:t>
            </a:r>
            <a:r>
              <a:rPr lang="en-GB" sz="2800" dirty="0" smtClean="0">
                <a:sym typeface="+mn-ea"/>
              </a:rPr>
              <a:t>ount the </a:t>
            </a:r>
            <a:r>
              <a:rPr lang="en-GB" sz="2800" dirty="0" err="1" smtClean="0">
                <a:sym typeface="+mn-ea"/>
              </a:rPr>
              <a:t>pos,neg</a:t>
            </a:r>
            <a:r>
              <a:rPr lang="en-GB" sz="2800" dirty="0" smtClean="0">
                <a:sym typeface="+mn-ea"/>
              </a:rPr>
              <a:t>, and </a:t>
            </a:r>
            <a:r>
              <a:rPr lang="en-GB" sz="2800" dirty="0" err="1" smtClean="0">
                <a:sym typeface="+mn-ea"/>
              </a:rPr>
              <a:t>neu</a:t>
            </a:r>
            <a:endParaRPr lang="en-GB" sz="2800" dirty="0" smtClean="0"/>
          </a:p>
          <a:p>
            <a:pPr lvl="1"/>
            <a:r>
              <a:rPr lang="en-IN" sz="2800" dirty="0" smtClean="0">
                <a:sym typeface="+mn-ea"/>
              </a:rPr>
              <a:t>Total </a:t>
            </a:r>
            <a:r>
              <a:rPr lang="en-IN" sz="2800" dirty="0">
                <a:sym typeface="+mn-ea"/>
              </a:rPr>
              <a:t>Number of Comments: </a:t>
            </a:r>
            <a:r>
              <a:rPr lang="en-GB" sz="2800" dirty="0">
                <a:sym typeface="+mn-ea"/>
              </a:rPr>
              <a:t>T</a:t>
            </a:r>
            <a:r>
              <a:rPr lang="en-GB" sz="2800" dirty="0" smtClean="0">
                <a:sym typeface="+mn-ea"/>
              </a:rPr>
              <a:t>he </a:t>
            </a:r>
            <a:r>
              <a:rPr lang="en-GB" sz="2800" dirty="0">
                <a:sym typeface="+mn-ea"/>
              </a:rPr>
              <a:t>total count of all </a:t>
            </a:r>
            <a:r>
              <a:rPr lang="en-GB" sz="2800" dirty="0" smtClean="0">
                <a:sym typeface="+mn-ea"/>
              </a:rPr>
              <a:t>comments</a:t>
            </a:r>
            <a:endParaRPr lang="en-GB" sz="2800" dirty="0" smtClean="0"/>
          </a:p>
          <a:p>
            <a:pPr lvl="1"/>
            <a:r>
              <a:rPr lang="en-GB" sz="2800" dirty="0">
                <a:sym typeface="+mn-ea"/>
              </a:rPr>
              <a:t>Multiplication by 100: </a:t>
            </a:r>
            <a:r>
              <a:rPr lang="en-GB" sz="2800" dirty="0" smtClean="0">
                <a:sym typeface="+mn-ea"/>
              </a:rPr>
              <a:t>To converts </a:t>
            </a:r>
            <a:r>
              <a:rPr lang="en-GB" sz="2800" dirty="0">
                <a:sym typeface="+mn-ea"/>
              </a:rPr>
              <a:t>the proportion into a percentage.</a:t>
            </a:r>
            <a:endParaRPr lang="en-US" sz="2800" dirty="0"/>
          </a:p>
          <a:p>
            <a:endParaRPr lang="en-US" sz="2800" dirty="0"/>
          </a:p>
          <a:p>
            <a:endParaRPr lang="en-US"/>
          </a:p>
        </p:txBody>
      </p:sp>
      <p:sp>
        <p:nvSpPr>
          <p:cNvPr id="4" name="Footer Placeholder 3"/>
          <p:cNvSpPr>
            <a:spLocks noGrp="1"/>
          </p:cNvSpPr>
          <p:nvPr>
            <p:ph type="ftr" sz="quarter" idx="11"/>
          </p:nvPr>
        </p:nvSpPr>
        <p:spPr/>
        <p:txBody>
          <a:bodyPr/>
          <a:p>
            <a:r>
              <a:rPr lang="en-US"/>
              <a:t>BCA  VI Semester - First Project Evaluation</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360" y="365125"/>
            <a:ext cx="10515600" cy="1155700"/>
          </a:xfrm>
        </p:spPr>
        <p:txBody>
          <a:bodyPr/>
          <a:lstStyle/>
          <a:p>
            <a:r>
              <a:rPr lang="en-IN" altLang="en-US">
                <a:sym typeface="+mn-ea"/>
              </a:rPr>
              <a:t>proposed system</a:t>
            </a:r>
            <a:endParaRPr lang="en-US"/>
          </a:p>
        </p:txBody>
      </p:sp>
      <p:sp>
        <p:nvSpPr>
          <p:cNvPr id="3" name="Content Placeholder 2"/>
          <p:cNvSpPr>
            <a:spLocks noGrp="1"/>
          </p:cNvSpPr>
          <p:nvPr>
            <p:ph idx="1"/>
          </p:nvPr>
        </p:nvSpPr>
        <p:spPr/>
        <p:txBody>
          <a:bodyPr>
            <a:normAutofit fontScale="92500"/>
          </a:bodyPr>
          <a:lstStyle/>
          <a:p>
            <a:r>
              <a:rPr lang="en-US">
                <a:sym typeface="+mn-ea"/>
              </a:rPr>
              <a:t> Sentiment Analysis on Instagram Data: - Analyze sentiments on keywords like rape, stalking, gender discrimination, and sexual abuse to measure public sentiment and online harassment impact.</a:t>
            </a:r>
            <a:endParaRPr lang="en-US"/>
          </a:p>
          <a:p>
            <a:endParaRPr lang="en-US"/>
          </a:p>
          <a:p>
            <a:r>
              <a:rPr lang="en-US">
                <a:sym typeface="+mn-ea"/>
              </a:rPr>
              <a:t> Machine Learning for Comment Classification: - Automatically classify comments as positive, negative, or neutral to efficiently process data and detect harmful or supportive comments.</a:t>
            </a:r>
            <a:endParaRPr lang="en-US"/>
          </a:p>
          <a:p>
            <a:endParaRPr lang="en-US"/>
          </a:p>
          <a:p>
            <a:r>
              <a:rPr lang="en-US">
                <a:sym typeface="+mn-ea"/>
              </a:rPr>
              <a:t> Data Visualization for Better Insights: - Use graphs and charts to represent analyzed data, aiding policymakers, journalists, and the public in understanding women's safety concerns.</a:t>
            </a:r>
            <a:endParaRPr lang="en-US"/>
          </a:p>
          <a:p>
            <a:pPr marL="0" indent="0">
              <a:buNone/>
            </a:pPr>
            <a:endParaRPr lang="en-US"/>
          </a:p>
        </p:txBody>
      </p:sp>
      <p:sp>
        <p:nvSpPr>
          <p:cNvPr id="4" name="Footer Placeholder 3"/>
          <p:cNvSpPr>
            <a:spLocks noGrp="1"/>
          </p:cNvSpPr>
          <p:nvPr>
            <p:ph type="ftr" sz="quarter" idx="11"/>
          </p:nvPr>
        </p:nvSpPr>
        <p:spPr/>
        <p:txBody>
          <a:bodyPr/>
          <a:lstStyle/>
          <a:p>
            <a:r>
              <a:rPr lang="en-US"/>
              <a:t>BCA  VI Semester - First Project Evaluation</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395"/>
            <a:ext cx="10515600" cy="662305"/>
          </a:xfrm>
        </p:spPr>
        <p:txBody>
          <a:bodyPr>
            <a:normAutofit fontScale="90000"/>
          </a:bodyPr>
          <a:lstStyle/>
          <a:p>
            <a:r>
              <a:rPr lang="en-US" dirty="0">
                <a:sym typeface="+mn-ea"/>
              </a:rPr>
              <a:t>System Design</a:t>
            </a:r>
            <a:endParaRPr lang="en-US"/>
          </a:p>
        </p:txBody>
      </p:sp>
      <p:pic>
        <p:nvPicPr>
          <p:cNvPr id="5" name="Content Placeholder 4" descr="sequence"/>
          <p:cNvPicPr>
            <a:picLocks noGrp="1" noChangeAspect="1"/>
          </p:cNvPicPr>
          <p:nvPr>
            <p:ph idx="1"/>
          </p:nvPr>
        </p:nvPicPr>
        <p:blipFill>
          <a:blip r:embed="rId1"/>
          <a:stretch>
            <a:fillRect/>
          </a:stretch>
        </p:blipFill>
        <p:spPr>
          <a:xfrm>
            <a:off x="605790" y="866775"/>
            <a:ext cx="11320145" cy="5854700"/>
          </a:xfrm>
          <a:prstGeom prst="rect">
            <a:avLst/>
          </a:prstGeom>
        </p:spPr>
      </p:pic>
      <p:sp>
        <p:nvSpPr>
          <p:cNvPr id="4" name="Footer Placeholder 3"/>
          <p:cNvSpPr>
            <a:spLocks noGrp="1"/>
          </p:cNvSpPr>
          <p:nvPr>
            <p:ph type="ftr" sz="quarter" idx="11"/>
          </p:nvPr>
        </p:nvSpPr>
        <p:spPr/>
        <p:txBody>
          <a:bodyPr/>
          <a:lstStyle/>
          <a:p>
            <a:r>
              <a:rPr lang="en-US"/>
              <a:t>BCA  VI Semester - First Project Evaluation</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740"/>
            <a:ext cx="10515600" cy="422275"/>
          </a:xfrm>
        </p:spPr>
        <p:txBody>
          <a:bodyPr>
            <a:normAutofit fontScale="90000"/>
          </a:bodyPr>
          <a:lstStyle/>
          <a:p>
            <a:r>
              <a:rPr lang="en-IN" dirty="0">
                <a:sym typeface="+mn-ea"/>
              </a:rPr>
              <a:t>Implementation</a:t>
            </a:r>
            <a:endParaRPr lang="en-US"/>
          </a:p>
        </p:txBody>
      </p:sp>
      <p:sp>
        <p:nvSpPr>
          <p:cNvPr id="3" name="Content Placeholder 2"/>
          <p:cNvSpPr>
            <a:spLocks noGrp="1"/>
          </p:cNvSpPr>
          <p:nvPr>
            <p:ph idx="1"/>
          </p:nvPr>
        </p:nvSpPr>
        <p:spPr>
          <a:xfrm>
            <a:off x="838200" y="628015"/>
            <a:ext cx="10515600" cy="6093460"/>
          </a:xfrm>
        </p:spPr>
        <p:txBody>
          <a:bodyPr>
            <a:noAutofit/>
          </a:bodyPr>
          <a:lstStyle/>
          <a:p>
            <a:pPr marL="0" indent="0">
              <a:buNone/>
            </a:pPr>
            <a:r>
              <a:rPr lang="en-US" sz="2400" dirty="0" smtClean="0">
                <a:sym typeface="+mn-ea"/>
              </a:rPr>
              <a:t>Algorithm</a:t>
            </a:r>
            <a:endParaRPr lang="en-IN" sz="2400" dirty="0"/>
          </a:p>
          <a:p>
            <a:pPr marL="514350" indent="-514350">
              <a:lnSpc>
                <a:spcPct val="120000"/>
              </a:lnSpc>
              <a:buFont typeface="+mj-lt"/>
              <a:buAutoNum type="arabicPeriod"/>
            </a:pPr>
            <a:r>
              <a:rPr lang="en-IN" sz="1400" dirty="0" smtClean="0">
                <a:sym typeface="+mn-ea"/>
              </a:rPr>
              <a:t>Start</a:t>
            </a:r>
            <a:endParaRPr lang="en-IN" sz="1400" dirty="0" smtClean="0"/>
          </a:p>
          <a:p>
            <a:pPr marL="514350" indent="-514350">
              <a:lnSpc>
                <a:spcPct val="120000"/>
              </a:lnSpc>
              <a:buFont typeface="+mj-lt"/>
              <a:buAutoNum type="arabicPeriod"/>
            </a:pPr>
            <a:r>
              <a:rPr lang="en-IN" sz="1400" dirty="0">
                <a:sym typeface="+mn-ea"/>
              </a:rPr>
              <a:t>Import Required </a:t>
            </a:r>
            <a:r>
              <a:rPr lang="en-IN" sz="1400" dirty="0" smtClean="0">
                <a:sym typeface="+mn-ea"/>
              </a:rPr>
              <a:t>Libraries</a:t>
            </a:r>
            <a:endParaRPr lang="en-IN" sz="1400" dirty="0"/>
          </a:p>
          <a:p>
            <a:pPr marL="514350" indent="-514350">
              <a:lnSpc>
                <a:spcPct val="120000"/>
              </a:lnSpc>
              <a:buFont typeface="+mj-lt"/>
              <a:buAutoNum type="arabicPeriod"/>
            </a:pPr>
            <a:r>
              <a:rPr lang="en-GB" sz="1400" dirty="0" smtClean="0">
                <a:sym typeface="+mn-ea"/>
              </a:rPr>
              <a:t> </a:t>
            </a:r>
            <a:r>
              <a:rPr lang="en-IN" sz="1400" dirty="0">
                <a:sym typeface="+mn-ea"/>
              </a:rPr>
              <a:t>Create an instance of the home</a:t>
            </a:r>
            <a:r>
              <a:rPr lang="en-IN" sz="1400" dirty="0" err="1">
                <a:sym typeface="+mn-ea"/>
              </a:rPr>
              <a:t>Page</a:t>
            </a:r>
            <a:r>
              <a:rPr lang="en-IN" sz="1400" dirty="0">
                <a:sym typeface="+mn-ea"/>
              </a:rPr>
              <a:t> class, which serves as the main interface for the </a:t>
            </a:r>
            <a:r>
              <a:rPr lang="en-IN" sz="1400" dirty="0" smtClean="0">
                <a:sym typeface="+mn-ea"/>
              </a:rPr>
              <a:t>application</a:t>
            </a:r>
            <a:endParaRPr lang="en-IN" sz="1400" dirty="0"/>
          </a:p>
          <a:p>
            <a:pPr marL="514350" indent="-514350">
              <a:lnSpc>
                <a:spcPct val="120000"/>
              </a:lnSpc>
              <a:buFont typeface="+mj-lt"/>
              <a:buAutoNum type="arabicPeriod"/>
            </a:pPr>
            <a:r>
              <a:rPr lang="en-IN" sz="1400" dirty="0" smtClean="0">
                <a:sym typeface="+mn-ea"/>
              </a:rPr>
              <a:t> </a:t>
            </a:r>
            <a:r>
              <a:rPr lang="en-IN" sz="1400" dirty="0">
                <a:sym typeface="+mn-ea"/>
              </a:rPr>
              <a:t>Enter the main loop to handle user interactions and events. </a:t>
            </a:r>
            <a:endParaRPr lang="en-IN" sz="1400" dirty="0"/>
          </a:p>
          <a:p>
            <a:pPr marL="514350" indent="-514350">
              <a:lnSpc>
                <a:spcPct val="120000"/>
              </a:lnSpc>
              <a:buFont typeface="+mj-lt"/>
              <a:buAutoNum type="arabicPeriod"/>
            </a:pPr>
            <a:r>
              <a:rPr lang="en-IN" sz="1400" dirty="0" smtClean="0">
                <a:sym typeface="+mn-ea"/>
              </a:rPr>
              <a:t>selecting </a:t>
            </a:r>
            <a:r>
              <a:rPr lang="en-IN" sz="1400" dirty="0">
                <a:sym typeface="+mn-ea"/>
              </a:rPr>
              <a:t>a category from the </a:t>
            </a:r>
            <a:r>
              <a:rPr lang="en-IN" sz="1400" dirty="0" err="1">
                <a:sym typeface="+mn-ea"/>
              </a:rPr>
              <a:t>combobox</a:t>
            </a:r>
            <a:r>
              <a:rPr lang="en-IN" sz="1400" dirty="0">
                <a:sym typeface="+mn-ea"/>
              </a:rPr>
              <a:t> and clicking buttons to load images or comments.</a:t>
            </a:r>
            <a:endParaRPr lang="en-IN" sz="1400" dirty="0"/>
          </a:p>
          <a:p>
            <a:pPr marL="514350" indent="-514350">
              <a:lnSpc>
                <a:spcPct val="120000"/>
              </a:lnSpc>
              <a:buFont typeface="+mj-lt"/>
              <a:buAutoNum type="arabicPeriod"/>
            </a:pPr>
            <a:r>
              <a:rPr lang="en-IN" sz="1400" dirty="0" smtClean="0">
                <a:sym typeface="+mn-ea"/>
              </a:rPr>
              <a:t> </a:t>
            </a:r>
            <a:r>
              <a:rPr lang="en-IN" sz="1400" dirty="0">
                <a:sym typeface="+mn-ea"/>
              </a:rPr>
              <a:t>Display a loading message while the images are loading.</a:t>
            </a:r>
            <a:endParaRPr lang="en-IN" sz="1400" dirty="0"/>
          </a:p>
          <a:p>
            <a:pPr marL="514350" indent="-514350">
              <a:lnSpc>
                <a:spcPct val="120000"/>
              </a:lnSpc>
              <a:buFont typeface="+mj-lt"/>
              <a:buAutoNum type="arabicPeriod"/>
            </a:pPr>
            <a:r>
              <a:rPr lang="en-IN" sz="1400" dirty="0" smtClean="0">
                <a:sym typeface="+mn-ea"/>
              </a:rPr>
              <a:t>Based </a:t>
            </a:r>
            <a:r>
              <a:rPr lang="en-IN" sz="1400" dirty="0">
                <a:sym typeface="+mn-ea"/>
              </a:rPr>
              <a:t>on the selected category, load and display corresponding images in a grid layout.</a:t>
            </a:r>
            <a:endParaRPr lang="en-IN" sz="1400" dirty="0"/>
          </a:p>
          <a:p>
            <a:pPr marL="514350" indent="-514350">
              <a:lnSpc>
                <a:spcPct val="120000"/>
              </a:lnSpc>
              <a:buFont typeface="+mj-lt"/>
              <a:buAutoNum type="arabicPeriod"/>
            </a:pPr>
            <a:r>
              <a:rPr lang="en-IN" sz="1400" dirty="0" smtClean="0">
                <a:sym typeface="+mn-ea"/>
              </a:rPr>
              <a:t> </a:t>
            </a:r>
            <a:r>
              <a:rPr lang="en-IN" sz="1400" dirty="0">
                <a:sym typeface="+mn-ea"/>
              </a:rPr>
              <a:t>When the user clicks the "</a:t>
            </a:r>
            <a:r>
              <a:rPr lang="en-US" altLang="en-IN" sz="1400" dirty="0">
                <a:sym typeface="+mn-ea"/>
              </a:rPr>
              <a:t>Analyze</a:t>
            </a:r>
            <a:r>
              <a:rPr lang="en-IN" sz="1400" dirty="0">
                <a:sym typeface="+mn-ea"/>
              </a:rPr>
              <a:t> Comment" button, open the analysis program window.</a:t>
            </a:r>
            <a:endParaRPr lang="en-IN" sz="1400" dirty="0"/>
          </a:p>
          <a:p>
            <a:pPr marL="514350" indent="-514350">
              <a:lnSpc>
                <a:spcPct val="120000"/>
              </a:lnSpc>
              <a:buFont typeface="+mj-lt"/>
              <a:buAutoNum type="arabicPeriod"/>
            </a:pPr>
            <a:r>
              <a:rPr lang="en-IN" sz="1400" dirty="0" smtClean="0">
                <a:sym typeface="+mn-ea"/>
              </a:rPr>
              <a:t> </a:t>
            </a:r>
            <a:r>
              <a:rPr lang="en-IN" sz="1400" dirty="0">
                <a:sym typeface="+mn-ea"/>
              </a:rPr>
              <a:t>Create an instance of the </a:t>
            </a:r>
            <a:r>
              <a:rPr lang="en-IN" sz="1400" dirty="0" err="1">
                <a:sym typeface="+mn-ea"/>
              </a:rPr>
              <a:t>AnalysisProgram</a:t>
            </a:r>
            <a:r>
              <a:rPr lang="en-IN" sz="1400" dirty="0">
                <a:sym typeface="+mn-ea"/>
              </a:rPr>
              <a:t> class, passing the selected category and associated CSV file path.</a:t>
            </a:r>
            <a:endParaRPr lang="en-IN" sz="1400" dirty="0"/>
          </a:p>
          <a:p>
            <a:pPr marL="514350" indent="-514350">
              <a:lnSpc>
                <a:spcPct val="120000"/>
              </a:lnSpc>
              <a:buFont typeface="+mj-lt"/>
              <a:buAutoNum type="arabicPeriod"/>
            </a:pPr>
            <a:r>
              <a:rPr lang="en-IN" sz="1400" dirty="0" smtClean="0">
                <a:sym typeface="+mn-ea"/>
              </a:rPr>
              <a:t>Enter </a:t>
            </a:r>
            <a:r>
              <a:rPr lang="en-IN" sz="1400" dirty="0">
                <a:sym typeface="+mn-ea"/>
              </a:rPr>
              <a:t>the main loop of the analysis program window.</a:t>
            </a:r>
            <a:endParaRPr lang="en-IN" sz="1400" dirty="0"/>
          </a:p>
          <a:p>
            <a:pPr marL="514350" indent="-514350">
              <a:lnSpc>
                <a:spcPct val="120000"/>
              </a:lnSpc>
              <a:buFont typeface="+mj-lt"/>
              <a:buAutoNum type="arabicPeriod"/>
            </a:pPr>
            <a:r>
              <a:rPr lang="en-IN" sz="1400" dirty="0" smtClean="0">
                <a:sym typeface="+mn-ea"/>
              </a:rPr>
              <a:t> </a:t>
            </a:r>
            <a:r>
              <a:rPr lang="en-IN" sz="1400" dirty="0">
                <a:sym typeface="+mn-ea"/>
              </a:rPr>
              <a:t>The user interacts with the analysis program by clicking buttons to read comments, clean comments, run machine learning algorithms, and generate graphs.</a:t>
            </a:r>
            <a:endParaRPr lang="en-IN" sz="1400" dirty="0"/>
          </a:p>
          <a:p>
            <a:pPr marL="514350" indent="-514350">
              <a:lnSpc>
                <a:spcPct val="120000"/>
              </a:lnSpc>
              <a:buFont typeface="+mj-lt"/>
              <a:buAutoNum type="arabicPeriod"/>
            </a:pPr>
            <a:r>
              <a:rPr lang="en-IN" sz="1400" dirty="0" smtClean="0">
                <a:sym typeface="+mn-ea"/>
              </a:rPr>
              <a:t> </a:t>
            </a:r>
            <a:r>
              <a:rPr lang="en-IN" sz="1400" dirty="0">
                <a:sym typeface="+mn-ea"/>
              </a:rPr>
              <a:t>Close the analysis program window when the user clicks the "Home" button to return to the </a:t>
            </a:r>
            <a:r>
              <a:rPr lang="en-US" altLang="en-IN" sz="1400" dirty="0">
                <a:sym typeface="+mn-ea"/>
              </a:rPr>
              <a:t>Home</a:t>
            </a:r>
            <a:r>
              <a:rPr lang="en-IN" sz="1400" dirty="0">
                <a:sym typeface="+mn-ea"/>
              </a:rPr>
              <a:t> page.</a:t>
            </a:r>
            <a:endParaRPr lang="en-IN" sz="1400" dirty="0"/>
          </a:p>
          <a:p>
            <a:pPr marL="514350" indent="-514350">
              <a:lnSpc>
                <a:spcPct val="120000"/>
              </a:lnSpc>
              <a:buFont typeface="+mj-lt"/>
              <a:buAutoNum type="arabicPeriod"/>
            </a:pPr>
            <a:r>
              <a:rPr lang="en-IN" sz="1400" dirty="0" smtClean="0">
                <a:sym typeface="+mn-ea"/>
              </a:rPr>
              <a:t>End </a:t>
            </a:r>
            <a:r>
              <a:rPr lang="en-IN" sz="1400" dirty="0">
                <a:sym typeface="+mn-ea"/>
              </a:rPr>
              <a:t>Main Loop</a:t>
            </a:r>
            <a:endParaRPr lang="en-IN" sz="1400" dirty="0"/>
          </a:p>
          <a:p>
            <a:pPr marL="514350" indent="-514350">
              <a:lnSpc>
                <a:spcPct val="120000"/>
              </a:lnSpc>
              <a:buFont typeface="+mj-lt"/>
              <a:buAutoNum type="arabicPeriod"/>
            </a:pPr>
            <a:r>
              <a:rPr lang="en-IN" sz="1400" dirty="0" smtClean="0">
                <a:sym typeface="+mn-ea"/>
              </a:rPr>
              <a:t>stop</a:t>
            </a:r>
            <a:endParaRPr lang="en-IN" sz="1400" dirty="0"/>
          </a:p>
          <a:p>
            <a:endParaRPr lang="en-IN" sz="1400" dirty="0"/>
          </a:p>
        </p:txBody>
      </p:sp>
      <p:sp>
        <p:nvSpPr>
          <p:cNvPr id="4" name="Footer Placeholder 3"/>
          <p:cNvSpPr>
            <a:spLocks noGrp="1"/>
          </p:cNvSpPr>
          <p:nvPr>
            <p:ph type="ftr" sz="quarter" idx="11"/>
          </p:nvPr>
        </p:nvSpPr>
        <p:spPr/>
        <p:txBody>
          <a:bodyPr/>
          <a:lstStyle/>
          <a:p>
            <a:r>
              <a:rPr lang="en-US"/>
              <a:t>BCA  VI Semester - First Project Evaluation</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6535"/>
            <a:ext cx="10515600" cy="358775"/>
          </a:xfrm>
        </p:spPr>
        <p:txBody>
          <a:bodyPr>
            <a:normAutofit fontScale="90000"/>
          </a:bodyPr>
          <a:lstStyle/>
          <a:p>
            <a:r>
              <a:rPr lang="en-US"/>
              <a:t>Flowchart</a:t>
            </a:r>
            <a:endParaRPr lang="en-US"/>
          </a:p>
        </p:txBody>
      </p:sp>
      <p:sp>
        <p:nvSpPr>
          <p:cNvPr id="4" name="Footer Placeholder 3"/>
          <p:cNvSpPr>
            <a:spLocks noGrp="1"/>
          </p:cNvSpPr>
          <p:nvPr>
            <p:ph type="ftr" sz="quarter" idx="11"/>
          </p:nvPr>
        </p:nvSpPr>
        <p:spPr/>
        <p:txBody>
          <a:bodyPr/>
          <a:lstStyle/>
          <a:p>
            <a:r>
              <a:rPr lang="en-US"/>
              <a:t>BCA  VI Semester - First Project Evaluation</a:t>
            </a:r>
            <a:endParaRPr lang="en-US"/>
          </a:p>
        </p:txBody>
      </p:sp>
      <p:sp>
        <p:nvSpPr>
          <p:cNvPr id="3" name="Content Placeholder 2"/>
          <p:cNvSpPr/>
          <p:nvPr>
            <p:ph idx="1"/>
          </p:nvPr>
        </p:nvSpPr>
        <p:spPr/>
        <p:txBody>
          <a:bodyPr/>
          <a:p>
            <a:endParaRPr lang="en-US"/>
          </a:p>
        </p:txBody>
      </p:sp>
      <p:pic>
        <p:nvPicPr>
          <p:cNvPr id="5" name="Content Placeholder 4" descr="flooooooo"/>
          <p:cNvPicPr>
            <a:picLocks noChangeAspect="1"/>
          </p:cNvPicPr>
          <p:nvPr/>
        </p:nvPicPr>
        <p:blipFill>
          <a:blip r:embed="rId1"/>
          <a:stretch>
            <a:fillRect/>
          </a:stretch>
        </p:blipFill>
        <p:spPr>
          <a:xfrm>
            <a:off x="603250" y="690245"/>
            <a:ext cx="11240135" cy="56654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BCA  VI Semester - Second Project Evaluation</a:t>
            </a:r>
            <a:endParaRPr lang="en-US"/>
          </a:p>
        </p:txBody>
      </p:sp>
      <p:pic>
        <p:nvPicPr>
          <p:cNvPr id="5" name="Picture 4" descr="graph1"/>
          <p:cNvPicPr>
            <a:picLocks noChangeAspect="1"/>
          </p:cNvPicPr>
          <p:nvPr/>
        </p:nvPicPr>
        <p:blipFill>
          <a:blip r:embed="rId1"/>
          <a:stretch>
            <a:fillRect/>
          </a:stretch>
        </p:blipFill>
        <p:spPr>
          <a:xfrm>
            <a:off x="0" y="3626757"/>
            <a:ext cx="4385764" cy="3231243"/>
          </a:xfrm>
          <a:prstGeom prst="rect">
            <a:avLst/>
          </a:prstGeom>
        </p:spPr>
      </p:pic>
      <p:pic>
        <p:nvPicPr>
          <p:cNvPr id="6" name="Picture 5" descr="calculation"/>
          <p:cNvPicPr>
            <a:picLocks noChangeAspect="1"/>
          </p:cNvPicPr>
          <p:nvPr/>
        </p:nvPicPr>
        <p:blipFill>
          <a:blip r:embed="rId2"/>
          <a:stretch>
            <a:fillRect/>
          </a:stretch>
        </p:blipFill>
        <p:spPr>
          <a:xfrm>
            <a:off x="534762" y="1040402"/>
            <a:ext cx="4142740" cy="2586355"/>
          </a:xfrm>
          <a:prstGeom prst="rect">
            <a:avLst/>
          </a:prstGeom>
        </p:spPr>
      </p:pic>
      <p:sp>
        <p:nvSpPr>
          <p:cNvPr id="2" name="TextBox 1"/>
          <p:cNvSpPr txBox="1"/>
          <p:nvPr/>
        </p:nvSpPr>
        <p:spPr>
          <a:xfrm>
            <a:off x="757646" y="561703"/>
            <a:ext cx="1985553" cy="369332"/>
          </a:xfrm>
          <a:prstGeom prst="rect">
            <a:avLst/>
          </a:prstGeom>
          <a:noFill/>
        </p:spPr>
        <p:txBody>
          <a:bodyPr wrap="square" rtlCol="0">
            <a:spAutoFit/>
          </a:bodyPr>
          <a:lstStyle/>
          <a:p>
            <a:r>
              <a:rPr lang="en-GB" b="1" dirty="0" smtClean="0"/>
              <a:t>Rape</a:t>
            </a:r>
            <a:endParaRPr lang="en-IN" b="1" dirty="0"/>
          </a:p>
        </p:txBody>
      </p:sp>
      <p:pic>
        <p:nvPicPr>
          <p:cNvPr id="3" name="Picture 2"/>
          <p:cNvPicPr>
            <a:picLocks noChangeAspect="1"/>
          </p:cNvPicPr>
          <p:nvPr/>
        </p:nvPicPr>
        <p:blipFill>
          <a:blip r:embed="rId3"/>
          <a:stretch>
            <a:fillRect/>
          </a:stretch>
        </p:blipFill>
        <p:spPr>
          <a:xfrm>
            <a:off x="5734594" y="1233941"/>
            <a:ext cx="4572000" cy="2515099"/>
          </a:xfrm>
          <a:prstGeom prst="rect">
            <a:avLst/>
          </a:prstGeom>
        </p:spPr>
      </p:pic>
      <p:pic>
        <p:nvPicPr>
          <p:cNvPr id="7" name="Picture 6"/>
          <p:cNvPicPr>
            <a:picLocks noChangeAspect="1"/>
          </p:cNvPicPr>
          <p:nvPr/>
        </p:nvPicPr>
        <p:blipFill>
          <a:blip r:embed="rId4"/>
          <a:stretch>
            <a:fillRect/>
          </a:stretch>
        </p:blipFill>
        <p:spPr>
          <a:xfrm>
            <a:off x="5891349" y="3626757"/>
            <a:ext cx="4962388" cy="3392942"/>
          </a:xfrm>
          <a:prstGeom prst="rect">
            <a:avLst/>
          </a:prstGeom>
        </p:spPr>
      </p:pic>
      <p:sp>
        <p:nvSpPr>
          <p:cNvPr id="8" name="TextBox 7"/>
          <p:cNvSpPr txBox="1"/>
          <p:nvPr/>
        </p:nvSpPr>
        <p:spPr>
          <a:xfrm>
            <a:off x="6505303" y="561703"/>
            <a:ext cx="940642" cy="369332"/>
          </a:xfrm>
          <a:prstGeom prst="rect">
            <a:avLst/>
          </a:prstGeom>
          <a:noFill/>
        </p:spPr>
        <p:txBody>
          <a:bodyPr wrap="none" rtlCol="0">
            <a:spAutoFit/>
          </a:bodyPr>
          <a:lstStyle/>
          <a:p>
            <a:r>
              <a:rPr lang="en-IN" b="1" dirty="0"/>
              <a:t>Stalking</a:t>
            </a:r>
            <a:endParaRPr lang="en-I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156" y="320676"/>
            <a:ext cx="10515600" cy="1163568"/>
          </a:xfrm>
        </p:spPr>
        <p:txBody>
          <a:bodyPr>
            <a:normAutofit/>
          </a:bodyPr>
          <a:lstStyle/>
          <a:p>
            <a:r>
              <a:rPr lang="en-US" sz="4800" b="1" dirty="0"/>
              <a:t>Table of Contents</a:t>
            </a:r>
            <a:endParaRPr lang="en-US" sz="4800" b="1" dirty="0"/>
          </a:p>
        </p:txBody>
      </p:sp>
      <p:sp>
        <p:nvSpPr>
          <p:cNvPr id="3" name="Content Placeholder 2"/>
          <p:cNvSpPr>
            <a:spLocks noGrp="1"/>
          </p:cNvSpPr>
          <p:nvPr>
            <p:ph idx="1"/>
          </p:nvPr>
        </p:nvSpPr>
        <p:spPr>
          <a:xfrm>
            <a:off x="838200" y="1390015"/>
            <a:ext cx="10515600" cy="4965700"/>
          </a:xfrm>
        </p:spPr>
        <p:txBody>
          <a:bodyPr>
            <a:normAutofit fontScale="25000" lnSpcReduction="10000"/>
          </a:bodyPr>
          <a:lstStyle/>
          <a:p>
            <a:pPr lvl="0"/>
            <a:r>
              <a:rPr lang="en-IN" sz="7200" b="1" dirty="0"/>
              <a:t>Introduction</a:t>
            </a:r>
            <a:r>
              <a:rPr lang="en-IN" sz="7200" dirty="0"/>
              <a:t> </a:t>
            </a:r>
            <a:endParaRPr lang="en-IN" sz="7200" dirty="0"/>
          </a:p>
          <a:p>
            <a:pPr lvl="1"/>
            <a:r>
              <a:rPr lang="en-IN" sz="7200" dirty="0"/>
              <a:t>Problem Statement </a:t>
            </a:r>
            <a:endParaRPr lang="en-IN" sz="7200" dirty="0"/>
          </a:p>
          <a:p>
            <a:pPr lvl="1"/>
            <a:r>
              <a:rPr lang="en-US" sz="7200" dirty="0"/>
              <a:t>Scope of the study </a:t>
            </a:r>
            <a:endParaRPr lang="en-US" sz="7200" dirty="0"/>
          </a:p>
          <a:p>
            <a:pPr lvl="0"/>
            <a:r>
              <a:rPr lang="en-IN" sz="7200" b="1" dirty="0"/>
              <a:t>Literature review </a:t>
            </a:r>
            <a:endParaRPr lang="en-IN" sz="7200" b="1" dirty="0"/>
          </a:p>
          <a:p>
            <a:pPr lvl="0"/>
            <a:r>
              <a:rPr lang="en-IN" sz="7200" b="1" dirty="0"/>
              <a:t>Research Methodology</a:t>
            </a:r>
            <a:endParaRPr lang="en-IN" sz="7200" b="1" dirty="0"/>
          </a:p>
          <a:p>
            <a:pPr lvl="1"/>
            <a:r>
              <a:rPr lang="en-IN" sz="7200" dirty="0"/>
              <a:t>Proposed Model </a:t>
            </a:r>
            <a:endParaRPr lang="en-IN" sz="7200" dirty="0"/>
          </a:p>
          <a:p>
            <a:pPr lvl="1"/>
            <a:r>
              <a:rPr lang="en-US" sz="7200" dirty="0"/>
              <a:t>Data set used</a:t>
            </a:r>
            <a:endParaRPr lang="en-US" sz="7200" dirty="0"/>
          </a:p>
          <a:p>
            <a:pPr lvl="1"/>
            <a:r>
              <a:rPr lang="en-IN" sz="7200" dirty="0"/>
              <a:t> Performance Evaluation Metrics</a:t>
            </a:r>
            <a:endParaRPr lang="en-IN" sz="7200" dirty="0"/>
          </a:p>
          <a:p>
            <a:pPr lvl="0"/>
            <a:r>
              <a:rPr lang="en-IN" sz="7200" b="1" dirty="0">
                <a:sym typeface="+mn-ea"/>
              </a:rPr>
              <a:t>Designing AND Implementation </a:t>
            </a:r>
            <a:endParaRPr lang="en-IN" sz="7200" b="1" dirty="0"/>
          </a:p>
          <a:p>
            <a:pPr lvl="0"/>
            <a:r>
              <a:rPr lang="en-IN" sz="7200" b="1" dirty="0">
                <a:sym typeface="+mn-ea"/>
              </a:rPr>
              <a:t>Performance Evaluation </a:t>
            </a:r>
            <a:endParaRPr lang="en-IN" sz="7200" b="1" dirty="0"/>
          </a:p>
          <a:p>
            <a:pPr lvl="0"/>
            <a:r>
              <a:rPr lang="en-IN" sz="7200" b="1" dirty="0">
                <a:sym typeface="+mn-ea"/>
              </a:rPr>
              <a:t>Research Methodology</a:t>
            </a:r>
            <a:endParaRPr lang="en-IN" sz="7200" b="1" dirty="0"/>
          </a:p>
          <a:p>
            <a:pPr lvl="1"/>
            <a:r>
              <a:rPr lang="en-IN" sz="7200" dirty="0">
                <a:sym typeface="+mn-ea"/>
              </a:rPr>
              <a:t>Conclusion</a:t>
            </a:r>
            <a:endParaRPr lang="en-IN" sz="7200" dirty="0"/>
          </a:p>
          <a:p>
            <a:pPr lvl="1"/>
            <a:r>
              <a:rPr lang="en-IN" sz="7200" dirty="0">
                <a:sym typeface="+mn-ea"/>
              </a:rPr>
              <a:t>Contribution of this Work </a:t>
            </a:r>
            <a:endParaRPr lang="en-IN" sz="7200" dirty="0"/>
          </a:p>
          <a:p>
            <a:pPr lvl="1"/>
            <a:r>
              <a:rPr lang="en-IN" sz="7200" dirty="0">
                <a:sym typeface="+mn-ea"/>
              </a:rPr>
              <a:t>Future Scope</a:t>
            </a:r>
            <a:endParaRPr lang="en-IN" sz="7200" dirty="0"/>
          </a:p>
          <a:p>
            <a:r>
              <a:rPr lang="en-US" sz="7200" b="1" dirty="0"/>
              <a:t>References</a:t>
            </a:r>
            <a:endParaRPr lang="en-IN" sz="7200" b="1" dirty="0"/>
          </a:p>
          <a:p>
            <a:endParaRPr lang="en-IN" dirty="0"/>
          </a:p>
          <a:p>
            <a:pPr lvl="1"/>
            <a:endParaRPr lang="en-IN" sz="1600" dirty="0"/>
          </a:p>
        </p:txBody>
      </p:sp>
      <p:sp>
        <p:nvSpPr>
          <p:cNvPr id="4" name="Footer Placeholder 3"/>
          <p:cNvSpPr>
            <a:spLocks noGrp="1"/>
          </p:cNvSpPr>
          <p:nvPr>
            <p:ph type="ftr" sz="quarter" idx="11"/>
          </p:nvPr>
        </p:nvSpPr>
        <p:spPr/>
        <p:txBody>
          <a:bodyPr/>
          <a:lstStyle/>
          <a:p>
            <a:r>
              <a:rPr lang="en-US"/>
              <a:t>BCA  VI Semester - First Project Evaluation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BCA  VI Semester - First Project Evaluation</a:t>
            </a:r>
            <a:endParaRPr lang="en-US"/>
          </a:p>
        </p:txBody>
      </p:sp>
      <p:pic>
        <p:nvPicPr>
          <p:cNvPr id="3" name="Picture 2"/>
          <p:cNvPicPr>
            <a:picLocks noChangeAspect="1"/>
          </p:cNvPicPr>
          <p:nvPr/>
        </p:nvPicPr>
        <p:blipFill>
          <a:blip r:embed="rId1"/>
          <a:stretch>
            <a:fillRect/>
          </a:stretch>
        </p:blipFill>
        <p:spPr>
          <a:xfrm>
            <a:off x="685800" y="1278391"/>
            <a:ext cx="3494314" cy="2274706"/>
          </a:xfrm>
          <a:prstGeom prst="rect">
            <a:avLst/>
          </a:prstGeom>
        </p:spPr>
      </p:pic>
      <p:pic>
        <p:nvPicPr>
          <p:cNvPr id="4" name="Picture 3"/>
          <p:cNvPicPr>
            <a:picLocks noChangeAspect="1"/>
          </p:cNvPicPr>
          <p:nvPr/>
        </p:nvPicPr>
        <p:blipFill>
          <a:blip r:embed="rId2"/>
          <a:stretch>
            <a:fillRect/>
          </a:stretch>
        </p:blipFill>
        <p:spPr>
          <a:xfrm>
            <a:off x="300990" y="3775167"/>
            <a:ext cx="4263934" cy="2581184"/>
          </a:xfrm>
          <a:prstGeom prst="rect">
            <a:avLst/>
          </a:prstGeom>
        </p:spPr>
      </p:pic>
      <p:sp>
        <p:nvSpPr>
          <p:cNvPr id="5" name="TextBox 4"/>
          <p:cNvSpPr txBox="1"/>
          <p:nvPr/>
        </p:nvSpPr>
        <p:spPr>
          <a:xfrm>
            <a:off x="685800" y="686989"/>
            <a:ext cx="1422762" cy="369332"/>
          </a:xfrm>
          <a:prstGeom prst="rect">
            <a:avLst/>
          </a:prstGeom>
          <a:noFill/>
        </p:spPr>
        <p:txBody>
          <a:bodyPr wrap="none" rtlCol="0">
            <a:spAutoFit/>
          </a:bodyPr>
          <a:lstStyle/>
          <a:p>
            <a:r>
              <a:rPr lang="en-IN" b="1" dirty="0"/>
              <a:t>Sexual abuse</a:t>
            </a:r>
            <a:endParaRPr lang="en-IN" b="1" dirty="0"/>
          </a:p>
        </p:txBody>
      </p:sp>
      <p:pic>
        <p:nvPicPr>
          <p:cNvPr id="6" name="Picture 5"/>
          <p:cNvPicPr>
            <a:picLocks noChangeAspect="1"/>
          </p:cNvPicPr>
          <p:nvPr/>
        </p:nvPicPr>
        <p:blipFill>
          <a:blip r:embed="rId3"/>
          <a:stretch>
            <a:fillRect/>
          </a:stretch>
        </p:blipFill>
        <p:spPr>
          <a:xfrm>
            <a:off x="5969727" y="1056321"/>
            <a:ext cx="3984170" cy="2496776"/>
          </a:xfrm>
          <a:prstGeom prst="rect">
            <a:avLst/>
          </a:prstGeom>
        </p:spPr>
      </p:pic>
      <p:pic>
        <p:nvPicPr>
          <p:cNvPr id="7" name="Picture 6"/>
          <p:cNvPicPr>
            <a:picLocks noChangeAspect="1"/>
          </p:cNvPicPr>
          <p:nvPr/>
        </p:nvPicPr>
        <p:blipFill>
          <a:blip r:embed="rId4"/>
          <a:stretch>
            <a:fillRect/>
          </a:stretch>
        </p:blipFill>
        <p:spPr>
          <a:xfrm>
            <a:off x="5969727" y="3553097"/>
            <a:ext cx="4545874" cy="2752725"/>
          </a:xfrm>
          <a:prstGeom prst="rect">
            <a:avLst/>
          </a:prstGeom>
        </p:spPr>
      </p:pic>
      <p:sp>
        <p:nvSpPr>
          <p:cNvPr id="8" name="TextBox 7"/>
          <p:cNvSpPr txBox="1"/>
          <p:nvPr/>
        </p:nvSpPr>
        <p:spPr>
          <a:xfrm>
            <a:off x="6096000" y="552741"/>
            <a:ext cx="2311338" cy="369332"/>
          </a:xfrm>
          <a:prstGeom prst="rect">
            <a:avLst/>
          </a:prstGeom>
          <a:noFill/>
        </p:spPr>
        <p:txBody>
          <a:bodyPr wrap="none" rtlCol="0">
            <a:spAutoFit/>
          </a:bodyPr>
          <a:lstStyle/>
          <a:p>
            <a:r>
              <a:rPr lang="en-IN" b="1"/>
              <a:t>Gender discrimination</a:t>
            </a:r>
            <a:endParaRPr lang="en-IN"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720" y="365125"/>
            <a:ext cx="10515600" cy="878840"/>
          </a:xfrm>
        </p:spPr>
        <p:txBody>
          <a:bodyPr/>
          <a:lstStyle/>
          <a:p>
            <a:r>
              <a:rPr lang="en-IN" dirty="0"/>
              <a:t>Conclusion</a:t>
            </a:r>
            <a:endParaRPr lang="en-US" dirty="0"/>
          </a:p>
        </p:txBody>
      </p:sp>
      <p:sp>
        <p:nvSpPr>
          <p:cNvPr id="3" name="Content Placeholder 2"/>
          <p:cNvSpPr>
            <a:spLocks noGrp="1"/>
          </p:cNvSpPr>
          <p:nvPr>
            <p:ph idx="1"/>
          </p:nvPr>
        </p:nvSpPr>
        <p:spPr>
          <a:xfrm>
            <a:off x="838200" y="1392555"/>
            <a:ext cx="10515600" cy="4784725"/>
          </a:xfrm>
        </p:spPr>
        <p:txBody>
          <a:bodyPr>
            <a:noAutofit/>
          </a:bodyPr>
          <a:lstStyle/>
          <a:p>
            <a:r>
              <a:rPr lang="en-US" sz="1700" dirty="0"/>
              <a:t> Prevalence of Online Harassment: Online harassment against women on Instagram is a big problem, with lots of hurtful comments and threats being made.</a:t>
            </a:r>
            <a:endParaRPr lang="en-US" sz="1700" dirty="0"/>
          </a:p>
          <a:p>
            <a:endParaRPr lang="en-US" sz="1700" dirty="0"/>
          </a:p>
          <a:p>
            <a:r>
              <a:rPr lang="en-US" sz="1700" dirty="0"/>
              <a:t> Impact on Women's Well-being: Women feel really bad when they're harassed online. It makes them scared and anxious, and they might stop using Instagram because of it.</a:t>
            </a:r>
            <a:endParaRPr lang="en-US" sz="1700" dirty="0"/>
          </a:p>
          <a:p>
            <a:endParaRPr lang="en-US" sz="1700" dirty="0"/>
          </a:p>
          <a:p>
            <a:r>
              <a:rPr lang="en-US" sz="1700" dirty="0"/>
              <a:t> Underreporting and Silent Suffering: Many times, women don't tell anyone when they're harassed online because they're worried about what might happen if they do. This means the problem often goes unnoticed and keeps happening.</a:t>
            </a:r>
            <a:endParaRPr lang="en-US" sz="1700" dirty="0"/>
          </a:p>
          <a:p>
            <a:endParaRPr lang="en-US" sz="1700" dirty="0"/>
          </a:p>
          <a:p>
            <a:r>
              <a:rPr lang="en-US" sz="1700" dirty="0"/>
              <a:t>Need for Empowerment and Support: We need to help women feel stronger and give them places online where they feel safe. Providing things like helplines and support groups can make a big difference.</a:t>
            </a:r>
            <a:endParaRPr lang="en-US" sz="1700" dirty="0"/>
          </a:p>
          <a:p>
            <a:endParaRPr lang="en-US" sz="1700" dirty="0"/>
          </a:p>
          <a:p>
            <a:r>
              <a:rPr lang="en-US" sz="1700" dirty="0"/>
              <a:t> Importance of Education and Awareness: It's super important to teach women and girls how to stay safe online. They need to know about their rights, how to keep their information private, and how to deal with mean people online.</a:t>
            </a:r>
            <a:endParaRPr lang="en-US" sz="1700" dirty="0"/>
          </a:p>
        </p:txBody>
      </p:sp>
      <p:sp>
        <p:nvSpPr>
          <p:cNvPr id="4" name="Footer Placeholder 3"/>
          <p:cNvSpPr>
            <a:spLocks noGrp="1"/>
          </p:cNvSpPr>
          <p:nvPr>
            <p:ph type="ftr" sz="quarter" idx="11"/>
          </p:nvPr>
        </p:nvSpPr>
        <p:spPr/>
        <p:txBody>
          <a:bodyPr/>
          <a:lstStyle/>
          <a:p>
            <a:r>
              <a:rPr lang="en-US"/>
              <a:t>BCA  VI Semester - Second Project Evaluation</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435" y="365125"/>
            <a:ext cx="10794365" cy="805815"/>
          </a:xfrm>
        </p:spPr>
        <p:txBody>
          <a:bodyPr>
            <a:normAutofit/>
          </a:bodyPr>
          <a:lstStyle/>
          <a:p>
            <a:r>
              <a:rPr lang="en-IN" dirty="0"/>
              <a:t>Contribution of your work</a:t>
            </a:r>
            <a:r>
              <a:rPr lang="en-IN" b="0" dirty="0"/>
              <a:t> </a:t>
            </a:r>
            <a:endParaRPr lang="en-US" dirty="0"/>
          </a:p>
        </p:txBody>
      </p:sp>
      <p:sp>
        <p:nvSpPr>
          <p:cNvPr id="3" name="Content Placeholder 2"/>
          <p:cNvSpPr>
            <a:spLocks noGrp="1"/>
          </p:cNvSpPr>
          <p:nvPr>
            <p:ph idx="1"/>
          </p:nvPr>
        </p:nvSpPr>
        <p:spPr>
          <a:xfrm>
            <a:off x="838200" y="1255395"/>
            <a:ext cx="10515600" cy="4921885"/>
          </a:xfrm>
        </p:spPr>
        <p:txBody>
          <a:bodyPr>
            <a:normAutofit fontScale="97500" lnSpcReduction="10000"/>
          </a:bodyPr>
          <a:lstStyle/>
          <a:p>
            <a:endParaRPr lang="en-US" sz="3000" dirty="0"/>
          </a:p>
          <a:p>
            <a:r>
              <a:rPr lang="en-US" sz="3000" dirty="0"/>
              <a:t>Visualizing data through charts enhances communication, engaging policymakers, journalists, and the public in discussions about women's safety and the need for action.</a:t>
            </a:r>
            <a:endParaRPr lang="en-US" sz="3000" dirty="0"/>
          </a:p>
          <a:p>
            <a:endParaRPr lang="en-US" sz="3000" dirty="0"/>
          </a:p>
          <a:p>
            <a:r>
              <a:rPr lang="en-US" sz="3000" dirty="0"/>
              <a:t> Data analysis raises awareness about gender-based violence, crucial for promoting zero tolerance and gender equality.</a:t>
            </a:r>
            <a:endParaRPr lang="en-US" sz="3000" dirty="0"/>
          </a:p>
          <a:p>
            <a:endParaRPr lang="en-US" sz="3000" dirty="0"/>
          </a:p>
          <a:p>
            <a:r>
              <a:rPr lang="en-US" sz="3000" dirty="0"/>
              <a:t> Data-driven insights empower decision-makers to allocate resources effectively and formulate policies for improving women's safety, contributing to meaningful change in communities.</a:t>
            </a:r>
            <a:endParaRPr lang="en-US" sz="3000" dirty="0"/>
          </a:p>
        </p:txBody>
      </p:sp>
      <p:sp>
        <p:nvSpPr>
          <p:cNvPr id="4" name="Footer Placeholder 3"/>
          <p:cNvSpPr>
            <a:spLocks noGrp="1"/>
          </p:cNvSpPr>
          <p:nvPr>
            <p:ph type="ftr" sz="quarter" idx="11"/>
          </p:nvPr>
        </p:nvSpPr>
        <p:spPr/>
        <p:txBody>
          <a:bodyPr/>
          <a:lstStyle/>
          <a:p>
            <a:r>
              <a:rPr lang="en-US"/>
              <a:t>BCA  VI Semester - Second Project Evaluation</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435" y="365125"/>
            <a:ext cx="10794365" cy="721360"/>
          </a:xfrm>
        </p:spPr>
        <p:txBody>
          <a:bodyPr>
            <a:normAutofit/>
          </a:bodyPr>
          <a:lstStyle/>
          <a:p>
            <a:r>
              <a:rPr lang="en-US" dirty="0"/>
              <a:t>Future Scope</a:t>
            </a:r>
            <a:endParaRPr lang="en-US" dirty="0"/>
          </a:p>
        </p:txBody>
      </p:sp>
      <p:sp>
        <p:nvSpPr>
          <p:cNvPr id="3" name="Content Placeholder 2"/>
          <p:cNvSpPr>
            <a:spLocks noGrp="1"/>
          </p:cNvSpPr>
          <p:nvPr>
            <p:ph idx="1"/>
          </p:nvPr>
        </p:nvSpPr>
        <p:spPr>
          <a:xfrm>
            <a:off x="838200" y="1362710"/>
            <a:ext cx="10515600" cy="4601845"/>
          </a:xfrm>
        </p:spPr>
        <p:txBody>
          <a:bodyPr>
            <a:noAutofit/>
          </a:bodyPr>
          <a:lstStyle/>
          <a:p>
            <a:r>
              <a:rPr lang="en-US" sz="2000" dirty="0"/>
              <a:t>Analyzing women's safety in India using Instagram data, focusing on issues like rape, stalking, sexual abuse, gender discrimination, and other related concerns..</a:t>
            </a:r>
            <a:endParaRPr lang="en-US" sz="2000" dirty="0"/>
          </a:p>
          <a:p>
            <a:r>
              <a:rPr lang="en-US" sz="2000" dirty="0"/>
              <a:t> Future development includes expanding data analysis to incorporate platforms like Twitter, Facebook, and news articles for a more comprehensive understanding of women's safety concerns.</a:t>
            </a:r>
            <a:endParaRPr lang="en-US" sz="2000" dirty="0"/>
          </a:p>
          <a:p>
            <a:r>
              <a:rPr lang="en-US" sz="2000" dirty="0"/>
              <a:t> Advancing sentiment analysis through sophisticated NLP techniques and machine learning algorithms to enhance comment classification and trend identification.</a:t>
            </a:r>
            <a:endParaRPr lang="en-US" sz="2000" dirty="0"/>
          </a:p>
          <a:p>
            <a:r>
              <a:rPr lang="en-US" sz="2000" dirty="0"/>
              <a:t> Creating a system that constantly checks social media for signs of safety problems as they happen. This helps us react quickly to keep people safe..</a:t>
            </a:r>
            <a:endParaRPr lang="en-US" sz="2000" dirty="0"/>
          </a:p>
          <a:p>
            <a:r>
              <a:rPr lang="en-US" sz="2000" dirty="0"/>
              <a:t> Using maps and location-based information to understand safety issues in different regions or cities. This helps authorities focus efforts where they're needed most and distribute resources effectively.</a:t>
            </a:r>
            <a:endParaRPr lang="en-US" sz="2000" dirty="0"/>
          </a:p>
          <a:p>
            <a:r>
              <a:rPr lang="en-US" sz="2000">
                <a:sym typeface="+mn-ea"/>
              </a:rPr>
              <a:t>Apply the system to analyze other societal issues like child abuse and animal abuse, helping to identify and address various forms of abuse and violence.</a:t>
            </a:r>
            <a:endParaRPr lang="en-US" sz="2000"/>
          </a:p>
          <a:p>
            <a:pPr marL="0" indent="0">
              <a:buNone/>
            </a:pPr>
            <a:endParaRPr lang="en-US" sz="2000" dirty="0"/>
          </a:p>
        </p:txBody>
      </p:sp>
      <p:sp>
        <p:nvSpPr>
          <p:cNvPr id="4" name="Footer Placeholder 3"/>
          <p:cNvSpPr>
            <a:spLocks noGrp="1"/>
          </p:cNvSpPr>
          <p:nvPr>
            <p:ph type="ftr" sz="quarter" idx="11"/>
          </p:nvPr>
        </p:nvSpPr>
        <p:spPr/>
        <p:txBody>
          <a:bodyPr/>
          <a:lstStyle/>
          <a:p>
            <a:r>
              <a:rPr lang="en-US"/>
              <a:t>BCA  VI Semester - Second Project Evaluation</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7705"/>
          </a:xfrm>
        </p:spPr>
        <p:txBody>
          <a:bodyPr>
            <a:normAutofit fontScale="90000"/>
          </a:bodyPr>
          <a:lstStyle/>
          <a:p>
            <a:r>
              <a:rPr lang="en-US" dirty="0"/>
              <a:t>                                  References </a:t>
            </a:r>
            <a:endParaRPr lang="en-US" dirty="0"/>
          </a:p>
        </p:txBody>
      </p:sp>
      <p:sp>
        <p:nvSpPr>
          <p:cNvPr id="3" name="Content Placeholder 2"/>
          <p:cNvSpPr>
            <a:spLocks noGrp="1"/>
          </p:cNvSpPr>
          <p:nvPr>
            <p:ph idx="1"/>
          </p:nvPr>
        </p:nvSpPr>
        <p:spPr>
          <a:xfrm>
            <a:off x="838200" y="1325880"/>
            <a:ext cx="10515600" cy="4851400"/>
          </a:xfrm>
        </p:spPr>
        <p:txBody>
          <a:bodyPr>
            <a:normAutofit fontScale="75000" lnSpcReduction="10000"/>
          </a:bodyPr>
          <a:lstStyle/>
          <a:p>
            <a:pPr lvl="0"/>
            <a:r>
              <a:rPr lang="en-US" sz="4000" dirty="0">
                <a:latin typeface="Times New Roman" panose="02020603050405020304" pitchFamily="18" charset="0"/>
                <a:ea typeface="Tahoma" panose="020B0604030504040204" pitchFamily="34" charset="0"/>
                <a:cs typeface="Times New Roman" panose="02020603050405020304" pitchFamily="18" charset="0"/>
                <a:sym typeface="+mn-ea"/>
              </a:rPr>
              <a:t>The books that we have referred for this  project are,</a:t>
            </a:r>
            <a:endParaRPr lang="en-US" sz="4000" dirty="0">
              <a:latin typeface="Times New Roman" panose="02020603050405020304" pitchFamily="18" charset="0"/>
              <a:ea typeface="Tahoma" panose="020B0604030504040204" pitchFamily="34" charset="0"/>
              <a:cs typeface="Times New Roman" panose="02020603050405020304" pitchFamily="18" charset="0"/>
              <a:sym typeface="+mn-ea"/>
            </a:endParaRPr>
          </a:p>
          <a:p>
            <a:pPr lvl="1"/>
            <a:r>
              <a:rPr lang="en-US" sz="3500" dirty="0">
                <a:latin typeface="Times New Roman" panose="02020603050405020304" pitchFamily="18" charset="0"/>
                <a:ea typeface="Tahoma" panose="020B0604030504040204" pitchFamily="34" charset="0"/>
                <a:cs typeface="Times New Roman" panose="02020603050405020304" pitchFamily="18" charset="0"/>
                <a:sym typeface="+mn-ea"/>
              </a:rPr>
              <a:t>Arun </a:t>
            </a:r>
            <a:r>
              <a:rPr lang="en-US" sz="3500" dirty="0">
                <a:latin typeface="Times New Roman" panose="02020603050405020304" pitchFamily="18" charset="0"/>
                <a:ea typeface="Tahoma" panose="020B0604030504040204" pitchFamily="34" charset="0"/>
                <a:cs typeface="Times New Roman" panose="02020603050405020304" pitchFamily="18" charset="0"/>
                <a:sym typeface="+mn-ea"/>
              </a:rPr>
              <a:t>Pujari. K. (2012). Data mining techniques (4th ed.). Universities Press.</a:t>
            </a:r>
            <a:endParaRPr lang="en-US" sz="3500" dirty="0">
              <a:latin typeface="Times New Roman" panose="02020603050405020304" pitchFamily="18" charset="0"/>
              <a:ea typeface="Tahoma" panose="020B0604030504040204" pitchFamily="34" charset="0"/>
              <a:cs typeface="Times New Roman" panose="02020603050405020304" pitchFamily="18" charset="0"/>
              <a:sym typeface="+mn-ea"/>
            </a:endParaRPr>
          </a:p>
          <a:p>
            <a:pPr lvl="1"/>
            <a:r>
              <a:rPr lang="en-US" sz="3500" dirty="0">
                <a:latin typeface="Times New Roman" panose="02020603050405020304" pitchFamily="18" charset="0"/>
                <a:ea typeface="Tahoma" panose="020B0604030504040204" pitchFamily="34" charset="0"/>
                <a:cs typeface="Times New Roman" panose="02020603050405020304" pitchFamily="18" charset="0"/>
                <a:sym typeface="+mn-ea"/>
              </a:rPr>
              <a:t> Han, Jiawei and Micheline Kamber. Data Mining: Concepts and Techniques (2nd ed.). University of Illinois at Urbana-Champaign.</a:t>
            </a:r>
            <a:endParaRPr lang="en-US" sz="3500" dirty="0">
              <a:latin typeface="Times New Roman" panose="02020603050405020304" pitchFamily="18" charset="0"/>
              <a:ea typeface="Tahoma" panose="020B0604030504040204" pitchFamily="34" charset="0"/>
              <a:cs typeface="Times New Roman" panose="02020603050405020304" pitchFamily="18" charset="0"/>
              <a:sym typeface="+mn-ea"/>
            </a:endParaRPr>
          </a:p>
          <a:p>
            <a:pPr lvl="1"/>
            <a:r>
              <a:rPr lang="en-US" sz="3500" dirty="0">
                <a:latin typeface="Times New Roman" panose="02020603050405020304" pitchFamily="18" charset="0"/>
                <a:ea typeface="Tahoma" panose="020B0604030504040204" pitchFamily="34" charset="0"/>
                <a:cs typeface="Times New Roman" panose="02020603050405020304" pitchFamily="18" charset="0"/>
                <a:sym typeface="+mn-ea"/>
              </a:rPr>
              <a:t>Nageswara Rao, R. (2019). Core Python Programming (3rd ed.). Dreamtech Press.</a:t>
            </a:r>
            <a:endParaRPr lang="en-US" sz="3500" dirty="0">
              <a:latin typeface="Times New Roman" panose="02020603050405020304" pitchFamily="18" charset="0"/>
              <a:ea typeface="Tahoma" panose="020B0604030504040204" pitchFamily="34" charset="0"/>
              <a:cs typeface="Times New Roman" panose="02020603050405020304" pitchFamily="18" charset="0"/>
              <a:sym typeface="+mn-ea"/>
            </a:endParaRPr>
          </a:p>
          <a:p>
            <a:pPr marL="457200" lvl="1" indent="0">
              <a:buNone/>
            </a:pPr>
            <a:endParaRPr lang="en-US" sz="3500" dirty="0">
              <a:latin typeface="Times New Roman" panose="02020603050405020304" pitchFamily="18" charset="0"/>
              <a:ea typeface="Tahoma" panose="020B0604030504040204" pitchFamily="34" charset="0"/>
              <a:cs typeface="Times New Roman" panose="02020603050405020304" pitchFamily="18" charset="0"/>
              <a:sym typeface="+mn-ea"/>
            </a:endParaRPr>
          </a:p>
          <a:p>
            <a:pPr lvl="0"/>
            <a:r>
              <a:rPr lang="en-US" sz="4000" dirty="0">
                <a:latin typeface="Times New Roman" panose="02020603050405020304" pitchFamily="18" charset="0"/>
                <a:ea typeface="Tahoma" panose="020B0604030504040204" pitchFamily="34" charset="0"/>
                <a:cs typeface="Times New Roman" panose="02020603050405020304" pitchFamily="18" charset="0"/>
                <a:sym typeface="+mn-ea"/>
              </a:rPr>
              <a:t>Online resources that we have referred for this project are,</a:t>
            </a:r>
            <a:endParaRPr lang="en-US" sz="4000" dirty="0">
              <a:latin typeface="Times New Roman" panose="02020603050405020304" pitchFamily="18" charset="0"/>
              <a:ea typeface="Tahoma" panose="020B0604030504040204" pitchFamily="34" charset="0"/>
              <a:cs typeface="Times New Roman" panose="02020603050405020304" pitchFamily="18" charset="0"/>
            </a:endParaRPr>
          </a:p>
          <a:p>
            <a:pPr lvl="2"/>
            <a:r>
              <a:rPr lang="en-US" sz="3200" dirty="0">
                <a:sym typeface="+mn-ea"/>
                <a:hlinkClick r:id="rId1" action="ppaction://hlinkfile"/>
              </a:rPr>
              <a:t>https://www.geeksforgeeks.org/pandas-tutorial/</a:t>
            </a:r>
            <a:endParaRPr lang="en-US" sz="3200" dirty="0">
              <a:sym typeface="+mn-ea"/>
            </a:endParaRPr>
          </a:p>
          <a:p>
            <a:pPr lvl="2"/>
            <a:r>
              <a:rPr lang="en-US" sz="3200" dirty="0">
                <a:sym typeface="+mn-ea"/>
                <a:hlinkClick r:id="rId2" action="ppaction://hlinkfile"/>
              </a:rPr>
              <a:t>https://www.pythontutorial.net/python-basics/python-read-csv-file/</a:t>
            </a:r>
            <a:endParaRPr lang="en-US" sz="3200" dirty="0"/>
          </a:p>
          <a:p>
            <a:pPr marL="0" indent="0">
              <a:buNone/>
            </a:pPr>
            <a:endParaRPr lang="en-US" sz="3200" b="1" dirty="0">
              <a:solidFill>
                <a:srgbClr val="FF0000"/>
              </a:solidFill>
            </a:endParaRPr>
          </a:p>
          <a:p>
            <a:endParaRPr lang="en-US" sz="3200" b="1" dirty="0">
              <a:solidFill>
                <a:srgbClr val="FF0000"/>
              </a:solidFill>
            </a:endParaRPr>
          </a:p>
        </p:txBody>
      </p:sp>
      <p:sp>
        <p:nvSpPr>
          <p:cNvPr id="4" name="Footer Placeholder 3"/>
          <p:cNvSpPr>
            <a:spLocks noGrp="1"/>
          </p:cNvSpPr>
          <p:nvPr>
            <p:ph type="ftr" sz="quarter" idx="11"/>
          </p:nvPr>
        </p:nvSpPr>
        <p:spPr/>
        <p:txBody>
          <a:bodyPr/>
          <a:lstStyle/>
          <a:p>
            <a:r>
              <a:rPr lang="en-US"/>
              <a:t>BCA  VI Semester - First Project Evaluation</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125337"/>
            <a:ext cx="10515600" cy="982639"/>
          </a:xfrm>
        </p:spPr>
        <p:txBody>
          <a:bodyPr/>
          <a:lstStyle/>
          <a:p>
            <a:pPr algn="ctr"/>
            <a:r>
              <a:rPr lang="en-US" b="1" dirty="0"/>
              <a:t>Thank You</a:t>
            </a:r>
            <a:endParaRPr lang="en-US" b="1" dirty="0"/>
          </a:p>
        </p:txBody>
      </p:sp>
      <p:sp>
        <p:nvSpPr>
          <p:cNvPr id="5" name="Text Placeholder 4"/>
          <p:cNvSpPr>
            <a:spLocks noGrp="1"/>
          </p:cNvSpPr>
          <p:nvPr>
            <p:ph type="body" idx="1"/>
          </p:nvPr>
        </p:nvSpPr>
        <p:spPr>
          <a:xfrm>
            <a:off x="831850" y="5418161"/>
            <a:ext cx="10515600" cy="671489"/>
          </a:xfrm>
        </p:spPr>
        <p:txBody>
          <a:bodyPr/>
          <a:lstStyle/>
          <a:p>
            <a:r>
              <a:rPr lang="en-US" dirty="0"/>
              <a:t>Team No:3</a:t>
            </a:r>
            <a:endParaRPr lang="en-US" dirty="0"/>
          </a:p>
        </p:txBody>
      </p:sp>
      <p:sp>
        <p:nvSpPr>
          <p:cNvPr id="6" name="Footer Placeholder 5"/>
          <p:cNvSpPr>
            <a:spLocks noGrp="1"/>
          </p:cNvSpPr>
          <p:nvPr>
            <p:ph type="ftr" sz="quarter" idx="11"/>
          </p:nvPr>
        </p:nvSpPr>
        <p:spPr/>
        <p:txBody>
          <a:bodyPr/>
          <a:lstStyle/>
          <a:p>
            <a:r>
              <a:rPr lang="en-US"/>
              <a:t>BCA  VI Semester - First Project Evaluation</a:t>
            </a:r>
            <a:endParaRPr lang="en-US" dirty="0"/>
          </a:p>
        </p:txBody>
      </p:sp>
      <p:sp>
        <p:nvSpPr>
          <p:cNvPr id="7" name="Rectangle 6"/>
          <p:cNvSpPr/>
          <p:nvPr/>
        </p:nvSpPr>
        <p:spPr>
          <a:xfrm>
            <a:off x="1806838" y="645809"/>
            <a:ext cx="8802685" cy="923330"/>
          </a:xfrm>
          <a:prstGeom prst="rect">
            <a:avLst/>
          </a:prstGeom>
        </p:spPr>
        <p:txBody>
          <a:bodyPr wrap="square">
            <a:spAutoFit/>
          </a:bodyPr>
          <a:lstStyle/>
          <a:p>
            <a:pPr algn="ctr"/>
            <a:r>
              <a:rPr lang="en-IN" sz="20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Dr G Shankar Government Women’s First Grade College &amp; PG Study Centre</a:t>
            </a:r>
            <a:endParaRPr lang="en-IN" sz="20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IN" sz="14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IN" sz="14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IN" sz="2000" b="1"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Ajjarkadu</a:t>
            </a:r>
            <a:r>
              <a:rPr lang="en-IN" sz="20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Udupi</a:t>
            </a:r>
            <a:endParaRPr lang="en-US" sz="2000" b="1" dirty="0">
              <a:effectLst/>
              <a:latin typeface="Arial Black" panose="020B0A04020102020204" pitchFamily="34" charset="0"/>
            </a:endParaRPr>
          </a:p>
        </p:txBody>
      </p:sp>
      <p:pic>
        <p:nvPicPr>
          <p:cNvPr id="9" name="Picture 2" descr="Dr G Shankar Govt Womens First Grade College &amp; PG Study Centre, Udup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89827" y="624769"/>
            <a:ext cx="898717" cy="10694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dce karnatak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02" y="645809"/>
            <a:ext cx="1219783" cy="11853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149" y="365125"/>
            <a:ext cx="10739651" cy="999651"/>
          </a:xfrm>
        </p:spPr>
        <p:txBody>
          <a:bodyPr>
            <a:normAutofit fontScale="90000"/>
          </a:bodyPr>
          <a:lstStyle/>
          <a:p>
            <a:r>
              <a:rPr lang="en-US" dirty="0">
                <a:latin typeface="Times New Roman" panose="02020603050405020304" pitchFamily="18" charset="0"/>
                <a:cs typeface="Times New Roman" panose="02020603050405020304" pitchFamily="18" charset="0"/>
                <a:sym typeface="+mn-ea"/>
              </a:rPr>
              <a:t>Sentimental Analysis of women safety in India on Instagram data using machine learning</a:t>
            </a:r>
            <a:endParaRPr lang="en-US" dirty="0"/>
          </a:p>
        </p:txBody>
      </p:sp>
      <p:sp>
        <p:nvSpPr>
          <p:cNvPr id="3" name="Content Placeholder 2"/>
          <p:cNvSpPr>
            <a:spLocks noGrp="1"/>
          </p:cNvSpPr>
          <p:nvPr>
            <p:ph idx="1"/>
          </p:nvPr>
        </p:nvSpPr>
        <p:spPr>
          <a:xfrm>
            <a:off x="838200" y="1854835"/>
            <a:ext cx="10515600" cy="4351338"/>
          </a:xfrm>
        </p:spPr>
        <p:txBody>
          <a:bodyPr>
            <a:normAutofit/>
          </a:bodyPr>
          <a:lstStyle/>
          <a:p>
            <a:r>
              <a:rPr lang="en-US" dirty="0">
                <a:sym typeface="+mn-ea"/>
              </a:rPr>
              <a:t>Implemented sentiment analysis on Instagram data from India concerning women's safety, focusing on keywords(rape, stalking, gender discrimination and sexual abuse)</a:t>
            </a:r>
            <a:r>
              <a:rPr lang="en-IN" altLang="en-US" dirty="0">
                <a:sym typeface="+mn-ea"/>
              </a:rPr>
              <a:t>.</a:t>
            </a:r>
            <a:endParaRPr lang="en-US" dirty="0"/>
          </a:p>
          <a:p>
            <a:endParaRPr dirty="0"/>
          </a:p>
          <a:p>
            <a:r>
              <a:rPr dirty="0">
                <a:sym typeface="+mn-ea"/>
              </a:rPr>
              <a:t> </a:t>
            </a:r>
            <a:r>
              <a:rPr lang="en-US" dirty="0">
                <a:sym typeface="+mn-ea"/>
              </a:rPr>
              <a:t>M</a:t>
            </a:r>
            <a:r>
              <a:rPr dirty="0">
                <a:sym typeface="+mn-ea"/>
              </a:rPr>
              <a:t>achine learning algorithms to preprocess polarity scores.</a:t>
            </a:r>
            <a:endParaRPr dirty="0"/>
          </a:p>
          <a:p>
            <a:endParaRPr dirty="0"/>
          </a:p>
          <a:p>
            <a:r>
              <a:rPr dirty="0">
                <a:sym typeface="+mn-ea"/>
              </a:rPr>
              <a:t>Implemented visualization techniques.</a:t>
            </a:r>
            <a:endParaRPr dirty="0"/>
          </a:p>
          <a:p>
            <a:endParaRPr dirty="0"/>
          </a:p>
          <a:p>
            <a:r>
              <a:rPr dirty="0">
                <a:sym typeface="+mn-ea"/>
              </a:rPr>
              <a:t>Analyzed safety concerns in the country.</a:t>
            </a:r>
            <a:endParaRPr lang="en-US" dirty="0"/>
          </a:p>
        </p:txBody>
      </p:sp>
      <p:sp>
        <p:nvSpPr>
          <p:cNvPr id="4" name="Footer Placeholder 3"/>
          <p:cNvSpPr>
            <a:spLocks noGrp="1"/>
          </p:cNvSpPr>
          <p:nvPr>
            <p:ph type="ftr" sz="quarter" idx="11"/>
          </p:nvPr>
        </p:nvSpPr>
        <p:spPr/>
        <p:txBody>
          <a:bodyPr/>
          <a:lstStyle/>
          <a:p>
            <a:r>
              <a:rPr lang="en-US"/>
              <a:t>BCA  VI Semester - First Project Evaluation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149" y="365125"/>
            <a:ext cx="10739651" cy="999651"/>
          </a:xfrm>
        </p:spPr>
        <p:txBody>
          <a:bodyPr>
            <a:normAutofit/>
          </a:bodyPr>
          <a:lstStyle/>
          <a:p>
            <a:r>
              <a:rPr lang="en-IN" dirty="0"/>
              <a:t>Problem</a:t>
            </a:r>
            <a:r>
              <a:rPr lang="en-IN" b="0" dirty="0"/>
              <a:t> </a:t>
            </a:r>
            <a:r>
              <a:rPr lang="en-IN" dirty="0"/>
              <a:t>Statement </a:t>
            </a:r>
            <a:endParaRPr lang="en-US" dirty="0"/>
          </a:p>
        </p:txBody>
      </p:sp>
      <p:sp>
        <p:nvSpPr>
          <p:cNvPr id="3" name="Content Placeholder 2"/>
          <p:cNvSpPr>
            <a:spLocks noGrp="1"/>
          </p:cNvSpPr>
          <p:nvPr>
            <p:ph idx="1"/>
          </p:nvPr>
        </p:nvSpPr>
        <p:spPr/>
        <p:txBody>
          <a:bodyPr/>
          <a:lstStyle/>
          <a:p>
            <a:r>
              <a:rPr lang="en-US" dirty="0"/>
              <a:t>When women face online bullying or harassment, it can make them feel scared and unsure about using the internet. </a:t>
            </a:r>
            <a:endParaRPr lang="en-US" dirty="0"/>
          </a:p>
          <a:p>
            <a:r>
              <a:rPr lang="en-US" dirty="0"/>
              <a:t>They might worry about their personal information being shared without their permission, which can make them feel even more anxious. </a:t>
            </a:r>
            <a:endParaRPr lang="en-US" dirty="0"/>
          </a:p>
          <a:p>
            <a:r>
              <a:rPr lang="en-US" dirty="0"/>
              <a:t>This fear can make women less likely to share their thoughts or interact with others online, which can make them feel lonely and isolated.</a:t>
            </a:r>
            <a:endParaRPr lang="en-US" dirty="0"/>
          </a:p>
          <a:p>
            <a:r>
              <a:rPr lang="en-US" dirty="0"/>
              <a:t>Cybercrime can make women feel less confident about themselves</a:t>
            </a:r>
            <a:endParaRPr lang="en-US" dirty="0"/>
          </a:p>
        </p:txBody>
      </p:sp>
      <p:sp>
        <p:nvSpPr>
          <p:cNvPr id="4" name="Footer Placeholder 3"/>
          <p:cNvSpPr>
            <a:spLocks noGrp="1"/>
          </p:cNvSpPr>
          <p:nvPr>
            <p:ph type="ftr" sz="quarter" idx="11"/>
          </p:nvPr>
        </p:nvSpPr>
        <p:spPr/>
        <p:txBody>
          <a:bodyPr/>
          <a:lstStyle/>
          <a:p>
            <a:r>
              <a:rPr lang="en-US"/>
              <a:t>BCA  VI Semester - First Project Evaluation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045" y="215900"/>
            <a:ext cx="10739755" cy="834390"/>
          </a:xfrm>
        </p:spPr>
        <p:txBody>
          <a:bodyPr>
            <a:normAutofit/>
          </a:bodyPr>
          <a:lstStyle/>
          <a:p>
            <a:pPr lvl="0"/>
            <a:r>
              <a:rPr lang="en-US" dirty="0"/>
              <a:t> Scope of the study </a:t>
            </a:r>
            <a:endParaRPr lang="en-IN" dirty="0"/>
          </a:p>
        </p:txBody>
      </p:sp>
      <p:sp>
        <p:nvSpPr>
          <p:cNvPr id="3" name="Content Placeholder 2"/>
          <p:cNvSpPr>
            <a:spLocks noGrp="1"/>
          </p:cNvSpPr>
          <p:nvPr>
            <p:ph idx="1"/>
          </p:nvPr>
        </p:nvSpPr>
        <p:spPr>
          <a:xfrm>
            <a:off x="346075" y="1229360"/>
            <a:ext cx="11007725" cy="4947920"/>
          </a:xfrm>
        </p:spPr>
        <p:txBody>
          <a:bodyPr>
            <a:noAutofit/>
          </a:bodyPr>
          <a:lstStyle/>
          <a:p>
            <a:r>
              <a:rPr lang="en-US" sz="2000" b="1" dirty="0"/>
              <a:t>Helping combat online abuse</a:t>
            </a:r>
            <a:r>
              <a:rPr lang="en-US" sz="2000" dirty="0"/>
              <a:t>: Understanding Instagram data helps in fighting harassment and violence against women online.</a:t>
            </a:r>
            <a:endParaRPr lang="en-US" sz="2000" dirty="0"/>
          </a:p>
          <a:p>
            <a:pPr marL="0" indent="0">
              <a:buNone/>
            </a:pPr>
            <a:endParaRPr lang="en-US" sz="2000" dirty="0"/>
          </a:p>
          <a:p>
            <a:r>
              <a:rPr lang="en-US" sz="2000" b="1" dirty="0"/>
              <a:t>Utilizing machine learning for analysis</a:t>
            </a:r>
            <a:r>
              <a:rPr lang="en-US" sz="2000" dirty="0"/>
              <a:t>: Using machine learning on Instagram data aids in researching digital safety methods.</a:t>
            </a:r>
            <a:endParaRPr lang="en-US" sz="2000" dirty="0"/>
          </a:p>
          <a:p>
            <a:pPr marL="0" indent="0">
              <a:buNone/>
            </a:pPr>
            <a:endParaRPr lang="en-US" sz="2000" dirty="0"/>
          </a:p>
          <a:p>
            <a:r>
              <a:rPr lang="en-US" sz="2000" b="1" dirty="0"/>
              <a:t> </a:t>
            </a:r>
            <a:r>
              <a:rPr lang="en-IN" altLang="en-US" sz="2000" b="1" dirty="0"/>
              <a:t>f</a:t>
            </a:r>
            <a:r>
              <a:rPr lang="en-US" sz="2000" b="1" dirty="0"/>
              <a:t>ocus on Instagram data</a:t>
            </a:r>
            <a:r>
              <a:rPr lang="en-US" sz="2000" dirty="0"/>
              <a:t>: The project examines Instagram information to uncover online abuse patterns.</a:t>
            </a:r>
            <a:endParaRPr lang="en-US" sz="2000" dirty="0"/>
          </a:p>
          <a:p>
            <a:pPr marL="0" indent="0">
              <a:buNone/>
            </a:pPr>
            <a:endParaRPr lang="en-US" sz="2000" dirty="0"/>
          </a:p>
          <a:p>
            <a:r>
              <a:rPr lang="en-US" sz="2000" b="1" dirty="0"/>
              <a:t> Not covered</a:t>
            </a:r>
            <a:r>
              <a:rPr lang="en-US" sz="2000" dirty="0"/>
              <a:t>: Offline harassment like staring or inappropriate comments in public is not part of this project's investigation.</a:t>
            </a:r>
            <a:endParaRPr lang="en-US" sz="2000" dirty="0"/>
          </a:p>
          <a:p>
            <a:endParaRPr lang="en-US" sz="2000" dirty="0"/>
          </a:p>
          <a:p>
            <a:r>
              <a:rPr lang="en-US" sz="2000" b="1" dirty="0"/>
              <a:t>Emojis  from analysis</a:t>
            </a:r>
            <a:r>
              <a:rPr lang="en-US" sz="2000" dirty="0"/>
              <a:t>: Emojis are not considered in this project's analysis; only text comments are examined.</a:t>
            </a:r>
            <a:endParaRPr lang="en-US" sz="2000" dirty="0"/>
          </a:p>
        </p:txBody>
      </p:sp>
      <p:sp>
        <p:nvSpPr>
          <p:cNvPr id="4" name="Footer Placeholder 3"/>
          <p:cNvSpPr>
            <a:spLocks noGrp="1"/>
          </p:cNvSpPr>
          <p:nvPr>
            <p:ph type="ftr" sz="quarter" idx="11"/>
          </p:nvPr>
        </p:nvSpPr>
        <p:spPr/>
        <p:txBody>
          <a:bodyPr/>
          <a:lstStyle/>
          <a:p>
            <a:r>
              <a:rPr lang="en-US"/>
              <a:t>BCA  VI Semester - First Project Evaluation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797" y="365126"/>
            <a:ext cx="10726003" cy="740344"/>
          </a:xfrm>
        </p:spPr>
        <p:txBody>
          <a:bodyPr>
            <a:normAutofit/>
          </a:bodyPr>
          <a:lstStyle/>
          <a:p>
            <a:r>
              <a:rPr lang="en-IN" dirty="0">
                <a:solidFill>
                  <a:schemeClr val="tx1"/>
                </a:solidFill>
              </a:rPr>
              <a:t>Literature review </a:t>
            </a:r>
            <a:endParaRPr lang="en-IN" dirty="0">
              <a:solidFill>
                <a:schemeClr val="tx1"/>
              </a:solidFill>
            </a:endParaRPr>
          </a:p>
        </p:txBody>
      </p:sp>
      <p:sp>
        <p:nvSpPr>
          <p:cNvPr id="3" name="Content Placeholder 2"/>
          <p:cNvSpPr>
            <a:spLocks noGrp="1"/>
          </p:cNvSpPr>
          <p:nvPr>
            <p:ph idx="1"/>
          </p:nvPr>
        </p:nvSpPr>
        <p:spPr>
          <a:xfrm>
            <a:off x="627797" y="1392072"/>
            <a:ext cx="10726003" cy="4784891"/>
          </a:xfrm>
        </p:spPr>
        <p:txBody>
          <a:bodyPr/>
          <a:lstStyle/>
          <a:p>
            <a:r>
              <a:rPr lang="en-US" dirty="0"/>
              <a:t>The project referred to two papers.</a:t>
            </a:r>
            <a:endParaRPr lang="en-US" dirty="0"/>
          </a:p>
          <a:p>
            <a:r>
              <a:rPr lang="en-US" dirty="0"/>
              <a:t> To review existing studies on sentiment analysis and machine learning in Twitter data for various applications.</a:t>
            </a:r>
            <a:endParaRPr lang="en-US" dirty="0"/>
          </a:p>
          <a:p>
            <a:r>
              <a:rPr lang="en-US" dirty="0"/>
              <a:t>To detect unsafe areas for women based on negative sentiments expressed in social media posts.</a:t>
            </a:r>
            <a:endParaRPr lang="en-US" dirty="0"/>
          </a:p>
        </p:txBody>
      </p:sp>
      <p:sp>
        <p:nvSpPr>
          <p:cNvPr id="4" name="Footer Placeholder 3"/>
          <p:cNvSpPr>
            <a:spLocks noGrp="1"/>
          </p:cNvSpPr>
          <p:nvPr>
            <p:ph type="ftr" sz="quarter" idx="11"/>
          </p:nvPr>
        </p:nvSpPr>
        <p:spPr/>
        <p:txBody>
          <a:bodyPr/>
          <a:lstStyle/>
          <a:p>
            <a:r>
              <a:rPr lang="en-US"/>
              <a:t>BCA  VI Semester - First Project Evaluation</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Literature review #Paper 1</a:t>
            </a:r>
            <a:endParaRPr lang="en-IN" sz="4000" dirty="0"/>
          </a:p>
        </p:txBody>
      </p:sp>
      <p:sp>
        <p:nvSpPr>
          <p:cNvPr id="3" name="Content Placeholder 2"/>
          <p:cNvSpPr>
            <a:spLocks noGrp="1"/>
          </p:cNvSpPr>
          <p:nvPr>
            <p:ph idx="1"/>
          </p:nvPr>
        </p:nvSpPr>
        <p:spPr>
          <a:xfrm>
            <a:off x="838200" y="1690688"/>
            <a:ext cx="10515600" cy="4486275"/>
          </a:xfrm>
        </p:spPr>
        <p:txBody>
          <a:bodyPr>
            <a:normAutofit fontScale="90000" lnSpcReduction="10000"/>
          </a:bodyPr>
          <a:lstStyle/>
          <a:p>
            <a:r>
              <a:rPr lang="en-US" dirty="0"/>
              <a:t>Title: Leveraging Social Media for Women's Safety in Indian Cities: A Twitter Analysis</a:t>
            </a:r>
            <a:endParaRPr lang="en-US" dirty="0"/>
          </a:p>
          <a:p>
            <a:pPr marL="0" indent="0">
              <a:buNone/>
            </a:pPr>
            <a:r>
              <a:rPr lang="en-US" dirty="0"/>
              <a:t>Authors: Salla Anisha and Srinidhi Ghankot</a:t>
            </a:r>
            <a:endParaRPr lang="en-US" dirty="0"/>
          </a:p>
          <a:p>
            <a:pPr marL="0" indent="0">
              <a:buNone/>
            </a:pPr>
            <a:r>
              <a:rPr lang="en-US" dirty="0"/>
              <a:t>Publication Name: Journal of Social Media Studies</a:t>
            </a:r>
            <a:endParaRPr lang="en-US" dirty="0"/>
          </a:p>
          <a:p>
            <a:pPr marL="0" indent="0">
              <a:buNone/>
            </a:pPr>
            <a:r>
              <a:rPr lang="en-US" dirty="0"/>
              <a:t>Published Year: 2022</a:t>
            </a:r>
            <a:endParaRPr lang="en-US" dirty="0"/>
          </a:p>
          <a:p>
            <a:r>
              <a:rPr lang="en-US" dirty="0"/>
              <a:t>The paper explores how Twitter can contribute to addressing women's safety issues in Indian urban areas.</a:t>
            </a:r>
            <a:endParaRPr lang="en-US" dirty="0"/>
          </a:p>
          <a:p>
            <a:r>
              <a:rPr lang="en-US" dirty="0"/>
              <a:t>It underscores the widespread instances of harassment and violence encountered by women in public settings.</a:t>
            </a:r>
            <a:endParaRPr lang="en-US" dirty="0"/>
          </a:p>
          <a:p>
            <a:r>
              <a:rPr lang="en-US" dirty="0"/>
              <a:t>It advocates for a societal shift towards taking responsibility for ensuring the safety of women, leveraging platforms like Twitter for advocacy and support.</a:t>
            </a:r>
            <a:endParaRPr lang="en-US" dirty="0"/>
          </a:p>
        </p:txBody>
      </p:sp>
      <p:sp>
        <p:nvSpPr>
          <p:cNvPr id="4" name="Footer Placeholder 3"/>
          <p:cNvSpPr>
            <a:spLocks noGrp="1"/>
          </p:cNvSpPr>
          <p:nvPr>
            <p:ph type="ftr" sz="quarter" idx="11"/>
          </p:nvPr>
        </p:nvSpPr>
        <p:spPr/>
        <p:txBody>
          <a:bodyPr/>
          <a:lstStyle/>
          <a:p>
            <a:r>
              <a:rPr lang="en-US"/>
              <a:t>BCA  VI Semester - First Project Evaluation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8205"/>
          </a:xfrm>
        </p:spPr>
        <p:txBody>
          <a:bodyPr/>
          <a:lstStyle/>
          <a:p>
            <a:pPr lvl="0"/>
            <a:r>
              <a:rPr lang="en-IN" dirty="0"/>
              <a:t>Literature review #Paper 2</a:t>
            </a:r>
            <a:endParaRPr lang="en-IN" sz="4000" dirty="0"/>
          </a:p>
        </p:txBody>
      </p:sp>
      <p:sp>
        <p:nvSpPr>
          <p:cNvPr id="3" name="Content Placeholder 2"/>
          <p:cNvSpPr>
            <a:spLocks noGrp="1"/>
          </p:cNvSpPr>
          <p:nvPr>
            <p:ph idx="1"/>
          </p:nvPr>
        </p:nvSpPr>
        <p:spPr>
          <a:xfrm>
            <a:off x="838200" y="1422400"/>
            <a:ext cx="10515600" cy="4754880"/>
          </a:xfrm>
        </p:spPr>
        <p:txBody>
          <a:bodyPr>
            <a:normAutofit fontScale="90000"/>
          </a:bodyPr>
          <a:lstStyle/>
          <a:p>
            <a:r>
              <a:rPr lang="en-US" dirty="0"/>
              <a:t>Title:“Women’s Safety Analysis on Social Media Using Machine Learning”</a:t>
            </a:r>
            <a:endParaRPr lang="en-US" dirty="0"/>
          </a:p>
          <a:p>
            <a:r>
              <a:rPr lang="en-US" dirty="0"/>
              <a:t>Authors: : Mrs. B Ganga Bhavani, Ms. V Bhavani, Boddu Pavan Ganesh, Bonthu Sai Kiran, Bonthu Venkata Naveen, and Kallakuri Baladitya</a:t>
            </a:r>
            <a:endParaRPr lang="en-US" dirty="0"/>
          </a:p>
          <a:p>
            <a:r>
              <a:rPr lang="en-US" dirty="0"/>
              <a:t>Published Year: </a:t>
            </a:r>
            <a:r>
              <a:rPr lang="en-IN" altLang="en-US" dirty="0"/>
              <a:t>2022</a:t>
            </a:r>
            <a:endParaRPr lang="en-US" dirty="0"/>
          </a:p>
          <a:p>
            <a:r>
              <a:rPr lang="en-US" dirty="0"/>
              <a:t> Bhavani et al.'s (2022) study analyzes women's safety perceptions on Twitter using sentiment analysis tools like TWEEPY, NLTK, TextBlob and Decision Trees.</a:t>
            </a:r>
            <a:endParaRPr lang="en-US" dirty="0"/>
          </a:p>
          <a:p>
            <a:r>
              <a:rPr lang="en-US" dirty="0"/>
              <a:t>Foundational research by Agarwal et al. (2009) and others supports sentiment analysis in noisy Twitter environments.</a:t>
            </a:r>
            <a:endParaRPr lang="en-US" dirty="0"/>
          </a:p>
          <a:p>
            <a:r>
              <a:rPr lang="en-US" dirty="0"/>
              <a:t>The study shows sentiment analysis can provide insights into women's safety, using social media data for public safety and urban planning.</a:t>
            </a:r>
            <a:endParaRPr lang="en-US" dirty="0"/>
          </a:p>
          <a:p>
            <a:endParaRPr lang="en-US" dirty="0"/>
          </a:p>
          <a:p>
            <a:pPr marL="0" indent="0">
              <a:buNone/>
            </a:pP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a:t>BCA  VI Semester - First Project Evaluation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10" y="-8255"/>
            <a:ext cx="4904740" cy="761365"/>
          </a:xfrm>
        </p:spPr>
        <p:txBody>
          <a:bodyPr/>
          <a:lstStyle/>
          <a:p>
            <a:r>
              <a:rPr lang="en-IN" sz="3600" dirty="0"/>
              <a:t>Proposed Model </a:t>
            </a:r>
            <a:endParaRPr lang="en-US" sz="3600" dirty="0"/>
          </a:p>
        </p:txBody>
      </p:sp>
      <p:sp>
        <p:nvSpPr>
          <p:cNvPr id="3" name="Content Placeholder 2"/>
          <p:cNvSpPr>
            <a:spLocks noGrp="1"/>
          </p:cNvSpPr>
          <p:nvPr>
            <p:ph idx="1"/>
          </p:nvPr>
        </p:nvSpPr>
        <p:spPr>
          <a:xfrm>
            <a:off x="0" y="752475"/>
            <a:ext cx="11353800" cy="6104890"/>
          </a:xfrm>
        </p:spPr>
        <p:txBody>
          <a:bodyPr>
            <a:noAutofit/>
          </a:bodyPr>
          <a:lstStyle/>
          <a:p>
            <a:pPr marL="0" indent="0">
              <a:buNone/>
            </a:pPr>
            <a:endParaRPr lang="en-US" sz="2000" dirty="0"/>
          </a:p>
          <a:p>
            <a:pPr marL="0" indent="0">
              <a:buNone/>
            </a:pPr>
            <a:r>
              <a:rPr lang="en-US" sz="2000" dirty="0"/>
              <a:t>The model consists of:</a:t>
            </a:r>
            <a:endParaRPr lang="en-US" sz="2000" dirty="0"/>
          </a:p>
          <a:p>
            <a:r>
              <a:rPr lang="en-US" sz="2000" dirty="0"/>
              <a:t> Reading and displaying Instagram comments based on selected categories (Rape, Stalking, Sexual abuse, Gender discrimination).</a:t>
            </a:r>
            <a:endParaRPr lang="en-US" sz="2000" dirty="0"/>
          </a:p>
          <a:p>
            <a:r>
              <a:rPr lang="en-US" sz="2000" dirty="0"/>
              <a:t> Cleaning the comments by removing stopwords, punctuation, and converting to lowercase.</a:t>
            </a:r>
            <a:endParaRPr lang="en-US" sz="2000" dirty="0"/>
          </a:p>
          <a:p>
            <a:r>
              <a:rPr lang="en-US" sz="2000" dirty="0"/>
              <a:t> Applying TextBlob for sentiment analysis, classifying comments as positive, negative, or neutral based on polarity scores.</a:t>
            </a:r>
            <a:endParaRPr lang="en-US" sz="2000" dirty="0"/>
          </a:p>
          <a:p>
            <a:r>
              <a:rPr lang="en-US" sz="2000" dirty="0"/>
              <a:t> Displaying sentiment analysis results and percentages.</a:t>
            </a:r>
            <a:endParaRPr lang="en-US" sz="2000" dirty="0"/>
          </a:p>
          <a:p>
            <a:r>
              <a:rPr lang="en-US" sz="2000" dirty="0"/>
              <a:t> Visualizing sentiment distribution using a pie chart.</a:t>
            </a:r>
            <a:endParaRPr lang="en-US" sz="2000" dirty="0"/>
          </a:p>
          <a:p>
            <a:pPr marL="0" indent="0">
              <a:buNone/>
            </a:pPr>
            <a:r>
              <a:rPr lang="en-US" sz="2000" dirty="0"/>
              <a:t>Important components:</a:t>
            </a:r>
            <a:endParaRPr lang="en-US" sz="2000" dirty="0"/>
          </a:p>
          <a:p>
            <a:r>
              <a:rPr lang="en-US" sz="2000" dirty="0"/>
              <a:t>- Combobox for category selection.</a:t>
            </a:r>
            <a:endParaRPr lang="en-US" sz="2000" dirty="0"/>
          </a:p>
          <a:p>
            <a:r>
              <a:rPr lang="en-US" sz="2000" dirty="0"/>
              <a:t>- Buttons for actions like loading images, reading comments, cleaning comments, running ML algorithms, and displaying graphs.</a:t>
            </a:r>
            <a:endParaRPr lang="en-US" sz="2000" dirty="0"/>
          </a:p>
          <a:p>
            <a:r>
              <a:rPr lang="en-US" sz="2000" dirty="0"/>
              <a:t>- Text widget for displaying comments and results</a:t>
            </a:r>
            <a:endParaRPr lang="en-US" sz="2000" dirty="0"/>
          </a:p>
          <a:p>
            <a:endParaRPr lang="en-US" sz="2000" dirty="0"/>
          </a:p>
        </p:txBody>
      </p:sp>
      <p:sp>
        <p:nvSpPr>
          <p:cNvPr id="4" name="Footer Placeholder 3"/>
          <p:cNvSpPr>
            <a:spLocks noGrp="1"/>
          </p:cNvSpPr>
          <p:nvPr>
            <p:ph type="ftr" sz="quarter" idx="11"/>
          </p:nvPr>
        </p:nvSpPr>
        <p:spPr/>
        <p:txBody>
          <a:bodyPr/>
          <a:lstStyle/>
          <a:p>
            <a:r>
              <a:rPr lang="en-US"/>
              <a:t>BCA  VI Semester - First Project Evaluation</a:t>
            </a:r>
            <a:endParaRPr lang="en-US"/>
          </a:p>
        </p:txBody>
      </p:sp>
    </p:spTree>
  </p:cSld>
  <p:clrMapOvr>
    <a:masterClrMapping/>
  </p:clrMapOvr>
</p:sld>
</file>

<file path=ppt/theme/theme1.xml><?xml version="1.0" encoding="utf-8"?>
<a:theme xmlns:a="http://schemas.openxmlformats.org/drawingml/2006/main" name="Office Theme">
  <a:themeElements>
    <a:clrScheme nam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00B0F0"/>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11650</Words>
  <Application>WPS Presentation</Application>
  <PresentationFormat>Widescreen</PresentationFormat>
  <Paragraphs>351</Paragraphs>
  <Slides>25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Arial</vt:lpstr>
      <vt:lpstr>SimSun</vt:lpstr>
      <vt:lpstr>Wingdings</vt:lpstr>
      <vt:lpstr>Times New Roman</vt:lpstr>
      <vt:lpstr>Cambria</vt:lpstr>
      <vt:lpstr>Calibri</vt:lpstr>
      <vt:lpstr>Microsoft YaHei</vt:lpstr>
      <vt:lpstr>Arial Unicode MS</vt:lpstr>
      <vt:lpstr>Calibri Light</vt:lpstr>
      <vt:lpstr>Tahoma</vt:lpstr>
      <vt:lpstr>Arial Black</vt:lpstr>
      <vt:lpstr>Office Theme</vt:lpstr>
      <vt:lpstr>Sentimental Analysis of women safety in India on Instagram data using machine learning</vt:lpstr>
      <vt:lpstr>Table of Contents</vt:lpstr>
      <vt:lpstr>Sentimental Analysis of women safety in India on Instagram data using machine learning</vt:lpstr>
      <vt:lpstr>Problem Statement </vt:lpstr>
      <vt:lpstr> Scope of the study </vt:lpstr>
      <vt:lpstr>Literature review </vt:lpstr>
      <vt:lpstr>Literature review #Paper 1</vt:lpstr>
      <vt:lpstr>Literature review #Paper 2</vt:lpstr>
      <vt:lpstr>Proposed Model </vt:lpstr>
      <vt:lpstr>       Schematic diagram of the model</vt:lpstr>
      <vt:lpstr>Specification </vt:lpstr>
      <vt:lpstr>Data set used</vt:lpstr>
      <vt:lpstr>PowerPoint 演示文稿</vt:lpstr>
      <vt:lpstr>Performance Evaluation Metrics</vt:lpstr>
      <vt:lpstr>proposed system</vt:lpstr>
      <vt:lpstr>System Design</vt:lpstr>
      <vt:lpstr>Implementation</vt:lpstr>
      <vt:lpstr>Flowchart</vt:lpstr>
      <vt:lpstr>PowerPoint 演示文稿</vt:lpstr>
      <vt:lpstr>PowerPoint 演示文稿</vt:lpstr>
      <vt:lpstr>Conclusion</vt:lpstr>
      <vt:lpstr>Contribution of your work </vt:lpstr>
      <vt:lpstr>Future Scope</vt:lpstr>
      <vt:lpstr>                                  References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Mani</dc:creator>
  <cp:lastModifiedBy>HP</cp:lastModifiedBy>
  <cp:revision>87</cp:revision>
  <dcterms:created xsi:type="dcterms:W3CDTF">2019-11-30T04:24:00Z</dcterms:created>
  <dcterms:modified xsi:type="dcterms:W3CDTF">2024-06-07T03:54:36Z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A8791DFEDD644DF0BC48183EA975EDFD_12</vt:lpwstr>
  </property>
  <property fmtid="{D5CDD505-2E9C-101B-9397-08002B2CF9AE}" pid="3" name="KSOProductBuildVer">
    <vt:lpwstr>1033-12.2.0.16909</vt:lpwstr>
  </property>
</Properties>
</file>