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56" r:id="rId5"/>
    <p:sldId id="257" r:id="rId6"/>
    <p:sldId id="258" r:id="rId7"/>
    <p:sldId id="260" r:id="rId8"/>
    <p:sldId id="259" r:id="rId9"/>
    <p:sldId id="261" r:id="rId10"/>
    <p:sldId id="262" r:id="rId11"/>
    <p:sldId id="263" r:id="rId12"/>
    <p:sldId id="265" r:id="rId13"/>
    <p:sldId id="264" r:id="rId14"/>
    <p:sldId id="266" r:id="rId15"/>
    <p:sldId id="267" r:id="rId16"/>
    <p:sldId id="268" r:id="rId17"/>
    <p:sldId id="269" r:id="rId18"/>
    <p:sldId id="270" r:id="rId19"/>
    <p:sldId id="271" r:id="rId20"/>
    <p:sldId id="272" r:id="rId2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6ACD2D-5D8A-4374-A2BF-B921D685DC31}" type="datetimeFigureOut">
              <a:rPr lang="fr-FR" smtClean="0"/>
              <a:t>24/01/2021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C0843E-558E-4DC7-AD2D-8DB9878D0511}" type="slidenum">
              <a:rPr lang="fr-FR" smtClean="0"/>
              <a:t>‹#›</a:t>
            </a:fld>
            <a:endParaRPr lang="fr-FR"/>
          </a:p>
        </p:txBody>
      </p:sp>
    </p:spTree>
    <p:extLst>
      <p:ext uri="{BB962C8B-B14F-4D97-AF65-F5344CB8AC3E}">
        <p14:creationId xmlns:p14="http://schemas.microsoft.com/office/powerpoint/2010/main" val="1266090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a:t>Modifiez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Modifiez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2ADC65F8-464C-47D8-952C-D8841337B3D6}" type="datetime1">
              <a:rPr lang="fr-FR" smtClean="0"/>
              <a:t>24/01/2021</a:t>
            </a:fld>
            <a:endParaRPr lang="fr-BE"/>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BE"/>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CF4668DC-857F-487D-BFFA-8C0CA5037977}" type="slidenum">
              <a:rPr lang="fr-BE" smtClean="0"/>
              <a:t>‹#›</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FF0B27AA-73D5-4A32-8D23-659B030663AC}" type="datetime1">
              <a:rPr lang="fr-FR" smtClean="0"/>
              <a:t>24/01/2021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45ED9869-0897-4665-85B9-BD4BFD9CC6A7}" type="datetime1">
              <a:rPr lang="fr-FR" smtClean="0"/>
              <a:t>24/01/2021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5289360D-E29B-46CB-AD1D-7D01F4EBEB9E}" type="datetime1">
              <a:rPr lang="fr-FR" smtClean="0"/>
              <a:t>24/01/2021</a:t>
            </a:fld>
            <a:endParaRPr lang="fr-BE"/>
          </a:p>
        </p:txBody>
      </p:sp>
      <p:sp>
        <p:nvSpPr>
          <p:cNvPr id="9" name="Espace réservé du numéro de diapositive 8"/>
          <p:cNvSpPr>
            <a:spLocks noGrp="1"/>
          </p:cNvSpPr>
          <p:nvPr>
            <p:ph type="sldNum" sz="quarter" idx="15"/>
          </p:nvPr>
        </p:nvSpPr>
        <p:spPr/>
        <p:txBody>
          <a:bodyPr rtlCol="0"/>
          <a:lstStyle/>
          <a:p>
            <a:fld id="{CF4668DC-857F-487D-BFFA-8C0CA5037977}" type="slidenum">
              <a:rPr lang="fr-BE" smtClean="0"/>
              <a:t>‹#›</a:t>
            </a:fld>
            <a:endParaRPr lang="fr-BE"/>
          </a:p>
        </p:txBody>
      </p:sp>
      <p:sp>
        <p:nvSpPr>
          <p:cNvPr id="10" name="Espace réservé du pied de page 9"/>
          <p:cNvSpPr>
            <a:spLocks noGrp="1"/>
          </p:cNvSpPr>
          <p:nvPr>
            <p:ph type="ftr" sz="quarter" idx="16"/>
          </p:nvPr>
        </p:nvSpPr>
        <p:spPr/>
        <p:txBody>
          <a:bodyPr rtlCol="0"/>
          <a:lstStyle/>
          <a:p>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a:t>Modifiez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Modifiez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C6BD9657-8CA1-44E0-BD1B-A79C6CDAEAAE}" type="datetime1">
              <a:rPr lang="fr-FR" smtClean="0"/>
              <a:t>24/01/2021</a:t>
            </a:fld>
            <a:endParaRPr lang="fr-BE"/>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BE"/>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CF4668DC-857F-487D-BFFA-8C0CA5037977}" type="slidenum">
              <a:rPr lang="fr-BE" smtClean="0"/>
              <a:t>‹#›</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fld id="{702361C7-603D-47FE-9896-DA82D0064B37}" type="datetime1">
              <a:rPr lang="fr-FR" smtClean="0"/>
              <a:t>24/01/2021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a:t>
            </a:fld>
            <a:endParaRPr lang="fr-BE"/>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a:t>Modifiez le style du titre</a:t>
            </a:r>
            <a:endParaRPr kumimoji="0" lang="en-US"/>
          </a:p>
        </p:txBody>
      </p:sp>
      <p:sp>
        <p:nvSpPr>
          <p:cNvPr id="7" name="Espace réservé de la date 6"/>
          <p:cNvSpPr>
            <a:spLocks noGrp="1"/>
          </p:cNvSpPr>
          <p:nvPr>
            <p:ph type="dt" sz="half" idx="10"/>
          </p:nvPr>
        </p:nvSpPr>
        <p:spPr/>
        <p:txBody>
          <a:bodyPr/>
          <a:lstStyle/>
          <a:p>
            <a:fld id="{FD4E6EF4-7F40-4A19-9CDC-DED8BDCFA430}" type="datetime1">
              <a:rPr lang="fr-FR" smtClean="0"/>
              <a:t>24/01/2021</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a:t>
            </a:fld>
            <a:endParaRPr lang="fr-BE"/>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Modifiez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6" name="Espace réservé de la date 5"/>
          <p:cNvSpPr>
            <a:spLocks noGrp="1"/>
          </p:cNvSpPr>
          <p:nvPr>
            <p:ph type="dt" sz="half" idx="10"/>
          </p:nvPr>
        </p:nvSpPr>
        <p:spPr/>
        <p:txBody>
          <a:bodyPr rtlCol="0"/>
          <a:lstStyle/>
          <a:p>
            <a:fld id="{3A699F55-457A-47BA-845D-CB625724EFE5}" type="datetime1">
              <a:rPr lang="fr-FR" smtClean="0"/>
              <a:t>24/01/2021</a:t>
            </a:fld>
            <a:endParaRPr lang="fr-BE"/>
          </a:p>
        </p:txBody>
      </p:sp>
      <p:sp>
        <p:nvSpPr>
          <p:cNvPr id="7" name="Espace réservé du numéro de diapositive 6"/>
          <p:cNvSpPr>
            <a:spLocks noGrp="1"/>
          </p:cNvSpPr>
          <p:nvPr>
            <p:ph type="sldNum" sz="quarter" idx="11"/>
          </p:nvPr>
        </p:nvSpPr>
        <p:spPr/>
        <p:txBody>
          <a:bodyPr rtlCol="0"/>
          <a:lstStyle/>
          <a:p>
            <a:fld id="{CF4668DC-857F-487D-BFFA-8C0CA5037977}" type="slidenum">
              <a:rPr lang="fr-BE" smtClean="0"/>
              <a:t>‹#›</a:t>
            </a:fld>
            <a:endParaRPr lang="fr-BE"/>
          </a:p>
        </p:txBody>
      </p:sp>
      <p:sp>
        <p:nvSpPr>
          <p:cNvPr id="8" name="Espace réservé du pied de page 7"/>
          <p:cNvSpPr>
            <a:spLocks noGrp="1"/>
          </p:cNvSpPr>
          <p:nvPr>
            <p:ph type="ftr" sz="quarter" idx="12"/>
          </p:nvPr>
        </p:nvSpPr>
        <p:spPr/>
        <p:txBody>
          <a:bodyPr rtlCol="0"/>
          <a:lstStyle/>
          <a:p>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D195662-3B22-4C67-9FE0-5B20B87A38E9}" type="datetime1">
              <a:rPr lang="fr-FR" smtClean="0"/>
              <a:t>24/01/2021</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a:t>Modifiez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a:t>Modifiez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B995B581-C76D-4172-8A8E-9B50DC391A7B}" type="datetime1">
              <a:rPr lang="fr-FR" smtClean="0"/>
              <a:t>24/01/2021</a:t>
            </a:fld>
            <a:endParaRPr lang="fr-BE"/>
          </a:p>
        </p:txBody>
      </p:sp>
      <p:sp>
        <p:nvSpPr>
          <p:cNvPr id="22" name="Espace réservé du numéro de diapositive 21"/>
          <p:cNvSpPr>
            <a:spLocks noGrp="1"/>
          </p:cNvSpPr>
          <p:nvPr>
            <p:ph type="sldNum" sz="quarter" idx="15"/>
          </p:nvPr>
        </p:nvSpPr>
        <p:spPr/>
        <p:txBody>
          <a:bodyPr rtlCol="0"/>
          <a:lstStyle/>
          <a:p>
            <a:fld id="{CF4668DC-857F-487D-BFFA-8C0CA5037977}" type="slidenum">
              <a:rPr lang="fr-BE" smtClean="0"/>
              <a:t>‹#›</a:t>
            </a:fld>
            <a:endParaRPr lang="fr-BE"/>
          </a:p>
        </p:txBody>
      </p:sp>
      <p:sp>
        <p:nvSpPr>
          <p:cNvPr id="23" name="Espace réservé du pied de page 22"/>
          <p:cNvSpPr>
            <a:spLocks noGrp="1"/>
          </p:cNvSpPr>
          <p:nvPr>
            <p:ph type="ftr" sz="quarter" idx="16"/>
          </p:nvPr>
        </p:nvSpPr>
        <p:spPr/>
        <p:txBody>
          <a:bodyPr rtlCol="0"/>
          <a:lstStyle/>
          <a:p>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a:t>Modifiez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a:t>Modifiez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40291924-894F-4F99-9E3E-035CC7B65317}" type="datetime1">
              <a:rPr lang="fr-FR" smtClean="0"/>
              <a:t>24/01/2021</a:t>
            </a:fld>
            <a:endParaRPr lang="fr-BE"/>
          </a:p>
        </p:txBody>
      </p:sp>
      <p:sp>
        <p:nvSpPr>
          <p:cNvPr id="18" name="Espace réservé du numéro de diapositive 17"/>
          <p:cNvSpPr>
            <a:spLocks noGrp="1"/>
          </p:cNvSpPr>
          <p:nvPr>
            <p:ph type="sldNum" sz="quarter" idx="11"/>
          </p:nvPr>
        </p:nvSpPr>
        <p:spPr/>
        <p:txBody>
          <a:bodyPr rtlCol="0"/>
          <a:lstStyle/>
          <a:p>
            <a:fld id="{CF4668DC-857F-487D-BFFA-8C0CA5037977}" type="slidenum">
              <a:rPr lang="fr-BE" smtClean="0"/>
              <a:t>‹#›</a:t>
            </a:fld>
            <a:endParaRPr lang="fr-BE"/>
          </a:p>
        </p:txBody>
      </p:sp>
      <p:sp>
        <p:nvSpPr>
          <p:cNvPr id="21" name="Espace réservé du pied de page 20"/>
          <p:cNvSpPr>
            <a:spLocks noGrp="1"/>
          </p:cNvSpPr>
          <p:nvPr>
            <p:ph type="ftr" sz="quarter" idx="12"/>
          </p:nvPr>
        </p:nvSpPr>
        <p:spPr/>
        <p:txBody>
          <a:bodyPr rtlCol="0"/>
          <a:lstStyle/>
          <a:p>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a:t>Modifiez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D4B4646-4B03-4694-B7E0-FC54BE83861A}" type="datetime1">
              <a:rPr lang="fr-FR" smtClean="0"/>
              <a:t>24/01/2021</a:t>
            </a:fld>
            <a:endParaRPr lang="fr-BE"/>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BE"/>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F4668DC-857F-487D-BFFA-8C0CA5037977}" type="slidenum">
              <a:rPr lang="fr-BE" smtClean="0"/>
              <a:t>‹#›</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fr.wikipedia.org/wiki/Patron_de_conception#Structure" TargetMode="External"/><Relationship Id="rId2" Type="http://schemas.openxmlformats.org/officeDocument/2006/relationships/hyperlink" Target="http://fr.wikipedia.org/wiki/Patron_de_conception" TargetMode="External"/><Relationship Id="rId1" Type="http://schemas.openxmlformats.org/officeDocument/2006/relationships/slideLayout" Target="../slideLayouts/slideLayout2.xml"/><Relationship Id="rId4" Type="http://schemas.openxmlformats.org/officeDocument/2006/relationships/hyperlink" Target="http://fr.wikipedia.org/wiki/Arbre_binai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Pattern Composite</a:t>
            </a:r>
          </a:p>
        </p:txBody>
      </p:sp>
      <p:sp>
        <p:nvSpPr>
          <p:cNvPr id="3" name="Sous-titre 2"/>
          <p:cNvSpPr>
            <a:spLocks noGrp="1"/>
          </p:cNvSpPr>
          <p:nvPr>
            <p:ph type="subTitle" idx="1"/>
          </p:nvPr>
        </p:nvSpPr>
        <p:spPr/>
        <p:txBody>
          <a:bodyPr/>
          <a:lstStyle/>
          <a:p>
            <a:endParaRPr lang="fr-F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208" y="260648"/>
            <a:ext cx="2527176" cy="1684784"/>
          </a:xfrm>
          <a:prstGeom prst="rect">
            <a:avLst/>
          </a:prstGeom>
        </p:spPr>
      </p:pic>
      <p:sp>
        <p:nvSpPr>
          <p:cNvPr id="5" name="Espace réservé du numéro de diapositive 4"/>
          <p:cNvSpPr>
            <a:spLocks noGrp="1"/>
          </p:cNvSpPr>
          <p:nvPr>
            <p:ph type="sldNum" sz="quarter" idx="12"/>
          </p:nvPr>
        </p:nvSpPr>
        <p:spPr/>
        <p:txBody>
          <a:bodyPr/>
          <a:lstStyle/>
          <a:p>
            <a:fld id="{CF4668DC-857F-487D-BFFA-8C0CA5037977}" type="slidenum">
              <a:rPr lang="fr-BE" smtClean="0"/>
              <a:t>1</a:t>
            </a:fld>
            <a:endParaRPr lang="fr-BE"/>
          </a:p>
        </p:txBody>
      </p:sp>
    </p:spTree>
    <p:extLst>
      <p:ext uri="{BB962C8B-B14F-4D97-AF65-F5344CB8AC3E}">
        <p14:creationId xmlns:p14="http://schemas.microsoft.com/office/powerpoint/2010/main" val="3283367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a:t>Exercice: Expression</a:t>
            </a:r>
          </a:p>
        </p:txBody>
      </p:sp>
      <p:sp>
        <p:nvSpPr>
          <p:cNvPr id="3" name="Espace réservé du contenu 2"/>
          <p:cNvSpPr>
            <a:spLocks noGrp="1"/>
          </p:cNvSpPr>
          <p:nvPr>
            <p:ph sz="quarter" idx="1"/>
          </p:nvPr>
        </p:nvSpPr>
        <p:spPr/>
        <p:txBody>
          <a:bodyPr/>
          <a:lstStyle/>
          <a:p>
            <a:r>
              <a:rPr lang="fr-FR" dirty="0"/>
              <a:t>1) Ajouter le binaire Soustraction</a:t>
            </a:r>
          </a:p>
          <a:p>
            <a:r>
              <a:rPr lang="fr-FR" dirty="0"/>
              <a:t>2) Améliorer votre diagramme afin d’avoir une méthode Formate qui renvoie un string pour représenter une expression:</a:t>
            </a:r>
          </a:p>
          <a:p>
            <a:pPr lvl="1"/>
            <a:r>
              <a:rPr lang="fr-FR" dirty="0"/>
              <a:t>Ex: 3+2=5, ou 3-6+7 = 4</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t>10</a:t>
            </a:fld>
            <a:endParaRPr lang="fr-BE"/>
          </a:p>
        </p:txBody>
      </p:sp>
    </p:spTree>
    <p:extLst>
      <p:ext uri="{BB962C8B-B14F-4D97-AF65-F5344CB8AC3E}">
        <p14:creationId xmlns:p14="http://schemas.microsoft.com/office/powerpoint/2010/main" val="750351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Expression</a:t>
            </a:r>
          </a:p>
        </p:txBody>
      </p:sp>
      <p:sp>
        <p:nvSpPr>
          <p:cNvPr id="3" name="Espace réservé du contenu 2"/>
          <p:cNvSpPr>
            <a:spLocks noGrp="1"/>
          </p:cNvSpPr>
          <p:nvPr>
            <p:ph sz="quarter" idx="1"/>
          </p:nvPr>
        </p:nvSpPr>
        <p:spPr/>
        <p:txBody>
          <a:bodyPr/>
          <a:lstStyle/>
          <a:p>
            <a:r>
              <a:rPr lang="fr-FR" dirty="0"/>
              <a:t>Valider au niveau du formateur!</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t>11</a:t>
            </a:fld>
            <a:endParaRPr lang="fr-BE"/>
          </a:p>
        </p:txBody>
      </p:sp>
    </p:spTree>
    <p:extLst>
      <p:ext uri="{BB962C8B-B14F-4D97-AF65-F5344CB8AC3E}">
        <p14:creationId xmlns:p14="http://schemas.microsoft.com/office/powerpoint/2010/main" val="477442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Les figures géométriques</a:t>
            </a:r>
          </a:p>
        </p:txBody>
      </p:sp>
      <p:sp>
        <p:nvSpPr>
          <p:cNvPr id="3" name="Espace réservé du contenu 2"/>
          <p:cNvSpPr>
            <a:spLocks noGrp="1"/>
          </p:cNvSpPr>
          <p:nvPr>
            <p:ph sz="quarter" idx="1"/>
          </p:nvPr>
        </p:nvSpPr>
        <p:spPr/>
        <p:txBody>
          <a:bodyPr/>
          <a:lstStyle/>
          <a:p>
            <a:r>
              <a:rPr lang="fr-FR" dirty="0"/>
              <a:t>Une figure géométrique peut être un carré, un triangle, un cercle, une ligne… ou un ensemble de figures.</a:t>
            </a:r>
          </a:p>
          <a:p>
            <a:r>
              <a:rPr lang="fr-FR" dirty="0"/>
              <a:t>Proposez un diagramme de classe permettant de représenter toutes ces figures à votre formateur?</a:t>
            </a:r>
          </a:p>
          <a:p>
            <a:r>
              <a:rPr lang="fr-FR" dirty="0"/>
              <a:t>Utiliser la solution </a:t>
            </a:r>
            <a:r>
              <a:rPr lang="fr-FR" b="1" dirty="0" err="1"/>
              <a:t>WindowsFormsPaint</a:t>
            </a:r>
            <a:r>
              <a:rPr lang="fr-FR" dirty="0"/>
              <a:t>  fournie afin d’implémenter vos classes.</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t>12</a:t>
            </a:fld>
            <a:endParaRPr lang="fr-BE"/>
          </a:p>
        </p:txBody>
      </p:sp>
    </p:spTree>
    <p:extLst>
      <p:ext uri="{BB962C8B-B14F-4D97-AF65-F5344CB8AC3E}">
        <p14:creationId xmlns:p14="http://schemas.microsoft.com/office/powerpoint/2010/main" val="4060476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a:t>Le pattern visiteur</a:t>
            </a:r>
          </a:p>
        </p:txBody>
      </p:sp>
      <p:sp>
        <p:nvSpPr>
          <p:cNvPr id="3" name="Espace réservé du contenu 2"/>
          <p:cNvSpPr>
            <a:spLocks noGrp="1"/>
          </p:cNvSpPr>
          <p:nvPr>
            <p:ph sz="quarter" idx="1"/>
          </p:nvPr>
        </p:nvSpPr>
        <p:spPr/>
        <p:txBody>
          <a:bodyPr>
            <a:normAutofit/>
          </a:bodyPr>
          <a:lstStyle/>
          <a:p>
            <a:r>
              <a:rPr lang="fr-FR" dirty="0"/>
              <a:t>Si les opérations sont identiques pour chaque classe, au lieu de dupliquer cette méthode, il est préférable de mettre ces opérations dans un </a:t>
            </a:r>
            <a:r>
              <a:rPr lang="fr-FR" i="1" dirty="0"/>
              <a:t>visiteur</a:t>
            </a:r>
            <a:r>
              <a:rPr lang="fr-FR" dirty="0"/>
              <a:t> (centralisation de l'opération). </a:t>
            </a:r>
          </a:p>
          <a:p>
            <a:r>
              <a:rPr lang="fr-FR" dirty="0"/>
              <a:t>Les figures géométriques ont tous le comportement de se dessiner dans une </a:t>
            </a:r>
            <a:r>
              <a:rPr lang="fr-FR" i="1" dirty="0" err="1"/>
              <a:t>WinForm</a:t>
            </a:r>
            <a:r>
              <a:rPr lang="fr-FR" dirty="0"/>
              <a:t> </a:t>
            </a:r>
            <a:r>
              <a:rPr lang="fr-FR" b="1" dirty="0"/>
              <a:t>ou</a:t>
            </a:r>
            <a:r>
              <a:rPr lang="fr-FR" dirty="0"/>
              <a:t> de s’afficher dans une </a:t>
            </a:r>
            <a:r>
              <a:rPr lang="fr-FR" i="1" dirty="0"/>
              <a:t>Console</a:t>
            </a:r>
            <a:r>
              <a:rPr lang="fr-FR" dirty="0"/>
              <a:t>, suivant le projet exécutable que l’on réalise. On peut sortir ces comportements des classes et les centraliser dans d’autres classes afin de ne pas alourdir les classes du pattern composite.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t>13</a:t>
            </a:fld>
            <a:endParaRPr lang="fr-BE"/>
          </a:p>
        </p:txBody>
      </p:sp>
    </p:spTree>
    <p:extLst>
      <p:ext uri="{BB962C8B-B14F-4D97-AF65-F5344CB8AC3E}">
        <p14:creationId xmlns:p14="http://schemas.microsoft.com/office/powerpoint/2010/main" val="2390640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a:t>Le pattern visiteur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916832"/>
            <a:ext cx="6753225"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Espace réservé du numéro de diapositive 2"/>
          <p:cNvSpPr>
            <a:spLocks noGrp="1"/>
          </p:cNvSpPr>
          <p:nvPr>
            <p:ph type="sldNum" sz="quarter" idx="15"/>
          </p:nvPr>
        </p:nvSpPr>
        <p:spPr/>
        <p:txBody>
          <a:bodyPr/>
          <a:lstStyle/>
          <a:p>
            <a:fld id="{CF4668DC-857F-487D-BFFA-8C0CA5037977}" type="slidenum">
              <a:rPr lang="fr-BE" smtClean="0"/>
              <a:t>14</a:t>
            </a:fld>
            <a:endParaRPr lang="fr-BE"/>
          </a:p>
        </p:txBody>
      </p:sp>
    </p:spTree>
    <p:extLst>
      <p:ext uri="{BB962C8B-B14F-4D97-AF65-F5344CB8AC3E}">
        <p14:creationId xmlns:p14="http://schemas.microsoft.com/office/powerpoint/2010/main" val="1322900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Exercice: Le pattern visiteur dans l’exemple des figures géométriques</a:t>
            </a:r>
          </a:p>
        </p:txBody>
      </p:sp>
      <p:sp>
        <p:nvSpPr>
          <p:cNvPr id="3" name="Espace réservé du contenu 2"/>
          <p:cNvSpPr>
            <a:spLocks noGrp="1"/>
          </p:cNvSpPr>
          <p:nvPr>
            <p:ph sz="quarter" idx="1"/>
          </p:nvPr>
        </p:nvSpPr>
        <p:spPr>
          <a:xfrm>
            <a:off x="457200" y="1600201"/>
            <a:ext cx="8229600" cy="2044824"/>
          </a:xfrm>
        </p:spPr>
        <p:txBody>
          <a:bodyPr/>
          <a:lstStyle/>
          <a:p>
            <a:r>
              <a:rPr lang="fr-FR" dirty="0"/>
              <a:t>L’interface </a:t>
            </a:r>
            <a:r>
              <a:rPr lang="fr-FR" b="1" dirty="0" err="1"/>
              <a:t>IVisiteurFigure</a:t>
            </a:r>
            <a:r>
              <a:rPr lang="fr-FR" dirty="0"/>
              <a:t> doit définir le contrat que doit respecter le future visiteur pour l’application </a:t>
            </a:r>
            <a:r>
              <a:rPr lang="fr-FR" dirty="0" err="1"/>
              <a:t>WinForm</a:t>
            </a:r>
            <a:r>
              <a:rPr lang="fr-FR" dirty="0"/>
              <a:t> et l’application Console.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3789039"/>
            <a:ext cx="4320480" cy="2474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t>15</a:t>
            </a:fld>
            <a:endParaRPr lang="fr-BE"/>
          </a:p>
        </p:txBody>
      </p:sp>
    </p:spTree>
    <p:extLst>
      <p:ext uri="{BB962C8B-B14F-4D97-AF65-F5344CB8AC3E}">
        <p14:creationId xmlns:p14="http://schemas.microsoft.com/office/powerpoint/2010/main" val="447076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Exercice: Le pattern visiteur dans l’exemple des figures géométriques pour l’application console</a:t>
            </a:r>
          </a:p>
        </p:txBody>
      </p:sp>
      <p:sp>
        <p:nvSpPr>
          <p:cNvPr id="3" name="Espace réservé du contenu 2"/>
          <p:cNvSpPr>
            <a:spLocks noGrp="1"/>
          </p:cNvSpPr>
          <p:nvPr>
            <p:ph sz="quarter" idx="1"/>
          </p:nvPr>
        </p:nvSpPr>
        <p:spPr/>
        <p:txBody>
          <a:bodyPr/>
          <a:lstStyle/>
          <a:p>
            <a:r>
              <a:rPr lang="fr-FR" dirty="0"/>
              <a:t>Implémentez cette interface, dans le projet </a:t>
            </a:r>
            <a:r>
              <a:rPr lang="fr-FR" b="1" dirty="0" err="1"/>
              <a:t>ConsoleApplicationFigures</a:t>
            </a:r>
            <a:r>
              <a:rPr lang="fr-FR" b="1" dirty="0"/>
              <a:t> </a:t>
            </a:r>
            <a:r>
              <a:rPr lang="fr-FR" dirty="0"/>
              <a:t>fourni, la classe </a:t>
            </a:r>
            <a:r>
              <a:rPr lang="fr-FR" b="1" dirty="0" err="1"/>
              <a:t>VisiteurFigurePourConsole</a:t>
            </a:r>
            <a:r>
              <a:rPr lang="fr-FR" b="1" dirty="0"/>
              <a:t> </a:t>
            </a:r>
            <a:r>
              <a:rPr lang="fr-FR" dirty="0"/>
              <a:t>qui réalise cette interface. La méthode </a:t>
            </a:r>
            <a:r>
              <a:rPr lang="fr-FR" dirty="0" err="1"/>
              <a:t>Visit</a:t>
            </a:r>
            <a:r>
              <a:rPr lang="fr-FR" dirty="0"/>
              <a:t>(Cercle _c) permet d’afficher dans la console les informations sur le cercle.</a:t>
            </a:r>
          </a:p>
          <a:p>
            <a:r>
              <a:rPr lang="fr-FR" dirty="0"/>
              <a:t>Tester votre code.</a:t>
            </a:r>
          </a:p>
          <a:p>
            <a:endParaRPr lang="fr-FR"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t>16</a:t>
            </a:fld>
            <a:endParaRPr lang="fr-BE"/>
          </a:p>
        </p:txBody>
      </p:sp>
    </p:spTree>
    <p:extLst>
      <p:ext uri="{BB962C8B-B14F-4D97-AF65-F5344CB8AC3E}">
        <p14:creationId xmlns:p14="http://schemas.microsoft.com/office/powerpoint/2010/main" val="1214252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Exercice: Le pattern visiteur dans l’exemple des figures géométriques pour la </a:t>
            </a:r>
            <a:r>
              <a:rPr lang="fr-FR" dirty="0" err="1"/>
              <a:t>WinForm</a:t>
            </a:r>
            <a:endParaRPr lang="fr-FR" dirty="0"/>
          </a:p>
        </p:txBody>
      </p:sp>
      <p:sp>
        <p:nvSpPr>
          <p:cNvPr id="3" name="Espace réservé du contenu 2"/>
          <p:cNvSpPr>
            <a:spLocks noGrp="1"/>
          </p:cNvSpPr>
          <p:nvPr>
            <p:ph sz="quarter" idx="1"/>
          </p:nvPr>
        </p:nvSpPr>
        <p:spPr/>
        <p:txBody>
          <a:bodyPr/>
          <a:lstStyle/>
          <a:p>
            <a:r>
              <a:rPr lang="fr-FR" dirty="0"/>
              <a:t>Implémentez cette interface, dans le projet </a:t>
            </a:r>
            <a:r>
              <a:rPr lang="fr-FR" b="1" dirty="0" err="1"/>
              <a:t>WindowsFormsPaint</a:t>
            </a:r>
            <a:r>
              <a:rPr lang="fr-FR" b="1" dirty="0"/>
              <a:t> </a:t>
            </a:r>
            <a:r>
              <a:rPr lang="fr-FR" dirty="0"/>
              <a:t>fourni, la classe </a:t>
            </a:r>
            <a:r>
              <a:rPr lang="fr-FR" b="1" dirty="0" err="1"/>
              <a:t>VisiteurFigurePourWinForm</a:t>
            </a:r>
            <a:r>
              <a:rPr lang="fr-FR" b="1" dirty="0"/>
              <a:t> </a:t>
            </a:r>
            <a:r>
              <a:rPr lang="fr-FR" dirty="0"/>
              <a:t>qui réalise cette interface. La méthode </a:t>
            </a:r>
            <a:r>
              <a:rPr lang="fr-FR" dirty="0" err="1"/>
              <a:t>Visit</a:t>
            </a:r>
            <a:r>
              <a:rPr lang="fr-FR" dirty="0"/>
              <a:t>(Cercle _c) permet de dessiner dans un </a:t>
            </a:r>
            <a:r>
              <a:rPr lang="fr-FR" dirty="0" err="1"/>
              <a:t>graphics</a:t>
            </a:r>
            <a:r>
              <a:rPr lang="fr-FR" dirty="0"/>
              <a:t> (une surface de dessin GDI) un </a:t>
            </a:r>
            <a:r>
              <a:rPr lang="fr-FR"/>
              <a:t>cercle.</a:t>
            </a:r>
            <a:endParaRPr lang="fr-FR" dirty="0"/>
          </a:p>
          <a:p>
            <a:r>
              <a:rPr lang="fr-FR" dirty="0"/>
              <a:t>Réalisez l’implémentation des menus contextuelles proposés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t>17</a:t>
            </a:fld>
            <a:endParaRPr lang="fr-BE"/>
          </a:p>
        </p:txBody>
      </p:sp>
    </p:spTree>
    <p:extLst>
      <p:ext uri="{BB962C8B-B14F-4D97-AF65-F5344CB8AC3E}">
        <p14:creationId xmlns:p14="http://schemas.microsoft.com/office/powerpoint/2010/main" val="3091373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C’est quoi</a:t>
            </a:r>
          </a:p>
        </p:txBody>
      </p:sp>
      <p:sp>
        <p:nvSpPr>
          <p:cNvPr id="3" name="Espace réservé du contenu 2"/>
          <p:cNvSpPr>
            <a:spLocks noGrp="1"/>
          </p:cNvSpPr>
          <p:nvPr>
            <p:ph sz="quarter" idx="1"/>
          </p:nvPr>
        </p:nvSpPr>
        <p:spPr/>
        <p:txBody>
          <a:bodyPr>
            <a:normAutofit/>
          </a:bodyPr>
          <a:lstStyle/>
          <a:p>
            <a:r>
              <a:rPr lang="fr-FR" dirty="0"/>
              <a:t>Le pattern </a:t>
            </a:r>
            <a:r>
              <a:rPr lang="fr-FR" b="1" dirty="0"/>
              <a:t>composite</a:t>
            </a:r>
            <a:r>
              <a:rPr lang="fr-FR" dirty="0"/>
              <a:t> est un </a:t>
            </a:r>
            <a:r>
              <a:rPr lang="fr-FR" dirty="0">
                <a:hlinkClick r:id="rId2" action="ppaction://hlinkfile" tooltip="Patron de conception"/>
              </a:rPr>
              <a:t>patron de conception</a:t>
            </a:r>
            <a:r>
              <a:rPr lang="fr-FR" dirty="0"/>
              <a:t> (</a:t>
            </a:r>
            <a:r>
              <a:rPr lang="fr-FR" i="1" dirty="0"/>
              <a:t>design pattern</a:t>
            </a:r>
            <a:r>
              <a:rPr lang="fr-FR" dirty="0"/>
              <a:t>) </a:t>
            </a:r>
            <a:r>
              <a:rPr lang="fr-FR" dirty="0">
                <a:hlinkClick r:id="rId3" action="ppaction://hlinkfile" tooltip="Patron de conception"/>
              </a:rPr>
              <a:t>structurel</a:t>
            </a:r>
            <a:r>
              <a:rPr lang="fr-FR" dirty="0"/>
              <a:t>. Ce patron permet de concevoir une structure d'arbre, comme un </a:t>
            </a:r>
            <a:r>
              <a:rPr lang="fr-FR" dirty="0">
                <a:hlinkClick r:id="rId4" action="ppaction://hlinkfile" tooltip="Arbre binaire"/>
              </a:rPr>
              <a:t>arbre binaire</a:t>
            </a:r>
            <a:r>
              <a:rPr lang="fr-FR" dirty="0"/>
              <a:t> en limitant à 2 le nombre de sous-éléments.</a:t>
            </a:r>
          </a:p>
          <a:p>
            <a:r>
              <a:rPr lang="fr-FR" dirty="0"/>
              <a:t>Un objet composite est constitué d'un ou de plusieurs objets similaires (ayant des fonctionnalités similaires). L'idée est de manipuler un groupe d'objets de la même façon que s'il s'agissait d'un seul objet. Les objets ainsi regroupés doivent posséder des opérations communes, c'est-à-dire un "dénominateur commun".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t>2</a:t>
            </a:fld>
            <a:endParaRPr lang="fr-BE"/>
          </a:p>
        </p:txBody>
      </p:sp>
    </p:spTree>
    <p:extLst>
      <p:ext uri="{BB962C8B-B14F-4D97-AF65-F5344CB8AC3E}">
        <p14:creationId xmlns:p14="http://schemas.microsoft.com/office/powerpoint/2010/main" val="4264804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Quand l'utiliser</a:t>
            </a:r>
            <a:endParaRPr lang="fr-FR" dirty="0"/>
          </a:p>
        </p:txBody>
      </p:sp>
      <p:sp>
        <p:nvSpPr>
          <p:cNvPr id="3" name="Espace réservé du contenu 2"/>
          <p:cNvSpPr>
            <a:spLocks noGrp="1"/>
          </p:cNvSpPr>
          <p:nvPr>
            <p:ph sz="quarter" idx="1"/>
          </p:nvPr>
        </p:nvSpPr>
        <p:spPr/>
        <p:txBody>
          <a:bodyPr>
            <a:normAutofit/>
          </a:bodyPr>
          <a:lstStyle/>
          <a:p>
            <a:r>
              <a:rPr lang="fr-FR" dirty="0"/>
              <a:t>Vous avez l'impression d'utiliser de multiples objets de la même façon, souvent avec des lignes de code identiques ou presque. Par exemple, lorsque la seule et unique différence entre deux méthodes est que l'une manipule un objet de type Carré, et l'autre un objet Cercle. Lorsque, pour le traitement considéré, la différenciation n'a </a:t>
            </a:r>
            <a:r>
              <a:rPr lang="fr-FR" i="1" dirty="0"/>
              <a:t>pas besoin</a:t>
            </a:r>
            <a:r>
              <a:rPr lang="fr-FR" dirty="0"/>
              <a:t> d'exister, il serait plus simple de considérer l'ensemble de ces objets comme homogène.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t>3</a:t>
            </a:fld>
            <a:endParaRPr lang="fr-BE"/>
          </a:p>
        </p:txBody>
      </p:sp>
    </p:spTree>
    <p:extLst>
      <p:ext uri="{BB962C8B-B14F-4D97-AF65-F5344CB8AC3E}">
        <p14:creationId xmlns:p14="http://schemas.microsoft.com/office/powerpoint/2010/main" val="413247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Diagramme de classe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700808"/>
            <a:ext cx="7195885"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Espace réservé du numéro de diapositive 2"/>
          <p:cNvSpPr>
            <a:spLocks noGrp="1"/>
          </p:cNvSpPr>
          <p:nvPr>
            <p:ph type="sldNum" sz="quarter" idx="15"/>
          </p:nvPr>
        </p:nvSpPr>
        <p:spPr/>
        <p:txBody>
          <a:bodyPr/>
          <a:lstStyle/>
          <a:p>
            <a:fld id="{CF4668DC-857F-487D-BFFA-8C0CA5037977}" type="slidenum">
              <a:rPr lang="fr-BE" smtClean="0"/>
              <a:t>4</a:t>
            </a:fld>
            <a:endParaRPr lang="fr-BE"/>
          </a:p>
        </p:txBody>
      </p:sp>
    </p:spTree>
    <p:extLst>
      <p:ext uri="{BB962C8B-B14F-4D97-AF65-F5344CB8AC3E}">
        <p14:creationId xmlns:p14="http://schemas.microsoft.com/office/powerpoint/2010/main" val="1039512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normAutofit fontScale="92500" lnSpcReduction="10000"/>
          </a:bodyPr>
          <a:lstStyle/>
          <a:p>
            <a:r>
              <a:rPr lang="fr-FR" b="1" dirty="0"/>
              <a:t>Composant</a:t>
            </a:r>
            <a:endParaRPr lang="fr-FR" dirty="0"/>
          </a:p>
          <a:p>
            <a:pPr lvl="1"/>
            <a:r>
              <a:rPr lang="fr-FR" dirty="0"/>
              <a:t>est l'abstraction pour tous les composants, y compris ceux qui sont composés</a:t>
            </a:r>
          </a:p>
          <a:p>
            <a:pPr lvl="1"/>
            <a:r>
              <a:rPr lang="fr-FR" dirty="0"/>
              <a:t>déclare l'interface pour le comportement par défaut</a:t>
            </a:r>
          </a:p>
          <a:p>
            <a:r>
              <a:rPr lang="fr-FR" b="1" dirty="0"/>
              <a:t>Feuille</a:t>
            </a:r>
            <a:endParaRPr lang="fr-FR" dirty="0"/>
          </a:p>
          <a:p>
            <a:pPr lvl="1"/>
            <a:r>
              <a:rPr lang="fr-FR" dirty="0"/>
              <a:t>représente un composant n'ayant pas de sous-éléments</a:t>
            </a:r>
          </a:p>
          <a:p>
            <a:pPr lvl="1"/>
            <a:r>
              <a:rPr lang="fr-FR" dirty="0"/>
              <a:t>implémente le comportement par défaut</a:t>
            </a:r>
          </a:p>
          <a:p>
            <a:r>
              <a:rPr lang="fr-FR" b="1" dirty="0"/>
              <a:t>Composite</a:t>
            </a:r>
            <a:endParaRPr lang="fr-FR" dirty="0"/>
          </a:p>
          <a:p>
            <a:pPr lvl="1"/>
            <a:r>
              <a:rPr lang="fr-FR" dirty="0"/>
              <a:t>représente un composant pouvant avoir des sous-éléments</a:t>
            </a:r>
          </a:p>
          <a:p>
            <a:pPr lvl="1"/>
            <a:r>
              <a:rPr lang="fr-FR" dirty="0"/>
              <a:t>stocke des composants enfants et permet d'y accéder</a:t>
            </a:r>
          </a:p>
          <a:p>
            <a:pPr lvl="1"/>
            <a:r>
              <a:rPr lang="fr-FR" dirty="0"/>
              <a:t>implémente un comportement en utilisant les enfants</a:t>
            </a:r>
          </a:p>
          <a:p>
            <a:r>
              <a:rPr lang="fr-FR" b="1" dirty="0"/>
              <a:t>Client</a:t>
            </a:r>
            <a:endParaRPr lang="fr-FR" dirty="0"/>
          </a:p>
          <a:p>
            <a:pPr lvl="1"/>
            <a:r>
              <a:rPr lang="fr-FR" dirty="0"/>
              <a:t>manipule les objets de la composition à travers l'interface la classe Composant</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t>5</a:t>
            </a:fld>
            <a:endParaRPr lang="fr-BE"/>
          </a:p>
        </p:txBody>
      </p:sp>
    </p:spTree>
    <p:extLst>
      <p:ext uri="{BB962C8B-B14F-4D97-AF65-F5344CB8AC3E}">
        <p14:creationId xmlns:p14="http://schemas.microsoft.com/office/powerpoint/2010/main" val="2119743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628800"/>
            <a:ext cx="5760640" cy="3996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normAutofit/>
          </a:bodyPr>
          <a:lstStyle/>
          <a:p>
            <a:r>
              <a:rPr lang="fr-FR" dirty="0"/>
              <a:t>Exemple de </a:t>
            </a:r>
            <a:r>
              <a:rPr lang="fr-FR" dirty="0" err="1"/>
              <a:t>composite:Expression</a:t>
            </a:r>
            <a:r>
              <a:rPr lang="fr-FR" dirty="0"/>
              <a:t> 3 , 3+2, 3+2+5,…</a:t>
            </a:r>
          </a:p>
        </p:txBody>
      </p:sp>
      <p:sp>
        <p:nvSpPr>
          <p:cNvPr id="3" name="Espace réservé du contenu 2"/>
          <p:cNvSpPr>
            <a:spLocks noGrp="1"/>
          </p:cNvSpPr>
          <p:nvPr>
            <p:ph sz="quarter" idx="1"/>
          </p:nvPr>
        </p:nvSpPr>
        <p:spPr>
          <a:xfrm>
            <a:off x="457200" y="4581128"/>
            <a:ext cx="8229600" cy="2088232"/>
          </a:xfrm>
        </p:spPr>
        <p:txBody>
          <a:bodyPr>
            <a:normAutofit lnSpcReduction="10000"/>
          </a:bodyPr>
          <a:lstStyle/>
          <a:p>
            <a:r>
              <a:rPr lang="fr-FR" dirty="0"/>
              <a:t>Expression ::= Binaire | Nombre</a:t>
            </a:r>
          </a:p>
          <a:p>
            <a:r>
              <a:rPr lang="fr-FR" dirty="0"/>
              <a:t>Binaire ::= Addition</a:t>
            </a:r>
          </a:p>
          <a:p>
            <a:r>
              <a:rPr lang="fr-FR" dirty="0"/>
              <a:t>Addition ::= Expression ‘</a:t>
            </a:r>
            <a:r>
              <a:rPr lang="fr-FR" b="1" i="1" dirty="0"/>
              <a:t>+</a:t>
            </a:r>
            <a:r>
              <a:rPr lang="fr-FR" dirty="0"/>
              <a:t>’ Expression</a:t>
            </a:r>
          </a:p>
          <a:p>
            <a:r>
              <a:rPr lang="fr-FR" dirty="0"/>
              <a:t>Nombre ::= ‘une valeur de type </a:t>
            </a:r>
            <a:r>
              <a:rPr lang="fr-FR" dirty="0" err="1"/>
              <a:t>int</a:t>
            </a:r>
            <a:r>
              <a:rPr lang="fr-FR" dirty="0"/>
              <a:t>’  </a:t>
            </a:r>
          </a:p>
          <a:p>
            <a:r>
              <a:rPr lang="fr-FR" i="1" dirty="0">
                <a:solidFill>
                  <a:srgbClr val="FF0000"/>
                </a:solidFill>
              </a:rPr>
              <a:t>En bref ! Tout est Expression</a:t>
            </a:r>
            <a:endParaRPr lang="fr-FR" dirty="0">
              <a:solidFill>
                <a:srgbClr val="FF0000"/>
              </a:solidFill>
            </a:endParaRP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t>6</a:t>
            </a:fld>
            <a:endParaRPr lang="fr-BE"/>
          </a:p>
        </p:txBody>
      </p:sp>
    </p:spTree>
    <p:extLst>
      <p:ext uri="{BB962C8B-B14F-4D97-AF65-F5344CB8AC3E}">
        <p14:creationId xmlns:p14="http://schemas.microsoft.com/office/powerpoint/2010/main" val="172292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19" y="2423195"/>
            <a:ext cx="4529667" cy="4434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lstStyle/>
          <a:p>
            <a:pPr algn="l"/>
            <a:r>
              <a:rPr lang="fr-FR" dirty="0"/>
              <a:t>Exercice: Expression</a:t>
            </a:r>
          </a:p>
        </p:txBody>
      </p:sp>
      <p:sp>
        <p:nvSpPr>
          <p:cNvPr id="3" name="Espace réservé du contenu 2"/>
          <p:cNvSpPr>
            <a:spLocks noGrp="1"/>
          </p:cNvSpPr>
          <p:nvPr>
            <p:ph sz="quarter" idx="1"/>
          </p:nvPr>
        </p:nvSpPr>
        <p:spPr>
          <a:xfrm>
            <a:off x="457200" y="1600201"/>
            <a:ext cx="8229600" cy="1324744"/>
          </a:xfrm>
        </p:spPr>
        <p:txBody>
          <a:bodyPr>
            <a:normAutofit/>
          </a:bodyPr>
          <a:lstStyle/>
          <a:p>
            <a:r>
              <a:rPr lang="fr-FR" dirty="0"/>
              <a:t>Nous vous fournissons le diagramme de classe permettant de réaliser des opérations d’addition entre entier.</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t>7</a:t>
            </a:fld>
            <a:endParaRPr lang="fr-BE"/>
          </a:p>
        </p:txBody>
      </p:sp>
    </p:spTree>
    <p:extLst>
      <p:ext uri="{BB962C8B-B14F-4D97-AF65-F5344CB8AC3E}">
        <p14:creationId xmlns:p14="http://schemas.microsoft.com/office/powerpoint/2010/main" val="507903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a:t>Exercice: Expression</a:t>
            </a:r>
          </a:p>
        </p:txBody>
      </p:sp>
      <p:sp>
        <p:nvSpPr>
          <p:cNvPr id="3" name="Espace réservé du contenu 2"/>
          <p:cNvSpPr>
            <a:spLocks noGrp="1"/>
          </p:cNvSpPr>
          <p:nvPr>
            <p:ph sz="quarter" idx="1"/>
          </p:nvPr>
        </p:nvSpPr>
        <p:spPr/>
        <p:txBody>
          <a:bodyPr>
            <a:normAutofit/>
          </a:bodyPr>
          <a:lstStyle/>
          <a:p>
            <a:r>
              <a:rPr lang="fr-FR" dirty="0"/>
              <a:t>Réalisez l’implémentation des différentes classes:</a:t>
            </a:r>
          </a:p>
          <a:p>
            <a:pPr lvl="1"/>
            <a:r>
              <a:rPr lang="fr-FR" dirty="0"/>
              <a:t>Binaire représente n’importe quelle opération entre deux expressions, et est également une expression.</a:t>
            </a:r>
          </a:p>
          <a:p>
            <a:pPr lvl="1"/>
            <a:r>
              <a:rPr lang="fr-FR" dirty="0"/>
              <a:t>Entier représente une entier(2,3,89) et est une expression.</a:t>
            </a:r>
          </a:p>
          <a:p>
            <a:pPr lvl="1"/>
            <a:r>
              <a:rPr lang="fr-FR" dirty="0"/>
              <a:t>Addition est un binaire particulier.</a:t>
            </a:r>
          </a:p>
          <a:p>
            <a:pPr lvl="1"/>
            <a:r>
              <a:rPr lang="fr-FR" dirty="0"/>
              <a:t>Evalue return évaluation correspondant à l’expression</a:t>
            </a:r>
          </a:p>
          <a:p>
            <a:pPr marL="457200" lvl="1" indent="0">
              <a:buNone/>
            </a:pP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t>8</a:t>
            </a:fld>
            <a:endParaRPr lang="fr-BE"/>
          </a:p>
        </p:txBody>
      </p:sp>
    </p:spTree>
    <p:extLst>
      <p:ext uri="{BB962C8B-B14F-4D97-AF65-F5344CB8AC3E}">
        <p14:creationId xmlns:p14="http://schemas.microsoft.com/office/powerpoint/2010/main" val="882729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a:t>Exercice: Expression</a:t>
            </a:r>
          </a:p>
        </p:txBody>
      </p:sp>
      <p:sp>
        <p:nvSpPr>
          <p:cNvPr id="3" name="Espace réservé du contenu 2"/>
          <p:cNvSpPr>
            <a:spLocks noGrp="1"/>
          </p:cNvSpPr>
          <p:nvPr>
            <p:ph sz="quarter" idx="1"/>
          </p:nvPr>
        </p:nvSpPr>
        <p:spPr>
          <a:xfrm>
            <a:off x="457200" y="1600201"/>
            <a:ext cx="8229600" cy="892696"/>
          </a:xfrm>
        </p:spPr>
        <p:txBody>
          <a:bodyPr/>
          <a:lstStyle/>
          <a:p>
            <a:r>
              <a:rPr lang="fr-FR" dirty="0"/>
              <a:t>Tester votre code avec les exemples suivants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019" y="2780928"/>
            <a:ext cx="8771981" cy="103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t>9</a:t>
            </a:fld>
            <a:endParaRPr lang="fr-BE"/>
          </a:p>
        </p:txBody>
      </p:sp>
    </p:spTree>
    <p:extLst>
      <p:ext uri="{BB962C8B-B14F-4D97-AF65-F5344CB8AC3E}">
        <p14:creationId xmlns:p14="http://schemas.microsoft.com/office/powerpoint/2010/main" val="1881653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D82638-C792-4A32-8A0B-A9F83F4C91F0}">
  <ds:schemaRefs>
    <ds:schemaRef ds:uri="http://schemas.microsoft.com/sharepoint/v3/contenttype/forms"/>
  </ds:schemaRefs>
</ds:datastoreItem>
</file>

<file path=customXml/itemProps2.xml><?xml version="1.0" encoding="utf-8"?>
<ds:datastoreItem xmlns:ds="http://schemas.openxmlformats.org/officeDocument/2006/customXml" ds:itemID="{546F8129-C138-4901-B087-529FA3F914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245BFB4-3632-4AA5-BE8A-A736F5E302D3}">
  <ds:schemaRefs>
    <ds:schemaRef ds:uri="http://schemas.microsoft.com/office/2006/documentManagement/types"/>
    <ds:schemaRef ds:uri="http://purl.org/dc/terms/"/>
    <ds:schemaRef ds:uri="http://www.w3.org/XML/1998/namespace"/>
    <ds:schemaRef ds:uri="http://purl.org/dc/elements/1.1/"/>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Oriel</Template>
  <TotalTime>6531</TotalTime>
  <Words>699</Words>
  <Application>Microsoft Office PowerPoint</Application>
  <PresentationFormat>On-screen Show (4:3)</PresentationFormat>
  <Paragraphs>74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Oriel</vt:lpstr>
      <vt:lpstr>Pattern Composite</vt:lpstr>
      <vt:lpstr>C’est quoi</vt:lpstr>
      <vt:lpstr>Quand l'utiliser</vt:lpstr>
      <vt:lpstr>Diagramme de classe</vt:lpstr>
      <vt:lpstr>PowerPoint Presentation</vt:lpstr>
      <vt:lpstr>Exemple de composite:Expression 3 , 3+2, 3+2+5,…</vt:lpstr>
      <vt:lpstr>Exercice: Expression</vt:lpstr>
      <vt:lpstr>Exercice: Expression</vt:lpstr>
      <vt:lpstr>Exercice: Expression</vt:lpstr>
      <vt:lpstr>Exercice: Expression</vt:lpstr>
      <vt:lpstr>Exercice: Expression</vt:lpstr>
      <vt:lpstr>Exercice: Les figures géométriques</vt:lpstr>
      <vt:lpstr>Le pattern visiteur</vt:lpstr>
      <vt:lpstr>Le pattern visiteur</vt:lpstr>
      <vt:lpstr>Exercice: Le pattern visiteur dans l’exemple des figures géométriques</vt:lpstr>
      <vt:lpstr>Exercice: Le pattern visiteur dans l’exemple des figures géométriques pour l’application console</vt:lpstr>
      <vt:lpstr>Exercice: Le pattern visiteur dans l’exemple des figures géométriques pour la WinForm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 Composite</dc:title>
  <dc:creator>crm</dc:creator>
  <cp:lastModifiedBy>ca</cp:lastModifiedBy>
  <cp:revision>28</cp:revision>
  <dcterms:created xsi:type="dcterms:W3CDTF">2012-11-16T10:18:30Z</dcterms:created>
  <dcterms:modified xsi:type="dcterms:W3CDTF">2021-01-24T13:25:07Z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