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8" r:id="rId10"/>
    <p:sldId id="269" r:id="rId11"/>
    <p:sldId id="270" r:id="rId12"/>
    <p:sldId id="273" r:id="rId13"/>
    <p:sldId id="272" r:id="rId14"/>
    <p:sldId id="271" r:id="rId15"/>
    <p:sldId id="267" r:id="rId16"/>
    <p:sldId id="276" r:id="rId17"/>
    <p:sldId id="275" r:id="rId18"/>
    <p:sldId id="274" r:id="rId19"/>
    <p:sldId id="277" r:id="rId20"/>
    <p:sldId id="278" r:id="rId21"/>
    <p:sldId id="265" r:id="rId22"/>
    <p:sldId id="266" r:id="rId23"/>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660"/>
  </p:normalViewPr>
  <p:slideViewPr>
    <p:cSldViewPr>
      <p:cViewPr varScale="1">
        <p:scale>
          <a:sx n="70" d="100"/>
          <a:sy n="70" d="100"/>
        </p:scale>
        <p:origin x="50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ja kawade" userId="cca46738280ff2a6" providerId="LiveId" clId="{B3C1D63B-CFD5-4B2C-83F5-934F9319FC8F}"/>
    <pc:docChg chg="undo custSel modSld">
      <pc:chgData name="rutuja kawade" userId="cca46738280ff2a6" providerId="LiveId" clId="{B3C1D63B-CFD5-4B2C-83F5-934F9319FC8F}" dt="2024-03-18T03:42:12.631" v="279" actId="313"/>
      <pc:docMkLst>
        <pc:docMk/>
      </pc:docMkLst>
      <pc:sldChg chg="modSp mod">
        <pc:chgData name="rutuja kawade" userId="cca46738280ff2a6" providerId="LiveId" clId="{B3C1D63B-CFD5-4B2C-83F5-934F9319FC8F}" dt="2024-03-16T20:43:45.181" v="21" actId="1076"/>
        <pc:sldMkLst>
          <pc:docMk/>
          <pc:sldMk cId="0" sldId="256"/>
        </pc:sldMkLst>
        <pc:spChg chg="mod">
          <ac:chgData name="rutuja kawade" userId="cca46738280ff2a6" providerId="LiveId" clId="{B3C1D63B-CFD5-4B2C-83F5-934F9319FC8F}" dt="2024-03-16T20:43:37.393" v="19" actId="14100"/>
          <ac:spMkLst>
            <pc:docMk/>
            <pc:sldMk cId="0" sldId="256"/>
            <ac:spMk id="3" creationId="{00000000-0000-0000-0000-000000000000}"/>
          </ac:spMkLst>
        </pc:spChg>
        <pc:spChg chg="mod">
          <ac:chgData name="rutuja kawade" userId="cca46738280ff2a6" providerId="LiveId" clId="{B3C1D63B-CFD5-4B2C-83F5-934F9319FC8F}" dt="2024-03-16T20:43:45.181" v="21" actId="1076"/>
          <ac:spMkLst>
            <pc:docMk/>
            <pc:sldMk cId="0" sldId="256"/>
            <ac:spMk id="4" creationId="{00000000-0000-0000-0000-000000000000}"/>
          </ac:spMkLst>
        </pc:spChg>
      </pc:sldChg>
      <pc:sldChg chg="modSp mod">
        <pc:chgData name="rutuja kawade" userId="cca46738280ff2a6" providerId="LiveId" clId="{B3C1D63B-CFD5-4B2C-83F5-934F9319FC8F}" dt="2024-03-17T05:16:10.113" v="25" actId="11"/>
        <pc:sldMkLst>
          <pc:docMk/>
          <pc:sldMk cId="0" sldId="259"/>
        </pc:sldMkLst>
        <pc:spChg chg="mod">
          <ac:chgData name="rutuja kawade" userId="cca46738280ff2a6" providerId="LiveId" clId="{B3C1D63B-CFD5-4B2C-83F5-934F9319FC8F}" dt="2024-03-17T05:16:10.113" v="25" actId="11"/>
          <ac:spMkLst>
            <pc:docMk/>
            <pc:sldMk cId="0" sldId="259"/>
            <ac:spMk id="8" creationId="{00000000-0000-0000-0000-000000000000}"/>
          </ac:spMkLst>
        </pc:spChg>
      </pc:sldChg>
      <pc:sldChg chg="modSp mod">
        <pc:chgData name="rutuja kawade" userId="cca46738280ff2a6" providerId="LiveId" clId="{B3C1D63B-CFD5-4B2C-83F5-934F9319FC8F}" dt="2024-03-17T07:28:55.951" v="269" actId="14100"/>
        <pc:sldMkLst>
          <pc:docMk/>
          <pc:sldMk cId="0" sldId="260"/>
        </pc:sldMkLst>
        <pc:spChg chg="mod">
          <ac:chgData name="rutuja kawade" userId="cca46738280ff2a6" providerId="LiveId" clId="{B3C1D63B-CFD5-4B2C-83F5-934F9319FC8F}" dt="2024-03-17T07:28:55.951" v="269" actId="14100"/>
          <ac:spMkLst>
            <pc:docMk/>
            <pc:sldMk cId="0" sldId="260"/>
            <ac:spMk id="7" creationId="{00000000-0000-0000-0000-000000000000}"/>
          </ac:spMkLst>
        </pc:spChg>
        <pc:spChg chg="mod">
          <ac:chgData name="rutuja kawade" userId="cca46738280ff2a6" providerId="LiveId" clId="{B3C1D63B-CFD5-4B2C-83F5-934F9319FC8F}" dt="2024-03-17T05:16:48.425" v="26" actId="207"/>
          <ac:spMkLst>
            <pc:docMk/>
            <pc:sldMk cId="0" sldId="260"/>
            <ac:spMk id="9" creationId="{A00A2BC9-5532-BFFE-C2F0-354A5CB4D518}"/>
          </ac:spMkLst>
        </pc:spChg>
        <pc:spChg chg="mod">
          <ac:chgData name="rutuja kawade" userId="cca46738280ff2a6" providerId="LiveId" clId="{B3C1D63B-CFD5-4B2C-83F5-934F9319FC8F}" dt="2024-03-17T05:17:22.696" v="30" actId="207"/>
          <ac:spMkLst>
            <pc:docMk/>
            <pc:sldMk cId="0" sldId="260"/>
            <ac:spMk id="12" creationId="{D6F7F953-129C-C5E6-9DFA-33F7956F284A}"/>
          </ac:spMkLst>
        </pc:spChg>
        <pc:spChg chg="mod">
          <ac:chgData name="rutuja kawade" userId="cca46738280ff2a6" providerId="LiveId" clId="{B3C1D63B-CFD5-4B2C-83F5-934F9319FC8F}" dt="2024-03-17T05:17:37.395" v="32"/>
          <ac:spMkLst>
            <pc:docMk/>
            <pc:sldMk cId="0" sldId="260"/>
            <ac:spMk id="13" creationId="{B976B48D-5928-6029-9175-713842270F02}"/>
          </ac:spMkLst>
        </pc:spChg>
      </pc:sldChg>
      <pc:sldChg chg="modSp">
        <pc:chgData name="rutuja kawade" userId="cca46738280ff2a6" providerId="LiveId" clId="{B3C1D63B-CFD5-4B2C-83F5-934F9319FC8F}" dt="2024-03-17T05:18:23.232" v="35"/>
        <pc:sldMkLst>
          <pc:docMk/>
          <pc:sldMk cId="0" sldId="261"/>
        </pc:sldMkLst>
        <pc:spChg chg="mod">
          <ac:chgData name="rutuja kawade" userId="cca46738280ff2a6" providerId="LiveId" clId="{B3C1D63B-CFD5-4B2C-83F5-934F9319FC8F}" dt="2024-03-17T05:18:23.232" v="35"/>
          <ac:spMkLst>
            <pc:docMk/>
            <pc:sldMk cId="0" sldId="261"/>
            <ac:spMk id="19" creationId="{6E98D492-F263-02DC-BCDF-0CAF9EF129D1}"/>
          </ac:spMkLst>
        </pc:spChg>
      </pc:sldChg>
      <pc:sldChg chg="modSp mod">
        <pc:chgData name="rutuja kawade" userId="cca46738280ff2a6" providerId="LiveId" clId="{B3C1D63B-CFD5-4B2C-83F5-934F9319FC8F}" dt="2024-03-17T05:19:02.367" v="48" actId="1036"/>
        <pc:sldMkLst>
          <pc:docMk/>
          <pc:sldMk cId="0" sldId="262"/>
        </pc:sldMkLst>
        <pc:spChg chg="mod">
          <ac:chgData name="rutuja kawade" userId="cca46738280ff2a6" providerId="LiveId" clId="{B3C1D63B-CFD5-4B2C-83F5-934F9319FC8F}" dt="2024-03-17T05:18:57.850" v="47" actId="20577"/>
          <ac:spMkLst>
            <pc:docMk/>
            <pc:sldMk cId="0" sldId="262"/>
            <ac:spMk id="65" creationId="{BCE04D03-7A47-2054-83E2-5421DF1D31E9}"/>
          </ac:spMkLst>
        </pc:spChg>
        <pc:spChg chg="mod">
          <ac:chgData name="rutuja kawade" userId="cca46738280ff2a6" providerId="LiveId" clId="{B3C1D63B-CFD5-4B2C-83F5-934F9319FC8F}" dt="2024-03-17T05:19:02.367" v="48" actId="1036"/>
          <ac:spMkLst>
            <pc:docMk/>
            <pc:sldMk cId="0" sldId="262"/>
            <ac:spMk id="66" creationId="{97DD9447-90AD-3434-415F-916FB5AC69D4}"/>
          </ac:spMkLst>
        </pc:spChg>
      </pc:sldChg>
      <pc:sldChg chg="modSp mod">
        <pc:chgData name="rutuja kawade" userId="cca46738280ff2a6" providerId="LiveId" clId="{B3C1D63B-CFD5-4B2C-83F5-934F9319FC8F}" dt="2024-03-18T02:59:59.716" v="272" actId="1036"/>
        <pc:sldMkLst>
          <pc:docMk/>
          <pc:sldMk cId="0" sldId="263"/>
        </pc:sldMkLst>
        <pc:spChg chg="mod">
          <ac:chgData name="rutuja kawade" userId="cca46738280ff2a6" providerId="LiveId" clId="{B3C1D63B-CFD5-4B2C-83F5-934F9319FC8F}" dt="2024-03-18T02:59:59.716" v="272" actId="1036"/>
          <ac:spMkLst>
            <pc:docMk/>
            <pc:sldMk cId="0" sldId="263"/>
            <ac:spMk id="14" creationId="{21658A3E-9842-6890-288B-B557D874ABA9}"/>
          </ac:spMkLst>
        </pc:spChg>
        <pc:spChg chg="mod">
          <ac:chgData name="rutuja kawade" userId="cca46738280ff2a6" providerId="LiveId" clId="{B3C1D63B-CFD5-4B2C-83F5-934F9319FC8F}" dt="2024-03-17T05:19:36.869" v="50"/>
          <ac:spMkLst>
            <pc:docMk/>
            <pc:sldMk cId="0" sldId="263"/>
            <ac:spMk id="15" creationId="{B8BDE484-D747-82BB-90F6-E7784B700428}"/>
          </ac:spMkLst>
        </pc:spChg>
        <pc:picChg chg="mod">
          <ac:chgData name="rutuja kawade" userId="cca46738280ff2a6" providerId="LiveId" clId="{B3C1D63B-CFD5-4B2C-83F5-934F9319FC8F}" dt="2024-03-18T02:59:52.232" v="270" actId="1076"/>
          <ac:picMkLst>
            <pc:docMk/>
            <pc:sldMk cId="0" sldId="263"/>
            <ac:picMk id="18" creationId="{5A664684-1429-60B5-FD11-631F755EF256}"/>
          </ac:picMkLst>
        </pc:picChg>
      </pc:sldChg>
      <pc:sldChg chg="modSp">
        <pc:chgData name="rutuja kawade" userId="cca46738280ff2a6" providerId="LiveId" clId="{B3C1D63B-CFD5-4B2C-83F5-934F9319FC8F}" dt="2024-03-17T05:33:53.339" v="267"/>
        <pc:sldMkLst>
          <pc:docMk/>
          <pc:sldMk cId="0" sldId="265"/>
        </pc:sldMkLst>
        <pc:spChg chg="mod">
          <ac:chgData name="rutuja kawade" userId="cca46738280ff2a6" providerId="LiveId" clId="{B3C1D63B-CFD5-4B2C-83F5-934F9319FC8F}" dt="2024-03-17T05:33:53.339" v="267"/>
          <ac:spMkLst>
            <pc:docMk/>
            <pc:sldMk cId="0" sldId="265"/>
            <ac:spMk id="3" creationId="{00000000-0000-0000-0000-000000000000}"/>
          </ac:spMkLst>
        </pc:spChg>
      </pc:sldChg>
      <pc:sldChg chg="modSp mod">
        <pc:chgData name="rutuja kawade" userId="cca46738280ff2a6" providerId="LiveId" clId="{B3C1D63B-CFD5-4B2C-83F5-934F9319FC8F}" dt="2024-03-17T05:28:39.299" v="203" actId="12"/>
        <pc:sldMkLst>
          <pc:docMk/>
          <pc:sldMk cId="0" sldId="267"/>
        </pc:sldMkLst>
        <pc:spChg chg="mod">
          <ac:chgData name="rutuja kawade" userId="cca46738280ff2a6" providerId="LiveId" clId="{B3C1D63B-CFD5-4B2C-83F5-934F9319FC8F}" dt="2024-03-17T05:28:39.299" v="203" actId="12"/>
          <ac:spMkLst>
            <pc:docMk/>
            <pc:sldMk cId="0" sldId="267"/>
            <ac:spMk id="8" creationId="{602C1A2B-5CCD-2D25-7198-42C0D925C977}"/>
          </ac:spMkLst>
        </pc:spChg>
      </pc:sldChg>
      <pc:sldChg chg="modSp mod">
        <pc:chgData name="rutuja kawade" userId="cca46738280ff2a6" providerId="LiveId" clId="{B3C1D63B-CFD5-4B2C-83F5-934F9319FC8F}" dt="2024-03-17T05:20:46.836" v="77" actId="20577"/>
        <pc:sldMkLst>
          <pc:docMk/>
          <pc:sldMk cId="0" sldId="268"/>
        </pc:sldMkLst>
        <pc:spChg chg="mod">
          <ac:chgData name="rutuja kawade" userId="cca46738280ff2a6" providerId="LiveId" clId="{B3C1D63B-CFD5-4B2C-83F5-934F9319FC8F}" dt="2024-03-17T05:20:46.836" v="77" actId="20577"/>
          <ac:spMkLst>
            <pc:docMk/>
            <pc:sldMk cId="0" sldId="268"/>
            <ac:spMk id="3" creationId="{E6BE0632-2018-DC04-F36A-A07C53AA7910}"/>
          </ac:spMkLst>
        </pc:spChg>
      </pc:sldChg>
      <pc:sldChg chg="modSp mod">
        <pc:chgData name="rutuja kawade" userId="cca46738280ff2a6" providerId="LiveId" clId="{B3C1D63B-CFD5-4B2C-83F5-934F9319FC8F}" dt="2024-03-17T05:21:43.269" v="84" actId="20577"/>
        <pc:sldMkLst>
          <pc:docMk/>
          <pc:sldMk cId="0" sldId="269"/>
        </pc:sldMkLst>
        <pc:spChg chg="mod">
          <ac:chgData name="rutuja kawade" userId="cca46738280ff2a6" providerId="LiveId" clId="{B3C1D63B-CFD5-4B2C-83F5-934F9319FC8F}" dt="2024-03-17T05:21:43.269" v="84" actId="20577"/>
          <ac:spMkLst>
            <pc:docMk/>
            <pc:sldMk cId="0" sldId="269"/>
            <ac:spMk id="3" creationId="{42DAABD5-F7E8-D5FF-575C-514C51D68A8B}"/>
          </ac:spMkLst>
        </pc:spChg>
      </pc:sldChg>
      <pc:sldChg chg="modSp mod">
        <pc:chgData name="rutuja kawade" userId="cca46738280ff2a6" providerId="LiveId" clId="{B3C1D63B-CFD5-4B2C-83F5-934F9319FC8F}" dt="2024-03-17T05:22:54.095" v="96" actId="20577"/>
        <pc:sldMkLst>
          <pc:docMk/>
          <pc:sldMk cId="3840019304" sldId="270"/>
        </pc:sldMkLst>
        <pc:spChg chg="mod">
          <ac:chgData name="rutuja kawade" userId="cca46738280ff2a6" providerId="LiveId" clId="{B3C1D63B-CFD5-4B2C-83F5-934F9319FC8F}" dt="2024-03-17T05:22:54.095" v="96" actId="20577"/>
          <ac:spMkLst>
            <pc:docMk/>
            <pc:sldMk cId="3840019304" sldId="270"/>
            <ac:spMk id="9" creationId="{0E619170-49D4-4906-7864-821C604DEA1E}"/>
          </ac:spMkLst>
        </pc:spChg>
      </pc:sldChg>
      <pc:sldChg chg="modSp mod">
        <pc:chgData name="rutuja kawade" userId="cca46738280ff2a6" providerId="LiveId" clId="{B3C1D63B-CFD5-4B2C-83F5-934F9319FC8F}" dt="2024-03-18T03:42:12.631" v="279" actId="313"/>
        <pc:sldMkLst>
          <pc:docMk/>
          <pc:sldMk cId="3397633858" sldId="271"/>
        </pc:sldMkLst>
        <pc:spChg chg="mod">
          <ac:chgData name="rutuja kawade" userId="cca46738280ff2a6" providerId="LiveId" clId="{B3C1D63B-CFD5-4B2C-83F5-934F9319FC8F}" dt="2024-03-18T03:42:12.631" v="279" actId="313"/>
          <ac:spMkLst>
            <pc:docMk/>
            <pc:sldMk cId="3397633858" sldId="271"/>
            <ac:spMk id="9" creationId="{8503433E-6D34-F5C6-5390-83514C400E79}"/>
          </ac:spMkLst>
        </pc:spChg>
      </pc:sldChg>
      <pc:sldChg chg="modSp mod">
        <pc:chgData name="rutuja kawade" userId="cca46738280ff2a6" providerId="LiveId" clId="{B3C1D63B-CFD5-4B2C-83F5-934F9319FC8F}" dt="2024-03-17T05:25:41.701" v="132" actId="12"/>
        <pc:sldMkLst>
          <pc:docMk/>
          <pc:sldMk cId="2281206129" sldId="272"/>
        </pc:sldMkLst>
        <pc:spChg chg="mod">
          <ac:chgData name="rutuja kawade" userId="cca46738280ff2a6" providerId="LiveId" clId="{B3C1D63B-CFD5-4B2C-83F5-934F9319FC8F}" dt="2024-03-17T05:25:41.701" v="132" actId="12"/>
          <ac:spMkLst>
            <pc:docMk/>
            <pc:sldMk cId="2281206129" sldId="272"/>
            <ac:spMk id="9" creationId="{A6E398A8-4437-FE9C-BE9A-EC0FF6E3EADC}"/>
          </ac:spMkLst>
        </pc:spChg>
      </pc:sldChg>
      <pc:sldChg chg="modSp mod">
        <pc:chgData name="rutuja kawade" userId="cca46738280ff2a6" providerId="LiveId" clId="{B3C1D63B-CFD5-4B2C-83F5-934F9319FC8F}" dt="2024-03-17T05:24:37.691" v="107" actId="1036"/>
        <pc:sldMkLst>
          <pc:docMk/>
          <pc:sldMk cId="3906997671" sldId="273"/>
        </pc:sldMkLst>
        <pc:spChg chg="mod">
          <ac:chgData name="rutuja kawade" userId="cca46738280ff2a6" providerId="LiveId" clId="{B3C1D63B-CFD5-4B2C-83F5-934F9319FC8F}" dt="2024-03-17T05:23:44.336" v="106" actId="20577"/>
          <ac:spMkLst>
            <pc:docMk/>
            <pc:sldMk cId="3906997671" sldId="273"/>
            <ac:spMk id="9" creationId="{53E27A84-1E43-9CC8-9565-EC79B29C0C0F}"/>
          </ac:spMkLst>
        </pc:spChg>
        <pc:picChg chg="mod">
          <ac:chgData name="rutuja kawade" userId="cca46738280ff2a6" providerId="LiveId" clId="{B3C1D63B-CFD5-4B2C-83F5-934F9319FC8F}" dt="2024-03-17T05:24:37.691" v="107" actId="1036"/>
          <ac:picMkLst>
            <pc:docMk/>
            <pc:sldMk cId="3906997671" sldId="273"/>
            <ac:picMk id="11" creationId="{C3467C18-21D5-5353-FD17-4559DDDC7FB7}"/>
          </ac:picMkLst>
        </pc:picChg>
      </pc:sldChg>
      <pc:sldChg chg="modSp mod">
        <pc:chgData name="rutuja kawade" userId="cca46738280ff2a6" providerId="LiveId" clId="{B3C1D63B-CFD5-4B2C-83F5-934F9319FC8F}" dt="2024-03-17T05:31:42.235" v="259" actId="20577"/>
        <pc:sldMkLst>
          <pc:docMk/>
          <pc:sldMk cId="1636274153" sldId="274"/>
        </pc:sldMkLst>
        <pc:spChg chg="mod">
          <ac:chgData name="rutuja kawade" userId="cca46738280ff2a6" providerId="LiveId" clId="{B3C1D63B-CFD5-4B2C-83F5-934F9319FC8F}" dt="2024-03-17T05:31:42.235" v="259" actId="20577"/>
          <ac:spMkLst>
            <pc:docMk/>
            <pc:sldMk cId="1636274153" sldId="274"/>
            <ac:spMk id="9" creationId="{22A54AD5-D4B7-BBEF-C3D5-214A743CA437}"/>
          </ac:spMkLst>
        </pc:spChg>
      </pc:sldChg>
      <pc:sldChg chg="modSp mod">
        <pc:chgData name="rutuja kawade" userId="cca46738280ff2a6" providerId="LiveId" clId="{B3C1D63B-CFD5-4B2C-83F5-934F9319FC8F}" dt="2024-03-17T05:29:58.501" v="253" actId="1035"/>
        <pc:sldMkLst>
          <pc:docMk/>
          <pc:sldMk cId="4151376869" sldId="275"/>
        </pc:sldMkLst>
        <pc:spChg chg="mod">
          <ac:chgData name="rutuja kawade" userId="cca46738280ff2a6" providerId="LiveId" clId="{B3C1D63B-CFD5-4B2C-83F5-934F9319FC8F}" dt="2024-03-17T05:29:40.105" v="251" actId="14100"/>
          <ac:spMkLst>
            <pc:docMk/>
            <pc:sldMk cId="4151376869" sldId="275"/>
            <ac:spMk id="9" creationId="{811259AB-301B-402B-ECD0-55F4FB20177D}"/>
          </ac:spMkLst>
        </pc:spChg>
        <pc:picChg chg="mod">
          <ac:chgData name="rutuja kawade" userId="cca46738280ff2a6" providerId="LiveId" clId="{B3C1D63B-CFD5-4B2C-83F5-934F9319FC8F}" dt="2024-03-17T05:29:58.501" v="253" actId="1035"/>
          <ac:picMkLst>
            <pc:docMk/>
            <pc:sldMk cId="4151376869" sldId="275"/>
            <ac:picMk id="11" creationId="{58A1F98B-91C1-7BC2-C929-16E798C6FF11}"/>
          </ac:picMkLst>
        </pc:picChg>
      </pc:sldChg>
      <pc:sldChg chg="modSp mod">
        <pc:chgData name="rutuja kawade" userId="cca46738280ff2a6" providerId="LiveId" clId="{B3C1D63B-CFD5-4B2C-83F5-934F9319FC8F}" dt="2024-03-17T05:29:08.415" v="245"/>
        <pc:sldMkLst>
          <pc:docMk/>
          <pc:sldMk cId="1726675386" sldId="276"/>
        </pc:sldMkLst>
        <pc:spChg chg="mod">
          <ac:chgData name="rutuja kawade" userId="cca46738280ff2a6" providerId="LiveId" clId="{B3C1D63B-CFD5-4B2C-83F5-934F9319FC8F}" dt="2024-03-17T05:29:08.415" v="245"/>
          <ac:spMkLst>
            <pc:docMk/>
            <pc:sldMk cId="1726675386" sldId="276"/>
            <ac:spMk id="9" creationId="{C4FEFC69-28FA-6C2D-8E5D-43B4EC81025D}"/>
          </ac:spMkLst>
        </pc:spChg>
      </pc:sldChg>
      <pc:sldChg chg="modSp mod">
        <pc:chgData name="rutuja kawade" userId="cca46738280ff2a6" providerId="LiveId" clId="{B3C1D63B-CFD5-4B2C-83F5-934F9319FC8F}" dt="2024-03-17T05:33:37.650" v="266" actId="12"/>
        <pc:sldMkLst>
          <pc:docMk/>
          <pc:sldMk cId="2779711339" sldId="278"/>
        </pc:sldMkLst>
        <pc:spChg chg="mod">
          <ac:chgData name="rutuja kawade" userId="cca46738280ff2a6" providerId="LiveId" clId="{B3C1D63B-CFD5-4B2C-83F5-934F9319FC8F}" dt="2024-03-17T05:33:37.650" v="266" actId="12"/>
          <ac:spMkLst>
            <pc:docMk/>
            <pc:sldMk cId="2779711339" sldId="278"/>
            <ac:spMk id="6" creationId="{D3393500-9FB6-BEF1-447B-AA55BDE112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27F5DAD-D799-469B-B964-81F5A28D1D81}" type="datetimeFigureOut">
              <a:rPr lang="en-IN" smtClean="0"/>
              <a:t>28-03-2024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CC26337-6198-4433-8900-75B8505126D1}" type="slidenum">
              <a:rPr lang="en-IN" smtClean="0"/>
              <a:t>‹#›</a:t>
            </a:fld>
            <a:endParaRPr lang="en-IN"/>
          </a:p>
        </p:txBody>
      </p:sp>
    </p:spTree>
    <p:extLst>
      <p:ext uri="{BB962C8B-B14F-4D97-AF65-F5344CB8AC3E}">
        <p14:creationId xmlns:p14="http://schemas.microsoft.com/office/powerpoint/2010/main" val="187072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C26337-6198-4433-8900-75B8505126D1}" type="slidenum">
              <a:rPr lang="en-IN" smtClean="0"/>
              <a:t>5</a:t>
            </a:fld>
            <a:endParaRPr lang="en-IN"/>
          </a:p>
        </p:txBody>
      </p:sp>
    </p:spTree>
    <p:extLst>
      <p:ext uri="{BB962C8B-B14F-4D97-AF65-F5344CB8AC3E}">
        <p14:creationId xmlns:p14="http://schemas.microsoft.com/office/powerpoint/2010/main" val="175118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C26337-6198-4433-8900-75B8505126D1}" type="slidenum">
              <a:rPr lang="en-IN" smtClean="0"/>
              <a:t>16</a:t>
            </a:fld>
            <a:endParaRPr lang="en-IN"/>
          </a:p>
        </p:txBody>
      </p:sp>
    </p:spTree>
    <p:extLst>
      <p:ext uri="{BB962C8B-B14F-4D97-AF65-F5344CB8AC3E}">
        <p14:creationId xmlns:p14="http://schemas.microsoft.com/office/powerpoint/2010/main" val="1676236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0E8"/>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149691" y="3666616"/>
            <a:ext cx="7375125" cy="6603999"/>
          </a:xfrm>
          <a:prstGeom prst="rect">
            <a:avLst/>
          </a:prstGeom>
        </p:spPr>
      </p:pic>
      <p:sp>
        <p:nvSpPr>
          <p:cNvPr id="2" name="Holder 2"/>
          <p:cNvSpPr>
            <a:spLocks noGrp="1"/>
          </p:cNvSpPr>
          <p:nvPr>
            <p:ph type="ctrTitle"/>
          </p:nvPr>
        </p:nvSpPr>
        <p:spPr>
          <a:xfrm>
            <a:off x="471742" y="5776"/>
            <a:ext cx="11762105" cy="5477510"/>
          </a:xfrm>
          <a:prstGeom prst="rect">
            <a:avLst/>
          </a:prstGeom>
        </p:spPr>
        <p:txBody>
          <a:bodyPr wrap="square" lIns="0" tIns="0" rIns="0" bIns="0">
            <a:spAutoFit/>
          </a:bodyPr>
          <a:lstStyle>
            <a:lvl1pPr>
              <a:defRPr sz="7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471742" y="5600008"/>
            <a:ext cx="7920355" cy="1877695"/>
          </a:xfrm>
          <a:prstGeom prst="rect">
            <a:avLst/>
          </a:prstGeom>
        </p:spPr>
        <p:txBody>
          <a:bodyPr wrap="square" lIns="0" tIns="0" rIns="0" bIns="0">
            <a:spAutoFit/>
          </a:bodyPr>
          <a:lstStyle>
            <a:lvl1pPr>
              <a:defRPr sz="31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1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Arial MT"/>
                <a:cs typeface="Arial M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0E8"/>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9656689" y="2704655"/>
            <a:ext cx="8224220" cy="7229772"/>
          </a:xfrm>
          <a:prstGeom prst="rect">
            <a:avLst/>
          </a:prstGeom>
        </p:spPr>
      </p:pic>
      <p:sp>
        <p:nvSpPr>
          <p:cNvPr id="2" name="Holder 2"/>
          <p:cNvSpPr>
            <a:spLocks noGrp="1"/>
          </p:cNvSpPr>
          <p:nvPr>
            <p:ph type="title"/>
          </p:nvPr>
        </p:nvSpPr>
        <p:spPr/>
        <p:txBody>
          <a:bodyPr lIns="0" tIns="0" rIns="0" bIns="0"/>
          <a:lstStyle>
            <a:lvl1pPr>
              <a:defRPr sz="7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0E8"/>
          </a:solidFill>
        </p:spPr>
        <p:txBody>
          <a:bodyPr wrap="square" lIns="0" tIns="0" rIns="0" bIns="0" rtlCol="0"/>
          <a:lstStyle/>
          <a:p>
            <a:endParaRPr/>
          </a:p>
        </p:txBody>
      </p:sp>
      <p:sp>
        <p:nvSpPr>
          <p:cNvPr id="2" name="Holder 2"/>
          <p:cNvSpPr>
            <a:spLocks noGrp="1"/>
          </p:cNvSpPr>
          <p:nvPr>
            <p:ph type="title"/>
          </p:nvPr>
        </p:nvSpPr>
        <p:spPr>
          <a:xfrm>
            <a:off x="499661" y="250027"/>
            <a:ext cx="8729980" cy="1168400"/>
          </a:xfrm>
          <a:prstGeom prst="rect">
            <a:avLst/>
          </a:prstGeom>
        </p:spPr>
        <p:txBody>
          <a:bodyPr wrap="square" lIns="0" tIns="0" rIns="0" bIns="0">
            <a:spAutoFit/>
          </a:bodyPr>
          <a:lstStyle>
            <a:lvl1pPr>
              <a:defRPr sz="7500" b="0" i="0">
                <a:solidFill>
                  <a:schemeClr val="tx1"/>
                </a:solidFill>
                <a:latin typeface="Arial MT"/>
                <a:cs typeface="Arial MT"/>
              </a:defRPr>
            </a:lvl1pPr>
          </a:lstStyle>
          <a:p>
            <a:endParaRPr/>
          </a:p>
        </p:txBody>
      </p:sp>
      <p:sp>
        <p:nvSpPr>
          <p:cNvPr id="3" name="Holder 3"/>
          <p:cNvSpPr>
            <a:spLocks noGrp="1"/>
          </p:cNvSpPr>
          <p:nvPr>
            <p:ph type="body" idx="1"/>
          </p:nvPr>
        </p:nvSpPr>
        <p:spPr>
          <a:xfrm>
            <a:off x="361535" y="3632120"/>
            <a:ext cx="9257030" cy="6207125"/>
          </a:xfrm>
          <a:prstGeom prst="rect">
            <a:avLst/>
          </a:prstGeom>
        </p:spPr>
        <p:txBody>
          <a:bodyPr wrap="square" lIns="0" tIns="0" rIns="0" bIns="0">
            <a:spAutoFit/>
          </a:bodyPr>
          <a:lstStyle>
            <a:lvl1pPr>
              <a:defRPr sz="31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2400" y="266700"/>
            <a:ext cx="15468600" cy="4016869"/>
          </a:xfrm>
          <a:prstGeom prst="rect">
            <a:avLst/>
          </a:prstGeom>
        </p:spPr>
        <p:txBody>
          <a:bodyPr vert="horz" wrap="square" lIns="0" tIns="462915" rIns="0" bIns="0" rtlCol="0">
            <a:spAutoFit/>
          </a:bodyPr>
          <a:lstStyle/>
          <a:p>
            <a:pPr marL="12700" marR="5080">
              <a:lnSpc>
                <a:spcPct val="78700"/>
              </a:lnSpc>
              <a:spcBef>
                <a:spcPts val="3645"/>
              </a:spcBef>
            </a:pPr>
            <a:r>
              <a:rPr lang="en-IN" sz="9700" spc="2405" dirty="0">
                <a:latin typeface="Bookman Old Style" panose="02050604050505020204" pitchFamily="18" charset="0"/>
                <a:cs typeface="Times New Roman" panose="02020603050405020304" pitchFamily="18" charset="0"/>
              </a:rPr>
              <a:t>Customer </a:t>
            </a:r>
            <a:br>
              <a:rPr lang="en-IN" sz="9700" spc="2405" dirty="0">
                <a:latin typeface="Bookman Old Style" panose="02050604050505020204" pitchFamily="18" charset="0"/>
                <a:cs typeface="Times New Roman" panose="02020603050405020304" pitchFamily="18" charset="0"/>
              </a:rPr>
            </a:br>
            <a:r>
              <a:rPr lang="en-IN" sz="9700" spc="2405" dirty="0">
                <a:latin typeface="Bookman Old Style" panose="02050604050505020204" pitchFamily="18" charset="0"/>
                <a:cs typeface="Times New Roman" panose="02020603050405020304" pitchFamily="18" charset="0"/>
              </a:rPr>
              <a:t>Churn </a:t>
            </a:r>
            <a:br>
              <a:rPr lang="en-IN" sz="9700" spc="2405" dirty="0">
                <a:latin typeface="Bookman Old Style" panose="02050604050505020204" pitchFamily="18" charset="0"/>
                <a:cs typeface="Times New Roman" panose="02020603050405020304" pitchFamily="18" charset="0"/>
              </a:rPr>
            </a:br>
            <a:r>
              <a:rPr lang="en-IN" sz="9700" spc="2405" dirty="0">
                <a:latin typeface="Bookman Old Style" panose="02050604050505020204" pitchFamily="18" charset="0"/>
                <a:cs typeface="Times New Roman" panose="02020603050405020304" pitchFamily="18" charset="0"/>
              </a:rPr>
              <a:t>Analysis</a:t>
            </a:r>
            <a:endParaRPr sz="9700" dirty="0">
              <a:latin typeface="Bookman Old Style" panose="02050604050505020204" pitchFamily="18" charset="0"/>
              <a:cs typeface="Times New Roman" panose="02020603050405020304" pitchFamily="18" charset="0"/>
            </a:endParaRPr>
          </a:p>
        </p:txBody>
      </p:sp>
      <p:sp>
        <p:nvSpPr>
          <p:cNvPr id="3" name="object 3"/>
          <p:cNvSpPr txBox="1"/>
          <p:nvPr/>
        </p:nvSpPr>
        <p:spPr>
          <a:xfrm>
            <a:off x="457200" y="8680789"/>
            <a:ext cx="5334000" cy="1060547"/>
          </a:xfrm>
          <a:prstGeom prst="rect">
            <a:avLst/>
          </a:prstGeom>
        </p:spPr>
        <p:txBody>
          <a:bodyPr vert="horz" wrap="square" lIns="0" tIns="16510" rIns="0" bIns="0" rtlCol="0">
            <a:spAutoFit/>
          </a:bodyPr>
          <a:lstStyle/>
          <a:p>
            <a:pPr marL="12700">
              <a:lnSpc>
                <a:spcPct val="100000"/>
              </a:lnSpc>
              <a:spcBef>
                <a:spcPts val="130"/>
              </a:spcBef>
            </a:pPr>
            <a:r>
              <a:rPr lang="en-IN" sz="3350" spc="310" dirty="0">
                <a:solidFill>
                  <a:srgbClr val="2045B1"/>
                </a:solidFill>
                <a:latin typeface="Arial MT"/>
                <a:cs typeface="Arial MT"/>
              </a:rPr>
              <a:t>By :- Rutuja Kawade</a:t>
            </a:r>
          </a:p>
          <a:p>
            <a:pPr marL="12700">
              <a:lnSpc>
                <a:spcPct val="100000"/>
              </a:lnSpc>
              <a:spcBef>
                <a:spcPts val="130"/>
              </a:spcBef>
            </a:pPr>
            <a:r>
              <a:rPr lang="en-IN" sz="3350" spc="310" dirty="0">
                <a:solidFill>
                  <a:srgbClr val="2045B1"/>
                </a:solidFill>
                <a:latin typeface="Arial MT"/>
                <a:cs typeface="Arial MT"/>
              </a:rPr>
              <a:t>Date :- 19 March 2024</a:t>
            </a:r>
            <a:endParaRPr sz="3350" dirty="0">
              <a:latin typeface="Arial MT"/>
              <a:cs typeface="Arial MT"/>
            </a:endParaRPr>
          </a:p>
        </p:txBody>
      </p:sp>
      <p:sp>
        <p:nvSpPr>
          <p:cNvPr id="4" name="object 4"/>
          <p:cNvSpPr txBox="1">
            <a:spLocks noGrp="1"/>
          </p:cNvSpPr>
          <p:nvPr>
            <p:ph type="subTitle" idx="4"/>
          </p:nvPr>
        </p:nvSpPr>
        <p:spPr>
          <a:xfrm>
            <a:off x="152400" y="7581900"/>
            <a:ext cx="9662858" cy="895823"/>
          </a:xfrm>
          <a:prstGeom prst="rect">
            <a:avLst/>
          </a:prstGeom>
        </p:spPr>
        <p:txBody>
          <a:bodyPr vert="horz" wrap="square" lIns="0" tIns="114300" rIns="0" bIns="0" rtlCol="0">
            <a:spAutoFit/>
          </a:bodyPr>
          <a:lstStyle/>
          <a:p>
            <a:pPr marL="12700" marR="5080">
              <a:lnSpc>
                <a:spcPts val="6940"/>
              </a:lnSpc>
              <a:spcBef>
                <a:spcPts val="900"/>
              </a:spcBef>
            </a:pPr>
            <a:r>
              <a:rPr lang="en-IN" sz="4000" spc="450" dirty="0">
                <a:solidFill>
                  <a:srgbClr val="DFCA26"/>
                </a:solidFill>
              </a:rPr>
              <a:t>Guide:- Avinash Chauhan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46AB2-4608-C6A3-DDC7-D6F3EE38343D}"/>
              </a:ext>
            </a:extLst>
          </p:cNvPr>
          <p:cNvSpPr txBox="1"/>
          <p:nvPr/>
        </p:nvSpPr>
        <p:spPr>
          <a:xfrm>
            <a:off x="609600" y="571500"/>
            <a:ext cx="9296400" cy="1077218"/>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3.6  </a:t>
            </a:r>
            <a:r>
              <a:rPr lang="en-US" sz="3200" b="1" u="sng" dirty="0">
                <a:solidFill>
                  <a:schemeClr val="tx1"/>
                </a:solidFill>
                <a:effectLst/>
                <a:latin typeface="Times New Roman" panose="02020603050405020304" pitchFamily="18" charset="0"/>
                <a:cs typeface="Times New Roman" panose="02020603050405020304" pitchFamily="18" charset="0"/>
              </a:rPr>
              <a:t>What Percentage Of Customers Are Married</a:t>
            </a:r>
          </a:p>
          <a:p>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DAABD5-F7E8-D5FF-575C-514C51D68A8B}"/>
              </a:ext>
            </a:extLst>
          </p:cNvPr>
          <p:cNvSpPr txBox="1"/>
          <p:nvPr/>
        </p:nvSpPr>
        <p:spPr>
          <a:xfrm>
            <a:off x="914400" y="1496347"/>
            <a:ext cx="8839200" cy="7571303"/>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3.6.1.  Data Analysis</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 Present The Analysis Of The Dataset To Determine The Percentage Of Married Customers.</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 Use Pandas To Calculate The Percentage And Display It In A Clear Format.</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 Understanding The Percentage Of Married Customers Is Important In The Context Of Analysis.</a:t>
            </a:r>
          </a:p>
          <a:p>
            <a:pPr algn="just">
              <a:buFont typeface="Arial" panose="020B0604020202020204" pitchFamily="34" charset="0"/>
              <a:buChar char="•"/>
            </a:pPr>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i="0" dirty="0">
                <a:solidFill>
                  <a:srgbClr val="0070C0"/>
                </a:solidFill>
                <a:effectLst/>
                <a:latin typeface="Times New Roman" panose="02020603050405020304" pitchFamily="18" charset="0"/>
                <a:cs typeface="Times New Roman" panose="02020603050405020304" pitchFamily="18" charset="0"/>
              </a:rPr>
              <a:t>3.6.2.   Code</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dirty="0" err="1">
                <a:solidFill>
                  <a:srgbClr val="FF0000"/>
                </a:solidFill>
                <a:effectLst/>
                <a:latin typeface="Times New Roman" panose="02020603050405020304" pitchFamily="18" charset="0"/>
                <a:cs typeface="Times New Roman" panose="02020603050405020304" pitchFamily="18" charset="0"/>
              </a:rPr>
              <a:t>married_percentage</a:t>
            </a:r>
            <a:r>
              <a:rPr lang="en-US" b="0" dirty="0">
                <a:solidFill>
                  <a:srgbClr val="FF0000"/>
                </a:solidFill>
                <a:effectLst/>
                <a:latin typeface="Times New Roman" panose="02020603050405020304" pitchFamily="18" charset="0"/>
                <a:cs typeface="Times New Roman" panose="02020603050405020304" pitchFamily="18" charset="0"/>
              </a:rPr>
              <a:t> = (</a:t>
            </a:r>
            <a:r>
              <a:rPr lang="en-US" b="0" dirty="0" err="1">
                <a:solidFill>
                  <a:srgbClr val="FF0000"/>
                </a:solidFill>
                <a:effectLst/>
                <a:latin typeface="Times New Roman" panose="02020603050405020304" pitchFamily="18" charset="0"/>
                <a:cs typeface="Times New Roman" panose="02020603050405020304" pitchFamily="18" charset="0"/>
              </a:rPr>
              <a:t>df</a:t>
            </a:r>
            <a:r>
              <a:rPr lang="en-US" b="0" dirty="0">
                <a:solidFill>
                  <a:srgbClr val="FF0000"/>
                </a:solidFill>
                <a:effectLst/>
                <a:latin typeface="Times New Roman" panose="02020603050405020304" pitchFamily="18" charset="0"/>
                <a:cs typeface="Times New Roman" panose="02020603050405020304" pitchFamily="18" charset="0"/>
              </a:rPr>
              <a:t>['married'].</a:t>
            </a:r>
            <a:r>
              <a:rPr lang="en-US" b="0" dirty="0" err="1">
                <a:solidFill>
                  <a:srgbClr val="FF0000"/>
                </a:solidFill>
                <a:effectLst/>
                <a:latin typeface="Times New Roman" panose="02020603050405020304" pitchFamily="18" charset="0"/>
                <a:cs typeface="Times New Roman" panose="02020603050405020304" pitchFamily="18" charset="0"/>
              </a:rPr>
              <a:t>value_counts</a:t>
            </a:r>
            <a:r>
              <a:rPr lang="en-US" b="0" dirty="0">
                <a:solidFill>
                  <a:srgbClr val="FF0000"/>
                </a:solidFill>
                <a:effectLst/>
                <a:latin typeface="Times New Roman" panose="02020603050405020304" pitchFamily="18" charset="0"/>
                <a:cs typeface="Times New Roman" panose="02020603050405020304" pitchFamily="18" charset="0"/>
              </a:rPr>
              <a:t>(normalize=true) * 100).loc['yes']</a:t>
            </a:r>
          </a:p>
          <a:p>
            <a:pPr algn="just"/>
            <a:r>
              <a:rPr lang="en-US" b="0" dirty="0">
                <a:solidFill>
                  <a:srgbClr val="FF0000"/>
                </a:solidFill>
                <a:effectLst/>
                <a:latin typeface="Times New Roman" panose="02020603050405020304" pitchFamily="18" charset="0"/>
                <a:cs typeface="Times New Roman" panose="02020603050405020304" pitchFamily="18" charset="0"/>
              </a:rPr>
              <a:t>print("percentage of customers who are married:", </a:t>
            </a:r>
            <a:r>
              <a:rPr lang="en-US" b="0" dirty="0" err="1">
                <a:solidFill>
                  <a:srgbClr val="FF0000"/>
                </a:solidFill>
                <a:effectLst/>
                <a:latin typeface="Times New Roman" panose="02020603050405020304" pitchFamily="18" charset="0"/>
                <a:cs typeface="Times New Roman" panose="02020603050405020304" pitchFamily="18" charset="0"/>
              </a:rPr>
              <a:t>married_percentage</a:t>
            </a:r>
            <a:r>
              <a:rPr lang="en-US" b="0" dirty="0">
                <a:solidFill>
                  <a:srgbClr val="FF0000"/>
                </a:solidFill>
                <a:effectLst/>
                <a:latin typeface="Times New Roman" panose="02020603050405020304" pitchFamily="18" charset="0"/>
                <a:cs typeface="Times New Roman" panose="02020603050405020304" pitchFamily="18" charset="0"/>
              </a:rPr>
              <a:t>)</a:t>
            </a:r>
          </a:p>
          <a:p>
            <a:pPr algn="just"/>
            <a:endParaRPr lang="en-US" b="0" i="0" dirty="0">
              <a:solidFill>
                <a:srgbClr val="FF0000"/>
              </a:solidFill>
              <a:effectLst/>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plt.pie</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married_percentage</a:t>
            </a:r>
            <a:r>
              <a:rPr lang="en-IN" b="0" dirty="0">
                <a:solidFill>
                  <a:srgbClr val="FF0000"/>
                </a:solidFill>
                <a:effectLst/>
                <a:latin typeface="Times New Roman" panose="02020603050405020304" pitchFamily="18" charset="0"/>
                <a:cs typeface="Times New Roman" panose="02020603050405020304" pitchFamily="18" charset="0"/>
              </a:rPr>
              <a:t>, 100 - </a:t>
            </a:r>
            <a:r>
              <a:rPr lang="en-IN" b="0" dirty="0" err="1">
                <a:solidFill>
                  <a:srgbClr val="FF0000"/>
                </a:solidFill>
                <a:effectLst/>
                <a:latin typeface="Times New Roman" panose="02020603050405020304" pitchFamily="18" charset="0"/>
                <a:cs typeface="Times New Roman" panose="02020603050405020304" pitchFamily="18" charset="0"/>
              </a:rPr>
              <a:t>married_percentage</a:t>
            </a:r>
            <a:r>
              <a:rPr lang="en-IN" b="0" dirty="0">
                <a:solidFill>
                  <a:srgbClr val="FF0000"/>
                </a:solidFill>
                <a:effectLst/>
                <a:latin typeface="Times New Roman" panose="02020603050405020304" pitchFamily="18" charset="0"/>
                <a:cs typeface="Times New Roman" panose="02020603050405020304" pitchFamily="18" charset="0"/>
              </a:rPr>
              <a:t>], labels=['married', 'unmarried'], </a:t>
            </a:r>
            <a:r>
              <a:rPr lang="en-IN" b="0" dirty="0" err="1">
                <a:solidFill>
                  <a:srgbClr val="FF0000"/>
                </a:solidFill>
                <a:effectLst/>
                <a:latin typeface="Times New Roman" panose="02020603050405020304" pitchFamily="18" charset="0"/>
                <a:cs typeface="Times New Roman" panose="02020603050405020304" pitchFamily="18" charset="0"/>
              </a:rPr>
              <a:t>autopct</a:t>
            </a:r>
            <a:r>
              <a:rPr lang="en-IN" b="0" dirty="0">
                <a:solidFill>
                  <a:srgbClr val="FF0000"/>
                </a:solidFill>
                <a:effectLst/>
                <a:latin typeface="Times New Roman" panose="02020603050405020304" pitchFamily="18" charset="0"/>
                <a:cs typeface="Times New Roman" panose="02020603050405020304" pitchFamily="18" charset="0"/>
              </a:rPr>
              <a:t>='%1.1f%%', </a:t>
            </a:r>
            <a:r>
              <a:rPr lang="en-IN" b="0" dirty="0" err="1">
                <a:solidFill>
                  <a:srgbClr val="FF0000"/>
                </a:solidFill>
                <a:effectLst/>
                <a:latin typeface="Times New Roman" panose="02020603050405020304" pitchFamily="18" charset="0"/>
                <a:cs typeface="Times New Roman" panose="02020603050405020304" pitchFamily="18" charset="0"/>
              </a:rPr>
              <a:t>colors</a:t>
            </a:r>
            <a:r>
              <a:rPr lang="en-IN" b="0" dirty="0">
                <a:solidFill>
                  <a:srgbClr val="FF0000"/>
                </a:solidFill>
                <a:effectLst/>
                <a:latin typeface="Times New Roman" panose="02020603050405020304" pitchFamily="18" charset="0"/>
                <a:cs typeface="Times New Roman" panose="02020603050405020304" pitchFamily="18" charset="0"/>
              </a:rPr>
              <a:t>=['#ff9999', '#66b3ff'])</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('percentage of married customers')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Output </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0" i="0" dirty="0">
                <a:solidFill>
                  <a:srgbClr val="FFC000"/>
                </a:solidFill>
                <a:effectLst/>
                <a:latin typeface="Times New Roman" panose="02020603050405020304" pitchFamily="18" charset="0"/>
                <a:cs typeface="Times New Roman" panose="02020603050405020304" pitchFamily="18" charset="0"/>
              </a:rPr>
              <a:t>Percentage Of Customers Who Are Married: 35.97650513950074 </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3.6.3. </a:t>
            </a:r>
            <a:r>
              <a:rPr lang="en-IN" b="1" i="0" dirty="0">
                <a:solidFill>
                  <a:srgbClr val="0070C0"/>
                </a:solidFill>
                <a:effectLst/>
                <a:latin typeface="Times New Roman" panose="02020603050405020304" pitchFamily="18" charset="0"/>
                <a:cs typeface="Times New Roman" panose="02020603050405020304" pitchFamily="18" charset="0"/>
              </a:rPr>
              <a:t>Conclusion</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Conclude The Slide With A Concise Statement About The Percentage Of Married Customers And Its Significance In Analysis.</a:t>
            </a:r>
            <a:r>
              <a:rPr lang="en-US" dirty="0">
                <a:solidFill>
                  <a:srgbClr val="0D0D0D"/>
                </a:solidFill>
                <a:latin typeface="Times New Roman" panose="02020603050405020304" pitchFamily="18" charset="0"/>
                <a:cs typeface="Times New Roman" panose="02020603050405020304" pitchFamily="18" charset="0"/>
              </a:rPr>
              <a:t>  </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44CA18-8419-9570-8026-5BE7B3E79803}"/>
              </a:ext>
            </a:extLst>
          </p:cNvPr>
          <p:cNvPicPr>
            <a:picLocks noChangeAspect="1"/>
          </p:cNvPicPr>
          <p:nvPr/>
        </p:nvPicPr>
        <p:blipFill>
          <a:blip r:embed="rId2"/>
          <a:stretch>
            <a:fillRect/>
          </a:stretch>
        </p:blipFill>
        <p:spPr>
          <a:xfrm>
            <a:off x="10629900" y="1496347"/>
            <a:ext cx="7010400" cy="66917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A3418A-C103-42D0-46C1-FA490AA16D73}"/>
              </a:ext>
            </a:extLst>
          </p:cNvPr>
          <p:cNvSpPr txBox="1"/>
          <p:nvPr/>
        </p:nvSpPr>
        <p:spPr>
          <a:xfrm>
            <a:off x="368300" y="419100"/>
            <a:ext cx="10147300" cy="1077218"/>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3.7  </a:t>
            </a:r>
            <a:r>
              <a:rPr lang="en-US" sz="3200" b="1" u="sng" dirty="0">
                <a:solidFill>
                  <a:schemeClr val="tx1"/>
                </a:solidFill>
                <a:effectLst/>
                <a:latin typeface="Times New Roman" panose="02020603050405020304" pitchFamily="18" charset="0"/>
                <a:cs typeface="Times New Roman" panose="02020603050405020304" pitchFamily="18" charset="0"/>
              </a:rPr>
              <a:t>How Does Marital Status Relate To Customer Churn</a:t>
            </a:r>
          </a:p>
          <a:p>
            <a:endParaRPr lang="en-IN" sz="32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619170-49D4-4906-7864-821C604DEA1E}"/>
              </a:ext>
            </a:extLst>
          </p:cNvPr>
          <p:cNvSpPr txBox="1"/>
          <p:nvPr/>
        </p:nvSpPr>
        <p:spPr>
          <a:xfrm>
            <a:off x="762000" y="1257300"/>
            <a:ext cx="8610600" cy="9787295"/>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3.7.1  Introduction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Marital Status Can Be A Significant Factor In Determining Customer Churn Rates And That Analyzing This Relationship Can Offer Valuable Insights Into Customer Behavior</a:t>
            </a:r>
            <a:r>
              <a:rPr lang="en-IN" b="0" i="0" dirty="0">
                <a:solidFill>
                  <a:srgbClr val="0D0D0D"/>
                </a:solidFill>
                <a:effectLst/>
                <a:latin typeface="Times New Roman" panose="02020603050405020304" pitchFamily="18" charset="0"/>
                <a:cs typeface="Times New Roman" panose="02020603050405020304" pitchFamily="18" charset="0"/>
              </a:rPr>
              <a:t>.</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Start By Introducing The Purpose Of The Plot, Which Is To Analyze How Marital Status Relates To Customer Churn.</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Explain That The X-axis Represents Marital Status, Showing Categories Such As 'Married' And 'Single'.</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Y-axis Shows The Count Of Customers In Each Marital Status Category.</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Bars Are Colored Based On The Churn Status, With Different Colors Representing Churned And Non-churned Customers.</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Conclude By Summarizing Any Insights Or Trends Visible In The Plot Regarding The Relationship Between Marital Status And Customer Churn.</a:t>
            </a: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IN" b="1" dirty="0">
                <a:solidFill>
                  <a:srgbClr val="0070C0"/>
                </a:solidFill>
                <a:latin typeface="Times New Roman" panose="02020603050405020304" pitchFamily="18" charset="0"/>
                <a:cs typeface="Times New Roman" panose="02020603050405020304" pitchFamily="18" charset="0"/>
              </a:rPr>
              <a:t>3.7.2  Code</a:t>
            </a: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sns.countplot</a:t>
            </a:r>
            <a:r>
              <a:rPr lang="en-IN" b="0" dirty="0">
                <a:solidFill>
                  <a:srgbClr val="FF0000"/>
                </a:solidFill>
                <a:effectLst/>
                <a:latin typeface="Times New Roman" panose="02020603050405020304" pitchFamily="18" charset="0"/>
                <a:cs typeface="Times New Roman" panose="02020603050405020304" pitchFamily="18" charset="0"/>
              </a:rPr>
              <a:t>(x='married', hue='churn category', data=</a:t>
            </a:r>
            <a:r>
              <a:rPr lang="en-IN" b="0" dirty="0" err="1">
                <a:solidFill>
                  <a:srgbClr val="FF0000"/>
                </a:solidFill>
                <a:effectLst/>
                <a:latin typeface="Times New Roman" panose="02020603050405020304" pitchFamily="18" charset="0"/>
                <a:cs typeface="Times New Roman" panose="02020603050405020304" pitchFamily="18" charset="0"/>
              </a:rPr>
              <a:t>df</a:t>
            </a:r>
            <a:r>
              <a:rPr lang="en-IN" b="0" dirty="0">
                <a:solidFill>
                  <a:srgbClr val="FF0000"/>
                </a:solidFill>
                <a:effectLst/>
                <a:latin typeface="Times New Roman" panose="02020603050405020304" pitchFamily="18" charset="0"/>
                <a:cs typeface="Times New Roman" panose="02020603050405020304" pitchFamily="18" charset="0"/>
              </a:rPr>
              <a:t>)</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plt.xlabel</a:t>
            </a:r>
            <a:r>
              <a:rPr lang="en-IN" b="0" dirty="0">
                <a:solidFill>
                  <a:srgbClr val="FF0000"/>
                </a:solidFill>
                <a:effectLst/>
                <a:latin typeface="Times New Roman" panose="02020603050405020304" pitchFamily="18" charset="0"/>
                <a:cs typeface="Times New Roman" panose="02020603050405020304" pitchFamily="18" charset="0"/>
              </a:rPr>
              <a:t>('marital status')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plt.ylabel</a:t>
            </a:r>
            <a:r>
              <a:rPr lang="en-IN" b="0" dirty="0">
                <a:solidFill>
                  <a:srgbClr val="FF0000"/>
                </a:solidFill>
                <a:effectLst/>
                <a:latin typeface="Times New Roman" panose="02020603050405020304" pitchFamily="18" charset="0"/>
                <a:cs typeface="Times New Roman" panose="02020603050405020304" pitchFamily="18" charset="0"/>
              </a:rPr>
              <a:t>('count')</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('churn status by marital status')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plt.legend</a:t>
            </a:r>
            <a:r>
              <a:rPr lang="en-IN" b="0" dirty="0">
                <a:solidFill>
                  <a:srgbClr val="FF0000"/>
                </a:solidFill>
                <a:effectLst/>
                <a:latin typeface="Times New Roman" panose="02020603050405020304" pitchFamily="18" charset="0"/>
                <a:cs typeface="Times New Roman" panose="02020603050405020304" pitchFamily="18" charset="0"/>
              </a:rPr>
              <a:t>(title='churn category')</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IN" b="1" dirty="0">
                <a:solidFill>
                  <a:srgbClr val="0070C0"/>
                </a:solidFill>
                <a:latin typeface="Times New Roman" panose="02020603050405020304" pitchFamily="18" charset="0"/>
                <a:cs typeface="Times New Roman" panose="02020603050405020304" pitchFamily="18" charset="0"/>
              </a:rPr>
              <a:t>3.7.3 </a:t>
            </a:r>
            <a:r>
              <a:rPr lang="en-IN" b="1" i="0" dirty="0">
                <a:solidFill>
                  <a:srgbClr val="0070C0"/>
                </a:solidFill>
                <a:effectLst/>
                <a:latin typeface="Times New Roman" panose="02020603050405020304" pitchFamily="18" charset="0"/>
                <a:cs typeface="Times New Roman" panose="02020603050405020304" pitchFamily="18" charset="0"/>
              </a:rPr>
              <a:t>Conclusion</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Summarize The Key Insights From The Analysis. Actionable Recommendations Or Strategies That Businesses Can Consider Based On The Observed Relationship Between Marital Status And Customer Churn.</a:t>
            </a:r>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1800C2A-E9F0-78FA-84C1-8A0C26E8B0AF}"/>
              </a:ext>
            </a:extLst>
          </p:cNvPr>
          <p:cNvPicPr>
            <a:picLocks noChangeAspect="1"/>
          </p:cNvPicPr>
          <p:nvPr/>
        </p:nvPicPr>
        <p:blipFill>
          <a:blip r:embed="rId2"/>
          <a:stretch>
            <a:fillRect/>
          </a:stretch>
        </p:blipFill>
        <p:spPr>
          <a:xfrm>
            <a:off x="9829800" y="1714500"/>
            <a:ext cx="8153400" cy="7501368"/>
          </a:xfrm>
          <a:prstGeom prst="rect">
            <a:avLst/>
          </a:prstGeom>
        </p:spPr>
      </p:pic>
    </p:spTree>
    <p:extLst>
      <p:ext uri="{BB962C8B-B14F-4D97-AF65-F5344CB8AC3E}">
        <p14:creationId xmlns:p14="http://schemas.microsoft.com/office/powerpoint/2010/main" val="384001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2EDE43-561A-F01D-651B-A2751316ECB2}"/>
              </a:ext>
            </a:extLst>
          </p:cNvPr>
          <p:cNvSpPr txBox="1"/>
          <p:nvPr/>
        </p:nvSpPr>
        <p:spPr>
          <a:xfrm>
            <a:off x="381000" y="647700"/>
            <a:ext cx="12954000" cy="1077218"/>
          </a:xfrm>
          <a:prstGeom prst="rect">
            <a:avLst/>
          </a:prstGeom>
          <a:noFill/>
        </p:spPr>
        <p:txBody>
          <a:bodyPr wrap="square" rtlCol="0">
            <a:spAutoFit/>
          </a:bodyPr>
          <a:lstStyle/>
          <a:p>
            <a:r>
              <a:rPr lang="en-IN" sz="3200" b="1" dirty="0">
                <a:solidFill>
                  <a:schemeClr val="tx1"/>
                </a:solidFill>
                <a:latin typeface="Times New Roman" panose="02020603050405020304" pitchFamily="18" charset="0"/>
                <a:cs typeface="Times New Roman" panose="02020603050405020304" pitchFamily="18" charset="0"/>
              </a:rPr>
              <a:t>3.8. </a:t>
            </a:r>
            <a:r>
              <a:rPr lang="en-US" sz="3200" b="1" dirty="0">
                <a:solidFill>
                  <a:schemeClr val="tx1"/>
                </a:solidFill>
                <a:effectLst/>
                <a:latin typeface="Times New Roman" panose="02020603050405020304" pitchFamily="18" charset="0"/>
                <a:cs typeface="Times New Roman" panose="02020603050405020304" pitchFamily="18" charset="0"/>
              </a:rPr>
              <a:t>Correlation Between Age, Monthly Charges, And Total Revenue</a:t>
            </a:r>
          </a:p>
          <a:p>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3E27A84-1E43-9CC8-9565-EC79B29C0C0F}"/>
              </a:ext>
            </a:extLst>
          </p:cNvPr>
          <p:cNvSpPr txBox="1"/>
          <p:nvPr/>
        </p:nvSpPr>
        <p:spPr>
          <a:xfrm>
            <a:off x="609600" y="1409700"/>
            <a:ext cx="8839200" cy="9017853"/>
          </a:xfrm>
          <a:prstGeom prst="rect">
            <a:avLst/>
          </a:prstGeom>
          <a:noFill/>
        </p:spPr>
        <p:txBody>
          <a:bodyPr wrap="square" rtlCol="0">
            <a:spAutoFit/>
          </a:bodyPr>
          <a:lstStyle/>
          <a:p>
            <a:pPr algn="just"/>
            <a:r>
              <a:rPr lang="en-US" sz="2000" b="1" i="0" dirty="0">
                <a:solidFill>
                  <a:srgbClr val="0070C0"/>
                </a:solidFill>
                <a:effectLst/>
                <a:latin typeface="Times New Roman" panose="02020603050405020304" pitchFamily="18" charset="0"/>
                <a:cs typeface="Times New Roman" panose="02020603050405020304" pitchFamily="18" charset="0"/>
              </a:rPr>
              <a:t>3.8.1.  Age Vs. Monthly Charge</a:t>
            </a:r>
            <a:r>
              <a:rPr lang="en-US" sz="2000" b="0" i="0" dirty="0">
                <a:solidFill>
                  <a:srgbClr val="0070C0"/>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There's A Positive Correlation, It Suggests That As Customers' Age Increases, They Tend To Pay Higher Monthly Charges.</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 Negative Correlation Would Indicate That Older Customers May  Lower-priced Plans Compared To Younger Ones.</a:t>
            </a:r>
          </a:p>
          <a:p>
            <a:pPr algn="just"/>
            <a:r>
              <a:rPr lang="en-US" sz="2000" b="1" i="0" dirty="0">
                <a:solidFill>
                  <a:srgbClr val="0070C0"/>
                </a:solidFill>
                <a:effectLst/>
                <a:latin typeface="Times New Roman" panose="02020603050405020304" pitchFamily="18" charset="0"/>
                <a:cs typeface="Times New Roman" panose="02020603050405020304" pitchFamily="18" charset="0"/>
              </a:rPr>
              <a:t>3.8.2.  Age Vs. Total Revenue:</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 Positive Correlation Implies That Older Customers Contribute More To The Total Revenue Of The Company.</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 Negative Correlation Would Be Unusual But Might Suggest Certain Age Groups Are Not As Profitable.</a:t>
            </a:r>
          </a:p>
          <a:p>
            <a:pPr algn="just"/>
            <a:r>
              <a:rPr lang="en-US" sz="2000" b="1" i="0" dirty="0">
                <a:solidFill>
                  <a:srgbClr val="0070C0"/>
                </a:solidFill>
                <a:effectLst/>
                <a:latin typeface="Times New Roman" panose="02020603050405020304" pitchFamily="18" charset="0"/>
                <a:cs typeface="Times New Roman" panose="02020603050405020304" pitchFamily="18" charset="0"/>
              </a:rPr>
              <a:t>3.8.3   Monthly Charge Vs. Total Revenue</a:t>
            </a:r>
            <a:r>
              <a:rPr lang="en-US" sz="2000" b="0" i="0" dirty="0">
                <a:solidFill>
                  <a:srgbClr val="0070C0"/>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 Positive Correlation Means That Customers Who Pay Higher Monthly Charges Also Generate More Total Revenue.</a:t>
            </a:r>
          </a:p>
          <a:p>
            <a:pPr marL="742950" lvl="1" indent="-285750" algn="just">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 Negative Correlation Would Be Unexpected And Might Signal Pricing Issues Or Customer Behavior That Needs Investigation.</a:t>
            </a:r>
          </a:p>
          <a:p>
            <a:pPr marL="742950" lvl="1" indent="-285750" algn="just">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IN" sz="2000" b="1" dirty="0">
                <a:solidFill>
                  <a:srgbClr val="0070C0"/>
                </a:solidFill>
                <a:latin typeface="Times New Roman" panose="02020603050405020304" pitchFamily="18" charset="0"/>
                <a:cs typeface="Times New Roman" panose="02020603050405020304" pitchFamily="18" charset="0"/>
              </a:rPr>
              <a:t>3.8.4  Code</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0" dirty="0" err="1">
                <a:solidFill>
                  <a:srgbClr val="FF0000"/>
                </a:solidFill>
                <a:effectLst/>
                <a:latin typeface="Times New Roman" panose="02020603050405020304" pitchFamily="18" charset="0"/>
                <a:cs typeface="Times New Roman" panose="02020603050405020304" pitchFamily="18" charset="0"/>
              </a:rPr>
              <a:t>corr_matrix</a:t>
            </a:r>
            <a:r>
              <a:rPr lang="en-IN" sz="2000" b="0" dirty="0">
                <a:solidFill>
                  <a:srgbClr val="FF0000"/>
                </a:solidFill>
                <a:effectLst/>
                <a:latin typeface="Times New Roman" panose="02020603050405020304" pitchFamily="18" charset="0"/>
                <a:cs typeface="Times New Roman" panose="02020603050405020304" pitchFamily="18" charset="0"/>
              </a:rPr>
              <a:t> = </a:t>
            </a:r>
            <a:r>
              <a:rPr lang="en-IN" sz="2000" b="0" dirty="0" err="1">
                <a:solidFill>
                  <a:srgbClr val="FF0000"/>
                </a:solidFill>
                <a:effectLst/>
                <a:latin typeface="Times New Roman" panose="02020603050405020304" pitchFamily="18" charset="0"/>
                <a:cs typeface="Times New Roman" panose="02020603050405020304" pitchFamily="18" charset="0"/>
              </a:rPr>
              <a:t>df</a:t>
            </a:r>
            <a:r>
              <a:rPr lang="en-IN" sz="2000" b="0" dirty="0">
                <a:solidFill>
                  <a:srgbClr val="FF0000"/>
                </a:solidFill>
                <a:effectLst/>
                <a:latin typeface="Times New Roman" panose="02020603050405020304" pitchFamily="18" charset="0"/>
                <a:cs typeface="Times New Roman" panose="02020603050405020304" pitchFamily="18" charset="0"/>
              </a:rPr>
              <a:t>[['age', 'monthly charge', 'total revenue']].</a:t>
            </a:r>
            <a:r>
              <a:rPr lang="en-IN" sz="2000" b="0" dirty="0" err="1">
                <a:solidFill>
                  <a:srgbClr val="FF0000"/>
                </a:solidFill>
                <a:effectLst/>
                <a:latin typeface="Times New Roman" panose="02020603050405020304" pitchFamily="18" charset="0"/>
                <a:cs typeface="Times New Roman" panose="02020603050405020304" pitchFamily="18" charset="0"/>
              </a:rPr>
              <a:t>corr</a:t>
            </a:r>
            <a:r>
              <a:rPr lang="en-IN" sz="2000" b="0" dirty="0">
                <a:solidFill>
                  <a:srgbClr val="FF0000"/>
                </a:solidFill>
                <a:effectLst/>
                <a:latin typeface="Times New Roman" panose="02020603050405020304" pitchFamily="18" charset="0"/>
                <a:cs typeface="Times New Roman" panose="02020603050405020304" pitchFamily="18" charset="0"/>
              </a:rPr>
              <a:t>()</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sns.heatmap</a:t>
            </a:r>
            <a:r>
              <a:rPr lang="en-IN" sz="2000" b="0" dirty="0">
                <a:solidFill>
                  <a:srgbClr val="FF0000"/>
                </a:solidFill>
                <a:effectLst/>
                <a:latin typeface="Times New Roman" panose="02020603050405020304" pitchFamily="18" charset="0"/>
                <a:cs typeface="Times New Roman" panose="02020603050405020304" pitchFamily="18" charset="0"/>
              </a:rPr>
              <a:t>(</a:t>
            </a:r>
            <a:r>
              <a:rPr lang="en-IN" sz="2000" b="0" dirty="0" err="1">
                <a:solidFill>
                  <a:srgbClr val="FF0000"/>
                </a:solidFill>
                <a:effectLst/>
                <a:latin typeface="Times New Roman" panose="02020603050405020304" pitchFamily="18" charset="0"/>
                <a:cs typeface="Times New Roman" panose="02020603050405020304" pitchFamily="18" charset="0"/>
              </a:rPr>
              <a:t>corr_matrix</a:t>
            </a:r>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annot</a:t>
            </a:r>
            <a:r>
              <a:rPr lang="en-IN" sz="2000" b="0" dirty="0">
                <a:solidFill>
                  <a:srgbClr val="FF0000"/>
                </a:solidFill>
                <a:effectLst/>
                <a:latin typeface="Times New Roman" panose="02020603050405020304" pitchFamily="18" charset="0"/>
                <a:cs typeface="Times New Roman" panose="02020603050405020304" pitchFamily="18" charset="0"/>
              </a:rPr>
              <a:t>=true, </a:t>
            </a:r>
            <a:r>
              <a:rPr lang="en-IN" sz="2000" b="0" dirty="0" err="1">
                <a:solidFill>
                  <a:srgbClr val="FF0000"/>
                </a:solidFill>
                <a:effectLst/>
                <a:latin typeface="Times New Roman" panose="02020603050405020304" pitchFamily="18" charset="0"/>
                <a:cs typeface="Times New Roman" panose="02020603050405020304" pitchFamily="18" charset="0"/>
              </a:rPr>
              <a:t>cmap</a:t>
            </a:r>
            <a:r>
              <a:rPr lang="en-IN" sz="2000" b="0" dirty="0">
                <a:solidFill>
                  <a:srgbClr val="FF0000"/>
                </a:solidFill>
                <a:effectLst/>
                <a:latin typeface="Times New Roman" panose="02020603050405020304" pitchFamily="18" charset="0"/>
                <a:cs typeface="Times New Roman" panose="02020603050405020304" pitchFamily="18" charset="0"/>
              </a:rPr>
              <a:t>='</a:t>
            </a:r>
            <a:r>
              <a:rPr lang="en-IN" sz="2000" b="0" dirty="0" err="1">
                <a:solidFill>
                  <a:srgbClr val="FF0000"/>
                </a:solidFill>
                <a:effectLst/>
                <a:latin typeface="Times New Roman" panose="02020603050405020304" pitchFamily="18" charset="0"/>
                <a:cs typeface="Times New Roman" panose="02020603050405020304" pitchFamily="18" charset="0"/>
              </a:rPr>
              <a:t>coolwarm</a:t>
            </a:r>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fmt</a:t>
            </a:r>
            <a:r>
              <a:rPr lang="en-IN" sz="2000" b="0" dirty="0">
                <a:solidFill>
                  <a:srgbClr val="FF0000"/>
                </a:solidFill>
                <a:effectLst/>
                <a:latin typeface="Times New Roman" panose="02020603050405020304" pitchFamily="18" charset="0"/>
                <a:cs typeface="Times New Roman" panose="02020603050405020304" pitchFamily="18" charset="0"/>
              </a:rPr>
              <a:t>=".2f")</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plt.title</a:t>
            </a:r>
            <a:r>
              <a:rPr lang="en-IN" sz="2000" b="0" dirty="0">
                <a:solidFill>
                  <a:srgbClr val="FF0000"/>
                </a:solidFill>
                <a:effectLst/>
                <a:latin typeface="Times New Roman" panose="02020603050405020304" pitchFamily="18" charset="0"/>
                <a:cs typeface="Times New Roman" panose="02020603050405020304" pitchFamily="18" charset="0"/>
              </a:rPr>
              <a:t>('correlation matrix')</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plt.show</a:t>
            </a:r>
            <a:r>
              <a:rPr lang="en-IN" sz="2000" b="0" dirty="0">
                <a:solidFill>
                  <a:srgbClr val="FF0000"/>
                </a:solidFill>
                <a:effectLst/>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solidFill>
                  <a:srgbClr val="0070C0"/>
                </a:solidFill>
                <a:latin typeface="Times New Roman" panose="02020603050405020304" pitchFamily="18" charset="0"/>
                <a:cs typeface="Times New Roman" panose="02020603050405020304" pitchFamily="18" charset="0"/>
              </a:rPr>
              <a:t>3.8.5.  Conclusion </a:t>
            </a:r>
            <a:endParaRPr lang="en-IN" sz="2000" dirty="0">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Times New Roman" panose="02020603050405020304" pitchFamily="18" charset="0"/>
                <a:cs typeface="Times New Roman" panose="02020603050405020304" pitchFamily="18" charset="0"/>
              </a:rPr>
              <a:t>In Summary, Analyzing The Correlation Between 'Age', 'Monthly Charge', And 'Total Revenue' Helps Understand How These Variables Interact And Can Provide Valuable Insights For Decision-making In Areas Such As Pricing Strategies, Customer Segmentation, And Revenue Generation Tactics.</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3467C18-21D5-5353-FD17-4559DDDC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2" y="1780355"/>
            <a:ext cx="8077198" cy="7401745"/>
          </a:xfrm>
          <a:prstGeom prst="rect">
            <a:avLst/>
          </a:prstGeom>
        </p:spPr>
      </p:pic>
    </p:spTree>
    <p:extLst>
      <p:ext uri="{BB962C8B-B14F-4D97-AF65-F5344CB8AC3E}">
        <p14:creationId xmlns:p14="http://schemas.microsoft.com/office/powerpoint/2010/main" val="390699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08CC4B-1CA5-9507-CB9D-4E20F131676F}"/>
              </a:ext>
            </a:extLst>
          </p:cNvPr>
          <p:cNvSpPr txBox="1"/>
          <p:nvPr/>
        </p:nvSpPr>
        <p:spPr>
          <a:xfrm>
            <a:off x="228600" y="495300"/>
            <a:ext cx="11049000" cy="861774"/>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3.9 </a:t>
            </a:r>
            <a:r>
              <a:rPr lang="en-US" sz="3200" b="1" u="sng" dirty="0">
                <a:solidFill>
                  <a:schemeClr val="tx1"/>
                </a:solidFill>
                <a:effectLst/>
                <a:latin typeface="Times New Roman" panose="02020603050405020304" pitchFamily="18" charset="0"/>
                <a:cs typeface="Times New Roman" panose="02020603050405020304" pitchFamily="18" charset="0"/>
              </a:rPr>
              <a:t>Average Number Of Referrals Made By Customers</a:t>
            </a:r>
          </a:p>
          <a:p>
            <a:endParaRPr lang="en-IN" u="sng" dirty="0">
              <a:solidFill>
                <a:schemeClr val="tx1"/>
              </a:solidFill>
            </a:endParaRPr>
          </a:p>
        </p:txBody>
      </p:sp>
      <p:sp>
        <p:nvSpPr>
          <p:cNvPr id="9" name="TextBox 8">
            <a:extLst>
              <a:ext uri="{FF2B5EF4-FFF2-40B4-BE49-F238E27FC236}">
                <a16:creationId xmlns:a16="http://schemas.microsoft.com/office/drawing/2014/main" id="{A6E398A8-4437-FE9C-BE9A-EC0FF6E3EADC}"/>
              </a:ext>
            </a:extLst>
          </p:cNvPr>
          <p:cNvSpPr txBox="1"/>
          <p:nvPr/>
        </p:nvSpPr>
        <p:spPr>
          <a:xfrm>
            <a:off x="609600" y="1357074"/>
            <a:ext cx="9448800" cy="9325630"/>
          </a:xfrm>
          <a:prstGeom prst="rect">
            <a:avLst/>
          </a:prstGeom>
          <a:noFill/>
        </p:spPr>
        <p:txBody>
          <a:bodyPr wrap="square" rtlCol="0">
            <a:spAutoFit/>
          </a:bodyPr>
          <a:lstStyle/>
          <a:p>
            <a:pPr algn="just"/>
            <a:r>
              <a:rPr lang="en-IN" sz="2000" b="1" dirty="0">
                <a:solidFill>
                  <a:srgbClr val="0070C0"/>
                </a:solidFill>
                <a:latin typeface="Times New Roman" panose="02020603050405020304" pitchFamily="18" charset="0"/>
                <a:cs typeface="Times New Roman" panose="02020603050405020304" pitchFamily="18" charset="0"/>
              </a:rPr>
              <a:t>3.9.1.  Content </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Introduction To The Significance Of Referrals In Customer Relationships And Business Growth.</a:t>
            </a: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Analyzed The Dataset To Determine The Average Number Of Referrals Made By Customers.</a:t>
            </a: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Calculated The Average Number Of Referrals Using Pandas:</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a</a:t>
            </a:r>
            <a:r>
              <a:rPr lang="en-US" sz="2000" b="1" i="0" dirty="0" err="1">
                <a:solidFill>
                  <a:srgbClr val="FF0000"/>
                </a:solidFill>
                <a:effectLst/>
                <a:latin typeface="Times New Roman" panose="02020603050405020304" pitchFamily="18" charset="0"/>
                <a:cs typeface="Times New Roman" panose="02020603050405020304" pitchFamily="18" charset="0"/>
              </a:rPr>
              <a:t>verage_referrals</a:t>
            </a:r>
            <a:r>
              <a:rPr lang="en-US" sz="2000" b="1" i="0" dirty="0">
                <a:solidFill>
                  <a:srgbClr val="FF0000"/>
                </a:solidFill>
                <a:effectLst/>
                <a:latin typeface="Times New Roman" panose="02020603050405020304" pitchFamily="18" charset="0"/>
                <a:cs typeface="Times New Roman" panose="02020603050405020304" pitchFamily="18" charset="0"/>
              </a:rPr>
              <a:t> = </a:t>
            </a:r>
            <a:r>
              <a:rPr lang="en-US" sz="2000" b="1" dirty="0" err="1">
                <a:solidFill>
                  <a:srgbClr val="FF0000"/>
                </a:solidFill>
                <a:latin typeface="Times New Roman" panose="02020603050405020304" pitchFamily="18" charset="0"/>
                <a:cs typeface="Times New Roman" panose="02020603050405020304" pitchFamily="18" charset="0"/>
              </a:rPr>
              <a:t>d</a:t>
            </a:r>
            <a:r>
              <a:rPr lang="en-US" sz="2000" b="1" i="0" dirty="0" err="1">
                <a:solidFill>
                  <a:srgbClr val="FF0000"/>
                </a:solidFill>
                <a:effectLst/>
                <a:latin typeface="Times New Roman" panose="02020603050405020304" pitchFamily="18" charset="0"/>
                <a:cs typeface="Times New Roman" panose="02020603050405020304" pitchFamily="18" charset="0"/>
              </a:rPr>
              <a:t>f</a:t>
            </a:r>
            <a:r>
              <a:rPr lang="en-US" sz="2000" b="1" i="0" dirty="0">
                <a:solidFill>
                  <a:srgbClr val="FF0000"/>
                </a:solidFill>
                <a:effectLst/>
                <a:latin typeface="Times New Roman" panose="02020603050405020304" pitchFamily="18" charset="0"/>
                <a:cs typeface="Times New Roman" panose="02020603050405020304" pitchFamily="18" charset="0"/>
              </a:rPr>
              <a:t>['number of </a:t>
            </a:r>
            <a:r>
              <a:rPr lang="en-US" sz="2000" b="1" dirty="0">
                <a:solidFill>
                  <a:srgbClr val="FF0000"/>
                </a:solidFill>
                <a:latin typeface="Times New Roman" panose="02020603050405020304" pitchFamily="18" charset="0"/>
                <a:cs typeface="Times New Roman" panose="02020603050405020304" pitchFamily="18" charset="0"/>
              </a:rPr>
              <a:t>r</a:t>
            </a:r>
            <a:r>
              <a:rPr lang="en-US" sz="2000" b="1" i="0" dirty="0">
                <a:solidFill>
                  <a:srgbClr val="FF0000"/>
                </a:solidFill>
                <a:effectLst/>
                <a:latin typeface="Times New Roman" panose="02020603050405020304" pitchFamily="18" charset="0"/>
                <a:cs typeface="Times New Roman" panose="02020603050405020304" pitchFamily="18" charset="0"/>
              </a:rPr>
              <a:t>eferrals'].Mean()</a:t>
            </a: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Visualized The Distribution Of Number Of Referrals Among Customers Using A Count Plot.</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US" sz="2000" b="1" dirty="0">
                <a:solidFill>
                  <a:srgbClr val="0070C0"/>
                </a:solidFill>
                <a:latin typeface="Times New Roman" panose="02020603050405020304" pitchFamily="18" charset="0"/>
                <a:cs typeface="Times New Roman" panose="02020603050405020304" pitchFamily="18" charset="0"/>
              </a:rPr>
              <a:t>3.9.2.  Code</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IN" sz="2000" b="0" dirty="0" err="1">
                <a:solidFill>
                  <a:srgbClr val="FF0000"/>
                </a:solidFill>
                <a:effectLst/>
                <a:latin typeface="Times New Roman" panose="02020603050405020304" pitchFamily="18" charset="0"/>
                <a:cs typeface="Times New Roman" panose="02020603050405020304" pitchFamily="18" charset="0"/>
              </a:rPr>
              <a:t>avg_referrals</a:t>
            </a:r>
            <a:r>
              <a:rPr lang="en-IN" sz="2000" b="0" dirty="0">
                <a:solidFill>
                  <a:srgbClr val="FF0000"/>
                </a:solidFill>
                <a:effectLst/>
                <a:latin typeface="Times New Roman" panose="02020603050405020304" pitchFamily="18" charset="0"/>
                <a:cs typeface="Times New Roman" panose="02020603050405020304" pitchFamily="18" charset="0"/>
              </a:rPr>
              <a:t> = </a:t>
            </a:r>
            <a:r>
              <a:rPr lang="en-IN" sz="2000" b="0" dirty="0" err="1">
                <a:solidFill>
                  <a:srgbClr val="FF0000"/>
                </a:solidFill>
                <a:effectLst/>
                <a:latin typeface="Times New Roman" panose="02020603050405020304" pitchFamily="18" charset="0"/>
                <a:cs typeface="Times New Roman" panose="02020603050405020304" pitchFamily="18" charset="0"/>
              </a:rPr>
              <a:t>np.mean</a:t>
            </a:r>
            <a:r>
              <a:rPr lang="en-IN" sz="2000" b="0" dirty="0">
                <a:solidFill>
                  <a:srgbClr val="FF0000"/>
                </a:solidFill>
                <a:effectLst/>
                <a:latin typeface="Times New Roman" panose="02020603050405020304" pitchFamily="18" charset="0"/>
                <a:cs typeface="Times New Roman" panose="02020603050405020304" pitchFamily="18" charset="0"/>
              </a:rPr>
              <a:t>(</a:t>
            </a:r>
            <a:r>
              <a:rPr lang="en-IN" sz="2000" b="0" dirty="0" err="1">
                <a:solidFill>
                  <a:srgbClr val="FF0000"/>
                </a:solidFill>
                <a:effectLst/>
                <a:latin typeface="Times New Roman" panose="02020603050405020304" pitchFamily="18" charset="0"/>
                <a:cs typeface="Times New Roman" panose="02020603050405020304" pitchFamily="18" charset="0"/>
              </a:rPr>
              <a:t>df</a:t>
            </a:r>
            <a:r>
              <a:rPr lang="en-IN" sz="2000" b="0" dirty="0">
                <a:solidFill>
                  <a:srgbClr val="FF0000"/>
                </a:solidFill>
                <a:effectLst/>
                <a:latin typeface="Times New Roman" panose="02020603050405020304" pitchFamily="18" charset="0"/>
                <a:cs typeface="Times New Roman" panose="02020603050405020304" pitchFamily="18" charset="0"/>
              </a:rPr>
              <a:t>['number of referrals'])</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avg_referrals</a:t>
            </a:r>
            <a:endParaRPr lang="en-IN" sz="2000" b="0" dirty="0">
              <a:solidFill>
                <a:srgbClr val="FF0000"/>
              </a:solidFill>
              <a:effectLst/>
              <a:latin typeface="Times New Roman" panose="02020603050405020304" pitchFamily="18" charset="0"/>
              <a:cs typeface="Times New Roman" panose="02020603050405020304" pitchFamily="18" charset="0"/>
            </a:endParaRPr>
          </a:p>
          <a:p>
            <a:pPr algn="just"/>
            <a:r>
              <a:rPr lang="en-IN" sz="2000" b="0" dirty="0" err="1">
                <a:solidFill>
                  <a:srgbClr val="FF0000"/>
                </a:solidFill>
                <a:effectLst/>
                <a:latin typeface="Times New Roman" panose="02020603050405020304" pitchFamily="18" charset="0"/>
                <a:cs typeface="Times New Roman" panose="02020603050405020304" pitchFamily="18" charset="0"/>
              </a:rPr>
              <a:t>sns.countplot</a:t>
            </a:r>
            <a:r>
              <a:rPr lang="en-IN" sz="2000" b="0" dirty="0">
                <a:solidFill>
                  <a:srgbClr val="FF0000"/>
                </a:solidFill>
                <a:effectLst/>
                <a:latin typeface="Times New Roman" panose="02020603050405020304" pitchFamily="18" charset="0"/>
                <a:cs typeface="Times New Roman" panose="02020603050405020304" pitchFamily="18" charset="0"/>
              </a:rPr>
              <a:t>(x='number of referrals', data=</a:t>
            </a:r>
            <a:r>
              <a:rPr lang="en-IN" sz="2000" b="0" dirty="0" err="1">
                <a:solidFill>
                  <a:srgbClr val="FF0000"/>
                </a:solidFill>
                <a:effectLst/>
                <a:latin typeface="Times New Roman" panose="02020603050405020304" pitchFamily="18" charset="0"/>
                <a:cs typeface="Times New Roman" panose="02020603050405020304" pitchFamily="18" charset="0"/>
              </a:rPr>
              <a:t>df</a:t>
            </a:r>
            <a:r>
              <a:rPr lang="en-IN" sz="2000" b="0" dirty="0">
                <a:solidFill>
                  <a:srgbClr val="FF0000"/>
                </a:solidFill>
                <a:effectLst/>
                <a:latin typeface="Times New Roman" panose="02020603050405020304" pitchFamily="18" charset="0"/>
                <a:cs typeface="Times New Roman" panose="02020603050405020304" pitchFamily="18" charset="0"/>
              </a:rPr>
              <a:t>)</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plt.title</a:t>
            </a:r>
            <a:r>
              <a:rPr lang="en-IN" sz="2000" b="0" dirty="0">
                <a:solidFill>
                  <a:srgbClr val="FF0000"/>
                </a:solidFill>
                <a:effectLst/>
                <a:latin typeface="Times New Roman" panose="02020603050405020304" pitchFamily="18" charset="0"/>
                <a:cs typeface="Times New Roman" panose="02020603050405020304" pitchFamily="18" charset="0"/>
              </a:rPr>
              <a:t>('distribution of average number of referrals')</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plt.xlabel</a:t>
            </a:r>
            <a:r>
              <a:rPr lang="en-IN" sz="2000" b="0" dirty="0">
                <a:solidFill>
                  <a:srgbClr val="FF0000"/>
                </a:solidFill>
                <a:effectLst/>
                <a:latin typeface="Times New Roman" panose="02020603050405020304" pitchFamily="18" charset="0"/>
                <a:cs typeface="Times New Roman" panose="02020603050405020304" pitchFamily="18" charset="0"/>
              </a:rPr>
              <a:t>('number of referrals')</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plt.ylabel</a:t>
            </a:r>
            <a:r>
              <a:rPr lang="en-IN" sz="2000" b="0" dirty="0">
                <a:solidFill>
                  <a:srgbClr val="FF0000"/>
                </a:solidFill>
                <a:effectLst/>
                <a:latin typeface="Times New Roman" panose="02020603050405020304" pitchFamily="18" charset="0"/>
                <a:cs typeface="Times New Roman" panose="02020603050405020304" pitchFamily="18" charset="0"/>
              </a:rPr>
              <a:t>('count')</a:t>
            </a:r>
          </a:p>
          <a:p>
            <a:pPr algn="just"/>
            <a:r>
              <a:rPr lang="en-IN" sz="2000" b="0" dirty="0" err="1">
                <a:solidFill>
                  <a:srgbClr val="FF0000"/>
                </a:solidFill>
                <a:effectLst/>
                <a:latin typeface="Times New Roman" panose="02020603050405020304" pitchFamily="18" charset="0"/>
                <a:cs typeface="Times New Roman" panose="02020603050405020304" pitchFamily="18" charset="0"/>
              </a:rPr>
              <a:t>plt.show</a:t>
            </a:r>
            <a:r>
              <a:rPr lang="en-IN" sz="2000" b="0" dirty="0">
                <a:solidFill>
                  <a:srgbClr val="FF0000"/>
                </a:solidFill>
                <a:effectLst/>
                <a:latin typeface="Times New Roman" panose="02020603050405020304" pitchFamily="18" charset="0"/>
                <a:cs typeface="Times New Roman" panose="02020603050405020304" pitchFamily="18" charset="0"/>
              </a:rPr>
              <a:t>()</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US" sz="2000" b="1" dirty="0">
                <a:solidFill>
                  <a:srgbClr val="0070C0"/>
                </a:solidFill>
                <a:latin typeface="Times New Roman" panose="02020603050405020304" pitchFamily="18" charset="0"/>
                <a:cs typeface="Times New Roman" panose="02020603050405020304" pitchFamily="18" charset="0"/>
              </a:rPr>
              <a:t>3.9.3. </a:t>
            </a:r>
            <a:r>
              <a:rPr lang="en-IN" sz="2000" b="1" i="0" dirty="0">
                <a:solidFill>
                  <a:srgbClr val="0070C0"/>
                </a:solidFill>
                <a:effectLst/>
                <a:latin typeface="Times New Roman" panose="02020603050405020304" pitchFamily="18" charset="0"/>
                <a:cs typeface="Times New Roman" panose="02020603050405020304" pitchFamily="18" charset="0"/>
              </a:rPr>
              <a:t>Conclusion</a:t>
            </a:r>
          </a:p>
          <a:p>
            <a:pPr algn="just"/>
            <a:endParaRPr lang="en-IN" sz="2000" b="1"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Average Number Of Referrals.</a:t>
            </a: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Insights Gained From The Visualization.</a:t>
            </a: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Impact Of Referrals On Customer Loyalty And Business Success.</a:t>
            </a:r>
          </a:p>
          <a:p>
            <a:pPr algn="just"/>
            <a:endParaRPr lang="en-IN"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42974D1-FCAC-4ED0-17F3-0E55D0841DE2}"/>
              </a:ext>
            </a:extLst>
          </p:cNvPr>
          <p:cNvPicPr>
            <a:picLocks noChangeAspect="1"/>
          </p:cNvPicPr>
          <p:nvPr/>
        </p:nvPicPr>
        <p:blipFill>
          <a:blip r:embed="rId2"/>
          <a:stretch>
            <a:fillRect/>
          </a:stretch>
        </p:blipFill>
        <p:spPr>
          <a:xfrm>
            <a:off x="10247778" y="2400300"/>
            <a:ext cx="8040222" cy="6154009"/>
          </a:xfrm>
          <a:prstGeom prst="rect">
            <a:avLst/>
          </a:prstGeom>
        </p:spPr>
      </p:pic>
    </p:spTree>
    <p:extLst>
      <p:ext uri="{BB962C8B-B14F-4D97-AF65-F5344CB8AC3E}">
        <p14:creationId xmlns:p14="http://schemas.microsoft.com/office/powerpoint/2010/main" val="228120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2840CF7-042F-2A03-C2CC-7C500471AD38}"/>
              </a:ext>
            </a:extLst>
          </p:cNvPr>
          <p:cNvSpPr txBox="1"/>
          <p:nvPr/>
        </p:nvSpPr>
        <p:spPr>
          <a:xfrm>
            <a:off x="381000" y="495300"/>
            <a:ext cx="13868400" cy="1077218"/>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3.10  </a:t>
            </a:r>
            <a:r>
              <a:rPr lang="en-US" sz="3200" b="1" u="sng" dirty="0">
                <a:solidFill>
                  <a:schemeClr val="tx1"/>
                </a:solidFill>
                <a:effectLst/>
                <a:latin typeface="Times New Roman" panose="02020603050405020304" pitchFamily="18" charset="0"/>
                <a:cs typeface="Times New Roman" panose="02020603050405020304" pitchFamily="18" charset="0"/>
              </a:rPr>
              <a:t>Overall Churn Rate Among Customers In The Dataset</a:t>
            </a:r>
          </a:p>
          <a:p>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503433E-6D34-F5C6-5390-83514C400E79}"/>
              </a:ext>
            </a:extLst>
          </p:cNvPr>
          <p:cNvSpPr txBox="1"/>
          <p:nvPr/>
        </p:nvSpPr>
        <p:spPr>
          <a:xfrm>
            <a:off x="533400" y="1127793"/>
            <a:ext cx="10210800" cy="8956298"/>
          </a:xfrm>
          <a:prstGeom prst="rect">
            <a:avLst/>
          </a:prstGeom>
          <a:noFill/>
        </p:spPr>
        <p:txBody>
          <a:bodyPr wrap="square" rtlCol="0">
            <a:spAutoFit/>
          </a:bodyPr>
          <a:lstStyle/>
          <a:p>
            <a:pPr algn="just"/>
            <a:r>
              <a:rPr lang="en-US" b="1" dirty="0">
                <a:solidFill>
                  <a:srgbClr val="0070C0"/>
                </a:solidFill>
                <a:latin typeface="Times New Roman" panose="02020603050405020304" pitchFamily="18" charset="0"/>
                <a:cs typeface="Times New Roman" panose="02020603050405020304" pitchFamily="18" charset="0"/>
              </a:rPr>
              <a:t>3.10.1.  </a:t>
            </a:r>
            <a:r>
              <a:rPr lang="en-US" b="1" i="0" dirty="0">
                <a:solidFill>
                  <a:srgbClr val="0070C0"/>
                </a:solidFill>
                <a:effectLst/>
                <a:latin typeface="Times New Roman" panose="02020603050405020304" pitchFamily="18" charset="0"/>
                <a:cs typeface="Times New Roman" panose="02020603050405020304" pitchFamily="18" charset="0"/>
              </a:rPr>
              <a:t>Description</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The Dataset Provides Insights Into Customer Churn, Indicating The Percentage Of Customers Who Have Discontinued Their Services Or Subscriptions. Analyzing The Overall Churn Rate Helps Us Understand The Stability Of Customer Relationships And Identify Factors Contributing To Churn.</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3.10.2.  Code</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dirty="0" err="1">
                <a:solidFill>
                  <a:srgbClr val="FF0000"/>
                </a:solidFill>
                <a:effectLst/>
                <a:latin typeface="Times New Roman" panose="02020603050405020304" pitchFamily="18" charset="0"/>
                <a:cs typeface="Times New Roman" panose="02020603050405020304" pitchFamily="18" charset="0"/>
              </a:rPr>
              <a:t>churn_rate</a:t>
            </a:r>
            <a:r>
              <a:rPr lang="en-US" b="0" dirty="0">
                <a:solidFill>
                  <a:srgbClr val="FF0000"/>
                </a:solidFill>
                <a:effectLst/>
                <a:latin typeface="Times New Roman" panose="02020603050405020304" pitchFamily="18" charset="0"/>
                <a:cs typeface="Times New Roman" panose="02020603050405020304" pitchFamily="18" charset="0"/>
              </a:rPr>
              <a:t> = </a:t>
            </a:r>
            <a:r>
              <a:rPr lang="en-US" b="0" dirty="0" err="1">
                <a:solidFill>
                  <a:srgbClr val="FF0000"/>
                </a:solidFill>
                <a:effectLst/>
                <a:latin typeface="Times New Roman" panose="02020603050405020304" pitchFamily="18" charset="0"/>
                <a:cs typeface="Times New Roman" panose="02020603050405020304" pitchFamily="18" charset="0"/>
              </a:rPr>
              <a:t>df</a:t>
            </a:r>
            <a:r>
              <a:rPr lang="en-US" b="0" dirty="0">
                <a:solidFill>
                  <a:srgbClr val="FF0000"/>
                </a:solidFill>
                <a:effectLst/>
                <a:latin typeface="Times New Roman" panose="02020603050405020304" pitchFamily="18" charset="0"/>
                <a:cs typeface="Times New Roman" panose="02020603050405020304" pitchFamily="18" charset="0"/>
              </a:rPr>
              <a:t>[‘Churn category'].</a:t>
            </a:r>
            <a:r>
              <a:rPr lang="en-US" b="0" dirty="0" err="1">
                <a:solidFill>
                  <a:srgbClr val="FF0000"/>
                </a:solidFill>
                <a:effectLst/>
                <a:latin typeface="Times New Roman" panose="02020603050405020304" pitchFamily="18" charset="0"/>
                <a:cs typeface="Times New Roman" panose="02020603050405020304" pitchFamily="18" charset="0"/>
              </a:rPr>
              <a:t>value_counts</a:t>
            </a:r>
            <a:r>
              <a:rPr lang="en-US" b="0" dirty="0">
                <a:solidFill>
                  <a:srgbClr val="FF0000"/>
                </a:solidFill>
                <a:effectLst/>
                <a:latin typeface="Times New Roman" panose="02020603050405020304" pitchFamily="18" charset="0"/>
                <a:cs typeface="Times New Roman" panose="02020603050405020304" pitchFamily="18" charset="0"/>
              </a:rPr>
              <a:t>(normalize=true)</a:t>
            </a:r>
          </a:p>
          <a:p>
            <a:pPr algn="just"/>
            <a:r>
              <a:rPr lang="en-US" b="0" dirty="0" err="1">
                <a:solidFill>
                  <a:srgbClr val="FF0000"/>
                </a:solidFill>
                <a:effectLst/>
                <a:latin typeface="Times New Roman" panose="02020603050405020304" pitchFamily="18" charset="0"/>
                <a:cs typeface="Times New Roman" panose="02020603050405020304" pitchFamily="18" charset="0"/>
              </a:rPr>
              <a:t>churn_rate</a:t>
            </a:r>
            <a:endParaRPr lang="en-US" b="0" dirty="0">
              <a:solidFill>
                <a:srgbClr val="FF0000"/>
              </a:solidFill>
              <a:effectLst/>
              <a:latin typeface="Times New Roman" panose="02020603050405020304" pitchFamily="18" charset="0"/>
              <a:cs typeface="Times New Roman" panose="02020603050405020304" pitchFamily="18" charset="0"/>
            </a:endParaRP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Output</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FFC000"/>
                </a:solidFill>
                <a:effectLst/>
                <a:latin typeface="Times New Roman" panose="02020603050405020304" pitchFamily="18" charset="0"/>
                <a:cs typeface="Times New Roman" panose="02020603050405020304" pitchFamily="18" charset="0"/>
              </a:rPr>
              <a:t>Churn Category </a:t>
            </a:r>
          </a:p>
          <a:p>
            <a:pPr algn="just"/>
            <a:r>
              <a:rPr lang="en-US" b="0" i="0" dirty="0">
                <a:solidFill>
                  <a:srgbClr val="FFC000"/>
                </a:solidFill>
                <a:effectLst/>
                <a:latin typeface="Times New Roman" panose="02020603050405020304" pitchFamily="18" charset="0"/>
                <a:cs typeface="Times New Roman" panose="02020603050405020304" pitchFamily="18" charset="0"/>
              </a:rPr>
              <a:t>Competitor 0.467689 </a:t>
            </a:r>
          </a:p>
          <a:p>
            <a:pPr algn="just"/>
            <a:r>
              <a:rPr lang="en-US" b="0" i="0" dirty="0">
                <a:solidFill>
                  <a:srgbClr val="FFC000"/>
                </a:solidFill>
                <a:effectLst/>
                <a:latin typeface="Times New Roman" panose="02020603050405020304" pitchFamily="18" charset="0"/>
                <a:cs typeface="Times New Roman" panose="02020603050405020304" pitchFamily="18" charset="0"/>
              </a:rPr>
              <a:t>Dissatisfaction 0.169152 </a:t>
            </a:r>
          </a:p>
          <a:p>
            <a:pPr algn="just"/>
            <a:r>
              <a:rPr lang="en-US" b="0" i="0" dirty="0">
                <a:solidFill>
                  <a:srgbClr val="FFC000"/>
                </a:solidFill>
                <a:effectLst/>
                <a:latin typeface="Times New Roman" panose="02020603050405020304" pitchFamily="18" charset="0"/>
                <a:cs typeface="Times New Roman" panose="02020603050405020304" pitchFamily="18" charset="0"/>
              </a:rPr>
              <a:t>Attitude 0.156086 </a:t>
            </a:r>
          </a:p>
          <a:p>
            <a:pPr algn="just"/>
            <a:r>
              <a:rPr lang="en-US" b="0" i="0" dirty="0">
                <a:solidFill>
                  <a:srgbClr val="FFC000"/>
                </a:solidFill>
                <a:effectLst/>
                <a:latin typeface="Times New Roman" panose="02020603050405020304" pitchFamily="18" charset="0"/>
                <a:cs typeface="Times New Roman" panose="02020603050405020304" pitchFamily="18" charset="0"/>
              </a:rPr>
              <a:t>Price 0.118733 </a:t>
            </a:r>
          </a:p>
          <a:p>
            <a:pPr algn="just"/>
            <a:r>
              <a:rPr lang="en-US" b="0" i="0" dirty="0">
                <a:solidFill>
                  <a:srgbClr val="FFC000"/>
                </a:solidFill>
                <a:effectLst/>
                <a:latin typeface="Times New Roman" panose="02020603050405020304" pitchFamily="18" charset="0"/>
                <a:cs typeface="Times New Roman" panose="02020603050405020304" pitchFamily="18" charset="0"/>
              </a:rPr>
              <a:t>Other 0.088340 </a:t>
            </a:r>
          </a:p>
          <a:p>
            <a:pPr algn="just"/>
            <a:r>
              <a:rPr lang="en-US" b="0" i="0" dirty="0">
                <a:solidFill>
                  <a:srgbClr val="FFC000"/>
                </a:solidFill>
                <a:effectLst/>
                <a:latin typeface="Times New Roman" panose="02020603050405020304" pitchFamily="18" charset="0"/>
                <a:cs typeface="Times New Roman" panose="02020603050405020304" pitchFamily="18" charset="0"/>
              </a:rPr>
              <a:t>Name: Proportion, </a:t>
            </a:r>
            <a:r>
              <a:rPr lang="en-US" b="0" i="0" dirty="0" err="1">
                <a:solidFill>
                  <a:srgbClr val="FFC000"/>
                </a:solidFill>
                <a:effectLst/>
                <a:latin typeface="Times New Roman" panose="02020603050405020304" pitchFamily="18" charset="0"/>
                <a:cs typeface="Times New Roman" panose="02020603050405020304" pitchFamily="18" charset="0"/>
              </a:rPr>
              <a:t>Dtype</a:t>
            </a:r>
            <a:r>
              <a:rPr lang="en-US" b="0" i="0" dirty="0">
                <a:solidFill>
                  <a:srgbClr val="FFC000"/>
                </a:solidFill>
                <a:effectLst/>
                <a:latin typeface="Times New Roman" panose="02020603050405020304" pitchFamily="18" charset="0"/>
                <a:cs typeface="Times New Roman" panose="02020603050405020304" pitchFamily="18" charset="0"/>
              </a:rPr>
              <a:t>: Float64</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US" b="1" dirty="0" err="1">
                <a:solidFill>
                  <a:srgbClr val="0070C0"/>
                </a:solidFill>
                <a:latin typeface="Times New Roman" panose="02020603050405020304" pitchFamily="18" charset="0"/>
                <a:cs typeface="Times New Roman" panose="02020603050405020304" pitchFamily="18" charset="0"/>
              </a:rPr>
              <a:t>Ploating</a:t>
            </a:r>
            <a:r>
              <a:rPr lang="en-US" b="1" dirty="0">
                <a:solidFill>
                  <a:srgbClr val="0070C0"/>
                </a:solidFill>
                <a:latin typeface="Times New Roman" panose="02020603050405020304" pitchFamily="18" charset="0"/>
                <a:cs typeface="Times New Roman" panose="02020603050405020304" pitchFamily="18" charset="0"/>
              </a:rPr>
              <a:t> The Graph</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colors</a:t>
            </a:r>
            <a:r>
              <a:rPr lang="en-IN" b="0" dirty="0">
                <a:solidFill>
                  <a:srgbClr val="FF0000"/>
                </a:solidFill>
                <a:effectLst/>
                <a:latin typeface="Times New Roman" panose="02020603050405020304" pitchFamily="18" charset="0"/>
                <a:cs typeface="Times New Roman" panose="02020603050405020304" pitchFamily="18" charset="0"/>
              </a:rPr>
              <a:t> = ['#ff9999', '#66b3ff']</a:t>
            </a:r>
          </a:p>
          <a:p>
            <a:pPr algn="just"/>
            <a:r>
              <a:rPr lang="en-IN" b="0" dirty="0" err="1">
                <a:solidFill>
                  <a:srgbClr val="FF0000"/>
                </a:solidFill>
                <a:effectLst/>
                <a:latin typeface="Times New Roman" panose="02020603050405020304" pitchFamily="18" charset="0"/>
                <a:cs typeface="Times New Roman" panose="02020603050405020304" pitchFamily="18" charset="0"/>
              </a:rPr>
              <a:t>plt.figure</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figsize</a:t>
            </a:r>
            <a:r>
              <a:rPr lang="en-IN" b="0" dirty="0">
                <a:solidFill>
                  <a:srgbClr val="FF0000"/>
                </a:solidFill>
                <a:effectLst/>
                <a:latin typeface="Times New Roman" panose="02020603050405020304" pitchFamily="18" charset="0"/>
                <a:cs typeface="Times New Roman" panose="02020603050405020304" pitchFamily="18" charset="0"/>
              </a:rPr>
              <a:t>=(8, 6))</a:t>
            </a:r>
          </a:p>
          <a:p>
            <a:pPr algn="just"/>
            <a:r>
              <a:rPr lang="en-IN" b="0" dirty="0" err="1">
                <a:solidFill>
                  <a:srgbClr val="FF0000"/>
                </a:solidFill>
                <a:effectLst/>
                <a:latin typeface="Times New Roman" panose="02020603050405020304" pitchFamily="18" charset="0"/>
                <a:cs typeface="Times New Roman" panose="02020603050405020304" pitchFamily="18" charset="0"/>
              </a:rPr>
              <a:t>plt.pie</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churn_rate</a:t>
            </a:r>
            <a:r>
              <a:rPr lang="en-IN" b="0" dirty="0">
                <a:solidFill>
                  <a:srgbClr val="FF0000"/>
                </a:solidFill>
                <a:effectLst/>
                <a:latin typeface="Times New Roman" panose="02020603050405020304" pitchFamily="18" charset="0"/>
                <a:cs typeface="Times New Roman" panose="02020603050405020304" pitchFamily="18" charset="0"/>
              </a:rPr>
              <a:t>, labels=</a:t>
            </a:r>
            <a:r>
              <a:rPr lang="en-IN" b="0" dirty="0" err="1">
                <a:solidFill>
                  <a:srgbClr val="FF0000"/>
                </a:solidFill>
                <a:effectLst/>
                <a:latin typeface="Times New Roman" panose="02020603050405020304" pitchFamily="18" charset="0"/>
                <a:cs typeface="Times New Roman" panose="02020603050405020304" pitchFamily="18" charset="0"/>
              </a:rPr>
              <a:t>churn_rate.index</a:t>
            </a:r>
            <a:r>
              <a:rPr lang="en-IN" b="0" dirty="0">
                <a:solidFill>
                  <a:srgbClr val="FF0000"/>
                </a:solidFill>
                <a:effectLst/>
                <a:latin typeface="Times New Roman" panose="02020603050405020304" pitchFamily="18" charset="0"/>
                <a:cs typeface="Times New Roman" panose="02020603050405020304" pitchFamily="18" charset="0"/>
              </a:rPr>
              <a:t>, </a:t>
            </a:r>
            <a:r>
              <a:rPr lang="en-IN" b="0" dirty="0" err="1">
                <a:solidFill>
                  <a:srgbClr val="FF0000"/>
                </a:solidFill>
                <a:effectLst/>
                <a:latin typeface="Times New Roman" panose="02020603050405020304" pitchFamily="18" charset="0"/>
                <a:cs typeface="Times New Roman" panose="02020603050405020304" pitchFamily="18" charset="0"/>
              </a:rPr>
              <a:t>colors</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colors</a:t>
            </a:r>
            <a:r>
              <a:rPr lang="en-IN" b="0" dirty="0">
                <a:solidFill>
                  <a:srgbClr val="FF0000"/>
                </a:solidFill>
                <a:effectLst/>
                <a:latin typeface="Times New Roman" panose="02020603050405020304" pitchFamily="18" charset="0"/>
                <a:cs typeface="Times New Roman" panose="02020603050405020304" pitchFamily="18" charset="0"/>
              </a:rPr>
              <a:t>, </a:t>
            </a:r>
            <a:r>
              <a:rPr lang="en-IN" b="0" dirty="0" err="1">
                <a:solidFill>
                  <a:srgbClr val="FF0000"/>
                </a:solidFill>
                <a:effectLst/>
                <a:latin typeface="Times New Roman" panose="02020603050405020304" pitchFamily="18" charset="0"/>
                <a:cs typeface="Times New Roman" panose="02020603050405020304" pitchFamily="18" charset="0"/>
              </a:rPr>
              <a:t>autopct</a:t>
            </a:r>
            <a:r>
              <a:rPr lang="en-IN" b="0" dirty="0">
                <a:solidFill>
                  <a:srgbClr val="FF0000"/>
                </a:solidFill>
                <a:effectLst/>
                <a:latin typeface="Times New Roman" panose="02020603050405020304" pitchFamily="18" charset="0"/>
                <a:cs typeface="Times New Roman" panose="02020603050405020304" pitchFamily="18" charset="0"/>
              </a:rPr>
              <a:t>='%1.1f%%', </a:t>
            </a:r>
            <a:r>
              <a:rPr lang="en-IN" b="0" dirty="0" err="1">
                <a:solidFill>
                  <a:srgbClr val="FF0000"/>
                </a:solidFill>
                <a:effectLst/>
                <a:latin typeface="Times New Roman" panose="02020603050405020304" pitchFamily="18" charset="0"/>
                <a:cs typeface="Times New Roman" panose="02020603050405020304" pitchFamily="18" charset="0"/>
              </a:rPr>
              <a:t>startangle</a:t>
            </a:r>
            <a:r>
              <a:rPr lang="en-IN" b="0" dirty="0">
                <a:solidFill>
                  <a:srgbClr val="FF0000"/>
                </a:solidFill>
                <a:effectLst/>
                <a:latin typeface="Times New Roman" panose="02020603050405020304" pitchFamily="18" charset="0"/>
                <a:cs typeface="Times New Roman" panose="02020603050405020304" pitchFamily="18" charset="0"/>
              </a:rPr>
              <a:t>=90)</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('churn rate distribution')</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US" b="1" dirty="0">
              <a:solidFill>
                <a:srgbClr val="0070C0"/>
              </a:solidFill>
              <a:latin typeface="Times New Roman" panose="02020603050405020304" pitchFamily="18" charset="0"/>
              <a:cs typeface="Times New Roman" panose="02020603050405020304" pitchFamily="18" charset="0"/>
            </a:endParaRPr>
          </a:p>
          <a:p>
            <a:pPr algn="just"/>
            <a:r>
              <a:rPr lang="en-IN" b="1" i="0" dirty="0">
                <a:solidFill>
                  <a:srgbClr val="0070C0"/>
                </a:solidFill>
                <a:effectLst/>
                <a:latin typeface="Times New Roman" panose="02020603050405020304" pitchFamily="18" charset="0"/>
                <a:cs typeface="Times New Roman" panose="02020603050405020304" pitchFamily="18" charset="0"/>
              </a:rPr>
              <a:t>3.10.3.  Conclusion</a:t>
            </a:r>
            <a:endParaRPr lang="en-US" b="1" dirty="0">
              <a:solidFill>
                <a:srgbClr val="0070C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Impact Of Churn On Business Performance And Strategies For Customer Retention.</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97C8AC4-C3FE-6F3E-B6E8-2EDBAD76E482}"/>
              </a:ext>
            </a:extLst>
          </p:cNvPr>
          <p:cNvPicPr>
            <a:picLocks noChangeAspect="1"/>
          </p:cNvPicPr>
          <p:nvPr/>
        </p:nvPicPr>
        <p:blipFill>
          <a:blip r:embed="rId2"/>
          <a:stretch>
            <a:fillRect/>
          </a:stretch>
        </p:blipFill>
        <p:spPr>
          <a:xfrm>
            <a:off x="10972800" y="2171700"/>
            <a:ext cx="7053789" cy="6868484"/>
          </a:xfrm>
          <a:prstGeom prst="rect">
            <a:avLst/>
          </a:prstGeom>
        </p:spPr>
      </p:pic>
    </p:spTree>
    <p:extLst>
      <p:ext uri="{BB962C8B-B14F-4D97-AF65-F5344CB8AC3E}">
        <p14:creationId xmlns:p14="http://schemas.microsoft.com/office/powerpoint/2010/main" val="339763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C1A2B-5CCD-2D25-7198-42C0D925C977}"/>
              </a:ext>
            </a:extLst>
          </p:cNvPr>
          <p:cNvSpPr txBox="1"/>
          <p:nvPr/>
        </p:nvSpPr>
        <p:spPr>
          <a:xfrm>
            <a:off x="381000" y="970409"/>
            <a:ext cx="9715500" cy="9510296"/>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3.11.1.   content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Analyzed The Dataset To Understand The Correlation Between Customer Age And Churn Rate.</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Calculated The Average Age Of Customers Grouped By Churn Category Using Pandas:</a:t>
            </a:r>
          </a:p>
          <a:p>
            <a:pPr marL="285750" indent="-285750" algn="just">
              <a:buFont typeface="Arial" panose="020B0604020202020204" pitchFamily="34" charset="0"/>
              <a:buChar char="•"/>
            </a:pPr>
            <a:endParaRPr lang="en-IN" dirty="0">
              <a:solidFill>
                <a:srgbClr val="0D0D0D"/>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age_churn_corr</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df</a:t>
            </a:r>
            <a:r>
              <a:rPr lang="en-US" dirty="0">
                <a:solidFill>
                  <a:srgbClr val="FF0000"/>
                </a:solidFill>
                <a:latin typeface="Times New Roman" panose="02020603050405020304" pitchFamily="18" charset="0"/>
                <a:cs typeface="Times New Roman" panose="02020603050405020304" pitchFamily="18" charset="0"/>
              </a:rPr>
              <a:t>[['Age', 'Churn Category']].</a:t>
            </a:r>
            <a:r>
              <a:rPr lang="en-US" dirty="0" err="1">
                <a:solidFill>
                  <a:srgbClr val="FF0000"/>
                </a:solidFill>
                <a:latin typeface="Times New Roman" panose="02020603050405020304" pitchFamily="18" charset="0"/>
                <a:cs typeface="Times New Roman" panose="02020603050405020304" pitchFamily="18" charset="0"/>
              </a:rPr>
              <a:t>groupby</a:t>
            </a:r>
            <a:r>
              <a:rPr lang="en-US" dirty="0">
                <a:solidFill>
                  <a:srgbClr val="FF0000"/>
                </a:solidFill>
                <a:latin typeface="Times New Roman" panose="02020603050405020304" pitchFamily="18" charset="0"/>
                <a:cs typeface="Times New Roman" panose="02020603050405020304" pitchFamily="18" charset="0"/>
              </a:rPr>
              <a:t>('Churn Category').mean()</a:t>
            </a:r>
          </a:p>
          <a:p>
            <a:pPr marL="285750" indent="-285750" algn="just">
              <a:buFont typeface="Arial" panose="020B0604020202020204" pitchFamily="34" charset="0"/>
              <a:buChar char="•"/>
            </a:pPr>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The Resulting </a:t>
            </a:r>
            <a:r>
              <a:rPr lang="en-IN" b="0" i="0" dirty="0" err="1">
                <a:solidFill>
                  <a:srgbClr val="0D0D0D"/>
                </a:solidFill>
                <a:effectLst/>
                <a:latin typeface="Times New Roman" panose="02020603050405020304" pitchFamily="18" charset="0"/>
                <a:cs typeface="Times New Roman" panose="02020603050405020304" pitchFamily="18" charset="0"/>
              </a:rPr>
              <a:t>Dataframe</a:t>
            </a:r>
            <a:r>
              <a:rPr lang="en-IN" b="0" i="0" dirty="0">
                <a:solidFill>
                  <a:srgbClr val="0D0D0D"/>
                </a:solidFill>
                <a:effectLst/>
                <a:latin typeface="Times New Roman" panose="02020603050405020304" pitchFamily="18" charset="0"/>
                <a:cs typeface="Times New Roman" panose="02020603050405020304" pitchFamily="18" charset="0"/>
              </a:rPr>
              <a:t>  ‘</a:t>
            </a:r>
            <a:r>
              <a:rPr lang="en-IN" b="1" i="0" dirty="0" err="1">
                <a:solidFill>
                  <a:srgbClr val="FF0000"/>
                </a:solidFill>
                <a:effectLst/>
                <a:latin typeface="Times New Roman" panose="02020603050405020304" pitchFamily="18" charset="0"/>
                <a:cs typeface="Times New Roman" panose="02020603050405020304" pitchFamily="18" charset="0"/>
              </a:rPr>
              <a:t>age_churn_corr</a:t>
            </a:r>
            <a:r>
              <a:rPr lang="en-IN" b="1" i="0" dirty="0">
                <a:solidFill>
                  <a:srgbClr val="FF0000"/>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Shows The Average Age Of Customers Based On Churn Category</a:t>
            </a:r>
          </a:p>
          <a:p>
            <a:pPr algn="just"/>
            <a:endParaRPr lang="en-IN" dirty="0">
              <a:latin typeface="Times New Roman" panose="02020603050405020304" pitchFamily="18" charset="0"/>
              <a:cs typeface="Times New Roman" panose="02020603050405020304" pitchFamily="18" charset="0"/>
            </a:endParaRPr>
          </a:p>
          <a:p>
            <a:pPr algn="just"/>
            <a:r>
              <a:rPr lang="en-US" b="0" i="0" dirty="0">
                <a:solidFill>
                  <a:srgbClr val="FFC000"/>
                </a:solidFill>
                <a:effectLst/>
                <a:latin typeface="Times New Roman" panose="02020603050405020304" pitchFamily="18" charset="0"/>
                <a:cs typeface="Times New Roman" panose="02020603050405020304" pitchFamily="18" charset="0"/>
              </a:rPr>
              <a:t>Age </a:t>
            </a:r>
          </a:p>
          <a:p>
            <a:pPr algn="just"/>
            <a:r>
              <a:rPr lang="en-US" b="0" i="0" dirty="0">
                <a:solidFill>
                  <a:srgbClr val="FFC000"/>
                </a:solidFill>
                <a:effectLst/>
                <a:latin typeface="Times New Roman" panose="02020603050405020304" pitchFamily="18" charset="0"/>
                <a:cs typeface="Times New Roman" panose="02020603050405020304" pitchFamily="18" charset="0"/>
              </a:rPr>
              <a:t>Churn Category </a:t>
            </a:r>
          </a:p>
          <a:p>
            <a:pPr algn="just"/>
            <a:r>
              <a:rPr lang="en-US" b="0" i="0" dirty="0">
                <a:solidFill>
                  <a:srgbClr val="FFC000"/>
                </a:solidFill>
                <a:effectLst/>
                <a:latin typeface="Times New Roman" panose="02020603050405020304" pitchFamily="18" charset="0"/>
                <a:cs typeface="Times New Roman" panose="02020603050405020304" pitchFamily="18" charset="0"/>
              </a:rPr>
              <a:t>Attitude 46.852593 </a:t>
            </a:r>
          </a:p>
          <a:p>
            <a:pPr algn="just"/>
            <a:r>
              <a:rPr lang="en-US" b="0" i="0" dirty="0">
                <a:solidFill>
                  <a:srgbClr val="FFC000"/>
                </a:solidFill>
                <a:effectLst/>
                <a:latin typeface="Times New Roman" panose="02020603050405020304" pitchFamily="18" charset="0"/>
                <a:cs typeface="Times New Roman" panose="02020603050405020304" pitchFamily="18" charset="0"/>
              </a:rPr>
              <a:t>Competitor 46.355299 </a:t>
            </a:r>
          </a:p>
          <a:p>
            <a:pPr algn="just"/>
            <a:r>
              <a:rPr lang="en-US" b="0" i="0" dirty="0">
                <a:solidFill>
                  <a:srgbClr val="FFC000"/>
                </a:solidFill>
                <a:effectLst/>
                <a:latin typeface="Times New Roman" panose="02020603050405020304" pitchFamily="18" charset="0"/>
                <a:cs typeface="Times New Roman" panose="02020603050405020304" pitchFamily="18" charset="0"/>
              </a:rPr>
              <a:t>Dissatisfaction 46.680940 </a:t>
            </a:r>
          </a:p>
          <a:p>
            <a:pPr algn="just"/>
            <a:r>
              <a:rPr lang="en-US" b="0" i="0" dirty="0">
                <a:solidFill>
                  <a:srgbClr val="FFC000"/>
                </a:solidFill>
                <a:effectLst/>
                <a:latin typeface="Times New Roman" panose="02020603050405020304" pitchFamily="18" charset="0"/>
                <a:cs typeface="Times New Roman" panose="02020603050405020304" pitchFamily="18" charset="0"/>
              </a:rPr>
              <a:t>Other 45.950161</a:t>
            </a:r>
          </a:p>
          <a:p>
            <a:pPr algn="just"/>
            <a:r>
              <a:rPr lang="en-US" b="0" i="0" dirty="0">
                <a:solidFill>
                  <a:srgbClr val="FFC000"/>
                </a:solidFill>
                <a:effectLst/>
                <a:latin typeface="Times New Roman" panose="02020603050405020304" pitchFamily="18" charset="0"/>
                <a:cs typeface="Times New Roman" panose="02020603050405020304" pitchFamily="18" charset="0"/>
              </a:rPr>
              <a:t>Price 46.851675</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rgbClr val="0070C0"/>
                </a:solidFill>
                <a:latin typeface="Times New Roman" panose="02020603050405020304" pitchFamily="18" charset="0"/>
                <a:cs typeface="Times New Roman" panose="02020603050405020304" pitchFamily="18" charset="0"/>
              </a:rPr>
              <a:t>3.11.2.  visualization </a:t>
            </a:r>
          </a:p>
          <a:p>
            <a:pPr algn="just"/>
            <a:endParaRPr lang="en-US" dirty="0">
              <a:solidFill>
                <a:srgbClr val="CCCCCC"/>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plt.bar</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age_churn_corr.index</a:t>
            </a:r>
            <a:r>
              <a:rPr lang="en-IN" b="0" dirty="0">
                <a:solidFill>
                  <a:srgbClr val="FF0000"/>
                </a:solidFill>
                <a:effectLst/>
                <a:latin typeface="Times New Roman" panose="02020603050405020304" pitchFamily="18" charset="0"/>
                <a:cs typeface="Times New Roman" panose="02020603050405020304" pitchFamily="18" charset="0"/>
              </a:rPr>
              <a:t>, </a:t>
            </a:r>
            <a:r>
              <a:rPr lang="en-IN" b="0" dirty="0" err="1">
                <a:solidFill>
                  <a:srgbClr val="FF0000"/>
                </a:solidFill>
                <a:effectLst/>
                <a:latin typeface="Times New Roman" panose="02020603050405020304" pitchFamily="18" charset="0"/>
                <a:cs typeface="Times New Roman" panose="02020603050405020304" pitchFamily="18" charset="0"/>
              </a:rPr>
              <a:t>age_churn_corr</a:t>
            </a:r>
            <a:r>
              <a:rPr lang="en-IN" b="0" dirty="0">
                <a:solidFill>
                  <a:srgbClr val="FF0000"/>
                </a:solidFill>
                <a:effectLst/>
                <a:latin typeface="Times New Roman" panose="02020603050405020304" pitchFamily="18" charset="0"/>
                <a:cs typeface="Times New Roman" panose="02020603050405020304" pitchFamily="18" charset="0"/>
              </a:rPr>
              <a:t>['Age'])</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plt.xlabel</a:t>
            </a:r>
            <a:r>
              <a:rPr lang="en-IN" b="0" dirty="0">
                <a:solidFill>
                  <a:srgbClr val="FF0000"/>
                </a:solidFill>
                <a:effectLst/>
                <a:latin typeface="Times New Roman" panose="02020603050405020304" pitchFamily="18" charset="0"/>
                <a:cs typeface="Times New Roman" panose="02020603050405020304" pitchFamily="18" charset="0"/>
              </a:rPr>
              <a:t>('Churn Category')</a:t>
            </a:r>
          </a:p>
          <a:p>
            <a:pPr algn="just"/>
            <a:r>
              <a:rPr lang="en-IN" b="0" dirty="0" err="1">
                <a:solidFill>
                  <a:srgbClr val="FF0000"/>
                </a:solidFill>
                <a:effectLst/>
                <a:latin typeface="Times New Roman" panose="02020603050405020304" pitchFamily="18" charset="0"/>
                <a:cs typeface="Times New Roman" panose="02020603050405020304" pitchFamily="18" charset="0"/>
              </a:rPr>
              <a:t>plt.ylabel</a:t>
            </a:r>
            <a:r>
              <a:rPr lang="en-IN" b="0" dirty="0">
                <a:solidFill>
                  <a:srgbClr val="FF0000"/>
                </a:solidFill>
                <a:effectLst/>
                <a:latin typeface="Times New Roman" panose="02020603050405020304" pitchFamily="18" charset="0"/>
                <a:cs typeface="Times New Roman" panose="02020603050405020304" pitchFamily="18" charset="0"/>
              </a:rPr>
              <a:t>('Average Age')</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('Average Age by Churn Category')</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US" dirty="0">
              <a:solidFill>
                <a:srgbClr val="CCCCCC"/>
              </a:solidFill>
              <a:latin typeface="Times New Roman" panose="02020603050405020304" pitchFamily="18" charset="0"/>
              <a:cs typeface="Times New Roman" panose="02020603050405020304" pitchFamily="18" charset="0"/>
            </a:endParaRPr>
          </a:p>
          <a:p>
            <a:pPr algn="just"/>
            <a:r>
              <a:rPr lang="en-IN" b="1" i="0" dirty="0">
                <a:solidFill>
                  <a:srgbClr val="0070C0"/>
                </a:solidFill>
                <a:effectLst/>
                <a:latin typeface="Times New Roman" panose="02020603050405020304" pitchFamily="18" charset="0"/>
                <a:cs typeface="Times New Roman" panose="02020603050405020304" pitchFamily="18" charset="0"/>
              </a:rPr>
              <a:t>3.11.2.  Conclusion</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  Interpret The Correlation Between Age And Churn Rate Based On The Calculated Averages.</a:t>
            </a:r>
          </a:p>
          <a:p>
            <a:pPr algn="just"/>
            <a:r>
              <a:rPr lang="en-US" b="0" i="0" dirty="0">
                <a:solidFill>
                  <a:srgbClr val="0D0D0D"/>
                </a:solidFill>
                <a:effectLst/>
                <a:latin typeface="Times New Roman" panose="02020603050405020304" pitchFamily="18" charset="0"/>
                <a:cs typeface="Times New Roman" panose="02020603050405020304" pitchFamily="18" charset="0"/>
              </a:rPr>
              <a:t>  Trends Or Patterns Observed From The Analysis.</a:t>
            </a:r>
          </a:p>
          <a:p>
            <a:pPr algn="just"/>
            <a:r>
              <a:rPr lang="en-US" b="0" i="0" dirty="0">
                <a:solidFill>
                  <a:srgbClr val="0D0D0D"/>
                </a:solidFill>
                <a:effectLst/>
                <a:latin typeface="Times New Roman" panose="02020603050405020304" pitchFamily="18" charset="0"/>
                <a:cs typeface="Times New Roman" panose="02020603050405020304" pitchFamily="18" charset="0"/>
              </a:rPr>
              <a:t>  Consider Adding Additional Insights Or Implications Of This Correlation On Customer Retention Strategies.</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9E916C8-87AF-A90E-4B24-3EC401D00CD0}"/>
              </a:ext>
            </a:extLst>
          </p:cNvPr>
          <p:cNvPicPr>
            <a:picLocks noChangeAspect="1"/>
          </p:cNvPicPr>
          <p:nvPr/>
        </p:nvPicPr>
        <p:blipFill>
          <a:blip r:embed="rId2"/>
          <a:stretch>
            <a:fillRect/>
          </a:stretch>
        </p:blipFill>
        <p:spPr>
          <a:xfrm>
            <a:off x="10428810" y="1562100"/>
            <a:ext cx="7630590" cy="7696200"/>
          </a:xfrm>
          <a:prstGeom prst="rect">
            <a:avLst/>
          </a:prstGeom>
        </p:spPr>
      </p:pic>
      <p:sp>
        <p:nvSpPr>
          <p:cNvPr id="15" name="TextBox 14">
            <a:extLst>
              <a:ext uri="{FF2B5EF4-FFF2-40B4-BE49-F238E27FC236}">
                <a16:creationId xmlns:a16="http://schemas.microsoft.com/office/drawing/2014/main" id="{F28BCCE8-187B-5211-E7B3-87BB7BCCB3AB}"/>
              </a:ext>
            </a:extLst>
          </p:cNvPr>
          <p:cNvSpPr txBox="1"/>
          <p:nvPr/>
        </p:nvSpPr>
        <p:spPr>
          <a:xfrm>
            <a:off x="228600" y="419100"/>
            <a:ext cx="10591800" cy="1077218"/>
          </a:xfrm>
          <a:prstGeom prst="rect">
            <a:avLst/>
          </a:prstGeom>
          <a:noFill/>
        </p:spPr>
        <p:txBody>
          <a:bodyPr wrap="square" rtlCol="0">
            <a:spAutoFit/>
          </a:bodyPr>
          <a:lstStyle/>
          <a:p>
            <a:r>
              <a:rPr lang="en-IN" sz="3200" b="1" u="sng" dirty="0">
                <a:solidFill>
                  <a:schemeClr val="tx1"/>
                </a:solidFill>
              </a:rPr>
              <a:t>3.11.  </a:t>
            </a:r>
            <a:r>
              <a:rPr lang="en-US" sz="3200" b="1" u="sng" dirty="0">
                <a:solidFill>
                  <a:schemeClr val="tx1"/>
                </a:solidFill>
                <a:effectLst/>
                <a:latin typeface="Consolas" panose="020B0609020204030204" pitchFamily="49" charset="0"/>
              </a:rPr>
              <a:t>Correlation Between Age And Churn Rate</a:t>
            </a:r>
          </a:p>
          <a:p>
            <a:endParaRPr lang="en-IN" sz="3200" b="1" u="sng"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C090FB-D91B-EF46-FE1C-97F7A0742500}"/>
              </a:ext>
            </a:extLst>
          </p:cNvPr>
          <p:cNvSpPr txBox="1"/>
          <p:nvPr/>
        </p:nvSpPr>
        <p:spPr>
          <a:xfrm>
            <a:off x="0" y="190500"/>
            <a:ext cx="12725400" cy="1077218"/>
          </a:xfrm>
          <a:prstGeom prst="rect">
            <a:avLst/>
          </a:prstGeom>
          <a:noFill/>
        </p:spPr>
        <p:txBody>
          <a:bodyPr wrap="square" rtlCol="0">
            <a:spAutoFit/>
          </a:bodyPr>
          <a:lstStyle/>
          <a:p>
            <a:r>
              <a:rPr lang="en-IN" sz="3200" b="1" u="sng" dirty="0">
                <a:solidFill>
                  <a:schemeClr val="tx1"/>
                </a:solidFill>
              </a:rPr>
              <a:t>3.12. </a:t>
            </a:r>
            <a:r>
              <a:rPr lang="en-US" sz="3200" b="1" u="sng" dirty="0">
                <a:solidFill>
                  <a:schemeClr val="tx1"/>
                </a:solidFill>
                <a:effectLst/>
                <a:latin typeface="Consolas" panose="020B0609020204030204" pitchFamily="49" charset="0"/>
              </a:rPr>
              <a:t>Impact Of Marital Status On Churn Rate</a:t>
            </a:r>
          </a:p>
          <a:p>
            <a:endParaRPr lang="en-IN" sz="3200" b="1" u="sng" dirty="0">
              <a:solidFill>
                <a:schemeClr val="tx1"/>
              </a:solidFill>
            </a:endParaRPr>
          </a:p>
        </p:txBody>
      </p:sp>
      <p:sp>
        <p:nvSpPr>
          <p:cNvPr id="9" name="TextBox 8">
            <a:extLst>
              <a:ext uri="{FF2B5EF4-FFF2-40B4-BE49-F238E27FC236}">
                <a16:creationId xmlns:a16="http://schemas.microsoft.com/office/drawing/2014/main" id="{C4FEFC69-28FA-6C2D-8E5D-43B4EC81025D}"/>
              </a:ext>
            </a:extLst>
          </p:cNvPr>
          <p:cNvSpPr txBox="1"/>
          <p:nvPr/>
        </p:nvSpPr>
        <p:spPr>
          <a:xfrm>
            <a:off x="228600" y="1257300"/>
            <a:ext cx="9220200" cy="8125301"/>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3.12.1  Introduction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analysis reveals that marital status indeed has an impact on customer churn rates. Customers’   likelihood of churning varies based on their marital status.</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code snippet used for this analysis is:</a:t>
            </a:r>
          </a:p>
          <a:p>
            <a:pPr algn="just"/>
            <a:r>
              <a:rPr lang="en-US" dirty="0" err="1">
                <a:solidFill>
                  <a:srgbClr val="FF0000"/>
                </a:solidFill>
                <a:latin typeface="Times New Roman" panose="02020603050405020304" pitchFamily="18" charset="0"/>
                <a:cs typeface="Times New Roman" panose="02020603050405020304" pitchFamily="18" charset="0"/>
              </a:rPr>
              <a:t>marital_churn</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df.groupby</a:t>
            </a:r>
            <a:r>
              <a:rPr lang="en-US" dirty="0">
                <a:solidFill>
                  <a:srgbClr val="FF0000"/>
                </a:solidFill>
                <a:latin typeface="Times New Roman" panose="02020603050405020304" pitchFamily="18" charset="0"/>
                <a:cs typeface="Times New Roman" panose="02020603050405020304" pitchFamily="18" charset="0"/>
              </a:rPr>
              <a:t>('Married')['Churn Category'].</a:t>
            </a:r>
            <a:r>
              <a:rPr lang="en-US" dirty="0" err="1">
                <a:solidFill>
                  <a:srgbClr val="FF0000"/>
                </a:solidFill>
                <a:latin typeface="Times New Roman" panose="02020603050405020304" pitchFamily="18" charset="0"/>
                <a:cs typeface="Times New Roman" panose="02020603050405020304" pitchFamily="18" charset="0"/>
              </a:rPr>
              <a:t>value_counts</a:t>
            </a:r>
            <a:r>
              <a:rPr lang="en-US" dirty="0">
                <a:solidFill>
                  <a:srgbClr val="FF0000"/>
                </a:solidFill>
                <a:latin typeface="Times New Roman" panose="02020603050405020304" pitchFamily="18" charset="0"/>
                <a:cs typeface="Times New Roman" panose="02020603050405020304" pitchFamily="18" charset="0"/>
              </a:rPr>
              <a:t>(normalize=True).unstack()</a:t>
            </a:r>
          </a:p>
          <a:p>
            <a:pPr algn="just"/>
            <a:endParaRPr lang="en-IN" dirty="0">
              <a:latin typeface="Times New Roman" panose="02020603050405020304" pitchFamily="18" charset="0"/>
              <a:cs typeface="Times New Roman" panose="02020603050405020304" pitchFamily="18" charset="0"/>
            </a:endParaRPr>
          </a:p>
          <a:p>
            <a:pPr algn="just"/>
            <a:r>
              <a:rPr lang="en-IN" dirty="0">
                <a:solidFill>
                  <a:srgbClr val="0070C0"/>
                </a:solidFill>
                <a:latin typeface="Times New Roman" panose="02020603050405020304" pitchFamily="18" charset="0"/>
                <a:cs typeface="Times New Roman" panose="02020603050405020304" pitchFamily="18" charset="0"/>
              </a:rPr>
              <a:t>Output </a:t>
            </a:r>
          </a:p>
          <a:p>
            <a:pPr algn="just"/>
            <a:endParaRPr lang="en-IN" dirty="0">
              <a:latin typeface="Times New Roman" panose="02020603050405020304" pitchFamily="18" charset="0"/>
              <a:cs typeface="Times New Roman" panose="02020603050405020304" pitchFamily="18" charset="0"/>
            </a:endParaRPr>
          </a:p>
          <a:p>
            <a:pPr algn="just"/>
            <a:r>
              <a:rPr lang="en-US" b="0" i="0" dirty="0">
                <a:solidFill>
                  <a:srgbClr val="FFC000"/>
                </a:solidFill>
                <a:effectLst/>
                <a:latin typeface="Times New Roman" panose="02020603050405020304" pitchFamily="18" charset="0"/>
                <a:cs typeface="Times New Roman" panose="02020603050405020304" pitchFamily="18" charset="0"/>
              </a:rPr>
              <a:t>Churn Category Attitude Competitor Dissatisfaction Other Price Married No 0.153571 0.472527 0.163187 0.085165 0.125549 Yes 0.158777 0.462511 0.175537 0.091738 0.111438</a:t>
            </a:r>
            <a:endParaRPr lang="en-IN" b="0" i="0" dirty="0">
              <a:solidFill>
                <a:srgbClr val="FFC000"/>
              </a:solidFill>
              <a:effectLst/>
              <a:latin typeface="Times New Roman" panose="02020603050405020304" pitchFamily="18" charset="0"/>
              <a:cs typeface="Times New Roman" panose="02020603050405020304" pitchFamily="18" charset="0"/>
            </a:endParaRPr>
          </a:p>
          <a:p>
            <a:pPr algn="just"/>
            <a:endParaRPr lang="en-IN" dirty="0">
              <a:solidFill>
                <a:srgbClr val="CCCCCC"/>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Calculates The Churn Rate For Each Marital Status Category, Providing Insights Into How Marital Status Influences Customer Behavior.</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Visualize This Relationship The Comparison Between Churn Rates Across Different Marital Status Categories More Visually Appealing And Understandable.</a:t>
            </a:r>
          </a:p>
          <a:p>
            <a:pPr algn="just">
              <a:buFont typeface="Arial" panose="020B0604020202020204" pitchFamily="34" charset="0"/>
              <a:buChar char="•"/>
            </a:pPr>
            <a:endParaRPr lang="en-US" b="1" dirty="0">
              <a:solidFill>
                <a:srgbClr val="0070C0"/>
              </a:solidFill>
              <a:latin typeface="Times New Roman" panose="02020603050405020304" pitchFamily="18" charset="0"/>
              <a:cs typeface="Times New Roman" panose="02020603050405020304" pitchFamily="18" charset="0"/>
            </a:endParaRPr>
          </a:p>
          <a:p>
            <a:pPr algn="just"/>
            <a:r>
              <a:rPr lang="en-US" b="1" i="0" dirty="0">
                <a:solidFill>
                  <a:srgbClr val="0070C0"/>
                </a:solidFill>
                <a:effectLst/>
                <a:latin typeface="Times New Roman" panose="02020603050405020304" pitchFamily="18" charset="0"/>
                <a:cs typeface="Times New Roman" panose="02020603050405020304" pitchFamily="18" charset="0"/>
              </a:rPr>
              <a:t>3.12.2.  Visualization </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marital_churn.plot</a:t>
            </a:r>
            <a:r>
              <a:rPr lang="en-IN" b="0" dirty="0">
                <a:solidFill>
                  <a:srgbClr val="FF0000"/>
                </a:solidFill>
                <a:effectLst/>
                <a:latin typeface="Times New Roman" panose="02020603050405020304" pitchFamily="18" charset="0"/>
                <a:cs typeface="Times New Roman" panose="02020603050405020304" pitchFamily="18" charset="0"/>
              </a:rPr>
              <a:t>(kind='bar', stacked=True, </a:t>
            </a:r>
            <a:r>
              <a:rPr lang="en-IN" b="0" dirty="0" err="1">
                <a:solidFill>
                  <a:srgbClr val="FF0000"/>
                </a:solidFill>
                <a:effectLst/>
                <a:latin typeface="Times New Roman" panose="02020603050405020304" pitchFamily="18" charset="0"/>
                <a:cs typeface="Times New Roman" panose="02020603050405020304" pitchFamily="18" charset="0"/>
              </a:rPr>
              <a:t>figsize</a:t>
            </a:r>
            <a:r>
              <a:rPr lang="en-IN" b="0" dirty="0">
                <a:solidFill>
                  <a:srgbClr val="FF0000"/>
                </a:solidFill>
                <a:effectLst/>
                <a:latin typeface="Times New Roman" panose="02020603050405020304" pitchFamily="18" charset="0"/>
                <a:cs typeface="Times New Roman" panose="02020603050405020304" pitchFamily="18" charset="0"/>
              </a:rPr>
              <a:t>=(10, 6))</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('Churn Rate by Marital Status')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plt.xlabel</a:t>
            </a:r>
            <a:r>
              <a:rPr lang="en-IN" b="0" dirty="0">
                <a:solidFill>
                  <a:srgbClr val="FF0000"/>
                </a:solidFill>
                <a:effectLst/>
                <a:latin typeface="Times New Roman" panose="02020603050405020304" pitchFamily="18" charset="0"/>
                <a:cs typeface="Times New Roman" panose="02020603050405020304" pitchFamily="18" charset="0"/>
              </a:rPr>
              <a:t>('Marital Status')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plt.ylabel</a:t>
            </a:r>
            <a:r>
              <a:rPr lang="en-IN" b="0" dirty="0">
                <a:solidFill>
                  <a:srgbClr val="FF0000"/>
                </a:solidFill>
                <a:effectLst/>
                <a:latin typeface="Times New Roman" panose="02020603050405020304" pitchFamily="18" charset="0"/>
                <a:cs typeface="Times New Roman" panose="02020603050405020304" pitchFamily="18" charset="0"/>
              </a:rPr>
              <a:t>('Churn Rate')</a:t>
            </a:r>
          </a:p>
          <a:p>
            <a:pPr algn="just"/>
            <a:r>
              <a:rPr lang="en-IN" b="0" dirty="0" err="1">
                <a:solidFill>
                  <a:srgbClr val="FF0000"/>
                </a:solidFill>
                <a:effectLst/>
                <a:latin typeface="Times New Roman" panose="02020603050405020304" pitchFamily="18" charset="0"/>
                <a:cs typeface="Times New Roman" panose="02020603050405020304" pitchFamily="18" charset="0"/>
              </a:rPr>
              <a:t>plt.legend</a:t>
            </a:r>
            <a:r>
              <a:rPr lang="en-IN" b="0" dirty="0">
                <a:solidFill>
                  <a:srgbClr val="FF0000"/>
                </a:solidFill>
                <a:effectLst/>
                <a:latin typeface="Times New Roman" panose="02020603050405020304" pitchFamily="18" charset="0"/>
                <a:cs typeface="Times New Roman" panose="02020603050405020304" pitchFamily="18" charset="0"/>
              </a:rPr>
              <a:t>(title='Churn Category')</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plt.xticks</a:t>
            </a:r>
            <a:r>
              <a:rPr lang="en-IN" b="0" dirty="0">
                <a:solidFill>
                  <a:srgbClr val="FF0000"/>
                </a:solidFill>
                <a:effectLst/>
                <a:latin typeface="Times New Roman" panose="02020603050405020304" pitchFamily="18" charset="0"/>
                <a:cs typeface="Times New Roman" panose="02020603050405020304" pitchFamily="18" charset="0"/>
              </a:rPr>
              <a:t>(rotation=0)</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plt.tight_layout</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3584CF8-29C6-73B2-D42B-CE1D457C747C}"/>
              </a:ext>
            </a:extLst>
          </p:cNvPr>
          <p:cNvPicPr>
            <a:picLocks noChangeAspect="1"/>
          </p:cNvPicPr>
          <p:nvPr/>
        </p:nvPicPr>
        <p:blipFill>
          <a:blip r:embed="rId3"/>
          <a:stretch>
            <a:fillRect/>
          </a:stretch>
        </p:blipFill>
        <p:spPr>
          <a:xfrm>
            <a:off x="9829800" y="1535713"/>
            <a:ext cx="8242299" cy="7821116"/>
          </a:xfrm>
          <a:prstGeom prst="rect">
            <a:avLst/>
          </a:prstGeom>
        </p:spPr>
      </p:pic>
    </p:spTree>
    <p:extLst>
      <p:ext uri="{BB962C8B-B14F-4D97-AF65-F5344CB8AC3E}">
        <p14:creationId xmlns:p14="http://schemas.microsoft.com/office/powerpoint/2010/main" val="172667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AEA1AE-F7F8-2EA8-850C-87A54F989D63}"/>
              </a:ext>
            </a:extLst>
          </p:cNvPr>
          <p:cNvSpPr txBox="1"/>
          <p:nvPr/>
        </p:nvSpPr>
        <p:spPr>
          <a:xfrm>
            <a:off x="228600" y="342900"/>
            <a:ext cx="10515600" cy="1077218"/>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3.13  </a:t>
            </a:r>
            <a:r>
              <a:rPr lang="en-US" sz="3200" b="1" u="sng" dirty="0">
                <a:solidFill>
                  <a:schemeClr val="tx1"/>
                </a:solidFill>
                <a:effectLst/>
                <a:latin typeface="Times New Roman" panose="02020603050405020304" pitchFamily="18" charset="0"/>
                <a:cs typeface="Times New Roman" panose="02020603050405020304" pitchFamily="18" charset="0"/>
              </a:rPr>
              <a:t>Average Age of Churned vs. Stayed Customers</a:t>
            </a:r>
          </a:p>
          <a:p>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11259AB-301B-402B-ECD0-55F4FB20177D}"/>
              </a:ext>
            </a:extLst>
          </p:cNvPr>
          <p:cNvSpPr txBox="1"/>
          <p:nvPr/>
        </p:nvSpPr>
        <p:spPr>
          <a:xfrm>
            <a:off x="228600" y="1028700"/>
            <a:ext cx="10617200" cy="10064294"/>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3.13.1. </a:t>
            </a:r>
            <a:r>
              <a:rPr lang="en-IN" b="1" i="0" dirty="0">
                <a:solidFill>
                  <a:srgbClr val="0070C0"/>
                </a:solidFill>
                <a:effectLst/>
                <a:latin typeface="Times New Roman" panose="02020603050405020304" pitchFamily="18" charset="0"/>
                <a:cs typeface="Times New Roman" panose="02020603050405020304" pitchFamily="18" charset="0"/>
              </a:rPr>
              <a:t>Description</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algn="just"/>
            <a:r>
              <a:rPr lang="en-US" dirty="0" err="1">
                <a:solidFill>
                  <a:srgbClr val="FF0000"/>
                </a:solidFill>
                <a:latin typeface="Times New Roman" panose="02020603050405020304" pitchFamily="18" charset="0"/>
                <a:cs typeface="Times New Roman" panose="02020603050405020304" pitchFamily="18" charset="0"/>
              </a:rPr>
              <a:t>city_distribution</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df</a:t>
            </a:r>
            <a:r>
              <a:rPr lang="en-US" dirty="0">
                <a:solidFill>
                  <a:srgbClr val="FF0000"/>
                </a:solidFill>
                <a:latin typeface="Times New Roman" panose="02020603050405020304" pitchFamily="18" charset="0"/>
                <a:cs typeface="Times New Roman" panose="02020603050405020304" pitchFamily="18" charset="0"/>
              </a:rPr>
              <a:t>['City'].</a:t>
            </a:r>
            <a:r>
              <a:rPr lang="en-US" dirty="0" err="1">
                <a:solidFill>
                  <a:srgbClr val="FF0000"/>
                </a:solidFill>
                <a:latin typeface="Times New Roman" panose="02020603050405020304" pitchFamily="18" charset="0"/>
                <a:cs typeface="Times New Roman" panose="02020603050405020304" pitchFamily="18" charset="0"/>
              </a:rPr>
              <a:t>value_counts</a:t>
            </a:r>
            <a:r>
              <a:rPr lang="en-US" dirty="0">
                <a:solidFill>
                  <a:srgbClr val="FF0000"/>
                </a:solidFill>
                <a:latin typeface="Times New Roman" panose="02020603050405020304" pitchFamily="18" charset="0"/>
                <a:cs typeface="Times New Roman" panose="02020603050405020304" pitchFamily="18" charset="0"/>
              </a:rPr>
              <a:t>()</a:t>
            </a:r>
          </a:p>
          <a:p>
            <a:pPr algn="just"/>
            <a:endParaRPr lang="en-IN" b="1"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Briefly Describe The Purpose Of Plotting A Graph Based On The City Distribution Data: </a:t>
            </a:r>
          </a:p>
          <a:p>
            <a:pPr algn="just"/>
            <a:r>
              <a:rPr lang="en-US" b="0" i="0" dirty="0">
                <a:solidFill>
                  <a:srgbClr val="0D0D0D"/>
                </a:solidFill>
                <a:effectLst/>
                <a:latin typeface="Times New Roman" panose="02020603050405020304" pitchFamily="18" charset="0"/>
                <a:cs typeface="Times New Roman" panose="02020603050405020304" pitchFamily="18" charset="0"/>
              </a:rPr>
              <a:t>To Visualize The Distribution Of Customers Across Cities, Used The Value Counts Of The 'City' Column In Our Dataset.</a:t>
            </a:r>
          </a:p>
          <a:p>
            <a:pPr algn="just"/>
            <a:endParaRPr lang="en-US" b="1" dirty="0">
              <a:solidFill>
                <a:srgbClr val="0D0D0D"/>
              </a:solidFill>
              <a:latin typeface="Times New Roman" panose="02020603050405020304" pitchFamily="18" charset="0"/>
              <a:cs typeface="Times New Roman" panose="02020603050405020304" pitchFamily="18" charset="0"/>
            </a:endParaRPr>
          </a:p>
          <a:p>
            <a:pPr algn="just"/>
            <a:r>
              <a:rPr lang="en-US" b="1" i="0" dirty="0">
                <a:solidFill>
                  <a:srgbClr val="0070C0"/>
                </a:solidFill>
                <a:effectLst/>
                <a:latin typeface="Times New Roman" panose="02020603050405020304" pitchFamily="18" charset="0"/>
                <a:cs typeface="Times New Roman" panose="02020603050405020304" pitchFamily="18" charset="0"/>
              </a:rPr>
              <a:t>Output </a:t>
            </a:r>
            <a:endParaRPr lang="en-US" b="1" dirty="0">
              <a:solidFill>
                <a:srgbClr val="0070C0"/>
              </a:solidFill>
              <a:latin typeface="Times New Roman" panose="02020603050405020304" pitchFamily="18" charset="0"/>
              <a:cs typeface="Times New Roman" panose="02020603050405020304" pitchFamily="18" charset="0"/>
            </a:endParaRPr>
          </a:p>
          <a:p>
            <a:pPr algn="just"/>
            <a:r>
              <a:rPr lang="en-IN" b="0" i="0" dirty="0">
                <a:solidFill>
                  <a:srgbClr val="FFC000"/>
                </a:solidFill>
                <a:effectLst/>
                <a:latin typeface="Times New Roman" panose="02020603050405020304" pitchFamily="18" charset="0"/>
                <a:cs typeface="Times New Roman" panose="02020603050405020304" pitchFamily="18" charset="0"/>
              </a:rPr>
              <a:t>City </a:t>
            </a:r>
          </a:p>
          <a:p>
            <a:pPr algn="just"/>
            <a:r>
              <a:rPr lang="en-IN" b="0" i="0" dirty="0">
                <a:solidFill>
                  <a:srgbClr val="FFC000"/>
                </a:solidFill>
                <a:effectLst/>
                <a:latin typeface="Times New Roman" panose="02020603050405020304" pitchFamily="18" charset="0"/>
                <a:cs typeface="Times New Roman" panose="02020603050405020304" pitchFamily="18" charset="0"/>
              </a:rPr>
              <a:t>Los Angeles 293 </a:t>
            </a:r>
          </a:p>
          <a:p>
            <a:pPr algn="just"/>
            <a:r>
              <a:rPr lang="en-IN" b="0" i="0" dirty="0">
                <a:solidFill>
                  <a:srgbClr val="FFC000"/>
                </a:solidFill>
                <a:effectLst/>
                <a:latin typeface="Times New Roman" panose="02020603050405020304" pitchFamily="18" charset="0"/>
                <a:cs typeface="Times New Roman" panose="02020603050405020304" pitchFamily="18" charset="0"/>
              </a:rPr>
              <a:t>San Diego 285 </a:t>
            </a:r>
          </a:p>
          <a:p>
            <a:pPr algn="just"/>
            <a:r>
              <a:rPr lang="en-IN" b="0" i="0" dirty="0">
                <a:solidFill>
                  <a:srgbClr val="FFC000"/>
                </a:solidFill>
                <a:effectLst/>
                <a:latin typeface="Times New Roman" panose="02020603050405020304" pitchFamily="18" charset="0"/>
                <a:cs typeface="Times New Roman" panose="02020603050405020304" pitchFamily="18" charset="0"/>
              </a:rPr>
              <a:t>San Jose 112 </a:t>
            </a:r>
          </a:p>
          <a:p>
            <a:pPr algn="just"/>
            <a:r>
              <a:rPr lang="en-IN" b="0" i="0" dirty="0">
                <a:solidFill>
                  <a:srgbClr val="FFC000"/>
                </a:solidFill>
                <a:effectLst/>
                <a:latin typeface="Times New Roman" panose="02020603050405020304" pitchFamily="18" charset="0"/>
                <a:cs typeface="Times New Roman" panose="02020603050405020304" pitchFamily="18" charset="0"/>
              </a:rPr>
              <a:t>Sacramento 108 </a:t>
            </a:r>
          </a:p>
          <a:p>
            <a:pPr algn="just"/>
            <a:r>
              <a:rPr lang="en-IN" b="0" i="0" dirty="0">
                <a:solidFill>
                  <a:srgbClr val="FFC000"/>
                </a:solidFill>
                <a:effectLst/>
                <a:latin typeface="Times New Roman" panose="02020603050405020304" pitchFamily="18" charset="0"/>
                <a:cs typeface="Times New Roman" panose="02020603050405020304" pitchFamily="18" charset="0"/>
              </a:rPr>
              <a:t>San Francisco 104 ... </a:t>
            </a:r>
          </a:p>
          <a:p>
            <a:pPr algn="just"/>
            <a:r>
              <a:rPr lang="en-IN" b="0" i="0" dirty="0">
                <a:solidFill>
                  <a:srgbClr val="FFC000"/>
                </a:solidFill>
                <a:effectLst/>
                <a:latin typeface="Times New Roman" panose="02020603050405020304" pitchFamily="18" charset="0"/>
                <a:cs typeface="Times New Roman" panose="02020603050405020304" pitchFamily="18" charset="0"/>
              </a:rPr>
              <a:t>Johannesburg 2 </a:t>
            </a:r>
          </a:p>
          <a:p>
            <a:pPr algn="just"/>
            <a:r>
              <a:rPr lang="en-IN" b="0" i="0" dirty="0">
                <a:solidFill>
                  <a:srgbClr val="FFC000"/>
                </a:solidFill>
                <a:effectLst/>
                <a:latin typeface="Times New Roman" panose="02020603050405020304" pitchFamily="18" charset="0"/>
                <a:cs typeface="Times New Roman" panose="02020603050405020304" pitchFamily="18" charset="0"/>
              </a:rPr>
              <a:t>Eldridge 2 </a:t>
            </a:r>
          </a:p>
          <a:p>
            <a:pPr algn="just"/>
            <a:r>
              <a:rPr lang="en-IN" b="0" i="0" dirty="0">
                <a:solidFill>
                  <a:srgbClr val="FFC000"/>
                </a:solidFill>
                <a:effectLst/>
                <a:latin typeface="Times New Roman" panose="02020603050405020304" pitchFamily="18" charset="0"/>
                <a:cs typeface="Times New Roman" panose="02020603050405020304" pitchFamily="18" charset="0"/>
              </a:rPr>
              <a:t>South Lake Tahoe 2</a:t>
            </a:r>
          </a:p>
          <a:p>
            <a:pPr algn="just"/>
            <a:r>
              <a:rPr lang="en-IN" b="0" i="0" dirty="0">
                <a:solidFill>
                  <a:srgbClr val="FFC000"/>
                </a:solidFill>
                <a:effectLst/>
                <a:latin typeface="Times New Roman" panose="02020603050405020304" pitchFamily="18" charset="0"/>
                <a:cs typeface="Times New Roman" panose="02020603050405020304" pitchFamily="18" charset="0"/>
              </a:rPr>
              <a:t> </a:t>
            </a:r>
            <a:r>
              <a:rPr lang="en-IN" b="0" i="0" dirty="0" err="1">
                <a:solidFill>
                  <a:srgbClr val="FFC000"/>
                </a:solidFill>
                <a:effectLst/>
                <a:latin typeface="Times New Roman" panose="02020603050405020304" pitchFamily="18" charset="0"/>
                <a:cs typeface="Times New Roman" panose="02020603050405020304" pitchFamily="18" charset="0"/>
              </a:rPr>
              <a:t>Jacumba</a:t>
            </a:r>
            <a:r>
              <a:rPr lang="en-IN" b="0" i="0" dirty="0">
                <a:solidFill>
                  <a:srgbClr val="FFC000"/>
                </a:solidFill>
                <a:effectLst/>
                <a:latin typeface="Times New Roman" panose="02020603050405020304" pitchFamily="18" charset="0"/>
                <a:cs typeface="Times New Roman" panose="02020603050405020304" pitchFamily="18" charset="0"/>
              </a:rPr>
              <a:t> 2 </a:t>
            </a:r>
          </a:p>
          <a:p>
            <a:pPr algn="just"/>
            <a:r>
              <a:rPr lang="en-IN" b="0" i="0" dirty="0">
                <a:solidFill>
                  <a:srgbClr val="FFC000"/>
                </a:solidFill>
                <a:effectLst/>
                <a:latin typeface="Times New Roman" panose="02020603050405020304" pitchFamily="18" charset="0"/>
                <a:cs typeface="Times New Roman" panose="02020603050405020304" pitchFamily="18" charset="0"/>
              </a:rPr>
              <a:t>Holtville 2 </a:t>
            </a:r>
          </a:p>
          <a:p>
            <a:pPr algn="just"/>
            <a:r>
              <a:rPr lang="en-IN" b="0" i="0" dirty="0">
                <a:solidFill>
                  <a:srgbClr val="FFC000"/>
                </a:solidFill>
                <a:effectLst/>
                <a:latin typeface="Times New Roman" panose="02020603050405020304" pitchFamily="18" charset="0"/>
                <a:cs typeface="Times New Roman" panose="02020603050405020304" pitchFamily="18" charset="0"/>
              </a:rPr>
              <a:t>Name: count, Length: 1106, </a:t>
            </a:r>
            <a:r>
              <a:rPr lang="en-IN" b="0" i="0" dirty="0" err="1">
                <a:solidFill>
                  <a:srgbClr val="FFC000"/>
                </a:solidFill>
                <a:effectLst/>
                <a:latin typeface="Times New Roman" panose="02020603050405020304" pitchFamily="18" charset="0"/>
                <a:cs typeface="Times New Roman" panose="02020603050405020304" pitchFamily="18" charset="0"/>
              </a:rPr>
              <a:t>dtype</a:t>
            </a:r>
            <a:r>
              <a:rPr lang="en-IN" b="0" i="0" dirty="0">
                <a:solidFill>
                  <a:srgbClr val="FFC000"/>
                </a:solidFill>
                <a:effectLst/>
                <a:latin typeface="Times New Roman" panose="02020603050405020304" pitchFamily="18" charset="0"/>
                <a:cs typeface="Times New Roman" panose="02020603050405020304" pitchFamily="18" charset="0"/>
              </a:rPr>
              <a:t>: int64</a:t>
            </a:r>
          </a:p>
          <a:p>
            <a:pPr algn="just"/>
            <a:endParaRPr lang="en-US" b="0" i="0" dirty="0">
              <a:solidFill>
                <a:srgbClr val="FFC000"/>
              </a:solidFill>
              <a:effectLst/>
              <a:latin typeface="Times New Roman" panose="02020603050405020304" pitchFamily="18" charset="0"/>
              <a:cs typeface="Times New Roman" panose="02020603050405020304" pitchFamily="18" charset="0"/>
            </a:endParaRPr>
          </a:p>
          <a:p>
            <a:pPr algn="just"/>
            <a:r>
              <a:rPr lang="en-US" b="1" i="0" dirty="0">
                <a:solidFill>
                  <a:srgbClr val="0070C0"/>
                </a:solidFill>
                <a:effectLst/>
                <a:latin typeface="Times New Roman" panose="02020603050405020304" pitchFamily="18" charset="0"/>
                <a:cs typeface="Times New Roman" panose="02020603050405020304" pitchFamily="18" charset="0"/>
              </a:rPr>
              <a:t>3.13.2.   Visualization </a:t>
            </a:r>
          </a:p>
          <a:p>
            <a:pPr algn="just"/>
            <a:endParaRPr lang="en-US" b="0" i="0" dirty="0">
              <a:solidFill>
                <a:srgbClr val="FFC000"/>
              </a:solidFill>
              <a:effectLst/>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The Graph Displays The Distribution Of Customers Across Different Cities Based On The Dataset. Each Bar Represents The Number Of Customers In A Specific City.</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sns.barplot</a:t>
            </a:r>
            <a:r>
              <a:rPr lang="en-IN" b="0" dirty="0">
                <a:solidFill>
                  <a:srgbClr val="FF0000"/>
                </a:solidFill>
                <a:effectLst/>
                <a:latin typeface="Times New Roman" panose="02020603050405020304" pitchFamily="18" charset="0"/>
                <a:cs typeface="Times New Roman" panose="02020603050405020304" pitchFamily="18" charset="0"/>
              </a:rPr>
              <a:t>(x=</a:t>
            </a:r>
            <a:r>
              <a:rPr lang="en-IN" b="0" dirty="0" err="1">
                <a:solidFill>
                  <a:srgbClr val="FF0000"/>
                </a:solidFill>
                <a:effectLst/>
                <a:latin typeface="Times New Roman" panose="02020603050405020304" pitchFamily="18" charset="0"/>
                <a:cs typeface="Times New Roman" panose="02020603050405020304" pitchFamily="18" charset="0"/>
              </a:rPr>
              <a:t>city_distribution.index</a:t>
            </a:r>
            <a:r>
              <a:rPr lang="en-IN" b="0" dirty="0">
                <a:solidFill>
                  <a:srgbClr val="FF0000"/>
                </a:solidFill>
                <a:effectLst/>
                <a:latin typeface="Times New Roman" panose="02020603050405020304" pitchFamily="18" charset="0"/>
                <a:cs typeface="Times New Roman" panose="02020603050405020304" pitchFamily="18" charset="0"/>
              </a:rPr>
              <a:t>, y=</a:t>
            </a:r>
            <a:r>
              <a:rPr lang="en-IN" b="0" dirty="0" err="1">
                <a:solidFill>
                  <a:srgbClr val="FF0000"/>
                </a:solidFill>
                <a:effectLst/>
                <a:latin typeface="Times New Roman" panose="02020603050405020304" pitchFamily="18" charset="0"/>
                <a:cs typeface="Times New Roman" panose="02020603050405020304" pitchFamily="18" charset="0"/>
              </a:rPr>
              <a:t>city_distribution.values</a:t>
            </a:r>
            <a:r>
              <a:rPr lang="en-IN" b="0" dirty="0">
                <a:solidFill>
                  <a:srgbClr val="FF0000"/>
                </a:solidFill>
                <a:effectLst/>
                <a:latin typeface="Times New Roman" panose="02020603050405020304" pitchFamily="18" charset="0"/>
                <a:cs typeface="Times New Roman" panose="02020603050405020304" pitchFamily="18" charset="0"/>
              </a:rPr>
              <a:t>, </a:t>
            </a:r>
            <a:r>
              <a:rPr lang="en-IN" b="0" dirty="0" err="1">
                <a:solidFill>
                  <a:srgbClr val="FF0000"/>
                </a:solidFill>
                <a:effectLst/>
                <a:latin typeface="Times New Roman" panose="02020603050405020304" pitchFamily="18" charset="0"/>
                <a:cs typeface="Times New Roman" panose="02020603050405020304" pitchFamily="18" charset="0"/>
              </a:rPr>
              <a:t>color</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skyblue</a:t>
            </a:r>
            <a:r>
              <a:rPr lang="en-IN" b="0" dirty="0">
                <a:solidFill>
                  <a:srgbClr val="FF0000"/>
                </a:solidFill>
                <a:effectLst/>
                <a:latin typeface="Times New Roman" panose="02020603050405020304" pitchFamily="18" charset="0"/>
                <a:cs typeface="Times New Roman" panose="02020603050405020304" pitchFamily="18" charset="0"/>
              </a:rPr>
              <a:t>')</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plt.xlabel</a:t>
            </a:r>
            <a:r>
              <a:rPr lang="en-IN" b="0" dirty="0">
                <a:solidFill>
                  <a:srgbClr val="FF0000"/>
                </a:solidFill>
                <a:effectLst/>
                <a:latin typeface="Times New Roman" panose="02020603050405020304" pitchFamily="18" charset="0"/>
                <a:cs typeface="Times New Roman" panose="02020603050405020304" pitchFamily="18" charset="0"/>
              </a:rPr>
              <a:t>('City')</a:t>
            </a:r>
          </a:p>
          <a:p>
            <a:pPr algn="just"/>
            <a:r>
              <a:rPr lang="en-IN" b="0" dirty="0" err="1">
                <a:solidFill>
                  <a:srgbClr val="FF0000"/>
                </a:solidFill>
                <a:effectLst/>
                <a:latin typeface="Times New Roman" panose="02020603050405020304" pitchFamily="18" charset="0"/>
                <a:cs typeface="Times New Roman" panose="02020603050405020304" pitchFamily="18" charset="0"/>
              </a:rPr>
              <a:t>plt.ylabel</a:t>
            </a:r>
            <a:r>
              <a:rPr lang="en-IN" b="0" dirty="0">
                <a:solidFill>
                  <a:srgbClr val="FF0000"/>
                </a:solidFill>
                <a:effectLst/>
                <a:latin typeface="Times New Roman" panose="02020603050405020304" pitchFamily="18" charset="0"/>
                <a:cs typeface="Times New Roman" panose="02020603050405020304" pitchFamily="18" charset="0"/>
              </a:rPr>
              <a:t>('Number of Customers')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('Distribution of Customers Across Cities')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plt.xticks</a:t>
            </a:r>
            <a:r>
              <a:rPr lang="en-IN" b="0" dirty="0">
                <a:solidFill>
                  <a:srgbClr val="FF0000"/>
                </a:solidFill>
                <a:effectLst/>
                <a:latin typeface="Times New Roman" panose="02020603050405020304" pitchFamily="18" charset="0"/>
                <a:cs typeface="Times New Roman" panose="02020603050405020304" pitchFamily="18" charset="0"/>
              </a:rPr>
              <a:t>(rotation=45, ha='right')</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8A1F98B-91C1-7BC2-C929-16E798C6FF11}"/>
              </a:ext>
            </a:extLst>
          </p:cNvPr>
          <p:cNvPicPr>
            <a:picLocks noChangeAspect="1"/>
          </p:cNvPicPr>
          <p:nvPr/>
        </p:nvPicPr>
        <p:blipFill>
          <a:blip r:embed="rId2"/>
          <a:stretch>
            <a:fillRect/>
          </a:stretch>
        </p:blipFill>
        <p:spPr>
          <a:xfrm>
            <a:off x="10845800" y="1485900"/>
            <a:ext cx="7467600" cy="8409682"/>
          </a:xfrm>
          <a:prstGeom prst="rect">
            <a:avLst/>
          </a:prstGeom>
        </p:spPr>
      </p:pic>
    </p:spTree>
    <p:extLst>
      <p:ext uri="{BB962C8B-B14F-4D97-AF65-F5344CB8AC3E}">
        <p14:creationId xmlns:p14="http://schemas.microsoft.com/office/powerpoint/2010/main" val="4151376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59E42-2CB2-BD64-8005-ED9F8D086C5E}"/>
              </a:ext>
            </a:extLst>
          </p:cNvPr>
          <p:cNvSpPr txBox="1"/>
          <p:nvPr/>
        </p:nvSpPr>
        <p:spPr>
          <a:xfrm>
            <a:off x="304800" y="342900"/>
            <a:ext cx="8763000" cy="1077218"/>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3.14. </a:t>
            </a:r>
            <a:r>
              <a:rPr lang="en-US" sz="3200" b="1" u="sng" dirty="0">
                <a:solidFill>
                  <a:schemeClr val="tx1"/>
                </a:solidFill>
                <a:effectLst/>
                <a:latin typeface="Times New Roman" panose="02020603050405020304" pitchFamily="18" charset="0"/>
                <a:cs typeface="Times New Roman" panose="02020603050405020304" pitchFamily="18" charset="0"/>
              </a:rPr>
              <a:t>Geographical Patterns in Customer Churn</a:t>
            </a:r>
          </a:p>
          <a:p>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2A54AD5-D4B7-BBEF-C3D5-214A743CA437}"/>
              </a:ext>
            </a:extLst>
          </p:cNvPr>
          <p:cNvSpPr txBox="1"/>
          <p:nvPr/>
        </p:nvSpPr>
        <p:spPr>
          <a:xfrm>
            <a:off x="457200" y="1958726"/>
            <a:ext cx="9906000" cy="7294305"/>
          </a:xfrm>
          <a:prstGeom prst="rect">
            <a:avLst/>
          </a:prstGeom>
          <a:noFill/>
        </p:spPr>
        <p:txBody>
          <a:bodyPr wrap="square" rtlCol="0">
            <a:spAutoFit/>
          </a:bodyPr>
          <a:lstStyle/>
          <a:p>
            <a:r>
              <a:rPr lang="en-IN" b="1" i="0" dirty="0">
                <a:solidFill>
                  <a:srgbClr val="0070C0"/>
                </a:solidFill>
                <a:effectLst/>
                <a:latin typeface="Söhne"/>
              </a:rPr>
              <a:t>3.14.1.  Description for Slide</a:t>
            </a:r>
          </a:p>
          <a:p>
            <a:endParaRPr lang="en-IN" b="1" dirty="0">
              <a:solidFill>
                <a:srgbClr val="0D0D0D"/>
              </a:solidFill>
              <a:latin typeface="Söhne"/>
            </a:endParaRPr>
          </a:p>
          <a:p>
            <a:r>
              <a:rPr lang="en-IN" b="0" i="0" dirty="0">
                <a:solidFill>
                  <a:srgbClr val="0D0D0D"/>
                </a:solidFill>
                <a:effectLst/>
                <a:latin typeface="Söhne"/>
              </a:rPr>
              <a:t>The geographical distribution of customer churn provides valuable insights into regional trends impacting churn rates. </a:t>
            </a:r>
            <a:r>
              <a:rPr lang="en-IN" b="0" i="0" dirty="0" err="1">
                <a:solidFill>
                  <a:srgbClr val="0D0D0D"/>
                </a:solidFill>
                <a:effectLst/>
                <a:latin typeface="Söhne"/>
              </a:rPr>
              <a:t>Analyzing</a:t>
            </a:r>
            <a:r>
              <a:rPr lang="en-IN" b="0" i="0" dirty="0">
                <a:solidFill>
                  <a:srgbClr val="0D0D0D"/>
                </a:solidFill>
                <a:effectLst/>
                <a:latin typeface="Söhne"/>
              </a:rPr>
              <a:t> longitude and latitude data alongside churn categories reveals geographic patterns influencing customer </a:t>
            </a:r>
            <a:r>
              <a:rPr lang="en-IN" b="0" i="0" dirty="0" err="1">
                <a:solidFill>
                  <a:srgbClr val="0D0D0D"/>
                </a:solidFill>
                <a:effectLst/>
                <a:latin typeface="Söhne"/>
              </a:rPr>
              <a:t>behavior</a:t>
            </a:r>
            <a:r>
              <a:rPr lang="en-IN" b="0" i="0" dirty="0">
                <a:solidFill>
                  <a:srgbClr val="0D0D0D"/>
                </a:solidFill>
                <a:effectLst/>
                <a:latin typeface="Söhne"/>
              </a:rPr>
              <a:t>.</a:t>
            </a:r>
          </a:p>
          <a:p>
            <a:endParaRPr lang="en-IN" dirty="0">
              <a:solidFill>
                <a:srgbClr val="0D0D0D"/>
              </a:solidFill>
              <a:latin typeface="Söhne"/>
            </a:endParaRPr>
          </a:p>
          <a:p>
            <a:r>
              <a:rPr lang="en-IN" b="1" dirty="0">
                <a:solidFill>
                  <a:srgbClr val="0070C0"/>
                </a:solidFill>
                <a:latin typeface="Söhne"/>
              </a:rPr>
              <a:t>3.14.2.  code </a:t>
            </a:r>
          </a:p>
          <a:p>
            <a:endParaRPr lang="en-IN" dirty="0">
              <a:solidFill>
                <a:srgbClr val="0D0D0D"/>
              </a:solidFill>
              <a:latin typeface="Söhne"/>
            </a:endParaRPr>
          </a:p>
          <a:p>
            <a:r>
              <a:rPr lang="en-IN" b="0" i="0" dirty="0" err="1">
                <a:solidFill>
                  <a:srgbClr val="FF0000"/>
                </a:solidFill>
                <a:effectLst/>
                <a:latin typeface="Söhne"/>
              </a:rPr>
              <a:t>sns.scatterplot</a:t>
            </a:r>
            <a:r>
              <a:rPr lang="en-IN" b="0" i="0" dirty="0">
                <a:solidFill>
                  <a:srgbClr val="FF0000"/>
                </a:solidFill>
                <a:effectLst/>
                <a:latin typeface="Söhne"/>
              </a:rPr>
              <a:t>(x='Longitude', y='Latitude', hue='Churn Category', data=</a:t>
            </a:r>
            <a:r>
              <a:rPr lang="en-IN" b="0" i="0" dirty="0" err="1">
                <a:solidFill>
                  <a:srgbClr val="FF0000"/>
                </a:solidFill>
                <a:effectLst/>
                <a:latin typeface="Söhne"/>
              </a:rPr>
              <a:t>df</a:t>
            </a:r>
            <a:r>
              <a:rPr lang="en-IN" b="0" i="0" dirty="0">
                <a:solidFill>
                  <a:srgbClr val="FF0000"/>
                </a:solidFill>
                <a:effectLst/>
                <a:latin typeface="Söhne"/>
              </a:rPr>
              <a:t>) </a:t>
            </a:r>
          </a:p>
          <a:p>
            <a:r>
              <a:rPr lang="en-IN" b="0" i="0" dirty="0" err="1">
                <a:solidFill>
                  <a:srgbClr val="FF0000"/>
                </a:solidFill>
                <a:effectLst/>
                <a:latin typeface="Söhne"/>
              </a:rPr>
              <a:t>plt.title</a:t>
            </a:r>
            <a:r>
              <a:rPr lang="en-IN" b="0" i="0" dirty="0">
                <a:solidFill>
                  <a:srgbClr val="FF0000"/>
                </a:solidFill>
                <a:effectLst/>
                <a:latin typeface="Söhne"/>
              </a:rPr>
              <a:t>('Geographical Patterns in Customer Churn’) </a:t>
            </a:r>
          </a:p>
          <a:p>
            <a:r>
              <a:rPr lang="en-IN" b="0" i="0" dirty="0" err="1">
                <a:solidFill>
                  <a:srgbClr val="FF0000"/>
                </a:solidFill>
                <a:effectLst/>
                <a:latin typeface="Söhne"/>
              </a:rPr>
              <a:t>plt.show</a:t>
            </a:r>
            <a:r>
              <a:rPr lang="en-IN" b="0" i="0" dirty="0">
                <a:solidFill>
                  <a:srgbClr val="FF0000"/>
                </a:solidFill>
                <a:effectLst/>
                <a:latin typeface="Söhne"/>
              </a:rPr>
              <a:t>()</a:t>
            </a:r>
          </a:p>
          <a:p>
            <a:endParaRPr lang="en-IN" dirty="0">
              <a:solidFill>
                <a:srgbClr val="FF0000"/>
              </a:solidFill>
              <a:latin typeface="Söhne"/>
            </a:endParaRPr>
          </a:p>
          <a:p>
            <a:r>
              <a:rPr lang="en-US" b="0" i="0" dirty="0">
                <a:solidFill>
                  <a:srgbClr val="0D0D0D"/>
                </a:solidFill>
                <a:effectLst/>
                <a:latin typeface="Söhne"/>
              </a:rPr>
              <a:t>The code snippet uses a scatter plot to visualize the relationship between longitude and latitude with respect to churn categories. Each point represents a customer, with colors indicating churn status    (e.g., red for churned customers and blue for retained customers). This visualization helps identify spatial clusters or trends related to customer churn across different geographic locations.</a:t>
            </a:r>
            <a:endParaRPr lang="en-IN" b="0" i="0" dirty="0">
              <a:solidFill>
                <a:srgbClr val="0D0D0D"/>
              </a:solidFill>
              <a:effectLst/>
              <a:latin typeface="Söhne"/>
            </a:endParaRPr>
          </a:p>
          <a:p>
            <a:endParaRPr lang="en-IN" b="1" dirty="0">
              <a:solidFill>
                <a:srgbClr val="0070C0"/>
              </a:solidFill>
              <a:latin typeface="Söhne"/>
            </a:endParaRPr>
          </a:p>
          <a:p>
            <a:r>
              <a:rPr lang="en-IN" b="1" dirty="0">
                <a:solidFill>
                  <a:srgbClr val="0070C0"/>
                </a:solidFill>
                <a:latin typeface="Söhne"/>
              </a:rPr>
              <a:t>3.14.3.  conclusion </a:t>
            </a:r>
          </a:p>
          <a:p>
            <a:endParaRPr lang="en-IN" dirty="0">
              <a:solidFill>
                <a:srgbClr val="0D0D0D"/>
              </a:solidFill>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Customer churn analysis reveals significant patterns and trends in customer behavior.</a:t>
            </a:r>
          </a:p>
          <a:p>
            <a:pPr marL="285750" indent="-285750" algn="just">
              <a:buFont typeface="Arial" panose="020B0604020202020204" pitchFamily="34" charset="0"/>
              <a:buChar char="•"/>
            </a:pPr>
            <a:r>
              <a:rPr lang="en-US" b="0" i="0" dirty="0">
                <a:solidFill>
                  <a:srgbClr val="0D0D0D"/>
                </a:solidFill>
                <a:effectLst/>
                <a:latin typeface="Söhne"/>
              </a:rPr>
              <a:t>Factors such as number of referrals, churn reasons, geographic location, and total refunds impact churn rates.</a:t>
            </a:r>
          </a:p>
          <a:p>
            <a:pPr marL="285750" indent="-285750" algn="just">
              <a:buFont typeface="Arial" panose="020B0604020202020204" pitchFamily="34" charset="0"/>
              <a:buChar char="•"/>
            </a:pPr>
            <a:r>
              <a:rPr lang="en-US" b="0" i="0" dirty="0">
                <a:solidFill>
                  <a:srgbClr val="0D0D0D"/>
                </a:solidFill>
                <a:effectLst/>
                <a:latin typeface="Söhne"/>
              </a:rPr>
              <a:t>Top cities with high churn rates indicate areas for targeted retention strategies.</a:t>
            </a:r>
          </a:p>
          <a:p>
            <a:pPr marL="285750" indent="-285750" algn="just">
              <a:buFont typeface="Arial" panose="020B0604020202020204" pitchFamily="34" charset="0"/>
              <a:buChar char="•"/>
            </a:pPr>
            <a:r>
              <a:rPr lang="en-US" b="0" i="0" dirty="0">
                <a:solidFill>
                  <a:srgbClr val="0D0D0D"/>
                </a:solidFill>
                <a:effectLst/>
                <a:latin typeface="Söhne"/>
              </a:rPr>
              <a:t>Seasonal patterns and average tenure of customers provide additional insights into churn dynamics.</a:t>
            </a:r>
          </a:p>
          <a:p>
            <a:endParaRPr lang="en-IN" dirty="0"/>
          </a:p>
        </p:txBody>
      </p:sp>
      <p:pic>
        <p:nvPicPr>
          <p:cNvPr id="11" name="Picture 10">
            <a:extLst>
              <a:ext uri="{FF2B5EF4-FFF2-40B4-BE49-F238E27FC236}">
                <a16:creationId xmlns:a16="http://schemas.microsoft.com/office/drawing/2014/main" id="{F652EE9A-EB2D-6193-276F-EBB6B9D92C60}"/>
              </a:ext>
            </a:extLst>
          </p:cNvPr>
          <p:cNvPicPr>
            <a:picLocks noChangeAspect="1"/>
          </p:cNvPicPr>
          <p:nvPr/>
        </p:nvPicPr>
        <p:blipFill>
          <a:blip r:embed="rId2"/>
          <a:stretch>
            <a:fillRect/>
          </a:stretch>
        </p:blipFill>
        <p:spPr>
          <a:xfrm>
            <a:off x="10363200" y="2423717"/>
            <a:ext cx="7735380" cy="6087325"/>
          </a:xfrm>
          <a:prstGeom prst="rect">
            <a:avLst/>
          </a:prstGeom>
        </p:spPr>
      </p:pic>
    </p:spTree>
    <p:extLst>
      <p:ext uri="{BB962C8B-B14F-4D97-AF65-F5344CB8AC3E}">
        <p14:creationId xmlns:p14="http://schemas.microsoft.com/office/powerpoint/2010/main" val="163627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59E42-2CB2-BD64-8005-ED9F8D086C5E}"/>
              </a:ext>
            </a:extLst>
          </p:cNvPr>
          <p:cNvSpPr txBox="1"/>
          <p:nvPr/>
        </p:nvSpPr>
        <p:spPr>
          <a:xfrm>
            <a:off x="304800" y="342900"/>
            <a:ext cx="12573000" cy="1569660"/>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3.14. </a:t>
            </a:r>
            <a:r>
              <a:rPr lang="en-US" sz="3200" b="1" u="sng" dirty="0">
                <a:solidFill>
                  <a:schemeClr val="tx1"/>
                </a:solidFill>
                <a:effectLst/>
                <a:latin typeface="Times New Roman" panose="02020603050405020304" pitchFamily="18" charset="0"/>
                <a:cs typeface="Times New Roman" panose="02020603050405020304" pitchFamily="18" charset="0"/>
              </a:rPr>
              <a:t>Impact of Number of Dependents on Churn Rate</a:t>
            </a:r>
          </a:p>
          <a:p>
            <a:endParaRPr lang="en-US" sz="3200" b="1" u="sng" dirty="0">
              <a:solidFill>
                <a:schemeClr val="tx1"/>
              </a:solidFill>
              <a:effectLst/>
              <a:latin typeface="Times New Roman" panose="02020603050405020304" pitchFamily="18" charset="0"/>
              <a:cs typeface="Times New Roman" panose="02020603050405020304" pitchFamily="18" charset="0"/>
            </a:endParaRPr>
          </a:p>
          <a:p>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D528C1-F424-2A8D-012A-C671A8A981D2}"/>
              </a:ext>
            </a:extLst>
          </p:cNvPr>
          <p:cNvSpPr txBox="1"/>
          <p:nvPr/>
        </p:nvSpPr>
        <p:spPr>
          <a:xfrm>
            <a:off x="401630" y="1067411"/>
            <a:ext cx="8534400" cy="4524315"/>
          </a:xfrm>
          <a:prstGeom prst="rect">
            <a:avLst/>
          </a:prstGeom>
          <a:noFill/>
        </p:spPr>
        <p:txBody>
          <a:bodyPr wrap="square" rtlCol="0">
            <a:spAutoFit/>
          </a:bodyPr>
          <a:lstStyle/>
          <a:p>
            <a:r>
              <a:rPr lang="en-IN" b="1" dirty="0">
                <a:solidFill>
                  <a:srgbClr val="0070C0"/>
                </a:solidFill>
              </a:rPr>
              <a:t>3.14.1.  Introduction </a:t>
            </a:r>
          </a:p>
          <a:p>
            <a:endParaRPr lang="en-IN" dirty="0"/>
          </a:p>
          <a:p>
            <a:r>
              <a:rPr lang="en-US" b="0" i="0" dirty="0">
                <a:solidFill>
                  <a:srgbClr val="0D0D0D"/>
                </a:solidFill>
                <a:effectLst/>
                <a:latin typeface="Söhne"/>
              </a:rPr>
              <a:t>The Analysis Shows The Distribution Of Churn Categories Based On The Number Of Dependents. Here Is A Snapshot Of The Result</a:t>
            </a:r>
            <a:endParaRPr lang="en-IN" b="0" i="0" dirty="0">
              <a:solidFill>
                <a:srgbClr val="0D0D0D"/>
              </a:solidFill>
              <a:effectLst/>
              <a:latin typeface="Söhne"/>
            </a:endParaRPr>
          </a:p>
          <a:p>
            <a:endParaRPr lang="en-IN" dirty="0">
              <a:solidFill>
                <a:srgbClr val="0D0D0D"/>
              </a:solidFill>
              <a:latin typeface="Söhne"/>
            </a:endParaRPr>
          </a:p>
          <a:p>
            <a:r>
              <a:rPr lang="en-US" dirty="0" err="1">
                <a:solidFill>
                  <a:srgbClr val="FF0000"/>
                </a:solidFill>
              </a:rPr>
              <a:t>dependent_churn</a:t>
            </a:r>
            <a:r>
              <a:rPr lang="en-US" dirty="0">
                <a:solidFill>
                  <a:srgbClr val="FF0000"/>
                </a:solidFill>
              </a:rPr>
              <a:t> = </a:t>
            </a:r>
            <a:r>
              <a:rPr lang="en-US" dirty="0" err="1">
                <a:solidFill>
                  <a:srgbClr val="FF0000"/>
                </a:solidFill>
              </a:rPr>
              <a:t>df.groupby</a:t>
            </a:r>
            <a:r>
              <a:rPr lang="en-US" dirty="0">
                <a:solidFill>
                  <a:srgbClr val="FF0000"/>
                </a:solidFill>
              </a:rPr>
              <a:t>('Number of Dependents')['Churn Category'].</a:t>
            </a:r>
            <a:r>
              <a:rPr lang="en-US" dirty="0" err="1">
                <a:solidFill>
                  <a:srgbClr val="FF0000"/>
                </a:solidFill>
              </a:rPr>
              <a:t>value_counts</a:t>
            </a:r>
            <a:r>
              <a:rPr lang="en-US" dirty="0">
                <a:solidFill>
                  <a:srgbClr val="FF0000"/>
                </a:solidFill>
              </a:rPr>
              <a:t>(normalize=True).unstack()</a:t>
            </a:r>
          </a:p>
          <a:p>
            <a:r>
              <a:rPr lang="en-US" dirty="0" err="1">
                <a:solidFill>
                  <a:srgbClr val="FF0000"/>
                </a:solidFill>
              </a:rPr>
              <a:t>dependent_churn</a:t>
            </a:r>
            <a:endParaRPr lang="en-US" dirty="0">
              <a:solidFill>
                <a:srgbClr val="FF0000"/>
              </a:solidFill>
            </a:endParaRPr>
          </a:p>
          <a:p>
            <a:endParaRPr lang="en-IN" dirty="0">
              <a:solidFill>
                <a:srgbClr val="0D0D0D"/>
              </a:solidFill>
              <a:latin typeface="Söhne"/>
            </a:endParaRPr>
          </a:p>
          <a:p>
            <a:r>
              <a:rPr lang="en-US" b="0" i="0" dirty="0">
                <a:solidFill>
                  <a:srgbClr val="0D0D0D"/>
                </a:solidFill>
                <a:effectLst/>
                <a:latin typeface="Söhne"/>
              </a:rPr>
              <a:t>This Code Calculates The Normalized Churn Rate For Each Category Of The Number Of Dependents. The Resulting Graph Visually Represents This Impact, Providing Insights Into How Churn Rates Vary With The Number Of Dependents.</a:t>
            </a:r>
            <a:endParaRPr lang="en-IN" b="0" i="0" dirty="0">
              <a:solidFill>
                <a:srgbClr val="0D0D0D"/>
              </a:solidFill>
              <a:effectLst/>
              <a:latin typeface="Söhne"/>
            </a:endParaRPr>
          </a:p>
          <a:p>
            <a:endParaRPr lang="en-IN" dirty="0">
              <a:solidFill>
                <a:srgbClr val="0D0D0D"/>
              </a:solidFill>
              <a:latin typeface="Söhne"/>
            </a:endParaRPr>
          </a:p>
          <a:p>
            <a:r>
              <a:rPr lang="en-IN" b="1" dirty="0">
                <a:solidFill>
                  <a:srgbClr val="0070C0"/>
                </a:solidFill>
                <a:latin typeface="Söhne"/>
              </a:rPr>
              <a:t>Output</a:t>
            </a:r>
          </a:p>
          <a:p>
            <a:endParaRPr lang="en-IN" dirty="0">
              <a:solidFill>
                <a:srgbClr val="0D0D0D"/>
              </a:solidFill>
              <a:latin typeface="Söhne"/>
            </a:endParaRPr>
          </a:p>
          <a:p>
            <a:endParaRPr lang="en-IN" dirty="0"/>
          </a:p>
        </p:txBody>
      </p:sp>
      <p:graphicFrame>
        <p:nvGraphicFramePr>
          <p:cNvPr id="3" name="Table 2">
            <a:extLst>
              <a:ext uri="{FF2B5EF4-FFF2-40B4-BE49-F238E27FC236}">
                <a16:creationId xmlns:a16="http://schemas.microsoft.com/office/drawing/2014/main" id="{5AB4BCD8-36CD-97D9-0A37-866FF98EDFC2}"/>
              </a:ext>
            </a:extLst>
          </p:cNvPr>
          <p:cNvGraphicFramePr>
            <a:graphicFrameLocks noGrp="1"/>
          </p:cNvGraphicFramePr>
          <p:nvPr>
            <p:extLst>
              <p:ext uri="{D42A27DB-BD31-4B8C-83A1-F6EECF244321}">
                <p14:modId xmlns:p14="http://schemas.microsoft.com/office/powerpoint/2010/main" val="4173417007"/>
              </p:ext>
            </p:extLst>
          </p:nvPr>
        </p:nvGraphicFramePr>
        <p:xfrm>
          <a:off x="-210345" y="4991100"/>
          <a:ext cx="9256710" cy="4754880"/>
        </p:xfrm>
        <a:graphic>
          <a:graphicData uri="http://schemas.openxmlformats.org/drawingml/2006/table">
            <a:tbl>
              <a:tblPr/>
              <a:tblGrid>
                <a:gridCol w="1542785">
                  <a:extLst>
                    <a:ext uri="{9D8B030D-6E8A-4147-A177-3AD203B41FA5}">
                      <a16:colId xmlns:a16="http://schemas.microsoft.com/office/drawing/2014/main" val="139421153"/>
                    </a:ext>
                  </a:extLst>
                </a:gridCol>
                <a:gridCol w="1542785">
                  <a:extLst>
                    <a:ext uri="{9D8B030D-6E8A-4147-A177-3AD203B41FA5}">
                      <a16:colId xmlns:a16="http://schemas.microsoft.com/office/drawing/2014/main" val="2964647018"/>
                    </a:ext>
                  </a:extLst>
                </a:gridCol>
                <a:gridCol w="1542785">
                  <a:extLst>
                    <a:ext uri="{9D8B030D-6E8A-4147-A177-3AD203B41FA5}">
                      <a16:colId xmlns:a16="http://schemas.microsoft.com/office/drawing/2014/main" val="722344325"/>
                    </a:ext>
                  </a:extLst>
                </a:gridCol>
                <a:gridCol w="1542785">
                  <a:extLst>
                    <a:ext uri="{9D8B030D-6E8A-4147-A177-3AD203B41FA5}">
                      <a16:colId xmlns:a16="http://schemas.microsoft.com/office/drawing/2014/main" val="1557748746"/>
                    </a:ext>
                  </a:extLst>
                </a:gridCol>
                <a:gridCol w="1542785">
                  <a:extLst>
                    <a:ext uri="{9D8B030D-6E8A-4147-A177-3AD203B41FA5}">
                      <a16:colId xmlns:a16="http://schemas.microsoft.com/office/drawing/2014/main" val="1110756637"/>
                    </a:ext>
                  </a:extLst>
                </a:gridCol>
                <a:gridCol w="1542785">
                  <a:extLst>
                    <a:ext uri="{9D8B030D-6E8A-4147-A177-3AD203B41FA5}">
                      <a16:colId xmlns:a16="http://schemas.microsoft.com/office/drawing/2014/main" val="2451465018"/>
                    </a:ext>
                  </a:extLst>
                </a:gridCol>
              </a:tblGrid>
              <a:tr h="624840">
                <a:tc>
                  <a:txBody>
                    <a:bodyPr/>
                    <a:lstStyle/>
                    <a:p>
                      <a:pPr algn="r" fontAlgn="ctr"/>
                      <a:r>
                        <a:rPr lang="en-IN" sz="1800" dirty="0">
                          <a:solidFill>
                            <a:srgbClr val="FFC000"/>
                          </a:solidFill>
                          <a:effectLst/>
                        </a:rPr>
                        <a:t>Churn Category</a:t>
                      </a:r>
                    </a:p>
                  </a:txBody>
                  <a:tcPr marL="76200" marR="76200" marT="38100" marB="38100" anchor="ctr">
                    <a:lnL>
                      <a:noFill/>
                    </a:lnL>
                    <a:lnR>
                      <a:noFill/>
                    </a:lnR>
                    <a:lnT>
                      <a:noFill/>
                    </a:lnT>
                    <a:lnB>
                      <a:noFill/>
                    </a:lnB>
                    <a:noFill/>
                  </a:tcPr>
                </a:tc>
                <a:tc>
                  <a:txBody>
                    <a:bodyPr/>
                    <a:lstStyle/>
                    <a:p>
                      <a:pPr algn="r" fontAlgn="ctr"/>
                      <a:r>
                        <a:rPr lang="en-IN" sz="1800" dirty="0">
                          <a:solidFill>
                            <a:srgbClr val="FFC000"/>
                          </a:solidFill>
                          <a:effectLst/>
                        </a:rPr>
                        <a:t>Attitude</a:t>
                      </a:r>
                    </a:p>
                  </a:txBody>
                  <a:tcPr marL="76200" marR="76200" marT="38100" marB="38100" anchor="ctr">
                    <a:lnL>
                      <a:noFill/>
                    </a:lnL>
                    <a:lnR>
                      <a:noFill/>
                    </a:lnR>
                    <a:lnT>
                      <a:noFill/>
                    </a:lnT>
                    <a:lnB>
                      <a:noFill/>
                    </a:lnB>
                    <a:noFill/>
                  </a:tcPr>
                </a:tc>
                <a:tc>
                  <a:txBody>
                    <a:bodyPr/>
                    <a:lstStyle/>
                    <a:p>
                      <a:pPr algn="r" fontAlgn="ctr"/>
                      <a:r>
                        <a:rPr lang="en-IN" sz="1800">
                          <a:solidFill>
                            <a:srgbClr val="FFC000"/>
                          </a:solidFill>
                          <a:effectLst/>
                        </a:rPr>
                        <a:t>Competitor</a:t>
                      </a:r>
                    </a:p>
                  </a:txBody>
                  <a:tcPr marL="76200" marR="76200" marT="38100" marB="38100" anchor="ctr">
                    <a:lnL>
                      <a:noFill/>
                    </a:lnL>
                    <a:lnR>
                      <a:noFill/>
                    </a:lnR>
                    <a:lnT>
                      <a:noFill/>
                    </a:lnT>
                    <a:lnB>
                      <a:noFill/>
                    </a:lnB>
                    <a:noFill/>
                  </a:tcPr>
                </a:tc>
                <a:tc>
                  <a:txBody>
                    <a:bodyPr/>
                    <a:lstStyle/>
                    <a:p>
                      <a:pPr algn="r" fontAlgn="ctr"/>
                      <a:r>
                        <a:rPr lang="en-IN" sz="1800">
                          <a:solidFill>
                            <a:srgbClr val="FFC000"/>
                          </a:solidFill>
                          <a:effectLst/>
                        </a:rPr>
                        <a:t>Dissatisfaction</a:t>
                      </a:r>
                    </a:p>
                  </a:txBody>
                  <a:tcPr marL="76200" marR="76200" marT="38100" marB="38100" anchor="ctr">
                    <a:lnL>
                      <a:noFill/>
                    </a:lnL>
                    <a:lnR>
                      <a:noFill/>
                    </a:lnR>
                    <a:lnT>
                      <a:noFill/>
                    </a:lnT>
                    <a:lnB>
                      <a:noFill/>
                    </a:lnB>
                    <a:noFill/>
                  </a:tcPr>
                </a:tc>
                <a:tc>
                  <a:txBody>
                    <a:bodyPr/>
                    <a:lstStyle/>
                    <a:p>
                      <a:pPr algn="r" fontAlgn="ctr"/>
                      <a:r>
                        <a:rPr lang="en-IN" sz="1800">
                          <a:solidFill>
                            <a:srgbClr val="FFC000"/>
                          </a:solidFill>
                          <a:effectLst/>
                        </a:rPr>
                        <a:t>Other</a:t>
                      </a:r>
                    </a:p>
                  </a:txBody>
                  <a:tcPr marL="76200" marR="76200" marT="38100" marB="38100" anchor="ctr">
                    <a:lnL>
                      <a:noFill/>
                    </a:lnL>
                    <a:lnR>
                      <a:noFill/>
                    </a:lnR>
                    <a:lnT>
                      <a:noFill/>
                    </a:lnT>
                    <a:lnB>
                      <a:noFill/>
                    </a:lnB>
                    <a:noFill/>
                  </a:tcPr>
                </a:tc>
                <a:tc>
                  <a:txBody>
                    <a:bodyPr/>
                    <a:lstStyle/>
                    <a:p>
                      <a:pPr algn="r" fontAlgn="ctr"/>
                      <a:r>
                        <a:rPr lang="en-IN" sz="1800">
                          <a:solidFill>
                            <a:srgbClr val="FFC000"/>
                          </a:solidFill>
                          <a:effectLst/>
                        </a:rPr>
                        <a:t>Price</a:t>
                      </a:r>
                    </a:p>
                  </a:txBody>
                  <a:tcPr marL="76200" marR="76200" marT="38100" marB="38100" anchor="ctr">
                    <a:lnL>
                      <a:noFill/>
                    </a:lnL>
                    <a:lnR>
                      <a:noFill/>
                    </a:lnR>
                    <a:lnT>
                      <a:noFill/>
                    </a:lnT>
                    <a:lnB>
                      <a:noFill/>
                    </a:lnB>
                    <a:noFill/>
                  </a:tcPr>
                </a:tc>
                <a:extLst>
                  <a:ext uri="{0D108BD9-81ED-4DB2-BD59-A6C34878D82A}">
                    <a16:rowId xmlns:a16="http://schemas.microsoft.com/office/drawing/2014/main" val="928642313"/>
                  </a:ext>
                </a:extLst>
              </a:tr>
              <a:tr h="624840">
                <a:tc>
                  <a:txBody>
                    <a:bodyPr/>
                    <a:lstStyle/>
                    <a:p>
                      <a:pPr algn="r" fontAlgn="ctr"/>
                      <a:r>
                        <a:rPr lang="en-IN" sz="1800">
                          <a:solidFill>
                            <a:srgbClr val="FFC000"/>
                          </a:solidFill>
                          <a:effectLst/>
                        </a:rPr>
                        <a:t>Number of Dependents</a:t>
                      </a:r>
                    </a:p>
                  </a:txBody>
                  <a:tcPr marL="76200" marR="76200" marT="38100" marB="38100" anchor="ctr">
                    <a:lnL>
                      <a:noFill/>
                    </a:lnL>
                    <a:lnR>
                      <a:noFill/>
                    </a:lnR>
                    <a:lnT>
                      <a:noFill/>
                    </a:lnT>
                    <a:lnB>
                      <a:noFill/>
                    </a:lnB>
                    <a:noFill/>
                  </a:tcPr>
                </a:tc>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999918069"/>
                  </a:ext>
                </a:extLst>
              </a:tr>
              <a:tr h="350520">
                <a:tc>
                  <a:txBody>
                    <a:bodyPr/>
                    <a:lstStyle/>
                    <a:p>
                      <a:pPr algn="r" fontAlgn="ctr"/>
                      <a:r>
                        <a:rPr lang="en-IN" sz="1800" b="0">
                          <a:solidFill>
                            <a:srgbClr val="FFC000"/>
                          </a:solidFill>
                          <a:effectLst/>
                        </a:rPr>
                        <a:t>0</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0.148319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0.472663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0.167898</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0.088659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0.122460</a:t>
                      </a:r>
                    </a:p>
                  </a:txBody>
                  <a:tcPr marL="76200" marR="76200" marT="38100" marB="38100" anchor="ctr">
                    <a:lnL>
                      <a:noFill/>
                    </a:lnL>
                    <a:lnR>
                      <a:noFill/>
                    </a:lnR>
                    <a:lnT>
                      <a:noFill/>
                    </a:lnT>
                    <a:lnB>
                      <a:noFill/>
                    </a:lnB>
                    <a:noFill/>
                  </a:tcPr>
                </a:tc>
                <a:extLst>
                  <a:ext uri="{0D108BD9-81ED-4DB2-BD59-A6C34878D82A}">
                    <a16:rowId xmlns:a16="http://schemas.microsoft.com/office/drawing/2014/main" val="98039083"/>
                  </a:ext>
                </a:extLst>
              </a:tr>
              <a:tr h="350520">
                <a:tc>
                  <a:txBody>
                    <a:bodyPr/>
                    <a:lstStyle/>
                    <a:p>
                      <a:pPr algn="r" fontAlgn="ctr"/>
                      <a:r>
                        <a:rPr lang="en-IN" sz="1800" b="0">
                          <a:solidFill>
                            <a:srgbClr val="FFC000"/>
                          </a:solidFill>
                          <a:effectLst/>
                        </a:rPr>
                        <a:t>1</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0.159132</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0.473779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0.189873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0.084991</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0.092224</a:t>
                      </a:r>
                    </a:p>
                  </a:txBody>
                  <a:tcPr marL="76200" marR="76200" marT="38100" marB="38100" anchor="ctr">
                    <a:lnL>
                      <a:noFill/>
                    </a:lnL>
                    <a:lnR>
                      <a:noFill/>
                    </a:lnR>
                    <a:lnT>
                      <a:noFill/>
                    </a:lnT>
                    <a:lnB>
                      <a:noFill/>
                    </a:lnB>
                    <a:noFill/>
                  </a:tcPr>
                </a:tc>
                <a:extLst>
                  <a:ext uri="{0D108BD9-81ED-4DB2-BD59-A6C34878D82A}">
                    <a16:rowId xmlns:a16="http://schemas.microsoft.com/office/drawing/2014/main" val="2070400610"/>
                  </a:ext>
                </a:extLst>
              </a:tr>
              <a:tr h="350520">
                <a:tc>
                  <a:txBody>
                    <a:bodyPr/>
                    <a:lstStyle/>
                    <a:p>
                      <a:pPr algn="r" fontAlgn="ctr"/>
                      <a:r>
                        <a:rPr lang="en-IN" sz="1800" b="0">
                          <a:solidFill>
                            <a:srgbClr val="FFC000"/>
                          </a:solidFill>
                          <a:effectLst/>
                        </a:rPr>
                        <a:t>2</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0.178908</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0.446328</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0.150659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0.099812</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0.124294</a:t>
                      </a:r>
                    </a:p>
                  </a:txBody>
                  <a:tcPr marL="76200" marR="76200" marT="38100" marB="38100" anchor="ctr">
                    <a:lnL>
                      <a:noFill/>
                    </a:lnL>
                    <a:lnR>
                      <a:noFill/>
                    </a:lnR>
                    <a:lnT>
                      <a:noFill/>
                    </a:lnT>
                    <a:lnB>
                      <a:noFill/>
                    </a:lnB>
                    <a:noFill/>
                  </a:tcPr>
                </a:tc>
                <a:extLst>
                  <a:ext uri="{0D108BD9-81ED-4DB2-BD59-A6C34878D82A}">
                    <a16:rowId xmlns:a16="http://schemas.microsoft.com/office/drawing/2014/main" val="1054027217"/>
                  </a:ext>
                </a:extLst>
              </a:tr>
              <a:tr h="350520">
                <a:tc>
                  <a:txBody>
                    <a:bodyPr/>
                    <a:lstStyle/>
                    <a:p>
                      <a:pPr algn="r" fontAlgn="ctr"/>
                      <a:r>
                        <a:rPr lang="en-IN" sz="1800" b="0">
                          <a:solidFill>
                            <a:srgbClr val="FFC000"/>
                          </a:solidFill>
                          <a:effectLst/>
                        </a:rPr>
                        <a:t>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0.205029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0.441006</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0.170213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0.079304</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0.104449</a:t>
                      </a:r>
                    </a:p>
                  </a:txBody>
                  <a:tcPr marL="76200" marR="76200" marT="38100" marB="38100" anchor="ctr">
                    <a:lnL>
                      <a:noFill/>
                    </a:lnL>
                    <a:lnR>
                      <a:noFill/>
                    </a:lnR>
                    <a:lnT>
                      <a:noFill/>
                    </a:lnT>
                    <a:lnB>
                      <a:noFill/>
                    </a:lnB>
                    <a:noFill/>
                  </a:tcPr>
                </a:tc>
                <a:extLst>
                  <a:ext uri="{0D108BD9-81ED-4DB2-BD59-A6C34878D82A}">
                    <a16:rowId xmlns:a16="http://schemas.microsoft.com/office/drawing/2014/main" val="844074595"/>
                  </a:ext>
                </a:extLst>
              </a:tr>
              <a:tr h="350520">
                <a:tc>
                  <a:txBody>
                    <a:bodyPr/>
                    <a:lstStyle/>
                    <a:p>
                      <a:pPr algn="r" fontAlgn="ctr"/>
                      <a:r>
                        <a:rPr lang="en-IN" sz="1800" b="0">
                          <a:solidFill>
                            <a:srgbClr val="FFC000"/>
                          </a:solidFill>
                          <a:effectLst/>
                        </a:rPr>
                        <a:t>4</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0.333333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0.222222</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0.333333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0.111111</a:t>
                      </a:r>
                    </a:p>
                  </a:txBody>
                  <a:tcPr marL="76200" marR="76200" marT="38100" marB="38100" anchor="ctr">
                    <a:lnL>
                      <a:noFill/>
                    </a:lnL>
                    <a:lnR>
                      <a:noFill/>
                    </a:lnR>
                    <a:lnT>
                      <a:noFill/>
                    </a:lnT>
                    <a:lnB>
                      <a:noFill/>
                    </a:lnB>
                    <a:noFill/>
                  </a:tcPr>
                </a:tc>
                <a:extLst>
                  <a:ext uri="{0D108BD9-81ED-4DB2-BD59-A6C34878D82A}">
                    <a16:rowId xmlns:a16="http://schemas.microsoft.com/office/drawing/2014/main" val="2883123376"/>
                  </a:ext>
                </a:extLst>
              </a:tr>
              <a:tr h="350520">
                <a:tc>
                  <a:txBody>
                    <a:bodyPr/>
                    <a:lstStyle/>
                    <a:p>
                      <a:pPr algn="r" fontAlgn="ctr"/>
                      <a:r>
                        <a:rPr lang="en-IN" sz="1800" b="0">
                          <a:solidFill>
                            <a:srgbClr val="FFC000"/>
                          </a:solidFill>
                          <a:effectLst/>
                        </a:rPr>
                        <a:t>5</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0.300000</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0.300000</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0.300000</a:t>
                      </a:r>
                    </a:p>
                  </a:txBody>
                  <a:tcPr marL="76200" marR="76200" marT="38100" marB="38100" anchor="ctr">
                    <a:lnL>
                      <a:noFill/>
                    </a:lnL>
                    <a:lnR>
                      <a:noFill/>
                    </a:lnR>
                    <a:lnT>
                      <a:noFill/>
                    </a:lnT>
                    <a:lnB>
                      <a:noFill/>
                    </a:lnB>
                    <a:noFill/>
                  </a:tcPr>
                </a:tc>
                <a:tc>
                  <a:txBody>
                    <a:bodyPr/>
                    <a:lstStyle/>
                    <a:p>
                      <a:r>
                        <a:rPr lang="en-IN" sz="1800" dirty="0" err="1">
                          <a:solidFill>
                            <a:srgbClr val="FFC000"/>
                          </a:solidFill>
                          <a:effectLst/>
                        </a:rPr>
                        <a:t>NaN</a:t>
                      </a: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r>
                        <a:rPr lang="en-IN" sz="1800">
                          <a:solidFill>
                            <a:srgbClr val="FFC000"/>
                          </a:solidFill>
                          <a:effectLst/>
                        </a:rPr>
                        <a:t>0.100000</a:t>
                      </a:r>
                    </a:p>
                  </a:txBody>
                  <a:tcPr marL="76200" marR="76200" marT="38100" marB="38100" anchor="ctr">
                    <a:lnL>
                      <a:noFill/>
                    </a:lnL>
                    <a:lnR>
                      <a:noFill/>
                    </a:lnR>
                    <a:lnT>
                      <a:noFill/>
                    </a:lnT>
                    <a:lnB>
                      <a:noFill/>
                    </a:lnB>
                    <a:noFill/>
                  </a:tcPr>
                </a:tc>
                <a:extLst>
                  <a:ext uri="{0D108BD9-81ED-4DB2-BD59-A6C34878D82A}">
                    <a16:rowId xmlns:a16="http://schemas.microsoft.com/office/drawing/2014/main" val="4142257197"/>
                  </a:ext>
                </a:extLst>
              </a:tr>
              <a:tr h="350520">
                <a:tc>
                  <a:txBody>
                    <a:bodyPr/>
                    <a:lstStyle/>
                    <a:p>
                      <a:pPr algn="r" fontAlgn="ctr"/>
                      <a:r>
                        <a:rPr lang="en-IN" sz="1800" b="0">
                          <a:solidFill>
                            <a:srgbClr val="FFC000"/>
                          </a:solidFill>
                          <a:effectLst/>
                        </a:rPr>
                        <a:t>6</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0.333333</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0.666667</a:t>
                      </a:r>
                    </a:p>
                  </a:txBody>
                  <a:tcPr marL="76200" marR="76200" marT="38100" marB="38100" anchor="ctr">
                    <a:lnL>
                      <a:noFill/>
                    </a:lnL>
                    <a:lnR>
                      <a:noFill/>
                    </a:lnR>
                    <a:lnT>
                      <a:noFill/>
                    </a:lnT>
                    <a:lnB>
                      <a:noFill/>
                    </a:lnB>
                    <a:noFill/>
                  </a:tcPr>
                </a:tc>
                <a:tc>
                  <a:txBody>
                    <a:bodyPr/>
                    <a:lstStyle/>
                    <a:p>
                      <a:r>
                        <a:rPr lang="en-IN" sz="1800" dirty="0" err="1">
                          <a:solidFill>
                            <a:srgbClr val="FFC000"/>
                          </a:solidFill>
                          <a:effectLst/>
                        </a:rPr>
                        <a:t>NaN</a:t>
                      </a: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extLst>
                  <a:ext uri="{0D108BD9-81ED-4DB2-BD59-A6C34878D82A}">
                    <a16:rowId xmlns:a16="http://schemas.microsoft.com/office/drawing/2014/main" val="1527208231"/>
                  </a:ext>
                </a:extLst>
              </a:tr>
              <a:tr h="350520">
                <a:tc>
                  <a:txBody>
                    <a:bodyPr/>
                    <a:lstStyle/>
                    <a:p>
                      <a:pPr algn="r" fontAlgn="ctr"/>
                      <a:r>
                        <a:rPr lang="en-IN" sz="1800" b="0">
                          <a:solidFill>
                            <a:srgbClr val="FFC000"/>
                          </a:solidFill>
                          <a:effectLst/>
                        </a:rPr>
                        <a:t>7</a:t>
                      </a:r>
                    </a:p>
                  </a:txBody>
                  <a:tcPr marL="76200" marR="76200" marT="38100" marB="38100" anchor="ctr">
                    <a:lnL>
                      <a:noFill/>
                    </a:lnL>
                    <a:lnR>
                      <a:noFill/>
                    </a:lnR>
                    <a:lnT>
                      <a:noFill/>
                    </a:lnT>
                    <a:lnB>
                      <a:noFill/>
                    </a:lnB>
                    <a:noFill/>
                  </a:tcPr>
                </a:tc>
                <a:tc>
                  <a:txBody>
                    <a:bodyPr/>
                    <a:lstStyle/>
                    <a:p>
                      <a:r>
                        <a:rPr lang="en-IN" sz="1800">
                          <a:solidFill>
                            <a:srgbClr val="FFC000"/>
                          </a:solidFill>
                          <a:effectLst/>
                        </a:rPr>
                        <a:t>0.500000</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dirty="0">
                          <a:solidFill>
                            <a:srgbClr val="FFC000"/>
                          </a:solidFill>
                          <a:effectLst/>
                        </a:rPr>
                        <a:t>0.500000</a:t>
                      </a:r>
                    </a:p>
                  </a:txBody>
                  <a:tcPr marL="76200" marR="76200" marT="38100" marB="38100" anchor="ctr">
                    <a:lnL>
                      <a:noFill/>
                    </a:lnL>
                    <a:lnR>
                      <a:noFill/>
                    </a:lnR>
                    <a:lnT>
                      <a:noFill/>
                    </a:lnT>
                    <a:lnB>
                      <a:noFill/>
                    </a:lnB>
                    <a:noFill/>
                  </a:tcPr>
                </a:tc>
                <a:tc>
                  <a:txBody>
                    <a:bodyPr/>
                    <a:lstStyle/>
                    <a:p>
                      <a:r>
                        <a:rPr lang="en-IN" sz="1800" dirty="0" err="1">
                          <a:solidFill>
                            <a:srgbClr val="FFC000"/>
                          </a:solidFill>
                          <a:effectLst/>
                        </a:rPr>
                        <a:t>NaN</a:t>
                      </a:r>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1782262137"/>
                  </a:ext>
                </a:extLst>
              </a:tr>
              <a:tr h="350520">
                <a:tc>
                  <a:txBody>
                    <a:bodyPr/>
                    <a:lstStyle/>
                    <a:p>
                      <a:pPr algn="r" fontAlgn="ctr"/>
                      <a:r>
                        <a:rPr lang="en-IN" sz="1800" b="0">
                          <a:solidFill>
                            <a:srgbClr val="FFC000"/>
                          </a:solidFill>
                          <a:effectLst/>
                        </a:rPr>
                        <a:t>8</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1.000000</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dirty="0" err="1">
                          <a:solidFill>
                            <a:srgbClr val="FFC000"/>
                          </a:solidFill>
                          <a:effectLst/>
                        </a:rPr>
                        <a:t>NaN</a:t>
                      </a:r>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659943475"/>
                  </a:ext>
                </a:extLst>
              </a:tr>
              <a:tr h="350520">
                <a:tc>
                  <a:txBody>
                    <a:bodyPr/>
                    <a:lstStyle/>
                    <a:p>
                      <a:pPr algn="r" fontAlgn="ctr"/>
                      <a:r>
                        <a:rPr lang="en-IN" sz="1800" b="0">
                          <a:solidFill>
                            <a:srgbClr val="FFC000"/>
                          </a:solidFill>
                          <a:effectLst/>
                        </a:rPr>
                        <a:t>9</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a:solidFill>
                            <a:srgbClr val="FFC000"/>
                          </a:solidFill>
                          <a:effectLst/>
                        </a:rPr>
                        <a:t>1.000000</a:t>
                      </a:r>
                    </a:p>
                  </a:txBody>
                  <a:tcPr marL="76200" marR="76200" marT="38100" marB="38100" anchor="ctr">
                    <a:lnL>
                      <a:noFill/>
                    </a:lnL>
                    <a:lnR>
                      <a:noFill/>
                    </a:lnR>
                    <a:lnT>
                      <a:noFill/>
                    </a:lnT>
                    <a:lnB>
                      <a:noFill/>
                    </a:lnB>
                    <a:noFill/>
                  </a:tcPr>
                </a:tc>
                <a:tc>
                  <a:txBody>
                    <a:bodyPr/>
                    <a:lstStyle/>
                    <a:p>
                      <a:r>
                        <a:rPr lang="en-IN" sz="1800">
                          <a:solidFill>
                            <a:srgbClr val="FFC000"/>
                          </a:solidFill>
                          <a:effectLst/>
                        </a:rPr>
                        <a:t>NaN</a:t>
                      </a:r>
                    </a:p>
                  </a:txBody>
                  <a:tcPr marL="76200" marR="76200" marT="38100" marB="38100" anchor="ctr">
                    <a:lnL>
                      <a:noFill/>
                    </a:lnL>
                    <a:lnR>
                      <a:noFill/>
                    </a:lnR>
                    <a:lnT>
                      <a:noFill/>
                    </a:lnT>
                    <a:lnB>
                      <a:noFill/>
                    </a:lnB>
                    <a:noFill/>
                  </a:tcPr>
                </a:tc>
                <a:tc>
                  <a:txBody>
                    <a:bodyPr/>
                    <a:lstStyle/>
                    <a:p>
                      <a:r>
                        <a:rPr lang="en-IN" sz="1800" dirty="0" err="1">
                          <a:solidFill>
                            <a:srgbClr val="FFC000"/>
                          </a:solidFill>
                          <a:effectLst/>
                        </a:rPr>
                        <a:t>NaN</a:t>
                      </a:r>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2425509843"/>
                  </a:ext>
                </a:extLst>
              </a:tr>
            </a:tbl>
          </a:graphicData>
        </a:graphic>
      </p:graphicFrame>
      <p:pic>
        <p:nvPicPr>
          <p:cNvPr id="5" name="Picture 4">
            <a:extLst>
              <a:ext uri="{FF2B5EF4-FFF2-40B4-BE49-F238E27FC236}">
                <a16:creationId xmlns:a16="http://schemas.microsoft.com/office/drawing/2014/main" id="{D6FE0D42-7436-3251-9395-D22970D2DD5A}"/>
              </a:ext>
            </a:extLst>
          </p:cNvPr>
          <p:cNvPicPr>
            <a:picLocks noChangeAspect="1"/>
          </p:cNvPicPr>
          <p:nvPr/>
        </p:nvPicPr>
        <p:blipFill>
          <a:blip r:embed="rId2"/>
          <a:stretch>
            <a:fillRect/>
          </a:stretch>
        </p:blipFill>
        <p:spPr>
          <a:xfrm>
            <a:off x="9156700" y="1638300"/>
            <a:ext cx="8878890" cy="7906853"/>
          </a:xfrm>
          <a:prstGeom prst="rect">
            <a:avLst/>
          </a:prstGeom>
        </p:spPr>
      </p:pic>
    </p:spTree>
    <p:extLst>
      <p:ext uri="{BB962C8B-B14F-4D97-AF65-F5344CB8AC3E}">
        <p14:creationId xmlns:p14="http://schemas.microsoft.com/office/powerpoint/2010/main" val="142843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24881" y="673698"/>
            <a:ext cx="4821539" cy="9040068"/>
          </a:xfrm>
          <a:prstGeom prst="rect">
            <a:avLst/>
          </a:prstGeom>
        </p:spPr>
      </p:pic>
      <p:sp>
        <p:nvSpPr>
          <p:cNvPr id="3" name="object 3"/>
          <p:cNvSpPr/>
          <p:nvPr/>
        </p:nvSpPr>
        <p:spPr>
          <a:xfrm>
            <a:off x="465679" y="8912475"/>
            <a:ext cx="3086100" cy="869950"/>
          </a:xfrm>
          <a:custGeom>
            <a:avLst/>
            <a:gdLst/>
            <a:ahLst/>
            <a:cxnLst/>
            <a:rect l="l" t="t" r="r" b="b"/>
            <a:pathLst>
              <a:path w="3086100" h="869950">
                <a:moveTo>
                  <a:pt x="2975735" y="0"/>
                </a:moveTo>
                <a:lnTo>
                  <a:pt x="3004126" y="38350"/>
                </a:lnTo>
                <a:lnTo>
                  <a:pt x="3028511" y="79107"/>
                </a:lnTo>
                <a:lnTo>
                  <a:pt x="3048759" y="121950"/>
                </a:lnTo>
                <a:lnTo>
                  <a:pt x="3064737" y="166563"/>
                </a:lnTo>
                <a:lnTo>
                  <a:pt x="3076313" y="212625"/>
                </a:lnTo>
                <a:lnTo>
                  <a:pt x="3083355" y="259819"/>
                </a:lnTo>
                <a:lnTo>
                  <a:pt x="3085732" y="307826"/>
                </a:lnTo>
                <a:lnTo>
                  <a:pt x="3085732" y="383695"/>
                </a:lnTo>
                <a:lnTo>
                  <a:pt x="3083355" y="431703"/>
                </a:lnTo>
                <a:lnTo>
                  <a:pt x="3076313" y="478897"/>
                </a:lnTo>
                <a:lnTo>
                  <a:pt x="3064737" y="524959"/>
                </a:lnTo>
                <a:lnTo>
                  <a:pt x="3048759" y="569571"/>
                </a:lnTo>
                <a:lnTo>
                  <a:pt x="3028511" y="612415"/>
                </a:lnTo>
                <a:lnTo>
                  <a:pt x="3004126" y="653171"/>
                </a:lnTo>
                <a:lnTo>
                  <a:pt x="2975734" y="691522"/>
                </a:lnTo>
                <a:lnTo>
                  <a:pt x="2943469" y="727149"/>
                </a:lnTo>
                <a:lnTo>
                  <a:pt x="2907842" y="759415"/>
                </a:lnTo>
                <a:lnTo>
                  <a:pt x="2869491" y="787806"/>
                </a:lnTo>
                <a:lnTo>
                  <a:pt x="2828734" y="812192"/>
                </a:lnTo>
                <a:lnTo>
                  <a:pt x="2785891" y="832439"/>
                </a:lnTo>
                <a:lnTo>
                  <a:pt x="2741278" y="848417"/>
                </a:lnTo>
                <a:lnTo>
                  <a:pt x="2695216" y="859993"/>
                </a:lnTo>
                <a:lnTo>
                  <a:pt x="2648022" y="867036"/>
                </a:lnTo>
                <a:lnTo>
                  <a:pt x="2600015" y="869413"/>
                </a:lnTo>
                <a:lnTo>
                  <a:pt x="485717" y="869413"/>
                </a:lnTo>
                <a:lnTo>
                  <a:pt x="437709" y="867036"/>
                </a:lnTo>
                <a:lnTo>
                  <a:pt x="390515" y="859993"/>
                </a:lnTo>
                <a:lnTo>
                  <a:pt x="344453" y="848417"/>
                </a:lnTo>
                <a:lnTo>
                  <a:pt x="299841" y="832439"/>
                </a:lnTo>
                <a:lnTo>
                  <a:pt x="256997" y="812192"/>
                </a:lnTo>
                <a:lnTo>
                  <a:pt x="216241" y="787806"/>
                </a:lnTo>
                <a:lnTo>
                  <a:pt x="177890" y="759415"/>
                </a:lnTo>
                <a:lnTo>
                  <a:pt x="142263" y="727149"/>
                </a:lnTo>
                <a:lnTo>
                  <a:pt x="109997" y="691522"/>
                </a:lnTo>
                <a:lnTo>
                  <a:pt x="81606" y="653171"/>
                </a:lnTo>
                <a:lnTo>
                  <a:pt x="57220" y="612415"/>
                </a:lnTo>
                <a:lnTo>
                  <a:pt x="36973" y="569571"/>
                </a:lnTo>
                <a:lnTo>
                  <a:pt x="20995" y="524959"/>
                </a:lnTo>
                <a:lnTo>
                  <a:pt x="9419" y="478897"/>
                </a:lnTo>
                <a:lnTo>
                  <a:pt x="2376" y="431703"/>
                </a:lnTo>
                <a:lnTo>
                  <a:pt x="0" y="383696"/>
                </a:lnTo>
              </a:path>
            </a:pathLst>
          </a:custGeom>
          <a:ln w="76199">
            <a:solidFill>
              <a:srgbClr val="2045B1"/>
            </a:solidFill>
          </a:ln>
        </p:spPr>
        <p:txBody>
          <a:bodyPr wrap="square" lIns="0" tIns="0" rIns="0" bIns="0" rtlCol="0"/>
          <a:lstStyle/>
          <a:p>
            <a:endParaRPr/>
          </a:p>
        </p:txBody>
      </p:sp>
      <p:sp>
        <p:nvSpPr>
          <p:cNvPr id="4" name="object 4"/>
          <p:cNvSpPr txBox="1"/>
          <p:nvPr/>
        </p:nvSpPr>
        <p:spPr>
          <a:xfrm>
            <a:off x="1315254" y="8877524"/>
            <a:ext cx="1386840" cy="604520"/>
          </a:xfrm>
          <a:prstGeom prst="rect">
            <a:avLst/>
          </a:prstGeom>
        </p:spPr>
        <p:txBody>
          <a:bodyPr vert="horz" wrap="square" lIns="0" tIns="12700" rIns="0" bIns="0" rtlCol="0">
            <a:spAutoFit/>
          </a:bodyPr>
          <a:lstStyle/>
          <a:p>
            <a:pPr marL="12700">
              <a:lnSpc>
                <a:spcPct val="100000"/>
              </a:lnSpc>
              <a:spcBef>
                <a:spcPts val="100"/>
              </a:spcBef>
            </a:pPr>
            <a:r>
              <a:rPr lang="en-IN" sz="3800" spc="645" dirty="0">
                <a:solidFill>
                  <a:srgbClr val="2045B1"/>
                </a:solidFill>
                <a:latin typeface="Arial MT"/>
                <a:cs typeface="Arial MT"/>
              </a:rPr>
              <a:t>Data</a:t>
            </a:r>
            <a:endParaRPr lang="en-IN" sz="3800" dirty="0">
              <a:latin typeface="Arial MT"/>
              <a:cs typeface="Arial MT"/>
            </a:endParaRPr>
          </a:p>
        </p:txBody>
      </p:sp>
      <p:grpSp>
        <p:nvGrpSpPr>
          <p:cNvPr id="5" name="object 5"/>
          <p:cNvGrpSpPr/>
          <p:nvPr/>
        </p:nvGrpSpPr>
        <p:grpSpPr>
          <a:xfrm>
            <a:off x="7785028" y="8717480"/>
            <a:ext cx="350520" cy="290195"/>
            <a:chOff x="7785028" y="8717480"/>
            <a:chExt cx="350520" cy="290195"/>
          </a:xfrm>
        </p:grpSpPr>
        <p:pic>
          <p:nvPicPr>
            <p:cNvPr id="6" name="object 6"/>
            <p:cNvPicPr/>
            <p:nvPr/>
          </p:nvPicPr>
          <p:blipFill>
            <a:blip r:embed="rId3" cstate="print"/>
            <a:stretch>
              <a:fillRect/>
            </a:stretch>
          </p:blipFill>
          <p:spPr>
            <a:xfrm>
              <a:off x="7785028" y="8717480"/>
              <a:ext cx="252862" cy="174348"/>
            </a:xfrm>
            <a:prstGeom prst="rect">
              <a:avLst/>
            </a:prstGeom>
          </p:spPr>
        </p:pic>
        <p:sp>
          <p:nvSpPr>
            <p:cNvPr id="7" name="object 7"/>
            <p:cNvSpPr/>
            <p:nvPr/>
          </p:nvSpPr>
          <p:spPr>
            <a:xfrm>
              <a:off x="8085975" y="8950826"/>
              <a:ext cx="11430" cy="18415"/>
            </a:xfrm>
            <a:custGeom>
              <a:avLst/>
              <a:gdLst/>
              <a:ahLst/>
              <a:cxnLst/>
              <a:rect l="l" t="t" r="r" b="b"/>
              <a:pathLst>
                <a:path w="11429" h="18415">
                  <a:moveTo>
                    <a:pt x="0" y="0"/>
                  </a:moveTo>
                  <a:lnTo>
                    <a:pt x="11018" y="18415"/>
                  </a:lnTo>
                </a:path>
              </a:pathLst>
            </a:custGeom>
            <a:ln w="76199">
              <a:solidFill>
                <a:srgbClr val="DFCA26"/>
              </a:solidFill>
            </a:ln>
          </p:spPr>
          <p:txBody>
            <a:bodyPr wrap="square" lIns="0" tIns="0" rIns="0" bIns="0" rtlCol="0"/>
            <a:lstStyle/>
            <a:p>
              <a:endParaRPr/>
            </a:p>
          </p:txBody>
        </p:sp>
      </p:grpSp>
      <p:sp>
        <p:nvSpPr>
          <p:cNvPr id="8" name="object 8"/>
          <p:cNvSpPr/>
          <p:nvPr/>
        </p:nvSpPr>
        <p:spPr>
          <a:xfrm>
            <a:off x="3830160" y="9388622"/>
            <a:ext cx="4328795" cy="393700"/>
          </a:xfrm>
          <a:custGeom>
            <a:avLst/>
            <a:gdLst/>
            <a:ahLst/>
            <a:cxnLst/>
            <a:rect l="l" t="t" r="r" b="b"/>
            <a:pathLst>
              <a:path w="4328795" h="393700">
                <a:moveTo>
                  <a:pt x="4328412" y="0"/>
                </a:moveTo>
                <a:lnTo>
                  <a:pt x="4316426" y="48812"/>
                </a:lnTo>
                <a:lnTo>
                  <a:pt x="4300448" y="93424"/>
                </a:lnTo>
                <a:lnTo>
                  <a:pt x="4280200" y="136268"/>
                </a:lnTo>
                <a:lnTo>
                  <a:pt x="4255815" y="177025"/>
                </a:lnTo>
                <a:lnTo>
                  <a:pt x="4227423" y="215375"/>
                </a:lnTo>
                <a:lnTo>
                  <a:pt x="4195158" y="251002"/>
                </a:lnTo>
                <a:lnTo>
                  <a:pt x="4159531" y="283268"/>
                </a:lnTo>
                <a:lnTo>
                  <a:pt x="4121180" y="311659"/>
                </a:lnTo>
                <a:lnTo>
                  <a:pt x="4080423" y="336045"/>
                </a:lnTo>
                <a:lnTo>
                  <a:pt x="4037580" y="356293"/>
                </a:lnTo>
                <a:lnTo>
                  <a:pt x="3992967" y="372270"/>
                </a:lnTo>
                <a:lnTo>
                  <a:pt x="3946905" y="383846"/>
                </a:lnTo>
                <a:lnTo>
                  <a:pt x="3899711" y="390889"/>
                </a:lnTo>
                <a:lnTo>
                  <a:pt x="3851704" y="393266"/>
                </a:lnTo>
                <a:lnTo>
                  <a:pt x="448743" y="393266"/>
                </a:lnTo>
                <a:lnTo>
                  <a:pt x="400736" y="390889"/>
                </a:lnTo>
                <a:lnTo>
                  <a:pt x="353542" y="383846"/>
                </a:lnTo>
                <a:lnTo>
                  <a:pt x="307480" y="372270"/>
                </a:lnTo>
                <a:lnTo>
                  <a:pt x="262868" y="356293"/>
                </a:lnTo>
                <a:lnTo>
                  <a:pt x="220024" y="336045"/>
                </a:lnTo>
                <a:lnTo>
                  <a:pt x="179267" y="311659"/>
                </a:lnTo>
                <a:lnTo>
                  <a:pt x="140916" y="283268"/>
                </a:lnTo>
                <a:lnTo>
                  <a:pt x="105290" y="251002"/>
                </a:lnTo>
                <a:lnTo>
                  <a:pt x="73024" y="215375"/>
                </a:lnTo>
                <a:lnTo>
                  <a:pt x="44633" y="177025"/>
                </a:lnTo>
                <a:lnTo>
                  <a:pt x="20247" y="136268"/>
                </a:lnTo>
                <a:lnTo>
                  <a:pt x="0" y="93425"/>
                </a:lnTo>
              </a:path>
            </a:pathLst>
          </a:custGeom>
          <a:ln w="76199">
            <a:solidFill>
              <a:srgbClr val="DFCA26"/>
            </a:solidFill>
          </a:ln>
        </p:spPr>
        <p:txBody>
          <a:bodyPr wrap="square" lIns="0" tIns="0" rIns="0" bIns="0" rtlCol="0"/>
          <a:lstStyle/>
          <a:p>
            <a:endParaRPr/>
          </a:p>
        </p:txBody>
      </p:sp>
      <p:sp>
        <p:nvSpPr>
          <p:cNvPr id="9" name="object 9"/>
          <p:cNvSpPr txBox="1"/>
          <p:nvPr/>
        </p:nvSpPr>
        <p:spPr>
          <a:xfrm>
            <a:off x="4363094" y="8877524"/>
            <a:ext cx="3234690" cy="604520"/>
          </a:xfrm>
          <a:prstGeom prst="rect">
            <a:avLst/>
          </a:prstGeom>
        </p:spPr>
        <p:txBody>
          <a:bodyPr vert="horz" wrap="square" lIns="0" tIns="12700" rIns="0" bIns="0" rtlCol="0">
            <a:spAutoFit/>
          </a:bodyPr>
          <a:lstStyle/>
          <a:p>
            <a:pPr marL="12700">
              <a:lnSpc>
                <a:spcPct val="100000"/>
              </a:lnSpc>
              <a:spcBef>
                <a:spcPts val="100"/>
              </a:spcBef>
            </a:pPr>
            <a:r>
              <a:rPr sz="3800" spc="280" dirty="0">
                <a:solidFill>
                  <a:srgbClr val="DFCA26"/>
                </a:solidFill>
                <a:latin typeface="Arial MT"/>
                <a:cs typeface="Arial MT"/>
              </a:rPr>
              <a:t>Visualization</a:t>
            </a:r>
            <a:endParaRPr sz="3800">
              <a:latin typeface="Arial MT"/>
              <a:cs typeface="Arial MT"/>
            </a:endParaRPr>
          </a:p>
        </p:txBody>
      </p:sp>
      <p:sp>
        <p:nvSpPr>
          <p:cNvPr id="10" name="object 10"/>
          <p:cNvSpPr txBox="1">
            <a:spLocks noGrp="1"/>
          </p:cNvSpPr>
          <p:nvPr>
            <p:ph type="title"/>
          </p:nvPr>
        </p:nvSpPr>
        <p:spPr>
          <a:xfrm>
            <a:off x="452795" y="258402"/>
            <a:ext cx="8729980" cy="1168400"/>
          </a:xfrm>
          <a:prstGeom prst="rect">
            <a:avLst/>
          </a:prstGeom>
        </p:spPr>
        <p:txBody>
          <a:bodyPr vert="horz" wrap="square" lIns="0" tIns="12065" rIns="0" bIns="0" rtlCol="0">
            <a:spAutoFit/>
          </a:bodyPr>
          <a:lstStyle/>
          <a:p>
            <a:pPr marL="12700">
              <a:lnSpc>
                <a:spcPct val="100000"/>
              </a:lnSpc>
              <a:spcBef>
                <a:spcPts val="95"/>
              </a:spcBef>
            </a:pPr>
            <a:r>
              <a:rPr spc="994" dirty="0"/>
              <a:t>01</a:t>
            </a:r>
            <a:r>
              <a:rPr spc="110" dirty="0"/>
              <a:t> </a:t>
            </a:r>
            <a:r>
              <a:rPr spc="1250" dirty="0"/>
              <a:t>-</a:t>
            </a:r>
            <a:r>
              <a:rPr spc="114" dirty="0"/>
              <a:t> </a:t>
            </a:r>
            <a:r>
              <a:rPr spc="865" dirty="0"/>
              <a:t>Introduction</a:t>
            </a:r>
          </a:p>
        </p:txBody>
      </p:sp>
      <p:sp>
        <p:nvSpPr>
          <p:cNvPr id="11" name="object 11"/>
          <p:cNvSpPr txBox="1"/>
          <p:nvPr/>
        </p:nvSpPr>
        <p:spPr>
          <a:xfrm>
            <a:off x="452795" y="1401187"/>
            <a:ext cx="11779885" cy="4425950"/>
          </a:xfrm>
          <a:prstGeom prst="rect">
            <a:avLst/>
          </a:prstGeom>
        </p:spPr>
        <p:txBody>
          <a:bodyPr vert="horz" wrap="square" lIns="0" tIns="336550" rIns="0" bIns="0" rtlCol="0">
            <a:spAutoFit/>
          </a:bodyPr>
          <a:lstStyle/>
          <a:p>
            <a:pPr marL="12700">
              <a:lnSpc>
                <a:spcPct val="100000"/>
              </a:lnSpc>
              <a:spcBef>
                <a:spcPts val="2650"/>
              </a:spcBef>
            </a:pPr>
            <a:r>
              <a:rPr sz="7500" spc="1270" dirty="0">
                <a:latin typeface="Arial MT"/>
                <a:cs typeface="Arial MT"/>
              </a:rPr>
              <a:t>02</a:t>
            </a:r>
            <a:r>
              <a:rPr sz="7500" spc="110" dirty="0">
                <a:latin typeface="Arial MT"/>
                <a:cs typeface="Arial MT"/>
              </a:rPr>
              <a:t> </a:t>
            </a:r>
            <a:r>
              <a:rPr sz="7500" spc="1250" dirty="0">
                <a:latin typeface="Arial MT"/>
                <a:cs typeface="Arial MT"/>
              </a:rPr>
              <a:t>-</a:t>
            </a:r>
            <a:r>
              <a:rPr sz="7500" spc="110" dirty="0">
                <a:latin typeface="Arial MT"/>
                <a:cs typeface="Arial MT"/>
              </a:rPr>
              <a:t> </a:t>
            </a:r>
            <a:r>
              <a:rPr lang="en-IN" sz="7500" spc="835" dirty="0">
                <a:latin typeface="Arial MT"/>
                <a:cs typeface="Arial MT"/>
              </a:rPr>
              <a:t>Describe</a:t>
            </a:r>
            <a:endParaRPr sz="7500" dirty="0">
              <a:latin typeface="Arial MT"/>
              <a:cs typeface="Arial MT"/>
            </a:endParaRPr>
          </a:p>
          <a:p>
            <a:pPr marL="12700" marR="5080">
              <a:lnSpc>
                <a:spcPct val="128299"/>
              </a:lnSpc>
            </a:pPr>
            <a:r>
              <a:rPr sz="7500" spc="1395" dirty="0">
                <a:latin typeface="Arial MT"/>
                <a:cs typeface="Arial MT"/>
              </a:rPr>
              <a:t>03</a:t>
            </a:r>
            <a:r>
              <a:rPr sz="7500" spc="114" dirty="0">
                <a:latin typeface="Arial MT"/>
                <a:cs typeface="Arial MT"/>
              </a:rPr>
              <a:t> </a:t>
            </a:r>
            <a:r>
              <a:rPr sz="7500" spc="1250" dirty="0">
                <a:latin typeface="Arial MT"/>
                <a:cs typeface="Arial MT"/>
              </a:rPr>
              <a:t>-</a:t>
            </a:r>
            <a:r>
              <a:rPr sz="7500" spc="114" dirty="0">
                <a:latin typeface="Arial MT"/>
                <a:cs typeface="Arial MT"/>
              </a:rPr>
              <a:t> </a:t>
            </a:r>
            <a:r>
              <a:rPr sz="7500" spc="1305" dirty="0">
                <a:latin typeface="Arial MT"/>
                <a:cs typeface="Arial MT"/>
              </a:rPr>
              <a:t>Data</a:t>
            </a:r>
            <a:r>
              <a:rPr sz="7500" spc="120" dirty="0">
                <a:latin typeface="Arial MT"/>
                <a:cs typeface="Arial MT"/>
              </a:rPr>
              <a:t> </a:t>
            </a:r>
            <a:r>
              <a:rPr sz="7500" spc="565" dirty="0">
                <a:latin typeface="Arial MT"/>
                <a:cs typeface="Arial MT"/>
              </a:rPr>
              <a:t>Visualization </a:t>
            </a:r>
            <a:r>
              <a:rPr sz="7500" spc="1270" dirty="0">
                <a:latin typeface="Arial MT"/>
                <a:cs typeface="Arial MT"/>
              </a:rPr>
              <a:t>04</a:t>
            </a:r>
            <a:r>
              <a:rPr sz="7500" spc="110" dirty="0">
                <a:latin typeface="Arial MT"/>
                <a:cs typeface="Arial MT"/>
              </a:rPr>
              <a:t> </a:t>
            </a:r>
            <a:r>
              <a:rPr sz="7500" spc="1250" dirty="0">
                <a:latin typeface="Arial MT"/>
                <a:cs typeface="Arial MT"/>
              </a:rPr>
              <a:t>-</a:t>
            </a:r>
            <a:r>
              <a:rPr sz="7500" spc="110" dirty="0">
                <a:latin typeface="Arial MT"/>
                <a:cs typeface="Arial MT"/>
              </a:rPr>
              <a:t> </a:t>
            </a:r>
            <a:r>
              <a:rPr sz="7500" spc="625" dirty="0">
                <a:latin typeface="Arial MT"/>
                <a:cs typeface="Arial MT"/>
              </a:rPr>
              <a:t>Conclusions</a:t>
            </a:r>
            <a:endParaRPr sz="75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359E42-2CB2-BD64-8005-ED9F8D086C5E}"/>
              </a:ext>
            </a:extLst>
          </p:cNvPr>
          <p:cNvSpPr txBox="1"/>
          <p:nvPr/>
        </p:nvSpPr>
        <p:spPr>
          <a:xfrm>
            <a:off x="304800" y="342900"/>
            <a:ext cx="14859000" cy="2062103"/>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3.15.  </a:t>
            </a:r>
            <a:r>
              <a:rPr lang="en-US" sz="3200" b="1" u="sng" dirty="0">
                <a:solidFill>
                  <a:schemeClr val="tx1"/>
                </a:solidFill>
                <a:effectLst/>
                <a:latin typeface="Times New Roman" panose="02020603050405020304" pitchFamily="18" charset="0"/>
                <a:cs typeface="Times New Roman" panose="02020603050405020304" pitchFamily="18" charset="0"/>
              </a:rPr>
              <a:t>Distribution of Payment Methods Among Customers</a:t>
            </a:r>
          </a:p>
          <a:p>
            <a:endParaRPr lang="en-US" sz="3200" b="1" u="sng" dirty="0">
              <a:solidFill>
                <a:schemeClr val="tx1"/>
              </a:solidFill>
              <a:effectLst/>
              <a:latin typeface="Times New Roman" panose="02020603050405020304" pitchFamily="18" charset="0"/>
              <a:cs typeface="Times New Roman" panose="02020603050405020304" pitchFamily="18" charset="0"/>
            </a:endParaRPr>
          </a:p>
          <a:p>
            <a:endParaRPr lang="en-US" sz="3200" b="1" u="sng" dirty="0">
              <a:solidFill>
                <a:schemeClr val="tx1"/>
              </a:solidFill>
              <a:effectLst/>
              <a:latin typeface="Times New Roman" panose="02020603050405020304" pitchFamily="18" charset="0"/>
              <a:cs typeface="Times New Roman" panose="02020603050405020304" pitchFamily="18" charset="0"/>
            </a:endParaRPr>
          </a:p>
          <a:p>
            <a:endParaRPr lang="en-IN" sz="3200"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AB4BCD8-36CD-97D9-0A37-866FF98EDFC2}"/>
              </a:ext>
            </a:extLst>
          </p:cNvPr>
          <p:cNvGraphicFramePr>
            <a:graphicFrameLocks noGrp="1"/>
          </p:cNvGraphicFramePr>
          <p:nvPr>
            <p:extLst>
              <p:ext uri="{D42A27DB-BD31-4B8C-83A1-F6EECF244321}">
                <p14:modId xmlns:p14="http://schemas.microsoft.com/office/powerpoint/2010/main" val="2129539774"/>
              </p:ext>
            </p:extLst>
          </p:nvPr>
        </p:nvGraphicFramePr>
        <p:xfrm>
          <a:off x="-210345" y="4991100"/>
          <a:ext cx="9256710" cy="4754880"/>
        </p:xfrm>
        <a:graphic>
          <a:graphicData uri="http://schemas.openxmlformats.org/drawingml/2006/table">
            <a:tbl>
              <a:tblPr/>
              <a:tblGrid>
                <a:gridCol w="1542785">
                  <a:extLst>
                    <a:ext uri="{9D8B030D-6E8A-4147-A177-3AD203B41FA5}">
                      <a16:colId xmlns:a16="http://schemas.microsoft.com/office/drawing/2014/main" val="139421153"/>
                    </a:ext>
                  </a:extLst>
                </a:gridCol>
                <a:gridCol w="1542785">
                  <a:extLst>
                    <a:ext uri="{9D8B030D-6E8A-4147-A177-3AD203B41FA5}">
                      <a16:colId xmlns:a16="http://schemas.microsoft.com/office/drawing/2014/main" val="2964647018"/>
                    </a:ext>
                  </a:extLst>
                </a:gridCol>
                <a:gridCol w="1542785">
                  <a:extLst>
                    <a:ext uri="{9D8B030D-6E8A-4147-A177-3AD203B41FA5}">
                      <a16:colId xmlns:a16="http://schemas.microsoft.com/office/drawing/2014/main" val="722344325"/>
                    </a:ext>
                  </a:extLst>
                </a:gridCol>
                <a:gridCol w="1542785">
                  <a:extLst>
                    <a:ext uri="{9D8B030D-6E8A-4147-A177-3AD203B41FA5}">
                      <a16:colId xmlns:a16="http://schemas.microsoft.com/office/drawing/2014/main" val="1557748746"/>
                    </a:ext>
                  </a:extLst>
                </a:gridCol>
                <a:gridCol w="1542785">
                  <a:extLst>
                    <a:ext uri="{9D8B030D-6E8A-4147-A177-3AD203B41FA5}">
                      <a16:colId xmlns:a16="http://schemas.microsoft.com/office/drawing/2014/main" val="1110756637"/>
                    </a:ext>
                  </a:extLst>
                </a:gridCol>
                <a:gridCol w="1542785">
                  <a:extLst>
                    <a:ext uri="{9D8B030D-6E8A-4147-A177-3AD203B41FA5}">
                      <a16:colId xmlns:a16="http://schemas.microsoft.com/office/drawing/2014/main" val="2451465018"/>
                    </a:ext>
                  </a:extLst>
                </a:gridCol>
              </a:tblGrid>
              <a:tr h="624840">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928642313"/>
                  </a:ext>
                </a:extLst>
              </a:tr>
              <a:tr h="624840">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pPr algn="r" fontAlgn="ctr"/>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999918069"/>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98039083"/>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2070400610"/>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1054027217"/>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844074595"/>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2883123376"/>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4142257197"/>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1527208231"/>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1782262137"/>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659943475"/>
                  </a:ext>
                </a:extLst>
              </a:tr>
              <a:tr h="350520">
                <a:tc>
                  <a:txBody>
                    <a:bodyPr/>
                    <a:lstStyle/>
                    <a:p>
                      <a:pPr algn="r" fontAlgn="ctr"/>
                      <a:endParaRPr lang="en-IN" sz="1800" b="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a:solidFill>
                          <a:srgbClr val="FFC000"/>
                        </a:solidFill>
                        <a:effectLst/>
                      </a:endParaRPr>
                    </a:p>
                  </a:txBody>
                  <a:tcPr marL="76200" marR="76200" marT="38100" marB="38100" anchor="ctr">
                    <a:lnL>
                      <a:noFill/>
                    </a:lnL>
                    <a:lnR>
                      <a:noFill/>
                    </a:lnR>
                    <a:lnT>
                      <a:noFill/>
                    </a:lnT>
                    <a:lnB>
                      <a:noFill/>
                    </a:lnB>
                    <a:noFill/>
                  </a:tcPr>
                </a:tc>
                <a:tc>
                  <a:txBody>
                    <a:bodyPr/>
                    <a:lstStyle/>
                    <a:p>
                      <a:endParaRPr lang="en-IN" sz="1800" dirty="0">
                        <a:solidFill>
                          <a:srgbClr val="FFC000"/>
                        </a:solidFill>
                        <a:effectLst/>
                      </a:endParaRPr>
                    </a:p>
                  </a:txBody>
                  <a:tcPr marL="76200" marR="76200" marT="38100" marB="38100" anchor="ctr">
                    <a:lnL>
                      <a:noFill/>
                    </a:lnL>
                    <a:lnR>
                      <a:noFill/>
                    </a:lnR>
                    <a:lnT>
                      <a:noFill/>
                    </a:lnT>
                    <a:lnB>
                      <a:noFill/>
                    </a:lnB>
                    <a:noFill/>
                  </a:tcPr>
                </a:tc>
                <a:extLst>
                  <a:ext uri="{0D108BD9-81ED-4DB2-BD59-A6C34878D82A}">
                    <a16:rowId xmlns:a16="http://schemas.microsoft.com/office/drawing/2014/main" val="2425509843"/>
                  </a:ext>
                </a:extLst>
              </a:tr>
            </a:tbl>
          </a:graphicData>
        </a:graphic>
      </p:graphicFrame>
      <p:sp>
        <p:nvSpPr>
          <p:cNvPr id="6" name="TextBox 5">
            <a:extLst>
              <a:ext uri="{FF2B5EF4-FFF2-40B4-BE49-F238E27FC236}">
                <a16:creationId xmlns:a16="http://schemas.microsoft.com/office/drawing/2014/main" id="{D3393500-9FB6-BEF1-447B-AA55BDE11244}"/>
              </a:ext>
            </a:extLst>
          </p:cNvPr>
          <p:cNvSpPr txBox="1"/>
          <p:nvPr/>
        </p:nvSpPr>
        <p:spPr>
          <a:xfrm>
            <a:off x="752061" y="876300"/>
            <a:ext cx="10210800" cy="9233297"/>
          </a:xfrm>
          <a:prstGeom prst="rect">
            <a:avLst/>
          </a:prstGeom>
          <a:noFill/>
        </p:spPr>
        <p:txBody>
          <a:bodyPr wrap="square" rtlCol="0">
            <a:spAutoFit/>
          </a:bodyPr>
          <a:lstStyle/>
          <a:p>
            <a:pPr algn="just"/>
            <a:r>
              <a:rPr lang="en-IN" b="1" dirty="0">
                <a:solidFill>
                  <a:srgbClr val="0070C0"/>
                </a:solidFill>
                <a:latin typeface="Times New Roman" panose="02020603050405020304" pitchFamily="18" charset="0"/>
                <a:cs typeface="Times New Roman" panose="02020603050405020304" pitchFamily="18" charset="0"/>
              </a:rPr>
              <a:t>3.15.1.  Introduction </a:t>
            </a:r>
          </a:p>
          <a:p>
            <a:pPr algn="just"/>
            <a:endParaRPr lang="en-IN" dirty="0">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The Dataset Includes Information About Various Payment Methods Used By Customers. The Payment Methods Can Provide Insights Into Customer Preferences And Behaviors Regarding How They Choose To Pay For Services Or Products. Analyzing Payment Methods Can Help In Understanding Trends, Identifying Popular Payment Options, And Optimizing Payment Processes For Better Customer Satisfaction And Retention.</a:t>
            </a:r>
            <a:endParaRPr lang="en-IN" b="0" i="0" dirty="0">
              <a:solidFill>
                <a:srgbClr val="0D0D0D"/>
              </a:solidFill>
              <a:effectLst/>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US" b="0" dirty="0" err="1">
                <a:solidFill>
                  <a:srgbClr val="FF0000"/>
                </a:solidFill>
                <a:effectLst/>
                <a:latin typeface="Times New Roman" panose="02020603050405020304" pitchFamily="18" charset="0"/>
                <a:cs typeface="Times New Roman" panose="02020603050405020304" pitchFamily="18" charset="0"/>
              </a:rPr>
              <a:t>payment_distribution</a:t>
            </a:r>
            <a:r>
              <a:rPr lang="en-US" b="0" dirty="0">
                <a:solidFill>
                  <a:srgbClr val="FF0000"/>
                </a:solidFill>
                <a:effectLst/>
                <a:latin typeface="Times New Roman" panose="02020603050405020304" pitchFamily="18" charset="0"/>
                <a:cs typeface="Times New Roman" panose="02020603050405020304" pitchFamily="18" charset="0"/>
              </a:rPr>
              <a:t> = </a:t>
            </a:r>
            <a:r>
              <a:rPr lang="en-US" b="0" dirty="0" err="1">
                <a:solidFill>
                  <a:srgbClr val="FF0000"/>
                </a:solidFill>
                <a:effectLst/>
                <a:latin typeface="Times New Roman" panose="02020603050405020304" pitchFamily="18" charset="0"/>
                <a:cs typeface="Times New Roman" panose="02020603050405020304" pitchFamily="18" charset="0"/>
              </a:rPr>
              <a:t>df</a:t>
            </a:r>
            <a:r>
              <a:rPr lang="en-US" b="0" dirty="0">
                <a:solidFill>
                  <a:srgbClr val="FF0000"/>
                </a:solidFill>
                <a:effectLst/>
                <a:latin typeface="Times New Roman" panose="02020603050405020304" pitchFamily="18" charset="0"/>
                <a:cs typeface="Times New Roman" panose="02020603050405020304" pitchFamily="18" charset="0"/>
              </a:rPr>
              <a:t>['Payment Method'].</a:t>
            </a:r>
            <a:r>
              <a:rPr lang="en-US" b="0" dirty="0" err="1">
                <a:solidFill>
                  <a:srgbClr val="FF0000"/>
                </a:solidFill>
                <a:effectLst/>
                <a:latin typeface="Times New Roman" panose="02020603050405020304" pitchFamily="18" charset="0"/>
                <a:cs typeface="Times New Roman" panose="02020603050405020304" pitchFamily="18" charset="0"/>
              </a:rPr>
              <a:t>value_counts</a:t>
            </a:r>
            <a:r>
              <a:rPr lang="en-US" b="0" dirty="0">
                <a:solidFill>
                  <a:srgbClr val="FF0000"/>
                </a:solidFill>
                <a:effectLst/>
                <a:latin typeface="Times New Roman" panose="02020603050405020304" pitchFamily="18" charset="0"/>
                <a:cs typeface="Times New Roman" panose="02020603050405020304" pitchFamily="18" charset="0"/>
              </a:rPr>
              <a:t>()</a:t>
            </a:r>
          </a:p>
          <a:p>
            <a:pPr algn="just"/>
            <a:r>
              <a:rPr lang="en-US" b="0" dirty="0" err="1">
                <a:solidFill>
                  <a:srgbClr val="FF0000"/>
                </a:solidFill>
                <a:effectLst/>
                <a:latin typeface="Times New Roman" panose="02020603050405020304" pitchFamily="18" charset="0"/>
                <a:cs typeface="Times New Roman" panose="02020603050405020304" pitchFamily="18" charset="0"/>
              </a:rPr>
              <a:t>payment_distribution</a:t>
            </a:r>
            <a:endParaRPr lang="en-US" b="0" dirty="0">
              <a:solidFill>
                <a:srgbClr val="FF0000"/>
              </a:solidFill>
              <a:effectLst/>
              <a:latin typeface="Times New Roman" panose="02020603050405020304" pitchFamily="18" charset="0"/>
              <a:cs typeface="Times New Roman" panose="02020603050405020304" pitchFamily="18" charset="0"/>
            </a:endParaRP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solidFill>
                  <a:srgbClr val="0070C0"/>
                </a:solidFill>
                <a:latin typeface="Times New Roman" panose="02020603050405020304" pitchFamily="18" charset="0"/>
                <a:cs typeface="Times New Roman" panose="02020603050405020304" pitchFamily="18" charset="0"/>
              </a:rPr>
              <a:t>Output</a:t>
            </a: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US" b="0" i="0" dirty="0">
                <a:solidFill>
                  <a:srgbClr val="FFC000"/>
                </a:solidFill>
                <a:effectLst/>
                <a:latin typeface="Times New Roman" panose="02020603050405020304" pitchFamily="18" charset="0"/>
                <a:cs typeface="Times New Roman" panose="02020603050405020304" pitchFamily="18" charset="0"/>
              </a:rPr>
              <a:t>Payment Method </a:t>
            </a:r>
          </a:p>
          <a:p>
            <a:pPr algn="just"/>
            <a:r>
              <a:rPr lang="en-US" b="0" i="0" dirty="0">
                <a:solidFill>
                  <a:srgbClr val="FFC000"/>
                </a:solidFill>
                <a:effectLst/>
                <a:latin typeface="Times New Roman" panose="02020603050405020304" pitchFamily="18" charset="0"/>
                <a:cs typeface="Times New Roman" panose="02020603050405020304" pitchFamily="18" charset="0"/>
              </a:rPr>
              <a:t>Bank Withdrawal 3909 </a:t>
            </a:r>
          </a:p>
          <a:p>
            <a:pPr algn="just"/>
            <a:r>
              <a:rPr lang="en-US" b="0" i="0" dirty="0">
                <a:solidFill>
                  <a:srgbClr val="FFC000"/>
                </a:solidFill>
                <a:effectLst/>
                <a:latin typeface="Times New Roman" panose="02020603050405020304" pitchFamily="18" charset="0"/>
                <a:cs typeface="Times New Roman" panose="02020603050405020304" pitchFamily="18" charset="0"/>
              </a:rPr>
              <a:t>Credit Card 2747 </a:t>
            </a:r>
          </a:p>
          <a:p>
            <a:pPr algn="just"/>
            <a:r>
              <a:rPr lang="en-US" b="0" i="0" dirty="0">
                <a:solidFill>
                  <a:srgbClr val="FFC000"/>
                </a:solidFill>
                <a:effectLst/>
                <a:latin typeface="Times New Roman" panose="02020603050405020304" pitchFamily="18" charset="0"/>
                <a:cs typeface="Times New Roman" panose="02020603050405020304" pitchFamily="18" charset="0"/>
              </a:rPr>
              <a:t>Mailed Check 385 </a:t>
            </a:r>
          </a:p>
          <a:p>
            <a:pPr algn="just"/>
            <a:r>
              <a:rPr lang="en-US" b="0" i="0" dirty="0">
                <a:solidFill>
                  <a:srgbClr val="FFC000"/>
                </a:solidFill>
                <a:effectLst/>
                <a:latin typeface="Times New Roman" panose="02020603050405020304" pitchFamily="18" charset="0"/>
                <a:cs typeface="Times New Roman" panose="02020603050405020304" pitchFamily="18" charset="0"/>
              </a:rPr>
              <a:t>Name: count, </a:t>
            </a:r>
            <a:r>
              <a:rPr lang="en-US" b="0" i="0" dirty="0" err="1">
                <a:solidFill>
                  <a:srgbClr val="FFC000"/>
                </a:solidFill>
                <a:effectLst/>
                <a:latin typeface="Times New Roman" panose="02020603050405020304" pitchFamily="18" charset="0"/>
                <a:cs typeface="Times New Roman" panose="02020603050405020304" pitchFamily="18" charset="0"/>
              </a:rPr>
              <a:t>dtype</a:t>
            </a:r>
            <a:r>
              <a:rPr lang="en-US" b="0" i="0" dirty="0">
                <a:solidFill>
                  <a:srgbClr val="FFC000"/>
                </a:solidFill>
                <a:effectLst/>
                <a:latin typeface="Times New Roman" panose="02020603050405020304" pitchFamily="18" charset="0"/>
                <a:cs typeface="Times New Roman" panose="02020603050405020304" pitchFamily="18" charset="0"/>
              </a:rPr>
              <a:t>: int64</a:t>
            </a:r>
            <a:endParaRPr lang="en-IN" b="0" i="0" dirty="0">
              <a:solidFill>
                <a:srgbClr val="FFC000"/>
              </a:solidFill>
              <a:effectLst/>
              <a:latin typeface="Times New Roman" panose="02020603050405020304" pitchFamily="18" charset="0"/>
              <a:cs typeface="Times New Roman" panose="02020603050405020304" pitchFamily="18" charset="0"/>
            </a:endParaRP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IN" dirty="0">
                <a:solidFill>
                  <a:srgbClr val="0070C0"/>
                </a:solidFill>
                <a:latin typeface="Times New Roman" panose="02020603050405020304" pitchFamily="18" charset="0"/>
                <a:cs typeface="Times New Roman" panose="02020603050405020304" pitchFamily="18" charset="0"/>
              </a:rPr>
              <a:t>3.15.2.  Visualization </a:t>
            </a:r>
          </a:p>
          <a:p>
            <a:pPr algn="just"/>
            <a:endParaRPr lang="en-IN" dirty="0">
              <a:solidFill>
                <a:srgbClr val="0D0D0D"/>
              </a:solidFill>
              <a:latin typeface="Times New Roman" panose="02020603050405020304" pitchFamily="18" charset="0"/>
              <a:cs typeface="Times New Roman" panose="02020603050405020304" pitchFamily="18" charset="0"/>
            </a:endParaRPr>
          </a:p>
          <a:p>
            <a:pPr algn="just"/>
            <a:r>
              <a:rPr lang="en-IN" b="0" dirty="0" err="1">
                <a:solidFill>
                  <a:srgbClr val="FF0000"/>
                </a:solidFill>
                <a:effectLst/>
                <a:latin typeface="Times New Roman" panose="02020603050405020304" pitchFamily="18" charset="0"/>
                <a:cs typeface="Times New Roman" panose="02020603050405020304" pitchFamily="18" charset="0"/>
              </a:rPr>
              <a:t>payment_distribution</a:t>
            </a:r>
            <a:r>
              <a:rPr lang="en-IN" b="0" dirty="0">
                <a:solidFill>
                  <a:srgbClr val="FF0000"/>
                </a:solidFill>
                <a:effectLst/>
                <a:latin typeface="Times New Roman" panose="02020603050405020304" pitchFamily="18" charset="0"/>
                <a:cs typeface="Times New Roman" panose="02020603050405020304" pitchFamily="18" charset="0"/>
              </a:rPr>
              <a:t> = </a:t>
            </a:r>
            <a:r>
              <a:rPr lang="en-IN" b="0" dirty="0" err="1">
                <a:solidFill>
                  <a:srgbClr val="FF0000"/>
                </a:solidFill>
                <a:effectLst/>
                <a:latin typeface="Times New Roman" panose="02020603050405020304" pitchFamily="18" charset="0"/>
                <a:cs typeface="Times New Roman" panose="02020603050405020304" pitchFamily="18" charset="0"/>
              </a:rPr>
              <a:t>df</a:t>
            </a:r>
            <a:r>
              <a:rPr lang="en-IN" b="0" dirty="0">
                <a:solidFill>
                  <a:srgbClr val="FF0000"/>
                </a:solidFill>
                <a:effectLst/>
                <a:latin typeface="Times New Roman" panose="02020603050405020304" pitchFamily="18" charset="0"/>
                <a:cs typeface="Times New Roman" panose="02020603050405020304" pitchFamily="18" charset="0"/>
              </a:rPr>
              <a:t>['Payment Method'].</a:t>
            </a:r>
            <a:r>
              <a:rPr lang="en-IN" b="0" dirty="0" err="1">
                <a:solidFill>
                  <a:srgbClr val="FF0000"/>
                </a:solidFill>
                <a:effectLst/>
                <a:latin typeface="Times New Roman" panose="02020603050405020304" pitchFamily="18" charset="0"/>
                <a:cs typeface="Times New Roman" panose="02020603050405020304" pitchFamily="18" charset="0"/>
              </a:rPr>
              <a:t>value_counts</a:t>
            </a:r>
            <a:r>
              <a:rPr lang="en-IN" b="0" dirty="0">
                <a:solidFill>
                  <a:srgbClr val="FF0000"/>
                </a:solidFill>
                <a:effectLst/>
                <a:latin typeface="Times New Roman" panose="02020603050405020304" pitchFamily="18" charset="0"/>
                <a:cs typeface="Times New Roman" panose="02020603050405020304" pitchFamily="18" charset="0"/>
              </a:rPr>
              <a:t>()</a:t>
            </a:r>
          </a:p>
          <a:p>
            <a:pPr algn="just"/>
            <a:r>
              <a:rPr lang="en-IN" b="0" dirty="0" err="1">
                <a:solidFill>
                  <a:srgbClr val="FF0000"/>
                </a:solidFill>
                <a:effectLst/>
                <a:latin typeface="Times New Roman" panose="02020603050405020304" pitchFamily="18" charset="0"/>
                <a:cs typeface="Times New Roman" panose="02020603050405020304" pitchFamily="18" charset="0"/>
              </a:rPr>
              <a:t>sns.barplot</a:t>
            </a:r>
            <a:r>
              <a:rPr lang="en-IN" b="0" dirty="0">
                <a:solidFill>
                  <a:srgbClr val="FF0000"/>
                </a:solidFill>
                <a:effectLst/>
                <a:latin typeface="Times New Roman" panose="02020603050405020304" pitchFamily="18" charset="0"/>
                <a:cs typeface="Times New Roman" panose="02020603050405020304" pitchFamily="18" charset="0"/>
              </a:rPr>
              <a:t>(x=</a:t>
            </a:r>
            <a:r>
              <a:rPr lang="en-IN" b="0" dirty="0" err="1">
                <a:solidFill>
                  <a:srgbClr val="FF0000"/>
                </a:solidFill>
                <a:effectLst/>
                <a:latin typeface="Times New Roman" panose="02020603050405020304" pitchFamily="18" charset="0"/>
                <a:cs typeface="Times New Roman" panose="02020603050405020304" pitchFamily="18" charset="0"/>
              </a:rPr>
              <a:t>payment_distribution.index</a:t>
            </a:r>
            <a:r>
              <a:rPr lang="en-IN" b="0" dirty="0">
                <a:solidFill>
                  <a:srgbClr val="FF0000"/>
                </a:solidFill>
                <a:effectLst/>
                <a:latin typeface="Times New Roman" panose="02020603050405020304" pitchFamily="18" charset="0"/>
                <a:cs typeface="Times New Roman" panose="02020603050405020304" pitchFamily="18" charset="0"/>
              </a:rPr>
              <a:t>, y=</a:t>
            </a:r>
            <a:r>
              <a:rPr lang="en-IN" b="0" dirty="0" err="1">
                <a:solidFill>
                  <a:srgbClr val="FF0000"/>
                </a:solidFill>
                <a:effectLst/>
                <a:latin typeface="Times New Roman" panose="02020603050405020304" pitchFamily="18" charset="0"/>
                <a:cs typeface="Times New Roman" panose="02020603050405020304" pitchFamily="18" charset="0"/>
              </a:rPr>
              <a:t>payment_distribution.values</a:t>
            </a:r>
            <a:r>
              <a:rPr lang="en-IN" b="0" dirty="0">
                <a:solidFill>
                  <a:srgbClr val="FF0000"/>
                </a:solidFill>
                <a:effectLst/>
                <a:latin typeface="Times New Roman" panose="02020603050405020304" pitchFamily="18" charset="0"/>
                <a:cs typeface="Times New Roman" panose="02020603050405020304" pitchFamily="18" charset="0"/>
              </a:rPr>
              <a:t>)</a:t>
            </a:r>
          </a:p>
          <a:p>
            <a:pPr algn="just"/>
            <a:r>
              <a:rPr lang="en-IN" b="0" dirty="0" err="1">
                <a:solidFill>
                  <a:srgbClr val="FF0000"/>
                </a:solidFill>
                <a:effectLst/>
                <a:latin typeface="Times New Roman" panose="02020603050405020304" pitchFamily="18" charset="0"/>
                <a:cs typeface="Times New Roman" panose="02020603050405020304" pitchFamily="18" charset="0"/>
              </a:rPr>
              <a:t>plt.xlabel</a:t>
            </a:r>
            <a:r>
              <a:rPr lang="en-IN" b="0" dirty="0">
                <a:solidFill>
                  <a:srgbClr val="FF0000"/>
                </a:solidFill>
                <a:effectLst/>
                <a:latin typeface="Times New Roman" panose="02020603050405020304" pitchFamily="18" charset="0"/>
                <a:cs typeface="Times New Roman" panose="02020603050405020304" pitchFamily="18" charset="0"/>
              </a:rPr>
              <a:t>('Payment Method')</a:t>
            </a:r>
          </a:p>
          <a:p>
            <a:pPr algn="just"/>
            <a:r>
              <a:rPr lang="en-IN" b="0" dirty="0" err="1">
                <a:solidFill>
                  <a:srgbClr val="FF0000"/>
                </a:solidFill>
                <a:effectLst/>
                <a:latin typeface="Times New Roman" panose="02020603050405020304" pitchFamily="18" charset="0"/>
                <a:cs typeface="Times New Roman" panose="02020603050405020304" pitchFamily="18" charset="0"/>
              </a:rPr>
              <a:t>plt.ylabel</a:t>
            </a:r>
            <a:r>
              <a:rPr lang="en-IN" b="0" dirty="0">
                <a:solidFill>
                  <a:srgbClr val="FF0000"/>
                </a:solidFill>
                <a:effectLst/>
                <a:latin typeface="Times New Roman" panose="02020603050405020304" pitchFamily="18" charset="0"/>
                <a:cs typeface="Times New Roman" panose="02020603050405020304" pitchFamily="18" charset="0"/>
              </a:rPr>
              <a:t>('Number of Customers')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plt.title</a:t>
            </a:r>
            <a:r>
              <a:rPr lang="en-IN" b="0" dirty="0">
                <a:solidFill>
                  <a:srgbClr val="FF0000"/>
                </a:solidFill>
                <a:effectLst/>
                <a:latin typeface="Times New Roman" panose="02020603050405020304" pitchFamily="18" charset="0"/>
                <a:cs typeface="Times New Roman" panose="02020603050405020304" pitchFamily="18" charset="0"/>
              </a:rPr>
              <a:t>('Distribution of Payment Methods Among Customers')</a:t>
            </a:r>
          </a:p>
          <a:p>
            <a:pPr algn="just"/>
            <a:r>
              <a:rPr lang="en-IN" b="0" dirty="0" err="1">
                <a:solidFill>
                  <a:srgbClr val="FF0000"/>
                </a:solidFill>
                <a:effectLst/>
                <a:latin typeface="Times New Roman" panose="02020603050405020304" pitchFamily="18" charset="0"/>
                <a:cs typeface="Times New Roman" panose="02020603050405020304" pitchFamily="18" charset="0"/>
              </a:rPr>
              <a:t>plt.show</a:t>
            </a:r>
            <a:r>
              <a:rPr lang="en-IN" b="0" dirty="0">
                <a:solidFill>
                  <a:srgbClr val="FF0000"/>
                </a:solidFill>
                <a:effectLst/>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dirty="0">
                <a:solidFill>
                  <a:srgbClr val="0070C0"/>
                </a:solidFill>
                <a:latin typeface="Times New Roman" panose="02020603050405020304" pitchFamily="18" charset="0"/>
                <a:cs typeface="Times New Roman" panose="02020603050405020304" pitchFamily="18" charset="0"/>
              </a:rPr>
              <a:t>3.15.3.  Conclusion </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Bar Plot Shows The Count Of Customers Using Each Payment Method.</a:t>
            </a: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Method X Is The Most Popular Choice Among Customers, Followed By Method Y And Method Z.</a:t>
            </a:r>
          </a:p>
          <a:p>
            <a:pPr algn="just"/>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09B97B8-03BA-8464-7F29-91B201D56D8F}"/>
              </a:ext>
            </a:extLst>
          </p:cNvPr>
          <p:cNvPicPr>
            <a:picLocks noChangeAspect="1"/>
          </p:cNvPicPr>
          <p:nvPr/>
        </p:nvPicPr>
        <p:blipFill>
          <a:blip r:embed="rId2"/>
          <a:stretch>
            <a:fillRect/>
          </a:stretch>
        </p:blipFill>
        <p:spPr>
          <a:xfrm>
            <a:off x="10972800" y="2405002"/>
            <a:ext cx="7392506" cy="7340977"/>
          </a:xfrm>
          <a:prstGeom prst="rect">
            <a:avLst/>
          </a:prstGeom>
        </p:spPr>
      </p:pic>
    </p:spTree>
    <p:extLst>
      <p:ext uri="{BB962C8B-B14F-4D97-AF65-F5344CB8AC3E}">
        <p14:creationId xmlns:p14="http://schemas.microsoft.com/office/powerpoint/2010/main" val="277971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270" dirty="0"/>
              <a:t>04</a:t>
            </a:r>
            <a:r>
              <a:rPr spc="110" dirty="0"/>
              <a:t> </a:t>
            </a:r>
            <a:r>
              <a:rPr spc="1250" dirty="0"/>
              <a:t>-</a:t>
            </a:r>
            <a:r>
              <a:rPr spc="110" dirty="0"/>
              <a:t> </a:t>
            </a:r>
            <a:r>
              <a:rPr spc="625" dirty="0"/>
              <a:t>Conclusions</a:t>
            </a:r>
          </a:p>
        </p:txBody>
      </p:sp>
      <p:sp>
        <p:nvSpPr>
          <p:cNvPr id="3" name="object 3"/>
          <p:cNvSpPr txBox="1"/>
          <p:nvPr/>
        </p:nvSpPr>
        <p:spPr>
          <a:xfrm>
            <a:off x="381001" y="1790700"/>
            <a:ext cx="17068800" cy="6385851"/>
          </a:xfrm>
          <a:prstGeom prst="rect">
            <a:avLst/>
          </a:prstGeom>
        </p:spPr>
        <p:txBody>
          <a:bodyPr vert="horz" wrap="square" lIns="0" tIns="12065" rIns="0" bIns="0" rtlCol="0">
            <a:spAutoFit/>
          </a:bodyPr>
          <a:lstStyle/>
          <a:p>
            <a:pPr marL="12700" marR="5080" algn="just">
              <a:lnSpc>
                <a:spcPct val="116399"/>
              </a:lnSpc>
              <a:spcBef>
                <a:spcPts val="95"/>
              </a:spcBef>
            </a:pPr>
            <a:br>
              <a:rPr lang="en-US" sz="3600" dirty="0">
                <a:latin typeface="Times New Roman" panose="02020603050405020304" pitchFamily="18" charset="0"/>
                <a:cs typeface="Times New Roman" panose="02020603050405020304" pitchFamily="18" charset="0"/>
              </a:rPr>
            </a:br>
            <a:r>
              <a:rPr lang="en-US" sz="3600" b="0" i="0" dirty="0">
                <a:solidFill>
                  <a:srgbClr val="0D0D0D"/>
                </a:solidFill>
                <a:effectLst/>
                <a:latin typeface="Times New Roman" panose="02020603050405020304" pitchFamily="18" charset="0"/>
                <a:cs typeface="Times New Roman" panose="02020603050405020304" pitchFamily="18" charset="0"/>
              </a:rPr>
              <a:t>The Analysis Of The Customer Dataset Reveals A Balanced Gender Distribution Among Customers, With Males Slightly Outnumbering Females. The Majority Of Customers Fall Within The Middle-age Range, And Most Are Unmarried With No Dependents. Payment Method Preference Leans Towards Credit Cards. Geographic Distribution Shows Varying Concentrations Across Different Cities. Churn Analysis Indicates A Correlation Between Marital Status And Churn, With Unmarried Customers Showing A Higher Churn Rate. Factors Influencing Churn Include Dissatisfaction With The Product, Network Reliability, And Competitor Offerings. Overall, These Insights Provide Valuable Information For Strategic Decision-making And Customer Retention Strategies.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742" y="-84569"/>
            <a:ext cx="9067800" cy="2858135"/>
          </a:xfrm>
          <a:prstGeom prst="rect">
            <a:avLst/>
          </a:prstGeom>
        </p:spPr>
        <p:txBody>
          <a:bodyPr vert="horz" wrap="square" lIns="0" tIns="17145" rIns="0" bIns="0" rtlCol="0">
            <a:spAutoFit/>
          </a:bodyPr>
          <a:lstStyle/>
          <a:p>
            <a:pPr marL="12700">
              <a:lnSpc>
                <a:spcPct val="100000"/>
              </a:lnSpc>
              <a:spcBef>
                <a:spcPts val="135"/>
              </a:spcBef>
            </a:pPr>
            <a:r>
              <a:rPr sz="18550" spc="1650" dirty="0"/>
              <a:t>Thanks</a:t>
            </a:r>
            <a:endParaRPr sz="18550"/>
          </a:p>
        </p:txBody>
      </p:sp>
      <p:sp>
        <p:nvSpPr>
          <p:cNvPr id="3" name="object 3"/>
          <p:cNvSpPr txBox="1"/>
          <p:nvPr/>
        </p:nvSpPr>
        <p:spPr>
          <a:xfrm>
            <a:off x="477428" y="7810500"/>
            <a:ext cx="5694771" cy="1576072"/>
          </a:xfrm>
          <a:prstGeom prst="rect">
            <a:avLst/>
          </a:prstGeom>
        </p:spPr>
        <p:txBody>
          <a:bodyPr vert="horz" wrap="square" lIns="0" tIns="16510" rIns="0" bIns="0" rtlCol="0">
            <a:spAutoFit/>
          </a:bodyPr>
          <a:lstStyle/>
          <a:p>
            <a:pPr marL="12700">
              <a:lnSpc>
                <a:spcPct val="100000"/>
              </a:lnSpc>
              <a:spcBef>
                <a:spcPts val="130"/>
              </a:spcBef>
            </a:pPr>
            <a:r>
              <a:rPr lang="en-IN" sz="3350" spc="310" dirty="0">
                <a:solidFill>
                  <a:srgbClr val="2045B1"/>
                </a:solidFill>
                <a:latin typeface="Arial MT"/>
                <a:cs typeface="Arial MT"/>
              </a:rPr>
              <a:t>Rutuja Kawade</a:t>
            </a:r>
          </a:p>
          <a:p>
            <a:pPr marL="12700">
              <a:lnSpc>
                <a:spcPct val="100000"/>
              </a:lnSpc>
              <a:spcBef>
                <a:spcPts val="130"/>
              </a:spcBef>
            </a:pPr>
            <a:r>
              <a:rPr lang="en-IN" sz="3350" spc="310" dirty="0">
                <a:solidFill>
                  <a:srgbClr val="FF0000"/>
                </a:solidFill>
                <a:latin typeface="Arial MT"/>
                <a:cs typeface="Arial MT"/>
              </a:rPr>
              <a:t>Email:- kawaderb7@gmail.com</a:t>
            </a:r>
            <a:endParaRPr sz="3350" dirty="0">
              <a:solidFill>
                <a:srgbClr val="FF0000"/>
              </a:solidFill>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99661" y="1813100"/>
            <a:ext cx="17254955" cy="7399462"/>
          </a:xfrm>
          <a:prstGeom prst="rect">
            <a:avLst/>
          </a:prstGeom>
        </p:spPr>
        <p:txBody>
          <a:bodyPr vert="horz" wrap="square" lIns="0" tIns="12700" rIns="0" bIns="0" rtlCol="0">
            <a:spAutoFit/>
          </a:bodyPr>
          <a:lstStyle/>
          <a:p>
            <a:pPr algn="just"/>
            <a:r>
              <a:rPr lang="en-US" sz="3200" b="0" i="0" dirty="0">
                <a:solidFill>
                  <a:srgbClr val="0D0D0D"/>
                </a:solidFill>
                <a:effectLst/>
                <a:latin typeface="Söhne"/>
              </a:rPr>
              <a:t>The dataset contains information about customers, including their Customer ID, Gender, Age, Marital status, Number of Dependents, City, Zip Code, Latitude, Longitude, Number of Referrals, Payment Method, Monthly Charge, Total Charges, Total Refunds, Total Extra Data Charges, Total Long Distance Charges, Total Revenue, Customer Status, Churn Category, and Churn Reason. It provides a comprehensive view of customer demographics, financial transactions, services used, and churn-related details.</a:t>
            </a:r>
          </a:p>
          <a:p>
            <a:pPr algn="just"/>
            <a:endParaRPr lang="en-US" sz="3200" b="0" i="0" dirty="0">
              <a:solidFill>
                <a:srgbClr val="0D0D0D"/>
              </a:solidFill>
              <a:effectLst/>
              <a:latin typeface="Söhne"/>
            </a:endParaRPr>
          </a:p>
          <a:p>
            <a:pPr algn="just"/>
            <a:r>
              <a:rPr lang="en-US" sz="3200" b="0" i="0" dirty="0">
                <a:solidFill>
                  <a:srgbClr val="0D0D0D"/>
                </a:solidFill>
                <a:effectLst/>
                <a:latin typeface="Söhne"/>
              </a:rPr>
              <a:t>The dataset allows for analyzing factors influencing customer churn, such as demographics, payment methods, service usage, and satisfaction levels. It provides valuable insights for understanding customer behavior, identifying churn patterns, and developing strategies to improve customer retention and satisfaction.</a:t>
            </a:r>
          </a:p>
          <a:p>
            <a:pPr algn="just"/>
            <a:endParaRPr lang="en-US" sz="3200" b="0" i="0" dirty="0">
              <a:solidFill>
                <a:srgbClr val="0D0D0D"/>
              </a:solidFill>
              <a:effectLst/>
              <a:latin typeface="Söhne"/>
            </a:endParaRPr>
          </a:p>
          <a:p>
            <a:pPr algn="just"/>
            <a:r>
              <a:rPr lang="en-US" sz="3200" b="0" i="0" dirty="0">
                <a:solidFill>
                  <a:srgbClr val="0D0D0D"/>
                </a:solidFill>
                <a:effectLst/>
                <a:latin typeface="Söhne"/>
              </a:rPr>
              <a:t>Another point for the presentation could be an analysis of churn reasons and their impact on customer retention. This could include exploring common reasons for churn, analyzing their frequency, and examining how addressing these reasons can help reduce churn rates.</a:t>
            </a:r>
          </a:p>
        </p:txBody>
      </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994" dirty="0"/>
              <a:t>01</a:t>
            </a:r>
            <a:r>
              <a:rPr spc="110" dirty="0"/>
              <a:t> </a:t>
            </a:r>
            <a:r>
              <a:rPr spc="1250" dirty="0"/>
              <a:t>-</a:t>
            </a:r>
            <a:r>
              <a:rPr spc="114" dirty="0"/>
              <a:t> </a:t>
            </a:r>
            <a:r>
              <a:rPr spc="865"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1000" y="190500"/>
            <a:ext cx="11235139" cy="1166345"/>
          </a:xfrm>
          <a:prstGeom prst="rect">
            <a:avLst/>
          </a:prstGeom>
        </p:spPr>
        <p:txBody>
          <a:bodyPr vert="horz" wrap="square" lIns="0" tIns="12065" rIns="0" bIns="0" rtlCol="0">
            <a:spAutoFit/>
          </a:bodyPr>
          <a:lstStyle/>
          <a:p>
            <a:pPr marL="12700">
              <a:lnSpc>
                <a:spcPct val="100000"/>
              </a:lnSpc>
              <a:spcBef>
                <a:spcPts val="95"/>
              </a:spcBef>
            </a:pPr>
            <a:r>
              <a:rPr spc="994" dirty="0"/>
              <a:t>0</a:t>
            </a:r>
            <a:r>
              <a:rPr lang="en-IN" spc="994" dirty="0"/>
              <a:t>2</a:t>
            </a:r>
            <a:r>
              <a:rPr spc="110" dirty="0"/>
              <a:t> </a:t>
            </a:r>
            <a:r>
              <a:rPr lang="en-IN" spc="1250" dirty="0"/>
              <a:t>–</a:t>
            </a:r>
            <a:r>
              <a:rPr lang="en-IN" spc="114" dirty="0"/>
              <a:t> Describe Data</a:t>
            </a:r>
            <a:endParaRPr spc="865" dirty="0"/>
          </a:p>
        </p:txBody>
      </p:sp>
      <p:sp>
        <p:nvSpPr>
          <p:cNvPr id="8" name="object 8"/>
          <p:cNvSpPr txBox="1"/>
          <p:nvPr/>
        </p:nvSpPr>
        <p:spPr>
          <a:xfrm>
            <a:off x="1295401" y="2705100"/>
            <a:ext cx="13549312" cy="6906378"/>
          </a:xfrm>
          <a:prstGeom prst="rect">
            <a:avLst/>
          </a:prstGeom>
        </p:spPr>
        <p:txBody>
          <a:bodyPr vert="horz" wrap="square" lIns="0" tIns="12065" rIns="0" bIns="0" rtlCol="0">
            <a:spAutoFit/>
          </a:bodyPr>
          <a:lstStyle/>
          <a:p>
            <a:pPr marL="514350" indent="-514350" algn="just">
              <a:buFont typeface="+mj-lt"/>
              <a:buAutoNum type="arabicPeriod"/>
            </a:pPr>
            <a:r>
              <a:rPr lang="en-US" sz="3200" b="0" i="0" dirty="0">
                <a:solidFill>
                  <a:srgbClr val="0D0D0D"/>
                </a:solidFill>
                <a:effectLst/>
                <a:latin typeface="Söhne"/>
              </a:rPr>
              <a:t>Understand customer demographics, behavior, and preferences.</a:t>
            </a:r>
          </a:p>
          <a:p>
            <a:pPr marL="514350" indent="-514350" algn="just">
              <a:buFont typeface="+mj-lt"/>
              <a:buAutoNum type="arabicPeriod"/>
            </a:pPr>
            <a:endParaRPr lang="en-US" sz="3200" b="0" i="0" dirty="0">
              <a:solidFill>
                <a:srgbClr val="0D0D0D"/>
              </a:solidFill>
              <a:effectLst/>
              <a:latin typeface="Söhne"/>
            </a:endParaRPr>
          </a:p>
          <a:p>
            <a:pPr marL="514350" indent="-514350" algn="just">
              <a:buFont typeface="+mj-lt"/>
              <a:buAutoNum type="arabicPeriod"/>
            </a:pPr>
            <a:r>
              <a:rPr lang="en-US" sz="3200" b="0" i="0" dirty="0">
                <a:solidFill>
                  <a:srgbClr val="0D0D0D"/>
                </a:solidFill>
                <a:effectLst/>
                <a:latin typeface="Söhne"/>
              </a:rPr>
              <a:t>Investigate factors contributing to customer churn, such as dissatisfaction reasons and payment methods.</a:t>
            </a:r>
          </a:p>
          <a:p>
            <a:pPr marL="514350" indent="-514350" algn="just">
              <a:buFont typeface="+mj-lt"/>
              <a:buAutoNum type="arabicPeriod"/>
            </a:pPr>
            <a:endParaRPr lang="en-US" sz="3200" b="0" i="0" dirty="0">
              <a:solidFill>
                <a:srgbClr val="0D0D0D"/>
              </a:solidFill>
              <a:effectLst/>
              <a:latin typeface="Söhne"/>
            </a:endParaRPr>
          </a:p>
          <a:p>
            <a:pPr marL="514350" indent="-514350" algn="just">
              <a:buFont typeface="+mj-lt"/>
              <a:buAutoNum type="arabicPeriod"/>
            </a:pPr>
            <a:r>
              <a:rPr lang="en-US" sz="3200" b="0" i="0" dirty="0">
                <a:solidFill>
                  <a:srgbClr val="0D0D0D"/>
                </a:solidFill>
                <a:effectLst/>
                <a:latin typeface="Söhne"/>
              </a:rPr>
              <a:t>Explore geographical patterns and their impact on customer churn.</a:t>
            </a:r>
          </a:p>
          <a:p>
            <a:pPr marL="514350" indent="-514350" algn="just">
              <a:buFont typeface="+mj-lt"/>
              <a:buAutoNum type="arabicPeriod"/>
            </a:pPr>
            <a:endParaRPr lang="en-US" sz="3200" b="0" i="0" dirty="0">
              <a:solidFill>
                <a:srgbClr val="0D0D0D"/>
              </a:solidFill>
              <a:effectLst/>
              <a:latin typeface="Söhne"/>
            </a:endParaRPr>
          </a:p>
          <a:p>
            <a:pPr marL="514350" indent="-514350" algn="just">
              <a:buFont typeface="+mj-lt"/>
              <a:buAutoNum type="arabicPeriod"/>
            </a:pPr>
            <a:r>
              <a:rPr lang="en-US" sz="3200" b="0" i="0" dirty="0">
                <a:solidFill>
                  <a:srgbClr val="0D0D0D"/>
                </a:solidFill>
                <a:effectLst/>
                <a:latin typeface="Söhne"/>
              </a:rPr>
              <a:t>Identify trends or seasonal patterns in customer churn.</a:t>
            </a:r>
          </a:p>
          <a:p>
            <a:pPr marL="514350" indent="-514350" algn="just">
              <a:buFont typeface="+mj-lt"/>
              <a:buAutoNum type="arabicPeriod"/>
            </a:pPr>
            <a:endParaRPr lang="en-US" sz="3200" b="0" i="0" dirty="0">
              <a:solidFill>
                <a:srgbClr val="0D0D0D"/>
              </a:solidFill>
              <a:effectLst/>
              <a:latin typeface="Söhne"/>
            </a:endParaRPr>
          </a:p>
          <a:p>
            <a:pPr marL="514350" indent="-514350" algn="just">
              <a:buFont typeface="+mj-lt"/>
              <a:buAutoNum type="arabicPeriod"/>
            </a:pPr>
            <a:r>
              <a:rPr lang="en-US" sz="3200" b="0" i="0" dirty="0">
                <a:solidFill>
                  <a:srgbClr val="0D0D0D"/>
                </a:solidFill>
                <a:effectLst/>
                <a:latin typeface="Söhne"/>
              </a:rPr>
              <a:t>Determine the impact of variables like number of referrals, total refunds, and tenure on customer satisfaction and churn.</a:t>
            </a:r>
          </a:p>
          <a:p>
            <a:pPr marL="514350" indent="-514350" algn="just">
              <a:buFont typeface="+mj-lt"/>
              <a:buAutoNum type="arabicPeriod"/>
            </a:pPr>
            <a:endParaRPr lang="en-US" sz="3200" b="0" i="0" dirty="0">
              <a:solidFill>
                <a:srgbClr val="0D0D0D"/>
              </a:solidFill>
              <a:effectLst/>
              <a:latin typeface="Söhne"/>
            </a:endParaRPr>
          </a:p>
          <a:p>
            <a:pPr marL="514350" indent="-514350" algn="just">
              <a:buFont typeface="+mj-lt"/>
              <a:buAutoNum type="arabicPeriod"/>
            </a:pPr>
            <a:r>
              <a:rPr lang="en-US" sz="3200" b="0" i="0" dirty="0">
                <a:solidFill>
                  <a:srgbClr val="0D0D0D"/>
                </a:solidFill>
                <a:effectLst/>
                <a:latin typeface="Söhne"/>
              </a:rPr>
              <a:t>This analysis aims to help the telecommunications company improve customer retention strategies, enhance customer satisfaction, and reduce churn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2343448" y="785904"/>
            <a:ext cx="5381243" cy="9042399"/>
          </a:xfrm>
          <a:prstGeom prst="rect">
            <a:avLst/>
          </a:prstGeom>
        </p:spPr>
      </p:pic>
      <p:sp>
        <p:nvSpPr>
          <p:cNvPr id="7" name="object 7"/>
          <p:cNvSpPr txBox="1">
            <a:spLocks noGrp="1"/>
          </p:cNvSpPr>
          <p:nvPr>
            <p:ph type="title"/>
          </p:nvPr>
        </p:nvSpPr>
        <p:spPr>
          <a:xfrm>
            <a:off x="499660" y="250027"/>
            <a:ext cx="13673540" cy="1166345"/>
          </a:xfrm>
          <a:prstGeom prst="rect">
            <a:avLst/>
          </a:prstGeom>
        </p:spPr>
        <p:txBody>
          <a:bodyPr vert="horz" wrap="square" lIns="0" tIns="12065" rIns="0" bIns="0" rtlCol="0">
            <a:spAutoFit/>
          </a:bodyPr>
          <a:lstStyle/>
          <a:p>
            <a:pPr marL="12700">
              <a:lnSpc>
                <a:spcPct val="100000"/>
              </a:lnSpc>
              <a:spcBef>
                <a:spcPts val="95"/>
              </a:spcBef>
            </a:pPr>
            <a:r>
              <a:rPr b="1" spc="1270" dirty="0"/>
              <a:t>0</a:t>
            </a:r>
            <a:r>
              <a:rPr lang="en-IN" b="1" spc="1270" dirty="0"/>
              <a:t>3</a:t>
            </a:r>
            <a:r>
              <a:rPr b="1" spc="110" dirty="0"/>
              <a:t> </a:t>
            </a:r>
            <a:r>
              <a:rPr lang="en-IN" b="1" spc="1250" dirty="0"/>
              <a:t>–</a:t>
            </a:r>
            <a:r>
              <a:rPr b="1" spc="110" dirty="0"/>
              <a:t> </a:t>
            </a:r>
            <a:r>
              <a:rPr lang="en-IN" b="1" spc="835" dirty="0"/>
              <a:t>Data Visualization</a:t>
            </a:r>
            <a:endParaRPr b="1" spc="835" dirty="0"/>
          </a:p>
        </p:txBody>
      </p:sp>
      <p:sp>
        <p:nvSpPr>
          <p:cNvPr id="9" name="TextBox 8">
            <a:extLst>
              <a:ext uri="{FF2B5EF4-FFF2-40B4-BE49-F238E27FC236}">
                <a16:creationId xmlns:a16="http://schemas.microsoft.com/office/drawing/2014/main" id="{A00A2BC9-5532-BFFE-C2F0-354A5CB4D518}"/>
              </a:ext>
            </a:extLst>
          </p:cNvPr>
          <p:cNvSpPr txBox="1"/>
          <p:nvPr/>
        </p:nvSpPr>
        <p:spPr>
          <a:xfrm>
            <a:off x="643054" y="2881746"/>
            <a:ext cx="8382000" cy="1785104"/>
          </a:xfrm>
          <a:prstGeom prst="rect">
            <a:avLst/>
          </a:prstGeom>
          <a:noFill/>
        </p:spPr>
        <p:txBody>
          <a:bodyPr wrap="square" rtlCol="0">
            <a:spAutoFit/>
          </a:bodyPr>
          <a:lstStyle/>
          <a:p>
            <a:r>
              <a:rPr lang="en-IN" sz="2000" b="1" dirty="0">
                <a:solidFill>
                  <a:schemeClr val="accent1"/>
                </a:solidFill>
              </a:rPr>
              <a:t>3.1.1 – loading Data with Pandas</a:t>
            </a:r>
          </a:p>
          <a:p>
            <a:endParaRPr lang="en-IN" b="1" dirty="0"/>
          </a:p>
          <a:p>
            <a:pPr marL="285750" indent="-285750">
              <a:buFont typeface="Arial" panose="020B0604020202020204" pitchFamily="34" charset="0"/>
              <a:buChar char="•"/>
            </a:pPr>
            <a:r>
              <a:rPr lang="en-IN" dirty="0"/>
              <a:t>Importing </a:t>
            </a:r>
            <a:r>
              <a:rPr lang="en-IN" dirty="0" err="1"/>
              <a:t>panads</a:t>
            </a:r>
            <a:r>
              <a:rPr lang="en-IN" dirty="0"/>
              <a:t> library :- </a:t>
            </a:r>
            <a:r>
              <a:rPr lang="en-IN" dirty="0">
                <a:solidFill>
                  <a:srgbClr val="FF0000"/>
                </a:solidFill>
              </a:rPr>
              <a:t>‘import panadas as pd’</a:t>
            </a:r>
          </a:p>
          <a:p>
            <a:pPr marL="285750" indent="-285750">
              <a:buFont typeface="Arial" panose="020B0604020202020204" pitchFamily="34" charset="0"/>
              <a:buChar char="•"/>
            </a:pPr>
            <a:r>
              <a:rPr lang="en-IN" dirty="0"/>
              <a:t>Loading CSV file :- ‘</a:t>
            </a:r>
            <a:r>
              <a:rPr lang="en-US" b="0" dirty="0" err="1">
                <a:solidFill>
                  <a:srgbClr val="FF0000"/>
                </a:solidFill>
                <a:effectLst/>
                <a:latin typeface="Consolas" panose="020B0609020204030204" pitchFamily="49" charset="0"/>
              </a:rPr>
              <a:t>df</a:t>
            </a:r>
            <a:r>
              <a:rPr lang="en-US" b="0" dirty="0">
                <a:solidFill>
                  <a:srgbClr val="FF0000"/>
                </a:solidFill>
                <a:effectLst/>
                <a:latin typeface="Consolas" panose="020B0609020204030204" pitchFamily="49" charset="0"/>
              </a:rPr>
              <a:t>=</a:t>
            </a:r>
            <a:r>
              <a:rPr lang="en-US" b="0" dirty="0" err="1">
                <a:solidFill>
                  <a:srgbClr val="FF0000"/>
                </a:solidFill>
                <a:effectLst/>
                <a:latin typeface="Consolas" panose="020B0609020204030204" pitchFamily="49" charset="0"/>
              </a:rPr>
              <a:t>pd.read_csv</a:t>
            </a:r>
            <a:r>
              <a:rPr lang="en-US" b="0" dirty="0">
                <a:solidFill>
                  <a:srgbClr val="FF0000"/>
                </a:solidFill>
                <a:effectLst/>
                <a:latin typeface="Consolas" panose="020B0609020204030204" pitchFamily="49" charset="0"/>
              </a:rPr>
              <a:t>("telecom_customer_churn.csv")</a:t>
            </a:r>
          </a:p>
          <a:p>
            <a:pPr marL="285750" indent="-285750">
              <a:buFont typeface="Arial" panose="020B0604020202020204" pitchFamily="34" charset="0"/>
              <a:buChar char="•"/>
            </a:pPr>
            <a:r>
              <a:rPr lang="en-IN" dirty="0"/>
              <a:t>Displaying first few rows :- </a:t>
            </a:r>
            <a:r>
              <a:rPr lang="en-IN" b="0" dirty="0" err="1">
                <a:solidFill>
                  <a:srgbClr val="FF0000"/>
                </a:solidFill>
                <a:effectLst/>
                <a:latin typeface="Consolas" panose="020B0609020204030204" pitchFamily="49" charset="0"/>
              </a:rPr>
              <a:t>df.head</a:t>
            </a:r>
            <a:r>
              <a:rPr lang="en-IN" b="0" dirty="0">
                <a:solidFill>
                  <a:srgbClr val="FF0000"/>
                </a:solidFill>
                <a:effectLst/>
                <a:latin typeface="Consolas" panose="020B0609020204030204" pitchFamily="49" charset="0"/>
              </a:rPr>
              <a:t>()</a:t>
            </a:r>
          </a:p>
          <a:p>
            <a:endParaRPr lang="en-IN" dirty="0"/>
          </a:p>
        </p:txBody>
      </p:sp>
      <p:sp>
        <p:nvSpPr>
          <p:cNvPr id="12" name="TextBox 11">
            <a:extLst>
              <a:ext uri="{FF2B5EF4-FFF2-40B4-BE49-F238E27FC236}">
                <a16:creationId xmlns:a16="http://schemas.microsoft.com/office/drawing/2014/main" id="{D6F7F953-129C-C5E6-9DFA-33F7956F284A}"/>
              </a:ext>
            </a:extLst>
          </p:cNvPr>
          <p:cNvSpPr txBox="1"/>
          <p:nvPr/>
        </p:nvSpPr>
        <p:spPr>
          <a:xfrm>
            <a:off x="643054" y="4978063"/>
            <a:ext cx="7239000" cy="2369880"/>
          </a:xfrm>
          <a:prstGeom prst="rect">
            <a:avLst/>
          </a:prstGeom>
          <a:noFill/>
        </p:spPr>
        <p:txBody>
          <a:bodyPr wrap="square" rtlCol="0">
            <a:spAutoFit/>
          </a:bodyPr>
          <a:lstStyle/>
          <a:p>
            <a:r>
              <a:rPr lang="en-IN" sz="2000" b="1" dirty="0">
                <a:solidFill>
                  <a:schemeClr val="accent1"/>
                </a:solidFill>
              </a:rPr>
              <a:t>3.1.2 – key point</a:t>
            </a:r>
          </a:p>
          <a:p>
            <a:endParaRPr lang="en-IN" sz="2000" b="1" dirty="0"/>
          </a:p>
          <a:p>
            <a:pPr marL="285750" indent="-285750">
              <a:buFont typeface="Arial" panose="020B0604020202020204" pitchFamily="34" charset="0"/>
              <a:buChar char="•"/>
            </a:pPr>
            <a:r>
              <a:rPr lang="en-IN" dirty="0"/>
              <a:t>Pandas is powerful data manipulation and analysis library in python</a:t>
            </a:r>
          </a:p>
          <a:p>
            <a:pPr marL="285750" indent="-285750">
              <a:buFont typeface="Arial" panose="020B0604020202020204" pitchFamily="34" charset="0"/>
              <a:buChar char="•"/>
            </a:pPr>
            <a:r>
              <a:rPr lang="en-IN" dirty="0">
                <a:solidFill>
                  <a:srgbClr val="FF0000"/>
                </a:solidFill>
              </a:rPr>
              <a:t>‘read.csv()’ </a:t>
            </a:r>
            <a:r>
              <a:rPr lang="en-IN" dirty="0"/>
              <a:t>function is commonly used to load CSV files  into panada </a:t>
            </a:r>
            <a:r>
              <a:rPr lang="en-IN" dirty="0" err="1"/>
              <a:t>DataFrame</a:t>
            </a:r>
            <a:r>
              <a:rPr lang="en-IN" dirty="0"/>
              <a:t>.</a:t>
            </a:r>
          </a:p>
          <a:p>
            <a:pPr marL="285750" indent="-285750">
              <a:buFont typeface="Arial" panose="020B0604020202020204" pitchFamily="34" charset="0"/>
              <a:buChar char="•"/>
            </a:pPr>
            <a:r>
              <a:rPr lang="en-IN" dirty="0" err="1"/>
              <a:t>DataFrame</a:t>
            </a:r>
            <a:r>
              <a:rPr lang="en-IN" dirty="0"/>
              <a:t> ‘</a:t>
            </a:r>
            <a:r>
              <a:rPr lang="en-IN" dirty="0">
                <a:solidFill>
                  <a:srgbClr val="FF0000"/>
                </a:solidFill>
              </a:rPr>
              <a:t>head()’ </a:t>
            </a:r>
            <a:r>
              <a:rPr lang="en-IN" dirty="0"/>
              <a:t>method allows quick inspection of the loaded data.</a:t>
            </a:r>
          </a:p>
        </p:txBody>
      </p:sp>
      <p:sp>
        <p:nvSpPr>
          <p:cNvPr id="13" name="TextBox 12">
            <a:extLst>
              <a:ext uri="{FF2B5EF4-FFF2-40B4-BE49-F238E27FC236}">
                <a16:creationId xmlns:a16="http://schemas.microsoft.com/office/drawing/2014/main" id="{B976B48D-5928-6029-9175-713842270F02}"/>
              </a:ext>
            </a:extLst>
          </p:cNvPr>
          <p:cNvSpPr txBox="1"/>
          <p:nvPr/>
        </p:nvSpPr>
        <p:spPr>
          <a:xfrm>
            <a:off x="643054" y="7783365"/>
            <a:ext cx="7391400" cy="1538883"/>
          </a:xfrm>
          <a:prstGeom prst="rect">
            <a:avLst/>
          </a:prstGeom>
          <a:noFill/>
        </p:spPr>
        <p:txBody>
          <a:bodyPr wrap="square" rtlCol="0">
            <a:spAutoFit/>
          </a:bodyPr>
          <a:lstStyle/>
          <a:p>
            <a:pPr algn="just"/>
            <a:r>
              <a:rPr lang="en-IN" sz="2000" b="1" dirty="0">
                <a:solidFill>
                  <a:schemeClr val="accent1"/>
                </a:solidFill>
              </a:rPr>
              <a:t>3.1.3 – Benefits Of Pandas For Data Loading </a:t>
            </a:r>
          </a:p>
          <a:p>
            <a:pPr algn="just"/>
            <a:endParaRPr lang="en-IN" sz="2000" b="1" dirty="0"/>
          </a:p>
          <a:p>
            <a:pPr marL="285750" indent="-285750" algn="just">
              <a:buFont typeface="Arial" panose="020B0604020202020204" pitchFamily="34" charset="0"/>
              <a:buChar char="•"/>
            </a:pPr>
            <a:r>
              <a:rPr lang="en-IN" dirty="0"/>
              <a:t>Support Various File Format Like CSV, Excel, SQL Databases, Etc.</a:t>
            </a:r>
          </a:p>
          <a:p>
            <a:pPr marL="285750" indent="-285750" algn="just">
              <a:buFont typeface="Arial" panose="020B0604020202020204" pitchFamily="34" charset="0"/>
              <a:buChar char="•"/>
            </a:pPr>
            <a:r>
              <a:rPr lang="en-IN" dirty="0"/>
              <a:t>Efficient Handling Of Largest Datasets With Built-in Structures.</a:t>
            </a:r>
          </a:p>
          <a:p>
            <a:pPr marL="285750" indent="-285750" algn="just">
              <a:buFont typeface="Arial" panose="020B0604020202020204" pitchFamily="34" charset="0"/>
              <a:buChar char="•"/>
            </a:pPr>
            <a:r>
              <a:rPr lang="en-IN" dirty="0"/>
              <a:t>Data Cleaning, Transformation, And Preprocessing Capabilities</a:t>
            </a:r>
          </a:p>
        </p:txBody>
      </p:sp>
      <p:sp>
        <p:nvSpPr>
          <p:cNvPr id="16" name="TextBox 15">
            <a:extLst>
              <a:ext uri="{FF2B5EF4-FFF2-40B4-BE49-F238E27FC236}">
                <a16:creationId xmlns:a16="http://schemas.microsoft.com/office/drawing/2014/main" id="{9F963669-7DA2-FA0F-27B9-2C66788AA9A0}"/>
              </a:ext>
            </a:extLst>
          </p:cNvPr>
          <p:cNvSpPr txBox="1"/>
          <p:nvPr/>
        </p:nvSpPr>
        <p:spPr>
          <a:xfrm>
            <a:off x="499660" y="2019300"/>
            <a:ext cx="4453340" cy="523220"/>
          </a:xfrm>
          <a:prstGeom prst="rect">
            <a:avLst/>
          </a:prstGeom>
          <a:noFill/>
        </p:spPr>
        <p:txBody>
          <a:bodyPr wrap="square" rtlCol="0">
            <a:spAutoFit/>
          </a:bodyPr>
          <a:lstStyle/>
          <a:p>
            <a:r>
              <a:rPr lang="en-IN" sz="2800" b="1" u="sng" dirty="0"/>
              <a:t>3.1 – Data Loading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79F3D5-C4BF-A4F1-6F2A-EF4836F5B2B0}"/>
              </a:ext>
            </a:extLst>
          </p:cNvPr>
          <p:cNvSpPr txBox="1"/>
          <p:nvPr/>
        </p:nvSpPr>
        <p:spPr>
          <a:xfrm>
            <a:off x="762000" y="876300"/>
            <a:ext cx="3429000"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3.2 - Data Cleaning</a:t>
            </a:r>
          </a:p>
        </p:txBody>
      </p:sp>
      <p:sp>
        <p:nvSpPr>
          <p:cNvPr id="19" name="TextBox 18">
            <a:extLst>
              <a:ext uri="{FF2B5EF4-FFF2-40B4-BE49-F238E27FC236}">
                <a16:creationId xmlns:a16="http://schemas.microsoft.com/office/drawing/2014/main" id="{6E98D492-F263-02DC-BCDF-0CAF9EF129D1}"/>
              </a:ext>
            </a:extLst>
          </p:cNvPr>
          <p:cNvSpPr txBox="1"/>
          <p:nvPr/>
        </p:nvSpPr>
        <p:spPr>
          <a:xfrm>
            <a:off x="762000" y="1943100"/>
            <a:ext cx="7924800" cy="1754326"/>
          </a:xfrm>
          <a:prstGeom prst="rect">
            <a:avLst/>
          </a:prstGeom>
          <a:noFill/>
        </p:spPr>
        <p:txBody>
          <a:bodyPr wrap="square" rtlCol="0">
            <a:spAutoFit/>
          </a:bodyPr>
          <a:lstStyle/>
          <a:p>
            <a:r>
              <a:rPr lang="en-IN" b="1" dirty="0">
                <a:solidFill>
                  <a:schemeClr val="accent1"/>
                </a:solidFill>
              </a:rPr>
              <a:t>3.2.1 Data cleaning process</a:t>
            </a:r>
          </a:p>
          <a:p>
            <a:endParaRPr lang="en-IN" b="1" dirty="0"/>
          </a:p>
          <a:p>
            <a:pPr marL="285750" indent="-285750">
              <a:buFont typeface="Arial" panose="020B0604020202020204" pitchFamily="34" charset="0"/>
              <a:buChar char="•"/>
            </a:pPr>
            <a:r>
              <a:rPr lang="en-IN" dirty="0"/>
              <a:t>Show To Handle Missing Values Using Method ‘</a:t>
            </a:r>
            <a:r>
              <a:rPr lang="en-IN" dirty="0" err="1">
                <a:solidFill>
                  <a:srgbClr val="FF0000"/>
                </a:solidFill>
              </a:rPr>
              <a:t>fillna</a:t>
            </a:r>
            <a:r>
              <a:rPr lang="en-IN" dirty="0">
                <a:solidFill>
                  <a:srgbClr val="FF0000"/>
                </a:solidFill>
              </a:rPr>
              <a:t>’</a:t>
            </a:r>
            <a:r>
              <a:rPr lang="en-IN" dirty="0"/>
              <a:t> Or ‘</a:t>
            </a:r>
            <a:r>
              <a:rPr lang="en-IN" dirty="0" err="1">
                <a:solidFill>
                  <a:srgbClr val="FF0000"/>
                </a:solidFill>
              </a:rPr>
              <a:t>dropna</a:t>
            </a:r>
            <a:r>
              <a:rPr lang="en-IN" dirty="0">
                <a:solidFill>
                  <a:srgbClr val="FF0000"/>
                </a:solidFill>
              </a:rPr>
              <a:t>.’</a:t>
            </a:r>
          </a:p>
          <a:p>
            <a:pPr marL="285750" indent="-285750">
              <a:buFont typeface="Arial" panose="020B0604020202020204" pitchFamily="34" charset="0"/>
              <a:buChar char="•"/>
            </a:pPr>
            <a:r>
              <a:rPr lang="en-IN" dirty="0"/>
              <a:t>Removing Duplicate With The ‘</a:t>
            </a:r>
            <a:r>
              <a:rPr lang="en-IN" dirty="0" err="1">
                <a:solidFill>
                  <a:srgbClr val="FF0000"/>
                </a:solidFill>
              </a:rPr>
              <a:t>drop_duplicates</a:t>
            </a:r>
            <a:r>
              <a:rPr lang="en-IN" dirty="0">
                <a:solidFill>
                  <a:srgbClr val="FF0000"/>
                </a:solidFill>
              </a:rPr>
              <a:t>’</a:t>
            </a:r>
            <a:r>
              <a:rPr lang="en-IN" dirty="0"/>
              <a:t> Method.</a:t>
            </a:r>
          </a:p>
          <a:p>
            <a:pPr marL="285750" indent="-285750">
              <a:buFont typeface="Arial" panose="020B0604020202020204" pitchFamily="34" charset="0"/>
              <a:buChar char="•"/>
            </a:pPr>
            <a:r>
              <a:rPr lang="en-IN" dirty="0"/>
              <a:t>Show Outliner Or Perform Feature </a:t>
            </a:r>
          </a:p>
          <a:p>
            <a:endParaRPr lang="en-IN" dirty="0"/>
          </a:p>
        </p:txBody>
      </p:sp>
      <p:sp>
        <p:nvSpPr>
          <p:cNvPr id="21" name="TextBox 20">
            <a:extLst>
              <a:ext uri="{FF2B5EF4-FFF2-40B4-BE49-F238E27FC236}">
                <a16:creationId xmlns:a16="http://schemas.microsoft.com/office/drawing/2014/main" id="{6243FC4E-BA2A-206E-2BAA-E02D3A19D04D}"/>
              </a:ext>
            </a:extLst>
          </p:cNvPr>
          <p:cNvSpPr txBox="1"/>
          <p:nvPr/>
        </p:nvSpPr>
        <p:spPr>
          <a:xfrm>
            <a:off x="685800" y="4610100"/>
            <a:ext cx="8001000" cy="3231654"/>
          </a:xfrm>
          <a:prstGeom prst="rect">
            <a:avLst/>
          </a:prstGeom>
          <a:noFill/>
        </p:spPr>
        <p:txBody>
          <a:bodyPr wrap="square" rtlCol="0">
            <a:spAutoFit/>
          </a:bodyPr>
          <a:lstStyle/>
          <a:p>
            <a:r>
              <a:rPr lang="en-US" sz="2400" b="0" i="0" dirty="0">
                <a:solidFill>
                  <a:srgbClr val="FF0000"/>
                </a:solidFill>
                <a:effectLst/>
                <a:latin typeface="Söhne Mono"/>
              </a:rPr>
              <a:t> </a:t>
            </a:r>
            <a:r>
              <a:rPr lang="en-US" sz="2400" b="1" i="0" dirty="0">
                <a:solidFill>
                  <a:schemeClr val="tx1"/>
                </a:solidFill>
                <a:effectLst/>
                <a:latin typeface="Söhne Mono"/>
              </a:rPr>
              <a:t>code</a:t>
            </a:r>
          </a:p>
          <a:p>
            <a:endParaRPr lang="en-US" dirty="0">
              <a:solidFill>
                <a:srgbClr val="FF0000"/>
              </a:solidFill>
              <a:latin typeface="Söhne Mono"/>
            </a:endParaRPr>
          </a:p>
          <a:p>
            <a:r>
              <a:rPr lang="en-US" b="0" i="0" dirty="0" err="1">
                <a:solidFill>
                  <a:srgbClr val="FF0000"/>
                </a:solidFill>
                <a:effectLst/>
                <a:latin typeface="Söhne Mono"/>
              </a:rPr>
              <a:t>df.fillna</a:t>
            </a:r>
            <a:r>
              <a:rPr lang="en-US" b="0" i="0" dirty="0">
                <a:solidFill>
                  <a:srgbClr val="FF0000"/>
                </a:solidFill>
                <a:effectLst/>
                <a:latin typeface="Söhne Mono"/>
              </a:rPr>
              <a:t>(method='</a:t>
            </a:r>
            <a:r>
              <a:rPr lang="en-US" b="0" i="0" dirty="0" err="1">
                <a:solidFill>
                  <a:srgbClr val="FF0000"/>
                </a:solidFill>
                <a:effectLst/>
                <a:latin typeface="Söhne Mono"/>
              </a:rPr>
              <a:t>ffill</a:t>
            </a:r>
            <a:r>
              <a:rPr lang="en-US" b="0" i="0" dirty="0">
                <a:solidFill>
                  <a:srgbClr val="FF0000"/>
                </a:solidFill>
                <a:effectLst/>
                <a:latin typeface="Söhne Mono"/>
              </a:rPr>
              <a:t>', </a:t>
            </a:r>
            <a:r>
              <a:rPr lang="en-US" b="0" i="0" dirty="0" err="1">
                <a:solidFill>
                  <a:srgbClr val="FF0000"/>
                </a:solidFill>
                <a:effectLst/>
                <a:latin typeface="Söhne Mono"/>
              </a:rPr>
              <a:t>inplace</a:t>
            </a:r>
            <a:r>
              <a:rPr lang="en-US" b="0" i="0" dirty="0">
                <a:solidFill>
                  <a:srgbClr val="FF0000"/>
                </a:solidFill>
                <a:effectLst/>
                <a:latin typeface="Söhne Mono"/>
              </a:rPr>
              <a:t>=True)</a:t>
            </a:r>
          </a:p>
          <a:p>
            <a:r>
              <a:rPr lang="en-IN" b="0" i="0" dirty="0" err="1">
                <a:solidFill>
                  <a:srgbClr val="FF0000"/>
                </a:solidFill>
                <a:effectLst/>
                <a:latin typeface="Söhne Mono"/>
              </a:rPr>
              <a:t>df.dropna</a:t>
            </a:r>
            <a:r>
              <a:rPr lang="en-IN" b="0" i="0" dirty="0">
                <a:solidFill>
                  <a:srgbClr val="FF0000"/>
                </a:solidFill>
                <a:effectLst/>
                <a:latin typeface="Söhne Mono"/>
              </a:rPr>
              <a:t>(</a:t>
            </a:r>
            <a:r>
              <a:rPr lang="en-IN" b="0" i="0" dirty="0" err="1">
                <a:solidFill>
                  <a:srgbClr val="FF0000"/>
                </a:solidFill>
                <a:effectLst/>
                <a:latin typeface="Söhne Mono"/>
              </a:rPr>
              <a:t>inplace</a:t>
            </a:r>
            <a:r>
              <a:rPr lang="en-IN" b="0" i="0" dirty="0">
                <a:solidFill>
                  <a:srgbClr val="FF0000"/>
                </a:solidFill>
                <a:effectLst/>
                <a:latin typeface="Söhne Mono"/>
              </a:rPr>
              <a:t>=True)</a:t>
            </a:r>
            <a:endParaRPr lang="en-US" dirty="0">
              <a:solidFill>
                <a:srgbClr val="FF0000"/>
              </a:solidFill>
              <a:latin typeface="Söhne Mono"/>
            </a:endParaRPr>
          </a:p>
          <a:p>
            <a:endParaRPr lang="en-US" dirty="0">
              <a:solidFill>
                <a:srgbClr val="FF0000"/>
              </a:solidFill>
              <a:latin typeface="Söhne Mono"/>
            </a:endParaRPr>
          </a:p>
          <a:p>
            <a:r>
              <a:rPr lang="en-IN" b="0" i="0" dirty="0" err="1">
                <a:solidFill>
                  <a:srgbClr val="FF0000"/>
                </a:solidFill>
                <a:effectLst/>
                <a:latin typeface="Söhne Mono"/>
              </a:rPr>
              <a:t>df.drop_duplicates</a:t>
            </a:r>
            <a:r>
              <a:rPr lang="en-IN" b="0" i="0" dirty="0">
                <a:solidFill>
                  <a:srgbClr val="FF0000"/>
                </a:solidFill>
                <a:effectLst/>
                <a:latin typeface="Söhne Mono"/>
              </a:rPr>
              <a:t>(</a:t>
            </a:r>
            <a:r>
              <a:rPr lang="en-IN" b="0" i="0" dirty="0" err="1">
                <a:solidFill>
                  <a:srgbClr val="FF0000"/>
                </a:solidFill>
                <a:effectLst/>
                <a:latin typeface="Söhne Mono"/>
              </a:rPr>
              <a:t>inplace</a:t>
            </a:r>
            <a:r>
              <a:rPr lang="en-IN" b="0" i="0" dirty="0">
                <a:solidFill>
                  <a:srgbClr val="FF0000"/>
                </a:solidFill>
                <a:effectLst/>
                <a:latin typeface="Söhne Mono"/>
              </a:rPr>
              <a:t>=True)</a:t>
            </a:r>
            <a:endParaRPr lang="en-US" b="0" i="0" dirty="0">
              <a:solidFill>
                <a:srgbClr val="FF0000"/>
              </a:solidFill>
              <a:effectLst/>
              <a:latin typeface="Söhne Mono"/>
            </a:endParaRPr>
          </a:p>
          <a:p>
            <a:endParaRPr lang="en-US" dirty="0">
              <a:solidFill>
                <a:srgbClr val="FF0000"/>
              </a:solidFill>
              <a:latin typeface="Söhne Mono"/>
            </a:endParaRPr>
          </a:p>
          <a:p>
            <a:r>
              <a:rPr lang="en-US" b="0" i="0" dirty="0" err="1">
                <a:solidFill>
                  <a:srgbClr val="FF0000"/>
                </a:solidFill>
                <a:effectLst/>
                <a:latin typeface="Söhne Mono"/>
              </a:rPr>
              <a:t>df</a:t>
            </a:r>
            <a:r>
              <a:rPr lang="en-US" b="0" i="0" dirty="0">
                <a:solidFill>
                  <a:srgbClr val="FF0000"/>
                </a:solidFill>
                <a:effectLst/>
                <a:latin typeface="Söhne Mono"/>
              </a:rPr>
              <a:t>['Total Charges'] = </a:t>
            </a:r>
            <a:r>
              <a:rPr lang="en-US" b="0" i="0" dirty="0" err="1">
                <a:solidFill>
                  <a:srgbClr val="FF0000"/>
                </a:solidFill>
                <a:effectLst/>
                <a:latin typeface="Söhne Mono"/>
              </a:rPr>
              <a:t>df</a:t>
            </a:r>
            <a:r>
              <a:rPr lang="en-US" b="0" i="0" dirty="0">
                <a:solidFill>
                  <a:srgbClr val="FF0000"/>
                </a:solidFill>
                <a:effectLst/>
                <a:latin typeface="Söhne Mono"/>
              </a:rPr>
              <a:t>['Total Charges'].</a:t>
            </a:r>
            <a:r>
              <a:rPr lang="en-US" b="0" i="0" dirty="0" err="1">
                <a:solidFill>
                  <a:srgbClr val="FF0000"/>
                </a:solidFill>
                <a:effectLst/>
                <a:latin typeface="Söhne Mono"/>
              </a:rPr>
              <a:t>astype</a:t>
            </a:r>
            <a:r>
              <a:rPr lang="en-US" b="0" i="0" dirty="0">
                <a:solidFill>
                  <a:srgbClr val="FF0000"/>
                </a:solidFill>
                <a:effectLst/>
                <a:latin typeface="Söhne Mono"/>
              </a:rPr>
              <a:t>(float) </a:t>
            </a:r>
            <a:r>
              <a:rPr lang="en-US" b="0" i="0" dirty="0" err="1">
                <a:solidFill>
                  <a:srgbClr val="FF0000"/>
                </a:solidFill>
                <a:effectLst/>
                <a:latin typeface="Söhne Mono"/>
              </a:rPr>
              <a:t>df</a:t>
            </a:r>
            <a:r>
              <a:rPr lang="en-US" b="0" i="0" dirty="0">
                <a:solidFill>
                  <a:srgbClr val="FF0000"/>
                </a:solidFill>
                <a:effectLst/>
                <a:latin typeface="Söhne Mono"/>
              </a:rPr>
              <a:t>['Total Refunds'] = </a:t>
            </a:r>
            <a:r>
              <a:rPr lang="en-US" b="0" i="0" dirty="0" err="1">
                <a:solidFill>
                  <a:srgbClr val="FF0000"/>
                </a:solidFill>
                <a:effectLst/>
                <a:latin typeface="Söhne Mono"/>
              </a:rPr>
              <a:t>df</a:t>
            </a:r>
            <a:r>
              <a:rPr lang="en-US" b="0" i="0" dirty="0">
                <a:solidFill>
                  <a:srgbClr val="FF0000"/>
                </a:solidFill>
                <a:effectLst/>
                <a:latin typeface="Söhne Mono"/>
              </a:rPr>
              <a:t>['Total Refunds'].</a:t>
            </a:r>
            <a:r>
              <a:rPr lang="en-US" b="0" i="0" dirty="0" err="1">
                <a:solidFill>
                  <a:srgbClr val="FF0000"/>
                </a:solidFill>
                <a:effectLst/>
                <a:latin typeface="Söhne Mono"/>
              </a:rPr>
              <a:t>ast</a:t>
            </a:r>
            <a:endParaRPr lang="en-US" b="0" i="0" dirty="0">
              <a:solidFill>
                <a:srgbClr val="FF0000"/>
              </a:solidFill>
              <a:effectLst/>
              <a:latin typeface="Söhne Mono"/>
            </a:endParaRPr>
          </a:p>
          <a:p>
            <a:endParaRPr lang="en-US" dirty="0">
              <a:solidFill>
                <a:srgbClr val="FF0000"/>
              </a:solidFill>
              <a:latin typeface="Söhne Mono"/>
            </a:endParaRPr>
          </a:p>
          <a:p>
            <a:r>
              <a:rPr lang="en-IN" b="0" i="0" dirty="0">
                <a:solidFill>
                  <a:srgbClr val="FF0000"/>
                </a:solidFill>
                <a:effectLst/>
                <a:latin typeface="Söhne Mono"/>
              </a:rPr>
              <a:t>print(</a:t>
            </a:r>
            <a:r>
              <a:rPr lang="en-IN" b="0" i="0" dirty="0" err="1">
                <a:solidFill>
                  <a:srgbClr val="FF0000"/>
                </a:solidFill>
                <a:effectLst/>
                <a:latin typeface="Söhne Mono"/>
              </a:rPr>
              <a:t>df.head</a:t>
            </a:r>
            <a:r>
              <a:rPr lang="en-IN" b="0" i="0" dirty="0">
                <a:solidFill>
                  <a:srgbClr val="FF0000"/>
                </a:solidFill>
                <a:effectLst/>
                <a:latin typeface="Söhne Mono"/>
              </a:rPr>
              <a:t>())</a:t>
            </a:r>
            <a:endParaRPr lang="en-IN" dirty="0">
              <a:solidFill>
                <a:srgbClr val="FF0000"/>
              </a:solidFill>
            </a:endParaRPr>
          </a:p>
        </p:txBody>
      </p:sp>
      <p:pic>
        <p:nvPicPr>
          <p:cNvPr id="23" name="Picture 22">
            <a:extLst>
              <a:ext uri="{FF2B5EF4-FFF2-40B4-BE49-F238E27FC236}">
                <a16:creationId xmlns:a16="http://schemas.microsoft.com/office/drawing/2014/main" id="{7A2974EC-6073-F3C1-FD4B-FBB835AC22C1}"/>
              </a:ext>
            </a:extLst>
          </p:cNvPr>
          <p:cNvPicPr>
            <a:picLocks noChangeAspect="1"/>
          </p:cNvPicPr>
          <p:nvPr/>
        </p:nvPicPr>
        <p:blipFill>
          <a:blip r:embed="rId2"/>
          <a:stretch>
            <a:fillRect/>
          </a:stretch>
        </p:blipFill>
        <p:spPr>
          <a:xfrm>
            <a:off x="8763000" y="1424920"/>
            <a:ext cx="8668960" cy="72876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C55BBA9D-7CAD-6E6D-48FD-C627612602A9}"/>
              </a:ext>
            </a:extLst>
          </p:cNvPr>
          <p:cNvSpPr txBox="1"/>
          <p:nvPr/>
        </p:nvSpPr>
        <p:spPr>
          <a:xfrm>
            <a:off x="914400" y="952500"/>
            <a:ext cx="5105400" cy="954107"/>
          </a:xfrm>
          <a:prstGeom prst="rect">
            <a:avLst/>
          </a:prstGeom>
          <a:noFill/>
        </p:spPr>
        <p:txBody>
          <a:bodyPr wrap="square" rtlCol="0">
            <a:spAutoFit/>
          </a:bodyPr>
          <a:lstStyle/>
          <a:p>
            <a:r>
              <a:rPr lang="en-IN" sz="2800" b="1" u="sng" dirty="0"/>
              <a:t>3.3 Data Set Information </a:t>
            </a:r>
          </a:p>
          <a:p>
            <a:endParaRPr lang="en-IN" sz="2800" b="1" u="sng" dirty="0"/>
          </a:p>
        </p:txBody>
      </p:sp>
      <p:sp>
        <p:nvSpPr>
          <p:cNvPr id="65" name="TextBox 64">
            <a:extLst>
              <a:ext uri="{FF2B5EF4-FFF2-40B4-BE49-F238E27FC236}">
                <a16:creationId xmlns:a16="http://schemas.microsoft.com/office/drawing/2014/main" id="{BCE04D03-7A47-2054-83E2-5421DF1D31E9}"/>
              </a:ext>
            </a:extLst>
          </p:cNvPr>
          <p:cNvSpPr txBox="1"/>
          <p:nvPr/>
        </p:nvSpPr>
        <p:spPr>
          <a:xfrm>
            <a:off x="1295400" y="1968500"/>
            <a:ext cx="5791200" cy="2585323"/>
          </a:xfrm>
          <a:prstGeom prst="rect">
            <a:avLst/>
          </a:prstGeom>
          <a:noFill/>
        </p:spPr>
        <p:txBody>
          <a:bodyPr wrap="square" rtlCol="0">
            <a:spAutoFit/>
          </a:bodyPr>
          <a:lstStyle/>
          <a:p>
            <a:r>
              <a:rPr lang="en-IN" b="1" dirty="0">
                <a:solidFill>
                  <a:schemeClr val="accent1"/>
                </a:solidFill>
              </a:rPr>
              <a:t>3.3.1  Introduction </a:t>
            </a:r>
          </a:p>
          <a:p>
            <a:endParaRPr lang="en-IN" dirty="0"/>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Introduce The Purpose Of The Slide, Which Is To Provide An Overview Of The Columns In Dataset.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Summarize The Key Points About </a:t>
            </a:r>
            <a:r>
              <a:rPr lang="en-US" dirty="0">
                <a:solidFill>
                  <a:srgbClr val="0D0D0D"/>
                </a:solidFill>
                <a:latin typeface="Times New Roman" panose="02020603050405020304" pitchFamily="18" charset="0"/>
                <a:cs typeface="Times New Roman" panose="02020603050405020304" pitchFamily="18" charset="0"/>
              </a:rPr>
              <a:t>the </a:t>
            </a:r>
            <a:r>
              <a:rPr lang="en-US" b="0" i="0" dirty="0">
                <a:solidFill>
                  <a:srgbClr val="0D0D0D"/>
                </a:solidFill>
                <a:effectLst/>
                <a:latin typeface="Times New Roman" panose="02020603050405020304" pitchFamily="18" charset="0"/>
                <a:cs typeface="Times New Roman" panose="02020603050405020304" pitchFamily="18" charset="0"/>
              </a:rPr>
              <a:t> Dataset's Columns, Highlighting Any Important Features Or Insights That These Columns Provide For </a:t>
            </a:r>
            <a:r>
              <a:rPr lang="en-IN" b="0" i="0" dirty="0">
                <a:solidFill>
                  <a:srgbClr val="0D0D0D"/>
                </a:solidFill>
                <a:effectLst/>
                <a:latin typeface="Times New Roman" panose="02020603050405020304" pitchFamily="18" charset="0"/>
                <a:cs typeface="Times New Roman" panose="02020603050405020304" pitchFamily="18" charset="0"/>
              </a:rPr>
              <a:t> Analysis. </a:t>
            </a:r>
            <a:endParaRPr lang="en-IN" dirty="0">
              <a:latin typeface="Times New Roman" panose="02020603050405020304" pitchFamily="18" charset="0"/>
              <a:cs typeface="Times New Roman" panose="02020603050405020304" pitchFamily="18" charset="0"/>
            </a:endParaRPr>
          </a:p>
          <a:p>
            <a:endParaRPr lang="en-IN" dirty="0"/>
          </a:p>
        </p:txBody>
      </p:sp>
      <p:sp>
        <p:nvSpPr>
          <p:cNvPr id="66" name="TextBox 65">
            <a:extLst>
              <a:ext uri="{FF2B5EF4-FFF2-40B4-BE49-F238E27FC236}">
                <a16:creationId xmlns:a16="http://schemas.microsoft.com/office/drawing/2014/main" id="{97DD9447-90AD-3434-415F-916FB5AC69D4}"/>
              </a:ext>
            </a:extLst>
          </p:cNvPr>
          <p:cNvSpPr txBox="1"/>
          <p:nvPr/>
        </p:nvSpPr>
        <p:spPr>
          <a:xfrm>
            <a:off x="1143000" y="5467171"/>
            <a:ext cx="5410200" cy="1200329"/>
          </a:xfrm>
          <a:prstGeom prst="rect">
            <a:avLst/>
          </a:prstGeom>
          <a:noFill/>
        </p:spPr>
        <p:txBody>
          <a:bodyPr wrap="square" rtlCol="0">
            <a:spAutoFit/>
          </a:bodyPr>
          <a:lstStyle/>
          <a:p>
            <a:r>
              <a:rPr lang="en-IN" b="1" dirty="0">
                <a:solidFill>
                  <a:srgbClr val="0070C0"/>
                </a:solidFill>
              </a:rPr>
              <a:t>3.3.2 Code </a:t>
            </a:r>
          </a:p>
          <a:p>
            <a:endParaRPr lang="en-IN" dirty="0"/>
          </a:p>
          <a:p>
            <a:r>
              <a:rPr lang="en-IN" b="0" dirty="0">
                <a:solidFill>
                  <a:srgbClr val="00B050"/>
                </a:solidFill>
                <a:effectLst/>
                <a:latin typeface="Consolas" panose="020B0609020204030204" pitchFamily="49" charset="0"/>
              </a:rPr>
              <a:t>    df</a:t>
            </a:r>
            <a:r>
              <a:rPr lang="en-IN" b="0" dirty="0">
                <a:solidFill>
                  <a:srgbClr val="FF0000"/>
                </a:solidFill>
                <a:effectLst/>
                <a:latin typeface="Consolas" panose="020B0609020204030204" pitchFamily="49" charset="0"/>
              </a:rPr>
              <a:t>.info()</a:t>
            </a:r>
          </a:p>
          <a:p>
            <a:endParaRPr lang="en-IN" dirty="0"/>
          </a:p>
        </p:txBody>
      </p:sp>
      <p:pic>
        <p:nvPicPr>
          <p:cNvPr id="68" name="Picture 67">
            <a:extLst>
              <a:ext uri="{FF2B5EF4-FFF2-40B4-BE49-F238E27FC236}">
                <a16:creationId xmlns:a16="http://schemas.microsoft.com/office/drawing/2014/main" id="{DCEFA717-00A6-EE02-FDF7-44F834E1D2F4}"/>
              </a:ext>
            </a:extLst>
          </p:cNvPr>
          <p:cNvPicPr>
            <a:picLocks noChangeAspect="1"/>
          </p:cNvPicPr>
          <p:nvPr/>
        </p:nvPicPr>
        <p:blipFill>
          <a:blip r:embed="rId2"/>
          <a:stretch>
            <a:fillRect/>
          </a:stretch>
        </p:blipFill>
        <p:spPr>
          <a:xfrm>
            <a:off x="8767276" y="1232942"/>
            <a:ext cx="7001852" cy="78211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1658A3E-9842-6890-288B-B557D874ABA9}"/>
              </a:ext>
            </a:extLst>
          </p:cNvPr>
          <p:cNvSpPr txBox="1"/>
          <p:nvPr/>
        </p:nvSpPr>
        <p:spPr>
          <a:xfrm>
            <a:off x="609600" y="471726"/>
            <a:ext cx="8763000" cy="861774"/>
          </a:xfrm>
          <a:prstGeom prst="rect">
            <a:avLst/>
          </a:prstGeom>
          <a:noFill/>
        </p:spPr>
        <p:txBody>
          <a:bodyPr wrap="square" rtlCol="0">
            <a:spAutoFit/>
          </a:bodyPr>
          <a:lstStyle/>
          <a:p>
            <a:r>
              <a:rPr lang="en-IN" sz="2800" b="1" u="sng" dirty="0">
                <a:solidFill>
                  <a:schemeClr val="tx1"/>
                </a:solidFill>
              </a:rPr>
              <a:t>3.4</a:t>
            </a:r>
            <a:r>
              <a:rPr lang="en-IN" b="1" u="sng" dirty="0">
                <a:solidFill>
                  <a:schemeClr val="tx1"/>
                </a:solidFill>
              </a:rPr>
              <a:t>  </a:t>
            </a:r>
            <a:r>
              <a:rPr lang="en-US" sz="3200" b="1" u="sng" dirty="0">
                <a:solidFill>
                  <a:schemeClr val="tx1"/>
                </a:solidFill>
                <a:effectLst/>
                <a:latin typeface="Times New Roman" panose="02020603050405020304" pitchFamily="18" charset="0"/>
                <a:cs typeface="Times New Roman" panose="02020603050405020304" pitchFamily="18" charset="0"/>
              </a:rPr>
              <a:t>Distribution Of Gender Among Customers</a:t>
            </a:r>
            <a:endParaRPr lang="en-US" sz="2000" b="1" u="sng" dirty="0">
              <a:solidFill>
                <a:schemeClr val="tx1"/>
              </a:solidFill>
              <a:effectLst/>
              <a:latin typeface="Times New Roman" panose="02020603050405020304" pitchFamily="18" charset="0"/>
              <a:cs typeface="Times New Roman" panose="02020603050405020304" pitchFamily="18" charset="0"/>
            </a:endParaRPr>
          </a:p>
          <a:p>
            <a:endParaRPr lang="en-IN" b="1" u="sng" dirty="0">
              <a:solidFill>
                <a:schemeClr val="tx1"/>
              </a:solidFill>
            </a:endParaRPr>
          </a:p>
        </p:txBody>
      </p:sp>
      <p:sp>
        <p:nvSpPr>
          <p:cNvPr id="15" name="TextBox 14">
            <a:extLst>
              <a:ext uri="{FF2B5EF4-FFF2-40B4-BE49-F238E27FC236}">
                <a16:creationId xmlns:a16="http://schemas.microsoft.com/office/drawing/2014/main" id="{B8BDE484-D747-82BB-90F6-E7784B700428}"/>
              </a:ext>
            </a:extLst>
          </p:cNvPr>
          <p:cNvSpPr txBox="1"/>
          <p:nvPr/>
        </p:nvSpPr>
        <p:spPr>
          <a:xfrm>
            <a:off x="838200" y="1811535"/>
            <a:ext cx="7848600" cy="12003286"/>
          </a:xfrm>
          <a:prstGeom prst="rect">
            <a:avLst/>
          </a:prstGeom>
          <a:noFill/>
        </p:spPr>
        <p:txBody>
          <a:bodyPr wrap="square" rtlCol="0">
            <a:spAutoFit/>
          </a:bodyPr>
          <a:lstStyle/>
          <a:p>
            <a:r>
              <a:rPr lang="en-US" b="1" i="0" dirty="0">
                <a:solidFill>
                  <a:srgbClr val="0070C0"/>
                </a:solidFill>
                <a:effectLst/>
                <a:latin typeface="Söhne"/>
              </a:rPr>
              <a:t>3.4.1  Description </a:t>
            </a:r>
          </a:p>
          <a:p>
            <a:endParaRPr lang="en-US" dirty="0">
              <a:solidFill>
                <a:srgbClr val="0D0D0D"/>
              </a:solidFill>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Describe The Gender Distribution Among Your Customers Based On The Dataset.</a:t>
            </a:r>
          </a:p>
          <a:p>
            <a:pPr marL="285750" indent="-285750" algn="just">
              <a:buFont typeface="Arial" panose="020B0604020202020204" pitchFamily="34" charset="0"/>
              <a:buChar char="•"/>
            </a:pPr>
            <a:r>
              <a:rPr lang="en-US" b="0" i="0" dirty="0">
                <a:solidFill>
                  <a:srgbClr val="0D0D0D"/>
                </a:solidFill>
                <a:effectLst/>
                <a:latin typeface="Söhne"/>
              </a:rPr>
              <a:t>Mention The Total Number Of Male And Female Customers.</a:t>
            </a:r>
            <a:endParaRPr lang="en-US" dirty="0">
              <a:solidFill>
                <a:srgbClr val="0D0D0D"/>
              </a:solidFill>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Include The Percentage Of Male And Female Customers For A Better Understanding.</a:t>
            </a:r>
          </a:p>
          <a:p>
            <a:pPr marL="285750" indent="-285750" algn="just">
              <a:buFont typeface="Arial" panose="020B0604020202020204" pitchFamily="34" charset="0"/>
              <a:buChar char="•"/>
            </a:pPr>
            <a:endParaRPr lang="en-US" dirty="0">
              <a:solidFill>
                <a:srgbClr val="0D0D0D"/>
              </a:solidFill>
              <a:latin typeface="Söhne"/>
            </a:endParaRPr>
          </a:p>
          <a:p>
            <a:r>
              <a:rPr lang="en-US" b="1" dirty="0">
                <a:solidFill>
                  <a:srgbClr val="0070C0"/>
                </a:solidFill>
                <a:latin typeface="Söhne"/>
              </a:rPr>
              <a:t>3.4.2 Code</a:t>
            </a:r>
          </a:p>
          <a:p>
            <a:endParaRPr lang="en-US" b="0" i="0" dirty="0">
              <a:solidFill>
                <a:srgbClr val="0D0D0D"/>
              </a:solidFill>
              <a:effectLst/>
              <a:latin typeface="Söhne"/>
            </a:endParaRPr>
          </a:p>
          <a:p>
            <a:r>
              <a:rPr lang="en-IN" b="0" dirty="0" err="1">
                <a:solidFill>
                  <a:srgbClr val="FF0000"/>
                </a:solidFill>
                <a:effectLst/>
                <a:latin typeface="Consolas" panose="020B0609020204030204" pitchFamily="49" charset="0"/>
              </a:rPr>
              <a:t>gd</a:t>
            </a:r>
            <a:r>
              <a:rPr lang="en-IN" b="0" dirty="0">
                <a:solidFill>
                  <a:srgbClr val="FF0000"/>
                </a:solidFill>
                <a:effectLst/>
                <a:latin typeface="Consolas" panose="020B0609020204030204" pitchFamily="49" charset="0"/>
              </a:rPr>
              <a:t> = </a:t>
            </a:r>
            <a:r>
              <a:rPr lang="en-IN" b="0" dirty="0" err="1">
                <a:solidFill>
                  <a:srgbClr val="FF0000"/>
                </a:solidFill>
                <a:effectLst/>
                <a:latin typeface="Consolas" panose="020B0609020204030204" pitchFamily="49" charset="0"/>
              </a:rPr>
              <a:t>df</a:t>
            </a:r>
            <a:r>
              <a:rPr lang="en-IN" b="0" dirty="0">
                <a:solidFill>
                  <a:srgbClr val="FF0000"/>
                </a:solidFill>
                <a:effectLst/>
                <a:latin typeface="Consolas" panose="020B0609020204030204" pitchFamily="49" charset="0"/>
              </a:rPr>
              <a:t>['Gender'].</a:t>
            </a:r>
            <a:r>
              <a:rPr lang="en-IN" b="0" dirty="0" err="1">
                <a:solidFill>
                  <a:srgbClr val="FF0000"/>
                </a:solidFill>
                <a:effectLst/>
                <a:latin typeface="Consolas" panose="020B0609020204030204" pitchFamily="49" charset="0"/>
              </a:rPr>
              <a:t>value_counts</a:t>
            </a:r>
            <a:r>
              <a:rPr lang="en-IN" b="0" dirty="0">
                <a:solidFill>
                  <a:srgbClr val="FF0000"/>
                </a:solidFill>
                <a:effectLst/>
                <a:latin typeface="Consolas" panose="020B0609020204030204" pitchFamily="49" charset="0"/>
              </a:rPr>
              <a:t>()</a:t>
            </a:r>
          </a:p>
          <a:p>
            <a:r>
              <a:rPr lang="en-IN" b="0" dirty="0">
                <a:solidFill>
                  <a:srgbClr val="FF0000"/>
                </a:solidFill>
                <a:effectLst/>
                <a:latin typeface="Consolas" panose="020B0609020204030204" pitchFamily="49" charset="0"/>
              </a:rPr>
              <a:t>print(</a:t>
            </a:r>
            <a:r>
              <a:rPr lang="en-IN" b="0" dirty="0" err="1">
                <a:solidFill>
                  <a:srgbClr val="FF0000"/>
                </a:solidFill>
                <a:effectLst/>
                <a:latin typeface="Consolas" panose="020B0609020204030204" pitchFamily="49" charset="0"/>
              </a:rPr>
              <a:t>gd</a:t>
            </a:r>
            <a:r>
              <a:rPr lang="en-IN" b="0" dirty="0">
                <a:solidFill>
                  <a:srgbClr val="FF0000"/>
                </a:solidFill>
                <a:effectLst/>
                <a:latin typeface="Consolas" panose="020B0609020204030204" pitchFamily="49" charset="0"/>
              </a:rPr>
              <a:t>)</a:t>
            </a:r>
          </a:p>
          <a:p>
            <a:r>
              <a:rPr lang="en-IN" b="0" dirty="0" err="1">
                <a:solidFill>
                  <a:srgbClr val="FF0000"/>
                </a:solidFill>
                <a:effectLst/>
                <a:latin typeface="Consolas" panose="020B0609020204030204" pitchFamily="49" charset="0"/>
              </a:rPr>
              <a:t>sns.countplot</a:t>
            </a:r>
            <a:r>
              <a:rPr lang="en-IN" b="0" dirty="0">
                <a:solidFill>
                  <a:srgbClr val="FF0000"/>
                </a:solidFill>
                <a:effectLst/>
                <a:latin typeface="Consolas" panose="020B0609020204030204" pitchFamily="49" charset="0"/>
              </a:rPr>
              <a:t>(x='Gender', data=</a:t>
            </a:r>
            <a:r>
              <a:rPr lang="en-IN" b="0" dirty="0" err="1">
                <a:solidFill>
                  <a:srgbClr val="FF0000"/>
                </a:solidFill>
                <a:effectLst/>
                <a:latin typeface="Consolas" panose="020B0609020204030204" pitchFamily="49" charset="0"/>
              </a:rPr>
              <a:t>df</a:t>
            </a:r>
            <a:r>
              <a:rPr lang="en-IN" b="0" dirty="0">
                <a:solidFill>
                  <a:srgbClr val="FF0000"/>
                </a:solidFill>
                <a:effectLst/>
                <a:latin typeface="Consolas" panose="020B0609020204030204" pitchFamily="49" charset="0"/>
              </a:rPr>
              <a:t>)</a:t>
            </a:r>
          </a:p>
          <a:p>
            <a:r>
              <a:rPr lang="en-IN" b="0" dirty="0" err="1">
                <a:solidFill>
                  <a:srgbClr val="FF0000"/>
                </a:solidFill>
                <a:effectLst/>
                <a:latin typeface="Consolas" panose="020B0609020204030204" pitchFamily="49" charset="0"/>
              </a:rPr>
              <a:t>plt.xlabel</a:t>
            </a:r>
            <a:r>
              <a:rPr lang="en-IN" b="0" dirty="0">
                <a:solidFill>
                  <a:srgbClr val="FF0000"/>
                </a:solidFill>
                <a:effectLst/>
                <a:latin typeface="Consolas" panose="020B0609020204030204" pitchFamily="49" charset="0"/>
              </a:rPr>
              <a:t>('Gender')</a:t>
            </a:r>
          </a:p>
          <a:p>
            <a:r>
              <a:rPr lang="en-IN" b="0" dirty="0" err="1">
                <a:solidFill>
                  <a:srgbClr val="FF0000"/>
                </a:solidFill>
                <a:effectLst/>
                <a:latin typeface="Consolas" panose="020B0609020204030204" pitchFamily="49" charset="0"/>
              </a:rPr>
              <a:t>plt.ylabel</a:t>
            </a:r>
            <a:r>
              <a:rPr lang="en-IN" b="0" dirty="0">
                <a:solidFill>
                  <a:srgbClr val="FF0000"/>
                </a:solidFill>
                <a:effectLst/>
                <a:latin typeface="Consolas" panose="020B0609020204030204" pitchFamily="49" charset="0"/>
              </a:rPr>
              <a:t>('Count')</a:t>
            </a:r>
          </a:p>
          <a:p>
            <a:r>
              <a:rPr lang="en-IN" b="0" dirty="0" err="1">
                <a:solidFill>
                  <a:srgbClr val="FF0000"/>
                </a:solidFill>
                <a:effectLst/>
                <a:latin typeface="Consolas" panose="020B0609020204030204" pitchFamily="49" charset="0"/>
              </a:rPr>
              <a:t>plt.title</a:t>
            </a:r>
            <a:r>
              <a:rPr lang="en-IN" b="0" dirty="0">
                <a:solidFill>
                  <a:srgbClr val="FF0000"/>
                </a:solidFill>
                <a:effectLst/>
                <a:latin typeface="Consolas" panose="020B0609020204030204" pitchFamily="49" charset="0"/>
              </a:rPr>
              <a:t>('age among customer')</a:t>
            </a:r>
          </a:p>
          <a:p>
            <a:r>
              <a:rPr lang="en-IN" b="0" dirty="0" err="1">
                <a:solidFill>
                  <a:srgbClr val="FF0000"/>
                </a:solidFill>
                <a:effectLst/>
                <a:latin typeface="Consolas" panose="020B0609020204030204" pitchFamily="49" charset="0"/>
              </a:rPr>
              <a:t>plt.show</a:t>
            </a:r>
            <a:r>
              <a:rPr lang="en-IN" b="0" dirty="0">
                <a:solidFill>
                  <a:srgbClr val="FF0000"/>
                </a:solidFill>
                <a:effectLst/>
                <a:latin typeface="Consolas" panose="020B0609020204030204" pitchFamily="49" charset="0"/>
              </a:rPr>
              <a:t>()</a:t>
            </a:r>
          </a:p>
          <a:p>
            <a:endParaRPr lang="en-US" dirty="0">
              <a:solidFill>
                <a:srgbClr val="0D0D0D"/>
              </a:solidFill>
              <a:latin typeface="Söhne"/>
            </a:endParaRPr>
          </a:p>
          <a:p>
            <a:r>
              <a:rPr lang="en-US" b="0" i="0" dirty="0">
                <a:solidFill>
                  <a:srgbClr val="FFC000"/>
                </a:solidFill>
                <a:effectLst/>
                <a:latin typeface="Consolas" panose="020B0609020204030204" pitchFamily="49" charset="0"/>
              </a:rPr>
              <a:t>Gender </a:t>
            </a:r>
          </a:p>
          <a:p>
            <a:r>
              <a:rPr lang="en-US" b="0" i="0" dirty="0">
                <a:solidFill>
                  <a:srgbClr val="FFC000"/>
                </a:solidFill>
                <a:effectLst/>
                <a:latin typeface="Consolas" panose="020B0609020204030204" pitchFamily="49" charset="0"/>
              </a:rPr>
              <a:t>Male 351 </a:t>
            </a:r>
          </a:p>
          <a:p>
            <a:r>
              <a:rPr lang="en-US" b="0" i="0" dirty="0">
                <a:solidFill>
                  <a:srgbClr val="FFC000"/>
                </a:solidFill>
                <a:effectLst/>
                <a:latin typeface="Consolas" panose="020B0609020204030204" pitchFamily="49" charset="0"/>
              </a:rPr>
              <a:t>Female 330 </a:t>
            </a:r>
          </a:p>
          <a:p>
            <a:r>
              <a:rPr lang="en-US" b="0" i="0" dirty="0">
                <a:solidFill>
                  <a:srgbClr val="FFC000"/>
                </a:solidFill>
                <a:effectLst/>
                <a:latin typeface="Consolas" panose="020B0609020204030204" pitchFamily="49" charset="0"/>
              </a:rPr>
              <a:t>Name: count, </a:t>
            </a:r>
            <a:r>
              <a:rPr lang="en-US" b="0" i="0" dirty="0" err="1">
                <a:solidFill>
                  <a:srgbClr val="FFC000"/>
                </a:solidFill>
                <a:effectLst/>
                <a:latin typeface="Consolas" panose="020B0609020204030204" pitchFamily="49" charset="0"/>
              </a:rPr>
              <a:t>dtype</a:t>
            </a:r>
            <a:r>
              <a:rPr lang="en-US" b="0" i="0" dirty="0">
                <a:solidFill>
                  <a:srgbClr val="FFC000"/>
                </a:solidFill>
                <a:effectLst/>
                <a:latin typeface="Consolas" panose="020B0609020204030204" pitchFamily="49" charset="0"/>
              </a:rPr>
              <a:t>: int64</a:t>
            </a:r>
            <a:endParaRPr lang="en-US" b="0" i="0" dirty="0">
              <a:solidFill>
                <a:srgbClr val="FFC000"/>
              </a:solidFill>
              <a:effectLst/>
              <a:latin typeface="Söhne"/>
            </a:endParaRPr>
          </a:p>
          <a:p>
            <a:endParaRPr lang="en-US" dirty="0">
              <a:solidFill>
                <a:srgbClr val="0D0D0D"/>
              </a:solidFill>
              <a:latin typeface="Söhne"/>
            </a:endParaRPr>
          </a:p>
          <a:p>
            <a:endParaRPr lang="en-US" dirty="0">
              <a:solidFill>
                <a:srgbClr val="0D0D0D"/>
              </a:solidFill>
              <a:latin typeface="Söhne"/>
            </a:endParaRPr>
          </a:p>
          <a:p>
            <a:r>
              <a:rPr lang="en-US" b="1" dirty="0">
                <a:solidFill>
                  <a:srgbClr val="0070C0"/>
                </a:solidFill>
                <a:latin typeface="Söhne"/>
              </a:rPr>
              <a:t>3.4.3  </a:t>
            </a:r>
            <a:r>
              <a:rPr lang="en-IN" b="1" i="0" dirty="0">
                <a:solidFill>
                  <a:srgbClr val="0070C0"/>
                </a:solidFill>
                <a:effectLst/>
                <a:latin typeface="Söhne"/>
              </a:rPr>
              <a:t>Conclusion</a:t>
            </a:r>
          </a:p>
          <a:p>
            <a:endParaRPr lang="en-IN" b="1" dirty="0">
              <a:solidFill>
                <a:srgbClr val="0D0D0D"/>
              </a:solidFill>
              <a:latin typeface="Söhne"/>
            </a:endParaRPr>
          </a:p>
          <a:p>
            <a:pPr marL="285750" indent="-285750">
              <a:buFont typeface="Arial" panose="020B0604020202020204" pitchFamily="34" charset="0"/>
              <a:buChar char="•"/>
            </a:pPr>
            <a:r>
              <a:rPr lang="en-US" dirty="0">
                <a:solidFill>
                  <a:srgbClr val="0D0D0D"/>
                </a:solidFill>
                <a:latin typeface="Söhne"/>
              </a:rPr>
              <a:t>Conclude The Slide With A Summary </a:t>
            </a:r>
            <a:r>
              <a:rPr lang="en-US" b="0" i="0" dirty="0">
                <a:solidFill>
                  <a:srgbClr val="0D0D0D"/>
                </a:solidFill>
                <a:effectLst/>
                <a:latin typeface="Söhne"/>
              </a:rPr>
              <a:t>Of The Gender Distribution Findings.</a:t>
            </a:r>
          </a:p>
          <a:p>
            <a:pPr marL="285750" indent="-285750">
              <a:buFont typeface="Arial" panose="020B0604020202020204" pitchFamily="34" charset="0"/>
              <a:buChar char="•"/>
            </a:pPr>
            <a:r>
              <a:rPr lang="en-US" b="0" i="0" dirty="0">
                <a:solidFill>
                  <a:srgbClr val="0D0D0D"/>
                </a:solidFill>
                <a:effectLst/>
                <a:latin typeface="Söhne"/>
              </a:rPr>
              <a:t>Mention Any Key Takeaways Or Implications Related To Gender Demographics</a:t>
            </a:r>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dirty="0">
              <a:solidFill>
                <a:srgbClr val="0D0D0D"/>
              </a:solidFill>
              <a:latin typeface="Söhne"/>
            </a:endParaRPr>
          </a:p>
          <a:p>
            <a:endParaRPr lang="en-IN" dirty="0"/>
          </a:p>
        </p:txBody>
      </p:sp>
      <p:pic>
        <p:nvPicPr>
          <p:cNvPr id="18" name="Picture 17">
            <a:extLst>
              <a:ext uri="{FF2B5EF4-FFF2-40B4-BE49-F238E27FC236}">
                <a16:creationId xmlns:a16="http://schemas.microsoft.com/office/drawing/2014/main" id="{5A664684-1429-60B5-FD11-631F755EF256}"/>
              </a:ext>
            </a:extLst>
          </p:cNvPr>
          <p:cNvPicPr>
            <a:picLocks noChangeAspect="1"/>
          </p:cNvPicPr>
          <p:nvPr/>
        </p:nvPicPr>
        <p:blipFill>
          <a:blip r:embed="rId2"/>
          <a:stretch>
            <a:fillRect/>
          </a:stretch>
        </p:blipFill>
        <p:spPr>
          <a:xfrm>
            <a:off x="8915400" y="1562100"/>
            <a:ext cx="9144000" cy="8445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4AB44-0945-1FE4-7FD9-5EA3494EE9DD}"/>
              </a:ext>
            </a:extLst>
          </p:cNvPr>
          <p:cNvSpPr txBox="1"/>
          <p:nvPr/>
        </p:nvSpPr>
        <p:spPr>
          <a:xfrm>
            <a:off x="533400" y="571500"/>
            <a:ext cx="8153400" cy="1077218"/>
          </a:xfrm>
          <a:prstGeom prst="rect">
            <a:avLst/>
          </a:prstGeom>
          <a:noFill/>
        </p:spPr>
        <p:txBody>
          <a:bodyPr wrap="square" rtlCol="0">
            <a:spAutoFit/>
          </a:bodyPr>
          <a:lstStyle/>
          <a:p>
            <a:r>
              <a:rPr lang="en-IN" sz="3200" b="1" u="sng" dirty="0">
                <a:solidFill>
                  <a:schemeClr val="tx1"/>
                </a:solidFill>
                <a:latin typeface="Times New Roman" panose="02020603050405020304" pitchFamily="18" charset="0"/>
                <a:cs typeface="Times New Roman" panose="02020603050405020304" pitchFamily="18" charset="0"/>
              </a:rPr>
              <a:t>3.1.5  </a:t>
            </a:r>
            <a:r>
              <a:rPr lang="en-US" sz="3200" b="1" u="sng" dirty="0">
                <a:solidFill>
                  <a:schemeClr val="tx1"/>
                </a:solidFill>
                <a:effectLst/>
                <a:latin typeface="Times New Roman" panose="02020603050405020304" pitchFamily="18" charset="0"/>
                <a:cs typeface="Times New Roman" panose="02020603050405020304" pitchFamily="18" charset="0"/>
              </a:rPr>
              <a:t>How does age vary among customers</a:t>
            </a:r>
          </a:p>
          <a:p>
            <a:endParaRPr lang="en-IN" sz="32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BE0632-2018-DC04-F36A-A07C53AA7910}"/>
              </a:ext>
            </a:extLst>
          </p:cNvPr>
          <p:cNvSpPr txBox="1"/>
          <p:nvPr/>
        </p:nvSpPr>
        <p:spPr>
          <a:xfrm>
            <a:off x="762000" y="1636018"/>
            <a:ext cx="8382000" cy="7478970"/>
          </a:xfrm>
          <a:prstGeom prst="rect">
            <a:avLst/>
          </a:prstGeom>
          <a:noFill/>
        </p:spPr>
        <p:txBody>
          <a:bodyPr wrap="square" rtlCol="0">
            <a:spAutoFit/>
          </a:bodyPr>
          <a:lstStyle/>
          <a:p>
            <a:pPr algn="just"/>
            <a:r>
              <a:rPr lang="en-IN" sz="2000" dirty="0">
                <a:solidFill>
                  <a:srgbClr val="0070C0"/>
                </a:solidFill>
                <a:latin typeface="Times New Roman" panose="02020603050405020304" pitchFamily="18" charset="0"/>
                <a:cs typeface="Times New Roman" panose="02020603050405020304" pitchFamily="18" charset="0"/>
              </a:rPr>
              <a:t>3.5.1  </a:t>
            </a:r>
            <a:r>
              <a:rPr lang="en-IN" sz="2000" b="1" i="0" dirty="0">
                <a:solidFill>
                  <a:srgbClr val="0070C0"/>
                </a:solidFill>
                <a:effectLst/>
                <a:latin typeface="Times New Roman" panose="02020603050405020304" pitchFamily="18" charset="0"/>
                <a:cs typeface="Times New Roman" panose="02020603050405020304" pitchFamily="18" charset="0"/>
              </a:rPr>
              <a:t>Description</a:t>
            </a:r>
          </a:p>
          <a:p>
            <a:pPr algn="just"/>
            <a:endParaRPr lang="en-IN" sz="2000" b="1"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Introducing The Age Distribution Among  Customers.</a:t>
            </a: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Mention The Range Of Ages In  Dataset And The Overall Distribution (E.G., Normal Distribution, Skewed Distribution Towards Certain Age Groups).</a:t>
            </a: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Highlight Any Interesting Trends Or Insights Related To Age, Such As The Age Group With The Highest Churn Rate Or The Age Group That Spends The Most On Services.</a:t>
            </a:r>
          </a:p>
          <a:p>
            <a:pPr marL="285750" indent="-285750" algn="just">
              <a:buFont typeface="Arial" panose="020B0604020202020204" pitchFamily="34" charset="0"/>
              <a:buChar char="•"/>
            </a:pPr>
            <a:endParaRPr lang="en-US" sz="2000" dirty="0">
              <a:solidFill>
                <a:srgbClr val="0070C0"/>
              </a:solidFill>
              <a:latin typeface="Times New Roman" panose="02020603050405020304" pitchFamily="18" charset="0"/>
              <a:cs typeface="Times New Roman" panose="02020603050405020304" pitchFamily="18" charset="0"/>
            </a:endParaRPr>
          </a:p>
          <a:p>
            <a:pPr algn="just"/>
            <a:r>
              <a:rPr lang="en-US" sz="2000" b="1" i="0" dirty="0">
                <a:solidFill>
                  <a:srgbClr val="0070C0"/>
                </a:solidFill>
                <a:effectLst/>
                <a:latin typeface="Times New Roman" panose="02020603050405020304" pitchFamily="18" charset="0"/>
                <a:cs typeface="Times New Roman" panose="02020603050405020304" pitchFamily="18" charset="0"/>
              </a:rPr>
              <a:t>3.5.2  Code</a:t>
            </a:r>
          </a:p>
          <a:p>
            <a:pPr algn="just"/>
            <a:endParaRPr lang="en-US" sz="2000" b="1" dirty="0">
              <a:solidFill>
                <a:srgbClr val="0D0D0D"/>
              </a:solidFill>
              <a:latin typeface="Times New Roman" panose="02020603050405020304" pitchFamily="18" charset="0"/>
              <a:cs typeface="Times New Roman" panose="02020603050405020304" pitchFamily="18" charset="0"/>
            </a:endParaRPr>
          </a:p>
          <a:p>
            <a:pPr algn="just"/>
            <a:r>
              <a:rPr lang="en-IN" sz="2000" b="0" dirty="0">
                <a:solidFill>
                  <a:srgbClr val="4EC9B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sns.histplot</a:t>
            </a:r>
            <a:r>
              <a:rPr lang="en-IN" sz="2000" b="0" dirty="0">
                <a:solidFill>
                  <a:srgbClr val="FF0000"/>
                </a:solidFill>
                <a:effectLst/>
                <a:latin typeface="Times New Roman" panose="02020603050405020304" pitchFamily="18" charset="0"/>
                <a:cs typeface="Times New Roman" panose="02020603050405020304" pitchFamily="18" charset="0"/>
              </a:rPr>
              <a:t>(</a:t>
            </a:r>
            <a:r>
              <a:rPr lang="en-IN" sz="2000" b="0" dirty="0" err="1">
                <a:solidFill>
                  <a:srgbClr val="FF0000"/>
                </a:solidFill>
                <a:effectLst/>
                <a:latin typeface="Times New Roman" panose="02020603050405020304" pitchFamily="18" charset="0"/>
                <a:cs typeface="Times New Roman" panose="02020603050405020304" pitchFamily="18" charset="0"/>
              </a:rPr>
              <a:t>df</a:t>
            </a:r>
            <a:r>
              <a:rPr lang="en-IN" sz="2000" b="0" dirty="0">
                <a:solidFill>
                  <a:srgbClr val="FF0000"/>
                </a:solidFill>
                <a:effectLst/>
                <a:latin typeface="Times New Roman" panose="02020603050405020304" pitchFamily="18" charset="0"/>
                <a:cs typeface="Times New Roman" panose="02020603050405020304" pitchFamily="18" charset="0"/>
              </a:rPr>
              <a:t>['Age'], bins=20, </a:t>
            </a:r>
            <a:r>
              <a:rPr lang="en-IN" sz="2000" b="0" dirty="0" err="1">
                <a:solidFill>
                  <a:srgbClr val="FF0000"/>
                </a:solidFill>
                <a:effectLst/>
                <a:latin typeface="Times New Roman" panose="02020603050405020304" pitchFamily="18" charset="0"/>
                <a:cs typeface="Times New Roman" panose="02020603050405020304" pitchFamily="18" charset="0"/>
              </a:rPr>
              <a:t>kde</a:t>
            </a:r>
            <a:r>
              <a:rPr lang="en-IN" sz="2000" b="0" dirty="0">
                <a:solidFill>
                  <a:srgbClr val="FF0000"/>
                </a:solidFill>
                <a:effectLst/>
                <a:latin typeface="Times New Roman" panose="02020603050405020304" pitchFamily="18" charset="0"/>
                <a:cs typeface="Times New Roman" panose="02020603050405020304" pitchFamily="18" charset="0"/>
              </a:rPr>
              <a:t>=True)</a:t>
            </a:r>
          </a:p>
          <a:p>
            <a:pPr algn="just"/>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plt.title</a:t>
            </a:r>
            <a:r>
              <a:rPr lang="en-IN" sz="2000" b="0" dirty="0">
                <a:solidFill>
                  <a:srgbClr val="FF0000"/>
                </a:solidFill>
                <a:effectLst/>
                <a:latin typeface="Times New Roman" panose="02020603050405020304" pitchFamily="18" charset="0"/>
                <a:cs typeface="Times New Roman" panose="02020603050405020304" pitchFamily="18" charset="0"/>
              </a:rPr>
              <a:t>('Age Distribution’)</a:t>
            </a:r>
          </a:p>
          <a:p>
            <a:pPr algn="just"/>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plt.xlabel</a:t>
            </a:r>
            <a:r>
              <a:rPr lang="en-IN" sz="2000" b="0" dirty="0">
                <a:solidFill>
                  <a:srgbClr val="FF0000"/>
                </a:solidFill>
                <a:effectLst/>
                <a:latin typeface="Times New Roman" panose="02020603050405020304" pitchFamily="18" charset="0"/>
                <a:cs typeface="Times New Roman" panose="02020603050405020304" pitchFamily="18" charset="0"/>
              </a:rPr>
              <a:t>('Age’)</a:t>
            </a:r>
          </a:p>
          <a:p>
            <a:pPr algn="just"/>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plt.ylabel</a:t>
            </a:r>
            <a:r>
              <a:rPr lang="en-IN" sz="2000" b="0" dirty="0">
                <a:solidFill>
                  <a:srgbClr val="FF0000"/>
                </a:solidFill>
                <a:effectLst/>
                <a:latin typeface="Times New Roman" panose="02020603050405020304" pitchFamily="18" charset="0"/>
                <a:cs typeface="Times New Roman" panose="02020603050405020304" pitchFamily="18" charset="0"/>
              </a:rPr>
              <a:t>('Frequency’)</a:t>
            </a:r>
          </a:p>
          <a:p>
            <a:pPr algn="just"/>
            <a:r>
              <a:rPr lang="en-IN" sz="2000" b="0" dirty="0">
                <a:solidFill>
                  <a:srgbClr val="FF0000"/>
                </a:solidFill>
                <a:effectLst/>
                <a:latin typeface="Times New Roman" panose="02020603050405020304" pitchFamily="18" charset="0"/>
                <a:cs typeface="Times New Roman" panose="02020603050405020304" pitchFamily="18" charset="0"/>
              </a:rPr>
              <a:t>      </a:t>
            </a:r>
            <a:r>
              <a:rPr lang="en-IN" sz="2000" b="0" dirty="0" err="1">
                <a:solidFill>
                  <a:srgbClr val="FF0000"/>
                </a:solidFill>
                <a:effectLst/>
                <a:latin typeface="Times New Roman" panose="02020603050405020304" pitchFamily="18" charset="0"/>
                <a:cs typeface="Times New Roman" panose="02020603050405020304" pitchFamily="18" charset="0"/>
              </a:rPr>
              <a:t>plt.show</a:t>
            </a:r>
            <a:r>
              <a:rPr lang="en-IN" sz="2000" b="0" dirty="0">
                <a:solidFill>
                  <a:srgbClr val="FF0000"/>
                </a:solidFill>
                <a:effectLst/>
                <a:latin typeface="Times New Roman" panose="02020603050405020304" pitchFamily="18" charset="0"/>
                <a:cs typeface="Times New Roman" panose="02020603050405020304" pitchFamily="18" charset="0"/>
              </a:rPr>
              <a:t>()</a:t>
            </a:r>
          </a:p>
          <a:p>
            <a:pPr algn="just"/>
            <a:endParaRPr lang="en-US" sz="2000" b="1" i="0" dirty="0">
              <a:solidFill>
                <a:srgbClr val="0D0D0D"/>
              </a:solidFill>
              <a:effectLst/>
              <a:latin typeface="Times New Roman" panose="02020603050405020304" pitchFamily="18" charset="0"/>
              <a:cs typeface="Times New Roman" panose="02020603050405020304" pitchFamily="18" charset="0"/>
            </a:endParaRPr>
          </a:p>
          <a:p>
            <a:pPr algn="just"/>
            <a:endParaRPr lang="en-US" sz="2000" b="1" i="0" dirty="0">
              <a:solidFill>
                <a:srgbClr val="0070C0"/>
              </a:solidFill>
              <a:effectLst/>
              <a:latin typeface="Times New Roman" panose="02020603050405020304" pitchFamily="18" charset="0"/>
              <a:cs typeface="Times New Roman" panose="02020603050405020304" pitchFamily="18" charset="0"/>
            </a:endParaRPr>
          </a:p>
          <a:p>
            <a:pPr algn="just"/>
            <a:r>
              <a:rPr lang="en-US" sz="2000" b="1" dirty="0">
                <a:solidFill>
                  <a:srgbClr val="0070C0"/>
                </a:solidFill>
                <a:latin typeface="Times New Roman" panose="02020603050405020304" pitchFamily="18" charset="0"/>
                <a:cs typeface="Times New Roman" panose="02020603050405020304" pitchFamily="18" charset="0"/>
              </a:rPr>
              <a:t>3.5.3   </a:t>
            </a:r>
            <a:r>
              <a:rPr lang="en-IN" sz="2000" b="1" i="0" dirty="0">
                <a:solidFill>
                  <a:srgbClr val="0070C0"/>
                </a:solidFill>
                <a:effectLst/>
                <a:latin typeface="Times New Roman" panose="02020603050405020304" pitchFamily="18" charset="0"/>
                <a:cs typeface="Times New Roman" panose="02020603050405020304" pitchFamily="18" charset="0"/>
              </a:rPr>
              <a:t>Conclusion</a:t>
            </a:r>
          </a:p>
          <a:p>
            <a:pPr algn="just"/>
            <a:endParaRPr lang="en-IN" sz="2000" b="1"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Summarize The Key Points From The Visualization.</a:t>
            </a: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Observations Or Patterns Noticed Regarding Age Variation And Its Potential Impact On Customer Behavior Or Churn Rates.</a:t>
            </a:r>
          </a:p>
          <a:p>
            <a:pPr algn="just"/>
            <a:endParaRPr lang="en-US" sz="2000" b="1" dirty="0">
              <a:solidFill>
                <a:srgbClr val="0D0D0D"/>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D6D74F-AE42-781F-4CF8-E71EF87A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1" y="1104900"/>
            <a:ext cx="8839200" cy="85457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3122</Words>
  <Application>Microsoft Office PowerPoint</Application>
  <PresentationFormat>Custom</PresentationFormat>
  <Paragraphs>476</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MT</vt:lpstr>
      <vt:lpstr>Bookman Old Style</vt:lpstr>
      <vt:lpstr>Calibri</vt:lpstr>
      <vt:lpstr>Consolas</vt:lpstr>
      <vt:lpstr>Söhne</vt:lpstr>
      <vt:lpstr>Söhne Mono</vt:lpstr>
      <vt:lpstr>Times New Roman</vt:lpstr>
      <vt:lpstr>Office Theme</vt:lpstr>
      <vt:lpstr>Customer  Churn  Analysis</vt:lpstr>
      <vt:lpstr>01 - Introduction</vt:lpstr>
      <vt:lpstr>01 - Introduction</vt:lpstr>
      <vt:lpstr>02 – Describe Data</vt:lpstr>
      <vt:lpstr>03 –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04 - 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blue Data Visualization Basics illustrated presentation</dc:title>
  <dc:creator>Rutuja Kawade</dc:creator>
  <cp:keywords>DAF_rRBfT9U,BAF_rRpYM7g</cp:keywords>
  <cp:lastModifiedBy>rutuja kawade</cp:lastModifiedBy>
  <cp:revision>28</cp:revision>
  <dcterms:created xsi:type="dcterms:W3CDTF">2024-03-16T14:01:53Z</dcterms:created>
  <dcterms:modified xsi:type="dcterms:W3CDTF">2024-03-28T13:30:24Z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2024-03-16T00:00:00Z</vt:filetime>
  </property>
  <property fmtid="{D5CDD505-2E9C-101B-9397-08002B2CF9AE}" pid="3" name="Creator">
    <vt:lpwstr>Canva</vt:lpwstr>
  </property>
  <property fmtid="{D5CDD505-2E9C-101B-9397-08002B2CF9AE}" pid="4" name="LastSaved">
    <vt:filetime>2024-03-16T00:00:00Z</vt:filetime>
  </property>
  <property fmtid="{D5CDD505-2E9C-101B-9397-08002B2CF9AE}" pid="5" name="Producer">
    <vt:lpwstr>Canva</vt:lpwstr>
  </property>
</Properties>
</file>