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412"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4" r:id="rId79"/>
    <p:sldId id="332" r:id="rId80"/>
    <p:sldId id="335" r:id="rId81"/>
    <p:sldId id="336"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6" r:id="rId100"/>
    <p:sldId id="357" r:id="rId101"/>
    <p:sldId id="358" r:id="rId102"/>
    <p:sldId id="359" r:id="rId103"/>
    <p:sldId id="360" r:id="rId104"/>
    <p:sldId id="361" r:id="rId105"/>
    <p:sldId id="362" r:id="rId106"/>
    <p:sldId id="363" r:id="rId107"/>
    <p:sldId id="364" r:id="rId108"/>
    <p:sldId id="366" r:id="rId109"/>
    <p:sldId id="367" r:id="rId110"/>
    <p:sldId id="368" r:id="rId111"/>
    <p:sldId id="369" r:id="rId112"/>
    <p:sldId id="371"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400" r:id="rId135"/>
    <p:sldId id="394" r:id="rId136"/>
    <p:sldId id="395" r:id="rId137"/>
    <p:sldId id="401" r:id="rId138"/>
    <p:sldId id="396" r:id="rId139"/>
    <p:sldId id="397" r:id="rId140"/>
    <p:sldId id="402" r:id="rId141"/>
    <p:sldId id="398" r:id="rId142"/>
    <p:sldId id="403" r:id="rId143"/>
    <p:sldId id="404" r:id="rId144"/>
    <p:sldId id="405" r:id="rId145"/>
    <p:sldId id="406" r:id="rId146"/>
    <p:sldId id="407" r:id="rId147"/>
    <p:sldId id="408" r:id="rId148"/>
    <p:sldId id="409" r:id="rId149"/>
    <p:sldId id="411" r:id="rId150"/>
    <p:sldId id="410" r:id="rId151"/>
  </p:sldIdLst>
  <p:sldSz cx="6858000" cy="9144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p:cViewPr varScale="1">
        <p:scale>
          <a:sx n="92" d="100"/>
          <a:sy n="92" d="100"/>
        </p:scale>
        <p:origin x="102" y="7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6CD9D71-FD41-4B5E-A35D-D81D54B57355}" type="datetimeFigureOut">
              <a:rPr kumimoji="1" lang="ja-JP" altLang="en-US" smtClean="0"/>
              <a:pPr/>
              <a:t>2015/11/25</a:t>
            </a:fld>
            <a:endParaRPr kumimoji="1" lang="ja-JP" altLang="en-US"/>
          </a:p>
        </p:txBody>
      </p:sp>
      <p:sp>
        <p:nvSpPr>
          <p:cNvPr id="4" name="スライド イメージ プレースホルダ 3"/>
          <p:cNvSpPr>
            <a:spLocks noGrp="1" noRot="1" noChangeAspect="1"/>
          </p:cNvSpPr>
          <p:nvPr>
            <p:ph type="sldImg" idx="2"/>
          </p:nvPr>
        </p:nvSpPr>
        <p:spPr>
          <a:xfrm>
            <a:off x="2003425" y="744538"/>
            <a:ext cx="27908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BF198852-3096-4541-B2A0-C575F085A977}" type="slidenum">
              <a:rPr kumimoji="1" lang="ja-JP" altLang="en-US" smtClean="0"/>
              <a:pPr/>
              <a:t>‹#›</a:t>
            </a:fld>
            <a:endParaRPr kumimoji="1" lang="ja-JP" altLang="en-US"/>
          </a:p>
        </p:txBody>
      </p:sp>
    </p:spTree>
    <p:extLst>
      <p:ext uri="{BB962C8B-B14F-4D97-AF65-F5344CB8AC3E}">
        <p14:creationId xmlns:p14="http://schemas.microsoft.com/office/powerpoint/2010/main" val="1958175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F198852-3096-4541-B2A0-C575F085A977}" type="slidenum">
              <a:rPr kumimoji="1" lang="ja-JP" altLang="en-US" smtClean="0"/>
              <a:pPr/>
              <a:t>1</a:t>
            </a:fld>
            <a:endParaRPr kumimoji="1" lang="ja-JP" altLang="en-US"/>
          </a:p>
        </p:txBody>
      </p:sp>
    </p:spTree>
    <p:extLst>
      <p:ext uri="{BB962C8B-B14F-4D97-AF65-F5344CB8AC3E}">
        <p14:creationId xmlns:p14="http://schemas.microsoft.com/office/powerpoint/2010/main" val="329158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F198852-3096-4541-B2A0-C575F085A977}" type="slidenum">
              <a:rPr kumimoji="1" lang="ja-JP" altLang="en-US" smtClean="0"/>
              <a:pPr/>
              <a:t>27</a:t>
            </a:fld>
            <a:endParaRPr kumimoji="1" lang="ja-JP" altLang="en-US"/>
          </a:p>
        </p:txBody>
      </p:sp>
    </p:spTree>
    <p:extLst>
      <p:ext uri="{BB962C8B-B14F-4D97-AF65-F5344CB8AC3E}">
        <p14:creationId xmlns:p14="http://schemas.microsoft.com/office/powerpoint/2010/main" val="382831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F198852-3096-4541-B2A0-C575F085A977}" type="slidenum">
              <a:rPr kumimoji="1" lang="ja-JP" altLang="en-US" smtClean="0"/>
              <a:pPr/>
              <a:t>29</a:t>
            </a:fld>
            <a:endParaRPr kumimoji="1" lang="ja-JP" altLang="en-US"/>
          </a:p>
        </p:txBody>
      </p:sp>
    </p:spTree>
    <p:extLst>
      <p:ext uri="{BB962C8B-B14F-4D97-AF65-F5344CB8AC3E}">
        <p14:creationId xmlns:p14="http://schemas.microsoft.com/office/powerpoint/2010/main" val="139000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F4875E3-7F34-4903-BE55-F05EE21DCB9C}" type="datetime1">
              <a:rPr kumimoji="1" lang="ja-JP" altLang="en-US" smtClean="0"/>
              <a:t>2015/11/25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6" name="スライド番号プレースホルダ 5"/>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0F563FB7-1DD0-41C2-B35B-D175EE27DAC0}" type="datetime1">
              <a:rPr kumimoji="1" lang="ja-JP" altLang="en-US" smtClean="0"/>
              <a:t>2015/11/25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6" name="スライド番号プレースホルダ 5"/>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257175" y="488951"/>
            <a:ext cx="3357563" cy="10401300"/>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ECABFA0-EFCD-4C19-B7EF-9ADEE2320356}" type="datetime1">
              <a:rPr kumimoji="1" lang="ja-JP" altLang="en-US" smtClean="0"/>
              <a:t>2015/11/25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6" name="スライド番号プレースホルダ 5"/>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75E9E7B-4F06-499D-B2A9-D87335AFE1CE}" type="datetime1">
              <a:rPr kumimoji="1" lang="ja-JP" altLang="en-US" smtClean="0"/>
              <a:t>2015/11/25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6" name="スライド番号プレースホルダ 5"/>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FFC6EF3D-63A2-4186-AE05-50337F7D0129}" type="datetime1">
              <a:rPr kumimoji="1" lang="ja-JP" altLang="en-US" smtClean="0"/>
              <a:t>2015/11/25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6" name="スライド番号プレースホルダ 5"/>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625532D8-D6DB-4995-B05E-AD4A664BB978}" type="datetime1">
              <a:rPr kumimoji="1" lang="ja-JP" altLang="en-US" smtClean="0"/>
              <a:t>2015/11/25</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7" name="スライド番号プレースホルダ 6"/>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0C0787D5-CFCB-41AD-9C99-AC4FD09879E8}" type="datetime1">
              <a:rPr kumimoji="1" lang="ja-JP" altLang="en-US" smtClean="0"/>
              <a:t>2015/11/25</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9" name="スライド番号プレースホルダ 8"/>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2002175D-8551-4A21-8FF3-A101BE96CA7D}" type="datetime1">
              <a:rPr kumimoji="1" lang="ja-JP" altLang="en-US" smtClean="0"/>
              <a:t>2015/11/25</a:t>
            </a:fld>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5" name="スライド番号プレースホルダ 4"/>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3DCA139A-3EB0-4B3D-8CCB-DB5C05D6036E}" type="datetime1">
              <a:rPr kumimoji="1" lang="ja-JP" altLang="en-US" smtClean="0"/>
              <a:t>2015/11/25</a:t>
            </a:fld>
            <a:endParaRPr kumimoji="1" lang="ja-JP" altLang="en-US"/>
          </a:p>
        </p:txBody>
      </p:sp>
      <p:sp>
        <p:nvSpPr>
          <p:cNvPr id="3" name="フッター プレースホルダ 2"/>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4" name="スライド番号プレースホルダ 3"/>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A784816-646C-4AE5-B6EF-80315327E40D}" type="datetime1">
              <a:rPr kumimoji="1" lang="ja-JP" altLang="en-US" smtClean="0"/>
              <a:t>2015/11/25</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7" name="スライド番号プレースホルダ 6"/>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606DE976-78FC-48CE-A4FB-2E5498B6E0CE}" type="datetime1">
              <a:rPr kumimoji="1" lang="ja-JP" altLang="en-US" smtClean="0"/>
              <a:t>2015/11/25</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7" name="スライド番号プレースホルダ 6"/>
          <p:cNvSpPr>
            <a:spLocks noGrp="1"/>
          </p:cNvSpPr>
          <p:nvPr>
            <p:ph type="sldNum" sz="quarter" idx="12"/>
          </p:nvPr>
        </p:nvSpPr>
        <p:spPr/>
        <p:txBody>
          <a:bodyPr/>
          <a:lstStyle/>
          <a:p>
            <a:fld id="{EA7F19C5-5FC6-43CB-A73F-D7A9D973F9A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CFCF181-B503-4526-B4CE-D1A405717D27}" type="datetime1">
              <a:rPr kumimoji="1" lang="ja-JP" altLang="en-US" smtClean="0"/>
              <a:t>2015/11/25</a:t>
            </a:fld>
            <a:endParaRPr kumimoji="1" lang="ja-JP" altLang="en-US"/>
          </a:p>
        </p:txBody>
      </p:sp>
      <p:sp>
        <p:nvSpPr>
          <p:cNvPr id="5" name="フッター プレースホル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ゲームクリエイター科</a:t>
            </a:r>
            <a:r>
              <a:rPr kumimoji="1" lang="en-US" altLang="ja-JP" smtClean="0"/>
              <a:t>1</a:t>
            </a:r>
            <a:r>
              <a:rPr kumimoji="1" lang="ja-JP" altLang="en-US" smtClean="0"/>
              <a:t>年後期 </a:t>
            </a:r>
            <a:r>
              <a:rPr kumimoji="1" lang="en-US" altLang="ja-JP" smtClean="0"/>
              <a:t>DirectXⅠ</a:t>
            </a:r>
            <a:endParaRPr kumimoji="1" lang="ja-JP" altLang="en-US"/>
          </a:p>
        </p:txBody>
      </p:sp>
      <p:sp>
        <p:nvSpPr>
          <p:cNvPr id="6" name="スライド番号プレースホル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A7F19C5-5FC6-43CB-A73F-D7A9D973F9A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80020" y="1403648"/>
            <a:ext cx="5829300" cy="1960033"/>
          </a:xfrm>
        </p:spPr>
        <p:txBody>
          <a:bodyPr/>
          <a:lstStyle/>
          <a:p>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 name="サブタイトル 2"/>
          <p:cNvSpPr>
            <a:spLocks noGrp="1"/>
          </p:cNvSpPr>
          <p:nvPr>
            <p:ph type="subTitle" idx="1"/>
          </p:nvPr>
        </p:nvSpPr>
        <p:spPr>
          <a:xfrm>
            <a:off x="442342" y="3355545"/>
            <a:ext cx="5904656" cy="2336800"/>
          </a:xfrm>
        </p:spPr>
        <p:txBody>
          <a:bodyPr/>
          <a:lstStyle/>
          <a:p>
            <a:r>
              <a:rPr lang="ja-JP" altLang="en-US" dirty="0" smtClean="0">
                <a:latin typeface="A-OTF ゴシックMB101 Pro U" panose="020B0900000000000000" pitchFamily="34" charset="-128"/>
                <a:ea typeface="A-OTF ゴシックMB101 Pro U" panose="020B0900000000000000" pitchFamily="34" charset="-128"/>
              </a:rPr>
              <a:t>ゲームクリエイター科</a:t>
            </a:r>
            <a:r>
              <a:rPr lang="en-US" altLang="ja-JP" dirty="0" smtClean="0">
                <a:latin typeface="A-OTF ゴシックMB101 Pro U" panose="020B0900000000000000" pitchFamily="34" charset="-128"/>
                <a:ea typeface="A-OTF ゴシックMB101 Pro U" panose="020B0900000000000000" pitchFamily="34" charset="-128"/>
              </a:rPr>
              <a:t>1</a:t>
            </a:r>
            <a:r>
              <a:rPr lang="ja-JP" altLang="en-US" dirty="0" smtClean="0">
                <a:latin typeface="A-OTF ゴシックMB101 Pro U" panose="020B0900000000000000" pitchFamily="34" charset="-128"/>
                <a:ea typeface="A-OTF ゴシックMB101 Pro U" panose="020B0900000000000000" pitchFamily="34" charset="-128"/>
              </a:rPr>
              <a:t>年</a:t>
            </a:r>
            <a:endParaRPr lang="en-US" altLang="ja-JP" dirty="0" smtClean="0">
              <a:latin typeface="A-OTF ゴシックMB101 Pro U" panose="020B0900000000000000" pitchFamily="34" charset="-128"/>
              <a:ea typeface="A-OTF ゴシックMB101 Pro U" panose="020B0900000000000000" pitchFamily="34" charset="-128"/>
            </a:endParaRPr>
          </a:p>
          <a:p>
            <a:r>
              <a:rPr lang="ja-JP" altLang="en-US" dirty="0" smtClean="0">
                <a:latin typeface="A-OTF ゴシックMB101 Pro U" panose="020B0900000000000000" pitchFamily="34" charset="-128"/>
                <a:ea typeface="A-OTF ゴシックMB101 Pro U" panose="020B0900000000000000" pitchFamily="34" charset="-128"/>
              </a:rPr>
              <a:t>後期</a:t>
            </a:r>
            <a:r>
              <a:rPr lang="en-US" altLang="ja-JP" dirty="0">
                <a:latin typeface="A-OTF ゴシックMB101 Pro U" panose="020B0900000000000000" pitchFamily="34" charset="-128"/>
                <a:ea typeface="A-OTF ゴシックMB101 Pro U" panose="020B0900000000000000" pitchFamily="34" charset="-128"/>
              </a:rPr>
              <a:t> </a:t>
            </a:r>
            <a:r>
              <a:rPr lang="ja-JP" altLang="en-US" dirty="0" smtClean="0">
                <a:latin typeface="A-OTF ゴシックMB101 Pro U" panose="020B0900000000000000" pitchFamily="34" charset="-128"/>
                <a:ea typeface="A-OTF ゴシックMB101 Pro U" panose="020B0900000000000000" pitchFamily="34" charset="-128"/>
              </a:rPr>
              <a:t>教材</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4" name="スライド番号プレースホルダ 3"/>
          <p:cNvSpPr>
            <a:spLocks noGrp="1"/>
          </p:cNvSpPr>
          <p:nvPr>
            <p:ph type="sldNum" sz="quarter" idx="12"/>
          </p:nvPr>
        </p:nvSpPr>
        <p:spPr/>
        <p:txBody>
          <a:bodyPr/>
          <a:lstStyle/>
          <a:p>
            <a:fld id="{EA7F19C5-5FC6-43CB-A73F-D7A9D973F9A9}" type="slidenum">
              <a:rPr kumimoji="1" lang="ja-JP" altLang="en-US" smtClean="0"/>
              <a:pPr/>
              <a:t>1</a:t>
            </a:fld>
            <a:endParaRPr kumimoji="1" lang="ja-JP" altLang="en-US"/>
          </a:p>
        </p:txBody>
      </p:sp>
      <p:sp>
        <p:nvSpPr>
          <p:cNvPr id="5" name="フッター プレースホルダ 4"/>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6" name="テキスト ボックス 5"/>
          <p:cNvSpPr txBox="1"/>
          <p:nvPr/>
        </p:nvSpPr>
        <p:spPr>
          <a:xfrm>
            <a:off x="2797391" y="5329890"/>
            <a:ext cx="1194558" cy="261610"/>
          </a:xfrm>
          <a:prstGeom prst="rect">
            <a:avLst/>
          </a:prstGeom>
          <a:noFill/>
        </p:spPr>
        <p:txBody>
          <a:bodyPr wrap="none" rtlCol="0">
            <a:spAutoFit/>
          </a:bodyPr>
          <a:lstStyle/>
          <a:p>
            <a:r>
              <a:rPr lang="ja-JP" altLang="en-US" sz="1100" dirty="0"/>
              <a:t>作成</a:t>
            </a:r>
            <a:r>
              <a:rPr kumimoji="1" lang="ja-JP" altLang="en-US" sz="1100" dirty="0" smtClean="0"/>
              <a:t>：梶原　直樹</a:t>
            </a:r>
            <a:endParaRPr kumimoji="1" lang="ja-JP" alt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a:t>
            </a:fld>
            <a:endParaRPr kumimoji="1" lang="ja-JP" altLang="en-US"/>
          </a:p>
        </p:txBody>
      </p:sp>
      <p:sp>
        <p:nvSpPr>
          <p:cNvPr id="34" name="フッター プレースホルダ 58"/>
          <p:cNvSpPr>
            <a:spLocks noGrp="1"/>
          </p:cNvSpPr>
          <p:nvPr>
            <p:ph type="ftr" sz="quarter" idx="11"/>
          </p:nvPr>
        </p:nvSpPr>
        <p:spPr>
          <a:xfrm>
            <a:off x="2204864" y="8475134"/>
            <a:ext cx="2356269"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60648" y="755576"/>
            <a:ext cx="6048672" cy="1615827"/>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デバイスは様々な局面で使用される為、クラスにしておく方が良いが、一つ注意すべき内容は、「</a:t>
            </a:r>
            <a:r>
              <a:rPr lang="ja-JP" altLang="en-US" sz="1100" b="1" dirty="0" smtClean="0">
                <a:latin typeface="Meiryo UI" panose="020B0604030504040204" pitchFamily="50" charset="-128"/>
                <a:ea typeface="Meiryo UI" panose="020B0604030504040204" pitchFamily="50" charset="-128"/>
              </a:rPr>
              <a:t>同じインスタンスが使用されなければならない</a:t>
            </a:r>
            <a:r>
              <a:rPr lang="ja-JP" altLang="en-US" sz="1100" dirty="0" smtClean="0">
                <a:latin typeface="Meiryo UI" panose="020B0604030504040204" pitchFamily="50" charset="-128"/>
                <a:ea typeface="Meiryo UI" panose="020B0604030504040204" pitchFamily="50" charset="-128"/>
              </a:rPr>
              <a:t>」ことである。でなければ、各クラスごとにこのクラスをインスタンス化して各クラスで</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デバイスを作成して</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ということになってしまい完全に無駄なことをしてしまう。</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そこで、今回はデザインパターンの一つである「</a:t>
            </a:r>
            <a:r>
              <a:rPr lang="ja-JP" altLang="en-US" sz="1100" b="1" dirty="0" smtClean="0">
                <a:latin typeface="Meiryo UI" panose="020B0604030504040204" pitchFamily="50" charset="-128"/>
                <a:ea typeface="Meiryo UI" panose="020B0604030504040204" pitchFamily="50" charset="-128"/>
              </a:rPr>
              <a:t>シングルトンパターン</a:t>
            </a:r>
            <a:r>
              <a:rPr lang="ja-JP" altLang="en-US" sz="1100" dirty="0" smtClean="0">
                <a:latin typeface="Meiryo UI" panose="020B0604030504040204" pitchFamily="50" charset="-128"/>
                <a:ea typeface="Meiryo UI" panose="020B0604030504040204" pitchFamily="50" charset="-128"/>
              </a:rPr>
              <a:t>」を用いて</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管理クラスを制御する。シングルトンパターンは「</a:t>
            </a:r>
            <a:r>
              <a:rPr lang="ja-JP" altLang="en-US" sz="1100" b="1" dirty="0" smtClean="0">
                <a:latin typeface="Meiryo UI" panose="020B0604030504040204" pitchFamily="50" charset="-128"/>
                <a:ea typeface="Meiryo UI" panose="020B0604030504040204" pitchFamily="50" charset="-128"/>
              </a:rPr>
              <a:t>インスタンスが１つであることを保証する</a:t>
            </a:r>
            <a:r>
              <a:rPr lang="ja-JP" altLang="en-US" sz="1100" dirty="0" smtClean="0">
                <a:latin typeface="Meiryo UI" panose="020B0604030504040204" pitchFamily="50" charset="-128"/>
                <a:ea typeface="Meiryo UI" panose="020B0604030504040204" pitchFamily="50" charset="-128"/>
              </a:rPr>
              <a:t>」パターンであり、複数のモジュールが</a:t>
            </a:r>
            <a:r>
              <a:rPr lang="en-US" altLang="ja-JP" sz="1100" dirty="0" smtClean="0">
                <a:latin typeface="Meiryo UI" panose="020B0604030504040204" pitchFamily="50" charset="-128"/>
                <a:ea typeface="Meiryo UI" panose="020B0604030504040204" pitchFamily="50" charset="-128"/>
              </a:rPr>
              <a:t>1</a:t>
            </a:r>
            <a:r>
              <a:rPr lang="ja-JP" altLang="en-US" sz="1100" dirty="0" err="1" smtClean="0">
                <a:latin typeface="Meiryo UI" panose="020B0604030504040204" pitchFamily="50" charset="-128"/>
                <a:ea typeface="Meiryo UI" panose="020B0604030504040204" pitchFamily="50" charset="-128"/>
              </a:rPr>
              <a:t>つの</a:t>
            </a:r>
            <a:r>
              <a:rPr lang="ja-JP" altLang="en-US" sz="1100" dirty="0" smtClean="0">
                <a:latin typeface="Meiryo UI" panose="020B0604030504040204" pitchFamily="50" charset="-128"/>
                <a:ea typeface="Meiryo UI" panose="020B0604030504040204" pitchFamily="50" charset="-128"/>
              </a:rPr>
              <a:t>インスタンスを使用する場合に効果を発揮する。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なお、今回はシングルトンパターンを応用的に捉え次のようにコーディングを行う。</a:t>
            </a:r>
            <a:endParaRPr lang="en-US" altLang="ja-JP" sz="1100" dirty="0" smtClean="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88640" y="251520"/>
            <a:ext cx="462338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1.7</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Direct3D</a:t>
            </a:r>
            <a:r>
              <a:rPr kumimoji="1" lang="ja-JP" altLang="en-US" u="sng" dirty="0" smtClean="0">
                <a:latin typeface="Meiryo UI" panose="020B0604030504040204" pitchFamily="50" charset="-128"/>
                <a:ea typeface="Meiryo UI" panose="020B0604030504040204" pitchFamily="50" charset="-128"/>
              </a:rPr>
              <a:t>管理クラスの実装で考慮すること</a:t>
            </a:r>
            <a:endParaRPr kumimoji="1" lang="ja-JP" altLang="en-US" u="sng" dirty="0">
              <a:latin typeface="Meiryo UI" panose="020B0604030504040204" pitchFamily="50" charset="-128"/>
              <a:ea typeface="Meiryo UI" panose="020B0604030504040204" pitchFamily="50" charset="-128"/>
            </a:endParaRPr>
          </a:p>
        </p:txBody>
      </p:sp>
      <p:sp>
        <p:nvSpPr>
          <p:cNvPr id="9" name="正方形/長方形 8"/>
          <p:cNvSpPr/>
          <p:nvPr/>
        </p:nvSpPr>
        <p:spPr>
          <a:xfrm>
            <a:off x="260648" y="2809518"/>
            <a:ext cx="5904656" cy="2908489"/>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class </a:t>
            </a:r>
            <a:r>
              <a:rPr lang="en-US" altLang="ja-JP" sz="1100" dirty="0" err="1" smtClean="0">
                <a:latin typeface="ゆたぽん（コーディング）" pitchFamily="1" charset="-128"/>
                <a:ea typeface="Meiryo UI" panose="020B0604030504040204" pitchFamily="50" charset="-128"/>
              </a:rPr>
              <a:t>CGraphicsDevice</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public:</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HRESULT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InitD3d(HWND);</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オブジェクトおよびデバイス初期化</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a:t>
            </a:r>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FreeDX</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デバイス・オブジェクト解放</a:t>
            </a:r>
          </a:p>
          <a:p>
            <a:r>
              <a:rPr lang="ja-JP" altLang="en-US" sz="1100" b="1" dirty="0" smtClean="0">
                <a:latin typeface="ゆたぽん（コーディング）" pitchFamily="1" charset="-128"/>
                <a:ea typeface="Meiryo UI" panose="020B0604030504040204" pitchFamily="50" charset="-128"/>
              </a:rPr>
              <a:t>　　</a:t>
            </a:r>
            <a:r>
              <a:rPr lang="en-US" altLang="ja-JP" sz="1100" b="1" dirty="0" smtClean="0">
                <a:latin typeface="ゆたぽん（コーディング）" pitchFamily="1" charset="-128"/>
                <a:ea typeface="Meiryo UI" panose="020B0604030504040204" pitchFamily="50" charset="-128"/>
              </a:rPr>
              <a:t>operator LPDIRECT3DDEVICE9() const { return this-&gt;</a:t>
            </a:r>
            <a:r>
              <a:rPr lang="en-US" altLang="ja-JP" sz="1100" b="1" dirty="0" err="1" smtClean="0">
                <a:latin typeface="ゆたぽん（コーディング）" pitchFamily="1" charset="-128"/>
                <a:ea typeface="Meiryo UI" panose="020B0604030504040204" pitchFamily="50" charset="-128"/>
              </a:rPr>
              <a:t>m_pDevice</a:t>
            </a:r>
            <a:r>
              <a:rPr lang="en-US" altLang="ja-JP" sz="1100" b="1" dirty="0" smtClean="0">
                <a:latin typeface="ゆたぽん（コーディング）" pitchFamily="1" charset="-128"/>
                <a:ea typeface="Meiryo UI" panose="020B0604030504040204" pitchFamily="50" charset="-128"/>
              </a:rPr>
              <a:t>; }</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private: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LPDIRECT3D9 m_pD3d;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LPDIRECT3DDEVICE9 </a:t>
            </a:r>
            <a:r>
              <a:rPr lang="en-US" altLang="ja-JP" sz="1100" dirty="0" err="1" smtClean="0">
                <a:latin typeface="ゆたぽん（コーディング）" pitchFamily="1" charset="-128"/>
                <a:ea typeface="Meiryo UI" panose="020B0604030504040204" pitchFamily="50" charset="-128"/>
              </a:rPr>
              <a:t>m_pDevice</a:t>
            </a:r>
            <a:r>
              <a:rPr lang="en-US" altLang="ja-JP" sz="1100" dirty="0" smtClean="0">
                <a:latin typeface="ゆたぽん（コーディング）"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a:t>
            </a:r>
          </a:p>
          <a:p>
            <a:r>
              <a:rPr lang="en-US" altLang="ja-JP" sz="1100" dirty="0" smtClean="0">
                <a:latin typeface="ゆたぽん（コーディング）" pitchFamily="1" charset="-128"/>
                <a:ea typeface="Meiryo UI" panose="020B0604030504040204" pitchFamily="50" charset="-128"/>
              </a:rPr>
              <a:t>};</a:t>
            </a:r>
          </a:p>
          <a:p>
            <a:endParaRPr lang="en-US" altLang="ja-JP" sz="1100" dirty="0" smtClean="0">
              <a:latin typeface="ゆたぽん（コーディング）" pitchFamily="1" charset="-128"/>
              <a:ea typeface="Meiryo UI" panose="020B0604030504040204" pitchFamily="50" charset="-128"/>
            </a:endParaRPr>
          </a:p>
          <a:p>
            <a:r>
              <a:rPr lang="en-US" altLang="ja-JP" sz="1100" b="1" dirty="0" smtClean="0">
                <a:latin typeface="ゆたぽん（コーディング）" pitchFamily="1" charset="-128"/>
                <a:ea typeface="Meiryo UI" panose="020B0604030504040204" pitchFamily="50" charset="-128"/>
              </a:rPr>
              <a:t>inline </a:t>
            </a:r>
            <a:r>
              <a:rPr lang="en-US" altLang="ja-JP" sz="1100" b="1" dirty="0" err="1" smtClean="0">
                <a:latin typeface="ゆたぽん（コーディング）" pitchFamily="1" charset="-128"/>
                <a:ea typeface="Meiryo UI" panose="020B0604030504040204" pitchFamily="50" charset="-128"/>
              </a:rPr>
              <a:t>CGraphicsDevice</a:t>
            </a:r>
            <a:r>
              <a:rPr lang="en-US" altLang="ja-JP" sz="1100" b="1" dirty="0" smtClean="0">
                <a:latin typeface="ゆたぽん（コーディング）" pitchFamily="1" charset="-128"/>
                <a:ea typeface="Meiryo UI" panose="020B0604030504040204" pitchFamily="50" charset="-128"/>
              </a:rPr>
              <a:t>&amp; </a:t>
            </a:r>
            <a:r>
              <a:rPr lang="en-US" altLang="ja-JP" sz="1100" b="1" dirty="0" err="1" smtClean="0">
                <a:latin typeface="ゆたぽん（コーディング）" pitchFamily="1" charset="-128"/>
                <a:ea typeface="Meiryo UI" panose="020B0604030504040204" pitchFamily="50" charset="-128"/>
              </a:rPr>
              <a:t>graphicsDevice</a:t>
            </a:r>
            <a:r>
              <a:rPr lang="en-US" altLang="ja-JP" sz="1100" b="1" dirty="0" smtClean="0">
                <a:latin typeface="ゆたぽん（コーディング）" pitchFamily="1" charset="-128"/>
                <a:ea typeface="Meiryo UI" panose="020B0604030504040204" pitchFamily="50" charset="-128"/>
              </a:rPr>
              <a:t>()</a:t>
            </a:r>
          </a:p>
          <a:p>
            <a:r>
              <a:rPr lang="en-US" altLang="ja-JP" sz="1100" b="1" dirty="0" smtClean="0">
                <a:latin typeface="ゆたぽん（コーディング）" pitchFamily="1" charset="-128"/>
                <a:ea typeface="Meiryo UI" panose="020B0604030504040204" pitchFamily="50" charset="-128"/>
              </a:rPr>
              <a:t>{</a:t>
            </a:r>
          </a:p>
          <a:p>
            <a:r>
              <a:rPr lang="ja-JP" altLang="en-US" sz="1100" b="1" dirty="0" smtClean="0">
                <a:latin typeface="ゆたぽん（コーディング）" pitchFamily="1" charset="-128"/>
                <a:ea typeface="Meiryo UI" panose="020B0604030504040204" pitchFamily="50" charset="-128"/>
              </a:rPr>
              <a:t>　　</a:t>
            </a:r>
            <a:r>
              <a:rPr lang="en-US" altLang="ja-JP" sz="1100" b="1" dirty="0" smtClean="0">
                <a:latin typeface="ゆたぽん（コーディング）" pitchFamily="1" charset="-128"/>
                <a:ea typeface="Meiryo UI" panose="020B0604030504040204" pitchFamily="50" charset="-128"/>
              </a:rPr>
              <a:t>extern </a:t>
            </a:r>
            <a:r>
              <a:rPr lang="en-US" altLang="ja-JP" sz="1100" b="1" dirty="0" err="1" smtClean="0">
                <a:latin typeface="ゆたぽん（コーディング）" pitchFamily="1" charset="-128"/>
                <a:ea typeface="Meiryo UI" panose="020B0604030504040204" pitchFamily="50" charset="-128"/>
              </a:rPr>
              <a:t>CGraphicsDevice</a:t>
            </a:r>
            <a:r>
              <a:rPr lang="en-US" altLang="ja-JP" sz="1100" b="1" dirty="0" smtClean="0">
                <a:latin typeface="ゆたぽん（コーディング）" pitchFamily="1" charset="-128"/>
                <a:ea typeface="Meiryo UI" panose="020B0604030504040204" pitchFamily="50" charset="-128"/>
              </a:rPr>
              <a:t> </a:t>
            </a:r>
            <a:r>
              <a:rPr lang="en-US" altLang="ja-JP" sz="1100" b="1" dirty="0" err="1" smtClean="0">
                <a:latin typeface="ゆたぽん（コーディング）" pitchFamily="1" charset="-128"/>
                <a:ea typeface="Meiryo UI" panose="020B0604030504040204" pitchFamily="50" charset="-128"/>
              </a:rPr>
              <a:t>g_graphicsDevice</a:t>
            </a:r>
            <a:r>
              <a:rPr lang="en-US" altLang="ja-JP" sz="1100" b="1" dirty="0" smtClean="0">
                <a:latin typeface="ゆたぽん（コーディング）" pitchFamily="1" charset="-128"/>
                <a:ea typeface="Meiryo UI" panose="020B0604030504040204" pitchFamily="50" charset="-128"/>
              </a:rPr>
              <a:t>;</a:t>
            </a:r>
          </a:p>
          <a:p>
            <a:r>
              <a:rPr lang="ja-JP" altLang="en-US" sz="1100" b="1" dirty="0" smtClean="0">
                <a:latin typeface="ゆたぽん（コーディング）" pitchFamily="1" charset="-128"/>
                <a:ea typeface="Meiryo UI" panose="020B0604030504040204" pitchFamily="50" charset="-128"/>
              </a:rPr>
              <a:t>　　</a:t>
            </a:r>
            <a:r>
              <a:rPr lang="en-US" altLang="ja-JP" sz="1100" b="1" dirty="0" smtClean="0">
                <a:latin typeface="ゆたぽん（コーディング）" pitchFamily="1" charset="-128"/>
                <a:ea typeface="Meiryo UI" panose="020B0604030504040204" pitchFamily="50" charset="-128"/>
              </a:rPr>
              <a:t>return </a:t>
            </a:r>
            <a:r>
              <a:rPr lang="en-US" altLang="ja-JP" sz="1100" b="1" dirty="0" err="1" smtClean="0">
                <a:latin typeface="ゆたぽん（コーディング）" pitchFamily="1" charset="-128"/>
                <a:ea typeface="Meiryo UI" panose="020B0604030504040204" pitchFamily="50" charset="-128"/>
              </a:rPr>
              <a:t>g_graphicsDevice</a:t>
            </a:r>
            <a:r>
              <a:rPr lang="en-US" altLang="ja-JP" sz="1100" b="1" dirty="0" smtClean="0">
                <a:latin typeface="ゆたぽん（コーディング）" pitchFamily="1" charset="-128"/>
                <a:ea typeface="Meiryo UI" panose="020B0604030504040204" pitchFamily="50" charset="-128"/>
              </a:rPr>
              <a:t>;</a:t>
            </a:r>
          </a:p>
          <a:p>
            <a:r>
              <a:rPr lang="en-US" altLang="ja-JP" sz="1100" b="1" dirty="0" smtClean="0">
                <a:latin typeface="ゆたぽん（コーディング）" pitchFamily="1" charset="-128"/>
                <a:ea typeface="Meiryo UI" panose="020B0604030504040204" pitchFamily="50" charset="-128"/>
              </a:rPr>
              <a:t>}</a:t>
            </a:r>
            <a:endParaRPr lang="ja-JP" altLang="en-US" sz="1100" b="1" dirty="0">
              <a:latin typeface="ゆたぽん（コーディング）" pitchFamily="1" charset="-128"/>
              <a:ea typeface="Meiryo UI" panose="020B0604030504040204" pitchFamily="50" charset="-128"/>
            </a:endParaRPr>
          </a:p>
        </p:txBody>
      </p:sp>
      <p:sp>
        <p:nvSpPr>
          <p:cNvPr id="10" name="正方形/長方形 9"/>
          <p:cNvSpPr/>
          <p:nvPr/>
        </p:nvSpPr>
        <p:spPr>
          <a:xfrm>
            <a:off x="260648" y="2809518"/>
            <a:ext cx="6048672" cy="2842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65780" y="2555776"/>
            <a:ext cx="648072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GraphicsDevice.h</a:t>
            </a:r>
            <a:r>
              <a:rPr lang="en-US" altLang="ja-JP" sz="1100" dirty="0" smtClean="0">
                <a:latin typeface="Meiryo UI" panose="020B0604030504040204" pitchFamily="50" charset="-128"/>
                <a:ea typeface="Meiryo UI" panose="020B0604030504040204" pitchFamily="50" charset="-128"/>
              </a:rPr>
              <a:t>&gt;</a:t>
            </a:r>
          </a:p>
        </p:txBody>
      </p:sp>
      <p:sp>
        <p:nvSpPr>
          <p:cNvPr id="12" name="正方形/長方形 11"/>
          <p:cNvSpPr/>
          <p:nvPr/>
        </p:nvSpPr>
        <p:spPr>
          <a:xfrm>
            <a:off x="260648" y="5724128"/>
            <a:ext cx="5904656" cy="1954381"/>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　変更するのはヘッダファイルだけであり、変更点は以下の</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点である。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①</a:t>
            </a:r>
            <a:r>
              <a:rPr lang="en-US" altLang="ja-JP" sz="1100" dirty="0" smtClean="0">
                <a:latin typeface="Meiryo UI" panose="020B0604030504040204" pitchFamily="50" charset="-128"/>
                <a:ea typeface="Meiryo UI" panose="020B0604030504040204" pitchFamily="50" charset="-128"/>
              </a:rPr>
              <a:t>public</a:t>
            </a:r>
            <a:r>
              <a:rPr lang="ja-JP" altLang="en-US" sz="1100" dirty="0" smtClean="0">
                <a:latin typeface="Meiryo UI" panose="020B0604030504040204" pitchFamily="50" charset="-128"/>
                <a:ea typeface="Meiryo UI" panose="020B0604030504040204" pitchFamily="50" charset="-128"/>
              </a:rPr>
              <a:t>にこのクラスのインスタンスを</a:t>
            </a:r>
            <a:r>
              <a:rPr lang="en-US" altLang="ja-JP" sz="1100" dirty="0" smtClean="0">
                <a:latin typeface="Meiryo UI" panose="020B0604030504040204" pitchFamily="50" charset="-128"/>
                <a:ea typeface="Meiryo UI" panose="020B0604030504040204" pitchFamily="50" charset="-128"/>
              </a:rPr>
              <a:t>LPDIRECT3DDEVICE9</a:t>
            </a:r>
            <a:r>
              <a:rPr lang="ja-JP" altLang="en-US" sz="1100" dirty="0" smtClean="0">
                <a:latin typeface="Meiryo UI" panose="020B0604030504040204" pitchFamily="50" charset="-128"/>
                <a:ea typeface="Meiryo UI" panose="020B0604030504040204" pitchFamily="50" charset="-128"/>
              </a:rPr>
              <a:t>にキャストする処理が発生した</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場合のオペレータ演算子を記述し、キャストが発生した場合には、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デバイスを返却</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するようコーディングしている。</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この処理はシングルトンパターンとは関係ない。</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②</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管理インスタンスの返却用インライン関数を実装した。ただし、ここでポイントとなるのは、</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インスタンス変数を</a:t>
            </a:r>
            <a:r>
              <a:rPr lang="en-US" altLang="ja-JP" sz="1100" dirty="0" smtClean="0">
                <a:latin typeface="Meiryo UI" panose="020B0604030504040204" pitchFamily="50" charset="-128"/>
                <a:ea typeface="Meiryo UI" panose="020B0604030504040204" pitchFamily="50" charset="-128"/>
              </a:rPr>
              <a:t>extern</a:t>
            </a:r>
            <a:r>
              <a:rPr lang="ja-JP" altLang="en-US" sz="1100" dirty="0" err="1" smtClean="0">
                <a:latin typeface="Meiryo UI" panose="020B0604030504040204" pitchFamily="50" charset="-128"/>
                <a:ea typeface="Meiryo UI" panose="020B0604030504040204" pitchFamily="50" charset="-128"/>
              </a:rPr>
              <a:t>にて</a:t>
            </a:r>
            <a:r>
              <a:rPr lang="ja-JP" altLang="en-US" sz="1100" dirty="0" smtClean="0">
                <a:latin typeface="Meiryo UI" panose="020B0604030504040204" pitchFamily="50" charset="-128"/>
                <a:ea typeface="Meiryo UI" panose="020B0604030504040204" pitchFamily="50" charset="-128"/>
              </a:rPr>
              <a:t>宣言していることである。</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これによってどこかに１つ実体を置き、その変数を使用する仕組みが出来る。また、その変数を返却</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することで複数のモジュールがこの関数を呼出すだけで同じインスタンスを使用出来るようになる。</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100</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476672" y="395536"/>
            <a:ext cx="6048672" cy="430887"/>
          </a:xfrm>
          <a:prstGeom prst="rect">
            <a:avLst/>
          </a:prstGeom>
          <a:noFill/>
        </p:spPr>
        <p:txBody>
          <a:bodyPr wrap="square" rtlCol="0">
            <a:spAutoFit/>
          </a:bodyPr>
          <a:lstStyle/>
          <a:p>
            <a:r>
              <a:rPr lang="ja-JP" altLang="en-US" sz="1100" dirty="0" smtClean="0"/>
              <a:t>　現在の回転状態に応じたベクトルを算出することが出来れば、</a:t>
            </a:r>
            <a:r>
              <a:rPr lang="ja-JP" altLang="en-US" sz="1100" b="1" dirty="0" smtClean="0"/>
              <a:t>オブジェクト</a:t>
            </a:r>
            <a:r>
              <a:rPr lang="en-US" altLang="ja-JP" sz="1100" b="1" dirty="0" smtClean="0"/>
              <a:t>(</a:t>
            </a:r>
            <a:r>
              <a:rPr lang="ja-JP" altLang="en-US" sz="1100" b="1" dirty="0" smtClean="0"/>
              <a:t>注視点</a:t>
            </a:r>
            <a:r>
              <a:rPr lang="en-US" altLang="ja-JP" sz="1100" b="1" dirty="0" smtClean="0"/>
              <a:t>)</a:t>
            </a:r>
            <a:r>
              <a:rPr lang="ja-JP" altLang="en-US" sz="1100" b="1" dirty="0" smtClean="0"/>
              <a:t>の座標から</a:t>
            </a:r>
            <a:endParaRPr lang="en-US" altLang="ja-JP" sz="1100" b="1" dirty="0" smtClean="0"/>
          </a:p>
          <a:p>
            <a:r>
              <a:rPr lang="ja-JP" altLang="en-US" sz="1100" b="1" dirty="0" smtClean="0"/>
              <a:t>算出されたベクトル分移動</a:t>
            </a:r>
            <a:r>
              <a:rPr lang="en-US" altLang="ja-JP" sz="1100" b="1" dirty="0" smtClean="0"/>
              <a:t>(</a:t>
            </a:r>
            <a:r>
              <a:rPr lang="ja-JP" altLang="en-US" sz="1100" b="1" dirty="0" smtClean="0"/>
              <a:t>加算</a:t>
            </a:r>
            <a:r>
              <a:rPr lang="en-US" altLang="ja-JP" sz="1100" b="1" dirty="0" smtClean="0"/>
              <a:t>)</a:t>
            </a:r>
            <a:r>
              <a:rPr lang="ja-JP" altLang="en-US" sz="1100" b="1" dirty="0" smtClean="0"/>
              <a:t>した座標が最終的なカメラの座標</a:t>
            </a:r>
            <a:r>
              <a:rPr lang="ja-JP" altLang="en-US" sz="1100" dirty="0" smtClean="0"/>
              <a:t>となる。</a:t>
            </a:r>
            <a:endParaRPr lang="en-US" altLang="ja-JP" sz="1100" dirty="0" smtClean="0"/>
          </a:p>
        </p:txBody>
      </p:sp>
      <p:sp>
        <p:nvSpPr>
          <p:cNvPr id="52" name="円/楕円 51"/>
          <p:cNvSpPr/>
          <p:nvPr/>
        </p:nvSpPr>
        <p:spPr>
          <a:xfrm>
            <a:off x="1986944" y="1662374"/>
            <a:ext cx="2304256"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a:off x="3032768" y="3766233"/>
            <a:ext cx="216024" cy="324594"/>
            <a:chOff x="2965202" y="5292080"/>
            <a:chExt cx="216024" cy="324594"/>
          </a:xfrm>
        </p:grpSpPr>
        <p:sp>
          <p:nvSpPr>
            <p:cNvPr id="54" name="二等辺三角形 53"/>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円/楕円 55"/>
          <p:cNvSpPr/>
          <p:nvPr/>
        </p:nvSpPr>
        <p:spPr>
          <a:xfrm>
            <a:off x="3029352" y="2704782"/>
            <a:ext cx="219440" cy="219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p:nvGrpSpPr>
        <p:grpSpPr>
          <a:xfrm rot="2717290">
            <a:off x="2202968" y="3441639"/>
            <a:ext cx="216024" cy="324594"/>
            <a:chOff x="2965202" y="5292080"/>
            <a:chExt cx="216024" cy="324594"/>
          </a:xfrm>
        </p:grpSpPr>
        <p:sp>
          <p:nvSpPr>
            <p:cNvPr id="58" name="二等辺三角形 57"/>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rot="13217647">
            <a:off x="3798452" y="1763027"/>
            <a:ext cx="216024" cy="324594"/>
            <a:chOff x="2965202" y="5292080"/>
            <a:chExt cx="216024" cy="324594"/>
          </a:xfrm>
        </p:grpSpPr>
        <p:sp>
          <p:nvSpPr>
            <p:cNvPr id="61" name="二等辺三角形 60"/>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p:cNvGrpSpPr/>
          <p:nvPr/>
        </p:nvGrpSpPr>
        <p:grpSpPr>
          <a:xfrm rot="16200000">
            <a:off x="4183188" y="2653913"/>
            <a:ext cx="216024" cy="324594"/>
            <a:chOff x="2965202" y="5292080"/>
            <a:chExt cx="216024" cy="324594"/>
          </a:xfrm>
        </p:grpSpPr>
        <p:sp>
          <p:nvSpPr>
            <p:cNvPr id="64" name="二等辺三角形 63"/>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0" name="直線コネクタ 69"/>
          <p:cNvCxnSpPr>
            <a:stCxn id="54" idx="3"/>
            <a:endCxn id="56" idx="4"/>
          </p:cNvCxnSpPr>
          <p:nvPr/>
        </p:nvCxnSpPr>
        <p:spPr>
          <a:xfrm flipH="1" flipV="1">
            <a:off x="3139072" y="2924222"/>
            <a:ext cx="1708" cy="84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58" idx="3"/>
            <a:endCxn id="56" idx="3"/>
          </p:cNvCxnSpPr>
          <p:nvPr/>
        </p:nvCxnSpPr>
        <p:spPr>
          <a:xfrm flipV="1">
            <a:off x="2426317" y="2892086"/>
            <a:ext cx="635171" cy="59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65" idx="0"/>
            <a:endCxn id="56" idx="6"/>
          </p:cNvCxnSpPr>
          <p:nvPr/>
        </p:nvCxnSpPr>
        <p:spPr>
          <a:xfrm flipH="1">
            <a:off x="3248792" y="2814114"/>
            <a:ext cx="988681" cy="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61" idx="3"/>
            <a:endCxn id="56" idx="7"/>
          </p:cNvCxnSpPr>
          <p:nvPr/>
        </p:nvCxnSpPr>
        <p:spPr>
          <a:xfrm flipH="1">
            <a:off x="3216656" y="2049114"/>
            <a:ext cx="584849" cy="687804"/>
          </a:xfrm>
          <a:prstGeom prst="line">
            <a:avLst/>
          </a:prstGeom>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096623" y="3197541"/>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sp>
        <p:nvSpPr>
          <p:cNvPr id="102" name="角丸四角形 101"/>
          <p:cNvSpPr/>
          <p:nvPr/>
        </p:nvSpPr>
        <p:spPr>
          <a:xfrm>
            <a:off x="692696" y="961794"/>
            <a:ext cx="5544616" cy="436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rgbClr val="FF0000"/>
                </a:solidFill>
              </a:rPr>
              <a:t>オブジェクト</a:t>
            </a:r>
            <a:r>
              <a:rPr kumimoji="1" lang="en-US" altLang="ja-JP" sz="1400" b="1" dirty="0" smtClean="0">
                <a:solidFill>
                  <a:srgbClr val="FF0000"/>
                </a:solidFill>
              </a:rPr>
              <a:t>(</a:t>
            </a:r>
            <a:r>
              <a:rPr kumimoji="1" lang="ja-JP" altLang="en-US" sz="1400" b="1" dirty="0" smtClean="0">
                <a:solidFill>
                  <a:srgbClr val="FF0000"/>
                </a:solidFill>
              </a:rPr>
              <a:t>注視点</a:t>
            </a:r>
            <a:r>
              <a:rPr kumimoji="1" lang="en-US" altLang="ja-JP" sz="1400" b="1" dirty="0" smtClean="0">
                <a:solidFill>
                  <a:srgbClr val="FF0000"/>
                </a:solidFill>
              </a:rPr>
              <a:t>)</a:t>
            </a:r>
            <a:r>
              <a:rPr kumimoji="1" lang="ja-JP" altLang="en-US" sz="1400" b="1" dirty="0" smtClean="0">
                <a:solidFill>
                  <a:srgbClr val="FF0000"/>
                </a:solidFill>
              </a:rPr>
              <a:t>座標＋回転状態に応じたベクトル　＝　カメラ座標</a:t>
            </a:r>
            <a:endParaRPr kumimoji="1" lang="ja-JP" altLang="en-US" sz="1400" b="1" dirty="0">
              <a:solidFill>
                <a:srgbClr val="FF0000"/>
              </a:solidFill>
            </a:endParaRPr>
          </a:p>
        </p:txBody>
      </p:sp>
      <p:sp>
        <p:nvSpPr>
          <p:cNvPr id="85" name="テキスト ボックス 84"/>
          <p:cNvSpPr txBox="1"/>
          <p:nvPr/>
        </p:nvSpPr>
        <p:spPr>
          <a:xfrm>
            <a:off x="2483839" y="2511273"/>
            <a:ext cx="764953" cy="230832"/>
          </a:xfrm>
          <a:prstGeom prst="rect">
            <a:avLst/>
          </a:prstGeom>
          <a:noFill/>
        </p:spPr>
        <p:txBody>
          <a:bodyPr wrap="none" rtlCol="0">
            <a:spAutoFit/>
          </a:bodyPr>
          <a:lstStyle/>
          <a:p>
            <a:r>
              <a:rPr kumimoji="1" lang="en-US" altLang="ja-JP" sz="900" dirty="0" smtClean="0"/>
              <a:t>(OX, OY, OZ)</a:t>
            </a:r>
            <a:endParaRPr kumimoji="1" lang="ja-JP" altLang="en-US" sz="900" dirty="0"/>
          </a:p>
        </p:txBody>
      </p:sp>
      <p:sp>
        <p:nvSpPr>
          <p:cNvPr id="86" name="テキスト ボックス 85"/>
          <p:cNvSpPr txBox="1"/>
          <p:nvPr/>
        </p:nvSpPr>
        <p:spPr>
          <a:xfrm>
            <a:off x="3163700" y="3982815"/>
            <a:ext cx="1802096" cy="230832"/>
          </a:xfrm>
          <a:prstGeom prst="rect">
            <a:avLst/>
          </a:prstGeom>
          <a:noFill/>
        </p:spPr>
        <p:txBody>
          <a:bodyPr wrap="none" rtlCol="0">
            <a:spAutoFit/>
          </a:bodyPr>
          <a:lstStyle/>
          <a:p>
            <a:r>
              <a:rPr kumimoji="1" lang="en-US" altLang="ja-JP" sz="900" dirty="0" smtClean="0"/>
              <a:t>(OX + </a:t>
            </a:r>
            <a:r>
              <a:rPr kumimoji="1" lang="en-US" altLang="ja-JP" sz="900" dirty="0" err="1" smtClean="0"/>
              <a:t>vec.x</a:t>
            </a:r>
            <a:r>
              <a:rPr kumimoji="1" lang="en-US" altLang="ja-JP" sz="900" dirty="0" smtClean="0"/>
              <a:t>, OY + </a:t>
            </a:r>
            <a:r>
              <a:rPr kumimoji="1" lang="en-US" altLang="ja-JP" sz="900" dirty="0" err="1" smtClean="0"/>
              <a:t>vec.y</a:t>
            </a:r>
            <a:r>
              <a:rPr kumimoji="1" lang="en-US" altLang="ja-JP" sz="900" dirty="0" smtClean="0"/>
              <a:t>, OZ + </a:t>
            </a:r>
            <a:r>
              <a:rPr kumimoji="1" lang="en-US" altLang="ja-JP" sz="900" dirty="0" err="1" smtClean="0"/>
              <a:t>vec.z</a:t>
            </a:r>
            <a:r>
              <a:rPr kumimoji="1" lang="en-US" altLang="ja-JP" sz="900" dirty="0" smtClean="0"/>
              <a:t>)</a:t>
            </a:r>
            <a:endParaRPr kumimoji="1" lang="ja-JP" altLang="en-US" sz="900" dirty="0"/>
          </a:p>
        </p:txBody>
      </p:sp>
      <p:sp>
        <p:nvSpPr>
          <p:cNvPr id="87" name="テキスト ボックス 86"/>
          <p:cNvSpPr txBox="1"/>
          <p:nvPr/>
        </p:nvSpPr>
        <p:spPr>
          <a:xfrm>
            <a:off x="2502308" y="2966709"/>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sp>
        <p:nvSpPr>
          <p:cNvPr id="93" name="テキスト ボックス 92"/>
          <p:cNvSpPr txBox="1"/>
          <p:nvPr/>
        </p:nvSpPr>
        <p:spPr>
          <a:xfrm>
            <a:off x="707420" y="3755661"/>
            <a:ext cx="1802096" cy="230832"/>
          </a:xfrm>
          <a:prstGeom prst="rect">
            <a:avLst/>
          </a:prstGeom>
          <a:noFill/>
        </p:spPr>
        <p:txBody>
          <a:bodyPr wrap="none" rtlCol="0">
            <a:spAutoFit/>
          </a:bodyPr>
          <a:lstStyle/>
          <a:p>
            <a:r>
              <a:rPr kumimoji="1" lang="en-US" altLang="ja-JP" sz="900" dirty="0" smtClean="0"/>
              <a:t>(OX + </a:t>
            </a:r>
            <a:r>
              <a:rPr kumimoji="1" lang="en-US" altLang="ja-JP" sz="900" dirty="0" err="1" smtClean="0"/>
              <a:t>vec.x</a:t>
            </a:r>
            <a:r>
              <a:rPr kumimoji="1" lang="en-US" altLang="ja-JP" sz="900" dirty="0" smtClean="0"/>
              <a:t>, OY + </a:t>
            </a:r>
            <a:r>
              <a:rPr kumimoji="1" lang="en-US" altLang="ja-JP" sz="900" dirty="0" err="1" smtClean="0"/>
              <a:t>vec.y</a:t>
            </a:r>
            <a:r>
              <a:rPr kumimoji="1" lang="en-US" altLang="ja-JP" sz="900" dirty="0" smtClean="0"/>
              <a:t>, OZ + </a:t>
            </a:r>
            <a:r>
              <a:rPr kumimoji="1" lang="en-US" altLang="ja-JP" sz="900" dirty="0" err="1" smtClean="0"/>
              <a:t>vec.z</a:t>
            </a:r>
            <a:r>
              <a:rPr kumimoji="1" lang="en-US" altLang="ja-JP" sz="900" dirty="0" smtClean="0"/>
              <a:t>)</a:t>
            </a:r>
            <a:endParaRPr kumimoji="1" lang="ja-JP" altLang="en-US" sz="900" dirty="0"/>
          </a:p>
        </p:txBody>
      </p:sp>
      <p:sp>
        <p:nvSpPr>
          <p:cNvPr id="103" name="テキスト ボックス 102"/>
          <p:cNvSpPr txBox="1"/>
          <p:nvPr/>
        </p:nvSpPr>
        <p:spPr>
          <a:xfrm>
            <a:off x="3547438" y="2583281"/>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sp>
        <p:nvSpPr>
          <p:cNvPr id="104" name="テキスト ボックス 103"/>
          <p:cNvSpPr txBox="1"/>
          <p:nvPr/>
        </p:nvSpPr>
        <p:spPr>
          <a:xfrm>
            <a:off x="3269854" y="2136773"/>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sp>
        <p:nvSpPr>
          <p:cNvPr id="105" name="テキスト ボックス 104"/>
          <p:cNvSpPr txBox="1"/>
          <p:nvPr/>
        </p:nvSpPr>
        <p:spPr>
          <a:xfrm>
            <a:off x="4291200" y="2886122"/>
            <a:ext cx="1802096" cy="230832"/>
          </a:xfrm>
          <a:prstGeom prst="rect">
            <a:avLst/>
          </a:prstGeom>
          <a:noFill/>
        </p:spPr>
        <p:txBody>
          <a:bodyPr wrap="none" rtlCol="0">
            <a:spAutoFit/>
          </a:bodyPr>
          <a:lstStyle/>
          <a:p>
            <a:r>
              <a:rPr kumimoji="1" lang="en-US" altLang="ja-JP" sz="900" dirty="0" smtClean="0"/>
              <a:t>(OX + </a:t>
            </a:r>
            <a:r>
              <a:rPr kumimoji="1" lang="en-US" altLang="ja-JP" sz="900" dirty="0" err="1" smtClean="0"/>
              <a:t>vec.x</a:t>
            </a:r>
            <a:r>
              <a:rPr kumimoji="1" lang="en-US" altLang="ja-JP" sz="900" dirty="0" smtClean="0"/>
              <a:t>, OY + </a:t>
            </a:r>
            <a:r>
              <a:rPr kumimoji="1" lang="en-US" altLang="ja-JP" sz="900" dirty="0" err="1" smtClean="0"/>
              <a:t>vec.y</a:t>
            </a:r>
            <a:r>
              <a:rPr kumimoji="1" lang="en-US" altLang="ja-JP" sz="900" dirty="0" smtClean="0"/>
              <a:t>, OZ + </a:t>
            </a:r>
            <a:r>
              <a:rPr kumimoji="1" lang="en-US" altLang="ja-JP" sz="900" dirty="0" err="1" smtClean="0"/>
              <a:t>vec.z</a:t>
            </a:r>
            <a:r>
              <a:rPr kumimoji="1" lang="en-US" altLang="ja-JP" sz="900" dirty="0" smtClean="0"/>
              <a:t>)</a:t>
            </a:r>
            <a:endParaRPr kumimoji="1" lang="ja-JP" altLang="en-US" sz="900" dirty="0"/>
          </a:p>
        </p:txBody>
      </p:sp>
      <p:sp>
        <p:nvSpPr>
          <p:cNvPr id="106" name="テキスト ボックス 105"/>
          <p:cNvSpPr txBox="1"/>
          <p:nvPr/>
        </p:nvSpPr>
        <p:spPr>
          <a:xfrm>
            <a:off x="3578405" y="1522778"/>
            <a:ext cx="1802096" cy="230832"/>
          </a:xfrm>
          <a:prstGeom prst="rect">
            <a:avLst/>
          </a:prstGeom>
          <a:noFill/>
        </p:spPr>
        <p:txBody>
          <a:bodyPr wrap="none" rtlCol="0">
            <a:spAutoFit/>
          </a:bodyPr>
          <a:lstStyle/>
          <a:p>
            <a:r>
              <a:rPr kumimoji="1" lang="en-US" altLang="ja-JP" sz="900" dirty="0" smtClean="0"/>
              <a:t>(OX + </a:t>
            </a:r>
            <a:r>
              <a:rPr kumimoji="1" lang="en-US" altLang="ja-JP" sz="900" dirty="0" err="1" smtClean="0"/>
              <a:t>vec.x</a:t>
            </a:r>
            <a:r>
              <a:rPr kumimoji="1" lang="en-US" altLang="ja-JP" sz="900" dirty="0" smtClean="0"/>
              <a:t>, OY + </a:t>
            </a:r>
            <a:r>
              <a:rPr kumimoji="1" lang="en-US" altLang="ja-JP" sz="900" dirty="0" err="1" smtClean="0"/>
              <a:t>vec.y</a:t>
            </a:r>
            <a:r>
              <a:rPr kumimoji="1" lang="en-US" altLang="ja-JP" sz="900" dirty="0" smtClean="0"/>
              <a:t>, OZ + </a:t>
            </a:r>
            <a:r>
              <a:rPr kumimoji="1" lang="en-US" altLang="ja-JP" sz="900" dirty="0" err="1" smtClean="0"/>
              <a:t>vec.z</a:t>
            </a:r>
            <a:r>
              <a:rPr kumimoji="1" lang="en-US" altLang="ja-JP" sz="900" dirty="0" smtClean="0"/>
              <a:t>)</a:t>
            </a:r>
            <a:endParaRPr kumimoji="1" lang="ja-JP" altLang="en-US" sz="900" dirty="0"/>
          </a:p>
        </p:txBody>
      </p:sp>
      <p:sp>
        <p:nvSpPr>
          <p:cNvPr id="107" name="テキスト ボックス 106"/>
          <p:cNvSpPr txBox="1"/>
          <p:nvPr/>
        </p:nvSpPr>
        <p:spPr>
          <a:xfrm>
            <a:off x="476672" y="4285129"/>
            <a:ext cx="6048672" cy="261610"/>
          </a:xfrm>
          <a:prstGeom prst="rect">
            <a:avLst/>
          </a:prstGeom>
          <a:noFill/>
        </p:spPr>
        <p:txBody>
          <a:bodyPr wrap="square" rtlCol="0">
            <a:spAutoFit/>
          </a:bodyPr>
          <a:lstStyle/>
          <a:p>
            <a:r>
              <a:rPr lang="ja-JP" altLang="en-US" sz="1100" dirty="0" smtClean="0"/>
              <a:t>　なお、ここまでに出てきた</a:t>
            </a:r>
            <a:r>
              <a:rPr lang="ja-JP" altLang="en-US" sz="1100" b="1" dirty="0" smtClean="0"/>
              <a:t>回転状態は、</a:t>
            </a:r>
            <a:r>
              <a:rPr lang="en-US" altLang="ja-JP" sz="1100" b="1" dirty="0" smtClean="0"/>
              <a:t>Direct</a:t>
            </a:r>
            <a:r>
              <a:rPr lang="ja-JP" altLang="en-US" sz="1100" b="1" dirty="0" smtClean="0"/>
              <a:t>３</a:t>
            </a:r>
            <a:r>
              <a:rPr lang="en-US" altLang="ja-JP" sz="1100" b="1" dirty="0" smtClean="0"/>
              <a:t>D</a:t>
            </a:r>
            <a:r>
              <a:rPr lang="ja-JP" altLang="en-US" sz="1100" b="1" dirty="0" smtClean="0"/>
              <a:t>であれば回転行列を指す</a:t>
            </a:r>
            <a:r>
              <a:rPr lang="ja-JP" altLang="en-US" sz="1100" dirty="0" smtClean="0"/>
              <a:t>。</a:t>
            </a:r>
            <a:endParaRPr lang="en-US" altLang="ja-JP" sz="1100" dirty="0" smtClean="0"/>
          </a:p>
        </p:txBody>
      </p:sp>
      <p:sp>
        <p:nvSpPr>
          <p:cNvPr id="109" name="テキスト ボックス 108"/>
          <p:cNvSpPr txBox="1"/>
          <p:nvPr/>
        </p:nvSpPr>
        <p:spPr>
          <a:xfrm>
            <a:off x="332656" y="4644008"/>
            <a:ext cx="3583032" cy="369332"/>
          </a:xfrm>
          <a:prstGeom prst="rect">
            <a:avLst/>
          </a:prstGeom>
          <a:noFill/>
        </p:spPr>
        <p:txBody>
          <a:bodyPr wrap="none" rtlCol="0">
            <a:spAutoFit/>
          </a:bodyPr>
          <a:lstStyle/>
          <a:p>
            <a:r>
              <a:rPr kumimoji="1" lang="ja-JP" altLang="en-US" u="sng" dirty="0" smtClean="0"/>
              <a:t>８．３　行列に</a:t>
            </a:r>
            <a:r>
              <a:rPr lang="ja-JP" altLang="en-US" u="sng" dirty="0" smtClean="0"/>
              <a:t>応じたベクトルの算出</a:t>
            </a:r>
            <a:endParaRPr kumimoji="1" lang="ja-JP" altLang="en-US" u="sng" dirty="0"/>
          </a:p>
        </p:txBody>
      </p:sp>
      <p:sp>
        <p:nvSpPr>
          <p:cNvPr id="110" name="テキスト ボックス 109"/>
          <p:cNvSpPr txBox="1"/>
          <p:nvPr/>
        </p:nvSpPr>
        <p:spPr>
          <a:xfrm>
            <a:off x="476672" y="5005209"/>
            <a:ext cx="6048672" cy="430887"/>
          </a:xfrm>
          <a:prstGeom prst="rect">
            <a:avLst/>
          </a:prstGeom>
          <a:noFill/>
        </p:spPr>
        <p:txBody>
          <a:bodyPr wrap="square" rtlCol="0">
            <a:spAutoFit/>
          </a:bodyPr>
          <a:lstStyle/>
          <a:p>
            <a:r>
              <a:rPr lang="ja-JP" altLang="en-US" sz="1100" dirty="0" smtClean="0"/>
              <a:t>　</a:t>
            </a:r>
            <a:r>
              <a:rPr lang="ja-JP" altLang="en-US" sz="1100" b="1" dirty="0" smtClean="0"/>
              <a:t>行列に応じたベクトルの算出を行うには、</a:t>
            </a:r>
            <a:r>
              <a:rPr lang="en-US" altLang="ja-JP" sz="1100" b="1" dirty="0" smtClean="0"/>
              <a:t>Direct3D</a:t>
            </a:r>
            <a:r>
              <a:rPr lang="ja-JP" altLang="en-US" sz="1100" b="1" dirty="0" err="1" smtClean="0"/>
              <a:t>にて</a:t>
            </a:r>
            <a:r>
              <a:rPr lang="ja-JP" altLang="en-US" sz="1100" b="1" dirty="0" smtClean="0"/>
              <a:t>用意されている</a:t>
            </a:r>
            <a:r>
              <a:rPr lang="en-US" altLang="ja-JP" sz="1100" b="1" dirty="0" smtClean="0"/>
              <a:t>D3DXVec3TransformCoord</a:t>
            </a:r>
          </a:p>
          <a:p>
            <a:r>
              <a:rPr lang="ja-JP" altLang="en-US" sz="1100" b="1" dirty="0" smtClean="0"/>
              <a:t>関数を使用</a:t>
            </a:r>
            <a:r>
              <a:rPr lang="ja-JP" altLang="en-US" sz="1100" dirty="0" smtClean="0"/>
              <a:t>する。</a:t>
            </a:r>
            <a:endParaRPr lang="en-US" altLang="ja-JP" sz="1100" dirty="0" smtClean="0"/>
          </a:p>
        </p:txBody>
      </p:sp>
      <p:sp>
        <p:nvSpPr>
          <p:cNvPr id="111" name="テキスト ボックス 110"/>
          <p:cNvSpPr txBox="1"/>
          <p:nvPr/>
        </p:nvSpPr>
        <p:spPr>
          <a:xfrm>
            <a:off x="548118" y="5436096"/>
            <a:ext cx="5636770" cy="1954381"/>
          </a:xfrm>
          <a:prstGeom prst="rect">
            <a:avLst/>
          </a:prstGeom>
          <a:noFill/>
        </p:spPr>
        <p:txBody>
          <a:bodyPr wrap="square" rtlCol="0">
            <a:spAutoFit/>
          </a:bodyPr>
          <a:lstStyle/>
          <a:p>
            <a:r>
              <a:rPr lang="en-US" altLang="ja-JP" sz="1100" dirty="0" smtClean="0"/>
              <a:t>&lt;</a:t>
            </a:r>
            <a:r>
              <a:rPr lang="en-US" altLang="ja-JP" sz="1100" b="1" dirty="0"/>
              <a:t> D3DXVec3TransformCoord</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指定された行列により </a:t>
            </a:r>
            <a:r>
              <a:rPr lang="en-US" altLang="ja-JP" sz="1100" dirty="0"/>
              <a:t>3D </a:t>
            </a:r>
            <a:r>
              <a:rPr lang="ja-JP" altLang="en-US" sz="1100" dirty="0"/>
              <a:t>ベクトルをトランスフォームし、その結果を </a:t>
            </a:r>
            <a:r>
              <a:rPr lang="en-US" altLang="ja-JP" sz="1100" dirty="0"/>
              <a:t>w = 1 </a:t>
            </a:r>
            <a:r>
              <a:rPr lang="ja-JP" altLang="en-US" sz="1100" dirty="0"/>
              <a:t>に射影</a:t>
            </a:r>
            <a:r>
              <a:rPr lang="ja-JP" altLang="en-US" sz="1100" dirty="0" smtClean="0"/>
              <a:t>する</a:t>
            </a:r>
            <a:endParaRPr lang="en-US" altLang="ja-JP" sz="1100" dirty="0" smtClean="0"/>
          </a:p>
          <a:p>
            <a:r>
              <a:rPr lang="ja-JP" altLang="en-US" sz="1100" dirty="0" smtClean="0"/>
              <a:t>戻り値</a:t>
            </a:r>
            <a:endParaRPr lang="en-US" altLang="ja-JP" sz="1100" dirty="0" smtClean="0"/>
          </a:p>
          <a:p>
            <a:r>
              <a:rPr lang="ja-JP" altLang="en-US" sz="1100" dirty="0" smtClean="0"/>
              <a:t>　トランスフォーム</a:t>
            </a:r>
            <a:r>
              <a:rPr lang="ja-JP" altLang="en-US" sz="1100" dirty="0"/>
              <a:t>されたベクトルの </a:t>
            </a:r>
            <a:r>
              <a:rPr lang="en-US" altLang="ja-JP" sz="1100" b="1" dirty="0"/>
              <a:t>D3DXVECTOR3</a:t>
            </a:r>
            <a:r>
              <a:rPr lang="ja-JP" altLang="en-US" sz="1100" dirty="0"/>
              <a:t> 構造体へのポインタ</a:t>
            </a:r>
            <a:endParaRPr lang="en-US" altLang="ja-JP" sz="1100" dirty="0" smtClean="0"/>
          </a:p>
          <a:p>
            <a:r>
              <a:rPr lang="ja-JP" altLang="en-US" sz="1100" dirty="0" smtClean="0"/>
              <a:t>書式</a:t>
            </a:r>
            <a:endParaRPr lang="en-US" altLang="ja-JP" sz="1100" dirty="0" smtClean="0"/>
          </a:p>
          <a:p>
            <a:r>
              <a:rPr lang="en-US" altLang="ja-JP" sz="1100" dirty="0">
                <a:latin typeface="ゆたぽん（コーディング）" panose="02000609000000000000" pitchFamily="1" charset="-128"/>
                <a:ea typeface="ゆたぽん（コーディング）" panose="02000609000000000000" pitchFamily="1" charset="-128"/>
              </a:rPr>
              <a:t>D3DXVECTOR3 *WINAPI D3DXVec3TransformCoord</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pOut</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出力先</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CONST </a:t>
            </a:r>
            <a:r>
              <a:rPr lang="en-US" altLang="ja-JP" sz="1100" dirty="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pV</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基となるベクトル</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CONST </a:t>
            </a:r>
            <a:r>
              <a:rPr lang="en-US" altLang="ja-JP" sz="1100" dirty="0">
                <a:latin typeface="ゆたぽん（コーディング）" panose="02000609000000000000" pitchFamily="1" charset="-128"/>
                <a:ea typeface="ゆたぽん（コーディング）" panose="02000609000000000000" pitchFamily="1" charset="-128"/>
              </a:rPr>
              <a:t>D3DXMATRIX *</a:t>
            </a:r>
            <a:r>
              <a:rPr lang="en-US" altLang="ja-JP" sz="1100" dirty="0" err="1" smtClean="0">
                <a:latin typeface="ゆたぽん（コーディング）" panose="02000609000000000000" pitchFamily="1" charset="-128"/>
                <a:ea typeface="ゆたぽん（コーディング）" panose="02000609000000000000" pitchFamily="1" charset="-128"/>
              </a:rPr>
              <a:t>pM</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基となる行列</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p:txBody>
      </p:sp>
      <p:sp>
        <p:nvSpPr>
          <p:cNvPr id="112" name="正方形/長方形 111"/>
          <p:cNvSpPr/>
          <p:nvPr/>
        </p:nvSpPr>
        <p:spPr>
          <a:xfrm>
            <a:off x="567484" y="5646879"/>
            <a:ext cx="5669266" cy="1743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7684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101</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476672" y="395536"/>
            <a:ext cx="6048672" cy="430887"/>
          </a:xfrm>
          <a:prstGeom prst="rect">
            <a:avLst/>
          </a:prstGeom>
          <a:noFill/>
        </p:spPr>
        <p:txBody>
          <a:bodyPr wrap="square" rtlCol="0">
            <a:spAutoFit/>
          </a:bodyPr>
          <a:lstStyle/>
          <a:p>
            <a:r>
              <a:rPr lang="ja-JP" altLang="en-US" sz="1100" dirty="0" smtClean="0"/>
              <a:t>　</a:t>
            </a:r>
            <a:r>
              <a:rPr lang="en-US" altLang="ja-JP" sz="1100" dirty="0" smtClean="0"/>
              <a:t>D3DXVec3TransformCoord</a:t>
            </a:r>
            <a:r>
              <a:rPr lang="ja-JP" altLang="en-US" sz="1100" dirty="0" smtClean="0"/>
              <a:t>関数を用いて回転行列を用いて基のベクトルをトランスフォームする</a:t>
            </a:r>
            <a:endParaRPr lang="en-US" altLang="ja-JP" sz="1100" dirty="0" smtClean="0"/>
          </a:p>
          <a:p>
            <a:r>
              <a:rPr lang="ja-JP" altLang="en-US" sz="1100" dirty="0" smtClean="0"/>
              <a:t>プログラム</a:t>
            </a:r>
            <a:r>
              <a:rPr lang="ja-JP" altLang="en-US" sz="1100" dirty="0"/>
              <a:t>例</a:t>
            </a:r>
            <a:r>
              <a:rPr lang="ja-JP" altLang="en-US" sz="1100" dirty="0" smtClean="0"/>
              <a:t>を以下に示す。</a:t>
            </a:r>
            <a:endParaRPr lang="en-US" altLang="ja-JP" sz="1100" dirty="0" smtClean="0"/>
          </a:p>
        </p:txBody>
      </p:sp>
      <p:sp>
        <p:nvSpPr>
          <p:cNvPr id="2" name="正方形/長方形 1"/>
          <p:cNvSpPr/>
          <p:nvPr/>
        </p:nvSpPr>
        <p:spPr>
          <a:xfrm>
            <a:off x="620688" y="899592"/>
            <a:ext cx="5904656" cy="2292935"/>
          </a:xfrm>
          <a:prstGeom prst="rect">
            <a:avLst/>
          </a:prstGeom>
        </p:spPr>
        <p:txBody>
          <a:bodyPr wrap="square">
            <a:spAutoFit/>
          </a:bodyPr>
          <a:lstStyle/>
          <a:p>
            <a:r>
              <a:rPr lang="en-US" altLang="ja-JP" sz="1100" dirty="0" smtClean="0">
                <a:latin typeface="ゆたぽん（コーディング）" panose="02000609000000000000" pitchFamily="1" charset="-128"/>
                <a:ea typeface="ゆたぽん（コーディング）" panose="02000609000000000000" pitchFamily="1" charset="-128"/>
              </a:rPr>
              <a:t>D3DXMATRIX </a:t>
            </a:r>
            <a:r>
              <a:rPr lang="en-US" altLang="ja-JP" sz="1100" dirty="0" err="1" smtClean="0">
                <a:latin typeface="ゆたぽん（コーディング）" panose="02000609000000000000" pitchFamily="1" charset="-128"/>
                <a:ea typeface="ゆたぽん（コーディング）" panose="02000609000000000000" pitchFamily="1" charset="-128"/>
              </a:rPr>
              <a:t>rotMatrix</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回転行列用</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angle(10.0f, 0.0f, 0.0f);  //</a:t>
            </a:r>
            <a:r>
              <a:rPr lang="ja-JP" altLang="en-US" sz="1100" dirty="0" smtClean="0">
                <a:latin typeface="ゆたぽん（コーディング）" panose="02000609000000000000" pitchFamily="1" charset="-128"/>
                <a:ea typeface="ゆたぽん（コーディング）" panose="02000609000000000000" pitchFamily="1" charset="-128"/>
              </a:rPr>
              <a:t>回転角度</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vec</a:t>
            </a:r>
            <a:r>
              <a:rPr lang="en-US" altLang="ja-JP" sz="1100" dirty="0" smtClean="0">
                <a:latin typeface="ゆたぽん（コーディング）" panose="02000609000000000000" pitchFamily="1" charset="-128"/>
                <a:ea typeface="ゆたぽん（コーディング）" panose="02000609000000000000" pitchFamily="1" charset="-128"/>
              </a:rPr>
              <a:t>(0.0f, 4.0f, -20.0f);	//</a:t>
            </a:r>
            <a:r>
              <a:rPr lang="ja-JP" altLang="en-US" sz="1100" dirty="0" smtClean="0">
                <a:latin typeface="ゆたぽん（コーディング）" panose="02000609000000000000" pitchFamily="1" charset="-128"/>
                <a:ea typeface="ゆたぽん（コーディング）" panose="02000609000000000000" pitchFamily="1" charset="-128"/>
              </a:rPr>
              <a:t>基のベクトル</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rotVec</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回転状態におけるベクトル</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D3DXMatrixIdentity</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rotMatrix</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回転行列単位行列化</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回転行列生成</a:t>
            </a:r>
          </a:p>
          <a:p>
            <a:r>
              <a:rPr lang="en-US" altLang="ja-JP" sz="1100" dirty="0">
                <a:latin typeface="ゆたぽん（コーディング）" panose="02000609000000000000" pitchFamily="1" charset="-128"/>
                <a:ea typeface="ゆたぽん（コーディング）" panose="02000609000000000000" pitchFamily="1" charset="-128"/>
              </a:rPr>
              <a:t>D3DXMatrixRotationYawPitchRoll</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rotMatrix</a:t>
            </a:r>
            <a:r>
              <a:rPr lang="en-US" altLang="ja-JP" sz="1100" dirty="0" smtClean="0">
                <a:latin typeface="ゆたぽん（コーディング）" panose="02000609000000000000" pitchFamily="1" charset="-128"/>
                <a:ea typeface="ゆたぽん（コーディング）" panose="02000609000000000000" pitchFamily="1" charset="-128"/>
              </a:rPr>
              <a:t>, D3DXToRadian(</a:t>
            </a:r>
            <a:r>
              <a:rPr lang="en-US" altLang="ja-JP" sz="1100" dirty="0" err="1" smtClean="0">
                <a:latin typeface="ゆたぽん（コーディング）" panose="02000609000000000000" pitchFamily="1" charset="-128"/>
                <a:ea typeface="ゆたぽん（コーディング）" panose="02000609000000000000" pitchFamily="1" charset="-128"/>
              </a:rPr>
              <a:t>angle.y</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		D3DXToRadian(</a:t>
            </a:r>
            <a:r>
              <a:rPr lang="en-US" altLang="ja-JP" sz="1100" dirty="0" err="1" smtClean="0">
                <a:latin typeface="ゆたぽん（コーディング）" panose="02000609000000000000" pitchFamily="1" charset="-128"/>
                <a:ea typeface="ゆたぽん（コーディング）" panose="02000609000000000000" pitchFamily="1" charset="-128"/>
              </a:rPr>
              <a:t>angle.x</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D3DXToRadian(</a:t>
            </a:r>
            <a:r>
              <a:rPr lang="en-US" altLang="ja-JP" sz="1100" dirty="0" err="1" smtClean="0">
                <a:latin typeface="ゆたぽん（コーディング）" panose="02000609000000000000" pitchFamily="1" charset="-128"/>
                <a:ea typeface="ゆたぽん（コーディング）" panose="02000609000000000000" pitchFamily="1" charset="-128"/>
              </a:rPr>
              <a:t>angle.z</a:t>
            </a:r>
            <a:r>
              <a:rPr lang="en-US" altLang="ja-JP" sz="1100" dirty="0">
                <a:latin typeface="ゆたぽん（コーディング）" panose="02000609000000000000" pitchFamily="1" charset="-128"/>
                <a:ea typeface="ゆたぽん（コーディング）" panose="02000609000000000000" pitchFamily="1" charset="-128"/>
              </a:rPr>
              <a:t>));</a:t>
            </a: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回転行列におけるベクトル</a:t>
            </a:r>
            <a:r>
              <a:rPr lang="ja-JP" altLang="en-US" sz="1100" dirty="0" smtClean="0">
                <a:latin typeface="ゆたぽん（コーディング）" panose="02000609000000000000" pitchFamily="1" charset="-128"/>
                <a:ea typeface="ゆたぽん（コーディング）" panose="02000609000000000000" pitchFamily="1" charset="-128"/>
              </a:rPr>
              <a:t>算出</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D3DXVec3TransformCoord(&amp;</a:t>
            </a:r>
            <a:r>
              <a:rPr lang="en-US" altLang="ja-JP" sz="1100" dirty="0" err="1">
                <a:latin typeface="ゆたぽん（コーディング）" panose="02000609000000000000" pitchFamily="1" charset="-128"/>
                <a:ea typeface="ゆたぽん（コーディング）" panose="02000609000000000000" pitchFamily="1" charset="-128"/>
              </a:rPr>
              <a:t>rotVec</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vec</a:t>
            </a:r>
            <a:r>
              <a:rPr lang="en-US" altLang="ja-JP" sz="1100" dirty="0" smtClean="0">
                <a:latin typeface="ゆたぽん（コーディング）" panose="02000609000000000000" pitchFamily="1" charset="-128"/>
                <a:ea typeface="ゆたぽん（コーディング）" panose="02000609000000000000" pitchFamily="1" charset="-128"/>
              </a:rPr>
              <a:t>, &amp;</a:t>
            </a:r>
            <a:r>
              <a:rPr lang="en-US" altLang="ja-JP" sz="1100" dirty="0" err="1" smtClean="0">
                <a:latin typeface="ゆたぽん（コーディング）" panose="02000609000000000000" pitchFamily="1" charset="-128"/>
                <a:ea typeface="ゆたぽん（コーディング）" panose="02000609000000000000" pitchFamily="1" charset="-128"/>
              </a:rPr>
              <a:t>rotMatrix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p:txBody>
      </p:sp>
      <p:sp>
        <p:nvSpPr>
          <p:cNvPr id="3" name="正方形/長方形 2"/>
          <p:cNvSpPr/>
          <p:nvPr/>
        </p:nvSpPr>
        <p:spPr>
          <a:xfrm>
            <a:off x="620688" y="899592"/>
            <a:ext cx="5544616" cy="2292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656" y="3347864"/>
            <a:ext cx="2379177" cy="369332"/>
          </a:xfrm>
          <a:prstGeom prst="rect">
            <a:avLst/>
          </a:prstGeom>
          <a:noFill/>
        </p:spPr>
        <p:txBody>
          <a:bodyPr wrap="none" rtlCol="0">
            <a:spAutoFit/>
          </a:bodyPr>
          <a:lstStyle/>
          <a:p>
            <a:r>
              <a:rPr kumimoji="1" lang="ja-JP" altLang="en-US" u="sng" dirty="0" smtClean="0"/>
              <a:t>８．４　</a:t>
            </a:r>
            <a:r>
              <a:rPr kumimoji="1" lang="en-US" altLang="ja-JP" u="sng" dirty="0" smtClean="0"/>
              <a:t>TPS</a:t>
            </a:r>
            <a:r>
              <a:rPr kumimoji="1" lang="ja-JP" altLang="en-US" u="sng" dirty="0" smtClean="0"/>
              <a:t>カメラ実装例</a:t>
            </a:r>
            <a:endParaRPr kumimoji="1" lang="ja-JP" altLang="en-US" u="sng" dirty="0"/>
          </a:p>
        </p:txBody>
      </p:sp>
      <p:sp>
        <p:nvSpPr>
          <p:cNvPr id="9" name="テキスト ボックス 8"/>
          <p:cNvSpPr txBox="1"/>
          <p:nvPr/>
        </p:nvSpPr>
        <p:spPr>
          <a:xfrm>
            <a:off x="476672" y="3717196"/>
            <a:ext cx="6048672" cy="261610"/>
          </a:xfrm>
          <a:prstGeom prst="rect">
            <a:avLst/>
          </a:prstGeom>
          <a:noFill/>
        </p:spPr>
        <p:txBody>
          <a:bodyPr wrap="square" rtlCol="0">
            <a:spAutoFit/>
          </a:bodyPr>
          <a:lstStyle/>
          <a:p>
            <a:r>
              <a:rPr lang="ja-JP" altLang="en-US" sz="1100" dirty="0" smtClean="0"/>
              <a:t>　</a:t>
            </a:r>
            <a:r>
              <a:rPr lang="en-US" altLang="ja-JP" sz="1100" dirty="0" smtClean="0"/>
              <a:t>&lt;</a:t>
            </a:r>
            <a:r>
              <a:rPr lang="en-US" altLang="ja-JP" sz="1100" dirty="0" err="1" smtClean="0"/>
              <a:t>Camera.h</a:t>
            </a:r>
            <a:r>
              <a:rPr lang="en-US" altLang="ja-JP" sz="1100" dirty="0" smtClean="0"/>
              <a:t>&gt;</a:t>
            </a:r>
          </a:p>
        </p:txBody>
      </p:sp>
      <p:sp>
        <p:nvSpPr>
          <p:cNvPr id="4" name="正方形/長方形 3"/>
          <p:cNvSpPr/>
          <p:nvPr/>
        </p:nvSpPr>
        <p:spPr>
          <a:xfrm>
            <a:off x="620688" y="3978806"/>
            <a:ext cx="5544616" cy="3985706"/>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#pragma once</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CCamera</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CCamera</a:t>
            </a:r>
            <a:r>
              <a:rPr lang="en-US" altLang="ja-JP" sz="1100" dirty="0" smtClean="0">
                <a:latin typeface="ゆたぽん（コーディング）" panose="02000609000000000000" pitchFamily="1" charset="-128"/>
                <a:ea typeface="ゆたぽん（コーディング）" panose="02000609000000000000" pitchFamily="1" charset="-128"/>
              </a:rPr>
              <a:t>(void</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(void);</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カメラ初期化関数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Initialize(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カメラ更新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Update(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ターゲットのセッター</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setTarget</a:t>
            </a:r>
            <a:r>
              <a:rPr lang="en-US" altLang="ja-JP" sz="1100" dirty="0">
                <a:latin typeface="ゆたぽん（コーディング）" panose="02000609000000000000" pitchFamily="1" charset="-128"/>
                <a:ea typeface="ゆたぽん（コーディング）" panose="02000609000000000000" pitchFamily="1" charset="-128"/>
              </a:rPr>
              <a:t>(D3DXVECTOR3 value) { this-&gt;</a:t>
            </a:r>
            <a:r>
              <a:rPr lang="en-US" altLang="ja-JP" sz="1100" dirty="0" err="1">
                <a:latin typeface="ゆたぽん（コーディング）" panose="02000609000000000000" pitchFamily="1" charset="-128"/>
                <a:ea typeface="ゆたぽん（コーディング）" panose="02000609000000000000" pitchFamily="1" charset="-128"/>
              </a:rPr>
              <a:t>m_target</a:t>
            </a:r>
            <a:r>
              <a:rPr lang="en-US" altLang="ja-JP" sz="1100" dirty="0">
                <a:latin typeface="ゆたぽん（コーディング）" panose="02000609000000000000" pitchFamily="1" charset="-128"/>
                <a:ea typeface="ゆたぽん（コーディング）" panose="02000609000000000000" pitchFamily="1" charset="-128"/>
              </a:rPr>
              <a:t> = value; }</a:t>
            </a:r>
          </a:p>
          <a:p>
            <a:r>
              <a:rPr lang="en-US" altLang="ja-JP" sz="1100" dirty="0" smtClean="0">
                <a:latin typeface="ゆたぽん（コーディング）" panose="02000609000000000000" pitchFamily="1" charset="-128"/>
                <a:ea typeface="ゆたぽん（コーディング）" panose="02000609000000000000" pitchFamily="1" charset="-128"/>
              </a:rPr>
              <a:t>private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射影行列セット関数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setProjection</a:t>
            </a:r>
            <a:r>
              <a:rPr lang="en-US" altLang="ja-JP" sz="1100" dirty="0">
                <a:latin typeface="ゆたぽん（コーディング）" panose="02000609000000000000" pitchFamily="1" charset="-128"/>
                <a:ea typeface="ゆたぽん（コーディング）" panose="02000609000000000000" pitchFamily="1" charset="-128"/>
              </a:rPr>
              <a:t>(void);</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ビュー行列セット関数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(void);</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TPS</a:t>
            </a:r>
            <a:r>
              <a:rPr lang="ja-JP" altLang="en-US" sz="1100" b="1" dirty="0">
                <a:latin typeface="ゆたぽん（コーディング）" panose="02000609000000000000" pitchFamily="1" charset="-128"/>
                <a:ea typeface="ゆたぽん（コーディング）" panose="02000609000000000000" pitchFamily="1" charset="-128"/>
              </a:rPr>
              <a:t>視点</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TpsLookAt</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D3DXVECTOR3&amp;);</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カメラ回転</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setRotatePosition</a:t>
            </a:r>
            <a:r>
              <a:rPr lang="en-US" altLang="ja-JP" sz="1100" b="1" dirty="0">
                <a:latin typeface="ゆたぽん（コーディング）" panose="02000609000000000000" pitchFamily="1" charset="-128"/>
                <a:ea typeface="ゆたぽん（コーディング）" panose="02000609000000000000" pitchFamily="1" charset="-128"/>
              </a:rPr>
              <a:t>(D3DXVECTOR3&amp;);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m_target</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ターゲットの</a:t>
            </a:r>
            <a:r>
              <a:rPr lang="ja-JP" altLang="en-US" sz="1100" dirty="0" smtClean="0">
                <a:latin typeface="ゆたぽん（コーディング）" panose="02000609000000000000" pitchFamily="1" charset="-128"/>
                <a:ea typeface="ゆたぽん（コーディング）" panose="02000609000000000000" pitchFamily="1" charset="-128"/>
              </a:rPr>
              <a:t>座標</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1" name="正方形/長方形 10"/>
          <p:cNvSpPr/>
          <p:nvPr/>
        </p:nvSpPr>
        <p:spPr>
          <a:xfrm>
            <a:off x="620691" y="3978806"/>
            <a:ext cx="5544616" cy="426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70864" y="7043422"/>
            <a:ext cx="5034400" cy="69693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7493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102</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620688" y="179512"/>
            <a:ext cx="5544616" cy="1785104"/>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m_angle</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カメラの角度</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D3DXMATRIX </a:t>
            </a:r>
            <a:r>
              <a:rPr lang="en-US" altLang="ja-JP" sz="1100" dirty="0" err="1">
                <a:latin typeface="ゆたぽん（コーディング）" panose="02000609000000000000" pitchFamily="1" charset="-128"/>
                <a:ea typeface="ゆたぽん（コーディング）" panose="02000609000000000000" pitchFamily="1" charset="-128"/>
              </a:rPr>
              <a:t>m_view</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ビュー行列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D3DXMATRIX </a:t>
            </a:r>
            <a:r>
              <a:rPr lang="en-US" altLang="ja-JP" sz="1100" dirty="0" err="1">
                <a:latin typeface="ゆたぽん（コーディング）" panose="02000609000000000000" pitchFamily="1" charset="-128"/>
                <a:ea typeface="ゆたぽん（コーディング）" panose="02000609000000000000" pitchFamily="1" charset="-128"/>
              </a:rPr>
              <a:t>m_projection</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プロジェクション行列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m_position</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カメラ座標</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m_nearClip</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ニアクリップ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m_farClip</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ファークリップ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m_fovY</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カメラの視野角</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m_rotSpeed</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カメラ回転速度</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m_refVector</a:t>
            </a:r>
            <a:r>
              <a:rPr lang="en-US" altLang="ja-JP" sz="1100" b="1" dirty="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注視点とカメラ間ベクトル</a:t>
            </a:r>
          </a:p>
          <a:p>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1" name="正方形/長方形 10"/>
          <p:cNvSpPr/>
          <p:nvPr/>
        </p:nvSpPr>
        <p:spPr>
          <a:xfrm>
            <a:off x="620691" y="179512"/>
            <a:ext cx="5544616" cy="1785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94014" y="1547664"/>
            <a:ext cx="4939242" cy="20764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17424" y="2195736"/>
            <a:ext cx="5544616" cy="6186309"/>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Camera.h</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(void</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(void){ }</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::Initialize(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pos</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m_angle</a:t>
            </a:r>
            <a:r>
              <a:rPr lang="en-US" altLang="ja-JP" sz="1100" dirty="0">
                <a:latin typeface="ゆたぽん（コーディング）" panose="02000609000000000000" pitchFamily="1" charset="-128"/>
                <a:ea typeface="ゆたぽん（コーディング）" panose="02000609000000000000" pitchFamily="1" charset="-128"/>
              </a:rPr>
              <a:t> = D3DXVECTOR3(0.0f, 0.0f, 0.0f);//</a:t>
            </a:r>
            <a:r>
              <a:rPr lang="ja-JP" altLang="en-US" sz="1100" dirty="0">
                <a:latin typeface="ゆたぽん（コーディング）" panose="02000609000000000000" pitchFamily="1" charset="-128"/>
                <a:ea typeface="ゆたぽん（コーディング）" panose="02000609000000000000" pitchFamily="1" charset="-128"/>
              </a:rPr>
              <a:t>カメラの角度</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注視点とカメラ間の</a:t>
            </a:r>
            <a:r>
              <a:rPr lang="ja-JP" altLang="en-US" sz="1100" b="1" dirty="0" smtClean="0">
                <a:latin typeface="ゆたぽん（コーディング）" panose="02000609000000000000" pitchFamily="1" charset="-128"/>
                <a:ea typeface="ゆたぽん（コーディング）" panose="02000609000000000000" pitchFamily="1" charset="-128"/>
              </a:rPr>
              <a:t>ベクトル</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m_refVector</a:t>
            </a:r>
            <a:r>
              <a:rPr lang="en-US" altLang="ja-JP" sz="1100" b="1" dirty="0">
                <a:latin typeface="ゆたぽん（コーディング）" panose="02000609000000000000" pitchFamily="1" charset="-128"/>
                <a:ea typeface="ゆたぽん（コーディング）" panose="02000609000000000000" pitchFamily="1" charset="-128"/>
              </a:rPr>
              <a:t> = D3DXVECTOR3(0.0f, 0.0f, -250.0f</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m_nearClip</a:t>
            </a:r>
            <a:r>
              <a:rPr lang="en-US" altLang="ja-JP" sz="1100" dirty="0">
                <a:latin typeface="ゆたぽん（コーディング）" panose="02000609000000000000" pitchFamily="1" charset="-128"/>
                <a:ea typeface="ゆたぽん（コーディング）" panose="02000609000000000000" pitchFamily="1" charset="-128"/>
              </a:rPr>
              <a:t> = 1.0f;//</a:t>
            </a:r>
            <a:r>
              <a:rPr lang="ja-JP" altLang="en-US" sz="1100" dirty="0">
                <a:latin typeface="ゆたぽん（コーディング）" panose="02000609000000000000" pitchFamily="1" charset="-128"/>
                <a:ea typeface="ゆたぽん（コーディング）" panose="02000609000000000000" pitchFamily="1" charset="-128"/>
              </a:rPr>
              <a:t>ニアクリップ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m_farClip</a:t>
            </a:r>
            <a:r>
              <a:rPr lang="en-US" altLang="ja-JP" sz="1100" dirty="0">
                <a:latin typeface="ゆたぽん（コーディング）" panose="02000609000000000000" pitchFamily="1" charset="-128"/>
                <a:ea typeface="ゆたぽん（コーディング）" panose="02000609000000000000" pitchFamily="1" charset="-128"/>
              </a:rPr>
              <a:t> = 1000.0f;//</a:t>
            </a:r>
            <a:r>
              <a:rPr lang="ja-JP" altLang="en-US" sz="1100" dirty="0">
                <a:latin typeface="ゆたぽん（コーディング）" panose="02000609000000000000" pitchFamily="1" charset="-128"/>
                <a:ea typeface="ゆたぽん（コーディング）" panose="02000609000000000000" pitchFamily="1" charset="-128"/>
              </a:rPr>
              <a:t>ファークリップ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m_fovY</a:t>
            </a:r>
            <a:r>
              <a:rPr lang="en-US" altLang="ja-JP" sz="1100" dirty="0">
                <a:latin typeface="ゆたぽん（コーディング）" panose="02000609000000000000" pitchFamily="1" charset="-128"/>
                <a:ea typeface="ゆたぽん（コーディング）" panose="02000609000000000000" pitchFamily="1" charset="-128"/>
              </a:rPr>
              <a:t> = D3DX_PI / 4;//</a:t>
            </a:r>
            <a:r>
              <a:rPr lang="ja-JP" altLang="en-US" sz="1100" dirty="0">
                <a:latin typeface="ゆたぽん（コーディング）" panose="02000609000000000000" pitchFamily="1" charset="-128"/>
                <a:ea typeface="ゆたぽん（コーディング）" panose="02000609000000000000" pitchFamily="1" charset="-128"/>
              </a:rPr>
              <a:t>視野角</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m_rotSpeed</a:t>
            </a:r>
            <a:r>
              <a:rPr lang="en-US" altLang="ja-JP" sz="1100" dirty="0">
                <a:latin typeface="ゆたぽん（コーディング）" panose="02000609000000000000" pitchFamily="1" charset="-128"/>
                <a:ea typeface="ゆたぽん（コーディング）" panose="02000609000000000000" pitchFamily="1" charset="-128"/>
              </a:rPr>
              <a:t> = 1.0f;</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setProjection</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::Update(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pos</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angle)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m_angle</a:t>
            </a:r>
            <a:r>
              <a:rPr lang="en-US" altLang="ja-JP" sz="1100" dirty="0">
                <a:latin typeface="ゆたぽん（コーディング）" panose="02000609000000000000" pitchFamily="1" charset="-128"/>
                <a:ea typeface="ゆたぽん（コーディング）" panose="02000609000000000000" pitchFamily="1" charset="-128"/>
              </a:rPr>
              <a:t> = angle;</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TpsLookAt</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pos</a:t>
            </a:r>
            <a:r>
              <a:rPr lang="en-US" altLang="ja-JP" sz="1100" b="1" dirty="0" smtClean="0">
                <a:latin typeface="ゆたぽん（コーディング）" panose="02000609000000000000" pitchFamily="1" charset="-128"/>
                <a:ea typeface="ゆたぽん（コーディング）" panose="02000609000000000000" pitchFamily="1" charset="-128"/>
              </a:rPr>
              <a:t>);	//TPS</a:t>
            </a:r>
            <a:r>
              <a:rPr lang="ja-JP" altLang="en-US" sz="1100" b="1" dirty="0" smtClean="0">
                <a:latin typeface="ゆたぽん（コーディング）" panose="02000609000000000000" pitchFamily="1" charset="-128"/>
                <a:ea typeface="ゆたぽん（コーディング）" panose="02000609000000000000" pitchFamily="1" charset="-128"/>
              </a:rPr>
              <a:t>視点設定</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ビュー変換</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射影変換関数</a:t>
            </a: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setProjection</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ビュー変換関数</a:t>
            </a: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4" name="テキスト ボックス 13"/>
          <p:cNvSpPr txBox="1"/>
          <p:nvPr/>
        </p:nvSpPr>
        <p:spPr>
          <a:xfrm>
            <a:off x="476672" y="1979712"/>
            <a:ext cx="6048672" cy="261610"/>
          </a:xfrm>
          <a:prstGeom prst="rect">
            <a:avLst/>
          </a:prstGeom>
          <a:noFill/>
        </p:spPr>
        <p:txBody>
          <a:bodyPr wrap="square" rtlCol="0">
            <a:spAutoFit/>
          </a:bodyPr>
          <a:lstStyle/>
          <a:p>
            <a:r>
              <a:rPr lang="ja-JP" altLang="en-US" sz="1100" dirty="0" smtClean="0"/>
              <a:t>　</a:t>
            </a:r>
            <a:r>
              <a:rPr lang="en-US" altLang="ja-JP" sz="1100" dirty="0" smtClean="0"/>
              <a:t>&lt;Camera.cpp&gt;</a:t>
            </a:r>
          </a:p>
        </p:txBody>
      </p:sp>
      <p:sp>
        <p:nvSpPr>
          <p:cNvPr id="15" name="正方形/長方形 14"/>
          <p:cNvSpPr/>
          <p:nvPr/>
        </p:nvSpPr>
        <p:spPr>
          <a:xfrm>
            <a:off x="815363" y="3582938"/>
            <a:ext cx="4939242" cy="34099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36712" y="5767561"/>
            <a:ext cx="4939242" cy="17049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20688" y="2210832"/>
            <a:ext cx="5544616" cy="6105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0728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103</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654596" y="370270"/>
            <a:ext cx="5544616" cy="4154984"/>
          </a:xfrm>
          <a:prstGeom prst="rect">
            <a:avLst/>
          </a:prstGeom>
        </p:spPr>
        <p:txBody>
          <a:bodyPr wrap="square">
            <a:spAutoFit/>
          </a:bodyPr>
          <a:lstStyle/>
          <a:p>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TPS</a:t>
            </a:r>
            <a:r>
              <a:rPr lang="ja-JP" altLang="en-US" sz="1100" b="1" dirty="0">
                <a:latin typeface="ゆたぽん（コーディング）" panose="02000609000000000000" pitchFamily="1" charset="-128"/>
                <a:ea typeface="ゆたぽん（コーディング）" panose="02000609000000000000" pitchFamily="1" charset="-128"/>
              </a:rPr>
              <a:t>視点設定</a:t>
            </a:r>
          </a:p>
          <a:p>
            <a:r>
              <a:rPr lang="en-US" altLang="ja-JP" sz="1100" b="1" dirty="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CCamera</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TpsLookAt</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D3DXVECTOR3&amp; target)</a:t>
            </a:r>
          </a:p>
          <a:p>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回転後のベクトル</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setRotatePosition</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回転行列におけるベクトル算出</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m_target</a:t>
            </a:r>
            <a:r>
              <a:rPr lang="en-US" altLang="ja-JP" sz="1100" b="1" dirty="0">
                <a:latin typeface="ゆたぽん（コーディング）" panose="02000609000000000000" pitchFamily="1" charset="-128"/>
                <a:ea typeface="ゆたぽん（コーディング）" panose="02000609000000000000" pitchFamily="1" charset="-128"/>
              </a:rPr>
              <a:t> = target</a:t>
            </a:r>
            <a:r>
              <a:rPr lang="en-US" altLang="ja-JP" sz="1100" b="1" dirty="0" smtClean="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注視点セット</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注視点からベクトル分移動した場所をカメラ座標として</a:t>
            </a:r>
            <a:r>
              <a:rPr lang="ja-JP" altLang="en-US" sz="1100" b="1" dirty="0" smtClean="0">
                <a:latin typeface="ゆたぽん（コーディング）" panose="02000609000000000000" pitchFamily="1" charset="-128"/>
                <a:ea typeface="ゆたぽん（コーディング）" panose="02000609000000000000" pitchFamily="1" charset="-128"/>
              </a:rPr>
              <a:t>セット</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m_position</a:t>
            </a:r>
            <a:r>
              <a:rPr lang="en-US" altLang="ja-JP" sz="1100" b="1" dirty="0">
                <a:latin typeface="ゆたぽん（コーディング）" panose="02000609000000000000" pitchFamily="1" charset="-128"/>
                <a:ea typeface="ゆたぽん（コーディング）" panose="02000609000000000000" pitchFamily="1" charset="-128"/>
              </a:rPr>
              <a:t> = this-&gt;</a:t>
            </a:r>
            <a:r>
              <a:rPr lang="en-US" altLang="ja-JP" sz="1100" b="1" dirty="0" err="1">
                <a:latin typeface="ゆたぽん（コーディング）" panose="02000609000000000000" pitchFamily="1" charset="-128"/>
                <a:ea typeface="ゆたぽん（コーディング）" panose="02000609000000000000" pitchFamily="1" charset="-128"/>
              </a:rPr>
              <a:t>m_target</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a:t>
            </a: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回転行列におけるベクトル算出関数</a:t>
            </a:r>
            <a:endParaRPr lang="ja-JP" altLang="en-US" sz="1100" b="1" dirty="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CCamera</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setRotatePosition</a:t>
            </a:r>
            <a:r>
              <a:rPr lang="en-US" altLang="ja-JP" sz="1100" b="1" dirty="0">
                <a:latin typeface="ゆたぽん（コーディング）" panose="02000609000000000000" pitchFamily="1" charset="-128"/>
                <a:ea typeface="ゆたぽん（コーディング）" panose="02000609000000000000" pitchFamily="1" charset="-128"/>
              </a:rPr>
              <a:t>(D3DXVECTOR3&amp; </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D3DXMATRIX </a:t>
            </a:r>
            <a:r>
              <a:rPr lang="en-US" altLang="ja-JP" sz="1100" b="1" dirty="0">
                <a:latin typeface="ゆたぽん（コーディング）" panose="02000609000000000000" pitchFamily="1" charset="-128"/>
                <a:ea typeface="ゆたぽん（コーディング）" panose="02000609000000000000" pitchFamily="1" charset="-128"/>
              </a:rPr>
              <a:t>matrix;//</a:t>
            </a:r>
            <a:r>
              <a:rPr lang="ja-JP" altLang="en-US" sz="1100" b="1" dirty="0">
                <a:latin typeface="ゆたぽん（コーディング）" panose="02000609000000000000" pitchFamily="1" charset="-128"/>
                <a:ea typeface="ゆたぽん（コーディング）" panose="02000609000000000000" pitchFamily="1" charset="-128"/>
              </a:rPr>
              <a:t>回転</a:t>
            </a:r>
            <a:r>
              <a:rPr lang="ja-JP" altLang="en-US" sz="1100" b="1" dirty="0" smtClean="0">
                <a:latin typeface="ゆたぽん（コーディング）" panose="02000609000000000000" pitchFamily="1" charset="-128"/>
                <a:ea typeface="ゆたぽん（コーディング）" panose="02000609000000000000" pitchFamily="1" charset="-128"/>
              </a:rPr>
              <a:t>行列</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D3DXMatrixIdentity</a:t>
            </a:r>
            <a:r>
              <a:rPr lang="en-US" altLang="ja-JP" sz="1100" b="1" dirty="0">
                <a:latin typeface="ゆたぽん（コーディング）" panose="02000609000000000000" pitchFamily="1" charset="-128"/>
                <a:ea typeface="ゆたぽん（コーディング）" panose="02000609000000000000" pitchFamily="1" charset="-128"/>
              </a:rPr>
              <a:t>(&amp;matrix);//</a:t>
            </a:r>
            <a:r>
              <a:rPr lang="ja-JP" altLang="en-US" sz="1100" b="1" dirty="0">
                <a:latin typeface="ゆたぽん（コーディング）" panose="02000609000000000000" pitchFamily="1" charset="-128"/>
                <a:ea typeface="ゆたぽん（コーディング）" panose="02000609000000000000" pitchFamily="1" charset="-128"/>
              </a:rPr>
              <a:t>回転行列単位行列化</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回転行列生成</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D3DXMatrixRotationYawPitchRoll</a:t>
            </a:r>
            <a:r>
              <a:rPr lang="en-US" altLang="ja-JP" sz="1100" b="1" dirty="0">
                <a:latin typeface="ゆたぽん（コーディング）" panose="02000609000000000000" pitchFamily="1" charset="-128"/>
                <a:ea typeface="ゆたぽん（コーディング）" panose="02000609000000000000" pitchFamily="1" charset="-128"/>
              </a:rPr>
              <a:t>(&amp;matrix, D3DXToRadian(this-&gt;</a:t>
            </a:r>
            <a:r>
              <a:rPr lang="en-US" altLang="ja-JP" sz="1100" b="1" dirty="0" err="1">
                <a:latin typeface="ゆたぽん（コーディング）" panose="02000609000000000000" pitchFamily="1" charset="-128"/>
                <a:ea typeface="ゆたぽん（コーディング）" panose="02000609000000000000" pitchFamily="1" charset="-128"/>
              </a:rPr>
              <a:t>m_angle.y</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D3DXToRadian(this-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m_angle.x</a:t>
            </a:r>
            <a:r>
              <a:rPr lang="en-US" altLang="ja-JP" sz="1100" b="1" dirty="0">
                <a:latin typeface="ゆたぽん（コーディング）" panose="02000609000000000000" pitchFamily="1" charset="-128"/>
                <a:ea typeface="ゆたぽん（コーディング）" panose="02000609000000000000" pitchFamily="1" charset="-128"/>
              </a:rPr>
              <a:t>), D3DXToRadian(this-&gt;</a:t>
            </a:r>
            <a:r>
              <a:rPr lang="en-US" altLang="ja-JP" sz="1100" b="1" dirty="0" err="1">
                <a:latin typeface="ゆたぽん（コーディング）" panose="02000609000000000000" pitchFamily="1" charset="-128"/>
                <a:ea typeface="ゆたぽん（コーディング）" panose="02000609000000000000" pitchFamily="1" charset="-128"/>
              </a:rPr>
              <a:t>m_angle.z</a:t>
            </a:r>
            <a:r>
              <a:rPr lang="en-US" altLang="ja-JP" sz="1100" b="1" dirty="0">
                <a:latin typeface="ゆたぽん（コーディング）" panose="02000609000000000000" pitchFamily="1" charset="-128"/>
                <a:ea typeface="ゆたぽん（コーディング）" panose="02000609000000000000" pitchFamily="1" charset="-128"/>
              </a:rPr>
              <a:t>));</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回転行列におけるベクトルを</a:t>
            </a:r>
            <a:r>
              <a:rPr lang="ja-JP" altLang="en-US" sz="1100" b="1" dirty="0" smtClean="0">
                <a:latin typeface="ゆたぽん（コーディング）" panose="02000609000000000000" pitchFamily="1" charset="-128"/>
                <a:ea typeface="ゆたぽん（コーディング）" panose="02000609000000000000" pitchFamily="1" charset="-128"/>
              </a:rPr>
              <a:t>算出</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D3DXVec3TransformCoord</a:t>
            </a:r>
            <a:r>
              <a:rPr lang="en-US" altLang="ja-JP" sz="1100" b="1" dirty="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 &amp;this-&gt;</a:t>
            </a:r>
            <a:r>
              <a:rPr lang="en-US" altLang="ja-JP" sz="1100" b="1" dirty="0" err="1">
                <a:latin typeface="ゆたぽん（コーディング）" panose="02000609000000000000" pitchFamily="1" charset="-128"/>
                <a:ea typeface="ゆたぽん（コーディング）" panose="02000609000000000000" pitchFamily="1" charset="-128"/>
              </a:rPr>
              <a:t>m_refVector</a:t>
            </a:r>
            <a:r>
              <a:rPr lang="en-US" altLang="ja-JP" sz="1100" b="1" dirty="0">
                <a:latin typeface="ゆたぽん（コーディング）" panose="02000609000000000000" pitchFamily="1" charset="-128"/>
                <a:ea typeface="ゆたぽん（コーディング）" panose="02000609000000000000" pitchFamily="1" charset="-128"/>
              </a:rPr>
              <a:t>, &amp;matrix</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p:txBody>
      </p:sp>
      <p:sp>
        <p:nvSpPr>
          <p:cNvPr id="16" name="正方形/長方形 15"/>
          <p:cNvSpPr/>
          <p:nvPr/>
        </p:nvSpPr>
        <p:spPr>
          <a:xfrm>
            <a:off x="692696" y="381660"/>
            <a:ext cx="5400600" cy="414359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20688" y="338624"/>
            <a:ext cx="5544616" cy="4377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76672" y="4742438"/>
            <a:ext cx="6048672" cy="261610"/>
          </a:xfrm>
          <a:prstGeom prst="rect">
            <a:avLst/>
          </a:prstGeom>
          <a:noFill/>
        </p:spPr>
        <p:txBody>
          <a:bodyPr wrap="square" rtlCol="0">
            <a:spAutoFit/>
          </a:bodyPr>
          <a:lstStyle/>
          <a:p>
            <a:r>
              <a:rPr lang="ja-JP" altLang="en-US" sz="1100" dirty="0" smtClean="0"/>
              <a:t>　</a:t>
            </a:r>
            <a:r>
              <a:rPr lang="en-US" altLang="ja-JP" sz="1100" dirty="0" smtClean="0"/>
              <a:t>&lt;TestScene.cpp</a:t>
            </a:r>
            <a:r>
              <a:rPr lang="ja-JP" altLang="en-US" sz="1100" dirty="0" smtClean="0"/>
              <a:t>の</a:t>
            </a:r>
            <a:r>
              <a:rPr lang="en-US" altLang="ja-JP" sz="1100" dirty="0" smtClean="0"/>
              <a:t>Update</a:t>
            </a:r>
            <a:r>
              <a:rPr lang="ja-JP" altLang="en-US" sz="1100" dirty="0"/>
              <a:t>関数</a:t>
            </a:r>
            <a:r>
              <a:rPr lang="en-US" altLang="ja-JP" sz="1100" dirty="0" smtClean="0"/>
              <a:t>&gt;</a:t>
            </a:r>
          </a:p>
        </p:txBody>
      </p:sp>
      <p:sp>
        <p:nvSpPr>
          <p:cNvPr id="2" name="正方形/長方形 1"/>
          <p:cNvSpPr/>
          <p:nvPr/>
        </p:nvSpPr>
        <p:spPr>
          <a:xfrm>
            <a:off x="711746" y="4975473"/>
            <a:ext cx="5381550" cy="1446550"/>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::Update()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-&gt;Update();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-&gt;Update</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カメラ更新</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m_pCamera</a:t>
            </a:r>
            <a:r>
              <a:rPr lang="en-US" altLang="ja-JP" sz="1100" b="1" dirty="0">
                <a:latin typeface="ゆたぽん（コーディング）" panose="02000609000000000000" pitchFamily="1" charset="-128"/>
                <a:ea typeface="ゆたぽん（コーディング）" panose="02000609000000000000" pitchFamily="1" charset="-128"/>
              </a:rPr>
              <a:t>-&gt;Update(this-&gt;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().position</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	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rotationDegree</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p:txBody>
      </p:sp>
      <p:sp>
        <p:nvSpPr>
          <p:cNvPr id="18" name="正方形/長方形 17"/>
          <p:cNvSpPr/>
          <p:nvPr/>
        </p:nvSpPr>
        <p:spPr>
          <a:xfrm>
            <a:off x="842467" y="5698748"/>
            <a:ext cx="4962797" cy="4965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0688" y="5004048"/>
            <a:ext cx="5544616"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76672" y="6686654"/>
            <a:ext cx="6048672" cy="261610"/>
          </a:xfrm>
          <a:prstGeom prst="rect">
            <a:avLst/>
          </a:prstGeom>
          <a:noFill/>
        </p:spPr>
        <p:txBody>
          <a:bodyPr wrap="square" rtlCol="0">
            <a:spAutoFit/>
          </a:bodyPr>
          <a:lstStyle/>
          <a:p>
            <a:r>
              <a:rPr lang="ja-JP" altLang="en-US" sz="1100" dirty="0" smtClean="0"/>
              <a:t>　この実装により、カメラは必ずオブジェクトの動作に合わせて動くようになる。</a:t>
            </a:r>
            <a:endParaRPr lang="en-US" altLang="ja-JP" sz="1100" dirty="0" smtClean="0"/>
          </a:p>
        </p:txBody>
      </p:sp>
    </p:spTree>
    <p:extLst>
      <p:ext uri="{BB962C8B-B14F-4D97-AF65-F5344CB8AC3E}">
        <p14:creationId xmlns:p14="http://schemas.microsoft.com/office/powerpoint/2010/main" val="4176674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104</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32656" y="323528"/>
            <a:ext cx="2291012" cy="369332"/>
          </a:xfrm>
          <a:prstGeom prst="rect">
            <a:avLst/>
          </a:prstGeom>
          <a:noFill/>
        </p:spPr>
        <p:txBody>
          <a:bodyPr wrap="none" rtlCol="0">
            <a:spAutoFit/>
          </a:bodyPr>
          <a:lstStyle/>
          <a:p>
            <a:r>
              <a:rPr kumimoji="1" lang="ja-JP" altLang="en-US" u="sng" dirty="0" smtClean="0"/>
              <a:t>８．５　</a:t>
            </a:r>
            <a:r>
              <a:rPr kumimoji="1" lang="en-US" altLang="ja-JP" u="sng" dirty="0" smtClean="0"/>
              <a:t>FPS</a:t>
            </a:r>
            <a:r>
              <a:rPr kumimoji="1" lang="ja-JP" altLang="en-US" u="sng" dirty="0" smtClean="0"/>
              <a:t>視点の制御</a:t>
            </a:r>
            <a:endParaRPr kumimoji="1" lang="ja-JP" altLang="en-US" u="sng" dirty="0"/>
          </a:p>
        </p:txBody>
      </p:sp>
      <p:sp>
        <p:nvSpPr>
          <p:cNvPr id="19" name="テキスト ボックス 18"/>
          <p:cNvSpPr txBox="1"/>
          <p:nvPr/>
        </p:nvSpPr>
        <p:spPr>
          <a:xfrm>
            <a:off x="476672" y="637982"/>
            <a:ext cx="6597352" cy="430887"/>
          </a:xfrm>
          <a:prstGeom prst="rect">
            <a:avLst/>
          </a:prstGeom>
          <a:noFill/>
        </p:spPr>
        <p:txBody>
          <a:bodyPr wrap="square" rtlCol="0">
            <a:spAutoFit/>
          </a:bodyPr>
          <a:lstStyle/>
          <a:p>
            <a:r>
              <a:rPr lang="ja-JP" altLang="en-US" sz="1100" dirty="0" smtClean="0"/>
              <a:t>　</a:t>
            </a:r>
            <a:r>
              <a:rPr lang="en-US" altLang="ja-JP" sz="1100" b="1" dirty="0" smtClean="0"/>
              <a:t>FPS</a:t>
            </a:r>
            <a:r>
              <a:rPr lang="ja-JP" altLang="en-US" sz="1100" b="1" dirty="0" smtClean="0"/>
              <a:t>は</a:t>
            </a:r>
            <a:r>
              <a:rPr lang="en-US" altLang="ja-JP" sz="1100" b="1" dirty="0" smtClean="0"/>
              <a:t>TPS</a:t>
            </a:r>
            <a:r>
              <a:rPr lang="ja-JP" altLang="en-US" sz="1100" b="1" dirty="0" smtClean="0"/>
              <a:t>とは逆でカメラの座標を中心として注視点が円周</a:t>
            </a:r>
            <a:r>
              <a:rPr lang="en-US" altLang="ja-JP" sz="1100" b="1" dirty="0" smtClean="0"/>
              <a:t>(</a:t>
            </a:r>
            <a:r>
              <a:rPr lang="ja-JP" altLang="en-US" sz="1100" b="1" dirty="0" smtClean="0"/>
              <a:t>もしくは球周</a:t>
            </a:r>
            <a:r>
              <a:rPr lang="en-US" altLang="ja-JP" sz="1100" b="1" dirty="0" smtClean="0"/>
              <a:t>)</a:t>
            </a:r>
            <a:r>
              <a:rPr lang="ja-JP" altLang="en-US" sz="1100" b="1" dirty="0" smtClean="0"/>
              <a:t>移動するようになる。</a:t>
            </a:r>
            <a:endParaRPr lang="en-US" altLang="ja-JP" sz="1100" b="1" dirty="0" smtClean="0"/>
          </a:p>
          <a:p>
            <a:r>
              <a:rPr lang="ja-JP" altLang="en-US" sz="1100" dirty="0" smtClean="0"/>
              <a:t>ただし、基本原理は</a:t>
            </a:r>
            <a:r>
              <a:rPr lang="en-US" altLang="ja-JP" sz="1100" dirty="0" smtClean="0"/>
              <a:t>TPS</a:t>
            </a:r>
            <a:r>
              <a:rPr lang="ja-JP" altLang="en-US" sz="1100" dirty="0" smtClean="0"/>
              <a:t>と同じである。</a:t>
            </a:r>
            <a:endParaRPr lang="en-US" altLang="ja-JP" sz="1100" dirty="0" smtClean="0"/>
          </a:p>
        </p:txBody>
      </p:sp>
      <p:sp>
        <p:nvSpPr>
          <p:cNvPr id="2" name="円/楕円 1"/>
          <p:cNvSpPr/>
          <p:nvPr/>
        </p:nvSpPr>
        <p:spPr>
          <a:xfrm>
            <a:off x="1916832" y="1245499"/>
            <a:ext cx="2304256"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rot="14360585">
            <a:off x="2875481" y="2273329"/>
            <a:ext cx="216024" cy="324594"/>
            <a:chOff x="2965202" y="5292080"/>
            <a:chExt cx="216024" cy="324594"/>
          </a:xfrm>
        </p:grpSpPr>
        <p:sp>
          <p:nvSpPr>
            <p:cNvPr id="25" name="二等辺三角形 24"/>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環状矢印 10"/>
          <p:cNvSpPr/>
          <p:nvPr/>
        </p:nvSpPr>
        <p:spPr>
          <a:xfrm rot="9244189">
            <a:off x="2697081" y="2176205"/>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環状矢印 27"/>
          <p:cNvSpPr/>
          <p:nvPr/>
        </p:nvSpPr>
        <p:spPr>
          <a:xfrm rot="11969801" flipH="1">
            <a:off x="2832042" y="2183310"/>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 name="直線コネクタ 3"/>
          <p:cNvCxnSpPr/>
          <p:nvPr/>
        </p:nvCxnSpPr>
        <p:spPr>
          <a:xfrm flipH="1" flipV="1">
            <a:off x="3071057" y="2608810"/>
            <a:ext cx="1708" cy="940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2060848" y="2475212"/>
            <a:ext cx="821647" cy="483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2" idx="6"/>
          </p:cNvCxnSpPr>
          <p:nvPr/>
        </p:nvCxnSpPr>
        <p:spPr>
          <a:xfrm flipH="1">
            <a:off x="3178681" y="2397627"/>
            <a:ext cx="104240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276872" y="2411760"/>
            <a:ext cx="378630" cy="261610"/>
          </a:xfrm>
          <a:prstGeom prst="rect">
            <a:avLst/>
          </a:prstGeom>
          <a:noFill/>
        </p:spPr>
        <p:txBody>
          <a:bodyPr wrap="none" rtlCol="0">
            <a:spAutoFit/>
          </a:bodyPr>
          <a:lstStyle/>
          <a:p>
            <a:r>
              <a:rPr lang="en-US" altLang="ja-JP" sz="1100" dirty="0" err="1" smtClean="0"/>
              <a:t>vec</a:t>
            </a:r>
            <a:endParaRPr kumimoji="1" lang="ja-JP" altLang="en-US" sz="1100" dirty="0"/>
          </a:p>
        </p:txBody>
      </p:sp>
      <p:sp>
        <p:nvSpPr>
          <p:cNvPr id="21" name="円弧 20"/>
          <p:cNvSpPr/>
          <p:nvPr/>
        </p:nvSpPr>
        <p:spPr>
          <a:xfrm rot="20439313">
            <a:off x="2736537" y="2500645"/>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p:cNvSpPr txBox="1"/>
          <p:nvPr/>
        </p:nvSpPr>
        <p:spPr>
          <a:xfrm>
            <a:off x="3102711" y="2827601"/>
            <a:ext cx="378630" cy="261610"/>
          </a:xfrm>
          <a:prstGeom prst="rect">
            <a:avLst/>
          </a:prstGeom>
          <a:noFill/>
        </p:spPr>
        <p:txBody>
          <a:bodyPr wrap="none" rtlCol="0">
            <a:spAutoFit/>
          </a:bodyPr>
          <a:lstStyle/>
          <a:p>
            <a:r>
              <a:rPr lang="en-US" altLang="ja-JP" sz="1100" dirty="0" err="1" smtClean="0"/>
              <a:t>vec</a:t>
            </a:r>
            <a:endParaRPr kumimoji="1" lang="ja-JP" altLang="en-US" sz="1100" dirty="0"/>
          </a:p>
        </p:txBody>
      </p:sp>
      <p:sp>
        <p:nvSpPr>
          <p:cNvPr id="41" name="円弧 40"/>
          <p:cNvSpPr/>
          <p:nvPr/>
        </p:nvSpPr>
        <p:spPr>
          <a:xfrm rot="14542740" flipV="1">
            <a:off x="2990084" y="2604218"/>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p:cNvSpPr txBox="1"/>
          <p:nvPr/>
        </p:nvSpPr>
        <p:spPr>
          <a:xfrm>
            <a:off x="3410410" y="2195736"/>
            <a:ext cx="378630" cy="261610"/>
          </a:xfrm>
          <a:prstGeom prst="rect">
            <a:avLst/>
          </a:prstGeom>
          <a:noFill/>
        </p:spPr>
        <p:txBody>
          <a:bodyPr wrap="none" rtlCol="0">
            <a:spAutoFit/>
          </a:bodyPr>
          <a:lstStyle/>
          <a:p>
            <a:r>
              <a:rPr kumimoji="1" lang="en-US" altLang="ja-JP" sz="1100" dirty="0" err="1" smtClean="0"/>
              <a:t>vec</a:t>
            </a:r>
            <a:endParaRPr kumimoji="1" lang="ja-JP" altLang="en-US" sz="1100" dirty="0"/>
          </a:p>
        </p:txBody>
      </p:sp>
      <p:sp>
        <p:nvSpPr>
          <p:cNvPr id="47" name="円弧 46"/>
          <p:cNvSpPr/>
          <p:nvPr/>
        </p:nvSpPr>
        <p:spPr>
          <a:xfrm rot="9302213" flipV="1">
            <a:off x="3190478" y="2320120"/>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p:cNvSpPr txBox="1"/>
          <p:nvPr/>
        </p:nvSpPr>
        <p:spPr>
          <a:xfrm>
            <a:off x="476672" y="3765779"/>
            <a:ext cx="6597352" cy="769441"/>
          </a:xfrm>
          <a:prstGeom prst="rect">
            <a:avLst/>
          </a:prstGeom>
          <a:noFill/>
        </p:spPr>
        <p:txBody>
          <a:bodyPr wrap="square" rtlCol="0">
            <a:spAutoFit/>
          </a:bodyPr>
          <a:lstStyle/>
          <a:p>
            <a:r>
              <a:rPr lang="ja-JP" altLang="en-US" sz="1100" dirty="0" smtClean="0"/>
              <a:t>　</a:t>
            </a:r>
            <a:r>
              <a:rPr lang="en-US" altLang="ja-JP" sz="1100" b="1" dirty="0" smtClean="0"/>
              <a:t>FPS</a:t>
            </a:r>
            <a:r>
              <a:rPr lang="ja-JP" altLang="en-US" sz="1100" b="1" dirty="0" smtClean="0"/>
              <a:t>視点の制御を行う為には、視点となるオブジェクトが移動するとその座標に合わせてカメラが</a:t>
            </a:r>
            <a:endParaRPr lang="en-US" altLang="ja-JP" sz="1100" b="1" dirty="0" smtClean="0"/>
          </a:p>
          <a:p>
            <a:r>
              <a:rPr lang="ja-JP" altLang="en-US" sz="1100" b="1" dirty="0" smtClean="0"/>
              <a:t>移動しなければならない。また、注視点はオブジェクトではない為、</a:t>
            </a:r>
            <a:r>
              <a:rPr lang="en-US" altLang="ja-JP" sz="1100" b="1" dirty="0" smtClean="0"/>
              <a:t>TPS</a:t>
            </a:r>
            <a:r>
              <a:rPr lang="ja-JP" altLang="en-US" sz="1100" b="1" dirty="0" err="1" smtClean="0"/>
              <a:t>のように</a:t>
            </a:r>
            <a:r>
              <a:rPr lang="ja-JP" altLang="en-US" sz="1100" b="1" dirty="0" smtClean="0"/>
              <a:t>何かしらのオブジェクト</a:t>
            </a:r>
            <a:endParaRPr lang="en-US" altLang="ja-JP" sz="1100" b="1" dirty="0" smtClean="0"/>
          </a:p>
          <a:p>
            <a:r>
              <a:rPr lang="ja-JP" altLang="en-US" sz="1100" b="1" dirty="0"/>
              <a:t>座標</a:t>
            </a:r>
            <a:r>
              <a:rPr lang="ja-JP" altLang="en-US" sz="1100" b="1" dirty="0" smtClean="0"/>
              <a:t>を注視点としてセットすることは出来ない。</a:t>
            </a:r>
            <a:r>
              <a:rPr lang="ja-JP" altLang="en-US" sz="1100" dirty="0"/>
              <a:t>こ</a:t>
            </a:r>
            <a:r>
              <a:rPr lang="ja-JP" altLang="en-US" sz="1100" dirty="0" smtClean="0"/>
              <a:t>のことから</a:t>
            </a:r>
            <a:r>
              <a:rPr lang="ja-JP" altLang="en-US" sz="1100" b="1" dirty="0" smtClean="0"/>
              <a:t>視点</a:t>
            </a:r>
            <a:r>
              <a:rPr lang="en-US" altLang="ja-JP" sz="1100" b="1" dirty="0" smtClean="0"/>
              <a:t>(</a:t>
            </a:r>
            <a:r>
              <a:rPr lang="ja-JP" altLang="en-US" sz="1100" b="1" dirty="0" smtClean="0"/>
              <a:t>カメラの座標</a:t>
            </a:r>
            <a:r>
              <a:rPr lang="en-US" altLang="ja-JP" sz="1100" b="1" dirty="0" smtClean="0"/>
              <a:t>)</a:t>
            </a:r>
            <a:r>
              <a:rPr lang="ja-JP" altLang="en-US" sz="1100" b="1" dirty="0" smtClean="0"/>
              <a:t>から回転状態に</a:t>
            </a:r>
            <a:endParaRPr lang="en-US" altLang="ja-JP" sz="1100" b="1" dirty="0" smtClean="0"/>
          </a:p>
          <a:p>
            <a:r>
              <a:rPr lang="ja-JP" altLang="en-US" sz="1100" b="1" dirty="0" smtClean="0"/>
              <a:t>応じたベクトル分移動</a:t>
            </a:r>
            <a:r>
              <a:rPr lang="en-US" altLang="ja-JP" sz="1100" b="1" dirty="0" smtClean="0"/>
              <a:t>(</a:t>
            </a:r>
            <a:r>
              <a:rPr lang="ja-JP" altLang="en-US" sz="1100" b="1" dirty="0" smtClean="0"/>
              <a:t>減算</a:t>
            </a:r>
            <a:r>
              <a:rPr lang="en-US" altLang="ja-JP" sz="1100" b="1" dirty="0" smtClean="0"/>
              <a:t>)</a:t>
            </a:r>
            <a:r>
              <a:rPr lang="ja-JP" altLang="en-US" sz="1100" b="1" dirty="0" smtClean="0"/>
              <a:t>した座標が注視点となるよう計算を行う。</a:t>
            </a:r>
            <a:endParaRPr lang="en-US" altLang="ja-JP" sz="1100" b="1" dirty="0" smtClean="0"/>
          </a:p>
        </p:txBody>
      </p:sp>
      <p:grpSp>
        <p:nvGrpSpPr>
          <p:cNvPr id="108" name="グループ化 107"/>
          <p:cNvGrpSpPr/>
          <p:nvPr/>
        </p:nvGrpSpPr>
        <p:grpSpPr>
          <a:xfrm rot="10800000">
            <a:off x="2963045" y="2284216"/>
            <a:ext cx="216024" cy="324594"/>
            <a:chOff x="2965202" y="5292080"/>
            <a:chExt cx="216024" cy="324594"/>
          </a:xfrm>
        </p:grpSpPr>
        <p:sp>
          <p:nvSpPr>
            <p:cNvPr id="109" name="二等辺三角形 108"/>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p:cNvGrpSpPr/>
          <p:nvPr/>
        </p:nvGrpSpPr>
        <p:grpSpPr>
          <a:xfrm rot="5400000">
            <a:off x="3000399" y="2239828"/>
            <a:ext cx="216024" cy="324594"/>
            <a:chOff x="2965202" y="5292080"/>
            <a:chExt cx="216024" cy="324594"/>
          </a:xfrm>
        </p:grpSpPr>
        <p:sp>
          <p:nvSpPr>
            <p:cNvPr id="112" name="二等辺三角形 111"/>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7" name="円/楕円 116"/>
          <p:cNvSpPr/>
          <p:nvPr/>
        </p:nvSpPr>
        <p:spPr>
          <a:xfrm>
            <a:off x="2032663" y="5076056"/>
            <a:ext cx="2304256"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p:cNvCxnSpPr>
            <a:stCxn id="117" idx="4"/>
          </p:cNvCxnSpPr>
          <p:nvPr/>
        </p:nvCxnSpPr>
        <p:spPr>
          <a:xfrm flipV="1">
            <a:off x="3184791" y="6337905"/>
            <a:ext cx="0" cy="1042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V="1">
            <a:off x="2161395" y="6296502"/>
            <a:ext cx="801650" cy="462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3294511" y="6227796"/>
            <a:ext cx="988681" cy="388"/>
          </a:xfrm>
          <a:prstGeom prst="line">
            <a:avLst/>
          </a:prstGeom>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3142342" y="6611223"/>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sp>
        <p:nvSpPr>
          <p:cNvPr id="136" name="角丸四角形 135"/>
          <p:cNvSpPr/>
          <p:nvPr/>
        </p:nvSpPr>
        <p:spPr>
          <a:xfrm>
            <a:off x="738415" y="4567097"/>
            <a:ext cx="5544616" cy="436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rgbClr val="FF0000"/>
                </a:solidFill>
              </a:rPr>
              <a:t>カメラ座標　－　回転状態に応じたベクトル　＝　</a:t>
            </a:r>
            <a:r>
              <a:rPr lang="ja-JP" altLang="en-US" sz="1400" b="1" dirty="0" smtClean="0">
                <a:solidFill>
                  <a:srgbClr val="FF0000"/>
                </a:solidFill>
              </a:rPr>
              <a:t>注視点座標</a:t>
            </a:r>
            <a:endParaRPr kumimoji="1" lang="ja-JP" altLang="en-US" sz="1400" b="1" dirty="0">
              <a:solidFill>
                <a:srgbClr val="FF0000"/>
              </a:solidFill>
            </a:endParaRPr>
          </a:p>
        </p:txBody>
      </p:sp>
      <p:sp>
        <p:nvSpPr>
          <p:cNvPr id="137" name="テキスト ボックス 136"/>
          <p:cNvSpPr txBox="1"/>
          <p:nvPr/>
        </p:nvSpPr>
        <p:spPr>
          <a:xfrm>
            <a:off x="2529558" y="5815636"/>
            <a:ext cx="716863" cy="230832"/>
          </a:xfrm>
          <a:prstGeom prst="rect">
            <a:avLst/>
          </a:prstGeom>
          <a:noFill/>
        </p:spPr>
        <p:txBody>
          <a:bodyPr wrap="none" rtlCol="0">
            <a:spAutoFit/>
          </a:bodyPr>
          <a:lstStyle/>
          <a:p>
            <a:r>
              <a:rPr kumimoji="1" lang="en-US" altLang="ja-JP" sz="900" dirty="0" smtClean="0"/>
              <a:t>(CX, CY, CZ)</a:t>
            </a:r>
            <a:endParaRPr kumimoji="1" lang="ja-JP" altLang="en-US" sz="900" dirty="0"/>
          </a:p>
        </p:txBody>
      </p:sp>
      <p:sp>
        <p:nvSpPr>
          <p:cNvPr id="139" name="テキスト ボックス 138"/>
          <p:cNvSpPr txBox="1"/>
          <p:nvPr/>
        </p:nvSpPr>
        <p:spPr>
          <a:xfrm>
            <a:off x="2403865" y="6247684"/>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sp>
        <p:nvSpPr>
          <p:cNvPr id="140" name="テキスト ボックス 139"/>
          <p:cNvSpPr txBox="1"/>
          <p:nvPr/>
        </p:nvSpPr>
        <p:spPr>
          <a:xfrm>
            <a:off x="753139" y="7169343"/>
            <a:ext cx="1725152" cy="230832"/>
          </a:xfrm>
          <a:prstGeom prst="rect">
            <a:avLst/>
          </a:prstGeom>
          <a:noFill/>
        </p:spPr>
        <p:txBody>
          <a:bodyPr wrap="none" rtlCol="0">
            <a:spAutoFit/>
          </a:bodyPr>
          <a:lstStyle/>
          <a:p>
            <a:r>
              <a:rPr kumimoji="1" lang="en-US" altLang="ja-JP" sz="900" dirty="0" smtClean="0"/>
              <a:t>(CX - </a:t>
            </a:r>
            <a:r>
              <a:rPr kumimoji="1" lang="en-US" altLang="ja-JP" sz="900" dirty="0" err="1" smtClean="0"/>
              <a:t>vec.x</a:t>
            </a:r>
            <a:r>
              <a:rPr kumimoji="1" lang="en-US" altLang="ja-JP" sz="900" dirty="0" smtClean="0"/>
              <a:t>, CY - </a:t>
            </a:r>
            <a:r>
              <a:rPr kumimoji="1" lang="en-US" altLang="ja-JP" sz="900" dirty="0" err="1" smtClean="0"/>
              <a:t>vec.y</a:t>
            </a:r>
            <a:r>
              <a:rPr kumimoji="1" lang="en-US" altLang="ja-JP" sz="900" dirty="0" smtClean="0"/>
              <a:t>, CZ - </a:t>
            </a:r>
            <a:r>
              <a:rPr kumimoji="1" lang="en-US" altLang="ja-JP" sz="900" dirty="0" err="1" smtClean="0"/>
              <a:t>vec.z</a:t>
            </a:r>
            <a:r>
              <a:rPr kumimoji="1" lang="en-US" altLang="ja-JP" sz="900" dirty="0" smtClean="0"/>
              <a:t>)</a:t>
            </a:r>
            <a:endParaRPr kumimoji="1" lang="ja-JP" altLang="en-US" sz="900" dirty="0"/>
          </a:p>
        </p:txBody>
      </p:sp>
      <p:sp>
        <p:nvSpPr>
          <p:cNvPr id="141" name="テキスト ボックス 140"/>
          <p:cNvSpPr txBox="1"/>
          <p:nvPr/>
        </p:nvSpPr>
        <p:spPr>
          <a:xfrm>
            <a:off x="3593157" y="5996963"/>
            <a:ext cx="343364" cy="230832"/>
          </a:xfrm>
          <a:prstGeom prst="rect">
            <a:avLst/>
          </a:prstGeom>
          <a:noFill/>
        </p:spPr>
        <p:txBody>
          <a:bodyPr wrap="none" rtlCol="0">
            <a:spAutoFit/>
          </a:bodyPr>
          <a:lstStyle/>
          <a:p>
            <a:r>
              <a:rPr kumimoji="1" lang="en-US" altLang="ja-JP" sz="900" dirty="0" err="1" smtClean="0"/>
              <a:t>vec</a:t>
            </a:r>
            <a:endParaRPr kumimoji="1" lang="ja-JP" altLang="en-US" sz="900" dirty="0"/>
          </a:p>
        </p:txBody>
      </p:sp>
      <p:grpSp>
        <p:nvGrpSpPr>
          <p:cNvPr id="145" name="グループ化 144"/>
          <p:cNvGrpSpPr/>
          <p:nvPr/>
        </p:nvGrpSpPr>
        <p:grpSpPr>
          <a:xfrm rot="14360585">
            <a:off x="2989326" y="6077252"/>
            <a:ext cx="216024" cy="324594"/>
            <a:chOff x="2965202" y="5292080"/>
            <a:chExt cx="216024" cy="324594"/>
          </a:xfrm>
        </p:grpSpPr>
        <p:sp>
          <p:nvSpPr>
            <p:cNvPr id="146" name="二等辺三角形 145"/>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8" name="円弧 147"/>
          <p:cNvSpPr/>
          <p:nvPr/>
        </p:nvSpPr>
        <p:spPr>
          <a:xfrm rot="20439313">
            <a:off x="2850382" y="6304568"/>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円弧 148"/>
          <p:cNvSpPr/>
          <p:nvPr/>
        </p:nvSpPr>
        <p:spPr>
          <a:xfrm rot="14542740" flipV="1">
            <a:off x="3103929" y="6408141"/>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50" name="グループ化 149"/>
          <p:cNvGrpSpPr/>
          <p:nvPr/>
        </p:nvGrpSpPr>
        <p:grpSpPr>
          <a:xfrm rot="10800000">
            <a:off x="3076890" y="6088139"/>
            <a:ext cx="216024" cy="324594"/>
            <a:chOff x="2965202" y="5292080"/>
            <a:chExt cx="216024" cy="324594"/>
          </a:xfrm>
        </p:grpSpPr>
        <p:sp>
          <p:nvSpPr>
            <p:cNvPr id="151" name="二等辺三角形 150"/>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p:cNvGrpSpPr/>
          <p:nvPr/>
        </p:nvGrpSpPr>
        <p:grpSpPr>
          <a:xfrm rot="5400000">
            <a:off x="3114244" y="6043751"/>
            <a:ext cx="216024" cy="324594"/>
            <a:chOff x="2965202" y="5292080"/>
            <a:chExt cx="216024" cy="324594"/>
          </a:xfrm>
        </p:grpSpPr>
        <p:sp>
          <p:nvSpPr>
            <p:cNvPr id="154" name="二等辺三角形 153"/>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円/楕円 155"/>
          <p:cNvSpPr/>
          <p:nvPr/>
        </p:nvSpPr>
        <p:spPr>
          <a:xfrm>
            <a:off x="2090207" y="6679255"/>
            <a:ext cx="219440" cy="219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3068960" y="7255796"/>
            <a:ext cx="219440" cy="219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4259620" y="6118075"/>
            <a:ext cx="219440" cy="219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加算記号 92"/>
          <p:cNvSpPr/>
          <p:nvPr/>
        </p:nvSpPr>
        <p:spPr>
          <a:xfrm rot="2700000">
            <a:off x="1933778" y="2828229"/>
            <a:ext cx="254140" cy="26035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加算記号 158"/>
          <p:cNvSpPr/>
          <p:nvPr/>
        </p:nvSpPr>
        <p:spPr>
          <a:xfrm rot="2700000">
            <a:off x="2943987" y="3419578"/>
            <a:ext cx="254140" cy="26035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加算記号 159"/>
          <p:cNvSpPr/>
          <p:nvPr/>
        </p:nvSpPr>
        <p:spPr>
          <a:xfrm rot="2700000">
            <a:off x="4094018" y="2262051"/>
            <a:ext cx="254140" cy="26035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テキスト ボックス 160"/>
          <p:cNvSpPr txBox="1"/>
          <p:nvPr/>
        </p:nvSpPr>
        <p:spPr>
          <a:xfrm>
            <a:off x="3076890" y="7476318"/>
            <a:ext cx="1725152" cy="230832"/>
          </a:xfrm>
          <a:prstGeom prst="rect">
            <a:avLst/>
          </a:prstGeom>
          <a:noFill/>
        </p:spPr>
        <p:txBody>
          <a:bodyPr wrap="none" rtlCol="0">
            <a:spAutoFit/>
          </a:bodyPr>
          <a:lstStyle/>
          <a:p>
            <a:r>
              <a:rPr kumimoji="1" lang="en-US" altLang="ja-JP" sz="900" dirty="0" smtClean="0"/>
              <a:t>(CX - </a:t>
            </a:r>
            <a:r>
              <a:rPr kumimoji="1" lang="en-US" altLang="ja-JP" sz="900" dirty="0" err="1" smtClean="0"/>
              <a:t>vec.x</a:t>
            </a:r>
            <a:r>
              <a:rPr kumimoji="1" lang="en-US" altLang="ja-JP" sz="900" dirty="0" smtClean="0"/>
              <a:t>, CY - </a:t>
            </a:r>
            <a:r>
              <a:rPr kumimoji="1" lang="en-US" altLang="ja-JP" sz="900" dirty="0" err="1" smtClean="0"/>
              <a:t>vec.y</a:t>
            </a:r>
            <a:r>
              <a:rPr kumimoji="1" lang="en-US" altLang="ja-JP" sz="900" dirty="0" smtClean="0"/>
              <a:t>, CZ - </a:t>
            </a:r>
            <a:r>
              <a:rPr kumimoji="1" lang="en-US" altLang="ja-JP" sz="900" dirty="0" err="1" smtClean="0"/>
              <a:t>vec.z</a:t>
            </a:r>
            <a:r>
              <a:rPr kumimoji="1" lang="en-US" altLang="ja-JP" sz="900" dirty="0" smtClean="0"/>
              <a:t>)</a:t>
            </a:r>
            <a:endParaRPr kumimoji="1" lang="ja-JP" altLang="en-US" sz="900" dirty="0"/>
          </a:p>
        </p:txBody>
      </p:sp>
      <p:sp>
        <p:nvSpPr>
          <p:cNvPr id="162" name="テキスト ボックス 161"/>
          <p:cNvSpPr txBox="1"/>
          <p:nvPr/>
        </p:nvSpPr>
        <p:spPr>
          <a:xfrm>
            <a:off x="4479060" y="6112768"/>
            <a:ext cx="1725152" cy="230832"/>
          </a:xfrm>
          <a:prstGeom prst="rect">
            <a:avLst/>
          </a:prstGeom>
          <a:noFill/>
        </p:spPr>
        <p:txBody>
          <a:bodyPr wrap="none" rtlCol="0">
            <a:spAutoFit/>
          </a:bodyPr>
          <a:lstStyle/>
          <a:p>
            <a:r>
              <a:rPr kumimoji="1" lang="en-US" altLang="ja-JP" sz="900" dirty="0" smtClean="0"/>
              <a:t>(CX - </a:t>
            </a:r>
            <a:r>
              <a:rPr kumimoji="1" lang="en-US" altLang="ja-JP" sz="900" dirty="0" err="1" smtClean="0"/>
              <a:t>vec.x</a:t>
            </a:r>
            <a:r>
              <a:rPr kumimoji="1" lang="en-US" altLang="ja-JP" sz="900" dirty="0" smtClean="0"/>
              <a:t>, CY - </a:t>
            </a:r>
            <a:r>
              <a:rPr kumimoji="1" lang="en-US" altLang="ja-JP" sz="900" dirty="0" err="1" smtClean="0"/>
              <a:t>vec.y</a:t>
            </a:r>
            <a:r>
              <a:rPr kumimoji="1" lang="en-US" altLang="ja-JP" sz="900" dirty="0" smtClean="0"/>
              <a:t>, CZ - </a:t>
            </a:r>
            <a:r>
              <a:rPr kumimoji="1" lang="en-US" altLang="ja-JP" sz="900" dirty="0" err="1" smtClean="0"/>
              <a:t>vec.z</a:t>
            </a:r>
            <a:r>
              <a:rPr kumimoji="1" lang="en-US" altLang="ja-JP" sz="900" dirty="0" smtClean="0"/>
              <a:t>)</a:t>
            </a:r>
            <a:endParaRPr kumimoji="1" lang="ja-JP" altLang="en-US" sz="900" dirty="0"/>
          </a:p>
        </p:txBody>
      </p:sp>
      <p:sp>
        <p:nvSpPr>
          <p:cNvPr id="163" name="テキスト ボックス 162"/>
          <p:cNvSpPr txBox="1"/>
          <p:nvPr/>
        </p:nvSpPr>
        <p:spPr>
          <a:xfrm>
            <a:off x="476672" y="7766774"/>
            <a:ext cx="6597352" cy="261610"/>
          </a:xfrm>
          <a:prstGeom prst="rect">
            <a:avLst/>
          </a:prstGeom>
          <a:noFill/>
        </p:spPr>
        <p:txBody>
          <a:bodyPr wrap="square" rtlCol="0">
            <a:spAutoFit/>
          </a:bodyPr>
          <a:lstStyle/>
          <a:p>
            <a:r>
              <a:rPr lang="ja-JP" altLang="en-US" sz="1100" dirty="0" smtClean="0"/>
              <a:t>　</a:t>
            </a:r>
            <a:r>
              <a:rPr lang="ja-JP" altLang="en-US" sz="1100" b="1" dirty="0" smtClean="0"/>
              <a:t>なお、回転状態に応じたベクトルの算出は</a:t>
            </a:r>
            <a:r>
              <a:rPr lang="en-US" altLang="ja-JP" sz="1100" b="1" dirty="0" smtClean="0"/>
              <a:t>TPS</a:t>
            </a:r>
            <a:r>
              <a:rPr lang="ja-JP" altLang="en-US" sz="1100" b="1" dirty="0" smtClean="0"/>
              <a:t>の時と全く同じ方法で算出すれば良い。</a:t>
            </a:r>
            <a:endParaRPr lang="en-US" altLang="ja-JP" sz="1100" b="1" dirty="0" smtClean="0"/>
          </a:p>
        </p:txBody>
      </p:sp>
    </p:spTree>
    <p:extLst>
      <p:ext uri="{BB962C8B-B14F-4D97-AF65-F5344CB8AC3E}">
        <p14:creationId xmlns:p14="http://schemas.microsoft.com/office/powerpoint/2010/main" val="30918846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105</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2656" y="251520"/>
            <a:ext cx="2372765" cy="369332"/>
          </a:xfrm>
          <a:prstGeom prst="rect">
            <a:avLst/>
          </a:prstGeom>
          <a:noFill/>
        </p:spPr>
        <p:txBody>
          <a:bodyPr wrap="none" rtlCol="0">
            <a:spAutoFit/>
          </a:bodyPr>
          <a:lstStyle/>
          <a:p>
            <a:r>
              <a:rPr kumimoji="1" lang="ja-JP" altLang="en-US" u="sng" dirty="0" smtClean="0"/>
              <a:t>８．６　</a:t>
            </a:r>
            <a:r>
              <a:rPr kumimoji="1" lang="en-US" altLang="ja-JP" u="sng" dirty="0" smtClean="0"/>
              <a:t>FPS</a:t>
            </a:r>
            <a:r>
              <a:rPr kumimoji="1" lang="ja-JP" altLang="en-US" u="sng" dirty="0" smtClean="0"/>
              <a:t>カメラ実装例</a:t>
            </a:r>
            <a:endParaRPr kumimoji="1" lang="ja-JP" altLang="en-US" u="sng" dirty="0"/>
          </a:p>
        </p:txBody>
      </p:sp>
      <p:sp>
        <p:nvSpPr>
          <p:cNvPr id="9" name="テキスト ボックス 8"/>
          <p:cNvSpPr txBox="1"/>
          <p:nvPr/>
        </p:nvSpPr>
        <p:spPr>
          <a:xfrm>
            <a:off x="476672" y="539552"/>
            <a:ext cx="6048672" cy="261610"/>
          </a:xfrm>
          <a:prstGeom prst="rect">
            <a:avLst/>
          </a:prstGeom>
          <a:noFill/>
        </p:spPr>
        <p:txBody>
          <a:bodyPr wrap="square" rtlCol="0">
            <a:spAutoFit/>
          </a:bodyPr>
          <a:lstStyle/>
          <a:p>
            <a:r>
              <a:rPr lang="ja-JP" altLang="en-US" sz="1100" dirty="0" smtClean="0"/>
              <a:t>　</a:t>
            </a:r>
            <a:r>
              <a:rPr lang="en-US" altLang="ja-JP" sz="1100" dirty="0" smtClean="0"/>
              <a:t>&lt;</a:t>
            </a:r>
            <a:r>
              <a:rPr lang="en-US" altLang="ja-JP" sz="1100" dirty="0" err="1" smtClean="0"/>
              <a:t>Camera.h</a:t>
            </a:r>
            <a:r>
              <a:rPr lang="en-US" altLang="ja-JP" sz="1100" dirty="0" smtClean="0"/>
              <a:t>&gt;</a:t>
            </a:r>
          </a:p>
        </p:txBody>
      </p:sp>
      <p:sp>
        <p:nvSpPr>
          <p:cNvPr id="4" name="正方形/長方形 3"/>
          <p:cNvSpPr/>
          <p:nvPr/>
        </p:nvSpPr>
        <p:spPr>
          <a:xfrm>
            <a:off x="620688" y="801162"/>
            <a:ext cx="5544616" cy="5893921"/>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#pragma once</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CCamera</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CCamera</a:t>
            </a:r>
            <a:r>
              <a:rPr lang="en-US" altLang="ja-JP" sz="1100" dirty="0" smtClean="0">
                <a:latin typeface="ゆたぽん（コーディング）" panose="02000609000000000000" pitchFamily="1" charset="-128"/>
                <a:ea typeface="ゆたぽん（コーディング）" panose="02000609000000000000" pitchFamily="1" charset="-128"/>
              </a:rPr>
              <a:t>(void</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(void);</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カメラ初期化関数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Initialize(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カメラ更新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Update(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ターゲットのセッター</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setTarget</a:t>
            </a:r>
            <a:r>
              <a:rPr lang="en-US" altLang="ja-JP" sz="1100" dirty="0">
                <a:latin typeface="ゆたぽん（コーディング）" panose="02000609000000000000" pitchFamily="1" charset="-128"/>
                <a:ea typeface="ゆたぽん（コーディング）" panose="02000609000000000000" pitchFamily="1" charset="-128"/>
              </a:rPr>
              <a:t>(D3DXVECTOR3 value) { this-&gt;</a:t>
            </a:r>
            <a:r>
              <a:rPr lang="en-US" altLang="ja-JP" sz="1100" dirty="0" err="1">
                <a:latin typeface="ゆたぽん（コーディング）" panose="02000609000000000000" pitchFamily="1" charset="-128"/>
                <a:ea typeface="ゆたぽん（コーディング）" panose="02000609000000000000" pitchFamily="1" charset="-128"/>
              </a:rPr>
              <a:t>m_target</a:t>
            </a:r>
            <a:r>
              <a:rPr lang="en-US" altLang="ja-JP" sz="1100" dirty="0">
                <a:latin typeface="ゆたぽん（コーディング）" panose="02000609000000000000" pitchFamily="1" charset="-128"/>
                <a:ea typeface="ゆたぽん（コーディング）" panose="02000609000000000000" pitchFamily="1" charset="-128"/>
              </a:rPr>
              <a:t> = value; }</a:t>
            </a:r>
          </a:p>
          <a:p>
            <a:r>
              <a:rPr lang="en-US" altLang="ja-JP" sz="1100" dirty="0">
                <a:latin typeface="ゆたぽん（コーディング）" panose="02000609000000000000" pitchFamily="1" charset="-128"/>
                <a:ea typeface="ゆたぽん（コーディング）" panose="02000609000000000000" pitchFamily="1" charset="-128"/>
              </a:rPr>
              <a:t>private: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射影行列セット関数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setProjection</a:t>
            </a:r>
            <a:r>
              <a:rPr lang="en-US" altLang="ja-JP" sz="1100" dirty="0">
                <a:latin typeface="ゆたぽん（コーディング）" panose="02000609000000000000" pitchFamily="1" charset="-128"/>
                <a:ea typeface="ゆたぽん（コーディング）" panose="02000609000000000000" pitchFamily="1" charset="-128"/>
              </a:rPr>
              <a:t>(void);</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ビュー行列セット関数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(void);</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FPS</a:t>
            </a:r>
            <a:r>
              <a:rPr lang="ja-JP" altLang="en-US" sz="1100" b="1" dirty="0">
                <a:latin typeface="ゆたぽん（コーディング）" panose="02000609000000000000" pitchFamily="1" charset="-128"/>
                <a:ea typeface="ゆたぽん（コーディング）" panose="02000609000000000000" pitchFamily="1" charset="-128"/>
              </a:rPr>
              <a:t>視点</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FpsLookAt</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D3DXVECTOR3&amp;);</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カメラ回転</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setRotatePosition</a:t>
            </a:r>
            <a:r>
              <a:rPr lang="en-US" altLang="ja-JP" sz="1100" b="1" dirty="0">
                <a:latin typeface="ゆたぽん（コーディング）" panose="02000609000000000000" pitchFamily="1" charset="-128"/>
                <a:ea typeface="ゆたぽん（コーディング）" panose="02000609000000000000" pitchFamily="1" charset="-128"/>
              </a:rPr>
              <a:t>(D3DXVECTOR3&amp;);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m_target</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ターゲットの座標</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m_angle</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カメラの角度</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D3DXMATRIX </a:t>
            </a:r>
            <a:r>
              <a:rPr lang="en-US" altLang="ja-JP" sz="1100" dirty="0" err="1">
                <a:latin typeface="ゆたぽん（コーディング）" panose="02000609000000000000" pitchFamily="1" charset="-128"/>
                <a:ea typeface="ゆたぽん（コーディング）" panose="02000609000000000000" pitchFamily="1" charset="-128"/>
              </a:rPr>
              <a:t>m_view</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ビュー行列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D3DXMATRIX </a:t>
            </a:r>
            <a:r>
              <a:rPr lang="en-US" altLang="ja-JP" sz="1100" dirty="0" err="1">
                <a:latin typeface="ゆたぽん（コーディング）" panose="02000609000000000000" pitchFamily="1" charset="-128"/>
                <a:ea typeface="ゆたぽん（コーディング）" panose="02000609000000000000" pitchFamily="1" charset="-128"/>
              </a:rPr>
              <a:t>m_projection</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プロジェクション行列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m_position</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カメラ座標</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m_nearClip</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ニアクリップ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m_farClip</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ファークリップ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m_fovY</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カメラの視野角</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m_rotSpeed</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カメラ回転速度</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m_refVector</a:t>
            </a:r>
            <a:r>
              <a:rPr lang="en-US" altLang="ja-JP" sz="1100" b="1" dirty="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注視点とカメラ間ベクトル</a:t>
            </a:r>
          </a:p>
          <a:p>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1" name="正方形/長方形 10"/>
          <p:cNvSpPr/>
          <p:nvPr/>
        </p:nvSpPr>
        <p:spPr>
          <a:xfrm>
            <a:off x="620691" y="801162"/>
            <a:ext cx="5544616" cy="5643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70864" y="3865778"/>
            <a:ext cx="5034400" cy="69693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87854" y="6046885"/>
            <a:ext cx="5034400" cy="1812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71659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106</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76672" y="539552"/>
            <a:ext cx="6048672" cy="261610"/>
          </a:xfrm>
          <a:prstGeom prst="rect">
            <a:avLst/>
          </a:prstGeom>
          <a:noFill/>
        </p:spPr>
        <p:txBody>
          <a:bodyPr wrap="square" rtlCol="0">
            <a:spAutoFit/>
          </a:bodyPr>
          <a:lstStyle/>
          <a:p>
            <a:r>
              <a:rPr lang="ja-JP" altLang="en-US" sz="1100" dirty="0" smtClean="0"/>
              <a:t>　</a:t>
            </a:r>
            <a:r>
              <a:rPr lang="en-US" altLang="ja-JP" sz="1100" dirty="0" smtClean="0"/>
              <a:t>&lt;Camera.cpp&gt;</a:t>
            </a:r>
          </a:p>
        </p:txBody>
      </p:sp>
      <p:sp>
        <p:nvSpPr>
          <p:cNvPr id="4" name="正方形/長方形 3"/>
          <p:cNvSpPr/>
          <p:nvPr/>
        </p:nvSpPr>
        <p:spPr>
          <a:xfrm>
            <a:off x="620688" y="801162"/>
            <a:ext cx="5544616" cy="6355586"/>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Camera.h</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(void</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(void){ }</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::Initialize(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pos</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m_angle</a:t>
            </a:r>
            <a:r>
              <a:rPr lang="en-US" altLang="ja-JP" sz="1100" dirty="0">
                <a:latin typeface="ゆたぽん（コーディング）" panose="02000609000000000000" pitchFamily="1" charset="-128"/>
                <a:ea typeface="ゆたぽん（コーディング）" panose="02000609000000000000" pitchFamily="1" charset="-128"/>
              </a:rPr>
              <a:t> = D3DXVECTOR3(0.0f, 0.0f, 0.0f);//</a:t>
            </a:r>
            <a:r>
              <a:rPr lang="ja-JP" altLang="en-US" sz="1100" dirty="0">
                <a:latin typeface="ゆたぽん（コーディング）" panose="02000609000000000000" pitchFamily="1" charset="-128"/>
                <a:ea typeface="ゆたぽん（コーディング）" panose="02000609000000000000" pitchFamily="1" charset="-128"/>
              </a:rPr>
              <a:t>カメラの角度</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注視点とカメラ間の</a:t>
            </a:r>
            <a:r>
              <a:rPr lang="ja-JP" altLang="en-US" sz="1100" b="1" dirty="0" smtClean="0">
                <a:latin typeface="ゆたぽん（コーディング）" panose="02000609000000000000" pitchFamily="1" charset="-128"/>
                <a:ea typeface="ゆたぽん（コーディング）" panose="02000609000000000000" pitchFamily="1" charset="-128"/>
              </a:rPr>
              <a:t>ベクトル</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m_refVector</a:t>
            </a:r>
            <a:r>
              <a:rPr lang="en-US" altLang="ja-JP" sz="1100" b="1" dirty="0">
                <a:latin typeface="ゆたぽん（コーディング）" panose="02000609000000000000" pitchFamily="1" charset="-128"/>
                <a:ea typeface="ゆたぽん（コーディング）" panose="02000609000000000000" pitchFamily="1" charset="-128"/>
              </a:rPr>
              <a:t> = D3DXVECTOR3(0.0f, 0.0f, -250.0f</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m_nearClip</a:t>
            </a:r>
            <a:r>
              <a:rPr lang="en-US" altLang="ja-JP" sz="1100" dirty="0">
                <a:latin typeface="ゆたぽん（コーディング）" panose="02000609000000000000" pitchFamily="1" charset="-128"/>
                <a:ea typeface="ゆたぽん（コーディング）" panose="02000609000000000000" pitchFamily="1" charset="-128"/>
              </a:rPr>
              <a:t> = 1.0f;//</a:t>
            </a:r>
            <a:r>
              <a:rPr lang="ja-JP" altLang="en-US" sz="1100" dirty="0">
                <a:latin typeface="ゆたぽん（コーディング）" panose="02000609000000000000" pitchFamily="1" charset="-128"/>
                <a:ea typeface="ゆたぽん（コーディング）" panose="02000609000000000000" pitchFamily="1" charset="-128"/>
              </a:rPr>
              <a:t>ニアクリップ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m_farClip</a:t>
            </a:r>
            <a:r>
              <a:rPr lang="en-US" altLang="ja-JP" sz="1100" dirty="0">
                <a:latin typeface="ゆたぽん（コーディング）" panose="02000609000000000000" pitchFamily="1" charset="-128"/>
                <a:ea typeface="ゆたぽん（コーディング）" panose="02000609000000000000" pitchFamily="1" charset="-128"/>
              </a:rPr>
              <a:t> = 1000.0f;//</a:t>
            </a:r>
            <a:r>
              <a:rPr lang="ja-JP" altLang="en-US" sz="1100" dirty="0">
                <a:latin typeface="ゆたぽん（コーディング）" panose="02000609000000000000" pitchFamily="1" charset="-128"/>
                <a:ea typeface="ゆたぽん（コーディング）" panose="02000609000000000000" pitchFamily="1" charset="-128"/>
              </a:rPr>
              <a:t>ファークリップ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m_fovY</a:t>
            </a:r>
            <a:r>
              <a:rPr lang="en-US" altLang="ja-JP" sz="1100" dirty="0">
                <a:latin typeface="ゆたぽん（コーディング）" panose="02000609000000000000" pitchFamily="1" charset="-128"/>
                <a:ea typeface="ゆたぽん（コーディング）" panose="02000609000000000000" pitchFamily="1" charset="-128"/>
              </a:rPr>
              <a:t> = D3DX_PI / 4;//</a:t>
            </a:r>
            <a:r>
              <a:rPr lang="ja-JP" altLang="en-US" sz="1100" dirty="0">
                <a:latin typeface="ゆたぽん（コーディング）" panose="02000609000000000000" pitchFamily="1" charset="-128"/>
                <a:ea typeface="ゆたぽん（コーディング）" panose="02000609000000000000" pitchFamily="1" charset="-128"/>
              </a:rPr>
              <a:t>視野角</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m_rotSpeed</a:t>
            </a:r>
            <a:r>
              <a:rPr lang="en-US" altLang="ja-JP" sz="1100" dirty="0">
                <a:latin typeface="ゆたぽん（コーディング）" panose="02000609000000000000" pitchFamily="1" charset="-128"/>
                <a:ea typeface="ゆたぽん（コーディング）" panose="02000609000000000000" pitchFamily="1" charset="-128"/>
              </a:rPr>
              <a:t> = 1.0f;</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setProjection</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::Update(</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pos</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angle)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m_angle</a:t>
            </a:r>
            <a:r>
              <a:rPr lang="en-US" altLang="ja-JP" sz="1100" dirty="0">
                <a:latin typeface="ゆたぽん（コーディング）" panose="02000609000000000000" pitchFamily="1" charset="-128"/>
                <a:ea typeface="ゆたぽん（コーディング）" panose="02000609000000000000" pitchFamily="1" charset="-128"/>
              </a:rPr>
              <a:t> = angle;</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FpsLookAt</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pos</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//FPS</a:t>
            </a:r>
            <a:r>
              <a:rPr lang="ja-JP" altLang="en-US" sz="1100" b="1" dirty="0" smtClean="0">
                <a:latin typeface="ゆたぽん（コーディング）" panose="02000609000000000000" pitchFamily="1" charset="-128"/>
                <a:ea typeface="ゆたぽん（コーディング）" panose="02000609000000000000" pitchFamily="1" charset="-128"/>
              </a:rPr>
              <a:t>視点設定</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ビュー変換</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射影変換関数</a:t>
            </a: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setProjection</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・・・省略</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ビュー変換関数</a:t>
            </a: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setView</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1" name="正方形/長方形 10"/>
          <p:cNvSpPr/>
          <p:nvPr/>
        </p:nvSpPr>
        <p:spPr>
          <a:xfrm>
            <a:off x="620691" y="801162"/>
            <a:ext cx="5544616" cy="6363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87854" y="2339752"/>
            <a:ext cx="5034400" cy="34846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99429" y="4534717"/>
            <a:ext cx="5034400" cy="1812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705994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107</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620688" y="323528"/>
            <a:ext cx="5544616" cy="3816429"/>
          </a:xfrm>
          <a:prstGeom prst="rect">
            <a:avLst/>
          </a:prstGeom>
        </p:spPr>
        <p:txBody>
          <a:bodyPr wrap="square">
            <a:spAutoFit/>
          </a:bodyPr>
          <a:lstStyle/>
          <a:p>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FPS</a:t>
            </a:r>
            <a:r>
              <a:rPr lang="ja-JP" altLang="en-US" sz="1100" b="1" dirty="0">
                <a:latin typeface="ゆたぽん（コーディング）" panose="02000609000000000000" pitchFamily="1" charset="-128"/>
                <a:ea typeface="ゆたぽん（コーディング）" panose="02000609000000000000" pitchFamily="1" charset="-128"/>
              </a:rPr>
              <a:t>視点設定</a:t>
            </a:r>
          </a:p>
          <a:p>
            <a:r>
              <a:rPr lang="en-US" altLang="ja-JP" sz="1100" b="1" dirty="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CCamera</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FpsLookAt</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D3DXVECTOR3&amp; </a:t>
            </a:r>
            <a:r>
              <a:rPr lang="en-US" altLang="ja-JP" sz="1100" b="1" dirty="0" err="1">
                <a:latin typeface="ゆたぽん（コーディング）" panose="02000609000000000000" pitchFamily="1" charset="-128"/>
                <a:ea typeface="ゆたぽん（コーディング）" panose="02000609000000000000" pitchFamily="1" charset="-128"/>
              </a:rPr>
              <a:t>pos</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D3DXVECTOR3</a:t>
            </a:r>
            <a:r>
              <a:rPr lang="ja-JP" altLang="en-US"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回転後のベクトル</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this-&gt;</a:t>
            </a:r>
            <a:r>
              <a:rPr lang="en-US" altLang="ja-JP" sz="1100" b="1" dirty="0" err="1">
                <a:latin typeface="ゆたぽん（コーディング）" panose="02000609000000000000" pitchFamily="1" charset="-128"/>
                <a:ea typeface="ゆたぽん（コーディング）" panose="02000609000000000000" pitchFamily="1" charset="-128"/>
              </a:rPr>
              <a:t>setRotatePosition</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回転行列におけるベクトル算出</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m_position</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pos</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ポジションセット</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m_target</a:t>
            </a:r>
            <a:r>
              <a:rPr lang="en-US" altLang="ja-JP" sz="1100" b="1" dirty="0">
                <a:latin typeface="ゆたぽん（コーディング）" panose="02000609000000000000" pitchFamily="1" charset="-128"/>
                <a:ea typeface="ゆたぽん（コーディング）" panose="02000609000000000000" pitchFamily="1" charset="-128"/>
              </a:rPr>
              <a:t> = this-&gt;</a:t>
            </a:r>
            <a:r>
              <a:rPr lang="en-US" altLang="ja-JP" sz="1100" b="1" dirty="0" err="1">
                <a:latin typeface="ゆたぽん（コーディング）" panose="02000609000000000000" pitchFamily="1" charset="-128"/>
                <a:ea typeface="ゆたぽん（コーディング）" panose="02000609000000000000" pitchFamily="1" charset="-128"/>
              </a:rPr>
              <a:t>m_position</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注視点計算</a:t>
            </a:r>
          </a:p>
          <a:p>
            <a:r>
              <a:rPr lang="en-US" altLang="ja-JP" sz="1100" b="1" dirty="0">
                <a:latin typeface="ゆたぽん（コーディング）" panose="02000609000000000000" pitchFamily="1" charset="-128"/>
                <a:ea typeface="ゆたぽん（コーディング）" panose="02000609000000000000" pitchFamily="1" charset="-128"/>
              </a:rPr>
              <a:t>}</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void </a:t>
            </a:r>
            <a:r>
              <a:rPr lang="en-US" altLang="ja-JP" sz="1100" b="1" dirty="0" err="1">
                <a:latin typeface="ゆたぽん（コーディング）" panose="02000609000000000000" pitchFamily="1" charset="-128"/>
                <a:ea typeface="ゆたぽん（コーディング）" panose="02000609000000000000" pitchFamily="1" charset="-128"/>
              </a:rPr>
              <a:t>CCamera</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setRotatePosition</a:t>
            </a:r>
            <a:r>
              <a:rPr lang="en-US" altLang="ja-JP" sz="1100" b="1" dirty="0">
                <a:latin typeface="ゆたぽん（コーディング）" panose="02000609000000000000" pitchFamily="1" charset="-128"/>
                <a:ea typeface="ゆたぽん（コーディング）" panose="02000609000000000000" pitchFamily="1" charset="-128"/>
              </a:rPr>
              <a:t>(D3DXVECTOR3&amp; </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D3DXMATRIX </a:t>
            </a:r>
            <a:r>
              <a:rPr lang="en-US" altLang="ja-JP" sz="1100" b="1" dirty="0">
                <a:latin typeface="ゆたぽん（コーディング）" panose="02000609000000000000" pitchFamily="1" charset="-128"/>
                <a:ea typeface="ゆたぽん（コーディング）" panose="02000609000000000000" pitchFamily="1" charset="-128"/>
              </a:rPr>
              <a:t>matrix;//</a:t>
            </a:r>
            <a:r>
              <a:rPr lang="ja-JP" altLang="en-US" sz="1100" b="1" dirty="0">
                <a:latin typeface="ゆたぽん（コーディング）" panose="02000609000000000000" pitchFamily="1" charset="-128"/>
                <a:ea typeface="ゆたぽん（コーディング）" panose="02000609000000000000" pitchFamily="1" charset="-128"/>
              </a:rPr>
              <a:t>回転</a:t>
            </a:r>
            <a:r>
              <a:rPr lang="ja-JP" altLang="en-US" sz="1100" b="1" dirty="0" smtClean="0">
                <a:latin typeface="ゆたぽん（コーディング）" panose="02000609000000000000" pitchFamily="1" charset="-128"/>
                <a:ea typeface="ゆたぽん（コーディング）" panose="02000609000000000000" pitchFamily="1" charset="-128"/>
              </a:rPr>
              <a:t>行列</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D3DXMatrixIdentity</a:t>
            </a:r>
            <a:r>
              <a:rPr lang="en-US" altLang="ja-JP" sz="1100" b="1" dirty="0">
                <a:latin typeface="ゆたぽん（コーディング）" panose="02000609000000000000" pitchFamily="1" charset="-128"/>
                <a:ea typeface="ゆたぽん（コーディング）" panose="02000609000000000000" pitchFamily="1" charset="-128"/>
              </a:rPr>
              <a:t>(&amp;matrix);//</a:t>
            </a:r>
            <a:r>
              <a:rPr lang="ja-JP" altLang="en-US" sz="1100" b="1" dirty="0">
                <a:latin typeface="ゆたぽん（コーディング）" panose="02000609000000000000" pitchFamily="1" charset="-128"/>
                <a:ea typeface="ゆたぽん（コーディング）" panose="02000609000000000000" pitchFamily="1" charset="-128"/>
              </a:rPr>
              <a:t>回転行列単位行列化</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回転行列生成</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D3DXMatrixRotationYawPitchRoll</a:t>
            </a:r>
            <a:r>
              <a:rPr lang="en-US" altLang="ja-JP" sz="1100" b="1" dirty="0">
                <a:latin typeface="ゆたぽん（コーディング）" panose="02000609000000000000" pitchFamily="1" charset="-128"/>
                <a:ea typeface="ゆたぽん（コーディング）" panose="02000609000000000000" pitchFamily="1" charset="-128"/>
              </a:rPr>
              <a:t>(&amp;matrix, D3DXToRadian(this-&gt;</a:t>
            </a:r>
            <a:r>
              <a:rPr lang="en-US" altLang="ja-JP" sz="1100" b="1" dirty="0" err="1">
                <a:latin typeface="ゆたぽん（コーディング）" panose="02000609000000000000" pitchFamily="1" charset="-128"/>
                <a:ea typeface="ゆたぽん（コーディング）" panose="02000609000000000000" pitchFamily="1" charset="-128"/>
              </a:rPr>
              <a:t>m_angle.y</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D3DXToRadian(this-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m_angle.x</a:t>
            </a:r>
            <a:r>
              <a:rPr lang="en-US" altLang="ja-JP" sz="1100" b="1" dirty="0">
                <a:latin typeface="ゆたぽん（コーディング）" panose="02000609000000000000" pitchFamily="1" charset="-128"/>
                <a:ea typeface="ゆたぽん（コーディング）" panose="02000609000000000000" pitchFamily="1" charset="-128"/>
              </a:rPr>
              <a:t>), D3DXToRadian(this-&gt;</a:t>
            </a:r>
            <a:r>
              <a:rPr lang="en-US" altLang="ja-JP" sz="1100" b="1" dirty="0" err="1">
                <a:latin typeface="ゆたぽん（コーディング）" panose="02000609000000000000" pitchFamily="1" charset="-128"/>
                <a:ea typeface="ゆたぽん（コーディング）" panose="02000609000000000000" pitchFamily="1" charset="-128"/>
              </a:rPr>
              <a:t>m_angle.z</a:t>
            </a:r>
            <a:r>
              <a:rPr lang="en-US" altLang="ja-JP" sz="1100" b="1" dirty="0">
                <a:latin typeface="ゆたぽん（コーディング）" panose="02000609000000000000" pitchFamily="1" charset="-128"/>
                <a:ea typeface="ゆたぽん（コーディング）" panose="02000609000000000000" pitchFamily="1" charset="-128"/>
              </a:rPr>
              <a:t>));</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回転行列におけるベクトルを</a:t>
            </a:r>
            <a:r>
              <a:rPr lang="ja-JP" altLang="en-US" sz="1100" b="1" dirty="0" smtClean="0">
                <a:latin typeface="ゆたぽん（コーディング）" panose="02000609000000000000" pitchFamily="1" charset="-128"/>
                <a:ea typeface="ゆたぽん（コーディング）" panose="02000609000000000000" pitchFamily="1" charset="-128"/>
              </a:rPr>
              <a:t>算出</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D3DXVec3TransformCoord</a:t>
            </a:r>
            <a:r>
              <a:rPr lang="en-US" altLang="ja-JP" sz="1100" b="1" dirty="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rotVec</a:t>
            </a:r>
            <a:r>
              <a:rPr lang="en-US" altLang="ja-JP" sz="1100" b="1" dirty="0">
                <a:latin typeface="ゆたぽん（コーディング）" panose="02000609000000000000" pitchFamily="1" charset="-128"/>
                <a:ea typeface="ゆたぽん（コーディング）" panose="02000609000000000000" pitchFamily="1" charset="-128"/>
              </a:rPr>
              <a:t>, &amp;this-&gt;</a:t>
            </a:r>
            <a:r>
              <a:rPr lang="en-US" altLang="ja-JP" sz="1100" b="1" dirty="0" err="1">
                <a:latin typeface="ゆたぽん（コーディング）" panose="02000609000000000000" pitchFamily="1" charset="-128"/>
                <a:ea typeface="ゆたぽん（コーディング）" panose="02000609000000000000" pitchFamily="1" charset="-128"/>
              </a:rPr>
              <a:t>m_refVector</a:t>
            </a:r>
            <a:r>
              <a:rPr lang="en-US" altLang="ja-JP" sz="1100" b="1" dirty="0">
                <a:latin typeface="ゆたぽん（コーディング）" panose="02000609000000000000" pitchFamily="1" charset="-128"/>
                <a:ea typeface="ゆたぽん（コーディング）" panose="02000609000000000000" pitchFamily="1" charset="-128"/>
              </a:rPr>
              <a:t>, &amp;matrix</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a:t>
            </a:r>
            <a:endParaRPr lang="ja-JP" altLang="en-US" sz="1100" b="1" dirty="0">
              <a:latin typeface="ゆたぽん（コーディング）" panose="02000609000000000000" pitchFamily="1" charset="-128"/>
              <a:ea typeface="ゆたぽん（コーディング）" panose="02000609000000000000" pitchFamily="1" charset="-128"/>
            </a:endParaRPr>
          </a:p>
        </p:txBody>
      </p:sp>
      <p:sp>
        <p:nvSpPr>
          <p:cNvPr id="11" name="正方形/長方形 10"/>
          <p:cNvSpPr/>
          <p:nvPr/>
        </p:nvSpPr>
        <p:spPr>
          <a:xfrm>
            <a:off x="620691" y="323528"/>
            <a:ext cx="5544616" cy="3914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66988" y="369828"/>
            <a:ext cx="5426308" cy="377012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76672" y="4283968"/>
            <a:ext cx="6048672" cy="261610"/>
          </a:xfrm>
          <a:prstGeom prst="rect">
            <a:avLst/>
          </a:prstGeom>
          <a:noFill/>
        </p:spPr>
        <p:txBody>
          <a:bodyPr wrap="square" rtlCol="0">
            <a:spAutoFit/>
          </a:bodyPr>
          <a:lstStyle/>
          <a:p>
            <a:r>
              <a:rPr lang="ja-JP" altLang="en-US" sz="1100" dirty="0" smtClean="0"/>
              <a:t>　</a:t>
            </a:r>
            <a:r>
              <a:rPr lang="en-US" altLang="ja-JP" sz="1100" dirty="0" smtClean="0"/>
              <a:t>&lt;TestScene.cpp</a:t>
            </a:r>
            <a:r>
              <a:rPr lang="ja-JP" altLang="en-US" sz="1100" dirty="0" smtClean="0"/>
              <a:t>の</a:t>
            </a:r>
            <a:r>
              <a:rPr lang="en-US" altLang="ja-JP" sz="1100" dirty="0" smtClean="0"/>
              <a:t>Update</a:t>
            </a:r>
            <a:r>
              <a:rPr lang="ja-JP" altLang="en-US" sz="1100" dirty="0"/>
              <a:t>関数</a:t>
            </a:r>
            <a:r>
              <a:rPr lang="en-US" altLang="ja-JP" sz="1100" dirty="0" smtClean="0"/>
              <a:t>&gt;</a:t>
            </a:r>
          </a:p>
        </p:txBody>
      </p:sp>
      <p:sp>
        <p:nvSpPr>
          <p:cNvPr id="14" name="正方形/長方形 13"/>
          <p:cNvSpPr/>
          <p:nvPr/>
        </p:nvSpPr>
        <p:spPr>
          <a:xfrm>
            <a:off x="711746" y="4517003"/>
            <a:ext cx="5381550" cy="1446550"/>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::Update()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-&gt;Update();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-&gt;Update</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カメラ更新</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m_pCamera</a:t>
            </a:r>
            <a:r>
              <a:rPr lang="en-US" altLang="ja-JP" sz="1100" b="1" dirty="0">
                <a:latin typeface="ゆたぽん（コーディング）" panose="02000609000000000000" pitchFamily="1" charset="-128"/>
                <a:ea typeface="ゆたぽん（コーディング）" panose="02000609000000000000" pitchFamily="1" charset="-128"/>
              </a:rPr>
              <a:t>-&gt;Update(this-&gt;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().position</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	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rotationDegree</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p:txBody>
      </p:sp>
      <p:sp>
        <p:nvSpPr>
          <p:cNvPr id="15" name="正方形/長方形 14"/>
          <p:cNvSpPr/>
          <p:nvPr/>
        </p:nvSpPr>
        <p:spPr>
          <a:xfrm>
            <a:off x="842467" y="5240278"/>
            <a:ext cx="4962797" cy="4965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20688" y="4545578"/>
            <a:ext cx="5544616"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76672" y="6084168"/>
            <a:ext cx="6048672" cy="261610"/>
          </a:xfrm>
          <a:prstGeom prst="rect">
            <a:avLst/>
          </a:prstGeom>
          <a:noFill/>
        </p:spPr>
        <p:txBody>
          <a:bodyPr wrap="square" rtlCol="0">
            <a:spAutoFit/>
          </a:bodyPr>
          <a:lstStyle/>
          <a:p>
            <a:r>
              <a:rPr lang="ja-JP" altLang="en-US" sz="1100" dirty="0" smtClean="0"/>
              <a:t>　この実装により、カメラは必ずオブジェクトの目となり動くようになる。</a:t>
            </a:r>
            <a:endParaRPr lang="en-US" altLang="ja-JP" sz="1100" dirty="0" smtClean="0"/>
          </a:p>
        </p:txBody>
      </p:sp>
    </p:spTree>
    <p:extLst>
      <p:ext uri="{BB962C8B-B14F-4D97-AF65-F5344CB8AC3E}">
        <p14:creationId xmlns:p14="http://schemas.microsoft.com/office/powerpoint/2010/main" val="35376670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t>衝突判定</a:t>
            </a:r>
            <a:endParaRPr kumimoji="1" lang="ja-JP" altLang="en-US" sz="3200" dirty="0"/>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t>この章では、衝突判定を行う</a:t>
            </a:r>
            <a:r>
              <a:rPr lang="ja-JP" altLang="en-US" sz="1100" dirty="0" smtClean="0"/>
              <a:t>方法について扱う</a:t>
            </a:r>
            <a:r>
              <a:rPr kumimoji="1" lang="ja-JP" altLang="en-US" sz="1100" dirty="0" smtClean="0"/>
              <a:t>。</a:t>
            </a:r>
            <a:endParaRPr kumimoji="1" lang="ja-JP" altLang="en-US" sz="1100" dirty="0"/>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t>キーワード：バウンディング</a:t>
            </a:r>
            <a:r>
              <a:rPr lang="ja-JP" altLang="en-US" sz="1100" dirty="0" smtClean="0"/>
              <a:t>スフィア　</a:t>
            </a:r>
            <a:r>
              <a:rPr lang="en-US" altLang="ja-JP" sz="1100" dirty="0" smtClean="0"/>
              <a:t>AABB</a:t>
            </a:r>
            <a:r>
              <a:rPr lang="ja-JP" altLang="en-US" sz="1100" dirty="0" smtClean="0"/>
              <a:t>　</a:t>
            </a:r>
            <a:r>
              <a:rPr lang="en-US" altLang="ja-JP" sz="1100" dirty="0" smtClean="0"/>
              <a:t>OBB</a:t>
            </a:r>
            <a:r>
              <a:rPr lang="ja-JP" altLang="en-US" sz="1100" dirty="0" smtClean="0"/>
              <a:t>　レイ</a:t>
            </a:r>
            <a:endParaRPr kumimoji="1" lang="ja-JP" altLang="en-US" sz="1100" dirty="0"/>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108</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3200" b="0" i="0" u="none" strike="noStrike" kern="1200" cap="none" spc="0" normalizeH="0" baseline="0" noProof="0" dirty="0" smtClean="0">
                <a:ln>
                  <a:noFill/>
                </a:ln>
                <a:solidFill>
                  <a:schemeClr val="tx1"/>
                </a:solidFill>
                <a:effectLst/>
                <a:uLnTx/>
                <a:uFillTx/>
                <a:latin typeface="+mj-lt"/>
                <a:ea typeface="+mj-ea"/>
                <a:cs typeface="+mj-cs"/>
              </a:rPr>
              <a:t>９</a:t>
            </a: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1729961" cy="369332"/>
          </a:xfrm>
          <a:prstGeom prst="rect">
            <a:avLst/>
          </a:prstGeom>
          <a:noFill/>
        </p:spPr>
        <p:txBody>
          <a:bodyPr wrap="none" rtlCol="0">
            <a:spAutoFit/>
          </a:bodyPr>
          <a:lstStyle/>
          <a:p>
            <a:r>
              <a:rPr lang="ja-JP" altLang="en-US" u="sng" dirty="0"/>
              <a:t>９</a:t>
            </a:r>
            <a:r>
              <a:rPr kumimoji="1" lang="ja-JP" altLang="en-US" u="sng" dirty="0" smtClean="0"/>
              <a:t>．１　衝突判定</a:t>
            </a:r>
            <a:endParaRPr kumimoji="1" lang="ja-JP" altLang="en-US" u="sng" dirty="0"/>
          </a:p>
        </p:txBody>
      </p:sp>
      <p:sp>
        <p:nvSpPr>
          <p:cNvPr id="13" name="テキスト ボックス 12"/>
          <p:cNvSpPr txBox="1"/>
          <p:nvPr/>
        </p:nvSpPr>
        <p:spPr>
          <a:xfrm>
            <a:off x="525090" y="2268905"/>
            <a:ext cx="6597352" cy="430887"/>
          </a:xfrm>
          <a:prstGeom prst="rect">
            <a:avLst/>
          </a:prstGeom>
          <a:noFill/>
        </p:spPr>
        <p:txBody>
          <a:bodyPr wrap="square" rtlCol="0">
            <a:spAutoFit/>
          </a:bodyPr>
          <a:lstStyle/>
          <a:p>
            <a:r>
              <a:rPr lang="ja-JP" altLang="en-US" sz="1100" dirty="0" smtClean="0"/>
              <a:t>　衝突判定には様々な種類があるが、ここでは「バウンディングスフィア」、「バウンディングボックス」、</a:t>
            </a:r>
            <a:endParaRPr lang="en-US" altLang="ja-JP" sz="1100" dirty="0" smtClean="0"/>
          </a:p>
          <a:p>
            <a:r>
              <a:rPr lang="ja-JP" altLang="en-US" sz="1100" dirty="0" smtClean="0"/>
              <a:t>「レイ」を用いた衝突判定手法について扱う。</a:t>
            </a:r>
            <a:endParaRPr kumimoji="1" lang="ja-JP" altLang="en-US" sz="1100" dirty="0"/>
          </a:p>
        </p:txBody>
      </p:sp>
      <p:sp>
        <p:nvSpPr>
          <p:cNvPr id="19" name="テキスト ボックス 18"/>
          <p:cNvSpPr txBox="1"/>
          <p:nvPr/>
        </p:nvSpPr>
        <p:spPr>
          <a:xfrm>
            <a:off x="440668" y="2675692"/>
            <a:ext cx="6597352" cy="600164"/>
          </a:xfrm>
          <a:prstGeom prst="rect">
            <a:avLst/>
          </a:prstGeom>
          <a:noFill/>
        </p:spPr>
        <p:txBody>
          <a:bodyPr wrap="square" rtlCol="0">
            <a:spAutoFit/>
          </a:bodyPr>
          <a:lstStyle/>
          <a:p>
            <a:r>
              <a:rPr lang="ja-JP" altLang="en-US" sz="1100" dirty="0" smtClean="0"/>
              <a:t>　①</a:t>
            </a:r>
            <a:r>
              <a:rPr lang="ja-JP" altLang="en-US" sz="1100" b="1" u="sng" dirty="0" smtClean="0"/>
              <a:t>バウンディングスフィア</a:t>
            </a:r>
            <a:r>
              <a:rPr lang="en-US" altLang="ja-JP" sz="1100" b="1" u="sng" dirty="0" smtClean="0"/>
              <a:t>(</a:t>
            </a:r>
            <a:r>
              <a:rPr lang="ja-JP" altLang="en-US" sz="1100" b="1" u="sng" dirty="0" smtClean="0"/>
              <a:t>境界球</a:t>
            </a:r>
            <a:r>
              <a:rPr lang="en-US" altLang="ja-JP" sz="1100" b="1" u="sng" dirty="0" smtClean="0"/>
              <a:t>)</a:t>
            </a:r>
          </a:p>
          <a:p>
            <a:r>
              <a:rPr kumimoji="1" lang="ja-JP" altLang="en-US" sz="1100" dirty="0"/>
              <a:t>　</a:t>
            </a:r>
            <a:r>
              <a:rPr kumimoji="1" lang="ja-JP" altLang="en-US" sz="1100" dirty="0" smtClean="0"/>
              <a:t>　　球体の衝突判定領域を用いて衝突判定を行う。</a:t>
            </a:r>
            <a:r>
              <a:rPr kumimoji="1" lang="en-US" altLang="ja-JP" sz="1100" dirty="0" smtClean="0"/>
              <a:t>2D</a:t>
            </a:r>
            <a:r>
              <a:rPr kumimoji="1" lang="ja-JP" altLang="en-US" sz="1100" dirty="0" smtClean="0"/>
              <a:t>における円形同士の衝突判定とほぼ同じ発想で</a:t>
            </a:r>
            <a:endParaRPr kumimoji="1" lang="en-US" altLang="ja-JP" sz="1100" dirty="0" smtClean="0"/>
          </a:p>
          <a:p>
            <a:r>
              <a:rPr lang="ja-JP" altLang="en-US" sz="1100" dirty="0"/>
              <a:t>　</a:t>
            </a:r>
            <a:r>
              <a:rPr lang="ja-JP" altLang="en-US" sz="1100" dirty="0" smtClean="0"/>
              <a:t>　　実装出来る。</a:t>
            </a:r>
            <a:endParaRPr kumimoji="1" lang="ja-JP" altLang="en-US" sz="1100" dirty="0"/>
          </a:p>
        </p:txBody>
      </p:sp>
      <p:sp>
        <p:nvSpPr>
          <p:cNvPr id="21" name="テキスト ボックス 20"/>
          <p:cNvSpPr txBox="1"/>
          <p:nvPr/>
        </p:nvSpPr>
        <p:spPr>
          <a:xfrm>
            <a:off x="433292" y="3289971"/>
            <a:ext cx="6597352" cy="600164"/>
          </a:xfrm>
          <a:prstGeom prst="rect">
            <a:avLst/>
          </a:prstGeom>
          <a:noFill/>
        </p:spPr>
        <p:txBody>
          <a:bodyPr wrap="square" rtlCol="0">
            <a:spAutoFit/>
          </a:bodyPr>
          <a:lstStyle/>
          <a:p>
            <a:r>
              <a:rPr lang="ja-JP" altLang="en-US" sz="1100" dirty="0" smtClean="0"/>
              <a:t>　</a:t>
            </a:r>
            <a:r>
              <a:rPr lang="ja-JP" altLang="en-US" sz="1100" dirty="0"/>
              <a:t>②</a:t>
            </a:r>
            <a:r>
              <a:rPr lang="ja-JP" altLang="en-US" sz="1100" b="1" u="sng" dirty="0" smtClean="0"/>
              <a:t>バウンディングボックス</a:t>
            </a:r>
            <a:r>
              <a:rPr lang="en-US" altLang="ja-JP" sz="1100" b="1" u="sng" dirty="0" smtClean="0"/>
              <a:t>(</a:t>
            </a:r>
            <a:r>
              <a:rPr lang="ja-JP" altLang="en-US" sz="1100" b="1" u="sng" dirty="0" smtClean="0"/>
              <a:t>境界ボックス</a:t>
            </a:r>
            <a:r>
              <a:rPr lang="en-US" altLang="ja-JP" sz="1100" b="1" u="sng" dirty="0" smtClean="0"/>
              <a:t>)</a:t>
            </a:r>
          </a:p>
          <a:p>
            <a:r>
              <a:rPr kumimoji="1" lang="ja-JP" altLang="en-US" sz="1100" dirty="0"/>
              <a:t>　</a:t>
            </a:r>
            <a:r>
              <a:rPr kumimoji="1" lang="ja-JP" altLang="en-US" sz="1100" dirty="0" smtClean="0"/>
              <a:t>　　ボックスの</a:t>
            </a:r>
            <a:r>
              <a:rPr lang="ja-JP" altLang="en-US" sz="1100" dirty="0"/>
              <a:t>衝突判定領域を</a:t>
            </a:r>
            <a:r>
              <a:rPr kumimoji="1" lang="ja-JP" altLang="en-US" sz="1100" dirty="0" smtClean="0"/>
              <a:t>用いて衝突判定を行う。バウンディングボックスには「</a:t>
            </a:r>
            <a:r>
              <a:rPr kumimoji="1" lang="en-US" altLang="ja-JP" sz="1100" dirty="0" smtClean="0"/>
              <a:t>AABB</a:t>
            </a:r>
            <a:r>
              <a:rPr kumimoji="1" lang="ja-JP" altLang="en-US" sz="1100" dirty="0" smtClean="0"/>
              <a:t>」と「</a:t>
            </a:r>
            <a:r>
              <a:rPr kumimoji="1" lang="en-US" altLang="ja-JP" sz="1100" dirty="0" smtClean="0"/>
              <a:t>OBB</a:t>
            </a:r>
            <a:r>
              <a:rPr kumimoji="1" lang="ja-JP" altLang="en-US" sz="1100" dirty="0" smtClean="0"/>
              <a:t>」の</a:t>
            </a:r>
            <a:endParaRPr kumimoji="1" lang="en-US" altLang="ja-JP" sz="1100" dirty="0" smtClean="0"/>
          </a:p>
          <a:p>
            <a:r>
              <a:rPr lang="ja-JP" altLang="en-US" sz="1100" dirty="0"/>
              <a:t>　</a:t>
            </a:r>
            <a:r>
              <a:rPr lang="ja-JP" altLang="en-US" sz="1100" dirty="0" smtClean="0"/>
              <a:t>　　</a:t>
            </a:r>
            <a:r>
              <a:rPr lang="en-US" altLang="ja-JP" sz="1100" dirty="0" smtClean="0"/>
              <a:t>2</a:t>
            </a:r>
            <a:r>
              <a:rPr lang="ja-JP" altLang="en-US" sz="1100" dirty="0" smtClean="0"/>
              <a:t>種類ある。</a:t>
            </a:r>
            <a:endParaRPr kumimoji="1" lang="ja-JP" altLang="en-US" sz="1100" dirty="0"/>
          </a:p>
        </p:txBody>
      </p:sp>
      <p:sp>
        <p:nvSpPr>
          <p:cNvPr id="22" name="テキスト ボックス 21"/>
          <p:cNvSpPr txBox="1"/>
          <p:nvPr/>
        </p:nvSpPr>
        <p:spPr>
          <a:xfrm>
            <a:off x="440668" y="3884775"/>
            <a:ext cx="6597352" cy="430887"/>
          </a:xfrm>
          <a:prstGeom prst="rect">
            <a:avLst/>
          </a:prstGeom>
          <a:noFill/>
        </p:spPr>
        <p:txBody>
          <a:bodyPr wrap="square" rtlCol="0">
            <a:spAutoFit/>
          </a:bodyPr>
          <a:lstStyle/>
          <a:p>
            <a:r>
              <a:rPr lang="ja-JP" altLang="en-US" sz="1100" dirty="0" smtClean="0"/>
              <a:t>　③</a:t>
            </a:r>
            <a:r>
              <a:rPr lang="ja-JP" altLang="en-US" sz="1100" b="1" u="sng" dirty="0" smtClean="0"/>
              <a:t>レイ </a:t>
            </a:r>
            <a:r>
              <a:rPr lang="en-US" altLang="ja-JP" sz="1100" b="1" u="sng" dirty="0" smtClean="0"/>
              <a:t>(</a:t>
            </a:r>
            <a:r>
              <a:rPr lang="ja-JP" altLang="en-US" sz="1100" b="1" u="sng" dirty="0" smtClean="0"/>
              <a:t>線分</a:t>
            </a:r>
            <a:r>
              <a:rPr lang="en-US" altLang="ja-JP" sz="1100" b="1" u="sng" dirty="0" smtClean="0"/>
              <a:t>)</a:t>
            </a:r>
          </a:p>
          <a:p>
            <a:r>
              <a:rPr kumimoji="1" lang="ja-JP" altLang="en-US" sz="1100" dirty="0"/>
              <a:t>　</a:t>
            </a:r>
            <a:r>
              <a:rPr kumimoji="1" lang="ja-JP" altLang="en-US" sz="1100" dirty="0" smtClean="0"/>
              <a:t>　　レイ</a:t>
            </a:r>
            <a:r>
              <a:rPr lang="ja-JP" altLang="en-US" sz="1100" dirty="0" smtClean="0"/>
              <a:t>を</a:t>
            </a:r>
            <a:r>
              <a:rPr kumimoji="1" lang="ja-JP" altLang="en-US" sz="1100" dirty="0" smtClean="0"/>
              <a:t>用いて衝突判定を行う。</a:t>
            </a:r>
            <a:endParaRPr kumimoji="1" lang="ja-JP" altLang="en-US" sz="1100" dirty="0"/>
          </a:p>
        </p:txBody>
      </p:sp>
      <p:sp>
        <p:nvSpPr>
          <p:cNvPr id="24" name="テキスト ボックス 23"/>
          <p:cNvSpPr txBox="1"/>
          <p:nvPr/>
        </p:nvSpPr>
        <p:spPr>
          <a:xfrm>
            <a:off x="337369" y="4371029"/>
            <a:ext cx="5678157" cy="369332"/>
          </a:xfrm>
          <a:prstGeom prst="rect">
            <a:avLst/>
          </a:prstGeom>
          <a:noFill/>
        </p:spPr>
        <p:txBody>
          <a:bodyPr wrap="none" rtlCol="0">
            <a:spAutoFit/>
          </a:bodyPr>
          <a:lstStyle/>
          <a:p>
            <a:r>
              <a:rPr kumimoji="1" lang="ja-JP" altLang="en-US" u="sng" dirty="0" smtClean="0"/>
              <a:t>９．２　バウンディングスフィアを用いた衝突判定の考え方</a:t>
            </a:r>
            <a:endParaRPr kumimoji="1" lang="ja-JP" altLang="en-US" u="sng" dirty="0"/>
          </a:p>
        </p:txBody>
      </p:sp>
      <p:sp>
        <p:nvSpPr>
          <p:cNvPr id="25" name="テキスト ボックス 24"/>
          <p:cNvSpPr txBox="1"/>
          <p:nvPr/>
        </p:nvSpPr>
        <p:spPr>
          <a:xfrm>
            <a:off x="481385" y="4685483"/>
            <a:ext cx="6597352" cy="938719"/>
          </a:xfrm>
          <a:prstGeom prst="rect">
            <a:avLst/>
          </a:prstGeom>
          <a:noFill/>
        </p:spPr>
        <p:txBody>
          <a:bodyPr wrap="square" rtlCol="0">
            <a:spAutoFit/>
          </a:bodyPr>
          <a:lstStyle/>
          <a:p>
            <a:r>
              <a:rPr lang="ja-JP" altLang="en-US" sz="1100" dirty="0" smtClean="0"/>
              <a:t>　バウンディングスフィアは球体の衝突判定領域であり、球体による衝突判定を行いたい場合に</a:t>
            </a:r>
            <a:endParaRPr lang="en-US" altLang="ja-JP" sz="1100" dirty="0" smtClean="0"/>
          </a:p>
          <a:p>
            <a:r>
              <a:rPr lang="ja-JP" altLang="en-US" sz="1100" dirty="0"/>
              <a:t>使用</a:t>
            </a:r>
            <a:r>
              <a:rPr lang="ja-JP" altLang="en-US" sz="1100" dirty="0" smtClean="0"/>
              <a:t>する。</a:t>
            </a:r>
            <a:endParaRPr lang="en-US" altLang="ja-JP" sz="1100" dirty="0" smtClean="0"/>
          </a:p>
          <a:p>
            <a:endParaRPr lang="en-US" altLang="ja-JP" sz="1100" dirty="0" smtClean="0"/>
          </a:p>
          <a:p>
            <a:r>
              <a:rPr lang="ja-JP" altLang="en-US" sz="1100" dirty="0"/>
              <a:t>　</a:t>
            </a:r>
            <a:r>
              <a:rPr lang="ja-JP" altLang="en-US" sz="1100" dirty="0" smtClean="0"/>
              <a:t>なお、衝突判定の原理は</a:t>
            </a:r>
            <a:r>
              <a:rPr lang="en-US" altLang="ja-JP" sz="1100" dirty="0" smtClean="0"/>
              <a:t>2D</a:t>
            </a:r>
            <a:r>
              <a:rPr lang="ja-JP" altLang="en-US" sz="1100" dirty="0" smtClean="0"/>
              <a:t>における円形同士の衝突判定と同じ発想であり、球体の半径と</a:t>
            </a:r>
            <a:endParaRPr lang="en-US" altLang="ja-JP" sz="1100" dirty="0" smtClean="0"/>
          </a:p>
          <a:p>
            <a:r>
              <a:rPr lang="ja-JP" altLang="en-US" sz="1100" dirty="0" smtClean="0"/>
              <a:t>バウンディングスフィアの中点間距離があれば判定出来る。</a:t>
            </a:r>
            <a:endParaRPr lang="en-US" altLang="ja-JP" sz="1100" dirty="0" smtClean="0"/>
          </a:p>
        </p:txBody>
      </p:sp>
      <p:sp>
        <p:nvSpPr>
          <p:cNvPr id="27" name="テキスト ボックス 26"/>
          <p:cNvSpPr txBox="1"/>
          <p:nvPr/>
        </p:nvSpPr>
        <p:spPr>
          <a:xfrm>
            <a:off x="1311364" y="7164288"/>
            <a:ext cx="850404" cy="261610"/>
          </a:xfrm>
          <a:prstGeom prst="rect">
            <a:avLst/>
          </a:prstGeom>
          <a:noFill/>
        </p:spPr>
        <p:txBody>
          <a:bodyPr wrap="square" rtlCol="0">
            <a:spAutoFit/>
          </a:bodyPr>
          <a:lstStyle/>
          <a:p>
            <a:r>
              <a:rPr lang="en-US" altLang="ja-JP" sz="1100" dirty="0" smtClean="0"/>
              <a:t>&lt;</a:t>
            </a:r>
            <a:r>
              <a:rPr lang="ja-JP" altLang="en-US" sz="1100" dirty="0" smtClean="0"/>
              <a:t>衝突なし</a:t>
            </a:r>
            <a:r>
              <a:rPr lang="en-US" altLang="ja-JP" sz="1100" dirty="0" smtClean="0"/>
              <a:t>&gt;</a:t>
            </a:r>
          </a:p>
        </p:txBody>
      </p:sp>
      <p:sp>
        <p:nvSpPr>
          <p:cNvPr id="31" name="テキスト ボックス 30"/>
          <p:cNvSpPr txBox="1"/>
          <p:nvPr/>
        </p:nvSpPr>
        <p:spPr>
          <a:xfrm>
            <a:off x="4489698" y="7162439"/>
            <a:ext cx="850404" cy="261610"/>
          </a:xfrm>
          <a:prstGeom prst="rect">
            <a:avLst/>
          </a:prstGeom>
          <a:noFill/>
        </p:spPr>
        <p:txBody>
          <a:bodyPr wrap="square" rtlCol="0">
            <a:spAutoFit/>
          </a:bodyPr>
          <a:lstStyle/>
          <a:p>
            <a:r>
              <a:rPr lang="en-US" altLang="ja-JP" sz="1100" dirty="0" smtClean="0"/>
              <a:t>&lt;</a:t>
            </a:r>
            <a:r>
              <a:rPr lang="ja-JP" altLang="en-US" sz="1100" dirty="0" smtClean="0"/>
              <a:t>衝突あ</a:t>
            </a:r>
            <a:r>
              <a:rPr lang="ja-JP" altLang="en-US" sz="1100" dirty="0"/>
              <a:t>り</a:t>
            </a:r>
            <a:r>
              <a:rPr lang="en-US" altLang="ja-JP" sz="1100" dirty="0" smtClean="0"/>
              <a:t>&gt;</a:t>
            </a:r>
          </a:p>
        </p:txBody>
      </p:sp>
      <p:grpSp>
        <p:nvGrpSpPr>
          <p:cNvPr id="14" name="グループ化 13"/>
          <p:cNvGrpSpPr/>
          <p:nvPr/>
        </p:nvGrpSpPr>
        <p:grpSpPr>
          <a:xfrm>
            <a:off x="512369" y="5669444"/>
            <a:ext cx="1224136" cy="1224136"/>
            <a:chOff x="512369" y="5669444"/>
            <a:chExt cx="1224136" cy="1224136"/>
          </a:xfrm>
        </p:grpSpPr>
        <p:sp>
          <p:nvSpPr>
            <p:cNvPr id="3" name="円/楕円 2"/>
            <p:cNvSpPr/>
            <p:nvPr/>
          </p:nvSpPr>
          <p:spPr>
            <a:xfrm>
              <a:off x="512369" y="5669444"/>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スフィア１</a:t>
              </a:r>
              <a:endParaRPr kumimoji="1" lang="ja-JP" altLang="en-US" sz="1100" dirty="0"/>
            </a:p>
          </p:txBody>
        </p:sp>
        <p:sp>
          <p:nvSpPr>
            <p:cNvPr id="6" name="円/楕円 5"/>
            <p:cNvSpPr/>
            <p:nvPr/>
          </p:nvSpPr>
          <p:spPr>
            <a:xfrm>
              <a:off x="1088433" y="62455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a:stCxn id="6" idx="2"/>
              <a:endCxn id="3" idx="1"/>
            </p:cNvCxnSpPr>
            <p:nvPr/>
          </p:nvCxnSpPr>
          <p:spPr>
            <a:xfrm flipH="1" flipV="1">
              <a:off x="691640" y="5848715"/>
              <a:ext cx="396793" cy="432797"/>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802663" y="5848715"/>
              <a:ext cx="357778" cy="261610"/>
            </a:xfrm>
            <a:prstGeom prst="rect">
              <a:avLst/>
            </a:prstGeom>
            <a:noFill/>
          </p:spPr>
          <p:txBody>
            <a:bodyPr wrap="square" rtlCol="0">
              <a:spAutoFit/>
            </a:bodyPr>
            <a:lstStyle/>
            <a:p>
              <a:r>
                <a:rPr lang="en-US" altLang="ja-JP" sz="1100" dirty="0" err="1" smtClean="0"/>
                <a:t>ar</a:t>
              </a:r>
              <a:endParaRPr lang="en-US" altLang="ja-JP" sz="1100" dirty="0" smtClean="0"/>
            </a:p>
          </p:txBody>
        </p:sp>
        <p:sp>
          <p:nvSpPr>
            <p:cNvPr id="39" name="テキスト ボックス 38"/>
            <p:cNvSpPr txBox="1"/>
            <p:nvPr/>
          </p:nvSpPr>
          <p:spPr>
            <a:xfrm>
              <a:off x="728393" y="6309380"/>
              <a:ext cx="864096" cy="261610"/>
            </a:xfrm>
            <a:prstGeom prst="rect">
              <a:avLst/>
            </a:prstGeom>
            <a:noFill/>
          </p:spPr>
          <p:txBody>
            <a:bodyPr wrap="square" rtlCol="0">
              <a:spAutoFit/>
            </a:bodyPr>
            <a:lstStyle/>
            <a:p>
              <a:r>
                <a:rPr lang="en-US" altLang="ja-JP" sz="1100" dirty="0" smtClean="0"/>
                <a:t>(ax, ay, </a:t>
              </a:r>
              <a:r>
                <a:rPr lang="en-US" altLang="ja-JP" sz="1100" dirty="0" err="1" smtClean="0"/>
                <a:t>az</a:t>
              </a:r>
              <a:r>
                <a:rPr lang="en-US" altLang="ja-JP" sz="1100" dirty="0" smtClean="0"/>
                <a:t>)</a:t>
              </a:r>
            </a:p>
          </p:txBody>
        </p:sp>
      </p:grpSp>
      <p:grpSp>
        <p:nvGrpSpPr>
          <p:cNvPr id="40" name="グループ化 39"/>
          <p:cNvGrpSpPr/>
          <p:nvPr/>
        </p:nvGrpSpPr>
        <p:grpSpPr>
          <a:xfrm>
            <a:off x="1939420" y="5979520"/>
            <a:ext cx="1224136" cy="1224136"/>
            <a:chOff x="512369" y="5669444"/>
            <a:chExt cx="1224136" cy="1224136"/>
          </a:xfrm>
        </p:grpSpPr>
        <p:sp>
          <p:nvSpPr>
            <p:cNvPr id="41" name="円/楕円 40"/>
            <p:cNvSpPr/>
            <p:nvPr/>
          </p:nvSpPr>
          <p:spPr>
            <a:xfrm>
              <a:off x="512369" y="5669444"/>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スフィア１</a:t>
              </a:r>
              <a:endParaRPr kumimoji="1" lang="ja-JP" altLang="en-US" sz="1100" dirty="0"/>
            </a:p>
          </p:txBody>
        </p:sp>
        <p:sp>
          <p:nvSpPr>
            <p:cNvPr id="42" name="円/楕円 41"/>
            <p:cNvSpPr/>
            <p:nvPr/>
          </p:nvSpPr>
          <p:spPr>
            <a:xfrm>
              <a:off x="1088433" y="62455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a:stCxn id="42" idx="2"/>
              <a:endCxn id="41" idx="7"/>
            </p:cNvCxnSpPr>
            <p:nvPr/>
          </p:nvCxnSpPr>
          <p:spPr>
            <a:xfrm flipV="1">
              <a:off x="1088433" y="5848715"/>
              <a:ext cx="468801" cy="432797"/>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1012676" y="5848715"/>
              <a:ext cx="357936" cy="261610"/>
            </a:xfrm>
            <a:prstGeom prst="rect">
              <a:avLst/>
            </a:prstGeom>
            <a:noFill/>
          </p:spPr>
          <p:txBody>
            <a:bodyPr wrap="square" rtlCol="0">
              <a:spAutoFit/>
            </a:bodyPr>
            <a:lstStyle/>
            <a:p>
              <a:r>
                <a:rPr lang="en-US" altLang="ja-JP" sz="1100" dirty="0" err="1" smtClean="0"/>
                <a:t>br</a:t>
              </a:r>
              <a:endParaRPr lang="en-US" altLang="ja-JP" sz="1100" dirty="0" smtClean="0"/>
            </a:p>
          </p:txBody>
        </p:sp>
        <p:sp>
          <p:nvSpPr>
            <p:cNvPr id="45" name="テキスト ボックス 44"/>
            <p:cNvSpPr txBox="1"/>
            <p:nvPr/>
          </p:nvSpPr>
          <p:spPr>
            <a:xfrm>
              <a:off x="728393" y="6309380"/>
              <a:ext cx="864096" cy="261610"/>
            </a:xfrm>
            <a:prstGeom prst="rect">
              <a:avLst/>
            </a:prstGeom>
            <a:noFill/>
          </p:spPr>
          <p:txBody>
            <a:bodyPr wrap="square" rtlCol="0">
              <a:spAutoFit/>
            </a:bodyPr>
            <a:lstStyle/>
            <a:p>
              <a:r>
                <a:rPr lang="en-US" altLang="ja-JP" sz="1100" dirty="0" smtClean="0"/>
                <a:t>(</a:t>
              </a:r>
              <a:r>
                <a:rPr lang="en-US" altLang="ja-JP" sz="1100" dirty="0" err="1" smtClean="0"/>
                <a:t>bx</a:t>
              </a:r>
              <a:r>
                <a:rPr lang="en-US" altLang="ja-JP" sz="1100" dirty="0" smtClean="0"/>
                <a:t>, by, </a:t>
              </a:r>
              <a:r>
                <a:rPr lang="en-US" altLang="ja-JP" sz="1100" dirty="0" err="1" smtClean="0"/>
                <a:t>bz</a:t>
              </a:r>
              <a:r>
                <a:rPr lang="en-US" altLang="ja-JP" sz="1100" dirty="0" smtClean="0"/>
                <a:t>)</a:t>
              </a:r>
            </a:p>
          </p:txBody>
        </p:sp>
      </p:grpSp>
      <p:cxnSp>
        <p:nvCxnSpPr>
          <p:cNvPr id="16" name="直線コネクタ 15"/>
          <p:cNvCxnSpPr>
            <a:stCxn id="6" idx="6"/>
            <a:endCxn id="42" idx="2"/>
          </p:cNvCxnSpPr>
          <p:nvPr/>
        </p:nvCxnSpPr>
        <p:spPr>
          <a:xfrm>
            <a:off x="1160441" y="6281512"/>
            <a:ext cx="1355043" cy="310076"/>
          </a:xfrm>
          <a:prstGeom prst="line">
            <a:avLst/>
          </a:prstGeom>
          <a:ln w="28575" cmpd="dbl">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770096" y="5733834"/>
            <a:ext cx="919235" cy="261610"/>
          </a:xfrm>
          <a:prstGeom prst="rect">
            <a:avLst/>
          </a:prstGeom>
          <a:noFill/>
        </p:spPr>
        <p:txBody>
          <a:bodyPr wrap="square" rtlCol="0">
            <a:spAutoFit/>
          </a:bodyPr>
          <a:lstStyle/>
          <a:p>
            <a:r>
              <a:rPr lang="en-US" altLang="ja-JP" sz="1100" dirty="0" smtClean="0"/>
              <a:t>2</a:t>
            </a:r>
            <a:r>
              <a:rPr lang="ja-JP" altLang="en-US" sz="1100" dirty="0" smtClean="0"/>
              <a:t>点間</a:t>
            </a:r>
            <a:r>
              <a:rPr lang="ja-JP" altLang="en-US" sz="1100" dirty="0"/>
              <a:t>距離</a:t>
            </a:r>
            <a:endParaRPr lang="en-US" altLang="ja-JP" sz="1100" dirty="0" smtClean="0"/>
          </a:p>
        </p:txBody>
      </p:sp>
      <p:cxnSp>
        <p:nvCxnSpPr>
          <p:cNvPr id="18" name="直線矢印コネクタ 17"/>
          <p:cNvCxnSpPr/>
          <p:nvPr/>
        </p:nvCxnSpPr>
        <p:spPr>
          <a:xfrm flipH="1">
            <a:off x="1772816" y="5973048"/>
            <a:ext cx="288032" cy="445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グループ化 62"/>
          <p:cNvGrpSpPr/>
          <p:nvPr/>
        </p:nvGrpSpPr>
        <p:grpSpPr>
          <a:xfrm>
            <a:off x="3532758" y="5656930"/>
            <a:ext cx="1224136" cy="1224136"/>
            <a:chOff x="512369" y="5669444"/>
            <a:chExt cx="1224136" cy="1224136"/>
          </a:xfrm>
        </p:grpSpPr>
        <p:sp>
          <p:nvSpPr>
            <p:cNvPr id="64" name="円/楕円 63"/>
            <p:cNvSpPr/>
            <p:nvPr/>
          </p:nvSpPr>
          <p:spPr>
            <a:xfrm>
              <a:off x="512369" y="5669444"/>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スフィア１</a:t>
              </a:r>
              <a:endParaRPr kumimoji="1" lang="ja-JP" altLang="en-US" sz="1100" dirty="0"/>
            </a:p>
          </p:txBody>
        </p:sp>
        <p:sp>
          <p:nvSpPr>
            <p:cNvPr id="65" name="円/楕円 64"/>
            <p:cNvSpPr/>
            <p:nvPr/>
          </p:nvSpPr>
          <p:spPr>
            <a:xfrm>
              <a:off x="1088433" y="62455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65" idx="2"/>
              <a:endCxn id="64" idx="1"/>
            </p:cNvCxnSpPr>
            <p:nvPr/>
          </p:nvCxnSpPr>
          <p:spPr>
            <a:xfrm flipH="1" flipV="1">
              <a:off x="691640" y="5848715"/>
              <a:ext cx="396793" cy="432797"/>
            </a:xfrm>
            <a:prstGeom prst="line">
              <a:avLst/>
            </a:prstGeom>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802663" y="5848715"/>
              <a:ext cx="322596" cy="261610"/>
            </a:xfrm>
            <a:prstGeom prst="rect">
              <a:avLst/>
            </a:prstGeom>
            <a:noFill/>
          </p:spPr>
          <p:txBody>
            <a:bodyPr wrap="square" rtlCol="0">
              <a:spAutoFit/>
            </a:bodyPr>
            <a:lstStyle/>
            <a:p>
              <a:r>
                <a:rPr lang="en-US" altLang="ja-JP" sz="1100" dirty="0" err="1" smtClean="0"/>
                <a:t>ar</a:t>
              </a:r>
              <a:endParaRPr lang="en-US" altLang="ja-JP" sz="1100" dirty="0" smtClean="0"/>
            </a:p>
          </p:txBody>
        </p:sp>
        <p:sp>
          <p:nvSpPr>
            <p:cNvPr id="68" name="テキスト ボックス 67"/>
            <p:cNvSpPr txBox="1"/>
            <p:nvPr/>
          </p:nvSpPr>
          <p:spPr>
            <a:xfrm>
              <a:off x="728393" y="6309380"/>
              <a:ext cx="864096" cy="261610"/>
            </a:xfrm>
            <a:prstGeom prst="rect">
              <a:avLst/>
            </a:prstGeom>
            <a:noFill/>
          </p:spPr>
          <p:txBody>
            <a:bodyPr wrap="square" rtlCol="0">
              <a:spAutoFit/>
            </a:bodyPr>
            <a:lstStyle/>
            <a:p>
              <a:r>
                <a:rPr lang="en-US" altLang="ja-JP" sz="1100" dirty="0" smtClean="0"/>
                <a:t>(ax, ay, </a:t>
              </a:r>
              <a:r>
                <a:rPr lang="en-US" altLang="ja-JP" sz="1100" dirty="0" err="1" smtClean="0"/>
                <a:t>az</a:t>
              </a:r>
              <a:r>
                <a:rPr lang="en-US" altLang="ja-JP" sz="1100" dirty="0" smtClean="0"/>
                <a:t>)</a:t>
              </a:r>
            </a:p>
          </p:txBody>
        </p:sp>
      </p:grpSp>
      <p:grpSp>
        <p:nvGrpSpPr>
          <p:cNvPr id="69" name="グループ化 68"/>
          <p:cNvGrpSpPr/>
          <p:nvPr/>
        </p:nvGrpSpPr>
        <p:grpSpPr>
          <a:xfrm>
            <a:off x="4514850" y="5967585"/>
            <a:ext cx="1224136" cy="1224136"/>
            <a:chOff x="512369" y="5669444"/>
            <a:chExt cx="1224136" cy="1224136"/>
          </a:xfrm>
        </p:grpSpPr>
        <p:sp>
          <p:nvSpPr>
            <p:cNvPr id="70" name="円/楕円 69"/>
            <p:cNvSpPr/>
            <p:nvPr/>
          </p:nvSpPr>
          <p:spPr>
            <a:xfrm>
              <a:off x="512369" y="5669444"/>
              <a:ext cx="1224136"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スフィア１</a:t>
              </a:r>
              <a:endParaRPr kumimoji="1" lang="ja-JP" altLang="en-US" sz="1100" dirty="0"/>
            </a:p>
          </p:txBody>
        </p:sp>
        <p:sp>
          <p:nvSpPr>
            <p:cNvPr id="71" name="円/楕円 70"/>
            <p:cNvSpPr/>
            <p:nvPr/>
          </p:nvSpPr>
          <p:spPr>
            <a:xfrm>
              <a:off x="1088433" y="62455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p:cNvCxnSpPr>
              <a:stCxn id="71" idx="2"/>
              <a:endCxn id="70" idx="7"/>
            </p:cNvCxnSpPr>
            <p:nvPr/>
          </p:nvCxnSpPr>
          <p:spPr>
            <a:xfrm flipV="1">
              <a:off x="1088433" y="5848715"/>
              <a:ext cx="468801" cy="432797"/>
            </a:xfrm>
            <a:prstGeom prst="line">
              <a:avLst/>
            </a:prstGeom>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079713" y="5867920"/>
              <a:ext cx="308601" cy="261610"/>
            </a:xfrm>
            <a:prstGeom prst="rect">
              <a:avLst/>
            </a:prstGeom>
            <a:noFill/>
          </p:spPr>
          <p:txBody>
            <a:bodyPr wrap="square" rtlCol="0">
              <a:spAutoFit/>
            </a:bodyPr>
            <a:lstStyle/>
            <a:p>
              <a:r>
                <a:rPr lang="en-US" altLang="ja-JP" sz="1100" dirty="0" err="1" smtClean="0"/>
                <a:t>br</a:t>
              </a:r>
              <a:endParaRPr lang="en-US" altLang="ja-JP" sz="1100" dirty="0" smtClean="0"/>
            </a:p>
          </p:txBody>
        </p:sp>
        <p:sp>
          <p:nvSpPr>
            <p:cNvPr id="74" name="テキスト ボックス 73"/>
            <p:cNvSpPr txBox="1"/>
            <p:nvPr/>
          </p:nvSpPr>
          <p:spPr>
            <a:xfrm>
              <a:off x="728393" y="6309380"/>
              <a:ext cx="864096" cy="261610"/>
            </a:xfrm>
            <a:prstGeom prst="rect">
              <a:avLst/>
            </a:prstGeom>
            <a:noFill/>
          </p:spPr>
          <p:txBody>
            <a:bodyPr wrap="square" rtlCol="0">
              <a:spAutoFit/>
            </a:bodyPr>
            <a:lstStyle/>
            <a:p>
              <a:r>
                <a:rPr lang="en-US" altLang="ja-JP" sz="1100" dirty="0" smtClean="0"/>
                <a:t>(</a:t>
              </a:r>
              <a:r>
                <a:rPr lang="en-US" altLang="ja-JP" sz="1100" dirty="0" err="1" smtClean="0"/>
                <a:t>bx</a:t>
              </a:r>
              <a:r>
                <a:rPr lang="en-US" altLang="ja-JP" sz="1100" dirty="0" smtClean="0"/>
                <a:t>, by, </a:t>
              </a:r>
              <a:r>
                <a:rPr lang="en-US" altLang="ja-JP" sz="1100" dirty="0" err="1" smtClean="0"/>
                <a:t>bz</a:t>
              </a:r>
              <a:r>
                <a:rPr lang="en-US" altLang="ja-JP" sz="1100" dirty="0" smtClean="0"/>
                <a:t>)</a:t>
              </a:r>
            </a:p>
          </p:txBody>
        </p:sp>
      </p:grpSp>
      <p:cxnSp>
        <p:nvCxnSpPr>
          <p:cNvPr id="75" name="直線コネクタ 74"/>
          <p:cNvCxnSpPr>
            <a:stCxn id="65" idx="6"/>
            <a:endCxn id="71" idx="2"/>
          </p:cNvCxnSpPr>
          <p:nvPr/>
        </p:nvCxnSpPr>
        <p:spPr>
          <a:xfrm>
            <a:off x="4180830" y="6268998"/>
            <a:ext cx="910084" cy="310655"/>
          </a:xfrm>
          <a:prstGeom prst="line">
            <a:avLst/>
          </a:prstGeom>
          <a:ln w="28575" cmpd="dbl">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4672996" y="5669444"/>
            <a:ext cx="919235" cy="261610"/>
          </a:xfrm>
          <a:prstGeom prst="rect">
            <a:avLst/>
          </a:prstGeom>
          <a:noFill/>
        </p:spPr>
        <p:txBody>
          <a:bodyPr wrap="square" rtlCol="0">
            <a:spAutoFit/>
          </a:bodyPr>
          <a:lstStyle/>
          <a:p>
            <a:r>
              <a:rPr lang="en-US" altLang="ja-JP" sz="1100" dirty="0" smtClean="0"/>
              <a:t>2</a:t>
            </a:r>
            <a:r>
              <a:rPr lang="ja-JP" altLang="en-US" sz="1100" dirty="0" smtClean="0"/>
              <a:t>点間</a:t>
            </a:r>
            <a:r>
              <a:rPr lang="ja-JP" altLang="en-US" sz="1100" dirty="0"/>
              <a:t>距離</a:t>
            </a:r>
            <a:endParaRPr lang="en-US" altLang="ja-JP" sz="1100" dirty="0" smtClean="0"/>
          </a:p>
        </p:txBody>
      </p:sp>
      <p:cxnSp>
        <p:nvCxnSpPr>
          <p:cNvPr id="77" name="直線矢印コネクタ 76"/>
          <p:cNvCxnSpPr/>
          <p:nvPr/>
        </p:nvCxnSpPr>
        <p:spPr>
          <a:xfrm flipH="1">
            <a:off x="4385424" y="5883197"/>
            <a:ext cx="456994" cy="44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290479" y="7434996"/>
            <a:ext cx="1085850" cy="261610"/>
          </a:xfrm>
          <a:prstGeom prst="rect">
            <a:avLst/>
          </a:prstGeom>
          <a:noFill/>
        </p:spPr>
        <p:txBody>
          <a:bodyPr wrap="square" rtlCol="0">
            <a:spAutoFit/>
          </a:bodyPr>
          <a:lstStyle/>
          <a:p>
            <a:r>
              <a:rPr lang="en-US" altLang="ja-JP" sz="1100" dirty="0" smtClean="0"/>
              <a:t>&lt;</a:t>
            </a:r>
            <a:r>
              <a:rPr lang="ja-JP" altLang="en-US" sz="1100" dirty="0" smtClean="0"/>
              <a:t>判定条件</a:t>
            </a:r>
            <a:r>
              <a:rPr lang="en-US" altLang="ja-JP" sz="1100" dirty="0" smtClean="0"/>
              <a:t>&gt;</a:t>
            </a:r>
          </a:p>
        </p:txBody>
      </p:sp>
      <p:sp>
        <p:nvSpPr>
          <p:cNvPr id="84" name="テキスト ボックス 83"/>
          <p:cNvSpPr txBox="1"/>
          <p:nvPr/>
        </p:nvSpPr>
        <p:spPr>
          <a:xfrm>
            <a:off x="456447" y="7843592"/>
            <a:ext cx="1709833" cy="261610"/>
          </a:xfrm>
          <a:prstGeom prst="rect">
            <a:avLst/>
          </a:prstGeom>
          <a:noFill/>
        </p:spPr>
        <p:txBody>
          <a:bodyPr wrap="square" rtlCol="0">
            <a:spAutoFit/>
          </a:bodyPr>
          <a:lstStyle/>
          <a:p>
            <a:r>
              <a:rPr lang="en-US" altLang="ja-JP" sz="1100" b="1" dirty="0" smtClean="0"/>
              <a:t>2</a:t>
            </a:r>
            <a:r>
              <a:rPr lang="ja-JP" altLang="en-US" sz="1100" b="1" dirty="0" smtClean="0"/>
              <a:t>点間距離　</a:t>
            </a:r>
            <a:r>
              <a:rPr lang="en-US" altLang="ja-JP" sz="1100" b="1" dirty="0" smtClean="0"/>
              <a:t>&lt;=</a:t>
            </a:r>
            <a:r>
              <a:rPr lang="ja-JP" altLang="en-US" sz="1100" b="1" dirty="0" smtClean="0"/>
              <a:t>　半径合計</a:t>
            </a:r>
            <a:endParaRPr lang="en-US" altLang="ja-JP" sz="1100" b="1" dirty="0" smtClean="0"/>
          </a:p>
        </p:txBody>
      </p:sp>
      <p:sp>
        <p:nvSpPr>
          <p:cNvPr id="85" name="テキスト ボックス 84"/>
          <p:cNvSpPr txBox="1"/>
          <p:nvPr/>
        </p:nvSpPr>
        <p:spPr>
          <a:xfrm>
            <a:off x="2492316" y="7812360"/>
            <a:ext cx="3994763" cy="307777"/>
          </a:xfrm>
          <a:prstGeom prst="rect">
            <a:avLst/>
          </a:prstGeom>
          <a:noFill/>
        </p:spPr>
        <p:txBody>
          <a:bodyPr wrap="square" rtlCol="0">
            <a:spAutoFit/>
          </a:bodyPr>
          <a:lstStyle/>
          <a:p>
            <a:r>
              <a:rPr lang="ja-JP" altLang="en-US" sz="1400" b="1" dirty="0" smtClean="0"/>
              <a:t>（</a:t>
            </a:r>
            <a:r>
              <a:rPr lang="en-US" altLang="ja-JP" sz="1400" b="1" dirty="0" err="1" smtClean="0"/>
              <a:t>bx</a:t>
            </a:r>
            <a:r>
              <a:rPr lang="en-US" altLang="ja-JP" sz="1400" b="1" dirty="0" smtClean="0"/>
              <a:t> - ax</a:t>
            </a:r>
            <a:r>
              <a:rPr lang="ja-JP" altLang="en-US" sz="1400" b="1" dirty="0" smtClean="0"/>
              <a:t>）</a:t>
            </a:r>
            <a:r>
              <a:rPr lang="en-US" altLang="ja-JP" sz="1400" b="1" dirty="0" smtClean="0"/>
              <a:t>^2 + </a:t>
            </a:r>
            <a:r>
              <a:rPr lang="ja-JP" altLang="en-US" sz="1400" b="1" dirty="0"/>
              <a:t>（</a:t>
            </a:r>
            <a:r>
              <a:rPr lang="en-US" altLang="ja-JP" sz="1400" b="1" dirty="0" smtClean="0"/>
              <a:t>by </a:t>
            </a:r>
            <a:r>
              <a:rPr lang="en-US" altLang="ja-JP" sz="1400" b="1" dirty="0"/>
              <a:t>- </a:t>
            </a:r>
            <a:r>
              <a:rPr lang="en-US" altLang="ja-JP" sz="1400" b="1" dirty="0" smtClean="0"/>
              <a:t>ay</a:t>
            </a:r>
            <a:r>
              <a:rPr lang="ja-JP" altLang="en-US" sz="1400" b="1" dirty="0" smtClean="0"/>
              <a:t>）</a:t>
            </a:r>
            <a:r>
              <a:rPr lang="en-US" altLang="ja-JP" sz="1400" b="1" dirty="0" smtClean="0"/>
              <a:t>^2 + </a:t>
            </a:r>
            <a:r>
              <a:rPr lang="ja-JP" altLang="en-US" sz="1400" b="1" dirty="0"/>
              <a:t>（</a:t>
            </a:r>
            <a:r>
              <a:rPr lang="en-US" altLang="ja-JP" sz="1400" b="1" dirty="0" err="1" smtClean="0"/>
              <a:t>bz</a:t>
            </a:r>
            <a:r>
              <a:rPr lang="en-US" altLang="ja-JP" sz="1400" b="1" dirty="0" smtClean="0"/>
              <a:t>- </a:t>
            </a:r>
            <a:r>
              <a:rPr lang="en-US" altLang="ja-JP" sz="1400" b="1" dirty="0" err="1" smtClean="0"/>
              <a:t>az</a:t>
            </a:r>
            <a:r>
              <a:rPr lang="ja-JP" altLang="en-US" sz="1400" b="1" dirty="0" smtClean="0"/>
              <a:t>）</a:t>
            </a:r>
            <a:r>
              <a:rPr lang="en-US" altLang="ja-JP" sz="1400" b="1" dirty="0" smtClean="0"/>
              <a:t>^2 &lt;= </a:t>
            </a:r>
            <a:r>
              <a:rPr lang="en-US" altLang="ja-JP" sz="1400" b="1" dirty="0" err="1" smtClean="0"/>
              <a:t>ar</a:t>
            </a:r>
            <a:r>
              <a:rPr lang="en-US" altLang="ja-JP" sz="1400" b="1" dirty="0" smtClean="0"/>
              <a:t> + </a:t>
            </a:r>
            <a:r>
              <a:rPr lang="en-US" altLang="ja-JP" sz="1400" b="1" dirty="0" err="1" smtClean="0"/>
              <a:t>br</a:t>
            </a:r>
            <a:r>
              <a:rPr lang="en-US" altLang="ja-JP" sz="1400" b="1" dirty="0" smtClean="0"/>
              <a:t> </a:t>
            </a:r>
          </a:p>
        </p:txBody>
      </p:sp>
      <p:sp>
        <p:nvSpPr>
          <p:cNvPr id="81" name="右矢印 80"/>
          <p:cNvSpPr/>
          <p:nvPr/>
        </p:nvSpPr>
        <p:spPr>
          <a:xfrm>
            <a:off x="2107733" y="7793990"/>
            <a:ext cx="285771" cy="340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p:cNvSpPr/>
          <p:nvPr/>
        </p:nvSpPr>
        <p:spPr>
          <a:xfrm>
            <a:off x="433292" y="7696606"/>
            <a:ext cx="6053787" cy="54780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2437043" y="7830397"/>
            <a:ext cx="2917337" cy="253576"/>
            <a:chOff x="2437043" y="7830397"/>
            <a:chExt cx="2917337" cy="253576"/>
          </a:xfrm>
        </p:grpSpPr>
        <p:cxnSp>
          <p:nvCxnSpPr>
            <p:cNvPr id="7" name="直線コネクタ 6"/>
            <p:cNvCxnSpPr/>
            <p:nvPr/>
          </p:nvCxnSpPr>
          <p:spPr>
            <a:xfrm flipV="1">
              <a:off x="2437043" y="7920344"/>
              <a:ext cx="55273" cy="43738"/>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2492316" y="7921113"/>
              <a:ext cx="72008" cy="158723"/>
            </a:xfrm>
            <a:prstGeom prst="line">
              <a:avLst/>
            </a:prstGeom>
          </p:spPr>
          <p:style>
            <a:lnRef idx="1">
              <a:schemeClr val="dk1"/>
            </a:lnRef>
            <a:fillRef idx="0">
              <a:schemeClr val="dk1"/>
            </a:fillRef>
            <a:effectRef idx="0">
              <a:schemeClr val="dk1"/>
            </a:effectRef>
            <a:fontRef idx="minor">
              <a:schemeClr val="tx1"/>
            </a:fontRef>
          </p:style>
        </p:cxnSp>
        <p:cxnSp>
          <p:nvCxnSpPr>
            <p:cNvPr id="62" name="直線コネクタ 61"/>
            <p:cNvCxnSpPr/>
            <p:nvPr/>
          </p:nvCxnSpPr>
          <p:spPr>
            <a:xfrm flipH="1">
              <a:off x="2564325" y="7830397"/>
              <a:ext cx="23167" cy="253576"/>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2587492" y="7830397"/>
              <a:ext cx="276688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613658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109</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81385" y="179512"/>
            <a:ext cx="6597352" cy="430887"/>
          </a:xfrm>
          <a:prstGeom prst="rect">
            <a:avLst/>
          </a:prstGeom>
          <a:noFill/>
        </p:spPr>
        <p:txBody>
          <a:bodyPr wrap="square" rtlCol="0">
            <a:spAutoFit/>
          </a:bodyPr>
          <a:lstStyle/>
          <a:p>
            <a:r>
              <a:rPr lang="ja-JP" altLang="en-US" sz="1100" dirty="0" smtClean="0"/>
              <a:t>　なお、</a:t>
            </a:r>
            <a:r>
              <a:rPr lang="en-US" altLang="ja-JP" sz="1100" dirty="0" smtClean="0"/>
              <a:t>DirectX9</a:t>
            </a:r>
            <a:r>
              <a:rPr lang="ja-JP" altLang="en-US" sz="1100" dirty="0" smtClean="0"/>
              <a:t>においては、</a:t>
            </a:r>
            <a:r>
              <a:rPr lang="ja-JP" altLang="en-US" sz="1100" b="1" u="sng" dirty="0" smtClean="0"/>
              <a:t>ベクトルの長さを取得する</a:t>
            </a:r>
            <a:r>
              <a:rPr lang="en-US" altLang="ja-JP" sz="1100" b="1" u="sng" dirty="0" smtClean="0"/>
              <a:t>D3DXVec3Length</a:t>
            </a:r>
            <a:r>
              <a:rPr lang="ja-JP" altLang="en-US" sz="1100" b="1" u="sng" dirty="0" smtClean="0"/>
              <a:t>関数がある</a:t>
            </a:r>
            <a:r>
              <a:rPr lang="ja-JP" altLang="en-US" sz="1100" dirty="0" smtClean="0"/>
              <a:t>為、ベクトル</a:t>
            </a:r>
            <a:endParaRPr lang="en-US" altLang="ja-JP" sz="1100" dirty="0" smtClean="0"/>
          </a:p>
          <a:p>
            <a:r>
              <a:rPr lang="ja-JP" altLang="en-US" sz="1100" dirty="0" smtClean="0"/>
              <a:t>があれば、</a:t>
            </a:r>
            <a:r>
              <a:rPr lang="en-US" altLang="ja-JP" sz="1100" dirty="0" smtClean="0"/>
              <a:t>D3DXVec3Length</a:t>
            </a:r>
            <a:r>
              <a:rPr lang="ja-JP" altLang="en-US" sz="1100" dirty="0" smtClean="0"/>
              <a:t>を用いて長さを取得することが出来る</a:t>
            </a:r>
            <a:r>
              <a:rPr lang="ja-JP" altLang="en-US" sz="1100" dirty="0"/>
              <a:t>。</a:t>
            </a:r>
            <a:endParaRPr lang="en-US" altLang="ja-JP" sz="1100" dirty="0" smtClean="0"/>
          </a:p>
        </p:txBody>
      </p:sp>
      <p:sp>
        <p:nvSpPr>
          <p:cNvPr id="83" name="テキスト ボックス 82"/>
          <p:cNvSpPr txBox="1"/>
          <p:nvPr/>
        </p:nvSpPr>
        <p:spPr>
          <a:xfrm>
            <a:off x="535486" y="3422487"/>
            <a:ext cx="4994692" cy="261610"/>
          </a:xfrm>
          <a:prstGeom prst="rect">
            <a:avLst/>
          </a:prstGeom>
          <a:noFill/>
        </p:spPr>
        <p:txBody>
          <a:bodyPr wrap="square" rtlCol="0">
            <a:spAutoFit/>
          </a:bodyPr>
          <a:lstStyle/>
          <a:p>
            <a:r>
              <a:rPr lang="ja-JP" altLang="en-US" sz="1100" dirty="0" smtClean="0"/>
              <a:t>これらの内容を踏まえて衝突判定を行うプログラム例を以下に記載する。</a:t>
            </a:r>
            <a:endParaRPr lang="en-US" altLang="ja-JP" sz="1100" dirty="0" smtClean="0"/>
          </a:p>
        </p:txBody>
      </p:sp>
      <p:sp>
        <p:nvSpPr>
          <p:cNvPr id="85" name="テキスト ボックス 84"/>
          <p:cNvSpPr txBox="1"/>
          <p:nvPr/>
        </p:nvSpPr>
        <p:spPr>
          <a:xfrm>
            <a:off x="1536382" y="3110805"/>
            <a:ext cx="3994763" cy="307777"/>
          </a:xfrm>
          <a:prstGeom prst="rect">
            <a:avLst/>
          </a:prstGeom>
          <a:noFill/>
        </p:spPr>
        <p:txBody>
          <a:bodyPr wrap="square" rtlCol="0">
            <a:spAutoFit/>
          </a:bodyPr>
          <a:lstStyle/>
          <a:p>
            <a:r>
              <a:rPr lang="en-US" altLang="ja-JP" sz="1400" b="1" dirty="0" smtClean="0"/>
              <a:t>2</a:t>
            </a:r>
            <a:r>
              <a:rPr lang="ja-JP" altLang="en-US" sz="1400" b="1" dirty="0" smtClean="0"/>
              <a:t>点間ベクトル　</a:t>
            </a:r>
            <a:r>
              <a:rPr lang="en-US" altLang="ja-JP" sz="1400" b="1" dirty="0" smtClean="0"/>
              <a:t>=</a:t>
            </a:r>
            <a:r>
              <a:rPr lang="ja-JP" altLang="en-US" sz="1400" b="1" dirty="0" smtClean="0"/>
              <a:t>　ベクトル</a:t>
            </a:r>
            <a:r>
              <a:rPr lang="en-US" altLang="ja-JP" sz="1400" b="1" dirty="0" smtClean="0"/>
              <a:t>B</a:t>
            </a:r>
            <a:r>
              <a:rPr lang="ja-JP" altLang="en-US" sz="1400" b="1" dirty="0" smtClean="0"/>
              <a:t>　－　ベクトル</a:t>
            </a:r>
            <a:r>
              <a:rPr lang="en-US" altLang="ja-JP" sz="1400" b="1" dirty="0" smtClean="0"/>
              <a:t>A</a:t>
            </a:r>
            <a:r>
              <a:rPr lang="ja-JP" altLang="en-US" sz="1400" b="1" dirty="0" smtClean="0"/>
              <a:t>；</a:t>
            </a:r>
            <a:endParaRPr lang="en-US" altLang="ja-JP" sz="1400" b="1" dirty="0" smtClean="0"/>
          </a:p>
        </p:txBody>
      </p:sp>
      <p:sp>
        <p:nvSpPr>
          <p:cNvPr id="82" name="角丸四角形 81"/>
          <p:cNvSpPr/>
          <p:nvPr/>
        </p:nvSpPr>
        <p:spPr>
          <a:xfrm>
            <a:off x="802663" y="3018701"/>
            <a:ext cx="5146617" cy="3998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535486" y="641490"/>
            <a:ext cx="5636770" cy="1615827"/>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D3DXVec3Length</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a:t>
            </a:r>
            <a:r>
              <a:rPr lang="en-US" altLang="ja-JP" sz="1100" dirty="0"/>
              <a:t>3D </a:t>
            </a:r>
            <a:r>
              <a:rPr lang="ja-JP" altLang="en-US" sz="1100" dirty="0"/>
              <a:t>ベクトルの長さを</a:t>
            </a:r>
            <a:r>
              <a:rPr lang="ja-JP" altLang="en-US" sz="1100" dirty="0" smtClean="0"/>
              <a:t>返す</a:t>
            </a:r>
            <a:endParaRPr lang="en-US" altLang="ja-JP" sz="1100" dirty="0" smtClean="0"/>
          </a:p>
          <a:p>
            <a:r>
              <a:rPr lang="ja-JP" altLang="en-US" sz="1100" dirty="0" smtClean="0"/>
              <a:t>戻り値</a:t>
            </a:r>
            <a:endParaRPr lang="en-US" altLang="ja-JP" sz="1100" dirty="0" smtClean="0"/>
          </a:p>
          <a:p>
            <a:r>
              <a:rPr lang="ja-JP" altLang="en-US" sz="1100" dirty="0" smtClean="0"/>
              <a:t>　ベクトルの長さ</a:t>
            </a:r>
            <a:endParaRPr lang="en-US" altLang="ja-JP" sz="1100" dirty="0" smtClean="0"/>
          </a:p>
          <a:p>
            <a:r>
              <a:rPr lang="ja-JP" altLang="en-US" sz="1100" dirty="0" smtClean="0"/>
              <a:t>書式</a:t>
            </a:r>
          </a:p>
          <a:p>
            <a:pPr lvl="0"/>
            <a:r>
              <a:rPr kumimoji="0" lang="ja-JP" altLang="ja-JP" sz="1100" dirty="0" smtClean="0">
                <a:latin typeface="ゆたぽん（コーディング）" panose="02000609000000000000" pitchFamily="1" charset="-128"/>
                <a:ea typeface="ゆたぽん（コーディング）" panose="02000609000000000000" pitchFamily="1" charset="-128"/>
              </a:rPr>
              <a:t>FLOAT D3DXVec3Length(</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D3DXVECTOR3 *pV</a:t>
            </a:r>
            <a:r>
              <a:rPr kumimoji="0" lang="ja-JP" altLang="en-US" sz="1100" dirty="0" smtClean="0">
                <a:latin typeface="ゆたぽん（コーディング）" panose="02000609000000000000" pitchFamily="1" charset="-128"/>
                <a:ea typeface="ゆたぽん（コーディング）" panose="02000609000000000000" pitchFamily="1" charset="-128"/>
              </a:rPr>
              <a:t>　長さを算出するベクトルのアドレス</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600" dirty="0" smtClean="0">
                <a:latin typeface="ゆたぽん（コーディング）" panose="02000609000000000000" pitchFamily="1" charset="-128"/>
                <a:ea typeface="ゆたぽん（コーディング）" panose="02000609000000000000" pitchFamily="1" charset="-128"/>
              </a:rPr>
              <a:t> </a:t>
            </a:r>
            <a:endParaRPr kumimoji="0" lang="ja-JP" altLang="ja-JP" sz="2400" dirty="0">
              <a:latin typeface="ゆたぽん（コーディング）" panose="02000609000000000000" pitchFamily="1" charset="-128"/>
              <a:ea typeface="ゆたぽん（コーディング）" panose="02000609000000000000" pitchFamily="1" charset="-128"/>
            </a:endParaRPr>
          </a:p>
        </p:txBody>
      </p:sp>
      <p:sp>
        <p:nvSpPr>
          <p:cNvPr id="58" name="正方形/長方形 57"/>
          <p:cNvSpPr/>
          <p:nvPr/>
        </p:nvSpPr>
        <p:spPr>
          <a:xfrm>
            <a:off x="554852" y="852273"/>
            <a:ext cx="5669266" cy="1424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512369" y="2406987"/>
            <a:ext cx="5711749" cy="600164"/>
          </a:xfrm>
          <a:prstGeom prst="rect">
            <a:avLst/>
          </a:prstGeom>
          <a:noFill/>
        </p:spPr>
        <p:txBody>
          <a:bodyPr wrap="square" rtlCol="0">
            <a:spAutoFit/>
          </a:bodyPr>
          <a:lstStyle/>
          <a:p>
            <a:r>
              <a:rPr lang="ja-JP" altLang="en-US" sz="1100" dirty="0" smtClean="0"/>
              <a:t>　この関数を用いれば簡単に</a:t>
            </a:r>
            <a:r>
              <a:rPr lang="en-US" altLang="ja-JP" sz="1100" dirty="0" smtClean="0"/>
              <a:t>2</a:t>
            </a:r>
            <a:r>
              <a:rPr lang="ja-JP" altLang="en-US" sz="1100" dirty="0" smtClean="0"/>
              <a:t>点間距離を算出することが出来る。なお、バウンディングスフィア同士の衝突判定においては、以下のようにすれば</a:t>
            </a:r>
            <a:r>
              <a:rPr lang="en-US" altLang="ja-JP" sz="1100" dirty="0" smtClean="0"/>
              <a:t>2</a:t>
            </a:r>
            <a:r>
              <a:rPr lang="ja-JP" altLang="en-US" sz="1100" dirty="0" smtClean="0"/>
              <a:t>点間ベクトルを算出出来る為、以下の計算</a:t>
            </a:r>
            <a:endParaRPr lang="en-US" altLang="ja-JP" sz="1100" dirty="0" smtClean="0"/>
          </a:p>
          <a:p>
            <a:r>
              <a:rPr lang="ja-JP" altLang="en-US" sz="1100" dirty="0" smtClean="0"/>
              <a:t>によって算出したベクトルを</a:t>
            </a:r>
            <a:r>
              <a:rPr lang="en-US" altLang="ja-JP" sz="1100" dirty="0" smtClean="0"/>
              <a:t>D3DXVec3Length</a:t>
            </a:r>
            <a:r>
              <a:rPr lang="ja-JP" altLang="en-US" sz="1100" dirty="0" smtClean="0"/>
              <a:t>関数の引数として渡せば良い。</a:t>
            </a:r>
            <a:endParaRPr lang="en-US" altLang="ja-JP" sz="1100" dirty="0" smtClean="0"/>
          </a:p>
        </p:txBody>
      </p:sp>
      <p:sp>
        <p:nvSpPr>
          <p:cNvPr id="62" name="テキスト ボックス 61"/>
          <p:cNvSpPr txBox="1"/>
          <p:nvPr/>
        </p:nvSpPr>
        <p:spPr>
          <a:xfrm>
            <a:off x="504056" y="3707904"/>
            <a:ext cx="6165304" cy="4493538"/>
          </a:xfrm>
          <a:prstGeom prst="rect">
            <a:avLst/>
          </a:prstGeom>
          <a:noFill/>
        </p:spPr>
        <p:txBody>
          <a:bodyPr wrap="square" rtlCol="0">
            <a:spAutoFit/>
          </a:bodyPr>
          <a:lstStyle/>
          <a:p>
            <a:r>
              <a:rPr lang="en-US" altLang="ja-JP" sz="1100" dirty="0" err="1" smtClean="0">
                <a:latin typeface="ゆたぽん（コーディング）" panose="02000609000000000000" pitchFamily="1" charset="-128"/>
                <a:ea typeface="ゆたぽん（コーディング）" panose="02000609000000000000" pitchFamily="1" charset="-128"/>
              </a:rPr>
              <a:t>typedef</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struct</a:t>
            </a:r>
            <a:r>
              <a:rPr lang="en-US" altLang="ja-JP" sz="1100" dirty="0" smtClean="0">
                <a:latin typeface="ゆたぽん（コーディング）" panose="02000609000000000000" pitchFamily="1" charset="-128"/>
                <a:ea typeface="ゆたぽん（コーディング）" panose="02000609000000000000" pitchFamily="1" charset="-128"/>
              </a:rPr>
              <a:t> BOUNDINGSPHERE{</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バウンディングスフィア構造体</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localCenter</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バウンディングスフィアの中心座標</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r;		      //</a:t>
            </a:r>
            <a:r>
              <a:rPr lang="ja-JP" altLang="en-US" sz="1100" dirty="0" smtClean="0">
                <a:latin typeface="ゆたぽん（コーディング）" panose="02000609000000000000" pitchFamily="1" charset="-128"/>
                <a:ea typeface="ゆたぽん（コーディング）" panose="02000609000000000000" pitchFamily="1" charset="-128"/>
              </a:rPr>
              <a:t>バウンディングスフィアの半径</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}BUONDINGSPHERE;</a:t>
            </a:r>
          </a:p>
          <a:p>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posA</a:t>
            </a:r>
            <a:r>
              <a:rPr lang="en-US" altLang="ja-JP" sz="1100" dirty="0" smtClean="0">
                <a:latin typeface="ゆたぽん（コーディング）" panose="02000609000000000000" pitchFamily="1" charset="-128"/>
                <a:ea typeface="ゆたぽん（コーディング）" panose="02000609000000000000" pitchFamily="1" charset="-128"/>
              </a:rPr>
              <a:t>(15.0f, 20.0f, 0.0f);	//A</a:t>
            </a:r>
            <a:r>
              <a:rPr lang="ja-JP" altLang="en-US" sz="1100" dirty="0" smtClean="0">
                <a:latin typeface="ゆたぽん（コーディング）" panose="02000609000000000000" pitchFamily="1" charset="-128"/>
                <a:ea typeface="ゆたぽん（コーディング）" panose="02000609000000000000" pitchFamily="1" charset="-128"/>
              </a:rPr>
              <a:t>のワールド座標</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PosB</a:t>
            </a:r>
            <a:r>
              <a:rPr lang="en-US" altLang="ja-JP" sz="1100" dirty="0" smtClean="0">
                <a:latin typeface="ゆたぽん（コーディング）" panose="02000609000000000000" pitchFamily="1" charset="-128"/>
                <a:ea typeface="ゆたぽん（コーディング）" panose="02000609000000000000" pitchFamily="1" charset="-128"/>
              </a:rPr>
              <a:t>(23.0f</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11.0f</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30.0f);</a:t>
            </a:r>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のワールド座標</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BOUNDINGSPHERE </a:t>
            </a:r>
            <a:r>
              <a:rPr lang="en-US" altLang="ja-JP" sz="1100" dirty="0" err="1" smtClean="0">
                <a:latin typeface="ゆたぽん（コーディング）" panose="02000609000000000000" pitchFamily="1" charset="-128"/>
                <a:ea typeface="ゆたぽん（コーディング）" panose="02000609000000000000" pitchFamily="1" charset="-128"/>
              </a:rPr>
              <a:t>bsA</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a:t>
            </a:r>
            <a:r>
              <a:rPr lang="ja-JP" altLang="en-US" sz="1100" dirty="0" smtClean="0">
                <a:latin typeface="ゆたぽん（コーディング）" panose="02000609000000000000" pitchFamily="1" charset="-128"/>
                <a:ea typeface="ゆたぽん（コーディング）" panose="02000609000000000000" pitchFamily="1" charset="-128"/>
              </a:rPr>
              <a:t>のバウンディングスフィア</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BOUNDINGSPHERE </a:t>
            </a:r>
            <a:r>
              <a:rPr lang="en-US" altLang="ja-JP" sz="1100" dirty="0" err="1" smtClean="0">
                <a:latin typeface="ゆたぽん（コーディング）" panose="02000609000000000000" pitchFamily="1" charset="-128"/>
                <a:ea typeface="ゆたぽん（コーディング）" panose="02000609000000000000" pitchFamily="1" charset="-128"/>
              </a:rPr>
              <a:t>bsB</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の</a:t>
            </a:r>
            <a:r>
              <a:rPr lang="ja-JP" altLang="en-US" sz="1100" dirty="0">
                <a:latin typeface="ゆたぽん（コーディング）" panose="02000609000000000000" pitchFamily="1" charset="-128"/>
                <a:ea typeface="ゆたぽん（コーディング）" panose="02000609000000000000" pitchFamily="1" charset="-128"/>
              </a:rPr>
              <a:t>バウンディングスフィア</a:t>
            </a:r>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バウンディングスフィア</a:t>
            </a:r>
            <a:r>
              <a:rPr lang="en-US" altLang="ja-JP" sz="1100" dirty="0">
                <a:latin typeface="ゆたぽん（コーディング）" panose="02000609000000000000" pitchFamily="1" charset="-128"/>
                <a:ea typeface="ゆたぽん（コーディング）" panose="02000609000000000000" pitchFamily="1" charset="-128"/>
              </a:rPr>
              <a:t>A</a:t>
            </a:r>
            <a:r>
              <a:rPr lang="ja-JP" altLang="en-US" sz="1100" dirty="0" smtClean="0">
                <a:latin typeface="ゆたぽん（コーディング）" panose="02000609000000000000" pitchFamily="1" charset="-128"/>
                <a:ea typeface="ゆたぽん（コーディング）" panose="02000609000000000000" pitchFamily="1" charset="-128"/>
              </a:rPr>
              <a:t>の中心</a:t>
            </a:r>
            <a:r>
              <a:rPr lang="ja-JP" altLang="en-US" sz="1100" dirty="0">
                <a:latin typeface="ゆたぽん（コーディング）" panose="02000609000000000000" pitchFamily="1" charset="-128"/>
                <a:ea typeface="ゆたぽん（コーディング）" panose="02000609000000000000" pitchFamily="1" charset="-128"/>
              </a:rPr>
              <a:t>座標</a:t>
            </a:r>
            <a:r>
              <a:rPr lang="ja-JP" altLang="en-US" sz="1100" dirty="0" smtClean="0">
                <a:latin typeface="ゆたぽん（コーディング）" panose="02000609000000000000" pitchFamily="1" charset="-128"/>
                <a:ea typeface="ゆたぽん（コーディング）" panose="02000609000000000000" pitchFamily="1" charset="-128"/>
              </a:rPr>
              <a:t>セット</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bsA.localCenter</a:t>
            </a:r>
            <a:r>
              <a:rPr lang="en-US" altLang="ja-JP" sz="1100" dirty="0" smtClean="0">
                <a:latin typeface="ゆたぽん（コーディング）" panose="02000609000000000000" pitchFamily="1" charset="-128"/>
                <a:ea typeface="ゆたぽん（コーディング）" panose="02000609000000000000" pitchFamily="1" charset="-128"/>
              </a:rPr>
              <a:t> = new D3DXVECTOR3(5.0f, 0.0f, 0.0f); </a:t>
            </a:r>
          </a:p>
          <a:p>
            <a:r>
              <a:rPr lang="en-US" altLang="ja-JP" sz="1100" dirty="0" err="1" smtClean="0">
                <a:latin typeface="ゆたぽん（コーディング）" panose="02000609000000000000" pitchFamily="1" charset="-128"/>
                <a:ea typeface="ゆたぽん（コーディング）" panose="02000609000000000000" pitchFamily="1" charset="-128"/>
              </a:rPr>
              <a:t>bsA.r</a:t>
            </a:r>
            <a:r>
              <a:rPr lang="en-US" altLang="ja-JP" sz="1100" dirty="0" smtClean="0">
                <a:latin typeface="ゆたぽん（コーディング）" panose="02000609000000000000" pitchFamily="1" charset="-128"/>
                <a:ea typeface="ゆたぽん（コーディング）" panose="02000609000000000000" pitchFamily="1" charset="-128"/>
              </a:rPr>
              <a:t> = 32.0f;</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バウンディングスフィア</a:t>
            </a:r>
            <a:r>
              <a:rPr lang="en-US" altLang="ja-JP" sz="1100" dirty="0" smtClean="0">
                <a:latin typeface="ゆたぽん（コーディング）" panose="02000609000000000000" pitchFamily="1" charset="-128"/>
                <a:ea typeface="ゆたぽん（コーディング）" panose="02000609000000000000" pitchFamily="1" charset="-128"/>
              </a:rPr>
              <a:t>A</a:t>
            </a:r>
            <a:r>
              <a:rPr lang="ja-JP" altLang="en-US" sz="1100" dirty="0" smtClean="0">
                <a:latin typeface="ゆたぽん（コーディング）" panose="02000609000000000000" pitchFamily="1" charset="-128"/>
                <a:ea typeface="ゆたぽん（コーディング）" panose="02000609000000000000" pitchFamily="1" charset="-128"/>
              </a:rPr>
              <a:t>の半径セット</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バウンディングスフィア</a:t>
            </a:r>
            <a:r>
              <a:rPr lang="en-US" altLang="ja-JP" sz="1100" dirty="0">
                <a:latin typeface="ゆたぽん（コーディング）" panose="02000609000000000000" pitchFamily="1" charset="-128"/>
                <a:ea typeface="ゆたぽん（コーディング）" panose="02000609000000000000" pitchFamily="1" charset="-128"/>
              </a:rPr>
              <a:t>B</a:t>
            </a:r>
            <a:r>
              <a:rPr lang="ja-JP" altLang="en-US" sz="1100" dirty="0">
                <a:latin typeface="ゆたぽん（コーディング）" panose="02000609000000000000" pitchFamily="1" charset="-128"/>
                <a:ea typeface="ゆたぽん（コーディング）" panose="02000609000000000000" pitchFamily="1" charset="-128"/>
              </a:rPr>
              <a:t>の中心座標</a:t>
            </a:r>
            <a:r>
              <a:rPr lang="ja-JP" altLang="en-US" sz="1100" dirty="0" smtClean="0">
                <a:latin typeface="ゆたぽん（コーディング）" panose="02000609000000000000" pitchFamily="1" charset="-128"/>
                <a:ea typeface="ゆたぽん（コーディング）" panose="02000609000000000000" pitchFamily="1" charset="-128"/>
              </a:rPr>
              <a:t>セット</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bsB.localCenter</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new </a:t>
            </a:r>
            <a:r>
              <a:rPr lang="en-US" altLang="ja-JP" sz="1100" dirty="0" smtClean="0">
                <a:latin typeface="ゆたぽん（コーディング）" panose="02000609000000000000" pitchFamily="1" charset="-128"/>
                <a:ea typeface="ゆたぽん（コーディング）" panose="02000609000000000000" pitchFamily="1" charset="-128"/>
              </a:rPr>
              <a:t>D3DXVECTOR3(0.0f</a:t>
            </a:r>
            <a:r>
              <a:rPr lang="en-US" altLang="ja-JP" sz="1100" dirty="0">
                <a:latin typeface="ゆたぽん（コーディング）" panose="02000609000000000000" pitchFamily="1" charset="-128"/>
                <a:ea typeface="ゆたぽん（コーディング）" panose="02000609000000000000" pitchFamily="1" charset="-128"/>
              </a:rPr>
              <a:t>, 0.0f, </a:t>
            </a:r>
            <a:r>
              <a:rPr lang="en-US" altLang="ja-JP" sz="1100" dirty="0" smtClean="0">
                <a:latin typeface="ゆたぽん（コーディング）" panose="02000609000000000000" pitchFamily="1" charset="-128"/>
                <a:ea typeface="ゆたぽん（コーディング）" panose="02000609000000000000" pitchFamily="1" charset="-128"/>
              </a:rPr>
              <a:t>0.0f);</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bsB.r</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20.0f;</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バウンディングスフィア</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の</a:t>
            </a:r>
            <a:r>
              <a:rPr lang="ja-JP" altLang="en-US" sz="1100" dirty="0">
                <a:latin typeface="ゆたぽん（コーディング）" panose="02000609000000000000" pitchFamily="1" charset="-128"/>
                <a:ea typeface="ゆたぽん（コーディング）" panose="02000609000000000000" pitchFamily="1" charset="-128"/>
              </a:rPr>
              <a:t>半径</a:t>
            </a:r>
            <a:r>
              <a:rPr lang="ja-JP" altLang="en-US" sz="1100" dirty="0" smtClean="0">
                <a:latin typeface="ゆたぽん（コーディング）" panose="02000609000000000000" pitchFamily="1" charset="-128"/>
                <a:ea typeface="ゆたぽん（コーディング）" panose="02000609000000000000" pitchFamily="1" charset="-128"/>
              </a:rPr>
              <a:t>セット</a:t>
            </a:r>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worldACenter</a:t>
            </a:r>
            <a:r>
              <a:rPr lang="en-US" altLang="ja-JP" sz="1100" dirty="0" smtClean="0">
                <a:latin typeface="ゆたぽん（コーディング）" panose="02000609000000000000" pitchFamily="1" charset="-128"/>
                <a:ea typeface="ゆたぽん（コーディング）" panose="02000609000000000000" pitchFamily="1" charset="-128"/>
              </a:rPr>
              <a:t> = </a:t>
            </a:r>
            <a:r>
              <a:rPr lang="en-US" altLang="ja-JP" sz="1100" dirty="0" err="1" smtClean="0">
                <a:latin typeface="ゆたぽん（コーディング）" panose="02000609000000000000" pitchFamily="1" charset="-128"/>
                <a:ea typeface="ゆたぽん（コーディング）" panose="02000609000000000000" pitchFamily="1" charset="-128"/>
              </a:rPr>
              <a:t>posA</a:t>
            </a:r>
            <a:r>
              <a:rPr lang="en-US" altLang="ja-JP" sz="1100" dirty="0" smtClean="0">
                <a:latin typeface="ゆたぽん（コーディング）" panose="02000609000000000000" pitchFamily="1" charset="-128"/>
                <a:ea typeface="ゆたぽん（コーディング）" panose="02000609000000000000" pitchFamily="1" charset="-128"/>
              </a:rPr>
              <a:t> + </a:t>
            </a:r>
            <a:r>
              <a:rPr lang="en-US" altLang="ja-JP" sz="1100" dirty="0" err="1" smtClean="0">
                <a:latin typeface="ゆたぽん（コーディング）" panose="02000609000000000000" pitchFamily="1" charset="-128"/>
                <a:ea typeface="ゆたぽん（コーディング）" panose="02000609000000000000" pitchFamily="1" charset="-128"/>
              </a:rPr>
              <a:t>bsA.localCenter</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実際</a:t>
            </a:r>
            <a:r>
              <a:rPr lang="ja-JP" altLang="en-US" sz="1100" dirty="0" smtClean="0">
                <a:latin typeface="ゆたぽん（コーディング）" panose="02000609000000000000" pitchFamily="1" charset="-128"/>
                <a:ea typeface="ゆたぽん（コーディング）" panose="02000609000000000000" pitchFamily="1" charset="-128"/>
              </a:rPr>
              <a:t>のスフィア</a:t>
            </a:r>
            <a:r>
              <a:rPr lang="en-US" altLang="ja-JP" sz="1100" dirty="0" smtClean="0">
                <a:latin typeface="ゆたぽん（コーディング）" panose="02000609000000000000" pitchFamily="1" charset="-128"/>
                <a:ea typeface="ゆたぽん（コーディング）" panose="02000609000000000000" pitchFamily="1" charset="-128"/>
              </a:rPr>
              <a:t>A</a:t>
            </a:r>
            <a:r>
              <a:rPr lang="ja-JP" altLang="en-US" sz="1100" dirty="0" smtClean="0">
                <a:latin typeface="ゆたぽん（コーディング）" panose="02000609000000000000" pitchFamily="1" charset="-128"/>
                <a:ea typeface="ゆたぽん（コーディング）" panose="02000609000000000000" pitchFamily="1" charset="-128"/>
              </a:rPr>
              <a:t>の中心座標算出</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worldBCenter</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posB</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bsB.localCenter</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実際の</a:t>
            </a:r>
            <a:r>
              <a:rPr lang="ja-JP" altLang="en-US" sz="1100" dirty="0" smtClean="0">
                <a:latin typeface="ゆたぽん（コーディング）" panose="02000609000000000000" pitchFamily="1" charset="-128"/>
                <a:ea typeface="ゆたぽん（コーディング）" panose="02000609000000000000" pitchFamily="1" charset="-128"/>
              </a:rPr>
              <a:t>スフィア</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の</a:t>
            </a:r>
            <a:r>
              <a:rPr lang="ja-JP" altLang="en-US" sz="1100" dirty="0">
                <a:latin typeface="ゆたぽん（コーディング）" panose="02000609000000000000" pitchFamily="1" charset="-128"/>
                <a:ea typeface="ゆたぽん（コーディング）" panose="02000609000000000000" pitchFamily="1" charset="-128"/>
              </a:rPr>
              <a:t>中心座標算出</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vecLength</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worldBCenter</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worldACenter</a:t>
            </a:r>
            <a:r>
              <a:rPr lang="en-US" altLang="ja-JP" sz="1100" dirty="0" smtClean="0">
                <a:latin typeface="ゆたぽん（コーディング）" panose="02000609000000000000" pitchFamily="1" charset="-128"/>
                <a:ea typeface="ゆたぽん（コーディング）" panose="02000609000000000000" pitchFamily="1" charset="-128"/>
              </a:rPr>
              <a:t>; //2</a:t>
            </a:r>
            <a:r>
              <a:rPr lang="ja-JP" altLang="en-US" sz="1100" dirty="0" smtClean="0">
                <a:latin typeface="ゆたぽん（コーディング）" panose="02000609000000000000" pitchFamily="1" charset="-128"/>
                <a:ea typeface="ゆたぽん（コーディング）" panose="02000609000000000000" pitchFamily="1" charset="-128"/>
              </a:rPr>
              <a:t>点間ベクトル算出</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fLength</a:t>
            </a:r>
            <a:r>
              <a:rPr lang="en-US" altLang="ja-JP" sz="1100" dirty="0">
                <a:latin typeface="ゆたぽん（コーディング）" panose="02000609000000000000" pitchFamily="1" charset="-128"/>
                <a:ea typeface="ゆたぽん（コーディング）" panose="02000609000000000000" pitchFamily="1" charset="-128"/>
              </a:rPr>
              <a:t> = D3DXVec3Length(&amp;</a:t>
            </a:r>
            <a:r>
              <a:rPr lang="en-US" altLang="ja-JP" sz="1100" dirty="0" err="1">
                <a:latin typeface="ゆたぽん（コーディング）" panose="02000609000000000000" pitchFamily="1" charset="-128"/>
                <a:ea typeface="ゆたぽん（コーディング）" panose="02000609000000000000" pitchFamily="1" charset="-128"/>
              </a:rPr>
              <a:t>vecLength</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ベクトルの長さ取得</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衝突判定</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if(</a:t>
            </a:r>
            <a:r>
              <a:rPr lang="en-US" altLang="ja-JP" sz="1100" dirty="0" err="1">
                <a:latin typeface="ゆたぽん（コーディング）" panose="02000609000000000000" pitchFamily="1" charset="-128"/>
                <a:ea typeface="ゆたぽん（コーディング）" panose="02000609000000000000" pitchFamily="1" charset="-128"/>
              </a:rPr>
              <a:t>fLength</a:t>
            </a:r>
            <a:r>
              <a:rPr lang="en-US" altLang="ja-JP" sz="1100" dirty="0">
                <a:latin typeface="ゆたぽん（コーディング）" panose="02000609000000000000" pitchFamily="1" charset="-128"/>
                <a:ea typeface="ゆたぽん（コーディング）" panose="02000609000000000000" pitchFamily="1" charset="-128"/>
              </a:rPr>
              <a:t> &lt; </a:t>
            </a:r>
            <a:r>
              <a:rPr lang="en-US" altLang="ja-JP" sz="1100" dirty="0" err="1" smtClean="0">
                <a:latin typeface="ゆたぽん（コーディング）" panose="02000609000000000000" pitchFamily="1" charset="-128"/>
                <a:ea typeface="ゆたぽん（コーディング）" panose="02000609000000000000" pitchFamily="1" charset="-128"/>
              </a:rPr>
              <a:t>bsA.r</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bsB.r</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衝突時の処理</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p>
        </p:txBody>
      </p:sp>
      <p:sp>
        <p:nvSpPr>
          <p:cNvPr id="78" name="正方形/長方形 77"/>
          <p:cNvSpPr/>
          <p:nvPr/>
        </p:nvSpPr>
        <p:spPr>
          <a:xfrm>
            <a:off x="500608" y="3675794"/>
            <a:ext cx="6096744" cy="4302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481654" y="7967951"/>
            <a:ext cx="6115697" cy="430887"/>
          </a:xfrm>
          <a:prstGeom prst="rect">
            <a:avLst/>
          </a:prstGeom>
          <a:noFill/>
        </p:spPr>
        <p:txBody>
          <a:bodyPr wrap="square" rtlCol="0">
            <a:spAutoFit/>
          </a:bodyPr>
          <a:lstStyle/>
          <a:p>
            <a:r>
              <a:rPr lang="ja-JP" altLang="en-US" sz="1100" b="1" dirty="0" smtClean="0"/>
              <a:t>このプログラムの場合、バウンディングスフィアの中心座標や半径はプログラム中で定数値を設定している為、オブジェクトの形状に応じた値をセットすることが困難である。</a:t>
            </a:r>
            <a:endParaRPr lang="en-US" altLang="ja-JP" sz="1100" b="1" dirty="0" smtClean="0"/>
          </a:p>
        </p:txBody>
      </p:sp>
    </p:spTree>
    <p:extLst>
      <p:ext uri="{BB962C8B-B14F-4D97-AF65-F5344CB8AC3E}">
        <p14:creationId xmlns:p14="http://schemas.microsoft.com/office/powerpoint/2010/main" val="320301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908720" y="3351426"/>
            <a:ext cx="4752528" cy="2520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a:spLocks noGrp="1"/>
          </p:cNvSpPr>
          <p:nvPr>
            <p:ph type="title"/>
          </p:nvPr>
        </p:nvSpPr>
        <p:spPr>
          <a:xfrm>
            <a:off x="692696" y="366184"/>
            <a:ext cx="5832648" cy="677424"/>
          </a:xfrm>
        </p:spPr>
        <p:txBody>
          <a:bodyPr>
            <a:normAutofit fontScale="90000"/>
          </a:bodyPr>
          <a:lstStyle/>
          <a:p>
            <a:pPr algn="l"/>
            <a:r>
              <a:rPr kumimoji="1" lang="en-US" altLang="ja-JP" sz="3200" dirty="0" smtClean="0">
                <a:latin typeface="A-OTF ゴシックMB101 Pro U" panose="020B0900000000000000" pitchFamily="34" charset="-128"/>
                <a:ea typeface="A-OTF ゴシックMB101 Pro U" panose="020B0900000000000000" pitchFamily="34" charset="-128"/>
              </a:rPr>
              <a:t>Direct3D</a:t>
            </a:r>
            <a:r>
              <a:rPr kumimoji="1" lang="ja-JP" altLang="en-US" sz="3200" dirty="0" smtClean="0">
                <a:latin typeface="A-OTF ゴシックMB101 Pro U" panose="020B0900000000000000" pitchFamily="34" charset="-128"/>
                <a:ea typeface="A-OTF ゴシックMB101 Pro U" panose="020B0900000000000000" pitchFamily="34" charset="-128"/>
              </a:rPr>
              <a:t>によるレンダリング</a:t>
            </a:r>
            <a:endParaRPr kumimoji="1" lang="ja-JP" altLang="en-US" sz="3200" dirty="0">
              <a:latin typeface="A-OTF ゴシックMB101 Pro U" panose="020B0900000000000000" pitchFamily="34" charset="-128"/>
              <a:ea typeface="A-OTF ゴシックMB101 Pro U" panose="020B0900000000000000" pitchFamily="34"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この章では、</a:t>
            </a:r>
            <a:r>
              <a:rPr kumimoji="1" lang="en-US" altLang="ja-JP" sz="1100" dirty="0" smtClean="0">
                <a:latin typeface="Meiryo UI" panose="020B0604030504040204" pitchFamily="50" charset="-128"/>
                <a:ea typeface="Meiryo UI" panose="020B0604030504040204" pitchFamily="50" charset="-128"/>
              </a:rPr>
              <a:t>Direct3D</a:t>
            </a:r>
            <a:r>
              <a:rPr kumimoji="1" lang="ja-JP" altLang="en-US" sz="1100" dirty="0" smtClean="0">
                <a:latin typeface="Meiryo UI" panose="020B0604030504040204" pitchFamily="50" charset="-128"/>
                <a:ea typeface="Meiryo UI" panose="020B0604030504040204" pitchFamily="50" charset="-128"/>
              </a:rPr>
              <a:t>によるレンダリングの方法について扱う。</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キーワード</a:t>
            </a:r>
            <a:r>
              <a:rPr lang="ja-JP" altLang="en-US" sz="1100" dirty="0" smtClean="0">
                <a:latin typeface="Meiryo UI" panose="020B0604030504040204" pitchFamily="50" charset="-128"/>
                <a:ea typeface="Meiryo UI" panose="020B0604030504040204" pitchFamily="50" charset="-128"/>
              </a:rPr>
              <a:t>： レンダリングアルゴリズム　</a:t>
            </a:r>
            <a:r>
              <a:rPr lang="en-US" altLang="ja-JP" sz="1100" dirty="0" smtClean="0">
                <a:latin typeface="Meiryo UI" panose="020B0604030504040204" pitchFamily="50" charset="-128"/>
                <a:ea typeface="Meiryo UI" panose="020B0604030504040204" pitchFamily="50" charset="-128"/>
              </a:rPr>
              <a:t>Clear</a:t>
            </a:r>
            <a:r>
              <a:rPr lang="ja-JP" altLang="en-US" sz="1100" dirty="0" smtClean="0">
                <a:latin typeface="Meiryo UI" panose="020B0604030504040204" pitchFamily="50" charset="-128"/>
                <a:ea typeface="Meiryo UI" panose="020B0604030504040204" pitchFamily="50" charset="-128"/>
              </a:rPr>
              <a:t>関数　</a:t>
            </a:r>
            <a:r>
              <a:rPr lang="en-US" altLang="ja-JP" sz="1100" dirty="0" err="1" smtClean="0">
                <a:latin typeface="Meiryo UI" panose="020B0604030504040204" pitchFamily="50" charset="-128"/>
                <a:ea typeface="Meiryo UI" panose="020B0604030504040204" pitchFamily="50" charset="-128"/>
              </a:rPr>
              <a:t>BeginScene</a:t>
            </a:r>
            <a:r>
              <a:rPr lang="ja-JP" altLang="en-US" sz="1100"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EndScene</a:t>
            </a:r>
            <a:r>
              <a:rPr lang="ja-JP" altLang="en-US" sz="1100" dirty="0" smtClean="0">
                <a:latin typeface="Meiryo UI" panose="020B0604030504040204" pitchFamily="50" charset="-128"/>
                <a:ea typeface="Meiryo UI" panose="020B0604030504040204" pitchFamily="50" charset="-128"/>
              </a:rPr>
              <a:t>関数　</a:t>
            </a:r>
            <a:r>
              <a:rPr lang="en-US" altLang="ja-JP" sz="1100" dirty="0" smtClean="0">
                <a:latin typeface="Meiryo UI" panose="020B0604030504040204" pitchFamily="50" charset="-128"/>
                <a:ea typeface="Meiryo UI" panose="020B0604030504040204" pitchFamily="50" charset="-128"/>
              </a:rPr>
              <a:t>Present</a:t>
            </a:r>
            <a:r>
              <a:rPr lang="ja-JP" altLang="en-US" sz="1100" dirty="0" smtClean="0">
                <a:latin typeface="Meiryo UI" panose="020B0604030504040204" pitchFamily="50" charset="-128"/>
                <a:ea typeface="Meiryo UI" panose="020B0604030504040204" pitchFamily="50" charset="-128"/>
              </a:rPr>
              <a:t>関数　</a:t>
            </a:r>
            <a:r>
              <a:rPr lang="en-US" altLang="ja-JP" sz="1100" dirty="0" smtClean="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バッファー</a:t>
            </a:r>
            <a:endParaRPr kumimoji="1" lang="ja-JP" altLang="en-US" sz="1100" dirty="0">
              <a:latin typeface="Meiryo UI" panose="020B0604030504040204" pitchFamily="50"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3200" dirty="0" smtClean="0">
                <a:latin typeface="A-OTF ゴシックMB101 Pro U" panose="020B0900000000000000" pitchFamily="34" charset="-128"/>
                <a:ea typeface="A-OTF ゴシックMB101 Pro U" panose="020B0900000000000000" pitchFamily="34" charset="-128"/>
                <a:cs typeface="+mj-cs"/>
              </a:rPr>
              <a:t>２</a:t>
            </a:r>
            <a:endParaRPr kumimoji="1" lang="ja-JP" altLang="en-US" sz="3200" b="0" i="0" u="none" strike="noStrike" kern="1200" cap="none" spc="0" normalizeH="0" baseline="0" noProof="0" dirty="0" smtClean="0">
              <a:ln>
                <a:noFill/>
              </a:ln>
              <a:solidFill>
                <a:schemeClr val="tx1"/>
              </a:solidFill>
              <a:effectLst/>
              <a:uLnTx/>
              <a:uFillTx/>
              <a:latin typeface="A-OTF ゴシックMB101 Pro U" panose="020B0900000000000000" pitchFamily="34" charset="-128"/>
              <a:ea typeface="A-OTF ゴシックMB101 Pro U" panose="020B0900000000000000" pitchFamily="34" charset="-128"/>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132856" y="3446294"/>
            <a:ext cx="2088232" cy="2880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ysClr val="windowText" lastClr="000000"/>
                </a:solidFill>
                <a:latin typeface="Meiryo UI" panose="020B0604030504040204" pitchFamily="50" charset="-128"/>
                <a:ea typeface="Meiryo UI" panose="020B0604030504040204" pitchFamily="50" charset="-128"/>
              </a:rPr>
              <a:t>バックバッファクリア</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sp>
        <p:nvSpPr>
          <p:cNvPr id="17" name="正方形/長方形 16"/>
          <p:cNvSpPr/>
          <p:nvPr/>
        </p:nvSpPr>
        <p:spPr>
          <a:xfrm>
            <a:off x="2132856" y="3950350"/>
            <a:ext cx="2088232" cy="2880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ysClr val="windowText" lastClr="000000"/>
                </a:solidFill>
                <a:latin typeface="Meiryo UI" panose="020B0604030504040204" pitchFamily="50" charset="-128"/>
                <a:ea typeface="Meiryo UI" panose="020B0604030504040204" pitchFamily="50" charset="-128"/>
              </a:rPr>
              <a:t>レンダリング</a:t>
            </a:r>
            <a:r>
              <a:rPr lang="en-US" altLang="ja-JP" sz="1100" b="1" dirty="0" smtClean="0">
                <a:solidFill>
                  <a:sysClr val="windowText" lastClr="000000"/>
                </a:solidFill>
                <a:latin typeface="Meiryo UI" panose="020B0604030504040204" pitchFamily="50" charset="-128"/>
                <a:ea typeface="Meiryo UI" panose="020B0604030504040204" pitchFamily="50" charset="-128"/>
              </a:rPr>
              <a:t>(</a:t>
            </a:r>
            <a:r>
              <a:rPr lang="ja-JP" altLang="en-US" sz="1100" b="1" dirty="0" smtClean="0">
                <a:solidFill>
                  <a:sysClr val="windowText" lastClr="000000"/>
                </a:solidFill>
                <a:latin typeface="Meiryo UI" panose="020B0604030504040204" pitchFamily="50" charset="-128"/>
                <a:ea typeface="Meiryo UI" panose="020B0604030504040204" pitchFamily="50" charset="-128"/>
              </a:rPr>
              <a:t>シーン</a:t>
            </a:r>
            <a:r>
              <a:rPr lang="en-US" altLang="ja-JP" sz="1100" b="1" dirty="0" smtClean="0">
                <a:solidFill>
                  <a:sysClr val="windowText" lastClr="000000"/>
                </a:solidFill>
                <a:latin typeface="Meiryo UI" panose="020B0604030504040204" pitchFamily="50" charset="-128"/>
                <a:ea typeface="Meiryo UI" panose="020B0604030504040204" pitchFamily="50" charset="-128"/>
              </a:rPr>
              <a:t>)</a:t>
            </a:r>
            <a:r>
              <a:rPr lang="ja-JP" altLang="en-US" sz="1100" b="1" dirty="0" smtClean="0">
                <a:solidFill>
                  <a:sysClr val="windowText" lastClr="000000"/>
                </a:solidFill>
                <a:latin typeface="Meiryo UI" panose="020B0604030504040204" pitchFamily="50" charset="-128"/>
                <a:ea typeface="Meiryo UI" panose="020B0604030504040204" pitchFamily="50" charset="-128"/>
              </a:rPr>
              <a:t>開始</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2132856" y="4454406"/>
            <a:ext cx="2088232" cy="2880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レンダリング処理</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2132856" y="4958462"/>
            <a:ext cx="2088232" cy="2880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ysClr val="windowText" lastClr="000000"/>
                </a:solidFill>
                <a:latin typeface="Meiryo UI" panose="020B0604030504040204" pitchFamily="50" charset="-128"/>
                <a:ea typeface="Meiryo UI" panose="020B0604030504040204" pitchFamily="50" charset="-128"/>
              </a:rPr>
              <a:t>レンダリング</a:t>
            </a:r>
            <a:r>
              <a:rPr lang="en-US" altLang="ja-JP" sz="1100" b="1" dirty="0" smtClean="0">
                <a:solidFill>
                  <a:sysClr val="windowText" lastClr="000000"/>
                </a:solidFill>
                <a:latin typeface="Meiryo UI" panose="020B0604030504040204" pitchFamily="50" charset="-128"/>
                <a:ea typeface="Meiryo UI" panose="020B0604030504040204" pitchFamily="50" charset="-128"/>
              </a:rPr>
              <a:t>(</a:t>
            </a:r>
            <a:r>
              <a:rPr lang="ja-JP" altLang="en-US" sz="1100" b="1" dirty="0" smtClean="0">
                <a:solidFill>
                  <a:sysClr val="windowText" lastClr="000000"/>
                </a:solidFill>
                <a:latin typeface="Meiryo UI" panose="020B0604030504040204" pitchFamily="50" charset="-128"/>
                <a:ea typeface="Meiryo UI" panose="020B0604030504040204" pitchFamily="50" charset="-128"/>
              </a:rPr>
              <a:t>シーン</a:t>
            </a:r>
            <a:r>
              <a:rPr lang="en-US" altLang="ja-JP" sz="1100" b="1" dirty="0" smtClean="0">
                <a:solidFill>
                  <a:sysClr val="windowText" lastClr="000000"/>
                </a:solidFill>
                <a:latin typeface="Meiryo UI" panose="020B0604030504040204" pitchFamily="50" charset="-128"/>
                <a:ea typeface="Meiryo UI" panose="020B0604030504040204" pitchFamily="50" charset="-128"/>
              </a:rPr>
              <a:t>)</a:t>
            </a:r>
            <a:r>
              <a:rPr lang="ja-JP" altLang="en-US" sz="1100" b="1" dirty="0" smtClean="0">
                <a:solidFill>
                  <a:sysClr val="windowText" lastClr="000000"/>
                </a:solidFill>
                <a:latin typeface="Meiryo UI" panose="020B0604030504040204" pitchFamily="50" charset="-128"/>
                <a:ea typeface="Meiryo UI" panose="020B0604030504040204" pitchFamily="50" charset="-128"/>
              </a:rPr>
              <a:t>終了</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sp>
        <p:nvSpPr>
          <p:cNvPr id="20" name="正方形/長方形 19"/>
          <p:cNvSpPr/>
          <p:nvPr/>
        </p:nvSpPr>
        <p:spPr>
          <a:xfrm>
            <a:off x="2132856" y="5462518"/>
            <a:ext cx="2088232" cy="2880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Meiryo UI" panose="020B0604030504040204" pitchFamily="50" charset="-128"/>
                <a:ea typeface="Meiryo UI" panose="020B0604030504040204" pitchFamily="50" charset="-128"/>
              </a:rPr>
              <a:t>バッファを画面に描画</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cxnSp>
        <p:nvCxnSpPr>
          <p:cNvPr id="23" name="直線矢印コネクタ 22"/>
          <p:cNvCxnSpPr>
            <a:stCxn id="16" idx="2"/>
            <a:endCxn id="17" idx="0"/>
          </p:cNvCxnSpPr>
          <p:nvPr/>
        </p:nvCxnSpPr>
        <p:spPr>
          <a:xfrm>
            <a:off x="3176972" y="373432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164783" y="423838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3160020" y="474243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3147831" y="524649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916832" y="5894566"/>
            <a:ext cx="266429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&lt;Direct</a:t>
            </a:r>
            <a:r>
              <a:rPr lang="ja-JP" altLang="en-US" sz="1100" dirty="0" smtClean="0">
                <a:latin typeface="Meiryo UI" panose="020B0604030504040204" pitchFamily="50" charset="-128"/>
                <a:ea typeface="Meiryo UI" panose="020B0604030504040204" pitchFamily="50" charset="-128"/>
              </a:rPr>
              <a:t>３</a:t>
            </a:r>
            <a:r>
              <a:rPr lang="en-US" altLang="ja-JP" sz="1100" dirty="0" smtClean="0">
                <a:latin typeface="Meiryo UI" panose="020B0604030504040204" pitchFamily="50" charset="-128"/>
                <a:ea typeface="Meiryo UI" panose="020B0604030504040204" pitchFamily="50" charset="-128"/>
              </a:rPr>
              <a:t>D</a:t>
            </a:r>
            <a:r>
              <a:rPr lang="ja-JP" altLang="en-US" sz="1100" dirty="0" smtClean="0">
                <a:latin typeface="Meiryo UI" panose="020B0604030504040204" pitchFamily="50" charset="-128"/>
                <a:ea typeface="Meiryo UI" panose="020B0604030504040204" pitchFamily="50" charset="-128"/>
              </a:rPr>
              <a:t>によるレンダリングの流れ</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341040" y="2036004"/>
            <a:ext cx="3839513"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2.1</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Direct3D</a:t>
            </a:r>
            <a:r>
              <a:rPr kumimoji="1" lang="ja-JP" altLang="en-US" u="sng" dirty="0" smtClean="0">
                <a:latin typeface="Meiryo UI" panose="020B0604030504040204" pitchFamily="50" charset="-128"/>
                <a:ea typeface="Meiryo UI" panose="020B0604030504040204" pitchFamily="50" charset="-128"/>
              </a:rPr>
              <a:t>によるレンダリングの流れ</a:t>
            </a:r>
            <a:endParaRPr kumimoji="1" lang="ja-JP" altLang="en-US" u="sng"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629072" y="2396044"/>
            <a:ext cx="5760640"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ではダブルバッファリングによる描画が行われる為、描画はバックバッファに行われ、全て描画し終えたらウィンドウへバックバッファを表示する流れとなる。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を用いて描画</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レンダリング</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を行う場合、以下の流れで実装しなければならない。</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110</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251520"/>
            <a:ext cx="5221301" cy="369332"/>
          </a:xfrm>
          <a:prstGeom prst="rect">
            <a:avLst/>
          </a:prstGeom>
          <a:noFill/>
        </p:spPr>
        <p:txBody>
          <a:bodyPr wrap="none" rtlCol="0">
            <a:spAutoFit/>
          </a:bodyPr>
          <a:lstStyle/>
          <a:p>
            <a:r>
              <a:rPr lang="ja-JP" altLang="en-US" u="sng" dirty="0" smtClean="0"/>
              <a:t>９</a:t>
            </a:r>
            <a:r>
              <a:rPr kumimoji="1" lang="ja-JP" altLang="en-US" u="sng" dirty="0" smtClean="0"/>
              <a:t>．</a:t>
            </a:r>
            <a:r>
              <a:rPr lang="ja-JP" altLang="en-US" u="sng" dirty="0" smtClean="0"/>
              <a:t>３</a:t>
            </a:r>
            <a:r>
              <a:rPr kumimoji="1" lang="ja-JP" altLang="en-US" u="sng" dirty="0" smtClean="0"/>
              <a:t>　メッシュからバウンディングスフィアを生成する</a:t>
            </a:r>
            <a:endParaRPr kumimoji="1" lang="ja-JP" altLang="en-US" u="sng" dirty="0"/>
          </a:p>
        </p:txBody>
      </p:sp>
      <p:sp>
        <p:nvSpPr>
          <p:cNvPr id="13" name="テキスト ボックス 12"/>
          <p:cNvSpPr txBox="1"/>
          <p:nvPr/>
        </p:nvSpPr>
        <p:spPr>
          <a:xfrm>
            <a:off x="525090" y="622013"/>
            <a:ext cx="6597352" cy="430887"/>
          </a:xfrm>
          <a:prstGeom prst="rect">
            <a:avLst/>
          </a:prstGeom>
          <a:noFill/>
        </p:spPr>
        <p:txBody>
          <a:bodyPr wrap="square" rtlCol="0">
            <a:spAutoFit/>
          </a:bodyPr>
          <a:lstStyle/>
          <a:p>
            <a:r>
              <a:rPr lang="ja-JP" altLang="en-US" sz="1100" dirty="0" smtClean="0"/>
              <a:t>　前節で示したプログラムの場合、プログラム中に定数値でバウンディングスフィアの中心座標や</a:t>
            </a:r>
            <a:endParaRPr lang="en-US" altLang="ja-JP" sz="1100" dirty="0" smtClean="0"/>
          </a:p>
          <a:p>
            <a:r>
              <a:rPr kumimoji="1" lang="ja-JP" altLang="en-US" sz="1100" dirty="0"/>
              <a:t>半径</a:t>
            </a:r>
            <a:r>
              <a:rPr kumimoji="1" lang="ja-JP" altLang="en-US" sz="1100" dirty="0" smtClean="0"/>
              <a:t>を設定している為、メッシュの形状に応じた値を設定することが難しい。</a:t>
            </a:r>
            <a:endParaRPr kumimoji="1" lang="ja-JP" altLang="en-US" sz="1100" dirty="0"/>
          </a:p>
        </p:txBody>
      </p:sp>
      <p:sp>
        <p:nvSpPr>
          <p:cNvPr id="78" name="テキスト ボックス 77"/>
          <p:cNvSpPr txBox="1"/>
          <p:nvPr/>
        </p:nvSpPr>
        <p:spPr>
          <a:xfrm>
            <a:off x="504056" y="1168654"/>
            <a:ext cx="6597352" cy="430887"/>
          </a:xfrm>
          <a:prstGeom prst="rect">
            <a:avLst/>
          </a:prstGeom>
          <a:noFill/>
        </p:spPr>
        <p:txBody>
          <a:bodyPr wrap="square" rtlCol="0">
            <a:spAutoFit/>
          </a:bodyPr>
          <a:lstStyle/>
          <a:p>
            <a:r>
              <a:rPr lang="ja-JP" altLang="en-US" sz="1100" dirty="0" smtClean="0"/>
              <a:t>　</a:t>
            </a:r>
            <a:r>
              <a:rPr lang="en-US" altLang="ja-JP" sz="1100" dirty="0" smtClean="0"/>
              <a:t>DirectX</a:t>
            </a:r>
            <a:r>
              <a:rPr lang="ja-JP" altLang="en-US" sz="1100" dirty="0" smtClean="0"/>
              <a:t>には、</a:t>
            </a:r>
            <a:r>
              <a:rPr lang="ja-JP" altLang="en-US" sz="1100" b="1" dirty="0" smtClean="0"/>
              <a:t>メッシュのバウンディングスフィアを計算する為に</a:t>
            </a:r>
            <a:r>
              <a:rPr lang="en-US" altLang="ja-JP" sz="1100" b="1" dirty="0" smtClean="0"/>
              <a:t>D3DXComputeBoundingSphere</a:t>
            </a:r>
          </a:p>
          <a:p>
            <a:r>
              <a:rPr kumimoji="1" lang="ja-JP" altLang="en-US" sz="1100" b="1" dirty="0" smtClean="0"/>
              <a:t>関数が用意</a:t>
            </a:r>
            <a:r>
              <a:rPr kumimoji="1" lang="ja-JP" altLang="en-US" sz="1100" dirty="0" smtClean="0"/>
              <a:t>されている。</a:t>
            </a:r>
            <a:endParaRPr kumimoji="1" lang="ja-JP" altLang="en-US" sz="1100" dirty="0"/>
          </a:p>
        </p:txBody>
      </p:sp>
      <p:sp>
        <p:nvSpPr>
          <p:cNvPr id="79" name="テキスト ボックス 78"/>
          <p:cNvSpPr txBox="1"/>
          <p:nvPr/>
        </p:nvSpPr>
        <p:spPr>
          <a:xfrm>
            <a:off x="535486" y="1547664"/>
            <a:ext cx="5636770" cy="2292935"/>
          </a:xfrm>
          <a:prstGeom prst="rect">
            <a:avLst/>
          </a:prstGeom>
          <a:noFill/>
        </p:spPr>
        <p:txBody>
          <a:bodyPr wrap="square" rtlCol="0">
            <a:spAutoFit/>
          </a:bodyPr>
          <a:lstStyle/>
          <a:p>
            <a:r>
              <a:rPr lang="en-US" altLang="ja-JP" sz="1100" dirty="0" smtClean="0"/>
              <a:t>&lt;</a:t>
            </a:r>
            <a:r>
              <a:rPr lang="en-US" altLang="ja-JP" sz="1100" b="1" dirty="0"/>
              <a:t> D3DXComputeBoundingSphere</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メッシュの境界球を算出する。</a:t>
            </a:r>
            <a:endParaRPr lang="en-US" altLang="ja-JP" sz="1100" dirty="0" smtClean="0"/>
          </a:p>
          <a:p>
            <a:r>
              <a:rPr lang="ja-JP" altLang="en-US" sz="1100" dirty="0" smtClean="0"/>
              <a:t>戻り値</a:t>
            </a:r>
            <a:endParaRPr lang="en-US" altLang="ja-JP" sz="1100" dirty="0" smtClean="0"/>
          </a:p>
          <a:p>
            <a:r>
              <a:rPr lang="ja-JP" altLang="en-US" sz="1100" dirty="0" smtClean="0"/>
              <a:t>　ベクトルの長さ</a:t>
            </a:r>
            <a:endParaRPr lang="en-US" altLang="ja-JP" sz="1100" dirty="0" smtClean="0"/>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HRESULT D3DXComputeBoundingSphere</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LPD3DXVECTOR3</a:t>
            </a:r>
            <a:r>
              <a:rPr kumimoji="0" lang="ja-JP" altLang="ja-JP" sz="1100" dirty="0">
                <a:latin typeface="ゆたぽん（コーディング）" panose="02000609000000000000" pitchFamily="1" charset="-128"/>
                <a:ea typeface="ゆたぽん（コーディング）" panose="02000609000000000000" pitchFamily="1" charset="-128"/>
              </a:rPr>
              <a:t> pFirstPosition</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頂点バッファの</a:t>
            </a:r>
            <a:r>
              <a:rPr lang="ja-JP" altLang="en-US" sz="1100" dirty="0" smtClean="0"/>
              <a:t>最初</a:t>
            </a:r>
            <a:r>
              <a:rPr lang="ja-JP" altLang="en-US" sz="1100" dirty="0"/>
              <a:t>の位置へのポインタ</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a:t>
            </a:r>
            <a:r>
              <a:rPr kumimoji="0" lang="ja-JP" altLang="ja-JP" sz="1100" dirty="0">
                <a:latin typeface="ゆたぽん（コーディング）" panose="02000609000000000000" pitchFamily="1" charset="-128"/>
                <a:ea typeface="ゆたぽん（コーディング）" panose="02000609000000000000" pitchFamily="1" charset="-128"/>
              </a:rPr>
              <a:t> NumVertices</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頂点の数</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a:t>
            </a:r>
            <a:r>
              <a:rPr kumimoji="0" lang="ja-JP" altLang="ja-JP" sz="1100" dirty="0">
                <a:latin typeface="ゆたぽん（コーディング）" panose="02000609000000000000" pitchFamily="1" charset="-128"/>
                <a:ea typeface="ゆたぽん（コーディング）" panose="02000609000000000000" pitchFamily="1" charset="-128"/>
              </a:rPr>
              <a:t> dwStride</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頂点フォーマットのサイズ</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D3DXVECTOR3</a:t>
            </a:r>
            <a:r>
              <a:rPr kumimoji="0" lang="ja-JP" altLang="ja-JP" sz="1100" dirty="0">
                <a:latin typeface="ゆたぽん（コーディング）" panose="02000609000000000000" pitchFamily="1" charset="-128"/>
                <a:ea typeface="ゆたぽん（コーディング）" panose="02000609000000000000" pitchFamily="1" charset="-128"/>
              </a:rPr>
              <a:t> *pCenter</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境界球の座標の中心</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FLOAT</a:t>
            </a:r>
            <a:r>
              <a:rPr kumimoji="0" lang="ja-JP" altLang="ja-JP" sz="1100" dirty="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pRadius</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境界球の半径</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a:t>
            </a:r>
            <a:r>
              <a:rPr kumimoji="0" lang="ja-JP" altLang="ja-JP" sz="600" dirty="0">
                <a:latin typeface="ゆたぽん（コーディング）" panose="02000609000000000000" pitchFamily="1" charset="-128"/>
                <a:ea typeface="ゆたぽん（コーディング）" panose="02000609000000000000" pitchFamily="1" charset="-128"/>
              </a:rPr>
              <a:t> </a:t>
            </a:r>
            <a:endParaRPr kumimoji="0" lang="ja-JP" altLang="ja-JP" sz="2400" dirty="0">
              <a:latin typeface="ゆたぽん（コーディング）" panose="02000609000000000000" pitchFamily="1" charset="-128"/>
              <a:ea typeface="ゆたぽん（コーディング）" panose="02000609000000000000" pitchFamily="1" charset="-128"/>
            </a:endParaRPr>
          </a:p>
        </p:txBody>
      </p:sp>
      <p:sp>
        <p:nvSpPr>
          <p:cNvPr id="80" name="正方形/長方形 79"/>
          <p:cNvSpPr/>
          <p:nvPr/>
        </p:nvSpPr>
        <p:spPr>
          <a:xfrm>
            <a:off x="554852" y="1758447"/>
            <a:ext cx="5669266" cy="2065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04056" y="4499992"/>
            <a:ext cx="6186516" cy="3647152"/>
          </a:xfrm>
          <a:prstGeom prst="rect">
            <a:avLst/>
          </a:prstGeom>
        </p:spPr>
        <p:txBody>
          <a:bodyPr wrap="square">
            <a:spAutoFit/>
          </a:bodyPr>
          <a:lstStyle/>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引数で受け取ったメッシュのバウンディングスフィアを算出する関数</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void Compute(LPD3DXMESH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mesh)</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center;</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バウンディングスフィアの中心座標</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FLOAT r;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バウンディングスフィアの半径</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LPDIRECT3DVERTEXBUFFER9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NULL;//</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頂点バッファ取得用</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void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NULL;//</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頂点データポインタ</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GetVertexBuffer</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メッシュの頂点バッファ取得</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&gt;Lock(0, 0,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0</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頂点バッファロック→頂点バッファポインタ取得</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バウンディングスフィアの中心と半径算出</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D3DXComputeBoundingSphere(</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頂点バッファの最初の位置</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GetNumVertices</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頂点数</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D3DXGetFVFVertexSize(mesh-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GetFVF</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メッシュの頂点フォーマット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&amp;center,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中心出力先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&amp;radius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半径出力先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&gt;Unlock();//</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ロック解除</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SAFE_RELEASE(</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頂点バッファ解放</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p:txBody>
      </p:sp>
      <p:sp>
        <p:nvSpPr>
          <p:cNvPr id="86" name="テキスト ボックス 85"/>
          <p:cNvSpPr txBox="1"/>
          <p:nvPr/>
        </p:nvSpPr>
        <p:spPr>
          <a:xfrm>
            <a:off x="504056" y="3946746"/>
            <a:ext cx="6597352" cy="430887"/>
          </a:xfrm>
          <a:prstGeom prst="rect">
            <a:avLst/>
          </a:prstGeom>
          <a:noFill/>
        </p:spPr>
        <p:txBody>
          <a:bodyPr wrap="square" rtlCol="0">
            <a:spAutoFit/>
          </a:bodyPr>
          <a:lstStyle/>
          <a:p>
            <a:r>
              <a:rPr lang="ja-JP" altLang="en-US" sz="1100" dirty="0" smtClean="0"/>
              <a:t>　</a:t>
            </a:r>
            <a:r>
              <a:rPr lang="en-US" altLang="ja-JP" sz="1100" dirty="0" smtClean="0"/>
              <a:t>D3DXComputeBoundingSphere</a:t>
            </a:r>
            <a:r>
              <a:rPr lang="ja-JP" altLang="en-US" sz="1100" dirty="0" smtClean="0"/>
              <a:t>関数を使用しメッシュのバウンディングスフィアを算出する</a:t>
            </a:r>
            <a:endParaRPr lang="en-US" altLang="ja-JP" sz="1100" dirty="0" smtClean="0"/>
          </a:p>
          <a:p>
            <a:r>
              <a:rPr kumimoji="1" lang="ja-JP" altLang="en-US" sz="1100" dirty="0" smtClean="0"/>
              <a:t>プログラム</a:t>
            </a:r>
            <a:r>
              <a:rPr kumimoji="1" lang="ja-JP" altLang="en-US" sz="1100" dirty="0"/>
              <a:t>例</a:t>
            </a:r>
            <a:r>
              <a:rPr kumimoji="1" lang="ja-JP" altLang="en-US" sz="1100" dirty="0" smtClean="0"/>
              <a:t>を以下に記載する。</a:t>
            </a:r>
            <a:endParaRPr kumimoji="1" lang="ja-JP" altLang="en-US" sz="1100" dirty="0"/>
          </a:p>
        </p:txBody>
      </p:sp>
      <p:sp>
        <p:nvSpPr>
          <p:cNvPr id="87" name="正方形/長方形 86"/>
          <p:cNvSpPr/>
          <p:nvPr/>
        </p:nvSpPr>
        <p:spPr>
          <a:xfrm>
            <a:off x="554852" y="4483780"/>
            <a:ext cx="5960248" cy="3663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7973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111</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04056" y="323528"/>
            <a:ext cx="6597352" cy="600164"/>
          </a:xfrm>
          <a:prstGeom prst="rect">
            <a:avLst/>
          </a:prstGeom>
          <a:noFill/>
        </p:spPr>
        <p:txBody>
          <a:bodyPr wrap="square" rtlCol="0">
            <a:spAutoFit/>
          </a:bodyPr>
          <a:lstStyle/>
          <a:p>
            <a:r>
              <a:rPr lang="ja-JP" altLang="en-US" sz="1100" dirty="0" smtClean="0"/>
              <a:t>　先ほどのプログラム例において、</a:t>
            </a:r>
            <a:r>
              <a:rPr lang="en-US" altLang="ja-JP" sz="1100" dirty="0" smtClean="0"/>
              <a:t>D3DXComputeBoundingSphere</a:t>
            </a:r>
            <a:r>
              <a:rPr lang="ja-JP" altLang="en-US" sz="1100" dirty="0" smtClean="0"/>
              <a:t>関数の第</a:t>
            </a:r>
            <a:r>
              <a:rPr lang="en-US" altLang="ja-JP" sz="1100" dirty="0"/>
              <a:t>2</a:t>
            </a:r>
            <a:r>
              <a:rPr lang="ja-JP" altLang="en-US" sz="1100" dirty="0" smtClean="0"/>
              <a:t>引数と第</a:t>
            </a:r>
            <a:r>
              <a:rPr lang="en-US" altLang="ja-JP" sz="1100" dirty="0" smtClean="0"/>
              <a:t>3</a:t>
            </a:r>
            <a:r>
              <a:rPr lang="ja-JP" altLang="en-US" sz="1100" dirty="0" smtClean="0"/>
              <a:t>引数にて</a:t>
            </a:r>
            <a:endParaRPr lang="en-US" altLang="ja-JP" sz="1100" dirty="0" smtClean="0"/>
          </a:p>
          <a:p>
            <a:r>
              <a:rPr kumimoji="1" lang="ja-JP" altLang="en-US" sz="1100" dirty="0" smtClean="0"/>
              <a:t>それぞれ</a:t>
            </a:r>
            <a:r>
              <a:rPr kumimoji="1" lang="en-US" altLang="ja-JP" sz="1100" dirty="0" err="1" smtClean="0"/>
              <a:t>GetNumVertices</a:t>
            </a:r>
            <a:r>
              <a:rPr kumimoji="1" lang="ja-JP" altLang="en-US" sz="1100" dirty="0" smtClean="0"/>
              <a:t>関数と</a:t>
            </a:r>
            <a:r>
              <a:rPr kumimoji="1" lang="en-US" altLang="ja-JP" sz="1100" dirty="0" smtClean="0"/>
              <a:t>D3DXGetFVFVertexSize</a:t>
            </a:r>
            <a:r>
              <a:rPr lang="ja-JP" altLang="en-US" sz="1100" dirty="0" smtClean="0"/>
              <a:t>関数、</a:t>
            </a:r>
            <a:r>
              <a:rPr lang="en-US" altLang="ja-JP" sz="1100" dirty="0" err="1" smtClean="0"/>
              <a:t>GetFVF</a:t>
            </a:r>
            <a:r>
              <a:rPr lang="ja-JP" altLang="en-US" sz="1100" dirty="0" smtClean="0"/>
              <a:t>関数が使用されているが、</a:t>
            </a:r>
            <a:endParaRPr lang="en-US" altLang="ja-JP" sz="1100" dirty="0" smtClean="0"/>
          </a:p>
          <a:p>
            <a:r>
              <a:rPr kumimoji="1" lang="ja-JP" altLang="en-US" sz="1100" dirty="0" smtClean="0"/>
              <a:t>各関数の書式は次の通りである</a:t>
            </a:r>
            <a:r>
              <a:rPr lang="ja-JP" altLang="en-US" sz="1100" dirty="0"/>
              <a:t>。</a:t>
            </a:r>
            <a:endParaRPr kumimoji="1" lang="en-US" altLang="ja-JP" sz="1100" dirty="0" smtClean="0"/>
          </a:p>
        </p:txBody>
      </p:sp>
      <p:sp>
        <p:nvSpPr>
          <p:cNvPr id="14" name="テキスト ボックス 13"/>
          <p:cNvSpPr txBox="1"/>
          <p:nvPr/>
        </p:nvSpPr>
        <p:spPr>
          <a:xfrm>
            <a:off x="530430" y="920348"/>
            <a:ext cx="5636770" cy="1277273"/>
          </a:xfrm>
          <a:prstGeom prst="rect">
            <a:avLst/>
          </a:prstGeom>
          <a:noFill/>
        </p:spPr>
        <p:txBody>
          <a:bodyPr wrap="square" rtlCol="0">
            <a:spAutoFit/>
          </a:bodyPr>
          <a:lstStyle/>
          <a:p>
            <a:r>
              <a:rPr lang="en-US" altLang="ja-JP" sz="1100" dirty="0" smtClean="0"/>
              <a:t>&lt;</a:t>
            </a:r>
            <a:r>
              <a:rPr lang="en-US" altLang="ja-JP" sz="1100" dirty="0" err="1" smtClean="0"/>
              <a:t>GetNumVertices</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a:t>
            </a:r>
            <a:r>
              <a:rPr lang="en-US" altLang="ja-JP" sz="1100" dirty="0" smtClean="0"/>
              <a:t>LPD3DXMESH</a:t>
            </a:r>
            <a:r>
              <a:rPr lang="ja-JP" altLang="en-US" sz="1100" dirty="0" smtClean="0"/>
              <a:t>のメンバ関数であり、メッシュの頂点数を取得す</a:t>
            </a:r>
            <a:r>
              <a:rPr lang="ja-JP" altLang="en-US" sz="1100" dirty="0"/>
              <a:t>る</a:t>
            </a:r>
            <a:endParaRPr lang="en-US" altLang="ja-JP" sz="1100" dirty="0" smtClean="0"/>
          </a:p>
          <a:p>
            <a:r>
              <a:rPr lang="ja-JP" altLang="en-US" sz="1100" dirty="0" smtClean="0"/>
              <a:t>戻り値</a:t>
            </a:r>
            <a:endParaRPr lang="en-US" altLang="ja-JP" sz="1100" dirty="0" smtClean="0"/>
          </a:p>
          <a:p>
            <a:r>
              <a:rPr lang="ja-JP" altLang="en-US" sz="1100" dirty="0" smtClean="0"/>
              <a:t>　</a:t>
            </a:r>
            <a:r>
              <a:rPr lang="ja-JP" altLang="en-US" sz="1100" dirty="0"/>
              <a:t>メッシュに含まれる頂点の</a:t>
            </a:r>
            <a:r>
              <a:rPr lang="ja-JP" altLang="en-US" sz="1100" dirty="0" smtClean="0"/>
              <a:t>数</a:t>
            </a:r>
            <a:endParaRPr lang="en-US" altLang="ja-JP" sz="1100" dirty="0" smtClean="0"/>
          </a:p>
          <a:p>
            <a:r>
              <a:rPr lang="ja-JP" altLang="en-US" sz="1100" dirty="0" smtClean="0"/>
              <a:t>書式</a:t>
            </a:r>
            <a:endParaRPr lang="en-US" altLang="ja-JP" sz="1100" dirty="0" smtClean="0"/>
          </a:p>
          <a:p>
            <a:pPr lvl="0"/>
            <a:r>
              <a:rPr kumimoji="0" lang="ja-JP" altLang="ja-JP" sz="1100" dirty="0">
                <a:latin typeface="ゆたぽん（コーディング）" panose="02000609000000000000" pitchFamily="1" charset="-128"/>
                <a:ea typeface="ゆたぽん（コーディング）" panose="02000609000000000000" pitchFamily="1" charset="-128"/>
              </a:rPr>
              <a:t>DWORD GetNumVertices();</a:t>
            </a:r>
            <a:r>
              <a:rPr kumimoji="0" lang="ja-JP" altLang="ja-JP" sz="600" dirty="0">
                <a:latin typeface="ゆたぽん（コーディング）" panose="02000609000000000000" pitchFamily="1" charset="-128"/>
                <a:ea typeface="ゆたぽん（コーディング）" panose="02000609000000000000" pitchFamily="1" charset="-128"/>
              </a:rPr>
              <a:t> </a:t>
            </a:r>
            <a:endParaRPr kumimoji="0" lang="ja-JP" altLang="ja-JP" sz="2400" dirty="0">
              <a:latin typeface="ゆたぽん（コーディング）" panose="02000609000000000000" pitchFamily="1" charset="-128"/>
              <a:ea typeface="ゆたぽん（コーディング）" panose="02000609000000000000" pitchFamily="1" charset="-128"/>
            </a:endParaRPr>
          </a:p>
        </p:txBody>
      </p:sp>
      <p:sp>
        <p:nvSpPr>
          <p:cNvPr id="16" name="正方形/長方形 15"/>
          <p:cNvSpPr/>
          <p:nvPr/>
        </p:nvSpPr>
        <p:spPr>
          <a:xfrm>
            <a:off x="549796" y="1131132"/>
            <a:ext cx="5669266" cy="1066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30430" y="2235187"/>
            <a:ext cx="5636770" cy="1277273"/>
          </a:xfrm>
          <a:prstGeom prst="rect">
            <a:avLst/>
          </a:prstGeom>
          <a:noFill/>
        </p:spPr>
        <p:txBody>
          <a:bodyPr wrap="square" rtlCol="0">
            <a:spAutoFit/>
          </a:bodyPr>
          <a:lstStyle/>
          <a:p>
            <a:r>
              <a:rPr lang="en-US" altLang="ja-JP" sz="1100" dirty="0" smtClean="0"/>
              <a:t>&lt;</a:t>
            </a:r>
            <a:r>
              <a:rPr lang="en-US" altLang="ja-JP" sz="1100" dirty="0" err="1" smtClean="0"/>
              <a:t>GetFVF</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a:t>
            </a:r>
            <a:r>
              <a:rPr lang="en-US" altLang="ja-JP" sz="1100" dirty="0" smtClean="0"/>
              <a:t>LPD3DXMESH</a:t>
            </a:r>
            <a:r>
              <a:rPr lang="ja-JP" altLang="en-US" sz="1100" dirty="0" smtClean="0"/>
              <a:t>のメンバ関数であり、メッシュの頂点フォーマットを取得す</a:t>
            </a:r>
            <a:r>
              <a:rPr lang="ja-JP" altLang="en-US" sz="1100" dirty="0"/>
              <a:t>る</a:t>
            </a:r>
            <a:endParaRPr lang="en-US" altLang="ja-JP" sz="1100" dirty="0" smtClean="0"/>
          </a:p>
          <a:p>
            <a:r>
              <a:rPr lang="ja-JP" altLang="en-US" sz="1100" dirty="0" smtClean="0"/>
              <a:t>戻り値</a:t>
            </a:r>
            <a:endParaRPr lang="en-US" altLang="ja-JP" sz="1100" dirty="0" smtClean="0"/>
          </a:p>
          <a:p>
            <a:r>
              <a:rPr lang="ja-JP" altLang="en-US" sz="1100" dirty="0" smtClean="0"/>
              <a:t>　</a:t>
            </a:r>
            <a:r>
              <a:rPr lang="ja-JP" altLang="en-US" sz="1100" dirty="0"/>
              <a:t>フレキシブル頂点フォーマット </a:t>
            </a:r>
            <a:r>
              <a:rPr lang="en-US" altLang="ja-JP" sz="1100" dirty="0"/>
              <a:t>(FVF) </a:t>
            </a:r>
            <a:r>
              <a:rPr lang="ja-JP" altLang="en-US" sz="1100" dirty="0" smtClean="0"/>
              <a:t>コード</a:t>
            </a:r>
            <a:endParaRPr lang="en-US" altLang="ja-JP" sz="1100" dirty="0" smtClean="0"/>
          </a:p>
          <a:p>
            <a:r>
              <a:rPr lang="ja-JP" altLang="en-US" sz="1100" dirty="0" smtClean="0"/>
              <a:t>書式</a:t>
            </a:r>
            <a:endParaRPr lang="en-US" altLang="ja-JP" sz="1100" dirty="0" smtClean="0"/>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DWORD GetFVF();</a:t>
            </a:r>
            <a:r>
              <a:rPr kumimoji="0" lang="ja-JP" altLang="ja-JP" sz="600" dirty="0">
                <a:latin typeface="ゆたぽん（コーディング）" panose="02000609000000000000" pitchFamily="1" charset="-128"/>
                <a:ea typeface="ゆたぽん（コーディング）" panose="02000609000000000000" pitchFamily="1" charset="-128"/>
              </a:rPr>
              <a:t> </a:t>
            </a:r>
            <a:endParaRPr kumimoji="0" lang="ja-JP" altLang="ja-JP" sz="2400" dirty="0">
              <a:latin typeface="ゆたぽん（コーディング）" panose="02000609000000000000" pitchFamily="1" charset="-128"/>
              <a:ea typeface="ゆたぽん（コーディング）" panose="02000609000000000000" pitchFamily="1" charset="-128"/>
            </a:endParaRPr>
          </a:p>
        </p:txBody>
      </p:sp>
      <p:sp>
        <p:nvSpPr>
          <p:cNvPr id="18" name="正方形/長方形 17"/>
          <p:cNvSpPr/>
          <p:nvPr/>
        </p:nvSpPr>
        <p:spPr>
          <a:xfrm>
            <a:off x="549796" y="2445971"/>
            <a:ext cx="5669266" cy="1066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30430" y="3491880"/>
            <a:ext cx="5636770" cy="1615827"/>
          </a:xfrm>
          <a:prstGeom prst="rect">
            <a:avLst/>
          </a:prstGeom>
          <a:noFill/>
        </p:spPr>
        <p:txBody>
          <a:bodyPr wrap="square" rtlCol="0">
            <a:spAutoFit/>
          </a:bodyPr>
          <a:lstStyle/>
          <a:p>
            <a:r>
              <a:rPr lang="en-US" altLang="ja-JP" sz="1100" dirty="0" smtClean="0"/>
              <a:t>&lt;</a:t>
            </a:r>
            <a:r>
              <a:rPr lang="en-US" altLang="ja-JP" sz="1100" dirty="0"/>
              <a:t> D3DXGetFVFVertexSize</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頂点フォーマット </a:t>
            </a:r>
            <a:r>
              <a:rPr lang="en-US" altLang="ja-JP" sz="1100" dirty="0"/>
              <a:t>(FVF) </a:t>
            </a:r>
            <a:r>
              <a:rPr lang="ja-JP" altLang="en-US" sz="1100" dirty="0"/>
              <a:t>に格納されている頂点のサイズ</a:t>
            </a:r>
            <a:r>
              <a:rPr lang="ja-JP" altLang="en-US" sz="1100" dirty="0" smtClean="0"/>
              <a:t>を取得す</a:t>
            </a:r>
            <a:r>
              <a:rPr lang="ja-JP" altLang="en-US" sz="1100" dirty="0"/>
              <a:t>る</a:t>
            </a:r>
            <a:endParaRPr lang="en-US" altLang="ja-JP" sz="1100" dirty="0" smtClean="0"/>
          </a:p>
          <a:p>
            <a:r>
              <a:rPr lang="ja-JP" altLang="en-US" sz="1100" dirty="0" smtClean="0"/>
              <a:t>戻り値</a:t>
            </a:r>
            <a:endParaRPr lang="en-US" altLang="ja-JP" sz="1100" dirty="0" smtClean="0"/>
          </a:p>
          <a:p>
            <a:r>
              <a:rPr lang="ja-JP" altLang="en-US" sz="1100" dirty="0" smtClean="0"/>
              <a:t>　</a:t>
            </a:r>
            <a:r>
              <a:rPr lang="ja-JP" altLang="en-US" sz="1100" dirty="0"/>
              <a:t>頂点フォーマット </a:t>
            </a:r>
            <a:r>
              <a:rPr lang="en-US" altLang="ja-JP" sz="1100" dirty="0"/>
              <a:t>(FVF) </a:t>
            </a:r>
            <a:endParaRPr lang="en-US" altLang="ja-JP" sz="1100" dirty="0" smtClean="0"/>
          </a:p>
          <a:p>
            <a:r>
              <a:rPr lang="ja-JP" altLang="en-US" sz="1100" dirty="0" smtClean="0"/>
              <a:t>書式</a:t>
            </a:r>
            <a:endParaRPr lang="en-US" altLang="ja-JP" sz="1100" dirty="0" smtClean="0"/>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UINT D3DXGetFVFVertexSize</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a:t>
            </a:r>
            <a:r>
              <a:rPr kumimoji="0" lang="ja-JP" altLang="ja-JP" sz="1100" dirty="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FVF</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頂点フォーマット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a:t>
            </a:r>
            <a:r>
              <a:rPr kumimoji="0" lang="ja-JP" altLang="ja-JP" sz="600" dirty="0">
                <a:latin typeface="ゆたぽん（コーディング）" panose="02000609000000000000" pitchFamily="1" charset="-128"/>
                <a:ea typeface="ゆたぽん（コーディング）" panose="02000609000000000000" pitchFamily="1" charset="-128"/>
              </a:rPr>
              <a:t> </a:t>
            </a:r>
            <a:endParaRPr kumimoji="0" lang="ja-JP" altLang="ja-JP" sz="2400" dirty="0">
              <a:latin typeface="ゆたぽん（コーディング）" panose="02000609000000000000" pitchFamily="1" charset="-128"/>
              <a:ea typeface="ゆたぽん（コーディング）" panose="02000609000000000000" pitchFamily="1" charset="-128"/>
            </a:endParaRPr>
          </a:p>
        </p:txBody>
      </p:sp>
      <p:sp>
        <p:nvSpPr>
          <p:cNvPr id="21" name="正方形/長方形 20"/>
          <p:cNvSpPr/>
          <p:nvPr/>
        </p:nvSpPr>
        <p:spPr>
          <a:xfrm>
            <a:off x="549796" y="3702663"/>
            <a:ext cx="5669266" cy="1405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41040" y="5148064"/>
            <a:ext cx="5226111" cy="369332"/>
          </a:xfrm>
          <a:prstGeom prst="rect">
            <a:avLst/>
          </a:prstGeom>
          <a:noFill/>
        </p:spPr>
        <p:txBody>
          <a:bodyPr wrap="none" rtlCol="0">
            <a:spAutoFit/>
          </a:bodyPr>
          <a:lstStyle/>
          <a:p>
            <a:r>
              <a:rPr lang="ja-JP" altLang="en-US" u="sng" dirty="0" smtClean="0"/>
              <a:t>９</a:t>
            </a:r>
            <a:r>
              <a:rPr kumimoji="1" lang="ja-JP" altLang="en-US" u="sng" dirty="0" smtClean="0"/>
              <a:t>．</a:t>
            </a:r>
            <a:r>
              <a:rPr lang="ja-JP" altLang="en-US" u="sng" dirty="0"/>
              <a:t>４</a:t>
            </a:r>
            <a:r>
              <a:rPr kumimoji="1" lang="ja-JP" altLang="en-US" u="sng" dirty="0" smtClean="0"/>
              <a:t>　バウンディングスフィアによる衝突判定の実装</a:t>
            </a:r>
            <a:endParaRPr kumimoji="1" lang="ja-JP" altLang="en-US" u="sng" dirty="0"/>
          </a:p>
        </p:txBody>
      </p:sp>
      <p:sp>
        <p:nvSpPr>
          <p:cNvPr id="24" name="テキスト ボックス 23"/>
          <p:cNvSpPr txBox="1"/>
          <p:nvPr/>
        </p:nvSpPr>
        <p:spPr>
          <a:xfrm>
            <a:off x="504056" y="5508104"/>
            <a:ext cx="6597352" cy="261610"/>
          </a:xfrm>
          <a:prstGeom prst="rect">
            <a:avLst/>
          </a:prstGeom>
          <a:noFill/>
        </p:spPr>
        <p:txBody>
          <a:bodyPr wrap="square" rtlCol="0">
            <a:spAutoFit/>
          </a:bodyPr>
          <a:lstStyle/>
          <a:p>
            <a:r>
              <a:rPr lang="ja-JP" altLang="en-US" sz="1100" dirty="0" smtClean="0"/>
              <a:t>　ここまでの内容を踏まえてバウンディングスフィアを用いた衝突判定の実装を行う。</a:t>
            </a:r>
            <a:endParaRPr lang="en-US" altLang="ja-JP" sz="1100" dirty="0" smtClean="0"/>
          </a:p>
        </p:txBody>
      </p:sp>
      <p:sp>
        <p:nvSpPr>
          <p:cNvPr id="25" name="正方形/長方形 24"/>
          <p:cNvSpPr/>
          <p:nvPr/>
        </p:nvSpPr>
        <p:spPr>
          <a:xfrm>
            <a:off x="411588" y="6098869"/>
            <a:ext cx="6427712" cy="1785104"/>
          </a:xfrm>
          <a:prstGeom prst="rect">
            <a:avLst/>
          </a:prstGeom>
        </p:spPr>
        <p:txBody>
          <a:bodyPr wrap="square">
            <a:spAutoFit/>
          </a:bodyPr>
          <a:lstStyle/>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・・・省略</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//3D</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オブジェクト情報</a:t>
            </a:r>
          </a:p>
          <a:p>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typedef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struct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_3DINFO</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位置</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移動量</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rotationDegree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回転角度</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scaling;//</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スケーリング</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ワールド行列</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}_3DINFO</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26" name="正方形/長方形 25"/>
          <p:cNvSpPr/>
          <p:nvPr/>
        </p:nvSpPr>
        <p:spPr>
          <a:xfrm>
            <a:off x="341040" y="6012160"/>
            <a:ext cx="6400328" cy="1907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83873" y="5724128"/>
            <a:ext cx="1476400" cy="261610"/>
          </a:xfrm>
          <a:prstGeom prst="rect">
            <a:avLst/>
          </a:prstGeom>
          <a:noFill/>
        </p:spPr>
        <p:txBody>
          <a:bodyPr wrap="square" rtlCol="0">
            <a:spAutoFit/>
          </a:bodyPr>
          <a:lstStyle/>
          <a:p>
            <a:r>
              <a:rPr lang="en-US" altLang="ja-JP" sz="1100" dirty="0" smtClean="0"/>
              <a:t>&lt;</a:t>
            </a:r>
            <a:r>
              <a:rPr lang="en-US" altLang="ja-JP" sz="1100" dirty="0" err="1" smtClean="0"/>
              <a:t>DxCommonData.h</a:t>
            </a:r>
            <a:r>
              <a:rPr lang="en-US" altLang="ja-JP" sz="1100" dirty="0" smtClean="0"/>
              <a:t>&gt;</a:t>
            </a:r>
          </a:p>
        </p:txBody>
      </p:sp>
    </p:spTree>
    <p:extLst>
      <p:ext uri="{BB962C8B-B14F-4D97-AF65-F5344CB8AC3E}">
        <p14:creationId xmlns:p14="http://schemas.microsoft.com/office/powerpoint/2010/main" val="10766710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112</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411588" y="266221"/>
            <a:ext cx="6427712" cy="3647152"/>
          </a:xfrm>
          <a:prstGeom prst="rect">
            <a:avLst/>
          </a:prstGeom>
        </p:spPr>
        <p:txBody>
          <a:bodyPr wrap="square">
            <a:spAutoFit/>
          </a:bodyPr>
          <a:lstStyle/>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バウンディングスフィア構造体</a:t>
            </a:r>
          </a:p>
          <a:p>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typedef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struct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BOUNDINGSHPERE{</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center;//</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バウンディングスフィアの中心座標</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FLOAT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radius;//</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バンディングスフィアの半径</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BOUNDINGSHPERE(LPD3DXMESH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LPDIRECT3DVERTEXBUFFER9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NULL;//</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頂点バッファ取得用</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void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NULL;//</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頂点データポインタ</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GetVertexBuffer</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メッシュの頂点バッファ取得</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&gt;Lock(0, 0,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0);//</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頂点バッファロック→頂点バッファポインタ取得</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バウンディングスフィアの中心と半径算出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D3DXComputeBoundingSphere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頂点バッファの最初の位置</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GetNumVertices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頂点数</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D3DXGetFVFVertexSize(</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GetFVF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メッシュ頂点</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フォーマット</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center,//</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中心出力先</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radius//</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半径</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出力先</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&gt;Unlock();//</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ロック解除</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SAFE_RELEASE(</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頂点バッファ解放</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}BOUNDINGSHPERE;</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6" name="正方形/長方形 15"/>
          <p:cNvSpPr/>
          <p:nvPr/>
        </p:nvSpPr>
        <p:spPr>
          <a:xfrm>
            <a:off x="341040" y="179513"/>
            <a:ext cx="6400328" cy="3816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11588" y="251520"/>
            <a:ext cx="6257772" cy="3644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34447" y="4299496"/>
            <a:ext cx="6427712" cy="2123658"/>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#pragma once</a:t>
            </a:r>
          </a:p>
          <a:p>
            <a:r>
              <a:rPr lang="en-US" altLang="ja-JP" sz="1100" dirty="0">
                <a:latin typeface="ゆたぽん（コーディング）" panose="02000609000000000000" pitchFamily="1" charset="-128"/>
                <a:ea typeface="ゆたぽん（コーディング）" panose="02000609000000000000" pitchFamily="1" charset="-128"/>
              </a:rPr>
              <a:t>class C3DObject</a:t>
            </a: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_</a:t>
            </a:r>
            <a:r>
              <a:rPr lang="en-US" altLang="ja-JP" sz="1100" dirty="0">
                <a:latin typeface="ゆたぽん（コーディング）" panose="02000609000000000000" pitchFamily="1" charset="-128"/>
                <a:ea typeface="ゆたぽん（コーディング）" panose="02000609000000000000" pitchFamily="1" charset="-128"/>
              </a:rPr>
              <a:t>3DINFO </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 return this-&gt;m_3DInfo; } //</a:t>
            </a:r>
            <a:r>
              <a:rPr lang="ja-JP" altLang="en-US" sz="1100" dirty="0">
                <a:latin typeface="ゆたぽん（コーディング）" panose="02000609000000000000" pitchFamily="1" charset="-128"/>
                <a:ea typeface="ゆたぽん（コーディング）" panose="02000609000000000000" pitchFamily="1" charset="-128"/>
              </a:rPr>
              <a:t>情報のゲッター</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BOUNDINGSHPERE</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getBoundingSphere</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 return this-&gt;</a:t>
            </a:r>
            <a:r>
              <a:rPr lang="en-US" altLang="ja-JP" sz="1100" dirty="0" err="1">
                <a:latin typeface="ゆたぽん（コーディング）" panose="02000609000000000000" pitchFamily="1" charset="-128"/>
                <a:ea typeface="ゆたぽん（コーディング）" panose="02000609000000000000" pitchFamily="1" charset="-128"/>
              </a:rPr>
              <a:t>m_pBuondingSphere</a:t>
            </a:r>
            <a:r>
              <a:rPr lang="en-US" altLang="ja-JP" sz="1100" dirty="0">
                <a:latin typeface="ゆたぽん（コーディング）" panose="02000609000000000000" pitchFamily="1" charset="-128"/>
                <a:ea typeface="ゆたぽん（コーディング）" panose="02000609000000000000" pitchFamily="1" charset="-128"/>
              </a:rPr>
              <a:t>; }</a:t>
            </a:r>
          </a:p>
          <a:p>
            <a:r>
              <a:rPr lang="ja-JP" altLang="en-US" sz="1100" dirty="0">
                <a:latin typeface="ゆたぽん（コーディング）" panose="02000609000000000000" pitchFamily="1" charset="-128"/>
                <a:ea typeface="ゆたぽん（コーディング）" panose="02000609000000000000" pitchFamily="1" charset="-128"/>
              </a:rPr>
              <a:t>　・・・省略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_</a:t>
            </a:r>
            <a:r>
              <a:rPr lang="en-US" altLang="ja-JP" sz="1100" dirty="0">
                <a:latin typeface="ゆたぽん（コーディング）" panose="02000609000000000000" pitchFamily="1" charset="-128"/>
                <a:ea typeface="ゆたぽん（コーディング）" panose="02000609000000000000" pitchFamily="1" charset="-128"/>
              </a:rPr>
              <a:t>3DINFO m_3DInfo;//3D</a:t>
            </a:r>
            <a:r>
              <a:rPr lang="ja-JP" altLang="en-US" sz="1100" dirty="0">
                <a:latin typeface="ゆたぽん（コーディング）" panose="02000609000000000000" pitchFamily="1" charset="-128"/>
                <a:ea typeface="ゆたぽん（コーディング）" panose="02000609000000000000" pitchFamily="1" charset="-128"/>
              </a:rPr>
              <a:t>データ情報</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BOUNDINGSHPERE</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m_pBuondingSphere</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バウンディングスフィア</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m_isUse</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3" name="正方形/長方形 12"/>
          <p:cNvSpPr/>
          <p:nvPr/>
        </p:nvSpPr>
        <p:spPr>
          <a:xfrm>
            <a:off x="327125" y="4212788"/>
            <a:ext cx="6414243" cy="2210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60648" y="3995936"/>
            <a:ext cx="1476400" cy="261610"/>
          </a:xfrm>
          <a:prstGeom prst="rect">
            <a:avLst/>
          </a:prstGeom>
          <a:noFill/>
        </p:spPr>
        <p:txBody>
          <a:bodyPr wrap="square" rtlCol="0">
            <a:spAutoFit/>
          </a:bodyPr>
          <a:lstStyle/>
          <a:p>
            <a:r>
              <a:rPr lang="en-US" altLang="ja-JP" sz="1100" dirty="0" smtClean="0"/>
              <a:t>&lt;C3DObject.h&gt;</a:t>
            </a:r>
          </a:p>
        </p:txBody>
      </p:sp>
      <p:sp>
        <p:nvSpPr>
          <p:cNvPr id="18" name="正方形/長方形 17"/>
          <p:cNvSpPr/>
          <p:nvPr/>
        </p:nvSpPr>
        <p:spPr>
          <a:xfrm>
            <a:off x="395367" y="5355105"/>
            <a:ext cx="5983337" cy="17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89017" y="5856569"/>
            <a:ext cx="5983337" cy="17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5678" y="6630018"/>
            <a:ext cx="6220456" cy="1785104"/>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HRESULT C3DObject::Initialize()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メッシュロード</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(FAILED(this-&gt;</a:t>
            </a:r>
            <a:r>
              <a:rPr lang="en-US" altLang="ja-JP" sz="1100" dirty="0" err="1">
                <a:latin typeface="ゆたぽん（コーディング）" panose="02000609000000000000" pitchFamily="1" charset="-128"/>
                <a:ea typeface="ゆたぽん（コーディング）" panose="02000609000000000000" pitchFamily="1" charset="-128"/>
              </a:rPr>
              <a:t>LoadMesh</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E_FAIL;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m_pBuondingSphere</a:t>
            </a:r>
            <a:r>
              <a:rPr lang="en-US" altLang="ja-JP" sz="1100" dirty="0">
                <a:latin typeface="ゆたぽん（コーディング）" panose="02000609000000000000" pitchFamily="1" charset="-128"/>
                <a:ea typeface="ゆたぽん（コーディング）" panose="02000609000000000000" pitchFamily="1" charset="-128"/>
              </a:rPr>
              <a:t> = new BOUNDINGSHPERE(this-&gt;</a:t>
            </a:r>
            <a:r>
              <a:rPr lang="en-US" altLang="ja-JP" sz="1100" dirty="0" err="1">
                <a:latin typeface="ゆたぽん（コーディング）" panose="02000609000000000000" pitchFamily="1" charset="-128"/>
                <a:ea typeface="ゆたぽん（コーディング）" panose="02000609000000000000" pitchFamily="1" charset="-128"/>
              </a:rPr>
              <a:t>m_mesh.pMesh</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S_OK;</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21" name="正方形/長方形 20"/>
          <p:cNvSpPr/>
          <p:nvPr/>
        </p:nvSpPr>
        <p:spPr>
          <a:xfrm>
            <a:off x="327125" y="6640005"/>
            <a:ext cx="6219009" cy="1688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08538" y="7656769"/>
            <a:ext cx="5983337" cy="226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60648" y="6410806"/>
            <a:ext cx="1476400" cy="261610"/>
          </a:xfrm>
          <a:prstGeom prst="rect">
            <a:avLst/>
          </a:prstGeom>
          <a:noFill/>
        </p:spPr>
        <p:txBody>
          <a:bodyPr wrap="square" rtlCol="0">
            <a:spAutoFit/>
          </a:bodyPr>
          <a:lstStyle/>
          <a:p>
            <a:r>
              <a:rPr lang="en-US" altLang="ja-JP" sz="1100" dirty="0" smtClean="0"/>
              <a:t>&lt;</a:t>
            </a:r>
            <a:r>
              <a:rPr lang="en-US" altLang="ja-JP" sz="1100" dirty="0"/>
              <a:t>C3DObject</a:t>
            </a:r>
            <a:r>
              <a:rPr lang="en-US" altLang="ja-JP" sz="1100" dirty="0" smtClean="0"/>
              <a:t>.cpp&gt;</a:t>
            </a:r>
          </a:p>
        </p:txBody>
      </p:sp>
    </p:spTree>
    <p:extLst>
      <p:ext uri="{BB962C8B-B14F-4D97-AF65-F5344CB8AC3E}">
        <p14:creationId xmlns:p14="http://schemas.microsoft.com/office/powerpoint/2010/main" val="372815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113</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457672" y="339056"/>
            <a:ext cx="6427712" cy="2631490"/>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CTestScene</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Initialize();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Update();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Draw</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バウンディングスフィア同士の衝突判定関数</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centerA</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FLOAT&amp; </a:t>
            </a:r>
            <a:r>
              <a:rPr lang="en-US" altLang="ja-JP" sz="1100" dirty="0" err="1">
                <a:latin typeface="ゆたぽん（コーディング）" panose="02000609000000000000" pitchFamily="1" charset="-128"/>
                <a:ea typeface="ゆたぽん（コーディング）" panose="02000609000000000000" pitchFamily="1" charset="-128"/>
              </a:rPr>
              <a:t>radiusA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centerB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FLOAT&amp; </a:t>
            </a:r>
            <a:r>
              <a:rPr lang="en-US" altLang="ja-JP" sz="1100" dirty="0" err="1">
                <a:latin typeface="ゆたぽん（コーディング）" panose="02000609000000000000" pitchFamily="1" charset="-128"/>
                <a:ea typeface="ゆたぽん（コーディング）" panose="02000609000000000000" pitchFamily="1" charset="-128"/>
              </a:rPr>
              <a:t>radiusB</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6" name="正方形/長方形 15"/>
          <p:cNvSpPr/>
          <p:nvPr/>
        </p:nvSpPr>
        <p:spPr>
          <a:xfrm>
            <a:off x="450350" y="252347"/>
            <a:ext cx="6219009" cy="271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83873" y="35496"/>
            <a:ext cx="1476400" cy="261610"/>
          </a:xfrm>
          <a:prstGeom prst="rect">
            <a:avLst/>
          </a:prstGeom>
          <a:noFill/>
        </p:spPr>
        <p:txBody>
          <a:bodyPr wrap="square" rtlCol="0">
            <a:spAutoFit/>
          </a:bodyPr>
          <a:lstStyle/>
          <a:p>
            <a:r>
              <a:rPr lang="en-US" altLang="ja-JP" sz="1100" dirty="0" smtClean="0"/>
              <a:t>&lt;</a:t>
            </a:r>
            <a:r>
              <a:rPr lang="en-US" altLang="ja-JP" sz="1100" dirty="0" err="1" smtClean="0"/>
              <a:t>TestScene.h</a:t>
            </a:r>
            <a:r>
              <a:rPr lang="en-US" altLang="ja-JP" sz="1100" dirty="0" smtClean="0"/>
              <a:t>&gt;</a:t>
            </a:r>
          </a:p>
        </p:txBody>
      </p:sp>
      <p:sp>
        <p:nvSpPr>
          <p:cNvPr id="3" name="正方形/長方形 2"/>
          <p:cNvSpPr/>
          <p:nvPr/>
        </p:nvSpPr>
        <p:spPr>
          <a:xfrm>
            <a:off x="448903" y="3340308"/>
            <a:ext cx="6220456" cy="4832092"/>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::Update()</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getIsUse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-&gt;Update();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getBoundingSphere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()-&gt;center,</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getBoundingSphere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()-&gt;radius,</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getBoundingSphere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()-&gt;center,</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getBoundingSphere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()-&gt;radius</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::Draw()</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bool</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D3DXVECTOR3&amp;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centerA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FLOAT&amp;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radiusA</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D3DXVECTOR3&amp;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centerB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FLOAT&amp;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radiusB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return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D3DXVec3Length(&amp;(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centerB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centerA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&lt;=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radiusA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radiusB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p:txBody>
      </p:sp>
      <p:sp>
        <p:nvSpPr>
          <p:cNvPr id="11" name="正方形/長方形 10"/>
          <p:cNvSpPr/>
          <p:nvPr/>
        </p:nvSpPr>
        <p:spPr>
          <a:xfrm>
            <a:off x="531763" y="2045819"/>
            <a:ext cx="5983337" cy="543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48680" y="4387731"/>
            <a:ext cx="5983337" cy="1375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50350" y="3350295"/>
            <a:ext cx="6219009" cy="4822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18592" y="7029168"/>
            <a:ext cx="5983337" cy="973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83873" y="3121096"/>
            <a:ext cx="1476400" cy="261610"/>
          </a:xfrm>
          <a:prstGeom prst="rect">
            <a:avLst/>
          </a:prstGeom>
          <a:noFill/>
        </p:spPr>
        <p:txBody>
          <a:bodyPr wrap="square" rtlCol="0">
            <a:spAutoFit/>
          </a:bodyPr>
          <a:lstStyle/>
          <a:p>
            <a:r>
              <a:rPr lang="en-US" altLang="ja-JP" sz="1100" dirty="0" smtClean="0"/>
              <a:t>&lt;TestScene.cpp&gt;</a:t>
            </a:r>
          </a:p>
        </p:txBody>
      </p:sp>
    </p:spTree>
    <p:extLst>
      <p:ext uri="{BB962C8B-B14F-4D97-AF65-F5344CB8AC3E}">
        <p14:creationId xmlns:p14="http://schemas.microsoft.com/office/powerpoint/2010/main" val="21040269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114</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60648" y="323528"/>
            <a:ext cx="5700600" cy="369332"/>
          </a:xfrm>
          <a:prstGeom prst="rect">
            <a:avLst/>
          </a:prstGeom>
          <a:noFill/>
        </p:spPr>
        <p:txBody>
          <a:bodyPr wrap="none" rtlCol="0">
            <a:spAutoFit/>
          </a:bodyPr>
          <a:lstStyle/>
          <a:p>
            <a:r>
              <a:rPr kumimoji="1" lang="ja-JP" altLang="en-US" u="sng" dirty="0" smtClean="0"/>
              <a:t>９．５　バウンディングボックスを用いた衝突判定の考え方</a:t>
            </a:r>
            <a:endParaRPr kumimoji="1" lang="ja-JP" altLang="en-US" u="sng" dirty="0"/>
          </a:p>
        </p:txBody>
      </p:sp>
      <p:sp>
        <p:nvSpPr>
          <p:cNvPr id="25" name="テキスト ボックス 24"/>
          <p:cNvSpPr txBox="1"/>
          <p:nvPr/>
        </p:nvSpPr>
        <p:spPr>
          <a:xfrm>
            <a:off x="404664" y="637982"/>
            <a:ext cx="6597352" cy="1446550"/>
          </a:xfrm>
          <a:prstGeom prst="rect">
            <a:avLst/>
          </a:prstGeom>
          <a:noFill/>
        </p:spPr>
        <p:txBody>
          <a:bodyPr wrap="square" rtlCol="0">
            <a:spAutoFit/>
          </a:bodyPr>
          <a:lstStyle/>
          <a:p>
            <a:r>
              <a:rPr lang="ja-JP" altLang="en-US" sz="1100" dirty="0" smtClean="0"/>
              <a:t>　バウンディングボックスには「</a:t>
            </a:r>
            <a:r>
              <a:rPr lang="en-US" altLang="ja-JP" sz="1100" dirty="0" smtClean="0"/>
              <a:t>AABB</a:t>
            </a:r>
            <a:r>
              <a:rPr lang="ja-JP" altLang="en-US" sz="1100" dirty="0" smtClean="0"/>
              <a:t>」と「</a:t>
            </a:r>
            <a:r>
              <a:rPr lang="en-US" altLang="ja-JP" sz="1100" dirty="0" smtClean="0"/>
              <a:t>OBB</a:t>
            </a:r>
            <a:r>
              <a:rPr lang="ja-JP" altLang="en-US" sz="1100" dirty="0" smtClean="0"/>
              <a:t>」の</a:t>
            </a:r>
            <a:r>
              <a:rPr lang="en-US" altLang="ja-JP" sz="1100" dirty="0" smtClean="0"/>
              <a:t>2</a:t>
            </a:r>
            <a:r>
              <a:rPr lang="ja-JP" altLang="en-US" sz="1100" dirty="0" smtClean="0"/>
              <a:t>種類が存在する。</a:t>
            </a:r>
            <a:endParaRPr lang="en-US" altLang="ja-JP" sz="1100" dirty="0" smtClean="0"/>
          </a:p>
          <a:p>
            <a:endParaRPr lang="en-US" altLang="ja-JP" sz="1100" dirty="0"/>
          </a:p>
          <a:p>
            <a:r>
              <a:rPr lang="ja-JP" altLang="en-US" sz="1100" dirty="0" smtClean="0"/>
              <a:t>　①</a:t>
            </a:r>
            <a:r>
              <a:rPr lang="en-US" altLang="ja-JP" sz="1100" dirty="0" smtClean="0"/>
              <a:t>AABB(Axis-Aligned Bounding Box</a:t>
            </a:r>
            <a:r>
              <a:rPr lang="ja-JP" altLang="en-US" sz="1100" dirty="0" smtClean="0"/>
              <a:t>：軸平行バウンディングボックス</a:t>
            </a:r>
            <a:r>
              <a:rPr lang="en-US" altLang="ja-JP" sz="1100" dirty="0" smtClean="0"/>
              <a:t>)</a:t>
            </a:r>
          </a:p>
          <a:p>
            <a:r>
              <a:rPr lang="ja-JP" altLang="en-US" sz="1100" dirty="0" smtClean="0"/>
              <a:t>　　　・軸に対して必ず平行なバウンディングボックス。この性質から回転には対応できない。</a:t>
            </a:r>
            <a:endParaRPr lang="en-US" altLang="ja-JP" sz="1100" dirty="0" smtClean="0"/>
          </a:p>
          <a:p>
            <a:endParaRPr lang="en-US" altLang="ja-JP" sz="1100" dirty="0"/>
          </a:p>
          <a:p>
            <a:r>
              <a:rPr lang="ja-JP" altLang="en-US" sz="1100" dirty="0"/>
              <a:t>　</a:t>
            </a:r>
            <a:r>
              <a:rPr lang="ja-JP" altLang="en-US" sz="1100" dirty="0" smtClean="0"/>
              <a:t>②</a:t>
            </a:r>
            <a:r>
              <a:rPr lang="en-US" altLang="ja-JP" sz="1100" dirty="0" smtClean="0"/>
              <a:t>OBB(Oriented </a:t>
            </a:r>
            <a:r>
              <a:rPr lang="en-US" altLang="ja-JP" sz="1100" dirty="0"/>
              <a:t>Bounding Box</a:t>
            </a:r>
            <a:r>
              <a:rPr lang="ja-JP" altLang="en-US" sz="1100" dirty="0" smtClean="0"/>
              <a:t>：</a:t>
            </a:r>
            <a:r>
              <a:rPr lang="ja-JP" altLang="en-US" sz="1100" dirty="0"/>
              <a:t>指向性</a:t>
            </a:r>
            <a:r>
              <a:rPr lang="ja-JP" altLang="en-US" sz="1100" dirty="0" smtClean="0"/>
              <a:t>バウンディングボックス</a:t>
            </a:r>
            <a:r>
              <a:rPr lang="en-US" altLang="ja-JP" sz="1100" dirty="0"/>
              <a:t>)</a:t>
            </a:r>
          </a:p>
          <a:p>
            <a:r>
              <a:rPr lang="ja-JP" altLang="en-US" sz="1100" dirty="0"/>
              <a:t>　　　</a:t>
            </a:r>
            <a:r>
              <a:rPr lang="ja-JP" altLang="en-US" sz="1100" dirty="0" smtClean="0"/>
              <a:t>・向きを持ったバウンディングボックス。回転にも対応可能。ただし、処理速度は処理</a:t>
            </a:r>
            <a:endParaRPr lang="en-US" altLang="ja-JP" sz="1100" dirty="0" smtClean="0"/>
          </a:p>
          <a:p>
            <a:r>
              <a:rPr lang="ja-JP" altLang="en-US" sz="1100" dirty="0" smtClean="0"/>
              <a:t>　　　　内容の関係上遅い。</a:t>
            </a:r>
            <a:endParaRPr lang="en-US" altLang="ja-JP" sz="1100" dirty="0" smtClean="0"/>
          </a:p>
        </p:txBody>
      </p:sp>
      <p:sp>
        <p:nvSpPr>
          <p:cNvPr id="78" name="テキスト ボックス 77"/>
          <p:cNvSpPr txBox="1"/>
          <p:nvPr/>
        </p:nvSpPr>
        <p:spPr>
          <a:xfrm>
            <a:off x="260648" y="2186444"/>
            <a:ext cx="4006225" cy="369332"/>
          </a:xfrm>
          <a:prstGeom prst="rect">
            <a:avLst/>
          </a:prstGeom>
          <a:noFill/>
        </p:spPr>
        <p:txBody>
          <a:bodyPr wrap="none" rtlCol="0">
            <a:spAutoFit/>
          </a:bodyPr>
          <a:lstStyle/>
          <a:p>
            <a:r>
              <a:rPr kumimoji="1" lang="ja-JP" altLang="en-US" u="sng" dirty="0" smtClean="0"/>
              <a:t>９．６　</a:t>
            </a:r>
            <a:r>
              <a:rPr kumimoji="1" lang="en-US" altLang="ja-JP" u="sng" dirty="0" smtClean="0"/>
              <a:t>AABB</a:t>
            </a:r>
            <a:r>
              <a:rPr kumimoji="1" lang="ja-JP" altLang="en-US" u="sng" dirty="0" smtClean="0"/>
              <a:t>を用いた衝突判定の考え方</a:t>
            </a:r>
            <a:endParaRPr kumimoji="1" lang="ja-JP" altLang="en-US" u="sng" dirty="0"/>
          </a:p>
        </p:txBody>
      </p:sp>
      <p:sp>
        <p:nvSpPr>
          <p:cNvPr id="79" name="テキスト ボックス 78"/>
          <p:cNvSpPr txBox="1"/>
          <p:nvPr/>
        </p:nvSpPr>
        <p:spPr>
          <a:xfrm>
            <a:off x="404664" y="2606590"/>
            <a:ext cx="6597352" cy="430887"/>
          </a:xfrm>
          <a:prstGeom prst="rect">
            <a:avLst/>
          </a:prstGeom>
          <a:noFill/>
        </p:spPr>
        <p:txBody>
          <a:bodyPr wrap="square" rtlCol="0">
            <a:spAutoFit/>
          </a:bodyPr>
          <a:lstStyle/>
          <a:p>
            <a:r>
              <a:rPr lang="ja-JP" altLang="en-US" sz="1100" dirty="0" smtClean="0"/>
              <a:t>　</a:t>
            </a:r>
            <a:r>
              <a:rPr lang="en-US" altLang="ja-JP" sz="1100" dirty="0" smtClean="0"/>
              <a:t>AABB</a:t>
            </a:r>
            <a:r>
              <a:rPr lang="ja-JP" altLang="en-US" sz="1100" dirty="0" smtClean="0"/>
              <a:t>は座標軸に対し必ず平行なバウンディングボックスであり、回転に対応することが出来ない。　</a:t>
            </a:r>
            <a:endParaRPr lang="en-US" altLang="ja-JP" sz="1100" dirty="0" smtClean="0"/>
          </a:p>
          <a:p>
            <a:r>
              <a:rPr lang="ja-JP" altLang="en-US" sz="1100" dirty="0" smtClean="0"/>
              <a:t>なお、</a:t>
            </a:r>
            <a:r>
              <a:rPr lang="en-US" altLang="ja-JP" sz="1100" dirty="0" smtClean="0"/>
              <a:t>AABB</a:t>
            </a:r>
            <a:r>
              <a:rPr lang="ja-JP" altLang="en-US" sz="1100" dirty="0" smtClean="0"/>
              <a:t>同士の衝突判定は２つの</a:t>
            </a:r>
            <a:r>
              <a:rPr lang="en-US" altLang="ja-JP" sz="1100" dirty="0" smtClean="0"/>
              <a:t>AABB</a:t>
            </a:r>
            <a:r>
              <a:rPr lang="ja-JP" altLang="en-US" sz="1100" dirty="0" smtClean="0"/>
              <a:t>が重なっているかどうかで判定すれば良い。</a:t>
            </a:r>
            <a:endParaRPr lang="en-US" altLang="ja-JP" sz="1100" dirty="0" smtClean="0"/>
          </a:p>
        </p:txBody>
      </p:sp>
      <p:sp>
        <p:nvSpPr>
          <p:cNvPr id="12" name="正方形/長方形 11"/>
          <p:cNvSpPr/>
          <p:nvPr/>
        </p:nvSpPr>
        <p:spPr>
          <a:xfrm>
            <a:off x="2015108" y="3698328"/>
            <a:ext cx="1266124" cy="1240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AABB2</a:t>
            </a:r>
            <a:endParaRPr kumimoji="1" lang="ja-JP" altLang="en-US" dirty="0">
              <a:solidFill>
                <a:sysClr val="windowText" lastClr="000000"/>
              </a:solidFill>
            </a:endParaRPr>
          </a:p>
        </p:txBody>
      </p:sp>
      <p:sp>
        <p:nvSpPr>
          <p:cNvPr id="80" name="正方形/長方形 79"/>
          <p:cNvSpPr/>
          <p:nvPr/>
        </p:nvSpPr>
        <p:spPr>
          <a:xfrm>
            <a:off x="544928" y="3368574"/>
            <a:ext cx="1266124" cy="1240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AABB1</a:t>
            </a:r>
            <a:endParaRPr kumimoji="1" lang="ja-JP" altLang="en-US" dirty="0">
              <a:solidFill>
                <a:sysClr val="windowText" lastClr="000000"/>
              </a:solidFill>
            </a:endParaRPr>
          </a:p>
        </p:txBody>
      </p:sp>
      <p:sp>
        <p:nvSpPr>
          <p:cNvPr id="86" name="テキスト ボックス 85"/>
          <p:cNvSpPr txBox="1"/>
          <p:nvPr/>
        </p:nvSpPr>
        <p:spPr>
          <a:xfrm>
            <a:off x="1540790" y="5169723"/>
            <a:ext cx="948635" cy="261610"/>
          </a:xfrm>
          <a:prstGeom prst="rect">
            <a:avLst/>
          </a:prstGeom>
          <a:noFill/>
        </p:spPr>
        <p:txBody>
          <a:bodyPr wrap="square" rtlCol="0">
            <a:spAutoFit/>
          </a:bodyPr>
          <a:lstStyle/>
          <a:p>
            <a:r>
              <a:rPr lang="en-US" altLang="ja-JP" sz="1100" dirty="0" smtClean="0"/>
              <a:t>&lt;</a:t>
            </a:r>
            <a:r>
              <a:rPr lang="ja-JP" altLang="en-US" sz="1100" dirty="0" smtClean="0"/>
              <a:t>衝突なし</a:t>
            </a:r>
            <a:r>
              <a:rPr lang="en-US" altLang="ja-JP" sz="1100" dirty="0" smtClean="0"/>
              <a:t>&gt;</a:t>
            </a:r>
          </a:p>
        </p:txBody>
      </p:sp>
      <p:sp>
        <p:nvSpPr>
          <p:cNvPr id="87" name="正方形/長方形 86"/>
          <p:cNvSpPr/>
          <p:nvPr/>
        </p:nvSpPr>
        <p:spPr>
          <a:xfrm>
            <a:off x="4971188" y="3720012"/>
            <a:ext cx="1266124" cy="1240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AABB2</a:t>
            </a:r>
            <a:endParaRPr kumimoji="1" lang="ja-JP" altLang="en-US" dirty="0">
              <a:solidFill>
                <a:sysClr val="windowText" lastClr="000000"/>
              </a:solidFill>
            </a:endParaRPr>
          </a:p>
        </p:txBody>
      </p:sp>
      <p:sp>
        <p:nvSpPr>
          <p:cNvPr id="88" name="正方形/長方形 87"/>
          <p:cNvSpPr/>
          <p:nvPr/>
        </p:nvSpPr>
        <p:spPr>
          <a:xfrm>
            <a:off x="3863808" y="3544765"/>
            <a:ext cx="1266124" cy="1240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AABB1</a:t>
            </a:r>
            <a:endParaRPr kumimoji="1" lang="ja-JP" altLang="en-US" dirty="0">
              <a:solidFill>
                <a:sysClr val="windowText" lastClr="000000"/>
              </a:solidFill>
            </a:endParaRPr>
          </a:p>
        </p:txBody>
      </p:sp>
      <p:sp>
        <p:nvSpPr>
          <p:cNvPr id="89" name="テキスト ボックス 88"/>
          <p:cNvSpPr txBox="1"/>
          <p:nvPr/>
        </p:nvSpPr>
        <p:spPr>
          <a:xfrm>
            <a:off x="4496870" y="5191407"/>
            <a:ext cx="948635" cy="261610"/>
          </a:xfrm>
          <a:prstGeom prst="rect">
            <a:avLst/>
          </a:prstGeom>
          <a:noFill/>
        </p:spPr>
        <p:txBody>
          <a:bodyPr wrap="square" rtlCol="0">
            <a:spAutoFit/>
          </a:bodyPr>
          <a:lstStyle/>
          <a:p>
            <a:r>
              <a:rPr lang="en-US" altLang="ja-JP" sz="1100" dirty="0" smtClean="0"/>
              <a:t>&lt;</a:t>
            </a:r>
            <a:r>
              <a:rPr lang="ja-JP" altLang="en-US" sz="1100" dirty="0" smtClean="0"/>
              <a:t>衝突あり</a:t>
            </a:r>
            <a:r>
              <a:rPr lang="en-US" altLang="ja-JP" sz="1100" dirty="0" smtClean="0"/>
              <a:t>&gt;</a:t>
            </a:r>
          </a:p>
        </p:txBody>
      </p:sp>
      <p:sp>
        <p:nvSpPr>
          <p:cNvPr id="90" name="テキスト ボックス 89"/>
          <p:cNvSpPr txBox="1"/>
          <p:nvPr/>
        </p:nvSpPr>
        <p:spPr>
          <a:xfrm>
            <a:off x="404664" y="5508104"/>
            <a:ext cx="1008112" cy="261610"/>
          </a:xfrm>
          <a:prstGeom prst="rect">
            <a:avLst/>
          </a:prstGeom>
          <a:noFill/>
        </p:spPr>
        <p:txBody>
          <a:bodyPr wrap="square" rtlCol="0">
            <a:spAutoFit/>
          </a:bodyPr>
          <a:lstStyle/>
          <a:p>
            <a:r>
              <a:rPr lang="en-US" altLang="ja-JP" sz="1100" dirty="0" smtClean="0"/>
              <a:t>&lt;</a:t>
            </a:r>
            <a:r>
              <a:rPr lang="ja-JP" altLang="en-US" sz="1100" dirty="0" smtClean="0"/>
              <a:t>判定条件</a:t>
            </a:r>
            <a:r>
              <a:rPr lang="en-US" altLang="ja-JP" sz="1100" dirty="0" smtClean="0"/>
              <a:t>&gt;</a:t>
            </a:r>
          </a:p>
        </p:txBody>
      </p:sp>
      <p:sp>
        <p:nvSpPr>
          <p:cNvPr id="15" name="正方形/長方形 14"/>
          <p:cNvSpPr/>
          <p:nvPr/>
        </p:nvSpPr>
        <p:spPr>
          <a:xfrm>
            <a:off x="2813790" y="5835766"/>
            <a:ext cx="3423522" cy="692497"/>
          </a:xfrm>
          <a:prstGeom prst="rect">
            <a:avLst/>
          </a:prstGeom>
        </p:spPr>
        <p:txBody>
          <a:bodyPr wrap="square">
            <a:spAutoFit/>
          </a:bodyPr>
          <a:lstStyle/>
          <a:p>
            <a:r>
              <a:rPr lang="ja-JP" altLang="en-US" sz="1300" b="1" dirty="0" smtClean="0">
                <a:latin typeface="ゆたぽん（コーディング）" panose="02000609000000000000" pitchFamily="1" charset="-128"/>
                <a:ea typeface="ゆたぽん（コーディング）" panose="02000609000000000000" pitchFamily="1" charset="-128"/>
              </a:rPr>
              <a:t>aMin</a:t>
            </a:r>
            <a:r>
              <a:rPr lang="ja-JP" altLang="en-US" sz="1300" b="1" dirty="0">
                <a:latin typeface="ゆたぽん（コーディング）" panose="02000609000000000000" pitchFamily="1" charset="-128"/>
                <a:ea typeface="ゆたぽん（コーディング）" panose="02000609000000000000" pitchFamily="1" charset="-128"/>
              </a:rPr>
              <a:t>.x &lt; bMax.x &amp;&amp; aMax.x &gt; bMin.x &amp;&amp;</a:t>
            </a:r>
          </a:p>
          <a:p>
            <a:r>
              <a:rPr lang="ja-JP" altLang="en-US" sz="1300" b="1" dirty="0" smtClean="0">
                <a:latin typeface="ゆたぽん（コーディング）" panose="02000609000000000000" pitchFamily="1" charset="-128"/>
                <a:ea typeface="ゆたぽん（コーディング）" panose="02000609000000000000" pitchFamily="1" charset="-128"/>
              </a:rPr>
              <a:t>aMin</a:t>
            </a:r>
            <a:r>
              <a:rPr lang="ja-JP" altLang="en-US" sz="1300" b="1" dirty="0">
                <a:latin typeface="ゆたぽん（コーディング）" panose="02000609000000000000" pitchFamily="1" charset="-128"/>
                <a:ea typeface="ゆたぽん（コーディング）" panose="02000609000000000000" pitchFamily="1" charset="-128"/>
              </a:rPr>
              <a:t>.y &lt; bMax.y &amp;&amp; aMax.y &gt; bMin.y &amp;&amp;</a:t>
            </a:r>
          </a:p>
          <a:p>
            <a:r>
              <a:rPr lang="ja-JP" altLang="en-US" sz="1300" b="1" dirty="0" smtClean="0">
                <a:latin typeface="ゆたぽん（コーディング）" panose="02000609000000000000" pitchFamily="1" charset="-128"/>
                <a:ea typeface="ゆたぽん（コーディング）" panose="02000609000000000000" pitchFamily="1" charset="-128"/>
              </a:rPr>
              <a:t>aMin</a:t>
            </a:r>
            <a:r>
              <a:rPr lang="ja-JP" altLang="en-US" sz="1300" b="1" dirty="0">
                <a:latin typeface="ゆたぽん（コーディング）" panose="02000609000000000000" pitchFamily="1" charset="-128"/>
                <a:ea typeface="ゆたぽん（コーディング）" panose="02000609000000000000" pitchFamily="1" charset="-128"/>
              </a:rPr>
              <a:t>.z &lt; bMax.z &amp;&amp; aMax.z &gt; bMin.</a:t>
            </a:r>
            <a:r>
              <a:rPr lang="ja-JP" altLang="en-US" sz="1300" b="1" dirty="0" smtClean="0">
                <a:latin typeface="ゆたぽん（コーディング）" panose="02000609000000000000" pitchFamily="1" charset="-128"/>
                <a:ea typeface="ゆたぽん（コーディング）" panose="02000609000000000000" pitchFamily="1" charset="-128"/>
              </a:rPr>
              <a:t>z</a:t>
            </a:r>
            <a:endParaRPr lang="ja-JP" altLang="en-US" sz="1300" b="1" dirty="0">
              <a:latin typeface="ゆたぽん（コーディング）" panose="02000609000000000000" pitchFamily="1" charset="-128"/>
              <a:ea typeface="ゆたぽん（コーディング）" panose="02000609000000000000" pitchFamily="1" charset="-128"/>
            </a:endParaRPr>
          </a:p>
        </p:txBody>
      </p:sp>
      <p:sp>
        <p:nvSpPr>
          <p:cNvPr id="91" name="テキスト ボックス 90"/>
          <p:cNvSpPr txBox="1"/>
          <p:nvPr/>
        </p:nvSpPr>
        <p:spPr>
          <a:xfrm>
            <a:off x="554653" y="6542647"/>
            <a:ext cx="2259137" cy="600164"/>
          </a:xfrm>
          <a:prstGeom prst="rect">
            <a:avLst/>
          </a:prstGeom>
          <a:noFill/>
        </p:spPr>
        <p:txBody>
          <a:bodyPr wrap="square" rtlCol="0">
            <a:spAutoFit/>
          </a:bodyPr>
          <a:lstStyle/>
          <a:p>
            <a:r>
              <a:rPr lang="en-US" altLang="ja-JP" sz="1100" dirty="0" smtClean="0"/>
              <a:t>X</a:t>
            </a:r>
            <a:r>
              <a:rPr lang="ja-JP" altLang="en-US" sz="1100" dirty="0" smtClean="0"/>
              <a:t>軸が重なっている　かつ</a:t>
            </a:r>
            <a:endParaRPr lang="en-US" altLang="ja-JP" sz="1100" dirty="0" smtClean="0"/>
          </a:p>
          <a:p>
            <a:r>
              <a:rPr lang="en-US" altLang="ja-JP" sz="1100" dirty="0" smtClean="0"/>
              <a:t>Y</a:t>
            </a:r>
            <a:r>
              <a:rPr lang="ja-JP" altLang="en-US" sz="1100" dirty="0" smtClean="0"/>
              <a:t>軸が重なっている　かつ</a:t>
            </a:r>
            <a:endParaRPr lang="en-US" altLang="ja-JP" sz="1100" dirty="0" smtClean="0"/>
          </a:p>
          <a:p>
            <a:r>
              <a:rPr lang="en-US" altLang="ja-JP" sz="1100" dirty="0" smtClean="0"/>
              <a:t>Z</a:t>
            </a:r>
            <a:r>
              <a:rPr lang="ja-JP" altLang="en-US" sz="1100" dirty="0" smtClean="0"/>
              <a:t>軸が重なっている</a:t>
            </a:r>
            <a:endParaRPr lang="en-US" altLang="ja-JP" sz="1100" dirty="0" smtClean="0"/>
          </a:p>
        </p:txBody>
      </p:sp>
      <p:sp>
        <p:nvSpPr>
          <p:cNvPr id="92" name="右矢印 91"/>
          <p:cNvSpPr/>
          <p:nvPr/>
        </p:nvSpPr>
        <p:spPr>
          <a:xfrm>
            <a:off x="2324325" y="6675891"/>
            <a:ext cx="285771" cy="340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3281232" y="6435930"/>
            <a:ext cx="2847458" cy="1785104"/>
          </a:xfrm>
          <a:prstGeom prst="rect">
            <a:avLst/>
          </a:prstGeom>
        </p:spPr>
        <p:txBody>
          <a:bodyPr wrap="square">
            <a:spAutoFit/>
          </a:bodyPr>
          <a:lstStyle/>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それぞれの変数</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a:t>
            </a:r>
            <a:r>
              <a:rPr lang="en-US" altLang="ja-JP" sz="1100" dirty="0" smtClean="0">
                <a:latin typeface="ゆたぽん（コーディング）" panose="02000609000000000000" pitchFamily="1" charset="-128"/>
                <a:ea typeface="ゆたぽん（コーディング）" panose="02000609000000000000" pitchFamily="1" charset="-128"/>
              </a:rPr>
              <a:t>AABB1</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X</a:t>
            </a:r>
            <a:r>
              <a:rPr lang="ja-JP" altLang="en-US" sz="1100" dirty="0" smtClean="0">
                <a:latin typeface="ゆたぽん（コーディング）" panose="02000609000000000000" pitchFamily="1" charset="-128"/>
                <a:ea typeface="ゆたぽん（コーディング）" panose="02000609000000000000" pitchFamily="1" charset="-128"/>
              </a:rPr>
              <a:t>：最小値aMin</a:t>
            </a:r>
            <a:r>
              <a:rPr lang="ja-JP" altLang="en-US" sz="1100" dirty="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x　最大値aM</a:t>
            </a:r>
            <a:r>
              <a:rPr lang="en-US" altLang="ja-JP" sz="1100" dirty="0" smtClean="0">
                <a:latin typeface="ゆたぽん（コーディング）" panose="02000609000000000000" pitchFamily="1" charset="-128"/>
                <a:ea typeface="ゆたぽん（コーディング）" panose="02000609000000000000" pitchFamily="1" charset="-128"/>
              </a:rPr>
              <a:t>ax</a:t>
            </a:r>
            <a:r>
              <a:rPr lang="ja-JP" altLang="en-US" sz="1100" dirty="0" err="1" smtClean="0">
                <a:latin typeface="ゆたぽん（コーディング）" panose="02000609000000000000" pitchFamily="1" charset="-128"/>
                <a:ea typeface="ゆたぽん（コーディング）" panose="02000609000000000000" pitchFamily="1" charset="-128"/>
              </a:rPr>
              <a:t>.x</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Y</a:t>
            </a:r>
            <a:r>
              <a:rPr lang="ja-JP" altLang="en-US"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最小値aMin</a:t>
            </a:r>
            <a:r>
              <a:rPr lang="ja-JP" altLang="en-US" sz="1100" dirty="0" smtClean="0">
                <a:latin typeface="ゆたぽん（コーディング）" panose="02000609000000000000" pitchFamily="1" charset="-128"/>
                <a:ea typeface="ゆたぽん（コーディング）" panose="02000609000000000000" pitchFamily="1" charset="-128"/>
              </a:rPr>
              <a:t>.</a:t>
            </a:r>
            <a:r>
              <a:rPr lang="en-US" altLang="ja-JP" sz="1100" dirty="0" smtClean="0">
                <a:latin typeface="ゆたぽん（コーディング）" panose="02000609000000000000" pitchFamily="1" charset="-128"/>
                <a:ea typeface="ゆたぽん（コーディング）" panose="02000609000000000000" pitchFamily="1" charset="-128"/>
              </a:rPr>
              <a:t>y</a:t>
            </a:r>
            <a:r>
              <a:rPr lang="ja-JP" altLang="en-US" sz="1100" dirty="0">
                <a:latin typeface="ゆたぽん（コーディング）" panose="02000609000000000000" pitchFamily="1" charset="-128"/>
                <a:ea typeface="ゆたぽん（コーディング）" panose="02000609000000000000" pitchFamily="1" charset="-128"/>
              </a:rPr>
              <a:t>　最大値aM</a:t>
            </a:r>
            <a:r>
              <a:rPr lang="en-US" altLang="ja-JP" sz="1100" dirty="0">
                <a:latin typeface="ゆたぽん（コーディング）" panose="02000609000000000000" pitchFamily="1" charset="-128"/>
                <a:ea typeface="ゆたぽん（コーディング）" panose="02000609000000000000" pitchFamily="1" charset="-128"/>
              </a:rPr>
              <a:t>ax</a:t>
            </a:r>
            <a:r>
              <a:rPr lang="ja-JP" altLang="en-US" sz="1100" dirty="0" err="1" smtClean="0">
                <a:latin typeface="ゆたぽん（コーディング）" panose="02000609000000000000" pitchFamily="1" charset="-128"/>
                <a:ea typeface="ゆたぽん（コーディング）" panose="02000609000000000000" pitchFamily="1" charset="-128"/>
              </a:rPr>
              <a:t>.</a:t>
            </a:r>
            <a:r>
              <a:rPr lang="en-US" altLang="ja-JP" sz="1100" dirty="0" smtClean="0">
                <a:latin typeface="ゆたぽん（コーディング）" panose="02000609000000000000" pitchFamily="1" charset="-128"/>
                <a:ea typeface="ゆたぽん（コーディング）" panose="02000609000000000000" pitchFamily="1" charset="-128"/>
              </a:rPr>
              <a:t>y</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Z</a:t>
            </a:r>
            <a:r>
              <a:rPr lang="ja-JP" altLang="en-US"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最小値aMin</a:t>
            </a:r>
            <a:r>
              <a:rPr lang="ja-JP" altLang="en-US" sz="1100" dirty="0" smtClean="0">
                <a:latin typeface="ゆたぽん（コーディング）" panose="02000609000000000000" pitchFamily="1" charset="-128"/>
                <a:ea typeface="ゆたぽん（コーディング）" panose="02000609000000000000" pitchFamily="1" charset="-128"/>
              </a:rPr>
              <a:t>.</a:t>
            </a:r>
            <a:r>
              <a:rPr lang="en-US" altLang="ja-JP" sz="1100" dirty="0" smtClean="0">
                <a:latin typeface="ゆたぽん（コーディング）" panose="02000609000000000000" pitchFamily="1" charset="-128"/>
                <a:ea typeface="ゆたぽん（コーディング）" panose="02000609000000000000" pitchFamily="1" charset="-128"/>
              </a:rPr>
              <a:t>z</a:t>
            </a:r>
            <a:r>
              <a:rPr lang="ja-JP" altLang="en-US" sz="1100" dirty="0">
                <a:latin typeface="ゆたぽん（コーディング）" panose="02000609000000000000" pitchFamily="1" charset="-128"/>
                <a:ea typeface="ゆたぽん（コーディング）" panose="02000609000000000000" pitchFamily="1" charset="-128"/>
              </a:rPr>
              <a:t>　最大値aM</a:t>
            </a:r>
            <a:r>
              <a:rPr lang="en-US" altLang="ja-JP" sz="1100" dirty="0">
                <a:latin typeface="ゆたぽん（コーディング）" panose="02000609000000000000" pitchFamily="1" charset="-128"/>
                <a:ea typeface="ゆたぽん（コーディング）" panose="02000609000000000000" pitchFamily="1" charset="-128"/>
              </a:rPr>
              <a:t>ax</a:t>
            </a:r>
            <a:r>
              <a:rPr lang="ja-JP" altLang="en-US" sz="1100" dirty="0" err="1" smtClean="0">
                <a:latin typeface="ゆたぽん（コーディング）" panose="02000609000000000000" pitchFamily="1" charset="-128"/>
                <a:ea typeface="ゆたぽん（コーディング）" panose="02000609000000000000" pitchFamily="1" charset="-128"/>
              </a:rPr>
              <a:t>.</a:t>
            </a:r>
            <a:r>
              <a:rPr lang="en-US" altLang="ja-JP" sz="1100" dirty="0" smtClean="0">
                <a:latin typeface="ゆたぽん（コーディング）" panose="02000609000000000000" pitchFamily="1" charset="-128"/>
                <a:ea typeface="ゆたぽん（コーディング）" panose="02000609000000000000" pitchFamily="1" charset="-128"/>
              </a:rPr>
              <a:t>z</a:t>
            </a: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AABB2</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X</a:t>
            </a:r>
            <a:r>
              <a:rPr lang="ja-JP" altLang="en-US" sz="1100" dirty="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最小値</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Min</a:t>
            </a:r>
            <a:r>
              <a:rPr lang="ja-JP" altLang="en-US" sz="1100" dirty="0">
                <a:latin typeface="ゆたぽん（コーディング）" panose="02000609000000000000" pitchFamily="1" charset="-128"/>
                <a:ea typeface="ゆたぽん（コーディング）" panose="02000609000000000000" pitchFamily="1" charset="-128"/>
              </a:rPr>
              <a:t>.x　</a:t>
            </a:r>
            <a:r>
              <a:rPr lang="ja-JP" altLang="en-US" sz="1100" dirty="0" smtClean="0">
                <a:latin typeface="ゆたぽん（コーディング）" panose="02000609000000000000" pitchFamily="1" charset="-128"/>
                <a:ea typeface="ゆたぽん（コーディング）" panose="02000609000000000000" pitchFamily="1" charset="-128"/>
              </a:rPr>
              <a:t>最大値</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M</a:t>
            </a:r>
            <a:r>
              <a:rPr lang="en-US" altLang="ja-JP" sz="1100" dirty="0" smtClean="0">
                <a:latin typeface="ゆたぽん（コーディング）" panose="02000609000000000000" pitchFamily="1" charset="-128"/>
                <a:ea typeface="ゆたぽん（コーディング）" panose="02000609000000000000" pitchFamily="1" charset="-128"/>
              </a:rPr>
              <a:t>ax</a:t>
            </a:r>
            <a:r>
              <a:rPr lang="ja-JP" altLang="en-US" sz="1100" dirty="0" err="1">
                <a:latin typeface="ゆたぽん（コーディング）" panose="02000609000000000000" pitchFamily="1" charset="-128"/>
                <a:ea typeface="ゆたぽん（コーディング）" panose="02000609000000000000" pitchFamily="1" charset="-128"/>
              </a:rPr>
              <a:t>.x</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Y</a:t>
            </a:r>
            <a:r>
              <a:rPr lang="ja-JP" altLang="en-US" sz="1100" dirty="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最小値</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Min</a:t>
            </a:r>
            <a:r>
              <a:rPr lang="ja-JP" altLang="en-US" sz="1100" dirty="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y</a:t>
            </a:r>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最大値</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M</a:t>
            </a:r>
            <a:r>
              <a:rPr lang="en-US" altLang="ja-JP" sz="1100" dirty="0" smtClean="0">
                <a:latin typeface="ゆたぽん（コーディング）" panose="02000609000000000000" pitchFamily="1" charset="-128"/>
                <a:ea typeface="ゆたぽん（コーディング）" panose="02000609000000000000" pitchFamily="1" charset="-128"/>
              </a:rPr>
              <a:t>ax</a:t>
            </a:r>
            <a:r>
              <a:rPr lang="ja-JP" altLang="en-US" sz="1100" dirty="0" err="1">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y</a:t>
            </a: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Z</a:t>
            </a:r>
            <a:r>
              <a:rPr lang="ja-JP" altLang="en-US" sz="1100" dirty="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最小値</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Min</a:t>
            </a:r>
            <a:r>
              <a:rPr lang="ja-JP" altLang="en-US" sz="1100" dirty="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z</a:t>
            </a:r>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最大値</a:t>
            </a:r>
            <a:r>
              <a:rPr lang="en-US" altLang="ja-JP" sz="1100" dirty="0" smtClean="0">
                <a:latin typeface="ゆたぽん（コーディング）" panose="02000609000000000000" pitchFamily="1" charset="-128"/>
                <a:ea typeface="ゆたぽん（コーディング）" panose="02000609000000000000" pitchFamily="1" charset="-128"/>
              </a:rPr>
              <a:t>b</a:t>
            </a:r>
            <a:r>
              <a:rPr lang="ja-JP" altLang="en-US" sz="1100" dirty="0" smtClean="0">
                <a:latin typeface="ゆたぽん（コーディング）" panose="02000609000000000000" pitchFamily="1" charset="-128"/>
                <a:ea typeface="ゆたぽん（コーディング）" panose="02000609000000000000" pitchFamily="1" charset="-128"/>
              </a:rPr>
              <a:t>M</a:t>
            </a:r>
            <a:r>
              <a:rPr lang="en-US" altLang="ja-JP" sz="1100" dirty="0" smtClean="0">
                <a:latin typeface="ゆたぽん（コーディング）" panose="02000609000000000000" pitchFamily="1" charset="-128"/>
                <a:ea typeface="ゆたぽん（コーディング）" panose="02000609000000000000" pitchFamily="1" charset="-128"/>
              </a:rPr>
              <a:t>ax</a:t>
            </a:r>
            <a:r>
              <a:rPr lang="ja-JP" altLang="en-US" sz="1100" dirty="0" err="1">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z</a:t>
            </a:r>
          </a:p>
          <a:p>
            <a:endParaRPr lang="en-US" altLang="ja-JP" sz="1100" dirty="0" smtClean="0">
              <a:latin typeface="ゆたぽん（コーディング）" panose="02000609000000000000" pitchFamily="1" charset="-128"/>
              <a:ea typeface="ゆたぽん（コーディング）" panose="02000609000000000000" pitchFamily="1" charset="-128"/>
            </a:endParaRPr>
          </a:p>
        </p:txBody>
      </p:sp>
      <p:sp>
        <p:nvSpPr>
          <p:cNvPr id="94" name="角丸四角形 93"/>
          <p:cNvSpPr/>
          <p:nvPr/>
        </p:nvSpPr>
        <p:spPr>
          <a:xfrm>
            <a:off x="433292" y="5778008"/>
            <a:ext cx="6053787" cy="22529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59601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115</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04664" y="174262"/>
            <a:ext cx="6597352" cy="261610"/>
          </a:xfrm>
          <a:prstGeom prst="rect">
            <a:avLst/>
          </a:prstGeom>
          <a:noFill/>
        </p:spPr>
        <p:txBody>
          <a:bodyPr wrap="square" rtlCol="0">
            <a:spAutoFit/>
          </a:bodyPr>
          <a:lstStyle/>
          <a:p>
            <a:r>
              <a:rPr lang="ja-JP" altLang="en-US" sz="1100" dirty="0" smtClean="0"/>
              <a:t>　</a:t>
            </a:r>
            <a:r>
              <a:rPr lang="ja-JP" altLang="en-US" sz="1100" dirty="0"/>
              <a:t>以下</a:t>
            </a:r>
            <a:r>
              <a:rPr lang="ja-JP" altLang="en-US" sz="1100" dirty="0" smtClean="0"/>
              <a:t>のプログラムは</a:t>
            </a:r>
            <a:r>
              <a:rPr lang="en-US" altLang="ja-JP" sz="1100" dirty="0" smtClean="0"/>
              <a:t>AABB</a:t>
            </a:r>
            <a:r>
              <a:rPr lang="ja-JP" altLang="en-US" sz="1100" dirty="0" smtClean="0"/>
              <a:t>同士の衝突判定のプログラム例である。</a:t>
            </a:r>
            <a:endParaRPr lang="en-US" altLang="ja-JP" sz="1100" dirty="0" smtClean="0"/>
          </a:p>
        </p:txBody>
      </p:sp>
      <p:sp>
        <p:nvSpPr>
          <p:cNvPr id="15" name="正方形/長方形 14"/>
          <p:cNvSpPr/>
          <p:nvPr/>
        </p:nvSpPr>
        <p:spPr>
          <a:xfrm>
            <a:off x="373782" y="522581"/>
            <a:ext cx="6110435" cy="6247864"/>
          </a:xfrm>
          <a:prstGeom prst="rect">
            <a:avLst/>
          </a:prstGeom>
        </p:spPr>
        <p:txBody>
          <a:bodyPr wrap="square">
            <a:spAutoFit/>
          </a:bodyPr>
          <a:lstStyle/>
          <a:p>
            <a:r>
              <a:rPr lang="en-US" altLang="ja-JP" sz="1300" dirty="0" err="1" smtClean="0">
                <a:latin typeface="ゆたぽん（コーディング）" panose="02000609000000000000" pitchFamily="1" charset="-128"/>
                <a:ea typeface="ゆたぽん（コーディング）" panose="02000609000000000000" pitchFamily="1" charset="-128"/>
              </a:rPr>
              <a:t>typedef</a:t>
            </a:r>
            <a:r>
              <a:rPr lang="en-US" altLang="ja-JP" sz="1300" dirty="0" smtClean="0">
                <a:latin typeface="ゆたぽん（コーディング）" panose="02000609000000000000" pitchFamily="1" charset="-128"/>
                <a:ea typeface="ゆたぽん（コーディング）" panose="02000609000000000000" pitchFamily="1" charset="-128"/>
              </a:rPr>
              <a:t> </a:t>
            </a:r>
            <a:r>
              <a:rPr lang="en-US" altLang="ja-JP" sz="1300" dirty="0" err="1" smtClean="0">
                <a:latin typeface="ゆたぽん（コーディング）" panose="02000609000000000000" pitchFamily="1" charset="-128"/>
                <a:ea typeface="ゆたぽん（コーディング）" panose="02000609000000000000" pitchFamily="1" charset="-128"/>
              </a:rPr>
              <a:t>struct</a:t>
            </a:r>
            <a:r>
              <a:rPr lang="en-US" altLang="ja-JP" sz="1300" dirty="0" smtClean="0">
                <a:latin typeface="ゆたぽん（コーディング）" panose="02000609000000000000" pitchFamily="1" charset="-128"/>
                <a:ea typeface="ゆたぽん（コーディング）" panose="02000609000000000000" pitchFamily="1" charset="-128"/>
              </a:rPr>
              <a:t> AABB</a:t>
            </a:r>
          </a:p>
          <a:p>
            <a:r>
              <a:rPr lang="en-US" altLang="ja-JP" sz="1300" dirty="0" smtClean="0">
                <a:latin typeface="ゆたぽん（コーディング）" panose="02000609000000000000" pitchFamily="1" charset="-128"/>
                <a:ea typeface="ゆたぽん（コーディング）" panose="02000609000000000000" pitchFamily="1" charset="-128"/>
              </a:rPr>
              <a:t>{</a:t>
            </a:r>
          </a:p>
          <a:p>
            <a:r>
              <a:rPr lang="ja-JP" altLang="en-US" sz="1300" dirty="0">
                <a:latin typeface="ゆたぽん（コーディング）" panose="02000609000000000000" pitchFamily="1" charset="-128"/>
                <a:ea typeface="ゆたぽん（コーディング）" panose="02000609000000000000" pitchFamily="1" charset="-128"/>
              </a:rPr>
              <a:t>　</a:t>
            </a:r>
            <a:r>
              <a:rPr lang="ja-JP" altLang="en-US" sz="1300" dirty="0" smtClean="0">
                <a:latin typeface="ゆたぽん（コーディング）" panose="02000609000000000000" pitchFamily="1" charset="-128"/>
                <a:ea typeface="ゆたぽん（コーディング）" panose="02000609000000000000" pitchFamily="1" charset="-128"/>
              </a:rPr>
              <a:t>　</a:t>
            </a:r>
            <a:r>
              <a:rPr lang="en-US" altLang="ja-JP" sz="1300" dirty="0" smtClean="0">
                <a:latin typeface="ゆたぽん（コーディング）" panose="02000609000000000000" pitchFamily="1" charset="-128"/>
                <a:ea typeface="ゆたぽん（コーディング）" panose="02000609000000000000" pitchFamily="1" charset="-128"/>
              </a:rPr>
              <a:t>D3DXVECTRO3 min;</a:t>
            </a:r>
          </a:p>
          <a:p>
            <a:r>
              <a:rPr lang="ja-JP" altLang="en-US" sz="1300" dirty="0">
                <a:latin typeface="ゆたぽん（コーディング）" panose="02000609000000000000" pitchFamily="1" charset="-128"/>
                <a:ea typeface="ゆたぽん（コーディング）" panose="02000609000000000000" pitchFamily="1" charset="-128"/>
              </a:rPr>
              <a:t>　　</a:t>
            </a:r>
            <a:r>
              <a:rPr lang="en-US" altLang="ja-JP" sz="1300" dirty="0">
                <a:latin typeface="ゆたぽん（コーディング）" panose="02000609000000000000" pitchFamily="1" charset="-128"/>
                <a:ea typeface="ゆたぽん（コーディング）" panose="02000609000000000000" pitchFamily="1" charset="-128"/>
              </a:rPr>
              <a:t>D3DXVECTRO3 </a:t>
            </a:r>
            <a:r>
              <a:rPr lang="en-US" altLang="ja-JP" sz="1300" dirty="0" smtClean="0">
                <a:latin typeface="ゆたぽん（コーディング）" panose="02000609000000000000" pitchFamily="1" charset="-128"/>
                <a:ea typeface="ゆたぽん（コーディング）" panose="02000609000000000000" pitchFamily="1" charset="-128"/>
              </a:rPr>
              <a:t>max;</a:t>
            </a:r>
            <a:endParaRPr lang="ja-JP" altLang="en-US" sz="1300" dirty="0">
              <a:latin typeface="ゆたぽん（コーディング）" panose="02000609000000000000" pitchFamily="1" charset="-128"/>
              <a:ea typeface="ゆたぽん（コーディング）" panose="02000609000000000000" pitchFamily="1" charset="-128"/>
            </a:endParaRPr>
          </a:p>
          <a:p>
            <a:r>
              <a:rPr lang="en-US" altLang="ja-JP" sz="1300" dirty="0" smtClean="0">
                <a:latin typeface="ゆたぽん（コーディング）" panose="02000609000000000000" pitchFamily="1" charset="-128"/>
                <a:ea typeface="ゆたぽん（コーディング）" panose="02000609000000000000" pitchFamily="1" charset="-128"/>
              </a:rPr>
              <a:t>}AABB;</a:t>
            </a:r>
          </a:p>
          <a:p>
            <a:endParaRPr lang="en-US" altLang="ja-JP" sz="13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D3DXVECTOR3 </a:t>
            </a:r>
            <a:r>
              <a:rPr lang="en-US" altLang="ja-JP" sz="1400" dirty="0" smtClean="0">
                <a:latin typeface="ゆたぽん（コーディング）" panose="02000609000000000000" pitchFamily="1" charset="-128"/>
                <a:ea typeface="ゆたぽん（コーディング）" panose="02000609000000000000" pitchFamily="1" charset="-128"/>
              </a:rPr>
              <a:t>pos1(15.0f</a:t>
            </a:r>
            <a:r>
              <a:rPr lang="en-US" altLang="ja-JP" sz="1400" dirty="0">
                <a:latin typeface="ゆたぽん（コーディング）" panose="02000609000000000000" pitchFamily="1" charset="-128"/>
                <a:ea typeface="ゆたぽん（コーディング）" panose="02000609000000000000" pitchFamily="1" charset="-128"/>
              </a:rPr>
              <a:t>, 20.0f, 0.0f);	</a:t>
            </a:r>
            <a:r>
              <a:rPr lang="en-US" altLang="ja-JP" sz="1400" dirty="0" smtClean="0">
                <a:latin typeface="ゆたぽん（コーディング）" panose="02000609000000000000" pitchFamily="1" charset="-128"/>
                <a:ea typeface="ゆたぽん（コーディング）" panose="02000609000000000000" pitchFamily="1" charset="-128"/>
              </a:rPr>
              <a:t>//1</a:t>
            </a:r>
            <a:r>
              <a:rPr lang="ja-JP" altLang="en-US" sz="1400" dirty="0" smtClean="0">
                <a:latin typeface="ゆたぽん（コーディング）" panose="02000609000000000000" pitchFamily="1" charset="-128"/>
                <a:ea typeface="ゆたぽん（コーディング）" panose="02000609000000000000" pitchFamily="1" charset="-128"/>
              </a:rPr>
              <a:t>の</a:t>
            </a:r>
            <a:r>
              <a:rPr lang="ja-JP" altLang="en-US" sz="1400" dirty="0">
                <a:latin typeface="ゆたぽん（コーディング）" panose="02000609000000000000" pitchFamily="1" charset="-128"/>
                <a:ea typeface="ゆたぽん（コーディング）" panose="02000609000000000000" pitchFamily="1" charset="-128"/>
              </a:rPr>
              <a:t>ワールド座標</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D3DXVECTOR3 </a:t>
            </a:r>
            <a:r>
              <a:rPr lang="en-US" altLang="ja-JP" sz="1400" dirty="0" smtClean="0">
                <a:latin typeface="ゆたぽん（コーディング）" panose="02000609000000000000" pitchFamily="1" charset="-128"/>
                <a:ea typeface="ゆたぽん（コーディング）" panose="02000609000000000000" pitchFamily="1" charset="-128"/>
              </a:rPr>
              <a:t>pos2(23.0f</a:t>
            </a:r>
            <a:r>
              <a:rPr lang="en-US" altLang="ja-JP" sz="1400" dirty="0">
                <a:latin typeface="ゆたぽん（コーディング）" panose="02000609000000000000" pitchFamily="1" charset="-128"/>
                <a:ea typeface="ゆたぽん（コーディング）" panose="02000609000000000000" pitchFamily="1" charset="-128"/>
              </a:rPr>
              <a:t>, 11.0f, 30.0f);</a:t>
            </a:r>
            <a:r>
              <a:rPr lang="ja-JP" altLang="en-US"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//2</a:t>
            </a:r>
            <a:r>
              <a:rPr lang="ja-JP" altLang="en-US" sz="1400" dirty="0" smtClean="0">
                <a:latin typeface="ゆたぽん（コーディング）" panose="02000609000000000000" pitchFamily="1" charset="-128"/>
                <a:ea typeface="ゆたぽん（コーディング）" panose="02000609000000000000" pitchFamily="1" charset="-128"/>
              </a:rPr>
              <a:t>の</a:t>
            </a:r>
            <a:r>
              <a:rPr lang="ja-JP" altLang="en-US" sz="1400" dirty="0">
                <a:latin typeface="ゆたぽん（コーディング）" panose="02000609000000000000" pitchFamily="1" charset="-128"/>
                <a:ea typeface="ゆたぽん（コーディング）" panose="02000609000000000000" pitchFamily="1" charset="-128"/>
              </a:rPr>
              <a:t>ワールド座標</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AABB </a:t>
            </a:r>
            <a:r>
              <a:rPr lang="en-US" altLang="ja-JP" sz="1400" dirty="0" smtClean="0">
                <a:latin typeface="ゆたぽん（コーディング）" panose="02000609000000000000" pitchFamily="1" charset="-128"/>
                <a:ea typeface="ゆたぽん（コーディング）" panose="02000609000000000000" pitchFamily="1" charset="-128"/>
              </a:rPr>
              <a:t>aabb1;</a:t>
            </a:r>
            <a:r>
              <a:rPr lang="ja-JP" altLang="en-US"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//1</a:t>
            </a:r>
            <a:r>
              <a:rPr lang="ja-JP" altLang="en-US" sz="1400" dirty="0" smtClean="0">
                <a:latin typeface="ゆたぽん（コーディング）" panose="02000609000000000000" pitchFamily="1" charset="-128"/>
                <a:ea typeface="ゆたぽん（コーディング）" panose="02000609000000000000" pitchFamily="1" charset="-128"/>
              </a:rPr>
              <a:t>のバウンディングボックス</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AABB </a:t>
            </a:r>
            <a:r>
              <a:rPr lang="en-US" altLang="ja-JP" sz="1400" dirty="0" smtClean="0">
                <a:latin typeface="ゆたぽん（コーディング）" panose="02000609000000000000" pitchFamily="1" charset="-128"/>
                <a:ea typeface="ゆたぽん（コーディング）" panose="02000609000000000000" pitchFamily="1" charset="-128"/>
              </a:rPr>
              <a:t>aabb2;</a:t>
            </a:r>
            <a:r>
              <a:rPr lang="ja-JP" altLang="en-US" sz="1400" dirty="0" smtClean="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//2</a:t>
            </a:r>
            <a:r>
              <a:rPr lang="ja-JP" altLang="en-US" sz="1400" dirty="0" smtClean="0">
                <a:latin typeface="ゆたぽん（コーディング）" panose="02000609000000000000" pitchFamily="1" charset="-128"/>
                <a:ea typeface="ゆたぽん（コーディング）" panose="02000609000000000000" pitchFamily="1" charset="-128"/>
              </a:rPr>
              <a:t>のバウンディングボックス</a:t>
            </a:r>
            <a:endParaRPr lang="en-US" altLang="ja-JP" sz="1400" dirty="0">
              <a:latin typeface="ゆたぽん（コーディング）" panose="02000609000000000000" pitchFamily="1" charset="-128"/>
              <a:ea typeface="ゆたぽん（コーディング）" panose="02000609000000000000" pitchFamily="1" charset="-128"/>
            </a:endParaRPr>
          </a:p>
          <a:p>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smtClean="0">
                <a:latin typeface="ゆたぽん（コーディング）" panose="02000609000000000000" pitchFamily="1" charset="-128"/>
                <a:ea typeface="ゆたぽん（コーディング）" panose="02000609000000000000" pitchFamily="1" charset="-128"/>
              </a:rPr>
              <a:t>//AABB1</a:t>
            </a:r>
            <a:r>
              <a:rPr lang="ja-JP" altLang="en-US" sz="1400" dirty="0" smtClean="0">
                <a:latin typeface="ゆたぽん（コーディング）" panose="02000609000000000000" pitchFamily="1" charset="-128"/>
                <a:ea typeface="ゆたぽん（コーディング）" panose="02000609000000000000" pitchFamily="1" charset="-128"/>
              </a:rPr>
              <a:t>の最小値・最大値セット</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smtClean="0">
                <a:latin typeface="ゆたぽん（コーディング）" panose="02000609000000000000" pitchFamily="1" charset="-128"/>
                <a:ea typeface="ゆたぽん（コーディング）" panose="02000609000000000000" pitchFamily="1" charset="-128"/>
              </a:rPr>
              <a:t>aabb1.min = </a:t>
            </a:r>
            <a:r>
              <a:rPr lang="en-US" altLang="ja-JP" sz="1400" dirty="0">
                <a:latin typeface="ゆたぽん（コーディング）" panose="02000609000000000000" pitchFamily="1" charset="-128"/>
                <a:ea typeface="ゆたぽん（コーディング）" panose="02000609000000000000" pitchFamily="1" charset="-128"/>
              </a:rPr>
              <a:t>new D3DXVECTOR3</a:t>
            </a:r>
            <a:r>
              <a:rPr lang="en-US" altLang="ja-JP" sz="1400" dirty="0" smtClean="0">
                <a:latin typeface="ゆたぽん（コーディング）" panose="02000609000000000000" pitchFamily="1" charset="-128"/>
                <a:ea typeface="ゆたぽん（コーディング）" panose="02000609000000000000" pitchFamily="1" charset="-128"/>
              </a:rPr>
              <a:t>(-10.0f</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-5.0f</a:t>
            </a:r>
            <a:r>
              <a:rPr lang="en-US" altLang="ja-JP" sz="1400" dirty="0">
                <a:latin typeface="ゆたぽん（コーディング）" panose="02000609000000000000" pitchFamily="1" charset="-128"/>
                <a:ea typeface="ゆたぽん（コーディング）" panose="02000609000000000000" pitchFamily="1" charset="-128"/>
              </a:rPr>
              <a:t>, 0.0f); </a:t>
            </a:r>
          </a:p>
          <a:p>
            <a:r>
              <a:rPr lang="en-US" altLang="ja-JP" sz="1400" dirty="0" smtClean="0">
                <a:latin typeface="ゆたぽん（コーディング）" panose="02000609000000000000" pitchFamily="1" charset="-128"/>
                <a:ea typeface="ゆたぽん（コーディング）" panose="02000609000000000000" pitchFamily="1" charset="-128"/>
              </a:rPr>
              <a:t>aabb1.max </a:t>
            </a:r>
            <a:r>
              <a:rPr lang="en-US" altLang="ja-JP" sz="1400" dirty="0">
                <a:latin typeface="ゆたぽん（コーディング）" panose="02000609000000000000" pitchFamily="1" charset="-128"/>
                <a:ea typeface="ゆたぽん（コーディング）" panose="02000609000000000000" pitchFamily="1" charset="-128"/>
              </a:rPr>
              <a:t>= new </a:t>
            </a:r>
            <a:r>
              <a:rPr lang="en-US" altLang="ja-JP" sz="1400" dirty="0" smtClean="0">
                <a:latin typeface="ゆたぽん（コーディング）" panose="02000609000000000000" pitchFamily="1" charset="-128"/>
                <a:ea typeface="ゆたぽん（コーディング）" panose="02000609000000000000" pitchFamily="1" charset="-128"/>
              </a:rPr>
              <a:t>D3DXVECTOR3(10.0f</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5.0f</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10.0f);</a:t>
            </a:r>
          </a:p>
          <a:p>
            <a:r>
              <a:rPr lang="en-US" altLang="ja-JP" sz="1400" dirty="0">
                <a:latin typeface="ゆたぽん（コーディング）" panose="02000609000000000000" pitchFamily="1" charset="-128"/>
                <a:ea typeface="ゆたぽん（コーディング）" panose="02000609000000000000" pitchFamily="1" charset="-128"/>
              </a:rPr>
              <a:t>//</a:t>
            </a:r>
            <a:r>
              <a:rPr lang="en-US" altLang="ja-JP" sz="1400" dirty="0" smtClean="0">
                <a:latin typeface="ゆたぽん（コーディング）" panose="02000609000000000000" pitchFamily="1" charset="-128"/>
                <a:ea typeface="ゆたぽん（コーディング）" panose="02000609000000000000" pitchFamily="1" charset="-128"/>
              </a:rPr>
              <a:t>AABB2</a:t>
            </a:r>
            <a:r>
              <a:rPr lang="ja-JP" altLang="en-US" sz="1400" dirty="0" smtClean="0">
                <a:latin typeface="ゆたぽん（コーディング）" panose="02000609000000000000" pitchFamily="1" charset="-128"/>
                <a:ea typeface="ゆたぽん（コーディング）" panose="02000609000000000000" pitchFamily="1" charset="-128"/>
              </a:rPr>
              <a:t>の</a:t>
            </a:r>
            <a:r>
              <a:rPr lang="ja-JP" altLang="en-US" sz="1400" dirty="0">
                <a:latin typeface="ゆたぽん（コーディング）" panose="02000609000000000000" pitchFamily="1" charset="-128"/>
                <a:ea typeface="ゆたぽん（コーディング）" panose="02000609000000000000" pitchFamily="1" charset="-128"/>
              </a:rPr>
              <a:t>最小値・最大値セット</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aabb1.min = new D3DXVECTOR3(-10.0f, -5.0f, 0.0f); </a:t>
            </a:r>
          </a:p>
          <a:p>
            <a:r>
              <a:rPr lang="en-US" altLang="ja-JP" sz="1400" dirty="0">
                <a:latin typeface="ゆたぽん（コーディング）" panose="02000609000000000000" pitchFamily="1" charset="-128"/>
                <a:ea typeface="ゆたぽん（コーディング）" panose="02000609000000000000" pitchFamily="1" charset="-128"/>
              </a:rPr>
              <a:t>aabb1.max = new D3DXVECTOR3(10.0f, 5.0f, 10.0f);</a:t>
            </a:r>
          </a:p>
          <a:p>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D3DXVECTOR3 </a:t>
            </a:r>
            <a:r>
              <a:rPr lang="en-US" altLang="ja-JP" sz="1400" dirty="0" smtClean="0">
                <a:latin typeface="ゆたぽん（コーディング）" panose="02000609000000000000" pitchFamily="1" charset="-128"/>
                <a:ea typeface="ゆたぽん（コーディング）" panose="02000609000000000000" pitchFamily="1" charset="-128"/>
              </a:rPr>
              <a:t>world1min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pos1 </a:t>
            </a:r>
            <a:r>
              <a:rPr lang="en-US" altLang="ja-JP" sz="1400" dirty="0">
                <a:latin typeface="ゆたぽん（コーディング）" panose="02000609000000000000" pitchFamily="1" charset="-128"/>
                <a:ea typeface="ゆたぽん（コーディング）" panose="02000609000000000000" pitchFamily="1" charset="-128"/>
              </a:rPr>
              <a:t>+ aabb1.min</a:t>
            </a:r>
            <a:r>
              <a:rPr lang="en-US" altLang="ja-JP" sz="1400" dirty="0" smtClean="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　</a:t>
            </a:r>
            <a:r>
              <a:rPr lang="en-US" altLang="ja-JP" sz="1400" dirty="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実際</a:t>
            </a:r>
            <a:r>
              <a:rPr lang="ja-JP" altLang="en-US" sz="1400" dirty="0" smtClean="0">
                <a:latin typeface="ゆたぽん（コーディング）" panose="02000609000000000000" pitchFamily="1" charset="-128"/>
                <a:ea typeface="ゆたぽん（コーディング）" panose="02000609000000000000" pitchFamily="1" charset="-128"/>
              </a:rPr>
              <a:t>の</a:t>
            </a:r>
            <a:r>
              <a:rPr lang="en-US" altLang="ja-JP" sz="1400" dirty="0" smtClean="0">
                <a:latin typeface="ゆたぽん（コーディング）" panose="02000609000000000000" pitchFamily="1" charset="-128"/>
                <a:ea typeface="ゆたぽん（コーディング）" panose="02000609000000000000" pitchFamily="1" charset="-128"/>
              </a:rPr>
              <a:t>AABB1</a:t>
            </a:r>
            <a:r>
              <a:rPr lang="ja-JP" altLang="en-US" sz="1400" dirty="0" smtClean="0">
                <a:latin typeface="ゆたぽん（コーディング）" panose="02000609000000000000" pitchFamily="1" charset="-128"/>
                <a:ea typeface="ゆたぽん（コーディング）" panose="02000609000000000000" pitchFamily="1" charset="-128"/>
              </a:rPr>
              <a:t>の最小値</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D3DXVECTOR3 </a:t>
            </a:r>
            <a:r>
              <a:rPr lang="en-US" altLang="ja-JP" sz="1400" dirty="0" smtClean="0">
                <a:latin typeface="ゆたぽん（コーディング）" panose="02000609000000000000" pitchFamily="1" charset="-128"/>
                <a:ea typeface="ゆたぽん（コーディング）" panose="02000609000000000000" pitchFamily="1" charset="-128"/>
              </a:rPr>
              <a:t>world1max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pos1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aabb1.max;</a:t>
            </a:r>
            <a:r>
              <a:rPr lang="ja-JP" altLang="en-US" sz="1400" dirty="0">
                <a:latin typeface="ゆたぽん（コーディング）" panose="02000609000000000000" pitchFamily="1" charset="-128"/>
                <a:ea typeface="ゆたぽん（コーディング）" panose="02000609000000000000" pitchFamily="1" charset="-128"/>
              </a:rPr>
              <a:t>　</a:t>
            </a:r>
            <a:r>
              <a:rPr lang="en-US" altLang="ja-JP" sz="1400" dirty="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実際の</a:t>
            </a:r>
            <a:r>
              <a:rPr lang="en-US" altLang="ja-JP" sz="1400" dirty="0">
                <a:latin typeface="ゆたぽん（コーディング）" panose="02000609000000000000" pitchFamily="1" charset="-128"/>
                <a:ea typeface="ゆたぽん（コーディング）" panose="02000609000000000000" pitchFamily="1" charset="-128"/>
              </a:rPr>
              <a:t>AABB1</a:t>
            </a:r>
            <a:r>
              <a:rPr lang="ja-JP" altLang="en-US" sz="1400" dirty="0">
                <a:latin typeface="ゆたぽん（コーディング）" panose="02000609000000000000" pitchFamily="1" charset="-128"/>
                <a:ea typeface="ゆたぽん（コーディング）" panose="02000609000000000000" pitchFamily="1" charset="-128"/>
              </a:rPr>
              <a:t>の最小値</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D3DXVECTOR3 </a:t>
            </a:r>
            <a:r>
              <a:rPr lang="en-US" altLang="ja-JP" sz="1400" dirty="0" smtClean="0">
                <a:latin typeface="ゆたぽん（コーディング）" panose="02000609000000000000" pitchFamily="1" charset="-128"/>
                <a:ea typeface="ゆたぽん（コーディング）" panose="02000609000000000000" pitchFamily="1" charset="-128"/>
              </a:rPr>
              <a:t>world2min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pos2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aabb2.min</a:t>
            </a:r>
            <a:r>
              <a:rPr lang="en-US" altLang="ja-JP" sz="1400" dirty="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　</a:t>
            </a:r>
            <a:r>
              <a:rPr lang="en-US" altLang="ja-JP" sz="1400" dirty="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実際の</a:t>
            </a:r>
            <a:r>
              <a:rPr lang="en-US" altLang="ja-JP" sz="1400" dirty="0" smtClean="0">
                <a:latin typeface="ゆたぽん（コーディング）" panose="02000609000000000000" pitchFamily="1" charset="-128"/>
                <a:ea typeface="ゆたぽん（コーディング）" panose="02000609000000000000" pitchFamily="1" charset="-128"/>
              </a:rPr>
              <a:t>AABB2</a:t>
            </a:r>
            <a:r>
              <a:rPr lang="ja-JP" altLang="en-US" sz="1400" dirty="0" smtClean="0">
                <a:latin typeface="ゆたぽん（コーディング）" panose="02000609000000000000" pitchFamily="1" charset="-128"/>
                <a:ea typeface="ゆたぽん（コーディング）" panose="02000609000000000000" pitchFamily="1" charset="-128"/>
              </a:rPr>
              <a:t>の</a:t>
            </a:r>
            <a:r>
              <a:rPr lang="ja-JP" altLang="en-US" sz="1400" dirty="0">
                <a:latin typeface="ゆたぽん（コーディング）" panose="02000609000000000000" pitchFamily="1" charset="-128"/>
                <a:ea typeface="ゆたぽん（コーディング）" panose="02000609000000000000" pitchFamily="1" charset="-128"/>
              </a:rPr>
              <a:t>最小値</a:t>
            </a:r>
            <a:endParaRPr lang="en-US" altLang="ja-JP" sz="1400" dirty="0">
              <a:latin typeface="ゆたぽん（コーディング）" panose="02000609000000000000" pitchFamily="1" charset="-128"/>
              <a:ea typeface="ゆたぽん（コーディング）" panose="02000609000000000000" pitchFamily="1" charset="-128"/>
            </a:endParaRPr>
          </a:p>
          <a:p>
            <a:r>
              <a:rPr lang="en-US" altLang="ja-JP" sz="1400" dirty="0">
                <a:latin typeface="ゆたぽん（コーディング）" panose="02000609000000000000" pitchFamily="1" charset="-128"/>
                <a:ea typeface="ゆたぽん（コーディング）" panose="02000609000000000000" pitchFamily="1" charset="-128"/>
              </a:rPr>
              <a:t>D3DXVECTOR3 </a:t>
            </a:r>
            <a:r>
              <a:rPr lang="en-US" altLang="ja-JP" sz="1400" dirty="0" smtClean="0">
                <a:latin typeface="ゆたぽん（コーディング）" panose="02000609000000000000" pitchFamily="1" charset="-128"/>
                <a:ea typeface="ゆたぽん（コーディング）" panose="02000609000000000000" pitchFamily="1" charset="-128"/>
              </a:rPr>
              <a:t>world2max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pos2 </a:t>
            </a:r>
            <a:r>
              <a:rPr lang="en-US" altLang="ja-JP" sz="1400" dirty="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aabb2.max</a:t>
            </a:r>
            <a:r>
              <a:rPr lang="en-US" altLang="ja-JP" sz="1400" dirty="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　</a:t>
            </a:r>
            <a:r>
              <a:rPr lang="en-US" altLang="ja-JP" sz="1400" dirty="0">
                <a:latin typeface="ゆたぽん（コーディング）" panose="02000609000000000000" pitchFamily="1" charset="-128"/>
                <a:ea typeface="ゆたぽん（コーディング）" panose="02000609000000000000" pitchFamily="1" charset="-128"/>
              </a:rPr>
              <a:t>//</a:t>
            </a:r>
            <a:r>
              <a:rPr lang="ja-JP" altLang="en-US" sz="1400" dirty="0">
                <a:latin typeface="ゆたぽん（コーディング）" panose="02000609000000000000" pitchFamily="1" charset="-128"/>
                <a:ea typeface="ゆたぽん（コーディング）" panose="02000609000000000000" pitchFamily="1" charset="-128"/>
              </a:rPr>
              <a:t>実際の</a:t>
            </a:r>
            <a:r>
              <a:rPr lang="en-US" altLang="ja-JP" sz="1400" dirty="0" smtClean="0">
                <a:latin typeface="ゆたぽん（コーディング）" panose="02000609000000000000" pitchFamily="1" charset="-128"/>
                <a:ea typeface="ゆたぽん（コーディング）" panose="02000609000000000000" pitchFamily="1" charset="-128"/>
              </a:rPr>
              <a:t>AABB2</a:t>
            </a:r>
            <a:r>
              <a:rPr lang="ja-JP" altLang="en-US" sz="1400" dirty="0" smtClean="0">
                <a:latin typeface="ゆたぽん（コーディング）" panose="02000609000000000000" pitchFamily="1" charset="-128"/>
                <a:ea typeface="ゆたぽん（コーディング）" panose="02000609000000000000" pitchFamily="1" charset="-128"/>
              </a:rPr>
              <a:t>の</a:t>
            </a:r>
            <a:r>
              <a:rPr lang="ja-JP" altLang="en-US" sz="1400" dirty="0">
                <a:latin typeface="ゆたぽん（コーディング）" panose="02000609000000000000" pitchFamily="1" charset="-128"/>
                <a:ea typeface="ゆたぽん（コーディング）" panose="02000609000000000000" pitchFamily="1" charset="-128"/>
              </a:rPr>
              <a:t>最小値</a:t>
            </a:r>
            <a:endParaRPr lang="en-US" altLang="ja-JP" sz="1400" dirty="0">
              <a:latin typeface="ゆたぽん（コーディング）" panose="02000609000000000000" pitchFamily="1" charset="-128"/>
              <a:ea typeface="ゆたぽん（コーディング）" panose="02000609000000000000" pitchFamily="1" charset="-128"/>
            </a:endParaRPr>
          </a:p>
          <a:p>
            <a:endParaRPr lang="en-US" altLang="ja-JP" sz="1400" dirty="0" smtClean="0">
              <a:latin typeface="ゆたぽん（コーディング）" panose="02000609000000000000" pitchFamily="1" charset="-128"/>
              <a:ea typeface="ゆたぽん（コーディング）" panose="02000609000000000000" pitchFamily="1" charset="-128"/>
            </a:endParaRPr>
          </a:p>
          <a:p>
            <a:r>
              <a:rPr lang="en-US" altLang="ja-JP" sz="1400" dirty="0" smtClean="0">
                <a:latin typeface="ゆたぽん（コーディング）" panose="02000609000000000000" pitchFamily="1" charset="-128"/>
                <a:ea typeface="ゆたぽん（コーディング）" panose="02000609000000000000" pitchFamily="1" charset="-128"/>
              </a:rPr>
              <a:t>if(world1min</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x &lt; </a:t>
            </a:r>
            <a:r>
              <a:rPr lang="en-US" altLang="ja-JP" sz="1400" dirty="0">
                <a:latin typeface="ゆたぽん（コーディング）" panose="02000609000000000000" pitchFamily="1" charset="-128"/>
                <a:ea typeface="ゆたぽん（コーディング）" panose="02000609000000000000" pitchFamily="1" charset="-128"/>
              </a:rPr>
              <a:t>world2max</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x &amp;&amp; </a:t>
            </a:r>
            <a:r>
              <a:rPr lang="en-US" altLang="ja-JP" sz="1400" dirty="0" smtClean="0">
                <a:latin typeface="ゆたぽん（コーディング）" panose="02000609000000000000" pitchFamily="1" charset="-128"/>
                <a:ea typeface="ゆたぽん（コーディング）" panose="02000609000000000000" pitchFamily="1" charset="-128"/>
              </a:rPr>
              <a:t>world1max</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x &gt; </a:t>
            </a:r>
            <a:r>
              <a:rPr lang="en-US" altLang="ja-JP" sz="1400" dirty="0">
                <a:latin typeface="ゆたぽん（コーディング）" panose="02000609000000000000" pitchFamily="1" charset="-128"/>
                <a:ea typeface="ゆたぽん（コーディング）" panose="02000609000000000000" pitchFamily="1" charset="-128"/>
              </a:rPr>
              <a:t>world2min</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x &amp;&amp;</a:t>
            </a:r>
          </a:p>
          <a:p>
            <a:r>
              <a:rPr lang="ja-JP" altLang="en-US" sz="1400" dirty="0" smtClean="0">
                <a:latin typeface="ゆたぽん（コーディング）" panose="02000609000000000000" pitchFamily="1" charset="-128"/>
                <a:ea typeface="ゆたぽん（コーディング）" panose="02000609000000000000" pitchFamily="1" charset="-128"/>
              </a:rPr>
              <a:t>　 </a:t>
            </a:r>
            <a:r>
              <a:rPr lang="en-US" altLang="ja-JP" sz="1400" dirty="0" smtClean="0">
                <a:latin typeface="ゆたぽん（コーディング）" panose="02000609000000000000" pitchFamily="1" charset="-128"/>
                <a:ea typeface="ゆたぽん（コーディング）" panose="02000609000000000000" pitchFamily="1" charset="-128"/>
              </a:rPr>
              <a:t>world1min</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y &lt; </a:t>
            </a:r>
            <a:r>
              <a:rPr lang="en-US" altLang="ja-JP" sz="1400" dirty="0">
                <a:latin typeface="ゆたぽん（コーディング）" panose="02000609000000000000" pitchFamily="1" charset="-128"/>
                <a:ea typeface="ゆたぽん（コーディング）" panose="02000609000000000000" pitchFamily="1" charset="-128"/>
              </a:rPr>
              <a:t>world2max</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y &amp;&amp; </a:t>
            </a:r>
            <a:r>
              <a:rPr lang="en-US" altLang="ja-JP" sz="1400" dirty="0" smtClean="0">
                <a:latin typeface="ゆたぽん（コーディング）" panose="02000609000000000000" pitchFamily="1" charset="-128"/>
                <a:ea typeface="ゆたぽん（コーディング）" panose="02000609000000000000" pitchFamily="1" charset="-128"/>
              </a:rPr>
              <a:t>world1max</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y &gt; </a:t>
            </a:r>
            <a:r>
              <a:rPr lang="en-US" altLang="ja-JP" sz="1400" dirty="0">
                <a:latin typeface="ゆたぽん（コーディング）" panose="02000609000000000000" pitchFamily="1" charset="-128"/>
                <a:ea typeface="ゆたぽん（コーディング）" panose="02000609000000000000" pitchFamily="1" charset="-128"/>
              </a:rPr>
              <a:t>world2min</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y &amp;&amp;</a:t>
            </a:r>
          </a:p>
          <a:p>
            <a:r>
              <a:rPr lang="en-US" altLang="ja-JP" sz="1400" dirty="0" smtClean="0">
                <a:latin typeface="ゆたぽん（コーディング）" panose="02000609000000000000" pitchFamily="1" charset="-128"/>
                <a:ea typeface="ゆたぽん（コーディング）" panose="02000609000000000000" pitchFamily="1" charset="-128"/>
              </a:rPr>
              <a:t>   world1min</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z &lt; </a:t>
            </a:r>
            <a:r>
              <a:rPr lang="en-US" altLang="ja-JP" sz="1400" dirty="0">
                <a:latin typeface="ゆたぽん（コーディング）" panose="02000609000000000000" pitchFamily="1" charset="-128"/>
                <a:ea typeface="ゆたぽん（コーディング）" panose="02000609000000000000" pitchFamily="1" charset="-128"/>
              </a:rPr>
              <a:t>world2max</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z &amp;&amp; </a:t>
            </a:r>
            <a:r>
              <a:rPr lang="en-US" altLang="ja-JP" sz="1400" dirty="0" smtClean="0">
                <a:latin typeface="ゆたぽん（コーディング）" panose="02000609000000000000" pitchFamily="1" charset="-128"/>
                <a:ea typeface="ゆたぽん（コーディング）" panose="02000609000000000000" pitchFamily="1" charset="-128"/>
              </a:rPr>
              <a:t>world1max</a:t>
            </a:r>
            <a:r>
              <a:rPr lang="ja-JP" altLang="en-US" sz="1400" dirty="0" err="1" smtClean="0">
                <a:latin typeface="ゆたぽん（コーディング）" panose="02000609000000000000" pitchFamily="1" charset="-128"/>
                <a:ea typeface="ゆたぽん（コーディング）" panose="02000609000000000000" pitchFamily="1" charset="-128"/>
              </a:rPr>
              <a:t>.</a:t>
            </a:r>
            <a:r>
              <a:rPr lang="ja-JP" altLang="en-US" sz="1400" dirty="0" smtClean="0">
                <a:latin typeface="ゆたぽん（コーディング）" panose="02000609000000000000" pitchFamily="1" charset="-128"/>
                <a:ea typeface="ゆたぽん（コーディング）" panose="02000609000000000000" pitchFamily="1" charset="-128"/>
              </a:rPr>
              <a:t>z &gt; </a:t>
            </a:r>
            <a:r>
              <a:rPr lang="en-US" altLang="ja-JP" sz="1400" dirty="0">
                <a:latin typeface="ゆたぽん（コーディング）" panose="02000609000000000000" pitchFamily="1" charset="-128"/>
                <a:ea typeface="ゆたぽん（コーディング）" panose="02000609000000000000" pitchFamily="1" charset="-128"/>
              </a:rPr>
              <a:t>world2min</a:t>
            </a:r>
            <a:r>
              <a:rPr lang="ja-JP" altLang="en-US" sz="1400" dirty="0" err="1" smtClean="0">
                <a:latin typeface="ゆたぽん（コーディング）" panose="02000609000000000000" pitchFamily="1" charset="-128"/>
                <a:ea typeface="ゆたぽん（コーディング）" panose="02000609000000000000" pitchFamily="1" charset="-128"/>
              </a:rPr>
              <a:t>.z</a:t>
            </a:r>
            <a:r>
              <a:rPr lang="en-US" altLang="ja-JP" sz="1400" dirty="0" smtClean="0">
                <a:latin typeface="ゆたぽん（コーディング）" panose="02000609000000000000" pitchFamily="1" charset="-128"/>
                <a:ea typeface="ゆたぽん（コーディング）" panose="02000609000000000000" pitchFamily="1" charset="-128"/>
              </a:rPr>
              <a:t>)</a:t>
            </a:r>
          </a:p>
          <a:p>
            <a:r>
              <a:rPr lang="en-US" altLang="ja-JP" sz="1400" dirty="0" smtClean="0">
                <a:latin typeface="ゆたぽん（コーディング）" panose="02000609000000000000" pitchFamily="1" charset="-128"/>
                <a:ea typeface="ゆたぽん（コーディング）" panose="02000609000000000000" pitchFamily="1" charset="-128"/>
              </a:rPr>
              <a:t>{</a:t>
            </a:r>
          </a:p>
          <a:p>
            <a:r>
              <a:rPr lang="ja-JP" altLang="en-US" sz="1400" dirty="0">
                <a:latin typeface="ゆたぽん（コーディング）" panose="02000609000000000000" pitchFamily="1" charset="-128"/>
                <a:ea typeface="ゆたぽん（コーディング）" panose="02000609000000000000" pitchFamily="1" charset="-128"/>
              </a:rPr>
              <a:t>　　衝突時の処理</a:t>
            </a:r>
          </a:p>
          <a:p>
            <a:r>
              <a:rPr lang="en-US" altLang="ja-JP" sz="1400" dirty="0">
                <a:latin typeface="ゆたぽん（コーディング）" panose="02000609000000000000" pitchFamily="1" charset="-128"/>
                <a:ea typeface="ゆたぽん（コーディング）" panose="02000609000000000000" pitchFamily="1" charset="-128"/>
              </a:rPr>
              <a:t>}</a:t>
            </a:r>
          </a:p>
        </p:txBody>
      </p:sp>
      <p:sp>
        <p:nvSpPr>
          <p:cNvPr id="22" name="正方形/長方形 21"/>
          <p:cNvSpPr/>
          <p:nvPr/>
        </p:nvSpPr>
        <p:spPr>
          <a:xfrm>
            <a:off x="327125" y="522581"/>
            <a:ext cx="6054203" cy="6247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30156" y="6857154"/>
            <a:ext cx="6597352" cy="430887"/>
          </a:xfrm>
          <a:prstGeom prst="rect">
            <a:avLst/>
          </a:prstGeom>
          <a:noFill/>
        </p:spPr>
        <p:txBody>
          <a:bodyPr wrap="square" rtlCol="0">
            <a:spAutoFit/>
          </a:bodyPr>
          <a:lstStyle/>
          <a:p>
            <a:r>
              <a:rPr lang="ja-JP" altLang="en-US" sz="1100" b="1" dirty="0" smtClean="0"/>
              <a:t>このプログラム例においても、バウンディングスフィアの時と同様最小値と最大値を定数値で設定して</a:t>
            </a:r>
            <a:endParaRPr lang="en-US" altLang="ja-JP" sz="1100" b="1" dirty="0" smtClean="0"/>
          </a:p>
          <a:p>
            <a:r>
              <a:rPr lang="ja-JP" altLang="en-US" sz="1100" b="1" dirty="0" smtClean="0"/>
              <a:t>いる為、オブジェクトの形状に合わせることが困難である。</a:t>
            </a:r>
            <a:endParaRPr lang="en-US" altLang="ja-JP" sz="1100" b="1" dirty="0" smtClean="0"/>
          </a:p>
        </p:txBody>
      </p:sp>
    </p:spTree>
    <p:extLst>
      <p:ext uri="{BB962C8B-B14F-4D97-AF65-F5344CB8AC3E}">
        <p14:creationId xmlns:p14="http://schemas.microsoft.com/office/powerpoint/2010/main" val="17900587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116</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251520"/>
            <a:ext cx="5243743" cy="369332"/>
          </a:xfrm>
          <a:prstGeom prst="rect">
            <a:avLst/>
          </a:prstGeom>
          <a:noFill/>
        </p:spPr>
        <p:txBody>
          <a:bodyPr wrap="none" rtlCol="0">
            <a:spAutoFit/>
          </a:bodyPr>
          <a:lstStyle/>
          <a:p>
            <a:r>
              <a:rPr lang="ja-JP" altLang="en-US" u="sng" dirty="0" smtClean="0"/>
              <a:t>９</a:t>
            </a:r>
            <a:r>
              <a:rPr kumimoji="1" lang="ja-JP" altLang="en-US" u="sng" dirty="0" smtClean="0"/>
              <a:t>．７　メッシュからバウンディングボックスを生成する</a:t>
            </a:r>
            <a:endParaRPr kumimoji="1" lang="ja-JP" altLang="en-US" u="sng" dirty="0"/>
          </a:p>
        </p:txBody>
      </p:sp>
      <p:sp>
        <p:nvSpPr>
          <p:cNvPr id="78" name="テキスト ボックス 77"/>
          <p:cNvSpPr txBox="1"/>
          <p:nvPr/>
        </p:nvSpPr>
        <p:spPr>
          <a:xfrm>
            <a:off x="504056" y="683568"/>
            <a:ext cx="6597352" cy="430887"/>
          </a:xfrm>
          <a:prstGeom prst="rect">
            <a:avLst/>
          </a:prstGeom>
          <a:noFill/>
        </p:spPr>
        <p:txBody>
          <a:bodyPr wrap="square" rtlCol="0">
            <a:spAutoFit/>
          </a:bodyPr>
          <a:lstStyle/>
          <a:p>
            <a:r>
              <a:rPr lang="ja-JP" altLang="en-US" sz="1100" dirty="0" smtClean="0"/>
              <a:t>　</a:t>
            </a:r>
            <a:r>
              <a:rPr lang="en-US" altLang="ja-JP" sz="1100" dirty="0" smtClean="0"/>
              <a:t>DirectX</a:t>
            </a:r>
            <a:r>
              <a:rPr lang="ja-JP" altLang="en-US" sz="1100" dirty="0" smtClean="0"/>
              <a:t>には、</a:t>
            </a:r>
            <a:r>
              <a:rPr lang="ja-JP" altLang="en-US" sz="1100" b="1" dirty="0" smtClean="0"/>
              <a:t>メッシュのバウンディングボックスを計算する為に</a:t>
            </a:r>
            <a:r>
              <a:rPr lang="en-US" altLang="ja-JP" sz="1100" b="1" dirty="0" smtClean="0"/>
              <a:t>D3DXComputeBoundingBox</a:t>
            </a:r>
            <a:r>
              <a:rPr kumimoji="1" lang="ja-JP" altLang="en-US" sz="1100" b="1" dirty="0" smtClean="0"/>
              <a:t>関数</a:t>
            </a:r>
            <a:endParaRPr kumimoji="1" lang="en-US" altLang="ja-JP" sz="1100" b="1" dirty="0" smtClean="0"/>
          </a:p>
          <a:p>
            <a:r>
              <a:rPr kumimoji="1" lang="ja-JP" altLang="en-US" sz="1100" b="1" dirty="0" smtClean="0"/>
              <a:t>が用意</a:t>
            </a:r>
            <a:r>
              <a:rPr kumimoji="1" lang="ja-JP" altLang="en-US" sz="1100" dirty="0" smtClean="0"/>
              <a:t>されている。</a:t>
            </a:r>
            <a:endParaRPr kumimoji="1" lang="ja-JP" altLang="en-US" sz="1100" dirty="0"/>
          </a:p>
        </p:txBody>
      </p:sp>
      <p:sp>
        <p:nvSpPr>
          <p:cNvPr id="79" name="テキスト ボックス 78"/>
          <p:cNvSpPr txBox="1"/>
          <p:nvPr/>
        </p:nvSpPr>
        <p:spPr>
          <a:xfrm>
            <a:off x="535486" y="1062578"/>
            <a:ext cx="5636770" cy="1954381"/>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D3DXComputeBoundingBox</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座標軸に沿った境界ボックスを計算する</a:t>
            </a:r>
            <a:r>
              <a:rPr lang="ja-JP" altLang="en-US" sz="1100" dirty="0" smtClean="0"/>
              <a:t>。</a:t>
            </a:r>
            <a:endParaRPr lang="en-US" altLang="ja-JP" sz="1100" dirty="0" smtClean="0"/>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HRESULT D3DXComputeBoundingSphere</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LPD3DXVECTOR3</a:t>
            </a:r>
            <a:r>
              <a:rPr kumimoji="0" lang="ja-JP" altLang="ja-JP" sz="1100" dirty="0">
                <a:latin typeface="ゆたぽん（コーディング）" panose="02000609000000000000" pitchFamily="1" charset="-128"/>
                <a:ea typeface="ゆたぽん（コーディング）" panose="02000609000000000000" pitchFamily="1" charset="-128"/>
              </a:rPr>
              <a:t> pFirstPosition</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頂点バッファの</a:t>
            </a:r>
            <a:r>
              <a:rPr lang="ja-JP" altLang="en-US" sz="1100" dirty="0" smtClean="0"/>
              <a:t>最初</a:t>
            </a:r>
            <a:r>
              <a:rPr lang="ja-JP" altLang="en-US" sz="1100" dirty="0"/>
              <a:t>の位置へのポインタ</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a:t>
            </a:r>
            <a:r>
              <a:rPr kumimoji="0" lang="ja-JP" altLang="ja-JP" sz="1100" dirty="0">
                <a:latin typeface="ゆたぽん（コーディング）" panose="02000609000000000000" pitchFamily="1" charset="-128"/>
                <a:ea typeface="ゆたぽん（コーディング）" panose="02000609000000000000" pitchFamily="1" charset="-128"/>
              </a:rPr>
              <a:t> NumVertices</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頂点の数</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a:t>
            </a:r>
            <a:r>
              <a:rPr kumimoji="0" lang="ja-JP" altLang="ja-JP" sz="1100" dirty="0">
                <a:latin typeface="ゆたぽん（コーディング）" panose="02000609000000000000" pitchFamily="1" charset="-128"/>
                <a:ea typeface="ゆたぽん（コーディング）" panose="02000609000000000000" pitchFamily="1" charset="-128"/>
              </a:rPr>
              <a:t> dwStride</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頂点フォーマットのサイズ</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D3DXVECTOR3</a:t>
            </a:r>
            <a:r>
              <a:rPr kumimoji="0" lang="ja-JP" altLang="ja-JP" sz="1100" dirty="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pMin</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最小値出力先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D3DXVECTOR3</a:t>
            </a:r>
            <a:r>
              <a:rPr kumimoji="0" lang="ja-JP" altLang="ja-JP" sz="1100" dirty="0">
                <a:latin typeface="ゆたぽん（コーディング）" panose="02000609000000000000" pitchFamily="1" charset="-128"/>
                <a:ea typeface="ゆたぽん（コーディング）" panose="02000609000000000000" pitchFamily="1" charset="-128"/>
              </a:rPr>
              <a:t> *pMax </a:t>
            </a:r>
            <a:r>
              <a:rPr kumimoji="0" lang="en-US" altLang="ja-JP" sz="1100" dirty="0">
                <a:latin typeface="ゆたぽん（コーディング）" panose="02000609000000000000" pitchFamily="1" charset="-128"/>
                <a:ea typeface="ゆたぽん（コーディング）" panose="02000609000000000000" pitchFamily="1" charset="-128"/>
              </a:rPr>
              <a:t>	</a:t>
            </a: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en-US" altLang="ja-JP" sz="1100" dirty="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最大値出力先</a:t>
            </a:r>
            <a:endParaRPr kumimoji="0" lang="ja-JP" altLang="ja-JP" sz="2400" dirty="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a:t>
            </a:r>
            <a:r>
              <a:rPr kumimoji="0" lang="ja-JP" altLang="ja-JP" sz="600" dirty="0">
                <a:latin typeface="ゆたぽん（コーディング）" panose="02000609000000000000" pitchFamily="1" charset="-128"/>
                <a:ea typeface="ゆたぽん（コーディング）" panose="02000609000000000000" pitchFamily="1" charset="-128"/>
              </a:rPr>
              <a:t> </a:t>
            </a:r>
            <a:endParaRPr kumimoji="0" lang="ja-JP" altLang="ja-JP" sz="2400" dirty="0">
              <a:latin typeface="ゆたぽん（コーディング）" panose="02000609000000000000" pitchFamily="1" charset="-128"/>
              <a:ea typeface="ゆたぽん（コーディング）" panose="02000609000000000000" pitchFamily="1" charset="-128"/>
            </a:endParaRPr>
          </a:p>
        </p:txBody>
      </p:sp>
      <p:sp>
        <p:nvSpPr>
          <p:cNvPr id="80" name="正方形/長方形 79"/>
          <p:cNvSpPr/>
          <p:nvPr/>
        </p:nvSpPr>
        <p:spPr>
          <a:xfrm>
            <a:off x="554852" y="1273362"/>
            <a:ext cx="5669266" cy="17598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504056" y="3704056"/>
            <a:ext cx="6186516" cy="3647152"/>
          </a:xfrm>
          <a:prstGeom prst="rect">
            <a:avLst/>
          </a:prstGeom>
        </p:spPr>
        <p:txBody>
          <a:bodyPr wrap="square">
            <a:spAutoFit/>
          </a:bodyPr>
          <a:lstStyle/>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引数で受け取ったメッシュのバウンディングボックスを算出する関数</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void Compute(LPD3DXMESH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mesh)</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min;</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バウンディングボックスの最小値</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max;</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バウンディングボックスの</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最大値</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LPDIRECT3DVERTEXBUFFER9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NULL;//</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頂点バッファ取得用</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void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NULL;//</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頂点データポインタ</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GetVertexBuffer</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メッシュの頂点バッファ取得</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&gt;Lock(0, 0,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0</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頂点バッファロック→頂点バッファポインタ取得</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バウンディングボックスの最小値と最大値算出</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D3DXComputeBoundingBox(</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pVertices</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頂点バッファの最初の位置</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GetNumVertices</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頂点数</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D3DXGetFVFVertexSize(mesh-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GetFVF</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メッシュの頂点フォーマット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&amp;min,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最小値</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出力先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&amp;max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最大値出力先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&gt;Unlock();//</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ロック解除</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SAFE_RELEASE(</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pVB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頂点バッファ解放</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p:txBody>
      </p:sp>
      <p:sp>
        <p:nvSpPr>
          <p:cNvPr id="86" name="テキスト ボックス 85"/>
          <p:cNvSpPr txBox="1"/>
          <p:nvPr/>
        </p:nvSpPr>
        <p:spPr>
          <a:xfrm>
            <a:off x="504056" y="3150810"/>
            <a:ext cx="6597352" cy="430887"/>
          </a:xfrm>
          <a:prstGeom prst="rect">
            <a:avLst/>
          </a:prstGeom>
          <a:noFill/>
        </p:spPr>
        <p:txBody>
          <a:bodyPr wrap="square" rtlCol="0">
            <a:spAutoFit/>
          </a:bodyPr>
          <a:lstStyle/>
          <a:p>
            <a:r>
              <a:rPr lang="ja-JP" altLang="en-US" sz="1100" dirty="0" smtClean="0"/>
              <a:t>　</a:t>
            </a:r>
            <a:r>
              <a:rPr lang="en-US" altLang="ja-JP" sz="1100" dirty="0" smtClean="0"/>
              <a:t>D3DXComputeBoundingBox</a:t>
            </a:r>
            <a:r>
              <a:rPr lang="ja-JP" altLang="en-US" sz="1100" dirty="0" smtClean="0"/>
              <a:t>関数を使用しメッシュのバウンディングボックスを算出する</a:t>
            </a:r>
            <a:endParaRPr lang="en-US" altLang="ja-JP" sz="1100" dirty="0" smtClean="0"/>
          </a:p>
          <a:p>
            <a:r>
              <a:rPr kumimoji="1" lang="ja-JP" altLang="en-US" sz="1100" dirty="0" smtClean="0"/>
              <a:t>プログラム</a:t>
            </a:r>
            <a:r>
              <a:rPr kumimoji="1" lang="ja-JP" altLang="en-US" sz="1100" dirty="0"/>
              <a:t>例</a:t>
            </a:r>
            <a:r>
              <a:rPr kumimoji="1" lang="ja-JP" altLang="en-US" sz="1100" dirty="0" smtClean="0"/>
              <a:t>を以下に記載する。</a:t>
            </a:r>
            <a:endParaRPr kumimoji="1" lang="ja-JP" altLang="en-US" sz="1100" dirty="0"/>
          </a:p>
        </p:txBody>
      </p:sp>
      <p:sp>
        <p:nvSpPr>
          <p:cNvPr id="87" name="正方形/長方形 86"/>
          <p:cNvSpPr/>
          <p:nvPr/>
        </p:nvSpPr>
        <p:spPr>
          <a:xfrm>
            <a:off x="554852" y="3687844"/>
            <a:ext cx="5960248" cy="3663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91019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117</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41040" y="179512"/>
            <a:ext cx="3554178" cy="369332"/>
          </a:xfrm>
          <a:prstGeom prst="rect">
            <a:avLst/>
          </a:prstGeom>
          <a:noFill/>
        </p:spPr>
        <p:txBody>
          <a:bodyPr wrap="none" rtlCol="0">
            <a:spAutoFit/>
          </a:bodyPr>
          <a:lstStyle/>
          <a:p>
            <a:r>
              <a:rPr lang="ja-JP" altLang="en-US" u="sng" dirty="0" smtClean="0"/>
              <a:t>９</a:t>
            </a:r>
            <a:r>
              <a:rPr kumimoji="1" lang="ja-JP" altLang="en-US" u="sng" dirty="0" smtClean="0"/>
              <a:t>．</a:t>
            </a:r>
            <a:r>
              <a:rPr lang="ja-JP" altLang="en-US" u="sng" dirty="0"/>
              <a:t>８</a:t>
            </a:r>
            <a:r>
              <a:rPr kumimoji="1" lang="ja-JP" altLang="en-US" u="sng" dirty="0" smtClean="0"/>
              <a:t>　</a:t>
            </a:r>
            <a:r>
              <a:rPr kumimoji="1" lang="en-US" altLang="ja-JP" u="sng" dirty="0" smtClean="0"/>
              <a:t>AABB</a:t>
            </a:r>
            <a:r>
              <a:rPr kumimoji="1" lang="ja-JP" altLang="en-US" u="sng" dirty="0" smtClean="0"/>
              <a:t>による衝突判定の実装</a:t>
            </a:r>
            <a:endParaRPr kumimoji="1" lang="ja-JP" altLang="en-US" u="sng" dirty="0"/>
          </a:p>
        </p:txBody>
      </p:sp>
      <p:sp>
        <p:nvSpPr>
          <p:cNvPr id="24" name="テキスト ボックス 23"/>
          <p:cNvSpPr txBox="1"/>
          <p:nvPr/>
        </p:nvSpPr>
        <p:spPr>
          <a:xfrm>
            <a:off x="504056" y="539552"/>
            <a:ext cx="6597352" cy="261610"/>
          </a:xfrm>
          <a:prstGeom prst="rect">
            <a:avLst/>
          </a:prstGeom>
          <a:noFill/>
        </p:spPr>
        <p:txBody>
          <a:bodyPr wrap="square" rtlCol="0">
            <a:spAutoFit/>
          </a:bodyPr>
          <a:lstStyle/>
          <a:p>
            <a:r>
              <a:rPr lang="ja-JP" altLang="en-US" sz="1100" dirty="0" smtClean="0"/>
              <a:t>　ここまでの内容を踏まえて</a:t>
            </a:r>
            <a:r>
              <a:rPr lang="en-US" altLang="ja-JP" sz="1100" dirty="0" smtClean="0"/>
              <a:t>AABB</a:t>
            </a:r>
            <a:r>
              <a:rPr lang="ja-JP" altLang="en-US" sz="1100" dirty="0" smtClean="0"/>
              <a:t>を用いた衝突判定の実装を行う。</a:t>
            </a:r>
            <a:endParaRPr lang="en-US" altLang="ja-JP" sz="1100" dirty="0" smtClean="0"/>
          </a:p>
        </p:txBody>
      </p:sp>
      <p:sp>
        <p:nvSpPr>
          <p:cNvPr id="25" name="正方形/長方形 24"/>
          <p:cNvSpPr/>
          <p:nvPr/>
        </p:nvSpPr>
        <p:spPr>
          <a:xfrm>
            <a:off x="411588" y="1130317"/>
            <a:ext cx="6427712" cy="6124754"/>
          </a:xfrm>
          <a:prstGeom prst="rect">
            <a:avLst/>
          </a:prstGeom>
        </p:spPr>
        <p:txBody>
          <a:bodyPr wrap="square">
            <a:spAutoFit/>
          </a:bodyPr>
          <a:lstStyle/>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・・・省略</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//3D</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オブジェクト情報</a:t>
            </a:r>
          </a:p>
          <a:p>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typedef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struct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_3DINFO</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位置</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移動量</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rotationDegree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回転角度</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scaling;//</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スケーリング</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ワールド行列</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}_3DINFO</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//AABB</a:t>
            </a:r>
            <a:r>
              <a:rPr lang="ja-JP" altLang="en-US" sz="1100" dirty="0">
                <a:latin typeface="ゆたぽん（コーディング）" panose="02000609000000000000" pitchFamily="1" charset="-128"/>
                <a:ea typeface="ゆたぽん（コーディング）" panose="02000609000000000000" pitchFamily="1" charset="-128"/>
              </a:rPr>
              <a:t>構造体</a:t>
            </a:r>
          </a:p>
          <a:p>
            <a:r>
              <a:rPr lang="en-US" altLang="ja-JP" sz="1100" dirty="0" err="1">
                <a:latin typeface="ゆたぽん（コーディング）" panose="02000609000000000000" pitchFamily="1" charset="-128"/>
                <a:ea typeface="ゆたぽん（コーディング）" panose="02000609000000000000" pitchFamily="1" charset="-128"/>
              </a:rPr>
              <a:t>typedef</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struct</a:t>
            </a:r>
            <a:r>
              <a:rPr lang="en-US" altLang="ja-JP" sz="1100" dirty="0">
                <a:latin typeface="ゆたぽん（コーディング）" panose="02000609000000000000" pitchFamily="1" charset="-128"/>
                <a:ea typeface="ゆたぽん（コーディング）" panose="02000609000000000000" pitchFamily="1" charset="-128"/>
              </a:rPr>
              <a:t> AABB</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min;//AABB</a:t>
            </a:r>
            <a:r>
              <a:rPr lang="ja-JP" altLang="en-US" sz="1100" dirty="0">
                <a:latin typeface="ゆたぽん（コーディング）" panose="02000609000000000000" pitchFamily="1" charset="-128"/>
                <a:ea typeface="ゆたぽん（コーディング）" panose="02000609000000000000" pitchFamily="1" charset="-128"/>
              </a:rPr>
              <a:t>の最小値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max;//AABB</a:t>
            </a:r>
            <a:r>
              <a:rPr lang="ja-JP" altLang="en-US" sz="1100" dirty="0">
                <a:latin typeface="ゆたぽん（コーディング）" panose="02000609000000000000" pitchFamily="1" charset="-128"/>
                <a:ea typeface="ゆたぽん（コーディング）" panose="02000609000000000000" pitchFamily="1" charset="-128"/>
              </a:rPr>
              <a:t>の最大値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AABB(LPD3DXMESH </a:t>
            </a:r>
            <a:r>
              <a:rPr lang="en-US" altLang="ja-JP" sz="1100" dirty="0" err="1">
                <a:latin typeface="ゆたぽん（コーディング）" panose="02000609000000000000" pitchFamily="1" charset="-128"/>
                <a:ea typeface="ゆたぽん（コーディング）" panose="02000609000000000000" pitchFamily="1" charset="-128"/>
              </a:rPr>
              <a:t>pMesh</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LPDIRECT3DVERTEXBUFFER9 </a:t>
            </a:r>
            <a:r>
              <a:rPr lang="en-US" altLang="ja-JP" sz="1100" dirty="0" err="1">
                <a:latin typeface="ゆたぽん（コーディング）" panose="02000609000000000000" pitchFamily="1" charset="-128"/>
                <a:ea typeface="ゆたぽん（コーディング）" panose="02000609000000000000" pitchFamily="1" charset="-128"/>
              </a:rPr>
              <a:t>pVB</a:t>
            </a:r>
            <a:r>
              <a:rPr lang="en-US" altLang="ja-JP" sz="1100" dirty="0">
                <a:latin typeface="ゆたぽん（コーディング）" panose="02000609000000000000" pitchFamily="1" charset="-128"/>
                <a:ea typeface="ゆたぽん（コーディング）" panose="02000609000000000000" pitchFamily="1" charset="-128"/>
              </a:rPr>
              <a:t> = NULL;//</a:t>
            </a:r>
            <a:r>
              <a:rPr lang="ja-JP" altLang="en-US" sz="1100" dirty="0">
                <a:latin typeface="ゆたぽん（コーディング）" panose="02000609000000000000" pitchFamily="1" charset="-128"/>
                <a:ea typeface="ゆたぽん（コーディング）" panose="02000609000000000000" pitchFamily="1" charset="-128"/>
              </a:rPr>
              <a:t>頂点バッファ取得用</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pVertices</a:t>
            </a:r>
            <a:r>
              <a:rPr lang="en-US" altLang="ja-JP" sz="1100" dirty="0">
                <a:latin typeface="ゆたぽん（コーディング）" panose="02000609000000000000" pitchFamily="1" charset="-128"/>
                <a:ea typeface="ゆたぽん（コーディング）" panose="02000609000000000000" pitchFamily="1" charset="-128"/>
              </a:rPr>
              <a:t> = NULL;//</a:t>
            </a:r>
            <a:r>
              <a:rPr lang="ja-JP" altLang="en-US" sz="1100" dirty="0">
                <a:latin typeface="ゆたぽん（コーディング）" panose="02000609000000000000" pitchFamily="1" charset="-128"/>
                <a:ea typeface="ゆたぽん（コーディング）" panose="02000609000000000000" pitchFamily="1" charset="-128"/>
              </a:rPr>
              <a:t>頂点データポインタ</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GetVertexBuffer</a:t>
            </a:r>
            <a:r>
              <a:rPr lang="en-US" altLang="ja-JP" sz="1100" dirty="0">
                <a:latin typeface="ゆたぽん（コーディング）" panose="02000609000000000000" pitchFamily="1" charset="-128"/>
                <a:ea typeface="ゆたぽん（コーディング）" panose="02000609000000000000" pitchFamily="1" charset="-128"/>
              </a:rPr>
              <a:t>(&amp;</a:t>
            </a:r>
            <a:r>
              <a:rPr lang="en-US" altLang="ja-JP" sz="1100" dirty="0" err="1">
                <a:latin typeface="ゆたぽん（コーディング）" panose="02000609000000000000" pitchFamily="1" charset="-128"/>
                <a:ea typeface="ゆたぽん（コーディング）" panose="02000609000000000000" pitchFamily="1" charset="-128"/>
              </a:rPr>
              <a:t>pVB</a:t>
            </a:r>
            <a:r>
              <a:rPr lang="en-US" altLang="ja-JP" sz="1100" dirty="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メッシュの頂点バッファ取得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pVB</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&gt;Lock(0, 0, &amp;</a:t>
            </a:r>
            <a:r>
              <a:rPr lang="en-US" altLang="ja-JP" sz="1100" dirty="0" err="1">
                <a:latin typeface="ゆたぽん（コーディング）" panose="02000609000000000000" pitchFamily="1" charset="-128"/>
                <a:ea typeface="ゆたぽん（コーディング）" panose="02000609000000000000" pitchFamily="1" charset="-128"/>
              </a:rPr>
              <a:t>pVertices</a:t>
            </a:r>
            <a:r>
              <a:rPr lang="en-US" altLang="ja-JP" sz="1100" dirty="0">
                <a:latin typeface="ゆたぽん（コーディング）" panose="02000609000000000000" pitchFamily="1" charset="-128"/>
                <a:ea typeface="ゆたぽん（コーディング）" panose="02000609000000000000" pitchFamily="1" charset="-128"/>
              </a:rPr>
              <a:t>, 0);//</a:t>
            </a:r>
            <a:r>
              <a:rPr lang="ja-JP" altLang="en-US" sz="1100" dirty="0">
                <a:latin typeface="ゆたぽん（コーディング）" panose="02000609000000000000" pitchFamily="1" charset="-128"/>
                <a:ea typeface="ゆたぽん（コーディング）" panose="02000609000000000000" pitchFamily="1" charset="-128"/>
              </a:rPr>
              <a:t>頂点バッファロック→頂点バッファポインタ取得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バウンディングボックスの最小値と最大値算出</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D3DXComputeBoundingBox</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D3DXVECTOR3*)</a:t>
            </a:r>
            <a:r>
              <a:rPr lang="en-US" altLang="ja-JP" sz="1100" dirty="0" err="1">
                <a:latin typeface="ゆたぽん（コーディング）" panose="02000609000000000000" pitchFamily="1" charset="-128"/>
                <a:ea typeface="ゆたぽん（コーディング）" panose="02000609000000000000" pitchFamily="1" charset="-128"/>
              </a:rPr>
              <a:t>pVertices</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頂点バッファの最初の位置</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GetNumVertices</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頂点数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D3DXGetFVFVertexSize(</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GetFVF</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メッシュの頂点フォーマット</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a:latin typeface="ゆたぽん（コーディング）" panose="02000609000000000000" pitchFamily="1" charset="-128"/>
                <a:ea typeface="ゆたぽん（コーディング）" panose="02000609000000000000" pitchFamily="1" charset="-128"/>
              </a:rPr>
              <a:t>min,//</a:t>
            </a:r>
            <a:r>
              <a:rPr lang="ja-JP" altLang="en-US" sz="1100" dirty="0">
                <a:latin typeface="ゆたぽん（コーディング）" panose="02000609000000000000" pitchFamily="1" charset="-128"/>
                <a:ea typeface="ゆたぽん（コーディング）" panose="02000609000000000000" pitchFamily="1" charset="-128"/>
              </a:rPr>
              <a:t>最小値出力先</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a:latin typeface="ゆたぽん（コーディング）" panose="02000609000000000000" pitchFamily="1" charset="-128"/>
                <a:ea typeface="ゆたぽん（コーディング）" panose="02000609000000000000" pitchFamily="1" charset="-128"/>
              </a:rPr>
              <a:t>max//</a:t>
            </a:r>
            <a:r>
              <a:rPr lang="ja-JP" altLang="en-US" sz="1100" dirty="0">
                <a:latin typeface="ゆたぽん（コーディング）" panose="02000609000000000000" pitchFamily="1" charset="-128"/>
                <a:ea typeface="ゆたぽん（コーディング）" panose="02000609000000000000" pitchFamily="1" charset="-128"/>
              </a:rPr>
              <a:t>最大値出力先</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pVB</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&gt;Unlock();//</a:t>
            </a:r>
            <a:r>
              <a:rPr lang="ja-JP" altLang="en-US" sz="1100" dirty="0">
                <a:latin typeface="ゆたぽん（コーディング）" panose="02000609000000000000" pitchFamily="1" charset="-128"/>
                <a:ea typeface="ゆたぽん（コーディング）" panose="02000609000000000000" pitchFamily="1" charset="-128"/>
              </a:rPr>
              <a:t>ロック解除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SAFE_RELEASE(</a:t>
            </a:r>
            <a:r>
              <a:rPr lang="en-US" altLang="ja-JP" sz="1100" dirty="0" err="1" smtClean="0">
                <a:latin typeface="ゆたぽん（コーディング）" panose="02000609000000000000" pitchFamily="1" charset="-128"/>
                <a:ea typeface="ゆたぽん（コーディング）" panose="02000609000000000000" pitchFamily="1" charset="-128"/>
              </a:rPr>
              <a:t>pVB</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頂点バッファ解放</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}AABB;</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26" name="正方形/長方形 25"/>
          <p:cNvSpPr/>
          <p:nvPr/>
        </p:nvSpPr>
        <p:spPr>
          <a:xfrm>
            <a:off x="341040" y="1043608"/>
            <a:ext cx="6400328" cy="6696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83873" y="755576"/>
            <a:ext cx="1476400" cy="261610"/>
          </a:xfrm>
          <a:prstGeom prst="rect">
            <a:avLst/>
          </a:prstGeom>
          <a:noFill/>
        </p:spPr>
        <p:txBody>
          <a:bodyPr wrap="square" rtlCol="0">
            <a:spAutoFit/>
          </a:bodyPr>
          <a:lstStyle/>
          <a:p>
            <a:r>
              <a:rPr lang="en-US" altLang="ja-JP" sz="1100" dirty="0" smtClean="0"/>
              <a:t>&lt;</a:t>
            </a:r>
            <a:r>
              <a:rPr lang="en-US" altLang="ja-JP" sz="1100" dirty="0" err="1" smtClean="0"/>
              <a:t>DxCommonData.h</a:t>
            </a:r>
            <a:r>
              <a:rPr lang="en-US" altLang="ja-JP" sz="1100" dirty="0" smtClean="0"/>
              <a:t>&gt;</a:t>
            </a:r>
          </a:p>
        </p:txBody>
      </p:sp>
      <p:sp>
        <p:nvSpPr>
          <p:cNvPr id="19" name="正方形/長方形 18"/>
          <p:cNvSpPr/>
          <p:nvPr/>
        </p:nvSpPr>
        <p:spPr>
          <a:xfrm>
            <a:off x="435565" y="2987824"/>
            <a:ext cx="6021660"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10848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118</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34447" y="483072"/>
            <a:ext cx="6427712" cy="2123658"/>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#pragma once</a:t>
            </a:r>
          </a:p>
          <a:p>
            <a:r>
              <a:rPr lang="en-US" altLang="ja-JP" sz="1100" dirty="0">
                <a:latin typeface="ゆたぽん（コーディング）" panose="02000609000000000000" pitchFamily="1" charset="-128"/>
                <a:ea typeface="ゆたぽん（コーディング）" panose="02000609000000000000" pitchFamily="1" charset="-128"/>
              </a:rPr>
              <a:t>class C3DObject</a:t>
            </a: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_</a:t>
            </a:r>
            <a:r>
              <a:rPr lang="en-US" altLang="ja-JP" sz="1100" dirty="0">
                <a:latin typeface="ゆたぽん（コーディング）" panose="02000609000000000000" pitchFamily="1" charset="-128"/>
                <a:ea typeface="ゆたぽん（コーディング）" panose="02000609000000000000" pitchFamily="1" charset="-128"/>
              </a:rPr>
              <a:t>3DINFO </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 return this-&gt;m_3DInfo; } //</a:t>
            </a:r>
            <a:r>
              <a:rPr lang="ja-JP" altLang="en-US" sz="1100" dirty="0">
                <a:latin typeface="ゆたぽん（コーディング）" panose="02000609000000000000" pitchFamily="1" charset="-128"/>
                <a:ea typeface="ゆたぽん（コーディング）" panose="02000609000000000000" pitchFamily="1" charset="-128"/>
              </a:rPr>
              <a:t>情報のゲッター</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AABB* </a:t>
            </a:r>
            <a:r>
              <a:rPr lang="en-US" altLang="ja-JP" sz="1100" dirty="0" err="1" smtClean="0">
                <a:latin typeface="ゆたぽん（コーディング）" panose="02000609000000000000" pitchFamily="1" charset="-128"/>
                <a:ea typeface="ゆたぽん（コーディング）" panose="02000609000000000000" pitchFamily="1" charset="-128"/>
              </a:rPr>
              <a:t>getAABB</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 return this-&gt;</a:t>
            </a:r>
            <a:r>
              <a:rPr lang="en-US" altLang="ja-JP" sz="1100" dirty="0" err="1" smtClean="0">
                <a:latin typeface="ゆたぽん（コーディング）" panose="02000609000000000000" pitchFamily="1" charset="-128"/>
                <a:ea typeface="ゆたぽん（コーディング）" panose="02000609000000000000" pitchFamily="1" charset="-128"/>
              </a:rPr>
              <a:t>m_pAABB</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_</a:t>
            </a:r>
            <a:r>
              <a:rPr lang="en-US" altLang="ja-JP" sz="1100" dirty="0">
                <a:latin typeface="ゆたぽん（コーディング）" panose="02000609000000000000" pitchFamily="1" charset="-128"/>
                <a:ea typeface="ゆたぽん（コーディング）" panose="02000609000000000000" pitchFamily="1" charset="-128"/>
              </a:rPr>
              <a:t>3DINFO m_3DInfo;//3D</a:t>
            </a:r>
            <a:r>
              <a:rPr lang="ja-JP" altLang="en-US" sz="1100" dirty="0">
                <a:latin typeface="ゆたぽん（コーディング）" panose="02000609000000000000" pitchFamily="1" charset="-128"/>
                <a:ea typeface="ゆたぽん（コーディング）" panose="02000609000000000000" pitchFamily="1" charset="-128"/>
              </a:rPr>
              <a:t>データ情報</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AABB* </a:t>
            </a:r>
            <a:r>
              <a:rPr lang="en-US" altLang="ja-JP" sz="1100" dirty="0" err="1" smtClean="0">
                <a:latin typeface="ゆたぽん（コーディング）" panose="02000609000000000000" pitchFamily="1" charset="-128"/>
                <a:ea typeface="ゆたぽん（コーディング）" panose="02000609000000000000" pitchFamily="1" charset="-128"/>
              </a:rPr>
              <a:t>m_pAABB</a:t>
            </a:r>
            <a:r>
              <a:rPr lang="en-US" altLang="ja-JP" sz="1100" dirty="0" smtClean="0">
                <a:latin typeface="ゆたぽん（コーディング）" panose="02000609000000000000" pitchFamily="1" charset="-128"/>
                <a:ea typeface="ゆたぽん（コーディング）" panose="02000609000000000000" pitchFamily="1" charset="-128"/>
              </a:rPr>
              <a:t>;//AABB</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m_isUse</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3" name="正方形/長方形 12"/>
          <p:cNvSpPr/>
          <p:nvPr/>
        </p:nvSpPr>
        <p:spPr>
          <a:xfrm>
            <a:off x="327125" y="396364"/>
            <a:ext cx="6414243" cy="2210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60648" y="179512"/>
            <a:ext cx="1476400" cy="261610"/>
          </a:xfrm>
          <a:prstGeom prst="rect">
            <a:avLst/>
          </a:prstGeom>
          <a:noFill/>
        </p:spPr>
        <p:txBody>
          <a:bodyPr wrap="square" rtlCol="0">
            <a:spAutoFit/>
          </a:bodyPr>
          <a:lstStyle/>
          <a:p>
            <a:r>
              <a:rPr lang="en-US" altLang="ja-JP" sz="1100" dirty="0" smtClean="0"/>
              <a:t>&lt;C3DObject.h&gt;</a:t>
            </a:r>
          </a:p>
        </p:txBody>
      </p:sp>
      <p:sp>
        <p:nvSpPr>
          <p:cNvPr id="18" name="正方形/長方形 17"/>
          <p:cNvSpPr/>
          <p:nvPr/>
        </p:nvSpPr>
        <p:spPr>
          <a:xfrm>
            <a:off x="395367" y="1538681"/>
            <a:ext cx="5983337" cy="17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89017" y="2040145"/>
            <a:ext cx="5983337" cy="175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5678" y="2813594"/>
            <a:ext cx="6220456" cy="1785104"/>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HRESULT C3DObject::Initialize()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メッシュロード</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(FAILED(this-&gt;</a:t>
            </a:r>
            <a:r>
              <a:rPr lang="en-US" altLang="ja-JP" sz="1100" dirty="0" err="1">
                <a:latin typeface="ゆたぽん（コーディング）" panose="02000609000000000000" pitchFamily="1" charset="-128"/>
                <a:ea typeface="ゆたぽん（コーディング）" panose="02000609000000000000" pitchFamily="1" charset="-128"/>
              </a:rPr>
              <a:t>LoadMesh</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E_FAIL;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smtClean="0">
                <a:latin typeface="ゆたぽん（コーディング）" panose="02000609000000000000" pitchFamily="1" charset="-128"/>
                <a:ea typeface="ゆたぽん（コーディング）" panose="02000609000000000000" pitchFamily="1" charset="-128"/>
              </a:rPr>
              <a:t>m_pAABB</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new </a:t>
            </a:r>
            <a:r>
              <a:rPr lang="en-US" altLang="ja-JP" sz="1100" dirty="0" smtClean="0">
                <a:latin typeface="ゆたぽん（コーディング）" panose="02000609000000000000" pitchFamily="1" charset="-128"/>
                <a:ea typeface="ゆたぽん（コーディング）" panose="02000609000000000000" pitchFamily="1" charset="-128"/>
              </a:rPr>
              <a:t>AABB(this-&gt;</a:t>
            </a:r>
            <a:r>
              <a:rPr lang="en-US" altLang="ja-JP" sz="1100" dirty="0" err="1" smtClean="0">
                <a:latin typeface="ゆたぽん（コーディング）" panose="02000609000000000000" pitchFamily="1" charset="-128"/>
                <a:ea typeface="ゆたぽん（コーディング）" panose="02000609000000000000" pitchFamily="1" charset="-128"/>
              </a:rPr>
              <a:t>m_mesh.pMesh</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S_OK;</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21" name="正方形/長方形 20"/>
          <p:cNvSpPr/>
          <p:nvPr/>
        </p:nvSpPr>
        <p:spPr>
          <a:xfrm>
            <a:off x="327125" y="2823581"/>
            <a:ext cx="6219009" cy="1688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08538" y="3840345"/>
            <a:ext cx="5983337" cy="226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60648" y="2594382"/>
            <a:ext cx="1476400" cy="261610"/>
          </a:xfrm>
          <a:prstGeom prst="rect">
            <a:avLst/>
          </a:prstGeom>
          <a:noFill/>
        </p:spPr>
        <p:txBody>
          <a:bodyPr wrap="square" rtlCol="0">
            <a:spAutoFit/>
          </a:bodyPr>
          <a:lstStyle/>
          <a:p>
            <a:r>
              <a:rPr lang="en-US" altLang="ja-JP" sz="1100" dirty="0" smtClean="0"/>
              <a:t>&lt;</a:t>
            </a:r>
            <a:r>
              <a:rPr lang="en-US" altLang="ja-JP" sz="1100" dirty="0"/>
              <a:t>C3DObject</a:t>
            </a:r>
            <a:r>
              <a:rPr lang="en-US" altLang="ja-JP" sz="1100" dirty="0" smtClean="0"/>
              <a:t>.cpp&gt;</a:t>
            </a:r>
          </a:p>
        </p:txBody>
      </p:sp>
      <p:sp>
        <p:nvSpPr>
          <p:cNvPr id="17" name="正方形/長方形 16"/>
          <p:cNvSpPr/>
          <p:nvPr/>
        </p:nvSpPr>
        <p:spPr>
          <a:xfrm>
            <a:off x="333000" y="4950425"/>
            <a:ext cx="6427712" cy="2631490"/>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CTestScene</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Initialize();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Update();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Draw</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//AABB</a:t>
            </a:r>
            <a:r>
              <a:rPr lang="ja-JP" altLang="en-US" sz="1100" dirty="0" smtClean="0">
                <a:latin typeface="ゆたぽん（コーディング）" panose="02000609000000000000" pitchFamily="1" charset="-128"/>
                <a:ea typeface="ゆたぽん（コーディング）" panose="02000609000000000000" pitchFamily="1" charset="-128"/>
              </a:rPr>
              <a:t>同士の衝突判定関数</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minA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maxA</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minB</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maxB</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24" name="正方形/長方形 23"/>
          <p:cNvSpPr/>
          <p:nvPr/>
        </p:nvSpPr>
        <p:spPr>
          <a:xfrm>
            <a:off x="325678" y="4863716"/>
            <a:ext cx="6219009" cy="271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59201" y="4646865"/>
            <a:ext cx="1476400" cy="261610"/>
          </a:xfrm>
          <a:prstGeom prst="rect">
            <a:avLst/>
          </a:prstGeom>
          <a:noFill/>
        </p:spPr>
        <p:txBody>
          <a:bodyPr wrap="square" rtlCol="0">
            <a:spAutoFit/>
          </a:bodyPr>
          <a:lstStyle/>
          <a:p>
            <a:r>
              <a:rPr lang="en-US" altLang="ja-JP" sz="1100" dirty="0" smtClean="0"/>
              <a:t>&lt;</a:t>
            </a:r>
            <a:r>
              <a:rPr lang="en-US" altLang="ja-JP" sz="1100" dirty="0" err="1" smtClean="0"/>
              <a:t>TestScene.h</a:t>
            </a:r>
            <a:r>
              <a:rPr lang="en-US" altLang="ja-JP" sz="1100" dirty="0" smtClean="0"/>
              <a:t>&gt;</a:t>
            </a:r>
          </a:p>
        </p:txBody>
      </p:sp>
      <p:sp>
        <p:nvSpPr>
          <p:cNvPr id="26" name="正方形/長方形 25"/>
          <p:cNvSpPr/>
          <p:nvPr/>
        </p:nvSpPr>
        <p:spPr>
          <a:xfrm>
            <a:off x="407091" y="6657188"/>
            <a:ext cx="5983337" cy="543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30187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119</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448903" y="387980"/>
            <a:ext cx="6220456" cy="5724644"/>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::Update()</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getIsUse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-&gt;Update();</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(this-&gt;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().position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getAABB</a:t>
            </a:r>
            <a:r>
              <a:rPr lang="en-US" altLang="ja-JP" sz="1100" dirty="0">
                <a:latin typeface="ゆたぽん（コーディング）" panose="02000609000000000000" pitchFamily="1" charset="-128"/>
                <a:ea typeface="ゆたぽん（コーディング）" panose="02000609000000000000" pitchFamily="1" charset="-128"/>
              </a:rPr>
              <a:t>()-&gt;min,</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().position </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getAABB</a:t>
            </a:r>
            <a:r>
              <a:rPr lang="en-US" altLang="ja-JP" sz="1100" dirty="0">
                <a:latin typeface="ゆたぽん（コーディング）" panose="02000609000000000000" pitchFamily="1" charset="-128"/>
                <a:ea typeface="ゆたぽん（コーディング）" panose="02000609000000000000" pitchFamily="1" charset="-128"/>
              </a:rPr>
              <a:t>()-&gt;max,</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().position </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getAABB</a:t>
            </a:r>
            <a:r>
              <a:rPr lang="en-US" altLang="ja-JP" sz="1100" dirty="0">
                <a:latin typeface="ゆたぽん（コーディング）" panose="02000609000000000000" pitchFamily="1" charset="-128"/>
                <a:ea typeface="ゆたぽん（コーディング）" panose="02000609000000000000" pitchFamily="1" charset="-128"/>
              </a:rPr>
              <a:t>()-&gt;min,</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().position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getAABB</a:t>
            </a:r>
            <a:r>
              <a:rPr lang="en-US" altLang="ja-JP" sz="1100" dirty="0">
                <a:latin typeface="ゆたぽん（コーディング）" panose="02000609000000000000" pitchFamily="1" charset="-128"/>
                <a:ea typeface="ゆたぽん（コーディング）" panose="02000609000000000000" pitchFamily="1" charset="-128"/>
              </a:rPr>
              <a:t>()-&gt;max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::Draw()</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bool</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minA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maxA</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D3DXVECTOR3&amp; </a:t>
            </a:r>
            <a:r>
              <a:rPr lang="en-US" altLang="ja-JP" sz="1100" dirty="0" err="1">
                <a:latin typeface="ゆたぽん（コーディング）" panose="02000609000000000000" pitchFamily="1" charset="-128"/>
                <a:ea typeface="ゆたぽん（コーディング）" panose="02000609000000000000" pitchFamily="1" charset="-128"/>
              </a:rPr>
              <a:t>minB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maxB</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minA.x</a:t>
            </a:r>
            <a:r>
              <a:rPr lang="en-US" altLang="ja-JP" sz="1100" dirty="0">
                <a:latin typeface="ゆたぽん（コーディング）" panose="02000609000000000000" pitchFamily="1" charset="-128"/>
                <a:ea typeface="ゆたぽん（コーディング）" panose="02000609000000000000" pitchFamily="1" charset="-128"/>
              </a:rPr>
              <a:t> &lt; </a:t>
            </a:r>
            <a:r>
              <a:rPr lang="en-US" altLang="ja-JP" sz="1100" dirty="0" err="1">
                <a:latin typeface="ゆたぽん（コーディング）" panose="02000609000000000000" pitchFamily="1" charset="-128"/>
                <a:ea typeface="ゆたぽん（コーディング）" panose="02000609000000000000" pitchFamily="1" charset="-128"/>
              </a:rPr>
              <a:t>maxB.x</a:t>
            </a:r>
            <a:r>
              <a:rPr lang="en-US" altLang="ja-JP" sz="1100" dirty="0">
                <a:latin typeface="ゆたぽん（コーディング）" panose="02000609000000000000" pitchFamily="1" charset="-128"/>
                <a:ea typeface="ゆたぽん（コーディング）" panose="02000609000000000000" pitchFamily="1" charset="-128"/>
              </a:rPr>
              <a:t> &amp;&amp; </a:t>
            </a:r>
            <a:r>
              <a:rPr lang="en-US" altLang="ja-JP" sz="1100" dirty="0" err="1">
                <a:latin typeface="ゆたぽん（コーディング）" panose="02000609000000000000" pitchFamily="1" charset="-128"/>
                <a:ea typeface="ゆたぽん（コーディング）" panose="02000609000000000000" pitchFamily="1" charset="-128"/>
              </a:rPr>
              <a:t>maxA.x</a:t>
            </a:r>
            <a:r>
              <a:rPr lang="en-US" altLang="ja-JP" sz="1100" dirty="0">
                <a:latin typeface="ゆたぽん（コーディング）" panose="02000609000000000000" pitchFamily="1" charset="-128"/>
                <a:ea typeface="ゆたぽん（コーディング）" panose="02000609000000000000" pitchFamily="1" charset="-128"/>
              </a:rPr>
              <a:t> &gt; </a:t>
            </a:r>
            <a:r>
              <a:rPr lang="en-US" altLang="ja-JP" sz="1100" dirty="0" err="1">
                <a:latin typeface="ゆたぽん（コーディング）" panose="02000609000000000000" pitchFamily="1" charset="-128"/>
                <a:ea typeface="ゆたぽん（コーディング）" panose="02000609000000000000" pitchFamily="1" charset="-128"/>
              </a:rPr>
              <a:t>minB.x</a:t>
            </a:r>
            <a:r>
              <a:rPr lang="en-US" altLang="ja-JP" sz="1100" dirty="0">
                <a:latin typeface="ゆたぽん（コーディング）" panose="02000609000000000000" pitchFamily="1" charset="-128"/>
                <a:ea typeface="ゆたぽん（コーディング）" panose="02000609000000000000" pitchFamily="1" charset="-128"/>
              </a:rPr>
              <a:t> &amp;&amp;</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minA.y</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&lt; </a:t>
            </a:r>
            <a:r>
              <a:rPr lang="en-US" altLang="ja-JP" sz="1100" dirty="0" err="1">
                <a:latin typeface="ゆたぽん（コーディング）" panose="02000609000000000000" pitchFamily="1" charset="-128"/>
                <a:ea typeface="ゆたぽん（コーディング）" panose="02000609000000000000" pitchFamily="1" charset="-128"/>
              </a:rPr>
              <a:t>maxB.y</a:t>
            </a:r>
            <a:r>
              <a:rPr lang="en-US" altLang="ja-JP" sz="1100" dirty="0">
                <a:latin typeface="ゆたぽん（コーディング）" panose="02000609000000000000" pitchFamily="1" charset="-128"/>
                <a:ea typeface="ゆたぽん（コーディング）" panose="02000609000000000000" pitchFamily="1" charset="-128"/>
              </a:rPr>
              <a:t> &amp;&amp; </a:t>
            </a:r>
            <a:r>
              <a:rPr lang="en-US" altLang="ja-JP" sz="1100" dirty="0" err="1">
                <a:latin typeface="ゆたぽん（コーディング）" panose="02000609000000000000" pitchFamily="1" charset="-128"/>
                <a:ea typeface="ゆたぽん（コーディング）" panose="02000609000000000000" pitchFamily="1" charset="-128"/>
              </a:rPr>
              <a:t>maxA.y</a:t>
            </a:r>
            <a:r>
              <a:rPr lang="en-US" altLang="ja-JP" sz="1100" dirty="0">
                <a:latin typeface="ゆたぽん（コーディング）" panose="02000609000000000000" pitchFamily="1" charset="-128"/>
                <a:ea typeface="ゆたぽん（コーディング）" panose="02000609000000000000" pitchFamily="1" charset="-128"/>
              </a:rPr>
              <a:t> &gt; </a:t>
            </a:r>
            <a:r>
              <a:rPr lang="en-US" altLang="ja-JP" sz="1100" dirty="0" err="1">
                <a:latin typeface="ゆたぽん（コーディング）" panose="02000609000000000000" pitchFamily="1" charset="-128"/>
                <a:ea typeface="ゆたぽん（コーディング）" panose="02000609000000000000" pitchFamily="1" charset="-128"/>
              </a:rPr>
              <a:t>minB.y</a:t>
            </a:r>
            <a:r>
              <a:rPr lang="en-US" altLang="ja-JP" sz="1100" dirty="0">
                <a:latin typeface="ゆたぽん（コーディング）" panose="02000609000000000000" pitchFamily="1" charset="-128"/>
                <a:ea typeface="ゆたぽん（コーディング）" panose="02000609000000000000" pitchFamily="1" charset="-128"/>
              </a:rPr>
              <a:t> &amp;&amp;</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minA.z</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&lt; </a:t>
            </a:r>
            <a:r>
              <a:rPr lang="en-US" altLang="ja-JP" sz="1100" dirty="0" err="1">
                <a:latin typeface="ゆたぽん（コーディング）" panose="02000609000000000000" pitchFamily="1" charset="-128"/>
                <a:ea typeface="ゆたぽん（コーディング）" panose="02000609000000000000" pitchFamily="1" charset="-128"/>
              </a:rPr>
              <a:t>maxB.z</a:t>
            </a:r>
            <a:r>
              <a:rPr lang="en-US" altLang="ja-JP" sz="1100" dirty="0">
                <a:latin typeface="ゆたぽん（コーディング）" panose="02000609000000000000" pitchFamily="1" charset="-128"/>
                <a:ea typeface="ゆたぽん（コーディング）" panose="02000609000000000000" pitchFamily="1" charset="-128"/>
              </a:rPr>
              <a:t> &amp;&amp; </a:t>
            </a:r>
            <a:r>
              <a:rPr lang="en-US" altLang="ja-JP" sz="1100" dirty="0" err="1">
                <a:latin typeface="ゆたぽん（コーディング）" panose="02000609000000000000" pitchFamily="1" charset="-128"/>
                <a:ea typeface="ゆたぽん（コーディング）" panose="02000609000000000000" pitchFamily="1" charset="-128"/>
              </a:rPr>
              <a:t>maxA.z</a:t>
            </a:r>
            <a:r>
              <a:rPr lang="en-US" altLang="ja-JP" sz="1100" dirty="0">
                <a:latin typeface="ゆたぽん（コーディング）" panose="02000609000000000000" pitchFamily="1" charset="-128"/>
                <a:ea typeface="ゆたぽん（コーディング）" panose="02000609000000000000" pitchFamily="1" charset="-128"/>
              </a:rPr>
              <a:t> &gt; </a:t>
            </a:r>
            <a:r>
              <a:rPr lang="en-US" altLang="ja-JP" sz="1100" dirty="0" err="1">
                <a:latin typeface="ゆたぽん（コーディング）" panose="02000609000000000000" pitchFamily="1" charset="-128"/>
                <a:ea typeface="ゆたぽん（コーディング）" panose="02000609000000000000" pitchFamily="1" charset="-128"/>
              </a:rPr>
              <a:t>minB.z</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12" name="正方形/長方形 11"/>
          <p:cNvSpPr/>
          <p:nvPr/>
        </p:nvSpPr>
        <p:spPr>
          <a:xfrm>
            <a:off x="548680" y="1435261"/>
            <a:ext cx="5983337" cy="1840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50350" y="397967"/>
            <a:ext cx="6219009" cy="5686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05383" y="4617968"/>
            <a:ext cx="5983337" cy="1250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83873" y="168768"/>
            <a:ext cx="1476400" cy="261610"/>
          </a:xfrm>
          <a:prstGeom prst="rect">
            <a:avLst/>
          </a:prstGeom>
          <a:noFill/>
        </p:spPr>
        <p:txBody>
          <a:bodyPr wrap="square" rtlCol="0">
            <a:spAutoFit/>
          </a:bodyPr>
          <a:lstStyle/>
          <a:p>
            <a:r>
              <a:rPr lang="en-US" altLang="ja-JP" sz="1100" dirty="0" smtClean="0"/>
              <a:t>&lt;TestScene.cpp&gt;</a:t>
            </a:r>
          </a:p>
        </p:txBody>
      </p:sp>
    </p:spTree>
    <p:extLst>
      <p:ext uri="{BB962C8B-B14F-4D97-AF65-F5344CB8AC3E}">
        <p14:creationId xmlns:p14="http://schemas.microsoft.com/office/powerpoint/2010/main" val="343927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58143"/>
            <a:ext cx="2281394"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2.2</a:t>
            </a:r>
            <a:r>
              <a:rPr kumimoji="1" lang="ja-JP" altLang="en-US" u="sng" dirty="0" smtClean="0">
                <a:latin typeface="Meiryo UI" panose="020B0604030504040204" pitchFamily="50" charset="-128"/>
                <a:ea typeface="Meiryo UI" panose="020B0604030504040204" pitchFamily="50" charset="-128"/>
              </a:rPr>
              <a:t>　バックバッファクリア</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418183"/>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バックバッファをクリアするには、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デバイスが持つ</a:t>
            </a:r>
            <a:r>
              <a:rPr lang="en-US" altLang="ja-JP" sz="1100" dirty="0" smtClean="0">
                <a:latin typeface="Meiryo UI" panose="020B0604030504040204" pitchFamily="50" charset="-128"/>
                <a:ea typeface="Meiryo UI" panose="020B0604030504040204" pitchFamily="50" charset="-128"/>
              </a:rPr>
              <a:t>Clear</a:t>
            </a:r>
            <a:r>
              <a:rPr lang="ja-JP" altLang="en-US" sz="1100" dirty="0" smtClean="0">
                <a:latin typeface="Meiryo UI" panose="020B0604030504040204" pitchFamily="50" charset="-128"/>
                <a:ea typeface="Meiryo UI" panose="020B0604030504040204" pitchFamily="50" charset="-128"/>
              </a:rPr>
              <a:t>関数を呼出す必要がある。</a:t>
            </a:r>
            <a:endParaRPr lang="en-US" altLang="ja-JP" sz="1100" dirty="0" smtClean="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548680" y="593844"/>
            <a:ext cx="6048672" cy="6986528"/>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&lt;Clear</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指定した色でバックバッファを塗潰す</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クリアする</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HRESULT Clear(</a:t>
            </a:r>
          </a:p>
          <a:p>
            <a:r>
              <a:rPr lang="en-US" altLang="ja-JP" sz="1100" dirty="0" smtClean="0">
                <a:latin typeface="ゆたぽん（コーディング）" panose="02000609000000000000" pitchFamily="1" charset="-128"/>
                <a:ea typeface="Meiryo UI" panose="020B0604030504040204" pitchFamily="50" charset="-128"/>
              </a:rPr>
              <a:t>    DWORD Count , 	  </a:t>
            </a:r>
            <a:r>
              <a:rPr lang="en-US" altLang="ja-JP" sz="1100" dirty="0" smtClean="0">
                <a:latin typeface="Meiryo UI" panose="020B0604030504040204" pitchFamily="50" charset="-128"/>
                <a:ea typeface="Meiryo UI" panose="020B0604030504040204" pitchFamily="50" charset="-128"/>
              </a:rPr>
              <a:t>//</a:t>
            </a:r>
            <a:r>
              <a:rPr lang="ja-JP" altLang="en-US" sz="1100" i="1" dirty="0" smtClean="0">
                <a:latin typeface="Meiryo UI" panose="020B0604030504040204" pitchFamily="50" charset="-128"/>
                <a:ea typeface="Meiryo UI" panose="020B0604030504040204" pitchFamily="50" charset="-128"/>
              </a:rPr>
              <a:t> </a:t>
            </a:r>
            <a:r>
              <a:rPr lang="en-US" altLang="ja-JP" sz="1100" i="1" dirty="0" err="1" smtClean="0">
                <a:latin typeface="Meiryo UI" panose="020B0604030504040204" pitchFamily="50" charset="-128"/>
                <a:ea typeface="Meiryo UI" panose="020B0604030504040204" pitchFamily="50" charset="-128"/>
              </a:rPr>
              <a:t>pRects</a:t>
            </a:r>
            <a:r>
              <a:rPr lang="ja-JP" altLang="en-US" sz="1100" dirty="0" smtClean="0">
                <a:latin typeface="Meiryo UI" panose="020B0604030504040204" pitchFamily="50" charset="-128"/>
                <a:ea typeface="Meiryo UI" panose="020B0604030504040204" pitchFamily="50" charset="-128"/>
              </a:rPr>
              <a:t> の配列にある矩形の数。</a:t>
            </a:r>
            <a:r>
              <a:rPr lang="ja-JP" altLang="en-US" sz="1100" i="1" dirty="0" smtClean="0">
                <a:latin typeface="Meiryo UI" panose="020B0604030504040204" pitchFamily="50" charset="-128"/>
                <a:ea typeface="Meiryo UI" panose="020B0604030504040204" pitchFamily="50" charset="-128"/>
              </a:rPr>
              <a:t> </a:t>
            </a:r>
            <a:r>
              <a:rPr lang="en-US" altLang="ja-JP" sz="1100" i="1" dirty="0" err="1" smtClean="0">
                <a:latin typeface="Meiryo UI" panose="020B0604030504040204" pitchFamily="50" charset="-128"/>
                <a:ea typeface="Meiryo UI" panose="020B0604030504040204" pitchFamily="50" charset="-128"/>
              </a:rPr>
              <a:t>pRects</a:t>
            </a:r>
            <a:r>
              <a:rPr lang="ja-JP" altLang="en-US" sz="1100" i="1" dirty="0" smtClean="0">
                <a:latin typeface="Meiryo UI" panose="020B0604030504040204" pitchFamily="50" charset="-128"/>
                <a:ea typeface="Meiryo UI" panose="020B0604030504040204" pitchFamily="50" charset="-128"/>
              </a:rPr>
              <a:t>が</a:t>
            </a:r>
            <a:r>
              <a:rPr lang="en-US" altLang="ja-JP" sz="1100" dirty="0" smtClean="0">
                <a:latin typeface="Meiryo UI" panose="020B0604030504040204" pitchFamily="50" charset="-128"/>
                <a:ea typeface="Meiryo UI" panose="020B0604030504040204" pitchFamily="50" charset="-128"/>
              </a:rPr>
              <a:t>NULL</a:t>
            </a:r>
            <a:r>
              <a:rPr lang="ja-JP" altLang="en-US" sz="1100" dirty="0" smtClean="0">
                <a:latin typeface="Meiryo UI" panose="020B0604030504040204" pitchFamily="50" charset="-128"/>
                <a:ea typeface="Meiryo UI" panose="020B0604030504040204" pitchFamily="50" charset="-128"/>
              </a:rPr>
              <a:t>なら</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にする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CONST D3DRECT* </a:t>
            </a:r>
            <a:r>
              <a:rPr lang="en-US" altLang="ja-JP" sz="1100" dirty="0" err="1" smtClean="0">
                <a:latin typeface="ゆたぽん（コーディング）" panose="02000609000000000000" pitchFamily="1" charset="-128"/>
                <a:ea typeface="Meiryo UI" panose="020B0604030504040204" pitchFamily="50" charset="-128"/>
              </a:rPr>
              <a:t>pRects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クリアする領域を示した矩形配列へのポインタ</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DWORD Flags ,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クリアする対象</a:t>
            </a:r>
            <a:r>
              <a:rPr lang="en-US" altLang="ja-JP" sz="1100" dirty="0" smtClean="0">
                <a:latin typeface="ゆたぽん（コーディング）" panose="02000609000000000000" pitchFamily="1" charset="-128"/>
                <a:ea typeface="Meiryo UI" panose="020B0604030504040204" pitchFamily="50" charset="-128"/>
              </a:rPr>
              <a:t>※1</a:t>
            </a:r>
          </a:p>
          <a:p>
            <a:r>
              <a:rPr lang="en-US" altLang="ja-JP" sz="1100" dirty="0" smtClean="0">
                <a:latin typeface="ゆたぽん（コーディング）" panose="02000609000000000000" pitchFamily="1" charset="-128"/>
                <a:ea typeface="Meiryo UI" panose="020B0604030504040204" pitchFamily="50" charset="-128"/>
              </a:rPr>
              <a:t>    D3DCOLOR Color ,	  //</a:t>
            </a:r>
            <a:r>
              <a:rPr lang="ja-JP" altLang="en-US" sz="1100" dirty="0" smtClean="0">
                <a:latin typeface="ゆたぽん（コーディング）" panose="02000609000000000000" pitchFamily="1" charset="-128"/>
                <a:ea typeface="Meiryo UI" panose="020B0604030504040204" pitchFamily="50" charset="-128"/>
              </a:rPr>
              <a:t>クリア時に塗潰す色</a:t>
            </a:r>
            <a:r>
              <a:rPr lang="en-US" altLang="ja-JP" sz="1100" dirty="0" smtClean="0">
                <a:latin typeface="ゆたぽん（コーディング）" panose="02000609000000000000" pitchFamily="1" charset="-128"/>
                <a:ea typeface="Meiryo UI" panose="020B0604030504040204" pitchFamily="50" charset="-128"/>
              </a:rPr>
              <a:t>※2</a:t>
            </a:r>
          </a:p>
          <a:p>
            <a:r>
              <a:rPr lang="en-US" altLang="ja-JP" sz="1100" dirty="0" smtClean="0">
                <a:latin typeface="ゆたぽん（コーディング）" panose="02000609000000000000" pitchFamily="1" charset="-128"/>
                <a:ea typeface="Meiryo UI" panose="020B0604030504040204" pitchFamily="50" charset="-128"/>
              </a:rPr>
              <a:t>    float Z ,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0.0</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1.0</a:t>
            </a:r>
            <a:r>
              <a:rPr lang="ja-JP" altLang="en-US" sz="1100" dirty="0" err="1" smtClean="0">
                <a:latin typeface="ゆたぽん（コーディング）" panose="02000609000000000000" pitchFamily="1" charset="-128"/>
                <a:ea typeface="Meiryo UI" panose="020B0604030504040204" pitchFamily="50" charset="-128"/>
              </a:rPr>
              <a:t>までの</a:t>
            </a:r>
            <a:r>
              <a:rPr lang="ja-JP" altLang="en-US" sz="1100" dirty="0" smtClean="0">
                <a:latin typeface="ゆたぽん（コーディング）" panose="02000609000000000000" pitchFamily="1" charset="-128"/>
                <a:ea typeface="Meiryo UI" panose="020B0604030504040204" pitchFamily="50" charset="-128"/>
              </a:rPr>
              <a:t>深度バッファに保存する新しい</a:t>
            </a:r>
            <a:r>
              <a:rPr lang="en-US" altLang="ja-JP" sz="1100" dirty="0" smtClean="0">
                <a:latin typeface="ゆたぽん（コーディング）" panose="02000609000000000000" pitchFamily="1" charset="-128"/>
                <a:ea typeface="Meiryo UI" panose="020B0604030504040204" pitchFamily="50" charset="-128"/>
              </a:rPr>
              <a:t>z</a:t>
            </a:r>
            <a:r>
              <a:rPr lang="ja-JP" altLang="en-US" sz="1100" dirty="0" smtClean="0">
                <a:latin typeface="ゆたぽん（コーディング）" panose="02000609000000000000" pitchFamily="1" charset="-128"/>
                <a:ea typeface="Meiryo UI" panose="020B0604030504040204" pitchFamily="50" charset="-128"/>
              </a:rPr>
              <a:t>値</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DWORD Stencil	  //</a:t>
            </a:r>
            <a:r>
              <a:rPr lang="ja-JP" altLang="en-US" sz="1100" dirty="0" smtClean="0">
                <a:latin typeface="ゆたぽん（コーディング）" panose="02000609000000000000" pitchFamily="1" charset="-128"/>
                <a:ea typeface="Meiryo UI" panose="020B0604030504040204" pitchFamily="50" charset="-128"/>
              </a:rPr>
              <a:t>各ステンシルバッファのエントリに保存する整数値</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a:t>
            </a:r>
          </a:p>
          <a:p>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１　クリアする対象には以下の</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種類あり複数指定できる。</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クリアする際には、最低限</a:t>
            </a:r>
            <a:r>
              <a:rPr lang="en-US" altLang="ja-JP" sz="1000" dirty="0" smtClean="0">
                <a:latin typeface="Meiryo UI" panose="020B0604030504040204" pitchFamily="50" charset="-128"/>
                <a:ea typeface="Meiryo UI" panose="020B0604030504040204" pitchFamily="50" charset="-128"/>
              </a:rPr>
              <a:t>D3DCLEAR_TARGET</a:t>
            </a:r>
            <a:r>
              <a:rPr lang="ja-JP" altLang="en-US" sz="1000" dirty="0" smtClean="0">
                <a:latin typeface="Meiryo UI" panose="020B0604030504040204" pitchFamily="50" charset="-128"/>
                <a:ea typeface="Meiryo UI" panose="020B0604030504040204" pitchFamily="50" charset="-128"/>
              </a:rPr>
              <a:t>と</a:t>
            </a:r>
            <a:r>
              <a:rPr lang="en-US" altLang="ja-JP" sz="1000" dirty="0" smtClean="0">
                <a:latin typeface="Meiryo UI" panose="020B0604030504040204" pitchFamily="50" charset="-128"/>
                <a:ea typeface="Meiryo UI" panose="020B0604030504040204" pitchFamily="50" charset="-128"/>
              </a:rPr>
              <a:t>D3DCLEAR_ZBUFFER</a:t>
            </a:r>
            <a:r>
              <a:rPr lang="ja-JP" altLang="en-US" sz="1000" dirty="0" smtClean="0">
                <a:latin typeface="Meiryo UI" panose="020B0604030504040204" pitchFamily="50" charset="-128"/>
                <a:ea typeface="Meiryo UI" panose="020B0604030504040204" pitchFamily="50" charset="-128"/>
              </a:rPr>
              <a:t>を指定すること。</a:t>
            </a:r>
            <a:endParaRPr lang="en-US" altLang="ja-JP" sz="1000" dirty="0" smtClean="0">
              <a:latin typeface="Meiryo UI" panose="020B0604030504040204" pitchFamily="50" charset="-128"/>
              <a:ea typeface="Meiryo UI" panose="020B0604030504040204" pitchFamily="50" charset="-128"/>
            </a:endParaRPr>
          </a:p>
          <a:p>
            <a:endParaRPr lang="en-US" altLang="ja-JP" sz="1000" dirty="0" smtClean="0">
              <a:latin typeface="Meiryo UI" panose="020B0604030504040204" pitchFamily="50" charset="-128"/>
              <a:ea typeface="Meiryo UI" panose="020B0604030504040204" pitchFamily="50" charset="-128"/>
            </a:endParaRPr>
          </a:p>
          <a:p>
            <a:r>
              <a:rPr lang="en-US"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カラーの指定方法は「</a:t>
            </a:r>
            <a:r>
              <a:rPr lang="en-US" altLang="ja-JP" sz="1000" dirty="0" smtClean="0">
                <a:latin typeface="Meiryo UI" panose="020B0604030504040204" pitchFamily="50" charset="-128"/>
                <a:ea typeface="Meiryo UI" panose="020B0604030504040204" pitchFamily="50" charset="-128"/>
              </a:rPr>
              <a:t>D3DCOLOR_ARGB()</a:t>
            </a:r>
            <a:r>
              <a:rPr lang="ja-JP" altLang="en-US"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 D3DCOLOR_RGBA() </a:t>
            </a:r>
            <a:r>
              <a:rPr lang="ja-JP" altLang="en-US"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D3DCOLOR_XRGB()</a:t>
            </a:r>
            <a:r>
              <a:rPr lang="ja-JP" altLang="en-US" sz="1000" dirty="0" smtClean="0">
                <a:latin typeface="Meiryo UI" panose="020B0604030504040204" pitchFamily="50" charset="-128"/>
                <a:ea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があり、以下のように色を指定する。</a:t>
            </a:r>
            <a:endParaRPr lang="en-US" altLang="ja-JP" sz="1000" dirty="0" smtClean="0">
              <a:latin typeface="Meiryo UI" panose="020B0604030504040204" pitchFamily="50"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D3DCOLOR_ARGB(a, r, g, b)</a:t>
            </a:r>
          </a:p>
          <a:p>
            <a:r>
              <a:rPr lang="en-US" altLang="ja-JP" sz="1100" dirty="0" smtClean="0">
                <a:latin typeface="ゆたぽん（コーディング）" panose="02000609000000000000" pitchFamily="1" charset="-128"/>
                <a:ea typeface="Meiryo UI" panose="020B0604030504040204" pitchFamily="50" charset="-128"/>
              </a:rPr>
              <a:t>            D3DCOLOR_RGBA(r, g, b, a)</a:t>
            </a:r>
          </a:p>
          <a:p>
            <a:r>
              <a:rPr lang="en-US" altLang="ja-JP" sz="1100" dirty="0" smtClean="0">
                <a:latin typeface="ゆたぽん（コーディング）" panose="02000609000000000000" pitchFamily="1" charset="-128"/>
                <a:ea typeface="Meiryo UI" panose="020B0604030504040204" pitchFamily="50" charset="-128"/>
              </a:rPr>
              <a:t>            D3DCOLOR_XRGB(r, g, b)</a:t>
            </a:r>
          </a:p>
          <a:p>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r:</a:t>
            </a:r>
            <a:r>
              <a:rPr lang="ja-JP" altLang="en-US" sz="1100" dirty="0" smtClean="0">
                <a:latin typeface="Meiryo UI" panose="020B0604030504040204" pitchFamily="50" charset="-128"/>
                <a:ea typeface="Meiryo UI" panose="020B0604030504040204" pitchFamily="50" charset="-128"/>
              </a:rPr>
              <a:t>赤　</a:t>
            </a:r>
            <a:r>
              <a:rPr lang="en-US" altLang="ja-JP" sz="1100" dirty="0" smtClean="0">
                <a:latin typeface="Meiryo UI" panose="020B0604030504040204" pitchFamily="50" charset="-128"/>
                <a:ea typeface="Meiryo UI" panose="020B0604030504040204" pitchFamily="50" charset="-128"/>
              </a:rPr>
              <a:t>g:</a:t>
            </a:r>
            <a:r>
              <a:rPr lang="ja-JP" altLang="en-US" sz="1100" dirty="0" smtClean="0">
                <a:latin typeface="Meiryo UI" panose="020B0604030504040204" pitchFamily="50" charset="-128"/>
                <a:ea typeface="Meiryo UI" panose="020B0604030504040204" pitchFamily="50" charset="-128"/>
              </a:rPr>
              <a:t>緑　</a:t>
            </a:r>
            <a:r>
              <a:rPr lang="en-US" altLang="ja-JP" sz="1100" dirty="0" smtClean="0">
                <a:latin typeface="Meiryo UI" panose="020B0604030504040204" pitchFamily="50" charset="-128"/>
                <a:ea typeface="Meiryo UI" panose="020B0604030504040204" pitchFamily="50" charset="-128"/>
              </a:rPr>
              <a:t>b:</a:t>
            </a:r>
            <a:r>
              <a:rPr lang="ja-JP" altLang="en-US" sz="1100" dirty="0" smtClean="0">
                <a:latin typeface="Meiryo UI" panose="020B0604030504040204" pitchFamily="50" charset="-128"/>
                <a:ea typeface="Meiryo UI" panose="020B0604030504040204" pitchFamily="50" charset="-128"/>
              </a:rPr>
              <a:t>青　</a:t>
            </a:r>
            <a:r>
              <a:rPr lang="en-US" altLang="ja-JP" sz="1100" dirty="0" smtClean="0">
                <a:latin typeface="Meiryo UI" panose="020B0604030504040204" pitchFamily="50" charset="-128"/>
                <a:ea typeface="Meiryo UI" panose="020B0604030504040204" pitchFamily="50" charset="-128"/>
              </a:rPr>
              <a:t>a:</a:t>
            </a:r>
            <a:r>
              <a:rPr lang="ja-JP" altLang="en-US" sz="1100" dirty="0" smtClean="0">
                <a:latin typeface="Meiryo UI" panose="020B0604030504040204" pitchFamily="50" charset="-128"/>
                <a:ea typeface="Meiryo UI" panose="020B0604030504040204" pitchFamily="50" charset="-128"/>
              </a:rPr>
              <a:t>アルファ</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不透明度</a:t>
            </a:r>
            <a:r>
              <a:rPr lang="en-US" altLang="ja-JP" sz="1100" dirty="0" smtClean="0">
                <a:latin typeface="Meiryo UI" panose="020B0604030504040204" pitchFamily="50"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クリアの際にはアルファ値を指定する必要が無い為、</a:t>
            </a:r>
            <a:r>
              <a:rPr lang="en-US" altLang="ja-JP" sz="1100" dirty="0" smtClean="0">
                <a:latin typeface="ゆたぽん（コーディング）" panose="02000609000000000000" pitchFamily="1" charset="-128"/>
                <a:ea typeface="Meiryo UI" panose="020B0604030504040204" pitchFamily="50" charset="-128"/>
              </a:rPr>
              <a:t>D3DCOLOR_XRGB</a:t>
            </a:r>
            <a:r>
              <a:rPr lang="ja-JP" altLang="en-US" sz="1100" dirty="0" smtClean="0">
                <a:latin typeface="ゆたぽん（コーディング）" panose="02000609000000000000" pitchFamily="1" charset="-128"/>
                <a:ea typeface="Meiryo UI" panose="020B0604030504040204" pitchFamily="50" charset="-128"/>
              </a:rPr>
              <a:t>を使用する。</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Clear</a:t>
            </a:r>
            <a:r>
              <a:rPr lang="ja-JP" altLang="en-US" sz="1100" dirty="0" smtClean="0">
                <a:latin typeface="Meiryo UI" panose="020B0604030504040204" pitchFamily="50" charset="-128"/>
                <a:ea typeface="Meiryo UI" panose="020B0604030504040204" pitchFamily="50" charset="-128"/>
              </a:rPr>
              <a:t>関数の呼出例は以下の通り。</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rPr>
              <a:t>graphicsDevice</a:t>
            </a:r>
            <a:r>
              <a:rPr lang="en-US" altLang="ja-JP" sz="1100" dirty="0" smtClean="0">
                <a:latin typeface="Meiryo UI" panose="020B0604030504040204" pitchFamily="50" charset="-128"/>
                <a:ea typeface="Meiryo UI" panose="020B0604030504040204" pitchFamily="50" charset="-128"/>
              </a:rPr>
              <a:t>()).Clear(0, NULL, D3DCLEAR_TARGET | D3DCLEAR_ZBUFFER, </a:t>
            </a:r>
          </a:p>
          <a:p>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D3DCOLOR_XRGB(0, 0, 0), 1.0f, 0);</a:t>
            </a:r>
          </a:p>
          <a:p>
            <a:endParaRPr lang="en-US" altLang="ja-JP" sz="1100" dirty="0" smtClean="0">
              <a:latin typeface="Meiryo UI" panose="020B0604030504040204" pitchFamily="50" charset="-128"/>
              <a:ea typeface="Meiryo UI" panose="020B0604030504040204" pitchFamily="50" charset="-128"/>
            </a:endParaRPr>
          </a:p>
        </p:txBody>
      </p:sp>
      <p:graphicFrame>
        <p:nvGraphicFramePr>
          <p:cNvPr id="39" name="表 38"/>
          <p:cNvGraphicFramePr>
            <a:graphicFrameLocks noGrp="1"/>
          </p:cNvGraphicFramePr>
          <p:nvPr>
            <p:extLst>
              <p:ext uri="{D42A27DB-BD31-4B8C-83A1-F6EECF244321}">
                <p14:modId xmlns:p14="http://schemas.microsoft.com/office/powerpoint/2010/main" val="3640667004"/>
              </p:ext>
            </p:extLst>
          </p:nvPr>
        </p:nvGraphicFramePr>
        <p:xfrm>
          <a:off x="620688" y="3031624"/>
          <a:ext cx="5544616" cy="1036320"/>
        </p:xfrm>
        <a:graphic>
          <a:graphicData uri="http://schemas.openxmlformats.org/drawingml/2006/table">
            <a:tbl>
              <a:tblPr firstRow="1" bandRow="1">
                <a:tableStyleId>{5C22544A-7EE6-4342-B048-85BDC9FD1C3A}</a:tableStyleId>
              </a:tblPr>
              <a:tblGrid>
                <a:gridCol w="1358647"/>
                <a:gridCol w="4185969"/>
              </a:tblGrid>
              <a:tr h="216024">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定数</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内容</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r>
              <a:tr h="244976">
                <a:tc>
                  <a:txBody>
                    <a:bodyPr/>
                    <a:lstStyle/>
                    <a:p>
                      <a:pPr algn="ctr"/>
                      <a:r>
                        <a:rPr lang="en-US" altLang="ja-JP" sz="1100" dirty="0" smtClean="0">
                          <a:solidFill>
                            <a:sysClr val="windowText" lastClr="000000"/>
                          </a:solidFill>
                        </a:rPr>
                        <a:t>D3DCLEAR_STENCIL </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100" dirty="0" smtClean="0">
                          <a:solidFill>
                            <a:sysClr val="windowText" lastClr="000000"/>
                          </a:solidFill>
                          <a:latin typeface="Meiryo UI" panose="020B0604030504040204" pitchFamily="50" charset="-128"/>
                          <a:ea typeface="Meiryo UI" panose="020B0604030504040204" pitchFamily="50" charset="-128"/>
                        </a:rPr>
                        <a:t>解説 ステンシル バッファをクリアして、</a:t>
                      </a:r>
                      <a:r>
                        <a:rPr lang="en-US" altLang="ja-JP" sz="1100" dirty="0" smtClean="0">
                          <a:solidFill>
                            <a:sysClr val="windowText" lastClr="000000"/>
                          </a:solidFill>
                          <a:latin typeface="Meiryo UI" panose="020B0604030504040204" pitchFamily="50" charset="-128"/>
                          <a:ea typeface="Meiryo UI" panose="020B0604030504040204" pitchFamily="50" charset="-128"/>
                        </a:rPr>
                        <a:t>Stencil </a:t>
                      </a:r>
                      <a:r>
                        <a:rPr lang="ja-JP" altLang="en-US" sz="1100" dirty="0" smtClean="0">
                          <a:solidFill>
                            <a:sysClr val="windowText" lastClr="000000"/>
                          </a:solidFill>
                          <a:latin typeface="Meiryo UI" panose="020B0604030504040204" pitchFamily="50" charset="-128"/>
                          <a:ea typeface="Meiryo UI" panose="020B0604030504040204" pitchFamily="50" charset="-128"/>
                        </a:rPr>
                        <a:t>パラメータの値にする </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1920">
                <a:tc>
                  <a:txBody>
                    <a:bodyPr/>
                    <a:lstStyle/>
                    <a:p>
                      <a:pPr algn="ctr"/>
                      <a:r>
                        <a:rPr lang="en-US" altLang="ja-JP" sz="1100" dirty="0" smtClean="0">
                          <a:solidFill>
                            <a:sysClr val="windowText" lastClr="000000"/>
                          </a:solidFill>
                        </a:rPr>
                        <a:t>D3DCLEAR_TARGET </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100" dirty="0" smtClean="0">
                          <a:solidFill>
                            <a:sysClr val="windowText" lastClr="000000"/>
                          </a:solidFill>
                          <a:latin typeface="Meiryo UI" panose="020B0604030504040204" pitchFamily="50" charset="-128"/>
                          <a:ea typeface="Meiryo UI" panose="020B0604030504040204" pitchFamily="50" charset="-128"/>
                        </a:rPr>
                        <a:t>レンダリング ターゲットをクリアして、</a:t>
                      </a:r>
                      <a:r>
                        <a:rPr lang="en-US" altLang="ja-JP" sz="1100" dirty="0" smtClean="0">
                          <a:solidFill>
                            <a:sysClr val="windowText" lastClr="000000"/>
                          </a:solidFill>
                          <a:latin typeface="Meiryo UI" panose="020B0604030504040204" pitchFamily="50" charset="-128"/>
                          <a:ea typeface="Meiryo UI" panose="020B0604030504040204" pitchFamily="50" charset="-128"/>
                        </a:rPr>
                        <a:t>Color </a:t>
                      </a:r>
                      <a:r>
                        <a:rPr lang="ja-JP" altLang="en-US" sz="1100" dirty="0" smtClean="0">
                          <a:solidFill>
                            <a:sysClr val="windowText" lastClr="000000"/>
                          </a:solidFill>
                          <a:latin typeface="Meiryo UI" panose="020B0604030504040204" pitchFamily="50" charset="-128"/>
                          <a:ea typeface="Meiryo UI" panose="020B0604030504040204" pitchFamily="50" charset="-128"/>
                        </a:rPr>
                        <a:t>パラメータの色にする </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0872">
                <a:tc>
                  <a:txBody>
                    <a:bodyPr/>
                    <a:lstStyle/>
                    <a:p>
                      <a:pPr algn="ctr"/>
                      <a:r>
                        <a:rPr lang="en-US" altLang="ja-JP" sz="1100" dirty="0" smtClean="0">
                          <a:solidFill>
                            <a:sysClr val="windowText" lastClr="000000"/>
                          </a:solidFill>
                        </a:rPr>
                        <a:t>D3DCLEAR_ZBUFFER</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ja-JP" sz="1100" dirty="0" smtClean="0">
                          <a:solidFill>
                            <a:sysClr val="windowText" lastClr="000000"/>
                          </a:solidFill>
                          <a:latin typeface="Meiryo UI" panose="020B0604030504040204" pitchFamily="50" charset="-128"/>
                          <a:ea typeface="Meiryo UI" panose="020B0604030504040204" pitchFamily="50" charset="-128"/>
                        </a:rPr>
                        <a:t>Z</a:t>
                      </a:r>
                      <a:r>
                        <a:rPr lang="ja-JP" altLang="en-US" sz="1100" dirty="0" smtClean="0">
                          <a:solidFill>
                            <a:sysClr val="windowText" lastClr="000000"/>
                          </a:solidFill>
                          <a:latin typeface="Meiryo UI" panose="020B0604030504040204" pitchFamily="50" charset="-128"/>
                          <a:ea typeface="Meiryo UI" panose="020B0604030504040204" pitchFamily="50" charset="-128"/>
                        </a:rPr>
                        <a:t>バッファをクリアして、</a:t>
                      </a:r>
                      <a:r>
                        <a:rPr lang="en-US" altLang="ja-JP" sz="1100" dirty="0" smtClean="0">
                          <a:solidFill>
                            <a:sysClr val="windowText" lastClr="000000"/>
                          </a:solidFill>
                          <a:latin typeface="Meiryo UI" panose="020B0604030504040204" pitchFamily="50" charset="-128"/>
                          <a:ea typeface="Meiryo UI" panose="020B0604030504040204" pitchFamily="50" charset="-128"/>
                        </a:rPr>
                        <a:t>Z </a:t>
                      </a:r>
                      <a:r>
                        <a:rPr lang="ja-JP" altLang="en-US" sz="1100" dirty="0" smtClean="0">
                          <a:solidFill>
                            <a:sysClr val="windowText" lastClr="000000"/>
                          </a:solidFill>
                          <a:latin typeface="Meiryo UI" panose="020B0604030504040204" pitchFamily="50" charset="-128"/>
                          <a:ea typeface="Meiryo UI" panose="020B0604030504040204" pitchFamily="50" charset="-128"/>
                        </a:rPr>
                        <a:t>パラメータの値にする</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0" name="テキスト ボックス 39"/>
          <p:cNvSpPr txBox="1"/>
          <p:nvPr/>
        </p:nvSpPr>
        <p:spPr>
          <a:xfrm>
            <a:off x="2708920" y="4139952"/>
            <a:ext cx="12241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ja-JP" altLang="en-US" sz="1100" dirty="0" smtClean="0">
                <a:latin typeface="Meiryo UI" panose="020B0604030504040204" pitchFamily="50" charset="-128"/>
                <a:ea typeface="Meiryo UI" panose="020B0604030504040204" pitchFamily="50" charset="-128"/>
              </a:rPr>
              <a:t>クリアする対象</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41" name="正方形/長方形 40"/>
          <p:cNvSpPr/>
          <p:nvPr/>
        </p:nvSpPr>
        <p:spPr>
          <a:xfrm>
            <a:off x="560110" y="816154"/>
            <a:ext cx="5965234" cy="555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548680" y="6948264"/>
            <a:ext cx="5965234" cy="515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120</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260648" y="251520"/>
            <a:ext cx="3892412" cy="369332"/>
          </a:xfrm>
          <a:prstGeom prst="rect">
            <a:avLst/>
          </a:prstGeom>
          <a:noFill/>
        </p:spPr>
        <p:txBody>
          <a:bodyPr wrap="none" rtlCol="0">
            <a:spAutoFit/>
          </a:bodyPr>
          <a:lstStyle/>
          <a:p>
            <a:r>
              <a:rPr kumimoji="1" lang="ja-JP" altLang="en-US" u="sng" dirty="0" smtClean="0"/>
              <a:t>９．９　</a:t>
            </a:r>
            <a:r>
              <a:rPr kumimoji="1" lang="en-US" altLang="ja-JP" u="sng" dirty="0" smtClean="0"/>
              <a:t>OBB</a:t>
            </a:r>
            <a:r>
              <a:rPr kumimoji="1" lang="ja-JP" altLang="en-US" u="sng" dirty="0" smtClean="0"/>
              <a:t>を用いた衝突判定の考え方</a:t>
            </a:r>
            <a:endParaRPr kumimoji="1" lang="ja-JP" altLang="en-US" u="sng" dirty="0"/>
          </a:p>
        </p:txBody>
      </p:sp>
      <p:sp>
        <p:nvSpPr>
          <p:cNvPr id="79" name="テキスト ボックス 78"/>
          <p:cNvSpPr txBox="1"/>
          <p:nvPr/>
        </p:nvSpPr>
        <p:spPr>
          <a:xfrm>
            <a:off x="404664" y="671666"/>
            <a:ext cx="6597352" cy="769441"/>
          </a:xfrm>
          <a:prstGeom prst="rect">
            <a:avLst/>
          </a:prstGeom>
          <a:noFill/>
        </p:spPr>
        <p:txBody>
          <a:bodyPr wrap="square" rtlCol="0">
            <a:spAutoFit/>
          </a:bodyPr>
          <a:lstStyle/>
          <a:p>
            <a:r>
              <a:rPr lang="ja-JP" altLang="en-US" sz="1100" dirty="0" smtClean="0"/>
              <a:t>　</a:t>
            </a:r>
            <a:r>
              <a:rPr lang="en-US" altLang="ja-JP" sz="1100" dirty="0" smtClean="0"/>
              <a:t>OBB</a:t>
            </a:r>
            <a:r>
              <a:rPr lang="ja-JP" altLang="en-US" sz="1100" dirty="0" smtClean="0"/>
              <a:t>は方向を持つバウンディングボックスであり、回転にも対応できるが処理速度は処理の関係上</a:t>
            </a:r>
            <a:endParaRPr lang="en-US" altLang="ja-JP" sz="1100" dirty="0" smtClean="0"/>
          </a:p>
          <a:p>
            <a:r>
              <a:rPr lang="ja-JP" altLang="en-US" sz="1100" dirty="0" smtClean="0"/>
              <a:t>遅い。その為、どうしても使用しなければならないケースを除いて</a:t>
            </a:r>
            <a:r>
              <a:rPr lang="en-US" altLang="ja-JP" sz="1100" dirty="0" smtClean="0"/>
              <a:t>OBB</a:t>
            </a:r>
            <a:r>
              <a:rPr lang="ja-JP" altLang="en-US" sz="1100" dirty="0" smtClean="0"/>
              <a:t>による衝突判定を多用するのは</a:t>
            </a:r>
            <a:endParaRPr lang="en-US" altLang="ja-JP" sz="1100" dirty="0" smtClean="0"/>
          </a:p>
          <a:p>
            <a:r>
              <a:rPr lang="ja-JP" altLang="en-US" sz="1100" dirty="0" smtClean="0"/>
              <a:t>あまり望ましくない。</a:t>
            </a:r>
            <a:endParaRPr lang="en-US" altLang="ja-JP" sz="1100" dirty="0" smtClean="0"/>
          </a:p>
          <a:p>
            <a:endParaRPr lang="en-US" altLang="ja-JP" sz="1100" dirty="0" smtClean="0"/>
          </a:p>
        </p:txBody>
      </p:sp>
      <p:sp>
        <p:nvSpPr>
          <p:cNvPr id="2" name="正方形/長方形 1"/>
          <p:cNvSpPr/>
          <p:nvPr/>
        </p:nvSpPr>
        <p:spPr>
          <a:xfrm>
            <a:off x="1913392" y="2254947"/>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22" name="正方形/長方形 21"/>
          <p:cNvSpPr/>
          <p:nvPr/>
        </p:nvSpPr>
        <p:spPr>
          <a:xfrm>
            <a:off x="3103514" y="2614987"/>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4" name="直線コネクタ 3"/>
          <p:cNvCxnSpPr/>
          <p:nvPr/>
        </p:nvCxnSpPr>
        <p:spPr>
          <a:xfrm>
            <a:off x="1913392" y="3623099"/>
            <a:ext cx="288376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93644" y="1463362"/>
            <a:ext cx="6597352" cy="430887"/>
          </a:xfrm>
          <a:prstGeom prst="rect">
            <a:avLst/>
          </a:prstGeom>
          <a:noFill/>
        </p:spPr>
        <p:txBody>
          <a:bodyPr wrap="square" rtlCol="0">
            <a:spAutoFit/>
          </a:bodyPr>
          <a:lstStyle/>
          <a:p>
            <a:r>
              <a:rPr lang="ja-JP" altLang="en-US" sz="1100" dirty="0" smtClean="0"/>
              <a:t>　</a:t>
            </a:r>
            <a:r>
              <a:rPr lang="en-US" altLang="ja-JP" sz="1100" dirty="0" smtClean="0"/>
              <a:t>OBB</a:t>
            </a:r>
            <a:r>
              <a:rPr lang="ja-JP" altLang="en-US" sz="1100" dirty="0" smtClean="0"/>
              <a:t>同士の衝突判定原理は、</a:t>
            </a:r>
            <a:r>
              <a:rPr lang="ja-JP" altLang="en-US" sz="1100" b="1" u="sng" dirty="0" smtClean="0"/>
              <a:t>２つの</a:t>
            </a:r>
            <a:r>
              <a:rPr lang="en-US" altLang="ja-JP" sz="1100" b="1" u="sng" dirty="0" smtClean="0"/>
              <a:t>OBB</a:t>
            </a:r>
            <a:r>
              <a:rPr lang="ja-JP" altLang="en-US" sz="1100" b="1" u="sng" dirty="0" smtClean="0"/>
              <a:t>が軸に落とす影が重なっているかどうかで衝突の有無を</a:t>
            </a:r>
            <a:endParaRPr lang="en-US" altLang="ja-JP" sz="1100" b="1" u="sng" dirty="0" smtClean="0"/>
          </a:p>
          <a:p>
            <a:r>
              <a:rPr lang="ja-JP" altLang="en-US" sz="1100" b="1" u="sng" dirty="0" smtClean="0"/>
              <a:t>判定</a:t>
            </a:r>
            <a:r>
              <a:rPr lang="ja-JP" altLang="en-US" sz="1100" dirty="0" smtClean="0"/>
              <a:t>する。</a:t>
            </a:r>
            <a:endParaRPr lang="en-US" altLang="ja-JP" sz="1100" dirty="0" smtClean="0"/>
          </a:p>
        </p:txBody>
      </p:sp>
      <p:cxnSp>
        <p:nvCxnSpPr>
          <p:cNvPr id="6" name="直線コネクタ 5"/>
          <p:cNvCxnSpPr/>
          <p:nvPr/>
        </p:nvCxnSpPr>
        <p:spPr>
          <a:xfrm>
            <a:off x="1913392" y="2975027"/>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32946" y="2975027"/>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86128" y="3011031"/>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028222" y="3011031"/>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1913392" y="3551091"/>
            <a:ext cx="919554" cy="11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3108668" y="3551091"/>
            <a:ext cx="919554" cy="117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1758356" y="3335067"/>
            <a:ext cx="1163148"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004711" y="3371071"/>
            <a:ext cx="1163148"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endCxn id="13" idx="4"/>
          </p:cNvCxnSpPr>
          <p:nvPr/>
        </p:nvCxnSpPr>
        <p:spPr>
          <a:xfrm flipH="1" flipV="1">
            <a:off x="2339930" y="3911131"/>
            <a:ext cx="58157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3108668" y="3957485"/>
            <a:ext cx="459777" cy="24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913392" y="4209513"/>
            <a:ext cx="2664296" cy="292388"/>
          </a:xfrm>
          <a:prstGeom prst="rect">
            <a:avLst/>
          </a:prstGeom>
          <a:noFill/>
        </p:spPr>
        <p:txBody>
          <a:bodyPr wrap="square" rtlCol="0">
            <a:spAutoFit/>
          </a:bodyPr>
          <a:lstStyle/>
          <a:p>
            <a:r>
              <a:rPr lang="ja-JP" altLang="en-US" sz="1300" b="1" dirty="0" smtClean="0"/>
              <a:t>　影の重なりで衝突判定を行う</a:t>
            </a:r>
            <a:endParaRPr lang="en-US" altLang="ja-JP" sz="1300" b="1" dirty="0" smtClean="0"/>
          </a:p>
        </p:txBody>
      </p:sp>
      <p:sp>
        <p:nvSpPr>
          <p:cNvPr id="45" name="テキスト ボックス 44"/>
          <p:cNvSpPr txBox="1"/>
          <p:nvPr/>
        </p:nvSpPr>
        <p:spPr>
          <a:xfrm>
            <a:off x="4797152" y="3479149"/>
            <a:ext cx="446339" cy="261610"/>
          </a:xfrm>
          <a:prstGeom prst="rect">
            <a:avLst/>
          </a:prstGeom>
          <a:noFill/>
        </p:spPr>
        <p:txBody>
          <a:bodyPr wrap="square" rtlCol="0">
            <a:spAutoFit/>
          </a:bodyPr>
          <a:lstStyle/>
          <a:p>
            <a:r>
              <a:rPr lang="ja-JP" altLang="en-US" sz="1100" dirty="0" smtClean="0"/>
              <a:t>軸</a:t>
            </a:r>
            <a:endParaRPr lang="en-US" altLang="ja-JP" sz="1100" dirty="0" smtClean="0"/>
          </a:p>
        </p:txBody>
      </p:sp>
      <p:sp>
        <p:nvSpPr>
          <p:cNvPr id="46" name="テキスト ボックス 45"/>
          <p:cNvSpPr txBox="1"/>
          <p:nvPr/>
        </p:nvSpPr>
        <p:spPr>
          <a:xfrm>
            <a:off x="404664" y="4764279"/>
            <a:ext cx="6597352" cy="261610"/>
          </a:xfrm>
          <a:prstGeom prst="rect">
            <a:avLst/>
          </a:prstGeom>
          <a:noFill/>
        </p:spPr>
        <p:txBody>
          <a:bodyPr wrap="square" rtlCol="0">
            <a:spAutoFit/>
          </a:bodyPr>
          <a:lstStyle/>
          <a:p>
            <a:r>
              <a:rPr lang="ja-JP" altLang="en-US" sz="1100" dirty="0" smtClean="0"/>
              <a:t>　例えば、ある軸にオブジェクトの影を投射して衝突しているかどうかを判定する例を以下に示す。</a:t>
            </a:r>
            <a:endParaRPr lang="en-US" altLang="ja-JP" sz="1100" dirty="0" smtClean="0"/>
          </a:p>
        </p:txBody>
      </p:sp>
      <p:sp>
        <p:nvSpPr>
          <p:cNvPr id="63" name="正方形/長方形 62"/>
          <p:cNvSpPr/>
          <p:nvPr/>
        </p:nvSpPr>
        <p:spPr>
          <a:xfrm>
            <a:off x="621358" y="6300192"/>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64" name="正方形/長方形 63"/>
          <p:cNvSpPr/>
          <p:nvPr/>
        </p:nvSpPr>
        <p:spPr>
          <a:xfrm>
            <a:off x="1124744" y="5200729"/>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65" name="直線コネクタ 64"/>
          <p:cNvCxnSpPr/>
          <p:nvPr/>
        </p:nvCxnSpPr>
        <p:spPr>
          <a:xfrm>
            <a:off x="621358" y="7459455"/>
            <a:ext cx="20678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21358" y="6811383"/>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1540912" y="6811383"/>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1124744" y="5920809"/>
            <a:ext cx="0" cy="15386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2060848" y="5803271"/>
            <a:ext cx="0" cy="164303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33820" y="7341660"/>
            <a:ext cx="919554" cy="117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133019" y="7341694"/>
            <a:ext cx="919554" cy="117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678579" y="7341660"/>
            <a:ext cx="446339" cy="261610"/>
          </a:xfrm>
          <a:prstGeom prst="rect">
            <a:avLst/>
          </a:prstGeom>
          <a:noFill/>
        </p:spPr>
        <p:txBody>
          <a:bodyPr wrap="square" rtlCol="0">
            <a:spAutoFit/>
          </a:bodyPr>
          <a:lstStyle/>
          <a:p>
            <a:r>
              <a:rPr lang="ja-JP" altLang="en-US" sz="1100" dirty="0" smtClean="0"/>
              <a:t>軸</a:t>
            </a:r>
            <a:endParaRPr lang="en-US" altLang="ja-JP" sz="1100" dirty="0" smtClean="0"/>
          </a:p>
        </p:txBody>
      </p:sp>
      <p:sp>
        <p:nvSpPr>
          <p:cNvPr id="3" name="正方形/長方形 2"/>
          <p:cNvSpPr/>
          <p:nvPr/>
        </p:nvSpPr>
        <p:spPr>
          <a:xfrm>
            <a:off x="1124744" y="7341660"/>
            <a:ext cx="416168" cy="117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p:nvPr/>
        </p:nvCxnSpPr>
        <p:spPr>
          <a:xfrm flipH="1" flipV="1">
            <a:off x="1321905" y="7433099"/>
            <a:ext cx="227281" cy="28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421050" y="7602248"/>
            <a:ext cx="969166" cy="292388"/>
          </a:xfrm>
          <a:prstGeom prst="rect">
            <a:avLst/>
          </a:prstGeom>
          <a:noFill/>
        </p:spPr>
        <p:txBody>
          <a:bodyPr wrap="square" rtlCol="0">
            <a:spAutoFit/>
          </a:bodyPr>
          <a:lstStyle/>
          <a:p>
            <a:r>
              <a:rPr lang="ja-JP" altLang="en-US" sz="1300" b="1" dirty="0" smtClean="0"/>
              <a:t>　衝突？</a:t>
            </a:r>
            <a:endParaRPr lang="en-US" altLang="ja-JP" sz="1300" b="1" dirty="0" smtClean="0"/>
          </a:p>
        </p:txBody>
      </p:sp>
      <p:sp>
        <p:nvSpPr>
          <p:cNvPr id="40" name="テキスト ボックス 39"/>
          <p:cNvSpPr txBox="1"/>
          <p:nvPr/>
        </p:nvSpPr>
        <p:spPr>
          <a:xfrm>
            <a:off x="2930969" y="5340342"/>
            <a:ext cx="3512513" cy="430887"/>
          </a:xfrm>
          <a:prstGeom prst="rect">
            <a:avLst/>
          </a:prstGeom>
          <a:noFill/>
        </p:spPr>
        <p:txBody>
          <a:bodyPr wrap="square" rtlCol="0">
            <a:spAutoFit/>
          </a:bodyPr>
          <a:lstStyle/>
          <a:p>
            <a:r>
              <a:rPr lang="ja-JP" altLang="en-US" sz="1100" dirty="0" smtClean="0"/>
              <a:t>軸に投射した影が重なっている為、衝突して</a:t>
            </a:r>
            <a:endParaRPr lang="en-US" altLang="ja-JP" sz="1100" dirty="0" smtClean="0"/>
          </a:p>
          <a:p>
            <a:r>
              <a:rPr lang="ja-JP" altLang="en-US" sz="1100" dirty="0" smtClean="0"/>
              <a:t>い</a:t>
            </a:r>
            <a:r>
              <a:rPr lang="ja-JP" altLang="en-US" sz="1100" dirty="0"/>
              <a:t>る</a:t>
            </a:r>
            <a:r>
              <a:rPr lang="ja-JP" altLang="en-US" sz="1100" dirty="0" smtClean="0"/>
              <a:t>ように見えるが、実際には衝突していない。</a:t>
            </a:r>
            <a:endParaRPr lang="en-US" altLang="ja-JP" sz="1100" dirty="0" smtClean="0"/>
          </a:p>
        </p:txBody>
      </p:sp>
      <p:sp>
        <p:nvSpPr>
          <p:cNvPr id="8" name="下矢印 7"/>
          <p:cNvSpPr/>
          <p:nvPr/>
        </p:nvSpPr>
        <p:spPr>
          <a:xfrm>
            <a:off x="4196688" y="5826914"/>
            <a:ext cx="40005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3429000" y="6386655"/>
            <a:ext cx="2740875" cy="338554"/>
          </a:xfrm>
          <a:prstGeom prst="rect">
            <a:avLst/>
          </a:prstGeom>
          <a:noFill/>
        </p:spPr>
        <p:txBody>
          <a:bodyPr wrap="square" rtlCol="0">
            <a:spAutoFit/>
          </a:bodyPr>
          <a:lstStyle/>
          <a:p>
            <a:r>
              <a:rPr lang="en-US" altLang="ja-JP" sz="1600" b="1" dirty="0" smtClean="0">
                <a:solidFill>
                  <a:srgbClr val="FF0000"/>
                </a:solidFill>
              </a:rPr>
              <a:t>1</a:t>
            </a:r>
            <a:r>
              <a:rPr lang="ja-JP" altLang="en-US" sz="1600" b="1" dirty="0" smtClean="0">
                <a:solidFill>
                  <a:srgbClr val="FF0000"/>
                </a:solidFill>
              </a:rPr>
              <a:t>軸だけでは判定不可</a:t>
            </a:r>
            <a:endParaRPr lang="en-US" altLang="ja-JP" sz="1600" b="1" dirty="0" smtClean="0">
              <a:solidFill>
                <a:srgbClr val="FF0000"/>
              </a:solidFill>
            </a:endParaRPr>
          </a:p>
        </p:txBody>
      </p:sp>
    </p:spTree>
    <p:extLst>
      <p:ext uri="{BB962C8B-B14F-4D97-AF65-F5344CB8AC3E}">
        <p14:creationId xmlns:p14="http://schemas.microsoft.com/office/powerpoint/2010/main" val="8173089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121</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404664" y="395536"/>
            <a:ext cx="6597352" cy="430887"/>
          </a:xfrm>
          <a:prstGeom prst="rect">
            <a:avLst/>
          </a:prstGeom>
          <a:noFill/>
        </p:spPr>
        <p:txBody>
          <a:bodyPr wrap="square" rtlCol="0">
            <a:spAutoFit/>
          </a:bodyPr>
          <a:lstStyle/>
          <a:p>
            <a:r>
              <a:rPr lang="ja-JP" altLang="en-US" sz="1100" dirty="0" smtClean="0"/>
              <a:t>　この例を見れば分かる通り、</a:t>
            </a:r>
            <a:r>
              <a:rPr lang="en-US" altLang="ja-JP" sz="1100" b="1" u="sng" dirty="0" smtClean="0"/>
              <a:t>1</a:t>
            </a:r>
            <a:r>
              <a:rPr lang="ja-JP" altLang="en-US" sz="1100" b="1" u="sng" dirty="0" smtClean="0"/>
              <a:t>軸に投射された影の重なりだけでは本当に衝突しているかどうかは</a:t>
            </a:r>
            <a:endParaRPr lang="en-US" altLang="ja-JP" sz="1100" b="1" u="sng" dirty="0" smtClean="0"/>
          </a:p>
          <a:p>
            <a:r>
              <a:rPr lang="ja-JP" altLang="en-US" sz="1100" b="1" u="sng" dirty="0" smtClean="0"/>
              <a:t>判定出来ない。そこで、他の軸にも影を投射して重なっているかを判定</a:t>
            </a:r>
            <a:r>
              <a:rPr lang="ja-JP" altLang="en-US" sz="1100" dirty="0" smtClean="0"/>
              <a:t>する。</a:t>
            </a:r>
            <a:endParaRPr lang="en-US" altLang="ja-JP" sz="1100" dirty="0" smtClean="0"/>
          </a:p>
        </p:txBody>
      </p:sp>
      <p:sp>
        <p:nvSpPr>
          <p:cNvPr id="63" name="正方形/長方形 62"/>
          <p:cNvSpPr/>
          <p:nvPr/>
        </p:nvSpPr>
        <p:spPr>
          <a:xfrm>
            <a:off x="621358" y="2257476"/>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64" name="正方形/長方形 63"/>
          <p:cNvSpPr/>
          <p:nvPr/>
        </p:nvSpPr>
        <p:spPr>
          <a:xfrm>
            <a:off x="1124744" y="1158013"/>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65" name="直線コネクタ 64"/>
          <p:cNvCxnSpPr/>
          <p:nvPr/>
        </p:nvCxnSpPr>
        <p:spPr>
          <a:xfrm>
            <a:off x="621358" y="3416739"/>
            <a:ext cx="20678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21358" y="2768667"/>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1540912" y="2768667"/>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1124744" y="1878093"/>
            <a:ext cx="0" cy="15386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2060848" y="1760555"/>
            <a:ext cx="0" cy="164303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33820" y="3298944"/>
            <a:ext cx="919554" cy="117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133019" y="3298978"/>
            <a:ext cx="919554" cy="117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678579" y="3298944"/>
            <a:ext cx="446339" cy="261610"/>
          </a:xfrm>
          <a:prstGeom prst="rect">
            <a:avLst/>
          </a:prstGeom>
          <a:noFill/>
        </p:spPr>
        <p:txBody>
          <a:bodyPr wrap="square" rtlCol="0">
            <a:spAutoFit/>
          </a:bodyPr>
          <a:lstStyle/>
          <a:p>
            <a:r>
              <a:rPr lang="ja-JP" altLang="en-US" sz="1100" dirty="0" smtClean="0"/>
              <a:t>軸</a:t>
            </a:r>
            <a:endParaRPr lang="en-US" altLang="ja-JP" sz="1100" dirty="0" smtClean="0"/>
          </a:p>
        </p:txBody>
      </p:sp>
      <p:sp>
        <p:nvSpPr>
          <p:cNvPr id="3" name="正方形/長方形 2"/>
          <p:cNvSpPr/>
          <p:nvPr/>
        </p:nvSpPr>
        <p:spPr>
          <a:xfrm>
            <a:off x="1124744" y="3298944"/>
            <a:ext cx="416168" cy="117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p:nvPr/>
        </p:nvCxnSpPr>
        <p:spPr>
          <a:xfrm flipH="1" flipV="1">
            <a:off x="1321905" y="3390383"/>
            <a:ext cx="227281" cy="28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089410" y="3686053"/>
            <a:ext cx="1409488" cy="292388"/>
          </a:xfrm>
          <a:prstGeom prst="rect">
            <a:avLst/>
          </a:prstGeom>
          <a:noFill/>
        </p:spPr>
        <p:txBody>
          <a:bodyPr wrap="square" rtlCol="0">
            <a:spAutoFit/>
          </a:bodyPr>
          <a:lstStyle/>
          <a:p>
            <a:r>
              <a:rPr lang="ja-JP" altLang="en-US" sz="1300" b="1" dirty="0" smtClean="0"/>
              <a:t>　衝突あり</a:t>
            </a:r>
            <a:endParaRPr lang="en-US" altLang="ja-JP" sz="1300" b="1" dirty="0" smtClean="0"/>
          </a:p>
        </p:txBody>
      </p:sp>
      <p:sp>
        <p:nvSpPr>
          <p:cNvPr id="44" name="正方形/長方形 43"/>
          <p:cNvSpPr/>
          <p:nvPr/>
        </p:nvSpPr>
        <p:spPr>
          <a:xfrm>
            <a:off x="3238072" y="2270553"/>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47" name="正方形/長方形 46"/>
          <p:cNvSpPr/>
          <p:nvPr/>
        </p:nvSpPr>
        <p:spPr>
          <a:xfrm>
            <a:off x="3741458" y="1171090"/>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sp>
        <p:nvSpPr>
          <p:cNvPr id="53" name="正方形/長方形 52"/>
          <p:cNvSpPr/>
          <p:nvPr/>
        </p:nvSpPr>
        <p:spPr>
          <a:xfrm rot="5400000">
            <a:off x="5075353" y="2570177"/>
            <a:ext cx="723189" cy="117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rot="5400000">
            <a:off x="5091488" y="1465427"/>
            <a:ext cx="725811" cy="125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5291181" y="3426687"/>
            <a:ext cx="446339" cy="261610"/>
          </a:xfrm>
          <a:prstGeom prst="rect">
            <a:avLst/>
          </a:prstGeom>
          <a:noFill/>
        </p:spPr>
        <p:txBody>
          <a:bodyPr wrap="square" rtlCol="0">
            <a:spAutoFit/>
          </a:bodyPr>
          <a:lstStyle/>
          <a:p>
            <a:r>
              <a:rPr lang="ja-JP" altLang="en-US" sz="1100" dirty="0" smtClean="0"/>
              <a:t>軸</a:t>
            </a:r>
            <a:endParaRPr lang="en-US" altLang="ja-JP" sz="1100" dirty="0" smtClean="0"/>
          </a:p>
        </p:txBody>
      </p:sp>
      <p:cxnSp>
        <p:nvCxnSpPr>
          <p:cNvPr id="57" name="直線矢印コネクタ 56"/>
          <p:cNvCxnSpPr/>
          <p:nvPr/>
        </p:nvCxnSpPr>
        <p:spPr>
          <a:xfrm flipH="1" flipV="1">
            <a:off x="5549738" y="1747415"/>
            <a:ext cx="227281" cy="28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5572079" y="1975387"/>
            <a:ext cx="1409488" cy="292388"/>
          </a:xfrm>
          <a:prstGeom prst="rect">
            <a:avLst/>
          </a:prstGeom>
          <a:noFill/>
        </p:spPr>
        <p:txBody>
          <a:bodyPr wrap="square" rtlCol="0">
            <a:spAutoFit/>
          </a:bodyPr>
          <a:lstStyle/>
          <a:p>
            <a:r>
              <a:rPr lang="ja-JP" altLang="en-US" sz="1300" b="1" dirty="0" smtClean="0"/>
              <a:t>　衝突なし</a:t>
            </a:r>
            <a:endParaRPr lang="en-US" altLang="ja-JP" sz="1300" b="1" dirty="0" smtClean="0"/>
          </a:p>
        </p:txBody>
      </p:sp>
      <p:cxnSp>
        <p:nvCxnSpPr>
          <p:cNvPr id="12" name="直線コネクタ 11"/>
          <p:cNvCxnSpPr/>
          <p:nvPr/>
        </p:nvCxnSpPr>
        <p:spPr>
          <a:xfrm>
            <a:off x="5445224" y="1075821"/>
            <a:ext cx="0" cy="2389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4677562" y="1171090"/>
            <a:ext cx="7676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669287" y="1891170"/>
            <a:ext cx="7676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4154937" y="2270553"/>
            <a:ext cx="12902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4174176" y="2990633"/>
            <a:ext cx="12902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H="1">
            <a:off x="5572078" y="2235141"/>
            <a:ext cx="227281" cy="28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右中かっこ 17"/>
          <p:cNvSpPr/>
          <p:nvPr/>
        </p:nvSpPr>
        <p:spPr>
          <a:xfrm rot="5400000">
            <a:off x="3352577" y="1231787"/>
            <a:ext cx="229716" cy="56837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テキスト ボックス 74"/>
          <p:cNvSpPr txBox="1"/>
          <p:nvPr/>
        </p:nvSpPr>
        <p:spPr>
          <a:xfrm>
            <a:off x="1268760" y="4214157"/>
            <a:ext cx="4739996" cy="292388"/>
          </a:xfrm>
          <a:prstGeom prst="rect">
            <a:avLst/>
          </a:prstGeom>
          <a:noFill/>
        </p:spPr>
        <p:txBody>
          <a:bodyPr wrap="square" rtlCol="0">
            <a:spAutoFit/>
          </a:bodyPr>
          <a:lstStyle/>
          <a:p>
            <a:r>
              <a:rPr lang="en-US" altLang="ja-JP" sz="1300" b="1" dirty="0"/>
              <a:t>1</a:t>
            </a:r>
            <a:r>
              <a:rPr lang="ja-JP" altLang="en-US" sz="1300" b="1" dirty="0"/>
              <a:t>か所</a:t>
            </a:r>
            <a:r>
              <a:rPr lang="ja-JP" altLang="en-US" sz="1300" b="1" dirty="0" smtClean="0"/>
              <a:t>でも影が重なっていない軸があるなら衝突はしていない</a:t>
            </a:r>
            <a:endParaRPr lang="en-US" altLang="ja-JP" sz="1300" b="1" dirty="0" smtClean="0"/>
          </a:p>
        </p:txBody>
      </p:sp>
      <p:sp>
        <p:nvSpPr>
          <p:cNvPr id="76" name="角丸四角形 75"/>
          <p:cNvSpPr/>
          <p:nvPr/>
        </p:nvSpPr>
        <p:spPr>
          <a:xfrm>
            <a:off x="461313" y="4216103"/>
            <a:ext cx="6053787" cy="2853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461313" y="4663746"/>
            <a:ext cx="6597352" cy="430887"/>
          </a:xfrm>
          <a:prstGeom prst="rect">
            <a:avLst/>
          </a:prstGeom>
          <a:noFill/>
        </p:spPr>
        <p:txBody>
          <a:bodyPr wrap="square" rtlCol="0">
            <a:spAutoFit/>
          </a:bodyPr>
          <a:lstStyle/>
          <a:p>
            <a:r>
              <a:rPr lang="ja-JP" altLang="en-US" sz="1100" dirty="0" smtClean="0"/>
              <a:t>　このようにして</a:t>
            </a:r>
            <a:r>
              <a:rPr lang="ja-JP" altLang="en-US" sz="1100" b="1" dirty="0" smtClean="0"/>
              <a:t>複数の軸に影を投射していきながら重なりから判定を行う手法が</a:t>
            </a:r>
            <a:r>
              <a:rPr lang="en-US" altLang="ja-JP" sz="1100" b="1" dirty="0" smtClean="0"/>
              <a:t>OBB</a:t>
            </a:r>
            <a:r>
              <a:rPr lang="ja-JP" altLang="en-US" sz="1100" b="1" dirty="0" smtClean="0"/>
              <a:t>による衝突判定</a:t>
            </a:r>
            <a:endParaRPr lang="en-US" altLang="ja-JP" sz="1100" b="1" dirty="0" smtClean="0"/>
          </a:p>
          <a:p>
            <a:r>
              <a:rPr lang="ja-JP" altLang="en-US" sz="1100" b="1" dirty="0" smtClean="0"/>
              <a:t>である。なお、判定の際に投影する軸を分離軸</a:t>
            </a:r>
            <a:r>
              <a:rPr lang="ja-JP" altLang="en-US" sz="1100" dirty="0" smtClean="0"/>
              <a:t>という。</a:t>
            </a:r>
            <a:endParaRPr lang="en-US" altLang="ja-JP" sz="1100" dirty="0" smtClean="0"/>
          </a:p>
        </p:txBody>
      </p:sp>
      <p:sp>
        <p:nvSpPr>
          <p:cNvPr id="156" name="正方形/長方形 155"/>
          <p:cNvSpPr/>
          <p:nvPr/>
        </p:nvSpPr>
        <p:spPr>
          <a:xfrm>
            <a:off x="620688" y="5724128"/>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157" name="正方形/長方形 156"/>
          <p:cNvSpPr/>
          <p:nvPr/>
        </p:nvSpPr>
        <p:spPr>
          <a:xfrm>
            <a:off x="1810810" y="6084168"/>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158" name="直線コネクタ 157"/>
          <p:cNvCxnSpPr/>
          <p:nvPr/>
        </p:nvCxnSpPr>
        <p:spPr>
          <a:xfrm>
            <a:off x="620688" y="7092280"/>
            <a:ext cx="2317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1080465" y="6192180"/>
            <a:ext cx="0" cy="9001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1540242" y="6444208"/>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1810810" y="6442936"/>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2275741" y="6449286"/>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3" name="正方形/長方形 162"/>
          <p:cNvSpPr/>
          <p:nvPr/>
        </p:nvSpPr>
        <p:spPr>
          <a:xfrm>
            <a:off x="1087488" y="7020271"/>
            <a:ext cx="452554" cy="107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1829828" y="7020271"/>
            <a:ext cx="425878" cy="1183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円/楕円 164"/>
          <p:cNvSpPr/>
          <p:nvPr/>
        </p:nvSpPr>
        <p:spPr>
          <a:xfrm>
            <a:off x="897700" y="6804248"/>
            <a:ext cx="73110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165"/>
          <p:cNvSpPr/>
          <p:nvPr/>
        </p:nvSpPr>
        <p:spPr>
          <a:xfrm>
            <a:off x="1714394" y="6862182"/>
            <a:ext cx="72057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p:cNvCxnSpPr>
            <a:endCxn id="165" idx="4"/>
          </p:cNvCxnSpPr>
          <p:nvPr/>
        </p:nvCxnSpPr>
        <p:spPr>
          <a:xfrm flipH="1" flipV="1">
            <a:off x="1263250" y="7380312"/>
            <a:ext cx="36555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p:nvPr/>
        </p:nvCxnSpPr>
        <p:spPr>
          <a:xfrm flipV="1">
            <a:off x="1815964" y="7438246"/>
            <a:ext cx="178386" cy="23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168"/>
          <p:cNvSpPr txBox="1"/>
          <p:nvPr/>
        </p:nvSpPr>
        <p:spPr>
          <a:xfrm>
            <a:off x="2960063" y="6951887"/>
            <a:ext cx="446339" cy="261610"/>
          </a:xfrm>
          <a:prstGeom prst="rect">
            <a:avLst/>
          </a:prstGeom>
          <a:noFill/>
        </p:spPr>
        <p:txBody>
          <a:bodyPr wrap="square" rtlCol="0">
            <a:spAutoFit/>
          </a:bodyPr>
          <a:lstStyle/>
          <a:p>
            <a:r>
              <a:rPr lang="ja-JP" altLang="en-US" sz="1100" dirty="0" smtClean="0"/>
              <a:t>軸</a:t>
            </a:r>
            <a:endParaRPr lang="en-US" altLang="ja-JP" sz="1100" dirty="0" smtClean="0"/>
          </a:p>
        </p:txBody>
      </p:sp>
      <p:sp>
        <p:nvSpPr>
          <p:cNvPr id="170" name="テキスト ボックス 169"/>
          <p:cNvSpPr txBox="1"/>
          <p:nvPr/>
        </p:nvSpPr>
        <p:spPr>
          <a:xfrm>
            <a:off x="435541" y="5260147"/>
            <a:ext cx="6597352" cy="261610"/>
          </a:xfrm>
          <a:prstGeom prst="rect">
            <a:avLst/>
          </a:prstGeom>
          <a:noFill/>
        </p:spPr>
        <p:txBody>
          <a:bodyPr wrap="square" rtlCol="0">
            <a:spAutoFit/>
          </a:bodyPr>
          <a:lstStyle/>
          <a:p>
            <a:r>
              <a:rPr lang="ja-JP" altLang="en-US" sz="1100" dirty="0" smtClean="0"/>
              <a:t>　また、実際に投影をする際には影の長さは半分あれば対応できる。</a:t>
            </a:r>
            <a:endParaRPr lang="en-US" altLang="ja-JP" sz="1100" dirty="0" smtClean="0"/>
          </a:p>
        </p:txBody>
      </p:sp>
      <p:sp>
        <p:nvSpPr>
          <p:cNvPr id="171" name="円/楕円 170"/>
          <p:cNvSpPr/>
          <p:nvPr/>
        </p:nvSpPr>
        <p:spPr>
          <a:xfrm>
            <a:off x="997074" y="604021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2203733" y="639451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テキスト ボックス 176"/>
          <p:cNvSpPr txBox="1"/>
          <p:nvPr/>
        </p:nvSpPr>
        <p:spPr>
          <a:xfrm>
            <a:off x="853484" y="7665450"/>
            <a:ext cx="2046748" cy="292388"/>
          </a:xfrm>
          <a:prstGeom prst="rect">
            <a:avLst/>
          </a:prstGeom>
          <a:noFill/>
        </p:spPr>
        <p:txBody>
          <a:bodyPr wrap="square" rtlCol="0">
            <a:spAutoFit/>
          </a:bodyPr>
          <a:lstStyle/>
          <a:p>
            <a:r>
              <a:rPr lang="ja-JP" altLang="en-US" sz="1300" b="1" dirty="0" smtClean="0"/>
              <a:t>　半分の長さで対応できる</a:t>
            </a:r>
            <a:endParaRPr lang="en-US" altLang="ja-JP" sz="1300" b="1" dirty="0" smtClean="0"/>
          </a:p>
        </p:txBody>
      </p:sp>
      <p:sp>
        <p:nvSpPr>
          <p:cNvPr id="179" name="正方形/長方形 178"/>
          <p:cNvSpPr/>
          <p:nvPr/>
        </p:nvSpPr>
        <p:spPr>
          <a:xfrm>
            <a:off x="4046798" y="6540731"/>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180" name="正方形/長方形 179"/>
          <p:cNvSpPr/>
          <p:nvPr/>
        </p:nvSpPr>
        <p:spPr>
          <a:xfrm>
            <a:off x="4774292" y="5580112"/>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181" name="直線コネクタ 180"/>
          <p:cNvCxnSpPr/>
          <p:nvPr/>
        </p:nvCxnSpPr>
        <p:spPr>
          <a:xfrm>
            <a:off x="4046798" y="7699994"/>
            <a:ext cx="20678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4514850" y="6948264"/>
            <a:ext cx="0" cy="7385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4981592" y="7051922"/>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784990" y="6151498"/>
            <a:ext cx="0" cy="15386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93" idx="0"/>
          </p:cNvCxnSpPr>
          <p:nvPr/>
        </p:nvCxnSpPr>
        <p:spPr>
          <a:xfrm>
            <a:off x="5242344" y="5868144"/>
            <a:ext cx="0" cy="181870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6" name="正方形/長方形 185"/>
          <p:cNvSpPr/>
          <p:nvPr/>
        </p:nvSpPr>
        <p:spPr>
          <a:xfrm>
            <a:off x="4503783" y="7652384"/>
            <a:ext cx="477809" cy="119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正方形/長方形 186"/>
          <p:cNvSpPr/>
          <p:nvPr/>
        </p:nvSpPr>
        <p:spPr>
          <a:xfrm>
            <a:off x="4775602" y="7652384"/>
            <a:ext cx="466742" cy="119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6104019" y="7582199"/>
            <a:ext cx="446339" cy="261610"/>
          </a:xfrm>
          <a:prstGeom prst="rect">
            <a:avLst/>
          </a:prstGeom>
          <a:noFill/>
        </p:spPr>
        <p:txBody>
          <a:bodyPr wrap="square" rtlCol="0">
            <a:spAutoFit/>
          </a:bodyPr>
          <a:lstStyle/>
          <a:p>
            <a:r>
              <a:rPr lang="ja-JP" altLang="en-US" sz="1100" dirty="0" smtClean="0"/>
              <a:t>軸</a:t>
            </a:r>
            <a:endParaRPr lang="en-US" altLang="ja-JP" sz="1100" dirty="0" smtClean="0"/>
          </a:p>
        </p:txBody>
      </p:sp>
      <p:sp>
        <p:nvSpPr>
          <p:cNvPr id="189" name="正方形/長方形 188"/>
          <p:cNvSpPr/>
          <p:nvPr/>
        </p:nvSpPr>
        <p:spPr>
          <a:xfrm>
            <a:off x="4772034" y="7652384"/>
            <a:ext cx="208084" cy="117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円/楕円 191"/>
          <p:cNvSpPr/>
          <p:nvPr/>
        </p:nvSpPr>
        <p:spPr>
          <a:xfrm>
            <a:off x="4431755" y="683950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5170336" y="5868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矢印コネクタ 196"/>
          <p:cNvCxnSpPr/>
          <p:nvPr/>
        </p:nvCxnSpPr>
        <p:spPr>
          <a:xfrm flipH="1" flipV="1">
            <a:off x="4669287" y="7805426"/>
            <a:ext cx="280205" cy="28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p:nvPr/>
        </p:nvCxnSpPr>
        <p:spPr>
          <a:xfrm flipV="1">
            <a:off x="5136656" y="7819612"/>
            <a:ext cx="33680" cy="26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198"/>
          <p:cNvSpPr txBox="1"/>
          <p:nvPr/>
        </p:nvSpPr>
        <p:spPr>
          <a:xfrm>
            <a:off x="4174176" y="8084218"/>
            <a:ext cx="2046748" cy="292388"/>
          </a:xfrm>
          <a:prstGeom prst="rect">
            <a:avLst/>
          </a:prstGeom>
          <a:noFill/>
        </p:spPr>
        <p:txBody>
          <a:bodyPr wrap="square" rtlCol="0">
            <a:spAutoFit/>
          </a:bodyPr>
          <a:lstStyle/>
          <a:p>
            <a:r>
              <a:rPr lang="ja-JP" altLang="en-US" sz="1300" b="1" dirty="0" smtClean="0"/>
              <a:t>　半分の長さで対応できる</a:t>
            </a:r>
            <a:endParaRPr lang="en-US" altLang="ja-JP" sz="1300" b="1" dirty="0" smtClean="0"/>
          </a:p>
        </p:txBody>
      </p:sp>
    </p:spTree>
    <p:extLst>
      <p:ext uri="{BB962C8B-B14F-4D97-AF65-F5344CB8AC3E}">
        <p14:creationId xmlns:p14="http://schemas.microsoft.com/office/powerpoint/2010/main" val="1487518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122</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461313" y="2878427"/>
            <a:ext cx="6597352" cy="430887"/>
          </a:xfrm>
          <a:prstGeom prst="rect">
            <a:avLst/>
          </a:prstGeom>
          <a:noFill/>
        </p:spPr>
        <p:txBody>
          <a:bodyPr wrap="square" rtlCol="0">
            <a:spAutoFit/>
          </a:bodyPr>
          <a:lstStyle/>
          <a:p>
            <a:r>
              <a:rPr lang="ja-JP" altLang="en-US" sz="1100" dirty="0" smtClean="0"/>
              <a:t>　しかしながら、</a:t>
            </a:r>
            <a:r>
              <a:rPr lang="en-US" altLang="ja-JP" sz="1100" dirty="0" smtClean="0"/>
              <a:t>3D</a:t>
            </a:r>
            <a:r>
              <a:rPr lang="ja-JP" altLang="en-US" sz="1100" dirty="0" smtClean="0"/>
              <a:t>の場合ローカル基底軸の</a:t>
            </a:r>
            <a:r>
              <a:rPr lang="en-US" altLang="ja-JP" sz="1100" dirty="0" smtClean="0"/>
              <a:t>6</a:t>
            </a:r>
            <a:r>
              <a:rPr lang="ja-JP" altLang="en-US" sz="1100" dirty="0" smtClean="0"/>
              <a:t>軸だけでは９０％程度しか判定を網羅出来ない。</a:t>
            </a:r>
            <a:endParaRPr lang="en-US" altLang="ja-JP" sz="1100" dirty="0" smtClean="0"/>
          </a:p>
          <a:p>
            <a:r>
              <a:rPr lang="ja-JP" altLang="en-US" sz="1100" dirty="0" smtClean="0"/>
              <a:t>衝突判定は常に</a:t>
            </a:r>
            <a:r>
              <a:rPr lang="en-US" altLang="ja-JP" sz="1100" dirty="0" smtClean="0"/>
              <a:t>100%</a:t>
            </a:r>
            <a:r>
              <a:rPr lang="ja-JP" altLang="en-US" sz="1100" dirty="0" smtClean="0"/>
              <a:t>の結果を出さなければならない為、</a:t>
            </a:r>
            <a:r>
              <a:rPr lang="ja-JP" altLang="en-US" sz="1100" b="1" dirty="0" smtClean="0"/>
              <a:t>ローカル基底軸だけでは足らない</a:t>
            </a:r>
            <a:r>
              <a:rPr lang="ja-JP" altLang="en-US" sz="1100" dirty="0" smtClean="0"/>
              <a:t>。</a:t>
            </a:r>
            <a:endParaRPr lang="en-US" altLang="ja-JP" sz="1100" dirty="0" smtClean="0"/>
          </a:p>
        </p:txBody>
      </p:sp>
      <p:pic>
        <p:nvPicPr>
          <p:cNvPr id="79" name="図 78" descr="D:\LerningLab\GC\DirectX\三面透視図.jpg"/>
          <p:cNvPicPr/>
          <p:nvPr/>
        </p:nvPicPr>
        <p:blipFill>
          <a:blip r:embed="rId2" cstate="print"/>
          <a:srcRect/>
          <a:stretch>
            <a:fillRect/>
          </a:stretch>
        </p:blipFill>
        <p:spPr bwMode="auto">
          <a:xfrm>
            <a:off x="986809" y="3375275"/>
            <a:ext cx="4985779" cy="3063162"/>
          </a:xfrm>
          <a:prstGeom prst="rect">
            <a:avLst/>
          </a:prstGeom>
          <a:noFill/>
          <a:ln w="9525">
            <a:noFill/>
            <a:miter lim="800000"/>
            <a:headEnd/>
            <a:tailEnd/>
          </a:ln>
        </p:spPr>
      </p:pic>
      <p:sp>
        <p:nvSpPr>
          <p:cNvPr id="82" name="テキスト ボックス 81"/>
          <p:cNvSpPr txBox="1"/>
          <p:nvPr/>
        </p:nvSpPr>
        <p:spPr>
          <a:xfrm>
            <a:off x="2012288" y="6442439"/>
            <a:ext cx="2545391" cy="261610"/>
          </a:xfrm>
          <a:prstGeom prst="rect">
            <a:avLst/>
          </a:prstGeom>
          <a:noFill/>
        </p:spPr>
        <p:txBody>
          <a:bodyPr wrap="square" rtlCol="0">
            <a:spAutoFit/>
          </a:bodyPr>
          <a:lstStyle/>
          <a:p>
            <a:r>
              <a:rPr lang="en-US" altLang="ja-JP" sz="1100" dirty="0" smtClean="0"/>
              <a:t>&lt;</a:t>
            </a:r>
            <a:r>
              <a:rPr lang="ja-JP" altLang="en-US" sz="1100" dirty="0" smtClean="0"/>
              <a:t>ローカル基底軸だけでは足らない例</a:t>
            </a:r>
            <a:r>
              <a:rPr lang="en-US" altLang="ja-JP" sz="1100" dirty="0" smtClean="0"/>
              <a:t>&gt;</a:t>
            </a:r>
          </a:p>
        </p:txBody>
      </p:sp>
      <p:sp>
        <p:nvSpPr>
          <p:cNvPr id="2" name="右矢印 1"/>
          <p:cNvSpPr/>
          <p:nvPr/>
        </p:nvSpPr>
        <p:spPr>
          <a:xfrm rot="13875572">
            <a:off x="1925137" y="4138545"/>
            <a:ext cx="355430" cy="259792"/>
          </a:xfrm>
          <a:prstGeom prst="rightArrow">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168289" y="4342022"/>
            <a:ext cx="705642" cy="261610"/>
          </a:xfrm>
          <a:prstGeom prst="rect">
            <a:avLst/>
          </a:prstGeom>
          <a:solidFill>
            <a:schemeClr val="bg1"/>
          </a:solidFill>
          <a:ln w="28575">
            <a:solidFill>
              <a:srgbClr val="FF0000"/>
            </a:solidFill>
          </a:ln>
        </p:spPr>
        <p:txBody>
          <a:bodyPr wrap="none" rtlCol="0">
            <a:spAutoFit/>
          </a:bodyPr>
          <a:lstStyle/>
          <a:p>
            <a:r>
              <a:rPr kumimoji="1" lang="ja-JP" altLang="en-US" sz="1100" dirty="0" smtClean="0"/>
              <a:t>衝突あり</a:t>
            </a:r>
            <a:endParaRPr kumimoji="1" lang="ja-JP" altLang="en-US" sz="1100" dirty="0"/>
          </a:p>
        </p:txBody>
      </p:sp>
      <p:sp>
        <p:nvSpPr>
          <p:cNvPr id="83" name="右矢印 82"/>
          <p:cNvSpPr/>
          <p:nvPr/>
        </p:nvSpPr>
        <p:spPr>
          <a:xfrm rot="12787111">
            <a:off x="2037191" y="5816262"/>
            <a:ext cx="355430" cy="259792"/>
          </a:xfrm>
          <a:prstGeom prst="rightArrow">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p:cNvSpPr txBox="1"/>
          <p:nvPr/>
        </p:nvSpPr>
        <p:spPr>
          <a:xfrm>
            <a:off x="2296978" y="5948603"/>
            <a:ext cx="705642" cy="261610"/>
          </a:xfrm>
          <a:prstGeom prst="rect">
            <a:avLst/>
          </a:prstGeom>
          <a:solidFill>
            <a:schemeClr val="bg1"/>
          </a:solidFill>
          <a:ln w="28575">
            <a:solidFill>
              <a:srgbClr val="FF0000"/>
            </a:solidFill>
          </a:ln>
        </p:spPr>
        <p:txBody>
          <a:bodyPr wrap="none" rtlCol="0">
            <a:spAutoFit/>
          </a:bodyPr>
          <a:lstStyle/>
          <a:p>
            <a:r>
              <a:rPr kumimoji="1" lang="ja-JP" altLang="en-US" sz="1100" dirty="0" smtClean="0"/>
              <a:t>衝突あり</a:t>
            </a:r>
            <a:endParaRPr kumimoji="1" lang="ja-JP" altLang="en-US" sz="1100" dirty="0"/>
          </a:p>
        </p:txBody>
      </p:sp>
      <p:sp>
        <p:nvSpPr>
          <p:cNvPr id="96" name="右矢印 95"/>
          <p:cNvSpPr/>
          <p:nvPr/>
        </p:nvSpPr>
        <p:spPr>
          <a:xfrm rot="8156824">
            <a:off x="4907490" y="5400232"/>
            <a:ext cx="355430" cy="259792"/>
          </a:xfrm>
          <a:prstGeom prst="rightArrow">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5149987" y="5260893"/>
            <a:ext cx="705642" cy="261610"/>
          </a:xfrm>
          <a:prstGeom prst="rect">
            <a:avLst/>
          </a:prstGeom>
          <a:solidFill>
            <a:schemeClr val="bg1"/>
          </a:solidFill>
          <a:ln w="28575">
            <a:solidFill>
              <a:srgbClr val="FF0000"/>
            </a:solidFill>
          </a:ln>
        </p:spPr>
        <p:txBody>
          <a:bodyPr wrap="none" rtlCol="0">
            <a:spAutoFit/>
          </a:bodyPr>
          <a:lstStyle/>
          <a:p>
            <a:r>
              <a:rPr kumimoji="1" lang="ja-JP" altLang="en-US" sz="1100" dirty="0" smtClean="0"/>
              <a:t>衝突あり</a:t>
            </a:r>
            <a:endParaRPr kumimoji="1" lang="ja-JP" altLang="en-US" sz="1100" dirty="0"/>
          </a:p>
        </p:txBody>
      </p:sp>
      <p:sp>
        <p:nvSpPr>
          <p:cNvPr id="98" name="右矢印 97"/>
          <p:cNvSpPr/>
          <p:nvPr/>
        </p:nvSpPr>
        <p:spPr>
          <a:xfrm rot="13722782">
            <a:off x="5050329" y="4148939"/>
            <a:ext cx="355430" cy="259792"/>
          </a:xfrm>
          <a:prstGeom prst="rightArrow">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p:cNvSpPr txBox="1"/>
          <p:nvPr/>
        </p:nvSpPr>
        <p:spPr>
          <a:xfrm>
            <a:off x="5301065" y="4367277"/>
            <a:ext cx="700833" cy="261610"/>
          </a:xfrm>
          <a:prstGeom prst="rect">
            <a:avLst/>
          </a:prstGeom>
          <a:solidFill>
            <a:schemeClr val="bg1"/>
          </a:solidFill>
          <a:ln w="28575">
            <a:solidFill>
              <a:srgbClr val="FF0000"/>
            </a:solidFill>
          </a:ln>
        </p:spPr>
        <p:txBody>
          <a:bodyPr wrap="none" rtlCol="0">
            <a:spAutoFit/>
          </a:bodyPr>
          <a:lstStyle/>
          <a:p>
            <a:r>
              <a:rPr kumimoji="1" lang="ja-JP" altLang="en-US" sz="1100" dirty="0" smtClean="0"/>
              <a:t>衝突なし</a:t>
            </a:r>
            <a:endParaRPr kumimoji="1" lang="ja-JP" altLang="en-US" sz="1100" dirty="0"/>
          </a:p>
        </p:txBody>
      </p:sp>
      <p:sp>
        <p:nvSpPr>
          <p:cNvPr id="100" name="テキスト ボックス 99"/>
          <p:cNvSpPr txBox="1"/>
          <p:nvPr/>
        </p:nvSpPr>
        <p:spPr>
          <a:xfrm>
            <a:off x="504056" y="6706773"/>
            <a:ext cx="6597352" cy="938719"/>
          </a:xfrm>
          <a:prstGeom prst="rect">
            <a:avLst/>
          </a:prstGeom>
          <a:noFill/>
        </p:spPr>
        <p:txBody>
          <a:bodyPr wrap="square" rtlCol="0">
            <a:spAutoFit/>
          </a:bodyPr>
          <a:lstStyle/>
          <a:p>
            <a:r>
              <a:rPr lang="ja-JP" altLang="en-US" sz="1100" dirty="0" smtClean="0"/>
              <a:t>　この状況を解消し、</a:t>
            </a:r>
            <a:r>
              <a:rPr lang="en-US" altLang="ja-JP" sz="1100" dirty="0" smtClean="0"/>
              <a:t>100%</a:t>
            </a:r>
            <a:r>
              <a:rPr lang="ja-JP" altLang="en-US" sz="1100" dirty="0" smtClean="0"/>
              <a:t>適切な判定を行う為には、「</a:t>
            </a:r>
            <a:r>
              <a:rPr lang="ja-JP" altLang="ja-JP" sz="1100" b="1" dirty="0" smtClean="0"/>
              <a:t>双方</a:t>
            </a:r>
            <a:r>
              <a:rPr lang="ja-JP" altLang="ja-JP" sz="1100" b="1" dirty="0"/>
              <a:t>の方向ベクトルに垂直な</a:t>
            </a:r>
            <a:r>
              <a:rPr lang="ja-JP" altLang="ja-JP" sz="1100" b="1" dirty="0" smtClean="0"/>
              <a:t>分離軸</a:t>
            </a:r>
            <a:r>
              <a:rPr lang="ja-JP" altLang="en-US" sz="1100" dirty="0" smtClean="0"/>
              <a:t>」が</a:t>
            </a:r>
            <a:endParaRPr lang="en-US" altLang="ja-JP" sz="1100" dirty="0" smtClean="0"/>
          </a:p>
          <a:p>
            <a:r>
              <a:rPr lang="ja-JP" altLang="en-US" sz="1100" dirty="0"/>
              <a:t>必要</a:t>
            </a:r>
            <a:r>
              <a:rPr lang="ja-JP" altLang="en-US" sz="1100" dirty="0" smtClean="0"/>
              <a:t>となる。なお、</a:t>
            </a:r>
            <a:r>
              <a:rPr lang="ja-JP" altLang="en-US" sz="1100" b="1" dirty="0" smtClean="0"/>
              <a:t>この分離軸は</a:t>
            </a:r>
            <a:r>
              <a:rPr lang="en-US" altLang="ja-JP" sz="1100" b="1" dirty="0" smtClean="0"/>
              <a:t>2</a:t>
            </a:r>
            <a:r>
              <a:rPr lang="ja-JP" altLang="en-US" sz="1100" b="1" dirty="0" err="1" smtClean="0"/>
              <a:t>つの</a:t>
            </a:r>
            <a:r>
              <a:rPr lang="ja-JP" altLang="en-US" sz="1100" b="1" dirty="0" smtClean="0"/>
              <a:t>ベクトルの外積によって算出する。</a:t>
            </a:r>
            <a:endParaRPr lang="en-US" altLang="ja-JP" sz="1100" b="1" dirty="0" smtClean="0"/>
          </a:p>
          <a:p>
            <a:endParaRPr lang="en-US" altLang="ja-JP" sz="1100" dirty="0"/>
          </a:p>
          <a:p>
            <a:r>
              <a:rPr lang="ja-JP" altLang="en-US" sz="1100" dirty="0" smtClean="0"/>
              <a:t>　外積によって算出する分離軸は、</a:t>
            </a:r>
            <a:r>
              <a:rPr lang="ja-JP" altLang="en-US" sz="1100" b="1" dirty="0" smtClean="0"/>
              <a:t>片方の１つの軸に対してもう片方の</a:t>
            </a:r>
            <a:r>
              <a:rPr lang="en-US" altLang="ja-JP" sz="1100" b="1" dirty="0" smtClean="0"/>
              <a:t>X,Y,Z</a:t>
            </a:r>
            <a:r>
              <a:rPr lang="ja-JP" altLang="en-US" sz="1100" b="1" dirty="0" smtClean="0"/>
              <a:t>の</a:t>
            </a:r>
            <a:r>
              <a:rPr lang="en-US" altLang="ja-JP" sz="1100" b="1" dirty="0" smtClean="0"/>
              <a:t>3</a:t>
            </a:r>
            <a:r>
              <a:rPr lang="ja-JP" altLang="en-US" sz="1100" b="1" dirty="0" smtClean="0"/>
              <a:t>軸が対応する為、</a:t>
            </a:r>
            <a:endParaRPr lang="en-US" altLang="ja-JP" sz="1100" b="1" dirty="0" smtClean="0"/>
          </a:p>
          <a:p>
            <a:r>
              <a:rPr lang="en-US" altLang="ja-JP" sz="1100" b="1" dirty="0" smtClean="0"/>
              <a:t>3</a:t>
            </a:r>
            <a:r>
              <a:rPr lang="ja-JP" altLang="en-US" sz="1100" b="1" dirty="0" smtClean="0"/>
              <a:t>軸</a:t>
            </a:r>
            <a:r>
              <a:rPr lang="en-US" altLang="ja-JP" sz="1100" b="1" dirty="0" smtClean="0"/>
              <a:t>×3</a:t>
            </a:r>
            <a:r>
              <a:rPr lang="ja-JP" altLang="en-US" sz="1100" b="1" dirty="0" smtClean="0"/>
              <a:t>軸＝</a:t>
            </a:r>
            <a:r>
              <a:rPr lang="en-US" altLang="ja-JP" sz="1100" b="1" dirty="0" smtClean="0"/>
              <a:t>9</a:t>
            </a:r>
            <a:r>
              <a:rPr lang="ja-JP" altLang="en-US" sz="1100" b="1" dirty="0" smtClean="0"/>
              <a:t>軸外積によって算出する分離軸が存在する</a:t>
            </a:r>
            <a:r>
              <a:rPr lang="ja-JP" altLang="en-US" sz="1100" dirty="0" smtClean="0"/>
              <a:t>ことになる。</a:t>
            </a:r>
            <a:endParaRPr lang="en-US" altLang="ja-JP" sz="1100" dirty="0" smtClean="0"/>
          </a:p>
        </p:txBody>
      </p:sp>
      <p:sp>
        <p:nvSpPr>
          <p:cNvPr id="102" name="テキスト ボックス 101"/>
          <p:cNvSpPr txBox="1"/>
          <p:nvPr/>
        </p:nvSpPr>
        <p:spPr>
          <a:xfrm>
            <a:off x="823629" y="7650764"/>
            <a:ext cx="1642131" cy="461665"/>
          </a:xfrm>
          <a:prstGeom prst="rect">
            <a:avLst/>
          </a:prstGeom>
          <a:noFill/>
          <a:ln>
            <a:solidFill>
              <a:srgbClr val="FF0000"/>
            </a:solidFill>
          </a:ln>
        </p:spPr>
        <p:txBody>
          <a:bodyPr wrap="square" rtlCol="0">
            <a:spAutoFit/>
          </a:bodyPr>
          <a:lstStyle/>
          <a:p>
            <a:pPr algn="ctr"/>
            <a:r>
              <a:rPr lang="ja-JP" altLang="en-US" sz="1200" b="1" dirty="0" smtClean="0">
                <a:solidFill>
                  <a:srgbClr val="FF0000"/>
                </a:solidFill>
              </a:rPr>
              <a:t>ローカル基底軸</a:t>
            </a:r>
            <a:endParaRPr lang="en-US" altLang="ja-JP" sz="1200" b="1" dirty="0" smtClean="0">
              <a:solidFill>
                <a:srgbClr val="FF0000"/>
              </a:solidFill>
            </a:endParaRPr>
          </a:p>
          <a:p>
            <a:pPr algn="ctr"/>
            <a:r>
              <a:rPr lang="ja-JP" altLang="en-US" sz="1200" b="1" dirty="0" smtClean="0">
                <a:solidFill>
                  <a:srgbClr val="FF0000"/>
                </a:solidFill>
              </a:rPr>
              <a:t>合計</a:t>
            </a:r>
            <a:r>
              <a:rPr lang="en-US" altLang="ja-JP" sz="1200" b="1" dirty="0" smtClean="0">
                <a:solidFill>
                  <a:srgbClr val="FF0000"/>
                </a:solidFill>
              </a:rPr>
              <a:t>6</a:t>
            </a:r>
            <a:r>
              <a:rPr lang="ja-JP" altLang="en-US" sz="1200" b="1" dirty="0" smtClean="0">
                <a:solidFill>
                  <a:srgbClr val="FF0000"/>
                </a:solidFill>
              </a:rPr>
              <a:t>軸</a:t>
            </a:r>
            <a:endParaRPr lang="en-US" altLang="ja-JP" sz="1200" b="1" dirty="0" smtClean="0">
              <a:solidFill>
                <a:srgbClr val="FF0000"/>
              </a:solidFill>
            </a:endParaRPr>
          </a:p>
        </p:txBody>
      </p:sp>
      <p:sp>
        <p:nvSpPr>
          <p:cNvPr id="110" name="テキスト ボックス 109"/>
          <p:cNvSpPr txBox="1"/>
          <p:nvPr/>
        </p:nvSpPr>
        <p:spPr>
          <a:xfrm>
            <a:off x="2921299" y="7669405"/>
            <a:ext cx="1642131" cy="461665"/>
          </a:xfrm>
          <a:prstGeom prst="rect">
            <a:avLst/>
          </a:prstGeom>
          <a:noFill/>
          <a:ln>
            <a:solidFill>
              <a:srgbClr val="FF0000"/>
            </a:solidFill>
          </a:ln>
        </p:spPr>
        <p:txBody>
          <a:bodyPr wrap="square" rtlCol="0">
            <a:spAutoFit/>
          </a:bodyPr>
          <a:lstStyle/>
          <a:p>
            <a:pPr algn="ctr"/>
            <a:r>
              <a:rPr lang="ja-JP" altLang="en-US" sz="1200" b="1" dirty="0" smtClean="0">
                <a:solidFill>
                  <a:srgbClr val="FF0000"/>
                </a:solidFill>
              </a:rPr>
              <a:t>外積よって算出した軸</a:t>
            </a:r>
            <a:endParaRPr lang="en-US" altLang="ja-JP" sz="1200" b="1" dirty="0" smtClean="0">
              <a:solidFill>
                <a:srgbClr val="FF0000"/>
              </a:solidFill>
            </a:endParaRPr>
          </a:p>
          <a:p>
            <a:pPr algn="ctr"/>
            <a:r>
              <a:rPr lang="ja-JP" altLang="en-US" sz="1200" b="1" dirty="0" smtClean="0">
                <a:solidFill>
                  <a:srgbClr val="FF0000"/>
                </a:solidFill>
              </a:rPr>
              <a:t>合計</a:t>
            </a:r>
            <a:r>
              <a:rPr lang="en-US" altLang="ja-JP" sz="1200" b="1" dirty="0">
                <a:solidFill>
                  <a:srgbClr val="FF0000"/>
                </a:solidFill>
              </a:rPr>
              <a:t>9</a:t>
            </a:r>
            <a:r>
              <a:rPr lang="ja-JP" altLang="en-US" sz="1200" b="1" dirty="0" smtClean="0">
                <a:solidFill>
                  <a:srgbClr val="FF0000"/>
                </a:solidFill>
              </a:rPr>
              <a:t>軸</a:t>
            </a:r>
            <a:endParaRPr lang="en-US" altLang="ja-JP" sz="1200" b="1" dirty="0" smtClean="0">
              <a:solidFill>
                <a:srgbClr val="FF0000"/>
              </a:solidFill>
            </a:endParaRPr>
          </a:p>
        </p:txBody>
      </p:sp>
      <p:sp>
        <p:nvSpPr>
          <p:cNvPr id="5" name="十字形 4"/>
          <p:cNvSpPr/>
          <p:nvPr/>
        </p:nvSpPr>
        <p:spPr>
          <a:xfrm>
            <a:off x="2574333" y="7833384"/>
            <a:ext cx="216024" cy="216024"/>
          </a:xfrm>
          <a:prstGeom prst="plus">
            <a:avLst>
              <a:gd name="adj" fmla="val 42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760659" y="7815697"/>
            <a:ext cx="229040" cy="6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4760659" y="7968745"/>
            <a:ext cx="229040" cy="6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p:cNvSpPr txBox="1"/>
          <p:nvPr/>
        </p:nvSpPr>
        <p:spPr>
          <a:xfrm>
            <a:off x="5184661" y="7776788"/>
            <a:ext cx="1009797" cy="276999"/>
          </a:xfrm>
          <a:prstGeom prst="rect">
            <a:avLst/>
          </a:prstGeom>
          <a:noFill/>
          <a:ln>
            <a:solidFill>
              <a:srgbClr val="FF0000"/>
            </a:solidFill>
          </a:ln>
        </p:spPr>
        <p:txBody>
          <a:bodyPr wrap="square" rtlCol="0">
            <a:spAutoFit/>
          </a:bodyPr>
          <a:lstStyle/>
          <a:p>
            <a:pPr algn="ctr"/>
            <a:r>
              <a:rPr lang="ja-JP" altLang="en-US" sz="1200" b="1" dirty="0" smtClean="0">
                <a:solidFill>
                  <a:srgbClr val="FF0000"/>
                </a:solidFill>
              </a:rPr>
              <a:t>合計</a:t>
            </a:r>
            <a:r>
              <a:rPr lang="en-US" altLang="ja-JP" sz="1200" b="1" dirty="0" smtClean="0">
                <a:solidFill>
                  <a:srgbClr val="FF0000"/>
                </a:solidFill>
              </a:rPr>
              <a:t>15</a:t>
            </a:r>
            <a:r>
              <a:rPr lang="ja-JP" altLang="en-US" sz="1200" b="1" dirty="0" smtClean="0">
                <a:solidFill>
                  <a:srgbClr val="FF0000"/>
                </a:solidFill>
              </a:rPr>
              <a:t>軸</a:t>
            </a:r>
            <a:endParaRPr lang="en-US" altLang="ja-JP" sz="1200" b="1" dirty="0" smtClean="0">
              <a:solidFill>
                <a:srgbClr val="FF0000"/>
              </a:solidFill>
            </a:endParaRPr>
          </a:p>
        </p:txBody>
      </p:sp>
      <p:sp>
        <p:nvSpPr>
          <p:cNvPr id="114" name="テキスト ボックス 113"/>
          <p:cNvSpPr txBox="1"/>
          <p:nvPr/>
        </p:nvSpPr>
        <p:spPr>
          <a:xfrm>
            <a:off x="535236" y="8126814"/>
            <a:ext cx="3861048" cy="261610"/>
          </a:xfrm>
          <a:prstGeom prst="rect">
            <a:avLst/>
          </a:prstGeom>
          <a:noFill/>
        </p:spPr>
        <p:txBody>
          <a:bodyPr wrap="square" rtlCol="0">
            <a:spAutoFit/>
          </a:bodyPr>
          <a:lstStyle/>
          <a:p>
            <a:r>
              <a:rPr lang="ja-JP" altLang="en-US" sz="1100" dirty="0" smtClean="0"/>
              <a:t>上記計算の通り、</a:t>
            </a:r>
            <a:r>
              <a:rPr lang="ja-JP" altLang="en-US" sz="1100" b="1" dirty="0" smtClean="0"/>
              <a:t>合計</a:t>
            </a:r>
            <a:r>
              <a:rPr lang="en-US" altLang="ja-JP" sz="1100" b="1" dirty="0" smtClean="0"/>
              <a:t>15</a:t>
            </a:r>
            <a:r>
              <a:rPr lang="ja-JP" altLang="en-US" sz="1100" b="1" dirty="0" smtClean="0"/>
              <a:t>軸の分離軸を用いて衝突判定を行う。</a:t>
            </a:r>
            <a:endParaRPr lang="en-US" altLang="ja-JP" sz="1100" b="1" dirty="0" smtClean="0"/>
          </a:p>
        </p:txBody>
      </p:sp>
      <p:sp>
        <p:nvSpPr>
          <p:cNvPr id="115" name="テキスト ボックス 114"/>
          <p:cNvSpPr txBox="1"/>
          <p:nvPr/>
        </p:nvSpPr>
        <p:spPr>
          <a:xfrm>
            <a:off x="260648" y="98212"/>
            <a:ext cx="2117887" cy="369332"/>
          </a:xfrm>
          <a:prstGeom prst="rect">
            <a:avLst/>
          </a:prstGeom>
          <a:noFill/>
        </p:spPr>
        <p:txBody>
          <a:bodyPr wrap="none" rtlCol="0">
            <a:spAutoFit/>
          </a:bodyPr>
          <a:lstStyle/>
          <a:p>
            <a:r>
              <a:rPr kumimoji="1" lang="ja-JP" altLang="en-US" u="sng" dirty="0" smtClean="0"/>
              <a:t>９．１０　</a:t>
            </a:r>
            <a:r>
              <a:rPr lang="ja-JP" altLang="en-US" u="sng" dirty="0"/>
              <a:t>軸</a:t>
            </a:r>
            <a:r>
              <a:rPr lang="ja-JP" altLang="en-US" u="sng" dirty="0" smtClean="0"/>
              <a:t>への投影</a:t>
            </a:r>
            <a:endParaRPr kumimoji="1" lang="ja-JP" altLang="en-US" u="sng" dirty="0"/>
          </a:p>
        </p:txBody>
      </p:sp>
      <p:sp>
        <p:nvSpPr>
          <p:cNvPr id="116" name="テキスト ボックス 115"/>
          <p:cNvSpPr txBox="1"/>
          <p:nvPr/>
        </p:nvSpPr>
        <p:spPr>
          <a:xfrm>
            <a:off x="461313" y="515452"/>
            <a:ext cx="6597352" cy="600164"/>
          </a:xfrm>
          <a:prstGeom prst="rect">
            <a:avLst/>
          </a:prstGeom>
          <a:noFill/>
        </p:spPr>
        <p:txBody>
          <a:bodyPr wrap="square" rtlCol="0">
            <a:spAutoFit/>
          </a:bodyPr>
          <a:lstStyle/>
          <a:p>
            <a:r>
              <a:rPr lang="ja-JP" altLang="en-US" sz="1100" dirty="0" smtClean="0"/>
              <a:t>　投影する影は、</a:t>
            </a:r>
            <a:r>
              <a:rPr lang="ja-JP" altLang="en-US" sz="1100" b="1" u="sng" dirty="0" smtClean="0"/>
              <a:t>最低でも</a:t>
            </a:r>
            <a:r>
              <a:rPr lang="en-US" altLang="ja-JP" sz="1100" b="1" u="sng" dirty="0" smtClean="0"/>
              <a:t>2</a:t>
            </a:r>
            <a:r>
              <a:rPr lang="ja-JP" altLang="en-US" sz="1100" b="1" u="sng" dirty="0" err="1" smtClean="0"/>
              <a:t>つの</a:t>
            </a:r>
            <a:r>
              <a:rPr lang="ja-JP" altLang="en-US" sz="1100" b="1" u="sng" dirty="0" smtClean="0"/>
              <a:t>オブジェクトのローカル基底軸に対して投影を行う必要がある</a:t>
            </a:r>
            <a:r>
              <a:rPr lang="ja-JP" altLang="en-US" sz="1100" dirty="0" smtClean="0"/>
              <a:t>。</a:t>
            </a:r>
            <a:endParaRPr lang="en-US" altLang="ja-JP" sz="1100" dirty="0" smtClean="0"/>
          </a:p>
          <a:p>
            <a:r>
              <a:rPr lang="ja-JP" altLang="en-US" sz="1100" b="1" dirty="0" smtClean="0"/>
              <a:t>ローカル基底軸とは、オブジェクトの現在の形状に対する軸である。ローカル基底軸は</a:t>
            </a:r>
            <a:endParaRPr lang="en-US" altLang="ja-JP" sz="1100" b="1" dirty="0" smtClean="0"/>
          </a:p>
          <a:p>
            <a:r>
              <a:rPr lang="en-US" altLang="ja-JP" sz="1100" b="1" dirty="0" smtClean="0"/>
              <a:t>1</a:t>
            </a:r>
            <a:r>
              <a:rPr lang="ja-JP" altLang="en-US" sz="1100" b="1" dirty="0" smtClean="0"/>
              <a:t>オブジェクトあたり</a:t>
            </a:r>
            <a:r>
              <a:rPr lang="en-US" altLang="ja-JP" sz="1100" b="1" dirty="0" smtClean="0"/>
              <a:t>X,Y,Z</a:t>
            </a:r>
            <a:r>
              <a:rPr lang="ja-JP" altLang="en-US" sz="1100" b="1" dirty="0" smtClean="0"/>
              <a:t>の</a:t>
            </a:r>
            <a:r>
              <a:rPr lang="en-US" altLang="ja-JP" sz="1100" b="1" dirty="0" smtClean="0"/>
              <a:t>3</a:t>
            </a:r>
            <a:r>
              <a:rPr lang="ja-JP" altLang="en-US" sz="1100" b="1" dirty="0" smtClean="0"/>
              <a:t>軸存在する為、</a:t>
            </a:r>
            <a:r>
              <a:rPr lang="en-US" altLang="ja-JP" sz="1100" b="1" dirty="0" smtClean="0"/>
              <a:t>3</a:t>
            </a:r>
            <a:r>
              <a:rPr lang="ja-JP" altLang="en-US" sz="1100" b="1" dirty="0" smtClean="0"/>
              <a:t>軸</a:t>
            </a:r>
            <a:r>
              <a:rPr lang="en-US" altLang="ja-JP" sz="1100" b="1" dirty="0" smtClean="0"/>
              <a:t>/</a:t>
            </a:r>
            <a:r>
              <a:rPr lang="ja-JP" altLang="en-US" sz="1100" b="1" dirty="0" smtClean="0"/>
              <a:t>オブジェクト</a:t>
            </a:r>
            <a:r>
              <a:rPr lang="en-US" altLang="ja-JP" sz="1100" b="1" dirty="0" smtClean="0"/>
              <a:t>×2</a:t>
            </a:r>
            <a:r>
              <a:rPr lang="ja-JP" altLang="en-US" sz="1100" b="1" dirty="0" smtClean="0"/>
              <a:t>オブジェクト＝</a:t>
            </a:r>
            <a:r>
              <a:rPr lang="en-US" altLang="ja-JP" sz="1100" b="1" dirty="0" smtClean="0"/>
              <a:t>6</a:t>
            </a:r>
            <a:r>
              <a:rPr lang="ja-JP" altLang="en-US" sz="1100" b="1" dirty="0" smtClean="0"/>
              <a:t>軸投影が必要である。</a:t>
            </a:r>
            <a:endParaRPr lang="en-US" altLang="ja-JP" sz="1100" b="1" dirty="0" smtClean="0"/>
          </a:p>
        </p:txBody>
      </p:sp>
      <p:sp>
        <p:nvSpPr>
          <p:cNvPr id="117" name="直方体 116"/>
          <p:cNvSpPr/>
          <p:nvPr/>
        </p:nvSpPr>
        <p:spPr>
          <a:xfrm rot="18900000">
            <a:off x="885436" y="1352173"/>
            <a:ext cx="1008112" cy="93610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a:t>
            </a:r>
            <a:endParaRPr kumimoji="1" lang="ja-JP" altLang="en-US" dirty="0">
              <a:solidFill>
                <a:schemeClr val="tx1"/>
              </a:solidFill>
            </a:endParaRPr>
          </a:p>
        </p:txBody>
      </p:sp>
      <p:cxnSp>
        <p:nvCxnSpPr>
          <p:cNvPr id="118" name="直線矢印コネクタ 117"/>
          <p:cNvCxnSpPr/>
          <p:nvPr/>
        </p:nvCxnSpPr>
        <p:spPr>
          <a:xfrm flipV="1">
            <a:off x="1367456" y="2340897"/>
            <a:ext cx="240120" cy="244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H="1" flipV="1">
            <a:off x="1124744" y="2329565"/>
            <a:ext cx="242714" cy="25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flipV="1">
            <a:off x="1366255" y="2260292"/>
            <a:ext cx="0" cy="32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1588138" y="2230080"/>
            <a:ext cx="72008" cy="261610"/>
          </a:xfrm>
          <a:prstGeom prst="rect">
            <a:avLst/>
          </a:prstGeom>
          <a:noFill/>
        </p:spPr>
        <p:txBody>
          <a:bodyPr wrap="square" rtlCol="0">
            <a:spAutoFit/>
          </a:bodyPr>
          <a:lstStyle/>
          <a:p>
            <a:r>
              <a:rPr kumimoji="1" lang="en-US" altLang="ja-JP" sz="1100" dirty="0" smtClean="0"/>
              <a:t>x</a:t>
            </a:r>
            <a:endParaRPr kumimoji="1" lang="ja-JP" altLang="en-US" sz="1100" dirty="0"/>
          </a:p>
        </p:txBody>
      </p:sp>
      <p:sp>
        <p:nvSpPr>
          <p:cNvPr id="122" name="テキスト ボックス 121"/>
          <p:cNvSpPr txBox="1"/>
          <p:nvPr/>
        </p:nvSpPr>
        <p:spPr>
          <a:xfrm>
            <a:off x="986809" y="2178756"/>
            <a:ext cx="72008" cy="261610"/>
          </a:xfrm>
          <a:prstGeom prst="rect">
            <a:avLst/>
          </a:prstGeom>
          <a:noFill/>
        </p:spPr>
        <p:txBody>
          <a:bodyPr wrap="square" rtlCol="0">
            <a:spAutoFit/>
          </a:bodyPr>
          <a:lstStyle/>
          <a:p>
            <a:r>
              <a:rPr kumimoji="1" lang="en-US" altLang="ja-JP" sz="1100" dirty="0" smtClean="0"/>
              <a:t>y</a:t>
            </a:r>
            <a:endParaRPr kumimoji="1" lang="ja-JP" altLang="en-US" sz="1100" dirty="0"/>
          </a:p>
        </p:txBody>
      </p:sp>
      <p:sp>
        <p:nvSpPr>
          <p:cNvPr id="123" name="テキスト ボックス 122"/>
          <p:cNvSpPr txBox="1"/>
          <p:nvPr/>
        </p:nvSpPr>
        <p:spPr>
          <a:xfrm>
            <a:off x="1338814" y="2067955"/>
            <a:ext cx="72008" cy="261610"/>
          </a:xfrm>
          <a:prstGeom prst="rect">
            <a:avLst/>
          </a:prstGeom>
          <a:noFill/>
        </p:spPr>
        <p:txBody>
          <a:bodyPr wrap="square" rtlCol="0">
            <a:spAutoFit/>
          </a:bodyPr>
          <a:lstStyle/>
          <a:p>
            <a:r>
              <a:rPr kumimoji="1" lang="en-US" altLang="ja-JP" sz="1100" dirty="0" smtClean="0"/>
              <a:t>z</a:t>
            </a:r>
            <a:endParaRPr kumimoji="1" lang="ja-JP" altLang="en-US" sz="1100" dirty="0"/>
          </a:p>
        </p:txBody>
      </p:sp>
      <p:sp>
        <p:nvSpPr>
          <p:cNvPr id="124" name="直方体 123"/>
          <p:cNvSpPr/>
          <p:nvPr/>
        </p:nvSpPr>
        <p:spPr>
          <a:xfrm rot="2368660">
            <a:off x="2238872" y="1175376"/>
            <a:ext cx="1008112" cy="93610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B</a:t>
            </a:r>
            <a:endParaRPr kumimoji="1" lang="ja-JP" altLang="en-US" dirty="0">
              <a:solidFill>
                <a:schemeClr val="tx1"/>
              </a:solidFill>
            </a:endParaRPr>
          </a:p>
        </p:txBody>
      </p:sp>
      <p:cxnSp>
        <p:nvCxnSpPr>
          <p:cNvPr id="125" name="直線矢印コネクタ 124"/>
          <p:cNvCxnSpPr/>
          <p:nvPr/>
        </p:nvCxnSpPr>
        <p:spPr>
          <a:xfrm>
            <a:off x="1974787" y="1706841"/>
            <a:ext cx="240120" cy="21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flipV="1">
            <a:off x="1974787" y="1443663"/>
            <a:ext cx="216024" cy="26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V="1">
            <a:off x="1974787" y="1680845"/>
            <a:ext cx="288032" cy="2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テキスト ボックス 127"/>
          <p:cNvSpPr txBox="1"/>
          <p:nvPr/>
        </p:nvSpPr>
        <p:spPr>
          <a:xfrm>
            <a:off x="2166855" y="1820539"/>
            <a:ext cx="72008" cy="261610"/>
          </a:xfrm>
          <a:prstGeom prst="rect">
            <a:avLst/>
          </a:prstGeom>
          <a:noFill/>
        </p:spPr>
        <p:txBody>
          <a:bodyPr wrap="square" rtlCol="0">
            <a:spAutoFit/>
          </a:bodyPr>
          <a:lstStyle/>
          <a:p>
            <a:r>
              <a:rPr kumimoji="1" lang="en-US" altLang="ja-JP" sz="1100" dirty="0" smtClean="0"/>
              <a:t>x</a:t>
            </a:r>
            <a:endParaRPr kumimoji="1" lang="ja-JP" altLang="en-US" sz="1100" dirty="0"/>
          </a:p>
        </p:txBody>
      </p:sp>
      <p:sp>
        <p:nvSpPr>
          <p:cNvPr id="129" name="テキスト ボックス 128"/>
          <p:cNvSpPr txBox="1"/>
          <p:nvPr/>
        </p:nvSpPr>
        <p:spPr>
          <a:xfrm>
            <a:off x="2102852" y="1207215"/>
            <a:ext cx="72008" cy="261610"/>
          </a:xfrm>
          <a:prstGeom prst="rect">
            <a:avLst/>
          </a:prstGeom>
          <a:noFill/>
        </p:spPr>
        <p:txBody>
          <a:bodyPr wrap="square" rtlCol="0">
            <a:spAutoFit/>
          </a:bodyPr>
          <a:lstStyle/>
          <a:p>
            <a:r>
              <a:rPr kumimoji="1" lang="en-US" altLang="ja-JP" sz="1100" dirty="0" smtClean="0"/>
              <a:t>y</a:t>
            </a:r>
            <a:endParaRPr kumimoji="1" lang="ja-JP" altLang="en-US" sz="1100" dirty="0"/>
          </a:p>
        </p:txBody>
      </p:sp>
      <p:sp>
        <p:nvSpPr>
          <p:cNvPr id="130" name="テキスト ボックス 129"/>
          <p:cNvSpPr txBox="1"/>
          <p:nvPr/>
        </p:nvSpPr>
        <p:spPr>
          <a:xfrm>
            <a:off x="2256833" y="1570764"/>
            <a:ext cx="72008" cy="261610"/>
          </a:xfrm>
          <a:prstGeom prst="rect">
            <a:avLst/>
          </a:prstGeom>
          <a:noFill/>
        </p:spPr>
        <p:txBody>
          <a:bodyPr wrap="square" rtlCol="0">
            <a:spAutoFit/>
          </a:bodyPr>
          <a:lstStyle/>
          <a:p>
            <a:r>
              <a:rPr kumimoji="1" lang="en-US" altLang="ja-JP" sz="1100" dirty="0" smtClean="0"/>
              <a:t>z</a:t>
            </a:r>
            <a:endParaRPr kumimoji="1" lang="ja-JP" altLang="en-US" sz="1100" dirty="0"/>
          </a:p>
        </p:txBody>
      </p:sp>
      <p:sp>
        <p:nvSpPr>
          <p:cNvPr id="131" name="右矢印 130"/>
          <p:cNvSpPr/>
          <p:nvPr/>
        </p:nvSpPr>
        <p:spPr>
          <a:xfrm rot="12140856">
            <a:off x="1516357" y="2557149"/>
            <a:ext cx="190267"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1644479" y="2654206"/>
            <a:ext cx="1368724" cy="261610"/>
          </a:xfrm>
          <a:prstGeom prst="rect">
            <a:avLst/>
          </a:prstGeom>
          <a:noFill/>
        </p:spPr>
        <p:txBody>
          <a:bodyPr wrap="square" rtlCol="0">
            <a:spAutoFit/>
          </a:bodyPr>
          <a:lstStyle/>
          <a:p>
            <a:r>
              <a:rPr lang="en-US" altLang="ja-JP" sz="1100" b="1" dirty="0" smtClean="0">
                <a:solidFill>
                  <a:srgbClr val="FF0000"/>
                </a:solidFill>
              </a:rPr>
              <a:t>A</a:t>
            </a:r>
            <a:r>
              <a:rPr lang="ja-JP" altLang="en-US" sz="1100" b="1" dirty="0" smtClean="0">
                <a:solidFill>
                  <a:srgbClr val="FF0000"/>
                </a:solidFill>
              </a:rPr>
              <a:t>のローカル基底軸</a:t>
            </a:r>
            <a:endParaRPr kumimoji="1" lang="ja-JP" altLang="en-US" sz="1100" b="1" dirty="0">
              <a:solidFill>
                <a:srgbClr val="FF0000"/>
              </a:solidFill>
            </a:endParaRPr>
          </a:p>
        </p:txBody>
      </p:sp>
      <p:sp>
        <p:nvSpPr>
          <p:cNvPr id="133" name="右矢印 132"/>
          <p:cNvSpPr/>
          <p:nvPr/>
        </p:nvSpPr>
        <p:spPr>
          <a:xfrm rot="14774984">
            <a:off x="2173668" y="2082341"/>
            <a:ext cx="190267"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a:off x="2174860" y="2245721"/>
            <a:ext cx="1368724" cy="261610"/>
          </a:xfrm>
          <a:prstGeom prst="rect">
            <a:avLst/>
          </a:prstGeom>
          <a:noFill/>
        </p:spPr>
        <p:txBody>
          <a:bodyPr wrap="square" rtlCol="0">
            <a:spAutoFit/>
          </a:bodyPr>
          <a:lstStyle/>
          <a:p>
            <a:r>
              <a:rPr lang="en-US" altLang="ja-JP" sz="1100" b="1" dirty="0" smtClean="0">
                <a:solidFill>
                  <a:srgbClr val="FF0000"/>
                </a:solidFill>
              </a:rPr>
              <a:t>B</a:t>
            </a:r>
            <a:r>
              <a:rPr lang="ja-JP" altLang="en-US" sz="1100" b="1" dirty="0" smtClean="0">
                <a:solidFill>
                  <a:srgbClr val="FF0000"/>
                </a:solidFill>
              </a:rPr>
              <a:t>のローカル基底軸</a:t>
            </a:r>
            <a:endParaRPr kumimoji="1" lang="ja-JP" altLang="en-US" sz="1100" b="1" dirty="0">
              <a:solidFill>
                <a:srgbClr val="FF0000"/>
              </a:solidFill>
            </a:endParaRPr>
          </a:p>
        </p:txBody>
      </p:sp>
      <p:grpSp>
        <p:nvGrpSpPr>
          <p:cNvPr id="7" name="グループ化 6"/>
          <p:cNvGrpSpPr/>
          <p:nvPr/>
        </p:nvGrpSpPr>
        <p:grpSpPr>
          <a:xfrm>
            <a:off x="3638759" y="1756050"/>
            <a:ext cx="2742570" cy="573786"/>
            <a:chOff x="3638759" y="829862"/>
            <a:chExt cx="2742570" cy="573786"/>
          </a:xfrm>
        </p:grpSpPr>
        <p:sp>
          <p:nvSpPr>
            <p:cNvPr id="135" name="テキスト ボックス 134"/>
            <p:cNvSpPr txBox="1"/>
            <p:nvPr/>
          </p:nvSpPr>
          <p:spPr>
            <a:xfrm>
              <a:off x="3894253" y="906610"/>
              <a:ext cx="2334279" cy="430887"/>
            </a:xfrm>
            <a:prstGeom prst="rect">
              <a:avLst/>
            </a:prstGeom>
            <a:noFill/>
          </p:spPr>
          <p:txBody>
            <a:bodyPr wrap="square" rtlCol="0">
              <a:spAutoFit/>
            </a:bodyPr>
            <a:lstStyle/>
            <a:p>
              <a:r>
                <a:rPr lang="ja-JP" altLang="en-US" sz="1100" b="1" dirty="0" smtClean="0">
                  <a:solidFill>
                    <a:srgbClr val="FF0000"/>
                  </a:solidFill>
                </a:rPr>
                <a:t>それぞれのローカル基底軸に投影し重なりを判定する</a:t>
              </a:r>
              <a:endParaRPr lang="en-US" altLang="ja-JP" sz="1100" b="1" dirty="0" smtClean="0">
                <a:solidFill>
                  <a:srgbClr val="FF0000"/>
                </a:solidFill>
              </a:endParaRPr>
            </a:p>
          </p:txBody>
        </p:sp>
        <p:sp>
          <p:nvSpPr>
            <p:cNvPr id="136" name="角丸四角形 135"/>
            <p:cNvSpPr/>
            <p:nvPr/>
          </p:nvSpPr>
          <p:spPr>
            <a:xfrm>
              <a:off x="3638759" y="829862"/>
              <a:ext cx="2742570" cy="5737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889019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123</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461313" y="827584"/>
            <a:ext cx="6597352" cy="261610"/>
          </a:xfrm>
          <a:prstGeom prst="rect">
            <a:avLst/>
          </a:prstGeom>
          <a:noFill/>
        </p:spPr>
        <p:txBody>
          <a:bodyPr wrap="square" rtlCol="0">
            <a:spAutoFit/>
          </a:bodyPr>
          <a:lstStyle/>
          <a:p>
            <a:r>
              <a:rPr lang="ja-JP" altLang="en-US" sz="1100" dirty="0" smtClean="0"/>
              <a:t>　</a:t>
            </a:r>
            <a:r>
              <a:rPr lang="ja-JP" altLang="en-US" sz="1100" dirty="0"/>
              <a:t>①</a:t>
            </a:r>
            <a:r>
              <a:rPr lang="en-US" altLang="ja-JP" sz="1100" dirty="0" smtClean="0"/>
              <a:t>OBB</a:t>
            </a:r>
            <a:r>
              <a:rPr lang="ja-JP" altLang="en-US" sz="1100" dirty="0" smtClean="0"/>
              <a:t>について</a:t>
            </a:r>
            <a:endParaRPr lang="en-US" altLang="ja-JP" sz="1100" dirty="0" smtClean="0"/>
          </a:p>
        </p:txBody>
      </p:sp>
      <p:sp>
        <p:nvSpPr>
          <p:cNvPr id="100" name="テキスト ボックス 99"/>
          <p:cNvSpPr txBox="1"/>
          <p:nvPr/>
        </p:nvSpPr>
        <p:spPr>
          <a:xfrm>
            <a:off x="620688" y="1043608"/>
            <a:ext cx="5256584" cy="261610"/>
          </a:xfrm>
          <a:prstGeom prst="rect">
            <a:avLst/>
          </a:prstGeom>
          <a:noFill/>
        </p:spPr>
        <p:txBody>
          <a:bodyPr wrap="square" rtlCol="0">
            <a:spAutoFit/>
          </a:bodyPr>
          <a:lstStyle/>
          <a:p>
            <a:r>
              <a:rPr lang="ja-JP" altLang="en-US" sz="1100" dirty="0" smtClean="0"/>
              <a:t>　</a:t>
            </a:r>
            <a:r>
              <a:rPr lang="en-US" altLang="ja-JP" sz="1100" dirty="0" smtClean="0"/>
              <a:t>OBB</a:t>
            </a:r>
            <a:r>
              <a:rPr lang="ja-JP" altLang="en-US" sz="1100" dirty="0" smtClean="0"/>
              <a:t>で考える必要があるのは、「</a:t>
            </a:r>
            <a:r>
              <a:rPr lang="en-US" altLang="ja-JP" sz="1100" dirty="0" smtClean="0"/>
              <a:t>OBB</a:t>
            </a:r>
            <a:r>
              <a:rPr lang="ja-JP" altLang="en-US" sz="1100" dirty="0" smtClean="0"/>
              <a:t>の初期化」と「ローカル基底軸の更新」である</a:t>
            </a:r>
            <a:r>
              <a:rPr lang="ja-JP" altLang="en-US" sz="1100" dirty="0"/>
              <a:t>。</a:t>
            </a:r>
            <a:endParaRPr lang="en-US" altLang="ja-JP" sz="1100" dirty="0" smtClean="0"/>
          </a:p>
        </p:txBody>
      </p:sp>
      <p:sp>
        <p:nvSpPr>
          <p:cNvPr id="115" name="テキスト ボックス 114"/>
          <p:cNvSpPr txBox="1"/>
          <p:nvPr/>
        </p:nvSpPr>
        <p:spPr>
          <a:xfrm>
            <a:off x="260648" y="98212"/>
            <a:ext cx="3355406" cy="369332"/>
          </a:xfrm>
          <a:prstGeom prst="rect">
            <a:avLst/>
          </a:prstGeom>
          <a:noFill/>
        </p:spPr>
        <p:txBody>
          <a:bodyPr wrap="none" rtlCol="0">
            <a:spAutoFit/>
          </a:bodyPr>
          <a:lstStyle/>
          <a:p>
            <a:r>
              <a:rPr kumimoji="1" lang="ja-JP" altLang="en-US" u="sng" dirty="0" smtClean="0"/>
              <a:t>９．１１　</a:t>
            </a:r>
            <a:r>
              <a:rPr lang="ja-JP" altLang="en-US" u="sng" dirty="0" smtClean="0"/>
              <a:t>実装の為のアルゴリズム</a:t>
            </a:r>
            <a:endParaRPr kumimoji="1" lang="ja-JP" altLang="en-US" u="sng" dirty="0"/>
          </a:p>
        </p:txBody>
      </p:sp>
      <p:sp>
        <p:nvSpPr>
          <p:cNvPr id="116" name="テキスト ボックス 115"/>
          <p:cNvSpPr txBox="1"/>
          <p:nvPr/>
        </p:nvSpPr>
        <p:spPr>
          <a:xfrm>
            <a:off x="461313" y="515452"/>
            <a:ext cx="6597352" cy="261610"/>
          </a:xfrm>
          <a:prstGeom prst="rect">
            <a:avLst/>
          </a:prstGeom>
          <a:noFill/>
        </p:spPr>
        <p:txBody>
          <a:bodyPr wrap="square" rtlCol="0">
            <a:spAutoFit/>
          </a:bodyPr>
          <a:lstStyle/>
          <a:p>
            <a:r>
              <a:rPr lang="ja-JP" altLang="en-US" sz="1100" dirty="0" smtClean="0"/>
              <a:t>　ここまでの内容を実装する上でどのようなアルゴリズムにするかを考える。</a:t>
            </a:r>
            <a:endParaRPr lang="en-US" altLang="ja-JP" sz="1100" b="1" dirty="0" smtClean="0"/>
          </a:p>
        </p:txBody>
      </p:sp>
      <p:sp>
        <p:nvSpPr>
          <p:cNvPr id="47" name="正方形/長方形 46"/>
          <p:cNvSpPr/>
          <p:nvPr/>
        </p:nvSpPr>
        <p:spPr>
          <a:xfrm>
            <a:off x="908720" y="1574086"/>
            <a:ext cx="4752528" cy="20882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44824" y="1695242"/>
            <a:ext cx="2670026" cy="288032"/>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b="1" dirty="0" smtClean="0">
                <a:solidFill>
                  <a:schemeClr val="tx1"/>
                </a:solidFill>
              </a:rPr>
              <a:t>OBB</a:t>
            </a:r>
            <a:r>
              <a:rPr lang="ja-JP" altLang="en-US" sz="1100" b="1" dirty="0" smtClean="0">
                <a:solidFill>
                  <a:schemeClr val="tx1"/>
                </a:solidFill>
              </a:rPr>
              <a:t>の最小値と最大値をメッシュから取得</a:t>
            </a:r>
            <a:endParaRPr kumimoji="1" lang="ja-JP" altLang="en-US" sz="1100" b="1" dirty="0">
              <a:solidFill>
                <a:schemeClr val="tx1"/>
              </a:solidFill>
            </a:endParaRPr>
          </a:p>
        </p:txBody>
      </p:sp>
      <p:sp>
        <p:nvSpPr>
          <p:cNvPr id="49" name="正方形/長方形 48"/>
          <p:cNvSpPr/>
          <p:nvPr/>
        </p:nvSpPr>
        <p:spPr>
          <a:xfrm>
            <a:off x="1988840" y="3253130"/>
            <a:ext cx="2376264" cy="288032"/>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chemeClr val="tx1"/>
                </a:solidFill>
              </a:rPr>
              <a:t>影の長さ算出</a:t>
            </a:r>
            <a:endParaRPr kumimoji="1" lang="en-US" altLang="ja-JP" sz="1100" b="1" dirty="0" smtClean="0">
              <a:solidFill>
                <a:schemeClr val="tx1"/>
              </a:solidFill>
            </a:endParaRPr>
          </a:p>
        </p:txBody>
      </p:sp>
      <p:cxnSp>
        <p:nvCxnSpPr>
          <p:cNvPr id="50" name="直線矢印コネクタ 49"/>
          <p:cNvCxnSpPr>
            <a:stCxn id="48" idx="2"/>
          </p:cNvCxnSpPr>
          <p:nvPr/>
        </p:nvCxnSpPr>
        <p:spPr>
          <a:xfrm flipH="1">
            <a:off x="3176973" y="1983274"/>
            <a:ext cx="28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2478934" y="3662318"/>
            <a:ext cx="1416839" cy="261610"/>
          </a:xfrm>
          <a:prstGeom prst="rect">
            <a:avLst/>
          </a:prstGeom>
          <a:noFill/>
        </p:spPr>
        <p:txBody>
          <a:bodyPr wrap="square" rtlCol="0">
            <a:spAutoFit/>
          </a:bodyPr>
          <a:lstStyle/>
          <a:p>
            <a:r>
              <a:rPr lang="en-US" altLang="ja-JP" sz="1100" dirty="0" smtClean="0"/>
              <a:t>&lt;OBB</a:t>
            </a:r>
            <a:r>
              <a:rPr lang="ja-JP" altLang="en-US" sz="1100" dirty="0" smtClean="0"/>
              <a:t>初期化の流れ</a:t>
            </a:r>
            <a:r>
              <a:rPr lang="en-US" altLang="ja-JP" sz="1100" dirty="0" smtClean="0"/>
              <a:t>&gt;</a:t>
            </a:r>
            <a:endParaRPr lang="ja-JP" altLang="ja-JP" sz="1100" dirty="0"/>
          </a:p>
        </p:txBody>
      </p:sp>
      <p:sp>
        <p:nvSpPr>
          <p:cNvPr id="52" name="正方形/長方形 51"/>
          <p:cNvSpPr/>
          <p:nvPr/>
        </p:nvSpPr>
        <p:spPr>
          <a:xfrm>
            <a:off x="1988840" y="2726214"/>
            <a:ext cx="2376264" cy="288032"/>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chemeClr val="tx1"/>
                </a:solidFill>
              </a:rPr>
              <a:t>ローカル基底軸初期化</a:t>
            </a:r>
            <a:endParaRPr kumimoji="1" lang="en-US" altLang="ja-JP" sz="1100" b="1" dirty="0" smtClean="0">
              <a:solidFill>
                <a:schemeClr val="tx1"/>
              </a:solidFill>
            </a:endParaRPr>
          </a:p>
        </p:txBody>
      </p:sp>
      <p:cxnSp>
        <p:nvCxnSpPr>
          <p:cNvPr id="53" name="直線矢印コネクタ 52"/>
          <p:cNvCxnSpPr/>
          <p:nvPr/>
        </p:nvCxnSpPr>
        <p:spPr>
          <a:xfrm>
            <a:off x="3178686" y="301424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988840" y="2222158"/>
            <a:ext cx="2376264" cy="288032"/>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b="1" dirty="0" smtClean="0">
                <a:solidFill>
                  <a:schemeClr val="tx1"/>
                </a:solidFill>
              </a:rPr>
              <a:t>OBB</a:t>
            </a:r>
            <a:r>
              <a:rPr lang="ja-JP" altLang="en-US" sz="1100" b="1" dirty="0" smtClean="0">
                <a:solidFill>
                  <a:schemeClr val="tx1"/>
                </a:solidFill>
              </a:rPr>
              <a:t>の中心座標</a:t>
            </a:r>
            <a:r>
              <a:rPr lang="ja-JP" altLang="en-US" sz="1100" b="1" dirty="0">
                <a:solidFill>
                  <a:schemeClr val="tx1"/>
                </a:solidFill>
              </a:rPr>
              <a:t>算出</a:t>
            </a:r>
            <a:endParaRPr kumimoji="1" lang="ja-JP" altLang="en-US" sz="1100" b="1" dirty="0">
              <a:solidFill>
                <a:schemeClr val="tx1"/>
              </a:solidFill>
            </a:endParaRPr>
          </a:p>
        </p:txBody>
      </p:sp>
      <p:cxnSp>
        <p:nvCxnSpPr>
          <p:cNvPr id="55" name="直線矢印コネクタ 54"/>
          <p:cNvCxnSpPr>
            <a:stCxn id="54" idx="2"/>
          </p:cNvCxnSpPr>
          <p:nvPr/>
        </p:nvCxnSpPr>
        <p:spPr>
          <a:xfrm>
            <a:off x="3176972" y="251019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908721" y="3885785"/>
            <a:ext cx="6323012" cy="4154984"/>
          </a:xfrm>
          <a:prstGeom prst="rect">
            <a:avLst/>
          </a:prstGeom>
        </p:spPr>
        <p:txBody>
          <a:bodyPr wrap="square">
            <a:spAutoFit/>
          </a:bodyPr>
          <a:lstStyle/>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D3DXVECTOR3 min; //</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最小値</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D3DXVECTOR3 max;</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最大値</a:t>
            </a:r>
            <a:endPar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D3DXVECTOR3 center;  //</a:t>
            </a:r>
            <a:r>
              <a:rPr lang="ja-JP" altLang="en-US"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中心座標</a:t>
            </a:r>
            <a:endParaRPr lang="en-US" altLang="ja-JP"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D3DXVECTOR3 axis[3]; //</a:t>
            </a:r>
            <a:r>
              <a:rPr lang="ja-JP" altLang="en-US"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ローカル基底軸</a:t>
            </a:r>
            <a:r>
              <a:rPr lang="en-US" altLang="ja-JP"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(0:x, 1:y, 2:z)</a:t>
            </a: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D3DXVECTOR3 length;  //</a:t>
            </a:r>
            <a:r>
              <a:rPr lang="ja-JP" altLang="en-US" sz="1100" kern="0" dirty="0" smtClean="0">
                <a:latin typeface="ゆたぽん（コーディング）" panose="02000609000000000000" pitchFamily="1" charset="-128"/>
                <a:ea typeface="ゆたぽん（コーディング）" panose="02000609000000000000" pitchFamily="1" charset="-128"/>
                <a:cs typeface="Times New Roman" panose="02020603050405020304" pitchFamily="18" charset="0"/>
              </a:rPr>
              <a:t>影の長さ</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LPDIRECT3DVERTEXBUFFER9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pVB</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NULL;	//</a:t>
            </a:r>
            <a:r>
              <a:rPr lang="ja-JP"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頂点バッファ取得用</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void</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pVertices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NULL;		</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ja-JP"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頂点データポインタ</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mesh-</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GetVertexBuffer</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(&amp;</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pVB</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err="1"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pVB</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&gt;Lock(0, 0, &amp;</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pVertices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0); </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D3DXComputeBoundingBox</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((D3DXVECTOR3*)</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pVertices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mesh-&gt;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GetNumVertices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ja-JP"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D3DXGetFVFVertexSize(mesh-&gt;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GetFVF</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&amp;min, &amp;max</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p>
          <a:p>
            <a:pPr algn="just">
              <a:spcAft>
                <a:spcPts val="0"/>
              </a:spcAft>
            </a:pPr>
            <a:r>
              <a:rPr lang="en-US" altLang="ja-JP" sz="1100" kern="0" dirty="0" err="1"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pVB</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&gt;Unlock();	//</a:t>
            </a:r>
            <a:r>
              <a:rPr lang="ja-JP"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ロック解除</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SAFE_RELEASE(</a:t>
            </a:r>
            <a:r>
              <a:rPr lang="en-US" altLang="ja-JP" sz="1100" kern="0" dirty="0" err="1"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pVB</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ja-JP"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頂点バッファ解放</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center </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(min + max</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ja-JP" altLang="en-US"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2;    </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ja-JP"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中心</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座標</a:t>
            </a:r>
            <a:r>
              <a:rPr lang="ja-JP"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取得</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endPar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endParaRPr>
          </a:p>
          <a:p>
            <a:r>
              <a:rPr lang="en-US" altLang="ja-JP" sz="1100" dirty="0">
                <a:latin typeface="ゆたぽん（コーディング）" panose="02000609000000000000" pitchFamily="1" charset="-128"/>
                <a:ea typeface="ゆたぽん（コーディング）" panose="02000609000000000000" pitchFamily="1" charset="-128"/>
              </a:rPr>
              <a:t>for(</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 0;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&lt; 3;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axis[</a:t>
            </a:r>
            <a:r>
              <a:rPr lang="en-US" altLang="ja-JP" sz="1100" kern="0" dirty="0" err="1"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idx</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D3DXVECTOR3(0, 0, 0); </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ローカル基底軸初期化</a:t>
            </a:r>
            <a:endPar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ja-JP" sz="1100" dirty="0">
              <a:latin typeface="ゆたぽん（コーディング）" panose="02000609000000000000" pitchFamily="1" charset="-128"/>
              <a:ea typeface="ゆたぽん（コーディング）" panose="02000609000000000000" pitchFamily="1" charset="-128"/>
            </a:endParaRPr>
          </a:p>
          <a:p>
            <a:pPr algn="just">
              <a:spcAft>
                <a:spcPts val="0"/>
              </a:spcAft>
            </a:pPr>
            <a:endPar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this-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m_length.x</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fabsf</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max.x</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a:t>
            </a:r>
            <a:r>
              <a:rPr lang="en-US" altLang="ja-JP" sz="1100" kern="0" dirty="0" err="1"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min.x</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2; //X</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の長さ</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this-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m_length.y</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fabsf</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max.y</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min.y</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2; //Y</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の長さ</a:t>
            </a:r>
            <a:endParaRPr lang="ja-JP" altLang="ja-JP" sz="1100" kern="100" dirty="0">
              <a:latin typeface="ゆたぽん（コーディング）" panose="02000609000000000000" pitchFamily="1" charset="-128"/>
              <a:ea typeface="ゆたぽん（コーディング）" panose="02000609000000000000" pitchFamily="1" charset="-128"/>
              <a:cs typeface="Times New Roman" panose="02020603050405020304" pitchFamily="18" charset="0"/>
            </a:endParaRPr>
          </a:p>
          <a:p>
            <a:pPr algn="just">
              <a:spcAft>
                <a:spcPts val="0"/>
              </a:spcAft>
            </a:pP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this-</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&gt;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m_length.z</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fabsf</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max.z</a:t>
            </a:r>
            <a:r>
              <a:rPr lang="en-US" altLang="ja-JP" sz="1100" kern="0" dirty="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a:t>
            </a:r>
            <a:r>
              <a:rPr lang="en-US" altLang="ja-JP" sz="1100" kern="0" dirty="0" err="1">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min.z</a:t>
            </a:r>
            <a:r>
              <a:rPr lang="en-US" altLang="ja-JP"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 / 2; //Z</a:t>
            </a:r>
            <a:r>
              <a:rPr lang="ja-JP" altLang="en-US" sz="1100" kern="0" dirty="0" smtClean="0">
                <a:latin typeface="ゆたぽん（コーディング）" panose="02000609000000000000" pitchFamily="1" charset="-128"/>
                <a:ea typeface="ゆたぽん（コーディング）" panose="02000609000000000000" pitchFamily="1" charset="-128"/>
                <a:cs typeface="ＭＳ Ｐゴシック" panose="020B0600070205080204" pitchFamily="50" charset="-128"/>
              </a:rPr>
              <a:t>の長さ</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60" name="正方形/長方形 59"/>
          <p:cNvSpPr/>
          <p:nvPr/>
        </p:nvSpPr>
        <p:spPr>
          <a:xfrm>
            <a:off x="908721" y="3885785"/>
            <a:ext cx="5256584" cy="4154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2924944" y="8017895"/>
            <a:ext cx="1416839" cy="261610"/>
          </a:xfrm>
          <a:prstGeom prst="rect">
            <a:avLst/>
          </a:prstGeom>
          <a:noFill/>
        </p:spPr>
        <p:txBody>
          <a:bodyPr wrap="square" rtlCol="0">
            <a:spAutoFit/>
          </a:bodyPr>
          <a:lstStyle/>
          <a:p>
            <a:r>
              <a:rPr lang="en-US" altLang="ja-JP" sz="1100" dirty="0" smtClean="0"/>
              <a:t>&lt;</a:t>
            </a:r>
            <a:r>
              <a:rPr lang="ja-JP" altLang="en-US" sz="1100" dirty="0" smtClean="0"/>
              <a:t>プログラム例</a:t>
            </a:r>
            <a:r>
              <a:rPr lang="en-US" altLang="ja-JP" sz="1100" dirty="0" smtClean="0"/>
              <a:t>&gt;</a:t>
            </a:r>
            <a:endParaRPr lang="ja-JP" altLang="ja-JP" sz="1100" dirty="0"/>
          </a:p>
        </p:txBody>
      </p:sp>
      <p:sp>
        <p:nvSpPr>
          <p:cNvPr id="62" name="テキスト ボックス 61"/>
          <p:cNvSpPr txBox="1"/>
          <p:nvPr/>
        </p:nvSpPr>
        <p:spPr>
          <a:xfrm>
            <a:off x="692696" y="1286054"/>
            <a:ext cx="5256584" cy="261610"/>
          </a:xfrm>
          <a:prstGeom prst="rect">
            <a:avLst/>
          </a:prstGeom>
          <a:noFill/>
        </p:spPr>
        <p:txBody>
          <a:bodyPr wrap="square" rtlCol="0">
            <a:spAutoFit/>
          </a:bodyPr>
          <a:lstStyle/>
          <a:p>
            <a:r>
              <a:rPr lang="ja-JP" altLang="en-US" sz="1100" dirty="0" smtClean="0"/>
              <a:t>　</a:t>
            </a:r>
            <a:r>
              <a:rPr lang="en-US" altLang="ja-JP" sz="1100" dirty="0" smtClean="0"/>
              <a:t>1)OBB</a:t>
            </a:r>
            <a:r>
              <a:rPr lang="ja-JP" altLang="en-US" sz="1100" dirty="0" smtClean="0"/>
              <a:t>初期化</a:t>
            </a:r>
            <a:endParaRPr lang="en-US" altLang="ja-JP" sz="1100" dirty="0" smtClean="0"/>
          </a:p>
        </p:txBody>
      </p:sp>
    </p:spTree>
    <p:extLst>
      <p:ext uri="{BB962C8B-B14F-4D97-AF65-F5344CB8AC3E}">
        <p14:creationId xmlns:p14="http://schemas.microsoft.com/office/powerpoint/2010/main" val="34577680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124</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908720" y="539552"/>
            <a:ext cx="5688632" cy="600164"/>
          </a:xfrm>
          <a:prstGeom prst="rect">
            <a:avLst/>
          </a:prstGeom>
          <a:noFill/>
        </p:spPr>
        <p:txBody>
          <a:bodyPr wrap="square" rtlCol="0">
            <a:spAutoFit/>
          </a:bodyPr>
          <a:lstStyle/>
          <a:p>
            <a:r>
              <a:rPr lang="ja-JP" altLang="en-US" sz="1100" b="1" dirty="0" smtClean="0"/>
              <a:t>　ローカル基底軸はオブジェクトの回転に対応する必要がある為、定期的にオブジェクトの</a:t>
            </a:r>
            <a:endParaRPr lang="en-US" altLang="ja-JP" sz="1100" b="1" dirty="0" smtClean="0"/>
          </a:p>
          <a:p>
            <a:r>
              <a:rPr lang="ja-JP" altLang="en-US" sz="1100" b="1" dirty="0" smtClean="0"/>
              <a:t>ワールド行列から方向のベクトルを取得すれば良い。なお、方向のベクトルはワールド行列の</a:t>
            </a:r>
            <a:endParaRPr lang="en-US" altLang="ja-JP" sz="1100" b="1" dirty="0" smtClean="0"/>
          </a:p>
          <a:p>
            <a:r>
              <a:rPr lang="en-US" altLang="ja-JP" sz="1100" b="1" dirty="0" smtClean="0"/>
              <a:t>0</a:t>
            </a:r>
            <a:r>
              <a:rPr lang="ja-JP" altLang="en-US" sz="1100" b="1" dirty="0" smtClean="0"/>
              <a:t>行目が</a:t>
            </a:r>
            <a:r>
              <a:rPr lang="en-US" altLang="ja-JP" sz="1100" b="1" dirty="0" smtClean="0"/>
              <a:t>X</a:t>
            </a:r>
            <a:r>
              <a:rPr lang="ja-JP" altLang="en-US" sz="1100" b="1" dirty="0" smtClean="0"/>
              <a:t>軸、</a:t>
            </a:r>
            <a:r>
              <a:rPr lang="en-US" altLang="ja-JP" sz="1100" b="1" dirty="0" smtClean="0"/>
              <a:t>1</a:t>
            </a:r>
            <a:r>
              <a:rPr lang="ja-JP" altLang="en-US" sz="1100" b="1" dirty="0" smtClean="0"/>
              <a:t>行目が</a:t>
            </a:r>
            <a:r>
              <a:rPr lang="en-US" altLang="ja-JP" sz="1100" b="1" dirty="0" smtClean="0"/>
              <a:t>Y</a:t>
            </a:r>
            <a:r>
              <a:rPr lang="ja-JP" altLang="en-US" sz="1100" b="1" dirty="0" smtClean="0"/>
              <a:t>軸、</a:t>
            </a:r>
            <a:r>
              <a:rPr lang="en-US" altLang="ja-JP" sz="1100" b="1" dirty="0" smtClean="0"/>
              <a:t>2</a:t>
            </a:r>
            <a:r>
              <a:rPr lang="ja-JP" altLang="en-US" sz="1100" b="1" dirty="0" smtClean="0"/>
              <a:t>行目が</a:t>
            </a:r>
            <a:r>
              <a:rPr lang="en-US" altLang="ja-JP" sz="1100" b="1" dirty="0" smtClean="0"/>
              <a:t>Z</a:t>
            </a:r>
            <a:r>
              <a:rPr lang="ja-JP" altLang="en-US" sz="1100" b="1" dirty="0" smtClean="0"/>
              <a:t>軸である。</a:t>
            </a:r>
            <a:endParaRPr lang="en-US" altLang="ja-JP" sz="1100" b="1" dirty="0" smtClean="0"/>
          </a:p>
        </p:txBody>
      </p:sp>
      <p:sp>
        <p:nvSpPr>
          <p:cNvPr id="9" name="正方形/長方形 8"/>
          <p:cNvSpPr/>
          <p:nvPr/>
        </p:nvSpPr>
        <p:spPr>
          <a:xfrm>
            <a:off x="994420" y="1187624"/>
            <a:ext cx="6323012" cy="769441"/>
          </a:xfrm>
          <a:prstGeom prst="rect">
            <a:avLst/>
          </a:prstGeom>
        </p:spPr>
        <p:txBody>
          <a:bodyPr wrap="square">
            <a:spAutoFit/>
          </a:bodyPr>
          <a:lstStyle/>
          <a:p>
            <a:r>
              <a:rPr lang="en-US" altLang="ja-JP" sz="1100" dirty="0" smtClean="0">
                <a:latin typeface="ゆたぽん（コーディング）" panose="02000609000000000000" pitchFamily="1" charset="-128"/>
                <a:ea typeface="ゆたぽん（コーディング）" panose="02000609000000000000" pitchFamily="1" charset="-128"/>
              </a:rPr>
              <a:t>for(</a:t>
            </a:r>
            <a:r>
              <a:rPr lang="en-US" altLang="ja-JP" sz="1100" dirty="0" err="1" smtClean="0">
                <a:latin typeface="ゆたぽん（コーディング）" panose="02000609000000000000" pitchFamily="1" charset="-128"/>
                <a:ea typeface="ゆたぽん（コーディング）" panose="02000609000000000000" pitchFamily="1" charset="-128"/>
              </a:rPr>
              <a:t>int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 = 0; </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 &lt; 3; </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memcpy</a:t>
            </a:r>
            <a:r>
              <a:rPr lang="en-US" altLang="ja-JP" sz="1100" dirty="0" smtClean="0">
                <a:latin typeface="ゆたぽん（コーディング）" panose="02000609000000000000" pitchFamily="1" charset="-128"/>
                <a:ea typeface="ゆたぽん（コーディング）" panose="02000609000000000000" pitchFamily="1" charset="-128"/>
              </a:rPr>
              <a:t>(axis[</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ワールド行列</a:t>
            </a:r>
            <a:r>
              <a:rPr lang="en-US" altLang="ja-JP" sz="1100" dirty="0" smtClean="0">
                <a:latin typeface="ゆたぽん（コーディング）" panose="02000609000000000000" pitchFamily="1" charset="-128"/>
                <a:ea typeface="ゆたぽん（コーディング）" panose="02000609000000000000" pitchFamily="1" charset="-128"/>
              </a:rPr>
              <a:t>.m[</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sizeof</a:t>
            </a:r>
            <a:r>
              <a:rPr lang="en-US" altLang="ja-JP" sz="1100" dirty="0" smtClean="0">
                <a:latin typeface="ゆたぽん（コーディング）" panose="02000609000000000000" pitchFamily="1" charset="-128"/>
                <a:ea typeface="ゆたぽん（コーディング）" panose="02000609000000000000" pitchFamily="1" charset="-128"/>
              </a:rPr>
              <a:t>(D3DXVECTOR3));</a:t>
            </a: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ja-JP" sz="1100" dirty="0">
              <a:latin typeface="ゆたぽん（コーディング）" panose="02000609000000000000" pitchFamily="1" charset="-128"/>
              <a:ea typeface="ゆたぽん（コーディング）" panose="02000609000000000000" pitchFamily="1" charset="-128"/>
            </a:endParaRPr>
          </a:p>
        </p:txBody>
      </p:sp>
      <p:sp>
        <p:nvSpPr>
          <p:cNvPr id="60" name="正方形/長方形 59"/>
          <p:cNvSpPr/>
          <p:nvPr/>
        </p:nvSpPr>
        <p:spPr>
          <a:xfrm>
            <a:off x="994420" y="1187624"/>
            <a:ext cx="5314899" cy="987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044616" y="2222661"/>
            <a:ext cx="1416839" cy="261610"/>
          </a:xfrm>
          <a:prstGeom prst="rect">
            <a:avLst/>
          </a:prstGeom>
          <a:noFill/>
        </p:spPr>
        <p:txBody>
          <a:bodyPr wrap="square" rtlCol="0">
            <a:spAutoFit/>
          </a:bodyPr>
          <a:lstStyle/>
          <a:p>
            <a:r>
              <a:rPr lang="en-US" altLang="ja-JP" sz="1100" dirty="0" smtClean="0"/>
              <a:t>&lt;</a:t>
            </a:r>
            <a:r>
              <a:rPr lang="ja-JP" altLang="en-US" sz="1100" dirty="0" smtClean="0"/>
              <a:t>プログラム例</a:t>
            </a:r>
            <a:r>
              <a:rPr lang="en-US" altLang="ja-JP" sz="1100" dirty="0" smtClean="0"/>
              <a:t>&gt;</a:t>
            </a:r>
            <a:endParaRPr lang="ja-JP" altLang="ja-JP" sz="1100" dirty="0"/>
          </a:p>
        </p:txBody>
      </p:sp>
      <p:sp>
        <p:nvSpPr>
          <p:cNvPr id="27" name="テキスト ボックス 26"/>
          <p:cNvSpPr txBox="1"/>
          <p:nvPr/>
        </p:nvSpPr>
        <p:spPr>
          <a:xfrm>
            <a:off x="692696" y="277942"/>
            <a:ext cx="5256584" cy="261610"/>
          </a:xfrm>
          <a:prstGeom prst="rect">
            <a:avLst/>
          </a:prstGeom>
          <a:noFill/>
        </p:spPr>
        <p:txBody>
          <a:bodyPr wrap="square" rtlCol="0">
            <a:spAutoFit/>
          </a:bodyPr>
          <a:lstStyle/>
          <a:p>
            <a:r>
              <a:rPr lang="ja-JP" altLang="en-US" sz="1100" dirty="0" smtClean="0"/>
              <a:t>　</a:t>
            </a:r>
            <a:r>
              <a:rPr lang="en-US" altLang="ja-JP" sz="1100" dirty="0"/>
              <a:t>2</a:t>
            </a:r>
            <a:r>
              <a:rPr lang="en-US" altLang="ja-JP" sz="1100" dirty="0" smtClean="0"/>
              <a:t>)</a:t>
            </a:r>
            <a:r>
              <a:rPr lang="ja-JP" altLang="en-US" sz="1100" dirty="0" smtClean="0"/>
              <a:t>ローカル基底軸更新</a:t>
            </a:r>
            <a:endParaRPr lang="en-US" altLang="ja-JP" sz="1100" dirty="0" smtClean="0"/>
          </a:p>
        </p:txBody>
      </p:sp>
      <p:sp>
        <p:nvSpPr>
          <p:cNvPr id="28" name="テキスト ボックス 27"/>
          <p:cNvSpPr txBox="1"/>
          <p:nvPr/>
        </p:nvSpPr>
        <p:spPr>
          <a:xfrm>
            <a:off x="908720" y="2483768"/>
            <a:ext cx="5688632" cy="261610"/>
          </a:xfrm>
          <a:prstGeom prst="rect">
            <a:avLst/>
          </a:prstGeom>
          <a:noFill/>
        </p:spPr>
        <p:txBody>
          <a:bodyPr wrap="square" rtlCol="0">
            <a:spAutoFit/>
          </a:bodyPr>
          <a:lstStyle/>
          <a:p>
            <a:r>
              <a:rPr lang="ja-JP" altLang="en-US" sz="1100" dirty="0" smtClean="0"/>
              <a:t>　ここまでの内容を基に</a:t>
            </a:r>
            <a:r>
              <a:rPr lang="en-US" altLang="ja-JP" sz="1100" dirty="0" smtClean="0"/>
              <a:t>OBB</a:t>
            </a:r>
            <a:r>
              <a:rPr lang="ja-JP" altLang="en-US" sz="1100" dirty="0" smtClean="0"/>
              <a:t>構造体を作成する。</a:t>
            </a:r>
            <a:endParaRPr lang="en-US" altLang="ja-JP" sz="1100" dirty="0" smtClean="0"/>
          </a:p>
        </p:txBody>
      </p:sp>
      <p:sp>
        <p:nvSpPr>
          <p:cNvPr id="29" name="正方形/長方形 28"/>
          <p:cNvSpPr/>
          <p:nvPr/>
        </p:nvSpPr>
        <p:spPr>
          <a:xfrm>
            <a:off x="884081" y="3004136"/>
            <a:ext cx="6427712" cy="5509200"/>
          </a:xfrm>
          <a:prstGeom prst="rect">
            <a:avLst/>
          </a:prstGeom>
        </p:spPr>
        <p:txBody>
          <a:bodyPr wrap="square">
            <a:spAutoFit/>
          </a:bodyPr>
          <a:lstStyle/>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・・・省略</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3D</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オブジェクト情報</a:t>
            </a:r>
          </a:p>
          <a:p>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typedef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struct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_</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3DINFO{</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位置</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移動量</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rotationDegree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回転角度</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scaling;//</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スケーリング</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ワールド行列</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}_3DINFO</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//OBB</a:t>
            </a:r>
            <a:r>
              <a:rPr lang="ja-JP" altLang="en-US" sz="1100" dirty="0">
                <a:latin typeface="ゆたぽん（コーディング）" panose="02000609000000000000" pitchFamily="1" charset="-128"/>
                <a:ea typeface="ゆたぽん（コーディング）" panose="02000609000000000000" pitchFamily="1" charset="-128"/>
              </a:rPr>
              <a:t>構造体</a:t>
            </a:r>
          </a:p>
          <a:p>
            <a:r>
              <a:rPr lang="en-US" altLang="ja-JP" sz="1100" dirty="0" err="1">
                <a:latin typeface="ゆたぽん（コーディング）" panose="02000609000000000000" pitchFamily="1" charset="-128"/>
                <a:ea typeface="ゆたぽん（コーディング）" panose="02000609000000000000" pitchFamily="1" charset="-128"/>
              </a:rPr>
              <a:t>typedef</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struct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OBB{</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min;//OBB</a:t>
            </a:r>
            <a:r>
              <a:rPr lang="ja-JP" altLang="en-US" sz="1100" dirty="0">
                <a:latin typeface="ゆたぽん（コーディング）" panose="02000609000000000000" pitchFamily="1" charset="-128"/>
                <a:ea typeface="ゆたぽん（コーディング）" panose="02000609000000000000" pitchFamily="1" charset="-128"/>
              </a:rPr>
              <a:t>の最小値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max;//OBB</a:t>
            </a:r>
            <a:r>
              <a:rPr lang="ja-JP" altLang="en-US" sz="1100" dirty="0">
                <a:latin typeface="ゆたぽん（コーディング）" panose="02000609000000000000" pitchFamily="1" charset="-128"/>
                <a:ea typeface="ゆたぽん（コーディング）" panose="02000609000000000000" pitchFamily="1" charset="-128"/>
              </a:rPr>
              <a:t>の最大値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center;//</a:t>
            </a:r>
            <a:r>
              <a:rPr lang="ja-JP" altLang="en-US" sz="1100" dirty="0">
                <a:latin typeface="ゆたぽん（コーディング）" panose="02000609000000000000" pitchFamily="1" charset="-128"/>
                <a:ea typeface="ゆたぽん（コーディング）" panose="02000609000000000000" pitchFamily="1" charset="-128"/>
              </a:rPr>
              <a:t>中心座標</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axis[3];//</a:t>
            </a:r>
            <a:r>
              <a:rPr lang="ja-JP" altLang="en-US" sz="1100" dirty="0">
                <a:latin typeface="ゆたぽん（コーディング）" panose="02000609000000000000" pitchFamily="1" charset="-128"/>
                <a:ea typeface="ゆたぽん（コーディング）" panose="02000609000000000000" pitchFamily="1" charset="-128"/>
              </a:rPr>
              <a:t>ローカル基底軸</a:t>
            </a:r>
            <a:r>
              <a:rPr lang="en-US" altLang="ja-JP" sz="1100" dirty="0">
                <a:latin typeface="ゆたぽん（コーディング）" panose="02000609000000000000" pitchFamily="1" charset="-128"/>
                <a:ea typeface="ゆたぽん（コーディング）" panose="02000609000000000000" pitchFamily="1" charset="-128"/>
              </a:rPr>
              <a:t>(0:x, 1:y, 2:z)</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halfLength</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ボックスの長さの</a:t>
            </a:r>
            <a:r>
              <a:rPr lang="ja-JP" altLang="en-US" sz="1100" dirty="0">
                <a:latin typeface="ゆたぽん（コーディング）" panose="02000609000000000000" pitchFamily="1" charset="-128"/>
                <a:ea typeface="ゆたぽん（コーディング）" panose="02000609000000000000" pitchFamily="1" charset="-128"/>
              </a:rPr>
              <a:t>半分</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OBB(LPD3DXMESH </a:t>
            </a:r>
            <a:r>
              <a:rPr lang="en-US" altLang="ja-JP" sz="1100" dirty="0" err="1">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LPDIRECT3DVERTEXBUFFER9 </a:t>
            </a:r>
            <a:r>
              <a:rPr lang="en-US" altLang="ja-JP" sz="1100" dirty="0" err="1">
                <a:latin typeface="ゆたぽん（コーディング）" panose="02000609000000000000" pitchFamily="1" charset="-128"/>
                <a:ea typeface="ゆたぽん（コーディング）" panose="02000609000000000000" pitchFamily="1" charset="-128"/>
              </a:rPr>
              <a:t>pVB</a:t>
            </a:r>
            <a:r>
              <a:rPr lang="en-US" altLang="ja-JP" sz="1100" dirty="0">
                <a:latin typeface="ゆたぽん（コーディング）" panose="02000609000000000000" pitchFamily="1" charset="-128"/>
                <a:ea typeface="ゆたぽん（コーディング）" panose="02000609000000000000" pitchFamily="1" charset="-128"/>
              </a:rPr>
              <a:t> = NULL;//</a:t>
            </a:r>
            <a:r>
              <a:rPr lang="ja-JP" altLang="en-US" sz="1100" dirty="0">
                <a:latin typeface="ゆたぽん（コーディング）" panose="02000609000000000000" pitchFamily="1" charset="-128"/>
                <a:ea typeface="ゆたぽん（コーディング）" panose="02000609000000000000" pitchFamily="1" charset="-128"/>
              </a:rPr>
              <a:t>頂点バッファ取得用</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pVertices</a:t>
            </a:r>
            <a:r>
              <a:rPr lang="en-US" altLang="ja-JP" sz="1100" dirty="0">
                <a:latin typeface="ゆたぽん（コーディング）" panose="02000609000000000000" pitchFamily="1" charset="-128"/>
                <a:ea typeface="ゆたぽん（コーディング）" panose="02000609000000000000" pitchFamily="1" charset="-128"/>
              </a:rPr>
              <a:t> = NULL;//</a:t>
            </a:r>
            <a:r>
              <a:rPr lang="ja-JP" altLang="en-US" sz="1100" dirty="0">
                <a:latin typeface="ゆたぽん（コーディング）" panose="02000609000000000000" pitchFamily="1" charset="-128"/>
                <a:ea typeface="ゆたぽん（コーディング）" panose="02000609000000000000" pitchFamily="1" charset="-128"/>
              </a:rPr>
              <a:t>頂点データポインタ</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GetVertexBuffer</a:t>
            </a:r>
            <a:r>
              <a:rPr lang="en-US" altLang="ja-JP" sz="1100" dirty="0">
                <a:latin typeface="ゆたぽん（コーディング）" panose="02000609000000000000" pitchFamily="1" charset="-128"/>
                <a:ea typeface="ゆたぽん（コーディング）" panose="02000609000000000000" pitchFamily="1" charset="-128"/>
              </a:rPr>
              <a:t>(&amp;</a:t>
            </a:r>
            <a:r>
              <a:rPr lang="en-US" altLang="ja-JP" sz="1100" dirty="0" err="1">
                <a:latin typeface="ゆたぽん（コーディング）" panose="02000609000000000000" pitchFamily="1" charset="-128"/>
                <a:ea typeface="ゆたぽん（コーディング）" panose="02000609000000000000" pitchFamily="1" charset="-128"/>
              </a:rPr>
              <a:t>pVB</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pVB</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&gt;Lock(0, 0, &amp;</a:t>
            </a:r>
            <a:r>
              <a:rPr lang="en-US" altLang="ja-JP" sz="1100" dirty="0" err="1">
                <a:latin typeface="ゆたぽん（コーディング）" panose="02000609000000000000" pitchFamily="1" charset="-128"/>
                <a:ea typeface="ゆたぽん（コーディング）" panose="02000609000000000000" pitchFamily="1" charset="-128"/>
              </a:rPr>
              <a:t>pVertices</a:t>
            </a:r>
            <a:r>
              <a:rPr lang="en-US" altLang="ja-JP" sz="1100" dirty="0">
                <a:latin typeface="ゆたぽん（コーディング）" panose="02000609000000000000" pitchFamily="1" charset="-128"/>
                <a:ea typeface="ゆたぽん（コーディング）" panose="02000609000000000000" pitchFamily="1" charset="-128"/>
              </a:rPr>
              <a:t>, 0);</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D3DXComputeBoundingBox</a:t>
            </a:r>
            <a:r>
              <a:rPr lang="en-US" altLang="ja-JP" sz="1100" dirty="0">
                <a:latin typeface="ゆたぽん（コーディング）" panose="02000609000000000000" pitchFamily="1" charset="-128"/>
                <a:ea typeface="ゆたぽん（コーディング）" panose="02000609000000000000" pitchFamily="1" charset="-128"/>
              </a:rPr>
              <a:t>((D3DXVECTOR3*)</a:t>
            </a:r>
            <a:r>
              <a:rPr lang="en-US" altLang="ja-JP" sz="1100" dirty="0" err="1" smtClean="0">
                <a:latin typeface="ゆたぽん（コーディング）" panose="02000609000000000000" pitchFamily="1" charset="-128"/>
                <a:ea typeface="ゆたぽん（コーディング）" panose="02000609000000000000" pitchFamily="1" charset="-128"/>
              </a:rPr>
              <a:t>pVertices,pMesh</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GetNumVertices</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D3DXGetFVFVertexSize(</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GetFVF</a:t>
            </a:r>
            <a:r>
              <a:rPr lang="en-US" altLang="ja-JP" sz="1100" dirty="0">
                <a:latin typeface="ゆたぽん（コーディング）" panose="02000609000000000000" pitchFamily="1" charset="-128"/>
                <a:ea typeface="ゆたぽん（コーディング）" panose="02000609000000000000" pitchFamily="1" charset="-128"/>
              </a:rPr>
              <a:t>()), &amp;min, &amp;max);</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pVB</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&gt;Unlock();//</a:t>
            </a:r>
            <a:r>
              <a:rPr lang="ja-JP" altLang="en-US" sz="1100" dirty="0">
                <a:latin typeface="ゆたぽん（コーディング）" panose="02000609000000000000" pitchFamily="1" charset="-128"/>
                <a:ea typeface="ゆたぽん（コーディング）" panose="02000609000000000000" pitchFamily="1" charset="-128"/>
              </a:rPr>
              <a:t>ロック解除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SAFE_RELEASE(</a:t>
            </a:r>
            <a:r>
              <a:rPr lang="en-US" altLang="ja-JP" sz="1100" dirty="0" err="1" smtClean="0">
                <a:latin typeface="ゆたぽん（コーディング）" panose="02000609000000000000" pitchFamily="1" charset="-128"/>
                <a:ea typeface="ゆたぽん（コーディング）" panose="02000609000000000000" pitchFamily="1" charset="-128"/>
              </a:rPr>
              <a:t>pVB</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頂点バッファ解放</a:t>
            </a: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center </a:t>
            </a:r>
            <a:r>
              <a:rPr lang="en-US" altLang="ja-JP" sz="1100" dirty="0">
                <a:latin typeface="ゆたぽん（コーディング）" panose="02000609000000000000" pitchFamily="1" charset="-128"/>
                <a:ea typeface="ゆたぽん（コーディング）" panose="02000609000000000000" pitchFamily="1" charset="-128"/>
              </a:rPr>
              <a:t>= (min + max) / 2;    //</a:t>
            </a:r>
            <a:r>
              <a:rPr lang="ja-JP" altLang="en-US" sz="1100" dirty="0">
                <a:latin typeface="ゆたぽん（コーディング）" panose="02000609000000000000" pitchFamily="1" charset="-128"/>
                <a:ea typeface="ゆたぽん（コーディング）" panose="02000609000000000000" pitchFamily="1" charset="-128"/>
              </a:rPr>
              <a:t>中心座標取得</a:t>
            </a: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for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 0;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&lt; 3;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axis[</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 D3DXVECTOR3(0, 0, 0);  //</a:t>
            </a:r>
            <a:r>
              <a:rPr lang="ja-JP" altLang="en-US" sz="1100" dirty="0">
                <a:latin typeface="ゆたぽん（コーディング）" panose="02000609000000000000" pitchFamily="1" charset="-128"/>
                <a:ea typeface="ゆたぽん（コーディング）" panose="02000609000000000000" pitchFamily="1" charset="-128"/>
              </a:rPr>
              <a:t>ローカル基底軸初期化</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30" name="正方形/長方形 29"/>
          <p:cNvSpPr/>
          <p:nvPr/>
        </p:nvSpPr>
        <p:spPr>
          <a:xfrm>
            <a:off x="764704" y="2987824"/>
            <a:ext cx="5940896" cy="5356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92696" y="2680029"/>
            <a:ext cx="1476400" cy="261610"/>
          </a:xfrm>
          <a:prstGeom prst="rect">
            <a:avLst/>
          </a:prstGeom>
          <a:noFill/>
        </p:spPr>
        <p:txBody>
          <a:bodyPr wrap="square" rtlCol="0">
            <a:spAutoFit/>
          </a:bodyPr>
          <a:lstStyle/>
          <a:p>
            <a:r>
              <a:rPr lang="en-US" altLang="ja-JP" sz="1100" dirty="0" smtClean="0"/>
              <a:t>&lt;</a:t>
            </a:r>
            <a:r>
              <a:rPr lang="en-US" altLang="ja-JP" sz="1100" dirty="0" err="1" smtClean="0"/>
              <a:t>DxCommonData.h</a:t>
            </a:r>
            <a:r>
              <a:rPr lang="en-US" altLang="ja-JP" sz="1100" dirty="0" smtClean="0"/>
              <a:t>&gt;</a:t>
            </a:r>
          </a:p>
        </p:txBody>
      </p:sp>
      <p:sp>
        <p:nvSpPr>
          <p:cNvPr id="32" name="正方形/長方形 31"/>
          <p:cNvSpPr/>
          <p:nvPr/>
        </p:nvSpPr>
        <p:spPr>
          <a:xfrm>
            <a:off x="907439" y="4521366"/>
            <a:ext cx="5681529" cy="3780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49419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125</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884081" y="195824"/>
            <a:ext cx="6427712" cy="2123658"/>
          </a:xfrm>
          <a:prstGeom prst="rect">
            <a:avLst/>
          </a:prstGeom>
        </p:spPr>
        <p:txBody>
          <a:bodyPr wrap="square">
            <a:spAutoFit/>
          </a:bodyPr>
          <a:lstStyle/>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halfLength.x</a:t>
            </a:r>
            <a:r>
              <a:rPr lang="en-US" altLang="ja-JP" sz="1100" dirty="0" smtClean="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fabsf</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max.x</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min.x</a:t>
            </a:r>
            <a:r>
              <a:rPr lang="en-US" altLang="ja-JP" sz="1100" dirty="0">
                <a:latin typeface="ゆたぽん（コーディング）" panose="02000609000000000000" pitchFamily="1" charset="-128"/>
                <a:ea typeface="ゆたぽん（コーディング）" panose="02000609000000000000" pitchFamily="1" charset="-128"/>
              </a:rPr>
              <a:t>) / 2; //X</a:t>
            </a:r>
            <a:r>
              <a:rPr lang="ja-JP" altLang="en-US" sz="1100" dirty="0">
                <a:latin typeface="ゆたぽん（コーディング）" panose="02000609000000000000" pitchFamily="1" charset="-128"/>
                <a:ea typeface="ゆたぽん（コーディング）" panose="02000609000000000000" pitchFamily="1" charset="-128"/>
              </a:rPr>
              <a:t>の長さ</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halfL</a:t>
            </a:r>
            <a:r>
              <a:rPr lang="en-US" altLang="ja-JP" sz="1100" dirty="0" err="1" smtClean="0">
                <a:latin typeface="ゆたぽん（コーディング）" panose="02000609000000000000" pitchFamily="1" charset="-128"/>
                <a:ea typeface="ゆたぽん（コーディング）" panose="02000609000000000000" pitchFamily="1" charset="-128"/>
              </a:rPr>
              <a:t>ength.y</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fabsf</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max.y</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min.y</a:t>
            </a:r>
            <a:r>
              <a:rPr lang="en-US" altLang="ja-JP" sz="1100" dirty="0">
                <a:latin typeface="ゆたぽん（コーディング）" panose="02000609000000000000" pitchFamily="1" charset="-128"/>
                <a:ea typeface="ゆたぽん（コーディング）" panose="02000609000000000000" pitchFamily="1" charset="-128"/>
              </a:rPr>
              <a:t>) / 2; //Y</a:t>
            </a:r>
            <a:r>
              <a:rPr lang="ja-JP" altLang="en-US" sz="1100" dirty="0">
                <a:latin typeface="ゆたぽん（コーディング）" panose="02000609000000000000" pitchFamily="1" charset="-128"/>
                <a:ea typeface="ゆたぽん（コーディング）" panose="02000609000000000000" pitchFamily="1" charset="-128"/>
              </a:rPr>
              <a:t>の長さ</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halfL</a:t>
            </a:r>
            <a:r>
              <a:rPr lang="en-US" altLang="ja-JP" sz="1100" dirty="0" err="1" smtClean="0">
                <a:latin typeface="ゆたぽん（コーディング）" panose="02000609000000000000" pitchFamily="1" charset="-128"/>
                <a:ea typeface="ゆたぽん（コーディング）" panose="02000609000000000000" pitchFamily="1" charset="-128"/>
              </a:rPr>
              <a:t>ength.z</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fabsf</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max.z</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min.z</a:t>
            </a:r>
            <a:r>
              <a:rPr lang="en-US" altLang="ja-JP" sz="1100" dirty="0">
                <a:latin typeface="ゆたぽん（コーディング）" panose="02000609000000000000" pitchFamily="1" charset="-128"/>
                <a:ea typeface="ゆたぽん（コーディング）" panose="02000609000000000000" pitchFamily="1" charset="-128"/>
              </a:rPr>
              <a:t>) / 2; //Z</a:t>
            </a:r>
            <a:r>
              <a:rPr lang="ja-JP" altLang="en-US" sz="1100" dirty="0">
                <a:latin typeface="ゆたぽん（コーディング）" panose="02000609000000000000" pitchFamily="1" charset="-128"/>
                <a:ea typeface="ゆたぽん（コーディング）" panose="02000609000000000000" pitchFamily="1" charset="-128"/>
              </a:rPr>
              <a:t>の長さ</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ローカル基底軸更新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UpdateAxis</a:t>
            </a:r>
            <a:r>
              <a:rPr lang="en-US" altLang="ja-JP" sz="1100" dirty="0">
                <a:latin typeface="ゆたぽん（コーディング）" panose="02000609000000000000" pitchFamily="1" charset="-128"/>
                <a:ea typeface="ゆたぽん（コーディング）" panose="02000609000000000000" pitchFamily="1" charset="-128"/>
              </a:rPr>
              <a:t>(D3DXMATRIX matrix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for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 0;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&lt; 3;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memcpy</a:t>
            </a:r>
            <a:r>
              <a:rPr lang="en-US" altLang="ja-JP" sz="1100" dirty="0" smtClean="0">
                <a:latin typeface="ゆたぽん（コーディング）" panose="02000609000000000000" pitchFamily="1" charset="-128"/>
                <a:ea typeface="ゆたぽん（コーディング）" panose="02000609000000000000" pitchFamily="1" charset="-128"/>
              </a:rPr>
              <a:t>(axis[</a:t>
            </a:r>
            <a:r>
              <a:rPr lang="en-US" altLang="ja-JP" sz="1100" dirty="0" err="1" smtClean="0">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matrix.m</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sizeof</a:t>
            </a:r>
            <a:r>
              <a:rPr lang="en-US" altLang="ja-JP" sz="1100" dirty="0">
                <a:latin typeface="ゆたぽん（コーディング）" panose="02000609000000000000" pitchFamily="1" charset="-128"/>
                <a:ea typeface="ゆたぽん（コーディング）" panose="02000609000000000000" pitchFamily="1" charset="-128"/>
              </a:rPr>
              <a:t>(D3DXVECTOR3));</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}OBB;</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30" name="正方形/長方形 29"/>
          <p:cNvSpPr/>
          <p:nvPr/>
        </p:nvSpPr>
        <p:spPr>
          <a:xfrm>
            <a:off x="764704" y="179512"/>
            <a:ext cx="5940896"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19249" y="256078"/>
            <a:ext cx="5681529" cy="2011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61313" y="2510190"/>
            <a:ext cx="6597352" cy="261610"/>
          </a:xfrm>
          <a:prstGeom prst="rect">
            <a:avLst/>
          </a:prstGeom>
          <a:noFill/>
        </p:spPr>
        <p:txBody>
          <a:bodyPr wrap="square" rtlCol="0">
            <a:spAutoFit/>
          </a:bodyPr>
          <a:lstStyle/>
          <a:p>
            <a:r>
              <a:rPr lang="ja-JP" altLang="en-US" sz="1100" dirty="0" smtClean="0"/>
              <a:t>　②衝突判定について</a:t>
            </a:r>
            <a:endParaRPr lang="en-US" altLang="ja-JP" sz="1100" dirty="0" smtClean="0"/>
          </a:p>
        </p:txBody>
      </p:sp>
      <p:sp>
        <p:nvSpPr>
          <p:cNvPr id="16" name="テキスト ボックス 15"/>
          <p:cNvSpPr txBox="1"/>
          <p:nvPr/>
        </p:nvSpPr>
        <p:spPr>
          <a:xfrm>
            <a:off x="620688" y="2798222"/>
            <a:ext cx="5980090" cy="430887"/>
          </a:xfrm>
          <a:prstGeom prst="rect">
            <a:avLst/>
          </a:prstGeom>
          <a:noFill/>
        </p:spPr>
        <p:txBody>
          <a:bodyPr wrap="square" rtlCol="0">
            <a:spAutoFit/>
          </a:bodyPr>
          <a:lstStyle/>
          <a:p>
            <a:r>
              <a:rPr lang="ja-JP" altLang="en-US" sz="1100" dirty="0" smtClean="0"/>
              <a:t>　衝突判定では分離軸に対して投影した影の重なりにて衝突の有無を判定する。なお、判定条件は</a:t>
            </a:r>
            <a:endParaRPr lang="en-US" altLang="ja-JP" sz="1100" dirty="0" smtClean="0"/>
          </a:p>
          <a:p>
            <a:r>
              <a:rPr lang="ja-JP" altLang="en-US" sz="1100" dirty="0" smtClean="0"/>
              <a:t>以下の通り。</a:t>
            </a:r>
            <a:endParaRPr lang="en-US" altLang="ja-JP" sz="1100" dirty="0" smtClean="0"/>
          </a:p>
        </p:txBody>
      </p:sp>
      <p:sp>
        <p:nvSpPr>
          <p:cNvPr id="18" name="テキスト ボックス 17"/>
          <p:cNvSpPr txBox="1"/>
          <p:nvPr/>
        </p:nvSpPr>
        <p:spPr>
          <a:xfrm>
            <a:off x="963929" y="3376856"/>
            <a:ext cx="5636849" cy="261610"/>
          </a:xfrm>
          <a:prstGeom prst="rect">
            <a:avLst/>
          </a:prstGeom>
          <a:noFill/>
        </p:spPr>
        <p:txBody>
          <a:bodyPr wrap="square" rtlCol="0">
            <a:spAutoFit/>
          </a:bodyPr>
          <a:lstStyle/>
          <a:p>
            <a:r>
              <a:rPr lang="ja-JP" altLang="en-US" sz="1100" b="1" dirty="0" smtClean="0"/>
              <a:t>分離軸に投影した</a:t>
            </a:r>
            <a:r>
              <a:rPr lang="en-US" altLang="ja-JP" sz="1100" b="1" dirty="0" smtClean="0"/>
              <a:t>OBB</a:t>
            </a:r>
            <a:r>
              <a:rPr lang="ja-JP" altLang="en-US" sz="1100" b="1" dirty="0" smtClean="0"/>
              <a:t>の中点間ベクトルの影の長さ　</a:t>
            </a:r>
            <a:r>
              <a:rPr lang="en-US" altLang="ja-JP" sz="1100" b="1" dirty="0" smtClean="0"/>
              <a:t>&lt;=</a:t>
            </a:r>
            <a:r>
              <a:rPr lang="ja-JP" altLang="en-US" sz="1100" b="1" dirty="0" smtClean="0"/>
              <a:t>　影</a:t>
            </a:r>
            <a:r>
              <a:rPr lang="en-US" altLang="ja-JP" sz="1100" b="1" dirty="0" smtClean="0"/>
              <a:t>A</a:t>
            </a:r>
            <a:r>
              <a:rPr lang="ja-JP" altLang="en-US" sz="1100" b="1" dirty="0" smtClean="0"/>
              <a:t>の長さ </a:t>
            </a:r>
            <a:r>
              <a:rPr lang="en-US" altLang="ja-JP" sz="1100" b="1" dirty="0" smtClean="0"/>
              <a:t>+ </a:t>
            </a:r>
            <a:r>
              <a:rPr lang="ja-JP" altLang="en-US" sz="1100" b="1" dirty="0" smtClean="0"/>
              <a:t>影</a:t>
            </a:r>
            <a:r>
              <a:rPr lang="en-US" altLang="ja-JP" sz="1100" b="1" dirty="0" smtClean="0"/>
              <a:t>B</a:t>
            </a:r>
            <a:r>
              <a:rPr lang="ja-JP" altLang="en-US" sz="1100" b="1" dirty="0" smtClean="0"/>
              <a:t>の長さ</a:t>
            </a:r>
            <a:endParaRPr lang="en-US" altLang="ja-JP" sz="1100" b="1" dirty="0" smtClean="0"/>
          </a:p>
        </p:txBody>
      </p:sp>
      <p:sp>
        <p:nvSpPr>
          <p:cNvPr id="22" name="角丸四角形 21"/>
          <p:cNvSpPr/>
          <p:nvPr/>
        </p:nvSpPr>
        <p:spPr>
          <a:xfrm>
            <a:off x="963929" y="3229109"/>
            <a:ext cx="5129367" cy="54780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448780" y="3937056"/>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38" name="正方形/長方形 37"/>
          <p:cNvSpPr/>
          <p:nvPr/>
        </p:nvSpPr>
        <p:spPr>
          <a:xfrm>
            <a:off x="3501008" y="4306384"/>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39" name="直線コネクタ 38"/>
          <p:cNvCxnSpPr/>
          <p:nvPr/>
        </p:nvCxnSpPr>
        <p:spPr>
          <a:xfrm>
            <a:off x="1448780" y="5305208"/>
            <a:ext cx="360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908557" y="4405108"/>
            <a:ext cx="0" cy="13190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2368334" y="4657136"/>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3501008" y="4665152"/>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endCxn id="55" idx="3"/>
          </p:cNvCxnSpPr>
          <p:nvPr/>
        </p:nvCxnSpPr>
        <p:spPr>
          <a:xfrm flipH="1">
            <a:off x="3965938" y="4671502"/>
            <a:ext cx="1" cy="9457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1915580" y="5233199"/>
            <a:ext cx="452554" cy="107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3520025" y="5242486"/>
            <a:ext cx="445913" cy="1247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5063274" y="5159906"/>
            <a:ext cx="886006" cy="261610"/>
          </a:xfrm>
          <a:prstGeom prst="rect">
            <a:avLst/>
          </a:prstGeom>
          <a:noFill/>
        </p:spPr>
        <p:txBody>
          <a:bodyPr wrap="square" rtlCol="0">
            <a:spAutoFit/>
          </a:bodyPr>
          <a:lstStyle/>
          <a:p>
            <a:r>
              <a:rPr lang="ja-JP" altLang="en-US" sz="1100" dirty="0" smtClean="0"/>
              <a:t>分離軸</a:t>
            </a:r>
            <a:endParaRPr lang="en-US" altLang="ja-JP" sz="1100" dirty="0" smtClean="0"/>
          </a:p>
        </p:txBody>
      </p:sp>
      <p:sp>
        <p:nvSpPr>
          <p:cNvPr id="51" name="円/楕円 50"/>
          <p:cNvSpPr/>
          <p:nvPr/>
        </p:nvSpPr>
        <p:spPr>
          <a:xfrm>
            <a:off x="1825166" y="425314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3893931" y="461673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a:stCxn id="51" idx="6"/>
            <a:endCxn id="52" idx="2"/>
          </p:cNvCxnSpPr>
          <p:nvPr/>
        </p:nvCxnSpPr>
        <p:spPr>
          <a:xfrm>
            <a:off x="1969182" y="4325153"/>
            <a:ext cx="1924749" cy="363588"/>
          </a:xfrm>
          <a:prstGeom prst="line">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1916852" y="5563518"/>
            <a:ext cx="2049086" cy="10751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endCxn id="44" idx="1"/>
          </p:cNvCxnSpPr>
          <p:nvPr/>
        </p:nvCxnSpPr>
        <p:spPr>
          <a:xfrm>
            <a:off x="1628800" y="5148064"/>
            <a:ext cx="286780" cy="138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057342" y="4908960"/>
            <a:ext cx="796922" cy="261610"/>
          </a:xfrm>
          <a:prstGeom prst="rect">
            <a:avLst/>
          </a:prstGeom>
          <a:noFill/>
        </p:spPr>
        <p:txBody>
          <a:bodyPr wrap="square" rtlCol="0">
            <a:spAutoFit/>
          </a:bodyPr>
          <a:lstStyle/>
          <a:p>
            <a:r>
              <a:rPr lang="ja-JP" altLang="en-US" sz="1100" dirty="0" smtClean="0"/>
              <a:t>影</a:t>
            </a:r>
            <a:r>
              <a:rPr lang="en-US" altLang="ja-JP" sz="1100" dirty="0" smtClean="0"/>
              <a:t>A</a:t>
            </a:r>
            <a:r>
              <a:rPr lang="ja-JP" altLang="en-US" sz="1100" dirty="0" smtClean="0"/>
              <a:t>の長さ</a:t>
            </a:r>
            <a:endParaRPr lang="en-US" altLang="ja-JP" sz="1100" dirty="0" smtClean="0"/>
          </a:p>
        </p:txBody>
      </p:sp>
      <p:cxnSp>
        <p:nvCxnSpPr>
          <p:cNvPr id="58" name="直線矢印コネクタ 57"/>
          <p:cNvCxnSpPr/>
          <p:nvPr/>
        </p:nvCxnSpPr>
        <p:spPr>
          <a:xfrm>
            <a:off x="3207173" y="5123224"/>
            <a:ext cx="286780" cy="138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2635715" y="4884120"/>
            <a:ext cx="796922" cy="261610"/>
          </a:xfrm>
          <a:prstGeom prst="rect">
            <a:avLst/>
          </a:prstGeom>
          <a:noFill/>
        </p:spPr>
        <p:txBody>
          <a:bodyPr wrap="square" rtlCol="0">
            <a:spAutoFit/>
          </a:bodyPr>
          <a:lstStyle/>
          <a:p>
            <a:r>
              <a:rPr lang="ja-JP" altLang="en-US" sz="1100" dirty="0" smtClean="0"/>
              <a:t>影</a:t>
            </a:r>
            <a:r>
              <a:rPr lang="en-US" altLang="ja-JP" sz="1100" dirty="0"/>
              <a:t>B</a:t>
            </a:r>
            <a:r>
              <a:rPr lang="ja-JP" altLang="en-US" sz="1100" dirty="0" smtClean="0"/>
              <a:t>の長さ</a:t>
            </a:r>
            <a:endParaRPr lang="en-US" altLang="ja-JP" sz="1100" dirty="0" smtClean="0"/>
          </a:p>
        </p:txBody>
      </p:sp>
      <p:cxnSp>
        <p:nvCxnSpPr>
          <p:cNvPr id="61" name="直線矢印コネクタ 60"/>
          <p:cNvCxnSpPr/>
          <p:nvPr/>
        </p:nvCxnSpPr>
        <p:spPr>
          <a:xfrm flipH="1" flipV="1">
            <a:off x="2941395" y="5681841"/>
            <a:ext cx="127565" cy="23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1908556" y="5879626"/>
            <a:ext cx="2240523" cy="261610"/>
          </a:xfrm>
          <a:prstGeom prst="rect">
            <a:avLst/>
          </a:prstGeom>
          <a:noFill/>
        </p:spPr>
        <p:txBody>
          <a:bodyPr wrap="square" rtlCol="0">
            <a:spAutoFit/>
          </a:bodyPr>
          <a:lstStyle/>
          <a:p>
            <a:r>
              <a:rPr lang="ja-JP" altLang="en-US" sz="1100" dirty="0" smtClean="0"/>
              <a:t>中点間ベクトルを投影した影の長さ</a:t>
            </a:r>
            <a:endParaRPr lang="en-US" altLang="ja-JP" sz="1100" dirty="0" smtClean="0"/>
          </a:p>
        </p:txBody>
      </p:sp>
      <p:sp>
        <p:nvSpPr>
          <p:cNvPr id="63" name="正方形/長方形 62"/>
          <p:cNvSpPr/>
          <p:nvPr/>
        </p:nvSpPr>
        <p:spPr>
          <a:xfrm>
            <a:off x="2312877" y="6457336"/>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64" name="正方形/長方形 63"/>
          <p:cNvSpPr/>
          <p:nvPr/>
        </p:nvSpPr>
        <p:spPr>
          <a:xfrm>
            <a:off x="3068961" y="6826664"/>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B</a:t>
            </a:r>
            <a:endParaRPr kumimoji="1" lang="ja-JP" altLang="en-US" dirty="0">
              <a:solidFill>
                <a:sysClr val="windowText" lastClr="000000"/>
              </a:solidFill>
            </a:endParaRPr>
          </a:p>
        </p:txBody>
      </p:sp>
      <p:cxnSp>
        <p:nvCxnSpPr>
          <p:cNvPr id="65" name="直線コネクタ 64"/>
          <p:cNvCxnSpPr/>
          <p:nvPr/>
        </p:nvCxnSpPr>
        <p:spPr>
          <a:xfrm>
            <a:off x="1448780" y="7825488"/>
            <a:ext cx="360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2772654" y="6925388"/>
            <a:ext cx="0" cy="13190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3068961" y="7185432"/>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3533891" y="7191782"/>
            <a:ext cx="1" cy="9457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2779677" y="7753479"/>
            <a:ext cx="452554" cy="107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087977" y="7742731"/>
            <a:ext cx="445913" cy="1247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5063274" y="7680186"/>
            <a:ext cx="886006" cy="261610"/>
          </a:xfrm>
          <a:prstGeom prst="rect">
            <a:avLst/>
          </a:prstGeom>
          <a:noFill/>
        </p:spPr>
        <p:txBody>
          <a:bodyPr wrap="square" rtlCol="0">
            <a:spAutoFit/>
          </a:bodyPr>
          <a:lstStyle/>
          <a:p>
            <a:r>
              <a:rPr lang="ja-JP" altLang="en-US" sz="1100" dirty="0" smtClean="0"/>
              <a:t>分離軸</a:t>
            </a:r>
            <a:endParaRPr lang="en-US" altLang="ja-JP" sz="1100" dirty="0" smtClean="0"/>
          </a:p>
        </p:txBody>
      </p:sp>
      <p:sp>
        <p:nvSpPr>
          <p:cNvPr id="73" name="円/楕円 72"/>
          <p:cNvSpPr/>
          <p:nvPr/>
        </p:nvSpPr>
        <p:spPr>
          <a:xfrm>
            <a:off x="2689263" y="677342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3461884" y="713701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73" idx="6"/>
            <a:endCxn id="74" idx="2"/>
          </p:cNvCxnSpPr>
          <p:nvPr/>
        </p:nvCxnSpPr>
        <p:spPr>
          <a:xfrm>
            <a:off x="2833279" y="6845433"/>
            <a:ext cx="628605" cy="363588"/>
          </a:xfrm>
          <a:prstGeom prst="line">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2780949" y="8083798"/>
            <a:ext cx="752942" cy="10751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p:cNvCxnSpPr/>
          <p:nvPr/>
        </p:nvCxnSpPr>
        <p:spPr>
          <a:xfrm>
            <a:off x="3232431" y="7177416"/>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4789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126</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20688" y="251520"/>
            <a:ext cx="5980090" cy="1277273"/>
          </a:xfrm>
          <a:prstGeom prst="rect">
            <a:avLst/>
          </a:prstGeom>
          <a:noFill/>
        </p:spPr>
        <p:txBody>
          <a:bodyPr wrap="square" rtlCol="0">
            <a:spAutoFit/>
          </a:bodyPr>
          <a:lstStyle/>
          <a:p>
            <a:r>
              <a:rPr lang="ja-JP" altLang="en-US" sz="1100" dirty="0" smtClean="0"/>
              <a:t>　前述の図から、分離軸に対して</a:t>
            </a:r>
            <a:r>
              <a:rPr lang="en-US" altLang="ja-JP" sz="1100" dirty="0" smtClean="0"/>
              <a:t>2</a:t>
            </a:r>
            <a:r>
              <a:rPr lang="ja-JP" altLang="en-US" sz="1100" dirty="0" err="1" smtClean="0"/>
              <a:t>つの</a:t>
            </a:r>
            <a:r>
              <a:rPr lang="en-US" altLang="ja-JP" sz="1100" dirty="0" smtClean="0"/>
              <a:t>OBB</a:t>
            </a:r>
            <a:r>
              <a:rPr lang="ja-JP" altLang="en-US" sz="1100" dirty="0" smtClean="0"/>
              <a:t>のベクトルおよび</a:t>
            </a:r>
            <a:r>
              <a:rPr lang="en-US" altLang="ja-JP" sz="1100" dirty="0" smtClean="0"/>
              <a:t>OBB</a:t>
            </a:r>
            <a:r>
              <a:rPr lang="ja-JP" altLang="en-US" sz="1100" dirty="0" smtClean="0"/>
              <a:t>の中心間ベクトルを投影すれば</a:t>
            </a:r>
            <a:endParaRPr lang="en-US" altLang="ja-JP" sz="1100" dirty="0" smtClean="0"/>
          </a:p>
          <a:p>
            <a:r>
              <a:rPr lang="ja-JP" altLang="en-US" sz="1100" dirty="0" smtClean="0"/>
              <a:t>判定出来ることが分かる。</a:t>
            </a:r>
            <a:endParaRPr lang="en-US" altLang="ja-JP" sz="1100" dirty="0" smtClean="0"/>
          </a:p>
          <a:p>
            <a:endParaRPr lang="en-US" altLang="ja-JP" sz="1100" dirty="0"/>
          </a:p>
          <a:p>
            <a:r>
              <a:rPr lang="ja-JP" altLang="en-US" sz="1100" dirty="0" smtClean="0"/>
              <a:t>　また、</a:t>
            </a:r>
            <a:r>
              <a:rPr lang="ja-JP" altLang="en-US" sz="1100" b="1" dirty="0" smtClean="0"/>
              <a:t>あるベクトルに対してベクトルを投影した時の影の長さは、ベクトルの内積を計算すれば</a:t>
            </a:r>
            <a:endParaRPr lang="en-US" altLang="ja-JP" sz="1100" b="1" dirty="0" smtClean="0"/>
          </a:p>
          <a:p>
            <a:r>
              <a:rPr lang="ja-JP" altLang="en-US" sz="1100" b="1" dirty="0" smtClean="0"/>
              <a:t>良い。</a:t>
            </a:r>
            <a:endParaRPr lang="en-US" altLang="ja-JP" sz="1100" b="1" dirty="0"/>
          </a:p>
          <a:p>
            <a:r>
              <a:rPr lang="ja-JP" altLang="en-US" sz="1100" dirty="0" smtClean="0"/>
              <a:t>　なお、</a:t>
            </a:r>
            <a:r>
              <a:rPr lang="en-US" altLang="ja-JP" sz="1100" b="1" dirty="0" smtClean="0"/>
              <a:t>DirectX</a:t>
            </a:r>
            <a:r>
              <a:rPr lang="ja-JP" altLang="en-US" sz="1100" b="1" dirty="0" smtClean="0"/>
              <a:t>においてベクトルの内積を求めるには、</a:t>
            </a:r>
            <a:r>
              <a:rPr lang="en-US" altLang="ja-JP" sz="1100" b="1" dirty="0" smtClean="0"/>
              <a:t>DirectX</a:t>
            </a:r>
            <a:r>
              <a:rPr lang="ja-JP" altLang="en-US" sz="1100" b="1" dirty="0" err="1" smtClean="0"/>
              <a:t>にて</a:t>
            </a:r>
            <a:r>
              <a:rPr lang="ja-JP" altLang="en-US" sz="1100" b="1" dirty="0" smtClean="0"/>
              <a:t>用意されている</a:t>
            </a:r>
            <a:r>
              <a:rPr lang="en-US" altLang="ja-JP" sz="1100" b="1" dirty="0" smtClean="0"/>
              <a:t>D3DXVec3Dot</a:t>
            </a:r>
          </a:p>
          <a:p>
            <a:r>
              <a:rPr lang="ja-JP" altLang="en-US" sz="1100" b="1" dirty="0"/>
              <a:t>関数</a:t>
            </a:r>
            <a:r>
              <a:rPr lang="ja-JP" altLang="en-US" sz="1100" b="1" dirty="0" smtClean="0"/>
              <a:t>を使用すれば良い</a:t>
            </a:r>
            <a:r>
              <a:rPr lang="ja-JP" altLang="en-US" sz="1100" dirty="0" smtClean="0"/>
              <a:t>。</a:t>
            </a:r>
            <a:endParaRPr lang="en-US" altLang="ja-JP" sz="1100" dirty="0" smtClean="0"/>
          </a:p>
        </p:txBody>
      </p:sp>
      <p:sp>
        <p:nvSpPr>
          <p:cNvPr id="46" name="テキスト ボックス 45"/>
          <p:cNvSpPr txBox="1"/>
          <p:nvPr/>
        </p:nvSpPr>
        <p:spPr>
          <a:xfrm>
            <a:off x="745338" y="1475656"/>
            <a:ext cx="5636770" cy="1785104"/>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D3DXVec3Dot</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a:t>
            </a:r>
            <a:r>
              <a:rPr lang="en-US" altLang="ja-JP" sz="1100" dirty="0" smtClean="0"/>
              <a:t>2</a:t>
            </a:r>
            <a:r>
              <a:rPr lang="ja-JP" altLang="en-US" sz="1100" dirty="0" err="1" smtClean="0"/>
              <a:t>つの</a:t>
            </a:r>
            <a:r>
              <a:rPr lang="ja-JP" altLang="en-US" sz="1100" dirty="0" smtClean="0"/>
              <a:t>ベクトルの内積を算出する。</a:t>
            </a:r>
            <a:endParaRPr lang="en-US" altLang="ja-JP" sz="1100" dirty="0" smtClean="0"/>
          </a:p>
          <a:p>
            <a:r>
              <a:rPr lang="ja-JP" altLang="en-US" sz="1100" dirty="0" smtClean="0"/>
              <a:t>戻り値</a:t>
            </a:r>
            <a:endParaRPr lang="en-US" altLang="ja-JP" sz="1100" dirty="0" smtClean="0"/>
          </a:p>
          <a:p>
            <a:r>
              <a:rPr lang="ja-JP" altLang="en-US" sz="1100" dirty="0"/>
              <a:t>　</a:t>
            </a:r>
            <a:r>
              <a:rPr lang="ja-JP" altLang="en-US" sz="1100" dirty="0" smtClean="0"/>
              <a:t>ベクトルの内積</a:t>
            </a:r>
            <a:endParaRPr lang="en-US" altLang="ja-JP" sz="1100" dirty="0" smtClean="0"/>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FLOAT D3DXVec3Dot</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D3DXVECTOR3 *pV1</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ベクトル</a:t>
            </a:r>
            <a:r>
              <a:rPr kumimoji="0" lang="en-US" altLang="ja-JP" sz="1100" dirty="0" smtClean="0">
                <a:latin typeface="ゆたぽん（コーディング）" panose="02000609000000000000" pitchFamily="1" charset="-128"/>
                <a:ea typeface="ゆたぽん（コーディング）" panose="02000609000000000000" pitchFamily="1" charset="-128"/>
              </a:rPr>
              <a:t>1</a:t>
            </a: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D3DXVECTOR3 *</a:t>
            </a:r>
            <a:r>
              <a:rPr kumimoji="0" lang="ja-JP" altLang="ja-JP" sz="1100" dirty="0" smtClean="0">
                <a:latin typeface="ゆたぽん（コーディング）" panose="02000609000000000000" pitchFamily="1" charset="-128"/>
                <a:ea typeface="ゆたぽん（コーディング）" panose="02000609000000000000" pitchFamily="1" charset="-128"/>
              </a:rPr>
              <a:t>pV2</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ベクトル</a:t>
            </a:r>
            <a:r>
              <a:rPr kumimoji="0" lang="en-US" altLang="ja-JP" sz="1100" dirty="0" smtClean="0">
                <a:latin typeface="ゆたぽん（コーディング）" panose="02000609000000000000" pitchFamily="1" charset="-128"/>
                <a:ea typeface="ゆたぽん（コーディング）" panose="02000609000000000000" pitchFamily="1" charset="-128"/>
              </a:rPr>
              <a:t>2</a:t>
            </a: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 </a:t>
            </a:r>
          </a:p>
        </p:txBody>
      </p:sp>
      <p:sp>
        <p:nvSpPr>
          <p:cNvPr id="47" name="正方形/長方形 46"/>
          <p:cNvSpPr/>
          <p:nvPr/>
        </p:nvSpPr>
        <p:spPr>
          <a:xfrm>
            <a:off x="764704" y="1686440"/>
            <a:ext cx="5669266" cy="15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620688" y="3347864"/>
            <a:ext cx="5980090" cy="600164"/>
          </a:xfrm>
          <a:prstGeom prst="rect">
            <a:avLst/>
          </a:prstGeom>
          <a:noFill/>
        </p:spPr>
        <p:txBody>
          <a:bodyPr wrap="square" rtlCol="0">
            <a:spAutoFit/>
          </a:bodyPr>
          <a:lstStyle/>
          <a:p>
            <a:r>
              <a:rPr lang="ja-JP" altLang="en-US" sz="1100" dirty="0" smtClean="0"/>
              <a:t>　</a:t>
            </a:r>
            <a:r>
              <a:rPr lang="en-US" altLang="ja-JP" sz="1100" dirty="0" smtClean="0"/>
              <a:t>2</a:t>
            </a:r>
            <a:r>
              <a:rPr lang="ja-JP" altLang="en-US" sz="1100" dirty="0" smtClean="0"/>
              <a:t>点間ベクトルおよび</a:t>
            </a:r>
            <a:r>
              <a:rPr lang="en-US" altLang="ja-JP" sz="1100" dirty="0" smtClean="0"/>
              <a:t>OBB</a:t>
            </a:r>
            <a:r>
              <a:rPr lang="ja-JP" altLang="en-US" sz="1100" dirty="0" smtClean="0"/>
              <a:t>ともに内積により影の長さを算出する。また、</a:t>
            </a:r>
            <a:r>
              <a:rPr lang="ja-JP" altLang="en-US" sz="1100" b="1" dirty="0" smtClean="0"/>
              <a:t>算出した内積値はマイナスにならないよう絶対値を取る</a:t>
            </a:r>
            <a:r>
              <a:rPr lang="ja-JP" altLang="en-US" sz="1100" dirty="0"/>
              <a:t>。</a:t>
            </a:r>
            <a:r>
              <a:rPr lang="ja-JP" altLang="en-US" sz="1100" dirty="0" smtClean="0"/>
              <a:t>なお、</a:t>
            </a:r>
            <a:r>
              <a:rPr lang="en-US" altLang="ja-JP" sz="1100" dirty="0" smtClean="0"/>
              <a:t>OBB</a:t>
            </a:r>
            <a:r>
              <a:rPr lang="ja-JP" altLang="en-US" sz="1100" dirty="0" smtClean="0"/>
              <a:t>については、回転にも対応する為に以下の計算式によって影の長さを算出する。</a:t>
            </a:r>
            <a:endParaRPr lang="en-US" altLang="ja-JP" sz="1100" dirty="0" smtClean="0"/>
          </a:p>
        </p:txBody>
      </p:sp>
      <p:sp>
        <p:nvSpPr>
          <p:cNvPr id="56" name="テキスト ボックス 55"/>
          <p:cNvSpPr txBox="1"/>
          <p:nvPr/>
        </p:nvSpPr>
        <p:spPr>
          <a:xfrm>
            <a:off x="1412776" y="4272247"/>
            <a:ext cx="4392488" cy="646331"/>
          </a:xfrm>
          <a:prstGeom prst="rect">
            <a:avLst/>
          </a:prstGeom>
          <a:noFill/>
        </p:spPr>
        <p:txBody>
          <a:bodyPr wrap="square" rtlCol="0">
            <a:spAutoFit/>
          </a:bodyPr>
          <a:lstStyle/>
          <a:p>
            <a:r>
              <a:rPr lang="en-US" altLang="ja-JP" sz="1200" b="1" dirty="0" smtClean="0"/>
              <a:t>|</a:t>
            </a:r>
            <a:r>
              <a:rPr lang="ja-JP" altLang="en-US" sz="1200" b="1" dirty="0" smtClean="0"/>
              <a:t>分離軸に投影した</a:t>
            </a:r>
            <a:r>
              <a:rPr lang="en-US" altLang="ja-JP" sz="1200" b="1" dirty="0" smtClean="0"/>
              <a:t>OBB</a:t>
            </a:r>
            <a:r>
              <a:rPr lang="ja-JP" altLang="en-US" sz="1200" b="1" dirty="0" smtClean="0"/>
              <a:t>のローカル基底軸</a:t>
            </a:r>
            <a:r>
              <a:rPr lang="en-US" altLang="ja-JP" sz="1200" b="1" dirty="0" smtClean="0"/>
              <a:t>X * X</a:t>
            </a:r>
            <a:r>
              <a:rPr lang="ja-JP" altLang="en-US" sz="1200" b="1" dirty="0" smtClean="0"/>
              <a:t>の半分の長さ</a:t>
            </a:r>
            <a:r>
              <a:rPr lang="en-US" altLang="ja-JP" sz="1200" b="1" dirty="0" smtClean="0"/>
              <a:t>| + </a:t>
            </a:r>
          </a:p>
          <a:p>
            <a:r>
              <a:rPr lang="en-US" altLang="ja-JP" sz="1200" b="1" dirty="0"/>
              <a:t>|</a:t>
            </a:r>
            <a:r>
              <a:rPr lang="ja-JP" altLang="en-US" sz="1200" b="1" dirty="0"/>
              <a:t>分離軸に投影した</a:t>
            </a:r>
            <a:r>
              <a:rPr lang="en-US" altLang="ja-JP" sz="1200" b="1" dirty="0"/>
              <a:t>OBB</a:t>
            </a:r>
            <a:r>
              <a:rPr lang="ja-JP" altLang="en-US" sz="1200" b="1" dirty="0"/>
              <a:t>のローカル</a:t>
            </a:r>
            <a:r>
              <a:rPr lang="ja-JP" altLang="en-US" sz="1200" b="1" dirty="0" smtClean="0"/>
              <a:t>基底軸</a:t>
            </a:r>
            <a:r>
              <a:rPr lang="en-US" altLang="ja-JP" sz="1200" b="1" dirty="0" smtClean="0"/>
              <a:t>Y </a:t>
            </a:r>
            <a:r>
              <a:rPr lang="en-US" altLang="ja-JP" sz="1200" b="1" dirty="0"/>
              <a:t>* </a:t>
            </a:r>
            <a:r>
              <a:rPr lang="en-US" altLang="ja-JP" sz="1200" b="1" dirty="0" smtClean="0"/>
              <a:t>Y</a:t>
            </a:r>
            <a:r>
              <a:rPr lang="ja-JP" altLang="en-US" sz="1200" b="1" dirty="0" smtClean="0"/>
              <a:t>の</a:t>
            </a:r>
            <a:r>
              <a:rPr lang="ja-JP" altLang="en-US" sz="1200" b="1" dirty="0"/>
              <a:t>半分の長さ</a:t>
            </a:r>
            <a:r>
              <a:rPr lang="en-US" altLang="ja-JP" sz="1200" b="1" dirty="0"/>
              <a:t>| + </a:t>
            </a:r>
          </a:p>
          <a:p>
            <a:r>
              <a:rPr lang="en-US" altLang="ja-JP" sz="1200" b="1" dirty="0"/>
              <a:t>|</a:t>
            </a:r>
            <a:r>
              <a:rPr lang="ja-JP" altLang="en-US" sz="1200" b="1" dirty="0"/>
              <a:t>分離軸に投影した</a:t>
            </a:r>
            <a:r>
              <a:rPr lang="en-US" altLang="ja-JP" sz="1200" b="1" dirty="0"/>
              <a:t>OBB</a:t>
            </a:r>
            <a:r>
              <a:rPr lang="ja-JP" altLang="en-US" sz="1200" b="1" dirty="0"/>
              <a:t>のローカル</a:t>
            </a:r>
            <a:r>
              <a:rPr lang="ja-JP" altLang="en-US" sz="1200" b="1" dirty="0" smtClean="0"/>
              <a:t>基底軸</a:t>
            </a:r>
            <a:r>
              <a:rPr lang="en-US" altLang="ja-JP" sz="1200" b="1" dirty="0" smtClean="0"/>
              <a:t>Z * Z</a:t>
            </a:r>
            <a:r>
              <a:rPr lang="ja-JP" altLang="en-US" sz="1200" b="1" dirty="0" smtClean="0"/>
              <a:t>の</a:t>
            </a:r>
            <a:r>
              <a:rPr lang="ja-JP" altLang="en-US" sz="1200" b="1" dirty="0"/>
              <a:t>半分の長さ</a:t>
            </a:r>
            <a:r>
              <a:rPr lang="en-US" altLang="ja-JP" sz="1200" b="1" dirty="0"/>
              <a:t>| </a:t>
            </a:r>
          </a:p>
        </p:txBody>
      </p:sp>
      <p:sp>
        <p:nvSpPr>
          <p:cNvPr id="60" name="角丸四角形 59"/>
          <p:cNvSpPr/>
          <p:nvPr/>
        </p:nvSpPr>
        <p:spPr>
          <a:xfrm>
            <a:off x="1395977" y="4213461"/>
            <a:ext cx="4337279" cy="7051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909840" y="3923928"/>
            <a:ext cx="1416839" cy="261610"/>
          </a:xfrm>
          <a:prstGeom prst="rect">
            <a:avLst/>
          </a:prstGeom>
          <a:noFill/>
        </p:spPr>
        <p:txBody>
          <a:bodyPr wrap="square" rtlCol="0">
            <a:spAutoFit/>
          </a:bodyPr>
          <a:lstStyle/>
          <a:p>
            <a:r>
              <a:rPr lang="en-US" altLang="ja-JP" sz="1100" dirty="0" smtClean="0"/>
              <a:t>&lt;OBB</a:t>
            </a:r>
            <a:r>
              <a:rPr lang="ja-JP" altLang="en-US" sz="1100" dirty="0" smtClean="0"/>
              <a:t>の影の長さ</a:t>
            </a:r>
            <a:r>
              <a:rPr lang="en-US" altLang="ja-JP" sz="1100" dirty="0" smtClean="0"/>
              <a:t>&gt;</a:t>
            </a:r>
            <a:endParaRPr lang="ja-JP" altLang="ja-JP" sz="1100" dirty="0"/>
          </a:p>
        </p:txBody>
      </p:sp>
      <p:sp>
        <p:nvSpPr>
          <p:cNvPr id="78" name="テキスト ボックス 77"/>
          <p:cNvSpPr txBox="1"/>
          <p:nvPr/>
        </p:nvSpPr>
        <p:spPr>
          <a:xfrm>
            <a:off x="620688" y="5004048"/>
            <a:ext cx="5980090" cy="261610"/>
          </a:xfrm>
          <a:prstGeom prst="rect">
            <a:avLst/>
          </a:prstGeom>
          <a:noFill/>
        </p:spPr>
        <p:txBody>
          <a:bodyPr wrap="square" rtlCol="0">
            <a:spAutoFit/>
          </a:bodyPr>
          <a:lstStyle/>
          <a:p>
            <a:r>
              <a:rPr lang="ja-JP" altLang="en-US" sz="1100" dirty="0" smtClean="0"/>
              <a:t>これらの内容を踏まえて実装を行う。なお、</a:t>
            </a:r>
            <a:r>
              <a:rPr lang="en-US" altLang="ja-JP" sz="1100" dirty="0" smtClean="0"/>
              <a:t>OBB</a:t>
            </a:r>
            <a:r>
              <a:rPr lang="ja-JP" altLang="en-US" sz="1100" dirty="0" smtClean="0"/>
              <a:t>は先ほど作成した</a:t>
            </a:r>
            <a:r>
              <a:rPr lang="en-US" altLang="ja-JP" sz="1100" dirty="0" smtClean="0"/>
              <a:t>OBB</a:t>
            </a:r>
            <a:r>
              <a:rPr lang="ja-JP" altLang="en-US" sz="1100" dirty="0" smtClean="0"/>
              <a:t>構造体を使用する。</a:t>
            </a:r>
            <a:endParaRPr lang="en-US" altLang="ja-JP" sz="1100" dirty="0" smtClean="0"/>
          </a:p>
        </p:txBody>
      </p:sp>
      <p:sp>
        <p:nvSpPr>
          <p:cNvPr id="79" name="正方形/長方形 78"/>
          <p:cNvSpPr/>
          <p:nvPr/>
        </p:nvSpPr>
        <p:spPr>
          <a:xfrm>
            <a:off x="398568" y="5572562"/>
            <a:ext cx="6427712" cy="2631490"/>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CTestScene</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Draw</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衝突判定関数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引数</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obbA:OBB_A</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obbB:OBB_B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分離軸 </a:t>
            </a:r>
            <a:r>
              <a:rPr lang="en-US" altLang="ja-JP" sz="1100" dirty="0">
                <a:latin typeface="ゆたぽん（コーディング）" panose="02000609000000000000" pitchFamily="1" charset="-128"/>
                <a:ea typeface="ゆたぽん（コーディング）" panose="02000609000000000000" pitchFamily="1" charset="-128"/>
              </a:rPr>
              <a:t>distanceVec:2</a:t>
            </a:r>
            <a:r>
              <a:rPr lang="ja-JP" altLang="en-US" sz="1100" dirty="0">
                <a:latin typeface="ゆたぽん（コーディング）" panose="02000609000000000000" pitchFamily="1" charset="-128"/>
                <a:ea typeface="ゆたぽん（コーディング）" panose="02000609000000000000" pitchFamily="1" charset="-128"/>
              </a:rPr>
              <a:t>点間ベクトル</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戻り値</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true</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衝突あり　</a:t>
            </a:r>
            <a:r>
              <a:rPr lang="en-US" altLang="ja-JP" sz="1100" dirty="0">
                <a:latin typeface="ゆたぽん（コーディング）" panose="02000609000000000000" pitchFamily="1" charset="-128"/>
                <a:ea typeface="ゆたぽん（コーディング）" panose="02000609000000000000" pitchFamily="1" charset="-128"/>
              </a:rPr>
              <a:t>false:</a:t>
            </a:r>
            <a:r>
              <a:rPr lang="ja-JP" altLang="en-US" sz="1100" dirty="0">
                <a:latin typeface="ゆたぽん（コーディング）" panose="02000609000000000000" pitchFamily="1" charset="-128"/>
                <a:ea typeface="ゆたぽん（コーディング）" panose="02000609000000000000" pitchFamily="1" charset="-128"/>
              </a:rPr>
              <a:t>衝突なし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ComareLength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D3DXVECTOR3&amp; </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80" name="正方形/長方形 79"/>
          <p:cNvSpPr/>
          <p:nvPr/>
        </p:nvSpPr>
        <p:spPr>
          <a:xfrm>
            <a:off x="391246" y="5485853"/>
            <a:ext cx="6219009" cy="271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324769" y="5269002"/>
            <a:ext cx="1476400" cy="261610"/>
          </a:xfrm>
          <a:prstGeom prst="rect">
            <a:avLst/>
          </a:prstGeom>
          <a:noFill/>
        </p:spPr>
        <p:txBody>
          <a:bodyPr wrap="square" rtlCol="0">
            <a:spAutoFit/>
          </a:bodyPr>
          <a:lstStyle/>
          <a:p>
            <a:r>
              <a:rPr lang="en-US" altLang="ja-JP" sz="1100" dirty="0" smtClean="0"/>
              <a:t>&lt;</a:t>
            </a:r>
            <a:r>
              <a:rPr lang="en-US" altLang="ja-JP" sz="1100" dirty="0" err="1" smtClean="0"/>
              <a:t>TestScene.h</a:t>
            </a:r>
            <a:r>
              <a:rPr lang="en-US" altLang="ja-JP" sz="1100" dirty="0" smtClean="0"/>
              <a:t>&gt;</a:t>
            </a:r>
          </a:p>
        </p:txBody>
      </p:sp>
      <p:sp>
        <p:nvSpPr>
          <p:cNvPr id="82" name="正方形/長方形 81"/>
          <p:cNvSpPr/>
          <p:nvPr/>
        </p:nvSpPr>
        <p:spPr>
          <a:xfrm>
            <a:off x="462652" y="6639517"/>
            <a:ext cx="5983337" cy="11484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73798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127</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48903" y="387980"/>
            <a:ext cx="6220456" cy="5678478"/>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::Draw()</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bool</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ComareLength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2</a:t>
            </a:r>
            <a:r>
              <a:rPr lang="ja-JP" altLang="en-US" sz="1100" dirty="0">
                <a:latin typeface="ゆたぽん（コーディング）" panose="02000609000000000000" pitchFamily="1" charset="-128"/>
                <a:ea typeface="ゆたぽん（コーディング）" panose="02000609000000000000" pitchFamily="1" charset="-128"/>
              </a:rPr>
              <a:t>点間距離の影の長さ算出</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fDistance</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fabsf</a:t>
            </a:r>
            <a:r>
              <a:rPr lang="en-US" altLang="ja-JP" sz="1100" dirty="0">
                <a:latin typeface="ゆたぽん（コーディング）" panose="02000609000000000000" pitchFamily="1" charset="-128"/>
                <a:ea typeface="ゆたぽん（コーディング）" panose="02000609000000000000" pitchFamily="1" charset="-128"/>
              </a:rPr>
              <a:t>(D3DXVec3Dot(&amp;</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OBB_A</a:t>
            </a:r>
            <a:r>
              <a:rPr lang="ja-JP" altLang="en-US" sz="1100" dirty="0">
                <a:latin typeface="ゆたぽん（コーディング）" panose="02000609000000000000" pitchFamily="1" charset="-128"/>
                <a:ea typeface="ゆたぽん（コーディング）" panose="02000609000000000000" pitchFamily="1" charset="-128"/>
              </a:rPr>
              <a:t>の影</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fShadowA</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fabsf</a:t>
            </a:r>
            <a:r>
              <a:rPr lang="en-US" altLang="ja-JP" sz="1100" dirty="0">
                <a:latin typeface="ゆたぽん（コーディング）" panose="02000609000000000000" pitchFamily="1" charset="-128"/>
                <a:ea typeface="ゆたぽん（コーディング）" panose="02000609000000000000" pitchFamily="1" charset="-128"/>
              </a:rPr>
              <a:t>(D3DXVec3Dot(&amp;</a:t>
            </a:r>
            <a:r>
              <a:rPr lang="en-US" altLang="ja-JP" sz="1100" dirty="0" err="1">
                <a:latin typeface="ゆたぽん（コーディング）" panose="02000609000000000000" pitchFamily="1" charset="-128"/>
                <a:ea typeface="ゆたぽん（コーディング）" panose="02000609000000000000" pitchFamily="1" charset="-128"/>
              </a:rPr>
              <a:t>obbA.axis</a:t>
            </a:r>
            <a:r>
              <a:rPr lang="en-US" altLang="ja-JP" sz="1100" dirty="0">
                <a:latin typeface="ゆたぽん（コーディング）" panose="02000609000000000000" pitchFamily="1" charset="-128"/>
                <a:ea typeface="ゆたぽん（コーディング）" panose="02000609000000000000" pitchFamily="1" charset="-128"/>
              </a:rPr>
              <a:t>[0],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obbA.halfLength.x</a:t>
            </a:r>
            <a:r>
              <a:rPr lang="en-US" altLang="ja-JP" sz="1100" dirty="0">
                <a:latin typeface="ゆたぽん（コーディング）" panose="02000609000000000000" pitchFamily="1" charset="-128"/>
                <a:ea typeface="ゆたぽん（コーディング）" panose="02000609000000000000" pitchFamily="1" charset="-128"/>
              </a:rPr>
              <a:t>) +</a:t>
            </a:r>
          </a:p>
          <a:p>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fabsf</a:t>
            </a:r>
            <a:r>
              <a:rPr lang="en-US" altLang="ja-JP" sz="1100" dirty="0" smtClean="0">
                <a:latin typeface="ゆたぽん（コーディング）" panose="02000609000000000000" pitchFamily="1" charset="-128"/>
                <a:ea typeface="ゆたぽん（コーディング）" panose="02000609000000000000" pitchFamily="1" charset="-128"/>
              </a:rPr>
              <a:t>(D3DXVec3Dot</a:t>
            </a:r>
            <a:r>
              <a:rPr lang="en-US" altLang="ja-JP" sz="1100" dirty="0">
                <a:latin typeface="ゆたぽん（コーディング）" panose="02000609000000000000" pitchFamily="1" charset="-128"/>
                <a:ea typeface="ゆたぽん（コーディング）" panose="02000609000000000000" pitchFamily="1" charset="-128"/>
              </a:rPr>
              <a:t>(&amp;</a:t>
            </a:r>
            <a:r>
              <a:rPr lang="en-US" altLang="ja-JP" sz="1100" dirty="0" err="1">
                <a:latin typeface="ゆたぽん（コーディング）" panose="02000609000000000000" pitchFamily="1" charset="-128"/>
                <a:ea typeface="ゆたぽん（コーディング）" panose="02000609000000000000" pitchFamily="1" charset="-128"/>
              </a:rPr>
              <a:t>obbA.axis</a:t>
            </a:r>
            <a:r>
              <a:rPr lang="en-US" altLang="ja-JP" sz="1100" dirty="0">
                <a:latin typeface="ゆたぽん（コーディング）" panose="02000609000000000000" pitchFamily="1" charset="-128"/>
                <a:ea typeface="ゆたぽん（コーディング）" panose="02000609000000000000" pitchFamily="1" charset="-128"/>
              </a:rPr>
              <a:t>[1],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obbA.halfLength.y</a:t>
            </a:r>
            <a:r>
              <a:rPr lang="en-US" altLang="ja-JP" sz="1100" dirty="0">
                <a:latin typeface="ゆたぽん（コーディング）" panose="02000609000000000000" pitchFamily="1" charset="-128"/>
                <a:ea typeface="ゆたぽん（コーディング）" panose="02000609000000000000" pitchFamily="1" charset="-128"/>
              </a:rPr>
              <a:t>) +</a:t>
            </a:r>
          </a:p>
          <a:p>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fabsf</a:t>
            </a:r>
            <a:r>
              <a:rPr lang="en-US" altLang="ja-JP" sz="1100" dirty="0" smtClean="0">
                <a:latin typeface="ゆたぽん（コーディング）" panose="02000609000000000000" pitchFamily="1" charset="-128"/>
                <a:ea typeface="ゆたぽん（コーディング）" panose="02000609000000000000" pitchFamily="1" charset="-128"/>
              </a:rPr>
              <a:t>(D3DXVec3Dot</a:t>
            </a:r>
            <a:r>
              <a:rPr lang="en-US" altLang="ja-JP" sz="1100" dirty="0">
                <a:latin typeface="ゆたぽん（コーディング）" panose="02000609000000000000" pitchFamily="1" charset="-128"/>
                <a:ea typeface="ゆたぽん（コーディング）" panose="02000609000000000000" pitchFamily="1" charset="-128"/>
              </a:rPr>
              <a:t>(&amp;</a:t>
            </a:r>
            <a:r>
              <a:rPr lang="en-US" altLang="ja-JP" sz="1100" dirty="0" err="1">
                <a:latin typeface="ゆたぽん（コーディング）" panose="02000609000000000000" pitchFamily="1" charset="-128"/>
                <a:ea typeface="ゆたぽん（コーディング）" panose="02000609000000000000" pitchFamily="1" charset="-128"/>
              </a:rPr>
              <a:t>obbA.axis</a:t>
            </a:r>
            <a:r>
              <a:rPr lang="en-US" altLang="ja-JP" sz="1100" dirty="0">
                <a:latin typeface="ゆたぽん（コーディング）" panose="02000609000000000000" pitchFamily="1" charset="-128"/>
                <a:ea typeface="ゆたぽん（コーディング）" panose="02000609000000000000" pitchFamily="1" charset="-128"/>
              </a:rPr>
              <a:t>[2],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obbA.halfLength.z</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OBB_B</a:t>
            </a:r>
            <a:r>
              <a:rPr lang="ja-JP" altLang="en-US" sz="1100" dirty="0">
                <a:latin typeface="ゆたぽん（コーディング）" panose="02000609000000000000" pitchFamily="1" charset="-128"/>
                <a:ea typeface="ゆたぽん（コーディング）" panose="02000609000000000000" pitchFamily="1" charset="-128"/>
              </a:rPr>
              <a:t>の影</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float </a:t>
            </a:r>
            <a:r>
              <a:rPr lang="en-US" altLang="ja-JP" sz="1100" dirty="0" err="1">
                <a:latin typeface="ゆたぽん（コーディング）" panose="02000609000000000000" pitchFamily="1" charset="-128"/>
                <a:ea typeface="ゆたぽん（コーディング）" panose="02000609000000000000" pitchFamily="1" charset="-128"/>
              </a:rPr>
              <a:t>fShadowB</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fabsf</a:t>
            </a:r>
            <a:r>
              <a:rPr lang="en-US" altLang="ja-JP" sz="1100" dirty="0">
                <a:latin typeface="ゆたぽん（コーディング）" panose="02000609000000000000" pitchFamily="1" charset="-128"/>
                <a:ea typeface="ゆたぽん（コーディング）" panose="02000609000000000000" pitchFamily="1" charset="-128"/>
              </a:rPr>
              <a:t>(D3DXVec3Dot(&amp;</a:t>
            </a:r>
            <a:r>
              <a:rPr lang="en-US" altLang="ja-JP" sz="1100" dirty="0" err="1">
                <a:latin typeface="ゆたぽん（コーディング）" panose="02000609000000000000" pitchFamily="1" charset="-128"/>
                <a:ea typeface="ゆたぽん（コーディング）" panose="02000609000000000000" pitchFamily="1" charset="-128"/>
              </a:rPr>
              <a:t>obbB.axis</a:t>
            </a:r>
            <a:r>
              <a:rPr lang="en-US" altLang="ja-JP" sz="1100" dirty="0">
                <a:latin typeface="ゆたぽん（コーディング）" panose="02000609000000000000" pitchFamily="1" charset="-128"/>
                <a:ea typeface="ゆたぽん（コーディング）" panose="02000609000000000000" pitchFamily="1" charset="-128"/>
              </a:rPr>
              <a:t>[0],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obbB.halfLength.x</a:t>
            </a:r>
            <a:r>
              <a:rPr lang="en-US" altLang="ja-JP" sz="1100" dirty="0">
                <a:latin typeface="ゆたぽん（コーディング）" panose="02000609000000000000" pitchFamily="1" charset="-128"/>
                <a:ea typeface="ゆたぽん（コーディング）" panose="02000609000000000000" pitchFamily="1" charset="-128"/>
              </a:rPr>
              <a:t>) +</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fabsf</a:t>
            </a:r>
            <a:r>
              <a:rPr lang="en-US" altLang="ja-JP" sz="1100" dirty="0" smtClean="0">
                <a:latin typeface="ゆたぽん（コーディング）" panose="02000609000000000000" pitchFamily="1" charset="-128"/>
                <a:ea typeface="ゆたぽん（コーディング）" panose="02000609000000000000" pitchFamily="1" charset="-128"/>
              </a:rPr>
              <a:t>(D3DXVec3Dot</a:t>
            </a:r>
            <a:r>
              <a:rPr lang="en-US" altLang="ja-JP" sz="1100" dirty="0">
                <a:latin typeface="ゆたぽん（コーディング）" panose="02000609000000000000" pitchFamily="1" charset="-128"/>
                <a:ea typeface="ゆたぽん（コーディング）" panose="02000609000000000000" pitchFamily="1" charset="-128"/>
              </a:rPr>
              <a:t>(&amp;</a:t>
            </a:r>
            <a:r>
              <a:rPr lang="en-US" altLang="ja-JP" sz="1100" dirty="0" err="1">
                <a:latin typeface="ゆたぽん（コーディング）" panose="02000609000000000000" pitchFamily="1" charset="-128"/>
                <a:ea typeface="ゆたぽん（コーディング）" panose="02000609000000000000" pitchFamily="1" charset="-128"/>
              </a:rPr>
              <a:t>obbB.axis</a:t>
            </a:r>
            <a:r>
              <a:rPr lang="en-US" altLang="ja-JP" sz="1100" dirty="0">
                <a:latin typeface="ゆたぽん（コーディング）" panose="02000609000000000000" pitchFamily="1" charset="-128"/>
                <a:ea typeface="ゆたぽん（コーディング）" panose="02000609000000000000" pitchFamily="1" charset="-128"/>
              </a:rPr>
              <a:t>[1],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obbB.halfLength.y</a:t>
            </a:r>
            <a:r>
              <a:rPr lang="en-US" altLang="ja-JP" sz="1100" dirty="0">
                <a:latin typeface="ゆたぽん（コーディング）" panose="02000609000000000000" pitchFamily="1" charset="-128"/>
                <a:ea typeface="ゆたぽん（コーディング）" panose="02000609000000000000" pitchFamily="1" charset="-128"/>
              </a:rPr>
              <a:t>) +</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fabsf</a:t>
            </a:r>
            <a:r>
              <a:rPr lang="en-US" altLang="ja-JP" sz="1100" dirty="0" smtClean="0">
                <a:latin typeface="ゆたぽん（コーディング）" panose="02000609000000000000" pitchFamily="1" charset="-128"/>
                <a:ea typeface="ゆたぽん（コーディング）" panose="02000609000000000000" pitchFamily="1" charset="-128"/>
              </a:rPr>
              <a:t>(D3DXVec3Dot</a:t>
            </a:r>
            <a:r>
              <a:rPr lang="en-US" altLang="ja-JP" sz="1100" dirty="0">
                <a:latin typeface="ゆたぽん（コーディング）" panose="02000609000000000000" pitchFamily="1" charset="-128"/>
                <a:ea typeface="ゆたぽん（コーディング）" panose="02000609000000000000" pitchFamily="1" charset="-128"/>
              </a:rPr>
              <a:t>(&amp;</a:t>
            </a:r>
            <a:r>
              <a:rPr lang="en-US" altLang="ja-JP" sz="1100" dirty="0" err="1">
                <a:latin typeface="ゆたぽん（コーディング）" panose="02000609000000000000" pitchFamily="1" charset="-128"/>
                <a:ea typeface="ゆたぽん（コーディング）" panose="02000609000000000000" pitchFamily="1" charset="-128"/>
              </a:rPr>
              <a:t>obbB.axis</a:t>
            </a:r>
            <a:r>
              <a:rPr lang="en-US" altLang="ja-JP" sz="1100" dirty="0">
                <a:latin typeface="ゆたぽん（コーディング）" panose="02000609000000000000" pitchFamily="1" charset="-128"/>
                <a:ea typeface="ゆたぽん（コーディング）" panose="02000609000000000000" pitchFamily="1" charset="-128"/>
              </a:rPr>
              <a:t>[2], &amp;</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obbB.halfLength.z</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衝突判定</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fDistance</a:t>
            </a:r>
            <a:r>
              <a:rPr lang="en-US" altLang="ja-JP" sz="1100" dirty="0">
                <a:latin typeface="ゆたぽん（コーディング）" panose="02000609000000000000" pitchFamily="1" charset="-128"/>
                <a:ea typeface="ゆたぽん（コーディング）" panose="02000609000000000000" pitchFamily="1" charset="-128"/>
              </a:rPr>
              <a:t> &lt;= </a:t>
            </a:r>
            <a:r>
              <a:rPr lang="en-US" altLang="ja-JP" sz="1100" dirty="0" err="1">
                <a:latin typeface="ゆたぽん（コーディング）" panose="02000609000000000000" pitchFamily="1" charset="-128"/>
                <a:ea typeface="ゆたぽん（コーディング）" panose="02000609000000000000" pitchFamily="1" charset="-128"/>
              </a:rPr>
              <a:t>fShadowA</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fShadowB</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true; //</a:t>
            </a:r>
            <a:r>
              <a:rPr lang="ja-JP" altLang="en-US" sz="1100" dirty="0">
                <a:latin typeface="ゆたぽん（コーディング）" panose="02000609000000000000" pitchFamily="1" charset="-128"/>
                <a:ea typeface="ゆたぽん（コーディング）" panose="02000609000000000000" pitchFamily="1" charset="-128"/>
              </a:rPr>
              <a:t>衝突あり</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false;//</a:t>
            </a:r>
            <a:r>
              <a:rPr lang="ja-JP" altLang="en-US" sz="1100" dirty="0">
                <a:latin typeface="ゆたぽん（コーディング）" panose="02000609000000000000" pitchFamily="1" charset="-128"/>
                <a:ea typeface="ゆたぽん（コーディング）" panose="02000609000000000000" pitchFamily="1" charset="-128"/>
              </a:rPr>
              <a:t>衝突なし</a:t>
            </a:r>
          </a:p>
          <a:p>
            <a:r>
              <a:rPr lang="en-US" altLang="ja-JP" sz="1100" dirty="0">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19" name="正方形/長方形 18"/>
          <p:cNvSpPr/>
          <p:nvPr/>
        </p:nvSpPr>
        <p:spPr>
          <a:xfrm>
            <a:off x="450350" y="397967"/>
            <a:ext cx="6219009" cy="5686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05383" y="1187624"/>
            <a:ext cx="5983337" cy="4824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83873" y="168768"/>
            <a:ext cx="1476400" cy="261610"/>
          </a:xfrm>
          <a:prstGeom prst="rect">
            <a:avLst/>
          </a:prstGeom>
          <a:noFill/>
        </p:spPr>
        <p:txBody>
          <a:bodyPr wrap="square" rtlCol="0">
            <a:spAutoFit/>
          </a:bodyPr>
          <a:lstStyle/>
          <a:p>
            <a:r>
              <a:rPr lang="en-US" altLang="ja-JP" sz="1100" dirty="0" smtClean="0"/>
              <a:t>&lt;TestScene.cpp&gt;</a:t>
            </a:r>
          </a:p>
        </p:txBody>
      </p:sp>
    </p:spTree>
    <p:extLst>
      <p:ext uri="{BB962C8B-B14F-4D97-AF65-F5344CB8AC3E}">
        <p14:creationId xmlns:p14="http://schemas.microsoft.com/office/powerpoint/2010/main" val="24328040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128</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61313" y="277942"/>
            <a:ext cx="6597352" cy="261610"/>
          </a:xfrm>
          <a:prstGeom prst="rect">
            <a:avLst/>
          </a:prstGeom>
          <a:noFill/>
        </p:spPr>
        <p:txBody>
          <a:bodyPr wrap="square" rtlCol="0">
            <a:spAutoFit/>
          </a:bodyPr>
          <a:lstStyle/>
          <a:p>
            <a:r>
              <a:rPr lang="ja-JP" altLang="en-US" sz="1100" dirty="0" smtClean="0"/>
              <a:t>　③分離軸ごとに衝突判定</a:t>
            </a:r>
            <a:endParaRPr lang="en-US" altLang="ja-JP" sz="1100" dirty="0" smtClean="0"/>
          </a:p>
        </p:txBody>
      </p:sp>
      <p:sp>
        <p:nvSpPr>
          <p:cNvPr id="16" name="テキスト ボックス 15"/>
          <p:cNvSpPr txBox="1"/>
          <p:nvPr/>
        </p:nvSpPr>
        <p:spPr>
          <a:xfrm>
            <a:off x="620688" y="565974"/>
            <a:ext cx="5980090" cy="769441"/>
          </a:xfrm>
          <a:prstGeom prst="rect">
            <a:avLst/>
          </a:prstGeom>
          <a:noFill/>
        </p:spPr>
        <p:txBody>
          <a:bodyPr wrap="square" rtlCol="0">
            <a:spAutoFit/>
          </a:bodyPr>
          <a:lstStyle/>
          <a:p>
            <a:r>
              <a:rPr lang="ja-JP" altLang="en-US" sz="1100" dirty="0" smtClean="0"/>
              <a:t>　先述の</a:t>
            </a:r>
            <a:r>
              <a:rPr lang="en-US" altLang="ja-JP" sz="1100" dirty="0" err="1" smtClean="0"/>
              <a:t>CompareLength</a:t>
            </a:r>
            <a:r>
              <a:rPr lang="ja-JP" altLang="en-US" sz="1100" dirty="0" smtClean="0"/>
              <a:t>関数を分離軸ごとに呼び出して判定を行う必要がある。なお、</a:t>
            </a:r>
            <a:endParaRPr lang="en-US" altLang="ja-JP" sz="1100" dirty="0" smtClean="0"/>
          </a:p>
          <a:p>
            <a:r>
              <a:rPr lang="ja-JP" altLang="en-US" sz="1100" b="1" dirty="0" smtClean="0"/>
              <a:t>判定は「ローカル基底軸」、「基底軸同士の外積によって算出したベクトル」の順番で</a:t>
            </a:r>
            <a:endParaRPr lang="en-US" altLang="ja-JP" sz="1100" b="1" dirty="0" smtClean="0"/>
          </a:p>
          <a:p>
            <a:r>
              <a:rPr lang="ja-JP" altLang="en-US" sz="1100" b="1" dirty="0" smtClean="0"/>
              <a:t>衝突判定を行う。これは、ローカル基底軸を分離軸とした衝突判定でほとんど消化出来る</a:t>
            </a:r>
            <a:endParaRPr lang="en-US" altLang="ja-JP" sz="1100" b="1" dirty="0" smtClean="0"/>
          </a:p>
          <a:p>
            <a:r>
              <a:rPr lang="ja-JP" altLang="en-US" sz="1100" b="1" dirty="0" smtClean="0"/>
              <a:t>為</a:t>
            </a:r>
            <a:r>
              <a:rPr lang="ja-JP" altLang="en-US" sz="1100" dirty="0" smtClean="0"/>
              <a:t>である。</a:t>
            </a:r>
            <a:endParaRPr lang="en-US" altLang="ja-JP" sz="1100" dirty="0" smtClean="0"/>
          </a:p>
        </p:txBody>
      </p:sp>
      <p:sp>
        <p:nvSpPr>
          <p:cNvPr id="46" name="テキスト ボックス 45"/>
          <p:cNvSpPr txBox="1"/>
          <p:nvPr/>
        </p:nvSpPr>
        <p:spPr>
          <a:xfrm>
            <a:off x="620688" y="1354287"/>
            <a:ext cx="5980090" cy="600164"/>
          </a:xfrm>
          <a:prstGeom prst="rect">
            <a:avLst/>
          </a:prstGeom>
          <a:noFill/>
        </p:spPr>
        <p:txBody>
          <a:bodyPr wrap="square" rtlCol="0">
            <a:spAutoFit/>
          </a:bodyPr>
          <a:lstStyle/>
          <a:p>
            <a:r>
              <a:rPr lang="ja-JP" altLang="en-US" sz="1100" dirty="0" smtClean="0"/>
              <a:t>　なお、基底軸同士の外積によって</a:t>
            </a:r>
            <a:r>
              <a:rPr lang="en-US" altLang="ja-JP" sz="1100" dirty="0" smtClean="0"/>
              <a:t>2</a:t>
            </a:r>
            <a:r>
              <a:rPr lang="ja-JP" altLang="en-US" sz="1100" dirty="0" err="1" smtClean="0"/>
              <a:t>つの</a:t>
            </a:r>
            <a:r>
              <a:rPr lang="ja-JP" altLang="en-US" sz="1100" dirty="0" smtClean="0"/>
              <a:t>ベクトルに対して垂直な新しいベクトルを算出する</a:t>
            </a:r>
            <a:endParaRPr lang="en-US" altLang="ja-JP" sz="1100" dirty="0" smtClean="0"/>
          </a:p>
          <a:p>
            <a:r>
              <a:rPr lang="ja-JP" altLang="en-US" sz="1100" dirty="0" smtClean="0"/>
              <a:t>必要があるが、</a:t>
            </a:r>
            <a:r>
              <a:rPr lang="en-US" altLang="ja-JP" sz="1100" b="1" dirty="0" smtClean="0"/>
              <a:t>DirectX</a:t>
            </a:r>
            <a:r>
              <a:rPr lang="ja-JP" altLang="en-US" sz="1100" b="1" dirty="0" smtClean="0"/>
              <a:t>において、２つのベクトルの外積を求めるには、</a:t>
            </a:r>
            <a:r>
              <a:rPr lang="en-US" altLang="ja-JP" sz="1100" b="1" dirty="0" smtClean="0"/>
              <a:t>DirectX</a:t>
            </a:r>
            <a:r>
              <a:rPr lang="ja-JP" altLang="en-US" sz="1100" b="1" dirty="0" err="1" smtClean="0"/>
              <a:t>にて</a:t>
            </a:r>
            <a:r>
              <a:rPr lang="ja-JP" altLang="en-US" sz="1100" b="1" dirty="0" smtClean="0"/>
              <a:t>用意されて</a:t>
            </a:r>
            <a:endParaRPr lang="en-US" altLang="ja-JP" sz="1100" b="1" dirty="0" smtClean="0"/>
          </a:p>
          <a:p>
            <a:r>
              <a:rPr lang="ja-JP" altLang="en-US" sz="1100" b="1" dirty="0" smtClean="0"/>
              <a:t>いる</a:t>
            </a:r>
            <a:r>
              <a:rPr lang="en-US" altLang="ja-JP" sz="1100" b="1" dirty="0" smtClean="0"/>
              <a:t>D3DXVec3Cross</a:t>
            </a:r>
            <a:r>
              <a:rPr lang="ja-JP" altLang="en-US" sz="1100" b="1" dirty="0" smtClean="0"/>
              <a:t>関数を使用</a:t>
            </a:r>
            <a:r>
              <a:rPr lang="ja-JP" altLang="en-US" sz="1100" dirty="0" smtClean="0"/>
              <a:t>する。</a:t>
            </a:r>
            <a:endParaRPr lang="en-US" altLang="ja-JP" sz="1100" dirty="0" smtClean="0"/>
          </a:p>
        </p:txBody>
      </p:sp>
      <p:sp>
        <p:nvSpPr>
          <p:cNvPr id="47" name="テキスト ボックス 46"/>
          <p:cNvSpPr txBox="1"/>
          <p:nvPr/>
        </p:nvSpPr>
        <p:spPr>
          <a:xfrm>
            <a:off x="745338" y="1907704"/>
            <a:ext cx="5636770" cy="1615827"/>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D3DXVec3Cross</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a:t>
            </a:r>
            <a:r>
              <a:rPr lang="en-US" altLang="ja-JP" sz="1100" dirty="0"/>
              <a:t>2 </a:t>
            </a:r>
            <a:r>
              <a:rPr lang="ja-JP" altLang="en-US" sz="1100" dirty="0"/>
              <a:t>つの </a:t>
            </a:r>
            <a:r>
              <a:rPr lang="en-US" altLang="ja-JP" sz="1100" dirty="0"/>
              <a:t>3D </a:t>
            </a:r>
            <a:r>
              <a:rPr lang="ja-JP" altLang="en-US" sz="1100" dirty="0"/>
              <a:t>ベクトルの外積を計算する</a:t>
            </a:r>
            <a:r>
              <a:rPr lang="ja-JP" altLang="en-US" sz="1100" dirty="0" smtClean="0"/>
              <a:t>。</a:t>
            </a:r>
            <a:endParaRPr lang="en-US" altLang="ja-JP" sz="1100" dirty="0"/>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D3DXVECTOR3 *D3DXVec3Cross</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D3DXVECTOR3</a:t>
            </a:r>
            <a:r>
              <a:rPr kumimoji="0" lang="ja-JP" altLang="ja-JP" sz="1100" dirty="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pOut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出力先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D3DXVECTOR3 *</a:t>
            </a:r>
            <a:r>
              <a:rPr kumimoji="0" lang="ja-JP" altLang="ja-JP" sz="1100" dirty="0" smtClean="0">
                <a:latin typeface="ゆたぽん（コーディング）" panose="02000609000000000000" pitchFamily="1" charset="-128"/>
                <a:ea typeface="ゆたぽん（コーディング）" panose="02000609000000000000" pitchFamily="1" charset="-128"/>
              </a:rPr>
              <a:t>pV1</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ベクトル</a:t>
            </a:r>
            <a:r>
              <a:rPr kumimoji="0" lang="en-US" altLang="ja-JP" sz="1100" dirty="0" smtClean="0">
                <a:latin typeface="ゆたぽん（コーディング）" panose="02000609000000000000" pitchFamily="1" charset="-128"/>
                <a:ea typeface="ゆたぽん（コーディング）" panose="02000609000000000000" pitchFamily="1" charset="-128"/>
              </a:rPr>
              <a:t>1</a:t>
            </a: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D3DXVECTOR3 *</a:t>
            </a:r>
            <a:r>
              <a:rPr kumimoji="0" lang="ja-JP" altLang="ja-JP" sz="1100" dirty="0" smtClean="0">
                <a:latin typeface="ゆたぽん（コーディング）" panose="02000609000000000000" pitchFamily="1" charset="-128"/>
                <a:ea typeface="ゆたぽん（コーディング）" panose="02000609000000000000" pitchFamily="1" charset="-128"/>
              </a:rPr>
              <a:t>pV2</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ベクトル</a:t>
            </a:r>
            <a:r>
              <a:rPr kumimoji="0" lang="en-US" altLang="ja-JP" sz="1100" dirty="0" smtClean="0">
                <a:latin typeface="ゆたぽん（コーディング）" panose="02000609000000000000" pitchFamily="1" charset="-128"/>
                <a:ea typeface="ゆたぽん（コーディング）" panose="02000609000000000000" pitchFamily="1" charset="-128"/>
              </a:rPr>
              <a:t>2</a:t>
            </a: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 </a:t>
            </a:r>
          </a:p>
        </p:txBody>
      </p:sp>
      <p:sp>
        <p:nvSpPr>
          <p:cNvPr id="48" name="正方形/長方形 47"/>
          <p:cNvSpPr/>
          <p:nvPr/>
        </p:nvSpPr>
        <p:spPr>
          <a:xfrm>
            <a:off x="764704" y="2118488"/>
            <a:ext cx="5669266" cy="15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620688" y="3755812"/>
            <a:ext cx="5980090" cy="261610"/>
          </a:xfrm>
          <a:prstGeom prst="rect">
            <a:avLst/>
          </a:prstGeom>
          <a:noFill/>
        </p:spPr>
        <p:txBody>
          <a:bodyPr wrap="square" rtlCol="0">
            <a:spAutoFit/>
          </a:bodyPr>
          <a:lstStyle/>
          <a:p>
            <a:r>
              <a:rPr lang="ja-JP" altLang="en-US" sz="1100" dirty="0" smtClean="0"/>
              <a:t>　分離軸ごとに</a:t>
            </a:r>
            <a:r>
              <a:rPr lang="en-US" altLang="ja-JP" sz="1100" dirty="0" err="1" smtClean="0"/>
              <a:t>CompareLength</a:t>
            </a:r>
            <a:r>
              <a:rPr lang="ja-JP" altLang="en-US" sz="1100" dirty="0" smtClean="0"/>
              <a:t>を呼び出して衝突判定を行うプログラムは次のようになる</a:t>
            </a:r>
            <a:r>
              <a:rPr lang="ja-JP" altLang="en-US" sz="1100" dirty="0"/>
              <a:t>。</a:t>
            </a:r>
            <a:endParaRPr lang="en-US" altLang="ja-JP" sz="1100" dirty="0" smtClean="0"/>
          </a:p>
        </p:txBody>
      </p:sp>
      <p:sp>
        <p:nvSpPr>
          <p:cNvPr id="54" name="正方形/長方形 53"/>
          <p:cNvSpPr/>
          <p:nvPr/>
        </p:nvSpPr>
        <p:spPr>
          <a:xfrm>
            <a:off x="398568" y="4299496"/>
            <a:ext cx="6427712" cy="2800767"/>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CTestScene</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ComareLength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D3DXVECTOR3&amp; </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衝突判定窓口関数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引数</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obbA:OBB_A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posA</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オブジェクト</a:t>
            </a:r>
            <a:r>
              <a:rPr lang="en-US" altLang="ja-JP" sz="1100" dirty="0">
                <a:latin typeface="ゆたぽん（コーディング）" panose="02000609000000000000" pitchFamily="1" charset="-128"/>
                <a:ea typeface="ゆたぽん（コーディング）" panose="02000609000000000000" pitchFamily="1" charset="-128"/>
              </a:rPr>
              <a:t>A</a:t>
            </a:r>
            <a:r>
              <a:rPr lang="ja-JP" altLang="en-US" sz="1100" dirty="0">
                <a:latin typeface="ゆたぽん（コーディング）" panose="02000609000000000000" pitchFamily="1" charset="-128"/>
                <a:ea typeface="ゆたぽん（コーディング）" panose="02000609000000000000" pitchFamily="1" charset="-128"/>
              </a:rPr>
              <a:t>座標 </a:t>
            </a:r>
            <a:r>
              <a:rPr lang="en-US" altLang="ja-JP" sz="1100" dirty="0" err="1">
                <a:latin typeface="ゆたぽん（コーディング）" panose="02000609000000000000" pitchFamily="1" charset="-128"/>
                <a:ea typeface="ゆたぽん（コーディング）" panose="02000609000000000000" pitchFamily="1" charset="-128"/>
              </a:rPr>
              <a:t>obbB:OBB_B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posB</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オブジェクト</a:t>
            </a:r>
            <a:r>
              <a:rPr lang="en-US" altLang="ja-JP" sz="1100" dirty="0">
                <a:latin typeface="ゆたぽん（コーディング）" panose="02000609000000000000" pitchFamily="1" charset="-128"/>
                <a:ea typeface="ゆたぽん（コーディング）" panose="02000609000000000000" pitchFamily="1" charset="-128"/>
              </a:rPr>
              <a:t>B</a:t>
            </a:r>
            <a:r>
              <a:rPr lang="ja-JP" altLang="en-US" sz="1100" dirty="0">
                <a:latin typeface="ゆたぽん（コーディング）" panose="02000609000000000000" pitchFamily="1" charset="-128"/>
                <a:ea typeface="ゆたぽん（コーディング）" panose="02000609000000000000" pitchFamily="1" charset="-128"/>
              </a:rPr>
              <a:t>座標</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戻り値</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true:</a:t>
            </a:r>
            <a:r>
              <a:rPr lang="ja-JP" altLang="en-US" sz="1100" dirty="0">
                <a:latin typeface="ゆたぽん（コーディング）" panose="02000609000000000000" pitchFamily="1" charset="-128"/>
                <a:ea typeface="ゆたぽん（コーディング）" panose="02000609000000000000" pitchFamily="1" charset="-128"/>
              </a:rPr>
              <a:t>衝突あり　</a:t>
            </a:r>
            <a:r>
              <a:rPr lang="en-US" altLang="ja-JP" sz="1100" dirty="0">
                <a:latin typeface="ゆたぽん（コーディング）" panose="02000609000000000000" pitchFamily="1" charset="-128"/>
                <a:ea typeface="ゆたぽん（コーディング）" panose="02000609000000000000" pitchFamily="1" charset="-128"/>
              </a:rPr>
              <a:t>false:</a:t>
            </a:r>
            <a:r>
              <a:rPr lang="ja-JP" altLang="en-US" sz="1100" dirty="0">
                <a:latin typeface="ゆたぽん（コーディング）" panose="02000609000000000000" pitchFamily="1" charset="-128"/>
                <a:ea typeface="ゆたぽん（コーディング）" panose="02000609000000000000" pitchFamily="1" charset="-128"/>
              </a:rPr>
              <a:t>衝突なし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posA</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OBB&amp;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posB</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56" name="正方形/長方形 55"/>
          <p:cNvSpPr/>
          <p:nvPr/>
        </p:nvSpPr>
        <p:spPr>
          <a:xfrm>
            <a:off x="391246" y="4212787"/>
            <a:ext cx="6219009" cy="2936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324769" y="3995936"/>
            <a:ext cx="1476400" cy="261610"/>
          </a:xfrm>
          <a:prstGeom prst="rect">
            <a:avLst/>
          </a:prstGeom>
          <a:noFill/>
        </p:spPr>
        <p:txBody>
          <a:bodyPr wrap="square" rtlCol="0">
            <a:spAutoFit/>
          </a:bodyPr>
          <a:lstStyle/>
          <a:p>
            <a:r>
              <a:rPr lang="en-US" altLang="ja-JP" sz="1100" dirty="0" smtClean="0"/>
              <a:t>&lt;</a:t>
            </a:r>
            <a:r>
              <a:rPr lang="en-US" altLang="ja-JP" sz="1100" dirty="0" err="1" smtClean="0"/>
              <a:t>TestScene.h</a:t>
            </a:r>
            <a:r>
              <a:rPr lang="en-US" altLang="ja-JP" sz="1100" dirty="0" smtClean="0"/>
              <a:t>&gt;</a:t>
            </a:r>
          </a:p>
        </p:txBody>
      </p:sp>
      <p:sp>
        <p:nvSpPr>
          <p:cNvPr id="77" name="正方形/長方形 76"/>
          <p:cNvSpPr/>
          <p:nvPr/>
        </p:nvSpPr>
        <p:spPr>
          <a:xfrm>
            <a:off x="456302" y="5513218"/>
            <a:ext cx="5983337" cy="1183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67550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129</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48903" y="387980"/>
            <a:ext cx="6220456" cy="13957667"/>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::Draw()</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bool</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smtClean="0">
                <a:latin typeface="ゆたぽん（コーディング）" panose="02000609000000000000" pitchFamily="1" charset="-128"/>
                <a:ea typeface="ゆたぽん（コーディング）" panose="02000609000000000000" pitchFamily="1" charset="-128"/>
              </a:rPr>
              <a:t>posA</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OBB&amp;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posB</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obbB.center</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posB</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obbA.center</a:t>
            </a:r>
            <a:r>
              <a:rPr lang="en-US" altLang="ja-JP" sz="1100" dirty="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posA</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ローカル基底軸を分離軸とした衝突判定</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for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 0;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&lt; 3; </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OBB_A</a:t>
            </a:r>
            <a:r>
              <a:rPr lang="ja-JP" altLang="en-US" sz="1100" dirty="0">
                <a:latin typeface="ゆたぽん（コーディング）" panose="02000609000000000000" pitchFamily="1" charset="-128"/>
                <a:ea typeface="ゆたぽん（コーディング）" panose="02000609000000000000" pitchFamily="1" charset="-128"/>
              </a:rPr>
              <a:t>のローカル基底軸に投影した場合の衝突判定</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CompareLength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obbA.axis</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false;//</a:t>
            </a:r>
            <a:r>
              <a:rPr lang="ja-JP" altLang="en-US" sz="1100" dirty="0">
                <a:latin typeface="ゆたぽん（コーディング）" panose="02000609000000000000" pitchFamily="1" charset="-128"/>
                <a:ea typeface="ゆたぽん（コーディング）" panose="02000609000000000000" pitchFamily="1" charset="-128"/>
              </a:rPr>
              <a:t>衝突なし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OBB_B</a:t>
            </a:r>
            <a:r>
              <a:rPr lang="ja-JP" altLang="en-US" sz="1100" dirty="0">
                <a:latin typeface="ゆたぽん（コーディング）" panose="02000609000000000000" pitchFamily="1" charset="-128"/>
                <a:ea typeface="ゆたぽん（コーディング）" panose="02000609000000000000" pitchFamily="1" charset="-128"/>
              </a:rPr>
              <a:t>のローカル基底軸に投影した場合の衝突判定</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CompareLength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obbB.axis</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idx</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false;//</a:t>
            </a:r>
            <a:r>
              <a:rPr lang="ja-JP" altLang="en-US" sz="1100" dirty="0">
                <a:latin typeface="ゆたぽん（コーディング）" panose="02000609000000000000" pitchFamily="1" charset="-128"/>
                <a:ea typeface="ゆたぽん（コーディング）" panose="02000609000000000000" pitchFamily="1" charset="-128"/>
              </a:rPr>
              <a:t>衝突なし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ローカル基底軸同士の外積により算出されたベクトルを分離軸とした衝突判定</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OBB_A</a:t>
            </a:r>
            <a:r>
              <a:rPr lang="ja-JP" altLang="en-US" sz="1100" dirty="0">
                <a:latin typeface="ゆたぽん（コーディング）" panose="02000609000000000000" pitchFamily="1" charset="-128"/>
                <a:ea typeface="ゆたぽん（コーディング）" panose="02000609000000000000" pitchFamily="1" charset="-128"/>
              </a:rPr>
              <a:t>の</a:t>
            </a:r>
            <a:r>
              <a:rPr lang="en-US" altLang="ja-JP" sz="1100" dirty="0">
                <a:latin typeface="ゆたぽん（コーディング）" panose="02000609000000000000" pitchFamily="1" charset="-128"/>
                <a:ea typeface="ゆたぽん（コーディング）" panose="02000609000000000000" pitchFamily="1" charset="-128"/>
              </a:rPr>
              <a:t>3</a:t>
            </a:r>
            <a:r>
              <a:rPr lang="ja-JP" altLang="en-US" sz="1100" dirty="0">
                <a:latin typeface="ゆたぽん（コーディング）" panose="02000609000000000000" pitchFamily="1" charset="-128"/>
                <a:ea typeface="ゆたぽん（コーディング）" panose="02000609000000000000" pitchFamily="1" charset="-128"/>
              </a:rPr>
              <a:t>軸分ループ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for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aIdx</a:t>
            </a:r>
            <a:r>
              <a:rPr lang="en-US" altLang="ja-JP" sz="1100" dirty="0">
                <a:latin typeface="ゆたぽん（コーディング）" panose="02000609000000000000" pitchFamily="1" charset="-128"/>
                <a:ea typeface="ゆたぽん（コーディング）" panose="02000609000000000000" pitchFamily="1" charset="-128"/>
              </a:rPr>
              <a:t> = 0; </a:t>
            </a:r>
            <a:r>
              <a:rPr lang="en-US" altLang="ja-JP" sz="1100" dirty="0" err="1">
                <a:latin typeface="ゆたぽん（コーディング）" panose="02000609000000000000" pitchFamily="1" charset="-128"/>
                <a:ea typeface="ゆたぽん（コーディング）" panose="02000609000000000000" pitchFamily="1" charset="-128"/>
              </a:rPr>
              <a:t>aIdx</a:t>
            </a:r>
            <a:r>
              <a:rPr lang="en-US" altLang="ja-JP" sz="1100" dirty="0">
                <a:latin typeface="ゆたぽん（コーディング）" panose="02000609000000000000" pitchFamily="1" charset="-128"/>
                <a:ea typeface="ゆたぽん（コーディング）" panose="02000609000000000000" pitchFamily="1" charset="-128"/>
              </a:rPr>
              <a:t> &lt; 3; </a:t>
            </a:r>
            <a:r>
              <a:rPr lang="en-US" altLang="ja-JP" sz="1100" dirty="0" err="1">
                <a:latin typeface="ゆたぽん（コーディング）" panose="02000609000000000000" pitchFamily="1" charset="-128"/>
                <a:ea typeface="ゆたぽん（コーディング）" panose="02000609000000000000" pitchFamily="1" charset="-128"/>
              </a:rPr>
              <a:t>aIdx</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a:latin typeface="ゆたぽん（コーディング）" panose="02000609000000000000" pitchFamily="1" charset="-128"/>
                <a:ea typeface="ゆたぽん（コーディング）" panose="02000609000000000000" pitchFamily="1" charset="-128"/>
              </a:rPr>
              <a:t>OBB_B</a:t>
            </a:r>
            <a:r>
              <a:rPr lang="ja-JP" altLang="en-US" sz="1100" dirty="0">
                <a:latin typeface="ゆたぽん（コーディング）" panose="02000609000000000000" pitchFamily="1" charset="-128"/>
                <a:ea typeface="ゆたぽん（コーディング）" panose="02000609000000000000" pitchFamily="1" charset="-128"/>
              </a:rPr>
              <a:t>の</a:t>
            </a:r>
            <a:r>
              <a:rPr lang="en-US" altLang="ja-JP" sz="1100" dirty="0">
                <a:latin typeface="ゆたぽん（コーディング）" panose="02000609000000000000" pitchFamily="1" charset="-128"/>
                <a:ea typeface="ゆたぽん（コーディング）" panose="02000609000000000000" pitchFamily="1" charset="-128"/>
              </a:rPr>
              <a:t>3</a:t>
            </a:r>
            <a:r>
              <a:rPr lang="ja-JP" altLang="en-US" sz="1100" dirty="0">
                <a:latin typeface="ゆたぽん（コーディング）" panose="02000609000000000000" pitchFamily="1" charset="-128"/>
                <a:ea typeface="ゆたぽん（コーディング）" panose="02000609000000000000" pitchFamily="1" charset="-128"/>
              </a:rPr>
              <a:t>軸分ループ</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for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bIdx</a:t>
            </a:r>
            <a:r>
              <a:rPr lang="en-US" altLang="ja-JP" sz="1100" dirty="0">
                <a:latin typeface="ゆたぽん（コーディング）" panose="02000609000000000000" pitchFamily="1" charset="-128"/>
                <a:ea typeface="ゆたぽん（コーディング）" panose="02000609000000000000" pitchFamily="1" charset="-128"/>
              </a:rPr>
              <a:t> = 0; </a:t>
            </a:r>
            <a:r>
              <a:rPr lang="en-US" altLang="ja-JP" sz="1100" dirty="0" err="1">
                <a:latin typeface="ゆたぽん（コーディング）" panose="02000609000000000000" pitchFamily="1" charset="-128"/>
                <a:ea typeface="ゆたぽん（コーディング）" panose="02000609000000000000" pitchFamily="1" charset="-128"/>
              </a:rPr>
              <a:t>bIdx</a:t>
            </a:r>
            <a:r>
              <a:rPr lang="en-US" altLang="ja-JP" sz="1100" dirty="0">
                <a:latin typeface="ゆたぽん（コーディング）" panose="02000609000000000000" pitchFamily="1" charset="-128"/>
                <a:ea typeface="ゆたぽん（コーディング）" panose="02000609000000000000" pitchFamily="1" charset="-128"/>
              </a:rPr>
              <a:t> &lt; 3; </a:t>
            </a:r>
            <a:r>
              <a:rPr lang="en-US" altLang="ja-JP" sz="1100" dirty="0" err="1">
                <a:latin typeface="ゆたぽん（コーディング）" panose="02000609000000000000" pitchFamily="1" charset="-128"/>
                <a:ea typeface="ゆたぽん（コーディング）" panose="02000609000000000000" pitchFamily="1" charset="-128"/>
              </a:rPr>
              <a:t>bIdx</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a:latin typeface="ゆたぽん（コーディング）" panose="02000609000000000000" pitchFamily="1" charset="-128"/>
                <a:ea typeface="ゆたぽん（コーディング）" panose="02000609000000000000" pitchFamily="1" charset="-128"/>
              </a:rPr>
              <a:t>cross;</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D3DXVec3Cross</a:t>
            </a:r>
            <a:r>
              <a:rPr lang="en-US" altLang="ja-JP" sz="1100" dirty="0">
                <a:latin typeface="ゆたぽん（コーディング）" panose="02000609000000000000" pitchFamily="1" charset="-128"/>
                <a:ea typeface="ゆたぽん（コーディング）" panose="02000609000000000000" pitchFamily="1" charset="-128"/>
              </a:rPr>
              <a:t>(&amp;cross, &amp;</a:t>
            </a:r>
            <a:r>
              <a:rPr lang="en-US" altLang="ja-JP" sz="1100" dirty="0" err="1">
                <a:latin typeface="ゆたぽん（コーディング）" panose="02000609000000000000" pitchFamily="1" charset="-128"/>
                <a:ea typeface="ゆたぽん（コーディング）" panose="02000609000000000000" pitchFamily="1" charset="-128"/>
              </a:rPr>
              <a:t>obbA.axis</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aIdx</a:t>
            </a:r>
            <a:r>
              <a:rPr lang="en-US" altLang="ja-JP" sz="1100" dirty="0">
                <a:latin typeface="ゆたぽん（コーディング）" panose="02000609000000000000" pitchFamily="1" charset="-128"/>
                <a:ea typeface="ゆたぽん（コーディング）" panose="02000609000000000000" pitchFamily="1" charset="-128"/>
              </a:rPr>
              <a:t>], &amp;</a:t>
            </a:r>
            <a:r>
              <a:rPr lang="en-US" altLang="ja-JP" sz="1100" dirty="0" err="1">
                <a:latin typeface="ゆたぽん（コーディング）" panose="02000609000000000000" pitchFamily="1" charset="-128"/>
                <a:ea typeface="ゆたぽん（コーディング）" panose="02000609000000000000" pitchFamily="1" charset="-128"/>
              </a:rPr>
              <a:t>obbB.axis</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bIdx</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CompareLength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a:latin typeface="ゆたぽん（コーディング）" panose="02000609000000000000" pitchFamily="1" charset="-128"/>
                <a:ea typeface="ゆたぽん（コーディング）" panose="02000609000000000000" pitchFamily="1" charset="-128"/>
              </a:rPr>
              <a:t>, cross,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false;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bool</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ComareLength</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OBB&amp; </a:t>
            </a:r>
            <a:r>
              <a:rPr lang="en-US" altLang="ja-JP" sz="1100" dirty="0" err="1">
                <a:latin typeface="ゆたぽん（コーディング）" panose="02000609000000000000" pitchFamily="1" charset="-128"/>
                <a:ea typeface="ゆたぽん（コーディング）" panose="02000609000000000000" pitchFamily="1" charset="-128"/>
              </a:rPr>
              <a:t>obbB</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separateVec</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distanceVec</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・・・省略</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19" name="正方形/長方形 18"/>
          <p:cNvSpPr/>
          <p:nvPr/>
        </p:nvSpPr>
        <p:spPr>
          <a:xfrm>
            <a:off x="450350" y="397967"/>
            <a:ext cx="6219009" cy="7774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05383" y="1403648"/>
            <a:ext cx="5983337" cy="6336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83873" y="168768"/>
            <a:ext cx="1476400" cy="261610"/>
          </a:xfrm>
          <a:prstGeom prst="rect">
            <a:avLst/>
          </a:prstGeom>
          <a:noFill/>
        </p:spPr>
        <p:txBody>
          <a:bodyPr wrap="square" rtlCol="0">
            <a:spAutoFit/>
          </a:bodyPr>
          <a:lstStyle/>
          <a:p>
            <a:r>
              <a:rPr lang="en-US" altLang="ja-JP" sz="1100" dirty="0" smtClean="0"/>
              <a:t>&lt;TestScene.cpp&gt;</a:t>
            </a:r>
          </a:p>
        </p:txBody>
      </p:sp>
    </p:spTree>
    <p:extLst>
      <p:ext uri="{BB962C8B-B14F-4D97-AF65-F5344CB8AC3E}">
        <p14:creationId xmlns:p14="http://schemas.microsoft.com/office/powerpoint/2010/main" val="155316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467703"/>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3775393"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2.3</a:t>
            </a:r>
            <a:r>
              <a:rPr kumimoji="1" lang="ja-JP" altLang="en-US" u="sng" dirty="0" smtClean="0">
                <a:latin typeface="Meiryo UI" panose="020B0604030504040204" pitchFamily="50" charset="-128"/>
                <a:ea typeface="Meiryo UI" panose="020B0604030504040204" pitchFamily="50" charset="-128"/>
              </a:rPr>
              <a:t>　レンダリング開始、</a:t>
            </a:r>
            <a:r>
              <a:rPr lang="ja-JP" altLang="en-US" u="sng" dirty="0" smtClean="0">
                <a:latin typeface="Meiryo UI" panose="020B0604030504040204" pitchFamily="50" charset="-128"/>
                <a:ea typeface="Meiryo UI" panose="020B0604030504040204" pitchFamily="50" charset="-128"/>
              </a:rPr>
              <a:t>レンダリング終了</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レンダリングを行う際には、必ずレンダリング処理を行う前に</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デバイスが持つ</a:t>
            </a:r>
            <a:r>
              <a:rPr lang="en-US" altLang="ja-JP" sz="1100" dirty="0" err="1" smtClean="0">
                <a:latin typeface="Meiryo UI" panose="020B0604030504040204" pitchFamily="50" charset="-128"/>
                <a:ea typeface="Meiryo UI" panose="020B0604030504040204" pitchFamily="50" charset="-128"/>
              </a:rPr>
              <a:t>BeginScene</a:t>
            </a:r>
            <a:r>
              <a:rPr lang="ja-JP" altLang="en-US" sz="1100" dirty="0" smtClean="0">
                <a:latin typeface="Meiryo UI" panose="020B0604030504040204" pitchFamily="50" charset="-128"/>
                <a:ea typeface="Meiryo UI" panose="020B0604030504040204" pitchFamily="50" charset="-128"/>
              </a:rPr>
              <a:t>関数を呼出し、レンダリング処理終了後には同じく</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デバイスが持つ</a:t>
            </a:r>
            <a:r>
              <a:rPr lang="en-US" altLang="ja-JP" sz="1100" dirty="0" err="1" smtClean="0">
                <a:latin typeface="Meiryo UI" panose="020B0604030504040204" pitchFamily="50" charset="-128"/>
                <a:ea typeface="Meiryo UI" panose="020B0604030504040204" pitchFamily="50" charset="-128"/>
              </a:rPr>
              <a:t>EndScene</a:t>
            </a:r>
            <a:r>
              <a:rPr lang="ja-JP" altLang="en-US" sz="1100" dirty="0" smtClean="0">
                <a:latin typeface="Meiryo UI" panose="020B0604030504040204" pitchFamily="50" charset="-128"/>
                <a:ea typeface="Meiryo UI" panose="020B0604030504040204" pitchFamily="50" charset="-128"/>
              </a:rPr>
              <a:t>関数を呼出さなければならない。</a:t>
            </a:r>
            <a:endParaRPr lang="en-US" altLang="ja-JP" sz="1100" dirty="0" smtClean="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548680" y="1187624"/>
            <a:ext cx="6048672" cy="938719"/>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BeginScene</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シーン開始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HRESULT </a:t>
            </a:r>
            <a:r>
              <a:rPr lang="en-US" altLang="ja-JP" sz="1100" dirty="0" err="1" smtClean="0">
                <a:latin typeface="Meiryo UI" panose="020B0604030504040204" pitchFamily="50" charset="-128"/>
                <a:ea typeface="Meiryo UI" panose="020B0604030504040204" pitchFamily="50" charset="-128"/>
              </a:rPr>
              <a:t>BeginScene</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p:txBody>
      </p:sp>
      <p:sp>
        <p:nvSpPr>
          <p:cNvPr id="41" name="正方形/長方形 40"/>
          <p:cNvSpPr/>
          <p:nvPr/>
        </p:nvSpPr>
        <p:spPr>
          <a:xfrm>
            <a:off x="560110" y="1394416"/>
            <a:ext cx="5965234" cy="777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48680" y="2195736"/>
            <a:ext cx="6048672" cy="938719"/>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EndScene</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BeginScene</a:t>
            </a:r>
            <a:r>
              <a:rPr lang="ja-JP" altLang="en-US" sz="1100" dirty="0" smtClean="0">
                <a:latin typeface="Meiryo UI" panose="020B0604030504040204" pitchFamily="50" charset="-128"/>
                <a:ea typeface="Meiryo UI" panose="020B0604030504040204" pitchFamily="50" charset="-128"/>
              </a:rPr>
              <a:t>によって開始されたシーンを終了する。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HRESULT </a:t>
            </a:r>
            <a:r>
              <a:rPr lang="en-US" altLang="ja-JP" sz="1100" dirty="0" err="1" smtClean="0">
                <a:latin typeface="Meiryo UI" panose="020B0604030504040204" pitchFamily="50" charset="-128"/>
                <a:ea typeface="Meiryo UI" panose="020B0604030504040204" pitchFamily="50" charset="-128"/>
              </a:rPr>
              <a:t>EndScene</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p:txBody>
      </p:sp>
      <p:sp>
        <p:nvSpPr>
          <p:cNvPr id="13" name="正方形/長方形 12"/>
          <p:cNvSpPr/>
          <p:nvPr/>
        </p:nvSpPr>
        <p:spPr>
          <a:xfrm>
            <a:off x="560110" y="2402528"/>
            <a:ext cx="5965234" cy="777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656" y="3275856"/>
            <a:ext cx="2601994"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2.4</a:t>
            </a:r>
            <a:r>
              <a:rPr kumimoji="1" lang="ja-JP" altLang="en-US" u="sng" dirty="0" smtClean="0">
                <a:latin typeface="Meiryo UI" panose="020B0604030504040204" pitchFamily="50" charset="-128"/>
                <a:ea typeface="Meiryo UI" panose="020B0604030504040204" pitchFamily="50" charset="-128"/>
              </a:rPr>
              <a:t>　バッファを画面に描画</a:t>
            </a:r>
            <a:endParaRPr kumimoji="1" lang="ja-JP" altLang="en-US" u="sng"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469156" y="3709065"/>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バックバッファの内容をウィンドウに描画</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転送</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するには、</a:t>
            </a:r>
            <a:r>
              <a:rPr lang="en-US" altLang="ja-JP" sz="1100" dirty="0" smtClean="0">
                <a:latin typeface="Meiryo UI" panose="020B0604030504040204" pitchFamily="50" charset="-128"/>
                <a:ea typeface="Meiryo UI" panose="020B0604030504040204" pitchFamily="50" charset="-128"/>
              </a:rPr>
              <a:t> Direct3D</a:t>
            </a:r>
            <a:r>
              <a:rPr lang="ja-JP" altLang="en-US" sz="1100" dirty="0" smtClean="0">
                <a:latin typeface="Meiryo UI" panose="020B0604030504040204" pitchFamily="50" charset="-128"/>
                <a:ea typeface="Meiryo UI" panose="020B0604030504040204" pitchFamily="50" charset="-128"/>
              </a:rPr>
              <a:t>デバイスが持つ</a:t>
            </a:r>
            <a:r>
              <a:rPr lang="en-US" altLang="ja-JP" sz="1100" dirty="0" smtClean="0">
                <a:latin typeface="Meiryo UI" panose="020B0604030504040204" pitchFamily="50" charset="-128"/>
                <a:ea typeface="Meiryo UI" panose="020B0604030504040204" pitchFamily="50" charset="-128"/>
              </a:rPr>
              <a:t>Present</a:t>
            </a:r>
            <a:r>
              <a:rPr lang="ja-JP" altLang="en-US" sz="1100" dirty="0" smtClean="0">
                <a:latin typeface="Meiryo UI" panose="020B0604030504040204" pitchFamily="50" charset="-128"/>
                <a:ea typeface="Meiryo UI" panose="020B0604030504040204" pitchFamily="50" charset="-128"/>
              </a:rPr>
              <a:t>関数を呼出す必要がある。</a:t>
            </a:r>
            <a:endParaRPr lang="en-US" altLang="ja-JP" sz="1100" dirty="0" smtClean="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541164" y="4261321"/>
            <a:ext cx="6128196" cy="2123658"/>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&lt;Present</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デバイスが所有するバックバッファを表示</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HRESULT Present(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RECT *</a:t>
            </a:r>
            <a:r>
              <a:rPr lang="en-US" altLang="ja-JP" sz="1100" dirty="0" err="1" smtClean="0">
                <a:latin typeface="Meiryo UI" panose="020B0604030504040204" pitchFamily="50" charset="-128"/>
                <a:ea typeface="Meiryo UI" panose="020B0604030504040204" pitchFamily="50" charset="-128"/>
              </a:rPr>
              <a:t>pSourceRect</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転送元矩形を表す</a:t>
            </a:r>
            <a:r>
              <a:rPr lang="en-US" altLang="ja-JP" sz="1100" dirty="0" smtClean="0">
                <a:latin typeface="Meiryo UI" panose="020B0604030504040204" pitchFamily="50" charset="-128"/>
                <a:ea typeface="Meiryo UI" panose="020B0604030504040204" pitchFamily="50" charset="-128"/>
              </a:rPr>
              <a:t>RECT</a:t>
            </a:r>
            <a:r>
              <a:rPr lang="ja-JP" altLang="en-US" sz="1100" dirty="0" smtClean="0">
                <a:latin typeface="Meiryo UI" panose="020B0604030504040204" pitchFamily="50" charset="-128"/>
                <a:ea typeface="Meiryo UI" panose="020B0604030504040204" pitchFamily="50" charset="-128"/>
              </a:rPr>
              <a:t>構造体へのポインタ。</a:t>
            </a:r>
            <a:r>
              <a:rPr lang="en-US" altLang="ja-JP" sz="1100" dirty="0" smtClean="0">
                <a:latin typeface="Meiryo UI" panose="020B0604030504040204" pitchFamily="50" charset="-128"/>
                <a:ea typeface="Meiryo UI" panose="020B0604030504040204" pitchFamily="50" charset="-128"/>
              </a:rPr>
              <a:t>NULL</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RECT *</a:t>
            </a:r>
            <a:r>
              <a:rPr lang="en-US" altLang="ja-JP" sz="1100" dirty="0" err="1" smtClean="0">
                <a:latin typeface="Meiryo UI" panose="020B0604030504040204" pitchFamily="50" charset="-128"/>
                <a:ea typeface="Meiryo UI" panose="020B0604030504040204" pitchFamily="50" charset="-128"/>
              </a:rPr>
              <a:t>pDestRect</a:t>
            </a:r>
            <a:r>
              <a:rPr lang="en-US" altLang="ja-JP" sz="1100" dirty="0" smtClean="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転送先矩形を表す</a:t>
            </a:r>
            <a:r>
              <a:rPr lang="en-US" altLang="ja-JP" sz="1100" dirty="0" smtClean="0">
                <a:latin typeface="Meiryo UI" panose="020B0604030504040204" pitchFamily="50" charset="-128"/>
                <a:ea typeface="Meiryo UI" panose="020B0604030504040204" pitchFamily="50" charset="-128"/>
              </a:rPr>
              <a:t>RECT</a:t>
            </a:r>
            <a:r>
              <a:rPr lang="ja-JP" altLang="en-US" sz="1100" dirty="0" smtClean="0">
                <a:latin typeface="Meiryo UI" panose="020B0604030504040204" pitchFamily="50" charset="-128"/>
                <a:ea typeface="Meiryo UI" panose="020B0604030504040204" pitchFamily="50" charset="-128"/>
              </a:rPr>
              <a:t>構造体へのポインタ。</a:t>
            </a:r>
            <a:r>
              <a:rPr lang="en-US" altLang="ja-JP" sz="1100" dirty="0" smtClean="0">
                <a:latin typeface="Meiryo UI" panose="020B0604030504040204" pitchFamily="50" charset="-128"/>
                <a:ea typeface="Meiryo UI" panose="020B0604030504040204" pitchFamily="50" charset="-128"/>
              </a:rPr>
              <a:t>NULL</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HWND </a:t>
            </a:r>
            <a:r>
              <a:rPr lang="en-US" altLang="ja-JP" sz="1100" dirty="0" err="1" smtClean="0">
                <a:latin typeface="Meiryo UI" panose="020B0604030504040204" pitchFamily="50" charset="-128"/>
                <a:ea typeface="Meiryo UI" panose="020B0604030504040204" pitchFamily="50" charset="-128"/>
              </a:rPr>
              <a:t>hDestWindowOverride</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転送先ウィンドウハンドル。</a:t>
            </a:r>
            <a:r>
              <a:rPr lang="en-US" altLang="ja-JP" sz="1100" dirty="0" smtClean="0">
                <a:latin typeface="Meiryo UI" panose="020B0604030504040204" pitchFamily="50" charset="-128"/>
                <a:ea typeface="Meiryo UI" panose="020B0604030504040204" pitchFamily="50" charset="-128"/>
              </a:rPr>
              <a:t>NULL</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RGNDATA *</a:t>
            </a:r>
            <a:r>
              <a:rPr lang="en-US" altLang="ja-JP" sz="1100" dirty="0" err="1" smtClean="0">
                <a:latin typeface="Meiryo UI" panose="020B0604030504040204" pitchFamily="50" charset="-128"/>
                <a:ea typeface="Meiryo UI" panose="020B0604030504040204" pitchFamily="50" charset="-128"/>
              </a:rPr>
              <a:t>pDirtyRegion</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//NULL</a:t>
            </a:r>
          </a:p>
          <a:p>
            <a:r>
              <a:rPr lang="en-US" altLang="ja-JP" sz="1100" dirty="0" smtClean="0">
                <a:latin typeface="Meiryo UI" panose="020B0604030504040204" pitchFamily="50" charset="-128"/>
                <a:ea typeface="Meiryo UI" panose="020B0604030504040204" pitchFamily="50" charset="-128"/>
              </a:rPr>
              <a:t>);</a:t>
            </a: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この関数は引数が</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つあるが、基本的には全て</a:t>
            </a:r>
            <a:r>
              <a:rPr lang="en-US" altLang="ja-JP" sz="1100" dirty="0" smtClean="0">
                <a:latin typeface="Meiryo UI" panose="020B0604030504040204" pitchFamily="50" charset="-128"/>
                <a:ea typeface="Meiryo UI" panose="020B0604030504040204" pitchFamily="50" charset="-128"/>
              </a:rPr>
              <a:t>NULL</a:t>
            </a:r>
            <a:r>
              <a:rPr lang="ja-JP" altLang="en-US" sz="1100" dirty="0" smtClean="0">
                <a:latin typeface="Meiryo UI" panose="020B0604030504040204" pitchFamily="50" charset="-128"/>
                <a:ea typeface="Meiryo UI" panose="020B0604030504040204" pitchFamily="50" charset="-128"/>
              </a:rPr>
              <a:t>で良い。</a:t>
            </a:r>
            <a:endParaRPr lang="en-US" altLang="ja-JP" sz="1100" dirty="0" smtClean="0">
              <a:latin typeface="Meiryo UI" panose="020B0604030504040204" pitchFamily="50" charset="-128"/>
              <a:ea typeface="Meiryo UI" panose="020B0604030504040204" pitchFamily="50" charset="-128"/>
            </a:endParaRPr>
          </a:p>
        </p:txBody>
      </p:sp>
      <p:sp>
        <p:nvSpPr>
          <p:cNvPr id="17" name="正方形/長方形 16"/>
          <p:cNvSpPr/>
          <p:nvPr/>
        </p:nvSpPr>
        <p:spPr>
          <a:xfrm>
            <a:off x="548680" y="4477132"/>
            <a:ext cx="5832648" cy="1895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48680" y="6804248"/>
            <a:ext cx="596523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76672" y="6516216"/>
            <a:ext cx="5688632" cy="600164"/>
          </a:xfrm>
          <a:prstGeom prst="rect">
            <a:avLst/>
          </a:prstGeom>
        </p:spPr>
        <p:txBody>
          <a:bodyPr wrap="square">
            <a:spAutoFit/>
          </a:bodyPr>
          <a:lstStyle/>
          <a:p>
            <a:r>
              <a:rPr lang="en-US" altLang="ja-JP" sz="1100" dirty="0" smtClean="0">
                <a:latin typeface="Meiryo UI" panose="020B0604030504040204" pitchFamily="50" charset="-128"/>
                <a:ea typeface="Meiryo UI" panose="020B0604030504040204" pitchFamily="50" charset="-128"/>
              </a:rPr>
              <a:t>Present</a:t>
            </a:r>
            <a:r>
              <a:rPr lang="ja-JP" altLang="en-US" sz="1100" dirty="0" smtClean="0">
                <a:latin typeface="Meiryo UI" panose="020B0604030504040204" pitchFamily="50" charset="-128"/>
                <a:ea typeface="Meiryo UI" panose="020B0604030504040204" pitchFamily="50" charset="-128"/>
              </a:rPr>
              <a:t>関数の呼出例は以下の通り。</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rPr>
              <a:t>graphicsDevice</a:t>
            </a:r>
            <a:r>
              <a:rPr lang="en-US" altLang="ja-JP" sz="1100" dirty="0" smtClean="0">
                <a:latin typeface="Meiryo UI" panose="020B0604030504040204" pitchFamily="50" charset="-128"/>
                <a:ea typeface="Meiryo UI" panose="020B0604030504040204" pitchFamily="50" charset="-128"/>
              </a:rPr>
              <a:t>()).Present(NULL, NULL,</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NULL, NULL);</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130</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48903" y="387980"/>
            <a:ext cx="6220456" cy="2631490"/>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::Update()</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(this-&gt;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getIsUse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-&gt;Update();</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if </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isCollision</a:t>
            </a:r>
            <a:r>
              <a:rPr lang="en-US" altLang="ja-JP" sz="1100" b="1" dirty="0">
                <a:latin typeface="ゆたぽん（コーディング）" panose="02000609000000000000" pitchFamily="1" charset="-128"/>
                <a:ea typeface="ゆたぽん（コーディング）" panose="02000609000000000000" pitchFamily="1" charset="-128"/>
              </a:rPr>
              <a:t>(*this-&gt;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getOBB</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().position</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　</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this-&gt;</a:t>
            </a:r>
            <a:r>
              <a:rPr lang="en-US" altLang="ja-JP" sz="1100" b="1" dirty="0" err="1">
                <a:latin typeface="ゆたぽん（コーディング）" panose="02000609000000000000" pitchFamily="1" charset="-128"/>
                <a:ea typeface="ゆたぽん（コーディング）" panose="02000609000000000000" pitchFamily="1" charset="-128"/>
              </a:rPr>
              <a:t>m_pCharaB</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getOBB</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m_pCharaB</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().position))</a:t>
            </a: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m_pCharaB</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setIsUse</a:t>
            </a:r>
            <a:r>
              <a:rPr lang="en-US" altLang="ja-JP" sz="1100" b="1" dirty="0">
                <a:latin typeface="ゆたぽん（コーディング）" panose="02000609000000000000" pitchFamily="1" charset="-128"/>
                <a:ea typeface="ゆたぽん（コーディング）" panose="02000609000000000000" pitchFamily="1" charset="-128"/>
              </a:rPr>
              <a:t>(false);</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p:txBody>
      </p:sp>
      <p:sp>
        <p:nvSpPr>
          <p:cNvPr id="19" name="正方形/長方形 18"/>
          <p:cNvSpPr/>
          <p:nvPr/>
        </p:nvSpPr>
        <p:spPr>
          <a:xfrm>
            <a:off x="450350" y="397968"/>
            <a:ext cx="6219009" cy="2621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83873" y="168768"/>
            <a:ext cx="1476400" cy="261610"/>
          </a:xfrm>
          <a:prstGeom prst="rect">
            <a:avLst/>
          </a:prstGeom>
          <a:noFill/>
        </p:spPr>
        <p:txBody>
          <a:bodyPr wrap="square" rtlCol="0">
            <a:spAutoFit/>
          </a:bodyPr>
          <a:lstStyle/>
          <a:p>
            <a:r>
              <a:rPr lang="en-US" altLang="ja-JP" sz="1100" dirty="0" smtClean="0"/>
              <a:t>&lt;TestScene.cpp&gt;</a:t>
            </a:r>
          </a:p>
        </p:txBody>
      </p:sp>
      <p:sp>
        <p:nvSpPr>
          <p:cNvPr id="9" name="正方形/長方形 8"/>
          <p:cNvSpPr/>
          <p:nvPr/>
        </p:nvSpPr>
        <p:spPr>
          <a:xfrm>
            <a:off x="505383" y="1412110"/>
            <a:ext cx="5983337" cy="1215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505383" y="3419872"/>
            <a:ext cx="5731929" cy="2123658"/>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#pragma once</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class C3DObject</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_</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3DINFO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return this-&gt;m_3DInfo; }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情報のゲッター</a:t>
            </a:r>
          </a:p>
          <a:p>
            <a:r>
              <a:rPr lang="ja-JP" altLang="en-US" sz="1100" b="1"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b="1" dirty="0" smtClean="0">
                <a:highlight>
                  <a:srgbClr val="FFFFFF"/>
                </a:highlight>
                <a:latin typeface="ゆたぽん（コーディング）" panose="02000609000000000000" pitchFamily="1" charset="-128"/>
                <a:ea typeface="ゆたぽん（コーディング）" panose="02000609000000000000" pitchFamily="1" charset="-128"/>
              </a:rPr>
              <a:t>OBB</a:t>
            </a:r>
            <a:r>
              <a:rPr lang="en-US" altLang="ja-JP" sz="1100" b="1"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b="1" dirty="0" err="1">
                <a:highlight>
                  <a:srgbClr val="FFFFFF"/>
                </a:highlight>
                <a:latin typeface="ゆたぽん（コーディング）" panose="02000609000000000000" pitchFamily="1" charset="-128"/>
                <a:ea typeface="ゆたぽん（コーディング）" panose="02000609000000000000" pitchFamily="1" charset="-128"/>
              </a:rPr>
              <a:t>getOBB</a:t>
            </a:r>
            <a:r>
              <a:rPr lang="en-US" altLang="ja-JP" sz="1100" b="1"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b="1"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b="1" dirty="0">
                <a:highlight>
                  <a:srgbClr val="FFFFFF"/>
                </a:highlight>
                <a:latin typeface="ゆたぽん（コーディング）" panose="02000609000000000000" pitchFamily="1" charset="-128"/>
                <a:ea typeface="ゆたぽん（コーディング）" panose="02000609000000000000" pitchFamily="1" charset="-128"/>
              </a:rPr>
              <a:t> { return this-&gt;</a:t>
            </a:r>
            <a:r>
              <a:rPr lang="en-US" altLang="ja-JP" sz="1100" b="1" dirty="0" err="1">
                <a:highlight>
                  <a:srgbClr val="FFFFFF"/>
                </a:highlight>
                <a:latin typeface="ゆたぽん（コーディング）" panose="02000609000000000000" pitchFamily="1" charset="-128"/>
                <a:ea typeface="ゆたぽん（コーディング）" panose="02000609000000000000" pitchFamily="1" charset="-128"/>
              </a:rPr>
              <a:t>m_pOBB</a:t>
            </a:r>
            <a:r>
              <a:rPr lang="en-US" altLang="ja-JP" sz="1100" b="1" dirty="0">
                <a:highlight>
                  <a:srgbClr val="FFFFFF"/>
                </a:highlight>
                <a:latin typeface="ゆたぽん（コーディング）" panose="02000609000000000000" pitchFamily="1" charset="-128"/>
                <a:ea typeface="ゆたぽん（コーディング）" panose="02000609000000000000" pitchFamily="1" charset="-128"/>
              </a:rPr>
              <a:t>; }</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bool</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return 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_</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3DINFO m_3DInfo;//3D</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データ</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情報</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b="1"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b="1" dirty="0" smtClean="0">
                <a:highlight>
                  <a:srgbClr val="FFFFFF"/>
                </a:highlight>
                <a:latin typeface="ゆたぽん（コーディング）" panose="02000609000000000000" pitchFamily="1" charset="-128"/>
                <a:ea typeface="ゆたぽん（コーディング）" panose="02000609000000000000" pitchFamily="1" charset="-128"/>
              </a:rPr>
              <a:t>OBB</a:t>
            </a:r>
            <a:r>
              <a:rPr lang="en-US" altLang="ja-JP" sz="1100" b="1"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b="1" dirty="0" err="1">
                <a:highlight>
                  <a:srgbClr val="FFFFFF"/>
                </a:highlight>
                <a:latin typeface="ゆたぽん（コーディング）" panose="02000609000000000000" pitchFamily="1" charset="-128"/>
                <a:ea typeface="ゆたぽん（コーディング）" panose="02000609000000000000" pitchFamily="1" charset="-128"/>
              </a:rPr>
              <a:t>m_pOBB</a:t>
            </a:r>
            <a:r>
              <a:rPr lang="en-US" altLang="ja-JP" sz="1100" b="1" dirty="0" smtClean="0">
                <a:highlight>
                  <a:srgbClr val="FFFFFF"/>
                </a:highlight>
                <a:latin typeface="ゆたぽん（コーディング）" panose="02000609000000000000" pitchFamily="1" charset="-128"/>
                <a:ea typeface="ゆたぽん（コーディング）" panose="02000609000000000000" pitchFamily="1" charset="-128"/>
              </a:rPr>
              <a:t>;//OBB</a:t>
            </a:r>
            <a:endParaRPr lang="en-US" altLang="ja-JP" sz="1100" b="1"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bool</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1" name="正方形/長方形 10"/>
          <p:cNvSpPr/>
          <p:nvPr/>
        </p:nvSpPr>
        <p:spPr>
          <a:xfrm>
            <a:off x="505383" y="4301673"/>
            <a:ext cx="5983337" cy="198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12617" y="4957326"/>
            <a:ext cx="5983337" cy="198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50351" y="3419872"/>
            <a:ext cx="6219009" cy="21236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48903" y="3200724"/>
            <a:ext cx="1476400" cy="261610"/>
          </a:xfrm>
          <a:prstGeom prst="rect">
            <a:avLst/>
          </a:prstGeom>
          <a:noFill/>
        </p:spPr>
        <p:txBody>
          <a:bodyPr wrap="square" rtlCol="0">
            <a:spAutoFit/>
          </a:bodyPr>
          <a:lstStyle/>
          <a:p>
            <a:r>
              <a:rPr lang="en-US" altLang="ja-JP" sz="1100" dirty="0" smtClean="0"/>
              <a:t>&lt;C3DPbject.h&gt;</a:t>
            </a:r>
          </a:p>
        </p:txBody>
      </p:sp>
    </p:spTree>
    <p:extLst>
      <p:ext uri="{BB962C8B-B14F-4D97-AF65-F5344CB8AC3E}">
        <p14:creationId xmlns:p14="http://schemas.microsoft.com/office/powerpoint/2010/main" val="5362918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131</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48903" y="387980"/>
            <a:ext cx="6220456" cy="3247043"/>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HRESULT C3DObject::Initialize()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メッシュロード</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(FAILED(this-&gt;</a:t>
            </a:r>
            <a:r>
              <a:rPr lang="en-US" altLang="ja-JP" sz="1100" dirty="0" err="1">
                <a:latin typeface="ゆたぽん（コーディング）" panose="02000609000000000000" pitchFamily="1" charset="-128"/>
                <a:ea typeface="ゆたぽん（コーディング）" panose="02000609000000000000" pitchFamily="1" charset="-128"/>
              </a:rPr>
              <a:t>LoadMesh</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E_FAIL;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m_pOBB</a:t>
            </a:r>
            <a:r>
              <a:rPr lang="en-US" altLang="ja-JP" sz="1100" b="1" dirty="0">
                <a:latin typeface="ゆたぽん（コーディング）" panose="02000609000000000000" pitchFamily="1" charset="-128"/>
                <a:ea typeface="ゆたぽん（コーディング）" panose="02000609000000000000" pitchFamily="1" charset="-128"/>
              </a:rPr>
              <a:t> = new OBB(this-&gt;</a:t>
            </a:r>
            <a:r>
              <a:rPr lang="en-US" altLang="ja-JP" sz="1100" b="1" dirty="0" err="1">
                <a:latin typeface="ゆたぽん（コーディング）" panose="02000609000000000000" pitchFamily="1" charset="-128"/>
                <a:ea typeface="ゆたぽん（コーディング）" panose="02000609000000000000" pitchFamily="1" charset="-128"/>
              </a:rPr>
              <a:t>m_mesh.pMesh</a:t>
            </a:r>
            <a:r>
              <a:rPr lang="en-US" altLang="ja-JP" sz="1100" b="1"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return </a:t>
            </a:r>
            <a:r>
              <a:rPr lang="en-US" altLang="ja-JP" sz="1100" dirty="0">
                <a:latin typeface="ゆたぽん（コーディング）" panose="02000609000000000000" pitchFamily="1" charset="-128"/>
                <a:ea typeface="ゆたぽん（コーディング）" panose="02000609000000000000" pitchFamily="1" charset="-128"/>
              </a:rPr>
              <a:t>S_OK;</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void C3DObject::Update()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SetupMatrices</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m_pOBB</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UpdateAxis</a:t>
            </a:r>
            <a:r>
              <a:rPr lang="en-US" altLang="ja-JP" sz="1100" b="1" dirty="0">
                <a:latin typeface="ゆたぽん（コーディング）" panose="02000609000000000000" pitchFamily="1" charset="-128"/>
                <a:ea typeface="ゆたぽん（コーディング）" panose="02000609000000000000" pitchFamily="1" charset="-128"/>
              </a:rPr>
              <a:t>(this-&gt;m_3DInfo.worldMatrix); //OBB</a:t>
            </a:r>
            <a:r>
              <a:rPr lang="ja-JP" altLang="en-US" sz="1100" b="1" dirty="0">
                <a:latin typeface="ゆたぽん（コーディング）" panose="02000609000000000000" pitchFamily="1" charset="-128"/>
                <a:ea typeface="ゆたぽん（コーディング）" panose="02000609000000000000" pitchFamily="1" charset="-128"/>
              </a:rPr>
              <a:t>のローカル基底軸更新</a:t>
            </a:r>
          </a:p>
          <a:p>
            <a:r>
              <a:rPr lang="en-US" altLang="ja-JP" sz="1100" dirty="0">
                <a:latin typeface="ゆたぽん（コーディング）" panose="02000609000000000000" pitchFamily="1" charset="-128"/>
                <a:ea typeface="ゆたぽん（コーディング）" panose="02000609000000000000" pitchFamily="1" charset="-128"/>
              </a:rPr>
              <a:t>}</a:t>
            </a:r>
          </a:p>
        </p:txBody>
      </p:sp>
      <p:sp>
        <p:nvSpPr>
          <p:cNvPr id="19" name="正方形/長方形 18"/>
          <p:cNvSpPr/>
          <p:nvPr/>
        </p:nvSpPr>
        <p:spPr>
          <a:xfrm>
            <a:off x="450350" y="397968"/>
            <a:ext cx="6219009" cy="3093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83873" y="168768"/>
            <a:ext cx="1476400" cy="261610"/>
          </a:xfrm>
          <a:prstGeom prst="rect">
            <a:avLst/>
          </a:prstGeom>
          <a:noFill/>
        </p:spPr>
        <p:txBody>
          <a:bodyPr wrap="square" rtlCol="0">
            <a:spAutoFit/>
          </a:bodyPr>
          <a:lstStyle/>
          <a:p>
            <a:r>
              <a:rPr lang="en-US" altLang="ja-JP" sz="1100" dirty="0" smtClean="0"/>
              <a:t>&lt;C3DObject.cpp&gt;</a:t>
            </a:r>
          </a:p>
        </p:txBody>
      </p:sp>
      <p:sp>
        <p:nvSpPr>
          <p:cNvPr id="9" name="正方形/長方形 8"/>
          <p:cNvSpPr/>
          <p:nvPr/>
        </p:nvSpPr>
        <p:spPr>
          <a:xfrm>
            <a:off x="505383" y="1763688"/>
            <a:ext cx="5983337"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11397" y="3087066"/>
            <a:ext cx="5983337"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50077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132</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260648" y="251520"/>
            <a:ext cx="4035079" cy="369332"/>
          </a:xfrm>
          <a:prstGeom prst="rect">
            <a:avLst/>
          </a:prstGeom>
          <a:noFill/>
        </p:spPr>
        <p:txBody>
          <a:bodyPr wrap="none" rtlCol="0">
            <a:spAutoFit/>
          </a:bodyPr>
          <a:lstStyle/>
          <a:p>
            <a:r>
              <a:rPr kumimoji="1" lang="ja-JP" altLang="en-US" u="sng" dirty="0" smtClean="0"/>
              <a:t>９．１</a:t>
            </a:r>
            <a:r>
              <a:rPr lang="ja-JP" altLang="en-US" u="sng" dirty="0"/>
              <a:t>２</a:t>
            </a:r>
            <a:r>
              <a:rPr kumimoji="1" lang="ja-JP" altLang="en-US" u="sng" dirty="0" smtClean="0"/>
              <a:t>　レイを用いた衝突判定の考え方</a:t>
            </a:r>
            <a:endParaRPr kumimoji="1" lang="ja-JP" altLang="en-US" u="sng" dirty="0"/>
          </a:p>
        </p:txBody>
      </p:sp>
      <p:sp>
        <p:nvSpPr>
          <p:cNvPr id="79" name="テキスト ボックス 78"/>
          <p:cNvSpPr txBox="1"/>
          <p:nvPr/>
        </p:nvSpPr>
        <p:spPr>
          <a:xfrm>
            <a:off x="404664" y="671666"/>
            <a:ext cx="6597352" cy="430887"/>
          </a:xfrm>
          <a:prstGeom prst="rect">
            <a:avLst/>
          </a:prstGeom>
          <a:noFill/>
        </p:spPr>
        <p:txBody>
          <a:bodyPr wrap="square" rtlCol="0">
            <a:spAutoFit/>
          </a:bodyPr>
          <a:lstStyle/>
          <a:p>
            <a:r>
              <a:rPr lang="ja-JP" altLang="en-US" sz="1100" dirty="0" smtClean="0"/>
              <a:t>　レイ</a:t>
            </a:r>
            <a:r>
              <a:rPr lang="en-US" altLang="ja-JP" sz="1100" dirty="0" smtClean="0"/>
              <a:t>(ray)</a:t>
            </a:r>
            <a:r>
              <a:rPr lang="ja-JP" altLang="en-US" sz="1100" dirty="0" smtClean="0"/>
              <a:t>は</a:t>
            </a:r>
            <a:r>
              <a:rPr lang="ja-JP" altLang="en-US" sz="1100" dirty="0"/>
              <a:t>日本</a:t>
            </a:r>
            <a:r>
              <a:rPr lang="ja-JP" altLang="en-US" sz="1100" dirty="0" smtClean="0"/>
              <a:t>ではよく「光線・光」の意味で使用されるが、プログラムにおいては「線分」という意味で</a:t>
            </a:r>
            <a:endParaRPr lang="en-US" altLang="ja-JP" sz="1100" dirty="0" smtClean="0"/>
          </a:p>
          <a:p>
            <a:r>
              <a:rPr lang="ja-JP" altLang="en-US" sz="1100" dirty="0" smtClean="0"/>
              <a:t>使用される。つまり、</a:t>
            </a:r>
            <a:r>
              <a:rPr lang="ja-JP" altLang="en-US" sz="1100" b="1" dirty="0" smtClean="0"/>
              <a:t>レイを用いた衝突判定とは「線分を用いた衝突判定」</a:t>
            </a:r>
            <a:r>
              <a:rPr lang="ja-JP" altLang="en-US" sz="1100" dirty="0" smtClean="0"/>
              <a:t>ということである。</a:t>
            </a:r>
            <a:endParaRPr lang="en-US" altLang="ja-JP" sz="1100" dirty="0" smtClean="0"/>
          </a:p>
        </p:txBody>
      </p:sp>
      <p:sp>
        <p:nvSpPr>
          <p:cNvPr id="2" name="正方形/長方形 1"/>
          <p:cNvSpPr/>
          <p:nvPr/>
        </p:nvSpPr>
        <p:spPr>
          <a:xfrm>
            <a:off x="864776" y="1398204"/>
            <a:ext cx="93610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sp>
        <p:nvSpPr>
          <p:cNvPr id="13" name="円/楕円 12"/>
          <p:cNvSpPr/>
          <p:nvPr/>
        </p:nvSpPr>
        <p:spPr>
          <a:xfrm>
            <a:off x="1360658" y="1715137"/>
            <a:ext cx="691915"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endCxn id="13" idx="4"/>
          </p:cNvCxnSpPr>
          <p:nvPr/>
        </p:nvCxnSpPr>
        <p:spPr>
          <a:xfrm flipH="1" flipV="1">
            <a:off x="1706616" y="2291201"/>
            <a:ext cx="81719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523806" y="2448508"/>
            <a:ext cx="2664296" cy="292388"/>
          </a:xfrm>
          <a:prstGeom prst="rect">
            <a:avLst/>
          </a:prstGeom>
          <a:noFill/>
        </p:spPr>
        <p:txBody>
          <a:bodyPr wrap="square" rtlCol="0">
            <a:spAutoFit/>
          </a:bodyPr>
          <a:lstStyle/>
          <a:p>
            <a:r>
              <a:rPr lang="ja-JP" altLang="en-US" sz="1300" b="1" dirty="0" smtClean="0"/>
              <a:t>線分を用いて衝突判定を行う。</a:t>
            </a:r>
            <a:endParaRPr lang="en-US" altLang="ja-JP" sz="1300" b="1" dirty="0" smtClean="0"/>
          </a:p>
        </p:txBody>
      </p:sp>
      <p:sp>
        <p:nvSpPr>
          <p:cNvPr id="45" name="テキスト ボックス 44"/>
          <p:cNvSpPr txBox="1"/>
          <p:nvPr/>
        </p:nvSpPr>
        <p:spPr>
          <a:xfrm>
            <a:off x="4409881" y="1769911"/>
            <a:ext cx="446339" cy="261610"/>
          </a:xfrm>
          <a:prstGeom prst="rect">
            <a:avLst/>
          </a:prstGeom>
          <a:noFill/>
        </p:spPr>
        <p:txBody>
          <a:bodyPr wrap="square" rtlCol="0">
            <a:spAutoFit/>
          </a:bodyPr>
          <a:lstStyle/>
          <a:p>
            <a:r>
              <a:rPr lang="ja-JP" altLang="en-US" sz="1100" dirty="0" smtClean="0"/>
              <a:t>レイ</a:t>
            </a:r>
            <a:endParaRPr lang="en-US" altLang="ja-JP" sz="1100" dirty="0" smtClean="0"/>
          </a:p>
        </p:txBody>
      </p:sp>
      <p:sp>
        <p:nvSpPr>
          <p:cNvPr id="46" name="テキスト ボックス 45"/>
          <p:cNvSpPr txBox="1"/>
          <p:nvPr/>
        </p:nvSpPr>
        <p:spPr>
          <a:xfrm>
            <a:off x="404664" y="3275856"/>
            <a:ext cx="6597352" cy="430887"/>
          </a:xfrm>
          <a:prstGeom prst="rect">
            <a:avLst/>
          </a:prstGeom>
          <a:noFill/>
        </p:spPr>
        <p:txBody>
          <a:bodyPr wrap="square" rtlCol="0">
            <a:spAutoFit/>
          </a:bodyPr>
          <a:lstStyle/>
          <a:p>
            <a:r>
              <a:rPr lang="ja-JP" altLang="en-US" sz="1100" dirty="0" smtClean="0"/>
              <a:t>　レイを用いた判定には「レイ同士」や「レイとスフィア」など、様々なものが考えられるが、ここでは</a:t>
            </a:r>
            <a:endParaRPr lang="en-US" altLang="ja-JP" sz="1100" dirty="0" smtClean="0"/>
          </a:p>
          <a:p>
            <a:r>
              <a:rPr lang="ja-JP" altLang="en-US" sz="1100" dirty="0"/>
              <a:t>レイ</a:t>
            </a:r>
            <a:r>
              <a:rPr lang="ja-JP" altLang="en-US" sz="1100" dirty="0" smtClean="0"/>
              <a:t>とメッシュの衝突判定手法について扱う。</a:t>
            </a:r>
            <a:endParaRPr lang="en-US" altLang="ja-JP" sz="1100" dirty="0" smtClean="0"/>
          </a:p>
        </p:txBody>
      </p:sp>
      <p:sp>
        <p:nvSpPr>
          <p:cNvPr id="44" name="テキスト ボックス 43"/>
          <p:cNvSpPr txBox="1"/>
          <p:nvPr/>
        </p:nvSpPr>
        <p:spPr>
          <a:xfrm>
            <a:off x="260648" y="2858691"/>
            <a:ext cx="3413114" cy="369332"/>
          </a:xfrm>
          <a:prstGeom prst="rect">
            <a:avLst/>
          </a:prstGeom>
          <a:noFill/>
        </p:spPr>
        <p:txBody>
          <a:bodyPr wrap="none" rtlCol="0">
            <a:spAutoFit/>
          </a:bodyPr>
          <a:lstStyle/>
          <a:p>
            <a:r>
              <a:rPr kumimoji="1" lang="ja-JP" altLang="en-US" u="sng" dirty="0" smtClean="0"/>
              <a:t>９．１３　レイとメッシュの衝突判定</a:t>
            </a:r>
            <a:endParaRPr kumimoji="1" lang="ja-JP" altLang="en-US" u="sng" dirty="0"/>
          </a:p>
        </p:txBody>
      </p:sp>
      <p:cxnSp>
        <p:nvCxnSpPr>
          <p:cNvPr id="9" name="直線矢印コネクタ 8"/>
          <p:cNvCxnSpPr>
            <a:stCxn id="45" idx="1"/>
          </p:cNvCxnSpPr>
          <p:nvPr/>
        </p:nvCxnSpPr>
        <p:spPr>
          <a:xfrm flipH="1">
            <a:off x="1556792" y="1900716"/>
            <a:ext cx="285308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404664" y="3781073"/>
            <a:ext cx="6597352" cy="261610"/>
          </a:xfrm>
          <a:prstGeom prst="rect">
            <a:avLst/>
          </a:prstGeom>
          <a:noFill/>
        </p:spPr>
        <p:txBody>
          <a:bodyPr wrap="square" rtlCol="0">
            <a:spAutoFit/>
          </a:bodyPr>
          <a:lstStyle/>
          <a:p>
            <a:r>
              <a:rPr lang="ja-JP" altLang="en-US" sz="1100" dirty="0" smtClean="0"/>
              <a:t>　</a:t>
            </a:r>
            <a:r>
              <a:rPr lang="ja-JP" altLang="en-US" sz="1100" b="1" dirty="0" smtClean="0"/>
              <a:t>レイとメッシュの衝突判定を行うには、</a:t>
            </a:r>
            <a:r>
              <a:rPr lang="en-US" altLang="ja-JP" sz="1100" b="1" dirty="0" smtClean="0"/>
              <a:t>DirectX9</a:t>
            </a:r>
            <a:r>
              <a:rPr lang="ja-JP" altLang="en-US" sz="1100" b="1" dirty="0" err="1" smtClean="0"/>
              <a:t>にて</a:t>
            </a:r>
            <a:r>
              <a:rPr lang="ja-JP" altLang="en-US" sz="1100" b="1" dirty="0" smtClean="0"/>
              <a:t>用意されている</a:t>
            </a:r>
            <a:r>
              <a:rPr lang="en-US" altLang="ja-JP" sz="1100" b="1" dirty="0" smtClean="0"/>
              <a:t>D3DXIntersect</a:t>
            </a:r>
            <a:r>
              <a:rPr lang="ja-JP" altLang="en-US" sz="1100" b="1" dirty="0" smtClean="0"/>
              <a:t>関数を使用する。</a:t>
            </a:r>
            <a:endParaRPr lang="en-US" altLang="ja-JP" sz="1100" b="1" dirty="0" smtClean="0"/>
          </a:p>
        </p:txBody>
      </p:sp>
      <p:sp>
        <p:nvSpPr>
          <p:cNvPr id="48" name="テキスト ボックス 47"/>
          <p:cNvSpPr txBox="1"/>
          <p:nvPr/>
        </p:nvSpPr>
        <p:spPr>
          <a:xfrm>
            <a:off x="529314" y="4045527"/>
            <a:ext cx="5924022" cy="2970044"/>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D3DXIntersect</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a:t>　</a:t>
            </a:r>
            <a:r>
              <a:rPr lang="ja-JP" altLang="en-US" sz="1100" dirty="0" smtClean="0"/>
              <a:t>レイがメッシュに当たるかどうかを判定する</a:t>
            </a:r>
            <a:endParaRPr lang="en-US" altLang="ja-JP" sz="1100" dirty="0" smtClean="0"/>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HRESULT D3DXIntersect</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LPD3DXBASEMESH</a:t>
            </a:r>
            <a:r>
              <a:rPr kumimoji="0" lang="ja-JP" altLang="ja-JP" sz="1100" dirty="0">
                <a:latin typeface="ゆたぽん（コーディング）" panose="02000609000000000000" pitchFamily="1" charset="-128"/>
                <a:ea typeface="ゆたぽん（コーディング）" panose="02000609000000000000" pitchFamily="1" charset="-128"/>
              </a:rPr>
              <a:t> pMesh</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判定対象メッシュ</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D3DXVECTOR3 *pRayPos</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レイの始点座標</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D3DXVECTOR3</a:t>
            </a:r>
            <a:r>
              <a:rPr kumimoji="0" lang="ja-JP" altLang="ja-JP" sz="1100" dirty="0">
                <a:latin typeface="ゆたぽん（コーディング）" panose="02000609000000000000" pitchFamily="1" charset="-128"/>
                <a:ea typeface="ゆたぽん（コーディング）" panose="02000609000000000000" pitchFamily="1" charset="-128"/>
              </a:rPr>
              <a:t> *pRayDir</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レイの方向</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BOOL</a:t>
            </a:r>
            <a:r>
              <a:rPr kumimoji="0" lang="ja-JP" altLang="ja-JP" sz="1100" dirty="0">
                <a:latin typeface="ゆたぽん（コーディング）" panose="02000609000000000000" pitchFamily="1" charset="-128"/>
                <a:ea typeface="ゆたぽん（コーディング）" panose="02000609000000000000" pitchFamily="1" charset="-128"/>
              </a:rPr>
              <a:t> *pHit</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衝突有無出力先</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衝突有：</a:t>
            </a:r>
            <a:r>
              <a:rPr kumimoji="0" lang="en-US" altLang="ja-JP" sz="1100" dirty="0" smtClean="0">
                <a:latin typeface="ゆたぽん（コーディング）" panose="02000609000000000000" pitchFamily="1" charset="-128"/>
                <a:ea typeface="ゆたぽん（コーディング）" panose="02000609000000000000" pitchFamily="1" charset="-128"/>
              </a:rPr>
              <a:t>TRUE </a:t>
            </a:r>
            <a:r>
              <a:rPr kumimoji="0" lang="ja-JP" altLang="en-US" sz="1100" dirty="0" smtClean="0">
                <a:latin typeface="ゆたぽん（コーディング）" panose="02000609000000000000" pitchFamily="1" charset="-128"/>
                <a:ea typeface="ゆたぽん（コーディング）" panose="02000609000000000000" pitchFamily="1" charset="-128"/>
              </a:rPr>
              <a:t>無し：</a:t>
            </a:r>
            <a:r>
              <a:rPr kumimoji="0" lang="en-US" altLang="ja-JP" sz="1100" dirty="0" smtClean="0">
                <a:latin typeface="ゆたぽん（コーディング）" panose="02000609000000000000" pitchFamily="1" charset="-128"/>
                <a:ea typeface="ゆたぽん（コーディング）" panose="02000609000000000000" pitchFamily="1" charset="-128"/>
              </a:rPr>
              <a:t>FALSE)</a:t>
            </a: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a:t>
            </a:r>
            <a:r>
              <a:rPr kumimoji="0" lang="ja-JP" altLang="ja-JP" sz="1100" dirty="0">
                <a:latin typeface="ゆたぽん（コーディング）" panose="02000609000000000000" pitchFamily="1" charset="-128"/>
                <a:ea typeface="ゆたぽん（コーディング）" panose="02000609000000000000" pitchFamily="1" charset="-128"/>
              </a:rPr>
              <a:t> *pFaceIndex</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衝突</a:t>
            </a:r>
            <a:r>
              <a:rPr lang="ja-JP" altLang="en-US" sz="1100" dirty="0">
                <a:latin typeface="ゆたぽん（コーディング）" panose="02000609000000000000" pitchFamily="1" charset="-128"/>
                <a:ea typeface="ゆたぽん（コーディング）" panose="02000609000000000000" pitchFamily="1" charset="-128"/>
              </a:rPr>
              <a:t>時</a:t>
            </a:r>
            <a:r>
              <a:rPr lang="ja-JP" altLang="en-US"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レイの始点に最も近い面の</a:t>
            </a:r>
            <a:r>
              <a:rPr lang="ja-JP" altLang="en-US" sz="1100" dirty="0" smtClean="0">
                <a:latin typeface="ゆたぽん（コーディング）" panose="02000609000000000000" pitchFamily="1" charset="-128"/>
                <a:ea typeface="ゆたぽん（コーディング）" panose="02000609000000000000" pitchFamily="1" charset="-128"/>
              </a:rPr>
              <a:t>インデックスへの</a:t>
            </a:r>
            <a:endParaRPr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ポインタ</a:t>
            </a:r>
            <a:r>
              <a:rPr kumimoji="0" lang="en-US" altLang="ja-JP" sz="1100" dirty="0">
                <a:latin typeface="ゆたぽん（コーディング）" panose="02000609000000000000" pitchFamily="1" charset="-128"/>
                <a:ea typeface="ゆたぽん（コーディング）" panose="02000609000000000000" pitchFamily="1" charset="-128"/>
              </a:rPr>
              <a:t>(</a:t>
            </a:r>
            <a:r>
              <a:rPr kumimoji="0" lang="ja-JP" altLang="en-US" sz="1100" dirty="0">
                <a:latin typeface="ゆたぽん（コーディング）" panose="02000609000000000000" pitchFamily="1" charset="-128"/>
                <a:ea typeface="ゆたぽん（コーディング）" panose="02000609000000000000" pitchFamily="1" charset="-128"/>
              </a:rPr>
              <a:t>出力先</a:t>
            </a:r>
            <a:r>
              <a:rPr kumimoji="0" lang="en-US" altLang="ja-JP" sz="1100" dirty="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FLOAT</a:t>
            </a:r>
            <a:r>
              <a:rPr kumimoji="0" lang="ja-JP" altLang="ja-JP" sz="1100" dirty="0">
                <a:latin typeface="ゆたぽん（コーディング）" panose="02000609000000000000" pitchFamily="1" charset="-128"/>
                <a:ea typeface="ゆたぽん（コーディング）" panose="02000609000000000000" pitchFamily="1" charset="-128"/>
              </a:rPr>
              <a:t> *pU</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重心ヒット座標</a:t>
            </a:r>
            <a:r>
              <a:rPr kumimoji="0" lang="en-US" altLang="ja-JP" sz="1100" dirty="0" smtClean="0">
                <a:latin typeface="ゆたぽん（コーディング）" panose="02000609000000000000" pitchFamily="1" charset="-128"/>
                <a:ea typeface="ゆたぽん（コーディング）" panose="02000609000000000000" pitchFamily="1" charset="-128"/>
              </a:rPr>
              <a:t>U</a:t>
            </a:r>
            <a:r>
              <a:rPr kumimoji="0" lang="ja-JP" altLang="en-US" sz="1100" dirty="0" err="1" smtClean="0">
                <a:latin typeface="ゆたぽん（コーディング）" panose="02000609000000000000" pitchFamily="1" charset="-128"/>
                <a:ea typeface="ゆたぽん（コーディング）" panose="02000609000000000000" pitchFamily="1" charset="-128"/>
              </a:rPr>
              <a:t>への</a:t>
            </a:r>
            <a:r>
              <a:rPr kumimoji="0" lang="ja-JP" altLang="en-US" sz="1100" dirty="0" smtClean="0">
                <a:latin typeface="ゆたぽん（コーディング）" panose="02000609000000000000" pitchFamily="1" charset="-128"/>
                <a:ea typeface="ゆたぽん（コーディング）" panose="02000609000000000000" pitchFamily="1" charset="-128"/>
              </a:rPr>
              <a:t>ポインタ</a:t>
            </a:r>
            <a:r>
              <a:rPr kumimoji="0" lang="en-US" altLang="ja-JP" sz="1100" dirty="0">
                <a:latin typeface="ゆたぽん（コーディング）" panose="02000609000000000000" pitchFamily="1" charset="-128"/>
                <a:ea typeface="ゆたぽん（コーディング）" panose="02000609000000000000" pitchFamily="1" charset="-128"/>
              </a:rPr>
              <a:t>(</a:t>
            </a:r>
            <a:r>
              <a:rPr kumimoji="0" lang="ja-JP" altLang="en-US" sz="1100" dirty="0">
                <a:latin typeface="ゆたぽん（コーディング）" panose="02000609000000000000" pitchFamily="1" charset="-128"/>
                <a:ea typeface="ゆたぽん（コーディング）" panose="02000609000000000000" pitchFamily="1" charset="-128"/>
              </a:rPr>
              <a:t>出力先</a:t>
            </a:r>
            <a:r>
              <a:rPr kumimoji="0" lang="en-US" altLang="ja-JP" sz="1100" dirty="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FLOAT</a:t>
            </a:r>
            <a:r>
              <a:rPr kumimoji="0" lang="ja-JP" altLang="ja-JP" sz="1100" dirty="0">
                <a:latin typeface="ゆたぽん（コーディング）" panose="02000609000000000000" pitchFamily="1" charset="-128"/>
                <a:ea typeface="ゆたぽん（コーディング）" panose="02000609000000000000" pitchFamily="1" charset="-128"/>
              </a:rPr>
              <a:t> *pV</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重心ヒット座標</a:t>
            </a:r>
            <a:r>
              <a:rPr kumimoji="0" lang="en-US" altLang="ja-JP" sz="1100" dirty="0" smtClean="0">
                <a:latin typeface="ゆたぽん（コーディング）" panose="02000609000000000000" pitchFamily="1" charset="-128"/>
                <a:ea typeface="ゆたぽん（コーディング）" panose="02000609000000000000" pitchFamily="1" charset="-128"/>
              </a:rPr>
              <a:t>V</a:t>
            </a:r>
            <a:r>
              <a:rPr kumimoji="0" lang="ja-JP" altLang="en-US" sz="1100" dirty="0" err="1" smtClean="0">
                <a:latin typeface="ゆたぽん（コーディング）" panose="02000609000000000000" pitchFamily="1" charset="-128"/>
                <a:ea typeface="ゆたぽん（コーディング）" panose="02000609000000000000" pitchFamily="1" charset="-128"/>
              </a:rPr>
              <a:t>への</a:t>
            </a:r>
            <a:r>
              <a:rPr kumimoji="0" lang="ja-JP" altLang="en-US" sz="1100" dirty="0" smtClean="0">
                <a:latin typeface="ゆたぽん（コーディング）" panose="02000609000000000000" pitchFamily="1" charset="-128"/>
                <a:ea typeface="ゆたぽん（コーディング）" panose="02000609000000000000" pitchFamily="1" charset="-128"/>
              </a:rPr>
              <a:t>ポインタ</a:t>
            </a:r>
            <a:r>
              <a:rPr kumimoji="0" lang="en-US" altLang="ja-JP" sz="1100" dirty="0">
                <a:latin typeface="ゆたぽん（コーディング）" panose="02000609000000000000" pitchFamily="1" charset="-128"/>
                <a:ea typeface="ゆたぽん（コーディング）" panose="02000609000000000000" pitchFamily="1" charset="-128"/>
              </a:rPr>
              <a:t>(</a:t>
            </a:r>
            <a:r>
              <a:rPr kumimoji="0" lang="ja-JP" altLang="en-US" sz="1100" dirty="0">
                <a:latin typeface="ゆたぽん（コーディング）" panose="02000609000000000000" pitchFamily="1" charset="-128"/>
                <a:ea typeface="ゆたぽん（コーディング）" panose="02000609000000000000" pitchFamily="1" charset="-128"/>
              </a:rPr>
              <a:t>出力先</a:t>
            </a:r>
            <a:r>
              <a:rPr kumimoji="0" lang="en-US" altLang="ja-JP" sz="1100" dirty="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FLOAT</a:t>
            </a:r>
            <a:r>
              <a:rPr kumimoji="0" lang="ja-JP" altLang="ja-JP" sz="1100" dirty="0">
                <a:latin typeface="ゆたぽん（コーディング）" panose="02000609000000000000" pitchFamily="1" charset="-128"/>
                <a:ea typeface="ゆたぽん（コーディング）" panose="02000609000000000000" pitchFamily="1" charset="-128"/>
              </a:rPr>
              <a:t> *pDist</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レイの始点から交点までの距離</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出力先</a:t>
            </a:r>
            <a:r>
              <a:rPr kumimoji="0" lang="en-US" altLang="ja-JP" sz="1100" dirty="0" smtClean="0">
                <a:latin typeface="ゆたぽん（コーディング）" panose="02000609000000000000" pitchFamily="1" charset="-128"/>
                <a:ea typeface="ゆたぽん（コーディング）" panose="02000609000000000000" pitchFamily="1" charset="-128"/>
              </a:rPr>
              <a:t>)</a:t>
            </a: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LPD3DXBUFFER</a:t>
            </a:r>
            <a:r>
              <a:rPr kumimoji="0" lang="ja-JP" altLang="ja-JP" sz="1100" dirty="0">
                <a:latin typeface="ゆたぽん（コーディング）" panose="02000609000000000000" pitchFamily="1" charset="-128"/>
                <a:ea typeface="ゆたぽん（コーディング）" panose="02000609000000000000" pitchFamily="1" charset="-128"/>
              </a:rPr>
              <a:t> *ppAllHits</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D3DXINTERSECTINFO </a:t>
            </a:r>
            <a:r>
              <a:rPr lang="ja-JP" altLang="en-US" sz="1100" dirty="0" smtClean="0">
                <a:latin typeface="ゆたぽん（コーディング）" panose="02000609000000000000" pitchFamily="1" charset="-128"/>
                <a:ea typeface="ゆたぽん（コーディング）" panose="02000609000000000000" pitchFamily="1" charset="-128"/>
              </a:rPr>
              <a:t>構造体配列格納先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DWORD *pCountOfHits</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smtClean="0">
                <a:latin typeface="ゆたぽん（コーディング）" panose="02000609000000000000" pitchFamily="1" charset="-128"/>
                <a:ea typeface="ゆたぽん（コーディング）" panose="02000609000000000000" pitchFamily="1" charset="-128"/>
              </a:rPr>
              <a:t>ppAllHits</a:t>
            </a:r>
            <a:r>
              <a:rPr lang="ja-JP" altLang="en-US" sz="1100" dirty="0" smtClean="0">
                <a:latin typeface="ゆたぽん（コーディング）" panose="02000609000000000000" pitchFamily="1" charset="-128"/>
                <a:ea typeface="ゆたぽん（コーディング）" panose="02000609000000000000" pitchFamily="1" charset="-128"/>
              </a:rPr>
              <a:t>配列内</a:t>
            </a:r>
            <a:r>
              <a:rPr lang="ja-JP" altLang="en-US" sz="1100" dirty="0">
                <a:latin typeface="ゆたぽん（コーディング）" panose="02000609000000000000" pitchFamily="1" charset="-128"/>
                <a:ea typeface="ゆたぽん（コーディング）" panose="02000609000000000000" pitchFamily="1" charset="-128"/>
              </a:rPr>
              <a:t>の</a:t>
            </a:r>
            <a:r>
              <a:rPr lang="ja-JP" altLang="en-US" sz="1100" dirty="0" smtClean="0">
                <a:latin typeface="ゆたぽん（コーディング）" panose="02000609000000000000" pitchFamily="1" charset="-128"/>
                <a:ea typeface="ゆたぽん（コーディング）" panose="02000609000000000000" pitchFamily="1" charset="-128"/>
              </a:rPr>
              <a:t>エントリ数格納</a:t>
            </a:r>
            <a:r>
              <a:rPr lang="ja-JP" altLang="en-US" sz="1100" dirty="0">
                <a:latin typeface="ゆたぽん（コーディング）" panose="02000609000000000000" pitchFamily="1" charset="-128"/>
                <a:ea typeface="ゆたぽん（コーディング）" panose="02000609000000000000" pitchFamily="1" charset="-128"/>
              </a:rPr>
              <a:t>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 </a:t>
            </a:r>
          </a:p>
        </p:txBody>
      </p:sp>
      <p:sp>
        <p:nvSpPr>
          <p:cNvPr id="49" name="正方形/長方形 48"/>
          <p:cNvSpPr/>
          <p:nvPr/>
        </p:nvSpPr>
        <p:spPr>
          <a:xfrm>
            <a:off x="548680" y="4256311"/>
            <a:ext cx="5832648" cy="2759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p:cNvSpPr txBox="1"/>
          <p:nvPr/>
        </p:nvSpPr>
        <p:spPr>
          <a:xfrm>
            <a:off x="404664" y="7092280"/>
            <a:ext cx="6597352" cy="430887"/>
          </a:xfrm>
          <a:prstGeom prst="rect">
            <a:avLst/>
          </a:prstGeom>
          <a:noFill/>
        </p:spPr>
        <p:txBody>
          <a:bodyPr wrap="square" rtlCol="0">
            <a:spAutoFit/>
          </a:bodyPr>
          <a:lstStyle/>
          <a:p>
            <a:r>
              <a:rPr lang="ja-JP" altLang="en-US" sz="1100" dirty="0" smtClean="0"/>
              <a:t>　出力値においてよく使用するのは</a:t>
            </a:r>
            <a:r>
              <a:rPr lang="en-US" altLang="ja-JP" sz="1100" dirty="0" err="1" smtClean="0"/>
              <a:t>pDist</a:t>
            </a:r>
            <a:r>
              <a:rPr lang="ja-JP" altLang="en-US" sz="1100" dirty="0" smtClean="0"/>
              <a:t>である為、</a:t>
            </a:r>
            <a:r>
              <a:rPr lang="ja-JP" altLang="en-US" sz="1100" b="1" dirty="0" smtClean="0"/>
              <a:t>単純な衝突判定であれば</a:t>
            </a:r>
            <a:r>
              <a:rPr lang="en-US" altLang="ja-JP" sz="1100" b="1" dirty="0" err="1" smtClean="0"/>
              <a:t>pDist</a:t>
            </a:r>
            <a:r>
              <a:rPr lang="ja-JP" altLang="en-US" sz="1100" b="1" dirty="0" smtClean="0"/>
              <a:t>以外の出力先は</a:t>
            </a:r>
            <a:endParaRPr lang="en-US" altLang="ja-JP" sz="1100" b="1" dirty="0" smtClean="0"/>
          </a:p>
          <a:p>
            <a:r>
              <a:rPr lang="en-US" altLang="ja-JP" sz="1100" b="1" dirty="0" smtClean="0"/>
              <a:t>NULL</a:t>
            </a:r>
            <a:r>
              <a:rPr lang="ja-JP" altLang="en-US" sz="1100" b="1" dirty="0" smtClean="0"/>
              <a:t>で良い</a:t>
            </a:r>
            <a:r>
              <a:rPr lang="ja-JP" altLang="en-US" sz="1100" dirty="0" smtClean="0"/>
              <a:t>。</a:t>
            </a:r>
            <a:endParaRPr lang="en-US" altLang="ja-JP" sz="1100" dirty="0" smtClean="0"/>
          </a:p>
        </p:txBody>
      </p:sp>
    </p:spTree>
    <p:extLst>
      <p:ext uri="{BB962C8B-B14F-4D97-AF65-F5344CB8AC3E}">
        <p14:creationId xmlns:p14="http://schemas.microsoft.com/office/powerpoint/2010/main" val="2948894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133</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404664" y="671666"/>
            <a:ext cx="6597352" cy="2800767"/>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ゆたぽん（コーディング）" panose="02000609000000000000" pitchFamily="1" charset="-128"/>
              </a:rPr>
              <a:t>BOOL </a:t>
            </a:r>
            <a:r>
              <a:rPr lang="en-US" altLang="ja-JP" sz="1100" dirty="0" err="1" smtClean="0">
                <a:latin typeface="ゆたぽん（コーディング）" panose="02000609000000000000" pitchFamily="1" charset="-128"/>
                <a:ea typeface="ゆたぽん（コーディング）" panose="02000609000000000000" pitchFamily="1" charset="-128"/>
              </a:rPr>
              <a:t>bHit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FALSE</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衝突結果格納用</a:t>
            </a:r>
          </a:p>
          <a:p>
            <a:r>
              <a:rPr lang="en-US" altLang="ja-JP" sz="1100" dirty="0" smtClean="0">
                <a:latin typeface="ゆたぽん（コーディング）" panose="02000609000000000000" pitchFamily="1" charset="-128"/>
                <a:ea typeface="ゆたぽん（コーディング）" panose="02000609000000000000" pitchFamily="1" charset="-128"/>
              </a:rPr>
              <a:t>LPD3DXMESH </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メッシュ</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float distance </a:t>
            </a:r>
            <a:r>
              <a:rPr lang="en-US" altLang="ja-JP" sz="1100" dirty="0">
                <a:latin typeface="ゆたぽん（コーディング）" panose="02000609000000000000" pitchFamily="1" charset="-128"/>
                <a:ea typeface="ゆたぽん（コーディング）" panose="02000609000000000000" pitchFamily="1" charset="-128"/>
              </a:rPr>
              <a:t>= 0</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衝突時の距離</a:t>
            </a:r>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D3DXVECTOR3(0, 0, 0);</a:t>
            </a:r>
            <a:r>
              <a:rPr lang="en-US" altLang="ja-JP" sz="1100" dirty="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レイの始点セット</a:t>
            </a: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rayDirection</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D3DXVECTOR3(0, 0, 1);	//</a:t>
            </a:r>
            <a:r>
              <a:rPr lang="ja-JP" altLang="en-US" sz="1100" dirty="0">
                <a:latin typeface="ゆたぽん（コーディング）" panose="02000609000000000000" pitchFamily="1" charset="-128"/>
                <a:ea typeface="ゆたぽん（コーディング）" panose="02000609000000000000" pitchFamily="1" charset="-128"/>
              </a:rPr>
              <a:t>レイの方向</a:t>
            </a:r>
            <a:r>
              <a:rPr lang="ja-JP" altLang="en-US" sz="1100" dirty="0" smtClean="0">
                <a:latin typeface="ゆたぽん（コーディング）" panose="02000609000000000000" pitchFamily="1" charset="-128"/>
                <a:ea typeface="ゆたぽん（コーディング）" panose="02000609000000000000" pitchFamily="1" charset="-128"/>
              </a:rPr>
              <a:t>セット</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メッシュロード処理</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省略</a:t>
            </a:r>
            <a:r>
              <a:rPr lang="en-US" altLang="ja-JP" sz="1100" dirty="0" smtClean="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衝突判定</a:t>
            </a:r>
          </a:p>
          <a:p>
            <a:r>
              <a:rPr lang="en-US" altLang="ja-JP" sz="1100" dirty="0" smtClean="0">
                <a:latin typeface="ゆたぽん（コーディング）" panose="02000609000000000000" pitchFamily="1" charset="-128"/>
                <a:ea typeface="ゆたぽん（コーディング）" panose="02000609000000000000" pitchFamily="1" charset="-128"/>
              </a:rPr>
              <a:t>D3DXIntersect(</a:t>
            </a:r>
            <a:r>
              <a:rPr lang="en-US" altLang="ja-JP" sz="1100" dirty="0" err="1" smtClean="0">
                <a:latin typeface="ゆたぽん（コーディング）" panose="02000609000000000000" pitchFamily="1" charset="-128"/>
                <a:ea typeface="ゆたぽん（コーディング）" panose="02000609000000000000" pitchFamily="1" charset="-128"/>
              </a:rPr>
              <a:t>pMesh</a:t>
            </a:r>
            <a:r>
              <a:rPr lang="en-US" altLang="ja-JP" sz="1100" dirty="0" smtClean="0">
                <a:latin typeface="ゆたぽん（コーディング）" panose="02000609000000000000" pitchFamily="1" charset="-128"/>
                <a:ea typeface="ゆたぽん（コーディング）" panose="02000609000000000000" pitchFamily="1" charset="-128"/>
              </a:rPr>
              <a:t>, &amp;</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rayDirection</a:t>
            </a:r>
            <a:r>
              <a:rPr lang="en-US" altLang="ja-JP" sz="1100" dirty="0">
                <a:latin typeface="ゆたぽん（コーディング）" panose="02000609000000000000" pitchFamily="1" charset="-128"/>
                <a:ea typeface="ゆたぽん（コーディング）" panose="02000609000000000000" pitchFamily="1" charset="-128"/>
              </a:rPr>
              <a:t>, &amp;</a:t>
            </a:r>
            <a:r>
              <a:rPr lang="en-US" altLang="ja-JP" sz="1100" dirty="0" err="1" smtClean="0">
                <a:latin typeface="ゆたぽん（コーディング）" panose="02000609000000000000" pitchFamily="1" charset="-128"/>
                <a:ea typeface="ゆたぽん（コーディング）" panose="02000609000000000000" pitchFamily="1" charset="-128"/>
              </a:rPr>
              <a:t>bHit</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		NULL</a:t>
            </a:r>
            <a:r>
              <a:rPr lang="en-US" altLang="ja-JP" sz="1100" dirty="0">
                <a:latin typeface="ゆたぽん（コーディング）" panose="02000609000000000000" pitchFamily="1" charset="-128"/>
                <a:ea typeface="ゆたぽん（コーディング）" panose="02000609000000000000" pitchFamily="1" charset="-128"/>
              </a:rPr>
              <a:t>, NULL, NULL, d</a:t>
            </a:r>
            <a:r>
              <a:rPr lang="en-US" altLang="ja-JP" sz="1100" dirty="0" smtClean="0">
                <a:latin typeface="ゆたぽん（コーディング）" panose="02000609000000000000" pitchFamily="1" charset="-128"/>
                <a:ea typeface="ゆたぽん（コーディング）" panose="02000609000000000000" pitchFamily="1" charset="-128"/>
              </a:rPr>
              <a:t>istance</a:t>
            </a:r>
            <a:r>
              <a:rPr lang="en-US" altLang="ja-JP" sz="1100" dirty="0">
                <a:latin typeface="ゆたぽん（コーディング）" panose="02000609000000000000" pitchFamily="1" charset="-128"/>
                <a:ea typeface="ゆたぽん（コーディング）" panose="02000609000000000000" pitchFamily="1" charset="-128"/>
              </a:rPr>
              <a:t>, NULL, NULL</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if(</a:t>
            </a:r>
            <a:r>
              <a:rPr lang="en-US" altLang="ja-JP" sz="1100" dirty="0" err="1" smtClean="0">
                <a:latin typeface="ゆたぽん（コーディング）" panose="02000609000000000000" pitchFamily="1" charset="-128"/>
                <a:ea typeface="ゆたぽん（コーディング）" panose="02000609000000000000" pitchFamily="1" charset="-128"/>
              </a:rPr>
              <a:t>bHit</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衝突時の処理</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p:txBody>
      </p:sp>
      <p:sp>
        <p:nvSpPr>
          <p:cNvPr id="18" name="正方形/長方形 17"/>
          <p:cNvSpPr/>
          <p:nvPr/>
        </p:nvSpPr>
        <p:spPr>
          <a:xfrm>
            <a:off x="404664" y="611560"/>
            <a:ext cx="5832648" cy="2860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p:cNvSpPr txBox="1"/>
          <p:nvPr/>
        </p:nvSpPr>
        <p:spPr>
          <a:xfrm>
            <a:off x="404664" y="277942"/>
            <a:ext cx="6597352" cy="261610"/>
          </a:xfrm>
          <a:prstGeom prst="rect">
            <a:avLst/>
          </a:prstGeom>
          <a:noFill/>
        </p:spPr>
        <p:txBody>
          <a:bodyPr wrap="square" rtlCol="0">
            <a:spAutoFit/>
          </a:bodyPr>
          <a:lstStyle/>
          <a:p>
            <a:r>
              <a:rPr lang="ja-JP" altLang="en-US" sz="1100" dirty="0" smtClean="0"/>
              <a:t>　</a:t>
            </a:r>
            <a:r>
              <a:rPr lang="en-US" altLang="ja-JP" sz="1100" dirty="0" smtClean="0"/>
              <a:t>D3DXIntersect</a:t>
            </a:r>
            <a:r>
              <a:rPr lang="ja-JP" altLang="en-US" sz="1100" dirty="0" smtClean="0"/>
              <a:t>関数を用いたプログラム例は次のようになる。</a:t>
            </a:r>
            <a:endParaRPr lang="en-US" altLang="ja-JP" sz="1100" dirty="0" smtClean="0"/>
          </a:p>
        </p:txBody>
      </p:sp>
      <p:sp>
        <p:nvSpPr>
          <p:cNvPr id="38" name="テキスト ボックス 37"/>
          <p:cNvSpPr txBox="1"/>
          <p:nvPr/>
        </p:nvSpPr>
        <p:spPr>
          <a:xfrm>
            <a:off x="404664" y="3997097"/>
            <a:ext cx="6597352" cy="261610"/>
          </a:xfrm>
          <a:prstGeom prst="rect">
            <a:avLst/>
          </a:prstGeom>
          <a:noFill/>
        </p:spPr>
        <p:txBody>
          <a:bodyPr wrap="square" rtlCol="0">
            <a:spAutoFit/>
          </a:bodyPr>
          <a:lstStyle/>
          <a:p>
            <a:r>
              <a:rPr lang="ja-JP" altLang="en-US" sz="1100" dirty="0" smtClean="0"/>
              <a:t>　レイを用いたもっとも単純な衝突判定に関するプログラムをコーディングする。</a:t>
            </a:r>
            <a:endParaRPr lang="en-US" altLang="ja-JP" sz="1100" dirty="0" smtClean="0"/>
          </a:p>
        </p:txBody>
      </p:sp>
      <p:sp>
        <p:nvSpPr>
          <p:cNvPr id="39" name="テキスト ボックス 38"/>
          <p:cNvSpPr txBox="1"/>
          <p:nvPr/>
        </p:nvSpPr>
        <p:spPr>
          <a:xfrm>
            <a:off x="260648" y="3579932"/>
            <a:ext cx="3583032" cy="369332"/>
          </a:xfrm>
          <a:prstGeom prst="rect">
            <a:avLst/>
          </a:prstGeom>
          <a:noFill/>
        </p:spPr>
        <p:txBody>
          <a:bodyPr wrap="none" rtlCol="0">
            <a:spAutoFit/>
          </a:bodyPr>
          <a:lstStyle/>
          <a:p>
            <a:r>
              <a:rPr kumimoji="1" lang="ja-JP" altLang="en-US" u="sng" dirty="0" smtClean="0"/>
              <a:t>９．１４　レイによる衝突判定の実装</a:t>
            </a:r>
            <a:endParaRPr kumimoji="1" lang="ja-JP" altLang="en-US" u="sng" dirty="0"/>
          </a:p>
        </p:txBody>
      </p:sp>
      <p:sp>
        <p:nvSpPr>
          <p:cNvPr id="40" name="正方形/長方形 39"/>
          <p:cNvSpPr/>
          <p:nvPr/>
        </p:nvSpPr>
        <p:spPr>
          <a:xfrm>
            <a:off x="398568" y="4587096"/>
            <a:ext cx="6427712" cy="1446550"/>
          </a:xfrm>
          <a:prstGeom prst="rect">
            <a:avLst/>
          </a:prstGeom>
        </p:spPr>
        <p:txBody>
          <a:bodyPr wrap="square">
            <a:spAutoFit/>
          </a:bodyPr>
          <a:lstStyle/>
          <a:p>
            <a:r>
              <a:rPr lang="en-US" altLang="ja-JP" sz="1100" dirty="0" smtClean="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CTestScene</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Draw();</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bool</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isCollision</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LPD3DXMESH </a:t>
            </a:r>
            <a:r>
              <a:rPr lang="en-US" altLang="ja-JP" sz="1100" dirty="0" err="1">
                <a:latin typeface="ゆたぽん（コーディング）" panose="02000609000000000000" pitchFamily="1" charset="-128"/>
                <a:ea typeface="ゆたぽん（コーディング）" panose="02000609000000000000" pitchFamily="1" charset="-128"/>
              </a:rPr>
              <a:t>pMesh</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const</a:t>
            </a:r>
            <a:r>
              <a:rPr lang="en-US" altLang="ja-JP" sz="1100" dirty="0">
                <a:latin typeface="ゆたぽん（コーディング）" panose="02000609000000000000" pitchFamily="1" charset="-128"/>
                <a:ea typeface="ゆたぽん（コーディング）" panose="02000609000000000000" pitchFamily="1" charset="-128"/>
              </a:rPr>
              <a:t> D3DXVECTOR3&amp; </a:t>
            </a:r>
            <a:r>
              <a:rPr lang="en-US" altLang="ja-JP" sz="1100" dirty="0" err="1">
                <a:latin typeface="ゆたぽん（コーディング）" panose="02000609000000000000" pitchFamily="1" charset="-128"/>
                <a:ea typeface="ゆたぽん（コーディング）" panose="02000609000000000000" pitchFamily="1" charset="-128"/>
              </a:rPr>
              <a:t>rayStart</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const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D3DXVECTOR3&amp; </a:t>
            </a:r>
            <a:r>
              <a:rPr lang="en-US" altLang="ja-JP" sz="1100" dirty="0" err="1">
                <a:latin typeface="ゆたぽん（コーディング）" panose="02000609000000000000" pitchFamily="1" charset="-128"/>
                <a:ea typeface="ゆたぽん（コーディング）" panose="02000609000000000000" pitchFamily="1" charset="-128"/>
              </a:rPr>
              <a:t>rayDirection</a:t>
            </a:r>
            <a:r>
              <a:rPr lang="en-US" altLang="ja-JP" sz="1100" dirty="0">
                <a:latin typeface="ゆたぽん（コーディング）" panose="02000609000000000000" pitchFamily="1" charset="-128"/>
                <a:ea typeface="ゆたぽん（コーディング）" panose="02000609000000000000" pitchFamily="1" charset="-128"/>
              </a:rPr>
              <a:t>, BOOL </a:t>
            </a:r>
            <a:r>
              <a:rPr lang="en-US" altLang="ja-JP" sz="1100" dirty="0" err="1">
                <a:latin typeface="ゆたぽん（コーディング）" panose="02000609000000000000" pitchFamily="1" charset="-128"/>
                <a:ea typeface="ゆたぽん（コーディング）" panose="02000609000000000000" pitchFamily="1" charset="-128"/>
              </a:rPr>
              <a:t>bHit</a:t>
            </a:r>
            <a:r>
              <a:rPr lang="en-US" altLang="ja-JP" sz="1100" dirty="0">
                <a:latin typeface="ゆたぽん（コーディング）" panose="02000609000000000000" pitchFamily="1" charset="-128"/>
                <a:ea typeface="ゆたぽん（コーディング）" panose="02000609000000000000" pitchFamily="1" charset="-128"/>
              </a:rPr>
              <a:t>, FLOAT&amp; distance);</a:t>
            </a: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41" name="正方形/長方形 40"/>
          <p:cNvSpPr/>
          <p:nvPr/>
        </p:nvSpPr>
        <p:spPr>
          <a:xfrm>
            <a:off x="391246" y="4500387"/>
            <a:ext cx="6219009" cy="15332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324769" y="4283536"/>
            <a:ext cx="1476400" cy="261610"/>
          </a:xfrm>
          <a:prstGeom prst="rect">
            <a:avLst/>
          </a:prstGeom>
          <a:noFill/>
        </p:spPr>
        <p:txBody>
          <a:bodyPr wrap="square" rtlCol="0">
            <a:spAutoFit/>
          </a:bodyPr>
          <a:lstStyle/>
          <a:p>
            <a:r>
              <a:rPr lang="en-US" altLang="ja-JP" sz="1100" dirty="0" smtClean="0"/>
              <a:t>&lt;</a:t>
            </a:r>
            <a:r>
              <a:rPr lang="en-US" altLang="ja-JP" sz="1100" dirty="0" err="1" smtClean="0"/>
              <a:t>TestScene.h</a:t>
            </a:r>
            <a:r>
              <a:rPr lang="en-US" altLang="ja-JP" sz="1100" dirty="0" smtClean="0"/>
              <a:t>&gt;</a:t>
            </a:r>
          </a:p>
        </p:txBody>
      </p:sp>
      <p:sp>
        <p:nvSpPr>
          <p:cNvPr id="43" name="正方形/長方形 42"/>
          <p:cNvSpPr/>
          <p:nvPr/>
        </p:nvSpPr>
        <p:spPr>
          <a:xfrm>
            <a:off x="437331" y="5292080"/>
            <a:ext cx="5983337" cy="363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16297" y="6348801"/>
            <a:ext cx="4744932" cy="1446550"/>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::Update()</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-&gt;Update();</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(0, 0, 1</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レイ</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の方向</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BOOL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FALSE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衝突判定結果</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FLOAT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distance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衝突時の距離</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44" name="正方形/長方形 43"/>
          <p:cNvSpPr/>
          <p:nvPr/>
        </p:nvSpPr>
        <p:spPr>
          <a:xfrm>
            <a:off x="391246" y="6304043"/>
            <a:ext cx="6219009" cy="1706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324769" y="6087191"/>
            <a:ext cx="1476400" cy="261610"/>
          </a:xfrm>
          <a:prstGeom prst="rect">
            <a:avLst/>
          </a:prstGeom>
          <a:noFill/>
        </p:spPr>
        <p:txBody>
          <a:bodyPr wrap="square" rtlCol="0">
            <a:spAutoFit/>
          </a:bodyPr>
          <a:lstStyle/>
          <a:p>
            <a:r>
              <a:rPr lang="en-US" altLang="ja-JP" sz="1100" dirty="0" smtClean="0"/>
              <a:t>&lt;TestScene.cpp&gt;</a:t>
            </a:r>
          </a:p>
        </p:txBody>
      </p:sp>
      <p:sp>
        <p:nvSpPr>
          <p:cNvPr id="46" name="正方形/長方形 45"/>
          <p:cNvSpPr/>
          <p:nvPr/>
        </p:nvSpPr>
        <p:spPr>
          <a:xfrm>
            <a:off x="476672" y="7197321"/>
            <a:ext cx="5983337" cy="642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38597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134</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16297" y="368287"/>
            <a:ext cx="6193958" cy="3139321"/>
          </a:xfrm>
          <a:prstGeom prst="rect">
            <a:avLst/>
          </a:prstGeom>
        </p:spPr>
        <p:txBody>
          <a:bodyPr wrap="square">
            <a:spAutoFit/>
          </a:bodyPr>
          <a:lstStyle/>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distance))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::Draw</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・・・省略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bool</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LPD3DXMESH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D3DXVECTOR3&amp;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const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D3DXVECTOR3&amp;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BOOL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FLOAT&amp; distance)</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メッシュとレイとの衝突判定</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D3DXIntersect(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NULL, NULL, </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NULL</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&amp;distance, NULL, NULL);</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return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衝突結果返却</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p:txBody>
      </p:sp>
      <p:sp>
        <p:nvSpPr>
          <p:cNvPr id="44" name="正方形/長方形 43"/>
          <p:cNvSpPr/>
          <p:nvPr/>
        </p:nvSpPr>
        <p:spPr>
          <a:xfrm>
            <a:off x="391246" y="323528"/>
            <a:ext cx="6219009" cy="33305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76672" y="400820"/>
            <a:ext cx="5983337" cy="858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50964" y="2051720"/>
            <a:ext cx="5983337" cy="1454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664" y="3707904"/>
            <a:ext cx="6597352" cy="430887"/>
          </a:xfrm>
          <a:prstGeom prst="rect">
            <a:avLst/>
          </a:prstGeom>
          <a:noFill/>
        </p:spPr>
        <p:txBody>
          <a:bodyPr wrap="square" rtlCol="0">
            <a:spAutoFit/>
          </a:bodyPr>
          <a:lstStyle/>
          <a:p>
            <a:r>
              <a:rPr lang="ja-JP" altLang="en-US" sz="1100" dirty="0" smtClean="0"/>
              <a:t>　このプログラムでは、レイの方向を</a:t>
            </a:r>
            <a:r>
              <a:rPr lang="en-US" altLang="ja-JP" sz="1100" dirty="0" smtClean="0"/>
              <a:t>(0, 0, 1) (+Z</a:t>
            </a:r>
            <a:r>
              <a:rPr lang="ja-JP" altLang="en-US" sz="1100" dirty="0" smtClean="0"/>
              <a:t>方向</a:t>
            </a:r>
            <a:r>
              <a:rPr lang="en-US" altLang="ja-JP" sz="1100" dirty="0" smtClean="0"/>
              <a:t>)</a:t>
            </a:r>
            <a:r>
              <a:rPr lang="ja-JP" altLang="en-US" sz="1100" dirty="0" smtClean="0"/>
              <a:t>としている為、レイの発射元のオブジェクトを相手の</a:t>
            </a:r>
            <a:endParaRPr lang="en-US" altLang="ja-JP" sz="1100" dirty="0" smtClean="0"/>
          </a:p>
          <a:p>
            <a:r>
              <a:rPr lang="ja-JP" altLang="en-US" sz="1100" dirty="0" smtClean="0"/>
              <a:t>メッシュの正面に移動すると、衝突を検出しメッシュが非表示となる。</a:t>
            </a:r>
            <a:endParaRPr lang="en-US" altLang="ja-JP" sz="1100" dirty="0" smtClean="0"/>
          </a:p>
        </p:txBody>
      </p:sp>
      <p:sp>
        <p:nvSpPr>
          <p:cNvPr id="22" name="テキスト ボックス 21"/>
          <p:cNvSpPr txBox="1"/>
          <p:nvPr/>
        </p:nvSpPr>
        <p:spPr>
          <a:xfrm>
            <a:off x="404664" y="4657864"/>
            <a:ext cx="6597352" cy="261610"/>
          </a:xfrm>
          <a:prstGeom prst="rect">
            <a:avLst/>
          </a:prstGeom>
          <a:noFill/>
        </p:spPr>
        <p:txBody>
          <a:bodyPr wrap="square" rtlCol="0">
            <a:spAutoFit/>
          </a:bodyPr>
          <a:lstStyle/>
          <a:p>
            <a:r>
              <a:rPr lang="ja-JP" altLang="en-US" sz="1100" dirty="0" smtClean="0"/>
              <a:t>　前節のプログラムを基にコーディングを行うと以下の</a:t>
            </a:r>
            <a:r>
              <a:rPr lang="en-US" altLang="ja-JP" sz="1100" dirty="0" smtClean="0"/>
              <a:t>2</a:t>
            </a:r>
            <a:r>
              <a:rPr lang="ja-JP" altLang="en-US" sz="1100" dirty="0" smtClean="0"/>
              <a:t>点に関する問題が発生する。</a:t>
            </a:r>
            <a:endParaRPr lang="en-US" altLang="ja-JP" sz="1100" dirty="0" smtClean="0"/>
          </a:p>
        </p:txBody>
      </p:sp>
      <p:sp>
        <p:nvSpPr>
          <p:cNvPr id="23" name="テキスト ボックス 22"/>
          <p:cNvSpPr txBox="1"/>
          <p:nvPr/>
        </p:nvSpPr>
        <p:spPr>
          <a:xfrm>
            <a:off x="260648" y="4240699"/>
            <a:ext cx="2525050" cy="369332"/>
          </a:xfrm>
          <a:prstGeom prst="rect">
            <a:avLst/>
          </a:prstGeom>
          <a:noFill/>
        </p:spPr>
        <p:txBody>
          <a:bodyPr wrap="none" rtlCol="0">
            <a:spAutoFit/>
          </a:bodyPr>
          <a:lstStyle/>
          <a:p>
            <a:r>
              <a:rPr kumimoji="1" lang="ja-JP" altLang="en-US" u="sng" dirty="0" smtClean="0"/>
              <a:t>９．１５　問題点と対応策</a:t>
            </a:r>
            <a:endParaRPr kumimoji="1" lang="ja-JP" altLang="en-US" u="sng" dirty="0"/>
          </a:p>
        </p:txBody>
      </p:sp>
      <p:sp>
        <p:nvSpPr>
          <p:cNvPr id="24" name="テキスト ボックス 23"/>
          <p:cNvSpPr txBox="1"/>
          <p:nvPr/>
        </p:nvSpPr>
        <p:spPr>
          <a:xfrm>
            <a:off x="557064" y="4987201"/>
            <a:ext cx="6597352" cy="261610"/>
          </a:xfrm>
          <a:prstGeom prst="rect">
            <a:avLst/>
          </a:prstGeom>
          <a:noFill/>
        </p:spPr>
        <p:txBody>
          <a:bodyPr wrap="square" rtlCol="0">
            <a:spAutoFit/>
          </a:bodyPr>
          <a:lstStyle/>
          <a:p>
            <a:r>
              <a:rPr lang="ja-JP" altLang="en-US" sz="1100" b="1" dirty="0" smtClean="0"/>
              <a:t>①オブジェクトの姿勢を基にしたレイではない為、オブジェクトの傾きに応じたレイにならない</a:t>
            </a:r>
            <a:endParaRPr lang="en-US" altLang="ja-JP" sz="1100" b="1" dirty="0" smtClean="0"/>
          </a:p>
        </p:txBody>
      </p:sp>
      <p:sp>
        <p:nvSpPr>
          <p:cNvPr id="25" name="テキスト ボックス 24"/>
          <p:cNvSpPr txBox="1"/>
          <p:nvPr/>
        </p:nvSpPr>
        <p:spPr>
          <a:xfrm>
            <a:off x="560255" y="5248811"/>
            <a:ext cx="5954845" cy="430887"/>
          </a:xfrm>
          <a:prstGeom prst="rect">
            <a:avLst/>
          </a:prstGeom>
          <a:noFill/>
        </p:spPr>
        <p:txBody>
          <a:bodyPr wrap="square" rtlCol="0">
            <a:spAutoFit/>
          </a:bodyPr>
          <a:lstStyle/>
          <a:p>
            <a:r>
              <a:rPr lang="ja-JP" altLang="en-US" sz="1100" b="1" dirty="0" smtClean="0"/>
              <a:t>②</a:t>
            </a:r>
            <a:r>
              <a:rPr lang="en-US" altLang="ja-JP" sz="1100" b="1" dirty="0" smtClean="0"/>
              <a:t>D3DXIntersect</a:t>
            </a:r>
            <a:r>
              <a:rPr lang="ja-JP" altLang="en-US" sz="1100" b="1" dirty="0" smtClean="0"/>
              <a:t>関数は”メッシュ”との判定であり、メッシュの座標はローカル座標の為、</a:t>
            </a:r>
            <a:endParaRPr lang="en-US" altLang="ja-JP" sz="1100" b="1" dirty="0" smtClean="0"/>
          </a:p>
          <a:p>
            <a:r>
              <a:rPr lang="ja-JP" altLang="en-US" sz="1100" b="1" dirty="0"/>
              <a:t>　動く</a:t>
            </a:r>
            <a:r>
              <a:rPr lang="ja-JP" altLang="en-US" sz="1100" b="1" dirty="0" smtClean="0"/>
              <a:t>メッシュに</a:t>
            </a:r>
            <a:r>
              <a:rPr lang="ja-JP" altLang="en-US" sz="1100" b="1" dirty="0"/>
              <a:t>対応</a:t>
            </a:r>
            <a:r>
              <a:rPr lang="ja-JP" altLang="en-US" sz="1100" b="1" dirty="0" smtClean="0"/>
              <a:t>できない</a:t>
            </a:r>
            <a:endParaRPr lang="en-US" altLang="ja-JP" sz="1100" b="1" dirty="0" smtClean="0"/>
          </a:p>
        </p:txBody>
      </p:sp>
      <p:sp>
        <p:nvSpPr>
          <p:cNvPr id="26" name="正方形/長方形 25"/>
          <p:cNvSpPr/>
          <p:nvPr/>
        </p:nvSpPr>
        <p:spPr>
          <a:xfrm>
            <a:off x="560255" y="4986111"/>
            <a:ext cx="5677057" cy="693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41339" y="5923305"/>
            <a:ext cx="6597352" cy="261610"/>
          </a:xfrm>
          <a:prstGeom prst="rect">
            <a:avLst/>
          </a:prstGeom>
          <a:noFill/>
        </p:spPr>
        <p:txBody>
          <a:bodyPr wrap="square" rtlCol="0">
            <a:spAutoFit/>
          </a:bodyPr>
          <a:lstStyle/>
          <a:p>
            <a:r>
              <a:rPr lang="ja-JP" altLang="en-US" sz="1100" dirty="0" smtClean="0"/>
              <a:t>①オブジェクトの姿勢を基にしたレイではない為、オブジェクトの傾きに応じたレイにならない問題</a:t>
            </a:r>
            <a:endParaRPr lang="en-US" altLang="ja-JP" sz="1100" dirty="0" smtClean="0"/>
          </a:p>
        </p:txBody>
      </p:sp>
      <p:sp>
        <p:nvSpPr>
          <p:cNvPr id="28" name="テキスト ボックス 27"/>
          <p:cNvSpPr txBox="1"/>
          <p:nvPr/>
        </p:nvSpPr>
        <p:spPr>
          <a:xfrm>
            <a:off x="693739" y="6211337"/>
            <a:ext cx="6597352" cy="430887"/>
          </a:xfrm>
          <a:prstGeom prst="rect">
            <a:avLst/>
          </a:prstGeom>
          <a:noFill/>
        </p:spPr>
        <p:txBody>
          <a:bodyPr wrap="square" rtlCol="0">
            <a:spAutoFit/>
          </a:bodyPr>
          <a:lstStyle/>
          <a:p>
            <a:r>
              <a:rPr lang="ja-JP" altLang="en-US" sz="1100" dirty="0" smtClean="0"/>
              <a:t>この問題は常に例の方向が一定値である為、オブジェクトの姿勢に対応出来ないことである。</a:t>
            </a:r>
            <a:endParaRPr lang="en-US" altLang="ja-JP" sz="1100" dirty="0" smtClean="0"/>
          </a:p>
          <a:p>
            <a:r>
              <a:rPr lang="ja-JP" altLang="en-US" sz="1100" dirty="0" smtClean="0"/>
              <a:t>例えば、以下の図はレイの方向が右方向</a:t>
            </a:r>
            <a:r>
              <a:rPr lang="en-US" altLang="ja-JP" sz="1100" dirty="0" smtClean="0"/>
              <a:t>(1, 0, 0)</a:t>
            </a:r>
            <a:r>
              <a:rPr lang="ja-JP" altLang="en-US" sz="1100" dirty="0" smtClean="0"/>
              <a:t>の場合の例である。</a:t>
            </a:r>
            <a:endParaRPr lang="en-US" altLang="ja-JP" sz="1100" dirty="0" smtClean="0"/>
          </a:p>
        </p:txBody>
      </p:sp>
      <p:cxnSp>
        <p:nvCxnSpPr>
          <p:cNvPr id="29" name="直線コネクタ 28"/>
          <p:cNvCxnSpPr/>
          <p:nvPr/>
        </p:nvCxnSpPr>
        <p:spPr>
          <a:xfrm>
            <a:off x="764704" y="7913107"/>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2924944" y="7193027"/>
            <a:ext cx="2088232"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908720" y="7481058"/>
            <a:ext cx="792088" cy="43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cxnSp>
        <p:nvCxnSpPr>
          <p:cNvPr id="35" name="直線矢印コネクタ 34"/>
          <p:cNvCxnSpPr>
            <a:stCxn id="32" idx="3"/>
          </p:cNvCxnSpPr>
          <p:nvPr/>
        </p:nvCxnSpPr>
        <p:spPr>
          <a:xfrm>
            <a:off x="1700808" y="7697083"/>
            <a:ext cx="79208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rot="20424099">
            <a:off x="3169191" y="7226646"/>
            <a:ext cx="792088" cy="43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cxnSp>
        <p:nvCxnSpPr>
          <p:cNvPr id="46" name="直線矢印コネクタ 45"/>
          <p:cNvCxnSpPr/>
          <p:nvPr/>
        </p:nvCxnSpPr>
        <p:spPr>
          <a:xfrm flipV="1">
            <a:off x="3789040" y="7395482"/>
            <a:ext cx="1007235" cy="14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上矢印 46"/>
          <p:cNvSpPr/>
          <p:nvPr/>
        </p:nvSpPr>
        <p:spPr>
          <a:xfrm rot="19626755">
            <a:off x="4566857" y="7396379"/>
            <a:ext cx="143139" cy="360040"/>
          </a:xfrm>
          <a:prstGeom prst="upArrow">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3819154" y="7793196"/>
            <a:ext cx="2845651" cy="523220"/>
          </a:xfrm>
          <a:prstGeom prst="rect">
            <a:avLst/>
          </a:prstGeom>
          <a:noFill/>
        </p:spPr>
        <p:txBody>
          <a:bodyPr wrap="square" rtlCol="0">
            <a:spAutoFit/>
          </a:bodyPr>
          <a:lstStyle/>
          <a:p>
            <a:r>
              <a:rPr kumimoji="1" lang="ja-JP" altLang="en-US" sz="1400" b="1" dirty="0" smtClean="0">
                <a:solidFill>
                  <a:srgbClr val="FF0000"/>
                </a:solidFill>
              </a:rPr>
              <a:t>オブジェクトの姿勢にレイが</a:t>
            </a:r>
            <a:endParaRPr kumimoji="1" lang="en-US" altLang="ja-JP" sz="1400" b="1" dirty="0" smtClean="0">
              <a:solidFill>
                <a:srgbClr val="FF0000"/>
              </a:solidFill>
            </a:endParaRPr>
          </a:p>
          <a:p>
            <a:r>
              <a:rPr lang="ja-JP" altLang="en-US" sz="1400" b="1" dirty="0" smtClean="0">
                <a:solidFill>
                  <a:srgbClr val="FF0000"/>
                </a:solidFill>
              </a:rPr>
              <a:t>対応していない</a:t>
            </a:r>
            <a:endParaRPr kumimoji="1" lang="ja-JP" altLang="en-US" sz="1400" b="1" dirty="0">
              <a:solidFill>
                <a:srgbClr val="FF0000"/>
              </a:solidFill>
            </a:endParaRPr>
          </a:p>
        </p:txBody>
      </p:sp>
      <p:sp>
        <p:nvSpPr>
          <p:cNvPr id="49" name="テキスト ボックス 48"/>
          <p:cNvSpPr txBox="1"/>
          <p:nvPr/>
        </p:nvSpPr>
        <p:spPr>
          <a:xfrm>
            <a:off x="1710605" y="7029857"/>
            <a:ext cx="1265090" cy="646331"/>
          </a:xfrm>
          <a:prstGeom prst="rect">
            <a:avLst/>
          </a:prstGeom>
          <a:noFill/>
        </p:spPr>
        <p:txBody>
          <a:bodyPr wrap="none" rtlCol="0">
            <a:spAutoFit/>
          </a:bodyPr>
          <a:lstStyle/>
          <a:p>
            <a:r>
              <a:rPr kumimoji="1" lang="ja-JP" altLang="en-US" dirty="0" smtClean="0"/>
              <a:t>レイの方向</a:t>
            </a:r>
            <a:endParaRPr kumimoji="1" lang="en-US" altLang="ja-JP" dirty="0" smtClean="0"/>
          </a:p>
          <a:p>
            <a:r>
              <a:rPr kumimoji="1" lang="ja-JP" altLang="en-US" dirty="0" smtClean="0"/>
              <a:t>（</a:t>
            </a:r>
            <a:r>
              <a:rPr kumimoji="1" lang="en-US" altLang="ja-JP" dirty="0" smtClean="0"/>
              <a:t>1, 0, 0</a:t>
            </a:r>
            <a:r>
              <a:rPr kumimoji="1" lang="ja-JP" altLang="en-US" dirty="0" smtClean="0"/>
              <a:t>）</a:t>
            </a:r>
            <a:endParaRPr kumimoji="1" lang="ja-JP" altLang="en-US" dirty="0"/>
          </a:p>
        </p:txBody>
      </p:sp>
      <p:sp>
        <p:nvSpPr>
          <p:cNvPr id="50" name="テキスト ボックス 49"/>
          <p:cNvSpPr txBox="1"/>
          <p:nvPr/>
        </p:nvSpPr>
        <p:spPr>
          <a:xfrm>
            <a:off x="3860614" y="6785287"/>
            <a:ext cx="1265090" cy="646331"/>
          </a:xfrm>
          <a:prstGeom prst="rect">
            <a:avLst/>
          </a:prstGeom>
          <a:noFill/>
        </p:spPr>
        <p:txBody>
          <a:bodyPr wrap="none" rtlCol="0">
            <a:spAutoFit/>
          </a:bodyPr>
          <a:lstStyle/>
          <a:p>
            <a:r>
              <a:rPr kumimoji="1" lang="ja-JP" altLang="en-US" dirty="0" smtClean="0">
                <a:solidFill>
                  <a:srgbClr val="FF0000"/>
                </a:solidFill>
              </a:rPr>
              <a:t>レイの方向</a:t>
            </a:r>
            <a:endParaRPr kumimoji="1" lang="en-US" altLang="ja-JP" dirty="0" smtClean="0">
              <a:solidFill>
                <a:srgbClr val="FF0000"/>
              </a:solidFill>
            </a:endParaRPr>
          </a:p>
          <a:p>
            <a:r>
              <a:rPr kumimoji="1" lang="ja-JP" altLang="en-US" dirty="0" smtClean="0">
                <a:solidFill>
                  <a:srgbClr val="FF0000"/>
                </a:solidFill>
              </a:rPr>
              <a:t>（</a:t>
            </a:r>
            <a:r>
              <a:rPr kumimoji="1" lang="en-US" altLang="ja-JP" dirty="0" smtClean="0">
                <a:solidFill>
                  <a:srgbClr val="FF0000"/>
                </a:solidFill>
              </a:rPr>
              <a:t>1, 0, 0</a:t>
            </a:r>
            <a:r>
              <a:rPr kumimoji="1" lang="ja-JP" altLang="en-US"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11463170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135</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93739" y="277942"/>
            <a:ext cx="6597352" cy="261610"/>
          </a:xfrm>
          <a:prstGeom prst="rect">
            <a:avLst/>
          </a:prstGeom>
          <a:noFill/>
        </p:spPr>
        <p:txBody>
          <a:bodyPr wrap="square" rtlCol="0">
            <a:spAutoFit/>
          </a:bodyPr>
          <a:lstStyle/>
          <a:p>
            <a:r>
              <a:rPr lang="ja-JP" altLang="en-US" sz="1100" dirty="0" smtClean="0"/>
              <a:t>この問題に対応するには、オブジェクトの姿勢におけるレイの方向を常に正しく設定すれば良い。</a:t>
            </a:r>
            <a:endParaRPr lang="en-US" altLang="ja-JP" sz="1100" dirty="0" smtClean="0"/>
          </a:p>
        </p:txBody>
      </p:sp>
      <p:cxnSp>
        <p:nvCxnSpPr>
          <p:cNvPr id="3" name="直線コネクタ 2"/>
          <p:cNvCxnSpPr/>
          <p:nvPr/>
        </p:nvCxnSpPr>
        <p:spPr>
          <a:xfrm>
            <a:off x="764704" y="2080459"/>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p:nvCxnSpPr>
        <p:spPr>
          <a:xfrm flipV="1">
            <a:off x="2924944" y="1360379"/>
            <a:ext cx="2088232"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908720" y="1648410"/>
            <a:ext cx="792088" cy="43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cxnSp>
        <p:nvCxnSpPr>
          <p:cNvPr id="9" name="直線矢印コネクタ 8"/>
          <p:cNvCxnSpPr>
            <a:stCxn id="6" idx="3"/>
          </p:cNvCxnSpPr>
          <p:nvPr/>
        </p:nvCxnSpPr>
        <p:spPr>
          <a:xfrm>
            <a:off x="1700808" y="1864435"/>
            <a:ext cx="79208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rot="20424099">
            <a:off x="3169191" y="1393998"/>
            <a:ext cx="792088" cy="43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A</a:t>
            </a:r>
            <a:endParaRPr kumimoji="1" lang="ja-JP" altLang="en-US" dirty="0">
              <a:solidFill>
                <a:sysClr val="windowText" lastClr="000000"/>
              </a:solidFill>
            </a:endParaRPr>
          </a:p>
        </p:txBody>
      </p:sp>
      <p:cxnSp>
        <p:nvCxnSpPr>
          <p:cNvPr id="27" name="直線矢印コネクタ 26"/>
          <p:cNvCxnSpPr>
            <a:stCxn id="26" idx="3"/>
          </p:cNvCxnSpPr>
          <p:nvPr/>
        </p:nvCxnSpPr>
        <p:spPr>
          <a:xfrm flipV="1">
            <a:off x="3938335" y="1157976"/>
            <a:ext cx="857941" cy="319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上矢印 16"/>
          <p:cNvSpPr/>
          <p:nvPr/>
        </p:nvSpPr>
        <p:spPr>
          <a:xfrm rot="19626755">
            <a:off x="4491097" y="1317682"/>
            <a:ext cx="143139" cy="360040"/>
          </a:xfrm>
          <a:prstGeom prst="upArrow">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3983091" y="1786621"/>
            <a:ext cx="2845651" cy="523220"/>
          </a:xfrm>
          <a:prstGeom prst="rect">
            <a:avLst/>
          </a:prstGeom>
          <a:noFill/>
        </p:spPr>
        <p:txBody>
          <a:bodyPr wrap="square" rtlCol="0">
            <a:spAutoFit/>
          </a:bodyPr>
          <a:lstStyle/>
          <a:p>
            <a:r>
              <a:rPr lang="en-US" altLang="ja-JP" sz="1400" b="1" dirty="0">
                <a:solidFill>
                  <a:srgbClr val="FF0000"/>
                </a:solidFill>
              </a:rPr>
              <a:t>(1, 0, 0)</a:t>
            </a:r>
            <a:r>
              <a:rPr lang="ja-JP" altLang="en-US" sz="1400" b="1" dirty="0">
                <a:solidFill>
                  <a:srgbClr val="FF0000"/>
                </a:solidFill>
              </a:rPr>
              <a:t>を</a:t>
            </a:r>
            <a:r>
              <a:rPr kumimoji="1" lang="ja-JP" altLang="en-US" sz="1400" b="1" dirty="0" smtClean="0">
                <a:solidFill>
                  <a:srgbClr val="FF0000"/>
                </a:solidFill>
              </a:rPr>
              <a:t>オブジェクトの姿勢に</a:t>
            </a:r>
            <a:endParaRPr kumimoji="1" lang="en-US" altLang="ja-JP" sz="1400" b="1" dirty="0" smtClean="0">
              <a:solidFill>
                <a:srgbClr val="FF0000"/>
              </a:solidFill>
            </a:endParaRPr>
          </a:p>
          <a:p>
            <a:r>
              <a:rPr kumimoji="1" lang="ja-JP" altLang="en-US" sz="1400" b="1" dirty="0" smtClean="0">
                <a:solidFill>
                  <a:srgbClr val="FF0000"/>
                </a:solidFill>
              </a:rPr>
              <a:t>応じた方向に変換する</a:t>
            </a:r>
            <a:endParaRPr kumimoji="1" lang="ja-JP" altLang="en-US" sz="1400" b="1" dirty="0">
              <a:solidFill>
                <a:srgbClr val="FF0000"/>
              </a:solidFill>
            </a:endParaRPr>
          </a:p>
        </p:txBody>
      </p:sp>
      <p:sp>
        <p:nvSpPr>
          <p:cNvPr id="25" name="テキスト ボックス 24"/>
          <p:cNvSpPr txBox="1"/>
          <p:nvPr/>
        </p:nvSpPr>
        <p:spPr>
          <a:xfrm>
            <a:off x="1348093" y="1220917"/>
            <a:ext cx="1497526" cy="430887"/>
          </a:xfrm>
          <a:prstGeom prst="rect">
            <a:avLst/>
          </a:prstGeom>
          <a:noFill/>
        </p:spPr>
        <p:txBody>
          <a:bodyPr wrap="none" rtlCol="0">
            <a:spAutoFit/>
          </a:bodyPr>
          <a:lstStyle/>
          <a:p>
            <a:pPr algn="ctr"/>
            <a:r>
              <a:rPr kumimoji="1" lang="en-US" altLang="ja-JP" sz="1100" b="1" dirty="0" smtClean="0">
                <a:solidFill>
                  <a:srgbClr val="FF0000"/>
                </a:solidFill>
              </a:rPr>
              <a:t>A</a:t>
            </a:r>
            <a:r>
              <a:rPr kumimoji="1" lang="ja-JP" altLang="en-US" sz="1100" b="1" dirty="0" smtClean="0">
                <a:solidFill>
                  <a:srgbClr val="FF0000"/>
                </a:solidFill>
              </a:rPr>
              <a:t>から見た時の右方向</a:t>
            </a:r>
            <a:endParaRPr kumimoji="1" lang="en-US" altLang="ja-JP" sz="1100" b="1" dirty="0" smtClean="0">
              <a:solidFill>
                <a:srgbClr val="FF0000"/>
              </a:solidFill>
            </a:endParaRPr>
          </a:p>
          <a:p>
            <a:pPr algn="ctr"/>
            <a:r>
              <a:rPr kumimoji="1" lang="ja-JP" altLang="en-US" sz="1100" b="1" dirty="0" smtClean="0">
                <a:solidFill>
                  <a:srgbClr val="FF0000"/>
                </a:solidFill>
              </a:rPr>
              <a:t>（</a:t>
            </a:r>
            <a:r>
              <a:rPr kumimoji="1" lang="en-US" altLang="ja-JP" sz="1100" b="1" dirty="0" smtClean="0">
                <a:solidFill>
                  <a:srgbClr val="FF0000"/>
                </a:solidFill>
              </a:rPr>
              <a:t>1, 0, 0</a:t>
            </a:r>
            <a:r>
              <a:rPr kumimoji="1" lang="ja-JP" altLang="en-US" sz="1100" b="1" dirty="0" smtClean="0">
                <a:solidFill>
                  <a:srgbClr val="FF0000"/>
                </a:solidFill>
              </a:rPr>
              <a:t>）</a:t>
            </a:r>
            <a:endParaRPr kumimoji="1" lang="ja-JP" altLang="en-US" sz="1100" b="1" dirty="0">
              <a:solidFill>
                <a:srgbClr val="FF0000"/>
              </a:solidFill>
            </a:endParaRPr>
          </a:p>
        </p:txBody>
      </p:sp>
      <p:sp>
        <p:nvSpPr>
          <p:cNvPr id="29" name="テキスト ボックス 28"/>
          <p:cNvSpPr txBox="1"/>
          <p:nvPr/>
        </p:nvSpPr>
        <p:spPr>
          <a:xfrm rot="20402962">
            <a:off x="3484363" y="862788"/>
            <a:ext cx="1582484" cy="430887"/>
          </a:xfrm>
          <a:prstGeom prst="rect">
            <a:avLst/>
          </a:prstGeom>
          <a:noFill/>
        </p:spPr>
        <p:txBody>
          <a:bodyPr wrap="none" rtlCol="0">
            <a:spAutoFit/>
          </a:bodyPr>
          <a:lstStyle/>
          <a:p>
            <a:pPr algn="ctr"/>
            <a:r>
              <a:rPr kumimoji="1" lang="en-US" altLang="ja-JP" sz="1100" dirty="0" smtClean="0">
                <a:solidFill>
                  <a:srgbClr val="FF0000"/>
                </a:solidFill>
              </a:rPr>
              <a:t>A</a:t>
            </a:r>
            <a:r>
              <a:rPr kumimoji="1" lang="ja-JP" altLang="en-US" sz="1100" dirty="0" smtClean="0">
                <a:solidFill>
                  <a:srgbClr val="FF0000"/>
                </a:solidFill>
              </a:rPr>
              <a:t>から見たときの右方向</a:t>
            </a:r>
            <a:endParaRPr kumimoji="1" lang="en-US" altLang="ja-JP" sz="1100" dirty="0" smtClean="0">
              <a:solidFill>
                <a:srgbClr val="FF0000"/>
              </a:solidFill>
            </a:endParaRPr>
          </a:p>
          <a:p>
            <a:pPr algn="ctr"/>
            <a:r>
              <a:rPr kumimoji="1" lang="ja-JP" altLang="en-US" sz="1100" dirty="0" smtClean="0">
                <a:solidFill>
                  <a:srgbClr val="FF0000"/>
                </a:solidFill>
              </a:rPr>
              <a:t>（</a:t>
            </a:r>
            <a:r>
              <a:rPr kumimoji="1" lang="en-US" altLang="ja-JP" sz="1100" dirty="0" smtClean="0">
                <a:solidFill>
                  <a:srgbClr val="FF0000"/>
                </a:solidFill>
              </a:rPr>
              <a:t>xx, xx, 0</a:t>
            </a:r>
            <a:r>
              <a:rPr kumimoji="1" lang="ja-JP" altLang="en-US" sz="1100" dirty="0" smtClean="0">
                <a:solidFill>
                  <a:srgbClr val="FF0000"/>
                </a:solidFill>
              </a:rPr>
              <a:t>）</a:t>
            </a:r>
            <a:endParaRPr kumimoji="1" lang="ja-JP" altLang="en-US" sz="1100" dirty="0">
              <a:solidFill>
                <a:srgbClr val="FF0000"/>
              </a:solidFill>
            </a:endParaRPr>
          </a:p>
        </p:txBody>
      </p:sp>
      <p:sp>
        <p:nvSpPr>
          <p:cNvPr id="30" name="テキスト ボックス 29"/>
          <p:cNvSpPr txBox="1"/>
          <p:nvPr/>
        </p:nvSpPr>
        <p:spPr>
          <a:xfrm>
            <a:off x="692696" y="2510190"/>
            <a:ext cx="6597352" cy="769441"/>
          </a:xfrm>
          <a:prstGeom prst="rect">
            <a:avLst/>
          </a:prstGeom>
          <a:noFill/>
        </p:spPr>
        <p:txBody>
          <a:bodyPr wrap="square" rtlCol="0">
            <a:spAutoFit/>
          </a:bodyPr>
          <a:lstStyle/>
          <a:p>
            <a:r>
              <a:rPr lang="ja-JP" altLang="en-US" sz="1100" dirty="0" smtClean="0"/>
              <a:t>この方法を実装するには、設定されたレイの値を現在の姿勢における値に変換すれば良い。</a:t>
            </a:r>
            <a:endParaRPr lang="en-US" altLang="ja-JP" sz="1100" dirty="0" smtClean="0"/>
          </a:p>
          <a:p>
            <a:r>
              <a:rPr lang="ja-JP" altLang="en-US" sz="1100" b="1" dirty="0"/>
              <a:t>現在</a:t>
            </a:r>
            <a:r>
              <a:rPr lang="ja-JP" altLang="en-US" sz="1100" b="1" dirty="0" smtClean="0"/>
              <a:t>の姿勢については、オブジェクトがワールド行列として姿勢情報を持っている為、その行列を</a:t>
            </a:r>
            <a:endParaRPr lang="en-US" altLang="ja-JP" sz="1100" b="1" dirty="0" smtClean="0"/>
          </a:p>
          <a:p>
            <a:r>
              <a:rPr lang="ja-JP" altLang="en-US" sz="1100" b="1" dirty="0" smtClean="0"/>
              <a:t>用いれば良い</a:t>
            </a:r>
            <a:r>
              <a:rPr lang="ja-JP" altLang="en-US" sz="1100" dirty="0" smtClean="0"/>
              <a:t>。なお、行列に応じた値にベクトルを変換するには次のように計算を行う。ここで</a:t>
            </a:r>
            <a:endParaRPr lang="en-US" altLang="ja-JP" sz="1100" dirty="0" smtClean="0"/>
          </a:p>
          <a:p>
            <a:r>
              <a:rPr lang="en-US" altLang="ja-JP" sz="1100" dirty="0" smtClean="0"/>
              <a:t>P</a:t>
            </a:r>
            <a:r>
              <a:rPr lang="ja-JP" altLang="en-US" sz="1100" dirty="0" smtClean="0"/>
              <a:t>はある</a:t>
            </a:r>
            <a:r>
              <a:rPr lang="en-US" altLang="ja-JP" sz="1100" dirty="0" smtClean="0"/>
              <a:t>3D</a:t>
            </a:r>
            <a:r>
              <a:rPr lang="ja-JP" altLang="en-US" sz="1100" dirty="0" smtClean="0"/>
              <a:t>ベクトル、</a:t>
            </a:r>
            <a:r>
              <a:rPr lang="en-US" altLang="ja-JP" sz="1100" dirty="0" smtClean="0"/>
              <a:t>M</a:t>
            </a:r>
            <a:r>
              <a:rPr lang="ja-JP" altLang="en-US" sz="1100" dirty="0" smtClean="0"/>
              <a:t>は行列とする。</a:t>
            </a:r>
            <a:endParaRPr lang="en-US" altLang="ja-JP" sz="1100" dirty="0" smtClean="0"/>
          </a:p>
        </p:txBody>
      </p:sp>
      <p:sp>
        <p:nvSpPr>
          <p:cNvPr id="32" name="正方形/長方形 31"/>
          <p:cNvSpPr/>
          <p:nvPr/>
        </p:nvSpPr>
        <p:spPr>
          <a:xfrm>
            <a:off x="1348093" y="3482588"/>
            <a:ext cx="3665083" cy="345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132856" y="3482588"/>
            <a:ext cx="2107115" cy="369332"/>
          </a:xfrm>
          <a:prstGeom prst="rect">
            <a:avLst/>
          </a:prstGeom>
        </p:spPr>
        <p:txBody>
          <a:bodyPr wrap="none">
            <a:spAutoFit/>
          </a:bodyPr>
          <a:lstStyle/>
          <a:p>
            <a:r>
              <a:rPr lang="en-US" altLang="ja-JP" b="1" dirty="0">
                <a:solidFill>
                  <a:srgbClr val="FF0000"/>
                </a:solidFill>
              </a:rPr>
              <a:t>P * M = (x,y,z,1) * M</a:t>
            </a:r>
            <a:endParaRPr lang="ja-JP" altLang="en-US" b="1" dirty="0">
              <a:solidFill>
                <a:srgbClr val="FF0000"/>
              </a:solidFill>
            </a:endParaRPr>
          </a:p>
        </p:txBody>
      </p:sp>
      <p:sp>
        <p:nvSpPr>
          <p:cNvPr id="35" name="テキスト ボックス 34"/>
          <p:cNvSpPr txBox="1"/>
          <p:nvPr/>
        </p:nvSpPr>
        <p:spPr>
          <a:xfrm>
            <a:off x="692696" y="4022358"/>
            <a:ext cx="3384376" cy="261610"/>
          </a:xfrm>
          <a:prstGeom prst="rect">
            <a:avLst/>
          </a:prstGeom>
          <a:noFill/>
        </p:spPr>
        <p:txBody>
          <a:bodyPr wrap="square" rtlCol="0">
            <a:spAutoFit/>
          </a:bodyPr>
          <a:lstStyle/>
          <a:p>
            <a:r>
              <a:rPr lang="en-US" altLang="ja-JP" sz="1100" dirty="0" smtClean="0"/>
              <a:t>P</a:t>
            </a:r>
            <a:r>
              <a:rPr lang="ja-JP" altLang="en-US" sz="1100" dirty="0" smtClean="0"/>
              <a:t>の１は</a:t>
            </a:r>
            <a:r>
              <a:rPr lang="en-US" altLang="ja-JP" sz="1100" dirty="0" smtClean="0"/>
              <a:t>w</a:t>
            </a:r>
            <a:r>
              <a:rPr lang="ja-JP" altLang="en-US" sz="1100" dirty="0" smtClean="0"/>
              <a:t>の値であり、これは</a:t>
            </a:r>
            <a:r>
              <a:rPr lang="en-US" altLang="ja-JP" sz="1100" dirty="0" smtClean="0"/>
              <a:t>1</a:t>
            </a:r>
            <a:r>
              <a:rPr lang="ja-JP" altLang="en-US" sz="1100" dirty="0" smtClean="0"/>
              <a:t>と仮定した計算を行う</a:t>
            </a:r>
            <a:r>
              <a:rPr lang="ja-JP" altLang="en-US" sz="1100" dirty="0"/>
              <a:t>。</a:t>
            </a:r>
            <a:endParaRPr lang="en-US" altLang="ja-JP" sz="1100" dirty="0" smtClean="0"/>
          </a:p>
        </p:txBody>
      </p:sp>
      <p:sp>
        <p:nvSpPr>
          <p:cNvPr id="36" name="テキスト ボックス 35"/>
          <p:cNvSpPr txBox="1"/>
          <p:nvPr/>
        </p:nvSpPr>
        <p:spPr>
          <a:xfrm>
            <a:off x="692696" y="4382398"/>
            <a:ext cx="5544616" cy="261610"/>
          </a:xfrm>
          <a:prstGeom prst="rect">
            <a:avLst/>
          </a:prstGeom>
          <a:noFill/>
        </p:spPr>
        <p:txBody>
          <a:bodyPr wrap="square" rtlCol="0">
            <a:spAutoFit/>
          </a:bodyPr>
          <a:lstStyle/>
          <a:p>
            <a:r>
              <a:rPr lang="ja-JP" altLang="en-US" sz="1100" dirty="0" smtClean="0"/>
              <a:t>　なお、</a:t>
            </a:r>
            <a:r>
              <a:rPr lang="en-US" altLang="ja-JP" sz="1100" dirty="0" smtClean="0"/>
              <a:t>DirectX9</a:t>
            </a:r>
            <a:r>
              <a:rPr lang="ja-JP" altLang="en-US" sz="1100" dirty="0" smtClean="0"/>
              <a:t>においては、</a:t>
            </a:r>
            <a:r>
              <a:rPr lang="ja-JP" altLang="en-US" sz="1100" b="1" dirty="0" smtClean="0"/>
              <a:t>この計算を行う為に</a:t>
            </a:r>
            <a:r>
              <a:rPr lang="en-US" altLang="ja-JP" sz="1100" b="1" dirty="0" smtClean="0"/>
              <a:t>D3DVec3Transform</a:t>
            </a:r>
            <a:r>
              <a:rPr lang="ja-JP" altLang="en-US" sz="1100" b="1" dirty="0" smtClean="0"/>
              <a:t>関数が用意</a:t>
            </a:r>
            <a:r>
              <a:rPr lang="ja-JP" altLang="en-US" sz="1100" dirty="0" smtClean="0"/>
              <a:t>されている。</a:t>
            </a:r>
            <a:endParaRPr lang="en-US" altLang="ja-JP" sz="1100" dirty="0" smtClean="0"/>
          </a:p>
        </p:txBody>
      </p:sp>
      <p:sp>
        <p:nvSpPr>
          <p:cNvPr id="38" name="テキスト ボックス 37"/>
          <p:cNvSpPr txBox="1"/>
          <p:nvPr/>
        </p:nvSpPr>
        <p:spPr>
          <a:xfrm>
            <a:off x="764704" y="4684365"/>
            <a:ext cx="5636770" cy="1615827"/>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D3DXVec3Transform</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smtClean="0"/>
              <a:t>　　指定</a:t>
            </a:r>
            <a:r>
              <a:rPr lang="ja-JP" altLang="en-US" sz="1100" dirty="0"/>
              <a:t>された行列により </a:t>
            </a:r>
            <a:r>
              <a:rPr lang="en-US" altLang="ja-JP" sz="1100" dirty="0"/>
              <a:t>3D </a:t>
            </a:r>
            <a:r>
              <a:rPr lang="ja-JP" altLang="en-US" sz="1100" dirty="0"/>
              <a:t>ベクトル</a:t>
            </a:r>
            <a:r>
              <a:rPr lang="ja-JP" altLang="en-US" sz="1100" dirty="0" smtClean="0"/>
              <a:t>を変換し</a:t>
            </a:r>
            <a:r>
              <a:rPr lang="ja-JP" altLang="en-US" sz="1100" dirty="0"/>
              <a:t>、その結果を </a:t>
            </a:r>
            <a:r>
              <a:rPr lang="en-US" altLang="ja-JP" sz="1100" dirty="0"/>
              <a:t>w = 1 </a:t>
            </a:r>
            <a:r>
              <a:rPr lang="ja-JP" altLang="en-US" sz="1100" dirty="0"/>
              <a:t>に射影する。</a:t>
            </a:r>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D3DXVECTOR3 *WINAPI D3DXVec3TransformCoord</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D3DXVECTOR3</a:t>
            </a:r>
            <a:r>
              <a:rPr kumimoji="0" lang="ja-JP" altLang="ja-JP" sz="1100" dirty="0">
                <a:latin typeface="ゆたぽん（コーディング）" panose="02000609000000000000" pitchFamily="1" charset="-128"/>
                <a:ea typeface="ゆたぽん（コーディング）" panose="02000609000000000000" pitchFamily="1" charset="-128"/>
              </a:rPr>
              <a:t> *pOut</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出力先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D3DXVECTOR3 *pV</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基となる</a:t>
            </a:r>
            <a:r>
              <a:rPr kumimoji="0" lang="en-US" altLang="ja-JP" sz="1100" dirty="0" smtClean="0">
                <a:latin typeface="ゆたぽん（コーディング）" panose="02000609000000000000" pitchFamily="1" charset="-128"/>
                <a:ea typeface="ゆたぽん（コーディング）" panose="02000609000000000000" pitchFamily="1" charset="-128"/>
              </a:rPr>
              <a:t>3D</a:t>
            </a:r>
            <a:r>
              <a:rPr kumimoji="0" lang="ja-JP" altLang="en-US" sz="1100" dirty="0" smtClean="0">
                <a:latin typeface="ゆたぽん（コーディング）" panose="02000609000000000000" pitchFamily="1" charset="-128"/>
                <a:ea typeface="ゆたぽん（コーディング）" panose="02000609000000000000" pitchFamily="1" charset="-128"/>
              </a:rPr>
              <a:t>ベクトル</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D3DXMATRIX *</a:t>
            </a:r>
            <a:r>
              <a:rPr kumimoji="0" lang="ja-JP" altLang="ja-JP" sz="1100" dirty="0" smtClean="0">
                <a:latin typeface="ゆたぽん（コーディング）" panose="02000609000000000000" pitchFamily="1" charset="-128"/>
                <a:ea typeface="ゆたぽん（コーディング）" panose="02000609000000000000" pitchFamily="1" charset="-128"/>
              </a:rPr>
              <a:t>pM</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基となる行列</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 </a:t>
            </a:r>
          </a:p>
        </p:txBody>
      </p:sp>
      <p:sp>
        <p:nvSpPr>
          <p:cNvPr id="39" name="正方形/長方形 38"/>
          <p:cNvSpPr/>
          <p:nvPr/>
        </p:nvSpPr>
        <p:spPr>
          <a:xfrm>
            <a:off x="784070" y="4895149"/>
            <a:ext cx="5669266" cy="1405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279449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136</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93739" y="107504"/>
            <a:ext cx="6597352" cy="430887"/>
          </a:xfrm>
          <a:prstGeom prst="rect">
            <a:avLst/>
          </a:prstGeom>
          <a:noFill/>
        </p:spPr>
        <p:txBody>
          <a:bodyPr wrap="square" rtlCol="0">
            <a:spAutoFit/>
          </a:bodyPr>
          <a:lstStyle/>
          <a:p>
            <a:r>
              <a:rPr lang="ja-JP" altLang="en-US" sz="1100" dirty="0" smtClean="0"/>
              <a:t>この関数を用いて行列をオブジェクトの姿勢に応じたレイに変換するプログラム例を示す。</a:t>
            </a:r>
            <a:endParaRPr lang="en-US" altLang="ja-JP" sz="1100" dirty="0" smtClean="0"/>
          </a:p>
          <a:p>
            <a:r>
              <a:rPr lang="ja-JP" altLang="en-US" sz="1100" dirty="0" smtClean="0"/>
              <a:t>なお、このプログラムでは事前にワールド行列</a:t>
            </a:r>
            <a:r>
              <a:rPr lang="en-US" altLang="ja-JP" sz="1100" dirty="0" err="1" smtClean="0"/>
              <a:t>worldMatrix</a:t>
            </a:r>
            <a:r>
              <a:rPr lang="ja-JP" altLang="en-US" sz="1100" dirty="0" err="1" smtClean="0"/>
              <a:t>が算</a:t>
            </a:r>
            <a:r>
              <a:rPr lang="ja-JP" altLang="en-US" sz="1100" dirty="0" smtClean="0"/>
              <a:t>出されているものとする。</a:t>
            </a:r>
            <a:endParaRPr lang="en-US" altLang="ja-JP" sz="1100" dirty="0" smtClean="0"/>
          </a:p>
        </p:txBody>
      </p:sp>
      <p:sp>
        <p:nvSpPr>
          <p:cNvPr id="2" name="正方形/長方形 1"/>
          <p:cNvSpPr/>
          <p:nvPr/>
        </p:nvSpPr>
        <p:spPr>
          <a:xfrm>
            <a:off x="693739" y="615911"/>
            <a:ext cx="5615581" cy="2631490"/>
          </a:xfrm>
          <a:prstGeom prst="rect">
            <a:avLst/>
          </a:prstGeom>
        </p:spPr>
        <p:txBody>
          <a:bodyPr wrap="square">
            <a:spAutoFit/>
          </a:bodyPr>
          <a:lstStyle/>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matrix;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行列用</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ベクトル用</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D3DXVECTOR3(10, 5, -3);//</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レイの始点セット</a:t>
            </a:r>
          </a:p>
          <a:p>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D3DXVECTOR3(0, 0, 1);//</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レイの方向</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セット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D3DXMatrixIdentity(&amp;matrix);</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ワールド行列の姿勢に関わる行のみコピー</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for(</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int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 0;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&lt; 3;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memcpy</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worldMatrix.m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sizeof</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姿勢行列と方向ベクトルを用いて姿勢に応じた方向ベクトル算出</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&amp;matrix);</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24" name="テキスト ボックス 23"/>
          <p:cNvSpPr txBox="1"/>
          <p:nvPr/>
        </p:nvSpPr>
        <p:spPr>
          <a:xfrm>
            <a:off x="692696" y="3249434"/>
            <a:ext cx="5976664" cy="600164"/>
          </a:xfrm>
          <a:prstGeom prst="rect">
            <a:avLst/>
          </a:prstGeom>
          <a:noFill/>
        </p:spPr>
        <p:txBody>
          <a:bodyPr wrap="square" rtlCol="0">
            <a:spAutoFit/>
          </a:bodyPr>
          <a:lstStyle/>
          <a:p>
            <a:r>
              <a:rPr lang="ja-JP" altLang="en-US" sz="1100" dirty="0" smtClean="0"/>
              <a:t>プログラム中にある通り、姿勢に対応させることを考えると処理においては「回転行列」があれば</a:t>
            </a:r>
            <a:endParaRPr lang="en-US" altLang="ja-JP" sz="1100" dirty="0" smtClean="0"/>
          </a:p>
          <a:p>
            <a:r>
              <a:rPr lang="ja-JP" altLang="en-US" sz="1100" dirty="0" smtClean="0"/>
              <a:t>良い。</a:t>
            </a:r>
            <a:r>
              <a:rPr lang="ja-JP" altLang="en-US" sz="1100" b="1" dirty="0" smtClean="0"/>
              <a:t>回転行列の情報は行列の</a:t>
            </a:r>
            <a:r>
              <a:rPr lang="en-US" altLang="ja-JP" sz="1100" b="1" dirty="0" smtClean="0"/>
              <a:t>0</a:t>
            </a:r>
            <a:r>
              <a:rPr lang="ja-JP" altLang="en-US" sz="1100" b="1" dirty="0" smtClean="0"/>
              <a:t>行目から</a:t>
            </a:r>
            <a:r>
              <a:rPr lang="en-US" altLang="ja-JP" sz="1100" b="1" dirty="0" smtClean="0"/>
              <a:t>2</a:t>
            </a:r>
            <a:r>
              <a:rPr lang="ja-JP" altLang="en-US" sz="1100" b="1" dirty="0" smtClean="0"/>
              <a:t>行目までに記述されている為、</a:t>
            </a:r>
            <a:r>
              <a:rPr lang="en-US" altLang="ja-JP" sz="1100" b="1" dirty="0" smtClean="0"/>
              <a:t>0</a:t>
            </a:r>
            <a:r>
              <a:rPr lang="ja-JP" altLang="en-US" sz="1100" b="1" dirty="0" smtClean="0"/>
              <a:t>行目から</a:t>
            </a:r>
            <a:r>
              <a:rPr lang="en-US" altLang="ja-JP" sz="1100" b="1" dirty="0" smtClean="0"/>
              <a:t>2</a:t>
            </a:r>
            <a:r>
              <a:rPr lang="ja-JP" altLang="en-US" sz="1100" b="1" dirty="0" smtClean="0"/>
              <a:t>行目まで</a:t>
            </a:r>
            <a:endParaRPr lang="en-US" altLang="ja-JP" sz="1100" b="1" dirty="0" smtClean="0"/>
          </a:p>
          <a:p>
            <a:r>
              <a:rPr lang="ja-JP" altLang="en-US" sz="1100" b="1" dirty="0" smtClean="0"/>
              <a:t>の情報を抽出すれば良い</a:t>
            </a:r>
            <a:r>
              <a:rPr lang="ja-JP" altLang="en-US" sz="1100" dirty="0" smtClean="0"/>
              <a:t>。以下のプログラムは実際に実装した場合の処理である。</a:t>
            </a:r>
            <a:endParaRPr lang="en-US" altLang="ja-JP" sz="1100" dirty="0" smtClean="0"/>
          </a:p>
        </p:txBody>
      </p:sp>
      <p:sp>
        <p:nvSpPr>
          <p:cNvPr id="31" name="正方形/長方形 30"/>
          <p:cNvSpPr/>
          <p:nvPr/>
        </p:nvSpPr>
        <p:spPr>
          <a:xfrm>
            <a:off x="692696" y="615911"/>
            <a:ext cx="5669266" cy="2631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正方形/長方形 2"/>
          <p:cNvSpPr/>
          <p:nvPr/>
        </p:nvSpPr>
        <p:spPr>
          <a:xfrm>
            <a:off x="630932" y="3995936"/>
            <a:ext cx="6038428" cy="4493538"/>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::Update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-&gt;Update();</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(0, 0, 1);</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BOOL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FLOAT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distance;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poseMatrix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姿勢行列用</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D3DXMatrixIdentity</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poseMatrix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ワールド行列の姿勢に関わる行のみコピー</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for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0;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&lt; 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memcpy</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poseMatrix.m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worldMatrix.m</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sizeof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姿勢行列と方向ベクトルを用いて姿勢に応じた方向ベクトル算出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poseMatrix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distance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21" name="テキスト ボックス 20"/>
          <p:cNvSpPr txBox="1"/>
          <p:nvPr/>
        </p:nvSpPr>
        <p:spPr>
          <a:xfrm>
            <a:off x="595868" y="3779691"/>
            <a:ext cx="1476400" cy="261610"/>
          </a:xfrm>
          <a:prstGeom prst="rect">
            <a:avLst/>
          </a:prstGeom>
          <a:noFill/>
        </p:spPr>
        <p:txBody>
          <a:bodyPr wrap="square" rtlCol="0">
            <a:spAutoFit/>
          </a:bodyPr>
          <a:lstStyle/>
          <a:p>
            <a:r>
              <a:rPr lang="en-US" altLang="ja-JP" sz="1100" dirty="0" smtClean="0"/>
              <a:t>&lt;TestScene.cpp&gt;</a:t>
            </a:r>
          </a:p>
        </p:txBody>
      </p:sp>
      <p:sp>
        <p:nvSpPr>
          <p:cNvPr id="22" name="正方形/長方形 21"/>
          <p:cNvSpPr/>
          <p:nvPr/>
        </p:nvSpPr>
        <p:spPr>
          <a:xfrm>
            <a:off x="666896" y="4041301"/>
            <a:ext cx="6002464" cy="4246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902047" y="4684417"/>
            <a:ext cx="5613053" cy="3231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02555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137</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560255" y="251520"/>
            <a:ext cx="5954845" cy="430887"/>
          </a:xfrm>
          <a:prstGeom prst="rect">
            <a:avLst/>
          </a:prstGeom>
          <a:noFill/>
        </p:spPr>
        <p:txBody>
          <a:bodyPr wrap="square" rtlCol="0">
            <a:spAutoFit/>
          </a:bodyPr>
          <a:lstStyle/>
          <a:p>
            <a:r>
              <a:rPr lang="ja-JP" altLang="en-US" sz="1100" dirty="0" smtClean="0"/>
              <a:t>②</a:t>
            </a:r>
            <a:r>
              <a:rPr lang="en-US" altLang="ja-JP" sz="1100" dirty="0" smtClean="0"/>
              <a:t>D3DXIntersect</a:t>
            </a:r>
            <a:r>
              <a:rPr lang="ja-JP" altLang="en-US" sz="1100" dirty="0" smtClean="0"/>
              <a:t>関数は”メッシュ”との判定であり、メッシュの座標はローカル座標の為、動くメッシュ</a:t>
            </a:r>
            <a:endParaRPr lang="en-US" altLang="ja-JP" sz="1100" dirty="0" smtClean="0"/>
          </a:p>
          <a:p>
            <a:r>
              <a:rPr lang="ja-JP" altLang="en-US" sz="1100" dirty="0"/>
              <a:t>　</a:t>
            </a:r>
            <a:r>
              <a:rPr lang="ja-JP" altLang="en-US" sz="1100" dirty="0" smtClean="0"/>
              <a:t> に対応できない問題</a:t>
            </a:r>
            <a:endParaRPr lang="en-US" altLang="ja-JP" sz="1100" dirty="0" smtClean="0"/>
          </a:p>
        </p:txBody>
      </p:sp>
      <p:sp>
        <p:nvSpPr>
          <p:cNvPr id="41" name="テキスト ボックス 40"/>
          <p:cNvSpPr txBox="1"/>
          <p:nvPr/>
        </p:nvSpPr>
        <p:spPr>
          <a:xfrm>
            <a:off x="693739" y="827584"/>
            <a:ext cx="6597352" cy="430887"/>
          </a:xfrm>
          <a:prstGeom prst="rect">
            <a:avLst/>
          </a:prstGeom>
          <a:noFill/>
        </p:spPr>
        <p:txBody>
          <a:bodyPr wrap="square" rtlCol="0">
            <a:spAutoFit/>
          </a:bodyPr>
          <a:lstStyle/>
          <a:p>
            <a:r>
              <a:rPr lang="ja-JP" altLang="en-US" sz="1100" dirty="0" smtClean="0"/>
              <a:t>この問題は</a:t>
            </a:r>
            <a:r>
              <a:rPr lang="en-US" altLang="ja-JP" sz="1100" dirty="0" smtClean="0"/>
              <a:t>D3DXIntersect</a:t>
            </a:r>
            <a:r>
              <a:rPr lang="ja-JP" altLang="en-US" sz="1100" dirty="0" smtClean="0"/>
              <a:t>関数が見るメッシュはあくまでも「メッシュ」であり、</a:t>
            </a:r>
            <a:r>
              <a:rPr lang="ja-JP" altLang="en-US" sz="1100" b="1" dirty="0" smtClean="0"/>
              <a:t>ローカル座標における</a:t>
            </a:r>
            <a:endParaRPr lang="en-US" altLang="ja-JP" sz="1100" b="1" dirty="0" smtClean="0"/>
          </a:p>
          <a:p>
            <a:r>
              <a:rPr lang="ja-JP" altLang="en-US" sz="1100" b="1" dirty="0" smtClean="0"/>
              <a:t>ものとワールド空間に存在するレイとの衝突判定を行う為に発生する</a:t>
            </a:r>
            <a:r>
              <a:rPr lang="ja-JP" altLang="en-US" sz="1100" dirty="0" smtClean="0"/>
              <a:t>問題である。</a:t>
            </a:r>
            <a:endParaRPr lang="en-US" altLang="ja-JP" sz="1100" dirty="0" smtClean="0"/>
          </a:p>
        </p:txBody>
      </p:sp>
      <p:sp>
        <p:nvSpPr>
          <p:cNvPr id="51" name="テキスト ボックス 50"/>
          <p:cNvSpPr txBox="1"/>
          <p:nvPr/>
        </p:nvSpPr>
        <p:spPr>
          <a:xfrm>
            <a:off x="747193" y="1530010"/>
            <a:ext cx="1711553" cy="261610"/>
          </a:xfrm>
          <a:prstGeom prst="rect">
            <a:avLst/>
          </a:prstGeom>
          <a:noFill/>
        </p:spPr>
        <p:txBody>
          <a:bodyPr wrap="square" rtlCol="0">
            <a:spAutoFit/>
          </a:bodyPr>
          <a:lstStyle/>
          <a:p>
            <a:r>
              <a:rPr lang="ja-JP" altLang="en-US" sz="1100" dirty="0" smtClean="0"/>
              <a:t>ローカル座標</a:t>
            </a:r>
            <a:r>
              <a:rPr lang="en-US" altLang="ja-JP" sz="1100" dirty="0" smtClean="0"/>
              <a:t>(0, 0, 0)</a:t>
            </a:r>
          </a:p>
        </p:txBody>
      </p:sp>
      <p:cxnSp>
        <p:nvCxnSpPr>
          <p:cNvPr id="52" name="直線矢印コネクタ 51"/>
          <p:cNvCxnSpPr/>
          <p:nvPr/>
        </p:nvCxnSpPr>
        <p:spPr>
          <a:xfrm>
            <a:off x="2316539" y="2222993"/>
            <a:ext cx="79208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2189675" y="1932354"/>
            <a:ext cx="1711553" cy="261610"/>
          </a:xfrm>
          <a:prstGeom prst="rect">
            <a:avLst/>
          </a:prstGeom>
          <a:noFill/>
        </p:spPr>
        <p:txBody>
          <a:bodyPr wrap="square" rtlCol="0">
            <a:spAutoFit/>
          </a:bodyPr>
          <a:lstStyle/>
          <a:p>
            <a:r>
              <a:rPr lang="en-US" altLang="ja-JP" sz="1100" dirty="0"/>
              <a:t>X</a:t>
            </a:r>
            <a:r>
              <a:rPr lang="ja-JP" altLang="en-US" sz="1100" dirty="0" smtClean="0"/>
              <a:t>方向に</a:t>
            </a:r>
            <a:r>
              <a:rPr lang="en-US" altLang="ja-JP" sz="1100" dirty="0" smtClean="0"/>
              <a:t>+3</a:t>
            </a:r>
            <a:r>
              <a:rPr lang="ja-JP" altLang="en-US" sz="1100" dirty="0" smtClean="0"/>
              <a:t>移動</a:t>
            </a:r>
            <a:endParaRPr lang="en-US" altLang="ja-JP" sz="1100" dirty="0" smtClean="0"/>
          </a:p>
        </p:txBody>
      </p:sp>
      <p:sp>
        <p:nvSpPr>
          <p:cNvPr id="55" name="テキスト ボックス 54"/>
          <p:cNvSpPr txBox="1"/>
          <p:nvPr/>
        </p:nvSpPr>
        <p:spPr>
          <a:xfrm>
            <a:off x="3236004" y="1417972"/>
            <a:ext cx="1711553" cy="430887"/>
          </a:xfrm>
          <a:prstGeom prst="rect">
            <a:avLst/>
          </a:prstGeom>
          <a:noFill/>
        </p:spPr>
        <p:txBody>
          <a:bodyPr wrap="square" rtlCol="0">
            <a:spAutoFit/>
          </a:bodyPr>
          <a:lstStyle/>
          <a:p>
            <a:r>
              <a:rPr lang="ja-JP" altLang="en-US" sz="1100" dirty="0" smtClean="0"/>
              <a:t>ワールド座標</a:t>
            </a:r>
            <a:r>
              <a:rPr lang="en-US" altLang="ja-JP" sz="1100" dirty="0" smtClean="0"/>
              <a:t>(</a:t>
            </a:r>
            <a:r>
              <a:rPr lang="en-US" altLang="ja-JP" sz="1100" b="1" dirty="0" smtClean="0"/>
              <a:t>3</a:t>
            </a:r>
            <a:r>
              <a:rPr lang="en-US" altLang="ja-JP" sz="1100" dirty="0" smtClean="0"/>
              <a:t>, 0, 0)</a:t>
            </a:r>
          </a:p>
          <a:p>
            <a:r>
              <a:rPr lang="ja-JP" altLang="en-US" sz="1100" b="1" u="sng" dirty="0" smtClean="0">
                <a:solidFill>
                  <a:srgbClr val="FF0000"/>
                </a:solidFill>
              </a:rPr>
              <a:t>ローカル座標</a:t>
            </a:r>
            <a:r>
              <a:rPr lang="en-US" altLang="ja-JP" sz="1100" b="1" u="sng" dirty="0" smtClean="0">
                <a:solidFill>
                  <a:srgbClr val="FF0000"/>
                </a:solidFill>
              </a:rPr>
              <a:t>(0, 0, 0)</a:t>
            </a:r>
          </a:p>
        </p:txBody>
      </p:sp>
      <p:sp>
        <p:nvSpPr>
          <p:cNvPr id="56" name="テキスト ボックス 55"/>
          <p:cNvSpPr txBox="1"/>
          <p:nvPr/>
        </p:nvSpPr>
        <p:spPr>
          <a:xfrm>
            <a:off x="4457442" y="2680628"/>
            <a:ext cx="2283926" cy="523220"/>
          </a:xfrm>
          <a:prstGeom prst="rect">
            <a:avLst/>
          </a:prstGeom>
          <a:noFill/>
        </p:spPr>
        <p:txBody>
          <a:bodyPr wrap="square" rtlCol="0">
            <a:spAutoFit/>
          </a:bodyPr>
          <a:lstStyle/>
          <a:p>
            <a:r>
              <a:rPr lang="ja-JP" altLang="en-US" sz="1400" b="1" dirty="0" smtClean="0">
                <a:solidFill>
                  <a:srgbClr val="FF0000"/>
                </a:solidFill>
              </a:rPr>
              <a:t>メッシュのローカル座標は</a:t>
            </a:r>
            <a:endParaRPr lang="en-US" altLang="ja-JP" sz="1400" b="1" dirty="0" smtClean="0">
              <a:solidFill>
                <a:srgbClr val="FF0000"/>
              </a:solidFill>
            </a:endParaRPr>
          </a:p>
          <a:p>
            <a:r>
              <a:rPr lang="ja-JP" altLang="en-US" sz="1400" b="1" dirty="0" smtClean="0">
                <a:solidFill>
                  <a:srgbClr val="FF0000"/>
                </a:solidFill>
              </a:rPr>
              <a:t>変化しない</a:t>
            </a:r>
            <a:endParaRPr lang="en-US" altLang="ja-JP" sz="1400" b="1" dirty="0" smtClean="0">
              <a:solidFill>
                <a:srgbClr val="FF0000"/>
              </a:solidFill>
            </a:endParaRPr>
          </a:p>
        </p:txBody>
      </p:sp>
      <p:sp>
        <p:nvSpPr>
          <p:cNvPr id="57" name="上矢印 56"/>
          <p:cNvSpPr/>
          <p:nvPr/>
        </p:nvSpPr>
        <p:spPr>
          <a:xfrm rot="19626755">
            <a:off x="4739080" y="1861477"/>
            <a:ext cx="271748" cy="716040"/>
          </a:xfrm>
          <a:prstGeom prst="upArrow">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直方体 3"/>
          <p:cNvSpPr/>
          <p:nvPr/>
        </p:nvSpPr>
        <p:spPr>
          <a:xfrm>
            <a:off x="905840" y="1845075"/>
            <a:ext cx="1080120" cy="106588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rPr>
              <a:t>対象</a:t>
            </a:r>
            <a:endParaRPr kumimoji="1" lang="en-US" altLang="ja-JP" sz="1100" dirty="0" smtClean="0">
              <a:solidFill>
                <a:sysClr val="windowText" lastClr="000000"/>
              </a:solidFill>
            </a:endParaRPr>
          </a:p>
          <a:p>
            <a:pPr algn="ctr"/>
            <a:r>
              <a:rPr lang="ja-JP" altLang="en-US" sz="1100" dirty="0">
                <a:solidFill>
                  <a:sysClr val="windowText" lastClr="000000"/>
                </a:solidFill>
              </a:rPr>
              <a:t>メッシュ</a:t>
            </a:r>
            <a:endParaRPr kumimoji="1" lang="ja-JP" altLang="en-US" sz="1100" dirty="0">
              <a:solidFill>
                <a:sysClr val="windowText" lastClr="000000"/>
              </a:solidFill>
            </a:endParaRPr>
          </a:p>
        </p:txBody>
      </p:sp>
      <p:sp>
        <p:nvSpPr>
          <p:cNvPr id="58" name="直方体 57"/>
          <p:cNvSpPr/>
          <p:nvPr/>
        </p:nvSpPr>
        <p:spPr>
          <a:xfrm>
            <a:off x="3355505" y="1859915"/>
            <a:ext cx="1080120" cy="106588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rPr>
              <a:t>対象</a:t>
            </a:r>
            <a:endParaRPr kumimoji="1" lang="en-US" altLang="ja-JP" sz="1100" dirty="0" smtClean="0">
              <a:solidFill>
                <a:sysClr val="windowText" lastClr="000000"/>
              </a:solidFill>
            </a:endParaRPr>
          </a:p>
          <a:p>
            <a:pPr algn="ctr"/>
            <a:r>
              <a:rPr lang="ja-JP" altLang="en-US" sz="1100" dirty="0">
                <a:solidFill>
                  <a:sysClr val="windowText" lastClr="000000"/>
                </a:solidFill>
              </a:rPr>
              <a:t>メッシュ</a:t>
            </a:r>
            <a:endParaRPr kumimoji="1" lang="ja-JP" altLang="en-US" sz="1100" dirty="0">
              <a:solidFill>
                <a:sysClr val="windowText" lastClr="000000"/>
              </a:solidFill>
            </a:endParaRPr>
          </a:p>
        </p:txBody>
      </p:sp>
      <p:sp>
        <p:nvSpPr>
          <p:cNvPr id="59" name="テキスト ボックス 58"/>
          <p:cNvSpPr txBox="1"/>
          <p:nvPr/>
        </p:nvSpPr>
        <p:spPr>
          <a:xfrm>
            <a:off x="747193" y="3277017"/>
            <a:ext cx="5562127" cy="430887"/>
          </a:xfrm>
          <a:prstGeom prst="rect">
            <a:avLst/>
          </a:prstGeom>
          <a:noFill/>
        </p:spPr>
        <p:txBody>
          <a:bodyPr wrap="square" rtlCol="0">
            <a:spAutoFit/>
          </a:bodyPr>
          <a:lstStyle/>
          <a:p>
            <a:r>
              <a:rPr lang="ja-JP" altLang="en-US" sz="1100" dirty="0" smtClean="0"/>
              <a:t>ここで、</a:t>
            </a:r>
            <a:r>
              <a:rPr lang="ja-JP" altLang="en-US" sz="1100" b="1" dirty="0" smtClean="0"/>
              <a:t>ワールド座標とはメッシュをどれだけ移動したいかを示した値である</a:t>
            </a:r>
            <a:r>
              <a:rPr lang="ja-JP" altLang="en-US" sz="1100" dirty="0" smtClean="0"/>
              <a:t>ということを</a:t>
            </a:r>
            <a:endParaRPr lang="en-US" altLang="ja-JP" sz="1100" dirty="0" smtClean="0"/>
          </a:p>
          <a:p>
            <a:r>
              <a:rPr lang="ja-JP" altLang="en-US" sz="1100" dirty="0" smtClean="0"/>
              <a:t>踏まえておく必要がある。</a:t>
            </a:r>
            <a:endParaRPr lang="en-US" altLang="ja-JP" sz="1100" dirty="0" smtClean="0"/>
          </a:p>
        </p:txBody>
      </p:sp>
      <p:sp>
        <p:nvSpPr>
          <p:cNvPr id="21" name="テキスト ボックス 20"/>
          <p:cNvSpPr txBox="1"/>
          <p:nvPr/>
        </p:nvSpPr>
        <p:spPr>
          <a:xfrm>
            <a:off x="693739" y="3892574"/>
            <a:ext cx="6597352" cy="430887"/>
          </a:xfrm>
          <a:prstGeom prst="rect">
            <a:avLst/>
          </a:prstGeom>
          <a:noFill/>
        </p:spPr>
        <p:txBody>
          <a:bodyPr wrap="square" rtlCol="0">
            <a:spAutoFit/>
          </a:bodyPr>
          <a:lstStyle/>
          <a:p>
            <a:r>
              <a:rPr lang="ja-JP" altLang="en-US" sz="1100" dirty="0" smtClean="0"/>
              <a:t>この問題に対応するには、</a:t>
            </a:r>
            <a:r>
              <a:rPr lang="ja-JP" altLang="en-US" sz="1100" b="1" dirty="0" smtClean="0"/>
              <a:t>判定対象となるメッシュの座標空間にレイを持っていけば良い</a:t>
            </a:r>
            <a:r>
              <a:rPr lang="ja-JP" altLang="en-US" sz="1100" dirty="0" smtClean="0"/>
              <a:t>。</a:t>
            </a:r>
            <a:endParaRPr lang="en-US" altLang="ja-JP" sz="1100" dirty="0" smtClean="0"/>
          </a:p>
          <a:p>
            <a:r>
              <a:rPr lang="ja-JP" altLang="en-US" sz="1100" dirty="0" smtClean="0"/>
              <a:t>なお、</a:t>
            </a:r>
            <a:r>
              <a:rPr lang="ja-JP" altLang="en-US" sz="1100" b="1" dirty="0" smtClean="0"/>
              <a:t>メッシュの座標空間はワールド座標とは反対方向に移動させると算出出来る。</a:t>
            </a:r>
            <a:endParaRPr lang="en-US" altLang="ja-JP" sz="1100" b="1" dirty="0" smtClean="0"/>
          </a:p>
        </p:txBody>
      </p:sp>
      <p:sp>
        <p:nvSpPr>
          <p:cNvPr id="22" name="テキスト ボックス 21"/>
          <p:cNvSpPr txBox="1"/>
          <p:nvPr/>
        </p:nvSpPr>
        <p:spPr>
          <a:xfrm>
            <a:off x="1226468" y="4688375"/>
            <a:ext cx="1711553" cy="261610"/>
          </a:xfrm>
          <a:prstGeom prst="rect">
            <a:avLst/>
          </a:prstGeom>
          <a:noFill/>
        </p:spPr>
        <p:txBody>
          <a:bodyPr wrap="square" rtlCol="0">
            <a:spAutoFit/>
          </a:bodyPr>
          <a:lstStyle/>
          <a:p>
            <a:r>
              <a:rPr lang="ja-JP" altLang="en-US" sz="1100" b="1" u="sng" dirty="0" smtClean="0">
                <a:solidFill>
                  <a:srgbClr val="FF0000"/>
                </a:solidFill>
              </a:rPr>
              <a:t>ローカル座標</a:t>
            </a:r>
            <a:r>
              <a:rPr lang="en-US" altLang="ja-JP" sz="1100" b="1" u="sng" dirty="0" smtClean="0">
                <a:solidFill>
                  <a:srgbClr val="FF0000"/>
                </a:solidFill>
              </a:rPr>
              <a:t>(0, 0, 0)</a:t>
            </a:r>
          </a:p>
        </p:txBody>
      </p:sp>
      <p:cxnSp>
        <p:nvCxnSpPr>
          <p:cNvPr id="23" name="直線矢印コネクタ 22"/>
          <p:cNvCxnSpPr/>
          <p:nvPr/>
        </p:nvCxnSpPr>
        <p:spPr>
          <a:xfrm flipH="1">
            <a:off x="2795814" y="5381358"/>
            <a:ext cx="79208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668950" y="5090719"/>
            <a:ext cx="1711553" cy="261610"/>
          </a:xfrm>
          <a:prstGeom prst="rect">
            <a:avLst/>
          </a:prstGeom>
          <a:noFill/>
        </p:spPr>
        <p:txBody>
          <a:bodyPr wrap="square" rtlCol="0">
            <a:spAutoFit/>
          </a:bodyPr>
          <a:lstStyle/>
          <a:p>
            <a:r>
              <a:rPr lang="en-US" altLang="ja-JP" sz="1100" dirty="0" smtClean="0"/>
              <a:t>X</a:t>
            </a:r>
            <a:r>
              <a:rPr lang="ja-JP" altLang="en-US" sz="1100" dirty="0" smtClean="0"/>
              <a:t>方向に</a:t>
            </a:r>
            <a:r>
              <a:rPr lang="en-US" altLang="ja-JP" sz="1100" dirty="0" smtClean="0"/>
              <a:t>-3</a:t>
            </a:r>
            <a:r>
              <a:rPr lang="ja-JP" altLang="en-US" sz="1100" dirty="0" smtClean="0"/>
              <a:t>移動</a:t>
            </a:r>
            <a:endParaRPr lang="en-US" altLang="ja-JP" sz="1100" dirty="0" smtClean="0"/>
          </a:p>
        </p:txBody>
      </p:sp>
      <p:sp>
        <p:nvSpPr>
          <p:cNvPr id="26" name="テキスト ボックス 25"/>
          <p:cNvSpPr txBox="1"/>
          <p:nvPr/>
        </p:nvSpPr>
        <p:spPr>
          <a:xfrm>
            <a:off x="3715279" y="4576337"/>
            <a:ext cx="1711553" cy="430887"/>
          </a:xfrm>
          <a:prstGeom prst="rect">
            <a:avLst/>
          </a:prstGeom>
          <a:noFill/>
        </p:spPr>
        <p:txBody>
          <a:bodyPr wrap="square" rtlCol="0">
            <a:spAutoFit/>
          </a:bodyPr>
          <a:lstStyle/>
          <a:p>
            <a:r>
              <a:rPr lang="ja-JP" altLang="en-US" sz="1100" dirty="0" smtClean="0"/>
              <a:t>ワールド座標</a:t>
            </a:r>
            <a:r>
              <a:rPr lang="en-US" altLang="ja-JP" sz="1100" dirty="0" smtClean="0"/>
              <a:t>(</a:t>
            </a:r>
            <a:r>
              <a:rPr lang="en-US" altLang="ja-JP" sz="1100" b="1" dirty="0" smtClean="0"/>
              <a:t>3</a:t>
            </a:r>
            <a:r>
              <a:rPr lang="en-US" altLang="ja-JP" sz="1100" dirty="0" smtClean="0"/>
              <a:t>, 0, 0)</a:t>
            </a:r>
          </a:p>
          <a:p>
            <a:r>
              <a:rPr lang="ja-JP" altLang="en-US" sz="1100" dirty="0" smtClean="0"/>
              <a:t>ローカル座標</a:t>
            </a:r>
            <a:r>
              <a:rPr lang="en-US" altLang="ja-JP" sz="1100" dirty="0" smtClean="0"/>
              <a:t>(0, 0, 0)</a:t>
            </a:r>
          </a:p>
        </p:txBody>
      </p:sp>
      <p:sp>
        <p:nvSpPr>
          <p:cNvPr id="27" name="直方体 26"/>
          <p:cNvSpPr/>
          <p:nvPr/>
        </p:nvSpPr>
        <p:spPr>
          <a:xfrm>
            <a:off x="1385115" y="5003440"/>
            <a:ext cx="1080120" cy="106588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rPr>
              <a:t>対象</a:t>
            </a:r>
            <a:endParaRPr kumimoji="1" lang="en-US" altLang="ja-JP" sz="1100" dirty="0" smtClean="0">
              <a:solidFill>
                <a:sysClr val="windowText" lastClr="000000"/>
              </a:solidFill>
            </a:endParaRPr>
          </a:p>
          <a:p>
            <a:pPr algn="ctr"/>
            <a:r>
              <a:rPr lang="ja-JP" altLang="en-US" sz="1100" dirty="0">
                <a:solidFill>
                  <a:sysClr val="windowText" lastClr="000000"/>
                </a:solidFill>
              </a:rPr>
              <a:t>メッシュ</a:t>
            </a:r>
            <a:endParaRPr kumimoji="1" lang="ja-JP" altLang="en-US" sz="1100" dirty="0">
              <a:solidFill>
                <a:sysClr val="windowText" lastClr="000000"/>
              </a:solidFill>
            </a:endParaRPr>
          </a:p>
        </p:txBody>
      </p:sp>
      <p:sp>
        <p:nvSpPr>
          <p:cNvPr id="28" name="直方体 27"/>
          <p:cNvSpPr/>
          <p:nvPr/>
        </p:nvSpPr>
        <p:spPr>
          <a:xfrm>
            <a:off x="3834780" y="5018280"/>
            <a:ext cx="1080120" cy="106588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rPr>
              <a:t>対象</a:t>
            </a:r>
            <a:endParaRPr kumimoji="1" lang="en-US" altLang="ja-JP" sz="1100" dirty="0" smtClean="0">
              <a:solidFill>
                <a:sysClr val="windowText" lastClr="000000"/>
              </a:solidFill>
            </a:endParaRPr>
          </a:p>
          <a:p>
            <a:pPr algn="ctr"/>
            <a:r>
              <a:rPr lang="ja-JP" altLang="en-US" sz="1100" dirty="0">
                <a:solidFill>
                  <a:sysClr val="windowText" lastClr="000000"/>
                </a:solidFill>
              </a:rPr>
              <a:t>メッシュ</a:t>
            </a:r>
            <a:endParaRPr kumimoji="1" lang="ja-JP" altLang="en-US" sz="1100" dirty="0">
              <a:solidFill>
                <a:sysClr val="windowText" lastClr="000000"/>
              </a:solidFill>
            </a:endParaRPr>
          </a:p>
        </p:txBody>
      </p:sp>
      <p:sp>
        <p:nvSpPr>
          <p:cNvPr id="5" name="正方形/長方形 4"/>
          <p:cNvSpPr/>
          <p:nvPr/>
        </p:nvSpPr>
        <p:spPr>
          <a:xfrm>
            <a:off x="693738" y="6359278"/>
            <a:ext cx="5687589" cy="430887"/>
          </a:xfrm>
          <a:prstGeom prst="rect">
            <a:avLst/>
          </a:prstGeom>
        </p:spPr>
        <p:txBody>
          <a:bodyPr wrap="square">
            <a:spAutoFit/>
          </a:bodyPr>
          <a:lstStyle/>
          <a:p>
            <a:r>
              <a:rPr lang="ja-JP" altLang="en-US" sz="1100" dirty="0"/>
              <a:t>ワールド座標はワールド行列の</a:t>
            </a:r>
            <a:r>
              <a:rPr lang="en-US" altLang="ja-JP" sz="1100" dirty="0"/>
              <a:t>3</a:t>
            </a:r>
            <a:r>
              <a:rPr lang="ja-JP" altLang="en-US" sz="1100" dirty="0"/>
              <a:t>行目に格納されている為、反対方向に移動させるのであれば</a:t>
            </a:r>
            <a:endParaRPr lang="en-US" altLang="ja-JP" sz="1100" dirty="0"/>
          </a:p>
          <a:p>
            <a:r>
              <a:rPr lang="ja-JP" altLang="en-US" sz="1100" b="1" dirty="0"/>
              <a:t>ワールド行列の逆行列を算出すれば良い</a:t>
            </a:r>
            <a:r>
              <a:rPr lang="ja-JP" altLang="en-US" sz="1100" dirty="0"/>
              <a:t>。この原理</a:t>
            </a:r>
            <a:r>
              <a:rPr lang="ja-JP" altLang="en-US" sz="1100" dirty="0" smtClean="0"/>
              <a:t>は次の例</a:t>
            </a:r>
            <a:r>
              <a:rPr lang="ja-JP" altLang="en-US" sz="1100" dirty="0"/>
              <a:t>の通り。</a:t>
            </a:r>
            <a:endParaRPr lang="en-US" altLang="ja-JP" sz="1100" dirty="0"/>
          </a:p>
        </p:txBody>
      </p:sp>
    </p:spTree>
    <p:extLst>
      <p:ext uri="{BB962C8B-B14F-4D97-AF65-F5344CB8AC3E}">
        <p14:creationId xmlns:p14="http://schemas.microsoft.com/office/powerpoint/2010/main" val="6364620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138</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92696" y="-36512"/>
            <a:ext cx="6597352" cy="1446550"/>
          </a:xfrm>
          <a:prstGeom prst="rect">
            <a:avLst/>
          </a:prstGeom>
          <a:noFill/>
        </p:spPr>
        <p:txBody>
          <a:bodyPr wrap="square" rtlCol="0">
            <a:spAutoFit/>
          </a:bodyPr>
          <a:lstStyle/>
          <a:p>
            <a:endParaRPr lang="en-US" altLang="ja-JP" sz="1100" dirty="0"/>
          </a:p>
          <a:p>
            <a:pPr lvl="0" eaLnBrk="0" fontAlgn="base" hangingPunct="0">
              <a:spcBef>
                <a:spcPct val="0"/>
              </a:spcBef>
              <a:spcAft>
                <a:spcPct val="0"/>
              </a:spcAft>
            </a:pPr>
            <a:r>
              <a:rPr lang="ja-JP" altLang="en-US" sz="1100" dirty="0" smtClean="0"/>
              <a:t>例</a:t>
            </a:r>
            <a:r>
              <a:rPr lang="en-US" altLang="ja-JP" sz="1100" dirty="0" smtClean="0"/>
              <a:t>)</a:t>
            </a:r>
            <a:r>
              <a:rPr lang="ja-JP" altLang="en-US" sz="1100" dirty="0" smtClean="0"/>
              <a:t>メッシュのローカル空間にレイがあると考え、その向きを</a:t>
            </a:r>
            <a:r>
              <a:rPr lang="en-US" altLang="ja-JP" sz="1100" dirty="0" smtClean="0"/>
              <a:t>R = (Rx, Ry, </a:t>
            </a:r>
            <a:r>
              <a:rPr lang="en-US" altLang="ja-JP" sz="1100" dirty="0" err="1" smtClean="0"/>
              <a:t>Rz</a:t>
            </a:r>
            <a:r>
              <a:rPr lang="en-US" altLang="ja-JP" sz="1100" dirty="0" smtClean="0"/>
              <a:t>)</a:t>
            </a:r>
            <a:r>
              <a:rPr lang="ja-JP" altLang="en-US" sz="1100" dirty="0" smtClean="0"/>
              <a:t>とする。</a:t>
            </a:r>
            <a:r>
              <a:rPr kumimoji="0" lang="ja-JP" altLang="ja-JP" sz="1100" dirty="0">
                <a:latin typeface="Arial" panose="020B0604020202020204" pitchFamily="34" charset="0"/>
              </a:rPr>
              <a:t>この向き</a:t>
            </a:r>
            <a:r>
              <a:rPr kumimoji="0" lang="ja-JP" altLang="ja-JP" sz="1100" dirty="0" smtClean="0">
                <a:latin typeface="Arial" panose="020B0604020202020204" pitchFamily="34" charset="0"/>
              </a:rPr>
              <a:t>に</a:t>
            </a:r>
            <a:r>
              <a:rPr kumimoji="0" lang="ja-JP" altLang="en-US" sz="1100" dirty="0" smtClean="0">
                <a:latin typeface="Arial" panose="020B0604020202020204" pitchFamily="34" charset="0"/>
              </a:rPr>
              <a:t>対し、</a:t>
            </a:r>
            <a:endParaRPr kumimoji="0" lang="en-US" altLang="ja-JP" sz="1100" dirty="0" smtClean="0">
              <a:latin typeface="Arial" panose="020B0604020202020204" pitchFamily="34" charset="0"/>
            </a:endParaRPr>
          </a:p>
          <a:p>
            <a:pPr lvl="0" eaLnBrk="0" fontAlgn="base" hangingPunct="0">
              <a:spcBef>
                <a:spcPct val="0"/>
              </a:spcBef>
              <a:spcAft>
                <a:spcPct val="0"/>
              </a:spcAft>
            </a:pPr>
            <a:r>
              <a:rPr kumimoji="0" lang="ja-JP" altLang="en-US" sz="1100" dirty="0">
                <a:latin typeface="Arial" panose="020B0604020202020204" pitchFamily="34" charset="0"/>
              </a:rPr>
              <a:t>　</a:t>
            </a:r>
            <a:r>
              <a:rPr kumimoji="0" lang="ja-JP" altLang="en-US" sz="1100" dirty="0" smtClean="0">
                <a:latin typeface="Arial" panose="020B0604020202020204" pitchFamily="34" charset="0"/>
              </a:rPr>
              <a:t>　ローカル空間の</a:t>
            </a:r>
            <a:r>
              <a:rPr kumimoji="0" lang="ja-JP" altLang="ja-JP" sz="1100" dirty="0" smtClean="0">
                <a:latin typeface="Arial" panose="020B0604020202020204" pitchFamily="34" charset="0"/>
              </a:rPr>
              <a:t>軸の向きを</a:t>
            </a:r>
            <a:r>
              <a:rPr kumimoji="0" lang="ja-JP" altLang="ja-JP" sz="1100" dirty="0">
                <a:latin typeface="Arial" panose="020B0604020202020204" pitchFamily="34" charset="0"/>
              </a:rPr>
              <a:t>掛けて足し算すると</a:t>
            </a:r>
            <a:r>
              <a:rPr kumimoji="0" lang="ja-JP" altLang="ja-JP" sz="1100" dirty="0" smtClean="0">
                <a:latin typeface="Arial" panose="020B0604020202020204" pitchFamily="34" charset="0"/>
              </a:rPr>
              <a:t>、</a:t>
            </a:r>
            <a:r>
              <a:rPr kumimoji="0" lang="ja-JP" altLang="en-US" sz="1100" dirty="0" smtClean="0">
                <a:latin typeface="Arial" panose="020B0604020202020204" pitchFamily="34" charset="0"/>
              </a:rPr>
              <a:t>レイ</a:t>
            </a:r>
            <a:r>
              <a:rPr kumimoji="0" lang="ja-JP" altLang="ja-JP" sz="1100" dirty="0" smtClean="0">
                <a:latin typeface="Arial" panose="020B0604020202020204" pitchFamily="34" charset="0"/>
              </a:rPr>
              <a:t>の向きが</a:t>
            </a:r>
            <a:r>
              <a:rPr kumimoji="0" lang="ja-JP" altLang="en-US" sz="1100" dirty="0" smtClean="0">
                <a:latin typeface="Arial" panose="020B0604020202020204" pitchFamily="34" charset="0"/>
              </a:rPr>
              <a:t>ワールド</a:t>
            </a:r>
            <a:r>
              <a:rPr kumimoji="0" lang="ja-JP" altLang="ja-JP" sz="1100" dirty="0" smtClean="0">
                <a:latin typeface="Arial" panose="020B0604020202020204" pitchFamily="34" charset="0"/>
              </a:rPr>
              <a:t>座標</a:t>
            </a:r>
            <a:r>
              <a:rPr kumimoji="0" lang="ja-JP" altLang="ja-JP" sz="1100" dirty="0">
                <a:latin typeface="Arial" panose="020B0604020202020204" pitchFamily="34" charset="0"/>
              </a:rPr>
              <a:t>に変換</a:t>
            </a:r>
            <a:r>
              <a:rPr kumimoji="0" lang="ja-JP" altLang="ja-JP" sz="1100" dirty="0" smtClean="0">
                <a:latin typeface="Arial" panose="020B0604020202020204" pitchFamily="34" charset="0"/>
              </a:rPr>
              <a:t>され</a:t>
            </a:r>
            <a:r>
              <a:rPr kumimoji="0" lang="ja-JP" altLang="en-US" sz="1100" dirty="0" smtClean="0">
                <a:latin typeface="Arial" panose="020B0604020202020204" pitchFamily="34" charset="0"/>
              </a:rPr>
              <a:t>る。</a:t>
            </a:r>
            <a:endParaRPr kumimoji="0" lang="en-US" altLang="ja-JP" sz="1100" dirty="0" smtClean="0">
              <a:latin typeface="Arial" panose="020B0604020202020204" pitchFamily="34" charset="0"/>
            </a:endParaRPr>
          </a:p>
          <a:p>
            <a:pPr lvl="0" eaLnBrk="0" fontAlgn="base" hangingPunct="0">
              <a:spcBef>
                <a:spcPct val="0"/>
              </a:spcBef>
              <a:spcAft>
                <a:spcPct val="0"/>
              </a:spcAft>
            </a:pPr>
            <a:endParaRPr kumimoji="0" lang="ja-JP" altLang="ja-JP" sz="1100" dirty="0">
              <a:latin typeface="Arial" panose="020B0604020202020204" pitchFamily="34" charset="0"/>
            </a:endParaRPr>
          </a:p>
          <a:p>
            <a:pPr lvl="0" eaLnBrk="0" fontAlgn="base" hangingPunct="0">
              <a:spcBef>
                <a:spcPct val="0"/>
              </a:spcBef>
              <a:spcAft>
                <a:spcPct val="0"/>
              </a:spcAft>
            </a:pPr>
            <a:r>
              <a:rPr kumimoji="0" lang="ja-JP" altLang="en-US" sz="1100" b="1" dirty="0" smtClean="0">
                <a:latin typeface="Arial" panose="020B0604020202020204" pitchFamily="34" charset="0"/>
              </a:rPr>
              <a:t>　　　</a:t>
            </a:r>
            <a:r>
              <a:rPr kumimoji="0" lang="ja-JP" altLang="ja-JP" sz="1100" b="1" dirty="0">
                <a:latin typeface="Arial" panose="020B0604020202020204" pitchFamily="34" charset="0"/>
              </a:rPr>
              <a:t>　</a:t>
            </a:r>
            <a:r>
              <a:rPr kumimoji="0" lang="ja-JP" altLang="en-US" sz="1100" b="1" dirty="0" smtClean="0">
                <a:latin typeface="Arial" panose="020B0604020202020204" pitchFamily="34" charset="0"/>
              </a:rPr>
              <a:t>レイのワールド座標</a:t>
            </a:r>
            <a:r>
              <a:rPr kumimoji="0" lang="ja-JP" altLang="ja-JP" sz="1100" b="1" dirty="0" smtClean="0">
                <a:latin typeface="Arial" panose="020B0604020202020204" pitchFamily="34" charset="0"/>
              </a:rPr>
              <a:t> </a:t>
            </a:r>
            <a:r>
              <a:rPr kumimoji="0" lang="ja-JP" altLang="ja-JP" sz="1100" b="1" dirty="0">
                <a:latin typeface="Arial" panose="020B0604020202020204" pitchFamily="34" charset="0"/>
              </a:rPr>
              <a:t>= </a:t>
            </a:r>
            <a:r>
              <a:rPr kumimoji="0" lang="en-US" altLang="ja-JP" sz="1100" b="1" dirty="0" smtClean="0">
                <a:latin typeface="Arial" panose="020B0604020202020204" pitchFamily="34" charset="0"/>
              </a:rPr>
              <a:t>Rx</a:t>
            </a:r>
            <a:r>
              <a:rPr kumimoji="0" lang="ja-JP" altLang="ja-JP" sz="1100" b="1" dirty="0" smtClean="0">
                <a:latin typeface="Arial" panose="020B0604020202020204" pitchFamily="34" charset="0"/>
              </a:rPr>
              <a:t> </a:t>
            </a:r>
            <a:r>
              <a:rPr kumimoji="0" lang="ja-JP" altLang="ja-JP" sz="1100" b="1" dirty="0">
                <a:latin typeface="Arial" panose="020B0604020202020204" pitchFamily="34" charset="0"/>
              </a:rPr>
              <a:t>* </a:t>
            </a:r>
            <a:r>
              <a:rPr kumimoji="0" lang="en-US" altLang="ja-JP" sz="1100" b="1" dirty="0" smtClean="0">
                <a:latin typeface="Arial" panose="020B0604020202020204" pitchFamily="34" charset="0"/>
              </a:rPr>
              <a:t>VX</a:t>
            </a:r>
            <a:r>
              <a:rPr kumimoji="0" lang="ja-JP" altLang="ja-JP" sz="1100" b="1" dirty="0" smtClean="0">
                <a:latin typeface="Arial" panose="020B0604020202020204" pitchFamily="34" charset="0"/>
              </a:rPr>
              <a:t> </a:t>
            </a:r>
            <a:r>
              <a:rPr kumimoji="0" lang="ja-JP" altLang="ja-JP" sz="1100" b="1" dirty="0">
                <a:latin typeface="Arial" panose="020B0604020202020204" pitchFamily="34" charset="0"/>
              </a:rPr>
              <a:t>+ </a:t>
            </a:r>
            <a:r>
              <a:rPr kumimoji="0" lang="en-US" altLang="ja-JP" sz="1100" b="1" dirty="0" smtClean="0">
                <a:latin typeface="Arial" panose="020B0604020202020204" pitchFamily="34" charset="0"/>
              </a:rPr>
              <a:t>Ry</a:t>
            </a:r>
            <a:r>
              <a:rPr kumimoji="0" lang="ja-JP" altLang="ja-JP" sz="1100" b="1" dirty="0" smtClean="0">
                <a:latin typeface="Arial" panose="020B0604020202020204" pitchFamily="34" charset="0"/>
              </a:rPr>
              <a:t> </a:t>
            </a:r>
            <a:r>
              <a:rPr kumimoji="0" lang="ja-JP" altLang="ja-JP" sz="1100" b="1" dirty="0">
                <a:latin typeface="Arial" panose="020B0604020202020204" pitchFamily="34" charset="0"/>
              </a:rPr>
              <a:t>* </a:t>
            </a:r>
            <a:r>
              <a:rPr kumimoji="0" lang="en-US" altLang="ja-JP" sz="1100" b="1" dirty="0" smtClean="0">
                <a:latin typeface="Arial" panose="020B0604020202020204" pitchFamily="34" charset="0"/>
              </a:rPr>
              <a:t>VY</a:t>
            </a:r>
            <a:r>
              <a:rPr kumimoji="0" lang="ja-JP" altLang="ja-JP" sz="1100" b="1" dirty="0" smtClean="0">
                <a:latin typeface="Arial" panose="020B0604020202020204" pitchFamily="34" charset="0"/>
              </a:rPr>
              <a:t> </a:t>
            </a:r>
            <a:r>
              <a:rPr kumimoji="0" lang="ja-JP" altLang="ja-JP" sz="1100" b="1" dirty="0">
                <a:latin typeface="Arial" panose="020B0604020202020204" pitchFamily="34" charset="0"/>
              </a:rPr>
              <a:t>+ </a:t>
            </a:r>
            <a:r>
              <a:rPr kumimoji="0" lang="en-US" altLang="ja-JP" sz="1100" b="1" dirty="0" err="1" smtClean="0">
                <a:latin typeface="Arial" panose="020B0604020202020204" pitchFamily="34" charset="0"/>
              </a:rPr>
              <a:t>Rz</a:t>
            </a:r>
            <a:r>
              <a:rPr kumimoji="0" lang="ja-JP" altLang="ja-JP" sz="1100" b="1" dirty="0" smtClean="0">
                <a:latin typeface="Arial" panose="020B0604020202020204" pitchFamily="34" charset="0"/>
              </a:rPr>
              <a:t> </a:t>
            </a:r>
            <a:r>
              <a:rPr kumimoji="0" lang="ja-JP" altLang="ja-JP" sz="1100" b="1" dirty="0">
                <a:latin typeface="Arial" panose="020B0604020202020204" pitchFamily="34" charset="0"/>
              </a:rPr>
              <a:t>* </a:t>
            </a:r>
            <a:r>
              <a:rPr kumimoji="0" lang="en-US" altLang="ja-JP" sz="1100" b="1" dirty="0" smtClean="0">
                <a:latin typeface="Arial" panose="020B0604020202020204" pitchFamily="34" charset="0"/>
              </a:rPr>
              <a:t>VZ</a:t>
            </a:r>
          </a:p>
          <a:p>
            <a:pPr lvl="0" eaLnBrk="0" fontAlgn="base" hangingPunct="0">
              <a:spcBef>
                <a:spcPct val="0"/>
              </a:spcBef>
              <a:spcAft>
                <a:spcPct val="0"/>
              </a:spcAft>
            </a:pPr>
            <a:r>
              <a:rPr kumimoji="0" lang="ja-JP" altLang="en-US" sz="1100" b="1" dirty="0" smtClean="0">
                <a:latin typeface="Arial" panose="020B0604020202020204" pitchFamily="34" charset="0"/>
              </a:rPr>
              <a:t>　　　　　</a:t>
            </a:r>
            <a:r>
              <a:rPr kumimoji="0" lang="ja-JP" altLang="en-US" sz="1100" b="1" dirty="0">
                <a:latin typeface="Arial" panose="020B0604020202020204" pitchFamily="34" charset="0"/>
              </a:rPr>
              <a:t>　</a:t>
            </a:r>
            <a:r>
              <a:rPr kumimoji="0" lang="en-US" altLang="ja-JP" sz="1100" b="1" dirty="0" smtClean="0">
                <a:latin typeface="Arial" panose="020B0604020202020204" pitchFamily="34" charset="0"/>
              </a:rPr>
              <a:t>※VX</a:t>
            </a:r>
            <a:r>
              <a:rPr kumimoji="0" lang="ja-JP" altLang="en-US" sz="1100" b="1" dirty="0" err="1" smtClean="0">
                <a:latin typeface="Arial" panose="020B0604020202020204" pitchFamily="34" charset="0"/>
              </a:rPr>
              <a:t>、</a:t>
            </a:r>
            <a:r>
              <a:rPr kumimoji="0" lang="en-US" altLang="ja-JP" sz="1100" b="1" dirty="0" smtClean="0">
                <a:latin typeface="Arial" panose="020B0604020202020204" pitchFamily="34" charset="0"/>
              </a:rPr>
              <a:t>VY</a:t>
            </a:r>
            <a:r>
              <a:rPr kumimoji="0" lang="ja-JP" altLang="en-US" sz="1100" b="1" dirty="0" err="1" smtClean="0">
                <a:latin typeface="Arial" panose="020B0604020202020204" pitchFamily="34" charset="0"/>
              </a:rPr>
              <a:t>、</a:t>
            </a:r>
            <a:r>
              <a:rPr kumimoji="0" lang="en-US" altLang="ja-JP" sz="1100" b="1" dirty="0" smtClean="0">
                <a:latin typeface="Arial" panose="020B0604020202020204" pitchFamily="34" charset="0"/>
              </a:rPr>
              <a:t>VZ</a:t>
            </a:r>
            <a:r>
              <a:rPr kumimoji="0" lang="ja-JP" altLang="en-US" sz="1100" b="1" dirty="0" smtClean="0">
                <a:latin typeface="Arial" panose="020B0604020202020204" pitchFamily="34" charset="0"/>
              </a:rPr>
              <a:t>はローカル軸における各方向ベクトル</a:t>
            </a:r>
            <a:endParaRPr kumimoji="0" lang="ja-JP" altLang="ja-JP" sz="1100" b="1" dirty="0">
              <a:latin typeface="Arial" panose="020B0604020202020204" pitchFamily="34" charset="0"/>
            </a:endParaRPr>
          </a:p>
          <a:p>
            <a:pPr lvl="0" eaLnBrk="0" fontAlgn="base" hangingPunct="0">
              <a:spcBef>
                <a:spcPct val="0"/>
              </a:spcBef>
              <a:spcAft>
                <a:spcPct val="0"/>
              </a:spcAft>
            </a:pPr>
            <a:endParaRPr kumimoji="0" lang="en-US" altLang="ja-JP" sz="1100" dirty="0" smtClean="0">
              <a:latin typeface="Arial" panose="020B0604020202020204" pitchFamily="34" charset="0"/>
            </a:endParaRPr>
          </a:p>
          <a:p>
            <a:pPr lvl="0" eaLnBrk="0" fontAlgn="base" hangingPunct="0">
              <a:spcBef>
                <a:spcPct val="0"/>
              </a:spcBef>
              <a:spcAft>
                <a:spcPct val="0"/>
              </a:spcAft>
            </a:pPr>
            <a:r>
              <a:rPr kumimoji="0" lang="ja-JP" altLang="en-US" sz="1100" dirty="0" smtClean="0">
                <a:latin typeface="Arial" panose="020B0604020202020204" pitchFamily="34" charset="0"/>
              </a:rPr>
              <a:t>　　この式を</a:t>
            </a:r>
            <a:r>
              <a:rPr kumimoji="0" lang="ja-JP" altLang="ja-JP" sz="1100" dirty="0" smtClean="0">
                <a:latin typeface="Arial" panose="020B0604020202020204" pitchFamily="34" charset="0"/>
              </a:rPr>
              <a:t>行列で</a:t>
            </a:r>
            <a:r>
              <a:rPr kumimoji="0" lang="ja-JP" altLang="en-US" sz="1100" dirty="0" smtClean="0">
                <a:latin typeface="Arial" panose="020B0604020202020204" pitchFamily="34" charset="0"/>
              </a:rPr>
              <a:t>記述すると以下の通り</a:t>
            </a:r>
            <a:endParaRPr lang="en-US" altLang="ja-JP" sz="1100" dirty="0" smtClean="0"/>
          </a:p>
        </p:txBody>
      </p:sp>
      <p:sp>
        <p:nvSpPr>
          <p:cNvPr id="5" name="テキスト ボックス 4"/>
          <p:cNvSpPr txBox="1"/>
          <p:nvPr/>
        </p:nvSpPr>
        <p:spPr>
          <a:xfrm>
            <a:off x="1204372" y="1989145"/>
            <a:ext cx="726481" cy="307777"/>
          </a:xfrm>
          <a:prstGeom prst="rect">
            <a:avLst/>
          </a:prstGeom>
          <a:noFill/>
        </p:spPr>
        <p:txBody>
          <a:bodyPr wrap="none" rtlCol="0">
            <a:spAutoFit/>
          </a:bodyPr>
          <a:lstStyle/>
          <a:p>
            <a:r>
              <a:rPr kumimoji="1" lang="en-US" altLang="ja-JP" sz="1400" dirty="0" err="1" smtClean="0">
                <a:latin typeface="+mn-ea"/>
              </a:rPr>
              <a:t>R</a:t>
            </a:r>
            <a:r>
              <a:rPr kumimoji="1" lang="en-US" altLang="ja-JP" sz="1000" i="1" dirty="0" err="1" smtClean="0">
                <a:latin typeface="+mn-ea"/>
              </a:rPr>
              <a:t>world</a:t>
            </a:r>
            <a:r>
              <a:rPr kumimoji="1" lang="en-US" altLang="ja-JP" sz="1400" dirty="0" smtClean="0">
                <a:latin typeface="+mn-ea"/>
              </a:rPr>
              <a:t> =</a:t>
            </a:r>
            <a:endParaRPr kumimoji="1" lang="ja-JP" altLang="en-US" sz="1400" dirty="0">
              <a:latin typeface="+mn-ea"/>
            </a:endParaRPr>
          </a:p>
        </p:txBody>
      </p:sp>
      <p:sp>
        <p:nvSpPr>
          <p:cNvPr id="32" name="テキスト ボックス 31"/>
          <p:cNvSpPr txBox="1"/>
          <p:nvPr/>
        </p:nvSpPr>
        <p:spPr>
          <a:xfrm>
            <a:off x="1917262" y="1993791"/>
            <a:ext cx="1008609" cy="307777"/>
          </a:xfrm>
          <a:prstGeom prst="rect">
            <a:avLst/>
          </a:prstGeom>
          <a:noFill/>
        </p:spPr>
        <p:txBody>
          <a:bodyPr wrap="none" rtlCol="0">
            <a:spAutoFit/>
          </a:bodyPr>
          <a:lstStyle/>
          <a:p>
            <a:r>
              <a:rPr kumimoji="1" lang="en-US" altLang="ja-JP" sz="1400" dirty="0" smtClean="0">
                <a:latin typeface="+mn-ea"/>
              </a:rPr>
              <a:t>Rx</a:t>
            </a:r>
            <a:r>
              <a:rPr kumimoji="1" lang="ja-JP" altLang="en-US" sz="1400" dirty="0" smtClean="0">
                <a:latin typeface="+mn-ea"/>
              </a:rPr>
              <a:t>　</a:t>
            </a:r>
            <a:r>
              <a:rPr kumimoji="1" lang="en-US" altLang="ja-JP" sz="1400" dirty="0" smtClean="0">
                <a:latin typeface="+mn-ea"/>
              </a:rPr>
              <a:t>Ry</a:t>
            </a:r>
            <a:r>
              <a:rPr kumimoji="1" lang="ja-JP" altLang="en-US" sz="1400" dirty="0" smtClean="0">
                <a:latin typeface="+mn-ea"/>
              </a:rPr>
              <a:t>　</a:t>
            </a:r>
            <a:r>
              <a:rPr kumimoji="1" lang="en-US" altLang="ja-JP" sz="1400" dirty="0" err="1" smtClean="0">
                <a:latin typeface="+mn-ea"/>
              </a:rPr>
              <a:t>Rz</a:t>
            </a:r>
            <a:endParaRPr kumimoji="1" lang="ja-JP" altLang="en-US" sz="1400" dirty="0">
              <a:latin typeface="+mn-ea"/>
            </a:endParaRPr>
          </a:p>
        </p:txBody>
      </p:sp>
      <p:sp>
        <p:nvSpPr>
          <p:cNvPr id="6" name="左大かっこ 5"/>
          <p:cNvSpPr/>
          <p:nvPr/>
        </p:nvSpPr>
        <p:spPr>
          <a:xfrm>
            <a:off x="1916832" y="2016085"/>
            <a:ext cx="62087" cy="267367"/>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5" name="左大かっこ 34"/>
          <p:cNvSpPr/>
          <p:nvPr/>
        </p:nvSpPr>
        <p:spPr>
          <a:xfrm flipH="1">
            <a:off x="2852936" y="2029555"/>
            <a:ext cx="62087" cy="267367"/>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6" name="テキスト ボックス 35"/>
          <p:cNvSpPr txBox="1"/>
          <p:nvPr/>
        </p:nvSpPr>
        <p:spPr>
          <a:xfrm>
            <a:off x="3005003" y="1793007"/>
            <a:ext cx="405880" cy="738664"/>
          </a:xfrm>
          <a:prstGeom prst="rect">
            <a:avLst/>
          </a:prstGeom>
          <a:noFill/>
        </p:spPr>
        <p:txBody>
          <a:bodyPr wrap="none" rtlCol="0">
            <a:spAutoFit/>
          </a:bodyPr>
          <a:lstStyle/>
          <a:p>
            <a:r>
              <a:rPr lang="en-US" altLang="ja-JP" sz="1400" dirty="0" smtClean="0">
                <a:latin typeface="+mn-ea"/>
              </a:rPr>
              <a:t>VX</a:t>
            </a:r>
            <a:endParaRPr lang="en-US" altLang="ja-JP" sz="1400" dirty="0">
              <a:latin typeface="+mn-ea"/>
            </a:endParaRPr>
          </a:p>
          <a:p>
            <a:r>
              <a:rPr kumimoji="1" lang="en-US" altLang="ja-JP" sz="1400" dirty="0" smtClean="0">
                <a:latin typeface="+mn-ea"/>
              </a:rPr>
              <a:t>VY</a:t>
            </a:r>
          </a:p>
          <a:p>
            <a:r>
              <a:rPr kumimoji="1" lang="en-US" altLang="ja-JP" sz="1400" dirty="0" smtClean="0">
                <a:latin typeface="+mn-ea"/>
              </a:rPr>
              <a:t>VZ</a:t>
            </a:r>
            <a:endParaRPr kumimoji="1" lang="ja-JP" altLang="en-US" sz="1400" dirty="0">
              <a:latin typeface="+mn-ea"/>
            </a:endParaRPr>
          </a:p>
        </p:txBody>
      </p:sp>
      <p:sp>
        <p:nvSpPr>
          <p:cNvPr id="38" name="左大かっこ 37"/>
          <p:cNvSpPr/>
          <p:nvPr/>
        </p:nvSpPr>
        <p:spPr>
          <a:xfrm>
            <a:off x="2981713" y="1859563"/>
            <a:ext cx="64700" cy="623044"/>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9" name="左大かっこ 38"/>
          <p:cNvSpPr/>
          <p:nvPr/>
        </p:nvSpPr>
        <p:spPr>
          <a:xfrm flipH="1">
            <a:off x="3383280" y="1859563"/>
            <a:ext cx="64700" cy="623044"/>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2" name="テキスト ボックス 41"/>
          <p:cNvSpPr txBox="1"/>
          <p:nvPr/>
        </p:nvSpPr>
        <p:spPr>
          <a:xfrm>
            <a:off x="1139984" y="2721999"/>
            <a:ext cx="814647" cy="369332"/>
          </a:xfrm>
          <a:prstGeom prst="rect">
            <a:avLst/>
          </a:prstGeom>
          <a:noFill/>
        </p:spPr>
        <p:txBody>
          <a:bodyPr wrap="none" rtlCol="0">
            <a:spAutoFit/>
          </a:bodyPr>
          <a:lstStyle/>
          <a:p>
            <a:r>
              <a:rPr kumimoji="1" lang="ja-JP" altLang="en-US" dirty="0" smtClean="0"/>
              <a:t>　　　 </a:t>
            </a:r>
            <a:r>
              <a:rPr kumimoji="1" lang="en-US" altLang="ja-JP" dirty="0" smtClean="0"/>
              <a:t>=</a:t>
            </a:r>
            <a:endParaRPr kumimoji="1" lang="ja-JP" altLang="en-US" dirty="0"/>
          </a:p>
        </p:txBody>
      </p:sp>
      <p:sp>
        <p:nvSpPr>
          <p:cNvPr id="46" name="テキスト ボックス 45"/>
          <p:cNvSpPr txBox="1"/>
          <p:nvPr/>
        </p:nvSpPr>
        <p:spPr>
          <a:xfrm>
            <a:off x="2977136" y="2554615"/>
            <a:ext cx="1455848" cy="738664"/>
          </a:xfrm>
          <a:prstGeom prst="rect">
            <a:avLst/>
          </a:prstGeom>
          <a:noFill/>
        </p:spPr>
        <p:txBody>
          <a:bodyPr wrap="none" rtlCol="0">
            <a:spAutoFit/>
          </a:bodyPr>
          <a:lstStyle/>
          <a:p>
            <a:r>
              <a:rPr lang="en-US" altLang="ja-JP" sz="1400" dirty="0" err="1" smtClean="0">
                <a:latin typeface="+mn-ea"/>
              </a:rPr>
              <a:t>VX.x</a:t>
            </a:r>
            <a:r>
              <a:rPr lang="ja-JP" altLang="en-US" sz="1400" dirty="0" smtClean="0">
                <a:latin typeface="+mn-ea"/>
              </a:rPr>
              <a:t>　</a:t>
            </a:r>
            <a:r>
              <a:rPr lang="en-US" altLang="ja-JP" sz="1400" dirty="0" err="1" smtClean="0">
                <a:latin typeface="+mn-ea"/>
              </a:rPr>
              <a:t>VX.y</a:t>
            </a:r>
            <a:r>
              <a:rPr lang="ja-JP" altLang="en-US" sz="1400" dirty="0" smtClean="0">
                <a:latin typeface="+mn-ea"/>
              </a:rPr>
              <a:t>　</a:t>
            </a:r>
            <a:r>
              <a:rPr lang="en-US" altLang="ja-JP" sz="1400" dirty="0" smtClean="0">
                <a:latin typeface="+mn-ea"/>
              </a:rPr>
              <a:t>VX.</a:t>
            </a:r>
            <a:r>
              <a:rPr lang="ja-JP" altLang="en-US" sz="1400" dirty="0" err="1" smtClean="0">
                <a:latin typeface="+mn-ea"/>
              </a:rPr>
              <a:t>ｚ</a:t>
            </a:r>
            <a:endParaRPr lang="en-US" altLang="ja-JP" sz="1400" dirty="0">
              <a:latin typeface="+mn-ea"/>
            </a:endParaRPr>
          </a:p>
          <a:p>
            <a:r>
              <a:rPr lang="en-US" altLang="ja-JP" sz="1400" dirty="0" err="1" smtClean="0">
                <a:latin typeface="+mn-ea"/>
              </a:rPr>
              <a:t>VY.x</a:t>
            </a:r>
            <a:r>
              <a:rPr lang="ja-JP" altLang="en-US" sz="1400" dirty="0">
                <a:latin typeface="+mn-ea"/>
              </a:rPr>
              <a:t>　</a:t>
            </a:r>
            <a:r>
              <a:rPr lang="en-US" altLang="ja-JP" sz="1400" dirty="0" err="1" smtClean="0">
                <a:latin typeface="+mn-ea"/>
              </a:rPr>
              <a:t>VY.y</a:t>
            </a:r>
            <a:r>
              <a:rPr lang="ja-JP" altLang="en-US" sz="1400" dirty="0">
                <a:latin typeface="+mn-ea"/>
              </a:rPr>
              <a:t>　</a:t>
            </a:r>
            <a:r>
              <a:rPr lang="en-US" altLang="ja-JP" sz="1400" dirty="0" smtClean="0">
                <a:latin typeface="+mn-ea"/>
              </a:rPr>
              <a:t>VY.</a:t>
            </a:r>
            <a:r>
              <a:rPr lang="ja-JP" altLang="en-US" sz="1400" dirty="0" err="1">
                <a:latin typeface="+mn-ea"/>
              </a:rPr>
              <a:t>ｚ</a:t>
            </a:r>
            <a:endParaRPr lang="en-US" altLang="ja-JP" sz="1400" dirty="0">
              <a:latin typeface="+mn-ea"/>
            </a:endParaRPr>
          </a:p>
          <a:p>
            <a:r>
              <a:rPr lang="en-US" altLang="ja-JP" sz="1400" dirty="0" err="1" smtClean="0">
                <a:latin typeface="+mn-ea"/>
              </a:rPr>
              <a:t>VZ.x</a:t>
            </a:r>
            <a:r>
              <a:rPr lang="ja-JP" altLang="en-US" sz="1400" dirty="0">
                <a:latin typeface="+mn-ea"/>
              </a:rPr>
              <a:t>　</a:t>
            </a:r>
            <a:r>
              <a:rPr lang="en-US" altLang="ja-JP" sz="1400" dirty="0" err="1" smtClean="0">
                <a:latin typeface="+mn-ea"/>
              </a:rPr>
              <a:t>VZ.y</a:t>
            </a:r>
            <a:r>
              <a:rPr lang="ja-JP" altLang="en-US" sz="1400" dirty="0">
                <a:latin typeface="+mn-ea"/>
              </a:rPr>
              <a:t>　</a:t>
            </a:r>
            <a:r>
              <a:rPr lang="en-US" altLang="ja-JP" sz="1400" dirty="0" smtClean="0">
                <a:latin typeface="+mn-ea"/>
              </a:rPr>
              <a:t>VZ.</a:t>
            </a:r>
            <a:r>
              <a:rPr lang="ja-JP" altLang="en-US" sz="1400" dirty="0" err="1">
                <a:latin typeface="+mn-ea"/>
              </a:rPr>
              <a:t>ｚ</a:t>
            </a:r>
            <a:endParaRPr lang="en-US" altLang="ja-JP" sz="1400" dirty="0">
              <a:latin typeface="+mn-ea"/>
            </a:endParaRPr>
          </a:p>
        </p:txBody>
      </p:sp>
      <p:sp>
        <p:nvSpPr>
          <p:cNvPr id="47" name="左大かっこ 46"/>
          <p:cNvSpPr/>
          <p:nvPr/>
        </p:nvSpPr>
        <p:spPr>
          <a:xfrm>
            <a:off x="2953846" y="2621171"/>
            <a:ext cx="45719" cy="679430"/>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8" name="左大かっこ 47"/>
          <p:cNvSpPr/>
          <p:nvPr/>
        </p:nvSpPr>
        <p:spPr>
          <a:xfrm flipH="1">
            <a:off x="4391392" y="2613849"/>
            <a:ext cx="45719" cy="679430"/>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9" name="テキスト ボックス 48"/>
          <p:cNvSpPr txBox="1"/>
          <p:nvPr/>
        </p:nvSpPr>
        <p:spPr>
          <a:xfrm>
            <a:off x="1917262" y="2777564"/>
            <a:ext cx="1008609" cy="307777"/>
          </a:xfrm>
          <a:prstGeom prst="rect">
            <a:avLst/>
          </a:prstGeom>
          <a:noFill/>
        </p:spPr>
        <p:txBody>
          <a:bodyPr wrap="none" rtlCol="0">
            <a:spAutoFit/>
          </a:bodyPr>
          <a:lstStyle/>
          <a:p>
            <a:r>
              <a:rPr kumimoji="1" lang="en-US" altLang="ja-JP" sz="1400" dirty="0" smtClean="0">
                <a:latin typeface="+mn-ea"/>
              </a:rPr>
              <a:t>Rx</a:t>
            </a:r>
            <a:r>
              <a:rPr kumimoji="1" lang="ja-JP" altLang="en-US" sz="1400" dirty="0" smtClean="0">
                <a:latin typeface="+mn-ea"/>
              </a:rPr>
              <a:t>　</a:t>
            </a:r>
            <a:r>
              <a:rPr kumimoji="1" lang="en-US" altLang="ja-JP" sz="1400" dirty="0" smtClean="0">
                <a:latin typeface="+mn-ea"/>
              </a:rPr>
              <a:t>Ry</a:t>
            </a:r>
            <a:r>
              <a:rPr kumimoji="1" lang="ja-JP" altLang="en-US" sz="1400" dirty="0" smtClean="0">
                <a:latin typeface="+mn-ea"/>
              </a:rPr>
              <a:t>　</a:t>
            </a:r>
            <a:r>
              <a:rPr kumimoji="1" lang="en-US" altLang="ja-JP" sz="1400" dirty="0" err="1" smtClean="0">
                <a:latin typeface="+mn-ea"/>
              </a:rPr>
              <a:t>Rz</a:t>
            </a:r>
            <a:endParaRPr kumimoji="1" lang="ja-JP" altLang="en-US" sz="1400" dirty="0">
              <a:latin typeface="+mn-ea"/>
            </a:endParaRPr>
          </a:p>
        </p:txBody>
      </p:sp>
      <p:sp>
        <p:nvSpPr>
          <p:cNvPr id="50" name="左大かっこ 49"/>
          <p:cNvSpPr/>
          <p:nvPr/>
        </p:nvSpPr>
        <p:spPr>
          <a:xfrm>
            <a:off x="1916832" y="2799858"/>
            <a:ext cx="62087" cy="267367"/>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4" name="左大かっこ 53"/>
          <p:cNvSpPr/>
          <p:nvPr/>
        </p:nvSpPr>
        <p:spPr>
          <a:xfrm flipH="1">
            <a:off x="2852936" y="2813328"/>
            <a:ext cx="62087" cy="267367"/>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9" name="テキスト ボックス 58"/>
          <p:cNvSpPr txBox="1"/>
          <p:nvPr/>
        </p:nvSpPr>
        <p:spPr>
          <a:xfrm>
            <a:off x="1226468" y="3361858"/>
            <a:ext cx="1470274" cy="307777"/>
          </a:xfrm>
          <a:prstGeom prst="rect">
            <a:avLst/>
          </a:prstGeom>
          <a:noFill/>
        </p:spPr>
        <p:txBody>
          <a:bodyPr wrap="none" rtlCol="0">
            <a:spAutoFit/>
          </a:bodyPr>
          <a:lstStyle/>
          <a:p>
            <a:r>
              <a:rPr kumimoji="1" lang="en-US" altLang="ja-JP" sz="1400" dirty="0" err="1" smtClean="0">
                <a:latin typeface="+mn-ea"/>
              </a:rPr>
              <a:t>R</a:t>
            </a:r>
            <a:r>
              <a:rPr kumimoji="1" lang="en-US" altLang="ja-JP" sz="1000" i="1" dirty="0" err="1" smtClean="0">
                <a:latin typeface="+mn-ea"/>
              </a:rPr>
              <a:t>world</a:t>
            </a:r>
            <a:r>
              <a:rPr kumimoji="1" lang="en-US" altLang="ja-JP" sz="1400" dirty="0" smtClean="0">
                <a:latin typeface="+mn-ea"/>
              </a:rPr>
              <a:t> =</a:t>
            </a:r>
            <a:r>
              <a:rPr lang="ja-JP" altLang="en-US" sz="1400" dirty="0">
                <a:latin typeface="+mn-ea"/>
              </a:rPr>
              <a:t> </a:t>
            </a:r>
            <a:r>
              <a:rPr lang="en-US" altLang="ja-JP" sz="1400" dirty="0" smtClean="0">
                <a:latin typeface="+mn-ea"/>
              </a:rPr>
              <a:t>R </a:t>
            </a:r>
            <a:r>
              <a:rPr lang="ja-JP" altLang="en-US" sz="1400" dirty="0" smtClean="0">
                <a:latin typeface="+mn-ea"/>
              </a:rPr>
              <a:t>・ </a:t>
            </a:r>
            <a:r>
              <a:rPr lang="en-US" altLang="ja-JP" sz="1400" dirty="0" err="1" smtClean="0">
                <a:latin typeface="+mn-ea"/>
              </a:rPr>
              <a:t>M</a:t>
            </a:r>
            <a:r>
              <a:rPr lang="en-US" altLang="ja-JP" sz="1000" i="1" dirty="0" err="1" smtClean="0">
                <a:latin typeface="+mn-ea"/>
              </a:rPr>
              <a:t>local</a:t>
            </a:r>
            <a:endParaRPr kumimoji="1" lang="ja-JP" altLang="en-US" sz="1000" i="1" dirty="0">
              <a:latin typeface="+mn-ea"/>
            </a:endParaRPr>
          </a:p>
        </p:txBody>
      </p:sp>
      <p:sp>
        <p:nvSpPr>
          <p:cNvPr id="60" name="テキスト ボックス 59"/>
          <p:cNvSpPr txBox="1"/>
          <p:nvPr/>
        </p:nvSpPr>
        <p:spPr>
          <a:xfrm>
            <a:off x="944671" y="3740716"/>
            <a:ext cx="4860593" cy="600164"/>
          </a:xfrm>
          <a:prstGeom prst="rect">
            <a:avLst/>
          </a:prstGeom>
          <a:noFill/>
        </p:spPr>
        <p:txBody>
          <a:bodyPr wrap="square" rtlCol="0">
            <a:spAutoFit/>
          </a:bodyPr>
          <a:lstStyle/>
          <a:p>
            <a:r>
              <a:rPr lang="ja-JP" altLang="en-US" sz="1100" dirty="0" smtClean="0"/>
              <a:t>この計算式は「ローカル空間からワールド空間」へ変換する際の計算式であり、今回</a:t>
            </a:r>
            <a:r>
              <a:rPr lang="ja-JP" altLang="en-US" sz="1100" dirty="0"/>
              <a:t>は</a:t>
            </a:r>
            <a:r>
              <a:rPr lang="ja-JP" altLang="en-US" sz="1100" dirty="0" smtClean="0"/>
              <a:t>「ワールド空間からローカル空間」への変換を行う為、上記とは</a:t>
            </a:r>
            <a:r>
              <a:rPr lang="ja-JP" altLang="en-US" sz="1100" b="1" dirty="0" smtClean="0"/>
              <a:t>逆の関係である</a:t>
            </a:r>
            <a:r>
              <a:rPr lang="ja-JP" altLang="en-US" sz="1100" dirty="0" smtClean="0"/>
              <a:t>ことから、</a:t>
            </a:r>
            <a:r>
              <a:rPr lang="ja-JP" altLang="en-US" sz="1100" b="1" dirty="0" smtClean="0"/>
              <a:t>逆行列を掛けることでローカル座標が算出出来る</a:t>
            </a:r>
            <a:r>
              <a:rPr lang="ja-JP" altLang="en-US" sz="1100" dirty="0" smtClean="0"/>
              <a:t>。</a:t>
            </a:r>
            <a:endParaRPr lang="en-US" altLang="ja-JP" sz="1100" dirty="0" smtClean="0"/>
          </a:p>
        </p:txBody>
      </p:sp>
      <p:sp>
        <p:nvSpPr>
          <p:cNvPr id="61" name="テキスト ボックス 60"/>
          <p:cNvSpPr txBox="1"/>
          <p:nvPr/>
        </p:nvSpPr>
        <p:spPr>
          <a:xfrm>
            <a:off x="2294407" y="4408073"/>
            <a:ext cx="1979889" cy="369332"/>
          </a:xfrm>
          <a:prstGeom prst="rect">
            <a:avLst/>
          </a:prstGeom>
          <a:noFill/>
        </p:spPr>
        <p:txBody>
          <a:bodyPr wrap="square" rtlCol="0">
            <a:spAutoFit/>
          </a:bodyPr>
          <a:lstStyle/>
          <a:p>
            <a:r>
              <a:rPr kumimoji="1" lang="en-US" altLang="ja-JP" b="1" dirty="0" err="1" smtClean="0">
                <a:solidFill>
                  <a:srgbClr val="FF0000"/>
                </a:solidFill>
                <a:latin typeface="+mn-ea"/>
              </a:rPr>
              <a:t>R</a:t>
            </a:r>
            <a:r>
              <a:rPr kumimoji="1" lang="en-US" altLang="ja-JP" sz="1000" b="1" i="1" dirty="0" err="1" smtClean="0">
                <a:solidFill>
                  <a:srgbClr val="FF0000"/>
                </a:solidFill>
                <a:latin typeface="+mn-ea"/>
              </a:rPr>
              <a:t>world</a:t>
            </a:r>
            <a:r>
              <a:rPr kumimoji="1" lang="en-US" altLang="ja-JP" sz="1400" b="1" dirty="0" smtClean="0">
                <a:solidFill>
                  <a:srgbClr val="FF0000"/>
                </a:solidFill>
                <a:latin typeface="+mn-ea"/>
              </a:rPr>
              <a:t> </a:t>
            </a:r>
            <a:r>
              <a:rPr lang="en-US" altLang="ja-JP" sz="1400" b="1" dirty="0" smtClean="0">
                <a:solidFill>
                  <a:srgbClr val="FF0000"/>
                </a:solidFill>
                <a:latin typeface="+mn-ea"/>
              </a:rPr>
              <a:t> </a:t>
            </a:r>
            <a:r>
              <a:rPr lang="ja-JP" altLang="en-US" b="1" dirty="0">
                <a:solidFill>
                  <a:srgbClr val="FF0000"/>
                </a:solidFill>
                <a:latin typeface="+mn-ea"/>
              </a:rPr>
              <a:t>・</a:t>
            </a:r>
            <a:r>
              <a:rPr lang="ja-JP" altLang="en-US" sz="1400" b="1" dirty="0">
                <a:solidFill>
                  <a:srgbClr val="FF0000"/>
                </a:solidFill>
                <a:latin typeface="+mn-ea"/>
              </a:rPr>
              <a:t> </a:t>
            </a:r>
            <a:r>
              <a:rPr lang="en-US" altLang="ja-JP" b="1" dirty="0" err="1" smtClean="0">
                <a:solidFill>
                  <a:srgbClr val="FF0000"/>
                </a:solidFill>
                <a:latin typeface="+mn-ea"/>
              </a:rPr>
              <a:t>M</a:t>
            </a:r>
            <a:r>
              <a:rPr lang="en-US" altLang="ja-JP" sz="1000" b="1" i="1" dirty="0" err="1" smtClean="0">
                <a:solidFill>
                  <a:srgbClr val="FF0000"/>
                </a:solidFill>
                <a:latin typeface="+mn-ea"/>
              </a:rPr>
              <a:t>local</a:t>
            </a:r>
            <a:r>
              <a:rPr kumimoji="1" lang="ja-JP" altLang="en-US" sz="1400" b="1" dirty="0" smtClean="0">
                <a:solidFill>
                  <a:srgbClr val="FF0000"/>
                </a:solidFill>
                <a:latin typeface="+mn-ea"/>
              </a:rPr>
              <a:t>　</a:t>
            </a:r>
            <a:r>
              <a:rPr kumimoji="1" lang="en-US" altLang="ja-JP" b="1" dirty="0" smtClean="0">
                <a:solidFill>
                  <a:srgbClr val="FF0000"/>
                </a:solidFill>
                <a:latin typeface="+mn-ea"/>
              </a:rPr>
              <a:t>=</a:t>
            </a:r>
            <a:r>
              <a:rPr lang="ja-JP" altLang="en-US" b="1" dirty="0" smtClean="0">
                <a:solidFill>
                  <a:srgbClr val="FF0000"/>
                </a:solidFill>
                <a:latin typeface="+mn-ea"/>
              </a:rPr>
              <a:t> </a:t>
            </a:r>
            <a:r>
              <a:rPr lang="en-US" altLang="ja-JP" b="1" dirty="0" smtClean="0">
                <a:solidFill>
                  <a:srgbClr val="FF0000"/>
                </a:solidFill>
                <a:latin typeface="+mn-ea"/>
              </a:rPr>
              <a:t>R</a:t>
            </a:r>
            <a:endParaRPr kumimoji="1" lang="ja-JP" altLang="en-US" b="1" i="1" dirty="0">
              <a:solidFill>
                <a:srgbClr val="FF0000"/>
              </a:solidFill>
              <a:latin typeface="+mn-ea"/>
            </a:endParaRPr>
          </a:p>
        </p:txBody>
      </p:sp>
      <p:sp>
        <p:nvSpPr>
          <p:cNvPr id="62" name="正方形/長方形 61"/>
          <p:cNvSpPr/>
          <p:nvPr/>
        </p:nvSpPr>
        <p:spPr>
          <a:xfrm>
            <a:off x="1359316" y="4441352"/>
            <a:ext cx="3665083" cy="345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187738" y="4394527"/>
            <a:ext cx="288862" cy="246221"/>
          </a:xfrm>
          <a:prstGeom prst="rect">
            <a:avLst/>
          </a:prstGeom>
          <a:noFill/>
        </p:spPr>
        <p:txBody>
          <a:bodyPr wrap="none" rtlCol="0">
            <a:spAutoFit/>
          </a:bodyPr>
          <a:lstStyle/>
          <a:p>
            <a:r>
              <a:rPr kumimoji="1" lang="en-US" altLang="ja-JP" sz="1000" b="1" dirty="0" smtClean="0">
                <a:solidFill>
                  <a:srgbClr val="FF0000"/>
                </a:solidFill>
              </a:rPr>
              <a:t>-1</a:t>
            </a:r>
            <a:endParaRPr kumimoji="1" lang="ja-JP" altLang="en-US" sz="1000" b="1" dirty="0">
              <a:solidFill>
                <a:srgbClr val="FF0000"/>
              </a:solidFill>
            </a:endParaRPr>
          </a:p>
        </p:txBody>
      </p:sp>
      <p:sp>
        <p:nvSpPr>
          <p:cNvPr id="40" name="テキスト ボックス 39"/>
          <p:cNvSpPr txBox="1"/>
          <p:nvPr/>
        </p:nvSpPr>
        <p:spPr>
          <a:xfrm>
            <a:off x="693739" y="5076056"/>
            <a:ext cx="6597352" cy="430887"/>
          </a:xfrm>
          <a:prstGeom prst="rect">
            <a:avLst/>
          </a:prstGeom>
          <a:noFill/>
        </p:spPr>
        <p:txBody>
          <a:bodyPr wrap="square" rtlCol="0">
            <a:spAutoFit/>
          </a:bodyPr>
          <a:lstStyle/>
          <a:p>
            <a:r>
              <a:rPr lang="ja-JP" altLang="en-US" sz="1100" dirty="0" smtClean="0"/>
              <a:t>なお</a:t>
            </a:r>
            <a:r>
              <a:rPr lang="ja-JP" altLang="en-US" sz="1100" b="1" dirty="0" smtClean="0"/>
              <a:t>、</a:t>
            </a:r>
            <a:r>
              <a:rPr lang="en-US" altLang="ja-JP" sz="1100" b="1" dirty="0" smtClean="0"/>
              <a:t>DirectX9</a:t>
            </a:r>
            <a:r>
              <a:rPr lang="ja-JP" altLang="en-US" sz="1100" b="1" dirty="0" smtClean="0"/>
              <a:t>においては、行列の逆行列を算出する為に</a:t>
            </a:r>
            <a:r>
              <a:rPr lang="en-US" altLang="ja-JP" sz="1100" b="1" dirty="0" smtClean="0"/>
              <a:t>D3DXMatrixInverse</a:t>
            </a:r>
            <a:r>
              <a:rPr lang="ja-JP" altLang="en-US" sz="1100" b="1" dirty="0" smtClean="0"/>
              <a:t>関数が</a:t>
            </a:r>
            <a:endParaRPr lang="en-US" altLang="ja-JP" sz="1100" b="1" dirty="0" smtClean="0"/>
          </a:p>
          <a:p>
            <a:r>
              <a:rPr lang="ja-JP" altLang="en-US" sz="1100" b="1" dirty="0"/>
              <a:t>用意</a:t>
            </a:r>
            <a:r>
              <a:rPr lang="ja-JP" altLang="en-US" sz="1100" b="1" dirty="0" smtClean="0"/>
              <a:t>されている。</a:t>
            </a:r>
            <a:endParaRPr lang="en-US" altLang="ja-JP" sz="1100" dirty="0" smtClean="0"/>
          </a:p>
        </p:txBody>
      </p:sp>
      <p:sp>
        <p:nvSpPr>
          <p:cNvPr id="41" name="テキスト ボックス 40"/>
          <p:cNvSpPr txBox="1"/>
          <p:nvPr/>
        </p:nvSpPr>
        <p:spPr>
          <a:xfrm>
            <a:off x="764704" y="5553690"/>
            <a:ext cx="5636770" cy="1615827"/>
          </a:xfrm>
          <a:prstGeom prst="rect">
            <a:avLst/>
          </a:prstGeom>
          <a:noFill/>
        </p:spPr>
        <p:txBody>
          <a:bodyPr wrap="square" rtlCol="0">
            <a:spAutoFit/>
          </a:bodyPr>
          <a:lstStyle/>
          <a:p>
            <a:r>
              <a:rPr lang="en-US" altLang="ja-JP" sz="1100" dirty="0" smtClean="0"/>
              <a:t>&lt;</a:t>
            </a:r>
            <a:r>
              <a:rPr lang="en-US" altLang="ja-JP" sz="1100" b="1" dirty="0"/>
              <a:t> </a:t>
            </a:r>
            <a:r>
              <a:rPr lang="en-US" altLang="ja-JP" sz="1100" b="1" dirty="0" smtClean="0"/>
              <a:t>D3DXMatrixInverse</a:t>
            </a:r>
            <a:r>
              <a:rPr lang="ja-JP" altLang="en-US" sz="1100" dirty="0" smtClean="0"/>
              <a:t>関数の</a:t>
            </a:r>
            <a:r>
              <a:rPr lang="ja-JP" altLang="en-US" sz="1100" dirty="0"/>
              <a:t>書式</a:t>
            </a:r>
            <a:r>
              <a:rPr lang="en-US" altLang="ja-JP" sz="1100" dirty="0"/>
              <a:t>&gt;</a:t>
            </a:r>
          </a:p>
          <a:p>
            <a:r>
              <a:rPr lang="ja-JP" altLang="en-US" sz="1100" dirty="0"/>
              <a:t>機能</a:t>
            </a:r>
            <a:endParaRPr lang="en-US" altLang="ja-JP" sz="1100" dirty="0"/>
          </a:p>
          <a:p>
            <a:r>
              <a:rPr lang="ja-JP" altLang="en-US" sz="1100" dirty="0" smtClean="0"/>
              <a:t>　　行列の逆行列を算出する</a:t>
            </a:r>
            <a:endParaRPr lang="ja-JP" altLang="en-US" sz="1100" dirty="0"/>
          </a:p>
          <a:p>
            <a:r>
              <a:rPr lang="ja-JP" altLang="en-US" sz="1100" dirty="0" smtClean="0"/>
              <a:t>書式</a:t>
            </a:r>
          </a:p>
          <a:p>
            <a:pPr lvl="0" eaLnBrk="0" fontAlgn="base" hangingPunct="0">
              <a:spcBef>
                <a:spcPct val="0"/>
              </a:spcBef>
              <a:spcAft>
                <a:spcPct val="0"/>
              </a:spcAft>
            </a:pPr>
            <a:r>
              <a:rPr kumimoji="0" lang="ja-JP" altLang="ja-JP" sz="1100" dirty="0">
                <a:latin typeface="ゆたぽん（コーディング）" panose="02000609000000000000" pitchFamily="1" charset="-128"/>
                <a:ea typeface="ゆたぽん（コーディング）" panose="02000609000000000000" pitchFamily="1" charset="-128"/>
              </a:rPr>
              <a:t>D3DXMATRIX *D3DXMatrixInverse</a:t>
            </a:r>
            <a:r>
              <a:rPr kumimoji="0" lang="ja-JP" altLang="ja-JP" sz="1100" dirty="0" smtClean="0">
                <a:latin typeface="ゆたぽん（コーディング）" panose="02000609000000000000" pitchFamily="1" charset="-128"/>
                <a:ea typeface="ゆたぽん（コーディング）" panose="02000609000000000000" pitchFamily="1" charset="-128"/>
              </a:rPr>
              <a:t>(</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D3DXMATRIX</a:t>
            </a:r>
            <a:r>
              <a:rPr kumimoji="0" lang="ja-JP" altLang="ja-JP" sz="1100" dirty="0">
                <a:latin typeface="ゆたぽん（コーディング）" panose="02000609000000000000" pitchFamily="1" charset="-128"/>
                <a:ea typeface="ゆたぽん（コーディング）" panose="02000609000000000000" pitchFamily="1" charset="-128"/>
              </a:rPr>
              <a:t> *pOut</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出力先</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FLOAT</a:t>
            </a:r>
            <a:r>
              <a:rPr kumimoji="0" lang="ja-JP" altLang="ja-JP" sz="1100" dirty="0">
                <a:latin typeface="ゆたぽん（コーディング）" panose="02000609000000000000" pitchFamily="1" charset="-128"/>
                <a:ea typeface="ゆたぽん（コーディング）" panose="02000609000000000000" pitchFamily="1" charset="-128"/>
              </a:rPr>
              <a:t> *pDeterminant</a:t>
            </a: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en-US" altLang="ja-JP" sz="1100" dirty="0" smtClean="0">
                <a:latin typeface="ゆたぽん（コーディング）" panose="02000609000000000000" pitchFamily="1" charset="-128"/>
                <a:ea typeface="ゆたぽん（コーディング）" panose="02000609000000000000" pitchFamily="1" charset="-128"/>
              </a:rPr>
              <a:t>//NULL</a:t>
            </a:r>
            <a:r>
              <a:rPr kumimoji="0" lang="ja-JP" altLang="en-US" sz="1100" dirty="0" smtClean="0">
                <a:latin typeface="ゆたぽん（コーディング）" panose="02000609000000000000" pitchFamily="1" charset="-128"/>
                <a:ea typeface="ゆたぽん（コーディング）" panose="02000609000000000000" pitchFamily="1" charset="-128"/>
              </a:rPr>
              <a:t>で良い</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en-US" sz="1100" dirty="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　</a:t>
            </a:r>
            <a:r>
              <a:rPr kumimoji="0" lang="ja-JP" altLang="ja-JP" sz="1100" dirty="0" smtClean="0">
                <a:latin typeface="ゆたぽん（コーディング）" panose="02000609000000000000" pitchFamily="1" charset="-128"/>
                <a:ea typeface="ゆたぽん（コーディング）" panose="02000609000000000000" pitchFamily="1" charset="-128"/>
              </a:rPr>
              <a:t>CONST </a:t>
            </a:r>
            <a:r>
              <a:rPr kumimoji="0" lang="ja-JP" altLang="ja-JP" sz="1100" dirty="0">
                <a:latin typeface="ゆたぽん（コーディング）" panose="02000609000000000000" pitchFamily="1" charset="-128"/>
                <a:ea typeface="ゆたぽん（コーディング）" panose="02000609000000000000" pitchFamily="1" charset="-128"/>
              </a:rPr>
              <a:t>D3DXMATRIX *</a:t>
            </a:r>
            <a:r>
              <a:rPr kumimoji="0" lang="ja-JP" altLang="ja-JP" sz="1100" dirty="0" smtClean="0">
                <a:latin typeface="ゆたぽん（コーディング）" panose="02000609000000000000" pitchFamily="1" charset="-128"/>
                <a:ea typeface="ゆたぽん（コーディング）" panose="02000609000000000000" pitchFamily="1" charset="-128"/>
              </a:rPr>
              <a:t>pM</a:t>
            </a:r>
            <a:r>
              <a:rPr kumimoji="0" lang="en-US" altLang="ja-JP" sz="1100" dirty="0" smtClean="0">
                <a:latin typeface="ゆたぽん（コーディング）" panose="02000609000000000000" pitchFamily="1" charset="-128"/>
                <a:ea typeface="ゆたぽん（コーディング）" panose="02000609000000000000" pitchFamily="1" charset="-128"/>
              </a:rPr>
              <a:t>	//</a:t>
            </a:r>
            <a:r>
              <a:rPr kumimoji="0" lang="ja-JP" altLang="en-US" sz="1100" dirty="0" smtClean="0">
                <a:latin typeface="ゆたぽん（コーディング）" panose="02000609000000000000" pitchFamily="1" charset="-128"/>
                <a:ea typeface="ゆたぽん（コーディング）" panose="02000609000000000000" pitchFamily="1" charset="-128"/>
              </a:rPr>
              <a:t>基となる行列</a:t>
            </a:r>
            <a:endParaRPr kumimoji="0" lang="en-US" altLang="ja-JP" sz="1100" dirty="0" smtClean="0">
              <a:latin typeface="ゆたぽん（コーディング）" panose="02000609000000000000" pitchFamily="1" charset="-128"/>
              <a:ea typeface="ゆたぽん（コーディング）" panose="02000609000000000000" pitchFamily="1" charset="-128"/>
            </a:endParaRPr>
          </a:p>
          <a:p>
            <a:pPr lvl="0" eaLnBrk="0" fontAlgn="base" hangingPunct="0">
              <a:spcBef>
                <a:spcPct val="0"/>
              </a:spcBef>
              <a:spcAft>
                <a:spcPct val="0"/>
              </a:spcAft>
            </a:pPr>
            <a:r>
              <a:rPr kumimoji="0" lang="ja-JP" altLang="ja-JP" sz="1100" dirty="0" smtClean="0">
                <a:latin typeface="ゆたぽん（コーディング）" panose="02000609000000000000" pitchFamily="1" charset="-128"/>
                <a:ea typeface="ゆたぽん（コーディング）" panose="02000609000000000000" pitchFamily="1" charset="-128"/>
              </a:rPr>
              <a:t>)</a:t>
            </a:r>
            <a:r>
              <a:rPr kumimoji="0" lang="ja-JP" altLang="ja-JP" sz="1100" dirty="0">
                <a:latin typeface="ゆたぽん（コーディング）" panose="02000609000000000000" pitchFamily="1" charset="-128"/>
                <a:ea typeface="ゆたぽん（コーディング）" panose="02000609000000000000" pitchFamily="1" charset="-128"/>
              </a:rPr>
              <a:t>; </a:t>
            </a:r>
          </a:p>
        </p:txBody>
      </p:sp>
      <p:sp>
        <p:nvSpPr>
          <p:cNvPr id="43" name="正方形/長方形 42"/>
          <p:cNvSpPr/>
          <p:nvPr/>
        </p:nvSpPr>
        <p:spPr>
          <a:xfrm>
            <a:off x="784070" y="5764474"/>
            <a:ext cx="5669266" cy="1405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テキスト ボックス 43"/>
          <p:cNvSpPr txBox="1"/>
          <p:nvPr/>
        </p:nvSpPr>
        <p:spPr>
          <a:xfrm>
            <a:off x="692696" y="7283043"/>
            <a:ext cx="6597352" cy="430887"/>
          </a:xfrm>
          <a:prstGeom prst="rect">
            <a:avLst/>
          </a:prstGeom>
          <a:noFill/>
        </p:spPr>
        <p:txBody>
          <a:bodyPr wrap="square" rtlCol="0">
            <a:spAutoFit/>
          </a:bodyPr>
          <a:lstStyle/>
          <a:p>
            <a:r>
              <a:rPr lang="ja-JP" altLang="en-US" sz="1100" dirty="0" smtClean="0"/>
              <a:t>ローカル座標への変換は、</a:t>
            </a:r>
            <a:r>
              <a:rPr lang="ja-JP" altLang="en-US" sz="1100" b="1" dirty="0" smtClean="0"/>
              <a:t>レイの始点およびレイの終点の</a:t>
            </a:r>
            <a:r>
              <a:rPr lang="en-US" altLang="ja-JP" sz="1100" b="1" dirty="0" smtClean="0"/>
              <a:t>2</a:t>
            </a:r>
            <a:r>
              <a:rPr lang="ja-JP" altLang="en-US" sz="1100" b="1" dirty="0" err="1" smtClean="0"/>
              <a:t>つにつ</a:t>
            </a:r>
            <a:r>
              <a:rPr lang="ja-JP" altLang="en-US" sz="1100" b="1" dirty="0" smtClean="0"/>
              <a:t>いて行い、変換された座標</a:t>
            </a:r>
            <a:endParaRPr lang="en-US" altLang="ja-JP" sz="1100" b="1" dirty="0" smtClean="0"/>
          </a:p>
          <a:p>
            <a:r>
              <a:rPr lang="ja-JP" altLang="en-US" sz="1100" b="1" dirty="0" smtClean="0"/>
              <a:t>を用いて「終点－始点」によってローカル空間におけるレイの方向を算出することが出来る</a:t>
            </a:r>
            <a:r>
              <a:rPr lang="ja-JP" altLang="en-US" sz="1100" dirty="0" smtClean="0"/>
              <a:t>。</a:t>
            </a:r>
            <a:endParaRPr lang="en-US" altLang="ja-JP" sz="1100" dirty="0" smtClean="0"/>
          </a:p>
        </p:txBody>
      </p:sp>
    </p:spTree>
    <p:extLst>
      <p:ext uri="{BB962C8B-B14F-4D97-AF65-F5344CB8AC3E}">
        <p14:creationId xmlns:p14="http://schemas.microsoft.com/office/powerpoint/2010/main" val="69956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139</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785113" y="568583"/>
            <a:ext cx="5615581" cy="3139321"/>
          </a:xfrm>
          <a:prstGeom prst="rect">
            <a:avLst/>
          </a:prstGeom>
        </p:spPr>
        <p:txBody>
          <a:bodyPr wrap="square">
            <a:spAutoFit/>
          </a:bodyPr>
          <a:lstStyle/>
          <a:p>
            <a:r>
              <a:rPr lang="en-US" altLang="ja-JP" sz="1100" dirty="0" smtClean="0">
                <a:latin typeface="ゆたぽん（コーディング）" panose="02000609000000000000" pitchFamily="1" charset="-128"/>
                <a:ea typeface="ゆたぽん（コーディング）" panose="02000609000000000000" pitchFamily="1" charset="-128"/>
              </a:rPr>
              <a:t>D3DXMATRIX matrix; //</a:t>
            </a:r>
            <a:r>
              <a:rPr lang="ja-JP" altLang="en-US" sz="1100" dirty="0" smtClean="0">
                <a:latin typeface="ゆたぽん（コーディング）" panose="02000609000000000000" pitchFamily="1" charset="-128"/>
                <a:ea typeface="ゆたぽん（コーディング）" panose="02000609000000000000" pitchFamily="1" charset="-128"/>
              </a:rPr>
              <a:t>移動行列用</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D3DXMATRIX </a:t>
            </a:r>
            <a:r>
              <a:rPr lang="en-US" altLang="ja-JP" sz="1100" dirty="0" err="1" smtClean="0">
                <a:latin typeface="ゆたぽん（コーディング）" panose="02000609000000000000" pitchFamily="1" charset="-128"/>
                <a:ea typeface="ゆたぽん（コーディング）" panose="02000609000000000000" pitchFamily="1" charset="-128"/>
              </a:rPr>
              <a:t>invMatrix</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逆行列用</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smtClean="0">
                <a:latin typeface="ゆたぽん（コーディング）" panose="02000609000000000000" pitchFamily="1" charset="-128"/>
                <a:ea typeface="ゆたぽん（コーディング）" panose="02000609000000000000" pitchFamily="1" charset="-128"/>
              </a:rPr>
              <a:t>(3, 0, 0); //</a:t>
            </a:r>
            <a:r>
              <a:rPr lang="ja-JP" altLang="en-US" sz="1100" dirty="0" smtClean="0">
                <a:latin typeface="ゆたぽん（コーディング）" panose="02000609000000000000" pitchFamily="1" charset="-128"/>
                <a:ea typeface="ゆたぽん（コーディング）" panose="02000609000000000000" pitchFamily="1" charset="-128"/>
              </a:rPr>
              <a:t>始点</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smtClean="0">
                <a:latin typeface="ゆたぽん（コーディング）" panose="02000609000000000000" pitchFamily="1" charset="-128"/>
                <a:ea typeface="ゆたぽん（コーディング）" panose="02000609000000000000" pitchFamily="1" charset="-128"/>
              </a:rPr>
              <a:t>(0, </a:t>
            </a:r>
            <a:r>
              <a:rPr lang="en-US" altLang="ja-JP" sz="1100" dirty="0">
                <a:latin typeface="ゆたぽん（コーディング）" panose="02000609000000000000" pitchFamily="1" charset="-128"/>
                <a:ea typeface="ゆたぽん（コーディング）" panose="02000609000000000000" pitchFamily="1" charset="-128"/>
              </a:rPr>
              <a:t>0, </a:t>
            </a:r>
            <a:r>
              <a:rPr lang="en-US" altLang="ja-JP" sz="1100" dirty="0" smtClean="0">
                <a:latin typeface="ゆたぽん（コーディング）" panose="02000609000000000000" pitchFamily="1" charset="-128"/>
                <a:ea typeface="ゆたぽん（コーディング）" panose="02000609000000000000" pitchFamily="1" charset="-128"/>
              </a:rPr>
              <a:t>-1); //</a:t>
            </a:r>
            <a:r>
              <a:rPr lang="ja-JP" altLang="en-US" sz="1100" dirty="0" smtClean="0">
                <a:latin typeface="ゆたぽん（コーディング）" panose="02000609000000000000" pitchFamily="1" charset="-128"/>
                <a:ea typeface="ゆたぽん（コーディング）" panose="02000609000000000000" pitchFamily="1" charset="-128"/>
              </a:rPr>
              <a:t>終点</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D3DXVECTOR3 </a:t>
            </a:r>
            <a:r>
              <a:rPr lang="en-US" altLang="ja-JP" sz="1100" dirty="0" err="1" smtClean="0">
                <a:latin typeface="ゆたぽん（コーディング）" panose="02000609000000000000" pitchFamily="1" charset="-128"/>
                <a:ea typeface="ゆたぽん（コーディング）" panose="02000609000000000000" pitchFamily="1" charset="-128"/>
              </a:rPr>
              <a:t>rayDirection</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レイの方向ベクトル</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D3DXMatrixIdentity(&amp;matrix);</a:t>
            </a: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ワールド座標コピー</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memcpy</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smtClean="0">
                <a:latin typeface="ゆたぽん（コーディング）" panose="02000609000000000000" pitchFamily="1" charset="-128"/>
                <a:ea typeface="ゆたぽん（コーディング）" panose="02000609000000000000" pitchFamily="1" charset="-128"/>
              </a:rPr>
              <a:t>matrix.m</a:t>
            </a:r>
            <a:r>
              <a:rPr lang="en-US" altLang="ja-JP" sz="1100" dirty="0" smtClean="0">
                <a:latin typeface="ゆたぽん（コーディング）" panose="02000609000000000000" pitchFamily="1" charset="-128"/>
                <a:ea typeface="ゆたぽん（コーディング）" panose="02000609000000000000" pitchFamily="1" charset="-128"/>
              </a:rPr>
              <a:t>[3], </a:t>
            </a:r>
            <a:r>
              <a:rPr lang="en-US" altLang="ja-JP" sz="1100" dirty="0" err="1" smtClean="0">
                <a:latin typeface="ゆたぽん（コーディング）" panose="02000609000000000000" pitchFamily="1" charset="-128"/>
                <a:ea typeface="ゆたぽん（コーディング）" panose="02000609000000000000" pitchFamily="1" charset="-128"/>
              </a:rPr>
              <a:t>worldMatrix.m</a:t>
            </a:r>
            <a:r>
              <a:rPr lang="en-US" altLang="ja-JP" sz="1100" dirty="0" smtClean="0">
                <a:latin typeface="ゆたぽん（コーディング）" panose="02000609000000000000" pitchFamily="1" charset="-128"/>
                <a:ea typeface="ゆたぽん（コーディング）" panose="02000609000000000000" pitchFamily="1" charset="-128"/>
              </a:rPr>
              <a:t>[3], </a:t>
            </a:r>
            <a:r>
              <a:rPr lang="en-US" altLang="ja-JP" sz="1100" dirty="0" err="1" smtClean="0">
                <a:latin typeface="ゆたぽん（コーディング）" panose="02000609000000000000" pitchFamily="1" charset="-128"/>
                <a:ea typeface="ゆたぽん（コーディング）" panose="02000609000000000000" pitchFamily="1" charset="-128"/>
              </a:rPr>
              <a:t>sizeof</a:t>
            </a:r>
            <a:r>
              <a:rPr lang="en-US" altLang="ja-JP" sz="1100" dirty="0" smtClean="0">
                <a:latin typeface="ゆたぽん（コーディング）" panose="02000609000000000000" pitchFamily="1" charset="-128"/>
                <a:ea typeface="ゆたぽん（コーディング）" panose="02000609000000000000" pitchFamily="1" charset="-128"/>
              </a:rPr>
              <a:t>(D3DXVECTOR3));</a:t>
            </a: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行列</a:t>
            </a:r>
            <a:r>
              <a:rPr lang="ja-JP" altLang="en-US" sz="1100" dirty="0">
                <a:latin typeface="ゆたぽん（コーディング）" panose="02000609000000000000" pitchFamily="1" charset="-128"/>
                <a:ea typeface="ゆたぽん（コーディング）" panose="02000609000000000000" pitchFamily="1" charset="-128"/>
              </a:rPr>
              <a:t>の逆行列セット</a:t>
            </a:r>
          </a:p>
          <a:p>
            <a:r>
              <a:rPr lang="en-US" altLang="ja-JP" sz="1100" dirty="0" smtClean="0">
                <a:latin typeface="ゆたぽん（コーディング）" panose="02000609000000000000" pitchFamily="1" charset="-128"/>
                <a:ea typeface="ゆたぽん（コーディング）" panose="02000609000000000000" pitchFamily="1" charset="-128"/>
              </a:rPr>
              <a:t>D3DXMatrixInverse(&amp;</a:t>
            </a:r>
            <a:r>
              <a:rPr lang="en-US" altLang="ja-JP" sz="1100" dirty="0" err="1" smtClean="0">
                <a:latin typeface="ゆたぽん（コーディング）" panose="02000609000000000000" pitchFamily="1" charset="-128"/>
                <a:ea typeface="ゆたぽん（コーディング）" panose="02000609000000000000" pitchFamily="1" charset="-128"/>
              </a:rPr>
              <a:t>invMatrix</a:t>
            </a:r>
            <a:r>
              <a:rPr lang="en-US" altLang="ja-JP" sz="1100" dirty="0" smtClean="0">
                <a:latin typeface="ゆたぽん（コーディング）" panose="02000609000000000000" pitchFamily="1" charset="-128"/>
                <a:ea typeface="ゆたぽん（コーディング）" panose="02000609000000000000" pitchFamily="1" charset="-128"/>
              </a:rPr>
              <a:t>, NULL, &amp;matrix);</a:t>
            </a:r>
          </a:p>
          <a:p>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ローカル空間におけるレイの始点算出</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D3DXVec3TransformCoord(&amp;</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invMatrix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ローカル空間におけるレイ</a:t>
            </a:r>
            <a:r>
              <a:rPr lang="ja-JP" altLang="en-US" sz="1100" dirty="0" smtClean="0">
                <a:latin typeface="ゆたぽん（コーディング）" panose="02000609000000000000" pitchFamily="1" charset="-128"/>
                <a:ea typeface="ゆたぽん（コーディング）" panose="02000609000000000000" pitchFamily="1" charset="-128"/>
              </a:rPr>
              <a:t>の終点算出</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D3DXVec3TransformCoord(&amp;</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invMatrix</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rayDirection</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始点</a:t>
            </a:r>
            <a:r>
              <a:rPr lang="ja-JP" altLang="en-US" sz="1100" dirty="0">
                <a:latin typeface="ゆたぽん（コーディング）" panose="02000609000000000000" pitchFamily="1" charset="-128"/>
                <a:ea typeface="ゆたぽん（コーディング）" panose="02000609000000000000" pitchFamily="1" charset="-128"/>
              </a:rPr>
              <a:t>と終点から</a:t>
            </a:r>
            <a:r>
              <a:rPr lang="ja-JP" altLang="en-US" sz="1100" dirty="0" smtClean="0">
                <a:latin typeface="ゆたぽん（コーディング）" panose="02000609000000000000" pitchFamily="1" charset="-128"/>
                <a:ea typeface="ゆたぽん（コーディング）" panose="02000609000000000000" pitchFamily="1" charset="-128"/>
              </a:rPr>
              <a:t>レイの方向を</a:t>
            </a:r>
            <a:r>
              <a:rPr lang="ja-JP" altLang="en-US" sz="1100" dirty="0">
                <a:latin typeface="ゆたぽん（コーディング）" panose="02000609000000000000" pitchFamily="1" charset="-128"/>
                <a:ea typeface="ゆたぽん（コーディング）" panose="02000609000000000000" pitchFamily="1" charset="-128"/>
              </a:rPr>
              <a:t>算出</a:t>
            </a:r>
          </a:p>
        </p:txBody>
      </p:sp>
      <p:sp>
        <p:nvSpPr>
          <p:cNvPr id="45" name="正方形/長方形 44"/>
          <p:cNvSpPr/>
          <p:nvPr/>
        </p:nvSpPr>
        <p:spPr>
          <a:xfrm>
            <a:off x="784070" y="568582"/>
            <a:ext cx="5669266" cy="3139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692696" y="107504"/>
            <a:ext cx="6597352" cy="430887"/>
          </a:xfrm>
          <a:prstGeom prst="rect">
            <a:avLst/>
          </a:prstGeom>
          <a:noFill/>
        </p:spPr>
        <p:txBody>
          <a:bodyPr wrap="square" rtlCol="0">
            <a:spAutoFit/>
          </a:bodyPr>
          <a:lstStyle/>
          <a:p>
            <a:r>
              <a:rPr lang="ja-JP" altLang="en-US" sz="1100" dirty="0" smtClean="0"/>
              <a:t>この関数を用いて逆行列を算出した後、ローカル空間におけるレイの方向を算出するプログラム</a:t>
            </a:r>
            <a:endParaRPr lang="en-US" altLang="ja-JP" sz="1100" dirty="0" smtClean="0"/>
          </a:p>
          <a:p>
            <a:r>
              <a:rPr lang="ja-JP" altLang="en-US" sz="1100" dirty="0" smtClean="0"/>
              <a:t>例を示す。なお、このプログラムでは事前にワールド行列</a:t>
            </a:r>
            <a:r>
              <a:rPr lang="en-US" altLang="ja-JP" sz="1100" dirty="0" err="1" smtClean="0"/>
              <a:t>worldMatrix</a:t>
            </a:r>
            <a:r>
              <a:rPr lang="ja-JP" altLang="en-US" sz="1100" dirty="0" err="1" smtClean="0"/>
              <a:t>が算</a:t>
            </a:r>
            <a:r>
              <a:rPr lang="ja-JP" altLang="en-US" sz="1100" dirty="0" smtClean="0"/>
              <a:t>出されているものとする。</a:t>
            </a:r>
            <a:endParaRPr lang="en-US" altLang="ja-JP" sz="1100" dirty="0" smtClean="0"/>
          </a:p>
        </p:txBody>
      </p:sp>
      <p:sp>
        <p:nvSpPr>
          <p:cNvPr id="10" name="テキスト ボックス 9"/>
          <p:cNvSpPr txBox="1"/>
          <p:nvPr/>
        </p:nvSpPr>
        <p:spPr>
          <a:xfrm>
            <a:off x="698922" y="3794612"/>
            <a:ext cx="6597352" cy="261610"/>
          </a:xfrm>
          <a:prstGeom prst="rect">
            <a:avLst/>
          </a:prstGeom>
          <a:noFill/>
        </p:spPr>
        <p:txBody>
          <a:bodyPr wrap="square" rtlCol="0">
            <a:spAutoFit/>
          </a:bodyPr>
          <a:lstStyle/>
          <a:p>
            <a:r>
              <a:rPr lang="ja-JP" altLang="en-US" sz="1100" dirty="0" smtClean="0"/>
              <a:t>以下のプログラムは実際に実装した</a:t>
            </a:r>
            <a:r>
              <a:rPr lang="ja-JP" altLang="en-US" sz="1100" dirty="0"/>
              <a:t>場合</a:t>
            </a:r>
            <a:r>
              <a:rPr lang="ja-JP" altLang="en-US" sz="1100" dirty="0" smtClean="0"/>
              <a:t>のプログラムである。</a:t>
            </a:r>
            <a:endParaRPr lang="en-US" altLang="ja-JP" sz="1100" dirty="0" smtClean="0"/>
          </a:p>
        </p:txBody>
      </p:sp>
      <p:sp>
        <p:nvSpPr>
          <p:cNvPr id="4" name="正方形/長方形 3"/>
          <p:cNvSpPr/>
          <p:nvPr/>
        </p:nvSpPr>
        <p:spPr>
          <a:xfrm>
            <a:off x="784070" y="4166080"/>
            <a:ext cx="5669266" cy="4154984"/>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::Update()</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-&gt;Update();</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(0, 0, 1);</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BOOL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FLOAT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distance;</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transMatrix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移動</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行列、逆行列用</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始点</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終点</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D3DXMatrixIdentity</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transMatrix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オブジェクト</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B</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のワールド座標コピー</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memcpy</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transMatrix.m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[3</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worldMatrix.m</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sizeof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行列の逆行列セット</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D3DXMatrixInverse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NULL,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transMatrix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ローカル空間におけるレイの始点算出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ローカル空間におけるレイの終点算出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12" name="テキスト ボックス 11"/>
          <p:cNvSpPr txBox="1"/>
          <p:nvPr/>
        </p:nvSpPr>
        <p:spPr>
          <a:xfrm>
            <a:off x="728464" y="3995936"/>
            <a:ext cx="1476400" cy="261610"/>
          </a:xfrm>
          <a:prstGeom prst="rect">
            <a:avLst/>
          </a:prstGeom>
          <a:noFill/>
        </p:spPr>
        <p:txBody>
          <a:bodyPr wrap="square" rtlCol="0">
            <a:spAutoFit/>
          </a:bodyPr>
          <a:lstStyle/>
          <a:p>
            <a:r>
              <a:rPr lang="en-US" altLang="ja-JP" sz="1100" dirty="0" smtClean="0"/>
              <a:t>&lt;TestScene.cpp&gt;</a:t>
            </a:r>
          </a:p>
        </p:txBody>
      </p:sp>
      <p:sp>
        <p:nvSpPr>
          <p:cNvPr id="14" name="正方形/長方形 13"/>
          <p:cNvSpPr/>
          <p:nvPr/>
        </p:nvSpPr>
        <p:spPr>
          <a:xfrm>
            <a:off x="784070" y="4205378"/>
            <a:ext cx="5669266" cy="4115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980729" y="5047052"/>
            <a:ext cx="5328592" cy="3231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512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139653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2.5</a:t>
            </a:r>
            <a:r>
              <a:rPr kumimoji="1" lang="ja-JP" altLang="en-US" u="sng" dirty="0" smtClean="0">
                <a:latin typeface="Meiryo UI" panose="020B0604030504040204" pitchFamily="50" charset="-128"/>
                <a:ea typeface="Meiryo UI" panose="020B0604030504040204" pitchFamily="50" charset="-128"/>
              </a:rPr>
              <a:t>　実装例</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レンダリングの一連のプログラムは以下のようになる。</a:t>
            </a:r>
            <a:endParaRPr lang="en-US" altLang="ja-JP" sz="1100" dirty="0" smtClean="0">
              <a:latin typeface="Meiryo UI" panose="020B0604030504040204" pitchFamily="50" charset="-128"/>
              <a:ea typeface="Meiryo UI" panose="020B0604030504040204" pitchFamily="50" charset="-128"/>
            </a:endParaRPr>
          </a:p>
        </p:txBody>
      </p:sp>
      <p:sp>
        <p:nvSpPr>
          <p:cNvPr id="18" name="正方形/長方形 17"/>
          <p:cNvSpPr/>
          <p:nvPr/>
        </p:nvSpPr>
        <p:spPr>
          <a:xfrm>
            <a:off x="679004" y="827584"/>
            <a:ext cx="5558308" cy="1615827"/>
          </a:xfrm>
          <a:prstGeom prst="rect">
            <a:avLst/>
          </a:prstGeom>
        </p:spPr>
        <p:txBody>
          <a:bodyPr wrap="square">
            <a:spAutoFit/>
          </a:bodyPr>
          <a:lstStyle/>
          <a:p>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()).Clear(0, NULL, D3DCLEAR_TARGET | D3DCLEAR_ZBUFFER,</a:t>
            </a:r>
          </a:p>
          <a:p>
            <a:r>
              <a:rPr lang="en-US" altLang="ja-JP" sz="1100" dirty="0" smtClean="0">
                <a:latin typeface="ゆたぽん（コーディング）" pitchFamily="1" charset="-128"/>
                <a:ea typeface="ゆたぽん（コーディング）" pitchFamily="1" charset="-128"/>
              </a:rPr>
              <a:t>			 D3DCOLOR_XRGB(0, 0, 0), 1.0f, 0);</a:t>
            </a:r>
            <a:endParaRPr lang="ja-JP" altLang="en-US" sz="1100" dirty="0" smtClean="0">
              <a:latin typeface="ゆたぽん（コーディング）" pitchFamily="1" charset="-128"/>
              <a:ea typeface="ゆたぽん（コーディング）" pitchFamily="1" charset="-128"/>
            </a:endParaRP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if(SUCCEEDED((*</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BeginScene</a:t>
            </a:r>
            <a:r>
              <a:rPr lang="en-US" altLang="ja-JP" sz="1100" dirty="0" smtClean="0">
                <a:latin typeface="ゆたぽん（コーディング）" pitchFamily="1" charset="-128"/>
                <a:ea typeface="ゆたぽん（コーディング）" pitchFamily="1" charset="-128"/>
              </a:rPr>
              <a:t>()))</a:t>
            </a:r>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レンダリング処理</a:t>
            </a:r>
            <a:endParaRPr lang="en-US" altLang="ja-JP"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EndScene</a:t>
            </a:r>
            <a:r>
              <a:rPr lang="en-US" altLang="ja-JP" sz="1100" dirty="0" smtClean="0">
                <a:latin typeface="ゆたぽん（コーディング）" pitchFamily="1" charset="-128"/>
                <a:ea typeface="ゆたぽん（コーディング）" pitchFamily="1" charset="-128"/>
              </a:rPr>
              <a:t>();</a:t>
            </a:r>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()).Present(NULL, NULL, NULL, NULL);</a:t>
            </a:r>
            <a:endParaRPr lang="ja-JP" altLang="en-US" sz="1100" dirty="0" smtClean="0">
              <a:latin typeface="ゆたぽん（コーディング）" pitchFamily="1" charset="-128"/>
              <a:ea typeface="ゆたぽん（コーディング）" pitchFamily="1" charset="-128"/>
            </a:endParaRPr>
          </a:p>
        </p:txBody>
      </p:sp>
      <p:sp>
        <p:nvSpPr>
          <p:cNvPr id="19" name="正方形/長方形 18"/>
          <p:cNvSpPr/>
          <p:nvPr/>
        </p:nvSpPr>
        <p:spPr>
          <a:xfrm>
            <a:off x="548680" y="827584"/>
            <a:ext cx="5472608" cy="1895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476672" y="2798222"/>
            <a:ext cx="5760640" cy="9387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この処理は１つのオブジェクトをレンダリングするたびに行うのではなく、すべてのレンダリングを「レンダリング処理」に記述しなければならない為、フレーム中に一度だけ行う。</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また、この処理は、シーン内に記述するよりもゲーム制御レベルのモジュールにてコーディングするのが良い。</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140</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784070" y="179512"/>
            <a:ext cx="5669266" cy="1615827"/>
          </a:xfrm>
          <a:prstGeom prst="rect">
            <a:avLst/>
          </a:prstGeom>
        </p:spPr>
        <p:txBody>
          <a:bodyPr wrap="square">
            <a:spAutoFit/>
          </a:bodyPr>
          <a:lstStyle/>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始点と終点からレイの方向を算出</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distance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14" name="正方形/長方形 13"/>
          <p:cNvSpPr/>
          <p:nvPr/>
        </p:nvSpPr>
        <p:spPr>
          <a:xfrm>
            <a:off x="784070" y="218810"/>
            <a:ext cx="5669266" cy="1663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54407" y="353000"/>
            <a:ext cx="5328592" cy="1050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83027" y="2228348"/>
            <a:ext cx="6597352" cy="430887"/>
          </a:xfrm>
          <a:prstGeom prst="rect">
            <a:avLst/>
          </a:prstGeom>
          <a:noFill/>
        </p:spPr>
        <p:txBody>
          <a:bodyPr wrap="square" rtlCol="0">
            <a:spAutoFit/>
          </a:bodyPr>
          <a:lstStyle/>
          <a:p>
            <a:r>
              <a:rPr lang="ja-JP" altLang="en-US" sz="1100" dirty="0" smtClean="0"/>
              <a:t>①②それぞれについて個別に考えると先述のような考えとなる為、それぞれのプログラムを</a:t>
            </a:r>
            <a:endParaRPr lang="en-US" altLang="ja-JP" sz="1100" dirty="0" smtClean="0"/>
          </a:p>
          <a:p>
            <a:r>
              <a:rPr lang="ja-JP" altLang="en-US" sz="1100" dirty="0" smtClean="0"/>
              <a:t>組み合わせることで</a:t>
            </a:r>
            <a:r>
              <a:rPr lang="en-US" altLang="ja-JP" sz="1100" dirty="0" smtClean="0"/>
              <a:t>2</a:t>
            </a:r>
            <a:r>
              <a:rPr lang="ja-JP" altLang="en-US" sz="1100" dirty="0" err="1" smtClean="0"/>
              <a:t>つの</a:t>
            </a:r>
            <a:r>
              <a:rPr lang="ja-JP" altLang="en-US" sz="1100" dirty="0" smtClean="0"/>
              <a:t>問題を解決することが出来る。</a:t>
            </a:r>
            <a:endParaRPr lang="en-US" altLang="ja-JP" sz="1100" dirty="0" smtClean="0"/>
          </a:p>
        </p:txBody>
      </p:sp>
      <p:sp>
        <p:nvSpPr>
          <p:cNvPr id="16" name="正方形/長方形 15"/>
          <p:cNvSpPr/>
          <p:nvPr/>
        </p:nvSpPr>
        <p:spPr>
          <a:xfrm>
            <a:off x="784070" y="2691169"/>
            <a:ext cx="5615581" cy="5509200"/>
          </a:xfrm>
          <a:prstGeom prst="rect">
            <a:avLst/>
          </a:prstGeom>
        </p:spPr>
        <p:txBody>
          <a:bodyPr wrap="square">
            <a:spAutoFit/>
          </a:bodyPr>
          <a:lstStyle/>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matrix,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行列用</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ベクトル用</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D3DXVECTOR3(3, 0, 0);//</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レイの始点セット</a:t>
            </a:r>
          </a:p>
          <a:p>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D3DXVECTOR3(0, 0, 1);//</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レイの方向</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セット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D3DXMatrixIdentity(&amp;matrix);</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ワールド行列の姿勢に関わる行のみコピー</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回転行列作成</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for(</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int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 0;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&lt; 3;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memcpy</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worldMatrix.m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sizeof</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姿勢行列と方向ベクトルを用いて姿勢に応じた方向ベクトル算出</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&amp;matrix);</a:t>
            </a:r>
          </a:p>
          <a:p>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smtClean="0">
                <a:latin typeface="ゆたぽん（コーディング）" panose="02000609000000000000" pitchFamily="1" charset="-128"/>
                <a:ea typeface="ゆたぽん（コーディング）" panose="02000609000000000000" pitchFamily="1" charset="-128"/>
              </a:rPr>
              <a:t> = </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smtClean="0">
                <a:latin typeface="ゆたぽん（コーディング）" panose="02000609000000000000" pitchFamily="1" charset="-128"/>
                <a:ea typeface="ゆたぽん（コーディング）" panose="02000609000000000000" pitchFamily="1" charset="-128"/>
              </a:rPr>
              <a:t> + </a:t>
            </a:r>
            <a:r>
              <a:rPr lang="en-US" altLang="ja-JP" sz="1100" dirty="0" err="1">
                <a:latin typeface="ゆたぽん（コーディング）" panose="02000609000000000000" pitchFamily="1" charset="-128"/>
                <a:ea typeface="ゆたぽん（コーディング）" panose="02000609000000000000" pitchFamily="1" charset="-128"/>
              </a:rPr>
              <a:t>rayDirection</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ワールド空間におけるレイの終点</a:t>
            </a:r>
            <a:r>
              <a:rPr lang="ja-JP" altLang="en-US" sz="1100" dirty="0">
                <a:latin typeface="ゆたぽん（コーディング）" panose="02000609000000000000" pitchFamily="1" charset="-128"/>
                <a:ea typeface="ゆたぽん（コーディング）" panose="02000609000000000000" pitchFamily="1" charset="-128"/>
              </a:rPr>
              <a:t>セット</a:t>
            </a:r>
            <a:endPar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endParaRPr>
          </a:p>
          <a:p>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D3DXMatrixIdentity(&amp;matrix);</a:t>
            </a:r>
          </a:p>
          <a:p>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ワールド座標</a:t>
            </a:r>
            <a:r>
              <a:rPr lang="ja-JP" altLang="en-US" sz="1100" dirty="0" smtClean="0">
                <a:latin typeface="ゆたぽん（コーディング）" panose="02000609000000000000" pitchFamily="1" charset="-128"/>
                <a:ea typeface="ゆたぽん（コーディング）" panose="02000609000000000000" pitchFamily="1" charset="-128"/>
              </a:rPr>
              <a:t>コピー</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移動行列作成</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memcpy</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matrix.m</a:t>
            </a:r>
            <a:r>
              <a:rPr lang="en-US" altLang="ja-JP" sz="1100" dirty="0">
                <a:latin typeface="ゆたぽん（コーディング）" panose="02000609000000000000" pitchFamily="1" charset="-128"/>
                <a:ea typeface="ゆたぽん（コーディング）" panose="02000609000000000000" pitchFamily="1" charset="-128"/>
              </a:rPr>
              <a:t>[3], </a:t>
            </a:r>
            <a:r>
              <a:rPr lang="en-US" altLang="ja-JP" sz="1100" dirty="0" err="1">
                <a:latin typeface="ゆたぽん（コーディング）" panose="02000609000000000000" pitchFamily="1" charset="-128"/>
                <a:ea typeface="ゆたぽん（コーディング）" panose="02000609000000000000" pitchFamily="1" charset="-128"/>
              </a:rPr>
              <a:t>worldMatrix.m</a:t>
            </a:r>
            <a:r>
              <a:rPr lang="en-US" altLang="ja-JP" sz="1100" dirty="0">
                <a:latin typeface="ゆたぽん（コーディング）" panose="02000609000000000000" pitchFamily="1" charset="-128"/>
                <a:ea typeface="ゆたぽん（コーディング）" panose="02000609000000000000" pitchFamily="1" charset="-128"/>
              </a:rPr>
              <a:t>[3], </a:t>
            </a:r>
            <a:r>
              <a:rPr lang="en-US" altLang="ja-JP" sz="1100" dirty="0" err="1">
                <a:latin typeface="ゆたぽん（コーディング）" panose="02000609000000000000" pitchFamily="1" charset="-128"/>
                <a:ea typeface="ゆたぽん（コーディング）" panose="02000609000000000000" pitchFamily="1" charset="-128"/>
              </a:rPr>
              <a:t>sizeof</a:t>
            </a:r>
            <a:r>
              <a:rPr lang="en-US" altLang="ja-JP" sz="1100" dirty="0">
                <a:latin typeface="ゆたぽん（コーディング）" panose="02000609000000000000" pitchFamily="1" charset="-128"/>
                <a:ea typeface="ゆたぽん（コーディング）" panose="02000609000000000000" pitchFamily="1" charset="-128"/>
              </a:rPr>
              <a:t>(D3DXVECTOR3));</a:t>
            </a:r>
          </a:p>
          <a:p>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行列の逆行列セット</a:t>
            </a:r>
          </a:p>
          <a:p>
            <a:r>
              <a:rPr lang="en-US" altLang="ja-JP" sz="1100" dirty="0">
                <a:latin typeface="ゆたぽん（コーディング）" panose="02000609000000000000" pitchFamily="1" charset="-128"/>
                <a:ea typeface="ゆたぽん（コーディング）" panose="02000609000000000000" pitchFamily="1" charset="-128"/>
              </a:rPr>
              <a:t>D3DXMatrixInverse</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invMatrix</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NULL, &amp;matrix);</a:t>
            </a: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ローカル空間におけるレイの始点算出</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D3DXVec3TransformCoord</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a:latin typeface="ゆたぽん（コーディング）" panose="02000609000000000000" pitchFamily="1" charset="-128"/>
                <a:ea typeface="ゆたぽん（コーディング）" panose="02000609000000000000" pitchFamily="1" charset="-128"/>
              </a:rPr>
              <a:t>, &amp;</a:t>
            </a:r>
            <a:r>
              <a:rPr lang="en-US" altLang="ja-JP" sz="1100" dirty="0" err="1">
                <a:latin typeface="ゆたぽん（コーディング）" panose="02000609000000000000" pitchFamily="1" charset="-128"/>
                <a:ea typeface="ゆたぽん（コーディング）" panose="02000609000000000000" pitchFamily="1" charset="-128"/>
              </a:rPr>
              <a:t>invMatrix</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ローカル空間におけるレイの終点算出</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D3DXVec3TransformCoord</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&amp;</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a:latin typeface="ゆたぽん（コーディング）" panose="02000609000000000000" pitchFamily="1" charset="-128"/>
                <a:ea typeface="ゆたぽん（コーディング）" panose="02000609000000000000" pitchFamily="1" charset="-128"/>
              </a:rPr>
              <a:t>, &amp;</a:t>
            </a:r>
            <a:r>
              <a:rPr lang="en-US" altLang="ja-JP" sz="1100" dirty="0" err="1">
                <a:latin typeface="ゆたぽん（コーディング）" panose="02000609000000000000" pitchFamily="1" charset="-128"/>
                <a:ea typeface="ゆたぽん（コーディング）" panose="02000609000000000000" pitchFamily="1" charset="-128"/>
              </a:rPr>
              <a:t>invMatrix</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smtClean="0">
                <a:latin typeface="ゆたぽん（コーディング）" panose="02000609000000000000" pitchFamily="1" charset="-128"/>
                <a:ea typeface="ゆたぽん（コーディング）" panose="02000609000000000000" pitchFamily="1" charset="-128"/>
              </a:rPr>
              <a:t>rayDirection</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rayEnd</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mn-ea"/>
              </a:rPr>
              <a:t>–</a:t>
            </a:r>
            <a:r>
              <a:rPr lang="en-US" altLang="ja-JP"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rayStart</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ローカル空間におけるレイ</a:t>
            </a:r>
            <a:r>
              <a:rPr lang="ja-JP" altLang="en-US" sz="1100" dirty="0">
                <a:latin typeface="ゆたぽん（コーディング）" panose="02000609000000000000" pitchFamily="1" charset="-128"/>
                <a:ea typeface="ゆたぽん（コーディング）" panose="02000609000000000000" pitchFamily="1" charset="-128"/>
              </a:rPr>
              <a:t>の方向を算出</a:t>
            </a:r>
          </a:p>
          <a:p>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p:txBody>
      </p:sp>
      <p:sp>
        <p:nvSpPr>
          <p:cNvPr id="17" name="正方形/長方形 16"/>
          <p:cNvSpPr/>
          <p:nvPr/>
        </p:nvSpPr>
        <p:spPr>
          <a:xfrm>
            <a:off x="783027" y="2691169"/>
            <a:ext cx="5669266" cy="5369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593318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141</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692696" y="323528"/>
            <a:ext cx="6597352" cy="261610"/>
          </a:xfrm>
          <a:prstGeom prst="rect">
            <a:avLst/>
          </a:prstGeom>
          <a:noFill/>
        </p:spPr>
        <p:txBody>
          <a:bodyPr wrap="square" rtlCol="0">
            <a:spAutoFit/>
          </a:bodyPr>
          <a:lstStyle/>
          <a:p>
            <a:r>
              <a:rPr lang="ja-JP" altLang="en-US" sz="1100" dirty="0"/>
              <a:t>以下のプログラムは実際に実装した場合のプログラムである。</a:t>
            </a:r>
            <a:endParaRPr lang="en-US" altLang="ja-JP" sz="1100" dirty="0"/>
          </a:p>
        </p:txBody>
      </p:sp>
      <p:sp>
        <p:nvSpPr>
          <p:cNvPr id="2" name="正方形/長方形 1"/>
          <p:cNvSpPr/>
          <p:nvPr/>
        </p:nvSpPr>
        <p:spPr>
          <a:xfrm>
            <a:off x="692696" y="827584"/>
            <a:ext cx="5976664" cy="7540526"/>
          </a:xfrm>
          <a:prstGeom prst="rect">
            <a:avLst/>
          </a:prstGeom>
        </p:spPr>
        <p:txBody>
          <a:bodyPr wrap="square">
            <a:spAutoFit/>
          </a:bodyPr>
          <a:lstStyle/>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void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CTestScene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::Update()</a:t>
            </a:r>
          </a:p>
          <a:p>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-&gt;Update();</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(0, 0, 1);</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BOOL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FLOAT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distance;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wkMatrix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作業用行列、逆行列用</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().position;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始点</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D3DXVECTOR3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終点</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D3DXMatrixIdentity</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wkMatrix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ワールド行列の姿勢に関わる行のみコピー</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for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0;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&lt; 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memcpy</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wkMatrix.m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m_pCharaA</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worldMatrix.m</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idx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sizeof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姿勢行列と方向ベクトルを用いて姿勢に応じた方向ベクトル算出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wkMatrix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レイの終点算出</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D3DXMatrixIdentity</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wkMatrix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オブジェクト</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B</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のワールド座標コピー</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memcpy</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wkMatrix.m</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[3],</a:t>
            </a: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getInfo</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worldMatrix.m</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[3],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sizeof</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(D3DXVECTOR3));</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D3DXMatrixInverse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NULL,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wkMatrix</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行列の逆行列セット</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ローカル空間におけるレイの始点算出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ローカル空間におけるレイの終点算出</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D3DXVec3TransformCoord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&amp;</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invMatrix</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rayEnd</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始点と終点からレイの方向を算出</a:t>
            </a:r>
          </a:p>
          <a:p>
            <a:endParaRPr lang="ja-JP" altLang="en-US"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if </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isCollision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(this-&gt;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getMesh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pMesh</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rayStart</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smtClean="0">
                <a:highlight>
                  <a:srgbClr val="FFFFFF"/>
                </a:highlight>
                <a:latin typeface="ゆたぽん（コーディング）" panose="02000609000000000000" pitchFamily="1" charset="-128"/>
                <a:ea typeface="ゆたぽん（コーディング）" panose="02000609000000000000" pitchFamily="1" charset="-128"/>
              </a:rPr>
              <a:t>rayDirection</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bHit</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 distance</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this-</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m_pCharaB</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-&gt;</a:t>
            </a:r>
            <a:r>
              <a:rPr lang="en-US" altLang="ja-JP" sz="1100" dirty="0" err="1">
                <a:highlight>
                  <a:srgbClr val="FFFFFF"/>
                </a:highlight>
                <a:latin typeface="ゆたぽん（コーディング）" panose="02000609000000000000" pitchFamily="1" charset="-128"/>
                <a:ea typeface="ゆたぽん（コーディング）" panose="02000609000000000000" pitchFamily="1" charset="-128"/>
              </a:rPr>
              <a:t>setIsUse</a:t>
            </a:r>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(false);</a:t>
            </a:r>
          </a:p>
          <a:p>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a:t>
            </a:r>
            <a:r>
              <a:rPr lang="en-US" altLang="ja-JP" sz="1100" dirty="0" smtClean="0">
                <a:highlight>
                  <a:srgbClr val="FFFFFF"/>
                </a:highlight>
                <a:latin typeface="ゆたぽん（コーディング）" panose="02000609000000000000" pitchFamily="1" charset="-128"/>
                <a:ea typeface="ゆたぽん（コーディング）" panose="02000609000000000000" pitchFamily="1" charset="-128"/>
              </a:rPr>
              <a:t>}</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ja-JP" altLang="en-US" sz="1100" dirty="0">
                <a:highlight>
                  <a:srgbClr val="FFFFFF"/>
                </a:highlight>
                <a:latin typeface="ゆたぽん（コーディング）" panose="02000609000000000000" pitchFamily="1" charset="-128"/>
                <a:ea typeface="ゆたぽん（コーディング）" panose="02000609000000000000" pitchFamily="1" charset="-128"/>
              </a:rPr>
              <a:t>　</a:t>
            </a:r>
            <a:r>
              <a:rPr lang="ja-JP" altLang="en-US" sz="1100" dirty="0" smtClean="0">
                <a:highlight>
                  <a:srgbClr val="FFFFFF"/>
                </a:highlight>
                <a:latin typeface="ゆたぽん（コーディング）" panose="02000609000000000000" pitchFamily="1" charset="-128"/>
                <a:ea typeface="ゆたぽん（コーディング）" panose="02000609000000000000" pitchFamily="1" charset="-128"/>
              </a:rPr>
              <a:t>　・・・省略</a:t>
            </a:r>
            <a:endParaRPr lang="en-US" altLang="ja-JP" sz="1100" dirty="0">
              <a:highlight>
                <a:srgbClr val="FFFFFF"/>
              </a:highlight>
              <a:latin typeface="ゆたぽん（コーディング）" panose="02000609000000000000" pitchFamily="1" charset="-128"/>
              <a:ea typeface="ゆたぽん（コーディング）" panose="02000609000000000000" pitchFamily="1" charset="-128"/>
            </a:endParaRPr>
          </a:p>
          <a:p>
            <a:r>
              <a:rPr lang="en-US" altLang="ja-JP" sz="1100" dirty="0">
                <a:highlight>
                  <a:srgbClr val="FFFFFF"/>
                </a:highlight>
                <a:latin typeface="ゆたぽん（コーディング）" panose="02000609000000000000" pitchFamily="1" charset="-128"/>
                <a:ea typeface="ゆたぽん（コーディング）" panose="02000609000000000000" pitchFamily="1" charset="-128"/>
              </a:rPr>
              <a:t>}</a:t>
            </a:r>
          </a:p>
        </p:txBody>
      </p:sp>
      <p:sp>
        <p:nvSpPr>
          <p:cNvPr id="10" name="正方形/長方形 9"/>
          <p:cNvSpPr/>
          <p:nvPr/>
        </p:nvSpPr>
        <p:spPr>
          <a:xfrm>
            <a:off x="692696" y="827583"/>
            <a:ext cx="5976664" cy="7474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980728" y="1691680"/>
            <a:ext cx="5472608" cy="6264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92696" y="593274"/>
            <a:ext cx="1476400" cy="261610"/>
          </a:xfrm>
          <a:prstGeom prst="rect">
            <a:avLst/>
          </a:prstGeom>
          <a:noFill/>
        </p:spPr>
        <p:txBody>
          <a:bodyPr wrap="square" rtlCol="0">
            <a:spAutoFit/>
          </a:bodyPr>
          <a:lstStyle/>
          <a:p>
            <a:r>
              <a:rPr lang="en-US" altLang="ja-JP" sz="1100" dirty="0" smtClean="0"/>
              <a:t>&lt;TestScene.cpp&gt;</a:t>
            </a:r>
          </a:p>
        </p:txBody>
      </p:sp>
    </p:spTree>
    <p:extLst>
      <p:ext uri="{BB962C8B-B14F-4D97-AF65-F5344CB8AC3E}">
        <p14:creationId xmlns:p14="http://schemas.microsoft.com/office/powerpoint/2010/main" val="24422037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142</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04664" y="683568"/>
            <a:ext cx="6597352" cy="600164"/>
          </a:xfrm>
          <a:prstGeom prst="rect">
            <a:avLst/>
          </a:prstGeom>
          <a:noFill/>
        </p:spPr>
        <p:txBody>
          <a:bodyPr wrap="square" rtlCol="0">
            <a:spAutoFit/>
          </a:bodyPr>
          <a:lstStyle/>
          <a:p>
            <a:r>
              <a:rPr lang="ja-JP" altLang="en-US" sz="1100" dirty="0" smtClean="0"/>
              <a:t>　レイによる衝突判定を使用すれば、凹凸が存在する地面との衝突判定にも利用できる。</a:t>
            </a:r>
            <a:endParaRPr lang="en-US" altLang="ja-JP" sz="1100" dirty="0" smtClean="0"/>
          </a:p>
          <a:p>
            <a:r>
              <a:rPr lang="ja-JP" altLang="en-US" sz="1100" dirty="0" smtClean="0"/>
              <a:t>凹凸が存在する地面との衝突判定に利用することが出来れば、キャラクターなどを地面の</a:t>
            </a:r>
            <a:endParaRPr lang="en-US" altLang="ja-JP" sz="1100" dirty="0" smtClean="0"/>
          </a:p>
          <a:p>
            <a:r>
              <a:rPr lang="ja-JP" altLang="en-US" sz="1100" dirty="0" smtClean="0"/>
              <a:t>形状に沿って移動させることが出来る為ゲーム性も向上する。</a:t>
            </a:r>
            <a:endParaRPr lang="en-US" altLang="ja-JP" sz="1100" dirty="0" smtClean="0"/>
          </a:p>
        </p:txBody>
      </p:sp>
      <p:sp>
        <p:nvSpPr>
          <p:cNvPr id="23" name="テキスト ボックス 22"/>
          <p:cNvSpPr txBox="1"/>
          <p:nvPr/>
        </p:nvSpPr>
        <p:spPr>
          <a:xfrm>
            <a:off x="260648" y="242228"/>
            <a:ext cx="4003019" cy="369332"/>
          </a:xfrm>
          <a:prstGeom prst="rect">
            <a:avLst/>
          </a:prstGeom>
          <a:noFill/>
        </p:spPr>
        <p:txBody>
          <a:bodyPr wrap="none" rtlCol="0">
            <a:spAutoFit/>
          </a:bodyPr>
          <a:lstStyle/>
          <a:p>
            <a:r>
              <a:rPr kumimoji="1" lang="ja-JP" altLang="en-US" u="sng" dirty="0" smtClean="0"/>
              <a:t>９．１６　レイを用いた地面との衝突判定</a:t>
            </a:r>
            <a:endParaRPr kumimoji="1" lang="ja-JP" altLang="en-US" u="sng" dirty="0"/>
          </a:p>
        </p:txBody>
      </p:sp>
      <p:cxnSp>
        <p:nvCxnSpPr>
          <p:cNvPr id="3" name="直線コネクタ 2"/>
          <p:cNvCxnSpPr/>
          <p:nvPr/>
        </p:nvCxnSpPr>
        <p:spPr>
          <a:xfrm>
            <a:off x="1731082" y="4460352"/>
            <a:ext cx="338217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564904" y="3123204"/>
            <a:ext cx="93610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04664" y="1830734"/>
            <a:ext cx="6597352" cy="600164"/>
          </a:xfrm>
          <a:prstGeom prst="rect">
            <a:avLst/>
          </a:prstGeom>
          <a:noFill/>
        </p:spPr>
        <p:txBody>
          <a:bodyPr wrap="square" rtlCol="0">
            <a:spAutoFit/>
          </a:bodyPr>
          <a:lstStyle/>
          <a:p>
            <a:r>
              <a:rPr lang="ja-JP" altLang="en-US" sz="1100" dirty="0" smtClean="0"/>
              <a:t>　レイを用いた地面との衝突判定を行うには、</a:t>
            </a:r>
            <a:r>
              <a:rPr lang="ja-JP" altLang="en-US" sz="1100" b="1" dirty="0" smtClean="0"/>
              <a:t>レイを地面に向かって</a:t>
            </a:r>
            <a:r>
              <a:rPr lang="en-US" altLang="ja-JP" sz="1100" b="1" dirty="0" smtClean="0"/>
              <a:t>(0, -1, 0)</a:t>
            </a:r>
            <a:r>
              <a:rPr lang="ja-JP" altLang="en-US" sz="1100" b="1" dirty="0" smtClean="0"/>
              <a:t>発射すれば良い</a:t>
            </a:r>
            <a:r>
              <a:rPr lang="ja-JP" altLang="en-US" sz="1100" dirty="0" smtClean="0"/>
              <a:t>。</a:t>
            </a:r>
            <a:endParaRPr lang="en-US" altLang="ja-JP" sz="1100" dirty="0" smtClean="0"/>
          </a:p>
          <a:p>
            <a:r>
              <a:rPr lang="ja-JP" altLang="en-US" sz="1100" dirty="0" smtClean="0"/>
              <a:t>また、</a:t>
            </a:r>
            <a:r>
              <a:rPr lang="ja-JP" altLang="en-US" sz="1100" b="1" dirty="0" smtClean="0"/>
              <a:t>発射したレイが一定距離以内であれば、座標を地面に合わせることでオブジェクトを地面に</a:t>
            </a:r>
            <a:endParaRPr lang="en-US" altLang="ja-JP" sz="1100" b="1" dirty="0" smtClean="0"/>
          </a:p>
          <a:p>
            <a:r>
              <a:rPr lang="ja-JP" altLang="en-US" sz="1100" b="1" dirty="0" smtClean="0"/>
              <a:t>着地させることが出来る</a:t>
            </a:r>
            <a:r>
              <a:rPr lang="ja-JP" altLang="en-US" sz="1100" dirty="0"/>
              <a:t>。</a:t>
            </a:r>
            <a:endParaRPr lang="en-US" altLang="ja-JP" sz="1100" dirty="0" smtClean="0"/>
          </a:p>
        </p:txBody>
      </p:sp>
      <p:sp>
        <p:nvSpPr>
          <p:cNvPr id="11" name="テキスト ボックス 10"/>
          <p:cNvSpPr txBox="1"/>
          <p:nvPr/>
        </p:nvSpPr>
        <p:spPr>
          <a:xfrm>
            <a:off x="260648" y="1389394"/>
            <a:ext cx="4852610" cy="369332"/>
          </a:xfrm>
          <a:prstGeom prst="rect">
            <a:avLst/>
          </a:prstGeom>
          <a:noFill/>
        </p:spPr>
        <p:txBody>
          <a:bodyPr wrap="none" rtlCol="0">
            <a:spAutoFit/>
          </a:bodyPr>
          <a:lstStyle/>
          <a:p>
            <a:r>
              <a:rPr kumimoji="1" lang="ja-JP" altLang="en-US" u="sng" dirty="0" smtClean="0"/>
              <a:t>９．１７　レイを用いた地面との衝突判定（原理）</a:t>
            </a:r>
            <a:endParaRPr kumimoji="1" lang="ja-JP" altLang="en-US" u="sng" dirty="0"/>
          </a:p>
        </p:txBody>
      </p:sp>
      <p:sp>
        <p:nvSpPr>
          <p:cNvPr id="12" name="テキスト ボックス 11"/>
          <p:cNvSpPr txBox="1"/>
          <p:nvPr/>
        </p:nvSpPr>
        <p:spPr>
          <a:xfrm>
            <a:off x="412788" y="2517607"/>
            <a:ext cx="6597352" cy="261610"/>
          </a:xfrm>
          <a:prstGeom prst="rect">
            <a:avLst/>
          </a:prstGeom>
          <a:noFill/>
        </p:spPr>
        <p:txBody>
          <a:bodyPr wrap="square" rtlCol="0">
            <a:spAutoFit/>
          </a:bodyPr>
          <a:lstStyle/>
          <a:p>
            <a:r>
              <a:rPr lang="ja-JP" altLang="en-US" sz="1100" dirty="0" smtClean="0"/>
              <a:t>　なお、</a:t>
            </a:r>
            <a:r>
              <a:rPr lang="ja-JP" altLang="en-US" sz="1100" b="1" dirty="0" smtClean="0"/>
              <a:t>レイはオブジェクトの上部あたりを始点とすると誤認識が減少</a:t>
            </a:r>
            <a:r>
              <a:rPr lang="ja-JP" altLang="en-US" sz="1100" dirty="0" smtClean="0"/>
              <a:t>する。</a:t>
            </a:r>
            <a:endParaRPr lang="en-US" altLang="ja-JP" sz="1100" dirty="0" smtClean="0"/>
          </a:p>
        </p:txBody>
      </p:sp>
      <p:cxnSp>
        <p:nvCxnSpPr>
          <p:cNvPr id="6" name="直線矢印コネクタ 5"/>
          <p:cNvCxnSpPr>
            <a:stCxn id="4" idx="0"/>
          </p:cNvCxnSpPr>
          <p:nvPr/>
        </p:nvCxnSpPr>
        <p:spPr>
          <a:xfrm>
            <a:off x="3032956" y="3123204"/>
            <a:ext cx="0" cy="13371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3003302" y="3078272"/>
            <a:ext cx="72008" cy="7200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p:nvPr/>
        </p:nvCxnSpPr>
        <p:spPr>
          <a:xfrm flipH="1" flipV="1">
            <a:off x="3075310" y="4147399"/>
            <a:ext cx="540060"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81429" y="4088602"/>
            <a:ext cx="1326004" cy="261610"/>
          </a:xfrm>
          <a:prstGeom prst="rect">
            <a:avLst/>
          </a:prstGeom>
          <a:noFill/>
        </p:spPr>
        <p:txBody>
          <a:bodyPr wrap="none" rtlCol="0">
            <a:spAutoFit/>
          </a:bodyPr>
          <a:lstStyle/>
          <a:p>
            <a:r>
              <a:rPr kumimoji="1" lang="ja-JP" altLang="en-US" sz="1100" dirty="0" smtClean="0"/>
              <a:t>レイの方向</a:t>
            </a:r>
            <a:r>
              <a:rPr kumimoji="1" lang="en-US" altLang="ja-JP" sz="1100" dirty="0" smtClean="0"/>
              <a:t>(0, -1, 0)</a:t>
            </a:r>
            <a:endParaRPr kumimoji="1" lang="ja-JP" altLang="en-US" sz="1100" dirty="0"/>
          </a:p>
        </p:txBody>
      </p:sp>
      <p:sp>
        <p:nvSpPr>
          <p:cNvPr id="20" name="テキスト ボックス 19"/>
          <p:cNvSpPr txBox="1"/>
          <p:nvPr/>
        </p:nvSpPr>
        <p:spPr>
          <a:xfrm>
            <a:off x="3212976" y="2801987"/>
            <a:ext cx="845103" cy="261610"/>
          </a:xfrm>
          <a:prstGeom prst="rect">
            <a:avLst/>
          </a:prstGeom>
          <a:noFill/>
        </p:spPr>
        <p:txBody>
          <a:bodyPr wrap="none" rtlCol="0">
            <a:spAutoFit/>
          </a:bodyPr>
          <a:lstStyle/>
          <a:p>
            <a:r>
              <a:rPr kumimoji="1" lang="ja-JP" altLang="en-US" sz="1100" dirty="0" smtClean="0"/>
              <a:t>レイの</a:t>
            </a:r>
            <a:r>
              <a:rPr lang="ja-JP" altLang="en-US" sz="1100" dirty="0"/>
              <a:t>始点</a:t>
            </a:r>
            <a:endParaRPr kumimoji="1" lang="ja-JP" altLang="en-US" sz="1100" dirty="0"/>
          </a:p>
        </p:txBody>
      </p:sp>
      <p:cxnSp>
        <p:nvCxnSpPr>
          <p:cNvPr id="21" name="直線矢印コネクタ 20"/>
          <p:cNvCxnSpPr/>
          <p:nvPr/>
        </p:nvCxnSpPr>
        <p:spPr>
          <a:xfrm flipH="1">
            <a:off x="3094389" y="2955258"/>
            <a:ext cx="190595" cy="13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12788" y="4860032"/>
            <a:ext cx="6597352" cy="430887"/>
          </a:xfrm>
          <a:prstGeom prst="rect">
            <a:avLst/>
          </a:prstGeom>
          <a:noFill/>
        </p:spPr>
        <p:txBody>
          <a:bodyPr wrap="square" rtlCol="0">
            <a:spAutoFit/>
          </a:bodyPr>
          <a:lstStyle/>
          <a:p>
            <a:r>
              <a:rPr lang="ja-JP" altLang="en-US" sz="1100" dirty="0" smtClean="0"/>
              <a:t>　</a:t>
            </a:r>
            <a:r>
              <a:rPr lang="en-US" altLang="ja-JP" sz="1100" dirty="0" smtClean="0"/>
              <a:t>D3DXIntersect</a:t>
            </a:r>
            <a:r>
              <a:rPr lang="ja-JP" altLang="en-US" sz="1100" dirty="0" smtClean="0"/>
              <a:t>関数を用いる場合には、</a:t>
            </a:r>
            <a:r>
              <a:rPr lang="ja-JP" altLang="en-US" sz="1100" b="1" dirty="0" smtClean="0"/>
              <a:t>レイとメッシュが衝突している場合、レイの始点から</a:t>
            </a:r>
            <a:endParaRPr lang="en-US" altLang="ja-JP" sz="1100" b="1" dirty="0" smtClean="0"/>
          </a:p>
          <a:p>
            <a:r>
              <a:rPr lang="ja-JP" altLang="en-US" sz="1100" b="1" dirty="0" smtClean="0"/>
              <a:t>メッシュとレイの交点の距離を第</a:t>
            </a:r>
            <a:r>
              <a:rPr lang="en-US" altLang="ja-JP" sz="1100" b="1" dirty="0" smtClean="0"/>
              <a:t>8</a:t>
            </a:r>
            <a:r>
              <a:rPr lang="ja-JP" altLang="en-US" sz="1100" b="1" dirty="0" smtClean="0"/>
              <a:t>引数にて取得することが出来る</a:t>
            </a:r>
            <a:r>
              <a:rPr lang="ja-JP" altLang="en-US" sz="1100" dirty="0" smtClean="0"/>
              <a:t>。</a:t>
            </a:r>
            <a:endParaRPr lang="en-US" altLang="ja-JP" sz="1100" dirty="0" smtClean="0"/>
          </a:p>
        </p:txBody>
      </p:sp>
      <p:sp>
        <p:nvSpPr>
          <p:cNvPr id="25" name="テキスト ボックス 24"/>
          <p:cNvSpPr txBox="1"/>
          <p:nvPr/>
        </p:nvSpPr>
        <p:spPr>
          <a:xfrm>
            <a:off x="3075310" y="4526414"/>
            <a:ext cx="466794" cy="261610"/>
          </a:xfrm>
          <a:prstGeom prst="rect">
            <a:avLst/>
          </a:prstGeom>
          <a:noFill/>
        </p:spPr>
        <p:txBody>
          <a:bodyPr wrap="none" rtlCol="0">
            <a:spAutoFit/>
          </a:bodyPr>
          <a:lstStyle/>
          <a:p>
            <a:r>
              <a:rPr kumimoji="1" lang="ja-JP" altLang="en-US" sz="1100" dirty="0" smtClean="0"/>
              <a:t>地面</a:t>
            </a:r>
            <a:endParaRPr kumimoji="1" lang="ja-JP" altLang="en-US" sz="1100" dirty="0"/>
          </a:p>
        </p:txBody>
      </p:sp>
      <p:cxnSp>
        <p:nvCxnSpPr>
          <p:cNvPr id="26" name="直線コネクタ 25"/>
          <p:cNvCxnSpPr/>
          <p:nvPr/>
        </p:nvCxnSpPr>
        <p:spPr>
          <a:xfrm>
            <a:off x="1731082" y="6771162"/>
            <a:ext cx="338217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564904" y="5434014"/>
            <a:ext cx="93610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a:stCxn id="27" idx="0"/>
          </p:cNvCxnSpPr>
          <p:nvPr/>
        </p:nvCxnSpPr>
        <p:spPr>
          <a:xfrm>
            <a:off x="3032956" y="5434014"/>
            <a:ext cx="0" cy="13371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円/楕円 28"/>
          <p:cNvSpPr/>
          <p:nvPr/>
        </p:nvSpPr>
        <p:spPr>
          <a:xfrm>
            <a:off x="3003302" y="5389082"/>
            <a:ext cx="72008" cy="7200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flipH="1" flipV="1">
            <a:off x="3075310" y="5936356"/>
            <a:ext cx="727767" cy="9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774502" y="5810582"/>
            <a:ext cx="2605200" cy="430887"/>
          </a:xfrm>
          <a:prstGeom prst="rect">
            <a:avLst/>
          </a:prstGeom>
          <a:noFill/>
        </p:spPr>
        <p:txBody>
          <a:bodyPr wrap="none" rtlCol="0">
            <a:spAutoFit/>
          </a:bodyPr>
          <a:lstStyle/>
          <a:p>
            <a:r>
              <a:rPr kumimoji="1" lang="en-US" altLang="ja-JP" sz="1100" dirty="0" smtClean="0"/>
              <a:t>D3DXIntersect</a:t>
            </a:r>
            <a:r>
              <a:rPr kumimoji="1" lang="ja-JP" altLang="en-US" sz="1100" dirty="0" smtClean="0"/>
              <a:t>関数の第</a:t>
            </a:r>
            <a:r>
              <a:rPr kumimoji="1" lang="en-US" altLang="ja-JP" sz="1100" dirty="0" smtClean="0"/>
              <a:t>8</a:t>
            </a:r>
            <a:r>
              <a:rPr kumimoji="1" lang="ja-JP" altLang="en-US" sz="1100" dirty="0" smtClean="0"/>
              <a:t>引数に出力先を</a:t>
            </a:r>
            <a:endParaRPr kumimoji="1" lang="en-US" altLang="ja-JP" sz="1100" dirty="0" smtClean="0"/>
          </a:p>
          <a:p>
            <a:r>
              <a:rPr lang="ja-JP" altLang="en-US" sz="1100" dirty="0"/>
              <a:t>指定</a:t>
            </a:r>
            <a:r>
              <a:rPr lang="ja-JP" altLang="en-US" sz="1100" dirty="0" smtClean="0"/>
              <a:t>することで距離を取得可能</a:t>
            </a:r>
            <a:endParaRPr kumimoji="1" lang="ja-JP" altLang="en-US" sz="1100" dirty="0"/>
          </a:p>
        </p:txBody>
      </p:sp>
      <p:sp>
        <p:nvSpPr>
          <p:cNvPr id="36" name="テキスト ボックス 35"/>
          <p:cNvSpPr txBox="1"/>
          <p:nvPr/>
        </p:nvSpPr>
        <p:spPr>
          <a:xfrm>
            <a:off x="3075310" y="6837224"/>
            <a:ext cx="466794" cy="261610"/>
          </a:xfrm>
          <a:prstGeom prst="rect">
            <a:avLst/>
          </a:prstGeom>
          <a:noFill/>
        </p:spPr>
        <p:txBody>
          <a:bodyPr wrap="none" rtlCol="0">
            <a:spAutoFit/>
          </a:bodyPr>
          <a:lstStyle/>
          <a:p>
            <a:r>
              <a:rPr kumimoji="1" lang="ja-JP" altLang="en-US" sz="1100" dirty="0" smtClean="0"/>
              <a:t>地面</a:t>
            </a:r>
            <a:endParaRPr kumimoji="1" lang="ja-JP" altLang="en-US" sz="1100" dirty="0"/>
          </a:p>
        </p:txBody>
      </p:sp>
    </p:spTree>
    <p:extLst>
      <p:ext uri="{BB962C8B-B14F-4D97-AF65-F5344CB8AC3E}">
        <p14:creationId xmlns:p14="http://schemas.microsoft.com/office/powerpoint/2010/main" val="14313993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143</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線コネクタ 2"/>
          <p:cNvCxnSpPr/>
          <p:nvPr/>
        </p:nvCxnSpPr>
        <p:spPr>
          <a:xfrm>
            <a:off x="1616889" y="2843808"/>
            <a:ext cx="201312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916832" y="1067629"/>
            <a:ext cx="1584176" cy="1340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04664" y="323528"/>
            <a:ext cx="6597352" cy="430887"/>
          </a:xfrm>
          <a:prstGeom prst="rect">
            <a:avLst/>
          </a:prstGeom>
          <a:noFill/>
        </p:spPr>
        <p:txBody>
          <a:bodyPr wrap="square" rtlCol="0">
            <a:spAutoFit/>
          </a:bodyPr>
          <a:lstStyle/>
          <a:p>
            <a:r>
              <a:rPr lang="ja-JP" altLang="en-US" sz="1100" dirty="0" smtClean="0"/>
              <a:t>　レイの始点がオブジェクトの中心であった場合の判定方法および座標の設定は次のように</a:t>
            </a:r>
            <a:endParaRPr lang="en-US" altLang="ja-JP" sz="1100" dirty="0" smtClean="0"/>
          </a:p>
          <a:p>
            <a:r>
              <a:rPr lang="ja-JP" altLang="en-US" sz="1100" dirty="0" smtClean="0"/>
              <a:t>考えることが出来る。</a:t>
            </a:r>
            <a:endParaRPr lang="en-US" altLang="ja-JP" sz="1100" dirty="0" smtClean="0"/>
          </a:p>
        </p:txBody>
      </p:sp>
      <p:sp>
        <p:nvSpPr>
          <p:cNvPr id="7" name="円/楕円 6"/>
          <p:cNvSpPr/>
          <p:nvPr/>
        </p:nvSpPr>
        <p:spPr>
          <a:xfrm>
            <a:off x="2570652" y="929361"/>
            <a:ext cx="276535" cy="27653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791319" y="806019"/>
            <a:ext cx="838691" cy="261610"/>
          </a:xfrm>
          <a:prstGeom prst="rect">
            <a:avLst/>
          </a:prstGeom>
          <a:noFill/>
        </p:spPr>
        <p:txBody>
          <a:bodyPr wrap="none" rtlCol="0">
            <a:spAutoFit/>
          </a:bodyPr>
          <a:lstStyle/>
          <a:p>
            <a:r>
              <a:rPr kumimoji="1" lang="en-US" altLang="ja-JP" sz="1100" dirty="0" smtClean="0"/>
              <a:t>(30, </a:t>
            </a:r>
            <a:r>
              <a:rPr kumimoji="1" lang="en-US" altLang="ja-JP" sz="1100" b="1" u="sng" dirty="0" smtClean="0"/>
              <a:t>40</a:t>
            </a:r>
            <a:r>
              <a:rPr kumimoji="1" lang="en-US" altLang="ja-JP" sz="1100" dirty="0" smtClean="0"/>
              <a:t>, 10)</a:t>
            </a:r>
            <a:endParaRPr kumimoji="1" lang="ja-JP" altLang="en-US" sz="1100" dirty="0"/>
          </a:p>
        </p:txBody>
      </p:sp>
      <p:sp>
        <p:nvSpPr>
          <p:cNvPr id="25" name="テキスト ボックス 24"/>
          <p:cNvSpPr txBox="1"/>
          <p:nvPr/>
        </p:nvSpPr>
        <p:spPr>
          <a:xfrm>
            <a:off x="1923897" y="2877209"/>
            <a:ext cx="466794" cy="261610"/>
          </a:xfrm>
          <a:prstGeom prst="rect">
            <a:avLst/>
          </a:prstGeom>
          <a:noFill/>
        </p:spPr>
        <p:txBody>
          <a:bodyPr wrap="none" rtlCol="0">
            <a:spAutoFit/>
          </a:bodyPr>
          <a:lstStyle/>
          <a:p>
            <a:r>
              <a:rPr kumimoji="1" lang="ja-JP" altLang="en-US" sz="1100" dirty="0" smtClean="0"/>
              <a:t>地面</a:t>
            </a:r>
            <a:endParaRPr kumimoji="1" lang="ja-JP" altLang="en-US" sz="1100" dirty="0"/>
          </a:p>
        </p:txBody>
      </p:sp>
      <p:cxnSp>
        <p:nvCxnSpPr>
          <p:cNvPr id="14" name="直線矢印コネクタ 13"/>
          <p:cNvCxnSpPr>
            <a:stCxn id="4" idx="0"/>
          </p:cNvCxnSpPr>
          <p:nvPr/>
        </p:nvCxnSpPr>
        <p:spPr>
          <a:xfrm>
            <a:off x="2708920" y="1067629"/>
            <a:ext cx="0" cy="1776179"/>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a:off x="2627826" y="1670355"/>
            <a:ext cx="161201" cy="1612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中かっこ 15"/>
          <p:cNvSpPr/>
          <p:nvPr/>
        </p:nvSpPr>
        <p:spPr>
          <a:xfrm>
            <a:off x="3501729" y="1065168"/>
            <a:ext cx="256561" cy="13429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p:cNvSpPr txBox="1"/>
          <p:nvPr/>
        </p:nvSpPr>
        <p:spPr>
          <a:xfrm>
            <a:off x="3731275" y="1592170"/>
            <a:ext cx="647934" cy="261610"/>
          </a:xfrm>
          <a:prstGeom prst="rect">
            <a:avLst/>
          </a:prstGeom>
          <a:noFill/>
        </p:spPr>
        <p:txBody>
          <a:bodyPr wrap="none" rtlCol="0">
            <a:spAutoFit/>
          </a:bodyPr>
          <a:lstStyle/>
          <a:p>
            <a:r>
              <a:rPr lang="ja-JP" altLang="en-US" sz="1100" dirty="0" smtClean="0"/>
              <a:t>高さ：</a:t>
            </a:r>
            <a:r>
              <a:rPr lang="en-US" altLang="ja-JP" sz="1100" dirty="0" smtClean="0"/>
              <a:t>10</a:t>
            </a:r>
            <a:endParaRPr kumimoji="1" lang="ja-JP" altLang="en-US" sz="1100" dirty="0"/>
          </a:p>
        </p:txBody>
      </p:sp>
      <p:sp>
        <p:nvSpPr>
          <p:cNvPr id="38" name="テキスト ボックス 37"/>
          <p:cNvSpPr txBox="1"/>
          <p:nvPr/>
        </p:nvSpPr>
        <p:spPr>
          <a:xfrm>
            <a:off x="2676757" y="1755819"/>
            <a:ext cx="838691" cy="261610"/>
          </a:xfrm>
          <a:prstGeom prst="rect">
            <a:avLst/>
          </a:prstGeom>
          <a:noFill/>
        </p:spPr>
        <p:txBody>
          <a:bodyPr wrap="none" rtlCol="0">
            <a:spAutoFit/>
          </a:bodyPr>
          <a:lstStyle/>
          <a:p>
            <a:r>
              <a:rPr kumimoji="1" lang="en-US" altLang="ja-JP" sz="1100" dirty="0" smtClean="0"/>
              <a:t>(30, 35, 10)</a:t>
            </a:r>
            <a:endParaRPr kumimoji="1" lang="ja-JP" altLang="en-US" sz="1100" dirty="0"/>
          </a:p>
        </p:txBody>
      </p:sp>
      <p:cxnSp>
        <p:nvCxnSpPr>
          <p:cNvPr id="18" name="直線矢印コネクタ 17"/>
          <p:cNvCxnSpPr>
            <a:stCxn id="39" idx="1"/>
            <a:endCxn id="20" idx="3"/>
          </p:cNvCxnSpPr>
          <p:nvPr/>
        </p:nvCxnSpPr>
        <p:spPr>
          <a:xfrm flipH="1">
            <a:off x="3630010" y="934363"/>
            <a:ext cx="366984" cy="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3996994" y="803558"/>
            <a:ext cx="1548822" cy="261610"/>
          </a:xfrm>
          <a:prstGeom prst="rect">
            <a:avLst/>
          </a:prstGeom>
          <a:noFill/>
          <a:ln>
            <a:solidFill>
              <a:srgbClr val="FF0000"/>
            </a:solidFill>
          </a:ln>
        </p:spPr>
        <p:txBody>
          <a:bodyPr wrap="none" rtlCol="0">
            <a:spAutoFit/>
          </a:bodyPr>
          <a:lstStyle/>
          <a:p>
            <a:r>
              <a:rPr kumimoji="1" lang="en-US" altLang="ja-JP" sz="1100" b="1" dirty="0" smtClean="0"/>
              <a:t>y</a:t>
            </a:r>
            <a:r>
              <a:rPr kumimoji="1" lang="ja-JP" altLang="en-US" sz="1100" b="1" dirty="0" smtClean="0"/>
              <a:t>座標：中心</a:t>
            </a:r>
            <a:r>
              <a:rPr kumimoji="1" lang="en-US" altLang="ja-JP" sz="1100" b="1" dirty="0" smtClean="0"/>
              <a:t>Y</a:t>
            </a:r>
            <a:r>
              <a:rPr kumimoji="1" lang="ja-JP" altLang="en-US" sz="1100" b="1" dirty="0" smtClean="0"/>
              <a:t>＋高さ </a:t>
            </a:r>
            <a:r>
              <a:rPr kumimoji="1" lang="en-US" altLang="ja-JP" sz="1100" b="1" dirty="0" smtClean="0"/>
              <a:t>/ 2</a:t>
            </a:r>
            <a:endParaRPr kumimoji="1" lang="ja-JP" altLang="en-US" sz="1100" b="1" dirty="0"/>
          </a:p>
        </p:txBody>
      </p:sp>
      <p:cxnSp>
        <p:nvCxnSpPr>
          <p:cNvPr id="41" name="直線コネクタ 40"/>
          <p:cNvCxnSpPr/>
          <p:nvPr/>
        </p:nvCxnSpPr>
        <p:spPr>
          <a:xfrm>
            <a:off x="1915845" y="1750955"/>
            <a:ext cx="711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左中かっこ 44"/>
          <p:cNvSpPr/>
          <p:nvPr/>
        </p:nvSpPr>
        <p:spPr>
          <a:xfrm>
            <a:off x="1731082" y="1065168"/>
            <a:ext cx="192815" cy="6857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p:cNvSpPr txBox="1"/>
          <p:nvPr/>
        </p:nvSpPr>
        <p:spPr>
          <a:xfrm>
            <a:off x="1168411" y="1270814"/>
            <a:ext cx="575799" cy="261610"/>
          </a:xfrm>
          <a:prstGeom prst="rect">
            <a:avLst/>
          </a:prstGeom>
          <a:noFill/>
        </p:spPr>
        <p:txBody>
          <a:bodyPr wrap="none" rtlCol="0">
            <a:spAutoFit/>
          </a:bodyPr>
          <a:lstStyle/>
          <a:p>
            <a:r>
              <a:rPr lang="ja-JP" altLang="en-US" sz="1100" dirty="0" smtClean="0"/>
              <a:t>高さ：</a:t>
            </a:r>
            <a:r>
              <a:rPr lang="en-US" altLang="ja-JP" sz="1100" dirty="0" smtClean="0"/>
              <a:t>5</a:t>
            </a:r>
          </a:p>
        </p:txBody>
      </p:sp>
      <p:sp>
        <p:nvSpPr>
          <p:cNvPr id="48" name="左中かっこ 47"/>
          <p:cNvSpPr/>
          <p:nvPr/>
        </p:nvSpPr>
        <p:spPr>
          <a:xfrm>
            <a:off x="2420888" y="1065168"/>
            <a:ext cx="287538" cy="1778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テキスト ボックス 48"/>
          <p:cNvSpPr txBox="1"/>
          <p:nvPr/>
        </p:nvSpPr>
        <p:spPr>
          <a:xfrm>
            <a:off x="1910237" y="1911383"/>
            <a:ext cx="681597" cy="261610"/>
          </a:xfrm>
          <a:prstGeom prst="rect">
            <a:avLst/>
          </a:prstGeom>
          <a:noFill/>
        </p:spPr>
        <p:txBody>
          <a:bodyPr wrap="none" rtlCol="0">
            <a:spAutoFit/>
          </a:bodyPr>
          <a:lstStyle/>
          <a:p>
            <a:r>
              <a:rPr kumimoji="1" lang="ja-JP" altLang="en-US" sz="1100" dirty="0" smtClean="0"/>
              <a:t>距離：</a:t>
            </a:r>
            <a:r>
              <a:rPr kumimoji="1" lang="en-US" altLang="ja-JP" sz="1100" dirty="0" smtClean="0"/>
              <a:t>11</a:t>
            </a:r>
          </a:p>
        </p:txBody>
      </p:sp>
      <p:sp>
        <p:nvSpPr>
          <p:cNvPr id="52" name="右中かっこ 51"/>
          <p:cNvSpPr/>
          <p:nvPr/>
        </p:nvSpPr>
        <p:spPr>
          <a:xfrm>
            <a:off x="2723130" y="2424817"/>
            <a:ext cx="256561" cy="4189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テキスト ボックス 52"/>
          <p:cNvSpPr txBox="1"/>
          <p:nvPr/>
        </p:nvSpPr>
        <p:spPr>
          <a:xfrm>
            <a:off x="2967178" y="2507590"/>
            <a:ext cx="282450" cy="261610"/>
          </a:xfrm>
          <a:prstGeom prst="rect">
            <a:avLst/>
          </a:prstGeom>
          <a:noFill/>
        </p:spPr>
        <p:txBody>
          <a:bodyPr wrap="none" rtlCol="0">
            <a:spAutoFit/>
          </a:bodyPr>
          <a:lstStyle/>
          <a:p>
            <a:r>
              <a:rPr lang="ja-JP" altLang="en-US" sz="1100" b="1" u="sng" dirty="0" smtClean="0"/>
              <a:t>１</a:t>
            </a:r>
            <a:endParaRPr kumimoji="1" lang="en-US" altLang="ja-JP" sz="1100" b="1" u="sng" dirty="0" smtClean="0"/>
          </a:p>
        </p:txBody>
      </p:sp>
      <p:cxnSp>
        <p:nvCxnSpPr>
          <p:cNvPr id="55" name="直線矢印コネクタ 54"/>
          <p:cNvCxnSpPr>
            <a:stCxn id="56" idx="1"/>
            <a:endCxn id="53" idx="3"/>
          </p:cNvCxnSpPr>
          <p:nvPr/>
        </p:nvCxnSpPr>
        <p:spPr>
          <a:xfrm flipH="1">
            <a:off x="3249628" y="2533055"/>
            <a:ext cx="641594" cy="105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3891222" y="2317611"/>
            <a:ext cx="2047355" cy="430887"/>
          </a:xfrm>
          <a:prstGeom prst="rect">
            <a:avLst/>
          </a:prstGeom>
          <a:noFill/>
          <a:ln>
            <a:solidFill>
              <a:srgbClr val="FF0000"/>
            </a:solidFill>
          </a:ln>
        </p:spPr>
        <p:txBody>
          <a:bodyPr wrap="none" rtlCol="0">
            <a:spAutoFit/>
          </a:bodyPr>
          <a:lstStyle/>
          <a:p>
            <a:r>
              <a:rPr kumimoji="1" lang="ja-JP" altLang="en-US" sz="1100" b="1" dirty="0" smtClean="0"/>
              <a:t>オブジェクト下面と地面の距離：</a:t>
            </a:r>
            <a:endParaRPr kumimoji="1" lang="en-US" altLang="ja-JP" sz="1100" b="1" dirty="0" smtClean="0"/>
          </a:p>
          <a:p>
            <a:r>
              <a:rPr lang="ja-JP" altLang="en-US" sz="1100" b="1" dirty="0"/>
              <a:t>　</a:t>
            </a:r>
            <a:r>
              <a:rPr kumimoji="1" lang="ja-JP" altLang="en-US" sz="1100" b="1" dirty="0" smtClean="0"/>
              <a:t>距離</a:t>
            </a:r>
            <a:r>
              <a:rPr lang="ja-JP" altLang="en-US" sz="1100" b="1" dirty="0" smtClean="0"/>
              <a:t>－高さ</a:t>
            </a:r>
            <a:endParaRPr kumimoji="1" lang="ja-JP" altLang="en-US" sz="1100" b="1" dirty="0"/>
          </a:p>
        </p:txBody>
      </p:sp>
      <p:sp>
        <p:nvSpPr>
          <p:cNvPr id="59" name="上矢印 58"/>
          <p:cNvSpPr/>
          <p:nvPr/>
        </p:nvSpPr>
        <p:spPr>
          <a:xfrm>
            <a:off x="4653136" y="2769200"/>
            <a:ext cx="432048" cy="377089"/>
          </a:xfrm>
          <a:prstGeom prst="up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4055242" y="3197471"/>
            <a:ext cx="1701107" cy="430887"/>
          </a:xfrm>
          <a:prstGeom prst="rect">
            <a:avLst/>
          </a:prstGeom>
          <a:solidFill>
            <a:srgbClr val="FFFF00"/>
          </a:solidFill>
          <a:ln w="28575">
            <a:solidFill>
              <a:srgbClr val="FF0000"/>
            </a:solidFill>
          </a:ln>
        </p:spPr>
        <p:txBody>
          <a:bodyPr wrap="none" rtlCol="0">
            <a:spAutoFit/>
          </a:bodyPr>
          <a:lstStyle/>
          <a:p>
            <a:pPr algn="ctr"/>
            <a:r>
              <a:rPr kumimoji="1" lang="ja-JP" altLang="en-US" sz="1100" b="1" dirty="0" smtClean="0">
                <a:solidFill>
                  <a:srgbClr val="FF0000"/>
                </a:solidFill>
              </a:rPr>
              <a:t>この距離が近ければ衝突</a:t>
            </a:r>
            <a:endParaRPr kumimoji="1" lang="en-US" altLang="ja-JP" sz="1100" b="1" dirty="0" smtClean="0">
              <a:solidFill>
                <a:srgbClr val="FF0000"/>
              </a:solidFill>
            </a:endParaRPr>
          </a:p>
          <a:p>
            <a:pPr algn="ctr"/>
            <a:r>
              <a:rPr kumimoji="1" lang="ja-JP" altLang="en-US" sz="1100" b="1" dirty="0" smtClean="0">
                <a:solidFill>
                  <a:srgbClr val="FF0000"/>
                </a:solidFill>
              </a:rPr>
              <a:t>していると判断する</a:t>
            </a:r>
            <a:endParaRPr kumimoji="1" lang="ja-JP" altLang="en-US" sz="1100" b="1" dirty="0">
              <a:solidFill>
                <a:srgbClr val="FF0000"/>
              </a:solidFill>
            </a:endParaRPr>
          </a:p>
        </p:txBody>
      </p:sp>
      <p:sp>
        <p:nvSpPr>
          <p:cNvPr id="84" name="円/楕円 83"/>
          <p:cNvSpPr/>
          <p:nvPr/>
        </p:nvSpPr>
        <p:spPr>
          <a:xfrm>
            <a:off x="2635250" y="2802473"/>
            <a:ext cx="161201" cy="1612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p:cNvCxnSpPr>
            <a:stCxn id="87" idx="0"/>
            <a:endCxn id="84" idx="4"/>
          </p:cNvCxnSpPr>
          <p:nvPr/>
        </p:nvCxnSpPr>
        <p:spPr>
          <a:xfrm flipV="1">
            <a:off x="2121989" y="2963674"/>
            <a:ext cx="593862" cy="29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74154" y="3256940"/>
            <a:ext cx="2095669" cy="261610"/>
          </a:xfrm>
          <a:prstGeom prst="rect">
            <a:avLst/>
          </a:prstGeom>
          <a:noFill/>
          <a:ln>
            <a:solidFill>
              <a:srgbClr val="FF0000"/>
            </a:solidFill>
          </a:ln>
        </p:spPr>
        <p:txBody>
          <a:bodyPr wrap="square" rtlCol="0">
            <a:spAutoFit/>
          </a:bodyPr>
          <a:lstStyle/>
          <a:p>
            <a:r>
              <a:rPr lang="ja-JP" altLang="en-US" sz="1100" b="1" dirty="0" smtClean="0"/>
              <a:t>オブジェクトの下面になる位置</a:t>
            </a:r>
            <a:endParaRPr kumimoji="1" lang="ja-JP" altLang="en-US" sz="1100" b="1" dirty="0"/>
          </a:p>
        </p:txBody>
      </p:sp>
      <p:sp>
        <p:nvSpPr>
          <p:cNvPr id="57" name="上矢印 56"/>
          <p:cNvSpPr/>
          <p:nvPr/>
        </p:nvSpPr>
        <p:spPr>
          <a:xfrm rot="10800000">
            <a:off x="2710327" y="3893612"/>
            <a:ext cx="903539" cy="602315"/>
          </a:xfrm>
          <a:prstGeom prst="up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1456310" y="4614932"/>
            <a:ext cx="3759292" cy="276999"/>
          </a:xfrm>
          <a:prstGeom prst="rect">
            <a:avLst/>
          </a:prstGeom>
          <a:noFill/>
          <a:ln>
            <a:solidFill>
              <a:srgbClr val="FF0000"/>
            </a:solidFill>
          </a:ln>
        </p:spPr>
        <p:txBody>
          <a:bodyPr wrap="square" rtlCol="0">
            <a:spAutoFit/>
          </a:bodyPr>
          <a:lstStyle/>
          <a:p>
            <a:r>
              <a:rPr lang="ja-JP" altLang="en-US" sz="1200" b="1" dirty="0" smtClean="0"/>
              <a:t>中心座標</a:t>
            </a:r>
            <a:r>
              <a:rPr lang="en-US" altLang="ja-JP" sz="1200" b="1" dirty="0" smtClean="0"/>
              <a:t>Y </a:t>
            </a:r>
            <a:r>
              <a:rPr lang="ja-JP" altLang="en-US" sz="1200" b="1" dirty="0" smtClean="0"/>
              <a:t>－  （ 距離 － 高さ ）　＝　新たな中心座標</a:t>
            </a:r>
            <a:r>
              <a:rPr lang="en-US" altLang="ja-JP" sz="1200" b="1" dirty="0" smtClean="0"/>
              <a:t>Y</a:t>
            </a:r>
            <a:endParaRPr kumimoji="1" lang="ja-JP" altLang="en-US" sz="1200" b="1" dirty="0"/>
          </a:p>
        </p:txBody>
      </p:sp>
      <p:sp>
        <p:nvSpPr>
          <p:cNvPr id="88" name="テキスト ボックス 87"/>
          <p:cNvSpPr txBox="1"/>
          <p:nvPr/>
        </p:nvSpPr>
        <p:spPr>
          <a:xfrm>
            <a:off x="404664" y="5210532"/>
            <a:ext cx="6597352" cy="261610"/>
          </a:xfrm>
          <a:prstGeom prst="rect">
            <a:avLst/>
          </a:prstGeom>
          <a:noFill/>
        </p:spPr>
        <p:txBody>
          <a:bodyPr wrap="square" rtlCol="0">
            <a:spAutoFit/>
          </a:bodyPr>
          <a:lstStyle/>
          <a:p>
            <a:r>
              <a:rPr lang="ja-JP" altLang="en-US" sz="1100" dirty="0" smtClean="0"/>
              <a:t>　</a:t>
            </a:r>
            <a:r>
              <a:rPr lang="ja-JP" altLang="en-US" sz="1100" dirty="0"/>
              <a:t>上記</a:t>
            </a:r>
            <a:r>
              <a:rPr lang="ja-JP" altLang="en-US" sz="1100" dirty="0" smtClean="0"/>
              <a:t>の内容を踏まえて地面との衝突判定を実装する。</a:t>
            </a:r>
            <a:endParaRPr lang="en-US" altLang="ja-JP" sz="1100" dirty="0" smtClean="0"/>
          </a:p>
        </p:txBody>
      </p:sp>
      <p:sp>
        <p:nvSpPr>
          <p:cNvPr id="89" name="テキスト ボックス 88"/>
          <p:cNvSpPr txBox="1"/>
          <p:nvPr/>
        </p:nvSpPr>
        <p:spPr>
          <a:xfrm>
            <a:off x="544250" y="5453356"/>
            <a:ext cx="1476400" cy="261610"/>
          </a:xfrm>
          <a:prstGeom prst="rect">
            <a:avLst/>
          </a:prstGeom>
          <a:noFill/>
        </p:spPr>
        <p:txBody>
          <a:bodyPr wrap="square" rtlCol="0">
            <a:spAutoFit/>
          </a:bodyPr>
          <a:lstStyle/>
          <a:p>
            <a:r>
              <a:rPr lang="en-US" altLang="ja-JP" sz="1100" dirty="0" smtClean="0"/>
              <a:t>&lt;TestScene.cpp&gt;</a:t>
            </a:r>
          </a:p>
        </p:txBody>
      </p:sp>
      <p:sp>
        <p:nvSpPr>
          <p:cNvPr id="5" name="正方形/長方形 4"/>
          <p:cNvSpPr/>
          <p:nvPr/>
        </p:nvSpPr>
        <p:spPr>
          <a:xfrm>
            <a:off x="745850" y="5714966"/>
            <a:ext cx="5970850" cy="1785104"/>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::Update()</a:t>
            </a:r>
          </a:p>
          <a:p>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・・・省略</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-&gt;Update</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FLOAT </a:t>
            </a:r>
            <a:r>
              <a:rPr lang="en-US" altLang="ja-JP" sz="1100" b="1" dirty="0">
                <a:latin typeface="ゆたぽん（コーディング）" panose="02000609000000000000" pitchFamily="1" charset="-128"/>
                <a:ea typeface="ゆたぽん（コーディング）" panose="02000609000000000000" pitchFamily="1" charset="-128"/>
              </a:rPr>
              <a:t>distance</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レイの始点とレイとメッシュの交点の距離</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rayDirection</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レイの方向</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float </a:t>
            </a:r>
            <a:r>
              <a:rPr lang="en-US" altLang="ja-JP" sz="1100" b="1" dirty="0" err="1">
                <a:latin typeface="ゆたぽん（コーディング）" panose="02000609000000000000" pitchFamily="1" charset="-128"/>
                <a:ea typeface="ゆたぽん（コーディング）" panose="02000609000000000000" pitchFamily="1" charset="-128"/>
              </a:rPr>
              <a:t>meshLength</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メッシュの半分のサイズ</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basePos</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起点となる座標</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rayStart</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レイの</a:t>
            </a:r>
            <a:r>
              <a:rPr lang="ja-JP" altLang="en-US" sz="1100" b="1" dirty="0" smtClean="0">
                <a:latin typeface="ゆたぽん（コーディング）" panose="02000609000000000000" pitchFamily="1" charset="-128"/>
                <a:ea typeface="ゆたぽん（コーディング）" panose="02000609000000000000" pitchFamily="1" charset="-128"/>
              </a:rPr>
              <a:t>始点</a:t>
            </a:r>
            <a:endParaRPr lang="ja-JP" altLang="en-US" sz="1100" b="1" dirty="0">
              <a:latin typeface="ゆたぽん（コーディング）" panose="02000609000000000000" pitchFamily="1" charset="-128"/>
              <a:ea typeface="ゆたぽん（コーディング）" panose="02000609000000000000" pitchFamily="1" charset="-128"/>
            </a:endParaRPr>
          </a:p>
        </p:txBody>
      </p:sp>
      <p:sp>
        <p:nvSpPr>
          <p:cNvPr id="40" name="正方形/長方形 39"/>
          <p:cNvSpPr/>
          <p:nvPr/>
        </p:nvSpPr>
        <p:spPr>
          <a:xfrm>
            <a:off x="692696" y="5738829"/>
            <a:ext cx="5976664" cy="2004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980728" y="6602926"/>
            <a:ext cx="5472608" cy="9210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92200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144</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745850" y="485249"/>
            <a:ext cx="5970850" cy="3816429"/>
          </a:xfrm>
          <a:prstGeom prst="rect">
            <a:avLst/>
          </a:prstGeom>
        </p:spPr>
        <p:txBody>
          <a:bodyPr wrap="square">
            <a:spAutoFit/>
          </a:bodyPr>
          <a:lstStyle/>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if </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rayDirection.x</a:t>
            </a:r>
            <a:r>
              <a:rPr lang="en-US" altLang="ja-JP" sz="1100" b="1" dirty="0">
                <a:latin typeface="ゆたぽん（コーディング）" panose="02000609000000000000" pitchFamily="1" charset="-128"/>
                <a:ea typeface="ゆたぽん（コーディング）" panose="02000609000000000000" pitchFamily="1" charset="-128"/>
              </a:rPr>
              <a:t> != 0 || </a:t>
            </a:r>
            <a:r>
              <a:rPr lang="en-US" altLang="ja-JP" sz="1100" b="1" dirty="0" err="1">
                <a:latin typeface="ゆたぽん（コーディング）" panose="02000609000000000000" pitchFamily="1" charset="-128"/>
                <a:ea typeface="ゆたぽん（コーディング）" panose="02000609000000000000" pitchFamily="1" charset="-128"/>
              </a:rPr>
              <a:t>rayDirection.y</a:t>
            </a:r>
            <a:r>
              <a:rPr lang="en-US" altLang="ja-JP" sz="1100" b="1" dirty="0">
                <a:latin typeface="ゆたぽん（コーディング）" panose="02000609000000000000" pitchFamily="1" charset="-128"/>
                <a:ea typeface="ゆたぽん（コーディング）" panose="02000609000000000000" pitchFamily="1" charset="-128"/>
              </a:rPr>
              <a:t> != 0 || </a:t>
            </a:r>
            <a:r>
              <a:rPr lang="en-US" altLang="ja-JP" sz="1100" b="1" dirty="0" err="1">
                <a:latin typeface="ゆたぽん（コーディング）" panose="02000609000000000000" pitchFamily="1" charset="-128"/>
                <a:ea typeface="ゆたぽん（コーディング）" panose="02000609000000000000" pitchFamily="1" charset="-128"/>
              </a:rPr>
              <a:t>rayDirection.z</a:t>
            </a:r>
            <a:r>
              <a:rPr lang="en-US" altLang="ja-JP" sz="1100" b="1" dirty="0">
                <a:latin typeface="ゆたぽん（コーディング）" panose="02000609000000000000" pitchFamily="1" charset="-128"/>
                <a:ea typeface="ゆたぽん（コーディング）" panose="02000609000000000000" pitchFamily="1" charset="-128"/>
              </a:rPr>
              <a:t> != 0)</a:t>
            </a:r>
          </a:p>
          <a:p>
            <a:r>
              <a:rPr lang="en-US" altLang="ja-JP" sz="1100" b="1" dirty="0" smtClean="0">
                <a:latin typeface="ゆたぽん（コーディング）" panose="02000609000000000000" pitchFamily="1" charset="-128"/>
                <a:ea typeface="ゆたぽん（コーディング）" panose="02000609000000000000" pitchFamily="1" charset="-128"/>
              </a:rPr>
              <a:t>  {</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basePos</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 this-&gt;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().position + this-&gt;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getDir</a:t>
            </a:r>
            <a:r>
              <a:rPr lang="en-US" altLang="ja-JP" sz="1100" b="1" dirty="0">
                <a:latin typeface="ゆたぽん（コーディング）" panose="02000609000000000000" pitchFamily="1" charset="-128"/>
                <a:ea typeface="ゆたぽん（コーディング）" panose="02000609000000000000" pitchFamily="1" charset="-128"/>
              </a:rPr>
              <a:t>();</a:t>
            </a:r>
          </a:p>
          <a:p>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rayDirection</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 D3DXVECTOR3(0, -1, 0);</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meshLength</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 this-&gt;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getMesh</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length.y</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rayStart</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 D3DXVECTOR3(</a:t>
            </a:r>
            <a:r>
              <a:rPr lang="en-US" altLang="ja-JP" sz="1100" b="1" dirty="0" err="1">
                <a:latin typeface="ゆたぽん（コーディング）" panose="02000609000000000000" pitchFamily="1" charset="-128"/>
                <a:ea typeface="ゆたぽん（コーディング）" panose="02000609000000000000" pitchFamily="1" charset="-128"/>
              </a:rPr>
              <a:t>basePos.x</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basePos.y</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meshLength</a:t>
            </a:r>
            <a:r>
              <a:rPr lang="en-US" altLang="ja-JP" sz="1100" b="1" dirty="0">
                <a:latin typeface="ゆたぽん（コーディング）" panose="02000609000000000000" pitchFamily="1" charset="-128"/>
                <a:ea typeface="ゆたぽん（コーディング）" panose="02000609000000000000" pitchFamily="1" charset="-128"/>
              </a:rPr>
              <a:t> / 2, </a:t>
            </a:r>
            <a:r>
              <a:rPr lang="en-US" altLang="ja-JP" sz="1100" b="1" dirty="0" err="1">
                <a:latin typeface="ゆたぽん（コーディング）" panose="02000609000000000000" pitchFamily="1" charset="-128"/>
                <a:ea typeface="ゆたぽん（コーディング）" panose="02000609000000000000" pitchFamily="1" charset="-128"/>
              </a:rPr>
              <a:t>basePos.z</a:t>
            </a:r>
            <a:r>
              <a:rPr lang="en-US" altLang="ja-JP" sz="1100" b="1" dirty="0">
                <a:latin typeface="ゆたぽん（コーディング）" panose="02000609000000000000" pitchFamily="1" charset="-128"/>
                <a:ea typeface="ゆたぽん（コーディング）" panose="02000609000000000000" pitchFamily="1" charset="-128"/>
              </a:rPr>
              <a:t>);</a:t>
            </a:r>
          </a:p>
          <a:p>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TransformRay</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worldMatrix</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m_pGround</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worldMatrix</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basePos</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rayStart</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rayDirection</a:t>
            </a:r>
            <a:r>
              <a:rPr lang="en-US" altLang="ja-JP" sz="1100" b="1" dirty="0">
                <a:latin typeface="ゆたぽん（コーディング）" panose="02000609000000000000" pitchFamily="1" charset="-128"/>
                <a:ea typeface="ゆたぽん（コーディング）" panose="02000609000000000000" pitchFamily="1" charset="-128"/>
              </a:rPr>
              <a:t>);</a:t>
            </a:r>
          </a:p>
          <a:p>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if </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isCollision</a:t>
            </a:r>
            <a:r>
              <a:rPr lang="en-US" altLang="ja-JP" sz="1100" b="1" dirty="0">
                <a:latin typeface="ゆたぽん（コーディング）" panose="02000609000000000000" pitchFamily="1" charset="-128"/>
                <a:ea typeface="ゆたぽん（コーディング）" panose="02000609000000000000" pitchFamily="1" charset="-128"/>
              </a:rPr>
              <a:t>(this-&gt;</a:t>
            </a:r>
            <a:r>
              <a:rPr lang="en-US" altLang="ja-JP" sz="1100" b="1" dirty="0" err="1">
                <a:latin typeface="ゆたぽん（コーディング）" panose="02000609000000000000" pitchFamily="1" charset="-128"/>
                <a:ea typeface="ゆたぽん（コーディング）" panose="02000609000000000000" pitchFamily="1" charset="-128"/>
              </a:rPr>
              <a:t>m_pGround</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getMesh</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pMesh</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rayStart</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rayDirection</a:t>
            </a:r>
            <a:r>
              <a:rPr lang="en-US" altLang="ja-JP" sz="1100" b="1" dirty="0">
                <a:latin typeface="ゆたぽん（コーディング）" panose="02000609000000000000" pitchFamily="1" charset="-128"/>
                <a:ea typeface="ゆたぽん（コーディング）" panose="02000609000000000000" pitchFamily="1" charset="-128"/>
              </a:rPr>
              <a:t>, distance) &amp;&amp; distance - </a:t>
            </a:r>
            <a:r>
              <a:rPr lang="en-US" altLang="ja-JP" sz="1100" b="1" dirty="0" err="1">
                <a:latin typeface="ゆたぽん（コーディング）" panose="02000609000000000000" pitchFamily="1" charset="-128"/>
                <a:ea typeface="ゆたぽん（コーディング）" panose="02000609000000000000" pitchFamily="1" charset="-128"/>
              </a:rPr>
              <a:t>meshLength</a:t>
            </a:r>
            <a:r>
              <a:rPr lang="en-US" altLang="ja-JP" sz="1100" b="1" dirty="0">
                <a:latin typeface="ゆたぽん（コーディング）" panose="02000609000000000000" pitchFamily="1" charset="-128"/>
                <a:ea typeface="ゆたぽん（コーディング）" panose="02000609000000000000" pitchFamily="1" charset="-128"/>
              </a:rPr>
              <a:t> &lt;= 2.0f)</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smtClean="0">
                <a:latin typeface="ゆたぽん（コーディング）" panose="02000609000000000000" pitchFamily="1" charset="-128"/>
                <a:ea typeface="ゆたぽん（コーディング）" panose="02000609000000000000" pitchFamily="1" charset="-128"/>
              </a:rPr>
              <a:t>setPosition</a:t>
            </a:r>
            <a:r>
              <a:rPr lang="en-US" altLang="ja-JP" sz="1100" b="1" dirty="0" smtClean="0">
                <a:latin typeface="ゆたぽん（コーディング）" panose="02000609000000000000" pitchFamily="1" charset="-128"/>
                <a:ea typeface="ゆたぽん（コーディング）" panose="02000609000000000000" pitchFamily="1" charset="-128"/>
              </a:rPr>
              <a:t>(D3DXVECTOR3(</a:t>
            </a:r>
          </a:p>
          <a:p>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position.x</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position.y</a:t>
            </a:r>
            <a:r>
              <a:rPr lang="en-US" altLang="ja-JP" sz="1100" b="1" dirty="0">
                <a:latin typeface="ゆたぽん（コーディング）" panose="02000609000000000000" pitchFamily="1" charset="-128"/>
                <a:ea typeface="ゆたぽん（コーディング）" panose="02000609000000000000" pitchFamily="1" charset="-128"/>
              </a:rPr>
              <a:t> - (distance - </a:t>
            </a:r>
            <a:r>
              <a:rPr lang="en-US" altLang="ja-JP" sz="1100" b="1" dirty="0" err="1">
                <a:latin typeface="ゆたぽん（コーディング）" panose="02000609000000000000" pitchFamily="1" charset="-128"/>
                <a:ea typeface="ゆたぽん（コーディング）" panose="02000609000000000000" pitchFamily="1" charset="-128"/>
              </a:rPr>
              <a:t>meshLength</a:t>
            </a:r>
            <a:r>
              <a:rPr lang="en-US" altLang="ja-JP" sz="1100" b="1" dirty="0">
                <a:latin typeface="ゆたぽん（コーディング）" panose="02000609000000000000" pitchFamily="1" charset="-128"/>
                <a:ea typeface="ゆたぽん（コーディング）" panose="02000609000000000000" pitchFamily="1" charset="-128"/>
              </a:rPr>
              <a:t>), </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m_pCharaA</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getInfo</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position.z</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40" name="正方形/長方形 39"/>
          <p:cNvSpPr/>
          <p:nvPr/>
        </p:nvSpPr>
        <p:spPr>
          <a:xfrm>
            <a:off x="692696" y="251521"/>
            <a:ext cx="5976664" cy="3888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836712" y="395537"/>
            <a:ext cx="5760640" cy="35283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04664" y="4357137"/>
            <a:ext cx="6597352" cy="1107996"/>
          </a:xfrm>
          <a:prstGeom prst="rect">
            <a:avLst/>
          </a:prstGeom>
          <a:noFill/>
        </p:spPr>
        <p:txBody>
          <a:bodyPr wrap="square" rtlCol="0">
            <a:spAutoFit/>
          </a:bodyPr>
          <a:lstStyle/>
          <a:p>
            <a:r>
              <a:rPr lang="ja-JP" altLang="en-US" sz="1100" dirty="0" smtClean="0"/>
              <a:t>　今回は地面との衝突判定を行う為、</a:t>
            </a:r>
            <a:r>
              <a:rPr lang="ja-JP" altLang="en-US" sz="1100" b="1" dirty="0" smtClean="0"/>
              <a:t>オブジェクトの頂上からレイを下方向に発射し、衝突距離と</a:t>
            </a:r>
            <a:endParaRPr lang="en-US" altLang="ja-JP" sz="1100" b="1" dirty="0" smtClean="0"/>
          </a:p>
          <a:p>
            <a:r>
              <a:rPr lang="ja-JP" altLang="en-US" sz="1100" b="1" dirty="0" smtClean="0"/>
              <a:t>オブジェクトのメッシュ高さの差が</a:t>
            </a:r>
            <a:r>
              <a:rPr lang="en-US" altLang="ja-JP" sz="1100" b="1" dirty="0" smtClean="0"/>
              <a:t>2.0</a:t>
            </a:r>
            <a:r>
              <a:rPr lang="ja-JP" altLang="en-US" sz="1100" b="1" dirty="0" smtClean="0"/>
              <a:t>以下であれば衝突していると判定している。また</a:t>
            </a:r>
            <a:r>
              <a:rPr lang="ja-JP" altLang="en-US" sz="1100" b="1" dirty="0"/>
              <a:t>、</a:t>
            </a:r>
            <a:r>
              <a:rPr lang="ja-JP" altLang="en-US" sz="1100" b="1" dirty="0" smtClean="0"/>
              <a:t>衝突時には</a:t>
            </a:r>
            <a:endParaRPr lang="en-US" altLang="ja-JP" sz="1100" b="1" dirty="0" smtClean="0"/>
          </a:p>
          <a:p>
            <a:r>
              <a:rPr lang="ja-JP" altLang="en-US" sz="1100" b="1" dirty="0" smtClean="0"/>
              <a:t>オブジェクトの座標</a:t>
            </a:r>
            <a:r>
              <a:rPr lang="en-US" altLang="ja-JP" sz="1100" b="1" dirty="0" smtClean="0"/>
              <a:t>Y</a:t>
            </a:r>
            <a:r>
              <a:rPr lang="ja-JP" altLang="en-US" sz="1100" b="1" dirty="0" smtClean="0"/>
              <a:t>を差の分移動</a:t>
            </a:r>
            <a:r>
              <a:rPr lang="ja-JP" altLang="en-US" sz="1100" dirty="0" smtClean="0"/>
              <a:t>させている。</a:t>
            </a:r>
            <a:endParaRPr lang="en-US" altLang="ja-JP" sz="1100" dirty="0" smtClean="0"/>
          </a:p>
          <a:p>
            <a:endParaRPr lang="en-US" altLang="ja-JP" sz="1100" dirty="0"/>
          </a:p>
          <a:p>
            <a:r>
              <a:rPr lang="ja-JP" altLang="en-US" sz="1100" dirty="0" smtClean="0"/>
              <a:t>　なお、今回使用している</a:t>
            </a:r>
            <a:r>
              <a:rPr lang="en-US" altLang="ja-JP" sz="1100" dirty="0" err="1" smtClean="0"/>
              <a:t>TransfomRay</a:t>
            </a:r>
            <a:r>
              <a:rPr lang="ja-JP" altLang="en-US" sz="1100" dirty="0" smtClean="0"/>
              <a:t>関数はオブジェクトの姿勢にレイを合わせ、相手のメッシュと</a:t>
            </a:r>
            <a:endParaRPr lang="en-US" altLang="ja-JP" sz="1100" dirty="0" smtClean="0"/>
          </a:p>
          <a:p>
            <a:r>
              <a:rPr lang="ja-JP" altLang="en-US" sz="1100" dirty="0" smtClean="0"/>
              <a:t>適切に衝突判定が出来るようレイを変換する関数である。</a:t>
            </a:r>
            <a:endParaRPr lang="en-US" altLang="ja-JP" sz="1100" dirty="0" smtClean="0"/>
          </a:p>
        </p:txBody>
      </p:sp>
    </p:spTree>
    <p:extLst>
      <p:ext uri="{BB962C8B-B14F-4D97-AF65-F5344CB8AC3E}">
        <p14:creationId xmlns:p14="http://schemas.microsoft.com/office/powerpoint/2010/main" val="11795626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145</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04664" y="683568"/>
            <a:ext cx="6597352" cy="600164"/>
          </a:xfrm>
          <a:prstGeom prst="rect">
            <a:avLst/>
          </a:prstGeom>
          <a:noFill/>
        </p:spPr>
        <p:txBody>
          <a:bodyPr wrap="square" rtlCol="0">
            <a:spAutoFit/>
          </a:bodyPr>
          <a:lstStyle/>
          <a:p>
            <a:r>
              <a:rPr lang="ja-JP" altLang="en-US" sz="1100" dirty="0" smtClean="0"/>
              <a:t>　前節では地面との衝突判定を行ったが、レイを使用すれば壁との衝突判定も可能となる。</a:t>
            </a:r>
            <a:endParaRPr lang="en-US" altLang="ja-JP" sz="1100" dirty="0" smtClean="0"/>
          </a:p>
          <a:p>
            <a:r>
              <a:rPr lang="ja-JP" altLang="en-US" sz="1100" dirty="0" smtClean="0"/>
              <a:t>ゲームにおいて壁と衝突した際にオブジェクトが壁に沿って移動する手法がよく使用される為、</a:t>
            </a:r>
            <a:endParaRPr lang="en-US" altLang="ja-JP" sz="1100" dirty="0" smtClean="0"/>
          </a:p>
          <a:p>
            <a:r>
              <a:rPr lang="ja-JP" altLang="en-US" sz="1100" dirty="0" smtClean="0"/>
              <a:t>その方法について考える。</a:t>
            </a:r>
            <a:endParaRPr lang="en-US" altLang="ja-JP" sz="1100" dirty="0" smtClean="0"/>
          </a:p>
        </p:txBody>
      </p:sp>
      <p:sp>
        <p:nvSpPr>
          <p:cNvPr id="23" name="テキスト ボックス 22"/>
          <p:cNvSpPr txBox="1"/>
          <p:nvPr/>
        </p:nvSpPr>
        <p:spPr>
          <a:xfrm>
            <a:off x="260648" y="242228"/>
            <a:ext cx="3772186" cy="369332"/>
          </a:xfrm>
          <a:prstGeom prst="rect">
            <a:avLst/>
          </a:prstGeom>
          <a:noFill/>
        </p:spPr>
        <p:txBody>
          <a:bodyPr wrap="none" rtlCol="0">
            <a:spAutoFit/>
          </a:bodyPr>
          <a:lstStyle/>
          <a:p>
            <a:r>
              <a:rPr kumimoji="1" lang="ja-JP" altLang="en-US" u="sng" dirty="0" smtClean="0"/>
              <a:t>９．１</a:t>
            </a:r>
            <a:r>
              <a:rPr lang="ja-JP" altLang="en-US" u="sng" dirty="0"/>
              <a:t>８</a:t>
            </a:r>
            <a:r>
              <a:rPr kumimoji="1" lang="ja-JP" altLang="en-US" u="sng" dirty="0" smtClean="0"/>
              <a:t>　レイを用いた壁との衝突判定</a:t>
            </a:r>
            <a:endParaRPr kumimoji="1" lang="ja-JP" altLang="en-US" u="sng" dirty="0"/>
          </a:p>
        </p:txBody>
      </p:sp>
      <p:sp>
        <p:nvSpPr>
          <p:cNvPr id="4" name="正方形/長方形 3"/>
          <p:cNvSpPr/>
          <p:nvPr/>
        </p:nvSpPr>
        <p:spPr>
          <a:xfrm rot="16200000">
            <a:off x="1124744" y="3800395"/>
            <a:ext cx="93610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04664" y="1830734"/>
            <a:ext cx="6597352" cy="600164"/>
          </a:xfrm>
          <a:prstGeom prst="rect">
            <a:avLst/>
          </a:prstGeom>
          <a:noFill/>
        </p:spPr>
        <p:txBody>
          <a:bodyPr wrap="square" rtlCol="0">
            <a:spAutoFit/>
          </a:bodyPr>
          <a:lstStyle/>
          <a:p>
            <a:r>
              <a:rPr lang="ja-JP" altLang="en-US" sz="1100" dirty="0" smtClean="0"/>
              <a:t>　レイを用いた壁との衝突判定を行うには、</a:t>
            </a:r>
            <a:r>
              <a:rPr lang="ja-JP" altLang="en-US" sz="1100" b="1" dirty="0" smtClean="0"/>
              <a:t>レイを進行方向に向かって</a:t>
            </a:r>
            <a:r>
              <a:rPr lang="en-US" altLang="ja-JP" sz="1100" b="1" dirty="0" smtClean="0"/>
              <a:t>(0, 0, 1)</a:t>
            </a:r>
            <a:r>
              <a:rPr lang="ja-JP" altLang="en-US" sz="1100" b="1" dirty="0" smtClean="0"/>
              <a:t>発射すれば良い</a:t>
            </a:r>
            <a:r>
              <a:rPr lang="ja-JP" altLang="en-US" sz="1100" dirty="0" smtClean="0"/>
              <a:t>。</a:t>
            </a:r>
            <a:endParaRPr lang="en-US" altLang="ja-JP" sz="1100" dirty="0" smtClean="0"/>
          </a:p>
          <a:p>
            <a:r>
              <a:rPr lang="ja-JP" altLang="en-US" sz="1100" dirty="0" smtClean="0"/>
              <a:t>また、</a:t>
            </a:r>
            <a:r>
              <a:rPr lang="ja-JP" altLang="en-US" sz="1100" b="1" dirty="0" smtClean="0"/>
              <a:t>発射したレイが一定距離以内であれば、オブジェクトが進む方向を壁擦りベクトルに設定する</a:t>
            </a:r>
            <a:endParaRPr lang="en-US" altLang="ja-JP" sz="1100" b="1" dirty="0" smtClean="0"/>
          </a:p>
          <a:p>
            <a:r>
              <a:rPr lang="ja-JP" altLang="en-US" sz="1100" b="1" dirty="0" smtClean="0"/>
              <a:t>ことでオブジェクトを壁に沿って移動させることが出来る</a:t>
            </a:r>
            <a:r>
              <a:rPr lang="ja-JP" altLang="en-US" sz="1100" dirty="0"/>
              <a:t>。</a:t>
            </a:r>
            <a:endParaRPr lang="en-US" altLang="ja-JP" sz="1100" dirty="0" smtClean="0"/>
          </a:p>
        </p:txBody>
      </p:sp>
      <p:sp>
        <p:nvSpPr>
          <p:cNvPr id="11" name="テキスト ボックス 10"/>
          <p:cNvSpPr txBox="1"/>
          <p:nvPr/>
        </p:nvSpPr>
        <p:spPr>
          <a:xfrm>
            <a:off x="260648" y="1389394"/>
            <a:ext cx="4464684" cy="369332"/>
          </a:xfrm>
          <a:prstGeom prst="rect">
            <a:avLst/>
          </a:prstGeom>
          <a:noFill/>
        </p:spPr>
        <p:txBody>
          <a:bodyPr wrap="none" rtlCol="0">
            <a:spAutoFit/>
          </a:bodyPr>
          <a:lstStyle/>
          <a:p>
            <a:r>
              <a:rPr kumimoji="1" lang="ja-JP" altLang="en-US" u="sng" dirty="0" smtClean="0"/>
              <a:t>９．１９　レイを用いた壁との衝突判定（原理）</a:t>
            </a:r>
            <a:endParaRPr kumimoji="1" lang="ja-JP" altLang="en-US" u="sng" dirty="0"/>
          </a:p>
        </p:txBody>
      </p:sp>
      <p:cxnSp>
        <p:nvCxnSpPr>
          <p:cNvPr id="6" name="直線矢印コネクタ 5"/>
          <p:cNvCxnSpPr>
            <a:stCxn id="7" idx="6"/>
          </p:cNvCxnSpPr>
          <p:nvPr/>
        </p:nvCxnSpPr>
        <p:spPr>
          <a:xfrm>
            <a:off x="2024844" y="4219407"/>
            <a:ext cx="116484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1952836" y="4183403"/>
            <a:ext cx="72008" cy="7200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flipH="1">
            <a:off x="2577209" y="2559393"/>
            <a:ext cx="1716281" cy="2448272"/>
          </a:xfrm>
          <a:prstGeom prst="line">
            <a:avLst/>
          </a:prstGeom>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336347" y="4057409"/>
            <a:ext cx="325730" cy="261610"/>
          </a:xfrm>
          <a:prstGeom prst="rect">
            <a:avLst/>
          </a:prstGeom>
          <a:noFill/>
        </p:spPr>
        <p:txBody>
          <a:bodyPr wrap="none" rtlCol="0">
            <a:spAutoFit/>
          </a:bodyPr>
          <a:lstStyle/>
          <a:p>
            <a:r>
              <a:rPr kumimoji="1" lang="ja-JP" altLang="en-US" sz="1100" dirty="0" smtClean="0"/>
              <a:t>壁</a:t>
            </a:r>
            <a:endParaRPr kumimoji="1" lang="ja-JP" altLang="en-US" sz="1100" dirty="0"/>
          </a:p>
        </p:txBody>
      </p:sp>
      <p:cxnSp>
        <p:nvCxnSpPr>
          <p:cNvPr id="38" name="直線矢印コネクタ 37"/>
          <p:cNvCxnSpPr/>
          <p:nvPr/>
        </p:nvCxnSpPr>
        <p:spPr>
          <a:xfrm flipV="1">
            <a:off x="3157879" y="3120160"/>
            <a:ext cx="740590" cy="10695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950399" y="3947204"/>
            <a:ext cx="1228221" cy="261610"/>
          </a:xfrm>
          <a:prstGeom prst="rect">
            <a:avLst/>
          </a:prstGeom>
          <a:noFill/>
        </p:spPr>
        <p:txBody>
          <a:bodyPr wrap="none" rtlCol="0">
            <a:spAutoFit/>
          </a:bodyPr>
          <a:lstStyle/>
          <a:p>
            <a:r>
              <a:rPr lang="ja-JP" altLang="en-US" sz="1100" dirty="0" smtClean="0"/>
              <a:t>進行方向ベクトル</a:t>
            </a:r>
            <a:endParaRPr kumimoji="1" lang="ja-JP" altLang="en-US" sz="1100" dirty="0"/>
          </a:p>
        </p:txBody>
      </p:sp>
      <p:sp>
        <p:nvSpPr>
          <p:cNvPr id="40" name="テキスト ボックス 39"/>
          <p:cNvSpPr txBox="1"/>
          <p:nvPr/>
        </p:nvSpPr>
        <p:spPr>
          <a:xfrm>
            <a:off x="2524704" y="3430699"/>
            <a:ext cx="1047082" cy="261610"/>
          </a:xfrm>
          <a:prstGeom prst="rect">
            <a:avLst/>
          </a:prstGeom>
          <a:noFill/>
        </p:spPr>
        <p:txBody>
          <a:bodyPr wrap="none" rtlCol="0">
            <a:spAutoFit/>
          </a:bodyPr>
          <a:lstStyle/>
          <a:p>
            <a:r>
              <a:rPr lang="ja-JP" altLang="en-US" sz="1100" dirty="0" smtClean="0"/>
              <a:t>壁擦りベクトル</a:t>
            </a:r>
            <a:endParaRPr kumimoji="1" lang="ja-JP" altLang="en-US" sz="1100" dirty="0"/>
          </a:p>
        </p:txBody>
      </p:sp>
      <p:sp>
        <p:nvSpPr>
          <p:cNvPr id="41" name="テキスト ボックス 40"/>
          <p:cNvSpPr txBox="1"/>
          <p:nvPr/>
        </p:nvSpPr>
        <p:spPr>
          <a:xfrm>
            <a:off x="404664" y="5145337"/>
            <a:ext cx="6597352" cy="430887"/>
          </a:xfrm>
          <a:prstGeom prst="rect">
            <a:avLst/>
          </a:prstGeom>
          <a:noFill/>
        </p:spPr>
        <p:txBody>
          <a:bodyPr wrap="square" rtlCol="0">
            <a:spAutoFit/>
          </a:bodyPr>
          <a:lstStyle/>
          <a:p>
            <a:r>
              <a:rPr lang="ja-JP" altLang="en-US" sz="1100" dirty="0" smtClean="0"/>
              <a:t>　壁擦りベクトルは壁の法線ベクトルを基としたベクトルと進行方向ベクトルの加算によって算出する</a:t>
            </a:r>
            <a:endParaRPr lang="en-US" altLang="ja-JP" sz="1100" dirty="0" smtClean="0"/>
          </a:p>
          <a:p>
            <a:r>
              <a:rPr lang="ja-JP" altLang="en-US" sz="1100" dirty="0" smtClean="0"/>
              <a:t>ことが可能である。</a:t>
            </a:r>
            <a:r>
              <a:rPr lang="ja-JP" altLang="en-US" sz="1100" b="1" dirty="0" smtClean="0"/>
              <a:t>法線ベクトルとは、ある面に対して垂直なベクトルである。</a:t>
            </a:r>
            <a:endParaRPr lang="en-US" altLang="ja-JP" sz="1100" b="1" dirty="0" smtClean="0"/>
          </a:p>
        </p:txBody>
      </p:sp>
      <p:cxnSp>
        <p:nvCxnSpPr>
          <p:cNvPr id="43" name="直線矢印コネクタ 42"/>
          <p:cNvCxnSpPr/>
          <p:nvPr/>
        </p:nvCxnSpPr>
        <p:spPr>
          <a:xfrm>
            <a:off x="1354830" y="7030990"/>
            <a:ext cx="116484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2252529" y="5579834"/>
            <a:ext cx="1292158" cy="1871341"/>
          </a:xfrm>
          <a:prstGeom prst="line">
            <a:avLst/>
          </a:prstGeom>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587543" y="7077850"/>
            <a:ext cx="325730" cy="261610"/>
          </a:xfrm>
          <a:prstGeom prst="rect">
            <a:avLst/>
          </a:prstGeom>
          <a:noFill/>
        </p:spPr>
        <p:txBody>
          <a:bodyPr wrap="none" rtlCol="0">
            <a:spAutoFit/>
          </a:bodyPr>
          <a:lstStyle/>
          <a:p>
            <a:r>
              <a:rPr kumimoji="1" lang="ja-JP" altLang="en-US" sz="1100" dirty="0" smtClean="0"/>
              <a:t>壁</a:t>
            </a:r>
            <a:endParaRPr kumimoji="1" lang="ja-JP" altLang="en-US" sz="1100" dirty="0"/>
          </a:p>
        </p:txBody>
      </p:sp>
      <p:sp>
        <p:nvSpPr>
          <p:cNvPr id="48" name="テキスト ボックス 47"/>
          <p:cNvSpPr txBox="1"/>
          <p:nvPr/>
        </p:nvSpPr>
        <p:spPr>
          <a:xfrm>
            <a:off x="1122534" y="7117700"/>
            <a:ext cx="1228221" cy="261610"/>
          </a:xfrm>
          <a:prstGeom prst="rect">
            <a:avLst/>
          </a:prstGeom>
          <a:noFill/>
        </p:spPr>
        <p:txBody>
          <a:bodyPr wrap="none" rtlCol="0">
            <a:spAutoFit/>
          </a:bodyPr>
          <a:lstStyle/>
          <a:p>
            <a:r>
              <a:rPr lang="ja-JP" altLang="en-US" sz="1100" dirty="0" smtClean="0"/>
              <a:t>進行方向ベクトル</a:t>
            </a:r>
            <a:endParaRPr kumimoji="1" lang="ja-JP" altLang="en-US" sz="1100" dirty="0"/>
          </a:p>
        </p:txBody>
      </p:sp>
      <p:sp>
        <p:nvSpPr>
          <p:cNvPr id="49" name="テキスト ボックス 48"/>
          <p:cNvSpPr txBox="1"/>
          <p:nvPr/>
        </p:nvSpPr>
        <p:spPr>
          <a:xfrm>
            <a:off x="640507" y="6499456"/>
            <a:ext cx="1047082" cy="261610"/>
          </a:xfrm>
          <a:prstGeom prst="rect">
            <a:avLst/>
          </a:prstGeom>
          <a:noFill/>
        </p:spPr>
        <p:txBody>
          <a:bodyPr wrap="none" rtlCol="0">
            <a:spAutoFit/>
          </a:bodyPr>
          <a:lstStyle/>
          <a:p>
            <a:r>
              <a:rPr lang="ja-JP" altLang="en-US" sz="1100" dirty="0" smtClean="0"/>
              <a:t>壁擦りベクトル</a:t>
            </a:r>
            <a:endParaRPr kumimoji="1" lang="ja-JP" altLang="en-US" sz="1100" dirty="0"/>
          </a:p>
        </p:txBody>
      </p:sp>
      <p:cxnSp>
        <p:nvCxnSpPr>
          <p:cNvPr id="50" name="直線矢印コネクタ 49"/>
          <p:cNvCxnSpPr/>
          <p:nvPr/>
        </p:nvCxnSpPr>
        <p:spPr>
          <a:xfrm flipH="1" flipV="1">
            <a:off x="1280385" y="5980369"/>
            <a:ext cx="1273368" cy="10282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23704" y="5683304"/>
            <a:ext cx="946093" cy="261610"/>
          </a:xfrm>
          <a:prstGeom prst="rect">
            <a:avLst/>
          </a:prstGeom>
          <a:noFill/>
        </p:spPr>
        <p:txBody>
          <a:bodyPr wrap="none" rtlCol="0">
            <a:spAutoFit/>
          </a:bodyPr>
          <a:lstStyle/>
          <a:p>
            <a:r>
              <a:rPr lang="ja-JP" altLang="en-US" sz="1100" dirty="0"/>
              <a:t>法線</a:t>
            </a:r>
            <a:r>
              <a:rPr lang="ja-JP" altLang="en-US" sz="1100" dirty="0" smtClean="0"/>
              <a:t>ベクトル</a:t>
            </a:r>
            <a:endParaRPr kumimoji="1" lang="ja-JP" altLang="en-US" sz="1100" dirty="0"/>
          </a:p>
        </p:txBody>
      </p:sp>
      <p:cxnSp>
        <p:nvCxnSpPr>
          <p:cNvPr id="52" name="直線矢印コネクタ 51"/>
          <p:cNvCxnSpPr/>
          <p:nvPr/>
        </p:nvCxnSpPr>
        <p:spPr>
          <a:xfrm flipV="1">
            <a:off x="1355881" y="6372200"/>
            <a:ext cx="488943" cy="6861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4439214" y="6824873"/>
            <a:ext cx="11648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5215632" y="6243960"/>
            <a:ext cx="740908" cy="261610"/>
          </a:xfrm>
          <a:prstGeom prst="rect">
            <a:avLst/>
          </a:prstGeom>
          <a:noFill/>
        </p:spPr>
        <p:txBody>
          <a:bodyPr wrap="none" rtlCol="0">
            <a:spAutoFit/>
          </a:bodyPr>
          <a:lstStyle/>
          <a:p>
            <a:r>
              <a:rPr lang="ja-JP" altLang="en-US" sz="1100" dirty="0" smtClean="0"/>
              <a:t>ベクトル</a:t>
            </a:r>
            <a:r>
              <a:rPr lang="en-US" altLang="ja-JP" sz="1100" dirty="0" smtClean="0"/>
              <a:t>B</a:t>
            </a:r>
          </a:p>
        </p:txBody>
      </p:sp>
      <p:sp>
        <p:nvSpPr>
          <p:cNvPr id="29" name="テキスト ボックス 28"/>
          <p:cNvSpPr txBox="1"/>
          <p:nvPr/>
        </p:nvSpPr>
        <p:spPr>
          <a:xfrm>
            <a:off x="4640792" y="6806606"/>
            <a:ext cx="745717" cy="261610"/>
          </a:xfrm>
          <a:prstGeom prst="rect">
            <a:avLst/>
          </a:prstGeom>
          <a:noFill/>
        </p:spPr>
        <p:txBody>
          <a:bodyPr wrap="none" rtlCol="0">
            <a:spAutoFit/>
          </a:bodyPr>
          <a:lstStyle/>
          <a:p>
            <a:r>
              <a:rPr lang="ja-JP" altLang="en-US" sz="1100" dirty="0" smtClean="0"/>
              <a:t>ベクトル</a:t>
            </a:r>
            <a:r>
              <a:rPr lang="en-US" altLang="ja-JP" sz="1100" dirty="0" smtClean="0"/>
              <a:t>A</a:t>
            </a:r>
            <a:endParaRPr kumimoji="1" lang="ja-JP" altLang="en-US" sz="1100" dirty="0"/>
          </a:p>
        </p:txBody>
      </p:sp>
      <p:cxnSp>
        <p:nvCxnSpPr>
          <p:cNvPr id="30" name="直線矢印コネクタ 29"/>
          <p:cNvCxnSpPr/>
          <p:nvPr/>
        </p:nvCxnSpPr>
        <p:spPr>
          <a:xfrm flipH="1" flipV="1">
            <a:off x="4894662" y="6186895"/>
            <a:ext cx="731370" cy="6501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944475" y="6299584"/>
            <a:ext cx="739305" cy="261610"/>
          </a:xfrm>
          <a:prstGeom prst="rect">
            <a:avLst/>
          </a:prstGeom>
          <a:noFill/>
        </p:spPr>
        <p:txBody>
          <a:bodyPr wrap="none" rtlCol="0">
            <a:spAutoFit/>
          </a:bodyPr>
          <a:lstStyle/>
          <a:p>
            <a:r>
              <a:rPr lang="ja-JP" altLang="en-US" sz="1100" dirty="0" smtClean="0">
                <a:solidFill>
                  <a:srgbClr val="FF0000"/>
                </a:solidFill>
              </a:rPr>
              <a:t>ベクトル</a:t>
            </a:r>
            <a:r>
              <a:rPr lang="en-US" altLang="ja-JP" sz="1100" dirty="0">
                <a:solidFill>
                  <a:srgbClr val="FF0000"/>
                </a:solidFill>
              </a:rPr>
              <a:t>C</a:t>
            </a:r>
            <a:endParaRPr kumimoji="1" lang="ja-JP" altLang="en-US" sz="1100" dirty="0">
              <a:solidFill>
                <a:srgbClr val="FF0000"/>
              </a:solidFill>
            </a:endParaRPr>
          </a:p>
        </p:txBody>
      </p:sp>
      <p:cxnSp>
        <p:nvCxnSpPr>
          <p:cNvPr id="36" name="直線矢印コネクタ 35"/>
          <p:cNvCxnSpPr/>
          <p:nvPr/>
        </p:nvCxnSpPr>
        <p:spPr>
          <a:xfrm flipV="1">
            <a:off x="4440265" y="6180766"/>
            <a:ext cx="454395" cy="6562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4058887" y="6484282"/>
            <a:ext cx="186709" cy="56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669359" y="7046490"/>
            <a:ext cx="1443024" cy="261610"/>
          </a:xfrm>
          <a:prstGeom prst="rect">
            <a:avLst/>
          </a:prstGeom>
          <a:noFill/>
          <a:ln>
            <a:solidFill>
              <a:srgbClr val="FF0000"/>
            </a:solidFill>
          </a:ln>
        </p:spPr>
        <p:txBody>
          <a:bodyPr wrap="none" rtlCol="0">
            <a:spAutoFit/>
          </a:bodyPr>
          <a:lstStyle/>
          <a:p>
            <a:r>
              <a:rPr lang="ja-JP" altLang="en-US" sz="1100" b="1" dirty="0" smtClean="0">
                <a:solidFill>
                  <a:srgbClr val="FF0000"/>
                </a:solidFill>
              </a:rPr>
              <a:t>ベクトル</a:t>
            </a:r>
            <a:r>
              <a:rPr lang="en-US" altLang="ja-JP" sz="1100" b="1" dirty="0" smtClean="0">
                <a:solidFill>
                  <a:srgbClr val="FF0000"/>
                </a:solidFill>
              </a:rPr>
              <a:t>A</a:t>
            </a:r>
            <a:r>
              <a:rPr lang="ja-JP" altLang="en-US" sz="1100" b="1" dirty="0" smtClean="0">
                <a:solidFill>
                  <a:srgbClr val="FF0000"/>
                </a:solidFill>
              </a:rPr>
              <a:t>＋ベクトル</a:t>
            </a:r>
            <a:r>
              <a:rPr lang="en-US" altLang="ja-JP" sz="1100" b="1" dirty="0" smtClean="0">
                <a:solidFill>
                  <a:srgbClr val="FF0000"/>
                </a:solidFill>
              </a:rPr>
              <a:t>B</a:t>
            </a:r>
          </a:p>
        </p:txBody>
      </p:sp>
      <p:sp>
        <p:nvSpPr>
          <p:cNvPr id="44" name="テキスト ボックス 43"/>
          <p:cNvSpPr txBox="1"/>
          <p:nvPr/>
        </p:nvSpPr>
        <p:spPr>
          <a:xfrm>
            <a:off x="3825103" y="5734374"/>
            <a:ext cx="1228221" cy="261610"/>
          </a:xfrm>
          <a:prstGeom prst="rect">
            <a:avLst/>
          </a:prstGeom>
          <a:noFill/>
        </p:spPr>
        <p:txBody>
          <a:bodyPr wrap="none" rtlCol="0">
            <a:spAutoFit/>
          </a:bodyPr>
          <a:lstStyle/>
          <a:p>
            <a:r>
              <a:rPr lang="en-US" altLang="ja-JP" sz="1100" dirty="0" smtClean="0"/>
              <a:t>&lt;</a:t>
            </a:r>
            <a:r>
              <a:rPr lang="ja-JP" altLang="en-US" sz="1100" dirty="0" smtClean="0"/>
              <a:t>ベクトルの加算</a:t>
            </a:r>
            <a:r>
              <a:rPr lang="en-US" altLang="ja-JP" sz="1100" dirty="0" smtClean="0"/>
              <a:t>&gt;</a:t>
            </a:r>
            <a:endParaRPr kumimoji="1" lang="ja-JP" altLang="en-US" sz="1100" dirty="0"/>
          </a:p>
        </p:txBody>
      </p:sp>
      <p:sp>
        <p:nvSpPr>
          <p:cNvPr id="47" name="上矢印 46"/>
          <p:cNvSpPr/>
          <p:nvPr/>
        </p:nvSpPr>
        <p:spPr>
          <a:xfrm rot="10800000">
            <a:off x="2978424" y="7387017"/>
            <a:ext cx="496757" cy="316635"/>
          </a:xfrm>
          <a:prstGeom prst="up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723704" y="7749806"/>
            <a:ext cx="5153567" cy="461665"/>
          </a:xfrm>
          <a:prstGeom prst="rect">
            <a:avLst/>
          </a:prstGeom>
          <a:noFill/>
          <a:ln>
            <a:solidFill>
              <a:srgbClr val="FF0000"/>
            </a:solidFill>
          </a:ln>
        </p:spPr>
        <p:txBody>
          <a:bodyPr wrap="square" rtlCol="0">
            <a:spAutoFit/>
          </a:bodyPr>
          <a:lstStyle/>
          <a:p>
            <a:r>
              <a:rPr lang="ja-JP" altLang="en-US" sz="1200" b="1" dirty="0" smtClean="0">
                <a:solidFill>
                  <a:srgbClr val="FF0000"/>
                </a:solidFill>
              </a:rPr>
              <a:t>進行方向ベクトルと適切な長さの法線ベクトルがあれば</a:t>
            </a:r>
            <a:r>
              <a:rPr kumimoji="1" lang="ja-JP" altLang="en-US" sz="1200" b="1" dirty="0" smtClean="0">
                <a:solidFill>
                  <a:srgbClr val="FF0000"/>
                </a:solidFill>
              </a:rPr>
              <a:t>壁擦りベクトルを算出出来る</a:t>
            </a:r>
            <a:endParaRPr kumimoji="1" lang="ja-JP" altLang="en-US" sz="1200" b="1" dirty="0">
              <a:solidFill>
                <a:srgbClr val="FF0000"/>
              </a:solidFill>
            </a:endParaRPr>
          </a:p>
        </p:txBody>
      </p:sp>
    </p:spTree>
    <p:extLst>
      <p:ext uri="{BB962C8B-B14F-4D97-AF65-F5344CB8AC3E}">
        <p14:creationId xmlns:p14="http://schemas.microsoft.com/office/powerpoint/2010/main" val="36332703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矢印コネクタ 67"/>
          <p:cNvCxnSpPr/>
          <p:nvPr/>
        </p:nvCxnSpPr>
        <p:spPr>
          <a:xfrm flipH="1" flipV="1">
            <a:off x="1851897" y="3929010"/>
            <a:ext cx="1778605" cy="1234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146</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2343150" y="1835696"/>
            <a:ext cx="11648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3240849" y="865566"/>
            <a:ext cx="935174" cy="1390315"/>
          </a:xfrm>
          <a:prstGeom prst="line">
            <a:avLst/>
          </a:prstGeom>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575863" y="1882556"/>
            <a:ext cx="325730" cy="261610"/>
          </a:xfrm>
          <a:prstGeom prst="rect">
            <a:avLst/>
          </a:prstGeom>
          <a:noFill/>
        </p:spPr>
        <p:txBody>
          <a:bodyPr wrap="none" rtlCol="0">
            <a:spAutoFit/>
          </a:bodyPr>
          <a:lstStyle/>
          <a:p>
            <a:r>
              <a:rPr kumimoji="1" lang="ja-JP" altLang="en-US" sz="1100" dirty="0" smtClean="0"/>
              <a:t>壁</a:t>
            </a:r>
            <a:endParaRPr kumimoji="1" lang="ja-JP" altLang="en-US" sz="1100" dirty="0"/>
          </a:p>
        </p:txBody>
      </p:sp>
      <p:sp>
        <p:nvSpPr>
          <p:cNvPr id="48" name="テキスト ボックス 47"/>
          <p:cNvSpPr txBox="1"/>
          <p:nvPr/>
        </p:nvSpPr>
        <p:spPr>
          <a:xfrm>
            <a:off x="2110854" y="1922406"/>
            <a:ext cx="1228221" cy="261610"/>
          </a:xfrm>
          <a:prstGeom prst="rect">
            <a:avLst/>
          </a:prstGeom>
          <a:noFill/>
        </p:spPr>
        <p:txBody>
          <a:bodyPr wrap="none" rtlCol="0">
            <a:spAutoFit/>
          </a:bodyPr>
          <a:lstStyle/>
          <a:p>
            <a:r>
              <a:rPr lang="ja-JP" altLang="en-US" sz="1100" dirty="0" smtClean="0"/>
              <a:t>進行方向ベクトル</a:t>
            </a:r>
            <a:endParaRPr kumimoji="1" lang="ja-JP" altLang="en-US" sz="1100" dirty="0"/>
          </a:p>
        </p:txBody>
      </p:sp>
      <p:sp>
        <p:nvSpPr>
          <p:cNvPr id="49" name="テキスト ボックス 48"/>
          <p:cNvSpPr txBox="1"/>
          <p:nvPr/>
        </p:nvSpPr>
        <p:spPr>
          <a:xfrm>
            <a:off x="1587313" y="1294695"/>
            <a:ext cx="1047082" cy="261610"/>
          </a:xfrm>
          <a:prstGeom prst="rect">
            <a:avLst/>
          </a:prstGeom>
          <a:noFill/>
        </p:spPr>
        <p:txBody>
          <a:bodyPr wrap="none" rtlCol="0">
            <a:spAutoFit/>
          </a:bodyPr>
          <a:lstStyle/>
          <a:p>
            <a:r>
              <a:rPr lang="ja-JP" altLang="en-US" sz="1100" dirty="0" smtClean="0"/>
              <a:t>壁擦りベクトル</a:t>
            </a:r>
            <a:endParaRPr kumimoji="1" lang="ja-JP" altLang="en-US" sz="1100" dirty="0"/>
          </a:p>
        </p:txBody>
      </p:sp>
      <p:cxnSp>
        <p:nvCxnSpPr>
          <p:cNvPr id="50" name="直線矢印コネクタ 49"/>
          <p:cNvCxnSpPr/>
          <p:nvPr/>
        </p:nvCxnSpPr>
        <p:spPr>
          <a:xfrm flipH="1" flipV="1">
            <a:off x="2724964" y="1249527"/>
            <a:ext cx="817109" cy="5637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3034945" y="1197484"/>
            <a:ext cx="946093" cy="261610"/>
          </a:xfrm>
          <a:prstGeom prst="rect">
            <a:avLst/>
          </a:prstGeom>
          <a:noFill/>
        </p:spPr>
        <p:txBody>
          <a:bodyPr wrap="none" rtlCol="0">
            <a:spAutoFit/>
          </a:bodyPr>
          <a:lstStyle/>
          <a:p>
            <a:r>
              <a:rPr lang="ja-JP" altLang="en-US" sz="1100" b="1" dirty="0">
                <a:solidFill>
                  <a:srgbClr val="FF0000"/>
                </a:solidFill>
              </a:rPr>
              <a:t>法線</a:t>
            </a:r>
            <a:r>
              <a:rPr lang="ja-JP" altLang="en-US" sz="1100" b="1" dirty="0" smtClean="0">
                <a:solidFill>
                  <a:srgbClr val="FF0000"/>
                </a:solidFill>
              </a:rPr>
              <a:t>ベクトル</a:t>
            </a:r>
            <a:endParaRPr kumimoji="1" lang="ja-JP" altLang="en-US" sz="1100" b="1" dirty="0">
              <a:solidFill>
                <a:srgbClr val="FF0000"/>
              </a:solidFill>
            </a:endParaRPr>
          </a:p>
        </p:txBody>
      </p:sp>
      <p:cxnSp>
        <p:nvCxnSpPr>
          <p:cNvPr id="52" name="直線矢印コネクタ 51"/>
          <p:cNvCxnSpPr/>
          <p:nvPr/>
        </p:nvCxnSpPr>
        <p:spPr>
          <a:xfrm flipV="1">
            <a:off x="2344201" y="1249527"/>
            <a:ext cx="396999" cy="613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08737" y="326130"/>
            <a:ext cx="5557932" cy="261610"/>
          </a:xfrm>
          <a:prstGeom prst="rect">
            <a:avLst/>
          </a:prstGeom>
          <a:noFill/>
        </p:spPr>
        <p:txBody>
          <a:bodyPr wrap="none" rtlCol="0">
            <a:spAutoFit/>
          </a:bodyPr>
          <a:lstStyle/>
          <a:p>
            <a:r>
              <a:rPr lang="ja-JP" altLang="en-US" sz="1100" dirty="0" smtClean="0"/>
              <a:t>このことから、法線ベクトルを以下のように縮めると壁擦りベクトルを算出することが出来る。</a:t>
            </a:r>
            <a:endParaRPr kumimoji="1" lang="ja-JP" altLang="en-US" sz="1100" dirty="0"/>
          </a:p>
        </p:txBody>
      </p:sp>
      <p:sp>
        <p:nvSpPr>
          <p:cNvPr id="55" name="テキスト ボックス 54"/>
          <p:cNvSpPr txBox="1"/>
          <p:nvPr/>
        </p:nvSpPr>
        <p:spPr>
          <a:xfrm>
            <a:off x="1038215" y="2436823"/>
            <a:ext cx="4493538" cy="261610"/>
          </a:xfrm>
          <a:prstGeom prst="rect">
            <a:avLst/>
          </a:prstGeom>
          <a:noFill/>
          <a:ln>
            <a:solidFill>
              <a:srgbClr val="FF0000"/>
            </a:solidFill>
          </a:ln>
        </p:spPr>
        <p:txBody>
          <a:bodyPr wrap="none" rtlCol="0">
            <a:spAutoFit/>
          </a:bodyPr>
          <a:lstStyle/>
          <a:p>
            <a:r>
              <a:rPr lang="ja-JP" altLang="en-US" sz="1100" b="1" dirty="0" smtClean="0">
                <a:solidFill>
                  <a:srgbClr val="FF0000"/>
                </a:solidFill>
              </a:rPr>
              <a:t>壁擦りベクトル　＝　進行方向ベクトル　＋　法線ベクトルを縮めたベクトル</a:t>
            </a:r>
            <a:endParaRPr kumimoji="1" lang="ja-JP" altLang="en-US" sz="1100" b="1" dirty="0">
              <a:solidFill>
                <a:srgbClr val="FF0000"/>
              </a:solidFill>
            </a:endParaRPr>
          </a:p>
        </p:txBody>
      </p:sp>
      <p:sp>
        <p:nvSpPr>
          <p:cNvPr id="56" name="テキスト ボックス 55"/>
          <p:cNvSpPr txBox="1"/>
          <p:nvPr/>
        </p:nvSpPr>
        <p:spPr>
          <a:xfrm>
            <a:off x="408737" y="2893879"/>
            <a:ext cx="5036956" cy="430887"/>
          </a:xfrm>
          <a:prstGeom prst="rect">
            <a:avLst/>
          </a:prstGeom>
          <a:noFill/>
        </p:spPr>
        <p:txBody>
          <a:bodyPr wrap="none" rtlCol="0">
            <a:spAutoFit/>
          </a:bodyPr>
          <a:lstStyle/>
          <a:p>
            <a:r>
              <a:rPr lang="ja-JP" altLang="en-US" sz="1100" dirty="0" smtClean="0"/>
              <a:t>なお、法線ベクトルを縮めるには法線ベクトルに対して縮めた長</a:t>
            </a:r>
            <a:r>
              <a:rPr lang="ja-JP" altLang="en-US" sz="1100" dirty="0"/>
              <a:t>さ</a:t>
            </a:r>
            <a:r>
              <a:rPr lang="ja-JP" altLang="en-US" sz="1100" dirty="0" smtClean="0"/>
              <a:t>を掛ければ良い。</a:t>
            </a:r>
            <a:endParaRPr lang="en-US" altLang="ja-JP" sz="1100" dirty="0" smtClean="0"/>
          </a:p>
          <a:p>
            <a:r>
              <a:rPr kumimoji="1" lang="ja-JP" altLang="en-US" sz="1100" dirty="0" smtClean="0"/>
              <a:t>よって上記計算式は以下のようになる。</a:t>
            </a:r>
            <a:endParaRPr kumimoji="1" lang="ja-JP" altLang="en-US" sz="1100" dirty="0"/>
          </a:p>
        </p:txBody>
      </p:sp>
      <p:sp>
        <p:nvSpPr>
          <p:cNvPr id="57" name="テキスト ボックス 56"/>
          <p:cNvSpPr txBox="1"/>
          <p:nvPr/>
        </p:nvSpPr>
        <p:spPr>
          <a:xfrm>
            <a:off x="866393" y="3501315"/>
            <a:ext cx="4794855" cy="261610"/>
          </a:xfrm>
          <a:prstGeom prst="rect">
            <a:avLst/>
          </a:prstGeom>
          <a:noFill/>
          <a:ln>
            <a:solidFill>
              <a:srgbClr val="FF0000"/>
            </a:solidFill>
          </a:ln>
        </p:spPr>
        <p:txBody>
          <a:bodyPr wrap="square" rtlCol="0">
            <a:spAutoFit/>
          </a:bodyPr>
          <a:lstStyle/>
          <a:p>
            <a:r>
              <a:rPr lang="ja-JP" altLang="en-US" sz="1100" b="1" dirty="0" smtClean="0">
                <a:solidFill>
                  <a:srgbClr val="FF0000"/>
                </a:solidFill>
              </a:rPr>
              <a:t>壁擦りベクトル　＝　進行方向ベクトル　＋</a:t>
            </a:r>
            <a:r>
              <a:rPr lang="ja-JP" altLang="en-US" sz="1100" b="1" dirty="0">
                <a:solidFill>
                  <a:srgbClr val="FF0000"/>
                </a:solidFill>
              </a:rPr>
              <a:t>　縮小後の長さ</a:t>
            </a:r>
            <a:r>
              <a:rPr lang="en-US" altLang="ja-JP" sz="1100" b="1" dirty="0" smtClean="0">
                <a:solidFill>
                  <a:srgbClr val="FF0000"/>
                </a:solidFill>
              </a:rPr>
              <a:t>L</a:t>
            </a:r>
            <a:r>
              <a:rPr lang="ja-JP" altLang="en-US" sz="1100" b="1" dirty="0" smtClean="0">
                <a:solidFill>
                  <a:srgbClr val="FF0000"/>
                </a:solidFill>
              </a:rPr>
              <a:t>　</a:t>
            </a:r>
            <a:r>
              <a:rPr lang="en-US" altLang="ja-JP" sz="1100" b="1" dirty="0" smtClean="0">
                <a:solidFill>
                  <a:srgbClr val="FF0000"/>
                </a:solidFill>
              </a:rPr>
              <a:t>×</a:t>
            </a:r>
            <a:r>
              <a:rPr lang="ja-JP" altLang="en-US" sz="1100" b="1" dirty="0" smtClean="0">
                <a:solidFill>
                  <a:srgbClr val="FF0000"/>
                </a:solidFill>
              </a:rPr>
              <a:t>　法線ベクトル</a:t>
            </a:r>
            <a:endParaRPr kumimoji="1" lang="ja-JP" altLang="en-US" sz="1100" b="1" dirty="0">
              <a:solidFill>
                <a:srgbClr val="FF0000"/>
              </a:solidFill>
            </a:endParaRPr>
          </a:p>
        </p:txBody>
      </p:sp>
      <p:cxnSp>
        <p:nvCxnSpPr>
          <p:cNvPr id="60" name="直線矢印コネクタ 59"/>
          <p:cNvCxnSpPr/>
          <p:nvPr/>
        </p:nvCxnSpPr>
        <p:spPr>
          <a:xfrm>
            <a:off x="2433047" y="5193389"/>
            <a:ext cx="11648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3330746" y="4223259"/>
            <a:ext cx="935174" cy="1390315"/>
          </a:xfrm>
          <a:prstGeom prst="line">
            <a:avLst/>
          </a:prstGeom>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665760" y="5240249"/>
            <a:ext cx="325730" cy="261610"/>
          </a:xfrm>
          <a:prstGeom prst="rect">
            <a:avLst/>
          </a:prstGeom>
          <a:noFill/>
        </p:spPr>
        <p:txBody>
          <a:bodyPr wrap="none" rtlCol="0">
            <a:spAutoFit/>
          </a:bodyPr>
          <a:lstStyle/>
          <a:p>
            <a:r>
              <a:rPr kumimoji="1" lang="ja-JP" altLang="en-US" sz="1100" dirty="0" smtClean="0"/>
              <a:t>壁</a:t>
            </a:r>
            <a:endParaRPr kumimoji="1" lang="ja-JP" altLang="en-US" sz="1100" dirty="0"/>
          </a:p>
        </p:txBody>
      </p:sp>
      <p:sp>
        <p:nvSpPr>
          <p:cNvPr id="63" name="テキスト ボックス 62"/>
          <p:cNvSpPr txBox="1"/>
          <p:nvPr/>
        </p:nvSpPr>
        <p:spPr>
          <a:xfrm>
            <a:off x="2200751" y="5280099"/>
            <a:ext cx="1228221" cy="261610"/>
          </a:xfrm>
          <a:prstGeom prst="rect">
            <a:avLst/>
          </a:prstGeom>
          <a:noFill/>
        </p:spPr>
        <p:txBody>
          <a:bodyPr wrap="none" rtlCol="0">
            <a:spAutoFit/>
          </a:bodyPr>
          <a:lstStyle/>
          <a:p>
            <a:r>
              <a:rPr lang="ja-JP" altLang="en-US" sz="1100" dirty="0" smtClean="0"/>
              <a:t>進行方向ベクトル</a:t>
            </a:r>
            <a:endParaRPr kumimoji="1" lang="ja-JP" altLang="en-US" sz="1100" dirty="0"/>
          </a:p>
        </p:txBody>
      </p:sp>
      <p:sp>
        <p:nvSpPr>
          <p:cNvPr id="64" name="テキスト ボックス 63"/>
          <p:cNvSpPr txBox="1"/>
          <p:nvPr/>
        </p:nvSpPr>
        <p:spPr>
          <a:xfrm>
            <a:off x="1677210" y="4652388"/>
            <a:ext cx="1047082" cy="261610"/>
          </a:xfrm>
          <a:prstGeom prst="rect">
            <a:avLst/>
          </a:prstGeom>
          <a:noFill/>
        </p:spPr>
        <p:txBody>
          <a:bodyPr wrap="none" rtlCol="0">
            <a:spAutoFit/>
          </a:bodyPr>
          <a:lstStyle/>
          <a:p>
            <a:r>
              <a:rPr lang="ja-JP" altLang="en-US" sz="1100" dirty="0" smtClean="0"/>
              <a:t>壁擦りベクトル</a:t>
            </a:r>
            <a:endParaRPr kumimoji="1" lang="ja-JP" altLang="en-US" sz="1100" dirty="0"/>
          </a:p>
        </p:txBody>
      </p:sp>
      <p:sp>
        <p:nvSpPr>
          <p:cNvPr id="66" name="テキスト ボックス 65"/>
          <p:cNvSpPr txBox="1"/>
          <p:nvPr/>
        </p:nvSpPr>
        <p:spPr>
          <a:xfrm>
            <a:off x="2013939" y="3848897"/>
            <a:ext cx="946093" cy="261610"/>
          </a:xfrm>
          <a:prstGeom prst="rect">
            <a:avLst/>
          </a:prstGeom>
          <a:noFill/>
        </p:spPr>
        <p:txBody>
          <a:bodyPr wrap="none" rtlCol="0">
            <a:spAutoFit/>
          </a:bodyPr>
          <a:lstStyle/>
          <a:p>
            <a:r>
              <a:rPr lang="ja-JP" altLang="en-US" sz="1100" dirty="0"/>
              <a:t>法線</a:t>
            </a:r>
            <a:r>
              <a:rPr lang="ja-JP" altLang="en-US" sz="1100" dirty="0" smtClean="0"/>
              <a:t>ベクトル</a:t>
            </a:r>
            <a:endParaRPr kumimoji="1" lang="ja-JP" altLang="en-US" sz="1100" dirty="0"/>
          </a:p>
        </p:txBody>
      </p:sp>
      <p:cxnSp>
        <p:nvCxnSpPr>
          <p:cNvPr id="67" name="直線矢印コネクタ 66"/>
          <p:cNvCxnSpPr/>
          <p:nvPr/>
        </p:nvCxnSpPr>
        <p:spPr>
          <a:xfrm flipV="1">
            <a:off x="2434098" y="4607220"/>
            <a:ext cx="396999" cy="6135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3259986" y="4675338"/>
            <a:ext cx="243978" cy="261610"/>
          </a:xfrm>
          <a:prstGeom prst="rect">
            <a:avLst/>
          </a:prstGeom>
          <a:noFill/>
        </p:spPr>
        <p:txBody>
          <a:bodyPr wrap="none" rtlCol="0">
            <a:spAutoFit/>
          </a:bodyPr>
          <a:lstStyle/>
          <a:p>
            <a:r>
              <a:rPr lang="en-US" altLang="ja-JP" sz="1100" b="1" dirty="0">
                <a:solidFill>
                  <a:srgbClr val="FF0000"/>
                </a:solidFill>
              </a:rPr>
              <a:t>L</a:t>
            </a:r>
            <a:endParaRPr kumimoji="1" lang="ja-JP" altLang="en-US" sz="1100" b="1" dirty="0">
              <a:solidFill>
                <a:srgbClr val="FF0000"/>
              </a:solidFill>
            </a:endParaRPr>
          </a:p>
        </p:txBody>
      </p:sp>
      <p:sp>
        <p:nvSpPr>
          <p:cNvPr id="70" name="テキスト ボックス 69"/>
          <p:cNvSpPr txBox="1"/>
          <p:nvPr/>
        </p:nvSpPr>
        <p:spPr>
          <a:xfrm>
            <a:off x="408737" y="5671694"/>
            <a:ext cx="5734262" cy="600164"/>
          </a:xfrm>
          <a:prstGeom prst="rect">
            <a:avLst/>
          </a:prstGeom>
          <a:noFill/>
        </p:spPr>
        <p:txBody>
          <a:bodyPr wrap="none" rtlCol="0">
            <a:spAutoFit/>
          </a:bodyPr>
          <a:lstStyle/>
          <a:p>
            <a:r>
              <a:rPr lang="ja-JP" altLang="en-US" sz="1100" dirty="0" smtClean="0"/>
              <a:t>縮小後の長さ</a:t>
            </a:r>
            <a:r>
              <a:rPr lang="en-US" altLang="ja-JP" sz="1100" dirty="0" smtClean="0"/>
              <a:t>L</a:t>
            </a:r>
            <a:r>
              <a:rPr lang="ja-JP" altLang="en-US" sz="1100" dirty="0" smtClean="0"/>
              <a:t>は</a:t>
            </a:r>
            <a:r>
              <a:rPr lang="ja-JP" altLang="en-US" sz="1100" b="1" dirty="0" smtClean="0"/>
              <a:t>進行方向ベクトルと法線ベクトルの内積によって算出することが出来る</a:t>
            </a:r>
            <a:r>
              <a:rPr lang="ja-JP" altLang="en-US" sz="1100" dirty="0" smtClean="0"/>
              <a:t>。</a:t>
            </a:r>
            <a:endParaRPr lang="en-US" altLang="ja-JP" sz="1100" dirty="0" smtClean="0"/>
          </a:p>
          <a:p>
            <a:r>
              <a:rPr kumimoji="1" lang="ja-JP" altLang="en-US" sz="1100" dirty="0" smtClean="0"/>
              <a:t>ただし、この状態のままでは</a:t>
            </a:r>
            <a:r>
              <a:rPr kumimoji="1" lang="ja-JP" altLang="en-US" sz="1100" b="1" dirty="0" smtClean="0"/>
              <a:t>法線ベクトルと進行方向ベクトルの向きが逆になっている為、</a:t>
            </a:r>
            <a:endParaRPr kumimoji="1" lang="en-US" altLang="ja-JP" sz="1100" b="1" dirty="0" smtClean="0"/>
          </a:p>
          <a:p>
            <a:r>
              <a:rPr lang="ja-JP" altLang="en-US" sz="1100" b="1" dirty="0" smtClean="0"/>
              <a:t>進行方向ベクトルを逆にして算出</a:t>
            </a:r>
            <a:r>
              <a:rPr lang="ja-JP" altLang="en-US" sz="1100" dirty="0" smtClean="0"/>
              <a:t>する。ベクトルを逆にするには符号を反対にするだけで良い。</a:t>
            </a:r>
            <a:endParaRPr kumimoji="1" lang="ja-JP" altLang="en-US" sz="1100" dirty="0"/>
          </a:p>
        </p:txBody>
      </p:sp>
      <p:cxnSp>
        <p:nvCxnSpPr>
          <p:cNvPr id="71" name="直線矢印コネクタ 70"/>
          <p:cNvCxnSpPr/>
          <p:nvPr/>
        </p:nvCxnSpPr>
        <p:spPr>
          <a:xfrm flipH="1" flipV="1">
            <a:off x="942969" y="6455138"/>
            <a:ext cx="1778605" cy="1234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flipV="1">
            <a:off x="1525170" y="7710958"/>
            <a:ext cx="1214270" cy="75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2421818" y="6749387"/>
            <a:ext cx="935174" cy="1390315"/>
          </a:xfrm>
          <a:prstGeom prst="line">
            <a:avLst/>
          </a:prstGeom>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756832" y="7766377"/>
            <a:ext cx="325730" cy="261610"/>
          </a:xfrm>
          <a:prstGeom prst="rect">
            <a:avLst/>
          </a:prstGeom>
          <a:noFill/>
        </p:spPr>
        <p:txBody>
          <a:bodyPr wrap="none" rtlCol="0">
            <a:spAutoFit/>
          </a:bodyPr>
          <a:lstStyle/>
          <a:p>
            <a:r>
              <a:rPr kumimoji="1" lang="ja-JP" altLang="en-US" sz="1100" dirty="0" smtClean="0"/>
              <a:t>壁</a:t>
            </a:r>
            <a:endParaRPr kumimoji="1" lang="ja-JP" altLang="en-US" sz="1100" dirty="0"/>
          </a:p>
        </p:txBody>
      </p:sp>
      <p:sp>
        <p:nvSpPr>
          <p:cNvPr id="75" name="テキスト ボックス 74"/>
          <p:cNvSpPr txBox="1"/>
          <p:nvPr/>
        </p:nvSpPr>
        <p:spPr>
          <a:xfrm>
            <a:off x="1291823" y="7806227"/>
            <a:ext cx="1370888" cy="261610"/>
          </a:xfrm>
          <a:prstGeom prst="rect">
            <a:avLst/>
          </a:prstGeom>
          <a:noFill/>
        </p:spPr>
        <p:txBody>
          <a:bodyPr wrap="none" rtlCol="0">
            <a:spAutoFit/>
          </a:bodyPr>
          <a:lstStyle/>
          <a:p>
            <a:r>
              <a:rPr lang="ja-JP" altLang="en-US" sz="1100" b="1" dirty="0" smtClean="0">
                <a:solidFill>
                  <a:srgbClr val="FF0000"/>
                </a:solidFill>
              </a:rPr>
              <a:t>－進行方向ベクトル</a:t>
            </a:r>
            <a:endParaRPr kumimoji="1" lang="ja-JP" altLang="en-US" sz="1100" b="1" dirty="0">
              <a:solidFill>
                <a:srgbClr val="FF0000"/>
              </a:solidFill>
            </a:endParaRPr>
          </a:p>
        </p:txBody>
      </p:sp>
      <p:sp>
        <p:nvSpPr>
          <p:cNvPr id="76" name="テキスト ボックス 75"/>
          <p:cNvSpPr txBox="1"/>
          <p:nvPr/>
        </p:nvSpPr>
        <p:spPr>
          <a:xfrm>
            <a:off x="768282" y="7178516"/>
            <a:ext cx="1047082" cy="261610"/>
          </a:xfrm>
          <a:prstGeom prst="rect">
            <a:avLst/>
          </a:prstGeom>
          <a:noFill/>
        </p:spPr>
        <p:txBody>
          <a:bodyPr wrap="none" rtlCol="0">
            <a:spAutoFit/>
          </a:bodyPr>
          <a:lstStyle/>
          <a:p>
            <a:r>
              <a:rPr lang="ja-JP" altLang="en-US" sz="1100" dirty="0" smtClean="0"/>
              <a:t>壁擦りベクトル</a:t>
            </a:r>
            <a:endParaRPr kumimoji="1" lang="ja-JP" altLang="en-US" sz="1100" dirty="0"/>
          </a:p>
        </p:txBody>
      </p:sp>
      <p:sp>
        <p:nvSpPr>
          <p:cNvPr id="78" name="テキスト ボックス 77"/>
          <p:cNvSpPr txBox="1"/>
          <p:nvPr/>
        </p:nvSpPr>
        <p:spPr>
          <a:xfrm>
            <a:off x="1105011" y="6375025"/>
            <a:ext cx="946093" cy="261610"/>
          </a:xfrm>
          <a:prstGeom prst="rect">
            <a:avLst/>
          </a:prstGeom>
          <a:noFill/>
        </p:spPr>
        <p:txBody>
          <a:bodyPr wrap="none" rtlCol="0">
            <a:spAutoFit/>
          </a:bodyPr>
          <a:lstStyle/>
          <a:p>
            <a:r>
              <a:rPr lang="ja-JP" altLang="en-US" sz="1100" dirty="0"/>
              <a:t>法線</a:t>
            </a:r>
            <a:r>
              <a:rPr lang="ja-JP" altLang="en-US" sz="1100" dirty="0" smtClean="0"/>
              <a:t>ベクトル</a:t>
            </a:r>
            <a:endParaRPr kumimoji="1" lang="ja-JP" altLang="en-US" sz="1100" dirty="0"/>
          </a:p>
        </p:txBody>
      </p:sp>
      <p:cxnSp>
        <p:nvCxnSpPr>
          <p:cNvPr id="79" name="直線矢印コネクタ 78"/>
          <p:cNvCxnSpPr/>
          <p:nvPr/>
        </p:nvCxnSpPr>
        <p:spPr>
          <a:xfrm flipV="1">
            <a:off x="1525170" y="7133348"/>
            <a:ext cx="396999" cy="6135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2351058" y="7201466"/>
            <a:ext cx="243978" cy="261610"/>
          </a:xfrm>
          <a:prstGeom prst="rect">
            <a:avLst/>
          </a:prstGeom>
          <a:noFill/>
        </p:spPr>
        <p:txBody>
          <a:bodyPr wrap="none" rtlCol="0">
            <a:spAutoFit/>
          </a:bodyPr>
          <a:lstStyle/>
          <a:p>
            <a:r>
              <a:rPr lang="en-US" altLang="ja-JP" sz="1100" b="1" dirty="0">
                <a:solidFill>
                  <a:srgbClr val="FF0000"/>
                </a:solidFill>
              </a:rPr>
              <a:t>L</a:t>
            </a:r>
            <a:endParaRPr kumimoji="1" lang="ja-JP" altLang="en-US" sz="1100" b="1" dirty="0">
              <a:solidFill>
                <a:srgbClr val="FF0000"/>
              </a:solidFill>
            </a:endParaRPr>
          </a:p>
        </p:txBody>
      </p:sp>
      <p:cxnSp>
        <p:nvCxnSpPr>
          <p:cNvPr id="15" name="直線コネクタ 14"/>
          <p:cNvCxnSpPr/>
          <p:nvPr/>
        </p:nvCxnSpPr>
        <p:spPr>
          <a:xfrm>
            <a:off x="2831097" y="4607220"/>
            <a:ext cx="799405" cy="5565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1915310" y="7143899"/>
            <a:ext cx="799405" cy="5565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3485658" y="7080854"/>
            <a:ext cx="2770310" cy="430887"/>
          </a:xfrm>
          <a:prstGeom prst="rect">
            <a:avLst/>
          </a:prstGeom>
          <a:noFill/>
          <a:ln>
            <a:solidFill>
              <a:srgbClr val="FF0000"/>
            </a:solidFill>
          </a:ln>
        </p:spPr>
        <p:txBody>
          <a:bodyPr wrap="none" rtlCol="0">
            <a:spAutoFit/>
          </a:bodyPr>
          <a:lstStyle/>
          <a:p>
            <a:r>
              <a:rPr kumimoji="1" lang="en-US" altLang="ja-JP" sz="1100" b="1" dirty="0" smtClean="0"/>
              <a:t>L</a:t>
            </a:r>
            <a:r>
              <a:rPr kumimoji="1" lang="ja-JP" altLang="en-US" sz="1100" b="1" dirty="0" smtClean="0"/>
              <a:t>＝</a:t>
            </a:r>
            <a:r>
              <a:rPr kumimoji="1" lang="en-US" altLang="ja-JP" sz="1100" b="1" dirty="0" smtClean="0"/>
              <a:t>Dot(</a:t>
            </a:r>
            <a:r>
              <a:rPr kumimoji="1" lang="ja-JP" altLang="en-US" sz="1100" b="1" dirty="0" smtClean="0"/>
              <a:t>－進行方向ベクトル</a:t>
            </a:r>
            <a:r>
              <a:rPr kumimoji="1" lang="en-US" altLang="ja-JP" sz="1100" b="1" dirty="0" smtClean="0"/>
              <a:t>, </a:t>
            </a:r>
            <a:r>
              <a:rPr kumimoji="1" lang="ja-JP" altLang="en-US" sz="1100" b="1" dirty="0" smtClean="0"/>
              <a:t>法線ベクトル</a:t>
            </a:r>
            <a:r>
              <a:rPr kumimoji="1" lang="en-US" altLang="ja-JP" sz="1100" b="1" dirty="0" smtClean="0"/>
              <a:t>)</a:t>
            </a:r>
          </a:p>
          <a:p>
            <a:r>
              <a:rPr lang="ja-JP" altLang="en-US" sz="1100" b="1" dirty="0"/>
              <a:t>　</a:t>
            </a:r>
            <a:r>
              <a:rPr lang="ja-JP" altLang="en-US" sz="1100" b="1" dirty="0" smtClean="0"/>
              <a:t>＝</a:t>
            </a:r>
            <a:r>
              <a:rPr lang="ja-JP" altLang="en-US" sz="1100" b="1" dirty="0" smtClean="0">
                <a:solidFill>
                  <a:srgbClr val="FF0000"/>
                </a:solidFill>
              </a:rPr>
              <a:t>－</a:t>
            </a:r>
            <a:r>
              <a:rPr lang="en-US" altLang="ja-JP" sz="1100" b="1" dirty="0">
                <a:solidFill>
                  <a:srgbClr val="FF0000"/>
                </a:solidFill>
              </a:rPr>
              <a:t> Dot</a:t>
            </a:r>
            <a:r>
              <a:rPr lang="en-US" altLang="ja-JP" sz="1100" b="1" dirty="0" smtClean="0">
                <a:solidFill>
                  <a:srgbClr val="FF0000"/>
                </a:solidFill>
              </a:rPr>
              <a:t>(</a:t>
            </a:r>
            <a:r>
              <a:rPr lang="ja-JP" altLang="en-US" sz="1100" b="1" dirty="0" smtClean="0">
                <a:solidFill>
                  <a:srgbClr val="FF0000"/>
                </a:solidFill>
              </a:rPr>
              <a:t>進行</a:t>
            </a:r>
            <a:r>
              <a:rPr lang="ja-JP" altLang="en-US" sz="1100" b="1" dirty="0">
                <a:solidFill>
                  <a:srgbClr val="FF0000"/>
                </a:solidFill>
              </a:rPr>
              <a:t>方向ベクトル</a:t>
            </a:r>
            <a:r>
              <a:rPr lang="en-US" altLang="ja-JP" sz="1100" b="1" dirty="0">
                <a:solidFill>
                  <a:srgbClr val="FF0000"/>
                </a:solidFill>
              </a:rPr>
              <a:t>, </a:t>
            </a:r>
            <a:r>
              <a:rPr lang="ja-JP" altLang="en-US" sz="1100" b="1" dirty="0">
                <a:solidFill>
                  <a:srgbClr val="FF0000"/>
                </a:solidFill>
              </a:rPr>
              <a:t>法線ベクトル</a:t>
            </a:r>
            <a:r>
              <a:rPr lang="en-US" altLang="ja-JP" sz="1100" b="1" dirty="0">
                <a:solidFill>
                  <a:srgbClr val="FF0000"/>
                </a:solidFill>
              </a:rPr>
              <a:t>)</a:t>
            </a:r>
            <a:endParaRPr kumimoji="1" lang="ja-JP" altLang="en-US" sz="1100" b="1" dirty="0">
              <a:solidFill>
                <a:srgbClr val="FF0000"/>
              </a:solidFill>
            </a:endParaRPr>
          </a:p>
        </p:txBody>
      </p:sp>
    </p:spTree>
    <p:extLst>
      <p:ext uri="{BB962C8B-B14F-4D97-AF65-F5344CB8AC3E}">
        <p14:creationId xmlns:p14="http://schemas.microsoft.com/office/powerpoint/2010/main" val="19138931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p:cNvSpPr txBox="1"/>
          <p:nvPr/>
        </p:nvSpPr>
        <p:spPr>
          <a:xfrm>
            <a:off x="2388711" y="7494770"/>
            <a:ext cx="1015021" cy="261610"/>
          </a:xfrm>
          <a:prstGeom prst="rect">
            <a:avLst/>
          </a:prstGeom>
          <a:noFill/>
        </p:spPr>
        <p:txBody>
          <a:bodyPr wrap="none" rtlCol="0">
            <a:spAutoFit/>
          </a:bodyPr>
          <a:lstStyle/>
          <a:p>
            <a:r>
              <a:rPr kumimoji="1" lang="en-US" altLang="ja-JP" sz="1100" b="1" dirty="0" err="1" smtClean="0">
                <a:solidFill>
                  <a:srgbClr val="FF0000"/>
                </a:solidFill>
              </a:rPr>
              <a:t>vecA</a:t>
            </a:r>
            <a:r>
              <a:rPr kumimoji="1" lang="en-US" altLang="ja-JP" sz="1100" b="1" dirty="0" smtClean="0">
                <a:solidFill>
                  <a:srgbClr val="FF0000"/>
                </a:solidFill>
              </a:rPr>
              <a:t> = v3 </a:t>
            </a:r>
            <a:r>
              <a:rPr lang="en-US" altLang="ja-JP" sz="1100" b="1" dirty="0" smtClean="0">
                <a:solidFill>
                  <a:srgbClr val="FF0000"/>
                </a:solidFill>
              </a:rPr>
              <a:t>– v1</a:t>
            </a:r>
            <a:endParaRPr kumimoji="1" lang="ja-JP" altLang="en-US" sz="1100" b="1" dirty="0">
              <a:solidFill>
                <a:srgbClr val="FF0000"/>
              </a:solidFill>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147</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08737" y="326130"/>
            <a:ext cx="3903633" cy="261610"/>
          </a:xfrm>
          <a:prstGeom prst="rect">
            <a:avLst/>
          </a:prstGeom>
          <a:noFill/>
        </p:spPr>
        <p:txBody>
          <a:bodyPr wrap="none" rtlCol="0">
            <a:spAutoFit/>
          </a:bodyPr>
          <a:lstStyle/>
          <a:p>
            <a:r>
              <a:rPr lang="ja-JP" altLang="en-US" sz="1100" dirty="0" smtClean="0"/>
              <a:t>結果的に、壁擦りベクトルを算出する計算式は次のようになる。</a:t>
            </a:r>
            <a:endParaRPr kumimoji="1" lang="ja-JP" altLang="en-US" sz="1100" dirty="0"/>
          </a:p>
        </p:txBody>
      </p:sp>
      <p:sp>
        <p:nvSpPr>
          <p:cNvPr id="57" name="テキスト ボックス 56"/>
          <p:cNvSpPr txBox="1"/>
          <p:nvPr/>
        </p:nvSpPr>
        <p:spPr>
          <a:xfrm>
            <a:off x="408738" y="644191"/>
            <a:ext cx="6106362" cy="261610"/>
          </a:xfrm>
          <a:prstGeom prst="rect">
            <a:avLst/>
          </a:prstGeom>
          <a:noFill/>
          <a:ln>
            <a:solidFill>
              <a:srgbClr val="FF0000"/>
            </a:solidFill>
          </a:ln>
        </p:spPr>
        <p:txBody>
          <a:bodyPr wrap="square" rtlCol="0">
            <a:spAutoFit/>
          </a:bodyPr>
          <a:lstStyle/>
          <a:p>
            <a:r>
              <a:rPr lang="ja-JP" altLang="en-US" sz="1100" b="1" dirty="0" smtClean="0">
                <a:solidFill>
                  <a:srgbClr val="FF0000"/>
                </a:solidFill>
              </a:rPr>
              <a:t>壁擦りベクトル　＝　進行方向ベクトル　－</a:t>
            </a:r>
            <a:r>
              <a:rPr lang="en-US" altLang="ja-JP" sz="1100" b="1" dirty="0" smtClean="0">
                <a:solidFill>
                  <a:srgbClr val="FF0000"/>
                </a:solidFill>
              </a:rPr>
              <a:t> </a:t>
            </a:r>
            <a:r>
              <a:rPr lang="en-US" altLang="ja-JP" sz="1100" b="1" dirty="0">
                <a:solidFill>
                  <a:srgbClr val="FF0000"/>
                </a:solidFill>
              </a:rPr>
              <a:t>Dot(</a:t>
            </a:r>
            <a:r>
              <a:rPr lang="ja-JP" altLang="en-US" sz="1100" b="1" dirty="0">
                <a:solidFill>
                  <a:srgbClr val="FF0000"/>
                </a:solidFill>
              </a:rPr>
              <a:t>進行方向ベクトル</a:t>
            </a:r>
            <a:r>
              <a:rPr lang="en-US" altLang="ja-JP" sz="1100" b="1" dirty="0">
                <a:solidFill>
                  <a:srgbClr val="FF0000"/>
                </a:solidFill>
              </a:rPr>
              <a:t>, </a:t>
            </a:r>
            <a:r>
              <a:rPr lang="ja-JP" altLang="en-US" sz="1100" b="1" dirty="0">
                <a:solidFill>
                  <a:srgbClr val="FF0000"/>
                </a:solidFill>
              </a:rPr>
              <a:t>法線ベクトル</a:t>
            </a:r>
            <a:r>
              <a:rPr lang="en-US" altLang="ja-JP" sz="1100" b="1" dirty="0" smtClean="0">
                <a:solidFill>
                  <a:srgbClr val="FF0000"/>
                </a:solidFill>
              </a:rPr>
              <a:t>)</a:t>
            </a:r>
            <a:r>
              <a:rPr lang="ja-JP" altLang="en-US" sz="1100" b="1" dirty="0" smtClean="0">
                <a:solidFill>
                  <a:srgbClr val="FF0000"/>
                </a:solidFill>
              </a:rPr>
              <a:t>　</a:t>
            </a:r>
            <a:r>
              <a:rPr lang="en-US" altLang="ja-JP" sz="1100" b="1" dirty="0" smtClean="0">
                <a:solidFill>
                  <a:srgbClr val="FF0000"/>
                </a:solidFill>
              </a:rPr>
              <a:t>×</a:t>
            </a:r>
            <a:r>
              <a:rPr lang="ja-JP" altLang="en-US" sz="1100" b="1" dirty="0" smtClean="0">
                <a:solidFill>
                  <a:srgbClr val="FF0000"/>
                </a:solidFill>
              </a:rPr>
              <a:t>　法線ベクトル</a:t>
            </a:r>
            <a:endParaRPr kumimoji="1" lang="ja-JP" altLang="en-US" sz="1100" b="1" dirty="0">
              <a:solidFill>
                <a:srgbClr val="FF0000"/>
              </a:solidFill>
            </a:endParaRPr>
          </a:p>
        </p:txBody>
      </p:sp>
      <p:sp>
        <p:nvSpPr>
          <p:cNvPr id="39" name="テキスト ボックス 38"/>
          <p:cNvSpPr txBox="1"/>
          <p:nvPr/>
        </p:nvSpPr>
        <p:spPr>
          <a:xfrm>
            <a:off x="391333" y="995071"/>
            <a:ext cx="4086375" cy="261610"/>
          </a:xfrm>
          <a:prstGeom prst="rect">
            <a:avLst/>
          </a:prstGeom>
          <a:noFill/>
        </p:spPr>
        <p:txBody>
          <a:bodyPr wrap="none" rtlCol="0">
            <a:spAutoFit/>
          </a:bodyPr>
          <a:lstStyle/>
          <a:p>
            <a:r>
              <a:rPr lang="ja-JP" altLang="en-US" sz="1100" dirty="0" smtClean="0"/>
              <a:t>なお、</a:t>
            </a:r>
            <a:r>
              <a:rPr lang="ja-JP" altLang="en-US" sz="1100" b="1" dirty="0" smtClean="0"/>
              <a:t>注意点として、法線ベクトルは必ず正規化して使用すること</a:t>
            </a:r>
            <a:r>
              <a:rPr lang="ja-JP" altLang="en-US" sz="1100" dirty="0" smtClean="0"/>
              <a:t>。</a:t>
            </a:r>
            <a:endParaRPr kumimoji="1" lang="ja-JP" altLang="en-US" sz="1100" dirty="0"/>
          </a:p>
        </p:txBody>
      </p:sp>
      <p:sp>
        <p:nvSpPr>
          <p:cNvPr id="8" name="テキスト ボックス 7"/>
          <p:cNvSpPr txBox="1"/>
          <p:nvPr/>
        </p:nvSpPr>
        <p:spPr>
          <a:xfrm>
            <a:off x="260648" y="1389394"/>
            <a:ext cx="2901756" cy="369332"/>
          </a:xfrm>
          <a:prstGeom prst="rect">
            <a:avLst/>
          </a:prstGeom>
          <a:noFill/>
        </p:spPr>
        <p:txBody>
          <a:bodyPr wrap="none" rtlCol="0">
            <a:spAutoFit/>
          </a:bodyPr>
          <a:lstStyle/>
          <a:p>
            <a:r>
              <a:rPr kumimoji="1" lang="ja-JP" altLang="en-US" u="sng" dirty="0" smtClean="0"/>
              <a:t>９．２０　法線</a:t>
            </a:r>
            <a:r>
              <a:rPr lang="ja-JP" altLang="en-US" u="sng" dirty="0" smtClean="0"/>
              <a:t>ベクトルの算出</a:t>
            </a:r>
            <a:endParaRPr kumimoji="1" lang="ja-JP" altLang="en-US" u="sng" dirty="0"/>
          </a:p>
        </p:txBody>
      </p:sp>
      <p:sp>
        <p:nvSpPr>
          <p:cNvPr id="9" name="テキスト ボックス 8"/>
          <p:cNvSpPr txBox="1"/>
          <p:nvPr/>
        </p:nvSpPr>
        <p:spPr>
          <a:xfrm>
            <a:off x="404664" y="1790110"/>
            <a:ext cx="6035627" cy="600164"/>
          </a:xfrm>
          <a:prstGeom prst="rect">
            <a:avLst/>
          </a:prstGeom>
          <a:noFill/>
        </p:spPr>
        <p:txBody>
          <a:bodyPr wrap="none" rtlCol="0">
            <a:spAutoFit/>
          </a:bodyPr>
          <a:lstStyle/>
          <a:p>
            <a:r>
              <a:rPr lang="ja-JP" altLang="en-US" sz="1100" dirty="0" smtClean="0"/>
              <a:t>　壁の法線ベクトルは、</a:t>
            </a:r>
            <a:r>
              <a:rPr lang="ja-JP" altLang="en-US" sz="1100" b="1" dirty="0" smtClean="0"/>
              <a:t>レイが衝突したプリミティブの法線</a:t>
            </a:r>
            <a:r>
              <a:rPr lang="ja-JP" altLang="en-US" sz="1100" dirty="0" smtClean="0"/>
              <a:t>である。レイが衝突したプリミティブを得る</a:t>
            </a:r>
            <a:endParaRPr lang="en-US" altLang="ja-JP" sz="1100" dirty="0" smtClean="0"/>
          </a:p>
          <a:p>
            <a:r>
              <a:rPr lang="ja-JP" altLang="en-US" sz="1100" dirty="0" smtClean="0"/>
              <a:t>為</a:t>
            </a:r>
            <a:r>
              <a:rPr kumimoji="1" lang="ja-JP" altLang="en-US" sz="1100" dirty="0" smtClean="0"/>
              <a:t>には、</a:t>
            </a:r>
            <a:r>
              <a:rPr kumimoji="1" lang="en-US" altLang="ja-JP" sz="1100" b="1" dirty="0" smtClean="0"/>
              <a:t>D3DXIntersect</a:t>
            </a:r>
            <a:r>
              <a:rPr kumimoji="1" lang="ja-JP" altLang="en-US" sz="1100" b="1" dirty="0" smtClean="0"/>
              <a:t>関数の第</a:t>
            </a:r>
            <a:r>
              <a:rPr kumimoji="1" lang="en-US" altLang="ja-JP" sz="1100" b="1" dirty="0" smtClean="0"/>
              <a:t>5</a:t>
            </a:r>
            <a:r>
              <a:rPr kumimoji="1" lang="ja-JP" altLang="en-US" sz="1100" b="1" dirty="0" smtClean="0"/>
              <a:t>引数に出力先を指定</a:t>
            </a:r>
            <a:r>
              <a:rPr kumimoji="1" lang="ja-JP" altLang="en-US" sz="1100" dirty="0" smtClean="0"/>
              <a:t>することで、レイが衝突した面においてレイの</a:t>
            </a:r>
            <a:endParaRPr kumimoji="1" lang="en-US" altLang="ja-JP" sz="1100" dirty="0" smtClean="0"/>
          </a:p>
          <a:p>
            <a:r>
              <a:rPr kumimoji="1" lang="ja-JP" altLang="en-US" sz="1100" dirty="0" smtClean="0"/>
              <a:t>始点に</a:t>
            </a:r>
            <a:r>
              <a:rPr lang="ja-JP" altLang="en-US" sz="1100" dirty="0" smtClean="0"/>
              <a:t>最も近いインデックス値の先頭を取得することが出来る。</a:t>
            </a:r>
            <a:endParaRPr kumimoji="1" lang="ja-JP" altLang="en-US" sz="1100" dirty="0"/>
          </a:p>
        </p:txBody>
      </p:sp>
      <p:sp>
        <p:nvSpPr>
          <p:cNvPr id="2" name="二等辺三角形 1"/>
          <p:cNvSpPr/>
          <p:nvPr/>
        </p:nvSpPr>
        <p:spPr>
          <a:xfrm rot="2704164">
            <a:off x="3221840" y="2742549"/>
            <a:ext cx="932784" cy="1459435"/>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p:cNvCxnSpPr/>
          <p:nvPr/>
        </p:nvCxnSpPr>
        <p:spPr>
          <a:xfrm>
            <a:off x="1376401" y="3374892"/>
            <a:ext cx="193349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二等辺三角形 12"/>
          <p:cNvSpPr/>
          <p:nvPr/>
        </p:nvSpPr>
        <p:spPr>
          <a:xfrm rot="14657888">
            <a:off x="2994746" y="2918516"/>
            <a:ext cx="1375361" cy="1087626"/>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2780928" y="3547885"/>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a:endCxn id="5" idx="2"/>
          </p:cNvCxnSpPr>
          <p:nvPr/>
        </p:nvCxnSpPr>
        <p:spPr>
          <a:xfrm>
            <a:off x="2434520" y="3619893"/>
            <a:ext cx="346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052736" y="3488585"/>
            <a:ext cx="1414170" cy="261610"/>
          </a:xfrm>
          <a:prstGeom prst="rect">
            <a:avLst/>
          </a:prstGeom>
          <a:noFill/>
        </p:spPr>
        <p:txBody>
          <a:bodyPr wrap="none" rtlCol="0">
            <a:spAutoFit/>
          </a:bodyPr>
          <a:lstStyle/>
          <a:p>
            <a:r>
              <a:rPr lang="ja-JP" altLang="en-US" sz="1100" b="1" dirty="0" smtClean="0">
                <a:solidFill>
                  <a:srgbClr val="FF0000"/>
                </a:solidFill>
              </a:rPr>
              <a:t>インデックス取得 </a:t>
            </a:r>
            <a:r>
              <a:rPr kumimoji="1" lang="en-US" altLang="ja-JP" sz="1100" b="1" dirty="0" smtClean="0">
                <a:solidFill>
                  <a:srgbClr val="FF0000"/>
                </a:solidFill>
              </a:rPr>
              <a:t>(i1)</a:t>
            </a:r>
            <a:endParaRPr kumimoji="1" lang="ja-JP" altLang="en-US" sz="1100" b="1" dirty="0">
              <a:solidFill>
                <a:srgbClr val="FF0000"/>
              </a:solidFill>
            </a:endParaRPr>
          </a:p>
        </p:txBody>
      </p:sp>
      <p:sp>
        <p:nvSpPr>
          <p:cNvPr id="19" name="テキスト ボックス 18"/>
          <p:cNvSpPr txBox="1"/>
          <p:nvPr/>
        </p:nvSpPr>
        <p:spPr>
          <a:xfrm>
            <a:off x="448914" y="4721497"/>
            <a:ext cx="6026009" cy="600164"/>
          </a:xfrm>
          <a:prstGeom prst="rect">
            <a:avLst/>
          </a:prstGeom>
          <a:noFill/>
        </p:spPr>
        <p:txBody>
          <a:bodyPr wrap="none" rtlCol="0">
            <a:spAutoFit/>
          </a:bodyPr>
          <a:lstStyle/>
          <a:p>
            <a:r>
              <a:rPr lang="ja-JP" altLang="en-US" sz="1100" dirty="0" smtClean="0"/>
              <a:t>　また、インデックスを取得できれば、</a:t>
            </a:r>
            <a:r>
              <a:rPr lang="ja-JP" altLang="en-US" sz="1100" b="1" dirty="0" smtClean="0"/>
              <a:t>取得したインデックスに連続してレイが衝突したプリミティブの</a:t>
            </a:r>
            <a:endParaRPr lang="en-US" altLang="ja-JP" sz="1100" b="1" dirty="0" smtClean="0"/>
          </a:p>
          <a:p>
            <a:r>
              <a:rPr kumimoji="1" lang="ja-JP" altLang="en-US" sz="1100" b="1" dirty="0" smtClean="0"/>
              <a:t>インデックスが格納されている為、インデックスを用いて頂点バッファにアクセスすることで、</a:t>
            </a:r>
            <a:r>
              <a:rPr lang="ja-JP" altLang="en-US" sz="1100" b="1" dirty="0" smtClean="0"/>
              <a:t>衝突した</a:t>
            </a:r>
            <a:endParaRPr lang="en-US" altLang="ja-JP" sz="1100" b="1" dirty="0" smtClean="0"/>
          </a:p>
          <a:p>
            <a:r>
              <a:rPr lang="ja-JP" altLang="en-US" sz="1100" b="1" dirty="0" smtClean="0"/>
              <a:t>プリミティブ</a:t>
            </a:r>
            <a:r>
              <a:rPr lang="ja-JP" altLang="en-US" sz="1100" b="1" dirty="0"/>
              <a:t>の頂点座標</a:t>
            </a:r>
            <a:r>
              <a:rPr lang="ja-JP" altLang="en-US" sz="1100" b="1" dirty="0" smtClean="0"/>
              <a:t>を取得することが出来る</a:t>
            </a:r>
            <a:r>
              <a:rPr kumimoji="1" lang="ja-JP" altLang="en-US" sz="1100" dirty="0" smtClean="0"/>
              <a:t>。</a:t>
            </a:r>
            <a:endParaRPr kumimoji="1" lang="ja-JP" altLang="en-US" sz="1100" dirty="0"/>
          </a:p>
        </p:txBody>
      </p:sp>
      <p:sp>
        <p:nvSpPr>
          <p:cNvPr id="20" name="テキスト ボックス 19"/>
          <p:cNvSpPr txBox="1"/>
          <p:nvPr/>
        </p:nvSpPr>
        <p:spPr>
          <a:xfrm>
            <a:off x="3789040" y="2411760"/>
            <a:ext cx="292068" cy="261610"/>
          </a:xfrm>
          <a:prstGeom prst="rect">
            <a:avLst/>
          </a:prstGeom>
          <a:noFill/>
        </p:spPr>
        <p:txBody>
          <a:bodyPr wrap="none" rtlCol="0">
            <a:spAutoFit/>
          </a:bodyPr>
          <a:lstStyle/>
          <a:p>
            <a:r>
              <a:rPr kumimoji="1" lang="en-US" altLang="ja-JP" sz="1100" b="1" dirty="0" smtClean="0">
                <a:solidFill>
                  <a:srgbClr val="FF0000"/>
                </a:solidFill>
              </a:rPr>
              <a:t>i2</a:t>
            </a:r>
            <a:endParaRPr kumimoji="1" lang="ja-JP" altLang="en-US" sz="1100" b="1" dirty="0">
              <a:solidFill>
                <a:srgbClr val="FF0000"/>
              </a:solidFill>
            </a:endParaRPr>
          </a:p>
        </p:txBody>
      </p:sp>
      <p:sp>
        <p:nvSpPr>
          <p:cNvPr id="21" name="テキスト ボックス 20"/>
          <p:cNvSpPr txBox="1"/>
          <p:nvPr/>
        </p:nvSpPr>
        <p:spPr>
          <a:xfrm>
            <a:off x="3359752" y="4290214"/>
            <a:ext cx="292068" cy="261610"/>
          </a:xfrm>
          <a:prstGeom prst="rect">
            <a:avLst/>
          </a:prstGeom>
          <a:noFill/>
        </p:spPr>
        <p:txBody>
          <a:bodyPr wrap="none" rtlCol="0">
            <a:spAutoFit/>
          </a:bodyPr>
          <a:lstStyle/>
          <a:p>
            <a:r>
              <a:rPr kumimoji="1" lang="en-US" altLang="ja-JP" sz="1100" b="1" dirty="0" smtClean="0">
                <a:solidFill>
                  <a:srgbClr val="FF0000"/>
                </a:solidFill>
              </a:rPr>
              <a:t>i3</a:t>
            </a:r>
            <a:endParaRPr kumimoji="1" lang="ja-JP" altLang="en-US" sz="1100" b="1" dirty="0">
              <a:solidFill>
                <a:srgbClr val="FF0000"/>
              </a:solidFill>
            </a:endParaRPr>
          </a:p>
        </p:txBody>
      </p:sp>
      <p:sp>
        <p:nvSpPr>
          <p:cNvPr id="22" name="テキスト ボックス 21"/>
          <p:cNvSpPr txBox="1"/>
          <p:nvPr/>
        </p:nvSpPr>
        <p:spPr>
          <a:xfrm>
            <a:off x="448587" y="5403779"/>
            <a:ext cx="5848076" cy="430887"/>
          </a:xfrm>
          <a:prstGeom prst="rect">
            <a:avLst/>
          </a:prstGeom>
          <a:noFill/>
        </p:spPr>
        <p:txBody>
          <a:bodyPr wrap="none" rtlCol="0">
            <a:spAutoFit/>
          </a:bodyPr>
          <a:lstStyle/>
          <a:p>
            <a:r>
              <a:rPr lang="ja-JP" altLang="en-US" sz="1100" dirty="0" smtClean="0"/>
              <a:t>　更に、</a:t>
            </a:r>
            <a:r>
              <a:rPr lang="ja-JP" altLang="en-US" sz="1100" b="1" dirty="0" smtClean="0"/>
              <a:t>プリミティブの頂点情報が分かれば、各頂点を結んだベクトルの外積によって法線を算出</a:t>
            </a:r>
            <a:endParaRPr lang="en-US" altLang="ja-JP" sz="1100" b="1" dirty="0" smtClean="0"/>
          </a:p>
          <a:p>
            <a:r>
              <a:rPr kumimoji="1" lang="ja-JP" altLang="en-US" sz="1100" b="1" dirty="0" smtClean="0"/>
              <a:t>することが出来る</a:t>
            </a:r>
            <a:r>
              <a:rPr kumimoji="1" lang="ja-JP" altLang="en-US" sz="1100" dirty="0" smtClean="0"/>
              <a:t>。</a:t>
            </a:r>
            <a:endParaRPr kumimoji="1" lang="ja-JP" altLang="en-US" sz="1100" dirty="0"/>
          </a:p>
        </p:txBody>
      </p:sp>
      <p:sp>
        <p:nvSpPr>
          <p:cNvPr id="24" name="二等辺三角形 23"/>
          <p:cNvSpPr/>
          <p:nvPr/>
        </p:nvSpPr>
        <p:spPr>
          <a:xfrm rot="3070434">
            <a:off x="3966793" y="5763746"/>
            <a:ext cx="932784" cy="2121664"/>
          </a:xfrm>
          <a:prstGeom prst="triangle">
            <a:avLst>
              <a:gd name="adj"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p:nvPr/>
        </p:nvCxnSpPr>
        <p:spPr>
          <a:xfrm>
            <a:off x="3307574" y="7125124"/>
            <a:ext cx="584817" cy="726688"/>
          </a:xfrm>
          <a:prstGeom prst="straightConnector1">
            <a:avLst/>
          </a:prstGeom>
          <a:ln w="190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endCxn id="24" idx="0"/>
          </p:cNvCxnSpPr>
          <p:nvPr/>
        </p:nvCxnSpPr>
        <p:spPr>
          <a:xfrm flipV="1">
            <a:off x="3314332" y="6522824"/>
            <a:ext cx="2237705" cy="600380"/>
          </a:xfrm>
          <a:prstGeom prst="straightConnector1">
            <a:avLst/>
          </a:prstGeom>
          <a:ln w="190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3087601" y="6069969"/>
            <a:ext cx="216595" cy="1047866"/>
          </a:xfrm>
          <a:prstGeom prst="straightConnector1">
            <a:avLst/>
          </a:prstGeom>
          <a:ln w="190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212010" y="6378458"/>
            <a:ext cx="2675732" cy="430887"/>
          </a:xfrm>
          <a:prstGeom prst="rect">
            <a:avLst/>
          </a:prstGeom>
          <a:noFill/>
          <a:ln>
            <a:solidFill>
              <a:srgbClr val="FF0000"/>
            </a:solidFill>
          </a:ln>
        </p:spPr>
        <p:txBody>
          <a:bodyPr wrap="none" rtlCol="0">
            <a:spAutoFit/>
          </a:bodyPr>
          <a:lstStyle/>
          <a:p>
            <a:r>
              <a:rPr kumimoji="1" lang="ja-JP" altLang="en-US" sz="1100" b="1" dirty="0" smtClean="0">
                <a:solidFill>
                  <a:srgbClr val="FF0000"/>
                </a:solidFill>
              </a:rPr>
              <a:t>各頂点を用いたベクトル</a:t>
            </a:r>
            <a:r>
              <a:rPr kumimoji="1" lang="en-US" altLang="ja-JP" sz="1100" b="1" dirty="0" smtClean="0">
                <a:solidFill>
                  <a:srgbClr val="FF0000"/>
                </a:solidFill>
              </a:rPr>
              <a:t>(</a:t>
            </a:r>
            <a:r>
              <a:rPr kumimoji="1" lang="en-US" altLang="ja-JP" sz="1100" b="1" dirty="0" err="1" smtClean="0">
                <a:solidFill>
                  <a:srgbClr val="FF0000"/>
                </a:solidFill>
              </a:rPr>
              <a:t>vecA</a:t>
            </a:r>
            <a:r>
              <a:rPr kumimoji="1" lang="ja-JP" altLang="en-US" sz="1100" b="1" dirty="0" smtClean="0">
                <a:solidFill>
                  <a:srgbClr val="FF0000"/>
                </a:solidFill>
              </a:rPr>
              <a:t>と</a:t>
            </a:r>
            <a:r>
              <a:rPr kumimoji="1" lang="en-US" altLang="ja-JP" sz="1100" b="1" dirty="0" err="1" smtClean="0">
                <a:solidFill>
                  <a:srgbClr val="FF0000"/>
                </a:solidFill>
              </a:rPr>
              <a:t>vecB</a:t>
            </a:r>
            <a:r>
              <a:rPr kumimoji="1" lang="en-US" altLang="ja-JP" sz="1100" b="1" dirty="0" smtClean="0">
                <a:solidFill>
                  <a:srgbClr val="FF0000"/>
                </a:solidFill>
              </a:rPr>
              <a:t>)</a:t>
            </a:r>
          </a:p>
          <a:p>
            <a:r>
              <a:rPr lang="ja-JP" altLang="en-US" sz="1100" b="1" dirty="0" smtClean="0">
                <a:solidFill>
                  <a:srgbClr val="FF0000"/>
                </a:solidFill>
              </a:rPr>
              <a:t>の外積によって法線ベクトルを算出出来る</a:t>
            </a:r>
            <a:endParaRPr kumimoji="1" lang="ja-JP" altLang="en-US" sz="1100" b="1" dirty="0">
              <a:solidFill>
                <a:srgbClr val="FF0000"/>
              </a:solidFill>
            </a:endParaRPr>
          </a:p>
        </p:txBody>
      </p:sp>
      <p:sp>
        <p:nvSpPr>
          <p:cNvPr id="36" name="テキスト ボックス 35"/>
          <p:cNvSpPr txBox="1"/>
          <p:nvPr/>
        </p:nvSpPr>
        <p:spPr>
          <a:xfrm>
            <a:off x="2903500" y="7036160"/>
            <a:ext cx="324128" cy="261610"/>
          </a:xfrm>
          <a:prstGeom prst="rect">
            <a:avLst/>
          </a:prstGeom>
          <a:noFill/>
        </p:spPr>
        <p:txBody>
          <a:bodyPr wrap="none" rtlCol="0">
            <a:spAutoFit/>
          </a:bodyPr>
          <a:lstStyle/>
          <a:p>
            <a:r>
              <a:rPr kumimoji="1" lang="en-US" altLang="ja-JP" sz="1100" b="1" dirty="0" smtClean="0">
                <a:solidFill>
                  <a:srgbClr val="FF0000"/>
                </a:solidFill>
              </a:rPr>
              <a:t>v1</a:t>
            </a:r>
            <a:endParaRPr kumimoji="1" lang="ja-JP" altLang="en-US" sz="1100" b="1" dirty="0">
              <a:solidFill>
                <a:srgbClr val="FF0000"/>
              </a:solidFill>
            </a:endParaRPr>
          </a:p>
        </p:txBody>
      </p:sp>
      <p:sp>
        <p:nvSpPr>
          <p:cNvPr id="38" name="テキスト ボックス 37"/>
          <p:cNvSpPr txBox="1"/>
          <p:nvPr/>
        </p:nvSpPr>
        <p:spPr>
          <a:xfrm>
            <a:off x="5409128" y="6302613"/>
            <a:ext cx="324128" cy="261610"/>
          </a:xfrm>
          <a:prstGeom prst="rect">
            <a:avLst/>
          </a:prstGeom>
          <a:noFill/>
        </p:spPr>
        <p:txBody>
          <a:bodyPr wrap="none" rtlCol="0">
            <a:spAutoFit/>
          </a:bodyPr>
          <a:lstStyle/>
          <a:p>
            <a:r>
              <a:rPr kumimoji="1" lang="en-US" altLang="ja-JP" sz="1100" b="1" dirty="0" smtClean="0">
                <a:solidFill>
                  <a:srgbClr val="FF0000"/>
                </a:solidFill>
              </a:rPr>
              <a:t>v2</a:t>
            </a:r>
            <a:endParaRPr kumimoji="1" lang="ja-JP" altLang="en-US" sz="1100" b="1" dirty="0">
              <a:solidFill>
                <a:srgbClr val="FF0000"/>
              </a:solidFill>
            </a:endParaRPr>
          </a:p>
        </p:txBody>
      </p:sp>
      <p:sp>
        <p:nvSpPr>
          <p:cNvPr id="40" name="テキスト ボックス 39"/>
          <p:cNvSpPr txBox="1"/>
          <p:nvPr/>
        </p:nvSpPr>
        <p:spPr>
          <a:xfrm>
            <a:off x="3605966" y="7785366"/>
            <a:ext cx="324128" cy="261610"/>
          </a:xfrm>
          <a:prstGeom prst="rect">
            <a:avLst/>
          </a:prstGeom>
          <a:noFill/>
        </p:spPr>
        <p:txBody>
          <a:bodyPr wrap="none" rtlCol="0">
            <a:spAutoFit/>
          </a:bodyPr>
          <a:lstStyle/>
          <a:p>
            <a:r>
              <a:rPr kumimoji="1" lang="en-US" altLang="ja-JP" sz="1100" b="1" dirty="0" smtClean="0">
                <a:solidFill>
                  <a:srgbClr val="FF0000"/>
                </a:solidFill>
              </a:rPr>
              <a:t>v3</a:t>
            </a:r>
            <a:endParaRPr kumimoji="1" lang="ja-JP" altLang="en-US" sz="1100" b="1" dirty="0">
              <a:solidFill>
                <a:srgbClr val="FF0000"/>
              </a:solidFill>
            </a:endParaRPr>
          </a:p>
        </p:txBody>
      </p:sp>
      <p:cxnSp>
        <p:nvCxnSpPr>
          <p:cNvPr id="41" name="直線矢印コネクタ 40"/>
          <p:cNvCxnSpPr>
            <a:stCxn id="42" idx="3"/>
          </p:cNvCxnSpPr>
          <p:nvPr/>
        </p:nvCxnSpPr>
        <p:spPr>
          <a:xfrm flipV="1">
            <a:off x="3403732" y="7492850"/>
            <a:ext cx="198632" cy="132725"/>
          </a:xfrm>
          <a:prstGeom prst="straightConnector1">
            <a:avLst/>
          </a:prstGeom>
          <a:ln w="6350">
            <a:solidFill>
              <a:schemeClr val="tx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717032" y="6413679"/>
            <a:ext cx="1008609" cy="261610"/>
          </a:xfrm>
          <a:prstGeom prst="rect">
            <a:avLst/>
          </a:prstGeom>
          <a:noFill/>
        </p:spPr>
        <p:txBody>
          <a:bodyPr wrap="none" rtlCol="0">
            <a:spAutoFit/>
          </a:bodyPr>
          <a:lstStyle/>
          <a:p>
            <a:r>
              <a:rPr kumimoji="1" lang="en-US" altLang="ja-JP" sz="1100" b="1" dirty="0" err="1" smtClean="0">
                <a:solidFill>
                  <a:srgbClr val="FF0000"/>
                </a:solidFill>
              </a:rPr>
              <a:t>vecB</a:t>
            </a:r>
            <a:r>
              <a:rPr kumimoji="1" lang="en-US" altLang="ja-JP" sz="1100" b="1" dirty="0" smtClean="0">
                <a:solidFill>
                  <a:srgbClr val="FF0000"/>
                </a:solidFill>
              </a:rPr>
              <a:t> = v2</a:t>
            </a:r>
            <a:r>
              <a:rPr lang="ja-JP" altLang="en-US" sz="1100" b="1" dirty="0" smtClean="0">
                <a:solidFill>
                  <a:srgbClr val="FF0000"/>
                </a:solidFill>
              </a:rPr>
              <a:t> </a:t>
            </a:r>
            <a:r>
              <a:rPr lang="en-US" altLang="ja-JP" sz="1100" b="1" dirty="0" smtClean="0">
                <a:solidFill>
                  <a:srgbClr val="FF0000"/>
                </a:solidFill>
              </a:rPr>
              <a:t>– v1</a:t>
            </a:r>
            <a:endParaRPr kumimoji="1" lang="ja-JP" altLang="en-US" sz="1100" b="1" dirty="0">
              <a:solidFill>
                <a:srgbClr val="FF0000"/>
              </a:solidFill>
            </a:endParaRPr>
          </a:p>
        </p:txBody>
      </p:sp>
      <p:cxnSp>
        <p:nvCxnSpPr>
          <p:cNvPr id="44" name="直線矢印コネクタ 43"/>
          <p:cNvCxnSpPr>
            <a:stCxn id="43" idx="2"/>
          </p:cNvCxnSpPr>
          <p:nvPr/>
        </p:nvCxnSpPr>
        <p:spPr>
          <a:xfrm>
            <a:off x="4221337" y="6675289"/>
            <a:ext cx="91033" cy="178813"/>
          </a:xfrm>
          <a:prstGeom prst="straightConnector1">
            <a:avLst/>
          </a:prstGeom>
          <a:ln w="6350">
            <a:solidFill>
              <a:schemeClr val="tx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2391223" y="5807151"/>
            <a:ext cx="947695" cy="261610"/>
          </a:xfrm>
          <a:prstGeom prst="rect">
            <a:avLst/>
          </a:prstGeom>
          <a:noFill/>
        </p:spPr>
        <p:txBody>
          <a:bodyPr wrap="none" rtlCol="0">
            <a:spAutoFit/>
          </a:bodyPr>
          <a:lstStyle/>
          <a:p>
            <a:r>
              <a:rPr kumimoji="1" lang="ja-JP" altLang="en-US" sz="1100" b="1" dirty="0" smtClean="0">
                <a:solidFill>
                  <a:srgbClr val="FF0000"/>
                </a:solidFill>
              </a:rPr>
              <a:t>法線ベクトル</a:t>
            </a:r>
            <a:endParaRPr kumimoji="1" lang="ja-JP" altLang="en-US" sz="1100" b="1" dirty="0">
              <a:solidFill>
                <a:srgbClr val="FF0000"/>
              </a:solidFill>
            </a:endParaRPr>
          </a:p>
        </p:txBody>
      </p:sp>
      <p:cxnSp>
        <p:nvCxnSpPr>
          <p:cNvPr id="52" name="直線矢印コネクタ 51"/>
          <p:cNvCxnSpPr>
            <a:stCxn id="35" idx="0"/>
            <a:endCxn id="51" idx="1"/>
          </p:cNvCxnSpPr>
          <p:nvPr/>
        </p:nvCxnSpPr>
        <p:spPr>
          <a:xfrm flipV="1">
            <a:off x="1549876" y="5937956"/>
            <a:ext cx="841347" cy="440502"/>
          </a:xfrm>
          <a:prstGeom prst="straightConnector1">
            <a:avLst/>
          </a:prstGeom>
          <a:ln w="6350">
            <a:solidFill>
              <a:schemeClr val="tx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3271927" y="6979617"/>
            <a:ext cx="111455" cy="27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3383489" y="6979617"/>
            <a:ext cx="26088" cy="10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3347095" y="7052411"/>
            <a:ext cx="29719" cy="159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3283063" y="7007144"/>
            <a:ext cx="64032" cy="548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07618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148</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08737" y="326130"/>
            <a:ext cx="1013419" cy="261610"/>
          </a:xfrm>
          <a:prstGeom prst="rect">
            <a:avLst/>
          </a:prstGeom>
          <a:noFill/>
        </p:spPr>
        <p:txBody>
          <a:bodyPr wrap="none" rtlCol="0">
            <a:spAutoFit/>
          </a:bodyPr>
          <a:lstStyle/>
          <a:p>
            <a:r>
              <a:rPr kumimoji="1" lang="en-US" altLang="ja-JP" sz="1100" dirty="0" smtClean="0"/>
              <a:t>&lt;</a:t>
            </a:r>
            <a:r>
              <a:rPr kumimoji="1" lang="en-US" altLang="ja-JP" sz="1100" dirty="0" err="1" smtClean="0"/>
              <a:t>TestScene.h</a:t>
            </a:r>
            <a:r>
              <a:rPr kumimoji="1" lang="en-US" altLang="ja-JP" sz="1100" dirty="0" smtClean="0"/>
              <a:t>&gt;</a:t>
            </a:r>
            <a:endParaRPr kumimoji="1" lang="ja-JP" altLang="en-US" sz="1100" dirty="0"/>
          </a:p>
        </p:txBody>
      </p:sp>
      <p:sp>
        <p:nvSpPr>
          <p:cNvPr id="3" name="正方形/長方形 2"/>
          <p:cNvSpPr/>
          <p:nvPr/>
        </p:nvSpPr>
        <p:spPr>
          <a:xfrm>
            <a:off x="656692" y="702045"/>
            <a:ext cx="5858408" cy="2462213"/>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class CTestScene</a:t>
            </a:r>
          </a:p>
          <a:p>
            <a:r>
              <a:rPr lang="ja-JP" altLang="en-US"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public</a:t>
            </a:r>
            <a:r>
              <a:rPr lang="ja-JP" altLang="en-US" sz="1100" dirty="0" smtClean="0">
                <a:latin typeface="ゆたぽん（コーディング）" panose="02000609000000000000" pitchFamily="1" charset="-128"/>
                <a:ea typeface="ゆたぽん（コーディング）" panose="02000609000000000000" pitchFamily="1" charset="-128"/>
              </a:rPr>
              <a:t>:</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bool </a:t>
            </a:r>
            <a:r>
              <a:rPr lang="ja-JP" altLang="en-US" sz="1100" b="1" dirty="0">
                <a:latin typeface="ゆたぽん（コーディング）" panose="02000609000000000000" pitchFamily="1" charset="-128"/>
                <a:ea typeface="ゆたぽん（コーディング）" panose="02000609000000000000" pitchFamily="1" charset="-128"/>
              </a:rPr>
              <a:t>isCollision(const LPD3DXMESH pMesh, const D3DXVECTOR3&amp; rayStart</a:t>
            </a:r>
            <a:r>
              <a:rPr lang="ja-JP" altLang="en-US"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const </a:t>
            </a:r>
            <a:r>
              <a:rPr lang="ja-JP" altLang="en-US" sz="1100" b="1" dirty="0">
                <a:latin typeface="ゆたぽん（コーディング）" panose="02000609000000000000" pitchFamily="1" charset="-128"/>
                <a:ea typeface="ゆたぽん（コーディング）" panose="02000609000000000000" pitchFamily="1" charset="-128"/>
              </a:rPr>
              <a:t>D3DXVECTOR3&amp; rayDirection, FLOAT&amp; distance, D3DXVECTOR3&amp; normal);</a:t>
            </a:r>
          </a:p>
          <a:p>
            <a:r>
              <a:rPr lang="ja-JP" altLang="en-US" sz="1100" b="1" dirty="0" smtClean="0">
                <a:latin typeface="ゆたぽん（コーディング）" panose="02000609000000000000" pitchFamily="1" charset="-128"/>
                <a:ea typeface="ゆたぽん（コーディング）" panose="02000609000000000000" pitchFamily="1" charset="-128"/>
              </a:rPr>
              <a:t>　　D3DXVECTOR3</a:t>
            </a:r>
            <a:r>
              <a:rPr lang="ja-JP" altLang="en-US" sz="1100" b="1" dirty="0">
                <a:latin typeface="ゆたぽん（コーディング）" panose="02000609000000000000" pitchFamily="1" charset="-128"/>
                <a:ea typeface="ゆたぽん（コーディング）" panose="02000609000000000000" pitchFamily="1" charset="-128"/>
              </a:rPr>
              <a:t>* calcWallScratchVector(D3DXVECTOR3* out</a:t>
            </a:r>
            <a:r>
              <a:rPr lang="ja-JP" altLang="en-US"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const </a:t>
            </a:r>
            <a:r>
              <a:rPr lang="ja-JP" altLang="en-US" sz="1100" dirty="0">
                <a:latin typeface="ゆたぽん（コーディング）" panose="02000609000000000000" pitchFamily="1" charset="-128"/>
                <a:ea typeface="ゆたぽん（コーディング）" panose="02000609000000000000" pitchFamily="1" charset="-128"/>
              </a:rPr>
              <a:t>D3DXVECTOR3&amp; front, const D3DXVECTOR3&amp; normal);</a:t>
            </a:r>
          </a:p>
          <a:p>
            <a:r>
              <a:rPr lang="ja-JP" altLang="en-US" sz="1100" dirty="0" smtClean="0">
                <a:latin typeface="ゆたぽん（コーディング）" panose="02000609000000000000" pitchFamily="1" charset="-128"/>
                <a:ea typeface="ゆたぽん（コーディング）" panose="02000609000000000000" pitchFamily="1" charset="-128"/>
              </a:rPr>
              <a:t>　　void </a:t>
            </a:r>
            <a:r>
              <a:rPr lang="ja-JP" altLang="en-US" sz="1100" dirty="0">
                <a:latin typeface="ゆたぽん（コーディング）" panose="02000609000000000000" pitchFamily="1" charset="-128"/>
                <a:ea typeface="ゆたぽん（コーディング）" panose="02000609000000000000" pitchFamily="1" charset="-128"/>
              </a:rPr>
              <a:t>TranstormRay</a:t>
            </a:r>
            <a:r>
              <a:rPr lang="ja-JP" altLang="en-US"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private</a:t>
            </a:r>
            <a:r>
              <a:rPr lang="ja-JP" altLang="en-US" sz="1100" dirty="0" smtClean="0">
                <a:latin typeface="ゆたぽん（コーディング）" panose="02000609000000000000" pitchFamily="1" charset="-128"/>
                <a:ea typeface="ゆたぽん（コーディング）" panose="02000609000000000000" pitchFamily="1" charset="-128"/>
              </a:rPr>
              <a:t>:</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a:t>
            </a:r>
          </a:p>
        </p:txBody>
      </p:sp>
      <p:sp>
        <p:nvSpPr>
          <p:cNvPr id="22" name="正方形/長方形 21"/>
          <p:cNvSpPr/>
          <p:nvPr/>
        </p:nvSpPr>
        <p:spPr>
          <a:xfrm>
            <a:off x="548680" y="611560"/>
            <a:ext cx="5976664" cy="25526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692696" y="1763688"/>
            <a:ext cx="5760640"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97818" y="3543742"/>
            <a:ext cx="5678388" cy="4324261"/>
          </a:xfrm>
          <a:prstGeom prst="rect">
            <a:avLst/>
          </a:prstGeom>
        </p:spPr>
        <p:txBody>
          <a:bodyPr wrap="square">
            <a:spAutoFit/>
          </a:bodyPr>
          <a:lstStyle/>
          <a:p>
            <a:r>
              <a:rPr lang="ja-JP" altLang="en-US" sz="1100" dirty="0">
                <a:latin typeface="ゆたぽん（コーディング）" panose="02000609000000000000" pitchFamily="1" charset="-128"/>
                <a:ea typeface="ゆたぽん（コーディング）" panose="02000609000000000000" pitchFamily="1" charset="-128"/>
              </a:rPr>
              <a:t>void CTestScene::Update()</a:t>
            </a:r>
          </a:p>
          <a:p>
            <a:r>
              <a:rPr lang="ja-JP" altLang="en-US"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this</a:t>
            </a:r>
            <a:r>
              <a:rPr lang="ja-JP" altLang="en-US" sz="1100" dirty="0">
                <a:latin typeface="ゆたぽん（コーディング）" panose="02000609000000000000" pitchFamily="1" charset="-128"/>
                <a:ea typeface="ゆたぽん（コーディング）" panose="02000609000000000000" pitchFamily="1" charset="-128"/>
              </a:rPr>
              <a:t>-&gt;m_pCamera-&gt;Update</a:t>
            </a:r>
            <a:r>
              <a:rPr lang="ja-JP" altLang="en-US" sz="1100" dirty="0" smtClean="0">
                <a:latin typeface="ゆたぽん（コーディング）" panose="02000609000000000000" pitchFamily="1" charset="-128"/>
                <a:ea typeface="ゆたぽん（コーディング）" panose="02000609000000000000" pitchFamily="1" charset="-128"/>
              </a:rPr>
              <a:t>(</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this</a:t>
            </a:r>
            <a:r>
              <a:rPr lang="ja-JP" altLang="en-US" sz="1100" dirty="0">
                <a:latin typeface="ゆたぽん（コーディング）" panose="02000609000000000000" pitchFamily="1" charset="-128"/>
                <a:ea typeface="ゆたぽん（コーディング）" panose="02000609000000000000" pitchFamily="1" charset="-128"/>
              </a:rPr>
              <a:t>-&gt;m_pCharaA-&gt;getInfo().position + this-&gt;m_pCharaA-&gt;getDir(), </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this</a:t>
            </a:r>
            <a:r>
              <a:rPr lang="ja-JP" altLang="en-US" sz="1100" dirty="0">
                <a:latin typeface="ゆたぽん（コーディング）" panose="02000609000000000000" pitchFamily="1" charset="-128"/>
                <a:ea typeface="ゆたぽん（コーディング）" panose="02000609000000000000" pitchFamily="1" charset="-128"/>
              </a:rPr>
              <a:t>-&gt;m_pCharaA-&gt;getInfo().rotationDegree);</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FLOAT </a:t>
            </a:r>
            <a:r>
              <a:rPr lang="ja-JP" altLang="en-US" sz="1100" b="1" dirty="0">
                <a:latin typeface="ゆたぽん（コーディング）" panose="02000609000000000000" pitchFamily="1" charset="-128"/>
                <a:ea typeface="ゆたぽん（コーディング）" panose="02000609000000000000" pitchFamily="1" charset="-128"/>
              </a:rPr>
              <a:t>distance;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レイの始点とレイとメッシュの交点の距離</a:t>
            </a:r>
          </a:p>
          <a:p>
            <a:r>
              <a:rPr lang="ja-JP" altLang="en-US" sz="1100" b="1" dirty="0" smtClean="0">
                <a:latin typeface="ゆたぽん（コーディング）" panose="02000609000000000000" pitchFamily="1" charset="-128"/>
                <a:ea typeface="ゆたぽん（コーディング）" panose="02000609000000000000" pitchFamily="1" charset="-128"/>
              </a:rPr>
              <a:t>　　D3DXVECTOR3 </a:t>
            </a:r>
            <a:r>
              <a:rPr lang="ja-JP" altLang="en-US" sz="1100" b="1" dirty="0">
                <a:latin typeface="ゆたぽん（コーディング）" panose="02000609000000000000" pitchFamily="1" charset="-128"/>
                <a:ea typeface="ゆたぽん（コーディング）" panose="02000609000000000000" pitchFamily="1" charset="-128"/>
              </a:rPr>
              <a:t>rayDirection</a:t>
            </a:r>
            <a:r>
              <a:rPr lang="ja-JP" altLang="en-US" sz="1100" b="1" dirty="0" smtClean="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/レイの方向</a:t>
            </a:r>
          </a:p>
          <a:p>
            <a:r>
              <a:rPr lang="ja-JP" altLang="en-US" sz="1100" b="1" dirty="0" smtClean="0">
                <a:latin typeface="ゆたぽん（コーディング）" panose="02000609000000000000" pitchFamily="1" charset="-128"/>
                <a:ea typeface="ゆたぽん（コーディング）" panose="02000609000000000000" pitchFamily="1" charset="-128"/>
              </a:rPr>
              <a:t>　　float </a:t>
            </a:r>
            <a:r>
              <a:rPr lang="ja-JP" altLang="en-US" sz="1100" b="1" dirty="0">
                <a:latin typeface="ゆたぽん（コーディング）" panose="02000609000000000000" pitchFamily="1" charset="-128"/>
                <a:ea typeface="ゆたぽん（コーディング）" panose="02000609000000000000" pitchFamily="1" charset="-128"/>
              </a:rPr>
              <a:t>meshLength;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/メッシュの半分のサイズ</a:t>
            </a:r>
          </a:p>
          <a:p>
            <a:r>
              <a:rPr lang="ja-JP" altLang="en-US" sz="1100" b="1" dirty="0" smtClean="0">
                <a:latin typeface="ゆたぽん（コーディング）" panose="02000609000000000000" pitchFamily="1" charset="-128"/>
                <a:ea typeface="ゆたぽん（コーディング）" panose="02000609000000000000" pitchFamily="1" charset="-128"/>
              </a:rPr>
              <a:t>　　D3DXVECTOR3 </a:t>
            </a:r>
            <a:r>
              <a:rPr lang="ja-JP" altLang="en-US" sz="1100" b="1" dirty="0">
                <a:latin typeface="ゆたぽん（コーディング）" panose="02000609000000000000" pitchFamily="1" charset="-128"/>
                <a:ea typeface="ゆたぽん（コーディング）" panose="02000609000000000000" pitchFamily="1" charset="-128"/>
              </a:rPr>
              <a:t>basePos;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/起点となる座標</a:t>
            </a:r>
          </a:p>
          <a:p>
            <a:r>
              <a:rPr lang="ja-JP" altLang="en-US" sz="1100" b="1" dirty="0" smtClean="0">
                <a:latin typeface="ゆたぽん（コーディング）" panose="02000609000000000000" pitchFamily="1" charset="-128"/>
                <a:ea typeface="ゆたぽん（コーディング）" panose="02000609000000000000" pitchFamily="1" charset="-128"/>
              </a:rPr>
              <a:t>　　D3DXVECTOR3 </a:t>
            </a:r>
            <a:r>
              <a:rPr lang="ja-JP" altLang="en-US" sz="1100" b="1" dirty="0">
                <a:latin typeface="ゆたぽん（コーディング）" panose="02000609000000000000" pitchFamily="1" charset="-128"/>
                <a:ea typeface="ゆたぽん（コーディング）" panose="02000609000000000000" pitchFamily="1" charset="-128"/>
              </a:rPr>
              <a:t>rayStart;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/レイの始点</a:t>
            </a:r>
          </a:p>
          <a:p>
            <a:r>
              <a:rPr lang="ja-JP" altLang="en-US" sz="1100" b="1" dirty="0" smtClean="0">
                <a:latin typeface="ゆたぽん（コーディング）" panose="02000609000000000000" pitchFamily="1" charset="-128"/>
                <a:ea typeface="ゆたぽん（コーディング）" panose="02000609000000000000" pitchFamily="1" charset="-128"/>
              </a:rPr>
              <a:t>　　D3DXVECTOR3 </a:t>
            </a:r>
            <a:r>
              <a:rPr lang="ja-JP" altLang="en-US" sz="1100" b="1" dirty="0">
                <a:latin typeface="ゆたぽん（コーディング）" panose="02000609000000000000" pitchFamily="1" charset="-128"/>
                <a:ea typeface="ゆたぽん（コーディング）" panose="02000609000000000000" pitchFamily="1" charset="-128"/>
              </a:rPr>
              <a:t>normal;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/法線</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rayDirection </a:t>
            </a:r>
            <a:r>
              <a:rPr lang="ja-JP" altLang="en-US" sz="1100" b="1" dirty="0">
                <a:latin typeface="ゆたぽん（コーディング）" panose="02000609000000000000" pitchFamily="1" charset="-128"/>
                <a:ea typeface="ゆたぽん（コーディング）" panose="02000609000000000000" pitchFamily="1" charset="-128"/>
              </a:rPr>
              <a:t>= this-&gt;m_pCharaA-&gt;getDir();</a:t>
            </a:r>
          </a:p>
          <a:p>
            <a:r>
              <a:rPr lang="ja-JP" altLang="en-US" sz="1100" b="1" dirty="0" smtClean="0">
                <a:latin typeface="ゆたぽん（コーディング）" panose="02000609000000000000" pitchFamily="1" charset="-128"/>
                <a:ea typeface="ゆたぽん（コーディング）" panose="02000609000000000000" pitchFamily="1" charset="-128"/>
              </a:rPr>
              <a:t>　　if </a:t>
            </a:r>
            <a:r>
              <a:rPr lang="ja-JP" altLang="en-US" sz="1100" b="1" dirty="0">
                <a:latin typeface="ゆたぽん（コーディング）" panose="02000609000000000000" pitchFamily="1" charset="-128"/>
                <a:ea typeface="ゆたぽん（コーディング）" panose="02000609000000000000" pitchFamily="1" charset="-128"/>
              </a:rPr>
              <a:t>(rayDirection.x != 0 || rayDirection.y != 0 || rayDirection.z != 0)</a:t>
            </a:r>
          </a:p>
          <a:p>
            <a:r>
              <a:rPr lang="ja-JP" altLang="en-US" sz="1100" b="1" dirty="0" smtClean="0">
                <a:latin typeface="ゆたぽん（コーディング）" panose="02000609000000000000" pitchFamily="1" charset="-128"/>
                <a:ea typeface="ゆたぽん（コーディング）" panose="02000609000000000000" pitchFamily="1" charset="-128"/>
              </a:rPr>
              <a:t>　　{</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basePos </a:t>
            </a:r>
            <a:r>
              <a:rPr lang="ja-JP" altLang="en-US" sz="1100" b="1" dirty="0">
                <a:latin typeface="ゆたぽん（コーディング）" panose="02000609000000000000" pitchFamily="1" charset="-128"/>
                <a:ea typeface="ゆたぽん（コーディング）" panose="02000609000000000000" pitchFamily="1" charset="-128"/>
              </a:rPr>
              <a:t>= this-&gt;m_pCharaA-&gt;getInfo().position + rayDirection;</a:t>
            </a:r>
          </a:p>
          <a:p>
            <a:r>
              <a:rPr lang="ja-JP" altLang="en-US" sz="1100" b="1" dirty="0" smtClean="0">
                <a:latin typeface="ゆたぽん（コーディング）" panose="02000609000000000000" pitchFamily="1" charset="-128"/>
                <a:ea typeface="ゆたぽん（コーディング）" panose="02000609000000000000" pitchFamily="1" charset="-128"/>
              </a:rPr>
              <a:t>　　　　meshLength </a:t>
            </a:r>
            <a:r>
              <a:rPr lang="ja-JP" altLang="en-US" sz="1100" b="1" dirty="0">
                <a:latin typeface="ゆたぽん（コーディング）" panose="02000609000000000000" pitchFamily="1" charset="-128"/>
                <a:ea typeface="ゆたぽん（コーディング）" panose="02000609000000000000" pitchFamily="1" charset="-128"/>
              </a:rPr>
              <a:t>= this-&gt;m_pCharaA-&gt;getMesh().length.z;</a:t>
            </a:r>
          </a:p>
          <a:p>
            <a:r>
              <a:rPr lang="ja-JP" altLang="en-US" sz="1100" b="1" dirty="0" smtClean="0">
                <a:latin typeface="ゆたぽん（コーディング）" panose="02000609000000000000" pitchFamily="1" charset="-128"/>
                <a:ea typeface="ゆたぽん（コーディング）" panose="02000609000000000000" pitchFamily="1" charset="-128"/>
              </a:rPr>
              <a:t>　　　　rayStart </a:t>
            </a:r>
            <a:r>
              <a:rPr lang="ja-JP" altLang="en-US" sz="1100" b="1" dirty="0">
                <a:latin typeface="ゆたぽん（コーディング）" panose="02000609000000000000" pitchFamily="1" charset="-128"/>
                <a:ea typeface="ゆたぽん（コーディング）" panose="02000609000000000000" pitchFamily="1" charset="-128"/>
              </a:rPr>
              <a:t>= D3DXVECTOR3(basePos.</a:t>
            </a:r>
            <a:r>
              <a:rPr lang="ja-JP" altLang="en-US" sz="1100" b="1" dirty="0" err="1">
                <a:latin typeface="ゆたぽん（コーディング）" panose="02000609000000000000" pitchFamily="1" charset="-128"/>
                <a:ea typeface="ゆたぽん（コーディング）" panose="02000609000000000000" pitchFamily="1" charset="-128"/>
              </a:rPr>
              <a:t>x</a:t>
            </a:r>
            <a:r>
              <a:rPr lang="ja-JP" altLang="en-US" sz="1100" b="1" dirty="0">
                <a:latin typeface="ゆたぽん（コーディング）" panose="02000609000000000000" pitchFamily="1" charset="-128"/>
                <a:ea typeface="ゆたぽん（コーディング）" panose="02000609000000000000" pitchFamily="1" charset="-128"/>
              </a:rPr>
              <a:t>, basePos.</a:t>
            </a:r>
            <a:r>
              <a:rPr lang="ja-JP" altLang="en-US" sz="1100" b="1" dirty="0" err="1">
                <a:latin typeface="ゆたぽん（コーディング）" panose="02000609000000000000" pitchFamily="1" charset="-128"/>
                <a:ea typeface="ゆたぽん（コーディング）" panose="02000609000000000000" pitchFamily="1" charset="-128"/>
              </a:rPr>
              <a:t>y</a:t>
            </a:r>
            <a:r>
              <a:rPr lang="ja-JP" altLang="en-US"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basePos</a:t>
            </a:r>
            <a:r>
              <a:rPr lang="ja-JP" altLang="en-US" sz="1100" b="1" dirty="0">
                <a:latin typeface="ゆたぽん（コーディング）" panose="02000609000000000000" pitchFamily="1" charset="-128"/>
                <a:ea typeface="ゆたぽん（コーディング）" panose="02000609000000000000" pitchFamily="1" charset="-128"/>
              </a:rPr>
              <a:t>.z + (meshLength / 2) * rayDirection.z);</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TranstormRay</a:t>
            </a:r>
            <a:r>
              <a:rPr lang="ja-JP" altLang="en-US" sz="1100" b="1" dirty="0">
                <a:latin typeface="ゆたぽん（コーディング）" panose="02000609000000000000" pitchFamily="1" charset="-128"/>
                <a:ea typeface="ゆたぽん（コーディング）" panose="02000609000000000000" pitchFamily="1" charset="-128"/>
              </a:rPr>
              <a:t>(this-&gt;m_pCharaA-&gt;getInfo().worldMatrix</a:t>
            </a:r>
            <a:r>
              <a:rPr lang="ja-JP" altLang="en-US"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this</a:t>
            </a:r>
            <a:r>
              <a:rPr lang="ja-JP" altLang="en-US" sz="1100" b="1" dirty="0">
                <a:latin typeface="ゆたぽん（コーディング）" panose="02000609000000000000" pitchFamily="1" charset="-128"/>
                <a:ea typeface="ゆたぽん（コーディング）" panose="02000609000000000000" pitchFamily="1" charset="-128"/>
              </a:rPr>
              <a:t>-&gt;m_pGround-&gt;getInfo().worldMatrix, basePos, rayStart, </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rayDirection</a:t>
            </a:r>
            <a:r>
              <a:rPr lang="ja-JP" altLang="en-US" sz="1100" b="1" dirty="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24" name="テキスト ボックス 23"/>
          <p:cNvSpPr txBox="1"/>
          <p:nvPr/>
        </p:nvSpPr>
        <p:spPr>
          <a:xfrm>
            <a:off x="408493" y="3282132"/>
            <a:ext cx="1189749" cy="261610"/>
          </a:xfrm>
          <a:prstGeom prst="rect">
            <a:avLst/>
          </a:prstGeom>
          <a:noFill/>
        </p:spPr>
        <p:txBody>
          <a:bodyPr wrap="none" rtlCol="0">
            <a:spAutoFit/>
          </a:bodyPr>
          <a:lstStyle/>
          <a:p>
            <a:r>
              <a:rPr kumimoji="1" lang="en-US" altLang="ja-JP" sz="1100" dirty="0" smtClean="0"/>
              <a:t>&lt;TestScene.cpp&gt;</a:t>
            </a:r>
            <a:endParaRPr kumimoji="1" lang="ja-JP" altLang="en-US" sz="1100" dirty="0"/>
          </a:p>
        </p:txBody>
      </p:sp>
      <p:sp>
        <p:nvSpPr>
          <p:cNvPr id="25" name="正方形/長方形 24"/>
          <p:cNvSpPr/>
          <p:nvPr/>
        </p:nvSpPr>
        <p:spPr>
          <a:xfrm>
            <a:off x="548680" y="3543742"/>
            <a:ext cx="5976664" cy="4340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692696" y="4772070"/>
            <a:ext cx="5760640" cy="30444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22556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149</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697818" y="385371"/>
            <a:ext cx="5827526" cy="7540526"/>
          </a:xfrm>
          <a:prstGeom prst="rect">
            <a:avLst/>
          </a:prstGeom>
        </p:spPr>
        <p:txBody>
          <a:bodyPr wrap="square">
            <a:spAutoFit/>
          </a:bodyPr>
          <a:lstStyle/>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if </a:t>
            </a:r>
            <a:r>
              <a:rPr lang="ja-JP" altLang="en-US" sz="1100" b="1" dirty="0">
                <a:latin typeface="ゆたぽん（コーディング）" panose="02000609000000000000" pitchFamily="1" charset="-128"/>
                <a:ea typeface="ゆたぽん（コーディング）" panose="02000609000000000000" pitchFamily="1" charset="-128"/>
              </a:rPr>
              <a:t>(isCollision(this-&gt;m_pGround-&gt;getMesh().pMesh</a:t>
            </a:r>
            <a:r>
              <a:rPr lang="ja-JP" altLang="en-US"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rayStart</a:t>
            </a:r>
            <a:r>
              <a:rPr lang="ja-JP" altLang="en-US" sz="1100" b="1" dirty="0">
                <a:latin typeface="ゆたぽん（コーディング）" panose="02000609000000000000" pitchFamily="1" charset="-128"/>
                <a:ea typeface="ゆたぽん（コーディング）" panose="02000609000000000000" pitchFamily="1" charset="-128"/>
              </a:rPr>
              <a:t>, rayDirection, distance, normal) &amp;</a:t>
            </a:r>
            <a:r>
              <a:rPr lang="ja-JP" altLang="en-US" sz="1100" b="1" dirty="0" smtClean="0">
                <a:latin typeface="ゆたぽん（コーディング）" panose="02000609000000000000" pitchFamily="1" charset="-128"/>
                <a:ea typeface="ゆたぽん（コーディング）" panose="02000609000000000000" pitchFamily="1" charset="-128"/>
              </a:rPr>
              <a:t>&amp;</a:t>
            </a:r>
            <a:r>
              <a:rPr lang="en-US" altLang="ja-JP" sz="1100" b="1" dirty="0" smtClean="0">
                <a:latin typeface="ゆたぽん（コーディング）" panose="02000609000000000000" pitchFamily="1" charset="-128"/>
                <a:ea typeface="ゆたぽん（コーディング）" panose="02000609000000000000" pitchFamily="1" charset="-128"/>
              </a:rPr>
              <a:t/>
            </a:r>
            <a:br>
              <a:rPr lang="en-US" altLang="ja-JP" sz="1100" b="1" dirty="0" smtClean="0">
                <a:latin typeface="ゆたぽん（コーディング）" panose="02000609000000000000" pitchFamily="1" charset="-128"/>
                <a:ea typeface="ゆたぽん（コーディング）" panose="02000609000000000000" pitchFamily="1" charset="-128"/>
              </a:rPr>
            </a:br>
            <a:r>
              <a:rPr lang="en-US" altLang="ja-JP" sz="1100" b="1" dirty="0" smtClean="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distance </a:t>
            </a:r>
            <a:r>
              <a:rPr lang="ja-JP" altLang="en-US" sz="1100" b="1" dirty="0">
                <a:latin typeface="ゆたぽん（コーディング）" panose="02000609000000000000" pitchFamily="1" charset="-128"/>
                <a:ea typeface="ゆたぽん（コーディング）" panose="02000609000000000000" pitchFamily="1" charset="-128"/>
              </a:rPr>
              <a:t>- meshLength &lt;= 1.0f)</a:t>
            </a:r>
          </a:p>
          <a:p>
            <a:r>
              <a:rPr lang="ja-JP" altLang="en-US" sz="1100" b="1" dirty="0" smtClean="0">
                <a:latin typeface="ゆたぽん（コーディング）" panose="02000609000000000000" pitchFamily="1" charset="-128"/>
                <a:ea typeface="ゆたぽん（コーディング）" panose="02000609000000000000" pitchFamily="1" charset="-128"/>
              </a:rPr>
              <a:t>　　　　{</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D3DXVECTOR3 </a:t>
            </a:r>
            <a:r>
              <a:rPr lang="ja-JP" altLang="en-US" sz="1100" b="1" dirty="0">
                <a:latin typeface="ゆたぽん（コーディング）" panose="02000609000000000000" pitchFamily="1" charset="-128"/>
                <a:ea typeface="ゆたぽん（コーディング）" panose="02000609000000000000" pitchFamily="1" charset="-128"/>
              </a:rPr>
              <a:t>vec;</a:t>
            </a: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calcWallScratchVector</a:t>
            </a:r>
            <a:r>
              <a:rPr lang="ja-JP" altLang="en-US" sz="1100" b="1" dirty="0">
                <a:latin typeface="ゆたぽん（コーディング）" panose="02000609000000000000" pitchFamily="1" charset="-128"/>
                <a:ea typeface="ゆたぽん（コーディング）" panose="02000609000000000000" pitchFamily="1" charset="-128"/>
              </a:rPr>
              <a:t>(&amp;vec, rayDirection, normal);</a:t>
            </a: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vec </a:t>
            </a:r>
            <a:r>
              <a:rPr lang="ja-JP" altLang="en-US" sz="1100" b="1" dirty="0">
                <a:latin typeface="ゆたぽん（コーディング）" panose="02000609000000000000" pitchFamily="1" charset="-128"/>
                <a:ea typeface="ゆたぽん（コーディング）" panose="02000609000000000000" pitchFamily="1" charset="-128"/>
              </a:rPr>
              <a:t>*= 0.5f;</a:t>
            </a:r>
          </a:p>
          <a:p>
            <a:r>
              <a:rPr lang="ja-JP" altLang="en-US" sz="1100" b="1" dirty="0" smtClean="0">
                <a:latin typeface="ゆたぽん（コーディング）" panose="02000609000000000000" pitchFamily="1" charset="-128"/>
                <a:ea typeface="ゆたぽん（コーディング）" panose="02000609000000000000" pitchFamily="1" charset="-128"/>
              </a:rPr>
              <a:t>　　　　　　this</a:t>
            </a:r>
            <a:r>
              <a:rPr lang="ja-JP" altLang="en-US" sz="1100" b="1" dirty="0">
                <a:latin typeface="ゆたぽん（コーディング）" panose="02000609000000000000" pitchFamily="1" charset="-128"/>
                <a:ea typeface="ゆたぽん（コーディング）" panose="02000609000000000000" pitchFamily="1" charset="-128"/>
              </a:rPr>
              <a:t>-&gt;m_pCharaA-&gt;setDir(vec);</a:t>
            </a:r>
          </a:p>
          <a:p>
            <a:r>
              <a:rPr lang="ja-JP" altLang="en-US" sz="1100" b="1" dirty="0" smtClean="0">
                <a:latin typeface="ゆたぽん（コーディング）" panose="02000609000000000000" pitchFamily="1" charset="-128"/>
                <a:ea typeface="ゆたぽん（コーディング）" panose="02000609000000000000" pitchFamily="1" charset="-128"/>
              </a:rPr>
              <a:t>　　　　}</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・・・省略</a:t>
            </a:r>
            <a:endParaRPr lang="en-US" altLang="ja-JP" sz="1100" dirty="0" smtClean="0">
              <a:latin typeface="ゆたぽん（コーディング）" panose="02000609000000000000" pitchFamily="1" charset="-128"/>
              <a:ea typeface="ゆたぽん（コーディング）" panose="02000609000000000000" pitchFamily="1" charset="-128"/>
            </a:endParaRPr>
          </a:p>
          <a:p>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b="1" dirty="0" err="1">
                <a:latin typeface="ゆたぽん（コーディング）" panose="02000609000000000000" pitchFamily="1" charset="-128"/>
                <a:ea typeface="ゆたぽん（コーディング）" panose="02000609000000000000" pitchFamily="1" charset="-128"/>
              </a:rPr>
              <a:t>bool</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CTestScene</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isCollision</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LPD3DXMESH </a:t>
            </a:r>
            <a:r>
              <a:rPr lang="en-US" altLang="ja-JP" sz="1100" b="1" dirty="0" err="1" smtClean="0">
                <a:latin typeface="ゆたぽん（コーディング）" panose="02000609000000000000" pitchFamily="1" charset="-128"/>
                <a:ea typeface="ゆたぽん（コーディング）" panose="02000609000000000000" pitchFamily="1" charset="-128"/>
              </a:rPr>
              <a:t>pMesh</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const</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D3DXVECTOR3&amp; </a:t>
            </a:r>
            <a:r>
              <a:rPr lang="en-US" altLang="ja-JP" sz="1100" b="1" dirty="0" err="1">
                <a:latin typeface="ゆたぽん（コーディング）" panose="02000609000000000000" pitchFamily="1" charset="-128"/>
                <a:ea typeface="ゆたぽん（コーディング）" panose="02000609000000000000" pitchFamily="1" charset="-128"/>
              </a:rPr>
              <a:t>rayStart</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D3DXVECTOR3&amp; </a:t>
            </a:r>
            <a:r>
              <a:rPr lang="en-US" altLang="ja-JP" sz="1100" b="1" dirty="0" err="1">
                <a:latin typeface="ゆたぽん（コーディング）" panose="02000609000000000000" pitchFamily="1" charset="-128"/>
                <a:ea typeface="ゆたぽん（コーディング）" panose="02000609000000000000" pitchFamily="1" charset="-128"/>
              </a:rPr>
              <a:t>rayDirection</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FLOAT</a:t>
            </a:r>
            <a:r>
              <a:rPr lang="en-US" altLang="ja-JP" sz="1100" b="1" dirty="0">
                <a:latin typeface="ゆたぽん（コーディング）" panose="02000609000000000000" pitchFamily="1" charset="-128"/>
                <a:ea typeface="ゆたぽん（コーディング）" panose="02000609000000000000" pitchFamily="1" charset="-128"/>
              </a:rPr>
              <a:t>&amp; distance, D3DXVECTOR3&amp; normal)</a:t>
            </a:r>
          </a:p>
          <a:p>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BOOL </a:t>
            </a:r>
            <a:r>
              <a:rPr lang="en-US" altLang="ja-JP" sz="1100" b="1" dirty="0" err="1">
                <a:latin typeface="ゆたぽん（コーディング）" panose="02000609000000000000" pitchFamily="1" charset="-128"/>
                <a:ea typeface="ゆたぽん（コーディング）" panose="02000609000000000000" pitchFamily="1" charset="-128"/>
              </a:rPr>
              <a:t>bHit</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DWORD </a:t>
            </a:r>
            <a:r>
              <a:rPr lang="en-US" altLang="ja-JP" sz="1100" b="1" dirty="0" err="1">
                <a:latin typeface="ゆたぽん（コーディング）" panose="02000609000000000000" pitchFamily="1" charset="-128"/>
                <a:ea typeface="ゆたぽん（コーディング）" panose="02000609000000000000" pitchFamily="1" charset="-128"/>
              </a:rPr>
              <a:t>collisionIndex</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D3DXIntersect(</a:t>
            </a:r>
            <a:r>
              <a:rPr lang="en-US" altLang="ja-JP" sz="1100" b="1" dirty="0" err="1" smtClean="0">
                <a:latin typeface="ゆたぽん（コーディング）" panose="02000609000000000000" pitchFamily="1" charset="-128"/>
                <a:ea typeface="ゆたぽん（コーディング）" panose="02000609000000000000" pitchFamily="1" charset="-128"/>
              </a:rPr>
              <a:t>pMesh</a:t>
            </a:r>
            <a:r>
              <a:rPr lang="en-US" altLang="ja-JP" sz="1100" b="1" dirty="0">
                <a:latin typeface="ゆたぽん（コーディング）" panose="02000609000000000000" pitchFamily="1" charset="-128"/>
                <a:ea typeface="ゆたぽん（コーディング）" panose="02000609000000000000" pitchFamily="1" charset="-128"/>
              </a:rPr>
              <a:t>, &amp;</a:t>
            </a:r>
            <a:r>
              <a:rPr lang="en-US" altLang="ja-JP" sz="1100" b="1" dirty="0" err="1">
                <a:latin typeface="ゆたぽん（コーディング）" panose="02000609000000000000" pitchFamily="1" charset="-128"/>
                <a:ea typeface="ゆたぽん（コーディング）" panose="02000609000000000000" pitchFamily="1" charset="-128"/>
              </a:rPr>
              <a:t>rayStart</a:t>
            </a:r>
            <a:r>
              <a:rPr lang="en-US" altLang="ja-JP" sz="1100" b="1" dirty="0">
                <a:latin typeface="ゆたぽん（コーディング）" panose="02000609000000000000" pitchFamily="1" charset="-128"/>
                <a:ea typeface="ゆたぽん（コーディング）" panose="02000609000000000000" pitchFamily="1" charset="-128"/>
              </a:rPr>
              <a:t>, &amp;</a:t>
            </a:r>
            <a:r>
              <a:rPr lang="en-US" altLang="ja-JP" sz="1100" b="1" dirty="0" err="1">
                <a:latin typeface="ゆたぽん（コーディング）" panose="02000609000000000000" pitchFamily="1" charset="-128"/>
                <a:ea typeface="ゆたぽん（コーディング）" panose="02000609000000000000" pitchFamily="1" charset="-128"/>
              </a:rPr>
              <a:t>rayDirection</a:t>
            </a:r>
            <a:r>
              <a:rPr lang="en-US" altLang="ja-JP" sz="1100" b="1" dirty="0">
                <a:latin typeface="ゆたぽん（コーディング）" panose="02000609000000000000" pitchFamily="1" charset="-128"/>
                <a:ea typeface="ゆたぽん（コーディング）" panose="02000609000000000000" pitchFamily="1" charset="-128"/>
              </a:rPr>
              <a:t>, &amp;</a:t>
            </a:r>
            <a:r>
              <a:rPr lang="en-US" altLang="ja-JP" sz="1100" b="1" dirty="0" err="1">
                <a:latin typeface="ゆたぽん（コーディング）" panose="02000609000000000000" pitchFamily="1" charset="-128"/>
                <a:ea typeface="ゆたぽん（コーディング）" panose="02000609000000000000" pitchFamily="1" charset="-128"/>
              </a:rPr>
              <a:t>bHit</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collisionIndex</a:t>
            </a:r>
            <a:r>
              <a:rPr lang="en-US" altLang="ja-JP" sz="1100" b="1" dirty="0">
                <a:latin typeface="ゆたぽん（コーディング）" panose="02000609000000000000" pitchFamily="1" charset="-128"/>
                <a:ea typeface="ゆたぽん（コーディング）" panose="02000609000000000000" pitchFamily="1" charset="-128"/>
              </a:rPr>
              <a:t>, NULL, NULL, &amp;distance, NULL, NULL);</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if </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bHit</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WORD</a:t>
            </a:r>
            <a:r>
              <a:rPr lang="en-US" altLang="ja-JP" sz="1100" b="1" dirty="0">
                <a:latin typeface="ゆたぽん（コーディング）" panose="02000609000000000000" pitchFamily="1" charset="-128"/>
                <a:ea typeface="ゆたぽん（コーディング）" panose="02000609000000000000" pitchFamily="1" charset="-128"/>
              </a:rPr>
              <a:t>* p;	//</a:t>
            </a:r>
            <a:r>
              <a:rPr lang="ja-JP" altLang="en-US" sz="1100" b="1" dirty="0">
                <a:latin typeface="ゆたぽん（コーディング）" panose="02000609000000000000" pitchFamily="1" charset="-128"/>
                <a:ea typeface="ゆたぽん（コーディング）" panose="02000609000000000000" pitchFamily="1" charset="-128"/>
              </a:rPr>
              <a:t>インデックスバッファへのポインタ</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インデックスバッファメモリ</a:t>
            </a:r>
            <a:r>
              <a:rPr lang="ja-JP" altLang="en-US" sz="1100" b="1" dirty="0">
                <a:latin typeface="ゆたぽん（コーディング）" panose="02000609000000000000" pitchFamily="1" charset="-128"/>
                <a:ea typeface="ゆたぽん（コーディング）" panose="02000609000000000000" pitchFamily="1" charset="-128"/>
              </a:rPr>
              <a:t>へのポインタを取得</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pMesh</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LockIndexBuffer</a:t>
            </a:r>
            <a:r>
              <a:rPr lang="en-US" altLang="ja-JP" sz="1100" b="1" dirty="0">
                <a:latin typeface="ゆたぽん（コーディング）" panose="02000609000000000000" pitchFamily="1" charset="-128"/>
                <a:ea typeface="ゆたぽん（コーディング）" panose="02000609000000000000" pitchFamily="1" charset="-128"/>
              </a:rPr>
              <a:t>(D3DLOCK_READONLY, (LPVOID*)&amp;p);</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int</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i1, i2, i3;</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i1 </a:t>
            </a:r>
            <a:r>
              <a:rPr lang="en-US" altLang="ja-JP" sz="1100" b="1" dirty="0">
                <a:latin typeface="ゆたぽん（コーディング）" panose="02000609000000000000" pitchFamily="1" charset="-128"/>
                <a:ea typeface="ゆたぽん（コーディング）" panose="02000609000000000000" pitchFamily="1" charset="-128"/>
              </a:rPr>
              <a:t>= p[</a:t>
            </a:r>
            <a:r>
              <a:rPr lang="en-US" altLang="ja-JP" sz="1100" b="1" dirty="0" err="1">
                <a:latin typeface="ゆたぽん（コーディング）" panose="02000609000000000000" pitchFamily="1" charset="-128"/>
                <a:ea typeface="ゆたぽん（コーディング）" panose="02000609000000000000" pitchFamily="1" charset="-128"/>
              </a:rPr>
              <a:t>collisionIndex</a:t>
            </a:r>
            <a:r>
              <a:rPr lang="en-US" altLang="ja-JP" sz="1100" b="1" dirty="0">
                <a:latin typeface="ゆたぽん（コーディング）" panose="02000609000000000000" pitchFamily="1" charset="-128"/>
                <a:ea typeface="ゆたぽん（コーディング）" panose="02000609000000000000" pitchFamily="1" charset="-128"/>
              </a:rPr>
              <a:t> * 3];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レイ始点</a:t>
            </a:r>
            <a:r>
              <a:rPr lang="ja-JP" altLang="en-US" sz="1100" b="1" dirty="0">
                <a:latin typeface="ゆたぽん（コーディング）" panose="02000609000000000000" pitchFamily="1" charset="-128"/>
                <a:ea typeface="ゆたぽん（コーディング）" panose="02000609000000000000" pitchFamily="1" charset="-128"/>
              </a:rPr>
              <a:t>に最も近い面の</a:t>
            </a:r>
            <a:r>
              <a:rPr lang="en-US" altLang="ja-JP" sz="1100" b="1" dirty="0">
                <a:latin typeface="ゆたぽん（コーディング）" panose="02000609000000000000" pitchFamily="1" charset="-128"/>
                <a:ea typeface="ゆたぽん（コーディング）" panose="02000609000000000000" pitchFamily="1" charset="-128"/>
              </a:rPr>
              <a:t>1</a:t>
            </a:r>
            <a:r>
              <a:rPr lang="ja-JP" altLang="en-US" sz="1100" b="1" dirty="0" smtClean="0">
                <a:latin typeface="ゆたぽん（コーディング）" panose="02000609000000000000" pitchFamily="1" charset="-128"/>
                <a:ea typeface="ゆたぽん（コーディング）" panose="02000609000000000000" pitchFamily="1" charset="-128"/>
              </a:rPr>
              <a:t>番目インデックス</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i2 </a:t>
            </a:r>
            <a:r>
              <a:rPr lang="en-US" altLang="ja-JP" sz="1100" b="1" dirty="0">
                <a:latin typeface="ゆたぽん（コーディング）" panose="02000609000000000000" pitchFamily="1" charset="-128"/>
                <a:ea typeface="ゆたぽん（コーディング）" panose="02000609000000000000" pitchFamily="1" charset="-128"/>
              </a:rPr>
              <a:t>= p[</a:t>
            </a:r>
            <a:r>
              <a:rPr lang="en-US" altLang="ja-JP" sz="1100" b="1" dirty="0" err="1">
                <a:latin typeface="ゆたぽん（コーディング）" panose="02000609000000000000" pitchFamily="1" charset="-128"/>
                <a:ea typeface="ゆたぽん（コーディング）" panose="02000609000000000000" pitchFamily="1" charset="-128"/>
              </a:rPr>
              <a:t>collisionIndex</a:t>
            </a:r>
            <a:r>
              <a:rPr lang="en-US" altLang="ja-JP" sz="1100" b="1" dirty="0">
                <a:latin typeface="ゆたぽん（コーディング）" panose="02000609000000000000" pitchFamily="1" charset="-128"/>
                <a:ea typeface="ゆたぽん（コーディング）" panose="02000609000000000000" pitchFamily="1" charset="-128"/>
              </a:rPr>
              <a:t> * 3 + 1];	//</a:t>
            </a:r>
            <a:r>
              <a:rPr lang="ja-JP" altLang="en-US" sz="1100" b="1" dirty="0" smtClean="0">
                <a:latin typeface="ゆたぽん（コーディング）" panose="02000609000000000000" pitchFamily="1" charset="-128"/>
                <a:ea typeface="ゆたぽん（コーディング）" panose="02000609000000000000" pitchFamily="1" charset="-128"/>
              </a:rPr>
              <a:t>レイ始点</a:t>
            </a:r>
            <a:r>
              <a:rPr lang="ja-JP" altLang="en-US" sz="1100" b="1" dirty="0">
                <a:latin typeface="ゆたぽん（コーディング）" panose="02000609000000000000" pitchFamily="1" charset="-128"/>
                <a:ea typeface="ゆたぽん（コーディング）" panose="02000609000000000000" pitchFamily="1" charset="-128"/>
              </a:rPr>
              <a:t>に最も近い面の</a:t>
            </a:r>
            <a:r>
              <a:rPr lang="en-US" altLang="ja-JP" sz="1100" b="1" dirty="0">
                <a:latin typeface="ゆたぽん（コーディング）" panose="02000609000000000000" pitchFamily="1" charset="-128"/>
                <a:ea typeface="ゆたぽん（コーディング）" panose="02000609000000000000" pitchFamily="1" charset="-128"/>
              </a:rPr>
              <a:t>2</a:t>
            </a:r>
            <a:r>
              <a:rPr lang="ja-JP" altLang="en-US" sz="1100" b="1" dirty="0" smtClean="0">
                <a:latin typeface="ゆたぽん（コーディング）" panose="02000609000000000000" pitchFamily="1" charset="-128"/>
                <a:ea typeface="ゆたぽん（コーディング）" panose="02000609000000000000" pitchFamily="1" charset="-128"/>
              </a:rPr>
              <a:t>番目インデックス</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i3 </a:t>
            </a:r>
            <a:r>
              <a:rPr lang="en-US" altLang="ja-JP" sz="1100" b="1" dirty="0">
                <a:latin typeface="ゆたぽん（コーディング）" panose="02000609000000000000" pitchFamily="1" charset="-128"/>
                <a:ea typeface="ゆたぽん（コーディング）" panose="02000609000000000000" pitchFamily="1" charset="-128"/>
              </a:rPr>
              <a:t>= p[</a:t>
            </a:r>
            <a:r>
              <a:rPr lang="en-US" altLang="ja-JP" sz="1100" b="1" dirty="0" err="1">
                <a:latin typeface="ゆたぽん（コーディング）" panose="02000609000000000000" pitchFamily="1" charset="-128"/>
                <a:ea typeface="ゆたぽん（コーディング）" panose="02000609000000000000" pitchFamily="1" charset="-128"/>
              </a:rPr>
              <a:t>collisionIndex</a:t>
            </a:r>
            <a:r>
              <a:rPr lang="en-US" altLang="ja-JP" sz="1100" b="1" dirty="0">
                <a:latin typeface="ゆたぽん（コーディング）" panose="02000609000000000000" pitchFamily="1" charset="-128"/>
                <a:ea typeface="ゆたぽん（コーディング）" panose="02000609000000000000" pitchFamily="1" charset="-128"/>
              </a:rPr>
              <a:t> * 3 + 2];	//</a:t>
            </a:r>
            <a:r>
              <a:rPr lang="ja-JP" altLang="en-US" sz="1100" b="1" dirty="0" smtClean="0">
                <a:latin typeface="ゆたぽん（コーディング）" panose="02000609000000000000" pitchFamily="1" charset="-128"/>
                <a:ea typeface="ゆたぽん（コーディング）" panose="02000609000000000000" pitchFamily="1" charset="-128"/>
              </a:rPr>
              <a:t>レイ始点</a:t>
            </a:r>
            <a:r>
              <a:rPr lang="ja-JP" altLang="en-US" sz="1100" b="1" dirty="0">
                <a:latin typeface="ゆたぽん（コーディング）" panose="02000609000000000000" pitchFamily="1" charset="-128"/>
                <a:ea typeface="ゆたぽん（コーディング）" panose="02000609000000000000" pitchFamily="1" charset="-128"/>
              </a:rPr>
              <a:t>に最も近い面の</a:t>
            </a:r>
            <a:r>
              <a:rPr lang="en-US" altLang="ja-JP" sz="1100" b="1" dirty="0">
                <a:latin typeface="ゆたぽん（コーディング）" panose="02000609000000000000" pitchFamily="1" charset="-128"/>
                <a:ea typeface="ゆたぽん（コーディング）" panose="02000609000000000000" pitchFamily="1" charset="-128"/>
              </a:rPr>
              <a:t>3</a:t>
            </a:r>
            <a:r>
              <a:rPr lang="ja-JP" altLang="en-US" sz="1100" b="1" dirty="0" smtClean="0">
                <a:latin typeface="ゆたぽん（コーディング）" panose="02000609000000000000" pitchFamily="1" charset="-128"/>
                <a:ea typeface="ゆたぽん（コーディング）" panose="02000609000000000000" pitchFamily="1" charset="-128"/>
              </a:rPr>
              <a:t>番目インデックス</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pMesh</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UnlockIndexBuffer</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インデックスバッファアンロック</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頂点インデックスから頂点を取得</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BYTE</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pvb</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頂点バッファへのポインタ</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頂点</a:t>
            </a:r>
            <a:r>
              <a:rPr lang="ja-JP" altLang="en-US" sz="1100" b="1" dirty="0">
                <a:latin typeface="ゆたぽん（コーディング）" panose="02000609000000000000" pitchFamily="1" charset="-128"/>
                <a:ea typeface="ゆたぽん（コーディング）" panose="02000609000000000000" pitchFamily="1" charset="-128"/>
              </a:rPr>
              <a:t>バッファメモリへのポインタを取得</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pMesh</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LockVertexBuffer</a:t>
            </a:r>
            <a:r>
              <a:rPr lang="en-US" altLang="ja-JP" sz="1100" b="1" dirty="0">
                <a:latin typeface="ゆたぽん（コーディング）" panose="02000609000000000000" pitchFamily="1" charset="-128"/>
                <a:ea typeface="ゆたぽん（コーディング）" panose="02000609000000000000" pitchFamily="1" charset="-128"/>
              </a:rPr>
              <a:t>(D3DLOCK_READONLY, (LPVOID*)&amp;</a:t>
            </a:r>
            <a:r>
              <a:rPr lang="en-US" altLang="ja-JP" sz="1100" b="1" dirty="0" err="1">
                <a:latin typeface="ゆたぽん（コーディング）" panose="02000609000000000000" pitchFamily="1" charset="-128"/>
                <a:ea typeface="ゆたぽん（コーディング）" panose="02000609000000000000" pitchFamily="1" charset="-128"/>
              </a:rPr>
              <a:t>pvb</a:t>
            </a:r>
            <a:r>
              <a:rPr lang="en-US" altLang="ja-JP" sz="1100" b="1" dirty="0">
                <a:latin typeface="ゆたぽん（コーディング）" panose="02000609000000000000" pitchFamily="1" charset="-128"/>
                <a:ea typeface="ゆたぽん（コーディング）" panose="02000609000000000000" pitchFamily="1" charset="-128"/>
              </a:rPr>
              <a:t>);</a:t>
            </a:r>
          </a:p>
          <a:p>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DWORD </a:t>
            </a:r>
            <a:r>
              <a:rPr lang="en-US" altLang="ja-JP" sz="1100" b="1" dirty="0" err="1">
                <a:latin typeface="ゆたぽん（コーディング）" panose="02000609000000000000" pitchFamily="1" charset="-128"/>
                <a:ea typeface="ゆたぽん（コーディング）" panose="02000609000000000000" pitchFamily="1" charset="-128"/>
              </a:rPr>
              <a:t>perByte</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pMesh</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GetNumBytesPerVertex</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頂点ごとのバイト数取得</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[3];	//</a:t>
            </a:r>
            <a:r>
              <a:rPr lang="ja-JP" altLang="en-US" sz="1100" b="1" dirty="0">
                <a:latin typeface="ゆたぽん（コーディング）" panose="02000609000000000000" pitchFamily="1" charset="-128"/>
                <a:ea typeface="ゆたぽん（コーディング）" panose="02000609000000000000" pitchFamily="1" charset="-128"/>
              </a:rPr>
              <a:t>面の頂点</a:t>
            </a:r>
            <a:r>
              <a:rPr lang="ja-JP" altLang="en-US" sz="1100" b="1" dirty="0" smtClean="0">
                <a:latin typeface="ゆたぽん（コーディング）" panose="02000609000000000000" pitchFamily="1" charset="-128"/>
                <a:ea typeface="ゆたぽん（コーディング）" panose="02000609000000000000" pitchFamily="1" charset="-128"/>
              </a:rPr>
              <a:t>格納用</a:t>
            </a:r>
            <a:endParaRPr lang="en-US" altLang="ja-JP" sz="1100" b="1" dirty="0" smtClean="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1</a:t>
            </a:r>
            <a:r>
              <a:rPr lang="ja-JP" altLang="en-US" sz="1100" b="1" dirty="0">
                <a:latin typeface="ゆたぽん（コーディング）" panose="02000609000000000000" pitchFamily="1" charset="-128"/>
                <a:ea typeface="ゆたぽん（コーディング）" panose="02000609000000000000" pitchFamily="1" charset="-128"/>
              </a:rPr>
              <a:t>番目の頂点をコピー</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memcpy</a:t>
            </a:r>
            <a:r>
              <a:rPr lang="en-US" altLang="ja-JP" sz="1100" b="1" dirty="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[0], </a:t>
            </a:r>
            <a:r>
              <a:rPr lang="en-US" altLang="ja-JP" sz="1100" b="1" dirty="0" err="1">
                <a:latin typeface="ゆたぽん（コーディング）" panose="02000609000000000000" pitchFamily="1" charset="-128"/>
                <a:ea typeface="ゆたぽん（コーディング）" panose="02000609000000000000" pitchFamily="1" charset="-128"/>
              </a:rPr>
              <a:t>pvb</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perByte</a:t>
            </a:r>
            <a:r>
              <a:rPr lang="en-US" altLang="ja-JP" sz="1100" b="1" dirty="0">
                <a:latin typeface="ゆたぽん（コーディング）" panose="02000609000000000000" pitchFamily="1" charset="-128"/>
                <a:ea typeface="ゆたぽん（コーディング）" panose="02000609000000000000" pitchFamily="1" charset="-128"/>
              </a:rPr>
              <a:t> * i1), </a:t>
            </a:r>
            <a:r>
              <a:rPr lang="en-US" altLang="ja-JP" sz="1100" b="1" dirty="0" err="1">
                <a:latin typeface="ゆたぽん（コーディング）" panose="02000609000000000000" pitchFamily="1" charset="-128"/>
                <a:ea typeface="ゆたぽん（コーディング）" panose="02000609000000000000" pitchFamily="1" charset="-128"/>
              </a:rPr>
              <a:t>sizeof</a:t>
            </a:r>
            <a:r>
              <a:rPr lang="en-US" altLang="ja-JP" sz="1100" b="1" dirty="0">
                <a:latin typeface="ゆたぽん（コーディング）" panose="02000609000000000000" pitchFamily="1" charset="-128"/>
                <a:ea typeface="ゆたぽん（コーディング）" panose="02000609000000000000" pitchFamily="1" charset="-128"/>
              </a:rPr>
              <a:t>(D3DXVECTOR3));	</a:t>
            </a:r>
            <a:endParaRPr lang="ja-JP" altLang="en-US" sz="1100" b="1" dirty="0">
              <a:latin typeface="ゆたぽん（コーディング）" panose="02000609000000000000" pitchFamily="1" charset="-128"/>
              <a:ea typeface="ゆたぽん（コーディング）" panose="02000609000000000000" pitchFamily="1" charset="-128"/>
            </a:endParaRPr>
          </a:p>
        </p:txBody>
      </p:sp>
      <p:sp>
        <p:nvSpPr>
          <p:cNvPr id="25" name="正方形/長方形 24"/>
          <p:cNvSpPr/>
          <p:nvPr/>
        </p:nvSpPr>
        <p:spPr>
          <a:xfrm>
            <a:off x="548680" y="179512"/>
            <a:ext cx="5976664" cy="7920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692696" y="323528"/>
            <a:ext cx="5760640"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92696" y="2771799"/>
            <a:ext cx="5760640" cy="50715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707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latin typeface="A-OTF ゴシックMB101 Pro U" panose="020B0900000000000000" pitchFamily="34" charset="-128"/>
                <a:ea typeface="A-OTF ゴシックMB101 Pro U" panose="020B0900000000000000" pitchFamily="34" charset="-128"/>
              </a:rPr>
              <a:t>スプライトによる描画</a:t>
            </a:r>
            <a:endParaRPr kumimoji="1" lang="ja-JP" altLang="en-US" sz="3200" dirty="0">
              <a:latin typeface="A-OTF ゴシックMB101 Pro U" panose="020B0900000000000000" pitchFamily="34" charset="-128"/>
              <a:ea typeface="A-OTF ゴシックMB101 Pro U" panose="020B0900000000000000" pitchFamily="34"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この章では、</a:t>
            </a:r>
            <a:r>
              <a:rPr lang="ja-JP" altLang="en-US" sz="1100" dirty="0" smtClean="0">
                <a:latin typeface="Meiryo UI" panose="020B0604030504040204" pitchFamily="50" charset="-128"/>
                <a:ea typeface="Meiryo UI" panose="020B0604030504040204" pitchFamily="50" charset="-128"/>
              </a:rPr>
              <a:t>スプライトを用いた画像の描画方法について扱う。</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キーワード</a:t>
            </a:r>
            <a:r>
              <a:rPr lang="ja-JP" altLang="en-US" sz="1100" dirty="0" smtClean="0">
                <a:latin typeface="Meiryo UI" panose="020B0604030504040204" pitchFamily="50" charset="-128"/>
                <a:ea typeface="Meiryo UI" panose="020B0604030504040204" pitchFamily="50" charset="-128"/>
              </a:rPr>
              <a:t>： スプライト　変換行列　テクスチャ　スプライト描画</a:t>
            </a:r>
            <a:endParaRPr kumimoji="1" lang="ja-JP" altLang="en-US" sz="1100" dirty="0">
              <a:latin typeface="Meiryo UI" panose="020B0604030504040204" pitchFamily="50"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15</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3200" dirty="0" smtClean="0">
                <a:latin typeface="A-OTF ゴシックMB101 Pro U" panose="020B0900000000000000" pitchFamily="34" charset="-128"/>
                <a:ea typeface="A-OTF ゴシックMB101 Pro U" panose="020B0900000000000000" pitchFamily="34" charset="-128"/>
                <a:cs typeface="+mj-cs"/>
              </a:rPr>
              <a:t>３</a:t>
            </a:r>
            <a:endParaRPr kumimoji="1" lang="ja-JP" altLang="en-US" sz="3200" b="0" i="0" u="none" strike="noStrike" kern="1200" cap="none" spc="0" normalizeH="0" baseline="0" noProof="0" dirty="0" smtClean="0">
              <a:ln>
                <a:noFill/>
              </a:ln>
              <a:solidFill>
                <a:schemeClr val="tx1"/>
              </a:solidFill>
              <a:effectLst/>
              <a:uLnTx/>
              <a:uFillTx/>
              <a:latin typeface="A-OTF ゴシックMB101 Pro U" panose="020B0900000000000000" pitchFamily="34" charset="-128"/>
              <a:ea typeface="A-OTF ゴシックMB101 Pro U" panose="020B0900000000000000" pitchFamily="34" charset="-128"/>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154561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3.1</a:t>
            </a:r>
            <a:r>
              <a:rPr kumimoji="1" lang="ja-JP" altLang="en-US" u="sng" dirty="0" smtClean="0">
                <a:latin typeface="Meiryo UI" panose="020B0604030504040204" pitchFamily="50" charset="-128"/>
                <a:ea typeface="Meiryo UI" panose="020B0604030504040204" pitchFamily="50" charset="-128"/>
              </a:rPr>
              <a:t>　スプライト</a:t>
            </a:r>
            <a:endParaRPr kumimoji="1" lang="ja-JP" altLang="en-US" u="sng"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629072" y="2267744"/>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では</a:t>
            </a:r>
            <a:r>
              <a:rPr lang="en-US" altLang="ja-JP" sz="1100" dirty="0" smtClean="0">
                <a:latin typeface="Meiryo UI" panose="020B0604030504040204" pitchFamily="50" charset="-128"/>
                <a:ea typeface="Meiryo UI" panose="020B0604030504040204" pitchFamily="50" charset="-128"/>
              </a:rPr>
              <a:t>3DCG</a:t>
            </a:r>
            <a:r>
              <a:rPr lang="ja-JP" altLang="en-US" sz="1100" dirty="0" smtClean="0">
                <a:latin typeface="Meiryo UI" panose="020B0604030504040204" pitchFamily="50" charset="-128"/>
                <a:ea typeface="Meiryo UI" panose="020B0604030504040204" pitchFamily="50" charset="-128"/>
              </a:rPr>
              <a:t>でしか表現することが出来ない為、画像をそのまま画面に描画することは出来ない。そこで</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では</a:t>
            </a:r>
            <a:r>
              <a:rPr lang="ja-JP" altLang="en-US" sz="1100" b="1" dirty="0" smtClean="0">
                <a:latin typeface="Meiryo UI" panose="020B0604030504040204" pitchFamily="50" charset="-128"/>
                <a:ea typeface="Meiryo UI" panose="020B0604030504040204" pitchFamily="50" charset="-128"/>
              </a:rPr>
              <a:t>スプライトと呼ばれる透明な板</a:t>
            </a:r>
            <a:r>
              <a:rPr lang="ja-JP" altLang="en-US" sz="1100" dirty="0" smtClean="0">
                <a:latin typeface="Meiryo UI" panose="020B0604030504040204" pitchFamily="50" charset="-128"/>
                <a:ea typeface="Meiryo UI" panose="020B0604030504040204" pitchFamily="50" charset="-128"/>
              </a:rPr>
              <a:t>を使用し、画像を貼り付けることで画像を比較的簡単に描画することが出来る。</a:t>
            </a:r>
            <a:endParaRPr lang="en-US" altLang="ja-JP" sz="1100" dirty="0" smtClean="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2656" y="2954432"/>
            <a:ext cx="2196435"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3.2</a:t>
            </a:r>
            <a:r>
              <a:rPr kumimoji="1" lang="ja-JP" altLang="en-US" u="sng" dirty="0" smtClean="0">
                <a:latin typeface="Meiryo UI" panose="020B0604030504040204" pitchFamily="50" charset="-128"/>
                <a:ea typeface="Meiryo UI" panose="020B0604030504040204" pitchFamily="50" charset="-128"/>
              </a:rPr>
              <a:t>　スプライトの生成</a:t>
            </a:r>
            <a:endParaRPr kumimoji="1" lang="ja-JP" altLang="en-US" u="sng"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620688" y="3323764"/>
            <a:ext cx="5760640" cy="9387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スプライトは</a:t>
            </a:r>
            <a:r>
              <a:rPr lang="en-US" altLang="ja-JP" sz="1100" dirty="0" smtClean="0">
                <a:latin typeface="Meiryo UI" panose="020B0604030504040204" pitchFamily="50" charset="-128"/>
                <a:ea typeface="Meiryo UI" panose="020B0604030504040204" pitchFamily="50" charset="-128"/>
              </a:rPr>
              <a:t>ID3DXSprite</a:t>
            </a:r>
            <a:r>
              <a:rPr lang="ja-JP" altLang="en-US" sz="1100" dirty="0" smtClean="0">
                <a:latin typeface="Meiryo UI" panose="020B0604030504040204" pitchFamily="50" charset="-128"/>
                <a:ea typeface="Meiryo UI" panose="020B0604030504040204" pitchFamily="50" charset="-128"/>
              </a:rPr>
              <a:t>インタフェースというインタフェースがあり、プログラムにてスプライトを使用したい場合には、</a:t>
            </a:r>
            <a:r>
              <a:rPr lang="en-US" altLang="ja-JP" sz="1100" dirty="0" smtClean="0">
                <a:latin typeface="Meiryo UI" panose="020B0604030504040204" pitchFamily="50" charset="-128"/>
                <a:ea typeface="Meiryo UI" panose="020B0604030504040204" pitchFamily="50" charset="-128"/>
              </a:rPr>
              <a:t> ID3DXSprite</a:t>
            </a:r>
            <a:r>
              <a:rPr lang="ja-JP" altLang="en-US" sz="1100" dirty="0" smtClean="0">
                <a:latin typeface="Meiryo UI" panose="020B0604030504040204" pitchFamily="50" charset="-128"/>
                <a:ea typeface="Meiryo UI" panose="020B0604030504040204" pitchFamily="50" charset="-128"/>
              </a:rPr>
              <a:t>インタフェースポインタである</a:t>
            </a:r>
            <a:r>
              <a:rPr lang="en-US" altLang="ja-JP" sz="1100" b="1" dirty="0" smtClean="0">
                <a:latin typeface="Meiryo UI" panose="020B0604030504040204" pitchFamily="50" charset="-128"/>
                <a:ea typeface="Meiryo UI" panose="020B0604030504040204" pitchFamily="50" charset="-128"/>
              </a:rPr>
              <a:t>LPD3DXSPRITE</a:t>
            </a:r>
            <a:r>
              <a:rPr lang="ja-JP" altLang="en-US" sz="1100" dirty="0" smtClean="0">
                <a:latin typeface="Meiryo UI" panose="020B0604030504040204" pitchFamily="50" charset="-128"/>
                <a:ea typeface="Meiryo UI" panose="020B0604030504040204" pitchFamily="50" charset="-128"/>
              </a:rPr>
              <a:t>型を使用し生成したスプライトのアドレスを格納する。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なお、スプライトを生成するには、</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で用意されている</a:t>
            </a:r>
            <a:r>
              <a:rPr lang="en-US" altLang="ja-JP" sz="1100" b="1" dirty="0" smtClean="0">
                <a:latin typeface="Meiryo UI" panose="020B0604030504040204" pitchFamily="50" charset="-128"/>
                <a:ea typeface="Meiryo UI" panose="020B0604030504040204" pitchFamily="50" charset="-128"/>
              </a:rPr>
              <a:t>D3DXCreateSprite</a:t>
            </a:r>
            <a:r>
              <a:rPr lang="ja-JP" altLang="en-US" sz="1100" b="1" dirty="0" smtClean="0">
                <a:latin typeface="Meiryo UI" panose="020B0604030504040204" pitchFamily="50" charset="-128"/>
                <a:ea typeface="Meiryo UI" panose="020B0604030504040204" pitchFamily="50" charset="-128"/>
              </a:rPr>
              <a:t>関数</a:t>
            </a:r>
            <a:r>
              <a:rPr lang="ja-JP" altLang="en-US" sz="1100" dirty="0" smtClean="0">
                <a:latin typeface="Meiryo UI" panose="020B0604030504040204" pitchFamily="50" charset="-128"/>
                <a:ea typeface="Meiryo UI" panose="020B0604030504040204" pitchFamily="50" charset="-128"/>
              </a:rPr>
              <a:t>を使用する。</a:t>
            </a:r>
            <a:endParaRPr lang="en-US" altLang="ja-JP" sz="1100" dirty="0" smtClean="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541164" y="4261321"/>
            <a:ext cx="6128196"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&lt;D3DXCreateSprite</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スプライトを生成する。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HRESULT D3DXCreateSprite(</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LPDIRECT3DDEVICE9 </a:t>
            </a:r>
            <a:r>
              <a:rPr lang="en-US" altLang="ja-JP" sz="1100" dirty="0" err="1" smtClean="0">
                <a:latin typeface="Meiryo UI" panose="020B0604030504040204" pitchFamily="50" charset="-128"/>
                <a:ea typeface="Meiryo UI" panose="020B0604030504040204" pitchFamily="50" charset="-128"/>
              </a:rPr>
              <a:t>pDevice</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LPD3DXSPRITE * </a:t>
            </a:r>
            <a:r>
              <a:rPr lang="en-US" altLang="ja-JP" sz="1100" dirty="0" err="1" smtClean="0">
                <a:latin typeface="Meiryo UI" panose="020B0604030504040204" pitchFamily="50" charset="-128"/>
                <a:ea typeface="Meiryo UI" panose="020B0604030504040204" pitchFamily="50" charset="-128"/>
              </a:rPr>
              <a:t>ppSprite</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スプライト出力先アドレス</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a:t>
            </a:r>
          </a:p>
        </p:txBody>
      </p:sp>
      <p:sp>
        <p:nvSpPr>
          <p:cNvPr id="38" name="正方形/長方形 37"/>
          <p:cNvSpPr/>
          <p:nvPr/>
        </p:nvSpPr>
        <p:spPr>
          <a:xfrm>
            <a:off x="548680" y="4477132"/>
            <a:ext cx="5904656" cy="12469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620688" y="5793521"/>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スプライトを</a:t>
            </a:r>
            <a:r>
              <a:rPr lang="en-US" altLang="ja-JP" sz="1100" dirty="0" smtClean="0">
                <a:latin typeface="Meiryo UI" panose="020B0604030504040204" pitchFamily="50" charset="-128"/>
                <a:ea typeface="Meiryo UI" panose="020B0604030504040204" pitchFamily="50" charset="-128"/>
              </a:rPr>
              <a:t>D3DXCreateSprite</a:t>
            </a:r>
            <a:r>
              <a:rPr lang="ja-JP" altLang="en-US" sz="1100" dirty="0" err="1" smtClean="0">
                <a:latin typeface="Meiryo UI" panose="020B0604030504040204" pitchFamily="50" charset="-128"/>
                <a:ea typeface="Meiryo UI" panose="020B0604030504040204" pitchFamily="50" charset="-128"/>
              </a:rPr>
              <a:t>にて</a:t>
            </a:r>
            <a:r>
              <a:rPr lang="ja-JP" altLang="en-US" sz="1100" dirty="0" smtClean="0">
                <a:latin typeface="Meiryo UI" panose="020B0604030504040204" pitchFamily="50" charset="-128"/>
                <a:ea typeface="Meiryo UI" panose="020B0604030504040204" pitchFamily="50" charset="-128"/>
              </a:rPr>
              <a:t>生成する場合のプログラム例は以下の通り。</a:t>
            </a:r>
            <a:endParaRPr lang="en-US" altLang="ja-JP" sz="1100" dirty="0" smtClean="0">
              <a:latin typeface="Meiryo UI" panose="020B0604030504040204" pitchFamily="50" charset="-128"/>
              <a:ea typeface="Meiryo UI" panose="020B0604030504040204" pitchFamily="50" charset="-128"/>
            </a:endParaRPr>
          </a:p>
        </p:txBody>
      </p:sp>
      <p:sp>
        <p:nvSpPr>
          <p:cNvPr id="45" name="正方形/長方形 44"/>
          <p:cNvSpPr/>
          <p:nvPr/>
        </p:nvSpPr>
        <p:spPr>
          <a:xfrm>
            <a:off x="548680" y="6156176"/>
            <a:ext cx="5688632" cy="1107996"/>
          </a:xfrm>
          <a:prstGeom prst="rect">
            <a:avLst/>
          </a:prstGeom>
        </p:spPr>
        <p:txBody>
          <a:bodyPr wrap="square">
            <a:spAutoFit/>
          </a:bodyPr>
          <a:lstStyle/>
          <a:p>
            <a:r>
              <a:rPr lang="en-US" altLang="ja-JP" sz="1100" dirty="0" smtClean="0">
                <a:latin typeface="ゆたぽん（コーディング）" pitchFamily="1" charset="-128"/>
                <a:ea typeface="ゆたぽん（コーディング）" pitchFamily="1" charset="-128"/>
              </a:rPr>
              <a:t>LPD3DXSPRITE </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if (FAILED(D3DXCreateSprite(</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 &amp;</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MessageBox</a:t>
            </a:r>
            <a:r>
              <a:rPr lang="en-US" altLang="ja-JP" sz="1100" dirty="0" smtClean="0">
                <a:latin typeface="ゆたぽん（コーディング）" pitchFamily="1" charset="-128"/>
                <a:ea typeface="ゆたぽん（コーディング）" pitchFamily="1" charset="-128"/>
              </a:rPr>
              <a:t>(0, TEXT(“</a:t>
            </a:r>
            <a:r>
              <a:rPr lang="ja-JP" altLang="en-US" sz="1100" dirty="0" smtClean="0">
                <a:latin typeface="ゆたぽん（コーディング）" pitchFamily="1" charset="-128"/>
                <a:ea typeface="ゆたぽん（コーディング）" pitchFamily="1" charset="-128"/>
              </a:rPr>
              <a:t>スプライト作成失敗</a:t>
            </a:r>
            <a:r>
              <a:rPr lang="en-US" altLang="ja-JP" sz="1100" dirty="0" smtClean="0">
                <a:latin typeface="ゆたぽん（コーディング）" pitchFamily="1" charset="-128"/>
                <a:ea typeface="ゆたぽん（コーディング）" pitchFamily="1" charset="-128"/>
              </a:rPr>
              <a:t>"), NULL, MB_OK);</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E_FAIL;//</a:t>
            </a:r>
            <a:r>
              <a:rPr lang="ja-JP" altLang="en-US" sz="1100" dirty="0" smtClean="0">
                <a:latin typeface="ゆたぽん（コーディング）" pitchFamily="1" charset="-128"/>
                <a:ea typeface="ゆたぽん（コーディング）" pitchFamily="1" charset="-128"/>
              </a:rPr>
              <a:t>失敗返却</a:t>
            </a:r>
          </a:p>
          <a:p>
            <a:r>
              <a:rPr lang="en-US" altLang="ja-JP" sz="1100" dirty="0" smtClean="0">
                <a:latin typeface="ゆたぽん（コーディング）" pitchFamily="1" charset="-128"/>
                <a:ea typeface="ゆたぽん（コーディング）" pitchFamily="1" charset="-128"/>
              </a:rPr>
              <a:t>}</a:t>
            </a:r>
            <a:endParaRPr lang="ja-JP" altLang="en-US" sz="1100" dirty="0">
              <a:latin typeface="ゆたぽん（コーディング）" pitchFamily="1" charset="-128"/>
              <a:ea typeface="ゆたぽん（コーディング）" pitchFamily="1" charset="-128"/>
            </a:endParaRPr>
          </a:p>
        </p:txBody>
      </p:sp>
      <p:sp>
        <p:nvSpPr>
          <p:cNvPr id="47" name="正方形/長方形 46"/>
          <p:cNvSpPr/>
          <p:nvPr/>
        </p:nvSpPr>
        <p:spPr>
          <a:xfrm>
            <a:off x="548680" y="6205324"/>
            <a:ext cx="5904656" cy="1030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150</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697818" y="385371"/>
            <a:ext cx="5827526" cy="4154984"/>
          </a:xfrm>
          <a:prstGeom prst="rect">
            <a:avLst/>
          </a:prstGeom>
        </p:spPr>
        <p:txBody>
          <a:bodyPr wrap="square">
            <a:spAutoFit/>
          </a:bodyPr>
          <a:lstStyle/>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2</a:t>
            </a:r>
            <a:r>
              <a:rPr lang="ja-JP" altLang="en-US" sz="1100" b="1" dirty="0">
                <a:latin typeface="ゆたぽん（コーディング）" panose="02000609000000000000" pitchFamily="1" charset="-128"/>
                <a:ea typeface="ゆたぽん（コーディング）" panose="02000609000000000000" pitchFamily="1" charset="-128"/>
              </a:rPr>
              <a:t>番目の頂点をコピー</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memcpy</a:t>
            </a:r>
            <a:r>
              <a:rPr lang="en-US" altLang="ja-JP" sz="1100" b="1" dirty="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[1], </a:t>
            </a:r>
            <a:r>
              <a:rPr lang="en-US" altLang="ja-JP" sz="1100" b="1" dirty="0" err="1">
                <a:latin typeface="ゆたぽん（コーディング）" panose="02000609000000000000" pitchFamily="1" charset="-128"/>
                <a:ea typeface="ゆたぽん（コーディング）" panose="02000609000000000000" pitchFamily="1" charset="-128"/>
              </a:rPr>
              <a:t>pvb</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perByte</a:t>
            </a:r>
            <a:r>
              <a:rPr lang="en-US" altLang="ja-JP" sz="1100" b="1" dirty="0">
                <a:latin typeface="ゆたぽん（コーディング）" panose="02000609000000000000" pitchFamily="1" charset="-128"/>
                <a:ea typeface="ゆたぽん（コーディング）" panose="02000609000000000000" pitchFamily="1" charset="-128"/>
              </a:rPr>
              <a:t> * i2), </a:t>
            </a:r>
            <a:r>
              <a:rPr lang="en-US" altLang="ja-JP" sz="1100" b="1" dirty="0" err="1">
                <a:latin typeface="ゆたぽん（コーディング）" panose="02000609000000000000" pitchFamily="1" charset="-128"/>
                <a:ea typeface="ゆたぽん（コーディング）" panose="02000609000000000000" pitchFamily="1" charset="-128"/>
              </a:rPr>
              <a:t>sizeof</a:t>
            </a:r>
            <a:r>
              <a:rPr lang="en-US" altLang="ja-JP" sz="1100" b="1" dirty="0">
                <a:latin typeface="ゆたぽん（コーディング）" panose="02000609000000000000" pitchFamily="1" charset="-128"/>
                <a:ea typeface="ゆたぽん（コーディング）" panose="02000609000000000000" pitchFamily="1" charset="-128"/>
              </a:rPr>
              <a:t>(D3DXVECTOR3</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3</a:t>
            </a:r>
            <a:r>
              <a:rPr lang="ja-JP" altLang="en-US" sz="1100" b="1" dirty="0">
                <a:latin typeface="ゆたぽん（コーディング）" panose="02000609000000000000" pitchFamily="1" charset="-128"/>
                <a:ea typeface="ゆたぽん（コーディング）" panose="02000609000000000000" pitchFamily="1" charset="-128"/>
              </a:rPr>
              <a:t>番目の頂点をコピー</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memcpy</a:t>
            </a:r>
            <a:r>
              <a:rPr lang="en-US" altLang="ja-JP" sz="1100" b="1" dirty="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[2], </a:t>
            </a:r>
            <a:r>
              <a:rPr lang="en-US" altLang="ja-JP" sz="1100" b="1" dirty="0" err="1">
                <a:latin typeface="ゆたぽん（コーディング）" panose="02000609000000000000" pitchFamily="1" charset="-128"/>
                <a:ea typeface="ゆたぽん（コーディング）" panose="02000609000000000000" pitchFamily="1" charset="-128"/>
              </a:rPr>
              <a:t>pvb</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perByte</a:t>
            </a:r>
            <a:r>
              <a:rPr lang="en-US" altLang="ja-JP" sz="1100" b="1" dirty="0">
                <a:latin typeface="ゆたぽん（コーディング）" panose="02000609000000000000" pitchFamily="1" charset="-128"/>
                <a:ea typeface="ゆたぽん（コーディング）" panose="02000609000000000000" pitchFamily="1" charset="-128"/>
              </a:rPr>
              <a:t> * i3), </a:t>
            </a:r>
            <a:r>
              <a:rPr lang="en-US" altLang="ja-JP" sz="1100" b="1" dirty="0" err="1">
                <a:latin typeface="ゆたぽん（コーディング）" panose="02000609000000000000" pitchFamily="1" charset="-128"/>
                <a:ea typeface="ゆたぽん（コーディング）" panose="02000609000000000000" pitchFamily="1" charset="-128"/>
              </a:rPr>
              <a:t>sizeof</a:t>
            </a:r>
            <a:r>
              <a:rPr lang="en-US" altLang="ja-JP" sz="1100" b="1" dirty="0">
                <a:latin typeface="ゆたぽん（コーディング）" panose="02000609000000000000" pitchFamily="1" charset="-128"/>
                <a:ea typeface="ゆたぽん（コーディング）" panose="02000609000000000000" pitchFamily="1" charset="-128"/>
              </a:rPr>
              <a:t>(D3DXVECTOR3));	</a:t>
            </a:r>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pMesh</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UnlockVertexBuffer</a:t>
            </a:r>
            <a:r>
              <a:rPr lang="en-US" altLang="ja-JP" sz="1100" b="1" dirty="0">
                <a:latin typeface="ゆたぽん（コーディング）" panose="02000609000000000000" pitchFamily="1" charset="-128"/>
                <a:ea typeface="ゆたぽん（コーディング）" panose="02000609000000000000" pitchFamily="1" charset="-128"/>
              </a:rPr>
              <a:t>();	//</a:t>
            </a:r>
            <a:r>
              <a:rPr lang="ja-JP" altLang="en-US" sz="1100" b="1" dirty="0">
                <a:latin typeface="ゆたぽん（コーディング）" panose="02000609000000000000" pitchFamily="1" charset="-128"/>
                <a:ea typeface="ゆたぽん（コーディング）" panose="02000609000000000000" pitchFamily="1" charset="-128"/>
              </a:rPr>
              <a:t>頂点バッファアンロック</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vecA</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[1] - </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[0</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1</a:t>
            </a:r>
            <a:r>
              <a:rPr lang="ja-JP" altLang="en-US" sz="1100" b="1" dirty="0" smtClean="0">
                <a:latin typeface="ゆたぽん（コーディング）" panose="02000609000000000000" pitchFamily="1" charset="-128"/>
                <a:ea typeface="ゆたぽん（コーディング）" panose="02000609000000000000" pitchFamily="1" charset="-128"/>
              </a:rPr>
              <a:t>番目、</a:t>
            </a:r>
            <a:r>
              <a:rPr lang="en-US" altLang="ja-JP" sz="1100" b="1" dirty="0" smtClean="0">
                <a:latin typeface="ゆたぽん（コーディング）" panose="02000609000000000000" pitchFamily="1" charset="-128"/>
                <a:ea typeface="ゆたぽん（コーディング）" panose="02000609000000000000" pitchFamily="1" charset="-128"/>
              </a:rPr>
              <a:t>2</a:t>
            </a:r>
            <a:r>
              <a:rPr lang="ja-JP" altLang="en-US" sz="1100" b="1" dirty="0">
                <a:latin typeface="ゆたぽん（コーディング）" panose="02000609000000000000" pitchFamily="1" charset="-128"/>
                <a:ea typeface="ゆたぽん（コーディング）" panose="02000609000000000000" pitchFamily="1" charset="-128"/>
              </a:rPr>
              <a:t>番目の頂点からベクトル算出</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vecB</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[2] - </a:t>
            </a:r>
            <a:r>
              <a:rPr lang="en-US" altLang="ja-JP" sz="1100" b="1" dirty="0" err="1">
                <a:latin typeface="ゆたぽん（コーディング）" panose="02000609000000000000" pitchFamily="1" charset="-128"/>
                <a:ea typeface="ゆたぽん（コーディング）" panose="02000609000000000000" pitchFamily="1" charset="-128"/>
              </a:rPr>
              <a:t>vtx</a:t>
            </a:r>
            <a:r>
              <a:rPr lang="en-US" altLang="ja-JP" sz="1100" b="1" dirty="0">
                <a:latin typeface="ゆたぽん（コーディング）" panose="02000609000000000000" pitchFamily="1" charset="-128"/>
                <a:ea typeface="ゆたぽん（コーディング）" panose="02000609000000000000" pitchFamily="1" charset="-128"/>
              </a:rPr>
              <a:t>[1</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1</a:t>
            </a:r>
            <a:r>
              <a:rPr lang="ja-JP" altLang="en-US" sz="1100" b="1" dirty="0" smtClean="0">
                <a:latin typeface="ゆたぽん（コーディング）" panose="02000609000000000000" pitchFamily="1" charset="-128"/>
                <a:ea typeface="ゆたぽん（コーディング）" panose="02000609000000000000" pitchFamily="1" charset="-128"/>
              </a:rPr>
              <a:t>番目、</a:t>
            </a:r>
            <a:r>
              <a:rPr lang="en-US" altLang="ja-JP" sz="1100" b="1" dirty="0" smtClean="0">
                <a:latin typeface="ゆたぽん（コーディング）" panose="02000609000000000000" pitchFamily="1" charset="-128"/>
                <a:ea typeface="ゆたぽん（コーディング）" panose="02000609000000000000" pitchFamily="1" charset="-128"/>
              </a:rPr>
              <a:t>3</a:t>
            </a:r>
            <a:r>
              <a:rPr lang="ja-JP" altLang="en-US" sz="1100" b="1" dirty="0">
                <a:latin typeface="ゆたぽん（コーディング）" panose="02000609000000000000" pitchFamily="1" charset="-128"/>
                <a:ea typeface="ゆたぽん（コーディング）" panose="02000609000000000000" pitchFamily="1" charset="-128"/>
              </a:rPr>
              <a:t>番目の頂点からベクトル算出</a:t>
            </a: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D3DXVec3Cross</a:t>
            </a:r>
            <a:r>
              <a:rPr lang="en-US" altLang="ja-JP" sz="1100" b="1" dirty="0">
                <a:latin typeface="ゆたぽん（コーディング）" panose="02000609000000000000" pitchFamily="1" charset="-128"/>
                <a:ea typeface="ゆたぽん（コーディング）" panose="02000609000000000000" pitchFamily="1" charset="-128"/>
              </a:rPr>
              <a:t>(&amp;normal, &amp;</a:t>
            </a:r>
            <a:r>
              <a:rPr lang="en-US" altLang="ja-JP" sz="1100" b="1" dirty="0" err="1">
                <a:latin typeface="ゆたぽん（コーディング）" panose="02000609000000000000" pitchFamily="1" charset="-128"/>
                <a:ea typeface="ゆたぽん（コーディング）" panose="02000609000000000000" pitchFamily="1" charset="-128"/>
              </a:rPr>
              <a:t>vecA</a:t>
            </a:r>
            <a:r>
              <a:rPr lang="en-US" altLang="ja-JP" sz="1100" b="1" dirty="0">
                <a:latin typeface="ゆたぽん（コーディング）" panose="02000609000000000000" pitchFamily="1" charset="-128"/>
                <a:ea typeface="ゆたぽん（コーディング）" panose="02000609000000000000" pitchFamily="1" charset="-128"/>
              </a:rPr>
              <a:t>, &amp;</a:t>
            </a:r>
            <a:r>
              <a:rPr lang="en-US" altLang="ja-JP" sz="1100" b="1" dirty="0" err="1">
                <a:latin typeface="ゆたぽん（コーディング）" panose="02000609000000000000" pitchFamily="1" charset="-128"/>
                <a:ea typeface="ゆたぽん（コーディング）" panose="02000609000000000000" pitchFamily="1" charset="-128"/>
              </a:rPr>
              <a:t>vecB</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a:latin typeface="ゆたぽん（コーディング）" panose="02000609000000000000" pitchFamily="1" charset="-128"/>
                <a:ea typeface="ゆたぽん（コーディング）" panose="02000609000000000000" pitchFamily="1" charset="-128"/>
              </a:rPr>
              <a:t>2</a:t>
            </a:r>
            <a:r>
              <a:rPr lang="ja-JP" altLang="en-US" sz="1100" b="1" dirty="0" err="1">
                <a:latin typeface="ゆたぽん（コーディング）" panose="02000609000000000000" pitchFamily="1" charset="-128"/>
                <a:ea typeface="ゆたぽん（コーディング）" panose="02000609000000000000" pitchFamily="1" charset="-128"/>
              </a:rPr>
              <a:t>つの</a:t>
            </a:r>
            <a:r>
              <a:rPr lang="ja-JP" altLang="en-US" sz="1100" b="1" dirty="0">
                <a:latin typeface="ゆたぽん（コーディング）" panose="02000609000000000000" pitchFamily="1" charset="-128"/>
                <a:ea typeface="ゆたぽん（コーディング）" panose="02000609000000000000" pitchFamily="1" charset="-128"/>
              </a:rPr>
              <a:t>ベクトルから法線ベクトル算出</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return </a:t>
            </a:r>
            <a:r>
              <a:rPr lang="en-US" altLang="ja-JP" sz="1100" b="1" dirty="0" err="1">
                <a:latin typeface="ゆたぽん（コーディング）" panose="02000609000000000000" pitchFamily="1" charset="-128"/>
                <a:ea typeface="ゆたぽん（コーディング）" panose="02000609000000000000" pitchFamily="1" charset="-128"/>
              </a:rPr>
              <a:t>bHit</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a:t>
            </a:r>
          </a:p>
          <a:p>
            <a:endParaRPr lang="en-US" altLang="ja-JP" sz="1100" b="1" dirty="0">
              <a:latin typeface="ゆたぽん（コーディング）" panose="02000609000000000000" pitchFamily="1" charset="-128"/>
              <a:ea typeface="ゆたぽん（コーディング）" panose="02000609000000000000" pitchFamily="1" charset="-128"/>
            </a:endParaRPr>
          </a:p>
          <a:p>
            <a:endParaRPr lang="en-US" altLang="ja-JP" sz="1100" b="1" dirty="0">
              <a:latin typeface="ゆたぽん（コーディング）" panose="02000609000000000000" pitchFamily="1" charset="-128"/>
              <a:ea typeface="ゆたぽん（コーディング）" panose="02000609000000000000" pitchFamily="1" charset="-128"/>
            </a:endParaRPr>
          </a:p>
          <a:p>
            <a:r>
              <a:rPr lang="en-US" altLang="ja-JP" sz="1100" b="1" dirty="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CTestScene</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calcWallScratchVector</a:t>
            </a:r>
            <a:r>
              <a:rPr lang="en-US" altLang="ja-JP" sz="1100" b="1" dirty="0">
                <a:latin typeface="ゆたぽん（コーディング）" panose="02000609000000000000" pitchFamily="1" charset="-128"/>
                <a:ea typeface="ゆたぽん（コーディング）" panose="02000609000000000000" pitchFamily="1" charset="-128"/>
              </a:rPr>
              <a:t>(D3DXVECTOR3* out</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const</a:t>
            </a:r>
            <a:r>
              <a:rPr lang="en-US" altLang="ja-JP" sz="1100" b="1" dirty="0" smtClean="0">
                <a:latin typeface="ゆたぽん（コーディング）" panose="02000609000000000000" pitchFamily="1" charset="-128"/>
                <a:ea typeface="ゆたぽん（コーディング）" panose="02000609000000000000" pitchFamily="1" charset="-128"/>
              </a:rPr>
              <a:t> </a:t>
            </a:r>
            <a:r>
              <a:rPr lang="en-US" altLang="ja-JP" sz="1100" b="1" dirty="0">
                <a:latin typeface="ゆたぽん（コーディング）" panose="02000609000000000000" pitchFamily="1" charset="-128"/>
                <a:ea typeface="ゆたぽん（コーディング）" panose="02000609000000000000" pitchFamily="1" charset="-128"/>
              </a:rPr>
              <a:t>D3DXVECTOR3&amp; front, </a:t>
            </a:r>
            <a:r>
              <a:rPr lang="en-US" altLang="ja-JP" sz="1100" b="1" dirty="0" err="1">
                <a:latin typeface="ゆたぽん（コーディング）" panose="02000609000000000000" pitchFamily="1" charset="-128"/>
                <a:ea typeface="ゆたぽん（コーディング）" panose="02000609000000000000" pitchFamily="1" charset="-128"/>
              </a:rPr>
              <a:t>const</a:t>
            </a:r>
            <a:r>
              <a:rPr lang="en-US" altLang="ja-JP" sz="1100" b="1" dirty="0">
                <a:latin typeface="ゆたぽん（コーディング）" panose="02000609000000000000" pitchFamily="1" charset="-128"/>
                <a:ea typeface="ゆたぽん（コーディング）" panose="02000609000000000000" pitchFamily="1" charset="-128"/>
              </a:rPr>
              <a:t> D3DXVECTOR3&amp; normal) {</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D3DXVECTOR3 </a:t>
            </a:r>
            <a:r>
              <a:rPr lang="en-US" altLang="ja-JP" sz="1100" b="1" dirty="0" err="1">
                <a:latin typeface="ゆたぽん（コーディング）" panose="02000609000000000000" pitchFamily="1" charset="-128"/>
                <a:ea typeface="ゆたぽん（コーディング）" panose="02000609000000000000" pitchFamily="1" charset="-128"/>
              </a:rPr>
              <a:t>normal_n</a:t>
            </a:r>
            <a:r>
              <a:rPr lang="en-US" altLang="ja-JP" sz="1100" b="1"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D3DXVec3Normalize</a:t>
            </a:r>
            <a:r>
              <a:rPr lang="en-US" altLang="ja-JP" sz="1100" b="1" dirty="0">
                <a:latin typeface="ゆたぽん（コーディング）" panose="02000609000000000000" pitchFamily="1" charset="-128"/>
                <a:ea typeface="ゆたぽん（コーディング）" panose="02000609000000000000" pitchFamily="1" charset="-128"/>
              </a:rPr>
              <a:t>(&amp;</a:t>
            </a:r>
            <a:r>
              <a:rPr lang="en-US" altLang="ja-JP" sz="1100" b="1" dirty="0" err="1">
                <a:latin typeface="ゆたぽん（コーディング）" panose="02000609000000000000" pitchFamily="1" charset="-128"/>
                <a:ea typeface="ゆたぽん（コーディング）" panose="02000609000000000000" pitchFamily="1" charset="-128"/>
              </a:rPr>
              <a:t>normal_n</a:t>
            </a:r>
            <a:r>
              <a:rPr lang="en-US" altLang="ja-JP" sz="1100" b="1" dirty="0">
                <a:latin typeface="ゆたぽん（コーディング）" panose="02000609000000000000" pitchFamily="1" charset="-128"/>
                <a:ea typeface="ゆたぽん（コーディング）" panose="02000609000000000000" pitchFamily="1" charset="-128"/>
              </a:rPr>
              <a:t>, &amp;normal);</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a:latin typeface="ゆたぽん（コーディング）" panose="02000609000000000000" pitchFamily="1" charset="-128"/>
                <a:ea typeface="ゆたぽん（コーディング）" panose="02000609000000000000" pitchFamily="1" charset="-128"/>
              </a:rPr>
              <a:t>法線ベクトルと進行ベクトルから擦りベクトル算出</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return </a:t>
            </a:r>
            <a:r>
              <a:rPr lang="en-US" altLang="ja-JP" sz="1100" b="1" dirty="0">
                <a:latin typeface="ゆたぽん（コーディング）" panose="02000609000000000000" pitchFamily="1" charset="-128"/>
                <a:ea typeface="ゆたぽん（コーディング）" panose="02000609000000000000" pitchFamily="1" charset="-128"/>
              </a:rPr>
              <a:t>D3DXVec3Normalize</a:t>
            </a:r>
            <a:r>
              <a:rPr lang="en-US" altLang="ja-JP" sz="1100" b="1" dirty="0" smtClean="0">
                <a:latin typeface="ゆたぽん（コーディング）" panose="02000609000000000000" pitchFamily="1" charset="-128"/>
                <a:ea typeface="ゆたぽん（コーディング）" panose="02000609000000000000" pitchFamily="1" charset="-128"/>
              </a:rPr>
              <a:t>(</a:t>
            </a:r>
          </a:p>
          <a:p>
            <a:r>
              <a:rPr lang="ja-JP" altLang="en-US" sz="1100" b="1" dirty="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out</a:t>
            </a:r>
            <a:r>
              <a:rPr lang="en-US" altLang="ja-JP" sz="1100" b="1" dirty="0">
                <a:latin typeface="ゆたぽん（コーディング）" panose="02000609000000000000" pitchFamily="1" charset="-128"/>
                <a:ea typeface="ゆたぽん（コーディング）" panose="02000609000000000000" pitchFamily="1" charset="-128"/>
              </a:rPr>
              <a:t>, &amp;(front - D3DXVec3Dot(&amp;front, &amp;</a:t>
            </a:r>
            <a:r>
              <a:rPr lang="en-US" altLang="ja-JP" sz="1100" b="1" dirty="0" err="1">
                <a:latin typeface="ゆたぽん（コーディング）" panose="02000609000000000000" pitchFamily="1" charset="-128"/>
                <a:ea typeface="ゆたぽん（コーディング）" panose="02000609000000000000" pitchFamily="1" charset="-128"/>
              </a:rPr>
              <a:t>normal_n</a:t>
            </a:r>
            <a:r>
              <a:rPr lang="en-US" altLang="ja-JP" sz="1100" b="1" dirty="0">
                <a:latin typeface="ゆたぽん（コーディング）" panose="02000609000000000000" pitchFamily="1" charset="-128"/>
                <a:ea typeface="ゆたぽん（コーディング）" panose="02000609000000000000" pitchFamily="1" charset="-128"/>
              </a:rPr>
              <a:t>) * </a:t>
            </a:r>
            <a:r>
              <a:rPr lang="en-US" altLang="ja-JP" sz="1100" b="1" dirty="0" err="1">
                <a:latin typeface="ゆたぽん（コーディング）" panose="02000609000000000000" pitchFamily="1" charset="-128"/>
                <a:ea typeface="ゆたぽん（コーディング）" panose="02000609000000000000" pitchFamily="1" charset="-128"/>
              </a:rPr>
              <a:t>normal_n</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a:t>
            </a:r>
          </a:p>
          <a:p>
            <a:endParaRPr lang="ja-JP" altLang="en-US" sz="1100" b="1" dirty="0">
              <a:latin typeface="ゆたぽん（コーディング）" panose="02000609000000000000" pitchFamily="1" charset="-128"/>
              <a:ea typeface="ゆたぽん（コーディング）" panose="02000609000000000000" pitchFamily="1" charset="-128"/>
            </a:endParaRPr>
          </a:p>
        </p:txBody>
      </p:sp>
      <p:sp>
        <p:nvSpPr>
          <p:cNvPr id="25" name="正方形/長方形 24"/>
          <p:cNvSpPr/>
          <p:nvPr/>
        </p:nvSpPr>
        <p:spPr>
          <a:xfrm>
            <a:off x="548680" y="179512"/>
            <a:ext cx="5976664" cy="436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692696" y="323528"/>
            <a:ext cx="5760640"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60648" y="4738975"/>
            <a:ext cx="1887055" cy="369332"/>
          </a:xfrm>
          <a:prstGeom prst="rect">
            <a:avLst/>
          </a:prstGeom>
          <a:noFill/>
        </p:spPr>
        <p:txBody>
          <a:bodyPr wrap="none" rtlCol="0">
            <a:spAutoFit/>
          </a:bodyPr>
          <a:lstStyle/>
          <a:p>
            <a:r>
              <a:rPr kumimoji="1" lang="ja-JP" altLang="en-US" u="sng" dirty="0" smtClean="0"/>
              <a:t>９．２１　演習問題</a:t>
            </a:r>
            <a:endParaRPr kumimoji="1" lang="ja-JP" altLang="en-US" u="sng" dirty="0"/>
          </a:p>
        </p:txBody>
      </p:sp>
      <p:sp>
        <p:nvSpPr>
          <p:cNvPr id="9" name="テキスト ボックス 8"/>
          <p:cNvSpPr txBox="1"/>
          <p:nvPr/>
        </p:nvSpPr>
        <p:spPr>
          <a:xfrm>
            <a:off x="548680" y="5195016"/>
            <a:ext cx="4440639" cy="261610"/>
          </a:xfrm>
          <a:prstGeom prst="rect">
            <a:avLst/>
          </a:prstGeom>
          <a:noFill/>
        </p:spPr>
        <p:txBody>
          <a:bodyPr wrap="none" rtlCol="0">
            <a:spAutoFit/>
          </a:bodyPr>
          <a:lstStyle/>
          <a:p>
            <a:r>
              <a:rPr lang="ja-JP" altLang="en-US" sz="1100" dirty="0" smtClean="0"/>
              <a:t>地面との衝突判定および壁擦りを混合させたプログラムを実装しなさい。</a:t>
            </a:r>
            <a:endParaRPr kumimoji="1" lang="ja-JP" altLang="en-US" sz="1100" dirty="0"/>
          </a:p>
        </p:txBody>
      </p:sp>
    </p:spTree>
    <p:extLst>
      <p:ext uri="{BB962C8B-B14F-4D97-AF65-F5344CB8AC3E}">
        <p14:creationId xmlns:p14="http://schemas.microsoft.com/office/powerpoint/2010/main" val="96246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16</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2196435"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3.3</a:t>
            </a:r>
            <a:r>
              <a:rPr kumimoji="1" lang="ja-JP" altLang="en-US" u="sng" dirty="0" smtClean="0">
                <a:latin typeface="Meiryo UI" panose="020B0604030504040204" pitchFamily="50" charset="-128"/>
                <a:ea typeface="Meiryo UI" panose="020B0604030504040204" pitchFamily="50" charset="-128"/>
              </a:rPr>
              <a:t>　スプライトの描画</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スプライトを描画する一連の処理は以下のようになる。</a:t>
            </a:r>
            <a:endParaRPr lang="en-US" altLang="ja-JP" sz="1100" dirty="0" smtClean="0">
              <a:latin typeface="Meiryo UI" panose="020B0604030504040204" pitchFamily="50" charset="-128"/>
              <a:ea typeface="Meiryo UI" panose="020B0604030504040204" pitchFamily="50" charset="-128"/>
            </a:endParaRPr>
          </a:p>
        </p:txBody>
      </p:sp>
      <p:sp>
        <p:nvSpPr>
          <p:cNvPr id="10" name="正方形/長方形 9"/>
          <p:cNvSpPr/>
          <p:nvPr/>
        </p:nvSpPr>
        <p:spPr>
          <a:xfrm>
            <a:off x="908720" y="899592"/>
            <a:ext cx="4752528" cy="19442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132856" y="994460"/>
            <a:ext cx="2088232" cy="2880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ysClr val="windowText" lastClr="000000"/>
                </a:solidFill>
                <a:latin typeface="Meiryo UI" panose="020B0604030504040204" pitchFamily="50" charset="-128"/>
                <a:ea typeface="Meiryo UI" panose="020B0604030504040204" pitchFamily="50" charset="-128"/>
              </a:rPr>
              <a:t>スプライト描画開始</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2132856" y="1979712"/>
            <a:ext cx="2088232" cy="2880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スプライト描画</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2132856" y="2483768"/>
            <a:ext cx="2088232" cy="2880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ysClr val="windowText" lastClr="000000"/>
                </a:solidFill>
                <a:latin typeface="Meiryo UI" panose="020B0604030504040204" pitchFamily="50" charset="-128"/>
                <a:ea typeface="Meiryo UI" panose="020B0604030504040204" pitchFamily="50" charset="-128"/>
              </a:rPr>
              <a:t>スプライト描画終了</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cxnSp>
        <p:nvCxnSpPr>
          <p:cNvPr id="16" name="直線矢印コネクタ 15"/>
          <p:cNvCxnSpPr>
            <a:stCxn id="11" idx="2"/>
          </p:cNvCxnSpPr>
          <p:nvPr/>
        </p:nvCxnSpPr>
        <p:spPr>
          <a:xfrm>
            <a:off x="3176972" y="12824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3160020" y="226774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348880" y="2843808"/>
            <a:ext cx="187220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ja-JP" altLang="en-US" sz="1100" dirty="0" smtClean="0">
                <a:latin typeface="Meiryo UI" panose="020B0604030504040204" pitchFamily="50" charset="-128"/>
                <a:ea typeface="Meiryo UI" panose="020B0604030504040204" pitchFamily="50" charset="-128"/>
              </a:rPr>
              <a:t>スプライトを描画する流れ</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476672" y="3059832"/>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スプライト描画処理もレンダリング処理のひとつである為、</a:t>
            </a:r>
            <a:r>
              <a:rPr lang="en-US" altLang="ja-JP" sz="1100" dirty="0" err="1" smtClean="0">
                <a:latin typeface="Meiryo UI" panose="020B0604030504040204" pitchFamily="50" charset="-128"/>
                <a:ea typeface="Meiryo UI" panose="020B0604030504040204" pitchFamily="50" charset="-128"/>
              </a:rPr>
              <a:t>BeginScene</a:t>
            </a:r>
            <a:r>
              <a:rPr lang="ja-JP" altLang="en-US" sz="1100" dirty="0" smtClean="0">
                <a:latin typeface="Meiryo UI" panose="020B0604030504040204" pitchFamily="50" charset="-128"/>
                <a:ea typeface="Meiryo UI" panose="020B0604030504040204" pitchFamily="50" charset="-128"/>
              </a:rPr>
              <a:t>関数と</a:t>
            </a:r>
            <a:r>
              <a:rPr lang="en-US" altLang="ja-JP" sz="1100" dirty="0" err="1" smtClean="0">
                <a:latin typeface="Meiryo UI" panose="020B0604030504040204" pitchFamily="50" charset="-128"/>
                <a:ea typeface="Meiryo UI" panose="020B0604030504040204" pitchFamily="50" charset="-128"/>
              </a:rPr>
              <a:t>EndScene</a:t>
            </a:r>
            <a:r>
              <a:rPr lang="ja-JP" altLang="en-US" sz="1100" dirty="0" smtClean="0">
                <a:latin typeface="Meiryo UI" panose="020B0604030504040204" pitchFamily="50" charset="-128"/>
                <a:ea typeface="Meiryo UI" panose="020B0604030504040204" pitchFamily="50" charset="-128"/>
              </a:rPr>
              <a:t>関数の間に記述しなければならない。</a:t>
            </a:r>
            <a:endParaRPr lang="en-US" altLang="ja-JP" sz="1100" dirty="0" smtClean="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344086" y="3491880"/>
            <a:ext cx="3046027"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3.4</a:t>
            </a:r>
            <a:r>
              <a:rPr kumimoji="1" lang="ja-JP" altLang="en-US" u="sng" dirty="0" smtClean="0">
                <a:latin typeface="Meiryo UI" panose="020B0604030504040204" pitchFamily="50" charset="-128"/>
                <a:ea typeface="Meiryo UI" panose="020B0604030504040204" pitchFamily="50" charset="-128"/>
              </a:rPr>
              <a:t>　スプライト描画開始・終了</a:t>
            </a:r>
            <a:endParaRPr kumimoji="1" lang="ja-JP" altLang="en-US" u="sng"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80586" y="3851920"/>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スプライト描画処理を開始するにはスプライトが持つ</a:t>
            </a:r>
            <a:r>
              <a:rPr lang="en-US" altLang="ja-JP" sz="1100" dirty="0" smtClean="0">
                <a:latin typeface="Meiryo UI" panose="020B0604030504040204" pitchFamily="50" charset="-128"/>
                <a:ea typeface="Meiryo UI" panose="020B0604030504040204" pitchFamily="50" charset="-128"/>
              </a:rPr>
              <a:t>Begin</a:t>
            </a:r>
            <a:r>
              <a:rPr lang="ja-JP" altLang="en-US" sz="1100" dirty="0" smtClean="0">
                <a:latin typeface="Meiryo UI" panose="020B0604030504040204" pitchFamily="50" charset="-128"/>
                <a:ea typeface="Meiryo UI" panose="020B0604030504040204" pitchFamily="50" charset="-128"/>
              </a:rPr>
              <a:t>関数を呼出し、スプライト描画処理を終了するには同じくスプライトが持つ</a:t>
            </a:r>
            <a:r>
              <a:rPr lang="en-US" altLang="ja-JP" sz="1100" dirty="0" smtClean="0">
                <a:latin typeface="Meiryo UI" panose="020B0604030504040204" pitchFamily="50" charset="-128"/>
                <a:ea typeface="Meiryo UI" panose="020B0604030504040204" pitchFamily="50" charset="-128"/>
              </a:rPr>
              <a:t>End</a:t>
            </a:r>
            <a:r>
              <a:rPr lang="ja-JP" altLang="en-US" sz="1100" dirty="0" smtClean="0">
                <a:latin typeface="Meiryo UI" panose="020B0604030504040204" pitchFamily="50" charset="-128"/>
                <a:ea typeface="Meiryo UI" panose="020B0604030504040204" pitchFamily="50" charset="-128"/>
              </a:rPr>
              <a:t>関数を呼出す。</a:t>
            </a:r>
            <a:endParaRPr lang="en-US" altLang="ja-JP" sz="1100" dirty="0" smtClean="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541164" y="4261321"/>
            <a:ext cx="6128196" cy="1954381"/>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&lt;Begin</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スプライト描画を開始する。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HRESULT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Begin(</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DWORD</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Flags   //</a:t>
            </a:r>
            <a:r>
              <a:rPr lang="ja-JP" altLang="en-US" sz="1100" dirty="0" smtClean="0">
                <a:latin typeface="ゆたぽん（コーディング）" panose="02000609000000000000" pitchFamily="1" charset="-128"/>
                <a:ea typeface="ゆたぽん（コーディング）" panose="02000609000000000000" pitchFamily="1" charset="-128"/>
              </a:rPr>
              <a:t>スプライトレンダリング方法</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引数にはレンダリング方法を指定出来るが、何も指定する必要のない場合には「０」を指定すれば</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良い。なお、大体のケースではアルファブレンディング</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色合成</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が発生する為、</a:t>
            </a:r>
            <a:r>
              <a:rPr lang="ja-JP" altLang="en-US" sz="1100" b="1" dirty="0" smtClean="0">
                <a:latin typeface="Meiryo UI" panose="020B0604030504040204" pitchFamily="50" charset="-128"/>
                <a:ea typeface="Meiryo UI" panose="020B0604030504040204" pitchFamily="50" charset="-128"/>
              </a:rPr>
              <a:t>アルファブレン</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ディングを可能にする</a:t>
            </a:r>
            <a:r>
              <a:rPr lang="en-US" altLang="ja-JP" sz="1100" b="1" dirty="0" smtClean="0">
                <a:latin typeface="Meiryo UI" panose="020B0604030504040204" pitchFamily="50" charset="-128"/>
                <a:ea typeface="Meiryo UI" panose="020B0604030504040204" pitchFamily="50" charset="-128"/>
              </a:rPr>
              <a:t>D3DXSPRITE_ALPHABLEND</a:t>
            </a:r>
            <a:r>
              <a:rPr lang="ja-JP" altLang="en-US" sz="1100" dirty="0" smtClean="0">
                <a:latin typeface="Meiryo UI" panose="020B0604030504040204" pitchFamily="50" charset="-128"/>
                <a:ea typeface="Meiryo UI" panose="020B0604030504040204" pitchFamily="50" charset="-128"/>
              </a:rPr>
              <a:t>を指定すれば良い。</a:t>
            </a:r>
            <a:endParaRPr lang="en-US" altLang="ja-JP" sz="1100" dirty="0" smtClean="0">
              <a:latin typeface="Meiryo UI" panose="020B0604030504040204" pitchFamily="50" charset="-128"/>
              <a:ea typeface="Meiryo UI" panose="020B0604030504040204" pitchFamily="50" charset="-128"/>
            </a:endParaRPr>
          </a:p>
        </p:txBody>
      </p:sp>
      <p:sp>
        <p:nvSpPr>
          <p:cNvPr id="28" name="正方形/長方形 27"/>
          <p:cNvSpPr/>
          <p:nvPr/>
        </p:nvSpPr>
        <p:spPr>
          <a:xfrm>
            <a:off x="548680" y="4477132"/>
            <a:ext cx="5904656" cy="1751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41164" y="6228184"/>
            <a:ext cx="6128196" cy="938719"/>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&lt;End</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スプライト描画を終了する。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HRESULT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End(VOID);</a:t>
            </a:r>
          </a:p>
        </p:txBody>
      </p:sp>
      <p:sp>
        <p:nvSpPr>
          <p:cNvPr id="30" name="正方形/長方形 29"/>
          <p:cNvSpPr/>
          <p:nvPr/>
        </p:nvSpPr>
        <p:spPr>
          <a:xfrm>
            <a:off x="548680" y="6443995"/>
            <a:ext cx="5904656" cy="720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132856" y="1475656"/>
            <a:ext cx="2088232" cy="2880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ysClr val="windowText" lastClr="000000"/>
                </a:solidFill>
                <a:latin typeface="Meiryo UI" panose="020B0604030504040204" pitchFamily="50" charset="-128"/>
                <a:ea typeface="Meiryo UI" panose="020B0604030504040204" pitchFamily="50" charset="-128"/>
              </a:rPr>
              <a:t>変換行列セット</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36" name="直線矢印コネクタ 35"/>
          <p:cNvCxnSpPr/>
          <p:nvPr/>
        </p:nvCxnSpPr>
        <p:spPr>
          <a:xfrm>
            <a:off x="3160020" y="176368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17</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2113079"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3.5</a:t>
            </a:r>
            <a:r>
              <a:rPr kumimoji="1" lang="ja-JP" altLang="en-US" u="sng" dirty="0" smtClean="0">
                <a:latin typeface="Meiryo UI" panose="020B0604030504040204" pitchFamily="50" charset="-128"/>
                <a:ea typeface="Meiryo UI" panose="020B0604030504040204" pitchFamily="50" charset="-128"/>
              </a:rPr>
              <a:t>　変換行列セット</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変換行列をセットするには、スプライトが持つ</a:t>
            </a:r>
            <a:r>
              <a:rPr lang="en-US" altLang="ja-JP" sz="1100" dirty="0" err="1" smtClean="0">
                <a:latin typeface="Meiryo UI" panose="020B0604030504040204" pitchFamily="50" charset="-128"/>
                <a:ea typeface="Meiryo UI" panose="020B0604030504040204" pitchFamily="50" charset="-128"/>
              </a:rPr>
              <a:t>SetTransform</a:t>
            </a:r>
            <a:r>
              <a:rPr lang="ja-JP" altLang="en-US" sz="1100" dirty="0" smtClean="0">
                <a:latin typeface="Meiryo UI" panose="020B0604030504040204" pitchFamily="50" charset="-128"/>
                <a:ea typeface="Meiryo UI" panose="020B0604030504040204" pitchFamily="50" charset="-128"/>
              </a:rPr>
              <a:t>関数を使用する。</a:t>
            </a:r>
            <a:endParaRPr lang="en-US" altLang="ja-JP" sz="1100" dirty="0" smtClean="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332656" y="2915816"/>
            <a:ext cx="2007281"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3.6</a:t>
            </a:r>
            <a:r>
              <a:rPr kumimoji="1" lang="ja-JP" altLang="en-US" u="sng" dirty="0" smtClean="0">
                <a:latin typeface="Meiryo UI" panose="020B0604030504040204" pitchFamily="50" charset="-128"/>
                <a:ea typeface="Meiryo UI" panose="020B0604030504040204" pitchFamily="50" charset="-128"/>
              </a:rPr>
              <a:t>　スプライト描画</a:t>
            </a:r>
            <a:endParaRPr kumimoji="1" lang="ja-JP" altLang="en-US" u="sng"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80586" y="3302278"/>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スプライト描画を行うにはスプライトが持つ</a:t>
            </a:r>
            <a:r>
              <a:rPr lang="en-US" altLang="ja-JP" sz="1100" dirty="0" smtClean="0">
                <a:latin typeface="Meiryo UI" panose="020B0604030504040204" pitchFamily="50" charset="-128"/>
                <a:ea typeface="Meiryo UI" panose="020B0604030504040204" pitchFamily="50" charset="-128"/>
              </a:rPr>
              <a:t>Draw</a:t>
            </a:r>
            <a:r>
              <a:rPr lang="ja-JP" altLang="en-US" sz="1100" dirty="0" smtClean="0">
                <a:latin typeface="Meiryo UI" panose="020B0604030504040204" pitchFamily="50" charset="-128"/>
                <a:ea typeface="Meiryo UI" panose="020B0604030504040204" pitchFamily="50" charset="-128"/>
              </a:rPr>
              <a:t>関数を使用する。</a:t>
            </a:r>
            <a:endParaRPr lang="en-US" altLang="ja-JP" sz="1100" dirty="0" smtClean="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541164" y="3613249"/>
            <a:ext cx="5912172" cy="2800767"/>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&lt;Begin</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スプライト描画を行う。</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HRESULT Draw(</a:t>
            </a:r>
            <a:br>
              <a:rPr lang="en-US" altLang="ja-JP" sz="1100" dirty="0" smtClean="0">
                <a:latin typeface="Meiryo UI" panose="020B0604030504040204" pitchFamily="50" charset="-128"/>
                <a:ea typeface="Meiryo UI" panose="020B0604030504040204" pitchFamily="50" charset="-128"/>
              </a:rPr>
            </a:b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LPDIRECT3DTEXTURE9 </a:t>
            </a:r>
            <a:r>
              <a:rPr lang="en-US" altLang="ja-JP" sz="1100" dirty="0" err="1" smtClean="0">
                <a:latin typeface="Meiryo UI" panose="020B0604030504040204" pitchFamily="50" charset="-128"/>
                <a:ea typeface="Meiryo UI" panose="020B0604030504040204" pitchFamily="50" charset="-128"/>
              </a:rPr>
              <a:t>pTexture</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スプライトに貼付けたい</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描画したい</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画像</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CONST RECT * </a:t>
            </a:r>
            <a:r>
              <a:rPr lang="en-US" altLang="ja-JP" sz="1100" dirty="0" err="1" smtClean="0">
                <a:latin typeface="Meiryo UI" panose="020B0604030504040204" pitchFamily="50" charset="-128"/>
                <a:ea typeface="Meiryo UI" panose="020B0604030504040204" pitchFamily="50" charset="-128"/>
              </a:rPr>
              <a:t>pSrcRect</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画像描画領域</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CONST D3DXVECTOR3 * </a:t>
            </a:r>
            <a:r>
              <a:rPr lang="en-US" altLang="ja-JP" sz="1100" dirty="0" err="1" smtClean="0">
                <a:latin typeface="Meiryo UI" panose="020B0604030504040204" pitchFamily="50" charset="-128"/>
                <a:ea typeface="Meiryo UI" panose="020B0604030504040204" pitchFamily="50" charset="-128"/>
              </a:rPr>
              <a:t>pCenter</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画像の中点</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D3DXVECTOR3 * </a:t>
            </a:r>
            <a:r>
              <a:rPr lang="en-US" altLang="ja-JP" sz="1100" dirty="0" err="1" smtClean="0">
                <a:latin typeface="Meiryo UI" panose="020B0604030504040204" pitchFamily="50" charset="-128"/>
                <a:ea typeface="Meiryo UI" panose="020B0604030504040204" pitchFamily="50" charset="-128"/>
              </a:rPr>
              <a:t>pPosition</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座標</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D3DCOLOR Color		//</a:t>
            </a:r>
            <a:r>
              <a:rPr lang="ja-JP" altLang="en-US" sz="1100" dirty="0" smtClean="0">
                <a:latin typeface="Meiryo UI" panose="020B0604030504040204" pitchFamily="50" charset="-128"/>
                <a:ea typeface="Meiryo UI" panose="020B0604030504040204" pitchFamily="50" charset="-128"/>
              </a:rPr>
              <a:t>カラー</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画像描画領域は画像における描画したい領域を、画像の中点は画像内において原点となる座標を指定し、座標は</a:t>
            </a:r>
            <a:r>
              <a:rPr lang="en-US" altLang="ja-JP" sz="1100" dirty="0" smtClean="0">
                <a:latin typeface="Meiryo UI" panose="020B0604030504040204" pitchFamily="50" charset="-128"/>
                <a:ea typeface="Meiryo UI" panose="020B0604030504040204" pitchFamily="50" charset="-128"/>
              </a:rPr>
              <a:t>NULL</a:t>
            </a:r>
            <a:r>
              <a:rPr lang="ja-JP" altLang="en-US" sz="1100" dirty="0" smtClean="0">
                <a:latin typeface="Meiryo UI" panose="020B0604030504040204" pitchFamily="50" charset="-128"/>
                <a:ea typeface="Meiryo UI" panose="020B0604030504040204" pitchFamily="50" charset="-128"/>
              </a:rPr>
              <a:t>で良い。</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また、カラーは画像の色合いのまま描画したい場合は白色</a:t>
            </a:r>
            <a:r>
              <a:rPr lang="en-US" altLang="ja-JP" sz="1100" dirty="0" smtClean="0">
                <a:latin typeface="Meiryo UI" panose="020B0604030504040204" pitchFamily="50" charset="-128"/>
                <a:ea typeface="Meiryo UI" panose="020B0604030504040204" pitchFamily="50" charset="-128"/>
              </a:rPr>
              <a:t>(D3DCOLOR_ARGB(255, 255, 255, 255))</a:t>
            </a:r>
            <a:r>
              <a:rPr lang="ja-JP" altLang="en-US" sz="1100" dirty="0" smtClean="0">
                <a:latin typeface="Meiryo UI" panose="020B0604030504040204" pitchFamily="50" charset="-128"/>
                <a:ea typeface="Meiryo UI" panose="020B0604030504040204" pitchFamily="50" charset="-128"/>
              </a:rPr>
              <a:t>を指定し、カラー合成を行いたい場合には適宜適切なカラーを指定すれば良い。</a:t>
            </a:r>
            <a:endParaRPr lang="en-US" altLang="ja-JP" sz="1100" dirty="0" smtClean="0">
              <a:latin typeface="Meiryo UI" panose="020B0604030504040204" pitchFamily="50" charset="-128"/>
              <a:ea typeface="Meiryo UI" panose="020B0604030504040204" pitchFamily="50" charset="-128"/>
            </a:endParaRPr>
          </a:p>
        </p:txBody>
      </p:sp>
      <p:sp>
        <p:nvSpPr>
          <p:cNvPr id="28" name="正方形/長方形 27"/>
          <p:cNvSpPr/>
          <p:nvPr/>
        </p:nvSpPr>
        <p:spPr>
          <a:xfrm>
            <a:off x="548680" y="3829060"/>
            <a:ext cx="5904656" cy="2615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541164" y="755576"/>
            <a:ext cx="6128196" cy="1277273"/>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en-US" altLang="ja-JP" sz="1100" dirty="0" err="1" smtClean="0">
                <a:latin typeface="Meiryo UI" panose="020B0604030504040204" pitchFamily="50" charset="-128"/>
                <a:ea typeface="Meiryo UI" panose="020B0604030504040204" pitchFamily="50" charset="-128"/>
              </a:rPr>
              <a:t>SetTransform</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変換行列をスプライトにセットする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HRESULT </a:t>
            </a:r>
            <a:r>
              <a:rPr lang="en-US" altLang="ja-JP" sz="1100" dirty="0" err="1" smtClean="0">
                <a:latin typeface="Meiryo UI" panose="020B0604030504040204" pitchFamily="50" charset="-128"/>
                <a:ea typeface="Meiryo UI" panose="020B0604030504040204" pitchFamily="50" charset="-128"/>
              </a:rPr>
              <a:t>SetTransform</a:t>
            </a:r>
            <a:r>
              <a:rPr lang="en-US" altLang="ja-JP" sz="1100" dirty="0" smtClean="0">
                <a:latin typeface="Meiryo UI" panose="020B0604030504040204" pitchFamily="50" charset="-128"/>
                <a:ea typeface="Meiryo UI" panose="020B0604030504040204" pitchFamily="50" charset="-128"/>
              </a:rPr>
              <a:t>(</a:t>
            </a:r>
            <a:br>
              <a:rPr lang="en-US" altLang="ja-JP" sz="1100" dirty="0" smtClean="0">
                <a:latin typeface="Meiryo UI" panose="020B0604030504040204" pitchFamily="50" charset="-128"/>
                <a:ea typeface="Meiryo UI" panose="020B0604030504040204" pitchFamily="50" charset="-128"/>
              </a:rPr>
            </a:b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D3DXMATRIX * </a:t>
            </a:r>
            <a:r>
              <a:rPr lang="en-US" altLang="ja-JP" sz="1100" dirty="0" err="1" smtClean="0">
                <a:latin typeface="Meiryo UI" panose="020B0604030504040204" pitchFamily="50" charset="-128"/>
                <a:ea typeface="Meiryo UI" panose="020B0604030504040204" pitchFamily="50" charset="-128"/>
              </a:rPr>
              <a:t>pTransform</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変換行列アドレス</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p:txBody>
      </p:sp>
      <p:sp>
        <p:nvSpPr>
          <p:cNvPr id="39" name="正方形/長方形 38"/>
          <p:cNvSpPr/>
          <p:nvPr/>
        </p:nvSpPr>
        <p:spPr>
          <a:xfrm>
            <a:off x="548680" y="971387"/>
            <a:ext cx="5904656" cy="1080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476672" y="2078142"/>
            <a:ext cx="5976664"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では</a:t>
            </a:r>
            <a:r>
              <a:rPr lang="ja-JP" altLang="en-US" sz="1100" b="1" dirty="0" smtClean="0">
                <a:latin typeface="Meiryo UI" panose="020B0604030504040204" pitchFamily="50" charset="-128"/>
                <a:ea typeface="Meiryo UI" panose="020B0604030504040204" pitchFamily="50" charset="-128"/>
              </a:rPr>
              <a:t>行列を格納する為のデータ型として</a:t>
            </a:r>
            <a:r>
              <a:rPr lang="en-US" altLang="ja-JP" sz="1100" b="1" dirty="0" smtClean="0">
                <a:latin typeface="Meiryo UI" panose="020B0604030504040204" pitchFamily="50" charset="-128"/>
                <a:ea typeface="Meiryo UI" panose="020B0604030504040204" pitchFamily="50" charset="-128"/>
              </a:rPr>
              <a:t>D3DXMATRIX</a:t>
            </a:r>
            <a:r>
              <a:rPr lang="ja-JP" altLang="en-US" sz="1100" b="1" dirty="0" smtClean="0">
                <a:latin typeface="Meiryo UI" panose="020B0604030504040204" pitchFamily="50" charset="-128"/>
                <a:ea typeface="Meiryo UI" panose="020B0604030504040204" pitchFamily="50" charset="-128"/>
              </a:rPr>
              <a:t>型</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構造体</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が用意されている</a:t>
            </a:r>
            <a:r>
              <a:rPr lang="ja-JP" altLang="en-US" sz="1100" dirty="0" smtClean="0">
                <a:latin typeface="Meiryo UI" panose="020B0604030504040204" pitchFamily="50" charset="-128"/>
                <a:ea typeface="Meiryo UI" panose="020B0604030504040204" pitchFamily="50" charset="-128"/>
              </a:rPr>
              <a:t>為、</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行列を使用する場合には</a:t>
            </a:r>
            <a:r>
              <a:rPr lang="en-US" altLang="ja-JP" sz="1100" dirty="0" smtClean="0">
                <a:latin typeface="Meiryo UI" panose="020B0604030504040204" pitchFamily="50" charset="-128"/>
                <a:ea typeface="Meiryo UI" panose="020B0604030504040204" pitchFamily="50" charset="-128"/>
              </a:rPr>
              <a:t>D3DXMATRIX</a:t>
            </a:r>
            <a:r>
              <a:rPr lang="ja-JP" altLang="en-US" sz="1100" dirty="0" smtClean="0">
                <a:latin typeface="Meiryo UI" panose="020B0604030504040204" pitchFamily="50" charset="-128"/>
                <a:ea typeface="Meiryo UI" panose="020B0604030504040204" pitchFamily="50" charset="-128"/>
              </a:rPr>
              <a:t>型を使用する。</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18</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1627369"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3.7</a:t>
            </a:r>
            <a:r>
              <a:rPr kumimoji="1" lang="ja-JP" altLang="en-US" u="sng" dirty="0" smtClean="0">
                <a:latin typeface="Meiryo UI" panose="020B0604030504040204" pitchFamily="50" charset="-128"/>
                <a:ea typeface="Meiryo UI" panose="020B0604030504040204" pitchFamily="50" charset="-128"/>
              </a:rPr>
              <a:t>　変換行列</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では</a:t>
            </a:r>
            <a:r>
              <a:rPr lang="ja-JP" altLang="en-US" sz="1100" b="1" dirty="0" smtClean="0">
                <a:latin typeface="Meiryo UI" panose="020B0604030504040204" pitchFamily="50" charset="-128"/>
                <a:ea typeface="Meiryo UI" panose="020B0604030504040204" pitchFamily="50" charset="-128"/>
              </a:rPr>
              <a:t>物体の位置情報や回転情報、スケール情報を行列によって制御</a:t>
            </a:r>
            <a:r>
              <a:rPr lang="ja-JP" altLang="en-US" sz="1100" dirty="0" smtClean="0">
                <a:latin typeface="Meiryo UI" panose="020B0604030504040204" pitchFamily="50" charset="-128"/>
                <a:ea typeface="Meiryo UI" panose="020B0604030504040204" pitchFamily="50" charset="-128"/>
              </a:rPr>
              <a:t>する。なお、</a:t>
            </a:r>
            <a:endParaRPr lang="en-US" altLang="ja-JP" sz="1100" dirty="0" smtClean="0">
              <a:latin typeface="Meiryo UI" panose="020B0604030504040204" pitchFamily="50" charset="-128"/>
              <a:ea typeface="Meiryo UI" panose="020B0604030504040204" pitchFamily="50" charset="-128"/>
            </a:endParaRPr>
          </a:p>
          <a:p>
            <a:r>
              <a:rPr lang="en-US" altLang="ja-JP" sz="1100" b="1" dirty="0" smtClean="0">
                <a:latin typeface="Meiryo UI" panose="020B0604030504040204" pitchFamily="50" charset="-128"/>
                <a:ea typeface="Meiryo UI" panose="020B0604030504040204" pitchFamily="50" charset="-128"/>
              </a:rPr>
              <a:t>DirectX</a:t>
            </a:r>
            <a:r>
              <a:rPr lang="ja-JP" altLang="en-US" sz="1100" b="1" dirty="0" smtClean="0">
                <a:latin typeface="Meiryo UI" panose="020B0604030504040204" pitchFamily="50" charset="-128"/>
                <a:ea typeface="Meiryo UI" panose="020B0604030504040204" pitchFamily="50" charset="-128"/>
              </a:rPr>
              <a:t>では行列を格納する為のデータ型として</a:t>
            </a:r>
            <a:r>
              <a:rPr lang="en-US" altLang="ja-JP" sz="1100" b="1" dirty="0" smtClean="0">
                <a:latin typeface="Meiryo UI" panose="020B0604030504040204" pitchFamily="50" charset="-128"/>
                <a:ea typeface="Meiryo UI" panose="020B0604030504040204" pitchFamily="50" charset="-128"/>
              </a:rPr>
              <a:t>D3DXMATRIX</a:t>
            </a:r>
            <a:r>
              <a:rPr lang="ja-JP" altLang="en-US" sz="1100" b="1" dirty="0" smtClean="0">
                <a:latin typeface="Meiryo UI" panose="020B0604030504040204" pitchFamily="50" charset="-128"/>
                <a:ea typeface="Meiryo UI" panose="020B0604030504040204" pitchFamily="50" charset="-128"/>
              </a:rPr>
              <a:t>構造体が用意されている。</a:t>
            </a:r>
            <a:endParaRPr lang="en-US" altLang="ja-JP" sz="1100" b="1"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この</a:t>
            </a:r>
            <a:r>
              <a:rPr lang="en-US" altLang="ja-JP" sz="1100" dirty="0" smtClean="0">
                <a:latin typeface="Meiryo UI" panose="020B0604030504040204" pitchFamily="50" charset="-128"/>
                <a:ea typeface="Meiryo UI" panose="020B0604030504040204" pitchFamily="50" charset="-128"/>
              </a:rPr>
              <a:t>D3DXMATRIX</a:t>
            </a:r>
            <a:r>
              <a:rPr lang="ja-JP" altLang="en-US" sz="1100" dirty="0" smtClean="0">
                <a:latin typeface="Meiryo UI" panose="020B0604030504040204" pitchFamily="50" charset="-128"/>
                <a:ea typeface="Meiryo UI" panose="020B0604030504040204" pitchFamily="50" charset="-128"/>
              </a:rPr>
              <a:t>構造体は、</a:t>
            </a:r>
            <a:r>
              <a:rPr lang="en-US" altLang="ja-JP" sz="1100" b="1" dirty="0" smtClean="0">
                <a:latin typeface="Meiryo UI" panose="020B0604030504040204" pitchFamily="50" charset="-128"/>
                <a:ea typeface="Meiryo UI" panose="020B0604030504040204" pitchFamily="50" charset="-128"/>
              </a:rPr>
              <a:t>D3DMATRIX</a:t>
            </a:r>
            <a:r>
              <a:rPr lang="ja-JP" altLang="en-US" sz="1100" b="1" dirty="0" smtClean="0">
                <a:latin typeface="Meiryo UI" panose="020B0604030504040204" pitchFamily="50" charset="-128"/>
                <a:ea typeface="Meiryo UI" panose="020B0604030504040204" pitchFamily="50" charset="-128"/>
              </a:rPr>
              <a:t>構造体を継承</a:t>
            </a:r>
            <a:r>
              <a:rPr lang="ja-JP" altLang="en-US" sz="1100" dirty="0" smtClean="0">
                <a:latin typeface="Meiryo UI" panose="020B0604030504040204" pitchFamily="50" charset="-128"/>
                <a:ea typeface="Meiryo UI" panose="020B0604030504040204" pitchFamily="50" charset="-128"/>
              </a:rPr>
              <a:t>している。</a:t>
            </a:r>
            <a:endParaRPr lang="en-US" altLang="ja-JP" sz="1100" dirty="0" smtClean="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541164" y="1187624"/>
            <a:ext cx="5768156" cy="263149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D3DMATRIX</a:t>
            </a:r>
            <a:r>
              <a:rPr lang="ja-JP" altLang="en-US" sz="1100" dirty="0" smtClean="0">
                <a:latin typeface="Meiryo UI" panose="020B0604030504040204" pitchFamily="50" charset="-128"/>
                <a:ea typeface="Meiryo UI" panose="020B0604030504040204" pitchFamily="50" charset="-128"/>
              </a:rPr>
              <a:t>構造体の書式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行列を格納する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typedef</a:t>
            </a:r>
            <a:r>
              <a:rPr lang="en-US" altLang="ja-JP" sz="1100"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struct</a:t>
            </a:r>
            <a:r>
              <a:rPr lang="en-US" altLang="ja-JP" sz="1100" dirty="0" smtClean="0">
                <a:latin typeface="Meiryo UI" panose="020B0604030504040204" pitchFamily="50" charset="-128"/>
                <a:ea typeface="Meiryo UI" panose="020B0604030504040204" pitchFamily="50" charset="-128"/>
              </a:rPr>
              <a:t> _D3DMATRIX {</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union {</a:t>
            </a:r>
          </a:p>
          <a:p>
            <a:r>
              <a:rPr lang="ja-JP" altLang="en-US" sz="1100"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struct</a:t>
            </a:r>
            <a:r>
              <a:rPr lang="en-US" altLang="ja-JP" sz="1100" dirty="0" smtClean="0">
                <a:latin typeface="Meiryo UI" panose="020B0604030504040204" pitchFamily="50" charset="-128"/>
                <a:ea typeface="Meiryo UI" panose="020B0604030504040204" pitchFamily="50" charset="-128"/>
              </a:rPr>
              <a:t> {</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 _11, _12, _13, _14;</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行</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 _21, _22, _23, _24;</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行</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 _31, _32, _33, _34;</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行</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 _41, _42, _43, _44;</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行</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 m[4][4];	//4</a:t>
            </a:r>
            <a:r>
              <a:rPr lang="ja-JP" altLang="en-US" sz="1100" dirty="0" smtClean="0">
                <a:latin typeface="Meiryo UI" panose="020B0604030504040204" pitchFamily="50" charset="-128"/>
                <a:ea typeface="Meiryo UI" panose="020B0604030504040204" pitchFamily="50" charset="-128"/>
              </a:rPr>
              <a:t>行</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D3DMATRIX;</a:t>
            </a:r>
          </a:p>
        </p:txBody>
      </p:sp>
      <p:sp>
        <p:nvSpPr>
          <p:cNvPr id="39" name="正方形/長方形 38"/>
          <p:cNvSpPr/>
          <p:nvPr/>
        </p:nvSpPr>
        <p:spPr>
          <a:xfrm>
            <a:off x="548680" y="1407424"/>
            <a:ext cx="5904656" cy="510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48680" y="3827820"/>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_1*</a:t>
            </a:r>
            <a:r>
              <a:rPr lang="ja-JP" altLang="en-US" sz="1100" dirty="0" smtClean="0">
                <a:latin typeface="Meiryo UI" panose="020B0604030504040204" pitchFamily="50" charset="-128"/>
                <a:ea typeface="Meiryo UI" panose="020B0604030504040204" pitchFamily="50" charset="-128"/>
              </a:rPr>
              <a:t>は「</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行</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列」、</a:t>
            </a:r>
            <a:r>
              <a:rPr lang="en-US" altLang="ja-JP" sz="1100" dirty="0" smtClean="0">
                <a:latin typeface="Meiryo UI" panose="020B0604030504040204" pitchFamily="50" charset="-128"/>
                <a:ea typeface="Meiryo UI" panose="020B0604030504040204" pitchFamily="50" charset="-128"/>
              </a:rPr>
              <a:t> _2*</a:t>
            </a:r>
            <a:r>
              <a:rPr lang="ja-JP" altLang="en-US" sz="1100" dirty="0" smtClean="0">
                <a:latin typeface="Meiryo UI" panose="020B0604030504040204" pitchFamily="50" charset="-128"/>
                <a:ea typeface="Meiryo UI" panose="020B0604030504040204" pitchFamily="50" charset="-128"/>
              </a:rPr>
              <a:t>は「</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行</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列」</a:t>
            </a:r>
            <a:r>
              <a:rPr lang="en-US" altLang="ja-JP" sz="1100" dirty="0" smtClean="0">
                <a:latin typeface="Meiryo UI" panose="020B0604030504040204" pitchFamily="50" charset="-128"/>
                <a:ea typeface="Meiryo UI" panose="020B0604030504040204" pitchFamily="50" charset="-128"/>
              </a:rPr>
              <a:t> _3*</a:t>
            </a:r>
            <a:r>
              <a:rPr lang="ja-JP" altLang="en-US" sz="1100" dirty="0" smtClean="0">
                <a:latin typeface="Meiryo UI" panose="020B0604030504040204" pitchFamily="50" charset="-128"/>
                <a:ea typeface="Meiryo UI" panose="020B0604030504040204" pitchFamily="50" charset="-128"/>
              </a:rPr>
              <a:t>は「</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行</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列」</a:t>
            </a:r>
            <a:r>
              <a:rPr lang="en-US" altLang="ja-JP" sz="1100" dirty="0" smtClean="0">
                <a:latin typeface="Meiryo UI" panose="020B0604030504040204" pitchFamily="50" charset="-128"/>
                <a:ea typeface="Meiryo UI" panose="020B0604030504040204" pitchFamily="50" charset="-128"/>
              </a:rPr>
              <a:t> _4*</a:t>
            </a:r>
            <a:r>
              <a:rPr lang="ja-JP" altLang="en-US" sz="1100" dirty="0" smtClean="0">
                <a:latin typeface="Meiryo UI" panose="020B0604030504040204" pitchFamily="50" charset="-128"/>
                <a:ea typeface="Meiryo UI" panose="020B0604030504040204" pitchFamily="50" charset="-128"/>
              </a:rPr>
              <a:t>は「</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行</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列」を指し、</a:t>
            </a:r>
            <a:r>
              <a:rPr lang="en-US" altLang="ja-JP" sz="1100" dirty="0" smtClean="0">
                <a:latin typeface="Meiryo UI" panose="020B0604030504040204" pitchFamily="50" charset="-128"/>
                <a:ea typeface="Meiryo UI" panose="020B0604030504040204" pitchFamily="50" charset="-128"/>
              </a:rPr>
              <a:t>union</a:t>
            </a:r>
            <a:r>
              <a:rPr lang="ja-JP" altLang="en-US" sz="1100" dirty="0" smtClean="0">
                <a:latin typeface="Meiryo UI" panose="020B0604030504040204" pitchFamily="50" charset="-128"/>
                <a:ea typeface="Meiryo UI" panose="020B0604030504040204" pitchFamily="50" charset="-128"/>
              </a:rPr>
              <a:t>によってこれらの</a:t>
            </a:r>
            <a:r>
              <a:rPr lang="en-US" altLang="ja-JP" sz="1100" dirty="0" smtClean="0">
                <a:latin typeface="Meiryo UI" panose="020B0604030504040204" pitchFamily="50" charset="-128"/>
                <a:ea typeface="Meiryo UI" panose="020B0604030504040204" pitchFamily="50" charset="-128"/>
              </a:rPr>
              <a:t>float</a:t>
            </a:r>
            <a:r>
              <a:rPr lang="ja-JP" altLang="en-US" sz="1100" dirty="0" smtClean="0">
                <a:latin typeface="Meiryo UI" panose="020B0604030504040204" pitchFamily="50" charset="-128"/>
                <a:ea typeface="Meiryo UI" panose="020B0604030504040204" pitchFamily="50" charset="-128"/>
              </a:rPr>
              <a:t>型変数と</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次元配列</a:t>
            </a:r>
            <a:r>
              <a:rPr lang="en-US" altLang="ja-JP" sz="1100" dirty="0" smtClean="0">
                <a:latin typeface="Meiryo UI" panose="020B0604030504040204" pitchFamily="50" charset="-128"/>
                <a:ea typeface="Meiryo UI" panose="020B0604030504040204" pitchFamily="50" charset="-128"/>
              </a:rPr>
              <a:t>m</a:t>
            </a:r>
            <a:r>
              <a:rPr lang="ja-JP" altLang="en-US" sz="1100" dirty="0" smtClean="0">
                <a:latin typeface="Meiryo UI" panose="020B0604030504040204" pitchFamily="50" charset="-128"/>
                <a:ea typeface="Meiryo UI" panose="020B0604030504040204" pitchFamily="50" charset="-128"/>
              </a:rPr>
              <a:t>が囲われている為、</a:t>
            </a:r>
            <a:r>
              <a:rPr lang="en-US" altLang="ja-JP" sz="1100" dirty="0" smtClean="0">
                <a:latin typeface="Meiryo UI" panose="020B0604030504040204" pitchFamily="50" charset="-128"/>
                <a:ea typeface="Meiryo UI" panose="020B0604030504040204" pitchFamily="50" charset="-128"/>
              </a:rPr>
              <a:t>union</a:t>
            </a:r>
            <a:r>
              <a:rPr lang="ja-JP" altLang="en-US" sz="1100" dirty="0" smtClean="0">
                <a:latin typeface="Meiryo UI" panose="020B0604030504040204" pitchFamily="50" charset="-128"/>
                <a:ea typeface="Meiryo UI" panose="020B0604030504040204" pitchFamily="50" charset="-128"/>
              </a:rPr>
              <a:t>内の構造体と</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次元配列</a:t>
            </a:r>
            <a:r>
              <a:rPr lang="en-US" altLang="ja-JP" sz="1100" dirty="0" smtClean="0">
                <a:latin typeface="Meiryo UI" panose="020B0604030504040204" pitchFamily="50" charset="-128"/>
                <a:ea typeface="Meiryo UI" panose="020B0604030504040204" pitchFamily="50" charset="-128"/>
              </a:rPr>
              <a:t>m</a:t>
            </a:r>
            <a:r>
              <a:rPr lang="ja-JP" altLang="en-US" sz="1100" dirty="0" smtClean="0">
                <a:latin typeface="Meiryo UI" panose="020B0604030504040204" pitchFamily="50" charset="-128"/>
                <a:ea typeface="Meiryo UI" panose="020B0604030504040204" pitchFamily="50" charset="-128"/>
              </a:rPr>
              <a:t>はメモリ上の同じ場所を指す。</a:t>
            </a:r>
            <a:endParaRPr lang="en-US" altLang="ja-JP" sz="1100" dirty="0" smtClean="0">
              <a:latin typeface="Meiryo UI" panose="020B0604030504040204" pitchFamily="50" charset="-128"/>
              <a:ea typeface="Meiryo UI"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4077385356"/>
              </p:ext>
            </p:extLst>
          </p:nvPr>
        </p:nvGraphicFramePr>
        <p:xfrm>
          <a:off x="1464367" y="4520821"/>
          <a:ext cx="3384376" cy="1706880"/>
        </p:xfrm>
        <a:graphic>
          <a:graphicData uri="http://schemas.openxmlformats.org/drawingml/2006/table">
            <a:tbl>
              <a:tblPr firstRow="1" bandRow="1">
                <a:tableStyleId>{5C22544A-7EE6-4342-B048-85BDC9FD1C3A}</a:tableStyleId>
              </a:tblPr>
              <a:tblGrid>
                <a:gridCol w="846094"/>
                <a:gridCol w="846094"/>
                <a:gridCol w="846094"/>
                <a:gridCol w="846094"/>
              </a:tblGrid>
              <a:tr h="370840">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_11</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m[0][0]</a:t>
                      </a:r>
                      <a:endParaRPr kumimoji="1" lang="ja-JP" altLang="en-US" sz="1100" b="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_12</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m[0][1]</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_13</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m[0][2]</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_14</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m[0][3]</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_21</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m[1][0]</a:t>
                      </a:r>
                      <a:endParaRPr kumimoji="1" lang="ja-JP" altLang="en-US" sz="1100" b="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_22</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m[1][1]</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_23</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m[1][2]</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_24</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m[1][3]</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_31</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m[2][0]</a:t>
                      </a:r>
                      <a:endParaRPr kumimoji="1" lang="ja-JP" altLang="en-US" sz="1100" b="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_32</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m[2][1]</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_33</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m[2][2]</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_34</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m[2][3]</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_41</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m[3][0]</a:t>
                      </a:r>
                      <a:endParaRPr kumimoji="1" lang="ja-JP" altLang="en-US" sz="1100" b="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_42</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m[3][1]</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_43</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m[3][2]</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_44</a:t>
                      </a:r>
                    </a:p>
                    <a:p>
                      <a:r>
                        <a:rPr kumimoji="1" lang="en-US" altLang="ja-JP" sz="1100" b="0" dirty="0" smtClean="0">
                          <a:solidFill>
                            <a:sysClr val="windowText" lastClr="000000"/>
                          </a:solidFill>
                          <a:latin typeface="Meiryo UI" panose="020B0604030504040204" pitchFamily="50" charset="-128"/>
                          <a:ea typeface="Meiryo UI" panose="020B0604030504040204" pitchFamily="50" charset="-128"/>
                        </a:rPr>
                        <a:t>m[3][3]</a:t>
                      </a:r>
                      <a:endParaRPr kumimoji="1" lang="ja-JP" altLang="en-US" sz="1100" b="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6" name="テキスト ボックス 15"/>
          <p:cNvSpPr txBox="1"/>
          <p:nvPr/>
        </p:nvSpPr>
        <p:spPr>
          <a:xfrm>
            <a:off x="1988840" y="6254606"/>
            <a:ext cx="2592288"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&lt;D3DMATRIX</a:t>
            </a:r>
            <a:r>
              <a:rPr lang="ja-JP" altLang="en-US" sz="1100" dirty="0" smtClean="0">
                <a:latin typeface="Meiryo UI" panose="020B0604030504040204" pitchFamily="50" charset="-128"/>
                <a:ea typeface="Meiryo UI" panose="020B0604030504040204" pitchFamily="50" charset="-128"/>
              </a:rPr>
              <a:t>構造体のメモリイメージ</a:t>
            </a:r>
            <a:r>
              <a:rPr lang="en-US" altLang="ja-JP" sz="1100" dirty="0" smtClean="0">
                <a:latin typeface="Meiryo UI" panose="020B0604030504040204" pitchFamily="50" charset="-128"/>
                <a:ea typeface="Meiryo UI" panose="020B0604030504040204" pitchFamily="50" charset="-128"/>
              </a:rPr>
              <a:t>&gt;</a:t>
            </a:r>
          </a:p>
        </p:txBody>
      </p:sp>
      <p:sp>
        <p:nvSpPr>
          <p:cNvPr id="18" name="テキスト ボックス 17"/>
          <p:cNvSpPr txBox="1"/>
          <p:nvPr/>
        </p:nvSpPr>
        <p:spPr>
          <a:xfrm>
            <a:off x="620688" y="6588224"/>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物体を画面に描画する際には</a:t>
            </a:r>
            <a:r>
              <a:rPr lang="ja-JP" altLang="en-US" sz="1100" b="1" dirty="0" smtClean="0">
                <a:latin typeface="Meiryo UI" panose="020B0604030504040204" pitchFamily="50" charset="-128"/>
                <a:ea typeface="Meiryo UI" panose="020B0604030504040204" pitchFamily="50" charset="-128"/>
              </a:rPr>
              <a:t>移動や回転、スケーリングなどを複合的に扱う為、行列の合成を行わなければならない</a:t>
            </a:r>
            <a:r>
              <a:rPr lang="ja-JP" altLang="en-US" sz="1100" dirty="0" smtClean="0">
                <a:latin typeface="Meiryo UI" panose="020B0604030504040204" pitchFamily="50" charset="-128"/>
                <a:ea typeface="Meiryo UI" panose="020B0604030504040204" pitchFamily="50" charset="-128"/>
              </a:rPr>
              <a:t>。なお、</a:t>
            </a:r>
            <a:r>
              <a:rPr lang="en-US" altLang="ja-JP" sz="1100" dirty="0" smtClean="0">
                <a:latin typeface="Meiryo UI" panose="020B0604030504040204" pitchFamily="50" charset="-128"/>
                <a:ea typeface="Meiryo UI" panose="020B0604030504040204" pitchFamily="50" charset="-128"/>
              </a:rPr>
              <a:t>2D</a:t>
            </a:r>
            <a:r>
              <a:rPr lang="ja-JP" altLang="en-US" sz="1100" dirty="0" smtClean="0">
                <a:latin typeface="Meiryo UI" panose="020B0604030504040204" pitchFamily="50" charset="-128"/>
                <a:ea typeface="Meiryo UI" panose="020B0604030504040204" pitchFamily="50" charset="-128"/>
              </a:rPr>
              <a:t>の移動、回転、スケーリングの行列は</a:t>
            </a:r>
            <a:r>
              <a:rPr lang="en-US" altLang="ja-JP" sz="1100" dirty="0" smtClean="0">
                <a:latin typeface="Meiryo UI" panose="020B0604030504040204" pitchFamily="50" charset="-128"/>
                <a:ea typeface="Meiryo UI" panose="020B0604030504040204" pitchFamily="50" charset="-128"/>
              </a:rPr>
              <a:t>D3DMATRIX</a:t>
            </a:r>
            <a:r>
              <a:rPr lang="ja-JP" altLang="en-US" sz="1100" dirty="0" smtClean="0">
                <a:latin typeface="Meiryo UI" panose="020B0604030504040204" pitchFamily="50" charset="-128"/>
                <a:ea typeface="Meiryo UI" panose="020B0604030504040204" pitchFamily="50" charset="-128"/>
              </a:rPr>
              <a:t>では次のように値が格納される。</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Backsl"/>
                <a:ea typeface="Meiryo UI" panose="020B0604030504040204" pitchFamily="50" charset="-128"/>
              </a:rPr>
              <a:pPr/>
              <a:t>19</a:t>
            </a:fld>
            <a:endParaRPr kumimoji="1" lang="ja-JP" altLang="en-US">
              <a:latin typeface="ゆたぽん（コーディング）Backsl"/>
              <a:ea typeface="Meiryo UI" panose="020B0604030504040204" pitchFamily="50" charset="-128"/>
            </a:endParaRPr>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756702" y="251520"/>
            <a:ext cx="1152128" cy="261610"/>
          </a:xfrm>
          <a:prstGeom prst="rect">
            <a:avLst/>
          </a:prstGeom>
          <a:noFill/>
        </p:spPr>
        <p:txBody>
          <a:bodyPr wrap="square" rtlCol="0">
            <a:spAutoFit/>
          </a:bodyPr>
          <a:lstStyle/>
          <a:p>
            <a:r>
              <a:rPr lang="en-US" altLang="ja-JP" sz="1100" dirty="0" smtClean="0">
                <a:latin typeface="ゆたぽん（コーディング）Backsl"/>
                <a:ea typeface="Meiryo UI" panose="020B0604030504040204" pitchFamily="50" charset="-128"/>
              </a:rPr>
              <a:t>&lt; </a:t>
            </a:r>
            <a:r>
              <a:rPr lang="ja-JP" altLang="en-US" sz="1100" dirty="0" smtClean="0">
                <a:latin typeface="ゆたぽん（コーディング）Backsl"/>
                <a:ea typeface="Meiryo UI" panose="020B0604030504040204" pitchFamily="50" charset="-128"/>
              </a:rPr>
              <a:t>移動行列</a:t>
            </a:r>
            <a:r>
              <a:rPr lang="en-US" altLang="ja-JP" sz="1100" dirty="0" smtClean="0">
                <a:latin typeface="ゆたぽん（コーディング）Backsl"/>
                <a:ea typeface="Meiryo UI" panose="020B0604030504040204" pitchFamily="50" charset="-128"/>
              </a:rPr>
              <a:t>&gt;</a:t>
            </a:r>
            <a:endParaRPr lang="en-US" altLang="ja-JP" sz="1100" dirty="0">
              <a:latin typeface="ゆたぽん（コーディング）Backsl"/>
              <a:ea typeface="Meiryo UI"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89952195"/>
              </p:ext>
            </p:extLst>
          </p:nvPr>
        </p:nvGraphicFramePr>
        <p:xfrm>
          <a:off x="540678" y="539552"/>
          <a:ext cx="1440160" cy="1094224"/>
        </p:xfrm>
        <a:graphic>
          <a:graphicData uri="http://schemas.openxmlformats.org/drawingml/2006/table">
            <a:tbl>
              <a:tblPr firstRow="1" bandRow="1">
                <a:tableStyleId>{5C22544A-7EE6-4342-B048-85BDC9FD1C3A}</a:tableStyleId>
              </a:tblPr>
              <a:tblGrid>
                <a:gridCol w="360040"/>
                <a:gridCol w="360040"/>
                <a:gridCol w="360040"/>
                <a:gridCol w="360040"/>
              </a:tblGrid>
              <a:tr h="288032">
                <a:tc>
                  <a:txBody>
                    <a:bodyPr/>
                    <a:lstStyle/>
                    <a:p>
                      <a:pPr algn="ctr"/>
                      <a:r>
                        <a:rPr kumimoji="1" lang="en-US" altLang="ja-JP" sz="1100" b="0" dirty="0" smtClean="0">
                          <a:solidFill>
                            <a:sysClr val="windowText" lastClr="000000"/>
                          </a:solidFill>
                        </a:rPr>
                        <a:t>1 ,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32">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6024">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2968">
                <a:tc>
                  <a:txBody>
                    <a:bodyPr/>
                    <a:lstStyle/>
                    <a:p>
                      <a:pPr algn="ctr"/>
                      <a:r>
                        <a:rPr kumimoji="1" lang="en-US" altLang="ja-JP" sz="1100" b="1" dirty="0" smtClean="0">
                          <a:solidFill>
                            <a:sysClr val="windowText" lastClr="000000"/>
                          </a:solidFill>
                        </a:rPr>
                        <a:t>x ,</a:t>
                      </a:r>
                      <a:endParaRPr kumimoji="1" lang="ja-JP" altLang="en-US" sz="11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1" dirty="0" smtClean="0">
                          <a:solidFill>
                            <a:sysClr val="windowText" lastClr="000000"/>
                          </a:solidFill>
                        </a:rPr>
                        <a:t>y ,</a:t>
                      </a:r>
                      <a:endParaRPr kumimoji="1" lang="ja-JP" altLang="en-US" sz="1100" b="1"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6" name="テキスト ボックス 15"/>
          <p:cNvSpPr txBox="1"/>
          <p:nvPr/>
        </p:nvSpPr>
        <p:spPr>
          <a:xfrm>
            <a:off x="540678" y="1619672"/>
            <a:ext cx="1504166" cy="261610"/>
          </a:xfrm>
          <a:prstGeom prst="rect">
            <a:avLst/>
          </a:prstGeom>
          <a:noFill/>
        </p:spPr>
        <p:txBody>
          <a:bodyPr wrap="square" rtlCol="0">
            <a:spAutoFit/>
          </a:bodyPr>
          <a:lstStyle/>
          <a:p>
            <a:r>
              <a:rPr lang="en-US" altLang="ja-JP" sz="1100" dirty="0" smtClean="0">
                <a:latin typeface="ゆたぽん（コーディング）Backsl"/>
                <a:ea typeface="Meiryo UI" panose="020B0604030504040204" pitchFamily="50" charset="-128"/>
              </a:rPr>
              <a:t>x</a:t>
            </a:r>
            <a:r>
              <a:rPr lang="ja-JP" altLang="en-US" sz="1100" dirty="0" smtClean="0">
                <a:latin typeface="ゆたぽん（コーディング）Backsl"/>
                <a:ea typeface="Meiryo UI" panose="020B0604030504040204" pitchFamily="50" charset="-128"/>
              </a:rPr>
              <a:t>：</a:t>
            </a:r>
            <a:r>
              <a:rPr lang="en-US" altLang="ja-JP" sz="1100" dirty="0" smtClean="0">
                <a:latin typeface="ゆたぽん（コーディング）Backsl"/>
                <a:ea typeface="Meiryo UI" panose="020B0604030504040204" pitchFamily="50" charset="-128"/>
              </a:rPr>
              <a:t>x</a:t>
            </a:r>
            <a:r>
              <a:rPr lang="ja-JP" altLang="en-US" sz="1100" dirty="0" smtClean="0">
                <a:latin typeface="ゆたぽん（コーディング）Backsl"/>
                <a:ea typeface="Meiryo UI" panose="020B0604030504040204" pitchFamily="50" charset="-128"/>
              </a:rPr>
              <a:t>座標　</a:t>
            </a:r>
            <a:r>
              <a:rPr lang="en-US" altLang="ja-JP" sz="1100" dirty="0" smtClean="0">
                <a:latin typeface="ゆたぽん（コーディング）Backsl"/>
                <a:ea typeface="Meiryo UI" panose="020B0604030504040204" pitchFamily="50" charset="-128"/>
              </a:rPr>
              <a:t>y</a:t>
            </a:r>
            <a:r>
              <a:rPr lang="ja-JP" altLang="en-US" sz="1100" dirty="0" smtClean="0">
                <a:latin typeface="ゆたぽん（コーディング）Backsl"/>
                <a:ea typeface="Meiryo UI" panose="020B0604030504040204" pitchFamily="50" charset="-128"/>
              </a:rPr>
              <a:t>：</a:t>
            </a:r>
            <a:r>
              <a:rPr lang="en-US" altLang="ja-JP" sz="1100" dirty="0" smtClean="0">
                <a:latin typeface="ゆたぽん（コーディング）Backsl"/>
                <a:ea typeface="Meiryo UI" panose="020B0604030504040204" pitchFamily="50" charset="-128"/>
              </a:rPr>
              <a:t>y</a:t>
            </a:r>
            <a:r>
              <a:rPr lang="ja-JP" altLang="en-US" sz="1100" dirty="0" smtClean="0">
                <a:latin typeface="ゆたぽん（コーディング）Backsl"/>
                <a:ea typeface="Meiryo UI" panose="020B0604030504040204" pitchFamily="50" charset="-128"/>
              </a:rPr>
              <a:t>座標</a:t>
            </a:r>
            <a:endParaRPr lang="en-US" altLang="ja-JP" sz="1100" dirty="0" smtClean="0">
              <a:latin typeface="ゆたぽん（コーディング）Backsl"/>
              <a:ea typeface="Meiryo UI" panose="020B0604030504040204" pitchFamily="50" charset="-128"/>
            </a:endParaRPr>
          </a:p>
        </p:txBody>
      </p:sp>
      <p:sp>
        <p:nvSpPr>
          <p:cNvPr id="12" name="左中かっこ 11"/>
          <p:cNvSpPr/>
          <p:nvPr/>
        </p:nvSpPr>
        <p:spPr>
          <a:xfrm>
            <a:off x="396662" y="539552"/>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13" name="左中かっこ 12"/>
          <p:cNvSpPr/>
          <p:nvPr/>
        </p:nvSpPr>
        <p:spPr>
          <a:xfrm flipH="1">
            <a:off x="1908830" y="539552"/>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17" name="テキスト ボックス 16"/>
          <p:cNvSpPr txBox="1"/>
          <p:nvPr/>
        </p:nvSpPr>
        <p:spPr>
          <a:xfrm>
            <a:off x="2700918" y="251520"/>
            <a:ext cx="1224136" cy="261610"/>
          </a:xfrm>
          <a:prstGeom prst="rect">
            <a:avLst/>
          </a:prstGeom>
          <a:noFill/>
        </p:spPr>
        <p:txBody>
          <a:bodyPr wrap="square" rtlCol="0">
            <a:spAutoFit/>
          </a:bodyPr>
          <a:lstStyle/>
          <a:p>
            <a:r>
              <a:rPr lang="en-US" altLang="ja-JP" sz="1100" dirty="0" smtClean="0">
                <a:latin typeface="ゆたぽん（コーディング）Backsl"/>
                <a:ea typeface="Meiryo UI" panose="020B0604030504040204" pitchFamily="50" charset="-128"/>
              </a:rPr>
              <a:t>&lt; </a:t>
            </a:r>
            <a:r>
              <a:rPr lang="ja-JP" altLang="en-US" sz="1100" dirty="0" smtClean="0">
                <a:latin typeface="ゆたぽん（コーディング）Backsl"/>
                <a:ea typeface="Meiryo UI" panose="020B0604030504040204" pitchFamily="50" charset="-128"/>
              </a:rPr>
              <a:t>回転行列</a:t>
            </a:r>
            <a:r>
              <a:rPr lang="en-US" altLang="ja-JP" sz="1100" dirty="0" smtClean="0">
                <a:latin typeface="ゆたぽん（コーディング）Backsl"/>
                <a:ea typeface="Meiryo UI" panose="020B0604030504040204" pitchFamily="50" charset="-128"/>
              </a:rPr>
              <a:t>&gt;</a:t>
            </a:r>
            <a:endParaRPr lang="en-US" altLang="ja-JP" sz="1100" dirty="0">
              <a:latin typeface="ゆたぽん（コーディング）Backsl"/>
              <a:ea typeface="Meiryo UI" panose="020B0604030504040204" pitchFamily="50"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3681444151"/>
              </p:ext>
            </p:extLst>
          </p:nvPr>
        </p:nvGraphicFramePr>
        <p:xfrm>
          <a:off x="2412886" y="539552"/>
          <a:ext cx="2088232" cy="1094224"/>
        </p:xfrm>
        <a:graphic>
          <a:graphicData uri="http://schemas.openxmlformats.org/drawingml/2006/table">
            <a:tbl>
              <a:tblPr firstRow="1" bandRow="1">
                <a:tableStyleId>{5C22544A-7EE6-4342-B048-85BDC9FD1C3A}</a:tableStyleId>
              </a:tblPr>
              <a:tblGrid>
                <a:gridCol w="522058"/>
                <a:gridCol w="522058"/>
                <a:gridCol w="522058"/>
                <a:gridCol w="522058"/>
              </a:tblGrid>
              <a:tr h="288032">
                <a:tc>
                  <a:txBody>
                    <a:bodyPr/>
                    <a:lstStyle/>
                    <a:p>
                      <a:pPr algn="ctr"/>
                      <a:r>
                        <a:rPr kumimoji="1" lang="en-US" altLang="ja-JP" sz="1100" b="0" dirty="0" err="1" smtClean="0">
                          <a:solidFill>
                            <a:sysClr val="windowText" lastClr="000000"/>
                          </a:solidFill>
                        </a:rPr>
                        <a:t>cosθ</a:t>
                      </a:r>
                      <a:r>
                        <a:rPr kumimoji="1" lang="en-US" altLang="ja-JP" sz="1100" b="0" dirty="0" smtClean="0">
                          <a:solidFill>
                            <a:sysClr val="windowText" lastClr="000000"/>
                          </a:solidFill>
                        </a:rPr>
                        <a:t>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err="1" smtClean="0">
                          <a:solidFill>
                            <a:sysClr val="windowText" lastClr="000000"/>
                          </a:solidFill>
                        </a:rPr>
                        <a:t>sinθ</a:t>
                      </a:r>
                      <a:r>
                        <a:rPr kumimoji="1" lang="en-US" altLang="ja-JP" sz="1100" b="0" dirty="0" smtClean="0">
                          <a:solidFill>
                            <a:sysClr val="windowText" lastClr="000000"/>
                          </a:solidFill>
                        </a:rPr>
                        <a:t>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32">
                <a:tc>
                  <a:txBody>
                    <a:bodyPr/>
                    <a:lstStyle/>
                    <a:p>
                      <a:pPr algn="ctr"/>
                      <a:r>
                        <a:rPr kumimoji="1" lang="en-US" altLang="ja-JP" sz="1100" b="0" dirty="0" smtClean="0">
                          <a:solidFill>
                            <a:sysClr val="windowText" lastClr="000000"/>
                          </a:solidFill>
                        </a:rPr>
                        <a:t>-</a:t>
                      </a:r>
                      <a:r>
                        <a:rPr kumimoji="1" lang="en-US" altLang="ja-JP" sz="1100" b="0" dirty="0" err="1" smtClean="0">
                          <a:solidFill>
                            <a:sysClr val="windowText" lastClr="000000"/>
                          </a:solidFill>
                        </a:rPr>
                        <a:t>sinθ</a:t>
                      </a:r>
                      <a:r>
                        <a:rPr kumimoji="1" lang="en-US" altLang="ja-JP" sz="1100" b="0" dirty="0" smtClean="0">
                          <a:solidFill>
                            <a:sysClr val="windowText" lastClr="000000"/>
                          </a:solidFill>
                        </a:rPr>
                        <a:t>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err="1" smtClean="0">
                          <a:solidFill>
                            <a:sysClr val="windowText" lastClr="000000"/>
                          </a:solidFill>
                        </a:rPr>
                        <a:t>cosθ</a:t>
                      </a:r>
                      <a:r>
                        <a:rPr kumimoji="1" lang="en-US" altLang="ja-JP" sz="1100" b="0" dirty="0" smtClean="0">
                          <a:solidFill>
                            <a:sysClr val="windowText" lastClr="000000"/>
                          </a:solidFill>
                        </a:rPr>
                        <a:t>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6024">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2968">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9" name="テキスト ボックス 18"/>
          <p:cNvSpPr txBox="1"/>
          <p:nvPr/>
        </p:nvSpPr>
        <p:spPr>
          <a:xfrm>
            <a:off x="2988950" y="1619672"/>
            <a:ext cx="864096" cy="261610"/>
          </a:xfrm>
          <a:prstGeom prst="rect">
            <a:avLst/>
          </a:prstGeom>
          <a:noFill/>
        </p:spPr>
        <p:txBody>
          <a:bodyPr wrap="square" rtlCol="0">
            <a:spAutoFit/>
          </a:bodyPr>
          <a:lstStyle/>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θ</a:t>
            </a:r>
            <a:r>
              <a:rPr lang="ja-JP" altLang="en-US" sz="1100" dirty="0" smtClean="0">
                <a:latin typeface="ゆたぽん（コーディング）Backsl"/>
                <a:ea typeface="Meiryo UI" panose="020B0604030504040204" pitchFamily="50" charset="-128"/>
              </a:rPr>
              <a:t>：角度</a:t>
            </a:r>
            <a:endParaRPr lang="en-US" altLang="ja-JP" sz="1100" dirty="0" smtClean="0">
              <a:latin typeface="ゆたぽん（コーディング）Backsl"/>
              <a:ea typeface="Meiryo UI" panose="020B0604030504040204" pitchFamily="50" charset="-128"/>
            </a:endParaRPr>
          </a:p>
        </p:txBody>
      </p:sp>
      <p:sp>
        <p:nvSpPr>
          <p:cNvPr id="20" name="左中かっこ 19"/>
          <p:cNvSpPr/>
          <p:nvPr/>
        </p:nvSpPr>
        <p:spPr>
          <a:xfrm>
            <a:off x="2268870" y="539552"/>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21" name="左中かっこ 20"/>
          <p:cNvSpPr/>
          <p:nvPr/>
        </p:nvSpPr>
        <p:spPr>
          <a:xfrm flipH="1">
            <a:off x="4429110" y="539552"/>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22" name="テキスト ボックス 21"/>
          <p:cNvSpPr txBox="1"/>
          <p:nvPr/>
        </p:nvSpPr>
        <p:spPr>
          <a:xfrm>
            <a:off x="4861158" y="251520"/>
            <a:ext cx="1512168" cy="261610"/>
          </a:xfrm>
          <a:prstGeom prst="rect">
            <a:avLst/>
          </a:prstGeom>
          <a:noFill/>
        </p:spPr>
        <p:txBody>
          <a:bodyPr wrap="square" rtlCol="0">
            <a:spAutoFit/>
          </a:bodyPr>
          <a:lstStyle/>
          <a:p>
            <a:r>
              <a:rPr lang="en-US" altLang="ja-JP" sz="1100" dirty="0" smtClean="0">
                <a:latin typeface="ゆたぽん（コーディング）Backsl"/>
                <a:ea typeface="Meiryo UI" panose="020B0604030504040204" pitchFamily="50" charset="-128"/>
              </a:rPr>
              <a:t>&lt; </a:t>
            </a:r>
            <a:r>
              <a:rPr lang="ja-JP" altLang="en-US" sz="1100" dirty="0" smtClean="0">
                <a:latin typeface="ゆたぽん（コーディング）Backsl"/>
                <a:ea typeface="Meiryo UI" panose="020B0604030504040204" pitchFamily="50" charset="-128"/>
              </a:rPr>
              <a:t>スケーリング行列</a:t>
            </a:r>
            <a:r>
              <a:rPr lang="en-US" altLang="ja-JP" sz="1100" dirty="0" smtClean="0">
                <a:latin typeface="ゆたぽん（コーディング）Backsl"/>
                <a:ea typeface="Meiryo UI" panose="020B0604030504040204" pitchFamily="50" charset="-128"/>
              </a:rPr>
              <a:t>&gt;</a:t>
            </a:r>
            <a:endParaRPr lang="en-US" altLang="ja-JP" sz="1100" dirty="0">
              <a:latin typeface="ゆたぽん（コーディング）Backsl"/>
              <a:ea typeface="Meiryo UI" panose="020B0604030504040204" pitchFamily="50" charset="-128"/>
            </a:endParaRPr>
          </a:p>
        </p:txBody>
      </p:sp>
      <p:graphicFrame>
        <p:nvGraphicFramePr>
          <p:cNvPr id="23" name="表 22"/>
          <p:cNvGraphicFramePr>
            <a:graphicFrameLocks noGrp="1"/>
          </p:cNvGraphicFramePr>
          <p:nvPr>
            <p:extLst>
              <p:ext uri="{D42A27DB-BD31-4B8C-83A1-F6EECF244321}">
                <p14:modId xmlns:p14="http://schemas.microsoft.com/office/powerpoint/2010/main" val="3965911662"/>
              </p:ext>
            </p:extLst>
          </p:nvPr>
        </p:nvGraphicFramePr>
        <p:xfrm>
          <a:off x="4861158" y="539552"/>
          <a:ext cx="1440160" cy="1094224"/>
        </p:xfrm>
        <a:graphic>
          <a:graphicData uri="http://schemas.openxmlformats.org/drawingml/2006/table">
            <a:tbl>
              <a:tblPr firstRow="1" bandRow="1">
                <a:tableStyleId>{5C22544A-7EE6-4342-B048-85BDC9FD1C3A}</a:tableStyleId>
              </a:tblPr>
              <a:tblGrid>
                <a:gridCol w="360040"/>
                <a:gridCol w="360040"/>
                <a:gridCol w="360040"/>
                <a:gridCol w="360040"/>
              </a:tblGrid>
              <a:tr h="288032">
                <a:tc>
                  <a:txBody>
                    <a:bodyPr/>
                    <a:lstStyle/>
                    <a:p>
                      <a:pPr algn="ctr"/>
                      <a:r>
                        <a:rPr kumimoji="1" lang="en-US" altLang="ja-JP" sz="1100" b="1" dirty="0" err="1" smtClean="0">
                          <a:solidFill>
                            <a:sysClr val="windowText" lastClr="000000"/>
                          </a:solidFill>
                        </a:rPr>
                        <a:t>sx</a:t>
                      </a:r>
                      <a:r>
                        <a:rPr kumimoji="1" lang="en-US" altLang="ja-JP" sz="1100" b="1" dirty="0" smtClean="0">
                          <a:solidFill>
                            <a:sysClr val="windowText" lastClr="000000"/>
                          </a:solidFill>
                        </a:rPr>
                        <a:t> </a:t>
                      </a:r>
                      <a:r>
                        <a:rPr kumimoji="1" lang="en-US" altLang="ja-JP" sz="1100" b="0" dirty="0" smtClean="0">
                          <a:solidFill>
                            <a:sysClr val="windowText" lastClr="000000"/>
                          </a:solidFill>
                        </a:rPr>
                        <a:t>,</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32">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1" dirty="0" err="1" smtClean="0">
                          <a:solidFill>
                            <a:sysClr val="windowText" lastClr="000000"/>
                          </a:solidFill>
                        </a:rPr>
                        <a:t>sy</a:t>
                      </a:r>
                      <a:r>
                        <a:rPr kumimoji="1" lang="en-US" altLang="ja-JP" sz="1100" b="0" dirty="0" smtClean="0">
                          <a:solidFill>
                            <a:sysClr val="windowText" lastClr="000000"/>
                          </a:solidFill>
                        </a:rPr>
                        <a:t>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6024">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2968">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4" name="テキスト ボックス 23"/>
          <p:cNvSpPr txBox="1"/>
          <p:nvPr/>
        </p:nvSpPr>
        <p:spPr>
          <a:xfrm>
            <a:off x="4861158" y="1619672"/>
            <a:ext cx="1512168" cy="430887"/>
          </a:xfrm>
          <a:prstGeom prst="rect">
            <a:avLst/>
          </a:prstGeom>
          <a:noFill/>
        </p:spPr>
        <p:txBody>
          <a:bodyPr wrap="square" rtlCol="0">
            <a:spAutoFit/>
          </a:bodyPr>
          <a:lstStyle/>
          <a:p>
            <a:r>
              <a:rPr lang="ja-JP" altLang="en-US" sz="1100" dirty="0" smtClean="0">
                <a:latin typeface="ゆたぽん（コーディング）Backsl"/>
                <a:ea typeface="Meiryo UI" panose="020B0604030504040204" pitchFamily="50" charset="-128"/>
              </a:rPr>
              <a:t>　</a:t>
            </a:r>
            <a:r>
              <a:rPr lang="en-US" altLang="ja-JP" sz="1100" dirty="0" err="1" smtClean="0">
                <a:latin typeface="ゆたぽん（コーディング）Backsl"/>
                <a:ea typeface="Meiryo UI" panose="020B0604030504040204" pitchFamily="50" charset="-128"/>
              </a:rPr>
              <a:t>sx</a:t>
            </a:r>
            <a:r>
              <a:rPr lang="ja-JP" altLang="en-US" sz="1100" dirty="0" smtClean="0">
                <a:latin typeface="ゆたぽん（コーディング）Backsl"/>
                <a:ea typeface="Meiryo UI" panose="020B0604030504040204" pitchFamily="50" charset="-128"/>
              </a:rPr>
              <a:t>：</a:t>
            </a:r>
            <a:r>
              <a:rPr lang="en-US" altLang="ja-JP" sz="1100" dirty="0" smtClean="0">
                <a:latin typeface="ゆたぽん（コーディング）Backsl"/>
                <a:ea typeface="Meiryo UI" panose="020B0604030504040204" pitchFamily="50" charset="-128"/>
              </a:rPr>
              <a:t>x</a:t>
            </a:r>
            <a:r>
              <a:rPr lang="ja-JP" altLang="en-US" sz="1100" dirty="0" smtClean="0">
                <a:latin typeface="ゆたぽん（コーディング）Backsl"/>
                <a:ea typeface="Meiryo UI" panose="020B0604030504040204" pitchFamily="50" charset="-128"/>
              </a:rPr>
              <a:t>スケーリング値</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err="1" smtClean="0">
                <a:latin typeface="ゆたぽん（コーディング）Backsl"/>
                <a:ea typeface="Meiryo UI" panose="020B0604030504040204" pitchFamily="50" charset="-128"/>
              </a:rPr>
              <a:t>sy</a:t>
            </a:r>
            <a:r>
              <a:rPr lang="ja-JP" altLang="en-US" sz="1100" dirty="0" smtClean="0">
                <a:latin typeface="ゆたぽん（コーディング）Backsl"/>
                <a:ea typeface="Meiryo UI" panose="020B0604030504040204" pitchFamily="50" charset="-128"/>
              </a:rPr>
              <a:t>：</a:t>
            </a:r>
            <a:r>
              <a:rPr lang="en-US" altLang="ja-JP" sz="1100" dirty="0" smtClean="0">
                <a:latin typeface="ゆたぽん（コーディング）Backsl"/>
                <a:ea typeface="Meiryo UI" panose="020B0604030504040204" pitchFamily="50" charset="-128"/>
              </a:rPr>
              <a:t>y</a:t>
            </a:r>
            <a:r>
              <a:rPr lang="ja-JP" altLang="en-US" sz="1100" dirty="0" smtClean="0">
                <a:latin typeface="ゆたぽん（コーディング）Backsl"/>
                <a:ea typeface="Meiryo UI" panose="020B0604030504040204" pitchFamily="50" charset="-128"/>
              </a:rPr>
              <a:t>スケーリング値</a:t>
            </a:r>
            <a:endParaRPr lang="en-US" altLang="ja-JP" sz="1100" dirty="0" smtClean="0">
              <a:latin typeface="ゆたぽん（コーディング）Backsl"/>
              <a:ea typeface="Meiryo UI" panose="020B0604030504040204" pitchFamily="50" charset="-128"/>
            </a:endParaRPr>
          </a:p>
        </p:txBody>
      </p:sp>
      <p:sp>
        <p:nvSpPr>
          <p:cNvPr id="25" name="左中かっこ 24"/>
          <p:cNvSpPr/>
          <p:nvPr/>
        </p:nvSpPr>
        <p:spPr>
          <a:xfrm>
            <a:off x="4717142" y="539552"/>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26" name="左中かっこ 25"/>
          <p:cNvSpPr/>
          <p:nvPr/>
        </p:nvSpPr>
        <p:spPr>
          <a:xfrm flipH="1">
            <a:off x="6229310" y="539552"/>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27" name="正方形/長方形 26"/>
          <p:cNvSpPr/>
          <p:nvPr/>
        </p:nvSpPr>
        <p:spPr>
          <a:xfrm>
            <a:off x="188640" y="179512"/>
            <a:ext cx="6408712"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28" name="テキスト ボックス 27"/>
          <p:cNvSpPr txBox="1"/>
          <p:nvPr/>
        </p:nvSpPr>
        <p:spPr>
          <a:xfrm>
            <a:off x="1556792" y="2123728"/>
            <a:ext cx="3528392" cy="261610"/>
          </a:xfrm>
          <a:prstGeom prst="rect">
            <a:avLst/>
          </a:prstGeom>
          <a:noFill/>
        </p:spPr>
        <p:txBody>
          <a:bodyPr wrap="square" rtlCol="0">
            <a:spAutoFit/>
          </a:bodyPr>
          <a:lstStyle/>
          <a:p>
            <a:r>
              <a:rPr lang="en-US" altLang="ja-JP" sz="1100" dirty="0" smtClean="0">
                <a:latin typeface="ゆたぽん（コーディング）Backsl"/>
                <a:ea typeface="Meiryo UI" panose="020B0604030504040204" pitchFamily="50" charset="-128"/>
              </a:rPr>
              <a:t>&lt; D3DMATRIX</a:t>
            </a:r>
            <a:r>
              <a:rPr lang="ja-JP" altLang="en-US" sz="1100" dirty="0" smtClean="0">
                <a:latin typeface="ゆたぽん（コーディング）Backsl"/>
                <a:ea typeface="Meiryo UI" panose="020B0604030504040204" pitchFamily="50" charset="-128"/>
              </a:rPr>
              <a:t>における各行列にて使用する場所と値</a:t>
            </a:r>
            <a:r>
              <a:rPr lang="en-US" altLang="ja-JP" sz="1100" dirty="0" smtClean="0">
                <a:latin typeface="ゆたぽん（コーディング）Backsl"/>
                <a:ea typeface="Meiryo UI" panose="020B0604030504040204" pitchFamily="50" charset="-128"/>
              </a:rPr>
              <a:t>&gt;</a:t>
            </a:r>
            <a:endParaRPr lang="en-US" altLang="ja-JP" sz="1100" dirty="0">
              <a:latin typeface="ゆたぽん（コーディング）Backsl"/>
              <a:ea typeface="Meiryo UI" panose="020B0604030504040204" pitchFamily="50" charset="-128"/>
            </a:endParaRPr>
          </a:p>
        </p:txBody>
      </p:sp>
      <p:sp>
        <p:nvSpPr>
          <p:cNvPr id="29" name="テキスト ボックス 28"/>
          <p:cNvSpPr txBox="1"/>
          <p:nvPr/>
        </p:nvSpPr>
        <p:spPr>
          <a:xfrm>
            <a:off x="188640" y="2483768"/>
            <a:ext cx="6408712" cy="600164"/>
          </a:xfrm>
          <a:prstGeom prst="rect">
            <a:avLst/>
          </a:prstGeom>
          <a:noFill/>
        </p:spPr>
        <p:txBody>
          <a:bodyPr wrap="square" rtlCol="0">
            <a:spAutoFit/>
          </a:bodyPr>
          <a:lstStyle/>
          <a:p>
            <a:r>
              <a:rPr lang="ja-JP" altLang="en-US" sz="1100" dirty="0" smtClean="0">
                <a:latin typeface="ゆたぽん（コーディング）Backsl"/>
                <a:ea typeface="Meiryo UI" panose="020B0604030504040204" pitchFamily="50" charset="-128"/>
              </a:rPr>
              <a:t>　しかしながら、</a:t>
            </a:r>
            <a:r>
              <a:rPr lang="en-US" altLang="ja-JP" sz="1100" dirty="0" smtClean="0">
                <a:latin typeface="ゆたぽん（コーディング）Backsl"/>
                <a:ea typeface="Meiryo UI" panose="020B0604030504040204" pitchFamily="50" charset="-128"/>
              </a:rPr>
              <a:t>Direct3D</a:t>
            </a:r>
            <a:r>
              <a:rPr lang="ja-JP" altLang="en-US" sz="1100" dirty="0" smtClean="0">
                <a:latin typeface="ゆたぽん（コーディング）Backsl"/>
                <a:ea typeface="Meiryo UI" panose="020B0604030504040204" pitchFamily="50" charset="-128"/>
              </a:rPr>
              <a:t>では各行列の詳細を理解していなくても、物体の位置情報や回転情報、スケーリング情報を用いて</a:t>
            </a:r>
            <a:r>
              <a:rPr lang="ja-JP" altLang="en-US" sz="1100" b="1" dirty="0" smtClean="0">
                <a:latin typeface="ゆたぽん（コーディング）Backsl"/>
                <a:ea typeface="Meiryo UI" panose="020B0604030504040204" pitchFamily="50" charset="-128"/>
              </a:rPr>
              <a:t>一気に合成行列</a:t>
            </a:r>
            <a:r>
              <a:rPr lang="en-US" altLang="ja-JP" sz="1100" b="1" dirty="0" smtClean="0">
                <a:latin typeface="ゆたぽん（コーディング）Backsl"/>
                <a:ea typeface="Meiryo UI" panose="020B0604030504040204" pitchFamily="50" charset="-128"/>
              </a:rPr>
              <a:t>(</a:t>
            </a:r>
            <a:r>
              <a:rPr lang="ja-JP" altLang="en-US" sz="1100" b="1" dirty="0" smtClean="0">
                <a:latin typeface="ゆたぽん（コーディング）Backsl"/>
                <a:ea typeface="Meiryo UI" panose="020B0604030504040204" pitchFamily="50" charset="-128"/>
              </a:rPr>
              <a:t>変換行列</a:t>
            </a:r>
            <a:r>
              <a:rPr lang="en-US" altLang="ja-JP" sz="1100" b="1" dirty="0" smtClean="0">
                <a:latin typeface="ゆたぽん（コーディング）Backsl"/>
                <a:ea typeface="Meiryo UI" panose="020B0604030504040204" pitchFamily="50" charset="-128"/>
              </a:rPr>
              <a:t>)</a:t>
            </a:r>
            <a:r>
              <a:rPr lang="ja-JP" altLang="en-US" sz="1100" b="1" dirty="0" smtClean="0">
                <a:latin typeface="ゆたぽん（コーディング）Backsl"/>
                <a:ea typeface="Meiryo UI" panose="020B0604030504040204" pitchFamily="50" charset="-128"/>
              </a:rPr>
              <a:t>を生成することができる</a:t>
            </a:r>
            <a:r>
              <a:rPr lang="ja-JP" altLang="en-US" sz="1100" dirty="0" smtClean="0">
                <a:latin typeface="ゆたぽん（コーディング）Backsl"/>
                <a:ea typeface="Meiryo UI" panose="020B0604030504040204" pitchFamily="50" charset="-128"/>
              </a:rPr>
              <a:t>。</a:t>
            </a:r>
            <a:r>
              <a:rPr lang="en-US" altLang="ja-JP" sz="1100" b="1" dirty="0" smtClean="0">
                <a:latin typeface="ゆたぽん（コーディング）Backsl"/>
                <a:ea typeface="Meiryo UI" panose="020B0604030504040204" pitchFamily="50" charset="-128"/>
              </a:rPr>
              <a:t>2D</a:t>
            </a:r>
            <a:r>
              <a:rPr lang="ja-JP" altLang="en-US" sz="1100" b="1" dirty="0" smtClean="0">
                <a:latin typeface="ゆたぽん（コーディング）Backsl"/>
                <a:ea typeface="Meiryo UI" panose="020B0604030504040204" pitchFamily="50" charset="-128"/>
              </a:rPr>
              <a:t>において変換行列を生成するには</a:t>
            </a:r>
            <a:r>
              <a:rPr lang="en-US" altLang="ja-JP" sz="1100" b="1" dirty="0" smtClean="0">
                <a:latin typeface="ゆたぽん（コーディング）Backsl"/>
                <a:ea typeface="Meiryo UI" panose="020B0604030504040204" pitchFamily="50" charset="-128"/>
              </a:rPr>
              <a:t>DirectX</a:t>
            </a:r>
            <a:r>
              <a:rPr lang="ja-JP" altLang="en-US" sz="1100" b="1" dirty="0" smtClean="0">
                <a:latin typeface="ゆたぽん（コーディング）Backsl"/>
                <a:ea typeface="Meiryo UI" panose="020B0604030504040204" pitchFamily="50" charset="-128"/>
              </a:rPr>
              <a:t>がもつ</a:t>
            </a:r>
            <a:r>
              <a:rPr lang="en-US" altLang="ja-JP" sz="1100" b="1" dirty="0" smtClean="0">
                <a:latin typeface="ゆたぽん（コーディング）Backsl"/>
                <a:ea typeface="Meiryo UI" panose="020B0604030504040204" pitchFamily="50" charset="-128"/>
              </a:rPr>
              <a:t>D3DXMatrixTransformation2D</a:t>
            </a:r>
            <a:r>
              <a:rPr lang="ja-JP" altLang="en-US" sz="1100" b="1" dirty="0" smtClean="0">
                <a:latin typeface="ゆたぽん（コーディング）Backsl"/>
                <a:ea typeface="Meiryo UI" panose="020B0604030504040204" pitchFamily="50" charset="-128"/>
              </a:rPr>
              <a:t>関数を呼出す</a:t>
            </a:r>
            <a:r>
              <a:rPr lang="ja-JP" altLang="en-US" sz="1100" dirty="0" smtClean="0">
                <a:latin typeface="ゆたぽん（コーディング）Backsl"/>
                <a:ea typeface="Meiryo UI" panose="020B0604030504040204" pitchFamily="50" charset="-128"/>
              </a:rPr>
              <a:t>。</a:t>
            </a:r>
            <a:endParaRPr lang="en-US" altLang="ja-JP" sz="1100" dirty="0" smtClean="0">
              <a:latin typeface="ゆたぽん（コーディング）Backsl"/>
              <a:ea typeface="Meiryo UI" panose="020B0604030504040204" pitchFamily="50" charset="-128"/>
            </a:endParaRPr>
          </a:p>
        </p:txBody>
      </p:sp>
      <p:sp>
        <p:nvSpPr>
          <p:cNvPr id="30" name="テキスト ボックス 29"/>
          <p:cNvSpPr txBox="1"/>
          <p:nvPr/>
        </p:nvSpPr>
        <p:spPr>
          <a:xfrm>
            <a:off x="397148" y="3060045"/>
            <a:ext cx="6128196" cy="2970044"/>
          </a:xfrm>
          <a:prstGeom prst="rect">
            <a:avLst/>
          </a:prstGeom>
          <a:noFill/>
        </p:spPr>
        <p:txBody>
          <a:bodyPr wrap="square" rtlCol="0">
            <a:spAutoFit/>
          </a:bodyPr>
          <a:lstStyle/>
          <a:p>
            <a:r>
              <a:rPr lang="en-US" altLang="ja-JP" sz="1100" dirty="0" smtClean="0">
                <a:latin typeface="ゆたぽん（コーディング）Backsl"/>
                <a:ea typeface="Meiryo UI" panose="020B0604030504040204" pitchFamily="50" charset="-128"/>
              </a:rPr>
              <a:t>&lt;</a:t>
            </a:r>
            <a:r>
              <a:rPr lang="en-US" altLang="ja-JP" sz="1100" b="1"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D3DXMatrixTransformation2D</a:t>
            </a:r>
            <a:r>
              <a:rPr lang="ja-JP" altLang="en-US" sz="1100" dirty="0" smtClean="0">
                <a:latin typeface="ゆたぽん（コーディング）Backsl"/>
                <a:ea typeface="Meiryo UI" panose="020B0604030504040204" pitchFamily="50" charset="-128"/>
              </a:rPr>
              <a:t>関数の書式</a:t>
            </a:r>
            <a:r>
              <a:rPr lang="en-US" altLang="ja-JP" sz="1100" dirty="0" smtClean="0">
                <a:latin typeface="ゆたぽん（コーディング）Backsl"/>
                <a:ea typeface="Meiryo UI" panose="020B0604030504040204" pitchFamily="50" charset="-128"/>
              </a:rPr>
              <a:t>&gt;</a:t>
            </a:r>
            <a:endParaRPr lang="en-US" altLang="ja-JP" sz="1100" dirty="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機能</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変換行列の算出を行う。</a:t>
            </a:r>
            <a:endParaRPr lang="en-US" altLang="ja-JP" sz="1100" dirty="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書式</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D3DXMATRIX * D3DXMatrixTransformation2D(</a:t>
            </a:r>
          </a:p>
          <a:p>
            <a:r>
              <a:rPr lang="ja-JP" altLang="en-US" sz="1100" dirty="0" smtClean="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D3DXMATRIX *</a:t>
            </a:r>
            <a:r>
              <a:rPr lang="en-US" altLang="ja-JP" sz="1100" b="1" dirty="0" err="1" smtClean="0">
                <a:latin typeface="ゆたぽん（コーディング）Backsl"/>
                <a:ea typeface="Meiryo UI" panose="020B0604030504040204" pitchFamily="50" charset="-128"/>
              </a:rPr>
              <a:t>pOut</a:t>
            </a:r>
            <a:r>
              <a:rPr lang="en-US" altLang="ja-JP" sz="1100" b="1" dirty="0" smtClean="0">
                <a:latin typeface="ゆたぽん（コーディング）Backsl"/>
                <a:ea typeface="Meiryo UI" panose="020B0604030504040204" pitchFamily="50" charset="-128"/>
              </a:rPr>
              <a:t>,</a:t>
            </a:r>
            <a:r>
              <a:rPr lang="en-US" altLang="ja-JP" sz="1100" b="1" dirty="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		//</a:t>
            </a:r>
            <a:r>
              <a:rPr lang="ja-JP" altLang="en-US" sz="1100" b="1" dirty="0" smtClean="0">
                <a:latin typeface="ゆたぽん（コーディング）Backsl"/>
                <a:ea typeface="Meiryo UI" panose="020B0604030504040204" pitchFamily="50" charset="-128"/>
              </a:rPr>
              <a:t>出力先行列アドレス</a:t>
            </a:r>
            <a:endParaRPr lang="en-US" altLang="ja-JP" sz="1100" b="1"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CONST D3DXVECTOR2  *</a:t>
            </a:r>
            <a:r>
              <a:rPr lang="en-US" altLang="ja-JP" sz="1100" dirty="0" err="1" smtClean="0">
                <a:latin typeface="ゆたぽん（コーディング）Backsl"/>
                <a:ea typeface="Meiryo UI" panose="020B0604030504040204" pitchFamily="50" charset="-128"/>
              </a:rPr>
              <a:t>pScalingCenter</a:t>
            </a:r>
            <a:r>
              <a:rPr lang="en-US" altLang="ja-JP" sz="1100" dirty="0" smtClean="0">
                <a:latin typeface="ゆたぽん（コーディング）Backsl"/>
                <a:ea typeface="Meiryo UI" panose="020B0604030504040204" pitchFamily="50" charset="-128"/>
              </a:rPr>
              <a:t>,</a:t>
            </a:r>
            <a:r>
              <a:rPr lang="en-US" altLang="ja-JP" sz="1100" dirty="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//NULL</a:t>
            </a:r>
            <a:r>
              <a:rPr lang="ja-JP" altLang="en-US" sz="1100" dirty="0" smtClean="0">
                <a:latin typeface="ゆたぽん（コーディング）Backsl"/>
                <a:ea typeface="Meiryo UI" panose="020B0604030504040204" pitchFamily="50" charset="-128"/>
              </a:rPr>
              <a:t>で良い　</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FLOAT </a:t>
            </a:r>
            <a:r>
              <a:rPr lang="en-US" altLang="ja-JP" sz="1100" dirty="0" err="1" smtClean="0">
                <a:latin typeface="ゆたぽん（コーディング）Backsl"/>
                <a:ea typeface="Meiryo UI" panose="020B0604030504040204" pitchFamily="50" charset="-128"/>
              </a:rPr>
              <a:t>ScalingRotation</a:t>
            </a:r>
            <a:r>
              <a:rPr lang="en-US" altLang="ja-JP" sz="1100" dirty="0" smtClean="0">
                <a:latin typeface="ゆたぽん（コーディング）Backsl"/>
                <a:ea typeface="Meiryo UI" panose="020B0604030504040204" pitchFamily="50" charset="-128"/>
              </a:rPr>
              <a:t>,</a:t>
            </a:r>
            <a:r>
              <a:rPr lang="en-US" altLang="ja-JP" sz="1100" dirty="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	//0</a:t>
            </a:r>
            <a:r>
              <a:rPr lang="ja-JP" altLang="en-US" sz="1100" dirty="0" smtClean="0">
                <a:latin typeface="ゆたぽん（コーディング）Backsl"/>
                <a:ea typeface="Meiryo UI" panose="020B0604030504040204" pitchFamily="50" charset="-128"/>
              </a:rPr>
              <a:t>で良い</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CONST D3DXVECTOR2  *</a:t>
            </a:r>
            <a:r>
              <a:rPr lang="en-US" altLang="ja-JP" sz="1100" b="1" dirty="0" err="1" smtClean="0">
                <a:latin typeface="ゆたぽん（コーディング）Backsl"/>
                <a:ea typeface="Meiryo UI" panose="020B0604030504040204" pitchFamily="50" charset="-128"/>
              </a:rPr>
              <a:t>pScaling</a:t>
            </a:r>
            <a:r>
              <a:rPr lang="en-US" altLang="ja-JP" sz="1100" b="1" dirty="0" smtClean="0">
                <a:latin typeface="ゆたぽん（コーディング）Backsl"/>
                <a:ea typeface="Meiryo UI" panose="020B0604030504040204" pitchFamily="50" charset="-128"/>
              </a:rPr>
              <a:t>,</a:t>
            </a:r>
            <a:r>
              <a:rPr lang="en-US" altLang="ja-JP" sz="1100" b="1" dirty="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	//</a:t>
            </a:r>
            <a:r>
              <a:rPr lang="ja-JP" altLang="en-US" sz="1100" b="1" dirty="0" smtClean="0">
                <a:latin typeface="ゆたぽん（コーディング）Backsl"/>
                <a:ea typeface="Meiryo UI" panose="020B0604030504040204" pitchFamily="50" charset="-128"/>
              </a:rPr>
              <a:t>スケーリング値アドレス</a:t>
            </a:r>
            <a:endParaRPr lang="en-US" altLang="ja-JP" sz="1100" b="1"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CONST D3DXVECTOR2  *</a:t>
            </a:r>
            <a:r>
              <a:rPr lang="en-US" altLang="ja-JP" sz="1100" dirty="0" err="1" smtClean="0">
                <a:latin typeface="ゆたぽん（コーディング）Backsl"/>
                <a:ea typeface="Meiryo UI" panose="020B0604030504040204" pitchFamily="50" charset="-128"/>
              </a:rPr>
              <a:t>pRotationCenter</a:t>
            </a:r>
            <a:r>
              <a:rPr lang="en-US" altLang="ja-JP" sz="1100" dirty="0" smtClean="0">
                <a:latin typeface="ゆたぽん（コーディング）Backsl"/>
                <a:ea typeface="Meiryo UI" panose="020B0604030504040204" pitchFamily="50" charset="-128"/>
              </a:rPr>
              <a:t>,</a:t>
            </a:r>
            <a:r>
              <a:rPr lang="en-US" altLang="ja-JP" sz="1100" dirty="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//NULL</a:t>
            </a:r>
            <a:r>
              <a:rPr lang="ja-JP" altLang="en-US" sz="1100" dirty="0" smtClean="0">
                <a:latin typeface="ゆたぽん（コーディング）Backsl"/>
                <a:ea typeface="Meiryo UI" panose="020B0604030504040204" pitchFamily="50" charset="-128"/>
              </a:rPr>
              <a:t>で良い</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FLOAT Rotation,</a:t>
            </a:r>
            <a:r>
              <a:rPr lang="en-US" altLang="ja-JP" sz="1100" b="1" dirty="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		//</a:t>
            </a:r>
            <a:r>
              <a:rPr lang="ja-JP" altLang="en-US" sz="1100" b="1" dirty="0" smtClean="0">
                <a:latin typeface="ゆたぽん（コーディング）Backsl"/>
                <a:ea typeface="Meiryo UI" panose="020B0604030504040204" pitchFamily="50" charset="-128"/>
              </a:rPr>
              <a:t>回転アングル</a:t>
            </a:r>
            <a:r>
              <a:rPr lang="en-US" altLang="ja-JP" sz="1100" b="1" dirty="0" smtClean="0">
                <a:latin typeface="ゆたぽん（コーディング）Backsl"/>
                <a:ea typeface="Meiryo UI" panose="020B0604030504040204" pitchFamily="50" charset="-128"/>
              </a:rPr>
              <a:t>(</a:t>
            </a:r>
            <a:r>
              <a:rPr lang="ja-JP" altLang="en-US" sz="1100" b="1" dirty="0" smtClean="0">
                <a:latin typeface="ゆたぽん（コーディング）Backsl"/>
                <a:ea typeface="Meiryo UI" panose="020B0604030504040204" pitchFamily="50" charset="-128"/>
              </a:rPr>
              <a:t>ラジアン</a:t>
            </a:r>
            <a:r>
              <a:rPr lang="en-US" altLang="ja-JP" sz="1100" b="1" dirty="0" smtClean="0">
                <a:latin typeface="ゆたぽん（コーディング）Backsl"/>
                <a:ea typeface="Meiryo UI" panose="020B0604030504040204" pitchFamily="50" charset="-128"/>
              </a:rPr>
              <a:t>)</a:t>
            </a:r>
          </a:p>
          <a:p>
            <a:r>
              <a:rPr lang="ja-JP" altLang="en-US" sz="1100" dirty="0" smtClean="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CONST D3DXVECTOR2  *</a:t>
            </a:r>
            <a:r>
              <a:rPr lang="en-US" altLang="ja-JP" sz="1100" b="1" dirty="0" err="1" smtClean="0">
                <a:latin typeface="ゆたぽん（コーディング）Backsl"/>
                <a:ea typeface="Meiryo UI" panose="020B0604030504040204" pitchFamily="50" charset="-128"/>
              </a:rPr>
              <a:t>pTranslation</a:t>
            </a:r>
            <a:r>
              <a:rPr lang="en-US" altLang="ja-JP" sz="1100" b="1" dirty="0">
                <a:latin typeface="ゆたぽん（コーディング）Backsl"/>
                <a:ea typeface="Meiryo UI" panose="020B0604030504040204" pitchFamily="50" charset="-128"/>
              </a:rPr>
              <a:t>	</a:t>
            </a:r>
            <a:r>
              <a:rPr lang="en-US" altLang="ja-JP" sz="1100" b="1" dirty="0" smtClean="0">
                <a:latin typeface="ゆたぽん（コーディング）Backsl"/>
                <a:ea typeface="Meiryo UI" panose="020B0604030504040204" pitchFamily="50" charset="-128"/>
              </a:rPr>
              <a:t>	//</a:t>
            </a:r>
            <a:r>
              <a:rPr lang="ja-JP" altLang="en-US" sz="1100" b="1" dirty="0" smtClean="0">
                <a:latin typeface="ゆたぽん（コーディング）Backsl"/>
                <a:ea typeface="Meiryo UI" panose="020B0604030504040204" pitchFamily="50" charset="-128"/>
              </a:rPr>
              <a:t>位置アドレス</a:t>
            </a:r>
            <a:endParaRPr lang="en-US" altLang="ja-JP" sz="1100" b="1"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a:t>
            </a:r>
          </a:p>
          <a:p>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回転アングルはラジアンを指定する必要があるが、プログラミングを行う際には角度でアングルを計算する方が分かり易い為、プログラム内では角度にて管理し、</a:t>
            </a:r>
            <a:r>
              <a:rPr lang="en-US" altLang="ja-JP" sz="1100" b="1" dirty="0" smtClean="0">
                <a:latin typeface="ゆたぽん（コーディング）Backsl"/>
                <a:ea typeface="Meiryo UI" panose="020B0604030504040204" pitchFamily="50" charset="-128"/>
              </a:rPr>
              <a:t>DirectX</a:t>
            </a:r>
            <a:r>
              <a:rPr lang="ja-JP" altLang="en-US" sz="1100" b="1" dirty="0" smtClean="0">
                <a:latin typeface="ゆたぽん（コーディング）Backsl"/>
                <a:ea typeface="Meiryo UI" panose="020B0604030504040204" pitchFamily="50" charset="-128"/>
              </a:rPr>
              <a:t>のマクロ関数である</a:t>
            </a:r>
            <a:r>
              <a:rPr lang="en-US" altLang="ja-JP" sz="1100" b="1" dirty="0" smtClean="0">
                <a:latin typeface="ゆたぽん（コーディング）Backsl"/>
                <a:ea typeface="Meiryo UI" panose="020B0604030504040204" pitchFamily="50" charset="-128"/>
              </a:rPr>
              <a:t>D3DXToRadian</a:t>
            </a:r>
            <a:r>
              <a:rPr lang="ja-JP" altLang="en-US" sz="1100" b="1" dirty="0" smtClean="0">
                <a:latin typeface="ゆたぽん（コーディング）Backsl"/>
                <a:ea typeface="Meiryo UI" panose="020B0604030504040204" pitchFamily="50" charset="-128"/>
              </a:rPr>
              <a:t>を呼出し角度をラジアンに変換</a:t>
            </a:r>
            <a:r>
              <a:rPr lang="ja-JP" altLang="en-US" sz="1100" dirty="0" smtClean="0">
                <a:latin typeface="ゆたぽん（コーディング）Backsl"/>
                <a:ea typeface="Meiryo UI" panose="020B0604030504040204" pitchFamily="50" charset="-128"/>
              </a:rPr>
              <a:t>する。</a:t>
            </a:r>
            <a:endParaRPr lang="en-US" altLang="ja-JP" sz="1100" dirty="0" smtClean="0">
              <a:latin typeface="ゆたぽん（コーディング）Backsl"/>
              <a:ea typeface="Meiryo UI" panose="020B0604030504040204" pitchFamily="50" charset="-128"/>
            </a:endParaRPr>
          </a:p>
        </p:txBody>
      </p:sp>
      <p:sp>
        <p:nvSpPr>
          <p:cNvPr id="35" name="正方形/長方形 34"/>
          <p:cNvSpPr/>
          <p:nvPr/>
        </p:nvSpPr>
        <p:spPr>
          <a:xfrm>
            <a:off x="404664" y="3275856"/>
            <a:ext cx="6120680" cy="3816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Backsl"/>
              <a:ea typeface="Meiryo UI" panose="020B0604030504040204" pitchFamily="50" charset="-128"/>
            </a:endParaRPr>
          </a:p>
        </p:txBody>
      </p:sp>
      <p:sp>
        <p:nvSpPr>
          <p:cNvPr id="36" name="正方形/長方形 35"/>
          <p:cNvSpPr/>
          <p:nvPr/>
        </p:nvSpPr>
        <p:spPr>
          <a:xfrm>
            <a:off x="692696" y="6012160"/>
            <a:ext cx="3429000" cy="938719"/>
          </a:xfrm>
          <a:prstGeom prst="rect">
            <a:avLst/>
          </a:prstGeom>
        </p:spPr>
        <p:txBody>
          <a:bodyPr>
            <a:spAutoFit/>
          </a:bodyPr>
          <a:lstStyle/>
          <a:p>
            <a:r>
              <a:rPr lang="en-US" altLang="ja-JP" sz="1100" dirty="0" smtClean="0">
                <a:latin typeface="ゆたぽん（コーディング）Backsl"/>
                <a:ea typeface="Meiryo UI" panose="020B0604030504040204" pitchFamily="50" charset="-128"/>
              </a:rPr>
              <a:t>&lt;</a:t>
            </a:r>
            <a:r>
              <a:rPr lang="en-US" altLang="ja-JP" sz="1100" b="1" dirty="0" smtClean="0">
                <a:latin typeface="ゆたぽん（コーディング）Backsl"/>
                <a:ea typeface="Meiryo UI" panose="020B0604030504040204" pitchFamily="50" charset="-128"/>
              </a:rPr>
              <a:t> D3DXToRadian</a:t>
            </a:r>
            <a:r>
              <a:rPr lang="ja-JP" altLang="en-US" sz="1100" b="1" dirty="0" smtClean="0">
                <a:latin typeface="ゆたぽん（コーディング）Backsl"/>
                <a:ea typeface="Meiryo UI" panose="020B0604030504040204" pitchFamily="50" charset="-128"/>
              </a:rPr>
              <a:t>マクロ</a:t>
            </a:r>
            <a:r>
              <a:rPr lang="ja-JP" altLang="en-US" sz="1100" dirty="0" smtClean="0">
                <a:latin typeface="ゆたぽん（コーディング）Backsl"/>
                <a:ea typeface="Meiryo UI" panose="020B0604030504040204" pitchFamily="50" charset="-128"/>
              </a:rPr>
              <a:t>関数の書式</a:t>
            </a:r>
            <a:r>
              <a:rPr lang="en-US" altLang="ja-JP" sz="1100" dirty="0" smtClean="0">
                <a:latin typeface="ゆたぽん（コーディング）Backsl"/>
                <a:ea typeface="Meiryo UI" panose="020B0604030504040204" pitchFamily="50" charset="-128"/>
              </a:rPr>
              <a:t>&gt;</a:t>
            </a:r>
          </a:p>
          <a:p>
            <a:r>
              <a:rPr lang="ja-JP" altLang="en-US" sz="1100" dirty="0" smtClean="0">
                <a:latin typeface="ゆたぽん（コーディング）Backsl"/>
                <a:ea typeface="Meiryo UI" panose="020B0604030504040204" pitchFamily="50" charset="-128"/>
              </a:rPr>
              <a:t>機能</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角度をラジアンに変換する</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書式</a:t>
            </a:r>
            <a:endParaRPr lang="en-US" altLang="ja-JP" sz="1100" dirty="0" smtClean="0">
              <a:latin typeface="ゆたぽん（コーディング）Backsl"/>
              <a:ea typeface="Meiryo UI" panose="020B0604030504040204" pitchFamily="50" charset="-128"/>
            </a:endParaRPr>
          </a:p>
          <a:p>
            <a:r>
              <a:rPr lang="ja-JP" altLang="en-US" sz="1100" dirty="0" smtClean="0">
                <a:latin typeface="ゆたぽん（コーディング）Backsl"/>
                <a:ea typeface="Meiryo UI" panose="020B0604030504040204" pitchFamily="50" charset="-128"/>
              </a:rPr>
              <a:t>　</a:t>
            </a:r>
            <a:r>
              <a:rPr lang="en-US" altLang="ja-JP" sz="1100" dirty="0" smtClean="0">
                <a:latin typeface="ゆたぽん（コーディング）Backsl"/>
                <a:ea typeface="Meiryo UI" panose="020B0604030504040204" pitchFamily="50" charset="-128"/>
              </a:rPr>
              <a:t>D3DXToRadian(</a:t>
            </a:r>
            <a:r>
              <a:rPr lang="ja-JP" altLang="en-US" sz="1100" dirty="0" smtClean="0">
                <a:latin typeface="ゆたぽん（コーディング）Backsl"/>
                <a:ea typeface="Meiryo UI" panose="020B0604030504040204" pitchFamily="50" charset="-128"/>
              </a:rPr>
              <a:t>角度</a:t>
            </a:r>
            <a:r>
              <a:rPr lang="en-US" altLang="ja-JP" sz="1100" dirty="0" smtClean="0">
                <a:latin typeface="ゆたぽん（コーディング）Backsl"/>
                <a:ea typeface="Meiryo UI" panose="020B0604030504040204" pitchFamily="50" charset="-128"/>
              </a:rPr>
              <a:t>)</a:t>
            </a:r>
          </a:p>
        </p:txBody>
      </p:sp>
      <p:sp>
        <p:nvSpPr>
          <p:cNvPr id="41" name="正方形/長方形 40"/>
          <p:cNvSpPr/>
          <p:nvPr/>
        </p:nvSpPr>
        <p:spPr>
          <a:xfrm>
            <a:off x="620688" y="6228184"/>
            <a:ext cx="237626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Backsl"/>
              <a:ea typeface="Meiryo UI" panose="020B0604030504040204"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a:spLocks noGrp="1"/>
          </p:cNvSpPr>
          <p:nvPr>
            <p:ph type="title"/>
          </p:nvPr>
        </p:nvSpPr>
        <p:spPr>
          <a:xfrm>
            <a:off x="692696" y="366184"/>
            <a:ext cx="5832648" cy="677424"/>
          </a:xfrm>
        </p:spPr>
        <p:txBody>
          <a:bodyPr>
            <a:normAutofit/>
          </a:bodyPr>
          <a:lstStyle/>
          <a:p>
            <a:pPr algn="l"/>
            <a:r>
              <a:rPr lang="en-US" altLang="ja-JP" sz="3200" dirty="0" smtClean="0">
                <a:latin typeface="Impact" panose="020B0806030902050204" pitchFamily="34" charset="0"/>
              </a:rPr>
              <a:t>DirectX</a:t>
            </a:r>
            <a:endParaRPr kumimoji="1" lang="ja-JP" altLang="en-US" sz="3200" dirty="0">
              <a:latin typeface="Impact" panose="020B0806030902050204" pitchFamily="34" charset="0"/>
            </a:endParaRPr>
          </a:p>
        </p:txBody>
      </p:sp>
      <p:sp>
        <p:nvSpPr>
          <p:cNvPr id="6" name="テキスト ボックス 5"/>
          <p:cNvSpPr txBox="1"/>
          <p:nvPr/>
        </p:nvSpPr>
        <p:spPr>
          <a:xfrm>
            <a:off x="188640" y="1883604"/>
            <a:ext cx="1866217"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1.1</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DirectX</a:t>
            </a:r>
            <a:r>
              <a:rPr kumimoji="1" lang="ja-JP" altLang="en-US" u="sng" dirty="0" smtClean="0">
                <a:latin typeface="Meiryo UI" panose="020B0604030504040204" pitchFamily="50" charset="-128"/>
                <a:ea typeface="Meiryo UI" panose="020B0604030504040204" pitchFamily="50" charset="-128"/>
              </a:rPr>
              <a:t>とは</a:t>
            </a:r>
            <a:endParaRPr kumimoji="1" lang="ja-JP" altLang="en-US" u="sng"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76672" y="2243644"/>
            <a:ext cx="5760640" cy="1277273"/>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Microsoft</a:t>
            </a:r>
            <a:r>
              <a:rPr lang="ja-JP" altLang="ja-JP" sz="1100" dirty="0">
                <a:latin typeface="Meiryo UI" panose="020B0604030504040204" pitchFamily="50" charset="-128"/>
                <a:ea typeface="Meiryo UI" panose="020B0604030504040204" pitchFamily="50" charset="-128"/>
              </a:rPr>
              <a:t>社が同社の</a:t>
            </a:r>
            <a:r>
              <a:rPr lang="en-US" altLang="ja-JP" sz="1100" dirty="0">
                <a:latin typeface="Meiryo UI" panose="020B0604030504040204" pitchFamily="50" charset="-128"/>
                <a:ea typeface="Meiryo UI" panose="020B0604030504040204" pitchFamily="50" charset="-128"/>
              </a:rPr>
              <a:t>Windows</a:t>
            </a:r>
            <a:r>
              <a:rPr lang="ja-JP" altLang="ja-JP" sz="1100" dirty="0">
                <a:latin typeface="Meiryo UI" panose="020B0604030504040204" pitchFamily="50" charset="-128"/>
                <a:ea typeface="Meiryo UI" panose="020B0604030504040204" pitchFamily="50" charset="-128"/>
              </a:rPr>
              <a:t>シリーズのマルチメディア機能を強化するために提供している拡張</a:t>
            </a:r>
            <a:r>
              <a:rPr lang="en-US" altLang="ja-JP" sz="1100" dirty="0">
                <a:latin typeface="Meiryo UI" panose="020B0604030504040204" pitchFamily="50" charset="-128"/>
                <a:ea typeface="Meiryo UI" panose="020B0604030504040204" pitchFamily="50" charset="-128"/>
              </a:rPr>
              <a:t>API</a:t>
            </a:r>
            <a:r>
              <a:rPr lang="ja-JP" altLang="ja-JP" sz="1100" dirty="0" smtClean="0">
                <a:latin typeface="Meiryo UI" panose="020B0604030504040204" pitchFamily="50" charset="-128"/>
                <a:ea typeface="Meiryo UI" panose="020B0604030504040204" pitchFamily="50" charset="-128"/>
              </a:rPr>
              <a:t>群。</a:t>
            </a:r>
            <a:r>
              <a:rPr lang="en-US" altLang="ja-JP" sz="1100" dirty="0">
                <a:latin typeface="Meiryo UI" panose="020B0604030504040204" pitchFamily="50" charset="-128"/>
                <a:ea typeface="Meiryo UI" panose="020B0604030504040204" pitchFamily="50" charset="-128"/>
              </a:rPr>
              <a:t>DirectX</a:t>
            </a:r>
            <a:r>
              <a:rPr lang="ja-JP" altLang="ja-JP" sz="1100" dirty="0">
                <a:latin typeface="Meiryo UI" panose="020B0604030504040204" pitchFamily="50" charset="-128"/>
                <a:ea typeface="Meiryo UI" panose="020B0604030504040204" pitchFamily="50" charset="-128"/>
              </a:rPr>
              <a:t>を使うと、アプリケーションソフトが統一的な手法を用いて直接ハードウェアを制御することが可能になるため、ゲーム機などの専用ハードウェアに負けない高度なマルチメディア処理をパソコン上で実現すること</a:t>
            </a:r>
            <a:r>
              <a:rPr lang="ja-JP" altLang="ja-JP" sz="1100" dirty="0" smtClean="0">
                <a:latin typeface="Meiryo UI" panose="020B0604030504040204" pitchFamily="50" charset="-128"/>
                <a:ea typeface="Meiryo UI" panose="020B0604030504040204" pitchFamily="50" charset="-128"/>
              </a:rPr>
              <a:t>が</a:t>
            </a:r>
            <a:r>
              <a:rPr lang="ja-JP" altLang="en-US" sz="1100" dirty="0" smtClean="0">
                <a:latin typeface="Meiryo UI" panose="020B0604030504040204" pitchFamily="50" charset="-128"/>
                <a:ea typeface="Meiryo UI" panose="020B0604030504040204" pitchFamily="50" charset="-128"/>
              </a:rPr>
              <a:t>出来る</a:t>
            </a:r>
            <a:r>
              <a:rPr lang="ja-JP" altLang="ja-JP" sz="1100" dirty="0" smtClean="0">
                <a:latin typeface="Meiryo UI" panose="020B0604030504040204" pitchFamily="50" charset="-128"/>
                <a:ea typeface="Meiryo UI" panose="020B0604030504040204" pitchFamily="50" charset="-128"/>
              </a:rPr>
              <a:t>。</a:t>
            </a:r>
            <a:endParaRPr lang="ja-JP" altLang="ja-JP" sz="1100" dirty="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a:t>
            </a:r>
            <a:r>
              <a:rPr lang="ja-JP" altLang="ja-JP" sz="1100" dirty="0" smtClean="0">
                <a:latin typeface="Meiryo UI" panose="020B0604030504040204" pitchFamily="50" charset="-128"/>
                <a:ea typeface="Meiryo UI" panose="020B0604030504040204" pitchFamily="50" charset="-128"/>
              </a:rPr>
              <a:t>また</a:t>
            </a:r>
            <a:r>
              <a:rPr lang="ja-JP" altLang="ja-JP" sz="1100" dirty="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DirectX</a:t>
            </a:r>
            <a:r>
              <a:rPr lang="ja-JP" altLang="ja-JP" sz="1100" dirty="0">
                <a:latin typeface="Meiryo UI" panose="020B0604030504040204" pitchFamily="50" charset="-128"/>
                <a:ea typeface="Meiryo UI" panose="020B0604030504040204" pitchFamily="50" charset="-128"/>
              </a:rPr>
              <a:t>は</a:t>
            </a:r>
            <a:r>
              <a:rPr lang="en-US" altLang="ja-JP" sz="1100" dirty="0">
                <a:latin typeface="Meiryo UI" panose="020B0604030504040204" pitchFamily="50" charset="-128"/>
                <a:ea typeface="Meiryo UI" panose="020B0604030504040204" pitchFamily="50" charset="-128"/>
              </a:rPr>
              <a:t>3</a:t>
            </a:r>
            <a:r>
              <a:rPr lang="ja-JP" altLang="ja-JP" sz="1100" dirty="0">
                <a:latin typeface="Meiryo UI" panose="020B0604030504040204" pitchFamily="50" charset="-128"/>
                <a:ea typeface="Meiryo UI" panose="020B0604030504040204" pitchFamily="50" charset="-128"/>
              </a:rPr>
              <a:t>次元グラフィックスや音声を多用したゲームの開発に利用されることが</a:t>
            </a:r>
            <a:r>
              <a:rPr lang="ja-JP" altLang="ja-JP" sz="1100" dirty="0" smtClean="0">
                <a:latin typeface="Meiryo UI" panose="020B0604030504040204" pitchFamily="50" charset="-128"/>
                <a:ea typeface="Meiryo UI" panose="020B0604030504040204" pitchFamily="50" charset="-128"/>
              </a:rPr>
              <a:t>多</a:t>
            </a:r>
            <a:r>
              <a:rPr lang="ja-JP" altLang="en-US" sz="1100" dirty="0" smtClean="0">
                <a:latin typeface="Meiryo UI" panose="020B0604030504040204" pitchFamily="50" charset="-128"/>
                <a:ea typeface="Meiryo UI" panose="020B0604030504040204" pitchFamily="50" charset="-128"/>
              </a:rPr>
              <a:t>いが</a:t>
            </a:r>
            <a:r>
              <a:rPr lang="ja-JP"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2</a:t>
            </a:r>
            <a:r>
              <a:rPr lang="ja-JP" altLang="ja-JP" sz="1100" dirty="0">
                <a:latin typeface="Meiryo UI" panose="020B0604030504040204" pitchFamily="50" charset="-128"/>
                <a:ea typeface="Meiryo UI" panose="020B0604030504040204" pitchFamily="50" charset="-128"/>
              </a:rPr>
              <a:t>次元グラフィックスを用いること</a:t>
            </a:r>
            <a:r>
              <a:rPr lang="ja-JP" altLang="ja-JP" sz="1100" dirty="0" smtClean="0">
                <a:latin typeface="Meiryo UI" panose="020B0604030504040204" pitchFamily="50" charset="-128"/>
                <a:ea typeface="Meiryo UI" panose="020B0604030504040204" pitchFamily="50" charset="-128"/>
              </a:rPr>
              <a:t>も可能。</a:t>
            </a:r>
            <a:r>
              <a:rPr lang="ja-JP" altLang="ja-JP" sz="1100" dirty="0">
                <a:latin typeface="Meiryo UI" panose="020B0604030504040204" pitchFamily="50" charset="-128"/>
                <a:ea typeface="Meiryo UI" panose="020B0604030504040204" pitchFamily="50" charset="-128"/>
              </a:rPr>
              <a:t>現在はバージョン</a:t>
            </a:r>
            <a:r>
              <a:rPr lang="en-US" altLang="ja-JP" sz="1100" dirty="0">
                <a:latin typeface="Meiryo UI" panose="020B0604030504040204" pitchFamily="50" charset="-128"/>
                <a:ea typeface="Meiryo UI" panose="020B0604030504040204" pitchFamily="50" charset="-128"/>
              </a:rPr>
              <a:t>11.1</a:t>
            </a:r>
            <a:r>
              <a:rPr lang="ja-JP" altLang="ja-JP" sz="1100" dirty="0">
                <a:latin typeface="Meiryo UI" panose="020B0604030504040204" pitchFamily="50" charset="-128"/>
                <a:ea typeface="Meiryo UI" panose="020B0604030504040204" pitchFamily="50" charset="-128"/>
              </a:rPr>
              <a:t>が出ていますが、現在仕様変更が多く行われている最中ですので、少し前のバージョンである</a:t>
            </a:r>
            <a:r>
              <a:rPr lang="en-US" altLang="ja-JP" sz="1100" dirty="0">
                <a:latin typeface="Meiryo UI" panose="020B0604030504040204" pitchFamily="50" charset="-128"/>
                <a:ea typeface="Meiryo UI" panose="020B0604030504040204" pitchFamily="50" charset="-128"/>
              </a:rPr>
              <a:t>9.0</a:t>
            </a:r>
            <a:r>
              <a:rPr lang="ja-JP" altLang="ja-JP" sz="1100" dirty="0">
                <a:latin typeface="Meiryo UI" panose="020B0604030504040204" pitchFamily="50" charset="-128"/>
                <a:ea typeface="Meiryo UI" panose="020B0604030504040204" pitchFamily="50" charset="-128"/>
              </a:rPr>
              <a:t>を</a:t>
            </a:r>
            <a:r>
              <a:rPr lang="ja-JP" altLang="ja-JP" sz="1100" dirty="0" smtClean="0">
                <a:latin typeface="Meiryo UI" panose="020B0604030504040204" pitchFamily="50" charset="-128"/>
                <a:ea typeface="Meiryo UI" panose="020B0604030504040204" pitchFamily="50" charset="-128"/>
              </a:rPr>
              <a:t>使用</a:t>
            </a:r>
            <a:r>
              <a:rPr lang="ja-JP" altLang="en-US" sz="1100" dirty="0" smtClean="0">
                <a:latin typeface="Meiryo UI" panose="020B0604030504040204" pitchFamily="50" charset="-128"/>
                <a:ea typeface="Meiryo UI" panose="020B0604030504040204" pitchFamily="50" charset="-128"/>
              </a:rPr>
              <a:t>する</a:t>
            </a:r>
            <a:r>
              <a:rPr lang="ja-JP" altLang="ja-JP" sz="1100" dirty="0" smtClean="0">
                <a:latin typeface="Meiryo UI" panose="020B0604030504040204" pitchFamily="50" charset="-128"/>
                <a:ea typeface="Meiryo UI" panose="020B0604030504040204" pitchFamily="50" charset="-128"/>
              </a:rPr>
              <a:t>。</a:t>
            </a:r>
            <a:endParaRPr lang="ja-JP" altLang="ja-JP" sz="1100" dirty="0">
              <a:latin typeface="Meiryo UI" panose="020B0604030504040204" pitchFamily="50" charset="-128"/>
              <a:ea typeface="Meiryo UI" panose="020B0604030504040204" pitchFamily="50"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60648" y="1043608"/>
            <a:ext cx="4176464"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この章では、</a:t>
            </a:r>
            <a:r>
              <a:rPr kumimoji="1" lang="en-US" altLang="ja-JP" sz="1100" dirty="0" smtClean="0">
                <a:latin typeface="Meiryo UI" panose="020B0604030504040204" pitchFamily="50" charset="-128"/>
                <a:ea typeface="Meiryo UI" panose="020B0604030504040204" pitchFamily="50" charset="-128"/>
              </a:rPr>
              <a:t>DirectX</a:t>
            </a:r>
            <a:r>
              <a:rPr kumimoji="1" lang="ja-JP" altLang="en-US" sz="1100" dirty="0" smtClean="0">
                <a:latin typeface="Meiryo UI" panose="020B0604030504040204" pitchFamily="50" charset="-128"/>
                <a:ea typeface="Meiryo UI" panose="020B0604030504040204" pitchFamily="50" charset="-128"/>
              </a:rPr>
              <a:t>の概念および</a:t>
            </a:r>
            <a:r>
              <a:rPr kumimoji="1" lang="en-US" altLang="ja-JP" sz="1100" dirty="0" smtClean="0">
                <a:latin typeface="Meiryo UI" panose="020B0604030504040204" pitchFamily="50" charset="-128"/>
                <a:ea typeface="Meiryo UI" panose="020B0604030504040204" pitchFamily="50" charset="-128"/>
              </a:rPr>
              <a:t>Direct3D</a:t>
            </a:r>
            <a:r>
              <a:rPr kumimoji="1" lang="ja-JP" altLang="en-US" sz="1100" dirty="0" smtClean="0">
                <a:latin typeface="Meiryo UI" panose="020B0604030504040204" pitchFamily="50" charset="-128"/>
                <a:ea typeface="Meiryo UI" panose="020B0604030504040204" pitchFamily="50" charset="-128"/>
              </a:rPr>
              <a:t>の生成方法について扱う。</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キーワード：</a:t>
            </a:r>
            <a:r>
              <a:rPr kumimoji="1" lang="en-US" altLang="ja-JP" sz="1100" dirty="0" smtClean="0">
                <a:latin typeface="Meiryo UI" panose="020B0604030504040204" pitchFamily="50" charset="-128"/>
                <a:ea typeface="Meiryo UI" panose="020B0604030504040204" pitchFamily="50" charset="-128"/>
              </a:rPr>
              <a:t>DirectX</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Direct3D</a:t>
            </a:r>
            <a:r>
              <a:rPr kumimoji="1" lang="ja-JP" altLang="en-US" sz="1100" dirty="0" smtClean="0"/>
              <a:t>　</a:t>
            </a:r>
            <a:endParaRPr kumimoji="1" lang="ja-JP" altLang="en-US" sz="1100" dirty="0"/>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200" b="0" i="0" u="none" strike="noStrike" kern="1200" cap="none" spc="0" normalizeH="0" baseline="0" noProof="0" dirty="0" smtClean="0">
                <a:ln>
                  <a:noFill/>
                </a:ln>
                <a:solidFill>
                  <a:schemeClr val="tx1"/>
                </a:solidFill>
                <a:effectLst/>
                <a:uLnTx/>
                <a:uFillTx/>
                <a:latin typeface="Impact" panose="020B0806030902050204" pitchFamily="34" charset="0"/>
                <a:ea typeface="+mj-ea"/>
                <a:cs typeface="+mj-cs"/>
              </a:rPr>
              <a:t>1</a:t>
            </a:r>
            <a:endParaRPr kumimoji="1" lang="ja-JP" altLang="en-US" sz="3200" b="0" i="0" u="none" strike="noStrike" kern="1200" cap="none" spc="0" normalizeH="0" baseline="0" noProof="0" dirty="0" smtClean="0">
              <a:ln>
                <a:noFill/>
              </a:ln>
              <a:solidFill>
                <a:schemeClr val="tx1"/>
              </a:solidFill>
              <a:effectLst/>
              <a:uLnTx/>
              <a:uFillTx/>
              <a:latin typeface="Impact" panose="020B0806030902050204" pitchFamily="34" charset="0"/>
              <a:ea typeface="+mj-ea"/>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04664" y="3923928"/>
            <a:ext cx="6453336" cy="4555093"/>
          </a:xfrm>
          <a:prstGeom prst="rect">
            <a:avLst/>
          </a:prstGeom>
          <a:noFill/>
        </p:spPr>
        <p:txBody>
          <a:bodyPr wrap="square" rtlCol="0">
            <a:spAutoFit/>
          </a:bodyPr>
          <a:lstStyle/>
          <a:p>
            <a:r>
              <a:rPr lang="ja-JP" altLang="ja-JP"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DirectX</a:t>
            </a:r>
            <a:r>
              <a:rPr lang="ja-JP" altLang="en-US" sz="1050" dirty="0" err="1" smtClean="0">
                <a:latin typeface="Meiryo UI" panose="020B0604030504040204" pitchFamily="50" charset="-128"/>
                <a:ea typeface="Meiryo UI" panose="020B0604030504040204" pitchFamily="50" charset="-128"/>
              </a:rPr>
              <a:t>には</a:t>
            </a:r>
            <a:r>
              <a:rPr lang="ja-JP" altLang="en-US" sz="1050" dirty="0" smtClean="0">
                <a:latin typeface="Meiryo UI" panose="020B0604030504040204" pitchFamily="50" charset="-128"/>
                <a:ea typeface="Meiryo UI" panose="020B0604030504040204" pitchFamily="50" charset="-128"/>
              </a:rPr>
              <a:t>以下の</a:t>
            </a:r>
            <a:r>
              <a:rPr lang="ja-JP" altLang="ja-JP" sz="1050" dirty="0" smtClean="0">
                <a:latin typeface="Meiryo UI" panose="020B0604030504040204" pitchFamily="50" charset="-128"/>
                <a:ea typeface="Meiryo UI" panose="020B0604030504040204" pitchFamily="50" charset="-128"/>
              </a:rPr>
              <a:t>コンポーネント</a:t>
            </a:r>
            <a:r>
              <a:rPr lang="ja-JP" altLang="en-US" sz="1050" dirty="0" smtClean="0">
                <a:latin typeface="Meiryo UI" panose="020B0604030504040204" pitchFamily="50" charset="-128"/>
                <a:ea typeface="Meiryo UI" panose="020B0604030504040204" pitchFamily="50" charset="-128"/>
              </a:rPr>
              <a:t>が存在する</a:t>
            </a:r>
            <a:r>
              <a:rPr lang="ja-JP" altLang="ja-JP" sz="1050" dirty="0" smtClean="0">
                <a:latin typeface="Meiryo UI" panose="020B0604030504040204" pitchFamily="50" charset="-128"/>
                <a:ea typeface="Meiryo UI" panose="020B0604030504040204" pitchFamily="50" charset="-128"/>
              </a:rPr>
              <a:t>。</a:t>
            </a:r>
            <a:endParaRPr lang="ja-JP" altLang="ja-JP" sz="1050" dirty="0">
              <a:latin typeface="Meiryo UI" panose="020B0604030504040204" pitchFamily="50" charset="-128"/>
              <a:ea typeface="Meiryo UI" panose="020B0604030504040204" pitchFamily="50" charset="-128"/>
            </a:endParaRPr>
          </a:p>
          <a:p>
            <a:endParaRPr lang="en-US" altLang="ja-JP" sz="1050" dirty="0" smtClean="0">
              <a:latin typeface="Meiryo UI" panose="020B0604030504040204" pitchFamily="50" charset="-128"/>
              <a:ea typeface="Meiryo UI" panose="020B0604030504040204" pitchFamily="50" charset="-128"/>
            </a:endParaRPr>
          </a:p>
          <a:p>
            <a:r>
              <a:rPr lang="ja-JP" altLang="en-US" sz="1050" dirty="0" smtClean="0">
                <a:latin typeface="Meiryo UI" panose="020B0604030504040204" pitchFamily="50" charset="-128"/>
                <a:ea typeface="Meiryo UI" panose="020B0604030504040204" pitchFamily="50" charset="-128"/>
              </a:rPr>
              <a:t>　　①</a:t>
            </a:r>
            <a:r>
              <a:rPr lang="en-US" altLang="ja-JP" sz="1050" dirty="0" smtClean="0">
                <a:latin typeface="Meiryo UI" panose="020B0604030504040204" pitchFamily="50" charset="-128"/>
                <a:ea typeface="Meiryo UI" panose="020B0604030504040204" pitchFamily="50" charset="-128"/>
              </a:rPr>
              <a:t>DirectX </a:t>
            </a:r>
            <a:r>
              <a:rPr lang="en-US" altLang="ja-JP" sz="1050" dirty="0">
                <a:latin typeface="Meiryo UI" panose="020B0604030504040204" pitchFamily="50" charset="-128"/>
                <a:ea typeface="Meiryo UI" panose="020B0604030504040204" pitchFamily="50" charset="-128"/>
              </a:rPr>
              <a:t>Graphics </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2D</a:t>
            </a:r>
            <a:r>
              <a:rPr lang="ja-JP" altLang="ja-JP"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3D</a:t>
            </a:r>
            <a:r>
              <a:rPr lang="ja-JP" altLang="ja-JP" sz="1000" dirty="0">
                <a:latin typeface="Meiryo UI" panose="020B0604030504040204" pitchFamily="50" charset="-128"/>
                <a:ea typeface="Meiryo UI" panose="020B0604030504040204" pitchFamily="50" charset="-128"/>
              </a:rPr>
              <a:t>グラフィックスプログラミングの為のコンポーネント</a:t>
            </a:r>
            <a:r>
              <a:rPr lang="ja-JP"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この中に</a:t>
            </a:r>
            <a:r>
              <a:rPr lang="en-US" altLang="ja-JP" sz="1000" dirty="0" smtClean="0">
                <a:latin typeface="Meiryo UI" panose="020B0604030504040204" pitchFamily="50" charset="-128"/>
                <a:ea typeface="Meiryo UI" panose="020B0604030504040204" pitchFamily="50" charset="-128"/>
              </a:rPr>
              <a:t>3</a:t>
            </a:r>
            <a:r>
              <a:rPr lang="ja-JP" altLang="en-US" sz="1000" dirty="0" smtClean="0">
                <a:latin typeface="Meiryo UI" panose="020B0604030504040204" pitchFamily="50" charset="-128"/>
                <a:ea typeface="Meiryo UI" panose="020B0604030504040204" pitchFamily="50" charset="-128"/>
              </a:rPr>
              <a:t>次元グラフィックスを扱う</a:t>
            </a:r>
            <a:r>
              <a:rPr lang="en-US" altLang="ja-JP" sz="1000" dirty="0" smtClean="0">
                <a:latin typeface="Meiryo UI" panose="020B0604030504040204" pitchFamily="50" charset="-128"/>
                <a:ea typeface="Meiryo UI" panose="020B0604030504040204" pitchFamily="50" charset="-128"/>
              </a:rPr>
              <a:t>Direct3D</a:t>
            </a:r>
            <a:r>
              <a:rPr lang="ja-JP" altLang="en-US"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2</a:t>
            </a:r>
            <a:r>
              <a:rPr lang="ja-JP" altLang="en-US" sz="1000" dirty="0" smtClean="0">
                <a:latin typeface="Meiryo UI" panose="020B0604030504040204" pitchFamily="50" charset="-128"/>
                <a:ea typeface="Meiryo UI" panose="020B0604030504040204" pitchFamily="50" charset="-128"/>
              </a:rPr>
              <a:t>次元グラフィックス</a:t>
            </a:r>
            <a:r>
              <a:rPr lang="en-US" altLang="ja-JP" sz="1000" dirty="0" smtClean="0">
                <a:latin typeface="Meiryo UI" panose="020B0604030504040204" pitchFamily="50" charset="-128"/>
                <a:ea typeface="Meiryo UI" panose="020B0604030504040204" pitchFamily="50" charset="-128"/>
              </a:rPr>
              <a:t>API</a:t>
            </a:r>
            <a:r>
              <a:rPr lang="ja-JP" altLang="en-US" sz="1000" dirty="0" smtClean="0">
                <a:latin typeface="Meiryo UI" panose="020B0604030504040204" pitchFamily="50" charset="-128"/>
                <a:ea typeface="Meiryo UI" panose="020B0604030504040204" pitchFamily="50" charset="-128"/>
              </a:rPr>
              <a:t>である</a:t>
            </a:r>
            <a:r>
              <a:rPr lang="en-US" altLang="ja-JP" sz="1000" dirty="0" smtClean="0">
                <a:latin typeface="Meiryo UI" panose="020B0604030504040204" pitchFamily="50" charset="-128"/>
                <a:ea typeface="Meiryo UI" panose="020B0604030504040204" pitchFamily="50" charset="-128"/>
              </a:rPr>
              <a:t>Direct2D</a:t>
            </a:r>
            <a:r>
              <a:rPr lang="ja-JP" altLang="en-US" sz="1000" dirty="0" err="1"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高品位テキスト描画</a:t>
            </a:r>
            <a:r>
              <a:rPr lang="en-US" altLang="ja-JP" sz="1000" dirty="0" smtClean="0">
                <a:latin typeface="Meiryo UI" panose="020B0604030504040204" pitchFamily="50" charset="-128"/>
                <a:ea typeface="Meiryo UI" panose="020B0604030504040204" pitchFamily="50" charset="-128"/>
              </a:rPr>
              <a:t>API</a:t>
            </a:r>
            <a:r>
              <a:rPr lang="ja-JP" altLang="en-US" sz="1000" dirty="0" smtClean="0">
                <a:latin typeface="Meiryo UI" panose="020B0604030504040204" pitchFamily="50" charset="-128"/>
                <a:ea typeface="Meiryo UI" panose="020B0604030504040204" pitchFamily="50" charset="-128"/>
              </a:rPr>
              <a:t>である</a:t>
            </a:r>
            <a:r>
              <a:rPr lang="en-US" altLang="ja-JP" sz="1000" dirty="0" err="1" smtClean="0">
                <a:latin typeface="Meiryo UI" panose="020B0604030504040204" pitchFamily="50" charset="-128"/>
                <a:ea typeface="Meiryo UI" panose="020B0604030504040204" pitchFamily="50" charset="-128"/>
              </a:rPr>
              <a:t>DirectWrite</a:t>
            </a:r>
            <a:r>
              <a:rPr lang="ja-JP" altLang="en-US" sz="1000" dirty="0" smtClean="0">
                <a:latin typeface="Meiryo UI" panose="020B0604030504040204" pitchFamily="50" charset="-128"/>
                <a:ea typeface="Meiryo UI" panose="020B0604030504040204" pitchFamily="50" charset="-128"/>
              </a:rPr>
              <a:t>がある。</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endParaRPr lang="en-US" altLang="ja-JP" sz="100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　②</a:t>
            </a:r>
            <a:r>
              <a:rPr lang="en-US" altLang="ja-JP" sz="1050" dirty="0" smtClean="0">
                <a:latin typeface="Meiryo UI" panose="020B0604030504040204" pitchFamily="50" charset="-128"/>
                <a:ea typeface="Meiryo UI" panose="020B0604030504040204" pitchFamily="50" charset="-128"/>
              </a:rPr>
              <a:t>DirectX Input</a:t>
            </a: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ja-JP" altLang="ja-JP" sz="1000" dirty="0" smtClean="0">
                <a:latin typeface="Meiryo UI" panose="020B0604030504040204" pitchFamily="50" charset="-128"/>
                <a:ea typeface="Meiryo UI" panose="020B0604030504040204" pitchFamily="50" charset="-128"/>
              </a:rPr>
              <a:t>さまざま</a:t>
            </a:r>
            <a:r>
              <a:rPr lang="ja-JP" altLang="ja-JP" sz="1000" dirty="0">
                <a:latin typeface="Meiryo UI" panose="020B0604030504040204" pitchFamily="50" charset="-128"/>
                <a:ea typeface="Meiryo UI" panose="020B0604030504040204" pitchFamily="50" charset="-128"/>
              </a:rPr>
              <a:t>な入力デバイスをサポートする</a:t>
            </a:r>
            <a:r>
              <a:rPr lang="ja-JP" altLang="ja-JP" sz="1000" dirty="0" smtClean="0">
                <a:latin typeface="Meiryo UI" panose="020B0604030504040204" pitchFamily="50" charset="-128"/>
                <a:ea typeface="Meiryo UI" panose="020B0604030504040204" pitchFamily="50" charset="-128"/>
              </a:rPr>
              <a:t>コンポーネント</a:t>
            </a:r>
            <a:r>
              <a:rPr lang="ja-JP" altLang="en-US"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XBOX</a:t>
            </a:r>
            <a:r>
              <a:rPr lang="ja-JP" altLang="en-US" sz="1000" dirty="0" smtClean="0">
                <a:latin typeface="Meiryo UI" panose="020B0604030504040204" pitchFamily="50" charset="-128"/>
                <a:ea typeface="Meiryo UI" panose="020B0604030504040204" pitchFamily="50" charset="-128"/>
              </a:rPr>
              <a:t>コントローラに対応した</a:t>
            </a:r>
            <a:r>
              <a:rPr lang="en-US" altLang="ja-JP" sz="1000" dirty="0" err="1" smtClean="0">
                <a:latin typeface="Meiryo UI" panose="020B0604030504040204" pitchFamily="50" charset="-128"/>
                <a:ea typeface="Meiryo UI" panose="020B0604030504040204" pitchFamily="50" charset="-128"/>
              </a:rPr>
              <a:t>Xinput</a:t>
            </a:r>
            <a:r>
              <a:rPr lang="ja-JP" altLang="en-US" sz="1000" dirty="0" smtClean="0">
                <a:latin typeface="Meiryo UI" panose="020B0604030504040204" pitchFamily="50" charset="-128"/>
                <a:ea typeface="Meiryo UI" panose="020B0604030504040204" pitchFamily="50" charset="-128"/>
              </a:rPr>
              <a:t>などもある。</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endParaRPr lang="en-US" altLang="ja-JP" sz="100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　③</a:t>
            </a:r>
            <a:r>
              <a:rPr lang="en-US" altLang="ja-JP" sz="1050" dirty="0" smtClean="0">
                <a:latin typeface="Meiryo UI" panose="020B0604030504040204" pitchFamily="50" charset="-128"/>
                <a:ea typeface="Meiryo UI" panose="020B0604030504040204" pitchFamily="50" charset="-128"/>
              </a:rPr>
              <a:t>DirectX</a:t>
            </a:r>
            <a:r>
              <a:rPr lang="ja-JP" altLang="en-US"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Audio</a:t>
            </a:r>
          </a:p>
          <a:p>
            <a:r>
              <a:rPr lang="ja-JP" altLang="en-US" sz="1000" dirty="0" smtClean="0">
                <a:latin typeface="Meiryo UI" panose="020B0604030504040204" pitchFamily="50" charset="-128"/>
                <a:ea typeface="Meiryo UI" panose="020B0604030504040204" pitchFamily="50" charset="-128"/>
              </a:rPr>
              <a:t>　　　　サウンド再生および録音を行う</a:t>
            </a:r>
            <a:r>
              <a:rPr lang="en-US" altLang="ja-JP" sz="1000" dirty="0" smtClean="0">
                <a:latin typeface="Meiryo UI" panose="020B0604030504040204" pitchFamily="50" charset="-128"/>
                <a:ea typeface="Meiryo UI" panose="020B0604030504040204" pitchFamily="50" charset="-128"/>
              </a:rPr>
              <a:t>DirectSound</a:t>
            </a:r>
            <a:r>
              <a:rPr lang="ja-JP" altLang="en-US"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 3D</a:t>
            </a:r>
            <a:r>
              <a:rPr lang="ja-JP" altLang="en-US" sz="1000" dirty="0" smtClean="0">
                <a:latin typeface="Meiryo UI" panose="020B0604030504040204" pitchFamily="50" charset="-128"/>
                <a:ea typeface="Meiryo UI" panose="020B0604030504040204" pitchFamily="50" charset="-128"/>
              </a:rPr>
              <a:t>サウンド再生を行う</a:t>
            </a:r>
            <a:r>
              <a:rPr lang="en-US" altLang="ja-JP" sz="1000" dirty="0" smtClean="0">
                <a:latin typeface="Meiryo UI" panose="020B0604030504040204" pitchFamily="50" charset="-128"/>
                <a:ea typeface="Meiryo UI" panose="020B0604030504040204" pitchFamily="50" charset="-128"/>
              </a:rPr>
              <a:t>DirectSound3D(DS3D) </a:t>
            </a:r>
            <a:r>
              <a:rPr lang="ja-JP" altLang="en-US"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en-US" altLang="ja-JP" sz="1000" dirty="0" smtClean="0">
                <a:latin typeface="Meiryo UI" panose="020B0604030504040204" pitchFamily="50" charset="-128"/>
                <a:ea typeface="Meiryo UI" panose="020B0604030504040204" pitchFamily="50" charset="-128"/>
              </a:rPr>
              <a:t>       </a:t>
            </a:r>
            <a:r>
              <a:rPr lang="en-US" altLang="ja-JP" sz="1000" dirty="0" err="1" smtClean="0">
                <a:latin typeface="Meiryo UI" panose="020B0604030504040204" pitchFamily="50" charset="-128"/>
                <a:ea typeface="Meiryo UI" panose="020B0604030504040204" pitchFamily="50" charset="-128"/>
              </a:rPr>
              <a:t>DirectMusicProducer</a:t>
            </a:r>
            <a:r>
              <a:rPr lang="ja-JP" altLang="en-US" sz="1000" dirty="0" smtClean="0">
                <a:latin typeface="Meiryo UI" panose="020B0604030504040204" pitchFamily="50" charset="-128"/>
                <a:ea typeface="Meiryo UI" panose="020B0604030504040204" pitchFamily="50" charset="-128"/>
              </a:rPr>
              <a:t>で作成された音楽トラックの再生を行う</a:t>
            </a:r>
            <a:r>
              <a:rPr lang="en-US" altLang="ja-JP" sz="1000" dirty="0" smtClean="0">
                <a:latin typeface="Meiryo UI" panose="020B0604030504040204" pitchFamily="50" charset="-128"/>
                <a:ea typeface="Meiryo UI" panose="020B0604030504040204" pitchFamily="50" charset="-128"/>
              </a:rPr>
              <a:t>DirectMusic</a:t>
            </a:r>
            <a:r>
              <a:rPr lang="ja-JP" altLang="en-US"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XACT</a:t>
            </a:r>
            <a:r>
              <a:rPr lang="ja-JP" altLang="en-US"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X3DAudio</a:t>
            </a:r>
            <a:r>
              <a:rPr lang="ja-JP" altLang="en-US" sz="1000" dirty="0" err="1"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XAudio2</a:t>
            </a:r>
            <a:r>
              <a:rPr lang="ja-JP" altLang="en-US" sz="1000" dirty="0" smtClean="0">
                <a:latin typeface="Meiryo UI" panose="020B0604030504040204" pitchFamily="50" charset="-128"/>
                <a:ea typeface="Meiryo UI" panose="020B0604030504040204" pitchFamily="50" charset="-128"/>
              </a:rPr>
              <a:t>がある。</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endParaRPr lang="en-US" altLang="ja-JP" sz="1000" dirty="0" smtClean="0">
              <a:latin typeface="Meiryo UI" panose="020B0604030504040204" pitchFamily="50" charset="-128"/>
              <a:ea typeface="Meiryo UI" panose="020B0604030504040204" pitchFamily="50" charset="-128"/>
            </a:endParaRPr>
          </a:p>
          <a:p>
            <a:r>
              <a:rPr lang="ja-JP" altLang="en-US" sz="1050" dirty="0" smtClean="0">
                <a:latin typeface="Meiryo UI" panose="020B0604030504040204" pitchFamily="50" charset="-128"/>
                <a:ea typeface="Meiryo UI" panose="020B0604030504040204" pitchFamily="50" charset="-128"/>
              </a:rPr>
              <a:t>　　④</a:t>
            </a:r>
            <a:r>
              <a:rPr lang="en-US" altLang="ja-JP" sz="1050" dirty="0" smtClean="0">
                <a:latin typeface="Meiryo UI" panose="020B0604030504040204" pitchFamily="50" charset="-128"/>
                <a:ea typeface="Meiryo UI" panose="020B0604030504040204" pitchFamily="50" charset="-128"/>
              </a:rPr>
              <a:t>DirectPlay</a:t>
            </a: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ja-JP" altLang="ja-JP" sz="1000" dirty="0" smtClean="0">
                <a:latin typeface="Meiryo UI" panose="020B0604030504040204" pitchFamily="50" charset="-128"/>
                <a:ea typeface="Meiryo UI" panose="020B0604030504040204" pitchFamily="50" charset="-128"/>
              </a:rPr>
              <a:t>マルチプレーヤ用</a:t>
            </a:r>
            <a:r>
              <a:rPr lang="ja-JP" altLang="ja-JP" sz="1000" dirty="0">
                <a:latin typeface="Meiryo UI" panose="020B0604030504040204" pitchFamily="50" charset="-128"/>
                <a:ea typeface="Meiryo UI" panose="020B0604030504040204" pitchFamily="50" charset="-128"/>
              </a:rPr>
              <a:t>ネットワーク ゲームをサポートするコンポーネント</a:t>
            </a:r>
          </a:p>
          <a:p>
            <a:r>
              <a:rPr lang="en-US" altLang="ja-JP" sz="1050" dirty="0" smtClean="0">
                <a:latin typeface="Meiryo UI" panose="020B0604030504040204" pitchFamily="50" charset="-128"/>
                <a:ea typeface="Meiryo UI" panose="020B0604030504040204" pitchFamily="50" charset="-128"/>
              </a:rPr>
              <a:t/>
            </a:r>
            <a:br>
              <a:rPr lang="en-US" altLang="ja-JP" sz="1050" dirty="0" smtClean="0">
                <a:latin typeface="Meiryo UI" panose="020B0604030504040204" pitchFamily="50" charset="-128"/>
                <a:ea typeface="Meiryo UI" panose="020B0604030504040204" pitchFamily="50" charset="-128"/>
              </a:rPr>
            </a:br>
            <a:r>
              <a:rPr lang="ja-JP" altLang="en-US" sz="1050" dirty="0" smtClean="0">
                <a:latin typeface="Meiryo UI" panose="020B0604030504040204" pitchFamily="50" charset="-128"/>
                <a:ea typeface="Meiryo UI" panose="020B0604030504040204" pitchFamily="50" charset="-128"/>
              </a:rPr>
              <a:t>　　⑤</a:t>
            </a:r>
            <a:r>
              <a:rPr lang="en-US" altLang="ja-JP" sz="1050" dirty="0" smtClean="0">
                <a:latin typeface="Meiryo UI" panose="020B0604030504040204" pitchFamily="50" charset="-128"/>
                <a:ea typeface="Meiryo UI" panose="020B0604030504040204" pitchFamily="50" charset="-128"/>
              </a:rPr>
              <a:t>DirectShow</a:t>
            </a: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ja-JP" altLang="ja-JP" sz="1000" dirty="0" smtClean="0">
                <a:latin typeface="Meiryo UI" panose="020B0604030504040204" pitchFamily="50" charset="-128"/>
                <a:ea typeface="Meiryo UI" panose="020B0604030504040204" pitchFamily="50" charset="-128"/>
              </a:rPr>
              <a:t>マルチメディア </a:t>
            </a:r>
            <a:r>
              <a:rPr lang="ja-JP" altLang="ja-JP" sz="1000" dirty="0">
                <a:latin typeface="Meiryo UI" panose="020B0604030504040204" pitchFamily="50" charset="-128"/>
                <a:ea typeface="Meiryo UI" panose="020B0604030504040204" pitchFamily="50" charset="-128"/>
              </a:rPr>
              <a:t>ストリームの高品質なキャプチャおよび再生を提供</a:t>
            </a:r>
            <a:r>
              <a:rPr lang="ja-JP" altLang="ja-JP" sz="1000" dirty="0" smtClean="0">
                <a:latin typeface="Meiryo UI" panose="020B0604030504040204" pitchFamily="50" charset="-128"/>
                <a:ea typeface="Meiryo UI" panose="020B0604030504040204" pitchFamily="50" charset="-128"/>
              </a:rPr>
              <a:t>するコンポーネント</a:t>
            </a:r>
            <a:endParaRPr lang="en-US" altLang="ja-JP" sz="1000" dirty="0" smtClean="0">
              <a:latin typeface="Meiryo UI" panose="020B0604030504040204" pitchFamily="50" charset="-128"/>
              <a:ea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rPr>
              <a:t/>
            </a:r>
            <a:br>
              <a:rPr lang="en-US" altLang="ja-JP" sz="1050" dirty="0" smtClean="0">
                <a:latin typeface="Meiryo UI" panose="020B0604030504040204" pitchFamily="50" charset="-128"/>
                <a:ea typeface="Meiryo UI" panose="020B0604030504040204" pitchFamily="50" charset="-128"/>
              </a:rPr>
            </a:br>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　⑥</a:t>
            </a:r>
            <a:r>
              <a:rPr lang="en-US" altLang="ja-JP" sz="1050" dirty="0" err="1" smtClean="0">
                <a:latin typeface="Meiryo UI" panose="020B0604030504040204" pitchFamily="50" charset="-128"/>
                <a:ea typeface="Meiryo UI" panose="020B0604030504040204" pitchFamily="50" charset="-128"/>
              </a:rPr>
              <a:t>DirectSetup</a:t>
            </a:r>
            <a:endParaRPr lang="en-US" altLang="ja-JP" sz="1050" dirty="0" smtClean="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DirectX </a:t>
            </a:r>
            <a:r>
              <a:rPr lang="ja-JP" altLang="ja-JP" sz="1000" dirty="0">
                <a:latin typeface="Meiryo UI" panose="020B0604030504040204" pitchFamily="50" charset="-128"/>
                <a:ea typeface="Meiryo UI" panose="020B0604030504040204" pitchFamily="50" charset="-128"/>
              </a:rPr>
              <a:t>のコンポーネントを</a:t>
            </a:r>
            <a:r>
              <a:rPr lang="en-US" altLang="ja-JP" sz="1000" dirty="0">
                <a:latin typeface="Meiryo UI" panose="020B0604030504040204" pitchFamily="50" charset="-128"/>
                <a:ea typeface="Meiryo UI" panose="020B0604030504040204" pitchFamily="50" charset="-128"/>
              </a:rPr>
              <a:t> 1 </a:t>
            </a:r>
            <a:r>
              <a:rPr lang="ja-JP" altLang="ja-JP" sz="1000" dirty="0">
                <a:latin typeface="Meiryo UI" panose="020B0604030504040204" pitchFamily="50" charset="-128"/>
                <a:ea typeface="Meiryo UI" panose="020B0604030504040204" pitchFamily="50" charset="-128"/>
              </a:rPr>
              <a:t>回の呼び出しでインストールする</a:t>
            </a:r>
            <a:r>
              <a:rPr lang="ja-JP" altLang="ja-JP" sz="1000" dirty="0" smtClean="0">
                <a:latin typeface="Meiryo UI" panose="020B0604030504040204" pitchFamily="50" charset="-128"/>
                <a:ea typeface="Meiryo UI" panose="020B0604030504040204" pitchFamily="50" charset="-128"/>
              </a:rPr>
              <a:t>ための</a:t>
            </a:r>
            <a:r>
              <a:rPr lang="ja-JP" altLang="ja-JP" sz="1000" dirty="0">
                <a:latin typeface="Meiryo UI" panose="020B0604030504040204" pitchFamily="50" charset="-128"/>
                <a:ea typeface="Meiryo UI" panose="020B0604030504040204" pitchFamily="50" charset="-128"/>
              </a:rPr>
              <a:t>、シンプルな</a:t>
            </a:r>
            <a:r>
              <a:rPr lang="en-US" altLang="ja-JP" sz="1000" dirty="0">
                <a:latin typeface="Meiryo UI" panose="020B0604030504040204" pitchFamily="50" charset="-128"/>
                <a:ea typeface="Meiryo UI" panose="020B0604030504040204" pitchFamily="50" charset="-128"/>
              </a:rPr>
              <a:t> API</a:t>
            </a:r>
            <a:endParaRPr lang="ja-JP" altLang="ja-JP" sz="1000" dirty="0">
              <a:latin typeface="Meiryo UI" panose="020B0604030504040204" pitchFamily="50" charset="-128"/>
              <a:ea typeface="Meiryo UI" panose="020B0604030504040204" pitchFamily="50" charset="-128"/>
            </a:endParaRPr>
          </a:p>
          <a:p>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ja-JP" altLang="en-US" sz="1050" dirty="0" smtClean="0">
                <a:latin typeface="Meiryo UI" panose="020B0604030504040204" pitchFamily="50" charset="-128"/>
                <a:ea typeface="Meiryo UI" panose="020B0604030504040204" pitchFamily="50" charset="-128"/>
              </a:rPr>
              <a:t>　　⑦</a:t>
            </a:r>
            <a:r>
              <a:rPr lang="en-US" altLang="ja-JP" sz="1050" dirty="0" smtClean="0">
                <a:latin typeface="Meiryo UI" panose="020B0604030504040204" pitchFamily="50" charset="-128"/>
                <a:ea typeface="Meiryo UI" panose="020B0604030504040204" pitchFamily="50" charset="-128"/>
              </a:rPr>
              <a:t>DirectX </a:t>
            </a:r>
            <a:r>
              <a:rPr lang="en-US" altLang="ja-JP" sz="1050" dirty="0">
                <a:latin typeface="Meiryo UI" panose="020B0604030504040204" pitchFamily="50" charset="-128"/>
                <a:ea typeface="Meiryo UI" panose="020B0604030504040204" pitchFamily="50" charset="-128"/>
              </a:rPr>
              <a:t>Media </a:t>
            </a:r>
            <a:r>
              <a:rPr lang="en-US" altLang="ja-JP" sz="1050" dirty="0" smtClean="0">
                <a:latin typeface="Meiryo UI" panose="020B0604030504040204" pitchFamily="50" charset="-128"/>
                <a:ea typeface="Meiryo UI" panose="020B0604030504040204" pitchFamily="50" charset="-128"/>
              </a:rPr>
              <a:t>Object</a:t>
            </a: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ja-JP" altLang="ja-JP" sz="1000" dirty="0" smtClean="0">
                <a:latin typeface="Meiryo UI" panose="020B0604030504040204" pitchFamily="50" charset="-128"/>
                <a:ea typeface="Meiryo UI" panose="020B0604030504040204" pitchFamily="50" charset="-128"/>
              </a:rPr>
              <a:t>データ </a:t>
            </a:r>
            <a:r>
              <a:rPr lang="ja-JP" altLang="ja-JP" sz="1000" dirty="0">
                <a:latin typeface="Meiryo UI" panose="020B0604030504040204" pitchFamily="50" charset="-128"/>
                <a:ea typeface="Meiryo UI" panose="020B0604030504040204" pitchFamily="50" charset="-128"/>
              </a:rPr>
              <a:t>ストリーミング オブジェクトの書き込みと使用を</a:t>
            </a:r>
            <a:r>
              <a:rPr lang="ja-JP" altLang="ja-JP" sz="1000" dirty="0" smtClean="0">
                <a:latin typeface="Meiryo UI" panose="020B0604030504040204" pitchFamily="50" charset="-128"/>
                <a:ea typeface="Meiryo UI" panose="020B0604030504040204" pitchFamily="50" charset="-128"/>
              </a:rPr>
              <a:t>サポート</a:t>
            </a:r>
            <a:r>
              <a:rPr lang="ja-JP" altLang="ja-JP" sz="1000" dirty="0">
                <a:latin typeface="Meiryo UI" panose="020B0604030504040204" pitchFamily="50" charset="-128"/>
                <a:ea typeface="Meiryo UI" panose="020B0604030504040204" pitchFamily="50" charset="-128"/>
              </a:rPr>
              <a:t>し、ビデオとオーディオ</a:t>
            </a:r>
            <a:r>
              <a:rPr lang="ja-JP" altLang="ja-JP" sz="1000" dirty="0" smtClean="0">
                <a:latin typeface="Meiryo UI" panose="020B0604030504040204" pitchFamily="50" charset="-128"/>
                <a:ea typeface="Meiryo UI" panose="020B0604030504040204" pitchFamily="50" charset="-128"/>
              </a:rPr>
              <a:t>のエンコーダ</a:t>
            </a:r>
            <a:r>
              <a:rPr lang="ja-JP" altLang="ja-JP" sz="1000" dirty="0">
                <a:latin typeface="Meiryo UI" panose="020B0604030504040204" pitchFamily="50" charset="-128"/>
                <a:ea typeface="Meiryo UI" panose="020B0604030504040204" pitchFamily="50" charset="-128"/>
              </a:rPr>
              <a:t>、デコーダ</a:t>
            </a:r>
            <a:r>
              <a:rPr lang="ja-JP" altLang="ja-JP"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en-US" altLang="ja-JP" sz="1000" dirty="0" smtClean="0">
                <a:latin typeface="Meiryo UI" panose="020B0604030504040204" pitchFamily="50" charset="-128"/>
                <a:ea typeface="Meiryo UI" panose="020B0604030504040204" pitchFamily="50" charset="-128"/>
              </a:rPr>
              <a:t>        </a:t>
            </a:r>
            <a:r>
              <a:rPr lang="ja-JP" altLang="ja-JP" sz="1000" dirty="0" smtClean="0">
                <a:latin typeface="Meiryo UI" panose="020B0604030504040204" pitchFamily="50" charset="-128"/>
                <a:ea typeface="Meiryo UI" panose="020B0604030504040204" pitchFamily="50" charset="-128"/>
              </a:rPr>
              <a:t>およびエフェクト</a:t>
            </a:r>
            <a:r>
              <a:rPr lang="ja-JP" altLang="ja-JP" sz="1000" dirty="0">
                <a:latin typeface="Meiryo UI" panose="020B0604030504040204" pitchFamily="50" charset="-128"/>
                <a:ea typeface="Meiryo UI" panose="020B0604030504040204" pitchFamily="50" charset="-128"/>
              </a:rPr>
              <a:t>が含まれる。</a:t>
            </a:r>
          </a:p>
          <a:p>
            <a:r>
              <a:rPr lang="en-US" altLang="ja-JP" sz="1000" dirty="0">
                <a:latin typeface="Meiryo UI" panose="020B0604030504040204" pitchFamily="50" charset="-128"/>
                <a:ea typeface="Meiryo UI" panose="020B0604030504040204" pitchFamily="50" charset="-128"/>
              </a:rPr>
              <a:t> </a:t>
            </a:r>
          </a:p>
          <a:p>
            <a:r>
              <a:rPr lang="en-US"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他にも様々な</a:t>
            </a:r>
            <a:r>
              <a:rPr lang="en-US" altLang="ja-JP" sz="1000" dirty="0" smtClean="0">
                <a:latin typeface="Meiryo UI" panose="020B0604030504040204" pitchFamily="50" charset="-128"/>
                <a:ea typeface="Meiryo UI" panose="020B0604030504040204" pitchFamily="50" charset="-128"/>
              </a:rPr>
              <a:t>API</a:t>
            </a:r>
            <a:r>
              <a:rPr lang="ja-JP" altLang="en-US" sz="1000" dirty="0" smtClean="0">
                <a:latin typeface="Meiryo UI" panose="020B0604030504040204" pitchFamily="50" charset="-128"/>
                <a:ea typeface="Meiryo UI" panose="020B0604030504040204" pitchFamily="50" charset="-128"/>
              </a:rPr>
              <a:t>が存在するが、ここでは特に意識する必要のある</a:t>
            </a:r>
            <a:r>
              <a:rPr lang="en-US" altLang="ja-JP" sz="1000" dirty="0" smtClean="0">
                <a:latin typeface="Meiryo UI" panose="020B0604030504040204" pitchFamily="50" charset="-128"/>
                <a:ea typeface="Meiryo UI" panose="020B0604030504040204" pitchFamily="50" charset="-128"/>
              </a:rPr>
              <a:t>API</a:t>
            </a:r>
            <a:r>
              <a:rPr lang="ja-JP" altLang="en-US" sz="1000" dirty="0" smtClean="0">
                <a:latin typeface="Meiryo UI" panose="020B0604030504040204" pitchFamily="50" charset="-128"/>
                <a:ea typeface="Meiryo UI" panose="020B0604030504040204" pitchFamily="50" charset="-128"/>
              </a:rPr>
              <a:t>群を記載する。</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ja-JP" altLang="en-US" sz="1000" dirty="0" smtClean="0">
                <a:latin typeface="Meiryo UI" panose="020B0604030504040204" pitchFamily="50" charset="-128"/>
                <a:ea typeface="Meiryo UI" panose="020B0604030504040204" pitchFamily="50" charset="-128"/>
              </a:rPr>
              <a:t>　 なお、本科目ではこの中でも</a:t>
            </a:r>
            <a:r>
              <a:rPr lang="en-US" altLang="ja-JP" sz="1000" dirty="0" smtClean="0">
                <a:latin typeface="Meiryo UI" panose="020B0604030504040204" pitchFamily="50" charset="-128"/>
                <a:ea typeface="Meiryo UI" panose="020B0604030504040204" pitchFamily="50" charset="-128"/>
              </a:rPr>
              <a:t>DirectX Graphics</a:t>
            </a:r>
            <a:r>
              <a:rPr lang="ja-JP" altLang="en-US" sz="1000" dirty="0" smtClean="0">
                <a:latin typeface="Meiryo UI" panose="020B0604030504040204" pitchFamily="50" charset="-128"/>
                <a:ea typeface="Meiryo UI" panose="020B0604030504040204" pitchFamily="50" charset="-128"/>
              </a:rPr>
              <a:t>における</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について扱う。</a:t>
            </a:r>
            <a:endParaRPr lang="ja-JP" altLang="ja-JP" sz="1000" dirty="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88640" y="3563888"/>
            <a:ext cx="2757486"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1.2</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DirectX</a:t>
            </a:r>
            <a:r>
              <a:rPr kumimoji="1" lang="ja-JP" altLang="en-US" u="sng" dirty="0" smtClean="0">
                <a:latin typeface="Meiryo UI" panose="020B0604030504040204" pitchFamily="50" charset="-128"/>
                <a:ea typeface="Meiryo UI" panose="020B0604030504040204" pitchFamily="50" charset="-128"/>
              </a:rPr>
              <a:t>コンポーネント</a:t>
            </a:r>
            <a:endParaRPr kumimoji="1" lang="ja-JP" altLang="en-US" u="sng" dirty="0">
              <a:latin typeface="Meiryo UI" panose="020B0604030504040204" pitchFamily="50" charset="-128"/>
              <a:ea typeface="Meiryo UI" panose="020B0604030504040204"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20</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88640" y="323528"/>
            <a:ext cx="583264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D3DXMatrixTransformation2D</a:t>
            </a:r>
            <a:r>
              <a:rPr lang="ja-JP" altLang="en-US" sz="1100" dirty="0" smtClean="0">
                <a:latin typeface="Meiryo UI" panose="020B0604030504040204" pitchFamily="50" charset="-128"/>
                <a:ea typeface="Meiryo UI" panose="020B0604030504040204" pitchFamily="50" charset="-128"/>
              </a:rPr>
              <a:t>関数による変換行列の作成例を以下に記述する。なお、この例は、アングルが</a:t>
            </a:r>
            <a:r>
              <a:rPr lang="en-US" altLang="ja-JP" sz="1100" dirty="0" smtClean="0">
                <a:latin typeface="Meiryo UI" panose="020B0604030504040204" pitchFamily="50" charset="-128"/>
                <a:ea typeface="Meiryo UI" panose="020B0604030504040204" pitchFamily="50" charset="-128"/>
              </a:rPr>
              <a:t>45°</a:t>
            </a:r>
            <a:r>
              <a:rPr lang="ja-JP" altLang="en-US" sz="1100" dirty="0" err="1"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スケールが</a:t>
            </a:r>
            <a:r>
              <a:rPr lang="en-US" altLang="ja-JP" sz="1100" dirty="0" smtClean="0">
                <a:latin typeface="Meiryo UI" panose="020B0604030504040204" pitchFamily="50" charset="-128"/>
                <a:ea typeface="Meiryo UI" panose="020B0604030504040204" pitchFamily="50" charset="-128"/>
              </a:rPr>
              <a:t>X,Y</a:t>
            </a:r>
            <a:r>
              <a:rPr lang="ja-JP" altLang="en-US" sz="1100" dirty="0" smtClean="0">
                <a:latin typeface="Meiryo UI" panose="020B0604030504040204" pitchFamily="50" charset="-128"/>
                <a:ea typeface="Meiryo UI" panose="020B0604030504040204" pitchFamily="50" charset="-128"/>
              </a:rPr>
              <a:t>それぞれ</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倍、位置が</a:t>
            </a:r>
            <a:r>
              <a:rPr lang="en-US" altLang="ja-JP" sz="1100" dirty="0" smtClean="0">
                <a:latin typeface="Meiryo UI" panose="020B0604030504040204" pitchFamily="50" charset="-128"/>
                <a:ea typeface="Meiryo UI" panose="020B0604030504040204" pitchFamily="50" charset="-128"/>
              </a:rPr>
              <a:t>(30, 100)</a:t>
            </a:r>
            <a:r>
              <a:rPr lang="ja-JP" altLang="en-US" sz="1100" dirty="0" smtClean="0">
                <a:latin typeface="Meiryo UI" panose="020B0604030504040204" pitchFamily="50" charset="-128"/>
                <a:ea typeface="Meiryo UI" panose="020B0604030504040204" pitchFamily="50" charset="-128"/>
              </a:rPr>
              <a:t>である変換行列を生成するプログラムである。</a:t>
            </a:r>
            <a:endParaRPr lang="en-US" altLang="ja-JP" sz="1100" dirty="0" smtClean="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404664" y="1115616"/>
            <a:ext cx="6128196" cy="1615827"/>
          </a:xfrm>
          <a:prstGeom prst="rect">
            <a:avLst/>
          </a:prstGeom>
          <a:noFill/>
        </p:spPr>
        <p:txBody>
          <a:bodyPr wrap="square" rtlCol="0">
            <a:spAutoFit/>
          </a:bodyPr>
          <a:lstStyle/>
          <a:p>
            <a:r>
              <a:rPr lang="en-US" altLang="ja-JP" sz="1100" dirty="0" smtClean="0">
                <a:latin typeface="ゆたぽん（コーディング）" pitchFamily="1" charset="-128"/>
                <a:ea typeface="ゆたぽん（コーディング）" pitchFamily="1" charset="-128"/>
              </a:rPr>
              <a:t>float angle = 45;</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アングル</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D3DXVECTOR2 scale(2.0f, 2.0f);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スケーリング</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D3DXVECTOR2 position(30.0f, 100.0f);  //</a:t>
            </a:r>
            <a:r>
              <a:rPr lang="ja-JP" altLang="en-US" sz="1100" dirty="0" smtClean="0">
                <a:latin typeface="ゆたぽん（コーディング）" pitchFamily="1" charset="-128"/>
                <a:ea typeface="ゆたぽん（コーディング）" pitchFamily="1" charset="-128"/>
              </a:rPr>
              <a:t>位置</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D3DXMATRIX</a:t>
            </a:r>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transformMatrix</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変換行列</a:t>
            </a:r>
            <a:endParaRPr lang="en-US" altLang="ja-JP" sz="1100" dirty="0" smtClean="0">
              <a:latin typeface="ゆたぽん（コーディング）" pitchFamily="1" charset="-128"/>
              <a:ea typeface="ゆたぽん（コーディング）" pitchFamily="1" charset="-128"/>
            </a:endParaRP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D3DXMatrixIdentity(&amp;</a:t>
            </a:r>
            <a:r>
              <a:rPr lang="en-US" altLang="ja-JP" sz="1100" dirty="0" err="1" smtClean="0">
                <a:latin typeface="ゆたぽん（コーディング）" pitchFamily="1" charset="-128"/>
                <a:ea typeface="ゆたぽん（コーディング）" pitchFamily="1" charset="-128"/>
              </a:rPr>
              <a:t>transformMatrix</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単位行列化</a:t>
            </a:r>
            <a:endParaRPr lang="en-US" altLang="ja-JP" sz="1100" dirty="0" smtClean="0">
              <a:latin typeface="ゆたぽん（コーディング）" pitchFamily="1" charset="-128"/>
              <a:ea typeface="ゆたぽん（コーディング）" pitchFamily="1" charset="-128"/>
            </a:endParaRP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D3DXMatrixTransformation2D( &amp;</a:t>
            </a:r>
            <a:r>
              <a:rPr lang="en-US" altLang="ja-JP" sz="1100" dirty="0" err="1" smtClean="0">
                <a:latin typeface="ゆたぽん（コーディング）" pitchFamily="1" charset="-128"/>
                <a:ea typeface="ゆたぽん（コーディング）" pitchFamily="1" charset="-128"/>
              </a:rPr>
              <a:t>transformMatrix</a:t>
            </a:r>
            <a:r>
              <a:rPr lang="en-US" altLang="ja-JP" sz="1100" dirty="0" smtClean="0">
                <a:latin typeface="ゆたぽん（コーディング）" pitchFamily="1" charset="-128"/>
                <a:ea typeface="ゆたぽん（コーディング）" pitchFamily="1" charset="-128"/>
              </a:rPr>
              <a:t>, NULL, 0,</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&amp;scale,</a:t>
            </a:r>
          </a:p>
          <a:p>
            <a:r>
              <a:rPr lang="en-US" altLang="ja-JP" sz="1100" dirty="0" smtClean="0">
                <a:latin typeface="ゆたぽん（コーディング）" pitchFamily="1" charset="-128"/>
                <a:ea typeface="ゆたぽん（コーディング）" pitchFamily="1" charset="-128"/>
              </a:rPr>
              <a:t>			NULL, D3DXToRadian(angle), &amp;position);</a:t>
            </a:r>
          </a:p>
        </p:txBody>
      </p:sp>
      <p:sp>
        <p:nvSpPr>
          <p:cNvPr id="35" name="正方形/長方形 34"/>
          <p:cNvSpPr/>
          <p:nvPr/>
        </p:nvSpPr>
        <p:spPr>
          <a:xfrm>
            <a:off x="404664" y="1043608"/>
            <a:ext cx="612068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404664" y="2915816"/>
            <a:ext cx="6120680" cy="600164"/>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 プログラム中に</a:t>
            </a:r>
            <a:r>
              <a:rPr lang="en-US" altLang="ja-JP" sz="1100" dirty="0" smtClean="0">
                <a:latin typeface="Meiryo UI" panose="020B0604030504040204" pitchFamily="50" charset="-128"/>
                <a:ea typeface="Meiryo UI" panose="020B0604030504040204" pitchFamily="50" charset="-128"/>
              </a:rPr>
              <a:t>D3DXMatrixIdentity</a:t>
            </a:r>
            <a:r>
              <a:rPr lang="ja-JP" altLang="en-US" sz="1100" dirty="0" smtClean="0">
                <a:latin typeface="Meiryo UI" panose="020B0604030504040204" pitchFamily="50" charset="-128"/>
                <a:ea typeface="Meiryo UI" panose="020B0604030504040204" pitchFamily="50" charset="-128"/>
              </a:rPr>
              <a:t>という関数を呼出しているが、この関数は</a:t>
            </a:r>
            <a:r>
              <a:rPr lang="ja-JP" altLang="en-US" sz="1100" b="1" dirty="0" smtClean="0">
                <a:latin typeface="Meiryo UI" panose="020B0604030504040204" pitchFamily="50" charset="-128"/>
                <a:ea typeface="Meiryo UI" panose="020B0604030504040204" pitchFamily="50" charset="-128"/>
              </a:rPr>
              <a:t>指定した行列を単位行列化するための関数</a:t>
            </a:r>
            <a:r>
              <a:rPr lang="ja-JP" altLang="en-US" sz="1100" dirty="0" smtClean="0">
                <a:latin typeface="Meiryo UI" panose="020B0604030504040204" pitchFamily="50" charset="-128"/>
                <a:ea typeface="Meiryo UI" panose="020B0604030504040204" pitchFamily="50" charset="-128"/>
              </a:rPr>
              <a:t>である。なお、</a:t>
            </a:r>
            <a:r>
              <a:rPr lang="ja-JP" altLang="en-US" sz="1100" b="1" dirty="0" smtClean="0">
                <a:latin typeface="Meiryo UI" panose="020B0604030504040204" pitchFamily="50" charset="-128"/>
                <a:ea typeface="Meiryo UI" panose="020B0604030504040204" pitchFamily="50" charset="-128"/>
              </a:rPr>
              <a:t>単位行列とは、</a:t>
            </a:r>
            <a:r>
              <a:rPr lang="en-US" altLang="ja-JP" sz="1100" b="1" dirty="0" smtClean="0">
                <a:latin typeface="Meiryo UI" panose="020B0604030504040204" pitchFamily="50" charset="-128"/>
                <a:ea typeface="Meiryo UI" panose="020B0604030504040204" pitchFamily="50" charset="-128"/>
              </a:rPr>
              <a:t>1</a:t>
            </a:r>
            <a:r>
              <a:rPr lang="ja-JP" altLang="en-US" sz="1100" b="1" dirty="0" smtClean="0">
                <a:latin typeface="Meiryo UI" panose="020B0604030504040204" pitchFamily="50" charset="-128"/>
                <a:ea typeface="Meiryo UI" panose="020B0604030504040204" pitchFamily="50" charset="-128"/>
              </a:rPr>
              <a:t>行</a:t>
            </a:r>
            <a:r>
              <a:rPr lang="en-US" altLang="ja-JP" sz="1100" b="1" dirty="0" smtClean="0">
                <a:latin typeface="Meiryo UI" panose="020B0604030504040204" pitchFamily="50" charset="-128"/>
                <a:ea typeface="Meiryo UI" panose="020B0604030504040204" pitchFamily="50" charset="-128"/>
              </a:rPr>
              <a:t>1</a:t>
            </a:r>
            <a:r>
              <a:rPr lang="ja-JP" altLang="en-US" sz="1100" b="1" dirty="0" smtClean="0">
                <a:latin typeface="Meiryo UI" panose="020B0604030504040204" pitchFamily="50" charset="-128"/>
                <a:ea typeface="Meiryo UI" panose="020B0604030504040204" pitchFamily="50" charset="-128"/>
              </a:rPr>
              <a:t>列、</a:t>
            </a:r>
            <a:r>
              <a:rPr lang="en-US" altLang="ja-JP" sz="1100" b="1" dirty="0" smtClean="0">
                <a:latin typeface="Meiryo UI" panose="020B0604030504040204" pitchFamily="50" charset="-128"/>
                <a:ea typeface="Meiryo UI" panose="020B0604030504040204" pitchFamily="50" charset="-128"/>
              </a:rPr>
              <a:t>2</a:t>
            </a:r>
            <a:r>
              <a:rPr lang="ja-JP" altLang="en-US" sz="1100" b="1" dirty="0" smtClean="0">
                <a:latin typeface="Meiryo UI" panose="020B0604030504040204" pitchFamily="50" charset="-128"/>
                <a:ea typeface="Meiryo UI" panose="020B0604030504040204" pitchFamily="50" charset="-128"/>
              </a:rPr>
              <a:t>行</a:t>
            </a:r>
            <a:r>
              <a:rPr lang="en-US" altLang="ja-JP" sz="1100" b="1" dirty="0" smtClean="0">
                <a:latin typeface="Meiryo UI" panose="020B0604030504040204" pitchFamily="50" charset="-128"/>
                <a:ea typeface="Meiryo UI" panose="020B0604030504040204" pitchFamily="50" charset="-128"/>
              </a:rPr>
              <a:t>2</a:t>
            </a:r>
            <a:r>
              <a:rPr lang="ja-JP" altLang="en-US" sz="1100" b="1" dirty="0" smtClean="0">
                <a:latin typeface="Meiryo UI" panose="020B0604030504040204" pitchFamily="50" charset="-128"/>
                <a:ea typeface="Meiryo UI" panose="020B0604030504040204" pitchFamily="50" charset="-128"/>
              </a:rPr>
              <a:t>列、</a:t>
            </a:r>
            <a:r>
              <a:rPr lang="en-US" altLang="ja-JP" sz="1100" b="1" dirty="0" smtClean="0">
                <a:latin typeface="Meiryo UI" panose="020B0604030504040204" pitchFamily="50" charset="-128"/>
                <a:ea typeface="Meiryo UI" panose="020B0604030504040204" pitchFamily="50" charset="-128"/>
              </a:rPr>
              <a:t>3</a:t>
            </a:r>
            <a:r>
              <a:rPr lang="ja-JP" altLang="en-US" sz="1100" b="1" dirty="0" smtClean="0">
                <a:latin typeface="Meiryo UI" panose="020B0604030504040204" pitchFamily="50" charset="-128"/>
                <a:ea typeface="Meiryo UI" panose="020B0604030504040204" pitchFamily="50" charset="-128"/>
              </a:rPr>
              <a:t>行</a:t>
            </a:r>
            <a:r>
              <a:rPr lang="en-US" altLang="ja-JP" sz="1100" b="1" dirty="0" smtClean="0">
                <a:latin typeface="Meiryo UI" panose="020B0604030504040204" pitchFamily="50" charset="-128"/>
                <a:ea typeface="Meiryo UI" panose="020B0604030504040204" pitchFamily="50" charset="-128"/>
              </a:rPr>
              <a:t>3</a:t>
            </a:r>
            <a:r>
              <a:rPr lang="ja-JP" altLang="en-US" sz="1100" b="1" dirty="0" smtClean="0">
                <a:latin typeface="Meiryo UI" panose="020B0604030504040204" pitchFamily="50" charset="-128"/>
                <a:ea typeface="Meiryo UI" panose="020B0604030504040204" pitchFamily="50" charset="-128"/>
              </a:rPr>
              <a:t>列、</a:t>
            </a:r>
            <a:r>
              <a:rPr lang="en-US" altLang="ja-JP" sz="1100" b="1" dirty="0" smtClean="0">
                <a:latin typeface="Meiryo UI" panose="020B0604030504040204" pitchFamily="50" charset="-128"/>
                <a:ea typeface="Meiryo UI" panose="020B0604030504040204" pitchFamily="50" charset="-128"/>
              </a:rPr>
              <a:t>4</a:t>
            </a:r>
            <a:r>
              <a:rPr lang="ja-JP" altLang="en-US" sz="1100" b="1" dirty="0" smtClean="0">
                <a:latin typeface="Meiryo UI" panose="020B0604030504040204" pitchFamily="50" charset="-128"/>
                <a:ea typeface="Meiryo UI" panose="020B0604030504040204" pitchFamily="50" charset="-128"/>
              </a:rPr>
              <a:t>行</a:t>
            </a:r>
            <a:r>
              <a:rPr lang="en-US" altLang="ja-JP" sz="1100" b="1" dirty="0" smtClean="0">
                <a:latin typeface="Meiryo UI" panose="020B0604030504040204" pitchFamily="50" charset="-128"/>
                <a:ea typeface="Meiryo UI" panose="020B0604030504040204" pitchFamily="50" charset="-128"/>
              </a:rPr>
              <a:t>4</a:t>
            </a:r>
            <a:r>
              <a:rPr lang="ja-JP" altLang="en-US" sz="1100" b="1" dirty="0" smtClean="0">
                <a:latin typeface="Meiryo UI" panose="020B0604030504040204" pitchFamily="50" charset="-128"/>
                <a:ea typeface="Meiryo UI" panose="020B0604030504040204" pitchFamily="50" charset="-128"/>
              </a:rPr>
              <a:t>列が</a:t>
            </a:r>
            <a:r>
              <a:rPr lang="en-US" altLang="ja-JP" sz="1100" b="1" dirty="0" smtClean="0">
                <a:latin typeface="Meiryo UI" panose="020B0604030504040204" pitchFamily="50" charset="-128"/>
                <a:ea typeface="Meiryo UI" panose="020B0604030504040204" pitchFamily="50" charset="-128"/>
              </a:rPr>
              <a:t>1</a:t>
            </a:r>
            <a:r>
              <a:rPr lang="ja-JP" altLang="en-US" sz="1100" b="1" dirty="0" smtClean="0">
                <a:latin typeface="Meiryo UI" panose="020B0604030504040204" pitchFamily="50" charset="-128"/>
                <a:ea typeface="Meiryo UI" panose="020B0604030504040204" pitchFamily="50" charset="-128"/>
              </a:rPr>
              <a:t>であり、それ以外が</a:t>
            </a:r>
            <a:r>
              <a:rPr lang="en-US" altLang="ja-JP" sz="1100" b="1" dirty="0" smtClean="0">
                <a:latin typeface="Meiryo UI" panose="020B0604030504040204" pitchFamily="50" charset="-128"/>
                <a:ea typeface="Meiryo UI" panose="020B0604030504040204" pitchFamily="50" charset="-128"/>
              </a:rPr>
              <a:t>0</a:t>
            </a:r>
            <a:r>
              <a:rPr lang="ja-JP" altLang="en-US" sz="1100" b="1" dirty="0" smtClean="0">
                <a:latin typeface="Meiryo UI" panose="020B0604030504040204" pitchFamily="50" charset="-128"/>
                <a:ea typeface="Meiryo UI" panose="020B0604030504040204" pitchFamily="50" charset="-128"/>
              </a:rPr>
              <a:t>の行列</a:t>
            </a:r>
            <a:r>
              <a:rPr lang="ja-JP" altLang="en-US" sz="1100" dirty="0" smtClean="0">
                <a:latin typeface="Meiryo UI" panose="020B0604030504040204" pitchFamily="50" charset="-128"/>
                <a:ea typeface="Meiryo UI" panose="020B0604030504040204" pitchFamily="50" charset="-128"/>
              </a:rPr>
              <a:t>である。この単位行列化は行列の初期化と考えれば良い。</a:t>
            </a:r>
            <a:endParaRPr lang="en-US" altLang="ja-JP" sz="1100" dirty="0" smtClean="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397148" y="3636109"/>
            <a:ext cx="6128196" cy="1277273"/>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D3DXMatrixIdentity</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行列を単位行列化する。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D3DXMATRIX *D3DXMatrixIdentity(</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D3DXMATRIX *</a:t>
            </a:r>
            <a:r>
              <a:rPr lang="en-US" altLang="ja-JP" sz="1100" dirty="0" err="1" smtClean="0">
                <a:latin typeface="Meiryo UI" panose="020B0604030504040204" pitchFamily="50" charset="-128"/>
                <a:ea typeface="Meiryo UI" panose="020B0604030504040204" pitchFamily="50" charset="-128"/>
              </a:rPr>
              <a:t>pOut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出力先アドレス</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p:txBody>
      </p:sp>
      <p:sp>
        <p:nvSpPr>
          <p:cNvPr id="40" name="正方形/長方形 39"/>
          <p:cNvSpPr/>
          <p:nvPr/>
        </p:nvSpPr>
        <p:spPr>
          <a:xfrm>
            <a:off x="404664" y="3840490"/>
            <a:ext cx="612068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764704" y="5148064"/>
            <a:ext cx="108012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ja-JP" altLang="en-US" sz="1100" dirty="0" smtClean="0">
                <a:latin typeface="Meiryo UI" panose="020B0604030504040204" pitchFamily="50" charset="-128"/>
                <a:ea typeface="Meiryo UI" panose="020B0604030504040204" pitchFamily="50" charset="-128"/>
              </a:rPr>
              <a:t>単位行列</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p:txBody>
      </p:sp>
      <p:graphicFrame>
        <p:nvGraphicFramePr>
          <p:cNvPr id="44" name="表 43"/>
          <p:cNvGraphicFramePr>
            <a:graphicFrameLocks noGrp="1"/>
          </p:cNvGraphicFramePr>
          <p:nvPr/>
        </p:nvGraphicFramePr>
        <p:xfrm>
          <a:off x="620688" y="5436096"/>
          <a:ext cx="1440160" cy="1094224"/>
        </p:xfrm>
        <a:graphic>
          <a:graphicData uri="http://schemas.openxmlformats.org/drawingml/2006/table">
            <a:tbl>
              <a:tblPr firstRow="1" bandRow="1">
                <a:tableStyleId>{5C22544A-7EE6-4342-B048-85BDC9FD1C3A}</a:tableStyleId>
              </a:tblPr>
              <a:tblGrid>
                <a:gridCol w="360040"/>
                <a:gridCol w="360040"/>
                <a:gridCol w="360040"/>
                <a:gridCol w="360040"/>
              </a:tblGrid>
              <a:tr h="288032">
                <a:tc>
                  <a:txBody>
                    <a:bodyPr/>
                    <a:lstStyle/>
                    <a:p>
                      <a:pPr algn="ctr"/>
                      <a:r>
                        <a:rPr kumimoji="1" lang="en-US" altLang="ja-JP" sz="1100" b="0" dirty="0" smtClean="0">
                          <a:solidFill>
                            <a:sysClr val="windowText" lastClr="000000"/>
                          </a:solidFill>
                        </a:rPr>
                        <a:t>1 ,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32">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6024">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2968">
                <a:tc>
                  <a:txBody>
                    <a:bodyPr/>
                    <a:lstStyle/>
                    <a:p>
                      <a:pPr algn="ctr"/>
                      <a:r>
                        <a:rPr kumimoji="1" lang="en-US" altLang="ja-JP" sz="1100" b="0" dirty="0" smtClean="0">
                          <a:solidFill>
                            <a:sysClr val="windowText" lastClr="000000"/>
                          </a:solidFill>
                        </a:rPr>
                        <a:t>0 ,</a:t>
                      </a:r>
                      <a:endParaRPr kumimoji="1" lang="ja-JP" altLang="en-US" sz="11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0 ,</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100" b="0" dirty="0" smtClean="0">
                          <a:solidFill>
                            <a:sysClr val="windowText" lastClr="000000"/>
                          </a:solidFill>
                        </a:rPr>
                        <a:t>1</a:t>
                      </a:r>
                      <a:endParaRPr kumimoji="1" lang="ja-JP" altLang="en-US" sz="1100" b="0" dirty="0" smtClean="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6" name="左中かっこ 45"/>
          <p:cNvSpPr/>
          <p:nvPr/>
        </p:nvSpPr>
        <p:spPr>
          <a:xfrm>
            <a:off x="476672" y="5436096"/>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7" name="左中かっこ 46"/>
          <p:cNvSpPr/>
          <p:nvPr/>
        </p:nvSpPr>
        <p:spPr>
          <a:xfrm flipH="1">
            <a:off x="1988840" y="5436096"/>
            <a:ext cx="144016" cy="1080120"/>
          </a:xfrm>
          <a:prstGeom prst="leftBrace">
            <a:avLst/>
          </a:prstGeom>
          <a:ln w="63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8" name="正方形/長方形 47"/>
          <p:cNvSpPr/>
          <p:nvPr/>
        </p:nvSpPr>
        <p:spPr>
          <a:xfrm>
            <a:off x="404664" y="5162168"/>
            <a:ext cx="187220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21</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2201244"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3.8</a:t>
            </a:r>
            <a:r>
              <a:rPr kumimoji="1" lang="ja-JP" altLang="en-US" u="sng" dirty="0" smtClean="0">
                <a:latin typeface="Meiryo UI" panose="020B0604030504040204" pitchFamily="50" charset="-128"/>
                <a:ea typeface="Meiryo UI" panose="020B0604030504040204" pitchFamily="50" charset="-128"/>
              </a:rPr>
              <a:t>　テクスチャの作成</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画像を描画する為には、画像をテクスチャとしてスプライトなどに貼り付ける必要がある。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そこで、画像を基にテクスチャを作成する必要があるが、画像を基に</a:t>
            </a:r>
            <a:r>
              <a:rPr lang="ja-JP" altLang="en-US" sz="1100" b="1" dirty="0" smtClean="0">
                <a:latin typeface="Meiryo UI" panose="020B0604030504040204" pitchFamily="50" charset="-128"/>
                <a:ea typeface="Meiryo UI" panose="020B0604030504040204" pitchFamily="50" charset="-128"/>
              </a:rPr>
              <a:t>テクスチャを作成するためには</a:t>
            </a:r>
            <a:r>
              <a:rPr lang="en-US" altLang="ja-JP" sz="1100" b="1" dirty="0" smtClean="0">
                <a:latin typeface="Meiryo UI" panose="020B0604030504040204" pitchFamily="50" charset="-128"/>
                <a:ea typeface="Meiryo UI" panose="020B0604030504040204" pitchFamily="50" charset="-128"/>
              </a:rPr>
              <a:t>D3DXCreateTextureFromFileEx</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541164" y="1187624"/>
            <a:ext cx="5973936" cy="3477875"/>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D3DXCreateTextureFromFileEx</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ファイルを基にしてテクスチャを作成する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HRESULT D3DXCreateTextureFromFileEx(</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LPDIRECT3DDEVICE9 </a:t>
            </a:r>
            <a:r>
              <a:rPr lang="en-US" altLang="ja-JP" sz="1100" dirty="0" err="1" smtClean="0">
                <a:latin typeface="Meiryo UI" panose="020B0604030504040204" pitchFamily="50" charset="-128"/>
                <a:ea typeface="Meiryo UI" panose="020B0604030504040204" pitchFamily="50" charset="-128"/>
              </a:rPr>
              <a:t>pDevice</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LPCTSTR </a:t>
            </a:r>
            <a:r>
              <a:rPr lang="en-US" altLang="ja-JP" sz="1100" dirty="0" err="1" smtClean="0">
                <a:latin typeface="Meiryo UI" panose="020B0604030504040204" pitchFamily="50" charset="-128"/>
                <a:ea typeface="Meiryo UI" panose="020B0604030504040204" pitchFamily="50" charset="-128"/>
              </a:rPr>
              <a:t>pSrcFile</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画像ファイル名</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UINT Width,	//</a:t>
            </a:r>
            <a:r>
              <a:rPr lang="ja-JP" altLang="en-US" sz="1100" dirty="0" smtClean="0">
                <a:latin typeface="Meiryo UI" panose="020B0604030504040204" pitchFamily="50" charset="-128"/>
                <a:ea typeface="Meiryo UI" panose="020B0604030504040204" pitchFamily="50" charset="-128"/>
              </a:rPr>
              <a:t>幅</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画像サイズそのまま使用する場合は０で良い</a:t>
            </a:r>
            <a:r>
              <a:rPr lang="en-US" altLang="ja-JP" sz="1100" dirty="0" smtClean="0">
                <a:latin typeface="Meiryo UI" panose="020B0604030504040204" pitchFamily="50" charset="-128"/>
                <a:ea typeface="Meiryo UI" panose="020B0604030504040204" pitchFamily="50" charset="-128"/>
              </a:rPr>
              <a:t>)</a:t>
            </a:r>
          </a:p>
          <a:p>
            <a:r>
              <a:rPr lang="en-US" altLang="ja-JP" sz="1100" dirty="0" smtClean="0">
                <a:latin typeface="Meiryo UI" panose="020B0604030504040204" pitchFamily="50" charset="-128"/>
                <a:ea typeface="Meiryo UI" panose="020B0604030504040204" pitchFamily="50" charset="-128"/>
              </a:rPr>
              <a:t>    UINT Height, 	//</a:t>
            </a:r>
            <a:r>
              <a:rPr lang="ja-JP" altLang="en-US" sz="1100" dirty="0" smtClean="0">
                <a:latin typeface="Meiryo UI" panose="020B0604030504040204" pitchFamily="50" charset="-128"/>
                <a:ea typeface="Meiryo UI" panose="020B0604030504040204" pitchFamily="50" charset="-128"/>
              </a:rPr>
              <a:t>高さ</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画像サイズそのまま使用する場合は０で良い</a:t>
            </a:r>
            <a:r>
              <a:rPr lang="en-US" altLang="ja-JP" sz="1100" dirty="0" smtClean="0">
                <a:latin typeface="Meiryo UI" panose="020B0604030504040204" pitchFamily="50" charset="-128"/>
                <a:ea typeface="Meiryo UI" panose="020B0604030504040204" pitchFamily="50" charset="-128"/>
              </a:rPr>
              <a:t>)</a:t>
            </a:r>
          </a:p>
          <a:p>
            <a:r>
              <a:rPr lang="en-US" altLang="ja-JP" sz="1100" dirty="0" smtClean="0">
                <a:latin typeface="Meiryo UI" panose="020B0604030504040204" pitchFamily="50" charset="-128"/>
                <a:ea typeface="Meiryo UI" panose="020B0604030504040204" pitchFamily="50" charset="-128"/>
              </a:rPr>
              <a:t>    UINT </a:t>
            </a:r>
            <a:r>
              <a:rPr lang="en-US" altLang="ja-JP" sz="1100" dirty="0" err="1" smtClean="0">
                <a:latin typeface="Meiryo UI" panose="020B0604030504040204" pitchFamily="50" charset="-128"/>
                <a:ea typeface="Meiryo UI" panose="020B0604030504040204" pitchFamily="50" charset="-128"/>
              </a:rPr>
              <a:t>MipLevels</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要求ミップマップ数</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指定で完全なミップマップチェーン作成</a:t>
            </a:r>
            <a:r>
              <a:rPr lang="en-US" altLang="ja-JP" sz="1100" dirty="0" smtClean="0">
                <a:latin typeface="Meiryo UI" panose="020B0604030504040204" pitchFamily="50" charset="-128"/>
                <a:ea typeface="Meiryo UI" panose="020B0604030504040204" pitchFamily="50" charset="-128"/>
              </a:rPr>
              <a:t>)</a:t>
            </a:r>
          </a:p>
          <a:p>
            <a:r>
              <a:rPr lang="en-US" altLang="ja-JP" sz="1100" dirty="0" smtClean="0">
                <a:latin typeface="Meiryo UI" panose="020B0604030504040204" pitchFamily="50" charset="-128"/>
                <a:ea typeface="Meiryo UI" panose="020B0604030504040204" pitchFamily="50" charset="-128"/>
              </a:rPr>
              <a:t>    DWORD Usage,</a:t>
            </a:r>
            <a:r>
              <a:rPr lang="ja-JP" altLang="en-US" sz="1100" dirty="0" smtClean="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で良い</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D3DFORMAT Format, </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//D3DFMT_UNKNOWN</a:t>
            </a:r>
            <a:r>
              <a:rPr lang="ja-JP" altLang="en-US" sz="1100" dirty="0" smtClean="0">
                <a:latin typeface="Meiryo UI" panose="020B0604030504040204" pitchFamily="50" charset="-128"/>
                <a:ea typeface="Meiryo UI" panose="020B0604030504040204" pitchFamily="50" charset="-128"/>
              </a:rPr>
              <a:t>でファイルからフォーマット取得</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D3DPOOL Pool, 	//</a:t>
            </a:r>
            <a:r>
              <a:rPr lang="ja-JP" altLang="en-US" sz="1100" dirty="0" smtClean="0">
                <a:latin typeface="Meiryo UI" panose="020B0604030504040204" pitchFamily="50" charset="-128"/>
                <a:ea typeface="Meiryo UI" panose="020B0604030504040204" pitchFamily="50" charset="-128"/>
              </a:rPr>
              <a:t>テクスチャの配置先メモリクラス。</a:t>
            </a:r>
            <a:r>
              <a:rPr lang="en-US" altLang="ja-JP" sz="1100" dirty="0" smtClean="0">
                <a:latin typeface="Meiryo UI" panose="020B0604030504040204" pitchFamily="50" charset="-128"/>
                <a:ea typeface="Meiryo UI" panose="020B0604030504040204" pitchFamily="50" charset="-128"/>
              </a:rPr>
              <a:t>D3DPOOL_DEFAULT</a:t>
            </a:r>
            <a:r>
              <a:rPr lang="ja-JP" altLang="en-US" sz="1100" dirty="0" smtClean="0">
                <a:latin typeface="Meiryo UI" panose="020B0604030504040204" pitchFamily="50" charset="-128"/>
                <a:ea typeface="Meiryo UI" panose="020B0604030504040204" pitchFamily="50" charset="-128"/>
              </a:rPr>
              <a:t>で良い</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DWORD Filter, 	//</a:t>
            </a:r>
            <a:r>
              <a:rPr lang="ja-JP" altLang="en-US" sz="1100" dirty="0" smtClean="0">
                <a:latin typeface="Meiryo UI" panose="020B0604030504040204" pitchFamily="50" charset="-128"/>
                <a:ea typeface="Meiryo UI" panose="020B0604030504040204" pitchFamily="50" charset="-128"/>
              </a:rPr>
              <a:t>イメージフィルタリング方法。</a:t>
            </a:r>
            <a:r>
              <a:rPr lang="en-US" altLang="ja-JP" sz="1100" dirty="0" smtClean="0">
                <a:latin typeface="Meiryo UI" panose="020B0604030504040204" pitchFamily="50" charset="-128"/>
                <a:ea typeface="Meiryo UI" panose="020B0604030504040204" pitchFamily="50" charset="-128"/>
              </a:rPr>
              <a:t> D3DX_FILTER_NONE</a:t>
            </a:r>
            <a:r>
              <a:rPr lang="ja-JP" altLang="en-US" sz="1100" dirty="0" smtClean="0">
                <a:latin typeface="Meiryo UI" panose="020B0604030504040204" pitchFamily="50" charset="-128"/>
                <a:ea typeface="Meiryo UI" panose="020B0604030504040204" pitchFamily="50" charset="-128"/>
              </a:rPr>
              <a:t>で良い</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DWORD </a:t>
            </a:r>
            <a:r>
              <a:rPr lang="en-US" altLang="ja-JP" sz="1100" dirty="0" err="1" smtClean="0">
                <a:latin typeface="Meiryo UI" panose="020B0604030504040204" pitchFamily="50" charset="-128"/>
                <a:ea typeface="Meiryo UI" panose="020B0604030504040204" pitchFamily="50" charset="-128"/>
              </a:rPr>
              <a:t>MipFilter</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 D3DX_DEFAULT</a:t>
            </a:r>
          </a:p>
          <a:p>
            <a:r>
              <a:rPr lang="en-US" altLang="ja-JP" sz="1100" dirty="0" smtClean="0">
                <a:latin typeface="Meiryo UI" panose="020B0604030504040204" pitchFamily="50" charset="-128"/>
                <a:ea typeface="Meiryo UI" panose="020B0604030504040204" pitchFamily="50" charset="-128"/>
              </a:rPr>
              <a:t>    D3DCOLOR </a:t>
            </a:r>
            <a:r>
              <a:rPr lang="en-US" altLang="ja-JP" sz="1100" dirty="0" err="1" smtClean="0">
                <a:latin typeface="Meiryo UI" panose="020B0604030504040204" pitchFamily="50" charset="-128"/>
                <a:ea typeface="Meiryo UI" panose="020B0604030504040204" pitchFamily="50" charset="-128"/>
              </a:rPr>
              <a:t>ColorKey</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透明となる</a:t>
            </a:r>
            <a:r>
              <a:rPr lang="en-US" altLang="ja-JP" sz="1100" dirty="0" smtClean="0">
                <a:latin typeface="Meiryo UI" panose="020B0604030504040204" pitchFamily="50" charset="-128"/>
                <a:ea typeface="Meiryo UI" panose="020B0604030504040204" pitchFamily="50" charset="-128"/>
              </a:rPr>
              <a:t>D3DCOLOR</a:t>
            </a:r>
            <a:r>
              <a:rPr lang="ja-JP" altLang="en-US" sz="1100" dirty="0" smtClean="0">
                <a:latin typeface="Meiryo UI" panose="020B0604030504040204" pitchFamily="50" charset="-128"/>
                <a:ea typeface="Meiryo UI" panose="020B0604030504040204" pitchFamily="50" charset="-128"/>
              </a:rPr>
              <a:t>の値。カラーキーを無効にする場合は０指定</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D3DXIMAGE_INFO *</a:t>
            </a:r>
            <a:r>
              <a:rPr lang="en-US" altLang="ja-JP" sz="1100" dirty="0" err="1" smtClean="0">
                <a:latin typeface="Meiryo UI" panose="020B0604030504040204" pitchFamily="50" charset="-128"/>
                <a:ea typeface="Meiryo UI" panose="020B0604030504040204" pitchFamily="50" charset="-128"/>
              </a:rPr>
              <a:t>pSrcInfo</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画像ファイル情報格納先</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PALETTEENTRY *</a:t>
            </a:r>
            <a:r>
              <a:rPr lang="en-US" altLang="ja-JP" sz="1100" dirty="0" err="1" smtClean="0">
                <a:latin typeface="Meiryo UI" panose="020B0604030504040204" pitchFamily="50" charset="-128"/>
                <a:ea typeface="Meiryo UI" panose="020B0604030504040204" pitchFamily="50" charset="-128"/>
              </a:rPr>
              <a:t>pPalette</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//NULL</a:t>
            </a:r>
            <a:r>
              <a:rPr lang="ja-JP" altLang="en-US" sz="1100" dirty="0" smtClean="0">
                <a:latin typeface="Meiryo UI" panose="020B0604030504040204" pitchFamily="50" charset="-128"/>
                <a:ea typeface="Meiryo UI" panose="020B0604030504040204" pitchFamily="50" charset="-128"/>
              </a:rPr>
              <a:t>で良い</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    LPDIRECT3DTEXTURE9 *</a:t>
            </a:r>
            <a:r>
              <a:rPr lang="en-US" altLang="ja-JP" sz="1100" dirty="0" err="1" smtClean="0">
                <a:latin typeface="Meiryo UI" panose="020B0604030504040204" pitchFamily="50" charset="-128"/>
                <a:ea typeface="Meiryo UI" panose="020B0604030504040204" pitchFamily="50" charset="-128"/>
              </a:rPr>
              <a:t>ppTexture</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テクスチャ出力先</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a:t>
            </a:r>
          </a:p>
        </p:txBody>
      </p:sp>
      <p:sp>
        <p:nvSpPr>
          <p:cNvPr id="39" name="正方形/長方形 38"/>
          <p:cNvSpPr/>
          <p:nvPr/>
        </p:nvSpPr>
        <p:spPr>
          <a:xfrm>
            <a:off x="548680" y="1407424"/>
            <a:ext cx="5904656" cy="3236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29804" y="5840268"/>
            <a:ext cx="6128196" cy="1107996"/>
          </a:xfrm>
          <a:prstGeom prst="rect">
            <a:avLst/>
          </a:prstGeom>
          <a:noFill/>
        </p:spPr>
        <p:txBody>
          <a:bodyPr wrap="square" rtlCol="0">
            <a:spAutoFit/>
          </a:bodyPr>
          <a:lstStyle/>
          <a:p>
            <a:r>
              <a:rPr lang="en-US" altLang="ja-JP" sz="1100" dirty="0" smtClean="0">
                <a:latin typeface="ゆたぽん（コーディング）" pitchFamily="1" charset="-128"/>
                <a:ea typeface="ゆたぽん（コーディング）" pitchFamily="1" charset="-128"/>
              </a:rPr>
              <a:t>LPDIRECT3DTEXTURE9 </a:t>
            </a:r>
            <a:r>
              <a:rPr lang="en-US" altLang="ja-JP" sz="1100" dirty="0" err="1" smtClean="0">
                <a:latin typeface="ゆたぽん（コーディング）" pitchFamily="1" charset="-128"/>
                <a:ea typeface="ゆたぽん（コーディング）" pitchFamily="1" charset="-128"/>
              </a:rPr>
              <a:t>pTexture</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テクスチャ出力先</a:t>
            </a:r>
          </a:p>
          <a:p>
            <a:r>
              <a:rPr lang="en-US" altLang="ja-JP" sz="1100" dirty="0" smtClean="0">
                <a:latin typeface="ゆたぽん（コーディング）" pitchFamily="1" charset="-128"/>
                <a:ea typeface="ゆたぽん（コーディング）" pitchFamily="1" charset="-128"/>
              </a:rPr>
              <a:t>D3DXIMAGE_INFO </a:t>
            </a:r>
            <a:r>
              <a:rPr lang="en-US" altLang="ja-JP" sz="1100" dirty="0" err="1" smtClean="0">
                <a:latin typeface="ゆたぽん（コーディング）" pitchFamily="1" charset="-128"/>
                <a:ea typeface="ゆたぽん（コーディング）" pitchFamily="1" charset="-128"/>
              </a:rPr>
              <a:t>imgInfo</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画像情報格納用構造体</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LPCTSTR </a:t>
            </a:r>
            <a:r>
              <a:rPr lang="en-US" altLang="ja-JP" sz="1100" dirty="0" err="1" smtClean="0">
                <a:latin typeface="ゆたぽん（コーディング）" pitchFamily="1" charset="-128"/>
                <a:ea typeface="ゆたぽん（コーディング）" pitchFamily="1" charset="-128"/>
              </a:rPr>
              <a:t>texFileName</a:t>
            </a:r>
            <a:r>
              <a:rPr lang="en-US" altLang="ja-JP" sz="1100" dirty="0" smtClean="0">
                <a:latin typeface="ゆたぽん（コーディング）" pitchFamily="1" charset="-128"/>
                <a:ea typeface="ゆたぽん（コーディング）" pitchFamily="1" charset="-128"/>
              </a:rPr>
              <a:t> = “image\\test.png” //</a:t>
            </a:r>
            <a:r>
              <a:rPr lang="ja-JP" altLang="en-US" sz="1100" dirty="0" smtClean="0">
                <a:latin typeface="ゆたぽん（コーディング）" pitchFamily="1" charset="-128"/>
                <a:ea typeface="ゆたぽん（コーディング）" pitchFamily="1" charset="-128"/>
              </a:rPr>
              <a:t>画像ファイル名</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D3DXCreateTextureFromFileEx(</a:t>
            </a:r>
            <a:r>
              <a:rPr lang="en-US" altLang="ja-JP" sz="1100" b="1" dirty="0" err="1" smtClean="0">
                <a:latin typeface="ゆたぽん（コーディング）" pitchFamily="1" charset="-128"/>
                <a:ea typeface="ゆたぽん（コーディング）" pitchFamily="1" charset="-128"/>
              </a:rPr>
              <a:t>graphicsDevice</a:t>
            </a:r>
            <a:r>
              <a:rPr lang="en-US" altLang="ja-JP" sz="1100" b="1" dirty="0" smtClean="0">
                <a:latin typeface="ゆたぽん（コーディング）" pitchFamily="1" charset="-128"/>
                <a:ea typeface="ゆたぽん（コーディング）" pitchFamily="1" charset="-128"/>
              </a:rPr>
              <a:t>()</a:t>
            </a:r>
            <a:r>
              <a:rPr lang="en-US" altLang="ja-JP" sz="1100" dirty="0" smtClean="0">
                <a:latin typeface="ゆたぽん（コーディング）" pitchFamily="1" charset="-128"/>
                <a:ea typeface="ゆたぽん（コーディング）" pitchFamily="1" charset="-128"/>
              </a:rPr>
              <a:t>, </a:t>
            </a:r>
            <a:r>
              <a:rPr lang="en-US" altLang="ja-JP" sz="1100" b="1" dirty="0" err="1" smtClean="0">
                <a:latin typeface="ゆたぽん（コーディング）" pitchFamily="1" charset="-128"/>
                <a:ea typeface="ゆたぽん（コーディング）" pitchFamily="1" charset="-128"/>
              </a:rPr>
              <a:t>texFileName</a:t>
            </a:r>
            <a:r>
              <a:rPr lang="en-US" altLang="ja-JP" sz="1100" dirty="0" smtClean="0">
                <a:latin typeface="ゆたぽん（コーディング）" pitchFamily="1" charset="-128"/>
                <a:ea typeface="ゆたぽん（コーディング）" pitchFamily="1" charset="-128"/>
              </a:rPr>
              <a:t>, 0, 0, 0, 0,</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D3DFMT_UNKNOWN, D3DPOOL_DEFAULT, D3DX_FILTER_NONE,</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D3DX_DEFAULT, 0xff000000, </a:t>
            </a:r>
            <a:r>
              <a:rPr lang="en-US" altLang="ja-JP" sz="1100" b="1" dirty="0" smtClean="0">
                <a:latin typeface="ゆたぽん（コーディング）" pitchFamily="1" charset="-128"/>
                <a:ea typeface="ゆたぽん（コーディング）" pitchFamily="1" charset="-128"/>
              </a:rPr>
              <a:t>&amp;</a:t>
            </a:r>
            <a:r>
              <a:rPr lang="en-US" altLang="ja-JP" sz="1100" b="1" dirty="0" err="1" smtClean="0">
                <a:latin typeface="ゆたぽん（コーディング）" pitchFamily="1" charset="-128"/>
                <a:ea typeface="ゆたぽん（コーディング）" pitchFamily="1" charset="-128"/>
              </a:rPr>
              <a:t>imgInfo</a:t>
            </a:r>
            <a:r>
              <a:rPr lang="en-US" altLang="ja-JP" sz="1100" dirty="0" smtClean="0">
                <a:latin typeface="ゆたぽん（コーディング）" pitchFamily="1" charset="-128"/>
                <a:ea typeface="ゆたぽん（コーディング）" pitchFamily="1" charset="-128"/>
              </a:rPr>
              <a:t>, NULL, </a:t>
            </a:r>
            <a:r>
              <a:rPr lang="en-US" altLang="ja-JP" sz="1100" b="1" dirty="0" smtClean="0">
                <a:latin typeface="ゆたぽん（コーディング）" pitchFamily="1" charset="-128"/>
                <a:ea typeface="ゆたぽん（コーディング）" pitchFamily="1" charset="-128"/>
              </a:rPr>
              <a:t>&amp;</a:t>
            </a:r>
            <a:r>
              <a:rPr lang="en-US" altLang="ja-JP" sz="1100" b="1" dirty="0" err="1" smtClean="0">
                <a:latin typeface="ゆたぽん（コーディング）" pitchFamily="1" charset="-128"/>
                <a:ea typeface="ゆたぽん（コーディング）" pitchFamily="1" charset="-128"/>
              </a:rPr>
              <a:t>pTexture</a:t>
            </a:r>
            <a:r>
              <a:rPr lang="en-US" altLang="ja-JP" sz="1100" dirty="0" smtClean="0">
                <a:latin typeface="ゆたぽん（コーディング）" pitchFamily="1" charset="-128"/>
                <a:ea typeface="ゆたぽん（コーディング）" pitchFamily="1" charset="-128"/>
              </a:rPr>
              <a:t>);</a:t>
            </a:r>
          </a:p>
        </p:txBody>
      </p:sp>
      <p:sp>
        <p:nvSpPr>
          <p:cNvPr id="17" name="テキスト ボックス 16"/>
          <p:cNvSpPr txBox="1"/>
          <p:nvPr/>
        </p:nvSpPr>
        <p:spPr>
          <a:xfrm>
            <a:off x="476672" y="5508104"/>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D3DXCreateTextureFromFileEx</a:t>
            </a:r>
            <a:r>
              <a:rPr lang="ja-JP" altLang="en-US" sz="1100" dirty="0" smtClean="0">
                <a:latin typeface="Meiryo UI" panose="020B0604030504040204" pitchFamily="50" charset="-128"/>
                <a:ea typeface="Meiryo UI" panose="020B0604030504040204" pitchFamily="50" charset="-128"/>
              </a:rPr>
              <a:t>関数を用いたテクスチャ作成のプログラム例は以下の通り。</a:t>
            </a:r>
            <a:endParaRPr lang="en-US" altLang="ja-JP" sz="1100" dirty="0" smtClean="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476672" y="4716016"/>
            <a:ext cx="5976664"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において、</a:t>
            </a:r>
            <a:r>
              <a:rPr lang="ja-JP" altLang="en-US" sz="1100" b="1" dirty="0" smtClean="0">
                <a:latin typeface="Meiryo UI" panose="020B0604030504040204" pitchFamily="50" charset="-128"/>
                <a:ea typeface="Meiryo UI" panose="020B0604030504040204" pitchFamily="50" charset="-128"/>
              </a:rPr>
              <a:t>テクスチャを使用する為のデータ型として</a:t>
            </a:r>
            <a:r>
              <a:rPr lang="en-US" altLang="ja-JP" sz="1100" b="1" dirty="0" smtClean="0">
                <a:latin typeface="Meiryo UI" panose="020B0604030504040204" pitchFamily="50" charset="-128"/>
                <a:ea typeface="Meiryo UI" panose="020B0604030504040204" pitchFamily="50" charset="-128"/>
              </a:rPr>
              <a:t>LPDIRECT3DTEXTURE9</a:t>
            </a:r>
            <a:r>
              <a:rPr lang="ja-JP" altLang="en-US" sz="1100" b="1" dirty="0" smtClean="0">
                <a:latin typeface="Meiryo UI" panose="020B0604030504040204" pitchFamily="50" charset="-128"/>
                <a:ea typeface="Meiryo UI" panose="020B0604030504040204" pitchFamily="50" charset="-128"/>
              </a:rPr>
              <a:t>型</a:t>
            </a:r>
            <a:r>
              <a:rPr lang="ja-JP" altLang="en-US" sz="1100" dirty="0" smtClean="0">
                <a:latin typeface="Meiryo UI" panose="020B0604030504040204" pitchFamily="50" charset="-128"/>
                <a:ea typeface="Meiryo UI" panose="020B0604030504040204" pitchFamily="50" charset="-128"/>
              </a:rPr>
              <a:t>がある。</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また、プログラムでは画像の幅や高さが必要になるタイミングがあるが、第</a:t>
            </a:r>
            <a:r>
              <a:rPr lang="en-US" altLang="ja-JP" sz="1100" dirty="0">
                <a:latin typeface="Meiryo UI" panose="020B0604030504040204" pitchFamily="50" charset="-128"/>
                <a:ea typeface="Meiryo UI" panose="020B0604030504040204" pitchFamily="50" charset="-128"/>
              </a:rPr>
              <a:t>12</a:t>
            </a:r>
            <a:r>
              <a:rPr lang="ja-JP" altLang="en-US" sz="1100" dirty="0">
                <a:latin typeface="Meiryo UI" panose="020B0604030504040204" pitchFamily="50" charset="-128"/>
                <a:ea typeface="Meiryo UI" panose="020B0604030504040204" pitchFamily="50" charset="-128"/>
              </a:rPr>
              <a:t>引数で画像ファイル情報を取得することが出来る為、幅や高さが必要な場合はここに変数を指定すれば良い。なお、画像情報を格納する為に、</a:t>
            </a:r>
            <a:r>
              <a:rPr lang="en-US" altLang="ja-JP" sz="1100" dirty="0">
                <a:latin typeface="Meiryo UI" panose="020B0604030504040204" pitchFamily="50" charset="-128"/>
                <a:ea typeface="Meiryo UI" panose="020B0604030504040204" pitchFamily="50" charset="-128"/>
              </a:rPr>
              <a:t>D3DXIMAGE_INFO</a:t>
            </a:r>
            <a:r>
              <a:rPr lang="ja-JP" altLang="en-US" sz="1100" dirty="0">
                <a:latin typeface="Meiryo UI" panose="020B0604030504040204" pitchFamily="50" charset="-128"/>
                <a:ea typeface="Meiryo UI" panose="020B0604030504040204" pitchFamily="50" charset="-128"/>
              </a:rPr>
              <a:t>という構造体が</a:t>
            </a:r>
            <a:r>
              <a:rPr lang="en-US" altLang="ja-JP" sz="1100" dirty="0">
                <a:latin typeface="Meiryo UI" panose="020B0604030504040204" pitchFamily="50" charset="-128"/>
                <a:ea typeface="Meiryo UI" panose="020B0604030504040204" pitchFamily="50" charset="-128"/>
              </a:rPr>
              <a:t>DirectX</a:t>
            </a:r>
            <a:r>
              <a:rPr lang="ja-JP" altLang="en-US" sz="1100" dirty="0">
                <a:latin typeface="Meiryo UI" panose="020B0604030504040204" pitchFamily="50" charset="-128"/>
                <a:ea typeface="Meiryo UI" panose="020B0604030504040204" pitchFamily="50" charset="-128"/>
              </a:rPr>
              <a:t>で用意されてる</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21" name="正方形/長方形 20"/>
          <p:cNvSpPr/>
          <p:nvPr/>
        </p:nvSpPr>
        <p:spPr>
          <a:xfrm>
            <a:off x="548680" y="5508104"/>
            <a:ext cx="5904656"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22</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40172" y="202159"/>
            <a:ext cx="3296095"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3.9</a:t>
            </a:r>
            <a:r>
              <a:rPr kumimoji="1" lang="ja-JP" altLang="en-US" u="sng" dirty="0" smtClean="0">
                <a:latin typeface="Meiryo UI" panose="020B0604030504040204" pitchFamily="50" charset="-128"/>
                <a:ea typeface="Meiryo UI" panose="020B0604030504040204" pitchFamily="50" charset="-128"/>
              </a:rPr>
              <a:t>　スプライト描画のプログラム例</a:t>
            </a:r>
            <a:endParaRPr kumimoji="1" lang="ja-JP" altLang="en-US"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562199"/>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スプライトを描画する一連のプログラムは次のようになる。なお、次のプログラムでは、</a:t>
            </a:r>
            <a:r>
              <a:rPr lang="en-US" altLang="ja-JP" sz="1100" dirty="0" smtClean="0">
                <a:latin typeface="Meiryo UI" panose="020B0604030504040204" pitchFamily="50" charset="-128"/>
                <a:ea typeface="Meiryo UI" panose="020B0604030504040204" pitchFamily="50" charset="-128"/>
              </a:rPr>
              <a:t>2D</a:t>
            </a:r>
            <a:r>
              <a:rPr lang="ja-JP" altLang="en-US" sz="1100" dirty="0" smtClean="0">
                <a:latin typeface="Meiryo UI" panose="020B0604030504040204" pitchFamily="50" charset="-128"/>
                <a:ea typeface="Meiryo UI" panose="020B0604030504040204" pitchFamily="50" charset="-128"/>
              </a:rPr>
              <a:t>イメージクラスである</a:t>
            </a:r>
            <a:r>
              <a:rPr lang="en-US" altLang="ja-JP" sz="1100" dirty="0" smtClean="0">
                <a:latin typeface="Meiryo UI" panose="020B0604030504040204" pitchFamily="50" charset="-128"/>
                <a:ea typeface="Meiryo UI" panose="020B0604030504040204" pitchFamily="50" charset="-128"/>
              </a:rPr>
              <a:t>C2DImage</a:t>
            </a:r>
            <a:r>
              <a:rPr lang="ja-JP" altLang="en-US" sz="1100" dirty="0" smtClean="0">
                <a:latin typeface="Meiryo UI" panose="020B0604030504040204" pitchFamily="50" charset="-128"/>
                <a:ea typeface="Meiryo UI" panose="020B0604030504040204" pitchFamily="50" charset="-128"/>
              </a:rPr>
              <a:t>クラスと、シーンクラスである</a:t>
            </a:r>
            <a:r>
              <a:rPr lang="en-US" altLang="ja-JP" sz="1100" dirty="0" err="1" smtClean="0">
                <a:latin typeface="Meiryo UI" panose="020B0604030504040204" pitchFamily="50" charset="-128"/>
                <a:ea typeface="Meiryo UI" panose="020B0604030504040204" pitchFamily="50" charset="-128"/>
              </a:rPr>
              <a:t>CTestScene</a:t>
            </a:r>
            <a:r>
              <a:rPr lang="ja-JP" altLang="en-US" sz="1100" dirty="0" smtClean="0">
                <a:latin typeface="Meiryo UI" panose="020B0604030504040204" pitchFamily="50" charset="-128"/>
                <a:ea typeface="Meiryo UI" panose="020B0604030504040204" pitchFamily="50" charset="-128"/>
              </a:rPr>
              <a:t>を作成し、スプライトは</a:t>
            </a:r>
            <a:r>
              <a:rPr lang="en-US" altLang="ja-JP" sz="1100" dirty="0" err="1" smtClean="0">
                <a:latin typeface="Meiryo UI" panose="020B0604030504040204" pitchFamily="50" charset="-128"/>
                <a:ea typeface="Meiryo UI" panose="020B0604030504040204" pitchFamily="50" charset="-128"/>
              </a:rPr>
              <a:t>CTestScene</a:t>
            </a:r>
            <a:r>
              <a:rPr lang="ja-JP" altLang="en-US" sz="1100" dirty="0" err="1" smtClean="0">
                <a:latin typeface="Meiryo UI" panose="020B0604030504040204" pitchFamily="50" charset="-128"/>
                <a:ea typeface="Meiryo UI" panose="020B0604030504040204" pitchFamily="50" charset="-128"/>
              </a:rPr>
              <a:t>にて</a:t>
            </a:r>
            <a:r>
              <a:rPr lang="ja-JP" altLang="en-US" sz="1100" dirty="0" smtClean="0">
                <a:latin typeface="Meiryo UI" panose="020B0604030504040204" pitchFamily="50" charset="-128"/>
                <a:ea typeface="Meiryo UI" panose="020B0604030504040204" pitchFamily="50" charset="-128"/>
              </a:rPr>
              <a:t>作成する。</a:t>
            </a:r>
            <a:endParaRPr lang="en-US" altLang="ja-JP" sz="1100" dirty="0" smtClean="0">
              <a:latin typeface="Meiryo UI" panose="020B0604030504040204" pitchFamily="50" charset="-128"/>
              <a:ea typeface="Meiryo UI" panose="020B0604030504040204" pitchFamily="50" charset="-128"/>
            </a:endParaRPr>
          </a:p>
        </p:txBody>
      </p:sp>
      <p:sp>
        <p:nvSpPr>
          <p:cNvPr id="14" name="正方形/長方形 13"/>
          <p:cNvSpPr/>
          <p:nvPr/>
        </p:nvSpPr>
        <p:spPr>
          <a:xfrm>
            <a:off x="620688" y="1475656"/>
            <a:ext cx="4824536" cy="3647152"/>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pragma</a:t>
            </a:r>
            <a:r>
              <a:rPr lang="en-US" altLang="ja-JP" sz="1100" dirty="0" smtClean="0">
                <a:latin typeface="ゆたぽん（コーディング）" pitchFamily="1" charset="-128"/>
                <a:ea typeface="Meiryo UI" panose="020B0604030504040204" pitchFamily="50" charset="-128"/>
              </a:rPr>
              <a:t> once</a:t>
            </a:r>
          </a:p>
          <a:p>
            <a:r>
              <a:rPr lang="en-US" altLang="ja-JP" sz="1100" dirty="0" smtClean="0">
                <a:latin typeface="ゆたぽん（コーディング）" pitchFamily="1" charset="-128"/>
                <a:ea typeface="Meiryo UI" panose="020B0604030504040204" pitchFamily="50" charset="-128"/>
              </a:rPr>
              <a:t>class C2DImage</a:t>
            </a:r>
          </a:p>
          <a:p>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public:</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C2DImage();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~C2DImage();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virtual void Initialize();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virtual void Update() = 0;</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 Draw(LPD3DXSPRITE);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SetupMatrices</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protected:</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D3DXVECTOR2 </a:t>
            </a:r>
            <a:r>
              <a:rPr lang="en-US" altLang="ja-JP" sz="1100" dirty="0" err="1" smtClean="0">
                <a:latin typeface="ゆたぽん（コーディング）" pitchFamily="1" charset="-128"/>
                <a:ea typeface="Meiryo UI" panose="020B0604030504040204" pitchFamily="50" charset="-128"/>
              </a:rPr>
              <a:t>m_position</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位置情報</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float </a:t>
            </a:r>
            <a:r>
              <a:rPr lang="en-US" altLang="ja-JP" sz="1100" dirty="0" err="1" smtClean="0">
                <a:latin typeface="ゆたぽん（コーディング）" pitchFamily="1" charset="-128"/>
                <a:ea typeface="Meiryo UI" panose="020B0604030504040204" pitchFamily="50" charset="-128"/>
              </a:rPr>
              <a:t>m_angle</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回転情報</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D3DXVECTOR2 </a:t>
            </a:r>
            <a:r>
              <a:rPr lang="en-US" altLang="ja-JP" sz="1100" dirty="0" err="1" smtClean="0">
                <a:latin typeface="ゆたぽん（コーディング）" pitchFamily="1" charset="-128"/>
                <a:ea typeface="Meiryo UI" panose="020B0604030504040204" pitchFamily="50" charset="-128"/>
              </a:rPr>
              <a:t>m_scale</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スケール情報</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LPDIRECT3DTEXTURE9 </a:t>
            </a:r>
            <a:r>
              <a:rPr lang="en-US" altLang="ja-JP" sz="1100" dirty="0" err="1" smtClean="0">
                <a:latin typeface="ゆたぽん（コーディング）" pitchFamily="1" charset="-128"/>
                <a:ea typeface="Meiryo UI" panose="020B0604030504040204" pitchFamily="50" charset="-128"/>
              </a:rPr>
              <a:t>m_pTexture</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テクスチャ</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D3DCOLOR </a:t>
            </a:r>
            <a:r>
              <a:rPr lang="en-US" altLang="ja-JP" sz="1100" dirty="0" err="1" smtClean="0">
                <a:latin typeface="ゆたぽん（コーディング）" pitchFamily="1" charset="-128"/>
                <a:ea typeface="Meiryo UI" panose="020B0604030504040204" pitchFamily="50" charset="-128"/>
              </a:rPr>
              <a:t>m_backColor</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背景カラー</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LPCTSTR</a:t>
            </a:r>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m_texFileName</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テクスチャファイル名</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D3DXVECTOR2 </a:t>
            </a:r>
            <a:r>
              <a:rPr lang="en-US" altLang="ja-JP" sz="1100" dirty="0" err="1" smtClean="0">
                <a:latin typeface="ゆたぽん（コーディング）" pitchFamily="1" charset="-128"/>
                <a:ea typeface="Meiryo UI" panose="020B0604030504040204" pitchFamily="50" charset="-128"/>
              </a:rPr>
              <a:t>m_texCenter</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テクスチャの中点</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RECT </a:t>
            </a:r>
            <a:r>
              <a:rPr lang="en-US" altLang="ja-JP" sz="1100" dirty="0" err="1" smtClean="0">
                <a:latin typeface="ゆたぽん（コーディング）" pitchFamily="1" charset="-128"/>
                <a:ea typeface="Meiryo UI" panose="020B0604030504040204" pitchFamily="50" charset="-128"/>
              </a:rPr>
              <a:t>m_rect</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描画矩形</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D3DXMATRIX </a:t>
            </a:r>
            <a:r>
              <a:rPr lang="en-US" altLang="ja-JP" sz="1100" dirty="0" err="1" smtClean="0">
                <a:latin typeface="ゆたぽん（コーディング）" pitchFamily="1" charset="-128"/>
                <a:ea typeface="Meiryo UI" panose="020B0604030504040204" pitchFamily="50" charset="-128"/>
              </a:rPr>
              <a:t>m_transformMatrix</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変換行列</a:t>
            </a:r>
          </a:p>
          <a:p>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p:txBody>
      </p:sp>
      <p:sp>
        <p:nvSpPr>
          <p:cNvPr id="15" name="テキスト ボックス 14"/>
          <p:cNvSpPr txBox="1"/>
          <p:nvPr/>
        </p:nvSpPr>
        <p:spPr>
          <a:xfrm>
            <a:off x="548680" y="1259632"/>
            <a:ext cx="179447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&lt;C2DImage.h&gt;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23</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404664" y="611560"/>
            <a:ext cx="5904656" cy="6186309"/>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#include "</a:t>
            </a:r>
            <a:r>
              <a:rPr lang="en-US" altLang="ja-JP" sz="1100" dirty="0" err="1" smtClean="0">
                <a:latin typeface="ゆたぽん（コーディング）" pitchFamily="1" charset="-128"/>
                <a:ea typeface="ゆたぽん（コーディング）" pitchFamily="1" charset="-128"/>
              </a:rPr>
              <a:t>stdafx.h</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#include "C2DImage.h“</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C2DImage::C2DImage()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C2DImage::~C2DImage()</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C2DImage::Initialize()</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D3DXIMAGE_INFO </a:t>
            </a:r>
            <a:r>
              <a:rPr lang="en-US" altLang="ja-JP" sz="1100" dirty="0" err="1" smtClean="0">
                <a:latin typeface="ゆたぽん（コーディング）" pitchFamily="1" charset="-128"/>
                <a:ea typeface="ゆたぽん（コーディング）" pitchFamily="1" charset="-128"/>
              </a:rPr>
              <a:t>imgInfo</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画像情報格納用構造体</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D3DXCreateTextureFromFileEx(</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 this-&gt;</a:t>
            </a:r>
            <a:r>
              <a:rPr lang="en-US" altLang="ja-JP" sz="1100" dirty="0" err="1" smtClean="0">
                <a:latin typeface="ゆたぽん（コーディング）" pitchFamily="1" charset="-128"/>
                <a:ea typeface="ゆたぽん（コーディング）" pitchFamily="1" charset="-128"/>
              </a:rPr>
              <a:t>m_texFileName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0, 0, 0, 0, D3DFMT_UNKNOWN,</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D3DPOOL_DEFAULT, D3DX_FILTER_NONE,</a:t>
            </a:r>
          </a:p>
          <a:p>
            <a:r>
              <a:rPr lang="en-US" altLang="ja-JP" sz="1100" dirty="0" smtClean="0">
                <a:latin typeface="ゆたぽん（コーディング）" pitchFamily="1" charset="-128"/>
                <a:ea typeface="ゆたぽん（コーディング）" pitchFamily="1" charset="-128"/>
              </a:rPr>
              <a:t>	       D3DX_DEFAULT, 0xff000000, &amp;</a:t>
            </a:r>
            <a:r>
              <a:rPr lang="en-US" altLang="ja-JP" sz="1100" dirty="0" err="1" smtClean="0">
                <a:latin typeface="ゆたぽん（コーディング）" pitchFamily="1" charset="-128"/>
                <a:ea typeface="ゆたぽん（コーディング）" pitchFamily="1" charset="-128"/>
              </a:rPr>
              <a:t>imgInfo</a:t>
            </a:r>
            <a:r>
              <a:rPr lang="en-US" altLang="ja-JP" sz="1100" dirty="0" smtClean="0">
                <a:latin typeface="ゆたぽん（コーディング）" pitchFamily="1" charset="-128"/>
                <a:ea typeface="ゆたぽん（コーディング）" pitchFamily="1" charset="-128"/>
              </a:rPr>
              <a:t>, NULL,</a:t>
            </a:r>
          </a:p>
          <a:p>
            <a:r>
              <a:rPr lang="en-US" altLang="ja-JP" sz="1100" dirty="0" smtClean="0">
                <a:latin typeface="ゆたぽん（コーディング）" pitchFamily="1" charset="-128"/>
                <a:ea typeface="ゆたぽん（コーディング）" pitchFamily="1" charset="-128"/>
              </a:rPr>
              <a:t>	       &amp;this-&gt;</a:t>
            </a:r>
            <a:r>
              <a:rPr lang="en-US" altLang="ja-JP" sz="1100" dirty="0" err="1" smtClean="0">
                <a:latin typeface="ゆたぽん（コーディング）" pitchFamily="1" charset="-128"/>
                <a:ea typeface="ゆたぽん（コーディング）" pitchFamily="1" charset="-128"/>
              </a:rPr>
              <a:t>m_pTexture</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テクスチャ読込</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this-&gt;</a:t>
            </a:r>
            <a:r>
              <a:rPr lang="en-US" altLang="ja-JP" sz="1100" dirty="0" err="1" smtClean="0">
                <a:latin typeface="ゆたぽん（コーディング）" pitchFamily="1" charset="-128"/>
                <a:ea typeface="ゆたぽん（コーディング）" pitchFamily="1" charset="-128"/>
              </a:rPr>
              <a:t>m_texCenter</a:t>
            </a:r>
            <a:r>
              <a:rPr lang="en-US" altLang="ja-JP" sz="1100" dirty="0" smtClean="0">
                <a:latin typeface="ゆたぽん（コーディング）" pitchFamily="1" charset="-128"/>
                <a:ea typeface="ゆたぽん（コーディング）" pitchFamily="1" charset="-128"/>
              </a:rPr>
              <a:t> = D3DXVECTOR2((float)</a:t>
            </a:r>
            <a:r>
              <a:rPr lang="en-US" altLang="ja-JP" sz="1100" dirty="0" err="1" smtClean="0">
                <a:latin typeface="ゆたぽん（コーディング）" pitchFamily="1" charset="-128"/>
                <a:ea typeface="ゆたぽん（コーディング）" pitchFamily="1" charset="-128"/>
              </a:rPr>
              <a:t>imgInfo.Width</a:t>
            </a:r>
            <a:r>
              <a:rPr lang="en-US" altLang="ja-JP" sz="1100" dirty="0" smtClean="0">
                <a:latin typeface="ゆたぽん（コーディング）" pitchFamily="1" charset="-128"/>
                <a:ea typeface="ゆたぽん（コーディング）" pitchFamily="1" charset="-128"/>
              </a:rPr>
              <a:t> / 2,</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 (float)</a:t>
            </a:r>
            <a:r>
              <a:rPr lang="en-US" altLang="ja-JP" sz="1100" dirty="0" err="1" smtClean="0">
                <a:latin typeface="ゆたぽん（コーディング）" pitchFamily="1" charset="-128"/>
                <a:ea typeface="ゆたぽん（コーディング）" pitchFamily="1" charset="-128"/>
              </a:rPr>
              <a:t>imgInfo.Height</a:t>
            </a:r>
            <a:r>
              <a:rPr lang="en-US" altLang="ja-JP" sz="1100" dirty="0" smtClean="0">
                <a:latin typeface="ゆたぽん（コーディング）" pitchFamily="1" charset="-128"/>
                <a:ea typeface="ゆたぽん（コーディング）" pitchFamily="1" charset="-128"/>
              </a:rPr>
              <a:t> / 2);//</a:t>
            </a:r>
            <a:r>
              <a:rPr lang="ja-JP" altLang="en-US" sz="1100" dirty="0" smtClean="0">
                <a:latin typeface="ゆたぽん（コーディング）" pitchFamily="1" charset="-128"/>
                <a:ea typeface="ゆたぽん（コーディング）" pitchFamily="1" charset="-128"/>
              </a:rPr>
              <a:t>テクスチャの中点セット</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RECT </a:t>
            </a:r>
            <a:r>
              <a:rPr lang="en-US" altLang="ja-JP" sz="1100" dirty="0" err="1" smtClean="0">
                <a:latin typeface="ゆたぽん（コーディング）" pitchFamily="1" charset="-128"/>
                <a:ea typeface="ゆたぽん（コーディング）" pitchFamily="1" charset="-128"/>
              </a:rPr>
              <a:t>rec</a:t>
            </a:r>
            <a:r>
              <a:rPr lang="en-US" altLang="ja-JP" sz="1100" dirty="0" smtClean="0">
                <a:latin typeface="ゆたぽん（コーディング）" pitchFamily="1" charset="-128"/>
                <a:ea typeface="ゆたぽん（コーディング）" pitchFamily="1" charset="-128"/>
              </a:rPr>
              <a:t> = { 0, 0, </a:t>
            </a:r>
            <a:r>
              <a:rPr lang="en-US" altLang="ja-JP" sz="1100" dirty="0" err="1" smtClean="0">
                <a:latin typeface="ゆたぽん（コーディング）" pitchFamily="1" charset="-128"/>
                <a:ea typeface="ゆたぽん（コーディング）" pitchFamily="1" charset="-128"/>
              </a:rPr>
              <a:t>imgInfo.Width</a:t>
            </a:r>
            <a:r>
              <a:rPr lang="en-US" altLang="ja-JP"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imgInfo.Height</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描画領域</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memcpy</a:t>
            </a:r>
            <a:r>
              <a:rPr lang="en-US" altLang="ja-JP" sz="1100" dirty="0" smtClean="0">
                <a:latin typeface="ゆたぽん（コーディング）" pitchFamily="1" charset="-128"/>
                <a:ea typeface="ゆたぽん（コーディング）" pitchFamily="1" charset="-128"/>
              </a:rPr>
              <a:t>(&amp;this-&gt;</a:t>
            </a:r>
            <a:r>
              <a:rPr lang="en-US" altLang="ja-JP" sz="1100" dirty="0" err="1" smtClean="0">
                <a:latin typeface="ゆたぽん（コーディング）" pitchFamily="1" charset="-128"/>
                <a:ea typeface="ゆたぽん（コーディング）" pitchFamily="1" charset="-128"/>
              </a:rPr>
              <a:t>m_rect</a:t>
            </a:r>
            <a:r>
              <a:rPr lang="en-US" altLang="ja-JP" sz="1100" dirty="0" smtClean="0">
                <a:latin typeface="ゆたぽん（コーディング）" pitchFamily="1" charset="-128"/>
                <a:ea typeface="ゆたぽん（コーディング）" pitchFamily="1" charset="-128"/>
              </a:rPr>
              <a:t>, &amp;</a:t>
            </a:r>
            <a:r>
              <a:rPr lang="en-US" altLang="ja-JP" sz="1100" dirty="0" err="1" smtClean="0">
                <a:latin typeface="ゆたぽん（コーディング）" pitchFamily="1" charset="-128"/>
                <a:ea typeface="ゆたぽん（コーディング）" pitchFamily="1" charset="-128"/>
              </a:rPr>
              <a:t>rec</a:t>
            </a:r>
            <a:r>
              <a:rPr lang="en-US" altLang="ja-JP"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sizeof</a:t>
            </a:r>
            <a:r>
              <a:rPr lang="en-US" altLang="ja-JP" sz="1100" dirty="0" smtClean="0">
                <a:latin typeface="ゆたぽん（コーディング）" pitchFamily="1" charset="-128"/>
                <a:ea typeface="ゆたぽん（コーディング）" pitchFamily="1" charset="-128"/>
              </a:rPr>
              <a:t>(RECT));//</a:t>
            </a:r>
            <a:r>
              <a:rPr lang="ja-JP" altLang="en-US" sz="1100" dirty="0" smtClean="0">
                <a:latin typeface="ゆたぽん（コーディング）" pitchFamily="1" charset="-128"/>
                <a:ea typeface="ゆたぽん（コーディング）" pitchFamily="1" charset="-128"/>
              </a:rPr>
              <a:t>描画領域セット</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C2DImage::Draw(LPD3DXSPRITE </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-&gt;Begin(D3DXSPRITE_ALPHABLEND);//</a:t>
            </a:r>
            <a:r>
              <a:rPr lang="ja-JP" altLang="en-US" sz="1100" dirty="0" smtClean="0">
                <a:latin typeface="ゆたぽん（コーディング）" pitchFamily="1" charset="-128"/>
                <a:ea typeface="ゆたぽん（コーディング）" pitchFamily="1" charset="-128"/>
              </a:rPr>
              <a:t>スプライト描画開始</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-&gt;</a:t>
            </a:r>
            <a:r>
              <a:rPr lang="en-US" altLang="ja-JP" sz="1100" dirty="0" err="1" smtClean="0">
                <a:latin typeface="ゆたぽん（コーディング）" pitchFamily="1" charset="-128"/>
                <a:ea typeface="ゆたぽん（コーディング）" pitchFamily="1" charset="-128"/>
              </a:rPr>
              <a:t>SetTransform</a:t>
            </a:r>
            <a:r>
              <a:rPr lang="en-US" altLang="ja-JP" sz="1100" dirty="0" smtClean="0">
                <a:latin typeface="ゆたぽん（コーディング）" pitchFamily="1" charset="-128"/>
                <a:ea typeface="ゆたぽん（コーディング）" pitchFamily="1" charset="-128"/>
              </a:rPr>
              <a:t>(&amp;this-&gt;</a:t>
            </a:r>
            <a:r>
              <a:rPr lang="en-US" altLang="ja-JP" sz="1100" dirty="0" err="1" smtClean="0">
                <a:latin typeface="ゆたぽん（コーディング）" pitchFamily="1" charset="-128"/>
                <a:ea typeface="ゆたぽん（コーディング）" pitchFamily="1" charset="-128"/>
              </a:rPr>
              <a:t>m_transformMatrix</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変換行列セット</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-&gt;Draw(this-&gt;</a:t>
            </a:r>
            <a:r>
              <a:rPr lang="en-US" altLang="ja-JP" sz="1100" dirty="0" err="1" smtClean="0">
                <a:latin typeface="ゆたぽん（コーディング）" pitchFamily="1" charset="-128"/>
                <a:ea typeface="ゆたぽん（コーディング）" pitchFamily="1" charset="-128"/>
              </a:rPr>
              <a:t>m_pTexture</a:t>
            </a:r>
            <a:r>
              <a:rPr lang="en-US" altLang="ja-JP" sz="1100" dirty="0" smtClean="0">
                <a:latin typeface="ゆたぽん（コーディング）" pitchFamily="1" charset="-128"/>
                <a:ea typeface="ゆたぽん（コーディング）" pitchFamily="1" charset="-128"/>
              </a:rPr>
              <a:t>, &amp;this-&gt;</a:t>
            </a:r>
            <a:r>
              <a:rPr lang="en-US" altLang="ja-JP" sz="1100" dirty="0" err="1" smtClean="0">
                <a:latin typeface="ゆたぽん（コーディング）" pitchFamily="1" charset="-128"/>
                <a:ea typeface="ゆたぽん（コーディング）" pitchFamily="1" charset="-128"/>
              </a:rPr>
              <a:t>m_rect</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&amp;D3DXVECTOR3(this-&gt;</a:t>
            </a:r>
            <a:r>
              <a:rPr lang="en-US" altLang="ja-JP" sz="1100" dirty="0" err="1" smtClean="0">
                <a:latin typeface="ゆたぽん（コーディング）" pitchFamily="1" charset="-128"/>
                <a:ea typeface="ゆたぽん（コーディング）" pitchFamily="1" charset="-128"/>
              </a:rPr>
              <a:t>m_texCenter.x</a:t>
            </a:r>
            <a:r>
              <a:rPr lang="en-US" altLang="ja-JP" sz="1100" dirty="0" smtClean="0">
                <a:latin typeface="ゆたぽん（コーディング）" pitchFamily="1" charset="-128"/>
                <a:ea typeface="ゆたぽん（コーディング）" pitchFamily="1" charset="-128"/>
              </a:rPr>
              <a:t>, this-&gt;</a:t>
            </a:r>
            <a:r>
              <a:rPr lang="en-US" altLang="ja-JP" sz="1100" dirty="0" err="1" smtClean="0">
                <a:latin typeface="ゆたぽん（コーディング）" pitchFamily="1" charset="-128"/>
                <a:ea typeface="ゆたぽん（コーディング）" pitchFamily="1" charset="-128"/>
              </a:rPr>
              <a:t>m_texCenter.y</a:t>
            </a:r>
            <a:r>
              <a:rPr lang="en-US" altLang="ja-JP" sz="1100" dirty="0" smtClean="0">
                <a:latin typeface="ゆたぽん（コーディング）" pitchFamily="1" charset="-128"/>
                <a:ea typeface="ゆたぽん（コーディング）" pitchFamily="1" charset="-128"/>
              </a:rPr>
              <a:t>, 0.0f), NULL,</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this-&gt;</a:t>
            </a:r>
            <a:r>
              <a:rPr lang="en-US" altLang="ja-JP" sz="1100" dirty="0" err="1" smtClean="0">
                <a:latin typeface="ゆたぽん（コーディング）" pitchFamily="1" charset="-128"/>
                <a:ea typeface="ゆたぽん（コーディング）" pitchFamily="1" charset="-128"/>
              </a:rPr>
              <a:t>m_backColor</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スプライトにテクスチャ貼付け</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pSprite</a:t>
            </a:r>
            <a:r>
              <a:rPr lang="en-US" altLang="ja-JP" sz="1100" dirty="0" smtClean="0">
                <a:latin typeface="ゆたぽん（コーディング）" pitchFamily="1" charset="-128"/>
                <a:ea typeface="ゆたぽん（コーディング）" pitchFamily="1" charset="-128"/>
              </a:rPr>
              <a:t>-&gt;End();//</a:t>
            </a:r>
            <a:r>
              <a:rPr lang="ja-JP" altLang="en-US" sz="1100" dirty="0" smtClean="0">
                <a:latin typeface="ゆたぽん（コーディング）" pitchFamily="1" charset="-128"/>
                <a:ea typeface="ゆたぽん（コーディング）" pitchFamily="1" charset="-128"/>
              </a:rPr>
              <a:t>スプライト描画終了</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C2DImage::</a:t>
            </a:r>
            <a:r>
              <a:rPr lang="en-US" altLang="ja-JP" sz="1100" dirty="0" err="1" smtClean="0">
                <a:latin typeface="ゆたぽん（コーディング）" pitchFamily="1" charset="-128"/>
                <a:ea typeface="ゆたぽん（コーディング）" pitchFamily="1" charset="-128"/>
              </a:rPr>
              <a:t>SetupMatrices</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D3DXMatrixIdentity(&amp;this-&gt;</a:t>
            </a:r>
            <a:r>
              <a:rPr lang="en-US" altLang="ja-JP" sz="1100" dirty="0" err="1" smtClean="0">
                <a:latin typeface="ゆたぽん（コーディング）" pitchFamily="1" charset="-128"/>
                <a:ea typeface="ゆたぽん（コーディング）" pitchFamily="1" charset="-128"/>
              </a:rPr>
              <a:t>m_transformMatrix</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変換行列初期化</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D3DXMatrixTransformation2D(&amp;this-&gt;</a:t>
            </a:r>
            <a:r>
              <a:rPr lang="en-US" altLang="ja-JP" sz="1100" dirty="0" err="1" smtClean="0">
                <a:latin typeface="ゆたぽん（コーディング）" pitchFamily="1" charset="-128"/>
                <a:ea typeface="ゆたぽん（コーディング）" pitchFamily="1" charset="-128"/>
              </a:rPr>
              <a:t>m_transformMatrix</a:t>
            </a:r>
            <a:r>
              <a:rPr lang="en-US" altLang="ja-JP" sz="1100" dirty="0" smtClean="0">
                <a:latin typeface="ゆたぽん（コーディング）" pitchFamily="1" charset="-128"/>
                <a:ea typeface="ゆたぽん（コーディング）" pitchFamily="1" charset="-128"/>
              </a:rPr>
              <a:t>, NULL, 0.0f,</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&amp;this-&gt;</a:t>
            </a:r>
            <a:r>
              <a:rPr lang="en-US" altLang="ja-JP" sz="1100" dirty="0" err="1" smtClean="0">
                <a:latin typeface="ゆたぽん（コーディング）" pitchFamily="1" charset="-128"/>
                <a:ea typeface="ゆたぽん（コーディング）" pitchFamily="1" charset="-128"/>
              </a:rPr>
              <a:t>m_scale</a:t>
            </a:r>
            <a:r>
              <a:rPr lang="en-US" altLang="ja-JP" sz="1100" dirty="0" smtClean="0">
                <a:latin typeface="ゆたぽん（コーディング）" pitchFamily="1" charset="-128"/>
                <a:ea typeface="ゆたぽん（コーディング）" pitchFamily="1" charset="-128"/>
              </a:rPr>
              <a:t>, NULL, D3DXToRadian(this-&gt;</a:t>
            </a:r>
            <a:r>
              <a:rPr lang="en-US" altLang="ja-JP" sz="1100" dirty="0" err="1" smtClean="0">
                <a:latin typeface="ゆたぽん（コーディング）" pitchFamily="1" charset="-128"/>
                <a:ea typeface="ゆたぽん（コーディング）" pitchFamily="1" charset="-128"/>
              </a:rPr>
              <a:t>m_angle</a:t>
            </a:r>
            <a:r>
              <a:rPr lang="en-US" altLang="ja-JP" sz="1100" dirty="0" smtClean="0">
                <a:latin typeface="ゆたぽん（コーディング）" pitchFamily="1" charset="-128"/>
                <a:ea typeface="ゆたぽん（コーディング）" pitchFamily="1" charset="-128"/>
              </a:rPr>
              <a:t>), </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&amp;this-&gt;</a:t>
            </a:r>
            <a:r>
              <a:rPr lang="en-US" altLang="ja-JP" sz="1100" dirty="0" err="1" smtClean="0">
                <a:latin typeface="ゆたぽん（コーディング）" pitchFamily="1" charset="-128"/>
                <a:ea typeface="ゆたぽん（コーディング）" pitchFamily="1" charset="-128"/>
              </a:rPr>
              <a:t>m_position</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変換行列作成</a:t>
            </a:r>
          </a:p>
          <a:p>
            <a:r>
              <a:rPr lang="en-US" altLang="ja-JP" sz="1100" dirty="0" smtClean="0">
                <a:latin typeface="ゆたぽん（コーディング）" pitchFamily="1" charset="-128"/>
                <a:ea typeface="ゆたぽん（コーディング）" pitchFamily="1" charset="-128"/>
              </a:rPr>
              <a:t>}</a:t>
            </a:r>
            <a:endParaRPr lang="ja-JP" altLang="en-US" sz="1100" dirty="0">
              <a:latin typeface="ゆたぽん（コーディング）" pitchFamily="1" charset="-128"/>
              <a:ea typeface="ゆたぽん（コーディング）" pitchFamily="1" charset="-128"/>
            </a:endParaRPr>
          </a:p>
        </p:txBody>
      </p:sp>
      <p:sp>
        <p:nvSpPr>
          <p:cNvPr id="10" name="テキスト ボックス 9"/>
          <p:cNvSpPr txBox="1"/>
          <p:nvPr/>
        </p:nvSpPr>
        <p:spPr>
          <a:xfrm>
            <a:off x="260648" y="395536"/>
            <a:ext cx="158417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&lt;C2DImage.cpp&gt;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24</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404664" y="611560"/>
            <a:ext cx="5904656" cy="2462213"/>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pragma</a:t>
            </a:r>
            <a:r>
              <a:rPr lang="en-US" altLang="ja-JP" sz="1100" dirty="0" smtClean="0">
                <a:latin typeface="ゆたぽん（コーディング）" pitchFamily="1" charset="-128"/>
                <a:ea typeface="ゆたぽん（コーディング）" pitchFamily="1" charset="-128"/>
              </a:rPr>
              <a:t> once</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class </a:t>
            </a:r>
            <a:r>
              <a:rPr lang="en-US" altLang="ja-JP" sz="1100" dirty="0" err="1" smtClean="0">
                <a:latin typeface="ゆたぽん（コーディング）" pitchFamily="1" charset="-128"/>
                <a:ea typeface="ゆたぽん（コーディング）" pitchFamily="1" charset="-128"/>
              </a:rPr>
              <a:t>CTestScene</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public:</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void Initialize();</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void Update();</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void Draw();</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HRESULT </a:t>
            </a:r>
            <a:r>
              <a:rPr lang="en-US" altLang="ja-JP" sz="1100" dirty="0" err="1" smtClean="0">
                <a:latin typeface="ゆたぽん（コーディング）" pitchFamily="1" charset="-128"/>
                <a:ea typeface="ゆたぽん（コーディング）" pitchFamily="1" charset="-128"/>
              </a:rPr>
              <a:t>CreateSprite</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スプライト生成関数</a:t>
            </a:r>
          </a:p>
          <a:p>
            <a:r>
              <a:rPr lang="en-US" altLang="ja-JP" sz="1100" dirty="0" smtClean="0">
                <a:latin typeface="ゆたぽん（コーディング）" pitchFamily="1" charset="-128"/>
                <a:ea typeface="ゆたぽん（コーディング）" pitchFamily="1" charset="-128"/>
              </a:rPr>
              <a:t>private:</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LPD3DXSPRITE </a:t>
            </a:r>
            <a:r>
              <a:rPr lang="en-US" altLang="ja-JP" sz="1100" dirty="0" err="1" smtClean="0">
                <a:latin typeface="ゆたぽん（コーディング）" pitchFamily="1" charset="-128"/>
                <a:ea typeface="ゆたぽん（コーディング）" pitchFamily="1" charset="-128"/>
              </a:rPr>
              <a:t>m_pSprite</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スプライト</a:t>
            </a:r>
          </a:p>
          <a:p>
            <a:r>
              <a:rPr lang="en-US" altLang="ja-JP" sz="1100" dirty="0" smtClean="0">
                <a:latin typeface="ゆたぽん（コーディング）" pitchFamily="1" charset="-128"/>
                <a:ea typeface="ゆたぽん（コーディング）" pitchFamily="1" charset="-128"/>
              </a:rPr>
              <a:t>};</a:t>
            </a:r>
            <a:endParaRPr lang="ja-JP" altLang="en-US" sz="1100" dirty="0">
              <a:latin typeface="ゆたぽん（コーディング）" pitchFamily="1" charset="-128"/>
              <a:ea typeface="ゆたぽん（コーディング）" pitchFamily="1" charset="-128"/>
            </a:endParaRPr>
          </a:p>
        </p:txBody>
      </p:sp>
      <p:sp>
        <p:nvSpPr>
          <p:cNvPr id="10" name="テキスト ボックス 9"/>
          <p:cNvSpPr txBox="1"/>
          <p:nvPr/>
        </p:nvSpPr>
        <p:spPr>
          <a:xfrm>
            <a:off x="260648" y="323528"/>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CTestScene.h</a:t>
            </a:r>
            <a:r>
              <a:rPr lang="en-US" altLang="ja-JP" sz="1100" dirty="0" smtClean="0">
                <a:latin typeface="Meiryo UI" panose="020B0604030504040204" pitchFamily="50" charset="-128"/>
                <a:ea typeface="Meiryo UI" panose="020B0604030504040204" pitchFamily="50" charset="-128"/>
              </a:rPr>
              <a:t>&gt;</a:t>
            </a:r>
          </a:p>
        </p:txBody>
      </p:sp>
      <p:sp>
        <p:nvSpPr>
          <p:cNvPr id="7" name="正方形/長方形 6"/>
          <p:cNvSpPr/>
          <p:nvPr/>
        </p:nvSpPr>
        <p:spPr>
          <a:xfrm>
            <a:off x="418356" y="3419872"/>
            <a:ext cx="4954860" cy="4832092"/>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#include "</a:t>
            </a:r>
            <a:r>
              <a:rPr lang="en-US" altLang="ja-JP" sz="1100" dirty="0" err="1" smtClean="0">
                <a:latin typeface="ゆたぽん（コーディング）" pitchFamily="1" charset="-128"/>
                <a:ea typeface="ゆたぽん（コーディング）" pitchFamily="1" charset="-128"/>
              </a:rPr>
              <a:t>TestScene.h</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::Initialize()</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this-&gt;</a:t>
            </a:r>
            <a:r>
              <a:rPr lang="en-US" altLang="ja-JP" sz="1100" dirty="0" err="1" smtClean="0">
                <a:latin typeface="ゆたぽん（コーディング）" pitchFamily="1" charset="-128"/>
                <a:ea typeface="ゆたぽん（コーディング）" pitchFamily="1" charset="-128"/>
              </a:rPr>
              <a:t>CreateSprite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::Update()</a:t>
            </a: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::Draw()</a:t>
            </a: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HRESULT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CreateSprite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 (FAILED(D3DXCreateSprite(</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 &amp;</a:t>
            </a:r>
            <a:r>
              <a:rPr lang="en-US" altLang="ja-JP" sz="1100" dirty="0" err="1" smtClean="0">
                <a:latin typeface="ゆたぽん（コーディング）" pitchFamily="1" charset="-128"/>
                <a:ea typeface="ゆたぽん（コーディング）" pitchFamily="1" charset="-128"/>
              </a:rPr>
              <a:t>m_pSprite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MessageBox</a:t>
            </a:r>
            <a:r>
              <a:rPr lang="en-US" altLang="ja-JP" sz="1100" dirty="0" smtClean="0">
                <a:latin typeface="ゆたぽん（コーディング）" pitchFamily="1" charset="-128"/>
                <a:ea typeface="ゆたぽん（コーディング）" pitchFamily="1" charset="-128"/>
              </a:rPr>
              <a:t>(0, TEXT("</a:t>
            </a:r>
            <a:r>
              <a:rPr lang="ja-JP" altLang="en-US" sz="1100" dirty="0" smtClean="0">
                <a:latin typeface="ゆたぽん（コーディング）" pitchFamily="1" charset="-128"/>
                <a:ea typeface="ゆたぽん（コーディング）" pitchFamily="1" charset="-128"/>
              </a:rPr>
              <a:t>スプライト作成失敗</a:t>
            </a:r>
            <a:r>
              <a:rPr lang="en-US" altLang="ja-JP" sz="1100" dirty="0" smtClean="0">
                <a:latin typeface="ゆたぽん（コーディング）" pitchFamily="1" charset="-128"/>
                <a:ea typeface="ゆたぽん（コーディング）" pitchFamily="1" charset="-128"/>
              </a:rPr>
              <a:t>"), NULL, MB_OK);</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E_FAIL;//</a:t>
            </a:r>
            <a:r>
              <a:rPr lang="ja-JP" altLang="en-US" sz="1100" dirty="0" smtClean="0">
                <a:latin typeface="ゆたぽん（コーディング）" pitchFamily="1" charset="-128"/>
                <a:ea typeface="ゆたぽん（コーディング）" pitchFamily="1" charset="-128"/>
              </a:rPr>
              <a:t>失敗返却</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S_OK;</a:t>
            </a:r>
          </a:p>
          <a:p>
            <a:r>
              <a:rPr lang="en-US" altLang="ja-JP" sz="1100" dirty="0" smtClean="0">
                <a:latin typeface="ゆたぽん（コーディング）" pitchFamily="1" charset="-128"/>
                <a:ea typeface="ゆたぽん（コーディング）" pitchFamily="1" charset="-128"/>
              </a:rPr>
              <a:t>}</a:t>
            </a:r>
          </a:p>
        </p:txBody>
      </p:sp>
      <p:sp>
        <p:nvSpPr>
          <p:cNvPr id="8" name="テキスト ボックス 7"/>
          <p:cNvSpPr txBox="1"/>
          <p:nvPr/>
        </p:nvSpPr>
        <p:spPr>
          <a:xfrm>
            <a:off x="260648" y="3131840"/>
            <a:ext cx="158417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&lt;CTestScene.cpp&gt;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25</a:t>
            </a:fld>
            <a:endParaRPr kumimoji="1" lang="ja-JP" altLang="en-US"/>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8680" y="831354"/>
            <a:ext cx="5904656" cy="1954381"/>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pragma</a:t>
            </a:r>
            <a:r>
              <a:rPr lang="en-US" altLang="ja-JP" sz="1100" dirty="0" smtClean="0">
                <a:latin typeface="ゆたぽん（コーディング）" pitchFamily="1" charset="-128"/>
                <a:ea typeface="ゆたぽん（コーディング）" pitchFamily="1" charset="-128"/>
              </a:rPr>
              <a:t> once</a:t>
            </a:r>
          </a:p>
          <a:p>
            <a:r>
              <a:rPr lang="en-US" altLang="ja-JP" sz="1100" dirty="0" smtClean="0">
                <a:latin typeface="ゆたぽん（コーディング）" pitchFamily="1" charset="-128"/>
                <a:ea typeface="ゆたぽん（コーディング）" pitchFamily="1" charset="-128"/>
              </a:rPr>
              <a:t>#include "C2DImage.h"</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class </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 : public C2DImage</a:t>
            </a: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public:</a:t>
            </a:r>
          </a:p>
          <a:p>
            <a:r>
              <a:rPr lang="en-US" altLang="ja-JP"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  void Initialize()override;</a:t>
            </a:r>
          </a:p>
          <a:p>
            <a:r>
              <a:rPr lang="en-US" altLang="ja-JP" sz="1100" dirty="0" smtClean="0">
                <a:latin typeface="ゆたぽん（コーディング）" pitchFamily="1" charset="-128"/>
                <a:ea typeface="ゆたぽん（コーディング）" pitchFamily="1" charset="-128"/>
              </a:rPr>
              <a:t>  void Update()override;</a:t>
            </a:r>
          </a:p>
          <a:p>
            <a:r>
              <a:rPr lang="en-US" altLang="ja-JP" sz="1100" dirty="0" smtClean="0">
                <a:latin typeface="ゆたぽん（コーディング）" pitchFamily="1" charset="-128"/>
                <a:ea typeface="ゆたぽん（コーディング）" pitchFamily="1" charset="-128"/>
              </a:rPr>
              <a:t>};</a:t>
            </a:r>
            <a:endParaRPr lang="ja-JP" altLang="en-US" sz="1100" dirty="0">
              <a:latin typeface="ゆたぽん（コーディング）" pitchFamily="1" charset="-128"/>
              <a:ea typeface="ゆたぽん（コーディング）" pitchFamily="1" charset="-128"/>
            </a:endParaRPr>
          </a:p>
        </p:txBody>
      </p:sp>
      <p:sp>
        <p:nvSpPr>
          <p:cNvPr id="10" name="テキスト ボックス 9"/>
          <p:cNvSpPr txBox="1"/>
          <p:nvPr/>
        </p:nvSpPr>
        <p:spPr>
          <a:xfrm>
            <a:off x="332656" y="615330"/>
            <a:ext cx="1224136" cy="261610"/>
          </a:xfrm>
          <a:prstGeom prst="rect">
            <a:avLst/>
          </a:prstGeom>
          <a:noFill/>
        </p:spPr>
        <p:txBody>
          <a:bodyPr wrap="square" rtlCol="0">
            <a:spAutoFit/>
          </a:bodyPr>
          <a:lstStyle/>
          <a:p>
            <a:r>
              <a:rPr lang="en-US" altLang="ja-JP" sz="1100" dirty="0" smtClean="0"/>
              <a:t>&lt;</a:t>
            </a:r>
            <a:r>
              <a:rPr lang="en-US" altLang="ja-JP" sz="1100" dirty="0" err="1" smtClean="0"/>
              <a:t>CPlayer.h</a:t>
            </a:r>
            <a:r>
              <a:rPr lang="en-US" altLang="ja-JP" sz="1100" dirty="0" smtClean="0"/>
              <a:t>&gt;</a:t>
            </a:r>
          </a:p>
        </p:txBody>
      </p:sp>
      <p:sp>
        <p:nvSpPr>
          <p:cNvPr id="7" name="正方形/長方形 6"/>
          <p:cNvSpPr/>
          <p:nvPr/>
        </p:nvSpPr>
        <p:spPr>
          <a:xfrm>
            <a:off x="562372" y="2987824"/>
            <a:ext cx="4954860" cy="3308598"/>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#include "</a:t>
            </a:r>
            <a:r>
              <a:rPr lang="en-US" altLang="ja-JP" sz="1100" dirty="0" err="1" smtClean="0">
                <a:latin typeface="ゆたぽん（コーディング）" pitchFamily="1" charset="-128"/>
                <a:ea typeface="ゆたぽん（コーディング）" pitchFamily="1" charset="-128"/>
              </a:rPr>
              <a:t>Player.h</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 { }</a:t>
            </a:r>
          </a:p>
          <a:p>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 }</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::Initialize()</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m_position</a:t>
            </a:r>
            <a:r>
              <a:rPr lang="en-US" altLang="ja-JP" sz="1100" dirty="0" smtClean="0">
                <a:latin typeface="ゆたぽん（コーディング）" pitchFamily="1" charset="-128"/>
                <a:ea typeface="ゆたぽん（コーディング）" pitchFamily="1" charset="-128"/>
              </a:rPr>
              <a:t> = D3DXVECTOR2(100, 200);</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m_angle</a:t>
            </a:r>
            <a:r>
              <a:rPr lang="en-US" altLang="ja-JP" sz="1100" dirty="0" smtClean="0">
                <a:latin typeface="ゆたぽん（コーディング）" pitchFamily="1" charset="-128"/>
                <a:ea typeface="ゆたぽん（コーディング）" pitchFamily="1" charset="-128"/>
              </a:rPr>
              <a:t> = 0;</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m_scale</a:t>
            </a:r>
            <a:r>
              <a:rPr lang="en-US" altLang="ja-JP" sz="1100" dirty="0" smtClean="0">
                <a:latin typeface="ゆたぽん（コーディング）" pitchFamily="1" charset="-128"/>
                <a:ea typeface="ゆたぽん（コーディング）" pitchFamily="1" charset="-128"/>
              </a:rPr>
              <a:t> = D3DXVECTOR2(1, 1);</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m_backColor</a:t>
            </a:r>
            <a:r>
              <a:rPr lang="en-US" altLang="ja-JP" sz="1100" dirty="0" smtClean="0">
                <a:latin typeface="ゆたぽん（コーディング）" pitchFamily="1" charset="-128"/>
                <a:ea typeface="ゆたぽん（コーディング）" pitchFamily="1" charset="-128"/>
              </a:rPr>
              <a:t> = D3DCOLOR_ARGB(255, 255, 255, 255);</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m_texFileName</a:t>
            </a:r>
            <a:r>
              <a:rPr lang="en-US" altLang="ja-JP" sz="1100" dirty="0" smtClean="0">
                <a:latin typeface="ゆたぽん（コーディング）" pitchFamily="1" charset="-128"/>
                <a:ea typeface="ゆたぽん（コーディング）" pitchFamily="1" charset="-128"/>
              </a:rPr>
              <a:t> = "image\\test.png";</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C2DImage::Initialize();</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CPlayer</a:t>
            </a:r>
            <a:r>
              <a:rPr lang="en-US" altLang="ja-JP" sz="1100" dirty="0" smtClean="0">
                <a:latin typeface="ゆたぽん（コーディング）" pitchFamily="1" charset="-128"/>
                <a:ea typeface="ゆたぽん（コーディング）" pitchFamily="1" charset="-128"/>
              </a:rPr>
              <a:t>::Update()</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this-&gt;</a:t>
            </a:r>
            <a:r>
              <a:rPr lang="en-US" altLang="ja-JP" sz="1100" dirty="0" err="1" smtClean="0">
                <a:latin typeface="ゆたぽん（コーディング）" pitchFamily="1" charset="-128"/>
                <a:ea typeface="ゆたぽん（コーディング）" pitchFamily="1" charset="-128"/>
              </a:rPr>
              <a:t>SetupMatrices</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p:txBody>
      </p:sp>
      <p:sp>
        <p:nvSpPr>
          <p:cNvPr id="8" name="テキスト ボックス 7"/>
          <p:cNvSpPr txBox="1"/>
          <p:nvPr/>
        </p:nvSpPr>
        <p:spPr>
          <a:xfrm>
            <a:off x="332656" y="2775570"/>
            <a:ext cx="1224136" cy="261610"/>
          </a:xfrm>
          <a:prstGeom prst="rect">
            <a:avLst/>
          </a:prstGeom>
          <a:noFill/>
        </p:spPr>
        <p:txBody>
          <a:bodyPr wrap="square" rtlCol="0">
            <a:spAutoFit/>
          </a:bodyPr>
          <a:lstStyle/>
          <a:p>
            <a:r>
              <a:rPr lang="en-US" altLang="ja-JP" sz="1100" dirty="0" smtClean="0"/>
              <a:t>&lt;CPlayer.cpp&gt;</a:t>
            </a:r>
          </a:p>
        </p:txBody>
      </p:sp>
      <p:sp>
        <p:nvSpPr>
          <p:cNvPr id="9" name="テキスト ボックス 8"/>
          <p:cNvSpPr txBox="1"/>
          <p:nvPr/>
        </p:nvSpPr>
        <p:spPr>
          <a:xfrm>
            <a:off x="404664" y="179512"/>
            <a:ext cx="6048672" cy="430887"/>
          </a:xfrm>
          <a:prstGeom prst="rect">
            <a:avLst/>
          </a:prstGeom>
          <a:noFill/>
        </p:spPr>
        <p:txBody>
          <a:bodyPr wrap="square" rtlCol="0">
            <a:spAutoFit/>
          </a:bodyPr>
          <a:lstStyle/>
          <a:p>
            <a:r>
              <a:rPr lang="ja-JP" altLang="en-US" sz="1100" dirty="0" smtClean="0"/>
              <a:t>更に、</a:t>
            </a:r>
            <a:r>
              <a:rPr lang="en-US" altLang="ja-JP" sz="1100" dirty="0" smtClean="0"/>
              <a:t>C2DImage</a:t>
            </a:r>
            <a:r>
              <a:rPr lang="ja-JP" altLang="en-US" sz="1100" dirty="0" smtClean="0"/>
              <a:t>クラスを継承した</a:t>
            </a:r>
            <a:r>
              <a:rPr lang="en-US" altLang="ja-JP" sz="1100" dirty="0" err="1" smtClean="0"/>
              <a:t>CPlayer</a:t>
            </a:r>
            <a:r>
              <a:rPr lang="ja-JP" altLang="en-US" sz="1100" dirty="0" smtClean="0"/>
              <a:t>クラスを作成し、</a:t>
            </a:r>
            <a:r>
              <a:rPr lang="en-US" altLang="ja-JP" sz="1100" dirty="0" err="1" smtClean="0"/>
              <a:t>CTestScene</a:t>
            </a:r>
            <a:r>
              <a:rPr lang="ja-JP" altLang="en-US" sz="1100" dirty="0" err="1" smtClean="0"/>
              <a:t>にて</a:t>
            </a:r>
            <a:r>
              <a:rPr lang="ja-JP" altLang="en-US" sz="1100" dirty="0" smtClean="0"/>
              <a:t>インスタンスを作成し描画させる。</a:t>
            </a:r>
            <a:endParaRPr lang="en-US" altLang="ja-JP" sz="1100" dirty="0" smtClean="0"/>
          </a:p>
        </p:txBody>
      </p:sp>
      <p:sp>
        <p:nvSpPr>
          <p:cNvPr id="11" name="正方形/長方形 10"/>
          <p:cNvSpPr/>
          <p:nvPr/>
        </p:nvSpPr>
        <p:spPr>
          <a:xfrm>
            <a:off x="548680" y="6550506"/>
            <a:ext cx="5904656" cy="1785104"/>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pragma</a:t>
            </a:r>
            <a:r>
              <a:rPr lang="en-US" altLang="ja-JP" sz="1100" dirty="0" smtClean="0">
                <a:latin typeface="ゆたぽん（コーディング）" pitchFamily="1" charset="-128"/>
                <a:ea typeface="ゆたぽん（コーディング）" pitchFamily="1" charset="-128"/>
              </a:rPr>
              <a:t> once</a:t>
            </a:r>
          </a:p>
          <a:p>
            <a:r>
              <a:rPr lang="en-US" altLang="ja-JP" sz="1100" b="1" dirty="0" smtClean="0">
                <a:latin typeface="ゆたぽん（コーディング）" pitchFamily="1" charset="-128"/>
                <a:ea typeface="ゆたぽん（コーディング）" pitchFamily="1" charset="-128"/>
              </a:rPr>
              <a:t>#include “</a:t>
            </a:r>
            <a:r>
              <a:rPr lang="en-US" altLang="ja-JP" sz="1100" b="1" dirty="0" err="1" smtClean="0">
                <a:latin typeface="ゆたぽん（コーディング）" pitchFamily="1" charset="-128"/>
                <a:ea typeface="ゆたぽん（コーディング）" pitchFamily="1" charset="-128"/>
              </a:rPr>
              <a:t>Player.h</a:t>
            </a:r>
            <a:r>
              <a:rPr lang="en-US" altLang="ja-JP" sz="1100" b="1" dirty="0" smtClean="0">
                <a:latin typeface="ゆたぽん（コーディング）" pitchFamily="1" charset="-128"/>
                <a:ea typeface="ゆたぽん（コーディング）" pitchFamily="1" charset="-128"/>
              </a:rPr>
              <a:t>”</a:t>
            </a:r>
            <a:endParaRPr lang="ja-JP" altLang="en-US" sz="1100" b="1" dirty="0" smtClean="0">
              <a:latin typeface="ゆたぽん（コーディング）" pitchFamily="1" charset="-128"/>
              <a:ea typeface="ゆたぽん（コーディング）" pitchFamily="1" charset="-128"/>
            </a:endParaRP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class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public:</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省略</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private:</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LPD3DXSPRITE </a:t>
            </a:r>
            <a:r>
              <a:rPr lang="en-US" altLang="ja-JP" sz="1100" dirty="0" err="1" smtClean="0">
                <a:latin typeface="ゆたぽん（コーディング）" pitchFamily="1" charset="-128"/>
                <a:ea typeface="ゆたぽん（コーディング）" pitchFamily="1" charset="-128"/>
              </a:rPr>
              <a:t>m_pSprite</a:t>
            </a:r>
            <a:r>
              <a:rPr lang="en-US" altLang="ja-JP" sz="1100" dirty="0" smtClean="0">
                <a:latin typeface="ゆたぽん（コーディング）" pitchFamily="1" charset="-128"/>
                <a:ea typeface="ゆたぽん（コーディング）" pitchFamily="1" charset="-128"/>
              </a:rPr>
              <a:t>;//</a:t>
            </a:r>
            <a:r>
              <a:rPr lang="ja-JP" altLang="en-US" sz="1100" dirty="0" smtClean="0">
                <a:latin typeface="ゆたぽん（コーディング）" pitchFamily="1" charset="-128"/>
                <a:ea typeface="ゆたぽん（コーディング）" pitchFamily="1" charset="-128"/>
              </a:rPr>
              <a:t>スプライト</a:t>
            </a:r>
            <a:endParaRPr lang="en-US" altLang="ja-JP" sz="1100" dirty="0" smtClean="0">
              <a:latin typeface="ゆたぽん（コーディング）" pitchFamily="1" charset="-128"/>
              <a:ea typeface="ゆたぽん（コーディング）" pitchFamily="1" charset="-128"/>
            </a:endParaRPr>
          </a:p>
          <a:p>
            <a:r>
              <a:rPr lang="ja-JP" altLang="en-US" sz="1100" b="1" dirty="0" smtClean="0">
                <a:latin typeface="ゆたぽん（コーディング）" pitchFamily="1" charset="-128"/>
                <a:ea typeface="ゆたぽん（コーディング）" pitchFamily="1" charset="-128"/>
              </a:rPr>
              <a:t>　</a:t>
            </a:r>
            <a:r>
              <a:rPr lang="en-US" altLang="ja-JP" sz="1100" b="1" dirty="0" err="1" smtClean="0">
                <a:latin typeface="ゆたぽん（コーディング）" pitchFamily="1" charset="-128"/>
                <a:ea typeface="ゆたぽん（コーディング）" pitchFamily="1" charset="-128"/>
              </a:rPr>
              <a:t>Cplayer</a:t>
            </a:r>
            <a:r>
              <a:rPr lang="en-US" altLang="ja-JP" sz="1100" b="1" dirty="0" smtClean="0">
                <a:latin typeface="ゆたぽん（コーディング）" pitchFamily="1" charset="-128"/>
                <a:ea typeface="ゆたぽん（コーディング）" pitchFamily="1" charset="-128"/>
              </a:rPr>
              <a:t>* </a:t>
            </a:r>
            <a:r>
              <a:rPr lang="en-US" altLang="ja-JP" sz="1100" b="1" dirty="0" err="1" smtClean="0">
                <a:latin typeface="ゆたぽん（コーディング）" pitchFamily="1" charset="-128"/>
                <a:ea typeface="ゆたぽん（コーディング）" pitchFamily="1" charset="-128"/>
              </a:rPr>
              <a:t>m_pPlayer</a:t>
            </a:r>
            <a:r>
              <a:rPr lang="en-US" altLang="ja-JP" sz="1100" b="1" dirty="0" smtClean="0">
                <a:latin typeface="ゆたぽん（コーディング）" pitchFamily="1" charset="-128"/>
                <a:ea typeface="ゆたぽん（コーディング）" pitchFamily="1" charset="-128"/>
              </a:rPr>
              <a:t>; //</a:t>
            </a:r>
            <a:r>
              <a:rPr lang="ja-JP" altLang="en-US" sz="1100" b="1" dirty="0" smtClean="0">
                <a:latin typeface="ゆたぽん（コーディング）" pitchFamily="1" charset="-128"/>
                <a:ea typeface="ゆたぽん（コーディング）" pitchFamily="1" charset="-128"/>
              </a:rPr>
              <a:t>プレイヤー</a:t>
            </a:r>
          </a:p>
          <a:p>
            <a:r>
              <a:rPr lang="en-US" altLang="ja-JP" sz="1100" dirty="0" smtClean="0">
                <a:latin typeface="ゆたぽん（コーディング）" pitchFamily="1" charset="-128"/>
                <a:ea typeface="ゆたぽん（コーディング）" pitchFamily="1" charset="-128"/>
              </a:rPr>
              <a:t>};</a:t>
            </a:r>
            <a:endParaRPr lang="ja-JP" altLang="en-US" sz="1100" dirty="0">
              <a:latin typeface="ゆたぽん（コーディング）" pitchFamily="1" charset="-128"/>
              <a:ea typeface="ゆたぽん（コーディング）" pitchFamily="1" charset="-128"/>
            </a:endParaRPr>
          </a:p>
        </p:txBody>
      </p:sp>
      <p:sp>
        <p:nvSpPr>
          <p:cNvPr id="12" name="テキスト ボックス 11"/>
          <p:cNvSpPr txBox="1"/>
          <p:nvPr/>
        </p:nvSpPr>
        <p:spPr>
          <a:xfrm>
            <a:off x="332656" y="6300192"/>
            <a:ext cx="1224136" cy="261610"/>
          </a:xfrm>
          <a:prstGeom prst="rect">
            <a:avLst/>
          </a:prstGeom>
          <a:noFill/>
        </p:spPr>
        <p:txBody>
          <a:bodyPr wrap="square" rtlCol="0">
            <a:spAutoFit/>
          </a:bodyPr>
          <a:lstStyle/>
          <a:p>
            <a:r>
              <a:rPr lang="en-US" altLang="ja-JP" sz="1100" dirty="0" smtClean="0"/>
              <a:t>&lt;</a:t>
            </a:r>
            <a:r>
              <a:rPr lang="en-US" altLang="ja-JP" sz="1100" dirty="0" err="1" smtClean="0"/>
              <a:t>CTestScene.h</a:t>
            </a:r>
            <a:r>
              <a:rPr lang="en-US" altLang="ja-JP" sz="1100" dirty="0" smtClean="0"/>
              <a:t>&gt;</a:t>
            </a:r>
          </a:p>
        </p:txBody>
      </p:sp>
      <p:sp>
        <p:nvSpPr>
          <p:cNvPr id="15" name="正方形/長方形 14"/>
          <p:cNvSpPr/>
          <p:nvPr/>
        </p:nvSpPr>
        <p:spPr>
          <a:xfrm>
            <a:off x="597828" y="6766530"/>
            <a:ext cx="1656184" cy="193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39316" y="7918658"/>
            <a:ext cx="2717676" cy="193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620688" y="395536"/>
            <a:ext cx="5904656" cy="6017032"/>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ゆたぽん（コーディング）" pitchFamily="1" charset="-128"/>
              </a:rPr>
              <a:t>#include "</a:t>
            </a:r>
            <a:r>
              <a:rPr lang="en-US" altLang="ja-JP" sz="1100" dirty="0" err="1" smtClean="0">
                <a:latin typeface="ゆたぽん（コーディング）" pitchFamily="1" charset="-128"/>
                <a:ea typeface="ゆたぽん（コーディング）" pitchFamily="1" charset="-128"/>
              </a:rPr>
              <a:t>TestScene.h</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::Initialize()</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this-&gt;</a:t>
            </a:r>
            <a:r>
              <a:rPr lang="en-US" altLang="ja-JP" sz="1100" dirty="0" err="1" smtClean="0">
                <a:latin typeface="ゆたぽん（コーディング）" pitchFamily="1" charset="-128"/>
                <a:ea typeface="ゆたぽん（コーディング）" pitchFamily="1" charset="-128"/>
              </a:rPr>
              <a:t>CreateSprite</a:t>
            </a:r>
            <a:r>
              <a:rPr lang="en-US" altLang="ja-JP" sz="1100" dirty="0" smtClean="0">
                <a:latin typeface="ゆたぽん（コーディング）" pitchFamily="1" charset="-128"/>
                <a:ea typeface="ゆたぽん（コーディング）" pitchFamily="1" charset="-128"/>
              </a:rPr>
              <a:t>();</a:t>
            </a:r>
          </a:p>
          <a:p>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this-&gt;</a:t>
            </a:r>
            <a:r>
              <a:rPr lang="en-US" altLang="ja-JP" sz="1100" b="1" dirty="0" err="1" smtClean="0">
                <a:latin typeface="ゆたぽん（コーディング）" pitchFamily="1" charset="-128"/>
                <a:ea typeface="ゆたぽん（コーディング）" pitchFamily="1" charset="-128"/>
              </a:rPr>
              <a:t>m_pPlayer</a:t>
            </a:r>
            <a:r>
              <a:rPr lang="en-US" altLang="ja-JP" sz="1100" b="1" dirty="0" smtClean="0">
                <a:latin typeface="ゆたぽん（コーディング）" pitchFamily="1" charset="-128"/>
                <a:ea typeface="ゆたぽん（コーディング）" pitchFamily="1" charset="-128"/>
              </a:rPr>
              <a:t> = new </a:t>
            </a:r>
            <a:r>
              <a:rPr lang="en-US" altLang="ja-JP" sz="1100" b="1" dirty="0" err="1" smtClean="0">
                <a:latin typeface="ゆたぽん（コーディング）" pitchFamily="1" charset="-128"/>
                <a:ea typeface="ゆたぽん（コーディング）" pitchFamily="1" charset="-128"/>
              </a:rPr>
              <a:t>CPlayer</a:t>
            </a:r>
            <a:r>
              <a:rPr lang="en-US" altLang="ja-JP" sz="1100" b="1" dirty="0" smtClean="0">
                <a:latin typeface="ゆたぽん（コーディング）" pitchFamily="1" charset="-128"/>
                <a:ea typeface="ゆたぽん（コーディング）" pitchFamily="1" charset="-128"/>
              </a:rPr>
              <a:t>();</a:t>
            </a:r>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a:t>
            </a:r>
            <a:r>
              <a:rPr lang="ja-JP" altLang="en-US" sz="1100" b="1" dirty="0" smtClean="0">
                <a:latin typeface="ゆたぽん（コーディング）" pitchFamily="1" charset="-128"/>
                <a:ea typeface="ゆたぽん（コーディング）" pitchFamily="1" charset="-128"/>
              </a:rPr>
              <a:t>プレイヤーインスタンス化</a:t>
            </a:r>
            <a:endParaRPr lang="en-US" altLang="ja-JP" sz="1100" b="1" dirty="0" smtClean="0">
              <a:latin typeface="ゆたぽん（コーディング）" pitchFamily="1" charset="-128"/>
              <a:ea typeface="ゆたぽん（コーディング）" pitchFamily="1" charset="-128"/>
            </a:endParaRPr>
          </a:p>
          <a:p>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this-&gt;</a:t>
            </a:r>
            <a:r>
              <a:rPr lang="en-US" altLang="ja-JP" sz="1100" b="1" dirty="0" err="1" smtClean="0">
                <a:latin typeface="ゆたぽん（コーディング）" pitchFamily="1" charset="-128"/>
                <a:ea typeface="ゆたぽん（コーディング）" pitchFamily="1" charset="-128"/>
              </a:rPr>
              <a:t>m_pPlayer</a:t>
            </a:r>
            <a:r>
              <a:rPr lang="en-US" altLang="ja-JP" sz="1100" b="1" dirty="0" smtClean="0">
                <a:latin typeface="ゆたぽん（コーディング）" pitchFamily="1" charset="-128"/>
                <a:ea typeface="ゆたぽん（コーディング）" pitchFamily="1" charset="-128"/>
              </a:rPr>
              <a:t>-&gt;Initialize();</a:t>
            </a:r>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a:t>
            </a:r>
            <a:r>
              <a:rPr lang="ja-JP" altLang="en-US" sz="1100" b="1" dirty="0" smtClean="0">
                <a:latin typeface="ゆたぽん（コーディング）" pitchFamily="1" charset="-128"/>
                <a:ea typeface="ゆたぽん（コーディング）" pitchFamily="1" charset="-128"/>
              </a:rPr>
              <a:t>プレイヤー初期化</a:t>
            </a:r>
            <a:endParaRPr lang="en-US" altLang="ja-JP" sz="1100" b="1"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::Update()</a:t>
            </a:r>
          </a:p>
          <a:p>
            <a:r>
              <a:rPr lang="en-US" altLang="ja-JP" sz="1100" dirty="0" smtClean="0">
                <a:latin typeface="ゆたぽん（コーディング）" pitchFamily="1" charset="-128"/>
                <a:ea typeface="ゆたぽん（コーディング）" pitchFamily="1" charset="-128"/>
              </a:rPr>
              <a:t>{</a:t>
            </a:r>
          </a:p>
          <a:p>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this-&gt;</a:t>
            </a:r>
            <a:r>
              <a:rPr lang="en-US" altLang="ja-JP" sz="1100" b="1" dirty="0" err="1" smtClean="0">
                <a:latin typeface="ゆたぽん（コーディング）" pitchFamily="1" charset="-128"/>
                <a:ea typeface="ゆたぽん（コーディング）" pitchFamily="1" charset="-128"/>
              </a:rPr>
              <a:t>m_pPlayer</a:t>
            </a:r>
            <a:r>
              <a:rPr lang="en-US" altLang="ja-JP" sz="1100" b="1" dirty="0" smtClean="0">
                <a:latin typeface="ゆたぽん（コーディング）" pitchFamily="1" charset="-128"/>
                <a:ea typeface="ゆたぽん（コーディング）" pitchFamily="1" charset="-128"/>
              </a:rPr>
              <a:t>-&gt;Update();	//</a:t>
            </a:r>
            <a:r>
              <a:rPr lang="ja-JP" altLang="en-US" sz="1100" b="1" dirty="0" smtClean="0">
                <a:latin typeface="ゆたぽん（コーディング）" pitchFamily="1" charset="-128"/>
                <a:ea typeface="ゆたぽん（コーディング）" pitchFamily="1" charset="-128"/>
              </a:rPr>
              <a:t>プレイヤー更新</a:t>
            </a:r>
            <a:endParaRPr lang="en-US" altLang="ja-JP" sz="1100" b="1"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::Draw()</a:t>
            </a:r>
          </a:p>
          <a:p>
            <a:r>
              <a:rPr lang="en-US" altLang="ja-JP" sz="1100" dirty="0" smtClean="0">
                <a:latin typeface="ゆたぽん（コーディング）" pitchFamily="1" charset="-128"/>
                <a:ea typeface="ゆたぽん（コーディング）" pitchFamily="1" charset="-128"/>
              </a:rPr>
              <a:t>{</a:t>
            </a:r>
          </a:p>
          <a:p>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this-&gt;</a:t>
            </a:r>
            <a:r>
              <a:rPr lang="en-US" altLang="ja-JP" sz="1100" b="1" dirty="0" err="1" smtClean="0">
                <a:latin typeface="ゆたぽん（コーディング）" pitchFamily="1" charset="-128"/>
                <a:ea typeface="ゆたぽん（コーディング）" pitchFamily="1" charset="-128"/>
              </a:rPr>
              <a:t>m_pPlayer</a:t>
            </a:r>
            <a:r>
              <a:rPr lang="en-US" altLang="ja-JP" sz="1100" b="1" dirty="0" smtClean="0">
                <a:latin typeface="ゆたぽん（コーディング）" pitchFamily="1" charset="-128"/>
                <a:ea typeface="ゆたぽん（コーディング）" pitchFamily="1" charset="-128"/>
              </a:rPr>
              <a:t>-&gt;Draw(this-&gt;</a:t>
            </a:r>
            <a:r>
              <a:rPr lang="en-US" altLang="ja-JP" sz="1100" b="1" dirty="0" err="1" smtClean="0">
                <a:latin typeface="ゆたぽん（コーディング）" pitchFamily="1" charset="-128"/>
                <a:ea typeface="ゆたぽん（コーディング）" pitchFamily="1" charset="-128"/>
              </a:rPr>
              <a:t>m_pSprite</a:t>
            </a:r>
            <a:r>
              <a:rPr lang="en-US" altLang="ja-JP" sz="1100" b="1" dirty="0" smtClean="0">
                <a:latin typeface="ゆたぽん（コーディング）" pitchFamily="1" charset="-128"/>
                <a:ea typeface="ゆたぽん（コーディング）" pitchFamily="1" charset="-128"/>
              </a:rPr>
              <a:t>);</a:t>
            </a:r>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a:t>
            </a:r>
            <a:r>
              <a:rPr lang="ja-JP" altLang="en-US" sz="1100" b="1" dirty="0" smtClean="0">
                <a:latin typeface="ゆたぽん（コーディング）" pitchFamily="1" charset="-128"/>
                <a:ea typeface="ゆたぽん（コーディング）" pitchFamily="1" charset="-128"/>
              </a:rPr>
              <a:t>プレイヤー描画</a:t>
            </a:r>
            <a:endParaRPr lang="en-US" altLang="ja-JP" sz="1100" b="1"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HRESULT </a:t>
            </a:r>
            <a:r>
              <a:rPr lang="en-US" altLang="ja-JP" sz="1100" dirty="0" err="1" smtClean="0">
                <a:latin typeface="ゆたぽん（コーディング）" pitchFamily="1" charset="-128"/>
                <a:ea typeface="ゆたぽん（コーディング）" pitchFamily="1" charset="-128"/>
              </a:rPr>
              <a:t>CTestScene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CreateSprite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 (FAILED(D3DXCreateSprite(</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 &amp;</a:t>
            </a:r>
            <a:r>
              <a:rPr lang="en-US" altLang="ja-JP" sz="1100" dirty="0" err="1" smtClean="0">
                <a:latin typeface="ゆたぽん（コーディング）" pitchFamily="1" charset="-128"/>
                <a:ea typeface="ゆたぽん（コーディング）" pitchFamily="1" charset="-128"/>
              </a:rPr>
              <a:t>m_pSprite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MessageBox</a:t>
            </a:r>
            <a:r>
              <a:rPr lang="en-US" altLang="ja-JP" sz="1100" dirty="0" smtClean="0">
                <a:latin typeface="ゆたぽん（コーディング）" pitchFamily="1" charset="-128"/>
                <a:ea typeface="ゆたぽん（コーディング）" pitchFamily="1" charset="-128"/>
              </a:rPr>
              <a:t>(0, TEXT("</a:t>
            </a:r>
            <a:r>
              <a:rPr lang="ja-JP" altLang="en-US" sz="1100" dirty="0" smtClean="0">
                <a:latin typeface="ゆたぽん（コーディング）" pitchFamily="1" charset="-128"/>
                <a:ea typeface="ゆたぽん（コーディング）" pitchFamily="1" charset="-128"/>
              </a:rPr>
              <a:t>スプライト作成失敗</a:t>
            </a:r>
            <a:r>
              <a:rPr lang="en-US" altLang="ja-JP" sz="1100" dirty="0" smtClean="0">
                <a:latin typeface="ゆたぽん（コーディング）" pitchFamily="1" charset="-128"/>
                <a:ea typeface="ゆたぽん（コーディング）" pitchFamily="1" charset="-128"/>
              </a:rPr>
              <a:t>"), NULL, MB_OK);</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E_FAIL;//</a:t>
            </a:r>
            <a:r>
              <a:rPr lang="ja-JP" altLang="en-US" sz="1100" dirty="0" smtClean="0">
                <a:latin typeface="ゆたぽん（コーディング）" pitchFamily="1" charset="-128"/>
                <a:ea typeface="ゆたぽん（コーディング）" pitchFamily="1" charset="-128"/>
              </a:rPr>
              <a:t>失敗返却</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26</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04664" y="133926"/>
            <a:ext cx="158417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&lt;CTestScene.cpp&gt;</a:t>
            </a:r>
          </a:p>
        </p:txBody>
      </p:sp>
      <p:sp>
        <p:nvSpPr>
          <p:cNvPr id="15" name="正方形/長方形 14"/>
          <p:cNvSpPr/>
          <p:nvPr/>
        </p:nvSpPr>
        <p:spPr>
          <a:xfrm>
            <a:off x="969298" y="2624356"/>
            <a:ext cx="4475926" cy="363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80728" y="3583320"/>
            <a:ext cx="4475926" cy="24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80728" y="4427984"/>
            <a:ext cx="4475926" cy="24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76672" y="6470630"/>
            <a:ext cx="5904656"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この処理を実行すると読込んだ画像を基にテクスチャが生成され、スプライトに貼付けられる。</a:t>
            </a:r>
            <a:endParaRPr lang="en-US" altLang="ja-JP" sz="1100" dirty="0" smtClean="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340172" y="6732240"/>
            <a:ext cx="177003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3.10</a:t>
            </a:r>
            <a:r>
              <a:rPr kumimoji="1" lang="ja-JP" altLang="en-US" u="sng" dirty="0" smtClean="0">
                <a:latin typeface="Meiryo UI" panose="020B0604030504040204" pitchFamily="50" charset="-128"/>
                <a:ea typeface="Meiryo UI" panose="020B0604030504040204" pitchFamily="50" charset="-128"/>
              </a:rPr>
              <a:t>　練習問題</a:t>
            </a:r>
            <a:endParaRPr kumimoji="1" lang="ja-JP" altLang="en-US" u="sng"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548680" y="7118702"/>
            <a:ext cx="5904656"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問</a:t>
            </a:r>
            <a:r>
              <a:rPr lang="en-US" altLang="ja-JP" sz="1100" dirty="0" smtClean="0">
                <a:latin typeface="Meiryo UI" panose="020B0604030504040204" pitchFamily="50" charset="-128"/>
                <a:ea typeface="Meiryo UI" panose="020B0604030504040204" pitchFamily="50" charset="-128"/>
              </a:rPr>
              <a:t>1</a:t>
            </a:r>
            <a:r>
              <a:rPr lang="ja-JP" altLang="en-US" sz="1100" dirty="0" err="1"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キーボード操作によりプレイヤーを上下左右に移動させるようプログラムを修正しなさい。</a:t>
            </a:r>
            <a:endParaRPr lang="en-US" altLang="ja-JP" sz="1100" dirty="0" smtClean="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548680" y="7334726"/>
            <a:ext cx="5904656"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問</a:t>
            </a:r>
            <a:r>
              <a:rPr lang="en-US" altLang="ja-JP" sz="1100" dirty="0" smtClean="0">
                <a:latin typeface="Meiryo UI" panose="020B0604030504040204" pitchFamily="50" charset="-128"/>
                <a:ea typeface="Meiryo UI" panose="020B0604030504040204" pitchFamily="50" charset="-128"/>
              </a:rPr>
              <a:t>2</a:t>
            </a:r>
            <a:r>
              <a:rPr lang="ja-JP" altLang="en-US" sz="1100" dirty="0" err="1" smtClean="0">
                <a:latin typeface="Meiryo UI" panose="020B0604030504040204" pitchFamily="50" charset="-128"/>
                <a:ea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rPr>
              <a:t>Cenemy</a:t>
            </a:r>
            <a:r>
              <a:rPr lang="ja-JP" altLang="en-US" sz="1100" dirty="0" smtClean="0">
                <a:latin typeface="Meiryo UI" panose="020B0604030504040204" pitchFamily="50" charset="-128"/>
                <a:ea typeface="Meiryo UI" panose="020B0604030504040204" pitchFamily="50" charset="-128"/>
              </a:rPr>
              <a:t>クラスを作成し画面上に描画しなさい。</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1547664"/>
            <a:ext cx="5829300" cy="1960033"/>
          </a:xfrm>
        </p:spPr>
        <p:txBody>
          <a:bodyPr/>
          <a:lstStyle/>
          <a:p>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 name="サブタイトル 2"/>
          <p:cNvSpPr>
            <a:spLocks noGrp="1"/>
          </p:cNvSpPr>
          <p:nvPr>
            <p:ph type="subTitle" idx="1"/>
          </p:nvPr>
        </p:nvSpPr>
        <p:spPr>
          <a:xfrm>
            <a:off x="620688" y="2915816"/>
            <a:ext cx="5688632" cy="2336800"/>
          </a:xfrm>
        </p:spPr>
        <p:txBody>
          <a:bodyPr/>
          <a:lstStyle/>
          <a:p>
            <a:r>
              <a:rPr lang="ja-JP" altLang="en-US" dirty="0" smtClean="0">
                <a:latin typeface="A-OTF ゴシックMB101 Pro U" panose="020B0900000000000000" pitchFamily="34" charset="-128"/>
                <a:ea typeface="A-OTF ゴシックMB101 Pro U" panose="020B0900000000000000" pitchFamily="34" charset="-128"/>
              </a:rPr>
              <a:t>ゲームクリエイター科</a:t>
            </a:r>
            <a:endParaRPr lang="en-US" altLang="ja-JP" dirty="0" smtClean="0">
              <a:latin typeface="A-OTF ゴシックMB101 Pro U" panose="020B0900000000000000" pitchFamily="34" charset="-128"/>
              <a:ea typeface="A-OTF ゴシックMB101 Pro U" panose="020B0900000000000000" pitchFamily="34" charset="-128"/>
            </a:endParaRPr>
          </a:p>
          <a:p>
            <a:r>
              <a:rPr lang="en-US" altLang="ja-JP" dirty="0" smtClean="0">
                <a:latin typeface="A-OTF ゴシックMB101 Pro U" panose="020B0900000000000000" pitchFamily="34" charset="-128"/>
                <a:ea typeface="A-OTF ゴシックMB101 Pro U" panose="020B0900000000000000" pitchFamily="34" charset="-128"/>
              </a:rPr>
              <a:t>1</a:t>
            </a:r>
            <a:r>
              <a:rPr lang="ja-JP" altLang="en-US" dirty="0" smtClean="0">
                <a:latin typeface="A-OTF ゴシックMB101 Pro U" panose="020B0900000000000000" pitchFamily="34" charset="-128"/>
                <a:ea typeface="A-OTF ゴシックMB101 Pro U" panose="020B0900000000000000" pitchFamily="34" charset="-128"/>
              </a:rPr>
              <a:t>年後期教材</a:t>
            </a:r>
            <a:endParaRPr lang="en-US" altLang="ja-JP" dirty="0" smtClean="0">
              <a:latin typeface="A-OTF ゴシックMB101 Pro U" panose="020B0900000000000000" pitchFamily="34" charset="-128"/>
              <a:ea typeface="A-OTF ゴシックMB101 Pro U" panose="020B0900000000000000" pitchFamily="34" charset="-128"/>
            </a:endParaRPr>
          </a:p>
          <a:p>
            <a:r>
              <a:rPr kumimoji="1" lang="en-US" altLang="ja-JP" dirty="0" smtClean="0">
                <a:latin typeface="A-OTF ゴシックMB101 Pro U" panose="020B0900000000000000" pitchFamily="34" charset="-128"/>
                <a:ea typeface="A-OTF ゴシックMB101 Pro U" panose="020B0900000000000000" pitchFamily="34" charset="-128"/>
              </a:rPr>
              <a:t>3D</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4" name="スライド番号プレースホルダ 3"/>
          <p:cNvSpPr>
            <a:spLocks noGrp="1"/>
          </p:cNvSpPr>
          <p:nvPr>
            <p:ph type="sldNum" sz="quarter" idx="12"/>
          </p:nvPr>
        </p:nvSpPr>
        <p:spPr/>
        <p:txBody>
          <a:bodyPr/>
          <a:lstStyle/>
          <a:p>
            <a:fld id="{EA7F19C5-5FC6-43CB-A73F-D7A9D973F9A9}" type="slidenum">
              <a:rPr kumimoji="1" lang="ja-JP" altLang="en-US" smtClean="0"/>
              <a:pPr/>
              <a:t>27</a:t>
            </a:fld>
            <a:endParaRPr kumimoji="1" lang="ja-JP" altLang="en-US" dirty="0"/>
          </a:p>
        </p:txBody>
      </p:sp>
      <p:sp>
        <p:nvSpPr>
          <p:cNvPr id="5" name="フッター プレースホルダ 4"/>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6" name="テキスト ボックス 5"/>
          <p:cNvSpPr txBox="1"/>
          <p:nvPr/>
        </p:nvSpPr>
        <p:spPr>
          <a:xfrm>
            <a:off x="2867725" y="7387595"/>
            <a:ext cx="1194558" cy="261610"/>
          </a:xfrm>
          <a:prstGeom prst="rect">
            <a:avLst/>
          </a:prstGeom>
          <a:noFill/>
        </p:spPr>
        <p:txBody>
          <a:bodyPr wrap="none" rtlCol="0">
            <a:spAutoFit/>
          </a:bodyPr>
          <a:lstStyle/>
          <a:p>
            <a:r>
              <a:rPr lang="ja-JP" altLang="en-US" sz="1100" dirty="0"/>
              <a:t>作成</a:t>
            </a:r>
            <a:r>
              <a:rPr kumimoji="1" lang="ja-JP" altLang="en-US" sz="1100" dirty="0" smtClean="0"/>
              <a:t>：梶原　直樹</a:t>
            </a:r>
            <a:endParaRPr kumimoji="1" lang="ja-JP" altLang="en-US" sz="1100" dirty="0"/>
          </a:p>
        </p:txBody>
      </p:sp>
    </p:spTree>
    <p:extLst>
      <p:ext uri="{BB962C8B-B14F-4D97-AF65-F5344CB8AC3E}">
        <p14:creationId xmlns:p14="http://schemas.microsoft.com/office/powerpoint/2010/main" val="2821762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latin typeface="A-OTF ゴシックMB101 Pro U" panose="020B0900000000000000" pitchFamily="34" charset="-128"/>
                <a:ea typeface="A-OTF ゴシックMB101 Pro U" panose="020B0900000000000000" pitchFamily="34" charset="-128"/>
              </a:rPr>
              <a:t>プリミティブ</a:t>
            </a:r>
            <a:endParaRPr kumimoji="1" lang="ja-JP" altLang="en-US" sz="3200" dirty="0">
              <a:latin typeface="A-OTF ゴシックMB101 Pro U" panose="020B0900000000000000" pitchFamily="34" charset="-128"/>
              <a:ea typeface="A-OTF ゴシックMB101 Pro U" panose="020B0900000000000000" pitchFamily="34"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cs typeface="Microsoft Himalaya" panose="01010100010101010101" pitchFamily="2" charset="0"/>
              </a:rPr>
              <a:t>この章では、</a:t>
            </a:r>
            <a:r>
              <a:rPr lang="en-US" altLang="ja-JP" sz="1100" dirty="0" smtClean="0">
                <a:latin typeface="Meiryo UI" panose="020B0604030504040204" pitchFamily="50" charset="-128"/>
                <a:ea typeface="Meiryo UI" panose="020B0604030504040204" pitchFamily="50" charset="-128"/>
                <a:cs typeface="Microsoft Himalaya" panose="01010100010101010101" pitchFamily="2" charset="0"/>
              </a:rPr>
              <a:t>3D</a:t>
            </a:r>
            <a:r>
              <a:rPr lang="ja-JP" altLang="en-US" sz="1100" dirty="0" smtClean="0">
                <a:latin typeface="Meiryo UI" panose="020B0604030504040204" pitchFamily="50" charset="-128"/>
                <a:ea typeface="Meiryo UI" panose="020B0604030504040204" pitchFamily="50" charset="-128"/>
                <a:cs typeface="Microsoft Himalaya" panose="01010100010101010101" pitchFamily="2" charset="0"/>
              </a:rPr>
              <a:t>の基本となるプリミティブについて扱う。</a:t>
            </a:r>
            <a:endParaRPr kumimoji="1" lang="ja-JP" altLang="en-US" sz="1100" dirty="0">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キーワード：座標系　プリミティブ</a:t>
            </a:r>
            <a:r>
              <a:rPr lang="ja-JP" altLang="en-US" sz="1100" dirty="0" smtClean="0">
                <a:latin typeface="ゆたぽん（コーディング）" panose="02000609000000000000" pitchFamily="1" charset="-128"/>
                <a:ea typeface="Meiryo UI" panose="020B0604030504040204" pitchFamily="50" charset="-128"/>
              </a:rPr>
              <a:t>　頂点フォーマット　頂点インデックス</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28</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1988841" y="8475134"/>
            <a:ext cx="2526010"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3200" b="0" i="0" u="none" strike="noStrike" kern="1200" cap="none" spc="0" normalizeH="0" noProof="0" dirty="0" smtClean="0">
                <a:ln>
                  <a:noFill/>
                </a:ln>
                <a:solidFill>
                  <a:schemeClr val="tx1"/>
                </a:solidFill>
                <a:effectLst/>
                <a:uLnTx/>
                <a:uFillTx/>
                <a:latin typeface="Impact" panose="020B0806030902050204" pitchFamily="34" charset="0"/>
                <a:ea typeface="Meiryo UI" panose="020B0604030504040204" pitchFamily="50" charset="-128"/>
                <a:cs typeface="+mj-cs"/>
              </a:rPr>
              <a:t>4</a:t>
            </a:r>
            <a:endParaRPr kumimoji="1" lang="ja-JP" altLang="en-US" sz="3200" b="0" i="0" u="none" strike="noStrike" kern="1200" cap="none" spc="0" normalizeH="0" noProof="0" dirty="0" smtClean="0">
              <a:ln>
                <a:noFill/>
              </a:ln>
              <a:solidFill>
                <a:schemeClr val="tx1"/>
              </a:solidFill>
              <a:effectLst/>
              <a:uLnTx/>
              <a:uFillTx/>
              <a:latin typeface="Impact" panose="020B0806030902050204" pitchFamily="34" charset="0"/>
              <a:ea typeface="Meiryo UI" panose="020B0604030504040204" pitchFamily="50" charset="-128"/>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1826141"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4.1</a:t>
            </a:r>
            <a:r>
              <a:rPr lang="ja-JP" altLang="en-US" u="sng" dirty="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3D</a:t>
            </a:r>
            <a:r>
              <a:rPr kumimoji="1" lang="ja-JP" altLang="en-US" u="sng" dirty="0" smtClean="0">
                <a:latin typeface="Meiryo UI" panose="020B0604030504040204" pitchFamily="50" charset="-128"/>
                <a:ea typeface="Meiryo UI" panose="020B0604030504040204" pitchFamily="50" charset="-128"/>
              </a:rPr>
              <a:t>の座標系</a:t>
            </a:r>
            <a:endParaRPr kumimoji="1" lang="ja-JP" altLang="en-US" u="sng"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629072" y="2267744"/>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3D</a:t>
            </a:r>
            <a:r>
              <a:rPr lang="ja-JP" altLang="en-US" sz="1100" dirty="0" smtClean="0">
                <a:latin typeface="Meiryo UI" panose="020B0604030504040204" pitchFamily="50" charset="-128"/>
                <a:ea typeface="Meiryo UI" panose="020B0604030504040204" pitchFamily="50" charset="-128"/>
              </a:rPr>
              <a:t>とは、縦、横、奥行きの</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軸からなる座標系であり、一般的に</a:t>
            </a:r>
            <a:r>
              <a:rPr lang="en-US" altLang="ja-JP" sz="1100" dirty="0" smtClean="0">
                <a:latin typeface="Meiryo UI" panose="020B0604030504040204" pitchFamily="50" charset="-128"/>
                <a:ea typeface="Meiryo UI" panose="020B0604030504040204" pitchFamily="50" charset="-128"/>
              </a:rPr>
              <a:t>3D</a:t>
            </a:r>
            <a:r>
              <a:rPr lang="ja-JP" altLang="en-US" sz="1100" dirty="0" smtClean="0">
                <a:latin typeface="Meiryo UI" panose="020B0604030504040204" pitchFamily="50" charset="-128"/>
                <a:ea typeface="Meiryo UI" panose="020B0604030504040204" pitchFamily="50" charset="-128"/>
              </a:rPr>
              <a:t>を表現する際の座標系には、</a:t>
            </a:r>
            <a:r>
              <a:rPr lang="ja-JP" altLang="en-US" sz="1100" b="1" dirty="0" smtClean="0">
                <a:latin typeface="Meiryo UI" panose="020B0604030504040204" pitchFamily="50" charset="-128"/>
                <a:ea typeface="Meiryo UI" panose="020B0604030504040204" pitchFamily="50" charset="-128"/>
              </a:rPr>
              <a:t>「右手座標系」と「左手座標系」の</a:t>
            </a:r>
            <a:r>
              <a:rPr lang="en-US" altLang="ja-JP" sz="1100" b="1" dirty="0" smtClean="0">
                <a:latin typeface="Meiryo UI" panose="020B0604030504040204" pitchFamily="50" charset="-128"/>
                <a:ea typeface="Meiryo UI" panose="020B0604030504040204" pitchFamily="50" charset="-128"/>
              </a:rPr>
              <a:t>2</a:t>
            </a:r>
            <a:r>
              <a:rPr lang="ja-JP" altLang="en-US" sz="1100" b="1" dirty="0" smtClean="0">
                <a:latin typeface="Meiryo UI" panose="020B0604030504040204" pitchFamily="50" charset="-128"/>
                <a:ea typeface="Meiryo UI" panose="020B0604030504040204" pitchFamily="50" charset="-128"/>
              </a:rPr>
              <a:t>つが存在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cxnSp>
        <p:nvCxnSpPr>
          <p:cNvPr id="22" name="直線矢印コネクタ 21"/>
          <p:cNvCxnSpPr/>
          <p:nvPr/>
        </p:nvCxnSpPr>
        <p:spPr>
          <a:xfrm>
            <a:off x="832050" y="4067944"/>
            <a:ext cx="20162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1480122" y="2915816"/>
            <a:ext cx="0"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04058" y="3298716"/>
            <a:ext cx="1719808" cy="11605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810556" y="3950350"/>
            <a:ext cx="258404"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X</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2" name="テキスト ボックス 41"/>
          <p:cNvSpPr txBox="1"/>
          <p:nvPr/>
        </p:nvSpPr>
        <p:spPr>
          <a:xfrm>
            <a:off x="1484784" y="2771800"/>
            <a:ext cx="253596"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Y</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3" name="テキスト ボックス 42"/>
          <p:cNvSpPr txBox="1"/>
          <p:nvPr/>
        </p:nvSpPr>
        <p:spPr>
          <a:xfrm>
            <a:off x="2564904" y="3131840"/>
            <a:ext cx="268022" cy="292388"/>
          </a:xfrm>
          <a:prstGeom prst="rect">
            <a:avLst/>
          </a:prstGeom>
          <a:noFill/>
        </p:spPr>
        <p:txBody>
          <a:bodyPr wrap="none" rtlCol="0">
            <a:spAutoFit/>
          </a:bodyPr>
          <a:lstStyle/>
          <a:p>
            <a:r>
              <a:rPr kumimoji="1" lang="en-US" altLang="ja-JP" sz="1300" b="1" dirty="0" smtClean="0">
                <a:latin typeface="ゆたぽん（コーディング）" panose="02000609000000000000" pitchFamily="1" charset="-128"/>
                <a:ea typeface="Meiryo UI" panose="020B0604030504040204" pitchFamily="50" charset="-128"/>
              </a:rPr>
              <a:t>Z</a:t>
            </a:r>
            <a:endParaRPr kumimoji="1" lang="ja-JP" altLang="en-US" sz="1300" b="1" dirty="0">
              <a:latin typeface="ゆたぽん（コーディング）" panose="02000609000000000000" pitchFamily="1" charset="-128"/>
              <a:ea typeface="Meiryo UI" panose="020B0604030504040204" pitchFamily="50" charset="-128"/>
            </a:endParaRPr>
          </a:p>
        </p:txBody>
      </p:sp>
      <p:cxnSp>
        <p:nvCxnSpPr>
          <p:cNvPr id="46" name="直線矢印コネクタ 45"/>
          <p:cNvCxnSpPr/>
          <p:nvPr/>
        </p:nvCxnSpPr>
        <p:spPr>
          <a:xfrm>
            <a:off x="3717032" y="4067944"/>
            <a:ext cx="20162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4365104" y="2915816"/>
            <a:ext cx="0"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3717032" y="3370724"/>
            <a:ext cx="1592560" cy="1152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695538" y="3950350"/>
            <a:ext cx="258404"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X</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51" name="テキスト ボックス 50"/>
          <p:cNvSpPr txBox="1"/>
          <p:nvPr/>
        </p:nvSpPr>
        <p:spPr>
          <a:xfrm>
            <a:off x="4369766" y="2771800"/>
            <a:ext cx="253596"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Y</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52" name="テキスト ボックス 51"/>
          <p:cNvSpPr txBox="1"/>
          <p:nvPr/>
        </p:nvSpPr>
        <p:spPr>
          <a:xfrm>
            <a:off x="3429000" y="4378836"/>
            <a:ext cx="268022" cy="292388"/>
          </a:xfrm>
          <a:prstGeom prst="rect">
            <a:avLst/>
          </a:prstGeom>
          <a:noFill/>
        </p:spPr>
        <p:txBody>
          <a:bodyPr wrap="none" rtlCol="0">
            <a:spAutoFit/>
          </a:bodyPr>
          <a:lstStyle/>
          <a:p>
            <a:r>
              <a:rPr kumimoji="1" lang="en-US" altLang="ja-JP" sz="1300" b="1" dirty="0" smtClean="0">
                <a:latin typeface="ゆたぽん（コーディング）" panose="02000609000000000000" pitchFamily="1" charset="-128"/>
                <a:ea typeface="Meiryo UI" panose="020B0604030504040204" pitchFamily="50" charset="-128"/>
              </a:rPr>
              <a:t>Z</a:t>
            </a:r>
            <a:endParaRPr kumimoji="1" lang="ja-JP" altLang="en-US" sz="1300" b="1" dirty="0">
              <a:latin typeface="ゆたぽん（コーディング）" panose="02000609000000000000" pitchFamily="1" charset="-128"/>
              <a:ea typeface="Meiryo UI" panose="020B0604030504040204" pitchFamily="50" charset="-128"/>
            </a:endParaRPr>
          </a:p>
        </p:txBody>
      </p:sp>
      <p:sp>
        <p:nvSpPr>
          <p:cNvPr id="54" name="テキスト ボックス 53"/>
          <p:cNvSpPr txBox="1"/>
          <p:nvPr/>
        </p:nvSpPr>
        <p:spPr>
          <a:xfrm>
            <a:off x="1268760" y="4860032"/>
            <a:ext cx="122413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左手座標系</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55" name="テキスト ボックス 54"/>
          <p:cNvSpPr txBox="1"/>
          <p:nvPr/>
        </p:nvSpPr>
        <p:spPr>
          <a:xfrm>
            <a:off x="4005064" y="4814446"/>
            <a:ext cx="122413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右手座標系</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56" name="テキスト ボックス 55"/>
          <p:cNvSpPr txBox="1"/>
          <p:nvPr/>
        </p:nvSpPr>
        <p:spPr>
          <a:xfrm>
            <a:off x="632118" y="5148064"/>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右手座標系と左手座標系で異なる点は、</a:t>
            </a:r>
            <a:r>
              <a:rPr lang="ja-JP" altLang="en-US" sz="1100" b="1" dirty="0" smtClean="0">
                <a:latin typeface="Meiryo UI" panose="020B0604030504040204" pitchFamily="50" charset="-128"/>
                <a:ea typeface="Meiryo UI" panose="020B0604030504040204" pitchFamily="50" charset="-128"/>
              </a:rPr>
              <a:t>奥行きの軸である</a:t>
            </a:r>
            <a:r>
              <a:rPr lang="en-US" altLang="ja-JP" sz="1100" b="1" dirty="0" smtClean="0">
                <a:latin typeface="Meiryo UI" panose="020B0604030504040204" pitchFamily="50" charset="-128"/>
                <a:ea typeface="Meiryo UI" panose="020B0604030504040204" pitchFamily="50" charset="-128"/>
              </a:rPr>
              <a:t>Z</a:t>
            </a:r>
            <a:r>
              <a:rPr lang="ja-JP" altLang="en-US" sz="1100" b="1" dirty="0" smtClean="0">
                <a:latin typeface="Meiryo UI" panose="020B0604030504040204" pitchFamily="50" charset="-128"/>
                <a:ea typeface="Meiryo UI" panose="020B0604030504040204" pitchFamily="50" charset="-128"/>
              </a:rPr>
              <a:t>軸の方向が逆となる点</a:t>
            </a:r>
            <a:r>
              <a:rPr lang="ja-JP" altLang="en-US" sz="1100" dirty="0" smtClean="0">
                <a:latin typeface="Meiryo UI" panose="020B0604030504040204" pitchFamily="50" charset="-128"/>
                <a:ea typeface="Meiryo UI" panose="020B0604030504040204" pitchFamily="50" charset="-128"/>
              </a:rPr>
              <a:t>である。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なお、</a:t>
            </a:r>
            <a:r>
              <a:rPr lang="en-US" altLang="ja-JP" sz="1100" b="1" dirty="0" smtClean="0">
                <a:latin typeface="Meiryo UI" panose="020B0604030504040204" pitchFamily="50" charset="-128"/>
                <a:ea typeface="Meiryo UI" panose="020B0604030504040204" pitchFamily="50" charset="-128"/>
              </a:rPr>
              <a:t>DirectX</a:t>
            </a:r>
            <a:r>
              <a:rPr lang="ja-JP" altLang="en-US" sz="1100" b="1" dirty="0" smtClean="0">
                <a:latin typeface="Meiryo UI" panose="020B0604030504040204" pitchFamily="50" charset="-128"/>
                <a:ea typeface="Meiryo UI" panose="020B0604030504040204" pitchFamily="50" charset="-128"/>
              </a:rPr>
              <a:t>では左手座標系</a:t>
            </a:r>
            <a:r>
              <a:rPr lang="ja-JP" altLang="en-US" sz="1100" dirty="0" smtClean="0">
                <a:latin typeface="Meiryo UI" panose="020B0604030504040204" pitchFamily="50" charset="-128"/>
                <a:ea typeface="Meiryo UI" panose="020B0604030504040204" pitchFamily="50" charset="-128"/>
              </a:rPr>
              <a:t>が採用されており、</a:t>
            </a:r>
            <a:r>
              <a:rPr lang="en-US" altLang="ja-JP" sz="1100" b="1" dirty="0" smtClean="0">
                <a:latin typeface="Meiryo UI" panose="020B0604030504040204" pitchFamily="50" charset="-128"/>
                <a:ea typeface="Meiryo UI" panose="020B0604030504040204" pitchFamily="50" charset="-128"/>
              </a:rPr>
              <a:t>OpenGL</a:t>
            </a:r>
            <a:r>
              <a:rPr lang="ja-JP" altLang="en-US" sz="1100" b="1" dirty="0" smtClean="0">
                <a:latin typeface="Meiryo UI" panose="020B0604030504040204" pitchFamily="50" charset="-128"/>
                <a:ea typeface="Meiryo UI" panose="020B0604030504040204" pitchFamily="50" charset="-128"/>
              </a:rPr>
              <a:t>では右手座標系</a:t>
            </a:r>
            <a:r>
              <a:rPr lang="ja-JP" altLang="en-US" sz="1100" dirty="0" smtClean="0">
                <a:latin typeface="Meiryo UI" panose="020B0604030504040204" pitchFamily="50" charset="-128"/>
                <a:ea typeface="Meiryo UI" panose="020B0604030504040204" pitchFamily="50" charset="-128"/>
              </a:rPr>
              <a:t>が採用されている。</a:t>
            </a:r>
            <a:endParaRPr lang="en-US" altLang="ja-JP" sz="1100" dirty="0" smtClean="0">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332656" y="5570820"/>
            <a:ext cx="2610010"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4.2</a:t>
            </a:r>
            <a:r>
              <a:rPr lang="ja-JP" altLang="en-US" u="sng" dirty="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3D</a:t>
            </a:r>
            <a:r>
              <a:rPr kumimoji="1" lang="ja-JP" altLang="en-US" u="sng" dirty="0" smtClean="0">
                <a:latin typeface="Meiryo UI" panose="020B0604030504040204" pitchFamily="50" charset="-128"/>
                <a:ea typeface="Meiryo UI" panose="020B0604030504040204" pitchFamily="50" charset="-128"/>
              </a:rPr>
              <a:t>モデルの構成原理</a:t>
            </a:r>
            <a:endParaRPr kumimoji="1" lang="ja-JP" altLang="en-US" u="sng" dirty="0">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620688" y="5868144"/>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3DCG</a:t>
            </a:r>
            <a:r>
              <a:rPr lang="ja-JP" altLang="en-US" sz="1100" dirty="0" smtClean="0">
                <a:latin typeface="Meiryo UI" panose="020B0604030504040204" pitchFamily="50" charset="-128"/>
                <a:ea typeface="Meiryo UI" panose="020B0604030504040204" pitchFamily="50" charset="-128"/>
              </a:rPr>
              <a:t>は</a:t>
            </a:r>
            <a:r>
              <a:rPr lang="ja-JP" altLang="en-US" sz="1100" b="1" dirty="0" smtClean="0">
                <a:latin typeface="Meiryo UI" panose="020B0604030504040204" pitchFamily="50" charset="-128"/>
                <a:ea typeface="Meiryo UI" panose="020B0604030504040204" pitchFamily="50" charset="-128"/>
              </a:rPr>
              <a:t>ポリゴンと呼ばれる多角形の集合体</a:t>
            </a:r>
            <a:r>
              <a:rPr lang="ja-JP" altLang="en-US" sz="1100" dirty="0" smtClean="0">
                <a:latin typeface="Meiryo UI" panose="020B0604030504040204" pitchFamily="50" charset="-128"/>
                <a:ea typeface="Meiryo UI" panose="020B0604030504040204" pitchFamily="50" charset="-128"/>
              </a:rPr>
              <a:t>である。ポリゴンには四角形や三角形が用いられることが多いが、一般的には三角形ポリゴンが使用されることが多い。なお、</a:t>
            </a:r>
            <a:r>
              <a:rPr lang="en-US" altLang="ja-JP" sz="1100" b="1" dirty="0" smtClean="0">
                <a:latin typeface="Meiryo UI" panose="020B0604030504040204" pitchFamily="50" charset="-128"/>
                <a:ea typeface="Meiryo UI" panose="020B0604030504040204" pitchFamily="50" charset="-128"/>
              </a:rPr>
              <a:t>DirectX</a:t>
            </a:r>
            <a:r>
              <a:rPr lang="ja-JP" altLang="en-US" sz="1100" b="1" dirty="0" smtClean="0">
                <a:latin typeface="Meiryo UI" panose="020B0604030504040204" pitchFamily="50" charset="-128"/>
                <a:ea typeface="Meiryo UI" panose="020B0604030504040204" pitchFamily="50" charset="-128"/>
              </a:rPr>
              <a:t>においては、ポリゴンのことをプリミティブと呼ぶ</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2204864" y="8054806"/>
            <a:ext cx="2736304"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&lt;3DCG</a:t>
            </a:r>
            <a:r>
              <a:rPr lang="ja-JP" altLang="en-US" sz="1100" dirty="0" smtClean="0">
                <a:latin typeface="ゆたぽん（コーディング）" panose="02000609000000000000" pitchFamily="1" charset="-128"/>
                <a:ea typeface="Meiryo UI" panose="020B0604030504040204" pitchFamily="50" charset="-128"/>
              </a:rPr>
              <a:t>モデル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プリミティブの集合体</a:t>
            </a:r>
            <a:r>
              <a:rPr lang="en-US" altLang="ja-JP" sz="1100" dirty="0" smtClean="0">
                <a:latin typeface="ゆたぽん（コーディング）" panose="02000609000000000000" pitchFamily="1" charset="-128"/>
                <a:ea typeface="Meiryo UI" panose="020B0604030504040204" pitchFamily="50" charset="-128"/>
              </a:rPr>
              <a:t>)&gt;</a:t>
            </a:r>
          </a:p>
        </p:txBody>
      </p:sp>
      <p:pic>
        <p:nvPicPr>
          <p:cNvPr id="2050" name="Picture 2" descr="D:\LerningLab\GC\DirectX\DirectX1\00_教材\キュー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695" y="591026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29</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1988840" y="8475134"/>
            <a:ext cx="2526010"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332656" y="323528"/>
            <a:ext cx="2746265"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4.3</a:t>
            </a:r>
            <a:r>
              <a:rPr kumimoji="1" lang="ja-JP" altLang="en-US" u="sng" dirty="0" smtClean="0">
                <a:latin typeface="Meiryo UI" panose="020B0604030504040204" pitchFamily="50" charset="-128"/>
                <a:ea typeface="Meiryo UI" panose="020B0604030504040204" pitchFamily="50" charset="-128"/>
              </a:rPr>
              <a:t>　プリミティブの構成原理</a:t>
            </a:r>
            <a:endParaRPr kumimoji="1" lang="ja-JP" altLang="en-US" u="sng"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620688" y="781998"/>
            <a:ext cx="576064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プリミティブは、ある一つの多角形であり、多角形を構成する為には最低でも頂点が必要となる。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44" name="円/楕円 43"/>
          <p:cNvSpPr/>
          <p:nvPr/>
        </p:nvSpPr>
        <p:spPr>
          <a:xfrm>
            <a:off x="2060848" y="118762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5" name="円/楕円 44"/>
          <p:cNvSpPr/>
          <p:nvPr/>
        </p:nvSpPr>
        <p:spPr>
          <a:xfrm>
            <a:off x="2348880" y="21957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7" name="円/楕円 46"/>
          <p:cNvSpPr/>
          <p:nvPr/>
        </p:nvSpPr>
        <p:spPr>
          <a:xfrm>
            <a:off x="4221088" y="140364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60" name="直線コネクタ 59"/>
          <p:cNvCxnSpPr>
            <a:stCxn id="44" idx="4"/>
            <a:endCxn id="45" idx="0"/>
          </p:cNvCxnSpPr>
          <p:nvPr/>
        </p:nvCxnSpPr>
        <p:spPr>
          <a:xfrm>
            <a:off x="2132856" y="1331640"/>
            <a:ext cx="288032"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44" idx="6"/>
            <a:endCxn id="47" idx="2"/>
          </p:cNvCxnSpPr>
          <p:nvPr/>
        </p:nvCxnSpPr>
        <p:spPr>
          <a:xfrm>
            <a:off x="2204864" y="1259632"/>
            <a:ext cx="2016224" cy="2160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47" idx="3"/>
            <a:endCxn id="45" idx="7"/>
          </p:cNvCxnSpPr>
          <p:nvPr/>
        </p:nvCxnSpPr>
        <p:spPr>
          <a:xfrm flipH="1">
            <a:off x="2471805" y="1526573"/>
            <a:ext cx="1770374" cy="69025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348880" y="2411760"/>
            <a:ext cx="2016224"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プリミティブの構成最低要素</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70" name="テキスト ボックス 69"/>
          <p:cNvSpPr txBox="1"/>
          <p:nvPr/>
        </p:nvSpPr>
        <p:spPr>
          <a:xfrm>
            <a:off x="620688" y="2896652"/>
            <a:ext cx="5760640" cy="769441"/>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多角形を構築する為には、頂点には必ず頂点座標が必要</a:t>
            </a:r>
            <a:r>
              <a:rPr lang="ja-JP" altLang="en-US" sz="1100" dirty="0" smtClean="0">
                <a:latin typeface="ゆたぽん（コーディング）" panose="02000609000000000000" pitchFamily="1" charset="-128"/>
                <a:ea typeface="Meiryo UI" panose="020B0604030504040204" pitchFamily="50" charset="-128"/>
              </a:rPr>
              <a:t>となる。なお、</a:t>
            </a:r>
            <a:r>
              <a:rPr lang="en-US" altLang="ja-JP" sz="1100" dirty="0" smtClean="0">
                <a:latin typeface="ゆたぽん（コーディング）" panose="02000609000000000000" pitchFamily="1" charset="-128"/>
                <a:ea typeface="Meiryo UI" panose="020B0604030504040204" pitchFamily="50" charset="-128"/>
              </a:rPr>
              <a:t>Direct3D</a:t>
            </a:r>
            <a:r>
              <a:rPr lang="ja-JP" altLang="en-US" sz="1100" dirty="0" err="1" smtClean="0">
                <a:latin typeface="ゆたぽん（コーディング）" panose="02000609000000000000" pitchFamily="1" charset="-128"/>
                <a:ea typeface="Meiryo UI" panose="020B0604030504040204" pitchFamily="50" charset="-128"/>
              </a:rPr>
              <a:t>にて</a:t>
            </a:r>
            <a:r>
              <a:rPr lang="ja-JP" altLang="en-US" sz="1100" dirty="0" smtClean="0">
                <a:latin typeface="ゆたぽん（コーディング）" panose="02000609000000000000" pitchFamily="1" charset="-128"/>
                <a:ea typeface="Meiryo UI" panose="020B0604030504040204" pitchFamily="50" charset="-128"/>
              </a:rPr>
              <a:t>プリミティブを構成する場合には、頂点に頂点座標以外にもカラーやテクスチャ座標など様々な情報を持たせることが一般的であり、持たせる情報は一定ではなく任意で設定することが出来る。なお、</a:t>
            </a:r>
            <a:r>
              <a:rPr lang="ja-JP" altLang="en-US" sz="1100" b="1" dirty="0" smtClean="0">
                <a:latin typeface="ゆたぽん（コーディング）" panose="02000609000000000000" pitchFamily="1" charset="-128"/>
                <a:ea typeface="Meiryo UI" panose="020B0604030504040204" pitchFamily="50" charset="-128"/>
              </a:rPr>
              <a:t>頂点情報にどのような情報が含まれているかを示したものを「頂点フォーマット」と呼ぶ</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78" name="テキスト ボックス 77"/>
          <p:cNvSpPr txBox="1"/>
          <p:nvPr/>
        </p:nvSpPr>
        <p:spPr>
          <a:xfrm>
            <a:off x="332656" y="3707904"/>
            <a:ext cx="2133918"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4.4</a:t>
            </a:r>
            <a:r>
              <a:rPr kumimoji="1" lang="ja-JP" altLang="en-US" u="sng" dirty="0" smtClean="0">
                <a:latin typeface="Meiryo UI" panose="020B0604030504040204" pitchFamily="50" charset="-128"/>
                <a:ea typeface="Meiryo UI" panose="020B0604030504040204" pitchFamily="50" charset="-128"/>
              </a:rPr>
              <a:t>　頂点フォーマット</a:t>
            </a:r>
            <a:endParaRPr kumimoji="1" lang="ja-JP" altLang="en-US" u="sng"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20688" y="4067944"/>
            <a:ext cx="5760640" cy="600164"/>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プリミティブを独自に実装し</a:t>
            </a:r>
            <a:r>
              <a:rPr lang="en-US" altLang="ja-JP" sz="1100" dirty="0" smtClean="0">
                <a:latin typeface="ゆたぽん（コーディング）" panose="02000609000000000000" pitchFamily="1" charset="-128"/>
                <a:ea typeface="Meiryo UI" panose="020B0604030504040204" pitchFamily="50" charset="-128"/>
              </a:rPr>
              <a:t>3D</a:t>
            </a:r>
            <a:r>
              <a:rPr lang="ja-JP" altLang="en-US" sz="1100" dirty="0" smtClean="0">
                <a:latin typeface="ゆたぽん（コーディング）" panose="02000609000000000000" pitchFamily="1" charset="-128"/>
                <a:ea typeface="Meiryo UI" panose="020B0604030504040204" pitchFamily="50" charset="-128"/>
              </a:rPr>
              <a:t>を表現する場合には、独自に頂点フォーマットを定義する必要がある。また、頂点フォーマットを定義する際には以下のフラグを組み合わせて定義する。なお、以下の表はフラグの一部である。</a:t>
            </a:r>
            <a:endParaRPr lang="en-US" altLang="ja-JP" sz="1100" dirty="0" smtClean="0">
              <a:latin typeface="ゆたぽん（コーディング）" panose="02000609000000000000" pitchFamily="1" charset="-128"/>
              <a:ea typeface="Meiryo UI" panose="020B0604030504040204" pitchFamily="50" charset="-128"/>
            </a:endParaRPr>
          </a:p>
        </p:txBody>
      </p:sp>
      <p:graphicFrame>
        <p:nvGraphicFramePr>
          <p:cNvPr id="80" name="表 79"/>
          <p:cNvGraphicFramePr>
            <a:graphicFrameLocks noGrp="1"/>
          </p:cNvGraphicFramePr>
          <p:nvPr>
            <p:extLst>
              <p:ext uri="{D42A27DB-BD31-4B8C-83A1-F6EECF244321}">
                <p14:modId xmlns:p14="http://schemas.microsoft.com/office/powerpoint/2010/main" val="1454726479"/>
              </p:ext>
            </p:extLst>
          </p:nvPr>
        </p:nvGraphicFramePr>
        <p:xfrm>
          <a:off x="836712" y="4788024"/>
          <a:ext cx="4896544" cy="1554480"/>
        </p:xfrm>
        <a:graphic>
          <a:graphicData uri="http://schemas.openxmlformats.org/drawingml/2006/table">
            <a:tbl>
              <a:tblPr firstRow="1" bandRow="1">
                <a:tableStyleId>{5C22544A-7EE6-4342-B048-85BDC9FD1C3A}</a:tableStyleId>
              </a:tblPr>
              <a:tblGrid>
                <a:gridCol w="1872208"/>
                <a:gridCol w="3024336"/>
              </a:tblGrid>
              <a:tr h="216024">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頂点フォーマット</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内容</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244976">
                <a:tc>
                  <a:txBody>
                    <a:bodyPr/>
                    <a:lstStyle/>
                    <a:p>
                      <a:pPr algn="ctr"/>
                      <a:r>
                        <a:rPr lang="en-US" altLang="ja-JP" sz="1100" dirty="0" smtClean="0"/>
                        <a:t>D3DFVF_DIFFUSE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頂点はディフーズカラー</a:t>
                      </a: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※1</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を含む</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1920">
                <a:tc>
                  <a:txBody>
                    <a:bodyPr/>
                    <a:lstStyle/>
                    <a:p>
                      <a:pPr algn="ctr"/>
                      <a:r>
                        <a:rPr lang="en-US" altLang="ja-JP" sz="1100" dirty="0" smtClean="0"/>
                        <a:t>D3DFVF_NORMAL</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頂点は頂点法線ベクトル</a:t>
                      </a: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※2</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を含む</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ja-JP" sz="1100" dirty="0" smtClean="0"/>
                        <a:t>D3DFVF_SPECULAR</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頂点はスペキュラ</a:t>
                      </a: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カラー</a:t>
                      </a: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※3</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を含む</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4760">
                <a:tc>
                  <a:txBody>
                    <a:bodyPr/>
                    <a:lstStyle/>
                    <a:p>
                      <a:pPr algn="ctr"/>
                      <a:r>
                        <a:rPr lang="en-US" altLang="ja-JP" sz="1100" dirty="0" smtClean="0"/>
                        <a:t>D3DFVF_XYZ</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頂点はトランスフォームされていない座標を含む</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712">
                <a:tc>
                  <a:txBody>
                    <a:bodyPr/>
                    <a:lstStyle/>
                    <a:p>
                      <a:pPr algn="ctr"/>
                      <a:r>
                        <a:rPr lang="en-US" altLang="ja-JP" sz="1100" dirty="0" smtClean="0"/>
                        <a:t>D3DFVF_XYZRHW</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頂点はトランスフォームされた座標を含む。</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1" name="テキスト ボックス 80"/>
          <p:cNvSpPr txBox="1"/>
          <p:nvPr/>
        </p:nvSpPr>
        <p:spPr>
          <a:xfrm>
            <a:off x="2204864" y="7046694"/>
            <a:ext cx="2016224"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頂点定義フラグ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一部抜粋</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82" name="テキスト ボックス 81"/>
          <p:cNvSpPr txBox="1"/>
          <p:nvPr/>
        </p:nvSpPr>
        <p:spPr>
          <a:xfrm>
            <a:off x="836712" y="6372200"/>
            <a:ext cx="4248472" cy="600164"/>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※1 </a:t>
            </a:r>
            <a:r>
              <a:rPr lang="ja-JP" altLang="en-US" sz="1100" dirty="0" smtClean="0">
                <a:latin typeface="ゆたぽん（コーディング）" panose="02000609000000000000" pitchFamily="1" charset="-128"/>
                <a:ea typeface="Meiryo UI" panose="020B0604030504040204" pitchFamily="50" charset="-128"/>
              </a:rPr>
              <a:t>ディフーズカラーとは拡散反射光カラー</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物体の基礎的な色</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※2 </a:t>
            </a:r>
            <a:r>
              <a:rPr lang="ja-JP" altLang="en-US" sz="1100" dirty="0" smtClean="0">
                <a:latin typeface="ゆたぽん（コーディング）" panose="02000609000000000000" pitchFamily="1" charset="-128"/>
                <a:ea typeface="Meiryo UI" panose="020B0604030504040204" pitchFamily="50" charset="-128"/>
              </a:rPr>
              <a:t>法線ベクトルとはあるベクトルに対して垂直なベクトル</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※3 </a:t>
            </a:r>
            <a:r>
              <a:rPr lang="ja-JP" altLang="en-US" sz="1100" dirty="0" smtClean="0">
                <a:latin typeface="ゆたぽん（コーディング）" panose="02000609000000000000" pitchFamily="1" charset="-128"/>
                <a:ea typeface="Meiryo UI" panose="020B0604030504040204" pitchFamily="50" charset="-128"/>
              </a:rPr>
              <a:t>スペキュラ</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カラーとは鏡面反射光カラー</a:t>
            </a:r>
            <a:endParaRPr lang="en-US" altLang="ja-JP" sz="1100" dirty="0" smtClean="0">
              <a:latin typeface="ゆたぽん（コーディング）" panose="02000609000000000000" pitchFamily="1" charset="-128"/>
              <a:ea typeface="Meiryo UI" panose="020B0604030504040204"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908720" y="4543564"/>
            <a:ext cx="4968552" cy="19177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88640" y="146120"/>
            <a:ext cx="2635658"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1.3</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DirectX</a:t>
            </a:r>
            <a:r>
              <a:rPr kumimoji="1" lang="ja-JP" altLang="en-US" u="sng" dirty="0" smtClean="0">
                <a:latin typeface="Meiryo UI" panose="020B0604030504040204" pitchFamily="50" charset="-128"/>
                <a:ea typeface="Meiryo UI" panose="020B0604030504040204" pitchFamily="50" charset="-128"/>
              </a:rPr>
              <a:t>の使用方法</a:t>
            </a:r>
            <a:endParaRPr kumimoji="1" lang="ja-JP" altLang="en-US" u="sng"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76672" y="539552"/>
            <a:ext cx="5760640"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を使用したアプリケーションの開発を行う場合には、</a:t>
            </a:r>
            <a:r>
              <a:rPr lang="en-US" altLang="ja-JP" sz="1100" dirty="0" smtClean="0">
                <a:latin typeface="Meiryo UI" panose="020B0604030504040204" pitchFamily="50" charset="-128"/>
                <a:ea typeface="Meiryo UI" panose="020B0604030504040204" pitchFamily="50" charset="-128"/>
              </a:rPr>
              <a:t>DirectX</a:t>
            </a:r>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SDK</a:t>
            </a:r>
            <a:r>
              <a:rPr lang="ja-JP" altLang="en-US" sz="1100" dirty="0" smtClean="0">
                <a:latin typeface="Meiryo UI" panose="020B0604030504040204" pitchFamily="50" charset="-128"/>
                <a:ea typeface="Meiryo UI" panose="020B0604030504040204" pitchFamily="50" charset="-128"/>
              </a:rPr>
              <a:t>が必要となる。ここでは、</a:t>
            </a:r>
            <a:r>
              <a:rPr lang="en-US" altLang="ja-JP" sz="1100" dirty="0" smtClean="0">
                <a:latin typeface="Meiryo UI" panose="020B0604030504040204" pitchFamily="50" charset="-128"/>
                <a:ea typeface="Meiryo UI" panose="020B0604030504040204" pitchFamily="50" charset="-128"/>
              </a:rPr>
              <a:t>DirectX SDK</a:t>
            </a:r>
            <a:r>
              <a:rPr lang="ja-JP" altLang="en-US" sz="1100" dirty="0" smtClean="0">
                <a:latin typeface="Meiryo UI" panose="020B0604030504040204" pitchFamily="50" charset="-128"/>
                <a:ea typeface="Meiryo UI" panose="020B0604030504040204" pitchFamily="50" charset="-128"/>
              </a:rPr>
              <a:t>がインストールされていることを前提に説明を行う。</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を使用するにはプロジェクトのプロパティにて最低限以下の設定を行う。</a:t>
            </a:r>
            <a:endParaRPr lang="ja-JP" altLang="ja-JP" sz="1100" dirty="0">
              <a:latin typeface="Meiryo UI" panose="020B0604030504040204" pitchFamily="50"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3</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76672" y="4310390"/>
            <a:ext cx="576064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を使用する為には、必ず以下の手順で生成処理を行わなければならない。</a:t>
            </a:r>
            <a:endParaRPr lang="ja-JP" altLang="ja-JP" sz="1100" dirty="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88640" y="3995936"/>
            <a:ext cx="2999539"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1.4</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Direct3D</a:t>
            </a:r>
            <a:r>
              <a:rPr kumimoji="1" lang="ja-JP" altLang="en-US" u="sng" dirty="0" smtClean="0">
                <a:latin typeface="Meiryo UI" panose="020B0604030504040204" pitchFamily="50" charset="-128"/>
                <a:ea typeface="Meiryo UI" panose="020B0604030504040204" pitchFamily="50" charset="-128"/>
              </a:rPr>
              <a:t>の使用</a:t>
            </a:r>
            <a:r>
              <a:rPr kumimoji="1" lang="en-US" altLang="ja-JP" u="sng" dirty="0" smtClean="0">
                <a:latin typeface="Meiryo UI" panose="020B0604030504040204" pitchFamily="50" charset="-128"/>
                <a:ea typeface="Meiryo UI" panose="020B0604030504040204" pitchFamily="50" charset="-128"/>
              </a:rPr>
              <a:t>(</a:t>
            </a:r>
            <a:r>
              <a:rPr kumimoji="1" lang="ja-JP" altLang="en-US" u="sng" dirty="0" smtClean="0">
                <a:latin typeface="Meiryo UI" panose="020B0604030504040204" pitchFamily="50" charset="-128"/>
                <a:ea typeface="Meiryo UI" panose="020B0604030504040204" pitchFamily="50" charset="-128"/>
              </a:rPr>
              <a:t>概念</a:t>
            </a:r>
            <a:r>
              <a:rPr kumimoji="1" lang="en-US" altLang="ja-JP" u="sng" dirty="0" smtClean="0">
                <a:latin typeface="Meiryo UI" panose="020B0604030504040204" pitchFamily="50" charset="-128"/>
                <a:ea typeface="Meiryo UI" panose="020B0604030504040204" pitchFamily="50" charset="-128"/>
              </a:rPr>
              <a:t>)</a:t>
            </a:r>
            <a:endParaRPr kumimoji="1" lang="ja-JP" altLang="en-US" u="sng" dirty="0">
              <a:latin typeface="Meiryo UI" panose="020B0604030504040204" pitchFamily="50" charset="-128"/>
              <a:ea typeface="Meiryo UI" panose="020B0604030504040204" pitchFamily="50" charset="-128"/>
            </a:endParaRPr>
          </a:p>
        </p:txBody>
      </p:sp>
      <p:sp>
        <p:nvSpPr>
          <p:cNvPr id="19" name="正方形/長方形 18"/>
          <p:cNvSpPr/>
          <p:nvPr/>
        </p:nvSpPr>
        <p:spPr>
          <a:xfrm>
            <a:off x="2060848" y="4687580"/>
            <a:ext cx="2664296"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Direct3D</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オブジェクト生成</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p:txBody>
      </p:sp>
      <p:cxnSp>
        <p:nvCxnSpPr>
          <p:cNvPr id="23" name="直線矢印コネクタ 22"/>
          <p:cNvCxnSpPr/>
          <p:nvPr/>
        </p:nvCxnSpPr>
        <p:spPr>
          <a:xfrm>
            <a:off x="3356992" y="4975612"/>
            <a:ext cx="0" cy="333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060848" y="5309230"/>
            <a:ext cx="26642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プレゼンテーション</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パラメーター初期化</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76672" y="6708140"/>
            <a:ext cx="5760640" cy="152349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①</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a:t>
            </a:r>
            <a:endParaRPr lang="en-US" altLang="ja-JP" sz="11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の大元。</a:t>
            </a:r>
            <a:r>
              <a:rPr lang="en-US" altLang="ja-JP" sz="1000" b="1" dirty="0">
                <a:latin typeface="Meiryo UI" panose="020B0604030504040204" pitchFamily="50" charset="-128"/>
                <a:ea typeface="Meiryo UI" panose="020B0604030504040204" pitchFamily="50" charset="-128"/>
              </a:rPr>
              <a:t> Direct3D</a:t>
            </a:r>
            <a:r>
              <a:rPr lang="ja-JP" altLang="ja-JP" sz="1000" b="1" dirty="0">
                <a:latin typeface="Meiryo UI" panose="020B0604030504040204" pitchFamily="50" charset="-128"/>
                <a:ea typeface="Meiryo UI" panose="020B0604030504040204" pitchFamily="50" charset="-128"/>
              </a:rPr>
              <a:t>オブジェクトは</a:t>
            </a:r>
            <a:r>
              <a:rPr lang="en-US" altLang="ja-JP" sz="1000" b="1" dirty="0">
                <a:latin typeface="Meiryo UI" panose="020B0604030504040204" pitchFamily="50" charset="-128"/>
                <a:ea typeface="Meiryo UI" panose="020B0604030504040204" pitchFamily="50" charset="-128"/>
              </a:rPr>
              <a:t>Direct3D</a:t>
            </a:r>
            <a:r>
              <a:rPr lang="ja-JP" altLang="ja-JP" sz="1000" b="1" dirty="0">
                <a:latin typeface="Meiryo UI" panose="020B0604030504040204" pitchFamily="50" charset="-128"/>
                <a:ea typeface="Meiryo UI" panose="020B0604030504040204" pitchFamily="50" charset="-128"/>
              </a:rPr>
              <a:t>を扱う際に</a:t>
            </a:r>
            <a:r>
              <a:rPr lang="ja-JP" altLang="ja-JP" sz="1000" b="1" dirty="0" smtClean="0">
                <a:latin typeface="Meiryo UI" panose="020B0604030504040204" pitchFamily="50" charset="-128"/>
                <a:ea typeface="Meiryo UI" panose="020B0604030504040204" pitchFamily="50" charset="-128"/>
              </a:rPr>
              <a:t>は絶対に必要</a:t>
            </a:r>
            <a:r>
              <a:rPr lang="ja-JP" altLang="ja-JP" sz="1000" dirty="0">
                <a:latin typeface="Meiryo UI" panose="020B0604030504040204" pitchFamily="50" charset="-128"/>
                <a:ea typeface="Meiryo UI" panose="020B0604030504040204" pitchFamily="50" charset="-128"/>
              </a:rPr>
              <a:t>となるものであり</a:t>
            </a:r>
            <a:r>
              <a:rPr lang="ja-JP"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　</a:t>
            </a:r>
            <a:endParaRPr lang="en-US" altLang="ja-JP" sz="1000" dirty="0" smtClean="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ja-JP" altLang="ja-JP" sz="1000" dirty="0" smtClean="0">
                <a:latin typeface="Meiryo UI" panose="020B0604030504040204" pitchFamily="50" charset="-128"/>
                <a:ea typeface="Meiryo UI" panose="020B0604030504040204" pitchFamily="50" charset="-128"/>
              </a:rPr>
              <a:t>プログラム内</a:t>
            </a:r>
            <a:r>
              <a:rPr lang="ja-JP" altLang="ja-JP" sz="1000" dirty="0">
                <a:latin typeface="Meiryo UI" panose="020B0604030504040204" pitchFamily="50" charset="-128"/>
                <a:ea typeface="Meiryo UI" panose="020B0604030504040204" pitchFamily="50" charset="-128"/>
              </a:rPr>
              <a:t>で</a:t>
            </a:r>
            <a:r>
              <a:rPr lang="ja-JP" altLang="ja-JP" sz="1000" dirty="0" smtClean="0">
                <a:latin typeface="Meiryo UI" panose="020B0604030504040204" pitchFamily="50" charset="-128"/>
                <a:ea typeface="Meiryo UI" panose="020B0604030504040204" pitchFamily="50" charset="-128"/>
              </a:rPr>
              <a:t>、適当</a:t>
            </a:r>
            <a:r>
              <a:rPr lang="ja-JP" altLang="ja-JP" sz="1000" dirty="0">
                <a:latin typeface="Meiryo UI" panose="020B0604030504040204" pitchFamily="50" charset="-128"/>
                <a:ea typeface="Meiryo UI" panose="020B0604030504040204" pitchFamily="50" charset="-128"/>
              </a:rPr>
              <a:t>に</a:t>
            </a:r>
            <a:r>
              <a:rPr lang="ja-JP" altLang="ja-JP" sz="1000" dirty="0" smtClean="0">
                <a:latin typeface="Meiryo UI" panose="020B0604030504040204" pitchFamily="50" charset="-128"/>
                <a:ea typeface="Meiryo UI" panose="020B0604030504040204" pitchFamily="50" charset="-128"/>
              </a:rPr>
              <a:t>作成</a:t>
            </a:r>
            <a:r>
              <a:rPr lang="ja-JP" altLang="en-US" sz="1000" dirty="0" smtClean="0">
                <a:latin typeface="Meiryo UI" panose="020B0604030504040204" pitchFamily="50" charset="-128"/>
                <a:ea typeface="Meiryo UI" panose="020B0604030504040204" pitchFamily="50" charset="-128"/>
              </a:rPr>
              <a:t>して良いものではない為、生成方法は決まっている。</a:t>
            </a:r>
            <a:endParaRPr lang="en-US" altLang="ja-JP" sz="10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②プレゼンテーションパラメーター</a:t>
            </a:r>
            <a:endParaRPr lang="en-US" altLang="ja-JP" sz="11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3D </a:t>
            </a:r>
            <a:r>
              <a:rPr lang="ja-JP" altLang="en-US" sz="1000" dirty="0">
                <a:latin typeface="Meiryo UI" panose="020B0604030504040204" pitchFamily="50" charset="-128"/>
                <a:ea typeface="Meiryo UI" panose="020B0604030504040204" pitchFamily="50" charset="-128"/>
              </a:rPr>
              <a:t>アプリケーションの動作方法を指定するオプション。例えばバック バッファー、マルチサン</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プリング、スワップ エフェクト、深度ステンシル バッファーなどがある</a:t>
            </a:r>
            <a:r>
              <a:rPr lang="ja-JP" altLang="en-US" sz="1000" dirty="0" smtClean="0">
                <a:latin typeface="Meiryo UI" panose="020B0604030504040204" pitchFamily="50" charset="-128"/>
                <a:ea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③</a:t>
            </a:r>
            <a:r>
              <a:rPr lang="en-US" altLang="ja-JP" sz="1100" dirty="0">
                <a:latin typeface="Meiryo UI" panose="020B0604030504040204" pitchFamily="50" charset="-128"/>
                <a:ea typeface="Meiryo UI" panose="020B0604030504040204" pitchFamily="50" charset="-128"/>
              </a:rPr>
              <a:t>Direct3D</a:t>
            </a:r>
            <a:r>
              <a:rPr lang="ja-JP" altLang="en-US" sz="1100" dirty="0">
                <a:latin typeface="Meiryo UI" panose="020B0604030504040204" pitchFamily="50" charset="-128"/>
                <a:ea typeface="Meiryo UI" panose="020B0604030504040204" pitchFamily="50" charset="-128"/>
              </a:rPr>
              <a:t>デバイス</a:t>
            </a:r>
            <a:endParaRPr lang="en-US" altLang="ja-JP" sz="11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Direct3D</a:t>
            </a:r>
            <a:r>
              <a:rPr lang="ja-JP" altLang="en-US" sz="1000" dirty="0">
                <a:latin typeface="Meiryo UI" panose="020B0604030504040204" pitchFamily="50" charset="-128"/>
                <a:ea typeface="Meiryo UI" panose="020B0604030504040204" pitchFamily="50" charset="-128"/>
              </a:rPr>
              <a:t>のレンダリング</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描画</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コンポーネントとなる</a:t>
            </a:r>
            <a:r>
              <a:rPr lang="ja-JP" altLang="en-US"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en-US" altLang="ja-JP" sz="1000" dirty="0" smtClean="0">
                <a:latin typeface="Meiryo UI" panose="020B0604030504040204" pitchFamily="50" charset="-128"/>
                <a:ea typeface="Meiryo UI" panose="020B0604030504040204" pitchFamily="50" charset="-128"/>
              </a:rPr>
              <a:t>    </a:t>
            </a:r>
            <a:r>
              <a:rPr lang="ja-JP" altLang="en-US" sz="1000" b="1" dirty="0" smtClean="0">
                <a:latin typeface="Meiryo UI" panose="020B0604030504040204" pitchFamily="50" charset="-128"/>
                <a:ea typeface="Meiryo UI" panose="020B0604030504040204" pitchFamily="50" charset="-128"/>
              </a:rPr>
              <a:t>レンダリング</a:t>
            </a:r>
            <a:r>
              <a:rPr lang="ja-JP" altLang="en-US" sz="1000" b="1" dirty="0">
                <a:latin typeface="Meiryo UI" panose="020B0604030504040204" pitchFamily="50" charset="-128"/>
                <a:ea typeface="Meiryo UI" panose="020B0604030504040204" pitchFamily="50" charset="-128"/>
              </a:rPr>
              <a:t>を行う際には必ず</a:t>
            </a:r>
            <a:r>
              <a:rPr lang="en-US" altLang="ja-JP" sz="1000" b="1" dirty="0" smtClean="0">
                <a:latin typeface="Meiryo UI" panose="020B0604030504040204" pitchFamily="50" charset="-128"/>
                <a:ea typeface="Meiryo UI" panose="020B0604030504040204" pitchFamily="50" charset="-128"/>
              </a:rPr>
              <a:t>Direct3D</a:t>
            </a:r>
            <a:r>
              <a:rPr lang="ja-JP" altLang="en-US" sz="1000" b="1" dirty="0" smtClean="0">
                <a:latin typeface="Meiryo UI" panose="020B0604030504040204" pitchFamily="50" charset="-128"/>
                <a:ea typeface="Meiryo UI" panose="020B0604030504040204" pitchFamily="50" charset="-128"/>
              </a:rPr>
              <a:t>デバイス</a:t>
            </a:r>
            <a:r>
              <a:rPr lang="ja-JP" altLang="en-US" sz="1000" b="1" dirty="0">
                <a:latin typeface="Meiryo UI" panose="020B0604030504040204" pitchFamily="50" charset="-128"/>
                <a:ea typeface="Meiryo UI" panose="020B0604030504040204" pitchFamily="50" charset="-128"/>
              </a:rPr>
              <a:t>の使用が発生</a:t>
            </a:r>
            <a:r>
              <a:rPr lang="ja-JP" altLang="en-US" sz="1000" dirty="0">
                <a:latin typeface="Meiryo UI" panose="020B0604030504040204" pitchFamily="50" charset="-128"/>
                <a:ea typeface="Meiryo UI" panose="020B0604030504040204" pitchFamily="50" charset="-128"/>
              </a:rPr>
              <a:t>する</a:t>
            </a:r>
            <a:r>
              <a:rPr lang="ja-JP" altLang="en-US" sz="1000" dirty="0" smtClean="0">
                <a:latin typeface="Meiryo UI" panose="020B0604030504040204" pitchFamily="50" charset="-128"/>
                <a:ea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endParaRPr>
          </a:p>
        </p:txBody>
      </p:sp>
      <p:cxnSp>
        <p:nvCxnSpPr>
          <p:cNvPr id="28" name="直線矢印コネクタ 27"/>
          <p:cNvCxnSpPr/>
          <p:nvPr/>
        </p:nvCxnSpPr>
        <p:spPr>
          <a:xfrm>
            <a:off x="3356992" y="5741278"/>
            <a:ext cx="0" cy="26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2060848" y="6029310"/>
            <a:ext cx="2664296"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Direct3D</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デバイス生成</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916832" y="6470630"/>
            <a:ext cx="288032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&lt;Direct</a:t>
            </a:r>
            <a:r>
              <a:rPr lang="ja-JP" altLang="en-US" sz="1100" dirty="0" smtClean="0">
                <a:latin typeface="Meiryo UI" panose="020B0604030504040204" pitchFamily="50" charset="-128"/>
                <a:ea typeface="Meiryo UI" panose="020B0604030504040204" pitchFamily="50" charset="-128"/>
              </a:rPr>
              <a:t>３</a:t>
            </a:r>
            <a:r>
              <a:rPr lang="en-US" altLang="ja-JP" sz="1100" dirty="0" smtClean="0">
                <a:latin typeface="Meiryo UI" panose="020B0604030504040204" pitchFamily="50" charset="-128"/>
                <a:ea typeface="Meiryo UI" panose="020B0604030504040204" pitchFamily="50" charset="-128"/>
              </a:rPr>
              <a:t>D</a:t>
            </a:r>
            <a:r>
              <a:rPr lang="ja-JP" altLang="en-US" sz="1100" dirty="0" smtClean="0">
                <a:latin typeface="Meiryo UI" panose="020B0604030504040204" pitchFamily="50" charset="-128"/>
                <a:ea typeface="Meiryo UI" panose="020B0604030504040204" pitchFamily="50" charset="-128"/>
              </a:rPr>
              <a:t>が使えるようになるまでの手順</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478852" y="1324669"/>
            <a:ext cx="6120680" cy="263149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①</a:t>
            </a:r>
            <a:r>
              <a:rPr lang="en-US" altLang="ja-JP" sz="1100" dirty="0">
                <a:latin typeface="Meiryo UI" panose="020B0604030504040204" pitchFamily="50" charset="-128"/>
                <a:ea typeface="Meiryo UI" panose="020B0604030504040204" pitchFamily="50" charset="-128"/>
              </a:rPr>
              <a:t>DirectX</a:t>
            </a:r>
            <a:r>
              <a:rPr lang="ja-JP" altLang="en-US" sz="1100" dirty="0">
                <a:latin typeface="Meiryo UI" panose="020B0604030504040204" pitchFamily="50" charset="-128"/>
                <a:ea typeface="Meiryo UI" panose="020B0604030504040204" pitchFamily="50" charset="-128"/>
              </a:rPr>
              <a:t>のインクルードディレクトリおよびライブラリディレクトリの設定</a:t>
            </a:r>
            <a:endParaRPr lang="en-US" altLang="ja-JP" sz="11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構成プロパティ」</a:t>
            </a:r>
            <a:r>
              <a:rPr lang="en-US" altLang="ja-JP" sz="1000" dirty="0">
                <a:latin typeface="Meiryo UI" panose="020B0604030504040204" pitchFamily="50" charset="-128"/>
                <a:ea typeface="Meiryo UI" panose="020B0604030504040204" pitchFamily="50" charset="-128"/>
              </a:rPr>
              <a:t>-&gt;</a:t>
            </a:r>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VC++</a:t>
            </a:r>
            <a:r>
              <a:rPr lang="ja-JP" altLang="en-US" sz="1000" dirty="0">
                <a:latin typeface="Meiryo UI" panose="020B0604030504040204" pitchFamily="50" charset="-128"/>
                <a:ea typeface="Meiryo UI" panose="020B0604030504040204" pitchFamily="50" charset="-128"/>
              </a:rPr>
              <a:t>ディレクトリ」にて「インクルードディレクトリ」と「ライブラリディレクトリ」を設定</a:t>
            </a:r>
            <a:r>
              <a:rPr lang="ja-JP" altLang="en-US" sz="1000" dirty="0" smtClean="0">
                <a:latin typeface="Meiryo UI" panose="020B0604030504040204" pitchFamily="50" charset="-128"/>
                <a:ea typeface="Meiryo UI" panose="020B0604030504040204" pitchFamily="50" charset="-128"/>
              </a:rPr>
              <a:t>する必要</a:t>
            </a:r>
            <a:r>
              <a:rPr lang="ja-JP" altLang="en-US" sz="1000" dirty="0">
                <a:latin typeface="Meiryo UI" panose="020B0604030504040204" pitchFamily="50" charset="-128"/>
                <a:ea typeface="Meiryo UI" panose="020B0604030504040204" pitchFamily="50" charset="-128"/>
              </a:rPr>
              <a:t>がある。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なお、追加するものとして、インクルードディレクトリは</a:t>
            </a:r>
            <a:r>
              <a:rPr lang="en-US" altLang="ja-JP" sz="1000" dirty="0" err="1">
                <a:latin typeface="Meiryo UI" panose="020B0604030504040204" pitchFamily="50" charset="-128"/>
                <a:ea typeface="Meiryo UI" panose="020B0604030504040204" pitchFamily="50" charset="-128"/>
              </a:rPr>
              <a:t>DirectXSDK</a:t>
            </a:r>
            <a:r>
              <a:rPr lang="ja-JP" altLang="en-US" sz="1000" dirty="0">
                <a:latin typeface="Meiryo UI" panose="020B0604030504040204" pitchFamily="50" charset="-128"/>
                <a:ea typeface="Meiryo UI" panose="020B0604030504040204" pitchFamily="50" charset="-128"/>
              </a:rPr>
              <a:t>フォルダ内の「</a:t>
            </a:r>
            <a:r>
              <a:rPr lang="en-US" altLang="ja-JP" sz="1000" dirty="0">
                <a:latin typeface="Meiryo UI" panose="020B0604030504040204" pitchFamily="50" charset="-128"/>
                <a:ea typeface="Meiryo UI" panose="020B0604030504040204" pitchFamily="50" charset="-128"/>
              </a:rPr>
              <a:t>Include</a:t>
            </a:r>
            <a:r>
              <a:rPr lang="ja-JP" altLang="en-US" sz="1000" dirty="0">
                <a:latin typeface="Meiryo UI" panose="020B0604030504040204" pitchFamily="50" charset="-128"/>
                <a:ea typeface="Meiryo UI" panose="020B0604030504040204" pitchFamily="50" charset="-128"/>
              </a:rPr>
              <a:t>」フォルダを指定し、</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ライブラリディレクトリは「</a:t>
            </a:r>
            <a:r>
              <a:rPr lang="en-US" altLang="ja-JP" sz="1000" dirty="0">
                <a:latin typeface="Meiryo UI" panose="020B0604030504040204" pitchFamily="50" charset="-128"/>
                <a:ea typeface="Meiryo UI" panose="020B0604030504040204" pitchFamily="50" charset="-128"/>
              </a:rPr>
              <a:t>Lib</a:t>
            </a:r>
            <a:r>
              <a:rPr lang="ja-JP" altLang="en-US" sz="1000" dirty="0">
                <a:latin typeface="Meiryo UI" panose="020B0604030504040204" pitchFamily="50" charset="-128"/>
                <a:ea typeface="Meiryo UI" panose="020B0604030504040204" pitchFamily="50" charset="-128"/>
              </a:rPr>
              <a:t>」フォルダ内の「</a:t>
            </a:r>
            <a:r>
              <a:rPr lang="en-US" altLang="ja-JP" sz="1000" dirty="0">
                <a:latin typeface="Meiryo UI" panose="020B0604030504040204" pitchFamily="50" charset="-128"/>
                <a:ea typeface="Meiryo UI" panose="020B0604030504040204" pitchFamily="50" charset="-128"/>
              </a:rPr>
              <a:t>x86</a:t>
            </a:r>
            <a:r>
              <a:rPr lang="ja-JP" altLang="en-US" sz="1000" dirty="0">
                <a:latin typeface="Meiryo UI" panose="020B0604030504040204" pitchFamily="50" charset="-128"/>
                <a:ea typeface="Meiryo UI" panose="020B0604030504040204" pitchFamily="50" charset="-128"/>
              </a:rPr>
              <a:t>」を指定すれば良い。</a:t>
            </a:r>
            <a:endParaRPr lang="ja-JP" altLang="ja-JP" sz="1000" dirty="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②</a:t>
            </a:r>
            <a:r>
              <a:rPr lang="ja-JP" altLang="en-US" sz="1100" dirty="0">
                <a:latin typeface="Meiryo UI" panose="020B0604030504040204" pitchFamily="50" charset="-128"/>
                <a:ea typeface="Meiryo UI" panose="020B0604030504040204" pitchFamily="50" charset="-128"/>
              </a:rPr>
              <a:t>文字セット</a:t>
            </a:r>
            <a:endParaRPr lang="en-US" altLang="ja-JP" sz="11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「構成プロパティ」－「全般」にて「文字セット」を「マルチバイト文字セットを使用する」を選択する</a:t>
            </a:r>
            <a:r>
              <a:rPr lang="ja-JP" altLang="en-US" sz="1000" dirty="0" smtClean="0">
                <a:latin typeface="Meiryo UI" panose="020B0604030504040204" pitchFamily="50" charset="-128"/>
                <a:ea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③ヘッダファイルインクルード</a:t>
            </a:r>
            <a:endParaRPr lang="en-US" altLang="ja-JP" sz="11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を使用する為に、「</a:t>
            </a:r>
            <a:r>
              <a:rPr lang="en-US" altLang="ja-JP" sz="1000" dirty="0" smtClean="0">
                <a:latin typeface="Meiryo UI" panose="020B0604030504040204" pitchFamily="50" charset="-128"/>
                <a:ea typeface="Meiryo UI" panose="020B0604030504040204" pitchFamily="50" charset="-128"/>
              </a:rPr>
              <a:t>d3d9.h</a:t>
            </a:r>
            <a:r>
              <a:rPr lang="ja-JP" altLang="en-US" sz="1000" dirty="0" smtClean="0">
                <a:latin typeface="Meiryo UI" panose="020B0604030504040204" pitchFamily="50" charset="-128"/>
                <a:ea typeface="Meiryo UI" panose="020B0604030504040204" pitchFamily="50" charset="-128"/>
              </a:rPr>
              <a:t>」と「</a:t>
            </a:r>
            <a:r>
              <a:rPr lang="en-US" altLang="ja-JP" sz="1000" dirty="0" smtClean="0">
                <a:latin typeface="Meiryo UI" panose="020B0604030504040204" pitchFamily="50" charset="-128"/>
                <a:ea typeface="Meiryo UI" panose="020B0604030504040204" pitchFamily="50" charset="-128"/>
              </a:rPr>
              <a:t>d3dx9.h</a:t>
            </a:r>
            <a:r>
              <a:rPr lang="ja-JP" altLang="en-US" sz="1000" dirty="0" smtClean="0">
                <a:latin typeface="Meiryo UI" panose="020B0604030504040204" pitchFamily="50" charset="-128"/>
                <a:ea typeface="Meiryo UI" panose="020B0604030504040204" pitchFamily="50" charset="-128"/>
              </a:rPr>
              <a:t>」をインクルードする必要がある。</a:t>
            </a:r>
            <a:endParaRPr lang="en-US" altLang="ja-JP" sz="1000" dirty="0" smtClean="0">
              <a:latin typeface="Meiryo UI" panose="020B0604030504040204" pitchFamily="50" charset="-128"/>
              <a:ea typeface="Meiryo UI" panose="020B0604030504040204" pitchFamily="50" charset="-128"/>
            </a:endParaRPr>
          </a:p>
          <a:p>
            <a:endParaRPr lang="en-US" altLang="ja-JP" sz="10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④ライブラリロード</a:t>
            </a:r>
            <a:endParaRPr lang="en-US" altLang="ja-JP" sz="11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ライブラリファイルは「</a:t>
            </a:r>
            <a:r>
              <a:rPr lang="en-US" altLang="ja-JP" sz="1000" dirty="0" smtClean="0">
                <a:latin typeface="Meiryo UI" panose="020B0604030504040204" pitchFamily="50" charset="-128"/>
                <a:ea typeface="Meiryo UI" panose="020B0604030504040204" pitchFamily="50" charset="-128"/>
              </a:rPr>
              <a:t>d3d9.lib</a:t>
            </a:r>
            <a:r>
              <a:rPr lang="ja-JP" altLang="en-US" sz="1000" dirty="0" smtClean="0">
                <a:latin typeface="Meiryo UI" panose="020B0604030504040204" pitchFamily="50" charset="-128"/>
                <a:ea typeface="Meiryo UI" panose="020B0604030504040204" pitchFamily="50" charset="-128"/>
              </a:rPr>
              <a:t>」と「</a:t>
            </a:r>
            <a:r>
              <a:rPr lang="en-US" altLang="ja-JP" sz="1000" dirty="0" smtClean="0">
                <a:latin typeface="Meiryo UI" panose="020B0604030504040204" pitchFamily="50" charset="-128"/>
                <a:ea typeface="Meiryo UI" panose="020B0604030504040204" pitchFamily="50" charset="-128"/>
              </a:rPr>
              <a:t>d3dx9.lib</a:t>
            </a:r>
            <a:r>
              <a:rPr lang="ja-JP" altLang="en-US" sz="1000" dirty="0" smtClean="0">
                <a:latin typeface="Meiryo UI" panose="020B0604030504040204" pitchFamily="50" charset="-128"/>
                <a:ea typeface="Meiryo UI" panose="020B0604030504040204" pitchFamily="50" charset="-128"/>
              </a:rPr>
              <a:t>」が必要になる為、以下のどちらかの方法でロードする</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１）プロジェクトのプロパティを開き、「構成プロパティ</a:t>
            </a:r>
            <a:r>
              <a:rPr lang="en-US" altLang="ja-JP" sz="1000" dirty="0" smtClean="0">
                <a:latin typeface="Meiryo UI" panose="020B0604030504040204" pitchFamily="50" charset="-128"/>
                <a:ea typeface="Meiryo UI" panose="020B0604030504040204" pitchFamily="50" charset="-128"/>
              </a:rPr>
              <a:t>-&gt;</a:t>
            </a:r>
            <a:r>
              <a:rPr lang="ja-JP" altLang="en-US" sz="1000" dirty="0" smtClean="0">
                <a:latin typeface="Meiryo UI" panose="020B0604030504040204" pitchFamily="50" charset="-128"/>
                <a:ea typeface="Meiryo UI" panose="020B0604030504040204" pitchFamily="50" charset="-128"/>
              </a:rPr>
              <a:t>リンカ</a:t>
            </a:r>
            <a:r>
              <a:rPr lang="en-US" altLang="ja-JP" sz="1000" dirty="0" smtClean="0">
                <a:latin typeface="Meiryo UI" panose="020B0604030504040204" pitchFamily="50" charset="-128"/>
                <a:ea typeface="Meiryo UI" panose="020B0604030504040204" pitchFamily="50" charset="-128"/>
              </a:rPr>
              <a:t>-&gt;</a:t>
            </a:r>
            <a:r>
              <a:rPr lang="ja-JP" altLang="en-US" sz="1000" dirty="0" smtClean="0">
                <a:latin typeface="Meiryo UI" panose="020B0604030504040204" pitchFamily="50" charset="-128"/>
                <a:ea typeface="Meiryo UI" panose="020B0604030504040204" pitchFamily="50" charset="-128"/>
              </a:rPr>
              <a:t>入力」にある追加の依存ファイルにて設定する。</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２）</a:t>
            </a: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pragma</a:t>
            </a:r>
            <a:r>
              <a:rPr lang="en-US" altLang="ja-JP" sz="1000" dirty="0" smtClean="0">
                <a:latin typeface="Meiryo UI" panose="020B0604030504040204" pitchFamily="50" charset="-128"/>
                <a:ea typeface="Meiryo UI" panose="020B0604030504040204" pitchFamily="50" charset="-128"/>
              </a:rPr>
              <a:t> comment</a:t>
            </a:r>
            <a:r>
              <a:rPr lang="ja-JP" altLang="en-US" sz="1000" dirty="0" err="1" smtClean="0">
                <a:latin typeface="Meiryo UI" panose="020B0604030504040204" pitchFamily="50" charset="-128"/>
                <a:ea typeface="Meiryo UI" panose="020B0604030504040204" pitchFamily="50" charset="-128"/>
              </a:rPr>
              <a:t>にて第</a:t>
            </a:r>
            <a:r>
              <a:rPr lang="en-US" altLang="ja-JP" sz="1000" dirty="0" smtClean="0">
                <a:latin typeface="Meiryo UI" panose="020B0604030504040204" pitchFamily="50" charset="-128"/>
                <a:ea typeface="Meiryo UI" panose="020B0604030504040204" pitchFamily="50" charset="-128"/>
              </a:rPr>
              <a:t>1</a:t>
            </a:r>
            <a:r>
              <a:rPr lang="ja-JP" altLang="en-US" sz="1000" dirty="0" smtClean="0">
                <a:latin typeface="Meiryo UI" panose="020B0604030504040204" pitchFamily="50" charset="-128"/>
                <a:ea typeface="Meiryo UI" panose="020B0604030504040204" pitchFamily="50" charset="-128"/>
              </a:rPr>
              <a:t>引数に</a:t>
            </a:r>
            <a:r>
              <a:rPr lang="en-US" altLang="ja-JP" sz="1000" dirty="0" smtClean="0">
                <a:latin typeface="Meiryo UI" panose="020B0604030504040204" pitchFamily="50" charset="-128"/>
                <a:ea typeface="Meiryo UI" panose="020B0604030504040204" pitchFamily="50" charset="-128"/>
              </a:rPr>
              <a:t>lib</a:t>
            </a:r>
            <a:r>
              <a:rPr lang="ja-JP" altLang="en-US" sz="1000" dirty="0" err="1" smtClean="0">
                <a:latin typeface="Meiryo UI" panose="020B0604030504040204" pitchFamily="50" charset="-128"/>
                <a:ea typeface="Meiryo UI" panose="020B0604030504040204" pitchFamily="50" charset="-128"/>
              </a:rPr>
              <a:t>を第</a:t>
            </a:r>
            <a:r>
              <a:rPr lang="en-US" altLang="ja-JP" sz="1000" dirty="0" smtClean="0">
                <a:latin typeface="Meiryo UI" panose="020B0604030504040204" pitchFamily="50" charset="-128"/>
                <a:ea typeface="Meiryo UI" panose="020B0604030504040204" pitchFamily="50" charset="-128"/>
              </a:rPr>
              <a:t>2</a:t>
            </a:r>
            <a:r>
              <a:rPr lang="ja-JP" altLang="en-US" sz="1000" dirty="0" smtClean="0">
                <a:latin typeface="Meiryo UI" panose="020B0604030504040204" pitchFamily="50" charset="-128"/>
                <a:ea typeface="Meiryo UI" panose="020B0604030504040204" pitchFamily="50" charset="-128"/>
              </a:rPr>
              <a:t>引数をライブラリ名を指定する。</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本科目では２</a:t>
            </a:r>
            <a:r>
              <a:rPr lang="en-US"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を採用する。</a:t>
            </a:r>
            <a:endParaRPr lang="en-US" altLang="ja-JP" sz="10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30</a:t>
            </a:fld>
            <a:endParaRPr kumimoji="1" lang="ja-JP" altLang="en-US"/>
          </a:p>
        </p:txBody>
      </p:sp>
      <p:sp>
        <p:nvSpPr>
          <p:cNvPr id="34" name="フッター プレースホルダ 58"/>
          <p:cNvSpPr>
            <a:spLocks noGrp="1"/>
          </p:cNvSpPr>
          <p:nvPr>
            <p:ph type="ftr" sz="quarter" idx="11"/>
          </p:nvPr>
        </p:nvSpPr>
        <p:spPr>
          <a:xfrm>
            <a:off x="2105472" y="8475134"/>
            <a:ext cx="2409378"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251520"/>
            <a:ext cx="280878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4.5</a:t>
            </a:r>
            <a:r>
              <a:rPr kumimoji="1" lang="ja-JP" altLang="en-US" u="sng" dirty="0" smtClean="0">
                <a:latin typeface="Meiryo UI" panose="020B0604030504040204" pitchFamily="50" charset="-128"/>
                <a:ea typeface="Meiryo UI" panose="020B0604030504040204" pitchFamily="50" charset="-128"/>
              </a:rPr>
              <a:t>　頂点フォーマットのセット</a:t>
            </a:r>
            <a:endParaRPr kumimoji="1" lang="ja-JP" altLang="en-US" u="sng"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92696" y="611560"/>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使用する頂点フォーマットがどのようなものかを</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デバイスに対してセットする必要があり、それには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SetFVF</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548680" y="1062479"/>
            <a:ext cx="6128196" cy="1277273"/>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en-US" altLang="ja-JP" sz="1100" dirty="0" err="1" smtClean="0">
                <a:latin typeface="Meiryo UI" panose="020B0604030504040204" pitchFamily="50" charset="-128"/>
                <a:ea typeface="Meiryo UI" panose="020B0604030504040204" pitchFamily="50" charset="-128"/>
              </a:rPr>
              <a:t>SetFVF</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デバイスに対して指定した頂点フォーマットをセットする。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書式</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HRESULT </a:t>
            </a:r>
            <a:r>
              <a:rPr lang="en-US" altLang="ja-JP" sz="1100" dirty="0" err="1" smtClean="0">
                <a:latin typeface="Meiryo UI" panose="020B0604030504040204" pitchFamily="50" charset="-128"/>
                <a:ea typeface="Meiryo UI" panose="020B0604030504040204" pitchFamily="50" charset="-128"/>
              </a:rPr>
              <a:t>SetFVF</a:t>
            </a:r>
            <a:r>
              <a:rPr lang="en-US" altLang="ja-JP" sz="1100" dirty="0" smtClean="0">
                <a:latin typeface="Meiryo UI" panose="020B0604030504040204" pitchFamily="50" charset="-128"/>
                <a:ea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DWORD FVF</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頂点フォーマット</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p>
        </p:txBody>
      </p:sp>
      <p:sp>
        <p:nvSpPr>
          <p:cNvPr id="21" name="正方形/長方形 20"/>
          <p:cNvSpPr/>
          <p:nvPr/>
        </p:nvSpPr>
        <p:spPr>
          <a:xfrm>
            <a:off x="556196" y="1259632"/>
            <a:ext cx="5904656" cy="107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20688" y="2339752"/>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例えば、頂点フォーマットに未トランスフォーム座標、ディフーズカラーをセットする場合には次のようなプログラムとなる。</a:t>
            </a:r>
            <a:endParaRPr lang="en-US" altLang="ja-JP" sz="1100" dirty="0" smtClean="0">
              <a:latin typeface="Meiryo UI" panose="020B0604030504040204" pitchFamily="50" charset="-128"/>
              <a:ea typeface="Meiryo UI" panose="020B0604030504040204" pitchFamily="50" charset="-128"/>
            </a:endParaRPr>
          </a:p>
        </p:txBody>
      </p:sp>
      <p:sp>
        <p:nvSpPr>
          <p:cNvPr id="27" name="正方形/長方形 26"/>
          <p:cNvSpPr/>
          <p:nvPr/>
        </p:nvSpPr>
        <p:spPr>
          <a:xfrm>
            <a:off x="548680" y="2915816"/>
            <a:ext cx="5904656"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548680" y="2915816"/>
            <a:ext cx="4392488" cy="261610"/>
          </a:xfrm>
          <a:prstGeom prst="rect">
            <a:avLst/>
          </a:prstGeom>
          <a:noFill/>
        </p:spPr>
        <p:txBody>
          <a:bodyPr wrap="square" rtlCol="0">
            <a:spAutoFit/>
          </a:bodyPr>
          <a:lstStyle/>
          <a:p>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graphicsDevice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SetFVF</a:t>
            </a:r>
            <a:r>
              <a:rPr lang="en-US" altLang="ja-JP" sz="1100" dirty="0" smtClean="0">
                <a:latin typeface="ゆたぽん（コーディング）" pitchFamily="1" charset="-128"/>
                <a:ea typeface="ゆたぽん（コーディング）" pitchFamily="1" charset="-128"/>
              </a:rPr>
              <a:t>(D3DFVF_XYZ | D3DFVF_DIFFUSE);</a:t>
            </a:r>
          </a:p>
        </p:txBody>
      </p:sp>
      <p:sp>
        <p:nvSpPr>
          <p:cNvPr id="29" name="テキスト ボックス 28"/>
          <p:cNvSpPr txBox="1"/>
          <p:nvPr/>
        </p:nvSpPr>
        <p:spPr>
          <a:xfrm>
            <a:off x="2348880" y="3203848"/>
            <a:ext cx="2016224"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SetFVF</a:t>
            </a:r>
            <a:r>
              <a:rPr lang="ja-JP" altLang="en-US" sz="1100" dirty="0" smtClean="0">
                <a:latin typeface="Meiryo UI" panose="020B0604030504040204" pitchFamily="50" charset="-128"/>
                <a:ea typeface="Meiryo UI" panose="020B0604030504040204" pitchFamily="50" charset="-128"/>
              </a:rPr>
              <a:t>関数の使用例</a:t>
            </a:r>
            <a:r>
              <a:rPr lang="en-US" altLang="ja-JP" sz="1100" dirty="0" smtClean="0">
                <a:latin typeface="Meiryo UI" panose="020B0604030504040204" pitchFamily="50" charset="-128"/>
                <a:ea typeface="Meiryo UI" panose="020B0604030504040204" pitchFamily="50" charset="-128"/>
              </a:rPr>
              <a:t>&gt;</a:t>
            </a:r>
          </a:p>
        </p:txBody>
      </p:sp>
      <p:sp>
        <p:nvSpPr>
          <p:cNvPr id="13" name="テキスト ボックス 12"/>
          <p:cNvSpPr txBox="1"/>
          <p:nvPr/>
        </p:nvSpPr>
        <p:spPr>
          <a:xfrm>
            <a:off x="404664" y="3491880"/>
            <a:ext cx="444224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4.6</a:t>
            </a:r>
            <a:r>
              <a:rPr kumimoji="1" lang="ja-JP" altLang="en-US" u="sng" dirty="0" smtClean="0">
                <a:latin typeface="Meiryo UI" panose="020B0604030504040204" pitchFamily="50" charset="-128"/>
                <a:ea typeface="Meiryo UI" panose="020B0604030504040204" pitchFamily="50" charset="-128"/>
              </a:rPr>
              <a:t>　頂点バッファによる頂点データ管理</a:t>
            </a:r>
            <a:r>
              <a:rPr kumimoji="1" lang="en-US" altLang="ja-JP" u="sng" dirty="0" smtClean="0">
                <a:latin typeface="Meiryo UI" panose="020B0604030504040204" pitchFamily="50" charset="-128"/>
                <a:ea typeface="Meiryo UI" panose="020B0604030504040204" pitchFamily="50" charset="-128"/>
              </a:rPr>
              <a:t>(</a:t>
            </a:r>
            <a:r>
              <a:rPr kumimoji="1" lang="ja-JP" altLang="en-US" u="sng" dirty="0" smtClean="0">
                <a:latin typeface="Meiryo UI" panose="020B0604030504040204" pitchFamily="50" charset="-128"/>
                <a:ea typeface="Meiryo UI" panose="020B0604030504040204" pitchFamily="50" charset="-128"/>
              </a:rPr>
              <a:t>概要</a:t>
            </a:r>
            <a:r>
              <a:rPr kumimoji="1" lang="en-US" altLang="ja-JP" u="sng" dirty="0" smtClean="0">
                <a:latin typeface="Meiryo UI" panose="020B0604030504040204" pitchFamily="50" charset="-128"/>
                <a:ea typeface="Meiryo UI" panose="020B0604030504040204" pitchFamily="50" charset="-128"/>
              </a:rPr>
              <a:t>)</a:t>
            </a:r>
          </a:p>
        </p:txBody>
      </p:sp>
      <p:sp>
        <p:nvSpPr>
          <p:cNvPr id="14" name="テキスト ボックス 13"/>
          <p:cNvSpPr txBox="1"/>
          <p:nvPr/>
        </p:nvSpPr>
        <p:spPr>
          <a:xfrm>
            <a:off x="692696" y="3851920"/>
            <a:ext cx="5760640" cy="178510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頂点データの管理の仕方はいくつかのパターンがあるが、ここでは</a:t>
            </a:r>
            <a:r>
              <a:rPr lang="ja-JP" altLang="en-US" sz="1100" b="1" dirty="0" smtClean="0">
                <a:latin typeface="Meiryo UI" panose="020B0604030504040204" pitchFamily="50" charset="-128"/>
                <a:ea typeface="Meiryo UI" panose="020B0604030504040204" pitchFamily="50" charset="-128"/>
              </a:rPr>
              <a:t>頂点バッファを用いて頂点データを管理</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頂点バッファとは、頂点データの保存方法の一つであり、独自に定義した頂点データを格納する領域</a:t>
            </a:r>
            <a:r>
              <a:rPr lang="ja-JP" altLang="en-US" sz="1100" dirty="0" smtClean="0">
                <a:latin typeface="Meiryo UI" panose="020B0604030504040204" pitchFamily="50" charset="-128"/>
                <a:ea typeface="Meiryo UI" panose="020B0604030504040204" pitchFamily="50" charset="-128"/>
              </a:rPr>
              <a:t>である。また、頂点データの保存方法として最も最適なものとして推奨されている。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なお、</a:t>
            </a:r>
            <a:r>
              <a:rPr lang="ja-JP" altLang="en-US" sz="1100" b="1" dirty="0" smtClean="0">
                <a:latin typeface="Meiryo UI" panose="020B0604030504040204" pitchFamily="50" charset="-128"/>
                <a:ea typeface="Meiryo UI" panose="020B0604030504040204" pitchFamily="50" charset="-128"/>
              </a:rPr>
              <a:t>頂点バッファのデータ型として</a:t>
            </a:r>
            <a:r>
              <a:rPr lang="en-US" altLang="ja-JP" sz="1100" b="1" dirty="0" smtClean="0">
                <a:latin typeface="Meiryo UI" panose="020B0604030504040204" pitchFamily="50" charset="-128"/>
                <a:ea typeface="Meiryo UI" panose="020B0604030504040204" pitchFamily="50" charset="-128"/>
              </a:rPr>
              <a:t>DirectX</a:t>
            </a:r>
            <a:r>
              <a:rPr lang="ja-JP" altLang="en-US" sz="1100" b="1" dirty="0" smtClean="0">
                <a:latin typeface="Meiryo UI" panose="020B0604030504040204" pitchFamily="50" charset="-128"/>
                <a:ea typeface="Meiryo UI" panose="020B0604030504040204" pitchFamily="50" charset="-128"/>
              </a:rPr>
              <a:t>では</a:t>
            </a:r>
            <a:r>
              <a:rPr lang="en-US" altLang="ja-JP" sz="1100" b="1" dirty="0" smtClean="0">
                <a:latin typeface="Meiryo UI" panose="020B0604030504040204" pitchFamily="50" charset="-128"/>
                <a:ea typeface="Meiryo UI" panose="020B0604030504040204" pitchFamily="50" charset="-128"/>
              </a:rPr>
              <a:t>LPDIRECT3DVERTEXBUFFER9</a:t>
            </a:r>
            <a:r>
              <a:rPr lang="ja-JP" altLang="en-US" sz="1100" b="1" dirty="0" smtClean="0">
                <a:latin typeface="Meiryo UI" panose="020B0604030504040204" pitchFamily="50" charset="-128"/>
                <a:ea typeface="Meiryo UI" panose="020B0604030504040204" pitchFamily="50" charset="-128"/>
              </a:rPr>
              <a:t>型が用意されている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例えば、頂点データが「頂点座標」と「頂点カラー」から成る頂点であり、全部で</a:t>
            </a:r>
            <a:r>
              <a:rPr lang="en-US" altLang="ja-JP" sz="1100" dirty="0" smtClean="0">
                <a:latin typeface="Meiryo UI" panose="020B0604030504040204" pitchFamily="50" charset="-128"/>
                <a:ea typeface="Meiryo UI" panose="020B0604030504040204" pitchFamily="50" charset="-128"/>
              </a:rPr>
              <a:t>3</a:t>
            </a:r>
            <a:r>
              <a:rPr lang="ja-JP" altLang="en-US" sz="1100" dirty="0" err="1" smtClean="0">
                <a:latin typeface="Meiryo UI" panose="020B0604030504040204" pitchFamily="50" charset="-128"/>
                <a:ea typeface="Meiryo UI" panose="020B0604030504040204" pitchFamily="50" charset="-128"/>
              </a:rPr>
              <a:t>つの</a:t>
            </a:r>
            <a:r>
              <a:rPr lang="ja-JP" altLang="en-US" sz="1100" dirty="0" smtClean="0">
                <a:latin typeface="Meiryo UI" panose="020B0604030504040204" pitchFamily="50" charset="-128"/>
                <a:ea typeface="Meiryo UI" panose="020B0604030504040204" pitchFamily="50" charset="-128"/>
              </a:rPr>
              <a:t>頂点がある場合、頂点バッファは以下のようなイメージになる。</a:t>
            </a:r>
            <a:endParaRPr lang="en-US" altLang="ja-JP" sz="1100" dirty="0" smtClean="0">
              <a:latin typeface="Meiryo UI" panose="020B0604030504040204" pitchFamily="50" charset="-128"/>
              <a:ea typeface="Meiryo UI" panose="020B0604030504040204" pitchFamily="50" charset="-128"/>
            </a:endParaRPr>
          </a:p>
        </p:txBody>
      </p:sp>
      <p:sp>
        <p:nvSpPr>
          <p:cNvPr id="15" name="正方形/長方形 14"/>
          <p:cNvSpPr/>
          <p:nvPr/>
        </p:nvSpPr>
        <p:spPr>
          <a:xfrm>
            <a:off x="1169368" y="5724128"/>
            <a:ext cx="5256584"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313384" y="5837664"/>
            <a:ext cx="165618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Meiryo UI" panose="020B0604030504040204" pitchFamily="50" charset="-128"/>
                <a:ea typeface="Meiryo UI" panose="020B0604030504040204" pitchFamily="50" charset="-128"/>
              </a:rPr>
              <a:t>頂点データ</a:t>
            </a:r>
            <a:r>
              <a:rPr lang="ja-JP" altLang="en-US" sz="1100" b="1" dirty="0" smtClean="0">
                <a:solidFill>
                  <a:sysClr val="windowText" lastClr="000000"/>
                </a:solidFill>
                <a:latin typeface="Meiryo UI" panose="020B0604030504040204" pitchFamily="50" charset="-128"/>
                <a:ea typeface="Meiryo UI" panose="020B0604030504040204" pitchFamily="50" charset="-128"/>
              </a:rPr>
              <a:t>①</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cxnSp>
        <p:nvCxnSpPr>
          <p:cNvPr id="22" name="直線矢印コネクタ 21"/>
          <p:cNvCxnSpPr/>
          <p:nvPr/>
        </p:nvCxnSpPr>
        <p:spPr>
          <a:xfrm>
            <a:off x="9496724" y="608416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492896" y="6516216"/>
            <a:ext cx="187220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ja-JP" altLang="en-US" sz="1100" dirty="0" smtClean="0">
                <a:latin typeface="Meiryo UI" panose="020B0604030504040204" pitchFamily="50" charset="-128"/>
                <a:ea typeface="Meiryo UI" panose="020B0604030504040204" pitchFamily="50" charset="-128"/>
              </a:rPr>
              <a:t>頂点バッファのイメージ</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24" name="正方形/長方形 23"/>
          <p:cNvSpPr/>
          <p:nvPr/>
        </p:nvSpPr>
        <p:spPr>
          <a:xfrm>
            <a:off x="1313384" y="6053688"/>
            <a:ext cx="792088"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頂点座標</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25" name="直線矢印コネクタ 24"/>
          <p:cNvCxnSpPr/>
          <p:nvPr/>
        </p:nvCxnSpPr>
        <p:spPr>
          <a:xfrm>
            <a:off x="9496724" y="558011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60648" y="5940152"/>
            <a:ext cx="980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頂点バッファ</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p:txBody>
      </p:sp>
      <p:cxnSp>
        <p:nvCxnSpPr>
          <p:cNvPr id="31" name="直線矢印コネクタ 30"/>
          <p:cNvCxnSpPr/>
          <p:nvPr/>
        </p:nvCxnSpPr>
        <p:spPr>
          <a:xfrm>
            <a:off x="9496724" y="658822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2105472" y="6053688"/>
            <a:ext cx="864096"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頂点カラー</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35" name="正方形/長方形 34"/>
          <p:cNvSpPr/>
          <p:nvPr/>
        </p:nvSpPr>
        <p:spPr>
          <a:xfrm>
            <a:off x="2968804" y="5837664"/>
            <a:ext cx="165618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Meiryo UI" panose="020B0604030504040204" pitchFamily="50" charset="-128"/>
                <a:ea typeface="Meiryo UI" panose="020B0604030504040204" pitchFamily="50" charset="-128"/>
              </a:rPr>
              <a:t>頂点データ②</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sp>
        <p:nvSpPr>
          <p:cNvPr id="36" name="正方形/長方形 35"/>
          <p:cNvSpPr/>
          <p:nvPr/>
        </p:nvSpPr>
        <p:spPr>
          <a:xfrm>
            <a:off x="2968804" y="6053688"/>
            <a:ext cx="792088"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頂点座標</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38" name="正方形/長方形 37"/>
          <p:cNvSpPr/>
          <p:nvPr/>
        </p:nvSpPr>
        <p:spPr>
          <a:xfrm>
            <a:off x="3760892" y="6053688"/>
            <a:ext cx="864096"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頂点カラー</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39" name="正方形/長方形 38"/>
          <p:cNvSpPr/>
          <p:nvPr/>
        </p:nvSpPr>
        <p:spPr>
          <a:xfrm>
            <a:off x="4625752" y="5841856"/>
            <a:ext cx="165618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Meiryo UI" panose="020B0604030504040204" pitchFamily="50" charset="-128"/>
                <a:ea typeface="Meiryo UI" panose="020B0604030504040204" pitchFamily="50" charset="-128"/>
              </a:rPr>
              <a:t>頂点データ③</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p:txBody>
      </p:sp>
      <p:sp>
        <p:nvSpPr>
          <p:cNvPr id="40" name="正方形/長方形 39"/>
          <p:cNvSpPr/>
          <p:nvPr/>
        </p:nvSpPr>
        <p:spPr>
          <a:xfrm>
            <a:off x="4625752" y="6057880"/>
            <a:ext cx="792088"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頂点座標</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5417840" y="6057880"/>
            <a:ext cx="864096"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頂点カラー</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
        <p:nvSpPr>
          <p:cNvPr id="42" name="正方形/長方形 41"/>
          <p:cNvSpPr/>
          <p:nvPr/>
        </p:nvSpPr>
        <p:spPr>
          <a:xfrm>
            <a:off x="1313384" y="5839566"/>
            <a:ext cx="165618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b="1" dirty="0">
              <a:solidFill>
                <a:sysClr val="windowText" lastClr="000000"/>
              </a:solidFill>
            </a:endParaRPr>
          </a:p>
        </p:txBody>
      </p:sp>
      <p:sp>
        <p:nvSpPr>
          <p:cNvPr id="43" name="正方形/長方形 42"/>
          <p:cNvSpPr/>
          <p:nvPr/>
        </p:nvSpPr>
        <p:spPr>
          <a:xfrm>
            <a:off x="2969568" y="5839003"/>
            <a:ext cx="165618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b="1" dirty="0">
              <a:solidFill>
                <a:sysClr val="windowText" lastClr="000000"/>
              </a:solidFill>
            </a:endParaRPr>
          </a:p>
        </p:txBody>
      </p:sp>
      <p:sp>
        <p:nvSpPr>
          <p:cNvPr id="44" name="正方形/長方形 43"/>
          <p:cNvSpPr/>
          <p:nvPr/>
        </p:nvSpPr>
        <p:spPr>
          <a:xfrm>
            <a:off x="4625752" y="5839003"/>
            <a:ext cx="165618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b="1" dirty="0">
              <a:solidFill>
                <a:sysClr val="windowText" lastClr="000000"/>
              </a:solidFill>
            </a:endParaRPr>
          </a:p>
        </p:txBody>
      </p:sp>
      <p:sp>
        <p:nvSpPr>
          <p:cNvPr id="45" name="テキスト ボックス 44"/>
          <p:cNvSpPr txBox="1"/>
          <p:nvPr/>
        </p:nvSpPr>
        <p:spPr>
          <a:xfrm>
            <a:off x="692696" y="6949425"/>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上記図のように頂点バッファで保存する為には、</a:t>
            </a:r>
            <a:r>
              <a:rPr lang="ja-JP" altLang="en-US" sz="1100" b="1" dirty="0" smtClean="0">
                <a:latin typeface="Meiryo UI" panose="020B0604030504040204" pitchFamily="50" charset="-128"/>
                <a:ea typeface="Meiryo UI" panose="020B0604030504040204" pitchFamily="50" charset="-128"/>
              </a:rPr>
              <a:t>頂点データを格納する為の構造体が必要となる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なお、</a:t>
            </a:r>
            <a:r>
              <a:rPr lang="ja-JP" altLang="en-US" sz="1100" b="1" dirty="0" smtClean="0">
                <a:latin typeface="Meiryo UI" panose="020B0604030504040204" pitchFamily="50" charset="-128"/>
                <a:ea typeface="Meiryo UI" panose="020B0604030504040204" pitchFamily="50" charset="-128"/>
              </a:rPr>
              <a:t>構造体で記述する内容は頂点フォーマットとリンクさせる必要がある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31</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692696" y="395536"/>
            <a:ext cx="5760640"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例えば、頂点フォーマットが「トランスフォーム済座標」、「ディフーズカラー」で定義し、それにリンクした頂点データ用構造体を作成する場合には、以下のようになる。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46" name="正方形/長方形 45"/>
          <p:cNvSpPr/>
          <p:nvPr/>
        </p:nvSpPr>
        <p:spPr>
          <a:xfrm>
            <a:off x="764704" y="899592"/>
            <a:ext cx="5616624" cy="938719"/>
          </a:xfrm>
          <a:prstGeom prst="rect">
            <a:avLst/>
          </a:prstGeom>
          <a:ln w="19050">
            <a:solidFill>
              <a:schemeClr val="accent1"/>
            </a:solidFill>
          </a:ln>
        </p:spPr>
        <p:txBody>
          <a:bodyPr wrap="square">
            <a:spAutoFit/>
          </a:bodyPr>
          <a:lstStyle/>
          <a:p>
            <a:r>
              <a:rPr lang="en-US" altLang="ja-JP" sz="1100" dirty="0" err="1" smtClean="0">
                <a:latin typeface="ゆたぽん（コーディング）" pitchFamily="1" charset="-128"/>
                <a:ea typeface="Meiryo UI" panose="020B0604030504040204" pitchFamily="50" charset="-128"/>
              </a:rPr>
              <a:t>typedef</a:t>
            </a:r>
            <a:r>
              <a:rPr lang="en-US" altLang="ja-JP"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struct</a:t>
            </a:r>
            <a:r>
              <a:rPr lang="en-US" altLang="ja-JP" sz="1100" dirty="0" smtClean="0">
                <a:latin typeface="ゆたぽん（コーディング）" pitchFamily="1" charset="-128"/>
                <a:ea typeface="Meiryo UI" panose="020B0604030504040204" pitchFamily="50" charset="-128"/>
              </a:rPr>
              <a:t> CUSTOMVERTEX</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float x, y, z, </a:t>
            </a:r>
            <a:r>
              <a:rPr lang="en-US" altLang="ja-JP" sz="1100" dirty="0" err="1" smtClean="0">
                <a:latin typeface="ゆたぽん（コーディング）" pitchFamily="1" charset="-128"/>
                <a:ea typeface="Meiryo UI" panose="020B0604030504040204" pitchFamily="50" charset="-128"/>
              </a:rPr>
              <a:t>rhw</a:t>
            </a:r>
            <a:r>
              <a:rPr lang="en-US" altLang="ja-JP" sz="1100" dirty="0" smtClean="0">
                <a:latin typeface="ゆたぽん（コーディング）" pitchFamily="1" charset="-128"/>
                <a:ea typeface="Meiryo UI" panose="020B0604030504040204" pitchFamily="50" charset="-128"/>
              </a:rPr>
              <a:t>;	</a:t>
            </a:r>
            <a:r>
              <a:rPr lang="en-US" altLang="ja-JP" sz="1100" b="1" dirty="0" smtClean="0">
                <a:latin typeface="ゆたぽん（コーディング）" pitchFamily="1" charset="-128"/>
                <a:ea typeface="Meiryo UI" panose="020B0604030504040204" pitchFamily="50" charset="-128"/>
              </a:rPr>
              <a:t>// </a:t>
            </a:r>
            <a:r>
              <a:rPr lang="ja-JP" altLang="en-US" sz="1100" b="1" dirty="0" smtClean="0">
                <a:latin typeface="ゆたぽん（コーディング）" pitchFamily="1" charset="-128"/>
                <a:ea typeface="Meiryo UI" panose="020B0604030504040204" pitchFamily="50" charset="-128"/>
              </a:rPr>
              <a:t>頂点の変換後の座標</a:t>
            </a:r>
            <a:r>
              <a:rPr lang="en-US" altLang="ja-JP" sz="1100" b="1" dirty="0" smtClean="0">
                <a:latin typeface="ゆたぽん（コーディング）" pitchFamily="1" charset="-128"/>
                <a:ea typeface="Meiryo UI" panose="020B0604030504040204" pitchFamily="50" charset="-128"/>
              </a:rPr>
              <a:t>( x:X, y:Y, z:Z, </a:t>
            </a:r>
            <a:r>
              <a:rPr lang="en-US" altLang="ja-JP" sz="1100" b="1" dirty="0" err="1" smtClean="0">
                <a:latin typeface="ゆたぽん（コーディング）" pitchFamily="1" charset="-128"/>
                <a:ea typeface="Meiryo UI" panose="020B0604030504040204" pitchFamily="50" charset="-128"/>
              </a:rPr>
              <a:t>rhw:RHW</a:t>
            </a:r>
            <a:r>
              <a:rPr lang="en-US" altLang="ja-JP" sz="1100" b="1" dirty="0" smtClean="0">
                <a:latin typeface="ゆたぽん（コーディング）" pitchFamily="1" charset="-128"/>
                <a:ea typeface="Meiryo UI" panose="020B0604030504040204" pitchFamily="50" charset="-128"/>
              </a:rPr>
              <a:t> )</a:t>
            </a:r>
            <a:endParaRPr lang="ja-JP" altLang="en-US" sz="1100" b="1"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DWORD color;  	</a:t>
            </a:r>
            <a:r>
              <a:rPr lang="en-US" altLang="ja-JP" sz="1100" b="1" dirty="0" smtClean="0">
                <a:latin typeface="ゆたぽん（コーディング）" pitchFamily="1" charset="-128"/>
                <a:ea typeface="Meiryo UI" panose="020B0604030504040204" pitchFamily="50" charset="-128"/>
              </a:rPr>
              <a:t>// </a:t>
            </a:r>
            <a:r>
              <a:rPr lang="ja-JP" altLang="en-US" sz="1100" b="1" dirty="0" smtClean="0">
                <a:latin typeface="ゆたぽん（コーディング）" pitchFamily="1" charset="-128"/>
                <a:ea typeface="Meiryo UI" panose="020B0604030504040204" pitchFamily="50" charset="-128"/>
              </a:rPr>
              <a:t>頂点カラー</a:t>
            </a:r>
            <a:r>
              <a:rPr lang="en-US" altLang="ja-JP" sz="1100" b="1" dirty="0" smtClean="0">
                <a:latin typeface="ゆたぽん（コーディング）" pitchFamily="1" charset="-128"/>
                <a:ea typeface="Meiryo UI" panose="020B0604030504040204" pitchFamily="50" charset="-128"/>
              </a:rPr>
              <a:t>(</a:t>
            </a:r>
            <a:r>
              <a:rPr lang="ja-JP" altLang="en-US" sz="1100" b="1" dirty="0" smtClean="0">
                <a:latin typeface="ゆたぽん（コーディング）" pitchFamily="1" charset="-128"/>
                <a:ea typeface="Meiryo UI" panose="020B0604030504040204" pitchFamily="50" charset="-128"/>
              </a:rPr>
              <a:t>ディフーズカラー</a:t>
            </a:r>
            <a:r>
              <a:rPr lang="en-US" altLang="ja-JP" sz="1100" b="1" dirty="0" smtClean="0">
                <a:latin typeface="ゆたぽん（コーディング）" pitchFamily="1" charset="-128"/>
                <a:ea typeface="Meiryo UI" panose="020B0604030504040204" pitchFamily="50" charset="-128"/>
              </a:rPr>
              <a:t>)</a:t>
            </a:r>
            <a:endParaRPr lang="ja-JP" altLang="en-US" sz="1100" b="1"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}CUSTOMVERTEX;</a:t>
            </a:r>
            <a:endParaRPr lang="ja-JP" altLang="en-US" sz="1100" dirty="0">
              <a:latin typeface="ゆたぽん（コーディング）" pitchFamily="1" charset="-128"/>
              <a:ea typeface="Meiryo UI" panose="020B0604030504040204" pitchFamily="50" charset="-128"/>
            </a:endParaRPr>
          </a:p>
        </p:txBody>
      </p:sp>
      <p:sp>
        <p:nvSpPr>
          <p:cNvPr id="47" name="テキスト ボックス 46"/>
          <p:cNvSpPr txBox="1"/>
          <p:nvPr/>
        </p:nvSpPr>
        <p:spPr>
          <a:xfrm>
            <a:off x="2609528" y="1835696"/>
            <a:ext cx="1872208"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頂点データ構造体</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48" name="テキスト ボックス 47"/>
          <p:cNvSpPr txBox="1"/>
          <p:nvPr/>
        </p:nvSpPr>
        <p:spPr>
          <a:xfrm>
            <a:off x="692696" y="2146375"/>
            <a:ext cx="5760640" cy="1107996"/>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上記例では、「 </a:t>
            </a:r>
            <a:r>
              <a:rPr lang="en-US" altLang="ja-JP" sz="1100" dirty="0" smtClean="0">
                <a:latin typeface="Meiryo UI" panose="020B0604030504040204" pitchFamily="50" charset="-128"/>
                <a:ea typeface="Meiryo UI" panose="020B0604030504040204" pitchFamily="50" charset="-128"/>
              </a:rPr>
              <a:t>float x ,  y , z, </a:t>
            </a:r>
            <a:r>
              <a:rPr lang="en-US" altLang="ja-JP" sz="1100" dirty="0" err="1" smtClean="0">
                <a:latin typeface="Meiryo UI" panose="020B0604030504040204" pitchFamily="50" charset="-128"/>
                <a:ea typeface="Meiryo UI" panose="020B0604030504040204" pitchFamily="50" charset="-128"/>
              </a:rPr>
              <a:t>rhw</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がトランスフォーム済座標であり、「 </a:t>
            </a:r>
            <a:r>
              <a:rPr lang="en-US" altLang="ja-JP" sz="1100" dirty="0" smtClean="0">
                <a:latin typeface="Meiryo UI" panose="020B0604030504040204" pitchFamily="50" charset="-128"/>
                <a:ea typeface="Meiryo UI" panose="020B0604030504040204" pitchFamily="50" charset="-128"/>
              </a:rPr>
              <a:t>DWORD color </a:t>
            </a:r>
            <a:r>
              <a:rPr lang="ja-JP" altLang="en-US" sz="1100" dirty="0" smtClean="0">
                <a:latin typeface="Meiryo UI" panose="020B0604030504040204" pitchFamily="50" charset="-128"/>
                <a:ea typeface="Meiryo UI" panose="020B0604030504040204" pitchFamily="50" charset="-128"/>
              </a:rPr>
              <a:t>」 がディフーズカラーである。このようにして、頂点フォーマットと構造体のメンバはリンクさせなければならない。もしリンクさせなければ、</a:t>
            </a:r>
            <a:r>
              <a:rPr lang="ja-JP" altLang="en-US" sz="1100" b="1" dirty="0" smtClean="0">
                <a:latin typeface="Meiryo UI" panose="020B0604030504040204" pitchFamily="50" charset="-128"/>
                <a:ea typeface="Meiryo UI" panose="020B0604030504040204" pitchFamily="50" charset="-128"/>
              </a:rPr>
              <a:t>正常に動作する保証がなくなってしまう</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頂点フォーマットについては、マクロ定義しておくと便利である。以下のマクロ定義は先述の例における 「トランスフォーム済座標」 と 「ディフーズカラー」 の頂点フォーマットの定義例である。</a:t>
            </a:r>
            <a:endParaRPr lang="en-US" altLang="ja-JP" sz="1100" dirty="0" smtClean="0">
              <a:latin typeface="Meiryo UI" panose="020B0604030504040204" pitchFamily="50" charset="-128"/>
              <a:ea typeface="Meiryo UI" panose="020B0604030504040204" pitchFamily="50" charset="-128"/>
            </a:endParaRPr>
          </a:p>
        </p:txBody>
      </p:sp>
      <p:sp>
        <p:nvSpPr>
          <p:cNvPr id="49" name="正方形/長方形 48"/>
          <p:cNvSpPr/>
          <p:nvPr/>
        </p:nvSpPr>
        <p:spPr>
          <a:xfrm>
            <a:off x="1124744" y="3563888"/>
            <a:ext cx="4666828" cy="261610"/>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#define FVF_CUSTOMVERTEX (D3DFVF_XYZRHW | D3DFVF_DIFFUSE)</a:t>
            </a:r>
          </a:p>
        </p:txBody>
      </p:sp>
      <p:sp>
        <p:nvSpPr>
          <p:cNvPr id="50" name="正方形/長方形 49"/>
          <p:cNvSpPr/>
          <p:nvPr/>
        </p:nvSpPr>
        <p:spPr>
          <a:xfrm>
            <a:off x="1052736" y="3563888"/>
            <a:ext cx="4248472" cy="261610"/>
          </a:xfrm>
          <a:prstGeom prst="rect">
            <a:avLst/>
          </a:prstGeom>
          <a:ln w="19050">
            <a:solidFill>
              <a:schemeClr val="accent1"/>
            </a:solidFill>
          </a:ln>
        </p:spPr>
        <p:txBody>
          <a:bodyPr wrap="square">
            <a:spAutoFit/>
          </a:bodyPr>
          <a:lstStyle/>
          <a:p>
            <a:endParaRPr lang="ja-JP" altLang="en-US" sz="1100" dirty="0">
              <a:latin typeface="ゆたぽん（コーディング）" panose="02000609000000000000" pitchFamily="1" charset="-128"/>
              <a:ea typeface="Meiryo UI" panose="020B0604030504040204" pitchFamily="50" charset="-128"/>
            </a:endParaRPr>
          </a:p>
        </p:txBody>
      </p:sp>
      <p:sp>
        <p:nvSpPr>
          <p:cNvPr id="51" name="テキスト ボックス 50"/>
          <p:cNvSpPr txBox="1"/>
          <p:nvPr/>
        </p:nvSpPr>
        <p:spPr>
          <a:xfrm>
            <a:off x="2276872" y="3851920"/>
            <a:ext cx="2016224"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頂点フォーマットマクロ定義</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13" name="テキスト ボックス 12"/>
          <p:cNvSpPr txBox="1"/>
          <p:nvPr/>
        </p:nvSpPr>
        <p:spPr>
          <a:xfrm>
            <a:off x="404664" y="4130660"/>
            <a:ext cx="241604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4.6</a:t>
            </a:r>
            <a:r>
              <a:rPr kumimoji="1" lang="ja-JP" altLang="en-US" u="sng" dirty="0" smtClean="0">
                <a:latin typeface="Meiryo UI" panose="020B0604030504040204" pitchFamily="50" charset="-128"/>
                <a:ea typeface="Meiryo UI" panose="020B0604030504040204" pitchFamily="50" charset="-128"/>
              </a:rPr>
              <a:t>　頂点バッファの作成</a:t>
            </a:r>
            <a:endParaRPr kumimoji="1" lang="en-US" altLang="ja-JP" u="sng" dirty="0" smtClean="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692696" y="4501153"/>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頂点バッファを使用する為には、まず頂点バッファを生成しなければならない。</a:t>
            </a:r>
            <a:r>
              <a:rPr lang="ja-JP" altLang="en-US" sz="1100" b="1" dirty="0" smtClean="0">
                <a:latin typeface="Meiryo UI" panose="020B0604030504040204" pitchFamily="50" charset="-128"/>
                <a:ea typeface="Meiryo UI" panose="020B0604030504040204" pitchFamily="50" charset="-128"/>
              </a:rPr>
              <a:t>頂点バッファを生成するには、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CreateVertexBuffer</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541164" y="4860032"/>
            <a:ext cx="6128196" cy="2123658"/>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en-US" altLang="ja-JP" sz="1100" dirty="0" err="1" smtClean="0">
                <a:latin typeface="Meiryo UI" panose="020B0604030504040204" pitchFamily="50" charset="-128"/>
                <a:ea typeface="Meiryo UI" panose="020B0604030504040204" pitchFamily="50" charset="-128"/>
              </a:rPr>
              <a:t>CreateVertexBuffer</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指定した頂点フォーマットで指定したサイズの頂点バッファを作成する</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anose="02000609000000000000" pitchFamily="1" charset="-128"/>
                <a:ea typeface="Meiryo UI" panose="020B0604030504040204" pitchFamily="50" charset="-128"/>
              </a:rPr>
              <a:t>CreateVertexBuffer</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UINT Length, 	//</a:t>
            </a:r>
            <a:r>
              <a:rPr lang="ja-JP" altLang="en-US" sz="1100" b="1" dirty="0" smtClean="0">
                <a:latin typeface="ゆたぽん（コーディング）" panose="02000609000000000000" pitchFamily="1" charset="-128"/>
                <a:ea typeface="Meiryo UI" panose="020B0604030504040204" pitchFamily="50" charset="-128"/>
              </a:rPr>
              <a:t>頂点バッファのサイズ</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 Usage,</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使用法</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で良い</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DWORD FVF,	//</a:t>
            </a:r>
            <a:r>
              <a:rPr lang="ja-JP" altLang="en-US" sz="1100" b="1" dirty="0" smtClean="0">
                <a:latin typeface="ゆたぽん（コーディング）" panose="02000609000000000000" pitchFamily="1" charset="-128"/>
                <a:ea typeface="Meiryo UI" panose="020B0604030504040204" pitchFamily="50" charset="-128"/>
              </a:rPr>
              <a:t>頂点フォーマット</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D3DPOOL Pool,	//D3DPOOL</a:t>
            </a:r>
            <a:r>
              <a:rPr lang="ja-JP" altLang="en-US" sz="1100" dirty="0" smtClean="0">
                <a:latin typeface="ゆたぽん（コーディング）" panose="02000609000000000000" pitchFamily="1" charset="-128"/>
                <a:ea typeface="Meiryo UI" panose="020B0604030504040204" pitchFamily="50" charset="-128"/>
              </a:rPr>
              <a:t>列挙型メンバ</a:t>
            </a:r>
            <a:r>
              <a:rPr lang="en-US" altLang="ja-JP" sz="1100" dirty="0" smtClean="0">
                <a:latin typeface="ゆたぽん（コーディング）" panose="02000609000000000000" pitchFamily="1" charset="-128"/>
                <a:ea typeface="Meiryo UI" panose="020B0604030504040204" pitchFamily="50" charset="-128"/>
              </a:rPr>
              <a:t>(D3DPOOL_DEFAULT)</a:t>
            </a:r>
            <a:r>
              <a:rPr lang="ja-JP" altLang="en-US" sz="1100" dirty="0" smtClean="0">
                <a:latin typeface="ゆたぽん（コーディング）" panose="02000609000000000000" pitchFamily="1" charset="-128"/>
                <a:ea typeface="Meiryo UI" panose="020B0604030504040204" pitchFamily="50" charset="-128"/>
              </a:rPr>
              <a:t>で良い</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IDirect3DVertexBuffer9** </a:t>
            </a:r>
            <a:r>
              <a:rPr lang="en-US" altLang="ja-JP" sz="1100" b="1" dirty="0" err="1" smtClean="0">
                <a:latin typeface="ゆたぽん（コーディング）" panose="02000609000000000000" pitchFamily="1" charset="-128"/>
                <a:ea typeface="Meiryo UI" panose="020B0604030504040204" pitchFamily="50" charset="-128"/>
              </a:rPr>
              <a:t>ppVertexBuffer</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出力先頂点バッファアドレス</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HANDLE* </a:t>
            </a:r>
            <a:r>
              <a:rPr lang="en-US" altLang="ja-JP" sz="1100" dirty="0" err="1" smtClean="0">
                <a:latin typeface="ゆたぽん（コーディング）" panose="02000609000000000000" pitchFamily="1" charset="-128"/>
                <a:ea typeface="Meiryo UI" panose="020B0604030504040204" pitchFamily="50" charset="-128"/>
              </a:rPr>
              <a:t>pHandle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予約済み。</a:t>
            </a:r>
            <a:r>
              <a:rPr lang="en-US" altLang="ja-JP" sz="1100" dirty="0" smtClean="0">
                <a:latin typeface="ゆたぽん（コーディング）" panose="02000609000000000000" pitchFamily="1" charset="-128"/>
                <a:ea typeface="Meiryo UI" panose="020B0604030504040204" pitchFamily="50" charset="-128"/>
              </a:rPr>
              <a:t>NULL</a:t>
            </a:r>
            <a:r>
              <a:rPr lang="ja-JP" altLang="en-US" sz="1100" dirty="0" smtClean="0">
                <a:latin typeface="ゆたぽん（コーディング）" panose="02000609000000000000" pitchFamily="1" charset="-128"/>
                <a:ea typeface="Meiryo UI" panose="020B0604030504040204" pitchFamily="50" charset="-128"/>
              </a:rPr>
              <a:t>でなければならない</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p>
        </p:txBody>
      </p:sp>
      <p:sp>
        <p:nvSpPr>
          <p:cNvPr id="16" name="正方形/長方形 15"/>
          <p:cNvSpPr/>
          <p:nvPr/>
        </p:nvSpPr>
        <p:spPr>
          <a:xfrm>
            <a:off x="548680" y="5079832"/>
            <a:ext cx="5976664" cy="1868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7" name="テキスト ボックス 16"/>
          <p:cNvSpPr txBox="1"/>
          <p:nvPr/>
        </p:nvSpPr>
        <p:spPr>
          <a:xfrm>
            <a:off x="692696" y="6949425"/>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CreateVertexBuffer</a:t>
            </a:r>
            <a:r>
              <a:rPr lang="ja-JP" altLang="en-US" sz="1100" dirty="0" smtClean="0">
                <a:latin typeface="Meiryo UI" panose="020B0604030504040204" pitchFamily="50" charset="-128"/>
                <a:ea typeface="Meiryo UI" panose="020B0604030504040204" pitchFamily="50" charset="-128"/>
              </a:rPr>
              <a:t>関数を使用する場合には、基本的には</a:t>
            </a:r>
            <a:r>
              <a:rPr lang="ja-JP" altLang="en-US" sz="1100" b="1" dirty="0" smtClean="0">
                <a:latin typeface="Meiryo UI" panose="020B0604030504040204" pitchFamily="50" charset="-128"/>
                <a:ea typeface="Meiryo UI" panose="020B0604030504040204" pitchFamily="50" charset="-128"/>
              </a:rPr>
              <a:t>第</a:t>
            </a:r>
            <a:r>
              <a:rPr lang="en-US" altLang="ja-JP" sz="1100" b="1" dirty="0" smtClean="0">
                <a:latin typeface="Meiryo UI" panose="020B0604030504040204" pitchFamily="50" charset="-128"/>
                <a:ea typeface="Meiryo UI" panose="020B0604030504040204" pitchFamily="50" charset="-128"/>
              </a:rPr>
              <a:t>1</a:t>
            </a:r>
            <a:r>
              <a:rPr lang="ja-JP" altLang="en-US" sz="1100" b="1" dirty="0" smtClean="0">
                <a:latin typeface="Meiryo UI" panose="020B0604030504040204" pitchFamily="50" charset="-128"/>
                <a:ea typeface="Meiryo UI" panose="020B0604030504040204" pitchFamily="50" charset="-128"/>
              </a:rPr>
              <a:t>引数の頂点バッファのサイズ、第</a:t>
            </a:r>
            <a:r>
              <a:rPr lang="en-US" altLang="ja-JP" sz="1100" b="1" dirty="0" smtClean="0">
                <a:latin typeface="Meiryo UI" panose="020B0604030504040204" pitchFamily="50" charset="-128"/>
                <a:ea typeface="Meiryo UI" panose="020B0604030504040204" pitchFamily="50" charset="-128"/>
              </a:rPr>
              <a:t>3</a:t>
            </a:r>
            <a:r>
              <a:rPr lang="ja-JP" altLang="en-US" sz="1100" b="1" dirty="0" smtClean="0">
                <a:latin typeface="Meiryo UI" panose="020B0604030504040204" pitchFamily="50" charset="-128"/>
                <a:ea typeface="Meiryo UI" panose="020B0604030504040204" pitchFamily="50" charset="-128"/>
              </a:rPr>
              <a:t>引数の頂点フォーマット、第</a:t>
            </a:r>
            <a:r>
              <a:rPr lang="en-US" altLang="ja-JP" sz="1100" b="1" dirty="0" smtClean="0">
                <a:latin typeface="Meiryo UI" panose="020B0604030504040204" pitchFamily="50" charset="-128"/>
                <a:ea typeface="Meiryo UI" panose="020B0604030504040204" pitchFamily="50" charset="-128"/>
              </a:rPr>
              <a:t>5</a:t>
            </a:r>
            <a:r>
              <a:rPr lang="ja-JP" altLang="en-US" sz="1100" b="1" dirty="0" smtClean="0">
                <a:latin typeface="Meiryo UI" panose="020B0604030504040204" pitchFamily="50" charset="-128"/>
                <a:ea typeface="Meiryo UI" panose="020B0604030504040204" pitchFamily="50" charset="-128"/>
              </a:rPr>
              <a:t>引数の出力先頂点バッファアドレスのみ考慮</a:t>
            </a:r>
            <a:r>
              <a:rPr lang="ja-JP" altLang="en-US" sz="1100" dirty="0" smtClean="0">
                <a:latin typeface="Meiryo UI" panose="020B0604030504040204" pitchFamily="50" charset="-128"/>
                <a:ea typeface="Meiryo UI" panose="020B0604030504040204" pitchFamily="50" charset="-128"/>
              </a:rPr>
              <a:t>すれば良い。</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32</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2746539"/>
            <a:ext cx="3605474"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4.8</a:t>
            </a:r>
            <a:r>
              <a:rPr kumimoji="1" lang="ja-JP" altLang="en-US" u="sng" dirty="0" smtClean="0">
                <a:latin typeface="ゆたぽん（コーディング）" panose="02000609000000000000" pitchFamily="1" charset="-128"/>
                <a:ea typeface="Meiryo UI" panose="020B0604030504040204" pitchFamily="50" charset="-128"/>
              </a:rPr>
              <a:t>　頂点バッファへの頂点データ格納</a:t>
            </a:r>
            <a:endParaRPr kumimoji="1" lang="ja-JP" altLang="en-US" u="sng" dirty="0">
              <a:latin typeface="ゆたぽん（コーディング）" panose="02000609000000000000" pitchFamily="1" charset="-128"/>
              <a:ea typeface="Meiryo UI" panose="020B0604030504040204" pitchFamily="50" charset="-128"/>
            </a:endParaRPr>
          </a:p>
        </p:txBody>
      </p:sp>
      <p:sp>
        <p:nvSpPr>
          <p:cNvPr id="79" name="テキスト ボックス 78"/>
          <p:cNvSpPr txBox="1"/>
          <p:nvPr/>
        </p:nvSpPr>
        <p:spPr>
          <a:xfrm>
            <a:off x="692696" y="3106579"/>
            <a:ext cx="4824536"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頂点バッファへ頂点データを格納するには、以下の処理手順を行えば良い。</a:t>
            </a:r>
            <a:endParaRPr lang="en-US" altLang="ja-JP" sz="1100" dirty="0" smtClean="0">
              <a:latin typeface="ゆたぽん（コーディング）" panose="02000609000000000000" pitchFamily="1" charset="-128"/>
              <a:ea typeface="Meiryo UI" panose="020B0604030504040204" pitchFamily="50" charset="-128"/>
            </a:endParaRPr>
          </a:p>
        </p:txBody>
      </p:sp>
      <p:cxnSp>
        <p:nvCxnSpPr>
          <p:cNvPr id="22" name="直線矢印コネクタ 21"/>
          <p:cNvCxnSpPr/>
          <p:nvPr/>
        </p:nvCxnSpPr>
        <p:spPr>
          <a:xfrm>
            <a:off x="9496724" y="608416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9496724" y="558011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9496724" y="658822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692696" y="395536"/>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頂点バッファを作成するプログラム例は以下の通り。なお、この例では、独自に作成した頂点データ用構造体</a:t>
            </a:r>
            <a:r>
              <a:rPr lang="en-US" altLang="ja-JP" sz="1100" dirty="0" smtClean="0">
                <a:latin typeface="Meiryo UI" panose="020B0604030504040204" pitchFamily="50" charset="-128"/>
                <a:ea typeface="Meiryo UI" panose="020B0604030504040204" pitchFamily="50" charset="-128"/>
              </a:rPr>
              <a:t>CUSTOMVERTEX</a:t>
            </a:r>
            <a:r>
              <a:rPr lang="ja-JP" altLang="en-US" sz="1100" dirty="0" smtClean="0">
                <a:latin typeface="Meiryo UI" panose="020B0604030504040204" pitchFamily="50" charset="-128"/>
                <a:ea typeface="Meiryo UI" panose="020B0604030504040204" pitchFamily="50" charset="-128"/>
              </a:rPr>
              <a:t>型の頂点データを</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頂点分保存出来る頂点バッファを作成する。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また、頂点フォーマットは</a:t>
            </a:r>
            <a:r>
              <a:rPr lang="en-US" altLang="ja-JP" sz="1100" dirty="0" smtClean="0">
                <a:latin typeface="Meiryo UI" panose="020B0604030504040204" pitchFamily="50" charset="-128"/>
                <a:ea typeface="Meiryo UI" panose="020B0604030504040204" pitchFamily="50" charset="-128"/>
              </a:rPr>
              <a:t>P30</a:t>
            </a:r>
            <a:r>
              <a:rPr lang="ja-JP" altLang="en-US" sz="1100" dirty="0" smtClean="0">
                <a:latin typeface="Meiryo UI" panose="020B0604030504040204" pitchFamily="50" charset="-128"/>
                <a:ea typeface="Meiryo UI" panose="020B0604030504040204" pitchFamily="50" charset="-128"/>
              </a:rPr>
              <a:t>のマクロ定義「</a:t>
            </a:r>
            <a:r>
              <a:rPr lang="en-US" altLang="ja-JP" sz="1100" dirty="0" smtClean="0">
                <a:latin typeface="Meiryo UI" panose="020B0604030504040204" pitchFamily="50" charset="-128"/>
                <a:ea typeface="Meiryo UI" panose="020B0604030504040204" pitchFamily="50" charset="-128"/>
              </a:rPr>
              <a:t>FVF_CUSTOMVERTEX</a:t>
            </a:r>
            <a:r>
              <a:rPr lang="ja-JP" altLang="en-US" sz="1100" dirty="0" smtClean="0">
                <a:latin typeface="Meiryo UI" panose="020B0604030504040204" pitchFamily="50" charset="-128"/>
                <a:ea typeface="Meiryo UI" panose="020B0604030504040204" pitchFamily="50" charset="-128"/>
              </a:rPr>
              <a:t>」を使用するものとする。</a:t>
            </a:r>
            <a:endParaRPr lang="en-US" altLang="ja-JP" sz="1100" dirty="0" smtClean="0">
              <a:latin typeface="Meiryo UI" panose="020B0604030504040204" pitchFamily="50" charset="-128"/>
              <a:ea typeface="Meiryo UI" panose="020B0604030504040204" pitchFamily="50" charset="-128"/>
            </a:endParaRPr>
          </a:p>
        </p:txBody>
      </p:sp>
      <p:sp>
        <p:nvSpPr>
          <p:cNvPr id="48" name="正方形/長方形 47"/>
          <p:cNvSpPr/>
          <p:nvPr/>
        </p:nvSpPr>
        <p:spPr>
          <a:xfrm>
            <a:off x="692696" y="1043608"/>
            <a:ext cx="5472608" cy="1446550"/>
          </a:xfrm>
          <a:prstGeom prst="rect">
            <a:avLst/>
          </a:prstGeom>
          <a:ln w="19050">
            <a:solidFill>
              <a:schemeClr val="accent1"/>
            </a:solidFill>
          </a:ln>
        </p:spPr>
        <p:txBody>
          <a:bodyPr wrap="square">
            <a:spAutoFit/>
          </a:bodyPr>
          <a:lstStyle/>
          <a:p>
            <a:r>
              <a:rPr lang="en-US" altLang="ja-JP" sz="1100" b="1" dirty="0" smtClean="0">
                <a:latin typeface="ゆたぽん（コーディング）" pitchFamily="1" charset="-128"/>
                <a:ea typeface="Meiryo UI" panose="020B0604030504040204" pitchFamily="50" charset="-128"/>
              </a:rPr>
              <a:t>LPDIRECT3DVERTEXBUFFER9</a:t>
            </a:r>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頂点バッファー</a:t>
            </a:r>
          </a:p>
          <a:p>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頂点バッファ生成</a:t>
            </a:r>
            <a:r>
              <a:rPr lang="en-US" altLang="ja-JP" sz="1100" dirty="0" smtClean="0">
                <a:latin typeface="ゆたぽん（コーディング）" pitchFamily="1" charset="-128"/>
                <a:ea typeface="Meiryo UI" panose="020B0604030504040204" pitchFamily="50" charset="-128"/>
              </a:rPr>
              <a:t>(3</a:t>
            </a:r>
            <a:r>
              <a:rPr lang="ja-JP" altLang="en-US" sz="1100" dirty="0" err="1" smtClean="0">
                <a:latin typeface="ゆたぽん（コーディング）" pitchFamily="1" charset="-128"/>
                <a:ea typeface="Meiryo UI" panose="020B0604030504040204" pitchFamily="50" charset="-128"/>
              </a:rPr>
              <a:t>つの</a:t>
            </a:r>
            <a:r>
              <a:rPr lang="en-US" altLang="ja-JP" sz="1100" dirty="0" smtClean="0">
                <a:latin typeface="ゆたぽん（コーディング）" pitchFamily="1" charset="-128"/>
                <a:ea typeface="Meiryo UI" panose="020B0604030504040204" pitchFamily="50" charset="-128"/>
              </a:rPr>
              <a:t>CUSTOMVERTEX</a:t>
            </a:r>
            <a:r>
              <a:rPr lang="ja-JP" altLang="en-US" sz="1100" dirty="0" smtClean="0">
                <a:latin typeface="ゆたぽん（コーディング）" pitchFamily="1" charset="-128"/>
                <a:ea typeface="Meiryo UI" panose="020B0604030504040204" pitchFamily="50" charset="-128"/>
              </a:rPr>
              <a:t>を格納できる頂点バッファを生成</a:t>
            </a:r>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a:p>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if (FAILED((*</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a:t>
            </a:r>
            <a:r>
              <a:rPr lang="en-US" altLang="ja-JP" sz="1100" b="1" dirty="0" smtClean="0">
                <a:latin typeface="ゆたぽん（コーディング）" pitchFamily="1" charset="-128"/>
                <a:ea typeface="Meiryo UI" panose="020B0604030504040204" pitchFamily="50" charset="-128"/>
              </a:rPr>
              <a:t>3 * </a:t>
            </a:r>
            <a:r>
              <a:rPr lang="en-US" altLang="ja-JP" sz="1100" b="1" dirty="0" err="1" smtClean="0">
                <a:latin typeface="ゆたぽん（コーディング）" pitchFamily="1" charset="-128"/>
                <a:ea typeface="Meiryo UI" panose="020B0604030504040204" pitchFamily="50" charset="-128"/>
              </a:rPr>
              <a:t>sizeof</a:t>
            </a:r>
            <a:r>
              <a:rPr lang="en-US" altLang="ja-JP" sz="1100" b="1" dirty="0" smtClean="0">
                <a:latin typeface="ゆたぽん（コーディング）" pitchFamily="1" charset="-128"/>
                <a:ea typeface="Meiryo UI" panose="020B0604030504040204" pitchFamily="50" charset="-128"/>
              </a:rPr>
              <a:t>(CUSTOMVERTEX)</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	 0, </a:t>
            </a:r>
            <a:r>
              <a:rPr lang="en-US" altLang="ja-JP" sz="1100" b="1" dirty="0" smtClean="0">
                <a:latin typeface="ゆたぽん（コーディング）" pitchFamily="1" charset="-128"/>
                <a:ea typeface="Meiryo UI" panose="020B0604030504040204" pitchFamily="50" charset="-128"/>
              </a:rPr>
              <a:t>FVF_CUSTOMVERTEX</a:t>
            </a:r>
            <a:r>
              <a:rPr lang="en-US" altLang="ja-JP" sz="1100" dirty="0" smtClean="0">
                <a:latin typeface="ゆたぽん（コーディング）" pitchFamily="1" charset="-128"/>
                <a:ea typeface="Meiryo UI" panose="020B0604030504040204" pitchFamily="50" charset="-128"/>
              </a:rPr>
              <a:t>, D3DPOOL_DEFAULT, </a:t>
            </a:r>
            <a:r>
              <a:rPr lang="en-US" altLang="ja-JP" sz="1100" b="1" dirty="0" smtClean="0">
                <a:latin typeface="ゆたぽん（コーディング）" pitchFamily="1" charset="-128"/>
                <a:ea typeface="Meiryo UI" panose="020B0604030504040204" pitchFamily="50" charset="-128"/>
              </a:rPr>
              <a:t>&amp;</a:t>
            </a:r>
            <a:r>
              <a:rPr lang="en-US" altLang="ja-JP" sz="1100" b="1"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 NULL)))</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return E_FAIL;	//</a:t>
            </a:r>
            <a:r>
              <a:rPr lang="ja-JP" altLang="en-US" sz="1100" dirty="0" smtClean="0">
                <a:latin typeface="ゆたぽん（コーディング）" pitchFamily="1" charset="-128"/>
                <a:ea typeface="Meiryo UI" panose="020B0604030504040204" pitchFamily="50" charset="-128"/>
              </a:rPr>
              <a:t>頂点バッファ生成失敗</a:t>
            </a:r>
          </a:p>
          <a:p>
            <a:r>
              <a:rPr lang="en-US" altLang="ja-JP" sz="1100" dirty="0" smtClean="0">
                <a:latin typeface="ゆたぽん（コーディング）" pitchFamily="1" charset="-128"/>
                <a:ea typeface="Meiryo UI" panose="020B0604030504040204" pitchFamily="50" charset="-128"/>
              </a:rPr>
              <a:t>}</a:t>
            </a:r>
          </a:p>
        </p:txBody>
      </p:sp>
      <p:sp>
        <p:nvSpPr>
          <p:cNvPr id="49" name="テキスト ボックス 48"/>
          <p:cNvSpPr txBox="1"/>
          <p:nvPr/>
        </p:nvSpPr>
        <p:spPr>
          <a:xfrm>
            <a:off x="2132856" y="2483768"/>
            <a:ext cx="225968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頂点バッファ生成プログラム例</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50" name="正方形/長方形 49"/>
          <p:cNvSpPr/>
          <p:nvPr/>
        </p:nvSpPr>
        <p:spPr>
          <a:xfrm>
            <a:off x="908720" y="3394611"/>
            <a:ext cx="4752528"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1" name="正方形/長方形 50"/>
          <p:cNvSpPr/>
          <p:nvPr/>
        </p:nvSpPr>
        <p:spPr>
          <a:xfrm>
            <a:off x="2132856" y="3489479"/>
            <a:ext cx="2088232" cy="288032"/>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頂点バッファロック</a:t>
            </a:r>
            <a:endParaRPr kumimoji="1" lang="ja-JP" altLang="en-US" sz="1100" b="1" dirty="0">
              <a:solidFill>
                <a:sysClr val="windowText" lastClr="000000"/>
              </a:solidFill>
              <a:latin typeface="ゆたぽん（コーディング）" panose="02000609000000000000" pitchFamily="1" charset="-128"/>
              <a:ea typeface="Meiryo UI" panose="020B0604030504040204" pitchFamily="50" charset="-128"/>
            </a:endParaRPr>
          </a:p>
        </p:txBody>
      </p:sp>
      <p:sp>
        <p:nvSpPr>
          <p:cNvPr id="52" name="正方形/長方形 51"/>
          <p:cNvSpPr/>
          <p:nvPr/>
        </p:nvSpPr>
        <p:spPr>
          <a:xfrm>
            <a:off x="2132856" y="4474731"/>
            <a:ext cx="2088232"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頂点バッファロック解除</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54" name="直線矢印コネクタ 53"/>
          <p:cNvCxnSpPr>
            <a:stCxn id="51" idx="2"/>
          </p:cNvCxnSpPr>
          <p:nvPr/>
        </p:nvCxnSpPr>
        <p:spPr>
          <a:xfrm>
            <a:off x="3176972" y="3777511"/>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844824" y="4906779"/>
            <a:ext cx="280831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頂点バッファへ頂点データを格納する流れ</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57" name="正方形/長方形 56"/>
          <p:cNvSpPr/>
          <p:nvPr/>
        </p:nvSpPr>
        <p:spPr>
          <a:xfrm>
            <a:off x="2132856" y="3970675"/>
            <a:ext cx="2088232"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頂点バッファへ頂点データ格納</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58" name="直線矢印コネクタ 57"/>
          <p:cNvCxnSpPr/>
          <p:nvPr/>
        </p:nvCxnSpPr>
        <p:spPr>
          <a:xfrm>
            <a:off x="3160020" y="4258707"/>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404664" y="5122803"/>
            <a:ext cx="2225289"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4.9</a:t>
            </a:r>
            <a:r>
              <a:rPr kumimoji="1" lang="ja-JP" altLang="en-US" u="sng" dirty="0" smtClean="0">
                <a:latin typeface="ゆたぽん（コーディング）" panose="02000609000000000000" pitchFamily="1" charset="-128"/>
                <a:ea typeface="Meiryo UI" panose="020B0604030504040204" pitchFamily="50" charset="-128"/>
              </a:rPr>
              <a:t>　頂点バッファロック</a:t>
            </a:r>
            <a:endParaRPr kumimoji="1" lang="ja-JP" altLang="en-US" u="sng" dirty="0">
              <a:latin typeface="ゆたぽん（コーディング）" panose="02000609000000000000" pitchFamily="1" charset="-128"/>
              <a:ea typeface="Meiryo UI" panose="020B0604030504040204" pitchFamily="50" charset="-128"/>
            </a:endParaRPr>
          </a:p>
        </p:txBody>
      </p:sp>
      <p:sp>
        <p:nvSpPr>
          <p:cNvPr id="60" name="テキスト ボックス 59"/>
          <p:cNvSpPr txBox="1"/>
          <p:nvPr/>
        </p:nvSpPr>
        <p:spPr>
          <a:xfrm>
            <a:off x="692696" y="5433482"/>
            <a:ext cx="5544616" cy="600164"/>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頂点バッファを使用する場合には、</a:t>
            </a:r>
            <a:r>
              <a:rPr lang="ja-JP" altLang="en-US" sz="1100" b="1" dirty="0" smtClean="0">
                <a:latin typeface="ゆたぽん（コーディング）" panose="02000609000000000000" pitchFamily="1" charset="-128"/>
                <a:ea typeface="Meiryo UI" panose="020B0604030504040204" pitchFamily="50" charset="-128"/>
              </a:rPr>
              <a:t>システムが勝手にメモリを移動させたりしないようにする為に頂点バッファの範囲をロックする必要がある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頂点バッファをロックするには、</a:t>
            </a:r>
            <a:r>
              <a:rPr lang="en-US" altLang="ja-JP" sz="1100" b="1" dirty="0" smtClean="0">
                <a:latin typeface="ゆたぽん（コーディング）" panose="02000609000000000000" pitchFamily="1" charset="-128"/>
                <a:ea typeface="Meiryo UI" panose="020B0604030504040204" pitchFamily="50" charset="-128"/>
              </a:rPr>
              <a:t>LPDIRECT3DVERTEXBUFFER9</a:t>
            </a:r>
            <a:r>
              <a:rPr lang="ja-JP" altLang="en-US" sz="1100" b="1" dirty="0" smtClean="0">
                <a:latin typeface="ゆたぽん（コーディング）" panose="02000609000000000000" pitchFamily="1" charset="-128"/>
                <a:ea typeface="Meiryo UI" panose="020B0604030504040204" pitchFamily="50" charset="-128"/>
              </a:rPr>
              <a:t>が持つ</a:t>
            </a:r>
            <a:r>
              <a:rPr lang="en-US" altLang="ja-JP" sz="1100" b="1" dirty="0" smtClean="0">
                <a:latin typeface="ゆたぽん（コーディング）" panose="02000609000000000000" pitchFamily="1" charset="-128"/>
                <a:ea typeface="Meiryo UI" panose="020B0604030504040204" pitchFamily="50" charset="-128"/>
              </a:rPr>
              <a:t>Lock</a:t>
            </a:r>
            <a:r>
              <a:rPr lang="ja-JP" altLang="en-US" sz="1100" b="1" dirty="0" smtClean="0">
                <a:latin typeface="ゆたぽん（コーディング）" panose="02000609000000000000" pitchFamily="1" charset="-128"/>
                <a:ea typeface="Meiryo UI" panose="020B0604030504040204" pitchFamily="50" charset="-128"/>
              </a:rPr>
              <a:t>関数を使用する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68" name="テキスト ボックス 67"/>
          <p:cNvSpPr txBox="1"/>
          <p:nvPr/>
        </p:nvSpPr>
        <p:spPr>
          <a:xfrm>
            <a:off x="476672" y="5986899"/>
            <a:ext cx="6128196" cy="1785104"/>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&lt;Lock</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頂点バッファをロックし、頂点バッファのアドレスを取得する</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Lock(</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a:t>
            </a:r>
            <a:r>
              <a:rPr lang="en-US" altLang="ja-JP" sz="1100" dirty="0" err="1" smtClean="0">
                <a:latin typeface="ゆたぽん（コーディング）" pitchFamily="1" charset="-128"/>
                <a:ea typeface="Meiryo UI" panose="020B0604030504040204" pitchFamily="50" charset="-128"/>
              </a:rPr>
              <a:t>OffsetToLock</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ロックするオフセットサイズ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バイト単位</a:t>
            </a:r>
            <a:r>
              <a:rPr lang="en-US" altLang="ja-JP" sz="1100" dirty="0" smtClean="0">
                <a:latin typeface="ゆたぽん（コーディング）" pitchFamily="1" charset="-128"/>
                <a:ea typeface="Meiryo UI" panose="020B0604030504040204" pitchFamily="50" charset="-128"/>
              </a:rPr>
              <a:t>)</a:t>
            </a:r>
            <a:r>
              <a:rPr lang="ja-JP" altLang="en-US" sz="1100" dirty="0" err="1"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頂点バッファ全体：</a:t>
            </a:r>
            <a:r>
              <a:rPr lang="en-US" altLang="ja-JP" sz="1100" dirty="0" smtClean="0">
                <a:latin typeface="ゆたぽん（コーディング）" pitchFamily="1" charset="-128"/>
                <a:ea typeface="Meiryo UI" panose="020B0604030504040204" pitchFamily="50" charset="-128"/>
              </a:rPr>
              <a:t>0</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a:t>
            </a:r>
            <a:r>
              <a:rPr lang="en-US" altLang="ja-JP" sz="1100" dirty="0" err="1" smtClean="0">
                <a:latin typeface="ゆたぽん（コーディング）" pitchFamily="1" charset="-128"/>
                <a:ea typeface="Meiryo UI" panose="020B0604030504040204" pitchFamily="50" charset="-128"/>
              </a:rPr>
              <a:t>SizeToLock</a:t>
            </a:r>
            <a:r>
              <a:rPr lang="en-US" altLang="ja-JP" sz="1100" dirty="0" smtClean="0">
                <a:latin typeface="ゆたぽん（コーディング）" pitchFamily="1" charset="-128"/>
                <a:ea typeface="Meiryo UI" panose="020B0604030504040204" pitchFamily="50" charset="-128"/>
              </a:rPr>
              <a:t>,</a:t>
            </a:r>
            <a:r>
              <a:rPr lang="en-US" altLang="ja-JP" sz="1100" dirty="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ロックする頂点データサイズ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バイト単位</a:t>
            </a:r>
            <a:r>
              <a:rPr lang="en-US" altLang="ja-JP" sz="1100" dirty="0" smtClean="0">
                <a:latin typeface="ゆたぽん（コーディング）" pitchFamily="1" charset="-128"/>
                <a:ea typeface="Meiryo UI" panose="020B0604030504040204" pitchFamily="50" charset="-128"/>
              </a:rPr>
              <a:t>)</a:t>
            </a:r>
            <a:r>
              <a:rPr lang="ja-JP" altLang="en-US" sz="1100" dirty="0" err="1"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頂点バッファ全体：</a:t>
            </a:r>
            <a:r>
              <a:rPr lang="en-US" altLang="ja-JP" sz="1100" dirty="0" smtClean="0">
                <a:latin typeface="ゆたぽん（コーディング）" pitchFamily="1" charset="-128"/>
                <a:ea typeface="Meiryo UI" panose="020B0604030504040204" pitchFamily="50" charset="-128"/>
              </a:rPr>
              <a:t>0</a:t>
            </a:r>
          </a:p>
          <a:p>
            <a:pPr defTabSz="540000"/>
            <a:r>
              <a:rPr lang="ja-JP" altLang="en-US" sz="1100" b="1" dirty="0" smtClean="0">
                <a:latin typeface="ゆたぽん（コーディング）" pitchFamily="1" charset="-128"/>
                <a:ea typeface="Meiryo UI" panose="020B0604030504040204" pitchFamily="50" charset="-128"/>
              </a:rPr>
              <a:t>　</a:t>
            </a:r>
            <a:r>
              <a:rPr lang="en-US" altLang="ja-JP" sz="1100" b="1" dirty="0" smtClean="0">
                <a:latin typeface="ゆたぽん（コーディング）" pitchFamily="1" charset="-128"/>
                <a:ea typeface="Meiryo UI" panose="020B0604030504040204" pitchFamily="50" charset="-128"/>
              </a:rPr>
              <a:t>VOID **</a:t>
            </a:r>
            <a:r>
              <a:rPr lang="en-US" altLang="ja-JP" sz="1100" b="1" dirty="0" err="1" smtClean="0">
                <a:latin typeface="ゆたぽん（コーディング）" pitchFamily="1" charset="-128"/>
                <a:ea typeface="Meiryo UI" panose="020B0604030504040204" pitchFamily="50" charset="-128"/>
              </a:rPr>
              <a:t>ppbData</a:t>
            </a:r>
            <a:r>
              <a:rPr lang="en-US" altLang="ja-JP" sz="1100" b="1" dirty="0" smtClean="0">
                <a:latin typeface="ゆたぽん（コーディング）" pitchFamily="1" charset="-128"/>
                <a:ea typeface="Meiryo UI" panose="020B0604030504040204" pitchFamily="50" charset="-128"/>
              </a:rPr>
              <a:t>,</a:t>
            </a:r>
            <a:r>
              <a:rPr lang="en-US" altLang="ja-JP" sz="1100" b="1" dirty="0">
                <a:latin typeface="ゆたぽん（コーディング）" pitchFamily="1" charset="-128"/>
                <a:ea typeface="Meiryo UI" panose="020B0604030504040204" pitchFamily="50" charset="-128"/>
              </a:rPr>
              <a:t> </a:t>
            </a:r>
            <a:r>
              <a:rPr lang="en-US" altLang="ja-JP" sz="1100" b="1" dirty="0" smtClean="0">
                <a:latin typeface="ゆたぽん（コーディング）" pitchFamily="1" charset="-128"/>
                <a:ea typeface="Meiryo UI" panose="020B0604030504040204" pitchFamily="50" charset="-128"/>
              </a:rPr>
              <a:t>   //</a:t>
            </a:r>
            <a:r>
              <a:rPr lang="ja-JP" altLang="en-US" sz="1100" b="1" dirty="0" smtClean="0">
                <a:latin typeface="ゆたぽん（コーディング）" pitchFamily="1" charset="-128"/>
                <a:ea typeface="Meiryo UI" panose="020B0604030504040204" pitchFamily="50" charset="-128"/>
              </a:rPr>
              <a:t>頂点バッファへの</a:t>
            </a:r>
            <a:r>
              <a:rPr lang="en-US" altLang="ja-JP" sz="1100" b="1" dirty="0" smtClean="0">
                <a:latin typeface="ゆたぽん（コーディング）" pitchFamily="1" charset="-128"/>
                <a:ea typeface="Meiryo UI" panose="020B0604030504040204" pitchFamily="50" charset="-128"/>
              </a:rPr>
              <a:t>VOID</a:t>
            </a:r>
            <a:r>
              <a:rPr lang="ja-JP" altLang="en-US" sz="1100" b="1" dirty="0" smtClean="0">
                <a:latin typeface="ゆたぽん（コーディング）" pitchFamily="1" charset="-128"/>
                <a:ea typeface="Meiryo UI" panose="020B0604030504040204" pitchFamily="50" charset="-128"/>
              </a:rPr>
              <a:t>ポインタ</a:t>
            </a:r>
            <a:endParaRPr lang="en-US" altLang="ja-JP" sz="1100" b="1"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DWORD Flags</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実行するロックの種類。</a:t>
            </a:r>
            <a:r>
              <a:rPr lang="en-US" altLang="ja-JP" sz="1100" dirty="0" smtClean="0">
                <a:latin typeface="ゆたぽん（コーディング）" pitchFamily="1" charset="-128"/>
                <a:ea typeface="Meiryo UI" panose="020B0604030504040204" pitchFamily="50" charset="-128"/>
              </a:rPr>
              <a:t>0</a:t>
            </a:r>
            <a:r>
              <a:rPr lang="ja-JP" altLang="en-US" sz="1100" dirty="0" smtClean="0">
                <a:latin typeface="ゆたぽん（コーディング）" pitchFamily="1" charset="-128"/>
                <a:ea typeface="Meiryo UI" panose="020B0604030504040204" pitchFamily="50" charset="-128"/>
              </a:rPr>
              <a:t>で良い</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p:txBody>
      </p:sp>
      <p:sp>
        <p:nvSpPr>
          <p:cNvPr id="69" name="正方形/長方形 68"/>
          <p:cNvSpPr/>
          <p:nvPr/>
        </p:nvSpPr>
        <p:spPr>
          <a:xfrm>
            <a:off x="484188" y="6206699"/>
            <a:ext cx="5976664"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70" name="テキスト ボックス 69"/>
          <p:cNvSpPr txBox="1"/>
          <p:nvPr/>
        </p:nvSpPr>
        <p:spPr>
          <a:xfrm>
            <a:off x="476672" y="7713930"/>
            <a:ext cx="6048672" cy="430887"/>
          </a:xfrm>
          <a:prstGeom prst="rect">
            <a:avLst/>
          </a:prstGeom>
          <a:noFill/>
        </p:spPr>
        <p:txBody>
          <a:bodyPr wrap="square" rtlCol="0">
            <a:spAutoFit/>
          </a:bodyPr>
          <a:lstStyle/>
          <a:p>
            <a:r>
              <a:rPr lang="ja-JP" altLang="en-US" sz="1100" b="1" dirty="0" smtClean="0">
                <a:latin typeface="Meiryo UI" panose="020B0604030504040204" pitchFamily="50" charset="-128"/>
                <a:ea typeface="Meiryo UI" panose="020B0604030504040204" pitchFamily="50" charset="-128"/>
              </a:rPr>
              <a:t>頂点バッファへの</a:t>
            </a:r>
            <a:r>
              <a:rPr lang="en-US" altLang="ja-JP" sz="1100" b="1" dirty="0" smtClean="0">
                <a:latin typeface="Meiryo UI" panose="020B0604030504040204" pitchFamily="50" charset="-128"/>
                <a:ea typeface="Meiryo UI" panose="020B0604030504040204" pitchFamily="50" charset="-128"/>
              </a:rPr>
              <a:t>VOID</a:t>
            </a:r>
            <a:r>
              <a:rPr lang="ja-JP" altLang="en-US" sz="1100" b="1" dirty="0" smtClean="0">
                <a:latin typeface="Meiryo UI" panose="020B0604030504040204" pitchFamily="50" charset="-128"/>
                <a:ea typeface="Meiryo UI" panose="020B0604030504040204" pitchFamily="50" charset="-128"/>
              </a:rPr>
              <a:t>ポインタはあらかじめ</a:t>
            </a:r>
            <a:r>
              <a:rPr lang="en-US" altLang="ja-JP" sz="1100" b="1" dirty="0" smtClean="0">
                <a:latin typeface="Meiryo UI" panose="020B0604030504040204" pitchFamily="50" charset="-128"/>
                <a:ea typeface="Meiryo UI" panose="020B0604030504040204" pitchFamily="50" charset="-128"/>
              </a:rPr>
              <a:t>VOID*</a:t>
            </a:r>
            <a:r>
              <a:rPr lang="ja-JP" altLang="en-US" sz="1100" b="1" dirty="0" smtClean="0">
                <a:latin typeface="Meiryo UI" panose="020B0604030504040204" pitchFamily="50" charset="-128"/>
                <a:ea typeface="Meiryo UI" panose="020B0604030504040204" pitchFamily="50" charset="-128"/>
              </a:rPr>
              <a:t>のポインタを作成し、引数にポインタのアドレスを</a:t>
            </a:r>
            <a:r>
              <a:rPr lang="en-US" altLang="ja-JP" sz="1100" b="1" dirty="0" smtClean="0">
                <a:latin typeface="Meiryo UI" panose="020B0604030504040204" pitchFamily="50" charset="-128"/>
                <a:ea typeface="Meiryo UI" panose="020B0604030504040204" pitchFamily="50" charset="-128"/>
              </a:rPr>
              <a:t>(void**)</a:t>
            </a:r>
            <a:r>
              <a:rPr lang="ja-JP" altLang="en-US" sz="1100" b="1" dirty="0" smtClean="0">
                <a:latin typeface="Meiryo UI" panose="020B0604030504040204" pitchFamily="50" charset="-128"/>
                <a:ea typeface="Meiryo UI" panose="020B0604030504040204" pitchFamily="50" charset="-128"/>
              </a:rPr>
              <a:t>でキャストすれば良い</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33</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1979712"/>
            <a:ext cx="3656770"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4.10</a:t>
            </a:r>
            <a:r>
              <a:rPr kumimoji="1" lang="ja-JP" altLang="en-US" u="sng" dirty="0" smtClean="0">
                <a:latin typeface="Meiryo UI" panose="020B0604030504040204" pitchFamily="50" charset="-128"/>
                <a:ea typeface="Meiryo UI" panose="020B0604030504040204" pitchFamily="50" charset="-128"/>
              </a:rPr>
              <a:t>　頂点バッファへ頂点データ格納</a:t>
            </a:r>
            <a:endParaRPr kumimoji="1" lang="ja-JP" altLang="en-US" u="sng"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92696" y="2339752"/>
            <a:ext cx="547260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頂点バッファへ頂点データを格納するには</a:t>
            </a:r>
            <a:r>
              <a:rPr lang="ja-JP" altLang="en-US" sz="1100" b="1" dirty="0" smtClean="0">
                <a:latin typeface="Meiryo UI" panose="020B0604030504040204" pitchFamily="50" charset="-128"/>
                <a:ea typeface="Meiryo UI" panose="020B0604030504040204" pitchFamily="50" charset="-128"/>
              </a:rPr>
              <a:t>、</a:t>
            </a:r>
            <a:r>
              <a:rPr lang="en-US" altLang="ja-JP" sz="1100" b="1" dirty="0" err="1" smtClean="0">
                <a:latin typeface="Meiryo UI" panose="020B0604030504040204" pitchFamily="50" charset="-128"/>
                <a:ea typeface="Meiryo UI" panose="020B0604030504040204" pitchFamily="50" charset="-128"/>
              </a:rPr>
              <a:t>memcpy</a:t>
            </a:r>
            <a:r>
              <a:rPr lang="ja-JP" altLang="en-US" sz="1100" b="1" dirty="0" smtClean="0">
                <a:latin typeface="Meiryo UI" panose="020B0604030504040204" pitchFamily="50" charset="-128"/>
                <a:ea typeface="Meiryo UI" panose="020B0604030504040204" pitchFamily="50" charset="-128"/>
              </a:rPr>
              <a:t>関数を使用し、頂点データのメモリの内容を頂点バッファへコピーすると簡単に格納できる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692696" y="395536"/>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頂点バッファをロックするプログラム例は以下の通り。なお、この例は４．７のプログラムの続きであり、頂点バッファは</a:t>
            </a:r>
            <a:r>
              <a:rPr lang="en-US" altLang="ja-JP" sz="1100" dirty="0" err="1" smtClean="0">
                <a:latin typeface="Meiryo UI" panose="020B0604030504040204" pitchFamily="50" charset="-128"/>
                <a:ea typeface="Meiryo UI" panose="020B0604030504040204" pitchFamily="50" charset="-128"/>
              </a:rPr>
              <a:t>pVertexBuffer</a:t>
            </a:r>
            <a:r>
              <a:rPr lang="ja-JP" altLang="en-US" sz="1100" dirty="0" smtClean="0">
                <a:latin typeface="Meiryo UI" panose="020B0604030504040204" pitchFamily="50" charset="-128"/>
                <a:ea typeface="Meiryo UI" panose="020B0604030504040204" pitchFamily="50" charset="-128"/>
              </a:rPr>
              <a:t>である。</a:t>
            </a:r>
            <a:endParaRPr lang="en-US" altLang="ja-JP" sz="1100" dirty="0" smtClean="0">
              <a:latin typeface="Meiryo UI" panose="020B0604030504040204" pitchFamily="50" charset="-128"/>
              <a:ea typeface="Meiryo UI" panose="020B0604030504040204" pitchFamily="50" charset="-128"/>
            </a:endParaRPr>
          </a:p>
        </p:txBody>
      </p:sp>
      <p:sp>
        <p:nvSpPr>
          <p:cNvPr id="48" name="正方形/長方形 47"/>
          <p:cNvSpPr/>
          <p:nvPr/>
        </p:nvSpPr>
        <p:spPr>
          <a:xfrm>
            <a:off x="692696" y="1043608"/>
            <a:ext cx="5472608" cy="600164"/>
          </a:xfrm>
          <a:prstGeom prst="rect">
            <a:avLst/>
          </a:prstGeom>
          <a:ln w="19050">
            <a:solidFill>
              <a:schemeClr val="accent1"/>
            </a:solidFill>
          </a:ln>
        </p:spPr>
        <p:txBody>
          <a:bodyPr wrap="square">
            <a:spAutoFit/>
          </a:bodyPr>
          <a:lstStyle/>
          <a:p>
            <a:r>
              <a:rPr lang="en-US" altLang="ja-JP" sz="1100" b="1" dirty="0" smtClean="0">
                <a:latin typeface="ゆたぽん（コーディング）" pitchFamily="1" charset="-128"/>
                <a:ea typeface="Meiryo UI" panose="020B0604030504040204" pitchFamily="50" charset="-128"/>
              </a:rPr>
              <a:t>VOID</a:t>
            </a:r>
            <a:r>
              <a:rPr lang="ja-JP" altLang="en-US" sz="1100" b="1"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頂点バッファへのポインタ</a:t>
            </a:r>
          </a:p>
          <a:p>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頂点バッファ全体をロックし頂点バッファへのアクセスポインタ取得</a:t>
            </a:r>
            <a:endParaRPr lang="en-US" altLang="ja-JP" sz="1100" dirty="0" smtClean="0">
              <a:latin typeface="ゆたぽん（コーディング）" pitchFamily="1" charset="-128"/>
              <a:ea typeface="Meiryo UI" panose="020B0604030504040204" pitchFamily="50" charset="-128"/>
            </a:endParaRPr>
          </a:p>
          <a:p>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-&gt;Lock(0, 0, </a:t>
            </a:r>
            <a:r>
              <a:rPr lang="en-US" altLang="ja-JP" sz="1100" b="1" dirty="0" smtClean="0">
                <a:latin typeface="ゆたぽん（コーディング）" pitchFamily="1" charset="-128"/>
                <a:ea typeface="Meiryo UI" panose="020B0604030504040204" pitchFamily="50" charset="-128"/>
              </a:rPr>
              <a:t>(void</a:t>
            </a:r>
            <a:r>
              <a:rPr lang="ja-JP" altLang="en-US" sz="1100" b="1" dirty="0" smtClean="0">
                <a:latin typeface="ゆたぽん（コーディング）" pitchFamily="1" charset="-128"/>
                <a:ea typeface="Meiryo UI" panose="020B0604030504040204" pitchFamily="50" charset="-128"/>
              </a:rPr>
              <a:t>**</a:t>
            </a:r>
            <a:r>
              <a:rPr lang="en-US" altLang="ja-JP" sz="1100" b="1" dirty="0" smtClean="0">
                <a:latin typeface="ゆたぽん（コーディング）" pitchFamily="1" charset="-128"/>
                <a:ea typeface="Meiryo UI" panose="020B0604030504040204" pitchFamily="50" charset="-128"/>
              </a:rPr>
              <a:t>)&amp;</a:t>
            </a:r>
            <a:r>
              <a:rPr lang="en-US" altLang="ja-JP" sz="1100" b="1"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0);</a:t>
            </a:r>
            <a:endParaRPr lang="ja-JP" altLang="en-US" sz="1100" dirty="0" smtClean="0">
              <a:latin typeface="ゆたぽん（コーディング）" pitchFamily="1" charset="-128"/>
              <a:ea typeface="Meiryo UI" panose="020B0604030504040204" pitchFamily="50" charset="-128"/>
            </a:endParaRPr>
          </a:p>
        </p:txBody>
      </p:sp>
      <p:sp>
        <p:nvSpPr>
          <p:cNvPr id="49" name="テキスト ボックス 48"/>
          <p:cNvSpPr txBox="1"/>
          <p:nvPr/>
        </p:nvSpPr>
        <p:spPr>
          <a:xfrm>
            <a:off x="2348880" y="1691680"/>
            <a:ext cx="2016224"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&lt;Lock</a:t>
            </a:r>
            <a:r>
              <a:rPr lang="ja-JP" altLang="en-US" sz="1100" dirty="0" smtClean="0">
                <a:latin typeface="Meiryo UI" panose="020B0604030504040204" pitchFamily="50" charset="-128"/>
                <a:ea typeface="Meiryo UI" panose="020B0604030504040204" pitchFamily="50" charset="-128"/>
              </a:rPr>
              <a:t>関数のプログラム例</a:t>
            </a:r>
            <a:r>
              <a:rPr lang="en-US" altLang="ja-JP" sz="1100" dirty="0" smtClean="0">
                <a:latin typeface="Meiryo UI" panose="020B0604030504040204" pitchFamily="50" charset="-128"/>
                <a:ea typeface="Meiryo UI" panose="020B0604030504040204" pitchFamily="50" charset="-128"/>
              </a:rPr>
              <a:t>&gt;</a:t>
            </a:r>
          </a:p>
        </p:txBody>
      </p:sp>
      <p:sp>
        <p:nvSpPr>
          <p:cNvPr id="68" name="テキスト ボックス 67"/>
          <p:cNvSpPr txBox="1"/>
          <p:nvPr/>
        </p:nvSpPr>
        <p:spPr>
          <a:xfrm>
            <a:off x="685180" y="2815932"/>
            <a:ext cx="6128196" cy="1107996"/>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&lt;Lock</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指定したアドレス</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第</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引数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から指定したサイズ分</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第</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引数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指定先のアドレス</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第</a:t>
            </a:r>
            <a:r>
              <a:rPr lang="en-US" altLang="ja-JP" sz="1100" dirty="0" smtClean="0">
                <a:latin typeface="ゆたぽん（コーディング）" panose="02000609000000000000" pitchFamily="1" charset="-128"/>
                <a:ea typeface="Meiryo UI" panose="020B0604030504040204" pitchFamily="50" charset="-128"/>
              </a:rPr>
              <a:t>1</a:t>
            </a:r>
            <a:r>
              <a:rPr lang="ja-JP" altLang="en-US" sz="1100" dirty="0" smtClean="0">
                <a:latin typeface="ゆたぽん（コーディング）" panose="02000609000000000000" pitchFamily="1" charset="-128"/>
                <a:ea typeface="Meiryo UI" panose="020B0604030504040204" pitchFamily="50" charset="-128"/>
              </a:rPr>
              <a:t>引数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を</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先頭としたメモリ領域にコピーする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memcpy</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コピー先アドレス</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コピー元アドレス</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コピーするサイズ</a:t>
            </a:r>
            <a:r>
              <a:rPr lang="en-US" altLang="ja-JP" sz="1100" dirty="0" smtClean="0">
                <a:latin typeface="ゆたぽん（コーディング）" pitchFamily="1" charset="-128"/>
                <a:ea typeface="Meiryo UI" panose="020B0604030504040204" pitchFamily="50" charset="-128"/>
              </a:rPr>
              <a:t>);</a:t>
            </a:r>
          </a:p>
        </p:txBody>
      </p:sp>
      <p:sp>
        <p:nvSpPr>
          <p:cNvPr id="69" name="正方形/長方形 68"/>
          <p:cNvSpPr/>
          <p:nvPr/>
        </p:nvSpPr>
        <p:spPr>
          <a:xfrm>
            <a:off x="692696" y="3029556"/>
            <a:ext cx="5544616" cy="917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8" name="正方形/長方形 27"/>
          <p:cNvSpPr/>
          <p:nvPr/>
        </p:nvSpPr>
        <p:spPr>
          <a:xfrm>
            <a:off x="692696" y="4043844"/>
            <a:ext cx="5400600" cy="769441"/>
          </a:xfrm>
          <a:prstGeom prst="rect">
            <a:avLst/>
          </a:prstGeom>
        </p:spPr>
        <p:txBody>
          <a:bodyPr wrap="square">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memcpy</a:t>
            </a:r>
            <a:r>
              <a:rPr lang="ja-JP" altLang="en-US" sz="1100" dirty="0" smtClean="0">
                <a:latin typeface="ゆたぽん（コーディング）" panose="02000609000000000000" pitchFamily="1" charset="-128"/>
                <a:ea typeface="Meiryo UI" panose="020B0604030504040204" pitchFamily="50" charset="-128"/>
              </a:rPr>
              <a:t>を使用して頂点バッファへ頂点データをコピーするプログラム例は以下の通り。なお、この例は</a:t>
            </a:r>
            <a:r>
              <a:rPr lang="en-US" altLang="ja-JP" sz="1100" dirty="0" smtClean="0">
                <a:latin typeface="ゆたぽん（コーディング）" panose="02000609000000000000" pitchFamily="1" charset="-128"/>
                <a:ea typeface="Meiryo UI" panose="020B0604030504040204" pitchFamily="50" charset="-128"/>
              </a:rPr>
              <a:t>4.10</a:t>
            </a:r>
            <a:r>
              <a:rPr lang="ja-JP" altLang="en-US" sz="1100" dirty="0" smtClean="0">
                <a:latin typeface="ゆたぽん（コーディング）" panose="02000609000000000000" pitchFamily="1" charset="-128"/>
                <a:ea typeface="Meiryo UI" panose="020B0604030504040204" pitchFamily="50" charset="-128"/>
              </a:rPr>
              <a:t>のプログラムの続きであり、頂点バッファへのポインタは</a:t>
            </a:r>
            <a:r>
              <a:rPr lang="en-US" altLang="ja-JP" sz="1100" dirty="0" err="1" smtClean="0">
                <a:latin typeface="ゆたぽん（コーディング）" panose="02000609000000000000" pitchFamily="1" charset="-128"/>
                <a:ea typeface="Meiryo UI" panose="020B0604030504040204" pitchFamily="50" charset="-128"/>
              </a:rPr>
              <a:t>pVertices</a:t>
            </a:r>
            <a:r>
              <a:rPr lang="ja-JP" altLang="en-US" sz="1100" dirty="0" smtClean="0">
                <a:latin typeface="ゆたぽん（コーディング）" panose="02000609000000000000" pitchFamily="1" charset="-128"/>
                <a:ea typeface="Meiryo UI" panose="020B0604030504040204" pitchFamily="50" charset="-128"/>
              </a:rPr>
              <a:t>である。更に、頂点データは</a:t>
            </a:r>
            <a:r>
              <a:rPr lang="en-US" altLang="ja-JP" sz="1100" dirty="0" smtClean="0">
                <a:latin typeface="ゆたぽん（コーディング）" panose="02000609000000000000" pitchFamily="1" charset="-128"/>
                <a:ea typeface="Meiryo UI" panose="020B0604030504040204" pitchFamily="50" charset="-128"/>
              </a:rPr>
              <a:t>CUSTOMVERTEX</a:t>
            </a:r>
            <a:r>
              <a:rPr lang="ja-JP" altLang="en-US" sz="1100" dirty="0" smtClean="0">
                <a:latin typeface="ゆたぽん（コーディング）" panose="02000609000000000000" pitchFamily="1" charset="-128"/>
                <a:ea typeface="Meiryo UI" panose="020B0604030504040204" pitchFamily="50" charset="-128"/>
              </a:rPr>
              <a:t>構造体型配列</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要素数</a:t>
            </a:r>
            <a:r>
              <a:rPr lang="en-US" altLang="ja-JP" sz="1100" dirty="0" smtClean="0">
                <a:latin typeface="ゆたぽん（コーディング）" panose="02000609000000000000" pitchFamily="1" charset="-128"/>
                <a:ea typeface="Meiryo UI" panose="020B0604030504040204" pitchFamily="50" charset="-128"/>
              </a:rPr>
              <a:t>3)vertices</a:t>
            </a:r>
            <a:r>
              <a:rPr lang="ja-JP" altLang="en-US" sz="1100" dirty="0" smtClean="0">
                <a:latin typeface="ゆたぽん（コーディング）" panose="02000609000000000000" pitchFamily="1" charset="-128"/>
                <a:ea typeface="Meiryo UI" panose="020B0604030504040204" pitchFamily="50" charset="-128"/>
              </a:rPr>
              <a:t>に格納されているものとし、頂点数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配列の要素数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は</a:t>
            </a:r>
            <a:r>
              <a:rPr lang="en-US" altLang="ja-JP" sz="1100" dirty="0" smtClean="0">
                <a:latin typeface="ゆたぽん（コーディング）" panose="02000609000000000000" pitchFamily="1" charset="-128"/>
                <a:ea typeface="Meiryo UI" panose="020B0604030504040204" pitchFamily="50" charset="-128"/>
              </a:rPr>
              <a:t>length</a:t>
            </a:r>
            <a:r>
              <a:rPr lang="ja-JP" altLang="en-US" sz="1100" dirty="0" smtClean="0">
                <a:latin typeface="ゆたぽん（コーディング）" panose="02000609000000000000" pitchFamily="1" charset="-128"/>
                <a:ea typeface="Meiryo UI" panose="020B0604030504040204" pitchFamily="50" charset="-128"/>
              </a:rPr>
              <a:t>に格納されているものとする。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9" name="正方形/長方形 28"/>
          <p:cNvSpPr/>
          <p:nvPr/>
        </p:nvSpPr>
        <p:spPr>
          <a:xfrm>
            <a:off x="692696" y="4932040"/>
            <a:ext cx="5544616" cy="430887"/>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頂点バッファへ頂点データコピー</a:t>
            </a:r>
            <a:endParaRPr lang="en-US" altLang="ja-JP" sz="1100" dirty="0" smtClean="0">
              <a:latin typeface="ゆたぽん（コーディング）" pitchFamily="1" charset="-128"/>
              <a:ea typeface="Meiryo UI" panose="020B0604030504040204" pitchFamily="50" charset="-128"/>
            </a:endParaRPr>
          </a:p>
          <a:p>
            <a:r>
              <a:rPr lang="en-US" altLang="ja-JP" sz="1100" dirty="0" err="1" smtClean="0">
                <a:latin typeface="ゆたぽん（コーディング）" pitchFamily="1" charset="-128"/>
                <a:ea typeface="Meiryo UI" panose="020B0604030504040204" pitchFamily="50" charset="-128"/>
              </a:rPr>
              <a:t>memcpy</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vertices,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 length);</a:t>
            </a:r>
            <a:endParaRPr lang="ja-JP" altLang="en-US" sz="1100" dirty="0" smtClean="0">
              <a:latin typeface="ゆたぽん（コーディング）" pitchFamily="1" charset="-128"/>
              <a:ea typeface="Meiryo UI" panose="020B0604030504040204" pitchFamily="50" charset="-128"/>
            </a:endParaRPr>
          </a:p>
        </p:txBody>
      </p:sp>
      <p:sp>
        <p:nvSpPr>
          <p:cNvPr id="30" name="正方形/長方形 29"/>
          <p:cNvSpPr/>
          <p:nvPr/>
        </p:nvSpPr>
        <p:spPr>
          <a:xfrm>
            <a:off x="692696" y="5436096"/>
            <a:ext cx="5400600" cy="430887"/>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　上記プログラムを実行することで、配列</a:t>
            </a:r>
            <a:r>
              <a:rPr lang="en-US" altLang="ja-JP" sz="1100" dirty="0" smtClean="0">
                <a:latin typeface="Meiryo UI" panose="020B0604030504040204" pitchFamily="50" charset="-128"/>
                <a:ea typeface="Meiryo UI" panose="020B0604030504040204" pitchFamily="50" charset="-128"/>
              </a:rPr>
              <a:t>vertices</a:t>
            </a:r>
            <a:r>
              <a:rPr lang="ja-JP" altLang="en-US" sz="1100" dirty="0" smtClean="0">
                <a:latin typeface="Meiryo UI" panose="020B0604030504040204" pitchFamily="50" charset="-128"/>
                <a:ea typeface="Meiryo UI" panose="020B0604030504040204" pitchFamily="50" charset="-128"/>
              </a:rPr>
              <a:t>の内容を</a:t>
            </a:r>
            <a:r>
              <a:rPr lang="en-US" altLang="ja-JP" sz="1100" dirty="0" smtClean="0">
                <a:latin typeface="Meiryo UI" panose="020B0604030504040204" pitchFamily="50" charset="-128"/>
                <a:ea typeface="Meiryo UI" panose="020B0604030504040204" pitchFamily="50" charset="-128"/>
              </a:rPr>
              <a:t>CUSTOMVERTEX</a:t>
            </a:r>
            <a:r>
              <a:rPr lang="ja-JP" altLang="en-US" sz="1100" dirty="0" smtClean="0">
                <a:latin typeface="Meiryo UI" panose="020B0604030504040204" pitchFamily="50" charset="-128"/>
                <a:ea typeface="Meiryo UI" panose="020B0604030504040204" pitchFamily="50" charset="-128"/>
              </a:rPr>
              <a:t>のサイズ</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３</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頂点</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つ</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分頂点バッファ</a:t>
            </a:r>
            <a:r>
              <a:rPr lang="en-US" altLang="ja-JP" sz="1100" dirty="0" err="1" smtClean="0">
                <a:latin typeface="Meiryo UI" panose="020B0604030504040204" pitchFamily="50" charset="-128"/>
                <a:ea typeface="Meiryo UI" panose="020B0604030504040204" pitchFamily="50" charset="-128"/>
              </a:rPr>
              <a:t>pVertices</a:t>
            </a:r>
            <a:r>
              <a:rPr lang="ja-JP" altLang="en-US" sz="1100" dirty="0" smtClean="0">
                <a:latin typeface="Meiryo UI" panose="020B0604030504040204" pitchFamily="50" charset="-128"/>
                <a:ea typeface="Meiryo UI" panose="020B0604030504040204" pitchFamily="50" charset="-128"/>
              </a:rPr>
              <a:t>にコピーできる。</a:t>
            </a:r>
            <a:endParaRPr lang="en-US" altLang="ja-JP" sz="1100" dirty="0" smtClean="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04664" y="5937537"/>
            <a:ext cx="2848857"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4.11</a:t>
            </a:r>
            <a:r>
              <a:rPr kumimoji="1" lang="ja-JP" altLang="en-US" u="sng" dirty="0" smtClean="0">
                <a:latin typeface="Meiryo UI" panose="020B0604030504040204" pitchFamily="50" charset="-128"/>
                <a:ea typeface="Meiryo UI" panose="020B0604030504040204" pitchFamily="50" charset="-128"/>
              </a:rPr>
              <a:t>　頂点バッファロック解除</a:t>
            </a:r>
            <a:endParaRPr kumimoji="1" lang="ja-JP" altLang="en-US" u="sng" dirty="0">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692696" y="6320224"/>
            <a:ext cx="5544616"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頂点バッファを</a:t>
            </a:r>
            <a:r>
              <a:rPr lang="en-US" altLang="ja-JP" sz="1100" b="1" dirty="0" smtClean="0">
                <a:latin typeface="Meiryo UI" panose="020B0604030504040204" pitchFamily="50" charset="-128"/>
                <a:ea typeface="Meiryo UI" panose="020B0604030504040204" pitchFamily="50" charset="-128"/>
              </a:rPr>
              <a:t>Lock</a:t>
            </a:r>
            <a:r>
              <a:rPr lang="ja-JP" altLang="en-US" sz="1100" b="1" dirty="0" smtClean="0">
                <a:latin typeface="Meiryo UI" panose="020B0604030504040204" pitchFamily="50" charset="-128"/>
                <a:ea typeface="Meiryo UI" panose="020B0604030504040204" pitchFamily="50" charset="-128"/>
              </a:rPr>
              <a:t>関数にてロックしている場合、必ずロック解除をしなければならない</a:t>
            </a:r>
            <a:r>
              <a:rPr lang="ja-JP" altLang="en-US" sz="1100"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頂点バッファのロックを解除するには、</a:t>
            </a:r>
            <a:r>
              <a:rPr lang="en-US" altLang="ja-JP" sz="1100" b="1" dirty="0" smtClean="0">
                <a:latin typeface="Meiryo UI" panose="020B0604030504040204" pitchFamily="50" charset="-128"/>
                <a:ea typeface="Meiryo UI" panose="020B0604030504040204" pitchFamily="50" charset="-128"/>
              </a:rPr>
              <a:t>LPDIRECT3DVERTEXBUFFER9</a:t>
            </a:r>
            <a:r>
              <a:rPr lang="ja-JP" altLang="en-US" sz="1100" b="1" dirty="0" smtClean="0">
                <a:latin typeface="Meiryo UI" panose="020B0604030504040204" pitchFamily="50" charset="-128"/>
                <a:ea typeface="Meiryo UI" panose="020B0604030504040204" pitchFamily="50" charset="-128"/>
              </a:rPr>
              <a:t>が持つ</a:t>
            </a:r>
            <a:r>
              <a:rPr lang="en-US" altLang="ja-JP" sz="1100" b="1" dirty="0" smtClean="0">
                <a:latin typeface="Meiryo UI" panose="020B0604030504040204" pitchFamily="50" charset="-128"/>
                <a:ea typeface="Meiryo UI" panose="020B0604030504040204" pitchFamily="50" charset="-128"/>
              </a:rPr>
              <a:t>Unlock</a:t>
            </a:r>
            <a:r>
              <a:rPr lang="ja-JP" altLang="en-US" sz="1100" b="1" dirty="0" smtClean="0">
                <a:latin typeface="Meiryo UI" panose="020B0604030504040204" pitchFamily="50" charset="-128"/>
                <a:ea typeface="Meiryo UI" panose="020B0604030504040204" pitchFamily="50" charset="-128"/>
              </a:rPr>
              <a:t>関数を使用する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476672" y="6873641"/>
            <a:ext cx="6128196" cy="938719"/>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Unlock</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頂点バッファのロックを解除する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Unlock(VOID);</a:t>
            </a:r>
          </a:p>
        </p:txBody>
      </p:sp>
      <p:sp>
        <p:nvSpPr>
          <p:cNvPr id="38" name="正方形/長方形 37"/>
          <p:cNvSpPr/>
          <p:nvPr/>
        </p:nvSpPr>
        <p:spPr>
          <a:xfrm>
            <a:off x="484188" y="7093441"/>
            <a:ext cx="5976664" cy="715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34</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1187624"/>
            <a:ext cx="5290231"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4.11</a:t>
            </a:r>
            <a:r>
              <a:rPr kumimoji="1" lang="ja-JP" altLang="en-US" u="sng" dirty="0" smtClean="0">
                <a:latin typeface="Meiryo UI" panose="020B0604030504040204" pitchFamily="50" charset="-128"/>
                <a:ea typeface="Meiryo UI" panose="020B0604030504040204" pitchFamily="50" charset="-128"/>
              </a:rPr>
              <a:t>　頂点バッファ生成から頂点データ格納までの</a:t>
            </a:r>
            <a:r>
              <a:rPr kumimoji="1" lang="en-US" altLang="ja-JP" u="sng" dirty="0" smtClean="0">
                <a:latin typeface="Meiryo UI" panose="020B0604030504040204" pitchFamily="50" charset="-128"/>
                <a:ea typeface="Meiryo UI" panose="020B0604030504040204" pitchFamily="50" charset="-128"/>
              </a:rPr>
              <a:t>PG</a:t>
            </a:r>
            <a:r>
              <a:rPr lang="ja-JP" altLang="en-US" u="sng" dirty="0" smtClean="0">
                <a:latin typeface="Meiryo UI" panose="020B0604030504040204" pitchFamily="50" charset="-128"/>
                <a:ea typeface="Meiryo UI" panose="020B0604030504040204" pitchFamily="50" charset="-128"/>
              </a:rPr>
              <a:t>例</a:t>
            </a:r>
            <a:endParaRPr kumimoji="1" lang="ja-JP" altLang="en-US" u="sng"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92696" y="1619672"/>
            <a:ext cx="5472608" cy="600164"/>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頂点バッファを生成し、頂点データを頂点バッファへ格納する一連のプログラム、および頂点データ格納用構造体のプログラム例を以下に記載する。なお、このプログラムは例である為、全てを同じ場所で処理しているが、実際には記述するべき場所は考慮しなければならない。</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476672" y="2483769"/>
            <a:ext cx="6048672" cy="5170646"/>
          </a:xfrm>
          <a:prstGeom prst="rect">
            <a:avLst/>
          </a:prstGeom>
          <a:ln w="19050">
            <a:solidFill>
              <a:schemeClr val="accent1"/>
            </a:solidFill>
          </a:ln>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頂点フォーマット</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トランスフォーム済座標とディフーズカラー</a:t>
            </a:r>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#define FVF_CUSTOMVERTEX (D3DFVF_XYZRHW | D3DFVF_DIFFUSE)</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カスタム頂点データ用構造体</a:t>
            </a:r>
          </a:p>
          <a:p>
            <a:r>
              <a:rPr lang="en-US" altLang="ja-JP" sz="1100" dirty="0" err="1" smtClean="0">
                <a:latin typeface="ゆたぽん（コーディング）" pitchFamily="1" charset="-128"/>
                <a:ea typeface="Meiryo UI" panose="020B0604030504040204" pitchFamily="50" charset="-128"/>
              </a:rPr>
              <a:t>typedef</a:t>
            </a:r>
            <a:r>
              <a:rPr lang="en-US" altLang="ja-JP"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struct</a:t>
            </a:r>
            <a:r>
              <a:rPr lang="en-US" altLang="ja-JP" sz="1100" dirty="0" smtClean="0">
                <a:latin typeface="ゆたぽん（コーディング）" pitchFamily="1" charset="-128"/>
                <a:ea typeface="Meiryo UI" panose="020B0604030504040204" pitchFamily="50" charset="-128"/>
              </a:rPr>
              <a:t> CUSTOMVERTEX</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float x, y, z, </a:t>
            </a:r>
            <a:r>
              <a:rPr lang="en-US" altLang="ja-JP" sz="1100" dirty="0" err="1" smtClean="0">
                <a:latin typeface="ゆたぽん（コーディング）" pitchFamily="1" charset="-128"/>
                <a:ea typeface="Meiryo UI" panose="020B0604030504040204" pitchFamily="50" charset="-128"/>
              </a:rPr>
              <a:t>rhw</a:t>
            </a:r>
            <a:r>
              <a:rPr lang="en-US" altLang="ja-JP" sz="1100" dirty="0" smtClean="0">
                <a:latin typeface="ゆたぽん（コーディング）" pitchFamily="1" charset="-128"/>
                <a:ea typeface="Meiryo UI" panose="020B0604030504040204" pitchFamily="50" charset="-128"/>
              </a:rPr>
              <a:t>;    // </a:t>
            </a:r>
            <a:r>
              <a:rPr lang="ja-JP" altLang="en-US" sz="1100" dirty="0" smtClean="0">
                <a:latin typeface="ゆたぽん（コーディング）" pitchFamily="1" charset="-128"/>
                <a:ea typeface="Meiryo UI" panose="020B0604030504040204" pitchFamily="50" charset="-128"/>
              </a:rPr>
              <a:t>頂点の変換後の座標</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DWORD color;           // </a:t>
            </a:r>
            <a:r>
              <a:rPr lang="ja-JP" altLang="en-US" sz="1100" dirty="0" smtClean="0">
                <a:latin typeface="ゆたぽん（コーディング）" pitchFamily="1" charset="-128"/>
                <a:ea typeface="Meiryo UI" panose="020B0604030504040204" pitchFamily="50" charset="-128"/>
              </a:rPr>
              <a:t>頂点カラー</a:t>
            </a:r>
          </a:p>
          <a:p>
            <a:r>
              <a:rPr lang="en-US" altLang="ja-JP" sz="1100" dirty="0" smtClean="0">
                <a:latin typeface="ゆたぽん（コーディング）" pitchFamily="1" charset="-128"/>
                <a:ea typeface="Meiryo UI" panose="020B0604030504040204" pitchFamily="50" charset="-128"/>
              </a:rPr>
              <a:t>}CUSTOMVERTEX;</a:t>
            </a:r>
          </a:p>
          <a:p>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LPDIRECT3DVERTEXBUFFER9 </a:t>
            </a:r>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頂点バッファー</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CUSTOMVERTEX vertices[3]; //</a:t>
            </a:r>
            <a:r>
              <a:rPr lang="ja-JP" altLang="en-US" sz="1100" dirty="0" smtClean="0">
                <a:latin typeface="ゆたぽん（コーディング）" pitchFamily="1" charset="-128"/>
                <a:ea typeface="Meiryo UI" panose="020B0604030504040204" pitchFamily="50" charset="-128"/>
              </a:rPr>
              <a:t>頂点データ</a:t>
            </a:r>
          </a:p>
          <a:p>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 length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(vertices)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  //</a:t>
            </a:r>
            <a:r>
              <a:rPr lang="ja-JP" altLang="en-US" sz="1100" dirty="0" smtClean="0">
                <a:latin typeface="ゆたぽん（コーディング）" pitchFamily="1" charset="-128"/>
                <a:ea typeface="Meiryo UI" panose="020B0604030504040204" pitchFamily="50" charset="-128"/>
              </a:rPr>
              <a:t>配列の要素数算出</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頂点データ</a:t>
            </a:r>
          </a:p>
          <a:p>
            <a:r>
              <a:rPr lang="en-US" altLang="ja-JP" sz="1100" dirty="0" smtClean="0">
                <a:latin typeface="ゆたぽん（コーディング）" pitchFamily="1" charset="-128"/>
                <a:ea typeface="Meiryo UI" panose="020B0604030504040204" pitchFamily="50" charset="-128"/>
              </a:rPr>
              <a:t>vertices[0] = { 150.0f, 50.0f, 0.5f, 1.0f, 0xffff0000 };</a:t>
            </a:r>
          </a:p>
          <a:p>
            <a:r>
              <a:rPr lang="en-US" altLang="ja-JP" sz="1100" dirty="0" smtClean="0">
                <a:latin typeface="ゆたぽん（コーディング）" pitchFamily="1" charset="-128"/>
                <a:ea typeface="Meiryo UI" panose="020B0604030504040204" pitchFamily="50" charset="-128"/>
              </a:rPr>
              <a:t>vertices[1] = { 250.2f, 200.0f, 0.5f, 1.0f, 0xff00ff00 };</a:t>
            </a:r>
          </a:p>
          <a:p>
            <a:r>
              <a:rPr lang="en-US" altLang="ja-JP" sz="1100" dirty="0" smtClean="0">
                <a:latin typeface="ゆたぽん（コーディング）" pitchFamily="1" charset="-128"/>
                <a:ea typeface="Meiryo UI" panose="020B0604030504040204" pitchFamily="50" charset="-128"/>
              </a:rPr>
              <a:t>vertices[2] = { 50.2f, 200.0f, 0.5f, 1.0f, 0xff0000ff };</a:t>
            </a:r>
          </a:p>
          <a:p>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頂点バッファ生成</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この例では</a:t>
            </a:r>
            <a:r>
              <a:rPr lang="en-US" altLang="ja-JP" sz="1100" dirty="0" smtClean="0">
                <a:latin typeface="ゆたぽん（コーディング）" pitchFamily="1" charset="-128"/>
                <a:ea typeface="Meiryo UI" panose="020B0604030504040204" pitchFamily="50" charset="-128"/>
              </a:rPr>
              <a:t>3</a:t>
            </a:r>
            <a:r>
              <a:rPr lang="ja-JP" altLang="en-US" sz="1100" dirty="0" err="1" smtClean="0">
                <a:latin typeface="ゆたぽん（コーディング）" pitchFamily="1" charset="-128"/>
                <a:ea typeface="Meiryo UI" panose="020B0604030504040204" pitchFamily="50" charset="-128"/>
              </a:rPr>
              <a:t>つの</a:t>
            </a:r>
            <a:r>
              <a:rPr lang="ja-JP" altLang="en-US" sz="1100" dirty="0" smtClean="0">
                <a:latin typeface="ゆたぽん（コーディング）" pitchFamily="1" charset="-128"/>
                <a:ea typeface="Meiryo UI" panose="020B0604030504040204" pitchFamily="50" charset="-128"/>
              </a:rPr>
              <a:t>頂点情報を格納できる頂点バッファを作成する</a:t>
            </a:r>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if (FAILED((*</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(3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 0,</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FVF_CUSTOMVERTEX, D3DPOOL_DEFAULT, &amp;</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 NULL)))</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return E_FAIL; //</a:t>
            </a:r>
            <a:r>
              <a:rPr lang="ja-JP" altLang="en-US" sz="1100" dirty="0" smtClean="0">
                <a:latin typeface="ゆたぽん（コーディング）" pitchFamily="1" charset="-128"/>
                <a:ea typeface="Meiryo UI" panose="020B0604030504040204" pitchFamily="50" charset="-128"/>
              </a:rPr>
              <a:t>頂点バッファ生成失敗</a:t>
            </a:r>
          </a:p>
          <a:p>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VOID</a:t>
            </a:r>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頂点バッファへのポインタ</a:t>
            </a:r>
          </a:p>
          <a:p>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-&gt;Lock(0, 0, (void</a:t>
            </a:r>
            <a:r>
              <a:rPr lang="ja-JP" altLang="en-US" sz="1100" dirty="0" smtClean="0">
                <a:latin typeface="ゆたぽん（コーディング）" pitchFamily="1" charset="-128"/>
                <a:ea typeface="Meiryo UI" panose="020B0604030504040204" pitchFamily="50" charset="-128"/>
              </a:rPr>
              <a:t>**</a:t>
            </a:r>
            <a:r>
              <a:rPr lang="en-US" altLang="ja-JP" sz="1100" dirty="0" smtClean="0">
                <a:latin typeface="ゆたぽん（コーディング）" pitchFamily="1" charset="-128"/>
                <a:ea typeface="Meiryo UI" panose="020B0604030504040204" pitchFamily="50" charset="-128"/>
              </a:rPr>
              <a:t>)&amp;</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0); //</a:t>
            </a:r>
            <a:r>
              <a:rPr lang="ja-JP" altLang="en-US" sz="1100" dirty="0" smtClean="0">
                <a:latin typeface="ゆたぽん（コーディング）" pitchFamily="1" charset="-128"/>
                <a:ea typeface="Meiryo UI" panose="020B0604030504040204" pitchFamily="50" charset="-128"/>
              </a:rPr>
              <a:t>頂点バッファロック</a:t>
            </a:r>
          </a:p>
          <a:p>
            <a:r>
              <a:rPr lang="en-US" altLang="ja-JP" sz="1100" dirty="0" err="1" smtClean="0">
                <a:latin typeface="ゆたぽん（コーディング）" pitchFamily="1" charset="-128"/>
                <a:ea typeface="Meiryo UI" panose="020B0604030504040204" pitchFamily="50" charset="-128"/>
              </a:rPr>
              <a:t>memcpy</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vertices,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 length); //</a:t>
            </a:r>
            <a:r>
              <a:rPr lang="ja-JP" altLang="en-US" sz="1100" dirty="0" smtClean="0">
                <a:latin typeface="ゆたぽん（コーディング）" pitchFamily="1" charset="-128"/>
                <a:ea typeface="Meiryo UI" panose="020B0604030504040204" pitchFamily="50" charset="-128"/>
              </a:rPr>
              <a:t>頂点バッファに値コピー</a:t>
            </a:r>
          </a:p>
          <a:p>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-&gt;Unlock(); //</a:t>
            </a:r>
            <a:r>
              <a:rPr lang="ja-JP" altLang="en-US" sz="1100" dirty="0" smtClean="0">
                <a:latin typeface="ゆたぽん（コーディング）" pitchFamily="1" charset="-128"/>
                <a:ea typeface="Meiryo UI" panose="020B0604030504040204" pitchFamily="50" charset="-128"/>
              </a:rPr>
              <a:t>頂点バッファロック解除</a:t>
            </a:r>
          </a:p>
        </p:txBody>
      </p:sp>
      <p:sp>
        <p:nvSpPr>
          <p:cNvPr id="20" name="テキスト ボックス 19"/>
          <p:cNvSpPr txBox="1"/>
          <p:nvPr/>
        </p:nvSpPr>
        <p:spPr>
          <a:xfrm>
            <a:off x="1628800" y="7668344"/>
            <a:ext cx="352839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バッファ生成から頂点データ格納までのプログラム例</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21" name="テキスト ボックス 20"/>
          <p:cNvSpPr txBox="1"/>
          <p:nvPr/>
        </p:nvSpPr>
        <p:spPr>
          <a:xfrm>
            <a:off x="548680" y="205934"/>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頂点バッファをロックするプログラム例は以下の通り。なお、この例は</a:t>
            </a:r>
            <a:r>
              <a:rPr lang="en-US" altLang="ja-JP" sz="1100" dirty="0" smtClean="0">
                <a:latin typeface="Meiryo UI" panose="020B0604030504040204" pitchFamily="50" charset="-128"/>
                <a:ea typeface="Meiryo UI" panose="020B0604030504040204" pitchFamily="50" charset="-128"/>
              </a:rPr>
              <a:t>4.10</a:t>
            </a:r>
            <a:r>
              <a:rPr lang="ja-JP" altLang="en-US" sz="1100" dirty="0" smtClean="0">
                <a:latin typeface="Meiryo UI" panose="020B0604030504040204" pitchFamily="50" charset="-128"/>
                <a:ea typeface="Meiryo UI" panose="020B0604030504040204" pitchFamily="50" charset="-128"/>
              </a:rPr>
              <a:t>のプログラムの続きであり、頂点バッファは</a:t>
            </a:r>
            <a:r>
              <a:rPr lang="en-US" altLang="ja-JP" sz="1100" dirty="0" err="1" smtClean="0">
                <a:latin typeface="Meiryo UI" panose="020B0604030504040204" pitchFamily="50" charset="-128"/>
                <a:ea typeface="Meiryo UI" panose="020B0604030504040204" pitchFamily="50" charset="-128"/>
              </a:rPr>
              <a:t>pVertexBuffer</a:t>
            </a:r>
            <a:r>
              <a:rPr lang="ja-JP" altLang="en-US" sz="1100" dirty="0" smtClean="0">
                <a:latin typeface="Meiryo UI" panose="020B0604030504040204" pitchFamily="50" charset="-128"/>
                <a:ea typeface="Meiryo UI" panose="020B0604030504040204" pitchFamily="50" charset="-128"/>
              </a:rPr>
              <a:t>である。</a:t>
            </a:r>
            <a:endParaRPr lang="en-US" altLang="ja-JP" sz="1100" dirty="0" smtClean="0">
              <a:latin typeface="Meiryo UI" panose="020B0604030504040204" pitchFamily="50" charset="-128"/>
              <a:ea typeface="Meiryo UI" panose="020B0604030504040204" pitchFamily="50" charset="-128"/>
            </a:endParaRPr>
          </a:p>
        </p:txBody>
      </p:sp>
      <p:sp>
        <p:nvSpPr>
          <p:cNvPr id="22" name="正方形/長方形 21"/>
          <p:cNvSpPr/>
          <p:nvPr/>
        </p:nvSpPr>
        <p:spPr>
          <a:xfrm>
            <a:off x="548680" y="637982"/>
            <a:ext cx="5472608" cy="261610"/>
          </a:xfrm>
          <a:prstGeom prst="rect">
            <a:avLst/>
          </a:prstGeom>
          <a:ln w="19050">
            <a:solidFill>
              <a:schemeClr val="accent1"/>
            </a:solidFill>
          </a:ln>
        </p:spPr>
        <p:txBody>
          <a:bodyPr wrap="square">
            <a:spAutoFit/>
          </a:bodyPr>
          <a:lstStyle/>
          <a:p>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-&gt;Unlock();</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頂点バッファロック解除</a:t>
            </a:r>
          </a:p>
        </p:txBody>
      </p:sp>
      <p:sp>
        <p:nvSpPr>
          <p:cNvPr id="23" name="テキスト ボックス 22"/>
          <p:cNvSpPr txBox="1"/>
          <p:nvPr/>
        </p:nvSpPr>
        <p:spPr>
          <a:xfrm>
            <a:off x="2204864" y="899592"/>
            <a:ext cx="2016224"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&lt;Unlock</a:t>
            </a:r>
            <a:r>
              <a:rPr lang="ja-JP" altLang="en-US" sz="1100" dirty="0" smtClean="0">
                <a:latin typeface="Meiryo UI" panose="020B0604030504040204" pitchFamily="50" charset="-128"/>
                <a:ea typeface="Meiryo UI" panose="020B0604030504040204" pitchFamily="50" charset="-128"/>
              </a:rPr>
              <a:t>関数のプログラム例</a:t>
            </a:r>
            <a:r>
              <a:rPr lang="en-US" altLang="ja-JP" sz="1100" dirty="0" smtClean="0">
                <a:latin typeface="Meiryo UI" panose="020B0604030504040204" pitchFamily="50" charset="-128"/>
                <a:ea typeface="Meiryo UI" panose="020B0604030504040204" pitchFamily="50" charset="-128"/>
              </a:rPr>
              <a:t>&gt;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35</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060848" y="8475134"/>
            <a:ext cx="2454002"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323528"/>
            <a:ext cx="471956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4.12</a:t>
            </a:r>
            <a:r>
              <a:rPr kumimoji="1" lang="ja-JP" altLang="en-US" u="sng" dirty="0" smtClean="0">
                <a:latin typeface="Meiryo UI" panose="020B0604030504040204" pitchFamily="50" charset="-128"/>
                <a:ea typeface="Meiryo UI" panose="020B0604030504040204" pitchFamily="50" charset="-128"/>
              </a:rPr>
              <a:t>　頂点バッファを用いたプリミティブ描画</a:t>
            </a:r>
            <a:r>
              <a:rPr lang="ja-JP" altLang="en-US" u="sng" dirty="0" smtClean="0">
                <a:latin typeface="Meiryo UI" panose="020B0604030504040204" pitchFamily="50" charset="-128"/>
                <a:ea typeface="Meiryo UI" panose="020B0604030504040204" pitchFamily="50" charset="-128"/>
              </a:rPr>
              <a:t>の流れ</a:t>
            </a:r>
            <a:endParaRPr kumimoji="1" lang="en-US" altLang="ja-JP" u="sng" dirty="0" smtClean="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92696" y="683568"/>
            <a:ext cx="5472608"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ここでは、前節までに説明した頂点バッファを用いたプリミティブの描画方法について確認する。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頂点バッファを用いたプリミティブの描画は以下の流れで行う。</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12" name="正方形/長方形 11"/>
          <p:cNvSpPr/>
          <p:nvPr/>
        </p:nvSpPr>
        <p:spPr>
          <a:xfrm>
            <a:off x="908720" y="1403648"/>
            <a:ext cx="4752528"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3" name="正方形/長方形 12"/>
          <p:cNvSpPr/>
          <p:nvPr/>
        </p:nvSpPr>
        <p:spPr>
          <a:xfrm>
            <a:off x="1988840" y="1524804"/>
            <a:ext cx="2376264" cy="288032"/>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chemeClr val="tx1"/>
                </a:solidFill>
                <a:latin typeface="ゆたぽん（コーディング）" panose="02000609000000000000" pitchFamily="1" charset="-128"/>
                <a:ea typeface="Meiryo UI" panose="020B0604030504040204" pitchFamily="50" charset="-128"/>
              </a:rPr>
              <a:t>頂点バッファを描画対象としてセット</a:t>
            </a:r>
            <a:endParaRPr kumimoji="1" lang="ja-JP" altLang="en-US" sz="1100" b="1" dirty="0">
              <a:solidFill>
                <a:schemeClr val="tx1"/>
              </a:solidFill>
              <a:latin typeface="ゆたぽん（コーディング）" panose="02000609000000000000" pitchFamily="1" charset="-128"/>
              <a:ea typeface="Meiryo UI" panose="020B0604030504040204" pitchFamily="50" charset="-128"/>
            </a:endParaRPr>
          </a:p>
        </p:txBody>
      </p:sp>
      <p:sp>
        <p:nvSpPr>
          <p:cNvPr id="14" name="正方形/長方形 13"/>
          <p:cNvSpPr/>
          <p:nvPr/>
        </p:nvSpPr>
        <p:spPr>
          <a:xfrm>
            <a:off x="1988840" y="2555776"/>
            <a:ext cx="2376264"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プリミティブ描画</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15" name="直線矢印コネクタ 14"/>
          <p:cNvCxnSpPr>
            <a:stCxn id="13" idx="2"/>
          </p:cNvCxnSpPr>
          <p:nvPr/>
        </p:nvCxnSpPr>
        <p:spPr>
          <a:xfrm>
            <a:off x="3176972" y="181283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700808" y="2915816"/>
            <a:ext cx="2952328"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頂点バッファを用いたプリミティブ描画の流れ</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17" name="正方形/長方形 16"/>
          <p:cNvSpPr/>
          <p:nvPr/>
        </p:nvSpPr>
        <p:spPr>
          <a:xfrm>
            <a:off x="1988840" y="2028860"/>
            <a:ext cx="2376264"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頂点フォーマットセット</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18" name="直線矢印コネクタ 17"/>
          <p:cNvCxnSpPr/>
          <p:nvPr/>
        </p:nvCxnSpPr>
        <p:spPr>
          <a:xfrm>
            <a:off x="3178686" y="23168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04664" y="3734326"/>
            <a:ext cx="400462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4.13</a:t>
            </a:r>
            <a:r>
              <a:rPr kumimoji="1" lang="ja-JP" altLang="en-US" u="sng" dirty="0" smtClean="0">
                <a:latin typeface="Meiryo UI" panose="020B0604030504040204" pitchFamily="50" charset="-128"/>
                <a:ea typeface="Meiryo UI" panose="020B0604030504040204" pitchFamily="50" charset="-128"/>
              </a:rPr>
              <a:t>　頂点バッファを描画対象としてセット</a:t>
            </a:r>
            <a:endParaRPr kumimoji="1" lang="ja-JP" altLang="en-US" u="sng"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692696" y="4094366"/>
            <a:ext cx="547260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頂点バッファを用いて描画を行う為には、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デバイスに対して描画したい頂点バッファを設定する必要がある</a:t>
            </a:r>
            <a:r>
              <a:rPr lang="ja-JP" altLang="en-US" sz="1100"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頂点バッファを</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デバイスに設定するには、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SetStreamSource</a:t>
            </a:r>
            <a:r>
              <a:rPr lang="ja-JP" altLang="en-US" sz="1100" b="1" dirty="0" smtClean="0">
                <a:latin typeface="Meiryo UI" panose="020B0604030504040204" pitchFamily="50" charset="-128"/>
                <a:ea typeface="Meiryo UI" panose="020B0604030504040204" pitchFamily="50" charset="-128"/>
              </a:rPr>
              <a:t>関数を使用する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692696" y="3179748"/>
            <a:ext cx="547260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頂点フォーマットセットは、「</a:t>
            </a:r>
            <a:r>
              <a:rPr lang="en-US" altLang="ja-JP" sz="1100" dirty="0" smtClean="0">
                <a:latin typeface="Meiryo UI" panose="020B0604030504040204" pitchFamily="50" charset="-128"/>
                <a:ea typeface="Meiryo UI" panose="020B0604030504040204" pitchFamily="50" charset="-128"/>
              </a:rPr>
              <a:t>4.5</a:t>
            </a:r>
            <a:r>
              <a:rPr lang="ja-JP" altLang="en-US" sz="1100" dirty="0" smtClean="0">
                <a:latin typeface="Meiryo UI" panose="020B0604030504040204" pitchFamily="50" charset="-128"/>
                <a:ea typeface="Meiryo UI" panose="020B0604030504040204" pitchFamily="50" charset="-128"/>
              </a:rPr>
              <a:t>　頂点フォーマットのセット」　にて説明した</a:t>
            </a:r>
            <a:r>
              <a:rPr lang="en-US" altLang="ja-JP" sz="1100" dirty="0" err="1" smtClean="0">
                <a:latin typeface="Meiryo UI" panose="020B0604030504040204" pitchFamily="50" charset="-128"/>
                <a:ea typeface="Meiryo UI" panose="020B0604030504040204" pitchFamily="50" charset="-128"/>
              </a:rPr>
              <a:t>SetFVF</a:t>
            </a:r>
            <a:r>
              <a:rPr lang="ja-JP" altLang="en-US" sz="1100" dirty="0" smtClean="0">
                <a:latin typeface="Meiryo UI" panose="020B0604030504040204" pitchFamily="50" charset="-128"/>
                <a:ea typeface="Meiryo UI" panose="020B0604030504040204" pitchFamily="50" charset="-128"/>
              </a:rPr>
              <a:t>関数を使用し、</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デバイスに対して頂点フォーマットをセットすることである。そのため、ここでは説明を省略する。</a:t>
            </a:r>
            <a:endParaRPr lang="en-US" altLang="ja-JP" sz="1100" dirty="0" smtClean="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476672" y="4644008"/>
            <a:ext cx="6192688" cy="1785104"/>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en-US" altLang="ja-JP" sz="1100" dirty="0" err="1" smtClean="0">
                <a:latin typeface="Meiryo UI" panose="020B0604030504040204" pitchFamily="50" charset="-128"/>
                <a:ea typeface="Meiryo UI" panose="020B0604030504040204" pitchFamily="50" charset="-128"/>
              </a:rPr>
              <a:t>SetStreamSource</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頂点バッファを</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デバイスに設定する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SetStreamSource</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a:t>
            </a:r>
            <a:r>
              <a:rPr lang="en-US" altLang="ja-JP" sz="1100" dirty="0" err="1" smtClean="0">
                <a:latin typeface="ゆたぽん（コーディング）" pitchFamily="1" charset="-128"/>
                <a:ea typeface="Meiryo UI" panose="020B0604030504040204" pitchFamily="50" charset="-128"/>
              </a:rPr>
              <a:t>StreamNumber</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0</a:t>
            </a:r>
            <a:r>
              <a:rPr lang="ja-JP" altLang="en-US" sz="1100" dirty="0" smtClean="0">
                <a:latin typeface="ゆたぽん（コーディング）" pitchFamily="1" charset="-128"/>
                <a:ea typeface="Meiryo UI" panose="020B0604030504040204" pitchFamily="50" charset="-128"/>
              </a:rPr>
              <a:t>～ストリーム最大数</a:t>
            </a:r>
            <a:r>
              <a:rPr lang="en-US" altLang="ja-JP" sz="1100" dirty="0" smtClean="0">
                <a:latin typeface="ゆたぽん（コーディング）" pitchFamily="1" charset="-128"/>
                <a:ea typeface="Meiryo UI" panose="020B0604030504040204" pitchFamily="50" charset="-128"/>
              </a:rPr>
              <a:t>-1</a:t>
            </a:r>
            <a:r>
              <a:rPr lang="ja-JP" altLang="en-US" sz="1100" dirty="0" err="1" smtClean="0">
                <a:latin typeface="ゆたぽん（コーディング）" pitchFamily="1" charset="-128"/>
                <a:ea typeface="Meiryo UI" panose="020B0604030504040204" pitchFamily="50" charset="-128"/>
              </a:rPr>
              <a:t>までの</a:t>
            </a:r>
            <a:r>
              <a:rPr lang="ja-JP" altLang="en-US" sz="1100" dirty="0" smtClean="0">
                <a:latin typeface="ゆたぽん（コーディング）" pitchFamily="1" charset="-128"/>
                <a:ea typeface="Meiryo UI" panose="020B0604030504040204" pitchFamily="50" charset="-128"/>
              </a:rPr>
              <a:t>範囲のデータストリーム。</a:t>
            </a:r>
            <a:r>
              <a:rPr lang="en-US" altLang="ja-JP" sz="1100" dirty="0" smtClean="0">
                <a:latin typeface="ゆたぽん（コーディング）" pitchFamily="1" charset="-128"/>
                <a:ea typeface="Meiryo UI" panose="020B0604030504040204" pitchFamily="50" charset="-128"/>
              </a:rPr>
              <a:t>0</a:t>
            </a:r>
            <a:r>
              <a:rPr lang="ja-JP" altLang="en-US" sz="1100" dirty="0" smtClean="0">
                <a:latin typeface="ゆたぽん（コーディング）" pitchFamily="1" charset="-128"/>
                <a:ea typeface="Meiryo UI" panose="020B0604030504040204" pitchFamily="50" charset="-128"/>
              </a:rPr>
              <a:t>で良い</a:t>
            </a:r>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IDirect3DVertexBuffer9 *</a:t>
            </a:r>
            <a:r>
              <a:rPr lang="en-US" altLang="ja-JP" sz="1100" dirty="0" err="1" smtClean="0">
                <a:latin typeface="ゆたぽん（コーディング）" pitchFamily="1" charset="-128"/>
                <a:ea typeface="Meiryo UI" panose="020B0604030504040204" pitchFamily="50" charset="-128"/>
              </a:rPr>
              <a:t>pStreamData</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頂点バッファへのポインタ</a:t>
            </a:r>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a:t>
            </a:r>
            <a:r>
              <a:rPr lang="en-US" altLang="ja-JP" sz="1100" dirty="0" err="1" smtClean="0">
                <a:latin typeface="ゆたぽん（コーディング）" pitchFamily="1" charset="-128"/>
                <a:ea typeface="Meiryo UI" panose="020B0604030504040204" pitchFamily="50" charset="-128"/>
              </a:rPr>
              <a:t>OffsetInBytes</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ストリーム先頭～頂点データ先頭のオフセット</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バイト単位</a:t>
            </a:r>
            <a:r>
              <a:rPr lang="en-US" altLang="ja-JP" sz="1100" dirty="0" smtClean="0">
                <a:latin typeface="ゆたぽん（コーディング）" pitchFamily="1" charset="-128"/>
                <a:ea typeface="Meiryo UI" panose="020B0604030504040204" pitchFamily="50" charset="-128"/>
              </a:rPr>
              <a:t>)</a:t>
            </a:r>
            <a:r>
              <a:rPr lang="ja-JP" altLang="en-US" sz="1100" dirty="0" err="1" smtClean="0">
                <a:latin typeface="ゆたぽん（コーディング）" pitchFamily="1" charset="-128"/>
                <a:ea typeface="Meiryo UI" panose="020B0604030504040204" pitchFamily="50" charset="-128"/>
              </a:rPr>
              <a:t>。</a:t>
            </a:r>
            <a:r>
              <a:rPr lang="en-US" altLang="ja-JP" sz="1100" dirty="0" smtClean="0">
                <a:latin typeface="ゆたぽん（コーディング）" pitchFamily="1" charset="-128"/>
                <a:ea typeface="Meiryo UI" panose="020B0604030504040204" pitchFamily="50" charset="-128"/>
              </a:rPr>
              <a:t>0</a:t>
            </a:r>
            <a:r>
              <a:rPr lang="ja-JP" altLang="en-US" sz="1100" dirty="0" smtClean="0">
                <a:latin typeface="ゆたぽん（コーディング）" pitchFamily="1" charset="-128"/>
                <a:ea typeface="Meiryo UI" panose="020B0604030504040204" pitchFamily="50" charset="-128"/>
              </a:rPr>
              <a:t>で良い</a:t>
            </a:r>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Stride 	//</a:t>
            </a:r>
            <a:r>
              <a:rPr lang="ja-JP" altLang="en-US" sz="1100" dirty="0" smtClean="0">
                <a:latin typeface="ゆたぽん（コーディング）" pitchFamily="1" charset="-128"/>
                <a:ea typeface="Meiryo UI" panose="020B0604030504040204" pitchFamily="50" charset="-128"/>
              </a:rPr>
              <a:t>頂点データのストライド</a:t>
            </a:r>
            <a:r>
              <a:rPr lang="en-US" altLang="ja-JP" sz="1100" dirty="0" smtClean="0">
                <a:latin typeface="ゆたぽん（コーディング）" pitchFamily="1" charset="-128"/>
                <a:ea typeface="Meiryo UI" panose="020B0604030504040204" pitchFamily="50" charset="-128"/>
              </a:rPr>
              <a:t>(</a:t>
            </a:r>
            <a:r>
              <a:rPr lang="ja-JP" altLang="ja-JP" sz="1100" dirty="0" smtClean="0">
                <a:latin typeface="ゆたぽん（コーディング）" pitchFamily="1" charset="-128"/>
                <a:ea typeface="Meiryo UI" panose="020B0604030504040204" pitchFamily="50" charset="-128"/>
              </a:rPr>
              <a:t>頂点一つ</a:t>
            </a:r>
            <a:r>
              <a:rPr lang="ja-JP" altLang="en-US" sz="1100" dirty="0" smtClean="0">
                <a:latin typeface="ゆたぽん（コーディング）" pitchFamily="1" charset="-128"/>
                <a:ea typeface="Meiryo UI" panose="020B0604030504040204" pitchFamily="50" charset="-128"/>
              </a:rPr>
              <a:t>あ</a:t>
            </a:r>
            <a:r>
              <a:rPr lang="ja-JP" altLang="ja-JP" sz="1100" dirty="0" smtClean="0">
                <a:latin typeface="ゆたぽん（コーディング）" pitchFamily="1" charset="-128"/>
                <a:ea typeface="Meiryo UI" panose="020B0604030504040204" pitchFamily="50" charset="-128"/>
              </a:rPr>
              <a:t>たりのサイズ</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p:txBody>
      </p:sp>
      <p:sp>
        <p:nvSpPr>
          <p:cNvPr id="40" name="正方形/長方形 39"/>
          <p:cNvSpPr/>
          <p:nvPr/>
        </p:nvSpPr>
        <p:spPr>
          <a:xfrm>
            <a:off x="484188" y="4863808"/>
            <a:ext cx="6113164"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552438" y="7348517"/>
            <a:ext cx="5976664" cy="261610"/>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SetStreamSource</a:t>
            </a:r>
            <a:r>
              <a:rPr lang="en-US" altLang="ja-JP" sz="1100" dirty="0" smtClean="0">
                <a:latin typeface="ゆたぽん（コーディング）" pitchFamily="1" charset="-128"/>
                <a:ea typeface="Meiryo UI" panose="020B0604030504040204" pitchFamily="50" charset="-128"/>
              </a:rPr>
              <a:t>(0, </a:t>
            </a:r>
            <a:r>
              <a:rPr lang="en-US" altLang="ja-JP" sz="1100" dirty="0" err="1" smtClean="0">
                <a:latin typeface="ゆたぽん（コーディング）" pitchFamily="1" charset="-128"/>
                <a:ea typeface="Meiryo UI" panose="020B0604030504040204" pitchFamily="50" charset="-128"/>
              </a:rPr>
              <a:t>pVertexBuffer</a:t>
            </a:r>
            <a:r>
              <a:rPr lang="en-US" altLang="ja-JP" sz="1100" dirty="0" smtClean="0">
                <a:latin typeface="ゆたぽん（コーディング）" pitchFamily="1" charset="-128"/>
                <a:ea typeface="Meiryo UI" panose="020B0604030504040204" pitchFamily="50" charset="-128"/>
              </a:rPr>
              <a:t>, 0,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a:t>
            </a:r>
            <a:endParaRPr lang="ja-JP" altLang="en-US" sz="1100" dirty="0">
              <a:latin typeface="ゆたぽん（コーディング）" pitchFamily="1" charset="-128"/>
              <a:ea typeface="Meiryo UI" panose="020B0604030504040204" pitchFamily="50" charset="-128"/>
            </a:endParaRPr>
          </a:p>
        </p:txBody>
      </p:sp>
      <p:sp>
        <p:nvSpPr>
          <p:cNvPr id="20" name="テキスト ボックス 19"/>
          <p:cNvSpPr txBox="1"/>
          <p:nvPr/>
        </p:nvSpPr>
        <p:spPr>
          <a:xfrm>
            <a:off x="728700" y="6539299"/>
            <a:ext cx="5472608"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SetStreamSource</a:t>
            </a:r>
            <a:r>
              <a:rPr lang="ja-JP" altLang="en-US" sz="1100" dirty="0" smtClean="0">
                <a:latin typeface="Meiryo UI" panose="020B0604030504040204" pitchFamily="50" charset="-128"/>
                <a:ea typeface="Meiryo UI" panose="020B0604030504040204" pitchFamily="50" charset="-128"/>
              </a:rPr>
              <a:t>関数を使用したプログラム例は以下の通り。なお、頂点バッファは</a:t>
            </a:r>
            <a:r>
              <a:rPr lang="en-US" altLang="ja-JP" sz="1100" dirty="0" err="1" smtClean="0">
                <a:latin typeface="Meiryo UI" panose="020B0604030504040204" pitchFamily="50" charset="-128"/>
                <a:ea typeface="Meiryo UI" panose="020B0604030504040204" pitchFamily="50" charset="-128"/>
              </a:rPr>
              <a:t>pVertexBuffer</a:t>
            </a:r>
            <a:r>
              <a:rPr lang="ja-JP" altLang="en-US" sz="1100" dirty="0" smtClean="0">
                <a:latin typeface="Meiryo UI" panose="020B0604030504040204" pitchFamily="50" charset="-128"/>
                <a:ea typeface="Meiryo UI" panose="020B0604030504040204" pitchFamily="50" charset="-128"/>
              </a:rPr>
              <a:t>であり、頂点データは</a:t>
            </a:r>
            <a:r>
              <a:rPr lang="en-US" altLang="ja-JP" sz="1100" dirty="0" smtClean="0">
                <a:latin typeface="Meiryo UI" panose="020B0604030504040204" pitchFamily="50" charset="-128"/>
                <a:ea typeface="Meiryo UI" panose="020B0604030504040204" pitchFamily="50" charset="-128"/>
              </a:rPr>
              <a:t>CUSTOMVERTEX</a:t>
            </a:r>
            <a:r>
              <a:rPr lang="ja-JP" altLang="en-US" sz="1100" dirty="0" smtClean="0">
                <a:latin typeface="Meiryo UI" panose="020B0604030504040204" pitchFamily="50" charset="-128"/>
                <a:ea typeface="Meiryo UI" panose="020B0604030504040204" pitchFamily="50" charset="-128"/>
              </a:rPr>
              <a:t>サイズ</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頂点であるものとする。</a:t>
            </a:r>
            <a:endParaRPr lang="en-US" altLang="ja-JP" sz="1100" dirty="0" smtClean="0">
              <a:latin typeface="Meiryo UI" panose="020B0604030504040204" pitchFamily="50" charset="-128"/>
              <a:ea typeface="Meiryo UI" panose="020B0604030504040204" pitchFamily="50" charset="-128"/>
            </a:endParaRPr>
          </a:p>
        </p:txBody>
      </p:sp>
      <p:sp>
        <p:nvSpPr>
          <p:cNvPr id="21" name="正方形/長方形 20"/>
          <p:cNvSpPr/>
          <p:nvPr/>
        </p:nvSpPr>
        <p:spPr>
          <a:xfrm>
            <a:off x="480430" y="7348517"/>
            <a:ext cx="611316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512676" y="7077108"/>
            <a:ext cx="295232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SetStreamSource</a:t>
            </a:r>
            <a:r>
              <a:rPr lang="ja-JP" altLang="en-US" sz="1100" dirty="0" smtClean="0">
                <a:latin typeface="Meiryo UI" panose="020B0604030504040204" pitchFamily="50" charset="-128"/>
                <a:ea typeface="Meiryo UI" panose="020B0604030504040204" pitchFamily="50" charset="-128"/>
              </a:rPr>
              <a:t>関数の使用例</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テキスト ボックス 151"/>
          <p:cNvSpPr txBox="1"/>
          <p:nvPr/>
        </p:nvSpPr>
        <p:spPr>
          <a:xfrm>
            <a:off x="2496794" y="6811868"/>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p:txBody>
      </p:sp>
      <p:sp>
        <p:nvSpPr>
          <p:cNvPr id="156" name="テキスト ボックス 155"/>
          <p:cNvSpPr txBox="1"/>
          <p:nvPr/>
        </p:nvSpPr>
        <p:spPr>
          <a:xfrm>
            <a:off x="2989697" y="7334726"/>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157" name="テキスト ボックス 156"/>
          <p:cNvSpPr txBox="1"/>
          <p:nvPr/>
        </p:nvSpPr>
        <p:spPr>
          <a:xfrm>
            <a:off x="2701665" y="7461846"/>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160" name="テキスト ボックス 159"/>
          <p:cNvSpPr txBox="1"/>
          <p:nvPr/>
        </p:nvSpPr>
        <p:spPr>
          <a:xfrm>
            <a:off x="3239629" y="6827108"/>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p:txBody>
      </p:sp>
      <p:sp>
        <p:nvSpPr>
          <p:cNvPr id="161" name="テキスト ボックス 160"/>
          <p:cNvSpPr txBox="1"/>
          <p:nvPr/>
        </p:nvSpPr>
        <p:spPr>
          <a:xfrm>
            <a:off x="3205721" y="719071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5</a:t>
            </a:r>
            <a:endParaRPr kumimoji="1" lang="ja-JP" altLang="en-US" sz="900" dirty="0">
              <a:latin typeface="Meiryo UI" panose="020B0604030504040204" pitchFamily="50" charset="-128"/>
              <a:ea typeface="Meiryo UI" panose="020B0604030504040204" pitchFamily="50" charset="-128"/>
            </a:endParaRPr>
          </a:p>
        </p:txBody>
      </p:sp>
      <p:sp>
        <p:nvSpPr>
          <p:cNvPr id="150" name="円/楕円 149"/>
          <p:cNvSpPr/>
          <p:nvPr/>
        </p:nvSpPr>
        <p:spPr>
          <a:xfrm>
            <a:off x="2477379" y="695588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1" name="円/楕円 150"/>
          <p:cNvSpPr/>
          <p:nvPr/>
        </p:nvSpPr>
        <p:spPr>
          <a:xfrm>
            <a:off x="2424712" y="752432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3" name="テキスト ボックス 152"/>
          <p:cNvSpPr txBox="1"/>
          <p:nvPr/>
        </p:nvSpPr>
        <p:spPr>
          <a:xfrm>
            <a:off x="2444863" y="7524328"/>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p:txBody>
      </p:sp>
      <p:sp>
        <p:nvSpPr>
          <p:cNvPr id="154" name="円/楕円 153"/>
          <p:cNvSpPr/>
          <p:nvPr/>
        </p:nvSpPr>
        <p:spPr>
          <a:xfrm>
            <a:off x="2743777" y="74523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5" name="円/楕円 154"/>
          <p:cNvSpPr/>
          <p:nvPr/>
        </p:nvSpPr>
        <p:spPr>
          <a:xfrm>
            <a:off x="2993156" y="733472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8" name="円/楕円 157"/>
          <p:cNvSpPr/>
          <p:nvPr/>
        </p:nvSpPr>
        <p:spPr>
          <a:xfrm>
            <a:off x="3178791" y="719833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9" name="円/楕円 158"/>
          <p:cNvSpPr/>
          <p:nvPr/>
        </p:nvSpPr>
        <p:spPr>
          <a:xfrm>
            <a:off x="3209166" y="69482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62" name="正方形/長方形 161"/>
          <p:cNvSpPr/>
          <p:nvPr/>
        </p:nvSpPr>
        <p:spPr>
          <a:xfrm>
            <a:off x="2250567" y="7747972"/>
            <a:ext cx="1531188" cy="230832"/>
          </a:xfrm>
          <a:prstGeom prst="rect">
            <a:avLst/>
          </a:prstGeom>
        </p:spPr>
        <p:txBody>
          <a:bodyPr wrap="none">
            <a:spAutoFit/>
          </a:bodyPr>
          <a:lstStyle/>
          <a:p>
            <a:r>
              <a:rPr lang="en-US" altLang="ja-JP" sz="900" kern="0" dirty="0" smtClean="0">
                <a:latin typeface="Meiryo UI" panose="020B0604030504040204" pitchFamily="50" charset="-128"/>
                <a:ea typeface="Meiryo UI" panose="020B0604030504040204" pitchFamily="50" charset="-128"/>
                <a:cs typeface="ＭＳ Ｐゴシック"/>
              </a:rPr>
              <a:t>D3DPT_TRIANGLEFAN  </a:t>
            </a: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36</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74019" y="8475134"/>
            <a:ext cx="2340831"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251520"/>
            <a:ext cx="2427268"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4.14</a:t>
            </a:r>
            <a:r>
              <a:rPr kumimoji="1" lang="ja-JP" altLang="en-US" u="sng" dirty="0" smtClean="0">
                <a:latin typeface="Meiryo UI" panose="020B0604030504040204" pitchFamily="50" charset="-128"/>
                <a:ea typeface="Meiryo UI" panose="020B0604030504040204" pitchFamily="50" charset="-128"/>
              </a:rPr>
              <a:t>　プリミティブの描画</a:t>
            </a:r>
            <a:endParaRPr kumimoji="1" lang="en-US" altLang="ja-JP" u="sng" dirty="0" smtClean="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92696" y="611560"/>
            <a:ext cx="547260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頂点バッファを用いたプリミティブのレンダリングを行うには、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DrawPrimitive</a:t>
            </a:r>
            <a:r>
              <a:rPr lang="ja-JP" altLang="en-US" sz="1100" b="1" dirty="0" smtClean="0">
                <a:latin typeface="Meiryo UI" panose="020B0604030504040204" pitchFamily="50" charset="-128"/>
                <a:ea typeface="Meiryo UI" panose="020B0604030504040204" pitchFamily="50" charset="-128"/>
              </a:rPr>
              <a:t>関数を使用する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476672" y="971600"/>
            <a:ext cx="6192688" cy="1615827"/>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 </a:t>
            </a:r>
            <a:r>
              <a:rPr lang="en-US" altLang="ja-JP" sz="1100" dirty="0" err="1" smtClean="0">
                <a:latin typeface="ゆたぽん（コーディング）" panose="02000609000000000000" pitchFamily="1" charset="-128"/>
                <a:ea typeface="Meiryo UI" panose="020B0604030504040204" pitchFamily="50" charset="-128"/>
              </a:rPr>
              <a:t>DrawPrimitive</a:t>
            </a:r>
            <a:r>
              <a:rPr lang="ja-JP" altLang="en-US" sz="1100" dirty="0" smtClean="0">
                <a:latin typeface="ゆたぽん（コーディング）" panose="02000609000000000000" pitchFamily="1" charset="-128"/>
                <a:ea typeface="Meiryo UI" panose="020B0604030504040204" pitchFamily="50" charset="-128"/>
              </a:rPr>
              <a:t>関数の書式</a:t>
            </a:r>
            <a:r>
              <a:rPr lang="en-US" altLang="ja-JP" sz="1100" dirty="0" smtClean="0">
                <a:latin typeface="ゆたぽん（コーディング）" panose="02000609000000000000" pitchFamily="1" charset="-128"/>
                <a:ea typeface="Meiryo UI" panose="020B0604030504040204" pitchFamily="50" charset="-128"/>
              </a:rPr>
              <a:t>&gt;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頂点バッファのデータを使用してプリミティブをレンダリングする。</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DrawPrimitive</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D3DPRIMITIVETYPE </a:t>
            </a:r>
            <a:r>
              <a:rPr lang="en-US" altLang="ja-JP" sz="1100" dirty="0" err="1" smtClean="0">
                <a:latin typeface="ゆたぽん（コーディング）" pitchFamily="1" charset="-128"/>
                <a:ea typeface="Meiryo UI" panose="020B0604030504040204" pitchFamily="50" charset="-128"/>
              </a:rPr>
              <a:t>PrimitiveType</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プリミティブタイプ</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a:t>
            </a:r>
            <a:r>
              <a:rPr lang="en-US" altLang="ja-JP" sz="1100" dirty="0" err="1" smtClean="0">
                <a:latin typeface="ゆたぽん（コーディング）" pitchFamily="1" charset="-128"/>
                <a:ea typeface="Meiryo UI" panose="020B0604030504040204" pitchFamily="50" charset="-128"/>
              </a:rPr>
              <a:t>StartVertex</a:t>
            </a:r>
            <a:r>
              <a:rPr lang="en-US" altLang="ja-JP" sz="1100" dirty="0" smtClean="0">
                <a:latin typeface="ゆたぽん（コーディング）" pitchFamily="1" charset="-128"/>
                <a:ea typeface="Meiryo UI" panose="020B0604030504040204" pitchFamily="50" charset="-128"/>
              </a:rPr>
              <a:t>,</a:t>
            </a:r>
            <a:r>
              <a:rPr lang="en-US" altLang="ja-JP" sz="1100" dirty="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最初の頂点インデックス。基本は</a:t>
            </a:r>
            <a:r>
              <a:rPr lang="en-US" altLang="ja-JP" sz="1100" dirty="0" smtClean="0">
                <a:latin typeface="ゆたぽん（コーディング）" pitchFamily="1" charset="-128"/>
                <a:ea typeface="Meiryo UI" panose="020B0604030504040204" pitchFamily="50" charset="-128"/>
              </a:rPr>
              <a:t>0</a:t>
            </a:r>
            <a:r>
              <a:rPr lang="ja-JP" altLang="en-US" sz="1100" dirty="0" smtClean="0">
                <a:latin typeface="ゆたぽん（コーディング）" pitchFamily="1" charset="-128"/>
                <a:ea typeface="Meiryo UI" panose="020B0604030504040204" pitchFamily="50" charset="-128"/>
              </a:rPr>
              <a:t>で良い</a:t>
            </a:r>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UINT </a:t>
            </a:r>
            <a:r>
              <a:rPr lang="en-US" altLang="ja-JP" sz="1100" dirty="0" err="1" smtClean="0">
                <a:latin typeface="ゆたぽん（コーディング）" pitchFamily="1" charset="-128"/>
                <a:ea typeface="Meiryo UI" panose="020B0604030504040204" pitchFamily="50" charset="-128"/>
              </a:rPr>
              <a:t>PrimitiveCount</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レンダリングするプリミティブの数</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p:txBody>
      </p:sp>
      <p:sp>
        <p:nvSpPr>
          <p:cNvPr id="40" name="正方形/長方形 39"/>
          <p:cNvSpPr/>
          <p:nvPr/>
        </p:nvSpPr>
        <p:spPr>
          <a:xfrm>
            <a:off x="484188" y="1191400"/>
            <a:ext cx="5976664" cy="136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7" name="テキスト ボックス 16"/>
          <p:cNvSpPr txBox="1"/>
          <p:nvPr/>
        </p:nvSpPr>
        <p:spPr>
          <a:xfrm>
            <a:off x="476672" y="2571016"/>
            <a:ext cx="5472608"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プリミティブタイプには以下の種類がある。</a:t>
            </a:r>
            <a:endParaRPr lang="en-US" altLang="ja-JP" sz="1100" dirty="0" smtClean="0">
              <a:latin typeface="ゆたぽん（コーディング）" panose="02000609000000000000" pitchFamily="1" charset="-128"/>
              <a:ea typeface="Meiryo UI" panose="020B0604030504040204" pitchFamily="50"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2806140239"/>
              </p:ext>
            </p:extLst>
          </p:nvPr>
        </p:nvGraphicFramePr>
        <p:xfrm>
          <a:off x="525820" y="2843808"/>
          <a:ext cx="5855508" cy="2593337"/>
        </p:xfrm>
        <a:graphic>
          <a:graphicData uri="http://schemas.openxmlformats.org/drawingml/2006/table">
            <a:tbl>
              <a:tblPr/>
              <a:tblGrid>
                <a:gridCol w="1713807"/>
                <a:gridCol w="4141701"/>
              </a:tblGrid>
              <a:tr h="120916">
                <a:tc gridSpan="2">
                  <a:txBody>
                    <a:bodyPr/>
                    <a:lstStyle/>
                    <a:p>
                      <a:pPr algn="ctr">
                        <a:spcAft>
                          <a:spcPts val="0"/>
                        </a:spcAft>
                      </a:pPr>
                      <a:r>
                        <a:rPr lang="en-US" sz="1100" kern="0" dirty="0">
                          <a:latin typeface="Meiryo UI" panose="020B0604030504040204" pitchFamily="50" charset="-128"/>
                          <a:ea typeface="Meiryo UI" panose="020B0604030504040204" pitchFamily="50" charset="-128"/>
                          <a:cs typeface="ＭＳ Ｐゴシック"/>
                        </a:rPr>
                        <a:t>D3DPRIMITIVETYPE </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r>
              <a:tr h="230425">
                <a:tc>
                  <a:txBody>
                    <a:bodyPr/>
                    <a:lstStyle/>
                    <a:p>
                      <a:pPr algn="l">
                        <a:spcAft>
                          <a:spcPts val="0"/>
                        </a:spcAft>
                      </a:pPr>
                      <a:r>
                        <a:rPr lang="en-US" sz="1100" kern="0" dirty="0" smtClean="0">
                          <a:latin typeface="ＭＳ Ｐゴシック"/>
                          <a:ea typeface="ＭＳ 明朝"/>
                          <a:cs typeface="ＭＳ Ｐゴシック"/>
                        </a:rPr>
                        <a:t>D3DPT_POINTLIST</a:t>
                      </a:r>
                      <a:endParaRPr lang="ja-JP" sz="1100" kern="100" dirty="0">
                        <a:latin typeface="Century"/>
                        <a:ea typeface="ＭＳ 明朝"/>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頂点を別個の点の集合としてレンダリング</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615">
                <a:tc>
                  <a:txBody>
                    <a:bodyPr/>
                    <a:lstStyle/>
                    <a:p>
                      <a:pPr algn="l">
                        <a:spcAft>
                          <a:spcPts val="0"/>
                        </a:spcAft>
                      </a:pPr>
                      <a:r>
                        <a:rPr lang="en-US" sz="1100" kern="0" dirty="0">
                          <a:latin typeface="ＭＳ Ｐゴシック"/>
                          <a:ea typeface="ＭＳ 明朝"/>
                          <a:cs typeface="ＭＳ Ｐゴシック"/>
                        </a:rPr>
                        <a:t>D3DPT_LINELIST </a:t>
                      </a:r>
                      <a:endParaRPr lang="en-US" sz="1100" kern="0" dirty="0" smtClean="0">
                        <a:latin typeface="ＭＳ Ｐゴシック"/>
                        <a:ea typeface="ＭＳ 明朝"/>
                        <a:cs typeface="ＭＳ Ｐゴシック"/>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別個の線分のリストとして頂点をレンダリング</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r>
                        <a:rPr lang="ja-JP" sz="1100" kern="0" dirty="0" smtClean="0">
                          <a:latin typeface="Meiryo UI" panose="020B0604030504040204" pitchFamily="50" charset="-128"/>
                          <a:ea typeface="Meiryo UI" panose="020B0604030504040204" pitchFamily="50" charset="-128"/>
                          <a:cs typeface="ＭＳ Ｐゴシック"/>
                        </a:rPr>
                        <a:t>このプリミティブタイプ</a:t>
                      </a:r>
                      <a:r>
                        <a:rPr lang="ja-JP" sz="1100" kern="0" dirty="0">
                          <a:latin typeface="Meiryo UI" panose="020B0604030504040204" pitchFamily="50" charset="-128"/>
                          <a:ea typeface="Meiryo UI" panose="020B0604030504040204" pitchFamily="50" charset="-128"/>
                          <a:cs typeface="ＭＳ Ｐゴシック"/>
                        </a:rPr>
                        <a:t>を使用する</a:t>
                      </a:r>
                      <a:r>
                        <a:rPr lang="ja-JP" sz="1100" kern="0" dirty="0" smtClean="0">
                          <a:latin typeface="Meiryo UI" panose="020B0604030504040204" pitchFamily="50" charset="-128"/>
                          <a:ea typeface="Meiryo UI" panose="020B0604030504040204" pitchFamily="50" charset="-128"/>
                          <a:cs typeface="ＭＳ Ｐゴシック"/>
                        </a:rPr>
                        <a:t>呼出しはカウントが</a:t>
                      </a:r>
                      <a:r>
                        <a:rPr lang="en-US" sz="1100" kern="0" dirty="0" smtClean="0">
                          <a:latin typeface="Meiryo UI" panose="020B0604030504040204" pitchFamily="50" charset="-128"/>
                          <a:ea typeface="Meiryo UI" panose="020B0604030504040204" pitchFamily="50" charset="-128"/>
                          <a:cs typeface="ＭＳ Ｐゴシック"/>
                        </a:rPr>
                        <a:t>2</a:t>
                      </a:r>
                      <a:r>
                        <a:rPr lang="ja-JP" sz="1100" kern="0" dirty="0" smtClean="0">
                          <a:latin typeface="Meiryo UI" panose="020B0604030504040204" pitchFamily="50" charset="-128"/>
                          <a:ea typeface="Meiryo UI" panose="020B0604030504040204" pitchFamily="50" charset="-128"/>
                          <a:cs typeface="ＭＳ Ｐゴシック"/>
                        </a:rPr>
                        <a:t>より</a:t>
                      </a:r>
                      <a:r>
                        <a:rPr lang="ja-JP" sz="1100" kern="0" dirty="0">
                          <a:latin typeface="Meiryo UI" panose="020B0604030504040204" pitchFamily="50" charset="-128"/>
                          <a:ea typeface="Meiryo UI" panose="020B0604030504040204" pitchFamily="50" charset="-128"/>
                          <a:cs typeface="ＭＳ Ｐゴシック"/>
                        </a:rPr>
                        <a:t>小さい</a:t>
                      </a:r>
                      <a:r>
                        <a:rPr lang="ja-JP" sz="1100" kern="0" dirty="0" smtClean="0">
                          <a:latin typeface="Meiryo UI" panose="020B0604030504040204" pitchFamily="50" charset="-128"/>
                          <a:ea typeface="Meiryo UI" panose="020B0604030504040204" pitchFamily="50" charset="-128"/>
                          <a:cs typeface="ＭＳ Ｐゴシック"/>
                        </a:rPr>
                        <a:t>か奇数</a:t>
                      </a:r>
                      <a:r>
                        <a:rPr lang="ja-JP" sz="1100" kern="0" dirty="0">
                          <a:latin typeface="Meiryo UI" panose="020B0604030504040204" pitchFamily="50" charset="-128"/>
                          <a:ea typeface="Meiryo UI" panose="020B0604030504040204" pitchFamily="50" charset="-128"/>
                          <a:cs typeface="ＭＳ Ｐゴシック"/>
                        </a:rPr>
                        <a:t>の場合は失敗する </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a:spcAft>
                          <a:spcPts val="0"/>
                        </a:spcAft>
                      </a:pPr>
                      <a:r>
                        <a:rPr lang="en-US" sz="1100" kern="0" dirty="0">
                          <a:latin typeface="ＭＳ Ｐゴシック"/>
                          <a:ea typeface="ＭＳ 明朝"/>
                          <a:cs typeface="ＭＳ Ｐゴシック"/>
                        </a:rPr>
                        <a:t>D3DPT_LINESTRIP </a:t>
                      </a:r>
                      <a:endParaRPr lang="ja-JP" sz="1100" kern="100" dirty="0">
                        <a:latin typeface="Century"/>
                        <a:ea typeface="ＭＳ 明朝"/>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頂点を単一のポリラインとしてレンダリング</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r>
                        <a:rPr lang="ja-JP" sz="1100" kern="0" dirty="0" smtClean="0">
                          <a:latin typeface="Meiryo UI" panose="020B0604030504040204" pitchFamily="50" charset="-128"/>
                          <a:ea typeface="Meiryo UI" panose="020B0604030504040204" pitchFamily="50" charset="-128"/>
                          <a:cs typeface="ＭＳ Ｐゴシック"/>
                        </a:rPr>
                        <a:t>この</a:t>
                      </a:r>
                      <a:r>
                        <a:rPr lang="ja-JP" sz="1100" kern="0" dirty="0">
                          <a:latin typeface="Meiryo UI" panose="020B0604030504040204" pitchFamily="50" charset="-128"/>
                          <a:ea typeface="Meiryo UI" panose="020B0604030504040204" pitchFamily="50" charset="-128"/>
                          <a:cs typeface="ＭＳ Ｐゴシック"/>
                        </a:rPr>
                        <a:t>プリミティブ タイプを使用する呼び出しは カウントが</a:t>
                      </a:r>
                      <a:r>
                        <a:rPr lang="en-US" sz="1100" kern="0" dirty="0">
                          <a:latin typeface="Meiryo UI" panose="020B0604030504040204" pitchFamily="50" charset="-128"/>
                          <a:ea typeface="Meiryo UI" panose="020B0604030504040204" pitchFamily="50" charset="-128"/>
                          <a:cs typeface="ＭＳ Ｐゴシック"/>
                        </a:rPr>
                        <a:t> 2 </a:t>
                      </a:r>
                      <a:r>
                        <a:rPr lang="ja-JP" sz="1100" kern="0" dirty="0">
                          <a:latin typeface="Meiryo UI" panose="020B0604030504040204" pitchFamily="50" charset="-128"/>
                          <a:ea typeface="Meiryo UI" panose="020B0604030504040204" pitchFamily="50" charset="-128"/>
                          <a:cs typeface="ＭＳ Ｐゴシック"/>
                        </a:rPr>
                        <a:t>より小さい場合は失敗する </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7408">
                <a:tc>
                  <a:txBody>
                    <a:bodyPr/>
                    <a:lstStyle/>
                    <a:p>
                      <a:pPr algn="l">
                        <a:spcAft>
                          <a:spcPts val="0"/>
                        </a:spcAft>
                      </a:pPr>
                      <a:r>
                        <a:rPr lang="en-US" sz="1200" b="1" kern="0" dirty="0">
                          <a:latin typeface="ＭＳ Ｐゴシック"/>
                          <a:ea typeface="ＭＳ 明朝"/>
                          <a:cs typeface="ＭＳ Ｐゴシック"/>
                        </a:rPr>
                        <a:t>D3DPT_TRIANGLELIST </a:t>
                      </a:r>
                      <a:endParaRPr lang="ja-JP" sz="1200" b="1" kern="100" dirty="0">
                        <a:latin typeface="Century"/>
                        <a:ea typeface="ＭＳ 明朝"/>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別個の三角形の連続として指定の頂点をレンダリングする。 各</a:t>
                      </a:r>
                      <a:r>
                        <a:rPr lang="en-US" sz="1100" kern="0" dirty="0">
                          <a:latin typeface="Meiryo UI" panose="020B0604030504040204" pitchFamily="50" charset="-128"/>
                          <a:ea typeface="Meiryo UI" panose="020B0604030504040204" pitchFamily="50" charset="-128"/>
                          <a:cs typeface="ＭＳ Ｐゴシック"/>
                        </a:rPr>
                        <a:t> 3 </a:t>
                      </a:r>
                      <a:r>
                        <a:rPr lang="ja-JP" sz="1100" kern="0" dirty="0">
                          <a:latin typeface="Meiryo UI" panose="020B0604030504040204" pitchFamily="50" charset="-128"/>
                          <a:ea typeface="Meiryo UI" panose="020B0604030504040204" pitchFamily="50" charset="-128"/>
                          <a:cs typeface="ＭＳ Ｐゴシック"/>
                        </a:rPr>
                        <a:t>頂点のグループは個別に三角形を定義する 背面のカリングは、現在のカリング モード レンダリング ステートの影響を</a:t>
                      </a:r>
                      <a:r>
                        <a:rPr lang="ja-JP" sz="1100" kern="0" dirty="0" smtClean="0">
                          <a:latin typeface="Meiryo UI" panose="020B0604030504040204" pitchFamily="50" charset="-128"/>
                          <a:ea typeface="Meiryo UI" panose="020B0604030504040204" pitchFamily="50" charset="-128"/>
                          <a:cs typeface="ＭＳ Ｐゴシック"/>
                        </a:rPr>
                        <a:t>受ける</a:t>
                      </a:r>
                      <a:r>
                        <a:rPr lang="ja-JP" altLang="en-US" sz="1100" kern="0" dirty="0" smtClean="0">
                          <a:latin typeface="Meiryo UI" panose="020B0604030504040204" pitchFamily="50" charset="-128"/>
                          <a:ea typeface="Meiryo UI" panose="020B0604030504040204" pitchFamily="50" charset="-128"/>
                          <a:cs typeface="ＭＳ Ｐゴシック"/>
                        </a:rPr>
                        <a:t>。</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algn="l">
                        <a:spcAft>
                          <a:spcPts val="0"/>
                        </a:spcAft>
                      </a:pPr>
                      <a:r>
                        <a:rPr lang="en-US" sz="1200" b="1" kern="0" dirty="0">
                          <a:latin typeface="ＭＳ Ｐゴシック"/>
                          <a:ea typeface="ＭＳ 明朝"/>
                          <a:cs typeface="ＭＳ Ｐゴシック"/>
                        </a:rPr>
                        <a:t>D3DPT_TRIANGLESTRIP </a:t>
                      </a:r>
                      <a:endParaRPr lang="ja-JP" sz="1200" b="1" kern="100" dirty="0">
                        <a:latin typeface="Century"/>
                        <a:ea typeface="ＭＳ 明朝"/>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頂点を三角形の展開図としてレンダリング</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r>
                        <a:rPr lang="ja-JP" sz="1100" kern="0" dirty="0" smtClean="0">
                          <a:latin typeface="Meiryo UI" panose="020B0604030504040204" pitchFamily="50" charset="-128"/>
                          <a:ea typeface="Meiryo UI" panose="020B0604030504040204" pitchFamily="50" charset="-128"/>
                          <a:cs typeface="ＭＳ Ｐゴシック"/>
                        </a:rPr>
                        <a:t>背面</a:t>
                      </a:r>
                      <a:r>
                        <a:rPr lang="ja-JP" sz="1100" kern="0" dirty="0">
                          <a:latin typeface="Meiryo UI" panose="020B0604030504040204" pitchFamily="50" charset="-128"/>
                          <a:ea typeface="Meiryo UI" panose="020B0604030504040204" pitchFamily="50" charset="-128"/>
                          <a:cs typeface="ＭＳ Ｐゴシック"/>
                        </a:rPr>
                        <a:t>カリング フラグは、偶数番号の三角形で自動的に反転</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r>
                        <a:rPr lang="ja-JP" sz="1100" kern="0" dirty="0" smtClean="0">
                          <a:latin typeface="Meiryo UI" panose="020B0604030504040204" pitchFamily="50" charset="-128"/>
                          <a:ea typeface="Meiryo UI" panose="020B0604030504040204" pitchFamily="50" charset="-128"/>
                          <a:cs typeface="ＭＳ Ｐゴシック"/>
                        </a:rPr>
                        <a:t> </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425">
                <a:tc>
                  <a:txBody>
                    <a:bodyPr/>
                    <a:lstStyle/>
                    <a:p>
                      <a:pPr algn="l">
                        <a:spcAft>
                          <a:spcPts val="0"/>
                        </a:spcAft>
                      </a:pPr>
                      <a:r>
                        <a:rPr lang="en-US" sz="1100" kern="0" dirty="0">
                          <a:latin typeface="ＭＳ Ｐゴシック"/>
                          <a:ea typeface="ＭＳ 明朝"/>
                          <a:cs typeface="ＭＳ Ｐゴシック"/>
                        </a:rPr>
                        <a:t>D3DPT_TRIANGLEFAN </a:t>
                      </a:r>
                      <a:endParaRPr lang="ja-JP" sz="1100" kern="100" dirty="0">
                        <a:latin typeface="Century"/>
                        <a:ea typeface="ＭＳ 明朝"/>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頂点を三角形の扇形としてレンダリング</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r>
                        <a:rPr lang="ja-JP" sz="1100" kern="0" dirty="0" smtClean="0">
                          <a:latin typeface="Meiryo UI" panose="020B0604030504040204" pitchFamily="50" charset="-128"/>
                          <a:ea typeface="Meiryo UI" panose="020B0604030504040204" pitchFamily="50" charset="-128"/>
                          <a:cs typeface="ＭＳ Ｐゴシック"/>
                        </a:rPr>
                        <a:t> </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9934">
                <a:tc>
                  <a:txBody>
                    <a:bodyPr/>
                    <a:lstStyle/>
                    <a:p>
                      <a:pPr algn="l">
                        <a:spcAft>
                          <a:spcPts val="0"/>
                        </a:spcAft>
                      </a:pPr>
                      <a:r>
                        <a:rPr lang="en-US" sz="1100" kern="0">
                          <a:latin typeface="ＭＳ Ｐゴシック"/>
                          <a:ea typeface="ＭＳ 明朝"/>
                          <a:cs typeface="ＭＳ Ｐゴシック"/>
                        </a:rPr>
                        <a:t>D3DPT_FORCE_DWORD </a:t>
                      </a:r>
                      <a:endParaRPr lang="ja-JP" sz="1100" kern="100">
                        <a:latin typeface="Century"/>
                        <a:ea typeface="ＭＳ 明朝"/>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100" kern="0" dirty="0">
                          <a:latin typeface="Meiryo UI" panose="020B0604030504040204" pitchFamily="50" charset="-128"/>
                          <a:ea typeface="Meiryo UI" panose="020B0604030504040204" pitchFamily="50" charset="-128"/>
                          <a:cs typeface="ＭＳ Ｐゴシック"/>
                        </a:rPr>
                        <a:t>この列挙型を強制的に</a:t>
                      </a:r>
                      <a:r>
                        <a:rPr lang="en-US" sz="1100" kern="0" dirty="0">
                          <a:latin typeface="Meiryo UI" panose="020B0604030504040204" pitchFamily="50" charset="-128"/>
                          <a:ea typeface="Meiryo UI" panose="020B0604030504040204" pitchFamily="50" charset="-128"/>
                          <a:cs typeface="ＭＳ Ｐゴシック"/>
                        </a:rPr>
                        <a:t> 32 </a:t>
                      </a:r>
                      <a:r>
                        <a:rPr lang="ja-JP" sz="1100" kern="0" dirty="0">
                          <a:latin typeface="Meiryo UI" panose="020B0604030504040204" pitchFamily="50" charset="-128"/>
                          <a:ea typeface="Meiryo UI" panose="020B0604030504040204" pitchFamily="50" charset="-128"/>
                          <a:cs typeface="ＭＳ Ｐゴシック"/>
                        </a:rPr>
                        <a:t>ビット サイズにコンパイル</a:t>
                      </a:r>
                      <a:r>
                        <a:rPr lang="ja-JP" sz="1100" kern="0" dirty="0" smtClean="0">
                          <a:latin typeface="Meiryo UI" panose="020B0604030504040204" pitchFamily="50" charset="-128"/>
                          <a:ea typeface="Meiryo UI" panose="020B0604030504040204" pitchFamily="50" charset="-128"/>
                          <a:cs typeface="ＭＳ Ｐゴシック"/>
                        </a:rPr>
                        <a:t>する</a:t>
                      </a:r>
                      <a:r>
                        <a:rPr lang="ja-JP" altLang="en-US" sz="1100" kern="0" dirty="0" smtClean="0">
                          <a:latin typeface="Meiryo UI" panose="020B0604030504040204" pitchFamily="50" charset="-128"/>
                          <a:ea typeface="Meiryo UI" panose="020B0604030504040204" pitchFamily="50" charset="-128"/>
                          <a:cs typeface="ＭＳ Ｐゴシック"/>
                        </a:rPr>
                        <a:t>。</a:t>
                      </a:r>
                      <a:r>
                        <a:rPr lang="ja-JP" sz="1100" kern="0" dirty="0" smtClean="0">
                          <a:latin typeface="Meiryo UI" panose="020B0604030504040204" pitchFamily="50" charset="-128"/>
                          <a:ea typeface="Meiryo UI" panose="020B0604030504040204" pitchFamily="50" charset="-128"/>
                          <a:cs typeface="ＭＳ Ｐゴシック"/>
                        </a:rPr>
                        <a:t>この</a:t>
                      </a:r>
                      <a:r>
                        <a:rPr lang="ja-JP" sz="1100" kern="0" dirty="0">
                          <a:latin typeface="Meiryo UI" panose="020B0604030504040204" pitchFamily="50" charset="-128"/>
                          <a:ea typeface="Meiryo UI" panose="020B0604030504040204" pitchFamily="50" charset="-128"/>
                          <a:cs typeface="ＭＳ Ｐゴシック"/>
                        </a:rPr>
                        <a:t>値は使用されて</a:t>
                      </a:r>
                      <a:r>
                        <a:rPr lang="ja-JP" sz="1100" kern="0" dirty="0" smtClean="0">
                          <a:latin typeface="Meiryo UI" panose="020B0604030504040204" pitchFamily="50" charset="-128"/>
                          <a:ea typeface="Meiryo UI" panose="020B0604030504040204" pitchFamily="50" charset="-128"/>
                          <a:cs typeface="ＭＳ Ｐゴシック"/>
                        </a:rPr>
                        <a:t>いない</a:t>
                      </a:r>
                      <a:r>
                        <a:rPr lang="ja-JP" altLang="en-US" sz="1100" kern="0" dirty="0" smtClean="0">
                          <a:latin typeface="Meiryo UI" panose="020B0604030504040204" pitchFamily="50" charset="-128"/>
                          <a:ea typeface="Meiryo UI" panose="020B0604030504040204" pitchFamily="50" charset="-128"/>
                          <a:cs typeface="ＭＳ Ｐゴシック"/>
                        </a:rPr>
                        <a:t>。</a:t>
                      </a:r>
                      <a:endParaRPr lang="ja-JP" sz="1100" kern="100" dirty="0">
                        <a:latin typeface="Meiryo UI" panose="020B0604030504040204" pitchFamily="50" charset="-128"/>
                        <a:ea typeface="Meiryo UI" panose="020B0604030504040204" pitchFamily="50" charset="-128"/>
                        <a:cs typeface="Times New Roman"/>
                      </a:endParaRPr>
                    </a:p>
                  </a:txBody>
                  <a:tcPr marL="5704" marR="5704" marT="5704" marB="57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テキスト ボックス 18"/>
          <p:cNvSpPr txBox="1"/>
          <p:nvPr/>
        </p:nvSpPr>
        <p:spPr>
          <a:xfrm>
            <a:off x="2852936" y="8100392"/>
            <a:ext cx="136815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プリミティブタイプ</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grpSp>
        <p:nvGrpSpPr>
          <p:cNvPr id="52" name="グループ化 51"/>
          <p:cNvGrpSpPr/>
          <p:nvPr/>
        </p:nvGrpSpPr>
        <p:grpSpPr>
          <a:xfrm>
            <a:off x="2023130" y="5500484"/>
            <a:ext cx="1222639" cy="1174556"/>
            <a:chOff x="518947" y="5644500"/>
            <a:chExt cx="1222639" cy="1174556"/>
          </a:xfrm>
        </p:grpSpPr>
        <p:sp>
          <p:nvSpPr>
            <p:cNvPr id="28" name="円/楕円 27"/>
            <p:cNvSpPr/>
            <p:nvPr/>
          </p:nvSpPr>
          <p:spPr>
            <a:xfrm>
              <a:off x="669836" y="5796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cxnSp>
          <p:nvCxnSpPr>
            <p:cNvPr id="30" name="直線コネクタ 29"/>
            <p:cNvCxnSpPr/>
            <p:nvPr/>
          </p:nvCxnSpPr>
          <p:spPr>
            <a:xfrm>
              <a:off x="700316" y="5796136"/>
              <a:ext cx="144016"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803568" y="6372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692696" y="56521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579910" y="6326614"/>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p:txBody>
        </p:sp>
        <p:sp>
          <p:nvSpPr>
            <p:cNvPr id="36" name="円/楕円 35"/>
            <p:cNvSpPr/>
            <p:nvPr/>
          </p:nvSpPr>
          <p:spPr>
            <a:xfrm>
              <a:off x="1083216" y="5796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cxnSp>
          <p:nvCxnSpPr>
            <p:cNvPr id="38" name="直線コネクタ 37"/>
            <p:cNvCxnSpPr/>
            <p:nvPr/>
          </p:nvCxnSpPr>
          <p:spPr>
            <a:xfrm flipH="1">
              <a:off x="1052736" y="5796136"/>
              <a:ext cx="72008"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41" name="円/楕円 40"/>
            <p:cNvSpPr/>
            <p:nvPr/>
          </p:nvSpPr>
          <p:spPr>
            <a:xfrm>
              <a:off x="1011972" y="6372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011958" y="637220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908720" y="564450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45" name="円/楕円 44"/>
            <p:cNvSpPr/>
            <p:nvPr/>
          </p:nvSpPr>
          <p:spPr>
            <a:xfrm>
              <a:off x="1371248" y="580375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cxnSp>
          <p:nvCxnSpPr>
            <p:cNvPr id="46" name="直線コネクタ 45"/>
            <p:cNvCxnSpPr/>
            <p:nvPr/>
          </p:nvCxnSpPr>
          <p:spPr>
            <a:xfrm>
              <a:off x="1412776" y="5803756"/>
              <a:ext cx="72008" cy="712460"/>
            </a:xfrm>
            <a:prstGeom prst="line">
              <a:avLst/>
            </a:prstGeom>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1450876" y="649335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1484784" y="637220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196752" y="56521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5</a:t>
              </a:r>
              <a:endParaRPr kumimoji="1" lang="ja-JP" altLang="en-US" sz="900" dirty="0">
                <a:latin typeface="Meiryo UI" panose="020B0604030504040204" pitchFamily="50" charset="-128"/>
                <a:ea typeface="Meiryo UI" panose="020B0604030504040204" pitchFamily="50" charset="-128"/>
              </a:endParaRPr>
            </a:p>
          </p:txBody>
        </p:sp>
        <p:sp>
          <p:nvSpPr>
            <p:cNvPr id="51" name="正方形/長方形 50"/>
            <p:cNvSpPr/>
            <p:nvPr/>
          </p:nvSpPr>
          <p:spPr>
            <a:xfrm>
              <a:off x="518947" y="6588224"/>
              <a:ext cx="1207382" cy="230832"/>
            </a:xfrm>
            <a:prstGeom prst="rect">
              <a:avLst/>
            </a:prstGeom>
          </p:spPr>
          <p:txBody>
            <a:bodyPr wrap="none">
              <a:spAutoFit/>
            </a:bodyPr>
            <a:lstStyle/>
            <a:p>
              <a:r>
                <a:rPr lang="en-US" altLang="ja-JP" sz="900" kern="0" dirty="0" smtClean="0">
                  <a:latin typeface="Meiryo UI" panose="020B0604030504040204" pitchFamily="50" charset="-128"/>
                  <a:ea typeface="Meiryo UI" panose="020B0604030504040204" pitchFamily="50" charset="-128"/>
                  <a:cs typeface="ＭＳ Ｐゴシック"/>
                </a:rPr>
                <a:t>D3DPT_LINELIST </a:t>
              </a:r>
            </a:p>
          </p:txBody>
        </p:sp>
      </p:grpSp>
      <p:grpSp>
        <p:nvGrpSpPr>
          <p:cNvPr id="70" name="グループ化 69"/>
          <p:cNvGrpSpPr/>
          <p:nvPr/>
        </p:nvGrpSpPr>
        <p:grpSpPr>
          <a:xfrm>
            <a:off x="616878" y="5508104"/>
            <a:ext cx="1303562" cy="1174556"/>
            <a:chOff x="1772816" y="5652120"/>
            <a:chExt cx="1303562" cy="1174556"/>
          </a:xfrm>
        </p:grpSpPr>
        <p:sp>
          <p:nvSpPr>
            <p:cNvPr id="54" name="円/楕円 53"/>
            <p:cNvSpPr/>
            <p:nvPr/>
          </p:nvSpPr>
          <p:spPr>
            <a:xfrm>
              <a:off x="1996183" y="580375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56" name="円/楕円 55"/>
            <p:cNvSpPr/>
            <p:nvPr/>
          </p:nvSpPr>
          <p:spPr>
            <a:xfrm>
              <a:off x="2129915" y="6379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2019043" y="565974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1906257" y="6334234"/>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p:txBody>
        </p:sp>
        <p:sp>
          <p:nvSpPr>
            <p:cNvPr id="59" name="円/楕円 58"/>
            <p:cNvSpPr/>
            <p:nvPr/>
          </p:nvSpPr>
          <p:spPr>
            <a:xfrm>
              <a:off x="2409563" y="580375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61" name="円/楕円 60"/>
            <p:cNvSpPr/>
            <p:nvPr/>
          </p:nvSpPr>
          <p:spPr>
            <a:xfrm>
              <a:off x="2338319" y="6379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2338305" y="63798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2235067" y="56521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64" name="円/楕円 63"/>
            <p:cNvSpPr/>
            <p:nvPr/>
          </p:nvSpPr>
          <p:spPr>
            <a:xfrm>
              <a:off x="2697595" y="581137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66" name="円/楕円 65"/>
            <p:cNvSpPr/>
            <p:nvPr/>
          </p:nvSpPr>
          <p:spPr>
            <a:xfrm>
              <a:off x="2777223" y="650097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2811131" y="63798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p:txBody>
        </p:sp>
        <p:sp>
          <p:nvSpPr>
            <p:cNvPr id="68" name="テキスト ボックス 67"/>
            <p:cNvSpPr txBox="1"/>
            <p:nvPr/>
          </p:nvSpPr>
          <p:spPr>
            <a:xfrm>
              <a:off x="2770353" y="565974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5</a:t>
              </a:r>
              <a:endParaRPr kumimoji="1" lang="ja-JP" altLang="en-US" sz="900" dirty="0">
                <a:latin typeface="Meiryo UI" panose="020B0604030504040204" pitchFamily="50" charset="-128"/>
                <a:ea typeface="Meiryo UI" panose="020B0604030504040204" pitchFamily="50" charset="-128"/>
              </a:endParaRPr>
            </a:p>
          </p:txBody>
        </p:sp>
        <p:sp>
          <p:nvSpPr>
            <p:cNvPr id="69" name="正方形/長方形 68"/>
            <p:cNvSpPr/>
            <p:nvPr/>
          </p:nvSpPr>
          <p:spPr>
            <a:xfrm>
              <a:off x="1772816" y="6595844"/>
              <a:ext cx="1303562" cy="230832"/>
            </a:xfrm>
            <a:prstGeom prst="rect">
              <a:avLst/>
            </a:prstGeom>
          </p:spPr>
          <p:txBody>
            <a:bodyPr wrap="none">
              <a:spAutoFit/>
            </a:bodyPr>
            <a:lstStyle/>
            <a:p>
              <a:r>
                <a:rPr lang="en-US" altLang="ja-JP" sz="900" kern="0" dirty="0" smtClean="0">
                  <a:latin typeface="Meiryo UI" panose="020B0604030504040204" pitchFamily="50" charset="-128"/>
                  <a:ea typeface="Meiryo UI" panose="020B0604030504040204" pitchFamily="50" charset="-128"/>
                  <a:cs typeface="ＭＳ Ｐゴシック"/>
                </a:rPr>
                <a:t>D3DPT_POINTLIST </a:t>
              </a:r>
            </a:p>
          </p:txBody>
        </p:sp>
      </p:grpSp>
      <p:sp>
        <p:nvSpPr>
          <p:cNvPr id="71" name="正方形/長方形 70"/>
          <p:cNvSpPr/>
          <p:nvPr/>
        </p:nvSpPr>
        <p:spPr>
          <a:xfrm>
            <a:off x="635928" y="5508104"/>
            <a:ext cx="1296144"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2" name="正方形/長方形 71"/>
          <p:cNvSpPr/>
          <p:nvPr/>
        </p:nvSpPr>
        <p:spPr>
          <a:xfrm>
            <a:off x="1985030" y="5508104"/>
            <a:ext cx="1296144"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grpSp>
        <p:nvGrpSpPr>
          <p:cNvPr id="73" name="グループ化 72"/>
          <p:cNvGrpSpPr/>
          <p:nvPr/>
        </p:nvGrpSpPr>
        <p:grpSpPr>
          <a:xfrm>
            <a:off x="3338324" y="5508104"/>
            <a:ext cx="1290738" cy="1166936"/>
            <a:chOff x="465989" y="5652120"/>
            <a:chExt cx="1290738" cy="1166936"/>
          </a:xfrm>
        </p:grpSpPr>
        <p:sp>
          <p:nvSpPr>
            <p:cNvPr id="85" name="テキスト ボックス 84"/>
            <p:cNvSpPr txBox="1"/>
            <p:nvPr/>
          </p:nvSpPr>
          <p:spPr>
            <a:xfrm>
              <a:off x="912895" y="5678542"/>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90" name="テキスト ボックス 89"/>
            <p:cNvSpPr txBox="1"/>
            <p:nvPr/>
          </p:nvSpPr>
          <p:spPr>
            <a:xfrm>
              <a:off x="1196752" y="56521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5</a:t>
              </a:r>
              <a:endParaRPr kumimoji="1" lang="ja-JP" altLang="en-US" sz="900" dirty="0">
                <a:latin typeface="Meiryo UI" panose="020B0604030504040204" pitchFamily="50" charset="-128"/>
                <a:ea typeface="Meiryo UI" panose="020B0604030504040204" pitchFamily="50" charset="-128"/>
              </a:endParaRPr>
            </a:p>
          </p:txBody>
        </p:sp>
        <p:sp>
          <p:nvSpPr>
            <p:cNvPr id="74" name="円/楕円 73"/>
            <p:cNvSpPr/>
            <p:nvPr/>
          </p:nvSpPr>
          <p:spPr>
            <a:xfrm>
              <a:off x="669836" y="5796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cxnSp>
          <p:nvCxnSpPr>
            <p:cNvPr id="75" name="直線コネクタ 74"/>
            <p:cNvCxnSpPr/>
            <p:nvPr/>
          </p:nvCxnSpPr>
          <p:spPr>
            <a:xfrm>
              <a:off x="700316" y="5796136"/>
              <a:ext cx="144016"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76" name="円/楕円 75"/>
            <p:cNvSpPr/>
            <p:nvPr/>
          </p:nvSpPr>
          <p:spPr>
            <a:xfrm>
              <a:off x="803568" y="6372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77" name="テキスト ボックス 76"/>
            <p:cNvSpPr txBox="1"/>
            <p:nvPr/>
          </p:nvSpPr>
          <p:spPr>
            <a:xfrm>
              <a:off x="692696" y="565212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579910" y="6326614"/>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p:txBody>
        </p:sp>
        <p:sp>
          <p:nvSpPr>
            <p:cNvPr id="81" name="円/楕円 80"/>
            <p:cNvSpPr/>
            <p:nvPr/>
          </p:nvSpPr>
          <p:spPr>
            <a:xfrm>
              <a:off x="1083216" y="5796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cxnSp>
          <p:nvCxnSpPr>
            <p:cNvPr id="82" name="直線コネクタ 81"/>
            <p:cNvCxnSpPr>
              <a:stCxn id="81" idx="4"/>
            </p:cNvCxnSpPr>
            <p:nvPr/>
          </p:nvCxnSpPr>
          <p:spPr>
            <a:xfrm flipH="1">
              <a:off x="1052736" y="5868144"/>
              <a:ext cx="66484"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011972" y="6372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84" name="テキスト ボックス 83"/>
            <p:cNvSpPr txBox="1"/>
            <p:nvPr/>
          </p:nvSpPr>
          <p:spPr>
            <a:xfrm>
              <a:off x="1011958" y="637220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86" name="円/楕円 85"/>
            <p:cNvSpPr/>
            <p:nvPr/>
          </p:nvSpPr>
          <p:spPr>
            <a:xfrm>
              <a:off x="1371248" y="580375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cxnSp>
          <p:nvCxnSpPr>
            <p:cNvPr id="87" name="直線コネクタ 86"/>
            <p:cNvCxnSpPr>
              <a:stCxn id="86" idx="4"/>
            </p:cNvCxnSpPr>
            <p:nvPr/>
          </p:nvCxnSpPr>
          <p:spPr>
            <a:xfrm>
              <a:off x="1407252" y="5875764"/>
              <a:ext cx="77532" cy="640452"/>
            </a:xfrm>
            <a:prstGeom prst="line">
              <a:avLst/>
            </a:prstGeom>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1450876" y="649335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eiryo UI" panose="020B0604030504040204" pitchFamily="50" charset="-128"/>
                <a:ea typeface="Meiryo UI" panose="020B0604030504040204" pitchFamily="50" charset="-128"/>
              </a:endParaRPr>
            </a:p>
          </p:txBody>
        </p:sp>
        <p:sp>
          <p:nvSpPr>
            <p:cNvPr id="89" name="テキスト ボックス 88"/>
            <p:cNvSpPr txBox="1"/>
            <p:nvPr/>
          </p:nvSpPr>
          <p:spPr>
            <a:xfrm>
              <a:off x="1484784" y="6372200"/>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p:txBody>
        </p:sp>
        <p:sp>
          <p:nvSpPr>
            <p:cNvPr id="91" name="正方形/長方形 90"/>
            <p:cNvSpPr/>
            <p:nvPr/>
          </p:nvSpPr>
          <p:spPr>
            <a:xfrm>
              <a:off x="465989" y="6588224"/>
              <a:ext cx="1290738" cy="230832"/>
            </a:xfrm>
            <a:prstGeom prst="rect">
              <a:avLst/>
            </a:prstGeom>
          </p:spPr>
          <p:txBody>
            <a:bodyPr wrap="none">
              <a:spAutoFit/>
            </a:bodyPr>
            <a:lstStyle/>
            <a:p>
              <a:r>
                <a:rPr lang="en-US" altLang="ja-JP" sz="900" kern="0" dirty="0" smtClean="0">
                  <a:latin typeface="Meiryo UI" panose="020B0604030504040204" pitchFamily="50" charset="-128"/>
                  <a:ea typeface="Meiryo UI" panose="020B0604030504040204" pitchFamily="50" charset="-128"/>
                  <a:cs typeface="ＭＳ Ｐゴシック"/>
                </a:rPr>
                <a:t>D3DPT_LINESTRIP </a:t>
              </a:r>
            </a:p>
          </p:txBody>
        </p:sp>
      </p:grpSp>
      <p:sp>
        <p:nvSpPr>
          <p:cNvPr id="92" name="正方形/長方形 91"/>
          <p:cNvSpPr/>
          <p:nvPr/>
        </p:nvSpPr>
        <p:spPr>
          <a:xfrm>
            <a:off x="3353182" y="5508104"/>
            <a:ext cx="1296144"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93" name="直線コネクタ 92"/>
          <p:cNvCxnSpPr>
            <a:stCxn id="81" idx="4"/>
            <a:endCxn id="76" idx="0"/>
          </p:cNvCxnSpPr>
          <p:nvPr/>
        </p:nvCxnSpPr>
        <p:spPr>
          <a:xfrm flipH="1">
            <a:off x="3711907" y="5724128"/>
            <a:ext cx="2796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86" idx="4"/>
            <a:endCxn id="83" idx="0"/>
          </p:cNvCxnSpPr>
          <p:nvPr/>
        </p:nvCxnSpPr>
        <p:spPr>
          <a:xfrm flipH="1">
            <a:off x="3920311" y="5731748"/>
            <a:ext cx="359276" cy="496436"/>
          </a:xfrm>
          <a:prstGeom prst="line">
            <a:avLst/>
          </a:prstGeom>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5328628" y="5462518"/>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5554200" y="5508104"/>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5</a:t>
            </a:r>
            <a:endParaRPr kumimoji="1" lang="ja-JP" altLang="en-US" sz="900" dirty="0">
              <a:latin typeface="Meiryo UI" panose="020B0604030504040204" pitchFamily="50" charset="-128"/>
              <a:ea typeface="Meiryo UI" panose="020B0604030504040204" pitchFamily="50" charset="-128"/>
            </a:endParaRPr>
          </a:p>
        </p:txBody>
      </p:sp>
      <p:sp>
        <p:nvSpPr>
          <p:cNvPr id="96" name="円/楕円 95"/>
          <p:cNvSpPr/>
          <p:nvPr/>
        </p:nvSpPr>
        <p:spPr>
          <a:xfrm>
            <a:off x="5027284" y="56521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97" name="直線コネクタ 96"/>
          <p:cNvCxnSpPr/>
          <p:nvPr/>
        </p:nvCxnSpPr>
        <p:spPr>
          <a:xfrm>
            <a:off x="5057764" y="5652120"/>
            <a:ext cx="144016"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98" name="円/楕円 97"/>
          <p:cNvSpPr/>
          <p:nvPr/>
        </p:nvSpPr>
        <p:spPr>
          <a:xfrm>
            <a:off x="5161016" y="622818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00" name="テキスト ボックス 99"/>
          <p:cNvSpPr txBox="1"/>
          <p:nvPr/>
        </p:nvSpPr>
        <p:spPr>
          <a:xfrm>
            <a:off x="5050144" y="5508104"/>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4937358" y="6182598"/>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p:txBody>
      </p:sp>
      <p:sp>
        <p:nvSpPr>
          <p:cNvPr id="102" name="円/楕円 101"/>
          <p:cNvSpPr/>
          <p:nvPr/>
        </p:nvSpPr>
        <p:spPr>
          <a:xfrm>
            <a:off x="5440664" y="56521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03" name="直線コネクタ 102"/>
          <p:cNvCxnSpPr>
            <a:stCxn id="102" idx="4"/>
            <a:endCxn id="96" idx="6"/>
          </p:cNvCxnSpPr>
          <p:nvPr/>
        </p:nvCxnSpPr>
        <p:spPr>
          <a:xfrm flipH="1" flipV="1">
            <a:off x="5099292" y="5688124"/>
            <a:ext cx="377376" cy="3600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楕円 103"/>
          <p:cNvSpPr/>
          <p:nvPr/>
        </p:nvSpPr>
        <p:spPr>
          <a:xfrm>
            <a:off x="5369420" y="622818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05" name="テキスト ボックス 104"/>
          <p:cNvSpPr txBox="1"/>
          <p:nvPr/>
        </p:nvSpPr>
        <p:spPr>
          <a:xfrm>
            <a:off x="5369406" y="6228184"/>
            <a:ext cx="256802"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4</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06" name="円/楕円 105"/>
          <p:cNvSpPr/>
          <p:nvPr/>
        </p:nvSpPr>
        <p:spPr>
          <a:xfrm>
            <a:off x="5728696" y="565974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07" name="直線コネクタ 106"/>
          <p:cNvCxnSpPr>
            <a:stCxn id="106" idx="4"/>
          </p:cNvCxnSpPr>
          <p:nvPr/>
        </p:nvCxnSpPr>
        <p:spPr>
          <a:xfrm>
            <a:off x="5764700" y="5731748"/>
            <a:ext cx="77532" cy="640452"/>
          </a:xfrm>
          <a:prstGeom prst="line">
            <a:avLst/>
          </a:prstGeom>
        </p:spPr>
        <p:style>
          <a:lnRef idx="1">
            <a:schemeClr val="accent1"/>
          </a:lnRef>
          <a:fillRef idx="0">
            <a:schemeClr val="accent1"/>
          </a:fillRef>
          <a:effectRef idx="0">
            <a:schemeClr val="accent1"/>
          </a:effectRef>
          <a:fontRef idx="minor">
            <a:schemeClr val="tx1"/>
          </a:fontRef>
        </p:style>
      </p:cxnSp>
      <p:sp>
        <p:nvSpPr>
          <p:cNvPr id="108" name="円/楕円 107"/>
          <p:cNvSpPr/>
          <p:nvPr/>
        </p:nvSpPr>
        <p:spPr>
          <a:xfrm>
            <a:off x="5808324" y="634934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09" name="テキスト ボックス 108"/>
          <p:cNvSpPr txBox="1"/>
          <p:nvPr/>
        </p:nvSpPr>
        <p:spPr>
          <a:xfrm>
            <a:off x="5842232" y="6228184"/>
            <a:ext cx="256802" cy="230832"/>
          </a:xfrm>
          <a:prstGeom prst="rect">
            <a:avLst/>
          </a:prstGeom>
          <a:noFill/>
        </p:spPr>
        <p:txBody>
          <a:bodyPr wrap="none" rtlCol="0">
            <a:spAutoFit/>
          </a:bodyPr>
          <a:lstStyle/>
          <a:p>
            <a:r>
              <a:rPr kumimoji="1" lang="en-US" altLang="ja-JP" sz="900" dirty="0" smtClean="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p:txBody>
      </p:sp>
      <p:sp>
        <p:nvSpPr>
          <p:cNvPr id="110" name="正方形/長方形 109"/>
          <p:cNvSpPr/>
          <p:nvPr/>
        </p:nvSpPr>
        <p:spPr>
          <a:xfrm>
            <a:off x="4706476" y="6444208"/>
            <a:ext cx="1636987" cy="230832"/>
          </a:xfrm>
          <a:prstGeom prst="rect">
            <a:avLst/>
          </a:prstGeom>
        </p:spPr>
        <p:txBody>
          <a:bodyPr wrap="none">
            <a:spAutoFit/>
          </a:bodyPr>
          <a:lstStyle/>
          <a:p>
            <a:r>
              <a:rPr lang="en-US" altLang="ja-JP" sz="900" b="1" kern="0" dirty="0" smtClean="0">
                <a:latin typeface="Meiryo UI" panose="020B0604030504040204" pitchFamily="50" charset="-128"/>
                <a:ea typeface="Meiryo UI" panose="020B0604030504040204" pitchFamily="50" charset="-128"/>
                <a:cs typeface="ＭＳ Ｐゴシック"/>
              </a:rPr>
              <a:t>D3DPT_TRIANGLELIST </a:t>
            </a:r>
            <a:endParaRPr lang="ja-JP" altLang="ja-JP" sz="900" b="1" kern="100" dirty="0">
              <a:latin typeface="Meiryo UI" panose="020B0604030504040204" pitchFamily="50" charset="-128"/>
              <a:ea typeface="Meiryo UI" panose="020B0604030504040204" pitchFamily="50" charset="-128"/>
              <a:cs typeface="Times New Roman"/>
            </a:endParaRPr>
          </a:p>
        </p:txBody>
      </p:sp>
      <p:sp>
        <p:nvSpPr>
          <p:cNvPr id="111" name="正方形/長方形 110"/>
          <p:cNvSpPr/>
          <p:nvPr/>
        </p:nvSpPr>
        <p:spPr>
          <a:xfrm>
            <a:off x="4721334" y="5508104"/>
            <a:ext cx="158417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12" name="直線コネクタ 111"/>
          <p:cNvCxnSpPr>
            <a:stCxn id="102" idx="4"/>
            <a:endCxn id="98" idx="0"/>
          </p:cNvCxnSpPr>
          <p:nvPr/>
        </p:nvCxnSpPr>
        <p:spPr>
          <a:xfrm flipH="1">
            <a:off x="5197020" y="5724128"/>
            <a:ext cx="2796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p:cNvCxnSpPr>
            <a:stCxn id="106" idx="4"/>
            <a:endCxn id="104" idx="0"/>
          </p:cNvCxnSpPr>
          <p:nvPr/>
        </p:nvCxnSpPr>
        <p:spPr>
          <a:xfrm flipH="1">
            <a:off x="5405424" y="5731748"/>
            <a:ext cx="359276" cy="49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p:cNvCxnSpPr>
            <a:stCxn id="108" idx="1"/>
          </p:cNvCxnSpPr>
          <p:nvPr/>
        </p:nvCxnSpPr>
        <p:spPr>
          <a:xfrm flipH="1" flipV="1">
            <a:off x="5414359" y="6228184"/>
            <a:ext cx="404510" cy="13170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テキスト ボックス 116"/>
          <p:cNvSpPr txBox="1"/>
          <p:nvPr/>
        </p:nvSpPr>
        <p:spPr>
          <a:xfrm>
            <a:off x="1165887" y="6771362"/>
            <a:ext cx="264816" cy="246221"/>
          </a:xfrm>
          <a:prstGeom prst="rect">
            <a:avLst/>
          </a:prstGeom>
          <a:noFill/>
        </p:spPr>
        <p:txBody>
          <a:bodyPr wrap="none" rtlCol="0">
            <a:spAutoFit/>
          </a:bodyPr>
          <a:lstStyle/>
          <a:p>
            <a:r>
              <a:rPr kumimoji="1" lang="en-US" altLang="ja-JP" sz="1000" dirty="0" smtClean="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p:txBody>
      </p:sp>
      <p:sp>
        <p:nvSpPr>
          <p:cNvPr id="118" name="テキスト ボックス 117"/>
          <p:cNvSpPr txBox="1"/>
          <p:nvPr/>
        </p:nvSpPr>
        <p:spPr>
          <a:xfrm>
            <a:off x="1449744" y="6804248"/>
            <a:ext cx="264816" cy="246221"/>
          </a:xfrm>
          <a:prstGeom prst="rect">
            <a:avLst/>
          </a:prstGeom>
          <a:noFill/>
        </p:spPr>
        <p:txBody>
          <a:bodyPr wrap="none" rtlCol="0">
            <a:spAutoFit/>
          </a:bodyPr>
          <a:lstStyle/>
          <a:p>
            <a:r>
              <a:rPr kumimoji="1" lang="en-US" altLang="ja-JP" sz="1000" dirty="0" smtClean="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p:txBody>
      </p:sp>
      <p:sp>
        <p:nvSpPr>
          <p:cNvPr id="119" name="円/楕円 118"/>
          <p:cNvSpPr/>
          <p:nvPr/>
        </p:nvSpPr>
        <p:spPr>
          <a:xfrm>
            <a:off x="922828" y="69482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20" name="直線コネクタ 119"/>
          <p:cNvCxnSpPr/>
          <p:nvPr/>
        </p:nvCxnSpPr>
        <p:spPr>
          <a:xfrm>
            <a:off x="953308" y="6948264"/>
            <a:ext cx="144016"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121" name="円/楕円 120"/>
          <p:cNvSpPr/>
          <p:nvPr/>
        </p:nvSpPr>
        <p:spPr>
          <a:xfrm>
            <a:off x="1056560" y="752432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22" name="テキスト ボックス 121"/>
          <p:cNvSpPr txBox="1"/>
          <p:nvPr/>
        </p:nvSpPr>
        <p:spPr>
          <a:xfrm>
            <a:off x="945688" y="6804248"/>
            <a:ext cx="264816" cy="246221"/>
          </a:xfrm>
          <a:prstGeom prst="rect">
            <a:avLst/>
          </a:prstGeom>
          <a:noFill/>
        </p:spPr>
        <p:txBody>
          <a:bodyPr wrap="none" rtlCol="0">
            <a:spAutoFit/>
          </a:bodyPr>
          <a:lstStyle/>
          <a:p>
            <a:r>
              <a:rPr kumimoji="1" lang="en-US" altLang="ja-JP" sz="1000" dirty="0" smtClean="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p:txBody>
      </p:sp>
      <p:sp>
        <p:nvSpPr>
          <p:cNvPr id="123" name="テキスト ボックス 122"/>
          <p:cNvSpPr txBox="1"/>
          <p:nvPr/>
        </p:nvSpPr>
        <p:spPr>
          <a:xfrm>
            <a:off x="832902" y="7478742"/>
            <a:ext cx="264816" cy="246221"/>
          </a:xfrm>
          <a:prstGeom prst="rect">
            <a:avLst/>
          </a:prstGeom>
          <a:noFill/>
        </p:spPr>
        <p:txBody>
          <a:bodyPr wrap="none" rtlCol="0">
            <a:spAutoFit/>
          </a:bodyPr>
          <a:lstStyle/>
          <a:p>
            <a:r>
              <a:rPr kumimoji="1" lang="en-US" altLang="ja-JP" sz="1000" dirty="0" smtClean="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p:txBody>
      </p:sp>
      <p:sp>
        <p:nvSpPr>
          <p:cNvPr id="124" name="円/楕円 123"/>
          <p:cNvSpPr/>
          <p:nvPr/>
        </p:nvSpPr>
        <p:spPr>
          <a:xfrm>
            <a:off x="1336208" y="69482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25" name="直線コネクタ 124"/>
          <p:cNvCxnSpPr>
            <a:stCxn id="124" idx="2"/>
            <a:endCxn id="119" idx="6"/>
          </p:cNvCxnSpPr>
          <p:nvPr/>
        </p:nvCxnSpPr>
        <p:spPr>
          <a:xfrm flipH="1">
            <a:off x="994836" y="6984268"/>
            <a:ext cx="341372" cy="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円/楕円 125"/>
          <p:cNvSpPr/>
          <p:nvPr/>
        </p:nvSpPr>
        <p:spPr>
          <a:xfrm>
            <a:off x="1264964" y="752432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27" name="テキスト ボックス 126"/>
          <p:cNvSpPr txBox="1"/>
          <p:nvPr/>
        </p:nvSpPr>
        <p:spPr>
          <a:xfrm>
            <a:off x="1264950" y="7524328"/>
            <a:ext cx="264816" cy="246221"/>
          </a:xfrm>
          <a:prstGeom prst="rect">
            <a:avLst/>
          </a:prstGeom>
          <a:noFill/>
        </p:spPr>
        <p:txBody>
          <a:bodyPr wrap="none" rtlCol="0">
            <a:spAutoFit/>
          </a:bodyPr>
          <a:lstStyle/>
          <a:p>
            <a:r>
              <a:rPr kumimoji="1" lang="en-US" altLang="ja-JP" sz="1000" dirty="0" smtClean="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p:txBody>
      </p:sp>
      <p:sp>
        <p:nvSpPr>
          <p:cNvPr id="128" name="円/楕円 127"/>
          <p:cNvSpPr/>
          <p:nvPr/>
        </p:nvSpPr>
        <p:spPr>
          <a:xfrm>
            <a:off x="1624240" y="695588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29" name="直線コネクタ 128"/>
          <p:cNvCxnSpPr>
            <a:stCxn id="128" idx="4"/>
          </p:cNvCxnSpPr>
          <p:nvPr/>
        </p:nvCxnSpPr>
        <p:spPr>
          <a:xfrm>
            <a:off x="1660244" y="7027892"/>
            <a:ext cx="77532" cy="640452"/>
          </a:xfrm>
          <a:prstGeom prst="line">
            <a:avLst/>
          </a:prstGeom>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703868" y="764548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31" name="テキスト ボックス 130"/>
          <p:cNvSpPr txBox="1"/>
          <p:nvPr/>
        </p:nvSpPr>
        <p:spPr>
          <a:xfrm>
            <a:off x="1737776" y="7524328"/>
            <a:ext cx="264816" cy="246221"/>
          </a:xfrm>
          <a:prstGeom prst="rect">
            <a:avLst/>
          </a:prstGeom>
          <a:noFill/>
        </p:spPr>
        <p:txBody>
          <a:bodyPr wrap="none" rtlCol="0">
            <a:spAutoFit/>
          </a:bodyPr>
          <a:lstStyle/>
          <a:p>
            <a:r>
              <a:rPr kumimoji="1" lang="en-US" altLang="ja-JP" sz="1000" dirty="0" smtClean="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p:txBody>
      </p:sp>
      <p:sp>
        <p:nvSpPr>
          <p:cNvPr id="132" name="正方形/長方形 131"/>
          <p:cNvSpPr/>
          <p:nvPr/>
        </p:nvSpPr>
        <p:spPr>
          <a:xfrm>
            <a:off x="567730" y="7740352"/>
            <a:ext cx="1694695" cy="230832"/>
          </a:xfrm>
          <a:prstGeom prst="rect">
            <a:avLst/>
          </a:prstGeom>
        </p:spPr>
        <p:txBody>
          <a:bodyPr wrap="none">
            <a:spAutoFit/>
          </a:bodyPr>
          <a:lstStyle/>
          <a:p>
            <a:r>
              <a:rPr lang="en-US" altLang="ja-JP" sz="900" b="1" kern="0" dirty="0" smtClean="0">
                <a:latin typeface="Meiryo UI" panose="020B0604030504040204" pitchFamily="50" charset="-128"/>
                <a:ea typeface="Meiryo UI" panose="020B0604030504040204" pitchFamily="50" charset="-128"/>
                <a:cs typeface="ＭＳ Ｐゴシック"/>
              </a:rPr>
              <a:t>D3DPT_TRIANGLESTRIP</a:t>
            </a:r>
            <a:endParaRPr lang="ja-JP" altLang="ja-JP" sz="900" b="1" kern="100" dirty="0">
              <a:latin typeface="Meiryo UI" panose="020B0604030504040204" pitchFamily="50" charset="-128"/>
              <a:ea typeface="Meiryo UI" panose="020B0604030504040204" pitchFamily="50" charset="-128"/>
              <a:cs typeface="Times New Roman"/>
            </a:endParaRPr>
          </a:p>
        </p:txBody>
      </p:sp>
      <p:sp>
        <p:nvSpPr>
          <p:cNvPr id="133" name="正方形/長方形 132"/>
          <p:cNvSpPr/>
          <p:nvPr/>
        </p:nvSpPr>
        <p:spPr>
          <a:xfrm>
            <a:off x="616878" y="6804248"/>
            <a:ext cx="158417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34" name="直線コネクタ 133"/>
          <p:cNvCxnSpPr>
            <a:stCxn id="124" idx="4"/>
            <a:endCxn id="121" idx="0"/>
          </p:cNvCxnSpPr>
          <p:nvPr/>
        </p:nvCxnSpPr>
        <p:spPr>
          <a:xfrm flipH="1">
            <a:off x="1092564" y="7020272"/>
            <a:ext cx="2796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28" idx="4"/>
            <a:endCxn id="126" idx="0"/>
          </p:cNvCxnSpPr>
          <p:nvPr/>
        </p:nvCxnSpPr>
        <p:spPr>
          <a:xfrm flipH="1">
            <a:off x="1300968" y="7027892"/>
            <a:ext cx="359276" cy="49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線コネクタ 135"/>
          <p:cNvCxnSpPr>
            <a:stCxn id="130" idx="1"/>
            <a:endCxn id="126" idx="6"/>
          </p:cNvCxnSpPr>
          <p:nvPr/>
        </p:nvCxnSpPr>
        <p:spPr>
          <a:xfrm flipH="1" flipV="1">
            <a:off x="1336972" y="7560332"/>
            <a:ext cx="377441" cy="9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p:cNvCxnSpPr>
            <a:stCxn id="124" idx="4"/>
            <a:endCxn id="126" idx="0"/>
          </p:cNvCxnSpPr>
          <p:nvPr/>
        </p:nvCxnSpPr>
        <p:spPr>
          <a:xfrm flipH="1">
            <a:off x="1300968" y="7020272"/>
            <a:ext cx="7124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線コネクタ 140"/>
          <p:cNvCxnSpPr>
            <a:stCxn id="121" idx="6"/>
            <a:endCxn id="126" idx="2"/>
          </p:cNvCxnSpPr>
          <p:nvPr/>
        </p:nvCxnSpPr>
        <p:spPr>
          <a:xfrm>
            <a:off x="1128568" y="7560332"/>
            <a:ext cx="1363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a:stCxn id="124" idx="6"/>
            <a:endCxn id="128" idx="2"/>
          </p:cNvCxnSpPr>
          <p:nvPr/>
        </p:nvCxnSpPr>
        <p:spPr>
          <a:xfrm>
            <a:off x="1408216" y="6984268"/>
            <a:ext cx="216024" cy="7620"/>
          </a:xfrm>
          <a:prstGeom prst="line">
            <a:avLst/>
          </a:prstGeom>
        </p:spPr>
        <p:style>
          <a:lnRef idx="1">
            <a:schemeClr val="accent1"/>
          </a:lnRef>
          <a:fillRef idx="0">
            <a:schemeClr val="accent1"/>
          </a:fillRef>
          <a:effectRef idx="0">
            <a:schemeClr val="accent1"/>
          </a:effectRef>
          <a:fontRef idx="minor">
            <a:schemeClr val="tx1"/>
          </a:fontRef>
        </p:style>
      </p:cxnSp>
      <p:sp>
        <p:nvSpPr>
          <p:cNvPr id="163" name="正方形/長方形 162"/>
          <p:cNvSpPr/>
          <p:nvPr/>
        </p:nvSpPr>
        <p:spPr>
          <a:xfrm>
            <a:off x="2269617" y="6804248"/>
            <a:ext cx="1512168"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64" name="直線コネクタ 163"/>
          <p:cNvCxnSpPr/>
          <p:nvPr/>
        </p:nvCxnSpPr>
        <p:spPr>
          <a:xfrm flipH="1">
            <a:off x="2457271" y="7027892"/>
            <a:ext cx="52667" cy="49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2509938" y="7027892"/>
            <a:ext cx="240939" cy="434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2509938" y="7027892"/>
            <a:ext cx="490318" cy="317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2509938" y="7027892"/>
            <a:ext cx="665408" cy="206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2509938" y="6984268"/>
            <a:ext cx="695783" cy="4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3236809" y="7020272"/>
            <a:ext cx="4916" cy="188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55" idx="6"/>
            <a:endCxn id="158" idx="4"/>
          </p:cNvCxnSpPr>
          <p:nvPr/>
        </p:nvCxnSpPr>
        <p:spPr>
          <a:xfrm flipV="1">
            <a:off x="3065164" y="7270338"/>
            <a:ext cx="149631" cy="10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54" idx="7"/>
            <a:endCxn id="155" idx="3"/>
          </p:cNvCxnSpPr>
          <p:nvPr/>
        </p:nvCxnSpPr>
        <p:spPr>
          <a:xfrm flipV="1">
            <a:off x="2805240" y="7396189"/>
            <a:ext cx="198461" cy="66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151" idx="6"/>
            <a:endCxn id="154" idx="2"/>
          </p:cNvCxnSpPr>
          <p:nvPr/>
        </p:nvCxnSpPr>
        <p:spPr>
          <a:xfrm flipV="1">
            <a:off x="2496720" y="7488324"/>
            <a:ext cx="247057"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10" name="正方形/長方形 209"/>
          <p:cNvSpPr/>
          <p:nvPr/>
        </p:nvSpPr>
        <p:spPr>
          <a:xfrm>
            <a:off x="476672" y="2771800"/>
            <a:ext cx="5976664" cy="5328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37</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04664" y="179512"/>
            <a:ext cx="2888932"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4.15</a:t>
            </a:r>
            <a:r>
              <a:rPr kumimoji="1" lang="ja-JP" altLang="en-US" u="sng" dirty="0" smtClean="0">
                <a:latin typeface="Meiryo UI" panose="020B0604030504040204" pitchFamily="50" charset="-128"/>
                <a:ea typeface="Meiryo UI" panose="020B0604030504040204" pitchFamily="50" charset="-128"/>
              </a:rPr>
              <a:t>　プリミティブ描画の</a:t>
            </a:r>
            <a:r>
              <a:rPr lang="ja-JP" altLang="en-US" u="sng" dirty="0" smtClean="0">
                <a:latin typeface="Meiryo UI" panose="020B0604030504040204" pitchFamily="50" charset="-128"/>
                <a:ea typeface="Meiryo UI" panose="020B0604030504040204" pitchFamily="50" charset="-128"/>
              </a:rPr>
              <a:t>実装</a:t>
            </a:r>
            <a:endParaRPr kumimoji="1" lang="en-US" altLang="ja-JP" u="sng" dirty="0" smtClean="0">
              <a:latin typeface="Meiryo UI" panose="020B0604030504040204" pitchFamily="50" charset="-128"/>
              <a:ea typeface="Meiryo UI" panose="020B0604030504040204" pitchFamily="50" charset="-128"/>
            </a:endParaRPr>
          </a:p>
        </p:txBody>
      </p:sp>
      <p:sp>
        <p:nvSpPr>
          <p:cNvPr id="21" name="正方形/長方形 20"/>
          <p:cNvSpPr/>
          <p:nvPr/>
        </p:nvSpPr>
        <p:spPr>
          <a:xfrm>
            <a:off x="476672" y="1331640"/>
            <a:ext cx="5386908" cy="1615827"/>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頂点フォーマット</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トランスフォーム済座標とディフーズカラー</a:t>
            </a:r>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#define FVF_CUSTOMVERTEX (D3DFVF_XYZRHW | D3DFVF_DIFFUSE)</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カスタム頂点データ用構造体</a:t>
            </a:r>
          </a:p>
          <a:p>
            <a:r>
              <a:rPr lang="en-US" altLang="ja-JP" sz="1100" dirty="0" err="1" smtClean="0">
                <a:latin typeface="ゆたぽん（コーディング）" pitchFamily="1" charset="-128"/>
                <a:ea typeface="Meiryo UI" panose="020B0604030504040204" pitchFamily="50" charset="-128"/>
              </a:rPr>
              <a:t>typedef</a:t>
            </a:r>
            <a:r>
              <a:rPr lang="en-US" altLang="ja-JP"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struct</a:t>
            </a:r>
            <a:r>
              <a:rPr lang="en-US" altLang="ja-JP" sz="1100" dirty="0" smtClean="0">
                <a:latin typeface="ゆたぽん（コーディング）" pitchFamily="1" charset="-128"/>
                <a:ea typeface="Meiryo UI" panose="020B0604030504040204" pitchFamily="50" charset="-128"/>
              </a:rPr>
              <a:t> CUSTOMVERTEX</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float x, y, z, </a:t>
            </a:r>
            <a:r>
              <a:rPr lang="en-US" altLang="ja-JP" sz="1100" dirty="0" err="1" smtClean="0">
                <a:latin typeface="ゆたぽん（コーディング）" pitchFamily="1" charset="-128"/>
                <a:ea typeface="Meiryo UI" panose="020B0604030504040204" pitchFamily="50" charset="-128"/>
              </a:rPr>
              <a:t>rhw</a:t>
            </a:r>
            <a:r>
              <a:rPr lang="en-US" altLang="ja-JP" sz="1100" dirty="0" smtClean="0">
                <a:latin typeface="ゆたぽん（コーディング）" pitchFamily="1" charset="-128"/>
                <a:ea typeface="Meiryo UI" panose="020B0604030504040204" pitchFamily="50" charset="-128"/>
              </a:rPr>
              <a:t>;	// </a:t>
            </a:r>
            <a:r>
              <a:rPr lang="ja-JP" altLang="en-US" sz="1100" dirty="0" smtClean="0">
                <a:latin typeface="ゆたぽん（コーディング）" pitchFamily="1" charset="-128"/>
                <a:ea typeface="Meiryo UI" panose="020B0604030504040204" pitchFamily="50" charset="-128"/>
              </a:rPr>
              <a:t>頂点の変換後の座標</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DWORD color;  	// </a:t>
            </a:r>
            <a:r>
              <a:rPr lang="ja-JP" altLang="en-US" sz="1100" dirty="0" smtClean="0">
                <a:latin typeface="ゆたぽん（コーディング）" pitchFamily="1" charset="-128"/>
                <a:ea typeface="Meiryo UI" panose="020B0604030504040204" pitchFamily="50" charset="-128"/>
              </a:rPr>
              <a:t>頂点カラー</a:t>
            </a:r>
          </a:p>
          <a:p>
            <a:r>
              <a:rPr lang="en-US" altLang="ja-JP" sz="1100" dirty="0" smtClean="0">
                <a:latin typeface="ゆたぽん（コーディング）" pitchFamily="1" charset="-128"/>
                <a:ea typeface="Meiryo UI" panose="020B0604030504040204" pitchFamily="50" charset="-128"/>
              </a:rPr>
              <a:t>}CUSTOMVERTEX;</a:t>
            </a:r>
            <a:endParaRPr lang="ja-JP" altLang="en-US" sz="1100" dirty="0">
              <a:latin typeface="ゆたぽん（コーディング）" pitchFamily="1" charset="-128"/>
              <a:ea typeface="Meiryo UI" panose="020B0604030504040204" pitchFamily="50" charset="-128"/>
            </a:endParaRPr>
          </a:p>
        </p:txBody>
      </p:sp>
      <p:sp>
        <p:nvSpPr>
          <p:cNvPr id="22" name="テキスト ボックス 21"/>
          <p:cNvSpPr txBox="1"/>
          <p:nvPr/>
        </p:nvSpPr>
        <p:spPr>
          <a:xfrm>
            <a:off x="692696" y="539552"/>
            <a:ext cx="57606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ここまでのプログラムを実装した例を記述する。なお、今回は頂点フォーマットは「トランスフォーム済座標」と「ディフューズカラー」とし、全体で共有するヘッダファイル「</a:t>
            </a:r>
            <a:r>
              <a:rPr lang="en-US" altLang="ja-JP" sz="1100" dirty="0" err="1" smtClean="0">
                <a:latin typeface="Meiryo UI" panose="020B0604030504040204" pitchFamily="50" charset="-128"/>
                <a:ea typeface="Meiryo UI" panose="020B0604030504040204" pitchFamily="50" charset="-128"/>
              </a:rPr>
              <a:t>DxCommonData.h</a:t>
            </a:r>
            <a:r>
              <a:rPr lang="ja-JP" altLang="en-US" sz="1100" dirty="0" smtClean="0">
                <a:latin typeface="Meiryo UI" panose="020B0604030504040204" pitchFamily="50" charset="-128"/>
                <a:ea typeface="Meiryo UI" panose="020B0604030504040204" pitchFamily="50" charset="-128"/>
              </a:rPr>
              <a:t>」に記述する。また、プリミティブについては</a:t>
            </a:r>
            <a:r>
              <a:rPr lang="en-US" altLang="ja-JP" sz="1100" dirty="0" err="1" smtClean="0">
                <a:latin typeface="Meiryo UI" panose="020B0604030504040204" pitchFamily="50" charset="-128"/>
                <a:ea typeface="Meiryo UI" panose="020B0604030504040204" pitchFamily="50" charset="-128"/>
              </a:rPr>
              <a:t>Cprimitive</a:t>
            </a:r>
            <a:r>
              <a:rPr lang="ja-JP" altLang="en-US" sz="1100" dirty="0" smtClean="0">
                <a:latin typeface="Meiryo UI" panose="020B0604030504040204" pitchFamily="50" charset="-128"/>
                <a:ea typeface="Meiryo UI" panose="020B0604030504040204" pitchFamily="50" charset="-128"/>
              </a:rPr>
              <a:t>クラスを作成し実装する。</a:t>
            </a:r>
            <a:endParaRPr lang="en-US" altLang="ja-JP" sz="1100" dirty="0" smtClean="0">
              <a:latin typeface="Meiryo UI" panose="020B0604030504040204" pitchFamily="50" charset="-128"/>
              <a:ea typeface="Meiryo UI" panose="020B0604030504040204" pitchFamily="50" charset="-128"/>
            </a:endParaRPr>
          </a:p>
        </p:txBody>
      </p:sp>
      <p:sp>
        <p:nvSpPr>
          <p:cNvPr id="23" name="正方形/長方形 22"/>
          <p:cNvSpPr/>
          <p:nvPr/>
        </p:nvSpPr>
        <p:spPr>
          <a:xfrm>
            <a:off x="476672" y="1335416"/>
            <a:ext cx="5976664" cy="165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4" name="テキスト ボックス 23"/>
          <p:cNvSpPr txBox="1"/>
          <p:nvPr/>
        </p:nvSpPr>
        <p:spPr>
          <a:xfrm>
            <a:off x="404664" y="1115616"/>
            <a:ext cx="1656184"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DxCommonData.h</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25" name="正方形/長方形 24"/>
          <p:cNvSpPr/>
          <p:nvPr/>
        </p:nvSpPr>
        <p:spPr>
          <a:xfrm>
            <a:off x="476672" y="3236654"/>
            <a:ext cx="5143500" cy="2970044"/>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pragma</a:t>
            </a:r>
            <a:r>
              <a:rPr lang="en-US" altLang="ja-JP" sz="1100" dirty="0" smtClean="0">
                <a:latin typeface="ゆたぽん（コーディング）" pitchFamily="1" charset="-128"/>
                <a:ea typeface="Meiryo UI" panose="020B0604030504040204" pitchFamily="50" charset="-128"/>
              </a:rPr>
              <a:t> once</a:t>
            </a:r>
          </a:p>
          <a:p>
            <a:r>
              <a:rPr lang="en-US" altLang="ja-JP" sz="1100" dirty="0" smtClean="0">
                <a:latin typeface="ゆたぽん（コーディング）" pitchFamily="1" charset="-128"/>
                <a:ea typeface="Meiryo UI" panose="020B0604030504040204" pitchFamily="50" charset="-128"/>
              </a:rPr>
              <a:t>class </a:t>
            </a:r>
            <a:r>
              <a:rPr lang="en-US" altLang="ja-JP" sz="1100" dirty="0" err="1" smtClean="0">
                <a:latin typeface="ゆたぽん（コーディング）" pitchFamily="1" charset="-128"/>
                <a:ea typeface="Meiryo UI" panose="020B0604030504040204" pitchFamily="50" charset="-128"/>
              </a:rPr>
              <a:t>CPrimitive</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public:</a:t>
            </a: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HRESULT Initialize();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 Draw();</a:t>
            </a:r>
          </a:p>
          <a:p>
            <a:r>
              <a:rPr lang="ja-JP" altLang="en-US" sz="1100" dirty="0" smtClean="0">
                <a:latin typeface="ゆたぽん（コーディング）" pitchFamily="1" charset="-128"/>
                <a:ea typeface="Meiryo UI" panose="020B0604030504040204" pitchFamily="50" charset="-128"/>
              </a:rPr>
              <a:t>　</a:t>
            </a:r>
            <a:r>
              <a:rPr lang="en-US" altLang="ja-JP" sz="1100" dirty="0">
                <a:latin typeface="ゆたぽん（コーディング）" pitchFamily="1" charset="-128"/>
                <a:ea typeface="Meiryo UI" panose="020B0604030504040204" pitchFamily="50" charset="-128"/>
              </a:rPr>
              <a:t> //</a:t>
            </a:r>
            <a:r>
              <a:rPr lang="ja-JP" altLang="en-US" sz="1100" dirty="0">
                <a:latin typeface="ゆたぽん（コーディング）" pitchFamily="1" charset="-128"/>
                <a:ea typeface="Meiryo UI" panose="020B0604030504040204" pitchFamily="50" charset="-128"/>
              </a:rPr>
              <a:t>頂点バッファ生成関数</a:t>
            </a:r>
            <a:r>
              <a:rPr lang="en-US" altLang="ja-JP" sz="1100" dirty="0">
                <a:latin typeface="ゆたぽん（コーディング）" pitchFamily="1" charset="-128"/>
                <a:ea typeface="Meiryo UI" panose="020B0604030504040204" pitchFamily="50" charset="-128"/>
              </a:rPr>
              <a:t>(</a:t>
            </a:r>
            <a:r>
              <a:rPr lang="ja-JP" altLang="en-US" sz="1100" dirty="0">
                <a:latin typeface="ゆたぽん（コーディング）" pitchFamily="1" charset="-128"/>
                <a:ea typeface="Meiryo UI" panose="020B0604030504040204" pitchFamily="50" charset="-128"/>
              </a:rPr>
              <a:t>頂点数</a:t>
            </a:r>
            <a:r>
              <a:rPr lang="en-US" altLang="ja-JP" sz="1100" dirty="0">
                <a:latin typeface="ゆたぽん（コーディング）" pitchFamily="1" charset="-128"/>
                <a:ea typeface="Meiryo UI" panose="020B0604030504040204" pitchFamily="50" charset="-128"/>
              </a:rPr>
              <a:t>)</a:t>
            </a:r>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(const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&amp;); </a:t>
            </a:r>
          </a:p>
          <a:p>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頂点バッファへ値を設定する関数</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頂点データポインタ</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頂点数</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setVertexData</a:t>
            </a:r>
            <a:r>
              <a:rPr lang="en-US" altLang="ja-JP" sz="1100" dirty="0" smtClean="0">
                <a:latin typeface="ゆたぽん（コーディング）" pitchFamily="1" charset="-128"/>
                <a:ea typeface="Meiryo UI" panose="020B0604030504040204" pitchFamily="50" charset="-128"/>
              </a:rPr>
              <a:t>(const CUSTOMVERTEX*, const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&amp;);</a:t>
            </a:r>
          </a:p>
          <a:p>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private: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LPDIRECT3DVERTEXBUFFER9 </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頂点バッファー</a:t>
            </a:r>
          </a:p>
          <a:p>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p:txBody>
      </p:sp>
      <p:sp>
        <p:nvSpPr>
          <p:cNvPr id="26" name="正方形/長方形 25"/>
          <p:cNvSpPr/>
          <p:nvPr/>
        </p:nvSpPr>
        <p:spPr>
          <a:xfrm>
            <a:off x="476672" y="3304892"/>
            <a:ext cx="5976664" cy="2973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7" name="テキスト ボックス 26"/>
          <p:cNvSpPr txBox="1"/>
          <p:nvPr/>
        </p:nvSpPr>
        <p:spPr>
          <a:xfrm>
            <a:off x="404664" y="3073797"/>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Primitive.h</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13" name="正方形/長方形 12"/>
          <p:cNvSpPr/>
          <p:nvPr/>
        </p:nvSpPr>
        <p:spPr>
          <a:xfrm>
            <a:off x="476672" y="6680546"/>
            <a:ext cx="5976664" cy="141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4" name="テキスト ボックス 13"/>
          <p:cNvSpPr txBox="1"/>
          <p:nvPr/>
        </p:nvSpPr>
        <p:spPr>
          <a:xfrm>
            <a:off x="404664" y="6470630"/>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&lt;Primitive.cpp&gt;</a:t>
            </a:r>
            <a:endParaRPr lang="ja-JP" altLang="ja-JP" sz="1100" dirty="0">
              <a:latin typeface="Meiryo UI" panose="020B0604030504040204" pitchFamily="50" charset="-128"/>
              <a:ea typeface="Meiryo UI" panose="020B0604030504040204" pitchFamily="50" charset="-128"/>
            </a:endParaRPr>
          </a:p>
        </p:txBody>
      </p:sp>
      <p:sp>
        <p:nvSpPr>
          <p:cNvPr id="15" name="正方形/長方形 14"/>
          <p:cNvSpPr/>
          <p:nvPr/>
        </p:nvSpPr>
        <p:spPr>
          <a:xfrm>
            <a:off x="548680" y="6752554"/>
            <a:ext cx="5904656" cy="1277273"/>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#include "</a:t>
            </a:r>
            <a:r>
              <a:rPr lang="en-US" altLang="ja-JP" sz="1100" dirty="0" err="1" smtClean="0">
                <a:latin typeface="ゆたぽん（コーディング）" pitchFamily="1" charset="-128"/>
                <a:ea typeface="Meiryo UI" panose="020B0604030504040204" pitchFamily="50" charset="-128"/>
              </a:rPr>
              <a:t>Primitive.h</a:t>
            </a:r>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 }</a:t>
            </a:r>
          </a:p>
          <a:p>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SAFE_RELEASE(this-&gt;</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38</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060848" y="8475134"/>
            <a:ext cx="2454002"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476672" y="539552"/>
            <a:ext cx="5976664" cy="756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1" name="正方形/長方形 30"/>
          <p:cNvSpPr/>
          <p:nvPr/>
        </p:nvSpPr>
        <p:spPr>
          <a:xfrm>
            <a:off x="548680" y="395537"/>
            <a:ext cx="5904656" cy="7879080"/>
          </a:xfrm>
          <a:prstGeom prst="rect">
            <a:avLst/>
          </a:prstGeom>
        </p:spPr>
        <p:txBody>
          <a:bodyPr wrap="square">
            <a:spAutoFit/>
          </a:bodyPr>
          <a:lstStyle/>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::Initialize()</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CUSTOMVERTEX vertices[3];	//</a:t>
            </a:r>
            <a:r>
              <a:rPr lang="ja-JP" altLang="en-US" sz="1100" dirty="0" smtClean="0">
                <a:latin typeface="ゆたぽん（コーディング）" pitchFamily="1" charset="-128"/>
                <a:ea typeface="Meiryo UI" panose="020B0604030504040204" pitchFamily="50" charset="-128"/>
              </a:rPr>
              <a:t>頂点データ</a:t>
            </a: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 length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(vertices)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  //</a:t>
            </a:r>
            <a:r>
              <a:rPr lang="ja-JP" altLang="en-US" sz="1100" dirty="0" smtClean="0">
                <a:latin typeface="ゆたぽん（コーディング）" pitchFamily="1" charset="-128"/>
                <a:ea typeface="Meiryo UI" panose="020B0604030504040204" pitchFamily="50" charset="-128"/>
              </a:rPr>
              <a:t>配列の要素数算出</a:t>
            </a:r>
          </a:p>
          <a:p>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頂点データ</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vertices[0] = { 150.0f,  50.0f, 0.5f, 1.0f, 0xffff0000 };</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vertices[1] = { 250.0f, 200.0f, 0.5f, 1.0f, 0xff00ff00 };</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vertices[2] = {  50.0f, 200.0f, 0.5f, 1.0f, 0xff0000ff };</a:t>
            </a:r>
          </a:p>
          <a:p>
            <a:endParaRPr lang="ja-JP" altLang="en-US"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this-&gt;</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(length);	  //</a:t>
            </a:r>
            <a:r>
              <a:rPr lang="ja-JP" altLang="en-US" sz="1100" dirty="0" smtClean="0">
                <a:latin typeface="ゆたぽん（コーディング）" pitchFamily="1" charset="-128"/>
                <a:ea typeface="Meiryo UI" panose="020B0604030504040204" pitchFamily="50" charset="-128"/>
              </a:rPr>
              <a:t>頂点バッファ生成</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this-&gt;</a:t>
            </a:r>
            <a:r>
              <a:rPr lang="en-US" altLang="ja-JP" sz="1100" dirty="0" err="1" smtClean="0">
                <a:latin typeface="ゆたぽん（コーディング）" pitchFamily="1" charset="-128"/>
                <a:ea typeface="Meiryo UI" panose="020B0604030504040204" pitchFamily="50" charset="-128"/>
              </a:rPr>
              <a:t>setVertexData</a:t>
            </a:r>
            <a:r>
              <a:rPr lang="en-US" altLang="ja-JP" sz="1100" dirty="0" smtClean="0">
                <a:latin typeface="ゆたぽん（コーディング）" pitchFamily="1" charset="-128"/>
                <a:ea typeface="Meiryo UI" panose="020B0604030504040204" pitchFamily="50" charset="-128"/>
              </a:rPr>
              <a:t>(vertices, length);  //</a:t>
            </a:r>
            <a:r>
              <a:rPr lang="ja-JP" altLang="en-US" sz="1100" dirty="0" smtClean="0">
                <a:latin typeface="ゆたぽん（コーディング）" pitchFamily="1" charset="-128"/>
                <a:ea typeface="Meiryo UI" panose="020B0604030504040204" pitchFamily="50" charset="-128"/>
              </a:rPr>
              <a:t>頂点データを頂点バッファにセット</a:t>
            </a:r>
          </a:p>
          <a:p>
            <a:endParaRPr lang="ja-JP" altLang="en-US"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return S_OK;</a:t>
            </a:r>
          </a:p>
          <a:p>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::Draw()</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SetFVF</a:t>
            </a:r>
            <a:r>
              <a:rPr lang="en-US" altLang="ja-JP" sz="1100" dirty="0" smtClean="0">
                <a:latin typeface="ゆたぽん（コーディング）" pitchFamily="1" charset="-128"/>
                <a:ea typeface="Meiryo UI" panose="020B0604030504040204" pitchFamily="50" charset="-128"/>
              </a:rPr>
              <a:t>(FVF_CUSTOMVERTEX);</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SetStreamSource</a:t>
            </a:r>
            <a:r>
              <a:rPr lang="en-US" altLang="ja-JP" sz="1100" dirty="0" smtClean="0">
                <a:latin typeface="ゆたぽん（コーディング）" pitchFamily="1" charset="-128"/>
                <a:ea typeface="Meiryo UI" panose="020B0604030504040204" pitchFamily="50" charset="-128"/>
              </a:rPr>
              <a:t>(0, this-&gt;</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0,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DrawPrimitive</a:t>
            </a:r>
            <a:r>
              <a:rPr lang="en-US" altLang="ja-JP" sz="1100" dirty="0" smtClean="0">
                <a:latin typeface="ゆたぽん（コーディング）" pitchFamily="1" charset="-128"/>
                <a:ea typeface="Meiryo UI" panose="020B0604030504040204" pitchFamily="50" charset="-128"/>
              </a:rPr>
              <a:t>(D3DPT_TRIANGLESTRIP, 0, 1);</a:t>
            </a:r>
          </a:p>
          <a:p>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頂点バッファ生成関数</a:t>
            </a:r>
          </a:p>
          <a:p>
            <a:r>
              <a:rPr lang="en-US" altLang="ja-JP" sz="1100" dirty="0" smtClean="0">
                <a:latin typeface="ゆたぽん（コーディング）"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(const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&amp; length)</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頂点バッファ生成</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全頂点情報を格納できる頂点バッファを作成する</a:t>
            </a:r>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if (FAILED((*</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(length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0, FVF_CUSTOMVERTEX, D3DPOOL_DEFAULT, &amp;</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 NULL)))</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return E_FAIL;  //</a:t>
            </a:r>
            <a:r>
              <a:rPr lang="ja-JP" altLang="en-US" sz="1100" dirty="0" smtClean="0">
                <a:latin typeface="ゆたぽん（コーディング）" pitchFamily="1" charset="-128"/>
                <a:ea typeface="Meiryo UI" panose="020B0604030504040204" pitchFamily="50" charset="-128"/>
              </a:rPr>
              <a:t>頂点バッファ生成失敗</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return S_OK;       //</a:t>
            </a:r>
            <a:r>
              <a:rPr lang="ja-JP" altLang="en-US" sz="1100" dirty="0" smtClean="0">
                <a:latin typeface="ゆたぽん（コーディング）" pitchFamily="1" charset="-128"/>
                <a:ea typeface="Meiryo UI" panose="020B0604030504040204" pitchFamily="50" charset="-128"/>
              </a:rPr>
              <a:t>頂点バッファ生成成功</a:t>
            </a:r>
          </a:p>
          <a:p>
            <a:r>
              <a:rPr lang="en-US" altLang="ja-JP" sz="1100" dirty="0" smtClean="0">
                <a:latin typeface="ゆたぽん（コーディング）" pitchFamily="1" charset="-128"/>
                <a:ea typeface="Meiryo UI" panose="020B0604030504040204" pitchFamily="50" charset="-128"/>
              </a:rPr>
              <a:t>}</a:t>
            </a:r>
          </a:p>
          <a:p>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頂点データを頂点バッファへセットする関数</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頂点データ</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頂点データ配列要素数</a:t>
            </a:r>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setVertexData</a:t>
            </a:r>
            <a:r>
              <a:rPr lang="en-US" altLang="ja-JP" sz="1100" dirty="0" smtClean="0">
                <a:latin typeface="ゆたぽん（コーディング）" pitchFamily="1" charset="-128"/>
                <a:ea typeface="Meiryo UI" panose="020B0604030504040204" pitchFamily="50" charset="-128"/>
              </a:rPr>
              <a:t>(const CUSTOMVERTEX* vertices, const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&amp; length)</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a:t>
            </a:r>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頂点バッファへのポインタ</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this-&gt;</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-&gt;Lock(0, 0, (void</a:t>
            </a:r>
            <a:r>
              <a:rPr lang="ja-JP" altLang="en-US" sz="1100" dirty="0" smtClean="0">
                <a:latin typeface="ゆたぽん（コーディング）" pitchFamily="1" charset="-128"/>
                <a:ea typeface="Meiryo UI" panose="020B0604030504040204" pitchFamily="50" charset="-128"/>
              </a:rPr>
              <a:t>**</a:t>
            </a:r>
            <a:r>
              <a:rPr lang="en-US" altLang="ja-JP" sz="1100" dirty="0" smtClean="0">
                <a:latin typeface="ゆたぽん（コーディング）" pitchFamily="1" charset="-128"/>
                <a:ea typeface="Meiryo UI" panose="020B0604030504040204" pitchFamily="50" charset="-128"/>
              </a:rPr>
              <a:t>)&amp;</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0);  //</a:t>
            </a:r>
            <a:r>
              <a:rPr lang="ja-JP" altLang="en-US" sz="1100" dirty="0" smtClean="0">
                <a:latin typeface="ゆたぽん（コーディング）" pitchFamily="1" charset="-128"/>
                <a:ea typeface="Meiryo UI" panose="020B0604030504040204" pitchFamily="50" charset="-128"/>
              </a:rPr>
              <a:t>頂点バッファロック</a:t>
            </a:r>
            <a:endParaRPr lang="en-US" altLang="ja-JP"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memcpy</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pVertices</a:t>
            </a:r>
            <a:r>
              <a:rPr lang="en-US" altLang="ja-JP" sz="1100" dirty="0" smtClean="0">
                <a:latin typeface="ゆたぽん（コーディング）" pitchFamily="1" charset="-128"/>
                <a:ea typeface="Meiryo UI" panose="020B0604030504040204" pitchFamily="50" charset="-128"/>
              </a:rPr>
              <a:t>, vertices,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(CUSTOMVERTEX)* length); //</a:t>
            </a:r>
            <a:r>
              <a:rPr lang="ja-JP" altLang="en-US" sz="1100" dirty="0" smtClean="0">
                <a:latin typeface="ゆたぽん（コーディング）" pitchFamily="1" charset="-128"/>
                <a:ea typeface="Meiryo UI" panose="020B0604030504040204" pitchFamily="50" charset="-128"/>
              </a:rPr>
              <a:t>値コピー</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this-&gt;</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-&gt;Unlock();  //</a:t>
            </a:r>
            <a:r>
              <a:rPr lang="ja-JP" altLang="en-US" sz="1100" dirty="0" smtClean="0">
                <a:latin typeface="ゆたぽん（コーディング）" pitchFamily="1" charset="-128"/>
                <a:ea typeface="Meiryo UI" panose="020B0604030504040204" pitchFamily="50" charset="-128"/>
              </a:rPr>
              <a:t>頂点バッファロック解除</a:t>
            </a:r>
          </a:p>
          <a:p>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476672" y="3073762"/>
            <a:ext cx="5832648" cy="5293757"/>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#include "</a:t>
            </a:r>
            <a:r>
              <a:rPr lang="en-US" altLang="ja-JP" sz="1100" dirty="0" err="1" smtClean="0">
                <a:latin typeface="ゆたぽん（コーディング）" pitchFamily="1" charset="-128"/>
                <a:ea typeface="Meiryo UI" panose="020B0604030504040204" pitchFamily="50" charset="-128"/>
              </a:rPr>
              <a:t>TestScene.h</a:t>
            </a:r>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this-&gt;</a:t>
            </a:r>
            <a:r>
              <a:rPr lang="en-US" altLang="ja-JP" sz="1200" b="1" dirty="0" err="1" smtClean="0">
                <a:latin typeface="ゆたぽん（コーディング）" pitchFamily="1" charset="-128"/>
                <a:ea typeface="Meiryo UI" panose="020B0604030504040204" pitchFamily="50" charset="-128"/>
              </a:rPr>
              <a:t>m_pPrimitive</a:t>
            </a:r>
            <a:r>
              <a:rPr lang="en-US" altLang="ja-JP" sz="1200" b="1" dirty="0" smtClean="0">
                <a:latin typeface="ゆたぽん（コーディング）" pitchFamily="1" charset="-128"/>
                <a:ea typeface="Meiryo UI" panose="020B0604030504040204" pitchFamily="50" charset="-128"/>
              </a:rPr>
              <a:t> = NULL;</a:t>
            </a:r>
          </a:p>
          <a:p>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SAFE_DELETE(this-&gt;</a:t>
            </a:r>
            <a:r>
              <a:rPr lang="en-US" altLang="ja-JP" sz="1200" b="1" dirty="0" err="1" smtClean="0">
                <a:latin typeface="ゆたぽん（コーディング）" pitchFamily="1" charset="-128"/>
                <a:ea typeface="Meiryo UI" panose="020B0604030504040204" pitchFamily="50" charset="-128"/>
              </a:rPr>
              <a:t>m_pPrimitive</a:t>
            </a:r>
            <a:r>
              <a:rPr lang="en-US" altLang="ja-JP" sz="1200" b="1"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::Initialize()</a:t>
            </a:r>
          </a:p>
          <a:p>
            <a:r>
              <a:rPr lang="en-US" altLang="ja-JP" sz="1100"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if (this-&gt;</a:t>
            </a:r>
            <a:r>
              <a:rPr lang="en-US" altLang="ja-JP" sz="1200" b="1" dirty="0" err="1" smtClean="0">
                <a:latin typeface="ゆたぽん（コーディング）" pitchFamily="1" charset="-128"/>
                <a:ea typeface="Meiryo UI" panose="020B0604030504040204" pitchFamily="50" charset="-128"/>
              </a:rPr>
              <a:t>m_pPrimitive</a:t>
            </a:r>
            <a:r>
              <a:rPr lang="en-US" altLang="ja-JP" sz="1200" b="1" dirty="0" smtClean="0">
                <a:latin typeface="ゆたぽん（コーディング）" pitchFamily="1" charset="-128"/>
                <a:ea typeface="Meiryo UI" panose="020B0604030504040204" pitchFamily="50" charset="-128"/>
              </a:rPr>
              <a:t> == NULL)</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this-&gt;</a:t>
            </a:r>
            <a:r>
              <a:rPr lang="en-US" altLang="ja-JP" sz="1200" b="1" dirty="0" err="1" smtClean="0">
                <a:latin typeface="ゆたぽん（コーディング）" pitchFamily="1" charset="-128"/>
                <a:ea typeface="Meiryo UI" panose="020B0604030504040204" pitchFamily="50" charset="-128"/>
              </a:rPr>
              <a:t>m_pPrimitive</a:t>
            </a:r>
            <a:r>
              <a:rPr lang="en-US" altLang="ja-JP" sz="1200" b="1" dirty="0" smtClean="0">
                <a:latin typeface="ゆたぽん（コーディング）" pitchFamily="1" charset="-128"/>
                <a:ea typeface="Meiryo UI" panose="020B0604030504040204" pitchFamily="50" charset="-128"/>
              </a:rPr>
              <a:t> = new </a:t>
            </a:r>
            <a:r>
              <a:rPr lang="en-US" altLang="ja-JP" sz="1200" b="1" dirty="0" err="1" smtClean="0">
                <a:latin typeface="ゆたぽん（コーディング）" pitchFamily="1" charset="-128"/>
                <a:ea typeface="Meiryo UI" panose="020B0604030504040204" pitchFamily="50" charset="-128"/>
              </a:rPr>
              <a:t>CPrimitive</a:t>
            </a:r>
            <a:r>
              <a:rPr lang="en-US" altLang="ja-JP" sz="1200" b="1"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this-&gt;</a:t>
            </a:r>
            <a:r>
              <a:rPr lang="en-US" altLang="ja-JP" sz="1200" b="1" dirty="0" err="1" smtClean="0">
                <a:latin typeface="ゆたぽん（コーディング）" pitchFamily="1" charset="-128"/>
                <a:ea typeface="Meiryo UI" panose="020B0604030504040204" pitchFamily="50" charset="-128"/>
              </a:rPr>
              <a:t>m_pPrimitive</a:t>
            </a:r>
            <a:r>
              <a:rPr lang="en-US" altLang="ja-JP" sz="1200" b="1" dirty="0" smtClean="0">
                <a:latin typeface="ゆたぽん（コーディング）" pitchFamily="1" charset="-128"/>
                <a:ea typeface="Meiryo UI" panose="020B0604030504040204" pitchFamily="50" charset="-128"/>
              </a:rPr>
              <a:t>-&gt;Initialize();</a:t>
            </a:r>
          </a:p>
          <a:p>
            <a:r>
              <a:rPr lang="en-US" altLang="ja-JP" sz="1100" dirty="0" smtClean="0">
                <a:latin typeface="ゆたぽん（コーディング）" pitchFamily="1" charset="-128"/>
                <a:ea typeface="Meiryo UI" panose="020B0604030504040204" pitchFamily="50" charset="-128"/>
              </a:rPr>
              <a:t>}</a:t>
            </a:r>
          </a:p>
          <a:p>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::Update()</a:t>
            </a:r>
          </a:p>
          <a:p>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::Draw()</a:t>
            </a:r>
          </a:p>
          <a:p>
            <a:r>
              <a:rPr lang="en-US" altLang="ja-JP" sz="1100" dirty="0" smtClean="0">
                <a:latin typeface="ゆたぽん（コーディング）" pitchFamily="1" charset="-128"/>
                <a:ea typeface="Meiryo UI" panose="020B0604030504040204" pitchFamily="50" charset="-128"/>
              </a:rPr>
              <a:t>{</a:t>
            </a:r>
          </a:p>
          <a:p>
            <a:r>
              <a:rPr lang="ja-JP" altLang="en-US" sz="1200" b="1" dirty="0" smtClean="0">
                <a:latin typeface="ゆたぽん（コーディング）" pitchFamily="1" charset="-128"/>
                <a:ea typeface="Meiryo UI" panose="020B0604030504040204" pitchFamily="50" charset="-128"/>
              </a:rPr>
              <a:t>　　</a:t>
            </a:r>
            <a:r>
              <a:rPr lang="en-US" altLang="ja-JP" sz="1200" b="1" dirty="0" smtClean="0">
                <a:latin typeface="ゆたぽん（コーディング）" pitchFamily="1" charset="-128"/>
                <a:ea typeface="Meiryo UI" panose="020B0604030504040204" pitchFamily="50" charset="-128"/>
              </a:rPr>
              <a:t>this-&gt;</a:t>
            </a:r>
            <a:r>
              <a:rPr lang="en-US" altLang="ja-JP" sz="1200" b="1" dirty="0" err="1" smtClean="0">
                <a:latin typeface="ゆたぽん（コーディング）" pitchFamily="1" charset="-128"/>
                <a:ea typeface="Meiryo UI" panose="020B0604030504040204" pitchFamily="50" charset="-128"/>
              </a:rPr>
              <a:t>m_pPrimitive</a:t>
            </a:r>
            <a:r>
              <a:rPr lang="en-US" altLang="ja-JP" sz="1200" b="1" dirty="0" smtClean="0">
                <a:latin typeface="ゆたぽん（コーディング）" pitchFamily="1" charset="-128"/>
                <a:ea typeface="Meiryo UI" panose="020B0604030504040204" pitchFamily="50" charset="-128"/>
              </a:rPr>
              <a:t>-&gt;Draw();</a:t>
            </a:r>
          </a:p>
          <a:p>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39</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692696" y="7747590"/>
            <a:ext cx="2232248" cy="220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0" name="左矢印 19"/>
          <p:cNvSpPr/>
          <p:nvPr/>
        </p:nvSpPr>
        <p:spPr>
          <a:xfrm>
            <a:off x="3087554" y="7747590"/>
            <a:ext cx="504056" cy="216024"/>
          </a:xfrm>
          <a:prstGeom prst="leftArrow">
            <a:avLst>
              <a:gd name="adj1" fmla="val 5705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1" name="テキスト ボックス 20"/>
          <p:cNvSpPr txBox="1"/>
          <p:nvPr/>
        </p:nvSpPr>
        <p:spPr>
          <a:xfrm>
            <a:off x="3610278" y="7728922"/>
            <a:ext cx="466794" cy="261610"/>
          </a:xfrm>
          <a:prstGeom prst="rect">
            <a:avLst/>
          </a:prstGeom>
          <a:noFill/>
        </p:spPr>
        <p:txBody>
          <a:bodyPr wrap="none" rtlCol="0">
            <a:spAutoFit/>
          </a:bodyPr>
          <a:lstStyle/>
          <a:p>
            <a:r>
              <a:rPr lang="ja-JP" altLang="en-US" sz="1100" b="1" dirty="0" smtClean="0">
                <a:latin typeface="ゆたぽん（コーディング）" panose="02000609000000000000" pitchFamily="1" charset="-128"/>
                <a:ea typeface="Meiryo UI" panose="020B0604030504040204" pitchFamily="50" charset="-128"/>
              </a:rPr>
              <a:t>追加</a:t>
            </a:r>
            <a:endParaRPr kumimoji="1" lang="ja-JP" altLang="en-US" sz="1100" b="1" dirty="0">
              <a:latin typeface="ゆたぽん（コーディング）" panose="02000609000000000000" pitchFamily="1" charset="-128"/>
              <a:ea typeface="Meiryo UI" panose="020B0604030504040204" pitchFamily="50" charset="-128"/>
            </a:endParaRPr>
          </a:p>
        </p:txBody>
      </p:sp>
      <p:sp>
        <p:nvSpPr>
          <p:cNvPr id="25" name="テキスト ボックス 24"/>
          <p:cNvSpPr txBox="1"/>
          <p:nvPr/>
        </p:nvSpPr>
        <p:spPr>
          <a:xfrm>
            <a:off x="404664" y="2915816"/>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&lt;TestScene.cpp&gt;</a:t>
            </a:r>
            <a:endParaRPr lang="ja-JP" altLang="ja-JP" sz="1100" dirty="0">
              <a:latin typeface="Meiryo UI" panose="020B0604030504040204" pitchFamily="50" charset="-128"/>
              <a:ea typeface="Meiryo UI" panose="020B0604030504040204" pitchFamily="50" charset="-128"/>
            </a:endParaRPr>
          </a:p>
        </p:txBody>
      </p:sp>
      <p:sp>
        <p:nvSpPr>
          <p:cNvPr id="26" name="正方形/長方形 25"/>
          <p:cNvSpPr/>
          <p:nvPr/>
        </p:nvSpPr>
        <p:spPr>
          <a:xfrm>
            <a:off x="692696" y="3779912"/>
            <a:ext cx="208823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7" name="左矢印 26"/>
          <p:cNvSpPr/>
          <p:nvPr/>
        </p:nvSpPr>
        <p:spPr>
          <a:xfrm>
            <a:off x="2943538" y="3776102"/>
            <a:ext cx="504056" cy="216024"/>
          </a:xfrm>
          <a:prstGeom prst="leftArrow">
            <a:avLst>
              <a:gd name="adj1" fmla="val 5705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8" name="テキスト ボックス 27"/>
          <p:cNvSpPr txBox="1"/>
          <p:nvPr/>
        </p:nvSpPr>
        <p:spPr>
          <a:xfrm>
            <a:off x="3466262" y="3757434"/>
            <a:ext cx="466794" cy="261610"/>
          </a:xfrm>
          <a:prstGeom prst="rect">
            <a:avLst/>
          </a:prstGeom>
          <a:noFill/>
        </p:spPr>
        <p:txBody>
          <a:bodyPr wrap="none" rtlCol="0">
            <a:spAutoFit/>
          </a:bodyPr>
          <a:lstStyle/>
          <a:p>
            <a:r>
              <a:rPr lang="ja-JP" altLang="en-US" sz="1100" b="1" dirty="0" smtClean="0">
                <a:latin typeface="ゆたぽん（コーディング）" panose="02000609000000000000" pitchFamily="1" charset="-128"/>
                <a:ea typeface="Meiryo UI" panose="020B0604030504040204" pitchFamily="50" charset="-128"/>
              </a:rPr>
              <a:t>追加</a:t>
            </a:r>
            <a:endParaRPr kumimoji="1" lang="ja-JP" altLang="en-US" sz="1100" b="1" dirty="0">
              <a:latin typeface="ゆたぽん（コーディング）" panose="02000609000000000000" pitchFamily="1" charset="-128"/>
              <a:ea typeface="Meiryo UI" panose="020B0604030504040204" pitchFamily="50" charset="-128"/>
            </a:endParaRPr>
          </a:p>
        </p:txBody>
      </p:sp>
      <p:sp>
        <p:nvSpPr>
          <p:cNvPr id="29" name="正方形/長方形 28"/>
          <p:cNvSpPr/>
          <p:nvPr/>
        </p:nvSpPr>
        <p:spPr>
          <a:xfrm>
            <a:off x="692696" y="4632578"/>
            <a:ext cx="2592288" cy="227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0" name="左矢印 29"/>
          <p:cNvSpPr/>
          <p:nvPr/>
        </p:nvSpPr>
        <p:spPr>
          <a:xfrm>
            <a:off x="3447594" y="4628768"/>
            <a:ext cx="504056" cy="216024"/>
          </a:xfrm>
          <a:prstGeom prst="leftArrow">
            <a:avLst>
              <a:gd name="adj1" fmla="val 5705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1" name="テキスト ボックス 30"/>
          <p:cNvSpPr txBox="1"/>
          <p:nvPr/>
        </p:nvSpPr>
        <p:spPr>
          <a:xfrm>
            <a:off x="3970318" y="4610100"/>
            <a:ext cx="466794" cy="261610"/>
          </a:xfrm>
          <a:prstGeom prst="rect">
            <a:avLst/>
          </a:prstGeom>
          <a:noFill/>
        </p:spPr>
        <p:txBody>
          <a:bodyPr wrap="none" rtlCol="0">
            <a:spAutoFit/>
          </a:bodyPr>
          <a:lstStyle/>
          <a:p>
            <a:r>
              <a:rPr lang="ja-JP" altLang="en-US" sz="1100" b="1" dirty="0" smtClean="0">
                <a:latin typeface="ゆたぽん（コーディング）" panose="02000609000000000000" pitchFamily="1" charset="-128"/>
                <a:ea typeface="Meiryo UI" panose="020B0604030504040204" pitchFamily="50" charset="-128"/>
              </a:rPr>
              <a:t>追加</a:t>
            </a:r>
            <a:endParaRPr kumimoji="1" lang="ja-JP" altLang="en-US" sz="1100" b="1" dirty="0">
              <a:latin typeface="ゆたぽん（コーディング）" panose="02000609000000000000" pitchFamily="1" charset="-128"/>
              <a:ea typeface="Meiryo UI" panose="020B0604030504040204" pitchFamily="50" charset="-128"/>
            </a:endParaRPr>
          </a:p>
        </p:txBody>
      </p:sp>
      <p:sp>
        <p:nvSpPr>
          <p:cNvPr id="32" name="正方形/長方形 31"/>
          <p:cNvSpPr/>
          <p:nvPr/>
        </p:nvSpPr>
        <p:spPr>
          <a:xfrm>
            <a:off x="692696" y="5470386"/>
            <a:ext cx="3312368" cy="973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5" name="左矢印 34"/>
          <p:cNvSpPr/>
          <p:nvPr/>
        </p:nvSpPr>
        <p:spPr>
          <a:xfrm>
            <a:off x="4167674" y="5868144"/>
            <a:ext cx="504056" cy="216024"/>
          </a:xfrm>
          <a:prstGeom prst="leftArrow">
            <a:avLst>
              <a:gd name="adj1" fmla="val 5705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6" name="テキスト ボックス 35"/>
          <p:cNvSpPr txBox="1"/>
          <p:nvPr/>
        </p:nvSpPr>
        <p:spPr>
          <a:xfrm>
            <a:off x="4690398" y="5849476"/>
            <a:ext cx="466794" cy="261610"/>
          </a:xfrm>
          <a:prstGeom prst="rect">
            <a:avLst/>
          </a:prstGeom>
          <a:noFill/>
        </p:spPr>
        <p:txBody>
          <a:bodyPr wrap="none" rtlCol="0">
            <a:spAutoFit/>
          </a:bodyPr>
          <a:lstStyle/>
          <a:p>
            <a:r>
              <a:rPr lang="ja-JP" altLang="en-US" sz="1100" b="1" dirty="0" smtClean="0">
                <a:latin typeface="ゆたぽん（コーディング）" panose="02000609000000000000" pitchFamily="1" charset="-128"/>
                <a:ea typeface="Meiryo UI" panose="020B0604030504040204" pitchFamily="50" charset="-128"/>
              </a:rPr>
              <a:t>追加</a:t>
            </a:r>
            <a:endParaRPr kumimoji="1" lang="ja-JP" altLang="en-US" sz="1100" b="1" dirty="0">
              <a:latin typeface="ゆたぽん（コーディング）" panose="02000609000000000000" pitchFamily="1" charset="-128"/>
              <a:ea typeface="Meiryo UI" panose="020B0604030504040204" pitchFamily="50" charset="-128"/>
            </a:endParaRPr>
          </a:p>
        </p:txBody>
      </p:sp>
      <p:sp>
        <p:nvSpPr>
          <p:cNvPr id="38" name="正方形/長方形 37"/>
          <p:cNvSpPr/>
          <p:nvPr/>
        </p:nvSpPr>
        <p:spPr>
          <a:xfrm>
            <a:off x="476672" y="3131840"/>
            <a:ext cx="5976664"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9" name="正方形/長方形 38"/>
          <p:cNvSpPr/>
          <p:nvPr/>
        </p:nvSpPr>
        <p:spPr>
          <a:xfrm>
            <a:off x="476672" y="467544"/>
            <a:ext cx="5386908" cy="2462213"/>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pragma</a:t>
            </a:r>
            <a:r>
              <a:rPr lang="en-US" altLang="ja-JP" sz="1100" dirty="0" smtClean="0">
                <a:latin typeface="ゆたぽん（コーディング）" pitchFamily="1" charset="-128"/>
                <a:ea typeface="Meiryo UI" panose="020B0604030504040204" pitchFamily="50" charset="-128"/>
              </a:rPr>
              <a:t> once</a:t>
            </a:r>
          </a:p>
          <a:p>
            <a:r>
              <a:rPr lang="en-US" altLang="ja-JP" sz="1100" b="1" dirty="0" smtClean="0">
                <a:latin typeface="ゆたぽん（コーディング）" pitchFamily="1" charset="-128"/>
                <a:ea typeface="Meiryo UI" panose="020B0604030504040204" pitchFamily="50" charset="-128"/>
              </a:rPr>
              <a:t>#include "</a:t>
            </a:r>
            <a:r>
              <a:rPr lang="en-US" altLang="ja-JP" sz="1100" b="1" dirty="0" err="1" smtClean="0">
                <a:latin typeface="ゆたぽん（コーディング）" pitchFamily="1" charset="-128"/>
                <a:ea typeface="Meiryo UI" panose="020B0604030504040204" pitchFamily="50" charset="-128"/>
              </a:rPr>
              <a:t>Primitive.h</a:t>
            </a:r>
            <a:r>
              <a:rPr lang="en-US" altLang="ja-JP" sz="1100" b="1"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class </a:t>
            </a:r>
            <a:r>
              <a:rPr lang="en-US" altLang="ja-JP" sz="1100" dirty="0" err="1" smtClean="0">
                <a:latin typeface="ゆたぽん（コーディング）" pitchFamily="1" charset="-128"/>
                <a:ea typeface="Meiryo UI" panose="020B0604030504040204" pitchFamily="50" charset="-128"/>
              </a:rPr>
              <a:t>CTestScene</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public:</a:t>
            </a:r>
          </a:p>
          <a:p>
            <a:r>
              <a:rPr lang="en-US" altLang="ja-JP"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CTestScene</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  void Initialize();</a:t>
            </a:r>
          </a:p>
          <a:p>
            <a:r>
              <a:rPr lang="en-US" altLang="ja-JP" sz="1100" dirty="0" smtClean="0">
                <a:latin typeface="ゆたぽん（コーディング）" pitchFamily="1" charset="-128"/>
                <a:ea typeface="Meiryo UI" panose="020B0604030504040204" pitchFamily="50" charset="-128"/>
              </a:rPr>
              <a:t>  void Update();</a:t>
            </a:r>
          </a:p>
          <a:p>
            <a:r>
              <a:rPr lang="en-US" altLang="ja-JP" sz="1100" dirty="0" smtClean="0">
                <a:latin typeface="ゆたぽん（コーディング）" pitchFamily="1" charset="-128"/>
                <a:ea typeface="Meiryo UI" panose="020B0604030504040204" pitchFamily="50" charset="-128"/>
              </a:rPr>
              <a:t>  void Draw();</a:t>
            </a:r>
          </a:p>
          <a:p>
            <a:r>
              <a:rPr lang="en-US" altLang="ja-JP" sz="1100" b="1" dirty="0" smtClean="0">
                <a:latin typeface="ゆたぽん（コーディング）" pitchFamily="1" charset="-128"/>
                <a:ea typeface="Meiryo UI" panose="020B0604030504040204" pitchFamily="50" charset="-128"/>
              </a:rPr>
              <a:t>private:</a:t>
            </a:r>
          </a:p>
          <a:p>
            <a:r>
              <a:rPr lang="en-US" altLang="ja-JP" sz="1100" b="1" dirty="0" smtClean="0">
                <a:latin typeface="ゆたぽん（コーディング）" pitchFamily="1" charset="-128"/>
                <a:ea typeface="Meiryo UI" panose="020B0604030504040204" pitchFamily="50" charset="-128"/>
              </a:rPr>
              <a:t>  </a:t>
            </a:r>
            <a:r>
              <a:rPr lang="en-US" altLang="ja-JP" sz="1100" b="1" dirty="0" err="1" smtClean="0">
                <a:latin typeface="ゆたぽん（コーディング）" pitchFamily="1" charset="-128"/>
                <a:ea typeface="Meiryo UI" panose="020B0604030504040204" pitchFamily="50" charset="-128"/>
              </a:rPr>
              <a:t>CPrimitive</a:t>
            </a:r>
            <a:r>
              <a:rPr lang="en-US" altLang="ja-JP" sz="1100" b="1" dirty="0" smtClean="0">
                <a:latin typeface="ゆたぽん（コーディング）" pitchFamily="1" charset="-128"/>
                <a:ea typeface="Meiryo UI" panose="020B0604030504040204" pitchFamily="50" charset="-128"/>
              </a:rPr>
              <a:t>* </a:t>
            </a:r>
            <a:r>
              <a:rPr lang="en-US" altLang="ja-JP" sz="1100" b="1" dirty="0" err="1" smtClean="0">
                <a:latin typeface="ゆたぽん（コーディング）" pitchFamily="1" charset="-128"/>
                <a:ea typeface="Meiryo UI" panose="020B0604030504040204" pitchFamily="50" charset="-128"/>
              </a:rPr>
              <a:t>m_pPrimitive</a:t>
            </a:r>
            <a:r>
              <a:rPr lang="en-US" altLang="ja-JP" sz="1100" b="1"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endParaRPr lang="ja-JP" altLang="en-US" sz="1100" dirty="0">
              <a:latin typeface="ゆたぽん（コーディング）" pitchFamily="1" charset="-128"/>
              <a:ea typeface="Meiryo UI" panose="020B0604030504040204" pitchFamily="50" charset="-128"/>
            </a:endParaRPr>
          </a:p>
        </p:txBody>
      </p:sp>
      <p:sp>
        <p:nvSpPr>
          <p:cNvPr id="40" name="正方形/長方形 39"/>
          <p:cNvSpPr/>
          <p:nvPr/>
        </p:nvSpPr>
        <p:spPr>
          <a:xfrm>
            <a:off x="476672" y="471320"/>
            <a:ext cx="5976664" cy="244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1" name="テキスト ボックス 40"/>
          <p:cNvSpPr txBox="1"/>
          <p:nvPr/>
        </p:nvSpPr>
        <p:spPr>
          <a:xfrm>
            <a:off x="404664" y="251520"/>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TestScene.h</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42" name="正方形/長方形 41"/>
          <p:cNvSpPr/>
          <p:nvPr/>
        </p:nvSpPr>
        <p:spPr>
          <a:xfrm>
            <a:off x="537632" y="672138"/>
            <a:ext cx="179181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3" name="左矢印 42"/>
          <p:cNvSpPr/>
          <p:nvPr/>
        </p:nvSpPr>
        <p:spPr>
          <a:xfrm>
            <a:off x="2371740" y="668328"/>
            <a:ext cx="504056" cy="216024"/>
          </a:xfrm>
          <a:prstGeom prst="leftArrow">
            <a:avLst>
              <a:gd name="adj1" fmla="val 5705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4" name="テキスト ボックス 43"/>
          <p:cNvSpPr txBox="1"/>
          <p:nvPr/>
        </p:nvSpPr>
        <p:spPr>
          <a:xfrm>
            <a:off x="2894464" y="649660"/>
            <a:ext cx="466794" cy="261610"/>
          </a:xfrm>
          <a:prstGeom prst="rect">
            <a:avLst/>
          </a:prstGeom>
          <a:noFill/>
        </p:spPr>
        <p:txBody>
          <a:bodyPr wrap="none" rtlCol="0">
            <a:spAutoFit/>
          </a:bodyPr>
          <a:lstStyle/>
          <a:p>
            <a:r>
              <a:rPr lang="ja-JP" altLang="en-US" sz="1100" b="1" dirty="0" smtClean="0">
                <a:latin typeface="ゆたぽん（コーディング）" panose="02000609000000000000" pitchFamily="1" charset="-128"/>
                <a:ea typeface="Meiryo UI" panose="020B0604030504040204" pitchFamily="50" charset="-128"/>
              </a:rPr>
              <a:t>追加</a:t>
            </a:r>
            <a:endParaRPr kumimoji="1" lang="ja-JP" altLang="en-US" sz="1100" b="1" dirty="0">
              <a:latin typeface="ゆたぽん（コーディング）" panose="02000609000000000000" pitchFamily="1" charset="-128"/>
              <a:ea typeface="Meiryo UI" panose="020B0604030504040204" pitchFamily="50" charset="-128"/>
            </a:endParaRPr>
          </a:p>
        </p:txBody>
      </p:sp>
      <p:sp>
        <p:nvSpPr>
          <p:cNvPr id="45" name="正方形/長方形 44"/>
          <p:cNvSpPr/>
          <p:nvPr/>
        </p:nvSpPr>
        <p:spPr>
          <a:xfrm>
            <a:off x="548680" y="2339752"/>
            <a:ext cx="19442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6" name="左矢印 45"/>
          <p:cNvSpPr/>
          <p:nvPr/>
        </p:nvSpPr>
        <p:spPr>
          <a:xfrm>
            <a:off x="2564904" y="2430428"/>
            <a:ext cx="504056" cy="216024"/>
          </a:xfrm>
          <a:prstGeom prst="leftArrow">
            <a:avLst>
              <a:gd name="adj1" fmla="val 57055"/>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7" name="テキスト ボックス 46"/>
          <p:cNvSpPr txBox="1"/>
          <p:nvPr/>
        </p:nvSpPr>
        <p:spPr>
          <a:xfrm>
            <a:off x="3087628" y="2411760"/>
            <a:ext cx="466794" cy="261610"/>
          </a:xfrm>
          <a:prstGeom prst="rect">
            <a:avLst/>
          </a:prstGeom>
          <a:noFill/>
        </p:spPr>
        <p:txBody>
          <a:bodyPr wrap="none" rtlCol="0">
            <a:spAutoFit/>
          </a:bodyPr>
          <a:lstStyle/>
          <a:p>
            <a:r>
              <a:rPr lang="ja-JP" altLang="en-US" sz="1100" b="1" dirty="0" smtClean="0">
                <a:latin typeface="ゆたぽん（コーディング）" panose="02000609000000000000" pitchFamily="1" charset="-128"/>
                <a:ea typeface="Meiryo UI" panose="020B0604030504040204" pitchFamily="50" charset="-128"/>
              </a:rPr>
              <a:t>追加</a:t>
            </a:r>
            <a:endParaRPr kumimoji="1" lang="ja-JP" altLang="en-US" sz="1100" b="1" dirty="0">
              <a:latin typeface="ゆたぽん（コーディング）" panose="02000609000000000000" pitchFamily="1" charset="-128"/>
              <a:ea typeface="Meiryo UI" panose="020B0604030504040204"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4</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76672" y="565974"/>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前節の各処理を実装する方法は以下の通り。</a:t>
            </a:r>
            <a:endParaRPr lang="ja-JP" altLang="ja-JP" sz="1100" dirty="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88640" y="179512"/>
            <a:ext cx="2999539"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1.5</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Direct3D</a:t>
            </a:r>
            <a:r>
              <a:rPr kumimoji="1" lang="ja-JP" altLang="en-US" u="sng" dirty="0" smtClean="0">
                <a:latin typeface="Meiryo UI" panose="020B0604030504040204" pitchFamily="50" charset="-128"/>
                <a:ea typeface="Meiryo UI" panose="020B0604030504040204" pitchFamily="50" charset="-128"/>
              </a:rPr>
              <a:t>の使用</a:t>
            </a:r>
            <a:r>
              <a:rPr kumimoji="1" lang="en-US" altLang="ja-JP" u="sng" dirty="0" smtClean="0">
                <a:latin typeface="Meiryo UI" panose="020B0604030504040204" pitchFamily="50" charset="-128"/>
                <a:ea typeface="Meiryo UI" panose="020B0604030504040204" pitchFamily="50" charset="-128"/>
              </a:rPr>
              <a:t>(</a:t>
            </a:r>
            <a:r>
              <a:rPr lang="ja-JP" altLang="en-US" u="sng" dirty="0">
                <a:latin typeface="Meiryo UI" panose="020B0604030504040204" pitchFamily="50" charset="-128"/>
                <a:ea typeface="Meiryo UI" panose="020B0604030504040204" pitchFamily="50" charset="-128"/>
              </a:rPr>
              <a:t>実装</a:t>
            </a:r>
            <a:r>
              <a:rPr kumimoji="1" lang="en-US" altLang="ja-JP" u="sng" dirty="0" smtClean="0">
                <a:latin typeface="Meiryo UI" panose="020B0604030504040204" pitchFamily="50" charset="-128"/>
                <a:ea typeface="Meiryo UI" panose="020B0604030504040204" pitchFamily="50" charset="-128"/>
              </a:rPr>
              <a:t>)</a:t>
            </a:r>
            <a:endParaRPr kumimoji="1" lang="ja-JP" altLang="en-US" u="sng"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76672" y="899592"/>
            <a:ext cx="5760640" cy="36933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①</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オブジェクト生成</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オブジェクトを生成するには、</a:t>
            </a:r>
            <a:r>
              <a:rPr lang="en-US" altLang="ja-JP" sz="1100" dirty="0" smtClean="0">
                <a:latin typeface="Meiryo UI" panose="020B0604030504040204" pitchFamily="50" charset="-128"/>
                <a:ea typeface="Meiryo UI" panose="020B0604030504040204" pitchFamily="50" charset="-128"/>
              </a:rPr>
              <a:t>Direct3DCreate9</a:t>
            </a:r>
            <a:r>
              <a:rPr lang="ja-JP" altLang="en-US" sz="1100" dirty="0" smtClean="0">
                <a:latin typeface="Meiryo UI" panose="020B0604030504040204" pitchFamily="50" charset="-128"/>
                <a:ea typeface="Meiryo UI" panose="020B0604030504040204" pitchFamily="50" charset="-128"/>
              </a:rPr>
              <a:t>関数を使用する。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&lt;Direct3DCreate9</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機能</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IDirect3D9</a:t>
            </a:r>
            <a:r>
              <a:rPr lang="ja-JP" altLang="en-US" sz="1100" dirty="0" smtClean="0">
                <a:latin typeface="Meiryo UI" panose="020B0604030504040204" pitchFamily="50" charset="-128"/>
                <a:ea typeface="Meiryo UI" panose="020B0604030504040204" pitchFamily="50" charset="-128"/>
              </a:rPr>
              <a:t> オブジェクトのインスタンスを作成する。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書式</a:t>
            </a:r>
            <a:endParaRPr lang="en-US" altLang="ja-JP" sz="11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IDirect3D9 *Direct3DCreate9(</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戻り値は</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オブジェクトへのポインタ</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UINT </a:t>
            </a:r>
            <a:r>
              <a:rPr lang="en-US" altLang="ja-JP" sz="1000" dirty="0" err="1" smtClean="0">
                <a:latin typeface="Meiryo UI" panose="020B0604030504040204" pitchFamily="50" charset="-128"/>
                <a:ea typeface="Meiryo UI" panose="020B0604030504040204" pitchFamily="50" charset="-128"/>
              </a:rPr>
              <a:t>SDKVersion</a:t>
            </a:r>
            <a:r>
              <a:rPr lang="en-US" altLang="ja-JP" sz="1000" dirty="0" smtClean="0">
                <a:latin typeface="Meiryo UI" panose="020B0604030504040204" pitchFamily="50" charset="-128"/>
                <a:ea typeface="Meiryo UI" panose="020B0604030504040204" pitchFamily="50" charset="-128"/>
              </a:rPr>
              <a:t>//SDK</a:t>
            </a:r>
            <a:r>
              <a:rPr lang="ja-JP" altLang="en-US" sz="1000" dirty="0" smtClean="0">
                <a:latin typeface="Meiryo UI" panose="020B0604030504040204" pitchFamily="50" charset="-128"/>
                <a:ea typeface="Meiryo UI" panose="020B0604030504040204" pitchFamily="50" charset="-128"/>
              </a:rPr>
              <a:t>バージョン</a:t>
            </a:r>
            <a:r>
              <a:rPr lang="en-US" altLang="ja-JP" sz="1000" dirty="0" smtClean="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値は</a:t>
            </a:r>
            <a:r>
              <a:rPr lang="en-US" altLang="ja-JP" sz="1000" dirty="0" smtClean="0">
                <a:latin typeface="Meiryo UI" panose="020B0604030504040204" pitchFamily="50" charset="-128"/>
                <a:ea typeface="Meiryo UI" panose="020B0604030504040204" pitchFamily="50" charset="-128"/>
              </a:rPr>
              <a:t>D3D_SDK_VERSION</a:t>
            </a:r>
            <a:r>
              <a:rPr lang="ja-JP" altLang="en-US" sz="1000" dirty="0" smtClean="0">
                <a:latin typeface="Meiryo UI" panose="020B0604030504040204" pitchFamily="50" charset="-128"/>
                <a:ea typeface="Meiryo UI" panose="020B0604030504040204" pitchFamily="50" charset="-128"/>
              </a:rPr>
              <a:t>でなければならない</a:t>
            </a:r>
            <a:r>
              <a:rPr lang="en-US" altLang="ja-JP" sz="1000" dirty="0" smtClean="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endParaRPr lang="en-US" altLang="ja-JP" sz="10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記述例</a:t>
            </a:r>
            <a:endParaRPr lang="en-US" altLang="ja-JP" sz="1100" dirty="0" smtClean="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LPDIRECT3D9 pD3d;</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if((pD3d </a:t>
            </a:r>
            <a:r>
              <a:rPr lang="en-US" altLang="ja-JP" sz="1000" dirty="0">
                <a:latin typeface="Meiryo UI" panose="020B0604030504040204" pitchFamily="50" charset="-128"/>
                <a:ea typeface="Meiryo UI" panose="020B0604030504040204" pitchFamily="50" charset="-128"/>
              </a:rPr>
              <a:t>= Direct3DCreate9( D3D_SDK_VERSION )) == NULL)</a:t>
            </a:r>
          </a:p>
          <a:p>
            <a:r>
              <a:rPr lang="en-US" altLang="ja-JP" sz="1000" dirty="0" smtClean="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return </a:t>
            </a:r>
            <a:r>
              <a:rPr lang="en-US" altLang="ja-JP" sz="1000" dirty="0">
                <a:latin typeface="Meiryo UI" panose="020B0604030504040204" pitchFamily="50" charset="-128"/>
                <a:ea typeface="Meiryo UI" panose="020B0604030504040204" pitchFamily="50" charset="-128"/>
              </a:rPr>
              <a:t>E_FAIL</a:t>
            </a:r>
            <a:r>
              <a:rPr lang="en-US" altLang="ja-JP" sz="1000" dirty="0" smtClean="0">
                <a:latin typeface="Meiryo UI" panose="020B0604030504040204" pitchFamily="50" charset="-128"/>
                <a:ea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この関数は、引数として</a:t>
            </a:r>
            <a:r>
              <a:rPr lang="en-US" altLang="ja-JP" sz="1100" dirty="0" smtClean="0">
                <a:latin typeface="Meiryo UI" panose="020B0604030504040204" pitchFamily="50" charset="-128"/>
                <a:ea typeface="Meiryo UI" panose="020B0604030504040204" pitchFamily="50" charset="-128"/>
              </a:rPr>
              <a:t>D3D_SDK_VERSION</a:t>
            </a:r>
            <a:r>
              <a:rPr lang="ja-JP" altLang="en-US" sz="1100" dirty="0" smtClean="0">
                <a:latin typeface="Meiryo UI" panose="020B0604030504040204" pitchFamily="50" charset="-128"/>
                <a:ea typeface="Meiryo UI" panose="020B0604030504040204" pitchFamily="50" charset="-128"/>
              </a:rPr>
              <a:t>を送ると決まっている。また、インスタンスの生成</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に成功すると</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a:t>
            </a:r>
            <a:r>
              <a:rPr lang="ja-JP" altLang="en-US" sz="1100" dirty="0">
                <a:latin typeface="Meiryo UI" panose="020B0604030504040204" pitchFamily="50" charset="-128"/>
                <a:ea typeface="Meiryo UI" panose="020B0604030504040204" pitchFamily="50" charset="-128"/>
              </a:rPr>
              <a:t>へ</a:t>
            </a:r>
            <a:r>
              <a:rPr lang="ja-JP" altLang="en-US" sz="1100" dirty="0" smtClean="0">
                <a:latin typeface="Meiryo UI" panose="020B0604030504040204" pitchFamily="50" charset="-128"/>
                <a:ea typeface="Meiryo UI" panose="020B0604030504040204" pitchFamily="50" charset="-128"/>
              </a:rPr>
              <a:t>のポインタが返却される為、</a:t>
            </a:r>
            <a:r>
              <a:rPr lang="en-US" altLang="ja-JP" sz="1100" dirty="0" smtClean="0">
                <a:latin typeface="Meiryo UI" panose="020B0604030504040204" pitchFamily="50" charset="-128"/>
                <a:ea typeface="Meiryo UI" panose="020B0604030504040204" pitchFamily="50" charset="-128"/>
              </a:rPr>
              <a:t>LPDIRECT3D9</a:t>
            </a:r>
            <a:r>
              <a:rPr lang="ja-JP" altLang="en-US" sz="1100" dirty="0" smtClean="0">
                <a:latin typeface="Meiryo UI" panose="020B0604030504040204" pitchFamily="50" charset="-128"/>
                <a:ea typeface="Meiryo UI" panose="020B0604030504040204" pitchFamily="50" charset="-128"/>
              </a:rPr>
              <a:t>型の変数に値</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を格納する。</a:t>
            </a:r>
            <a:endParaRPr lang="en-US" altLang="ja-JP" sz="1100" dirty="0" smtClean="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476672" y="4788024"/>
            <a:ext cx="5760640" cy="2462213"/>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②プレゼンテーションパラメーター</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プレゼンテーションパラメーターでは様々な</a:t>
            </a:r>
            <a:r>
              <a:rPr lang="en-US" altLang="ja-JP" sz="1100" dirty="0" smtClean="0">
                <a:latin typeface="Meiryo UI" panose="020B0604030504040204" pitchFamily="50" charset="-128"/>
                <a:ea typeface="Meiryo UI" panose="020B0604030504040204" pitchFamily="50" charset="-128"/>
              </a:rPr>
              <a:t>3D</a:t>
            </a:r>
            <a:r>
              <a:rPr lang="ja-JP" altLang="en-US" sz="1100" dirty="0" smtClean="0">
                <a:latin typeface="Meiryo UI" panose="020B0604030504040204" pitchFamily="50" charset="-128"/>
                <a:ea typeface="Meiryo UI" panose="020B0604030504040204" pitchFamily="50" charset="-128"/>
              </a:rPr>
              <a:t>アプリケーションの動作におけるオプションを設定</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が、</a:t>
            </a:r>
            <a:endParaRPr lang="en-US" altLang="ja-JP" sz="1100" dirty="0" smtClean="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最低でも</a:t>
            </a:r>
            <a:r>
              <a:rPr lang="ja-JP" altLang="en-US" sz="1100" dirty="0">
                <a:latin typeface="Meiryo UI" panose="020B0604030504040204" pitchFamily="50" charset="-128"/>
                <a:ea typeface="Meiryo UI" panose="020B0604030504040204" pitchFamily="50" charset="-128"/>
              </a:rPr>
              <a:t>以下</a:t>
            </a:r>
            <a:r>
              <a:rPr lang="ja-JP" altLang="en-US" sz="1100" dirty="0" smtClean="0">
                <a:latin typeface="Meiryo UI" panose="020B0604030504040204" pitchFamily="50" charset="-128"/>
                <a:ea typeface="Meiryo UI" panose="020B0604030504040204" pitchFamily="50" charset="-128"/>
              </a:rPr>
              <a:t>の項目は必ず設定すること。</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１）バックバッファフォーマット</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２）バックバッファ数</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３）スワップエフェクト</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４）ウィンドウモード</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５） </a:t>
            </a:r>
            <a:r>
              <a:rPr lang="en-US" altLang="ja-JP" sz="1100" dirty="0" smtClean="0">
                <a:latin typeface="Meiryo UI" panose="020B0604030504040204" pitchFamily="50" charset="-128"/>
                <a:ea typeface="Meiryo UI" panose="020B0604030504040204" pitchFamily="50" charset="-128"/>
              </a:rPr>
              <a:t>Direct3D </a:t>
            </a:r>
            <a:r>
              <a:rPr lang="ja-JP" altLang="en-US" sz="1100" dirty="0" smtClean="0">
                <a:latin typeface="Meiryo UI" panose="020B0604030504040204" pitchFamily="50" charset="-128"/>
                <a:ea typeface="Meiryo UI" panose="020B0604030504040204" pitchFamily="50" charset="-128"/>
              </a:rPr>
              <a:t>がアプリケーションの深度バッファーを管理するか</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６）デバイスが作成する自動深度ステンシルサーフェスのフォーマット</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なお、プレゼンテーションパラメーター用のデータ型</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構造体</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として</a:t>
            </a:r>
            <a:r>
              <a:rPr lang="en-US" altLang="ja-JP" sz="1100" dirty="0" smtClean="0">
                <a:latin typeface="Meiryo UI" panose="020B0604030504040204" pitchFamily="50" charset="-128"/>
                <a:ea typeface="Meiryo UI" panose="020B0604030504040204" pitchFamily="50" charset="-128"/>
              </a:rPr>
              <a:t>3DPRESENT_PARAMETERS</a:t>
            </a: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が用意されている為、このデータ型の変数を作成し設定を行う。また、上記</a:t>
            </a:r>
            <a:r>
              <a:rPr lang="en-US" altLang="ja-JP" sz="1100" dirty="0" smtClean="0">
                <a:latin typeface="Meiryo UI" panose="020B0604030504040204" pitchFamily="50" charset="-128"/>
                <a:ea typeface="Meiryo UI" panose="020B0604030504040204" pitchFamily="50" charset="-128"/>
              </a:rPr>
              <a:t>6</a:t>
            </a:r>
            <a:r>
              <a:rPr lang="ja-JP" altLang="en-US" sz="1100" dirty="0" err="1" smtClean="0">
                <a:latin typeface="Meiryo UI" panose="020B0604030504040204" pitchFamily="50" charset="-128"/>
                <a:ea typeface="Meiryo UI" panose="020B0604030504040204" pitchFamily="50" charset="-128"/>
              </a:rPr>
              <a:t>つの</a:t>
            </a:r>
            <a:r>
              <a:rPr lang="ja-JP" altLang="en-US" sz="1100" dirty="0" smtClean="0">
                <a:latin typeface="Meiryo UI" panose="020B0604030504040204" pitchFamily="50" charset="-128"/>
                <a:ea typeface="Meiryo UI" panose="020B0604030504040204" pitchFamily="50" charset="-128"/>
              </a:rPr>
              <a:t>設定を行う</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プログラムの例を次に記載する。</a:t>
            </a:r>
            <a:endParaRPr lang="en-US" altLang="ja-JP" sz="1100" dirty="0" smtClean="0">
              <a:latin typeface="Meiryo UI" panose="020B0604030504040204" pitchFamily="50" charset="-128"/>
              <a:ea typeface="Meiryo UI" panose="020B0604030504040204" pitchFamily="50" charset="-128"/>
            </a:endParaRPr>
          </a:p>
        </p:txBody>
      </p:sp>
      <p:sp>
        <p:nvSpPr>
          <p:cNvPr id="35" name="正方形/長方形 34"/>
          <p:cNvSpPr/>
          <p:nvPr/>
        </p:nvSpPr>
        <p:spPr>
          <a:xfrm>
            <a:off x="692696" y="1619671"/>
            <a:ext cx="5400600" cy="2921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692696" y="5479070"/>
            <a:ext cx="540060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40</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94177" y="8475134"/>
            <a:ext cx="2320673"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04664" y="251520"/>
            <a:ext cx="4825360"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4.16</a:t>
            </a:r>
            <a:r>
              <a:rPr kumimoji="1" lang="ja-JP" altLang="en-US" u="sng" dirty="0" smtClean="0">
                <a:latin typeface="Meiryo UI" panose="020B0604030504040204" pitchFamily="50" charset="-128"/>
                <a:ea typeface="Meiryo UI" panose="020B0604030504040204" pitchFamily="50" charset="-128"/>
              </a:rPr>
              <a:t>　インデックスバッファを用いた頂点管理</a:t>
            </a:r>
            <a:r>
              <a:rPr kumimoji="1" lang="en-US" altLang="ja-JP" u="sng" dirty="0" smtClean="0">
                <a:latin typeface="Meiryo UI" panose="020B0604030504040204" pitchFamily="50" charset="-128"/>
                <a:ea typeface="Meiryo UI" panose="020B0604030504040204" pitchFamily="50" charset="-128"/>
              </a:rPr>
              <a:t>(</a:t>
            </a:r>
            <a:r>
              <a:rPr kumimoji="1" lang="ja-JP" altLang="en-US" u="sng" dirty="0" smtClean="0">
                <a:latin typeface="Meiryo UI" panose="020B0604030504040204" pitchFamily="50" charset="-128"/>
                <a:ea typeface="Meiryo UI" panose="020B0604030504040204" pitchFamily="50" charset="-128"/>
              </a:rPr>
              <a:t>概念</a:t>
            </a:r>
            <a:r>
              <a:rPr kumimoji="1" lang="en-US" altLang="ja-JP" u="sng" dirty="0" smtClean="0">
                <a:latin typeface="Meiryo UI" panose="020B0604030504040204" pitchFamily="50" charset="-128"/>
                <a:ea typeface="Meiryo UI" panose="020B0604030504040204" pitchFamily="50" charset="-128"/>
              </a:rPr>
              <a:t>)</a:t>
            </a:r>
          </a:p>
        </p:txBody>
      </p:sp>
      <p:sp>
        <p:nvSpPr>
          <p:cNvPr id="79" name="テキスト ボックス 78"/>
          <p:cNvSpPr txBox="1"/>
          <p:nvPr/>
        </p:nvSpPr>
        <p:spPr>
          <a:xfrm>
            <a:off x="692696" y="611560"/>
            <a:ext cx="5616624" cy="1107996"/>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頂点にはインデックス値を割り当てることができ、インデックスを保持しておくと頂点バッファで管理する頂点数を軽減させることが出来る。</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　インデックスバッファとは、</a:t>
            </a:r>
            <a:r>
              <a:rPr lang="ja-JP" altLang="en-US" sz="1100" b="1" dirty="0">
                <a:latin typeface="Meiryo UI" panose="020B0604030504040204" pitchFamily="50" charset="-128"/>
                <a:ea typeface="Meiryo UI" panose="020B0604030504040204" pitchFamily="50" charset="-128"/>
              </a:rPr>
              <a:t>インデックス データを格納する</a:t>
            </a:r>
            <a:r>
              <a:rPr lang="ja-JP" altLang="en-US" sz="1100" b="1" dirty="0" smtClean="0">
                <a:latin typeface="Meiryo UI" panose="020B0604030504040204" pitchFamily="50" charset="-128"/>
                <a:ea typeface="Meiryo UI" panose="020B0604030504040204" pitchFamily="50" charset="-128"/>
              </a:rPr>
              <a:t>メモリーバッファーであり、頂点バッファのどの頂点を使用するかをインデックスによって管理することが出来る。</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　なお、インデックスバッファ</a:t>
            </a:r>
            <a:r>
              <a:rPr lang="ja-JP" altLang="en-US" sz="1100" b="1" dirty="0">
                <a:latin typeface="Meiryo UI" panose="020B0604030504040204" pitchFamily="50" charset="-128"/>
                <a:ea typeface="Meiryo UI" panose="020B0604030504040204" pitchFamily="50" charset="-128"/>
              </a:rPr>
              <a:t>のデータ型として</a:t>
            </a:r>
            <a:r>
              <a:rPr lang="en-US" altLang="ja-JP" sz="1100" b="1" dirty="0">
                <a:latin typeface="Meiryo UI" panose="020B0604030504040204" pitchFamily="50" charset="-128"/>
                <a:ea typeface="Meiryo UI" panose="020B0604030504040204" pitchFamily="50" charset="-128"/>
              </a:rPr>
              <a:t>DirectX</a:t>
            </a:r>
            <a:r>
              <a:rPr lang="ja-JP" altLang="en-US" sz="1100" b="1" dirty="0" smtClean="0">
                <a:latin typeface="Meiryo UI" panose="020B0604030504040204" pitchFamily="50" charset="-128"/>
                <a:ea typeface="Meiryo UI" panose="020B0604030504040204" pitchFamily="50" charset="-128"/>
              </a:rPr>
              <a:t>では</a:t>
            </a:r>
            <a:r>
              <a:rPr lang="en-US" altLang="ja-JP" sz="1100" b="1" dirty="0">
                <a:latin typeface="Meiryo UI" panose="020B0604030504040204" pitchFamily="50" charset="-128"/>
                <a:ea typeface="Meiryo UI" panose="020B0604030504040204" pitchFamily="50" charset="-128"/>
              </a:rPr>
              <a:t>LPDIRECT3DINDEXBUFFER9</a:t>
            </a:r>
            <a:r>
              <a:rPr lang="ja-JP" altLang="en-US" sz="1100" b="1" dirty="0" smtClean="0">
                <a:latin typeface="Meiryo UI" panose="020B0604030504040204" pitchFamily="50" charset="-128"/>
                <a:ea typeface="Meiryo UI" panose="020B0604030504040204" pitchFamily="50" charset="-128"/>
              </a:rPr>
              <a:t>型</a:t>
            </a:r>
            <a:r>
              <a:rPr lang="ja-JP" altLang="en-US" sz="1100" b="1" dirty="0">
                <a:latin typeface="Meiryo UI" panose="020B0604030504040204" pitchFamily="50" charset="-128"/>
                <a:ea typeface="Meiryo UI" panose="020B0604030504040204" pitchFamily="50" charset="-128"/>
              </a:rPr>
              <a:t>が用意されている</a:t>
            </a:r>
            <a:r>
              <a:rPr lang="ja-JP" altLang="en-US" sz="1100" dirty="0">
                <a:latin typeface="Meiryo UI" panose="020B0604030504040204" pitchFamily="50" charset="-128"/>
                <a:ea typeface="Meiryo UI" panose="020B0604030504040204" pitchFamily="50" charset="-128"/>
              </a:rPr>
              <a:t>。</a:t>
            </a:r>
            <a:endParaRPr lang="en-US" altLang="ja-JP" sz="1100" b="1" dirty="0" smtClean="0">
              <a:latin typeface="Meiryo UI" panose="020B0604030504040204" pitchFamily="50" charset="-128"/>
              <a:ea typeface="Meiryo UI" panose="020B0604030504040204" pitchFamily="50" charset="-128"/>
            </a:endParaRPr>
          </a:p>
        </p:txBody>
      </p:sp>
      <p:sp>
        <p:nvSpPr>
          <p:cNvPr id="138" name="テキスト ボックス 137"/>
          <p:cNvSpPr txBox="1"/>
          <p:nvPr/>
        </p:nvSpPr>
        <p:spPr>
          <a:xfrm>
            <a:off x="692696" y="1835696"/>
            <a:ext cx="5760640"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以下にインデックスバッファを使用しない例とインデックスバッファを使用した例の２つを示す。なお、両パターンとも頂点</a:t>
            </a:r>
            <a:r>
              <a:rPr lang="ja-JP" altLang="en-US" sz="1100" dirty="0">
                <a:latin typeface="ゆたぽん（コーディング）" panose="02000609000000000000" pitchFamily="1" charset="-128"/>
                <a:ea typeface="Meiryo UI" panose="020B0604030504040204" pitchFamily="50" charset="-128"/>
              </a:rPr>
              <a:t>バッファ</a:t>
            </a:r>
            <a:r>
              <a:rPr lang="ja-JP" altLang="en-US" sz="1100" dirty="0" smtClean="0">
                <a:latin typeface="ゆたぽん（コーディング）" panose="02000609000000000000" pitchFamily="1" charset="-128"/>
                <a:ea typeface="Meiryo UI" panose="020B0604030504040204" pitchFamily="50" charset="-128"/>
              </a:rPr>
              <a:t>は使用する。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139" name="テキスト ボックス 138"/>
          <p:cNvSpPr txBox="1"/>
          <p:nvPr/>
        </p:nvSpPr>
        <p:spPr>
          <a:xfrm>
            <a:off x="548680" y="2339752"/>
            <a:ext cx="2304256"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例）四角形を描画する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140" name="テキスト ボックス 139"/>
          <p:cNvSpPr txBox="1"/>
          <p:nvPr/>
        </p:nvSpPr>
        <p:spPr>
          <a:xfrm>
            <a:off x="772493" y="4247007"/>
            <a:ext cx="2304256"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①インデックスバッファ使用なし</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 name="直角三角形 1"/>
          <p:cNvSpPr/>
          <p:nvPr/>
        </p:nvSpPr>
        <p:spPr>
          <a:xfrm>
            <a:off x="2795346" y="2915816"/>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42" name="直角三角形 141"/>
          <p:cNvSpPr/>
          <p:nvPr/>
        </p:nvSpPr>
        <p:spPr>
          <a:xfrm rot="10800000">
            <a:off x="2795346" y="2915816"/>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43" name="テキスト ボックス 142"/>
          <p:cNvSpPr txBox="1"/>
          <p:nvPr/>
        </p:nvSpPr>
        <p:spPr>
          <a:xfrm>
            <a:off x="2442474" y="2627784"/>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A(-1, 1)</a:t>
            </a:r>
          </a:p>
        </p:txBody>
      </p:sp>
      <p:sp>
        <p:nvSpPr>
          <p:cNvPr id="144" name="テキスト ボックス 143"/>
          <p:cNvSpPr txBox="1"/>
          <p:nvPr/>
        </p:nvSpPr>
        <p:spPr>
          <a:xfrm>
            <a:off x="3431500" y="2654206"/>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B(1, 1)</a:t>
            </a:r>
          </a:p>
        </p:txBody>
      </p:sp>
      <p:sp>
        <p:nvSpPr>
          <p:cNvPr id="146" name="テキスト ボックス 145"/>
          <p:cNvSpPr txBox="1"/>
          <p:nvPr/>
        </p:nvSpPr>
        <p:spPr>
          <a:xfrm>
            <a:off x="2442473" y="3851920"/>
            <a:ext cx="856927" cy="261610"/>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D</a:t>
            </a:r>
            <a:r>
              <a:rPr lang="en-US" altLang="ja-JP" sz="1100" dirty="0" smtClean="0">
                <a:latin typeface="Meiryo UI" panose="020B0604030504040204" pitchFamily="50" charset="-128"/>
                <a:ea typeface="Meiryo UI" panose="020B0604030504040204" pitchFamily="50" charset="-128"/>
              </a:rPr>
              <a:t>(-1, -1)</a:t>
            </a:r>
          </a:p>
        </p:txBody>
      </p:sp>
      <p:sp>
        <p:nvSpPr>
          <p:cNvPr id="147" name="テキスト ボックス 146"/>
          <p:cNvSpPr txBox="1"/>
          <p:nvPr/>
        </p:nvSpPr>
        <p:spPr>
          <a:xfrm>
            <a:off x="3522594" y="385192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C(1, -1)</a:t>
            </a:r>
          </a:p>
        </p:txBody>
      </p:sp>
      <p:sp>
        <p:nvSpPr>
          <p:cNvPr id="148" name="テキスト ボックス 147"/>
          <p:cNvSpPr txBox="1"/>
          <p:nvPr/>
        </p:nvSpPr>
        <p:spPr>
          <a:xfrm>
            <a:off x="908720" y="4499992"/>
            <a:ext cx="5544616"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上記のような四角形の表現であれば全部で</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つ頂点あれば</a:t>
            </a:r>
            <a:r>
              <a:rPr lang="ja-JP" altLang="en-US" sz="1100" dirty="0">
                <a:latin typeface="Meiryo UI" panose="020B0604030504040204" pitchFamily="50" charset="-128"/>
                <a:ea typeface="Meiryo UI" panose="020B0604030504040204" pitchFamily="50" charset="-128"/>
              </a:rPr>
              <a:t>良いよう</a:t>
            </a:r>
            <a:r>
              <a:rPr lang="ja-JP" altLang="en-US" sz="1100" dirty="0" smtClean="0">
                <a:latin typeface="Meiryo UI" panose="020B0604030504040204" pitchFamily="50" charset="-128"/>
                <a:ea typeface="Meiryo UI" panose="020B0604030504040204" pitchFamily="50" charset="-128"/>
              </a:rPr>
              <a:t>に見える。</a:t>
            </a:r>
            <a:r>
              <a:rPr lang="ja-JP" altLang="en-US" sz="1100" dirty="0">
                <a:latin typeface="Meiryo UI" panose="020B0604030504040204" pitchFamily="50" charset="-128"/>
                <a:ea typeface="Meiryo UI" panose="020B0604030504040204" pitchFamily="50" charset="-128"/>
              </a:rPr>
              <a:t>ただし、</a:t>
            </a:r>
            <a:r>
              <a:rPr lang="ja-JP" altLang="en-US" sz="1100" dirty="0" smtClean="0">
                <a:latin typeface="Meiryo UI" panose="020B0604030504040204" pitchFamily="50" charset="-128"/>
                <a:ea typeface="Meiryo UI" panose="020B0604030504040204" pitchFamily="50" charset="-128"/>
              </a:rPr>
              <a:t>トライアングルリストプリミティブタイプを</a:t>
            </a:r>
            <a:r>
              <a:rPr lang="ja-JP" altLang="en-US" sz="1100" dirty="0">
                <a:latin typeface="Meiryo UI" panose="020B0604030504040204" pitchFamily="50" charset="-128"/>
                <a:ea typeface="Meiryo UI" panose="020B0604030504040204" pitchFamily="50" charset="-128"/>
              </a:rPr>
              <a:t>使用</a:t>
            </a:r>
            <a:r>
              <a:rPr lang="ja-JP" altLang="en-US" sz="1100" dirty="0" smtClean="0">
                <a:latin typeface="Meiryo UI" panose="020B0604030504040204" pitchFamily="50" charset="-128"/>
                <a:ea typeface="Meiryo UI" panose="020B0604030504040204" pitchFamily="50" charset="-128"/>
              </a:rPr>
              <a:t>して</a:t>
            </a:r>
            <a:r>
              <a:rPr lang="en-US" altLang="ja-JP" sz="1100" dirty="0" smtClean="0">
                <a:latin typeface="Meiryo UI" panose="020B0604030504040204" pitchFamily="50" charset="-128"/>
                <a:ea typeface="Meiryo UI" panose="020B0604030504040204" pitchFamily="50" charset="-128"/>
              </a:rPr>
              <a:t>2</a:t>
            </a:r>
            <a:r>
              <a:rPr lang="ja-JP" altLang="en-US" sz="1100" dirty="0" err="1" smtClean="0">
                <a:latin typeface="Meiryo UI" panose="020B0604030504040204" pitchFamily="50" charset="-128"/>
                <a:ea typeface="Meiryo UI" panose="020B0604030504040204" pitchFamily="50" charset="-128"/>
              </a:rPr>
              <a:t>つの</a:t>
            </a:r>
            <a:r>
              <a:rPr lang="ja-JP" altLang="en-US" sz="1100" dirty="0">
                <a:latin typeface="Meiryo UI" panose="020B0604030504040204" pitchFamily="50" charset="-128"/>
                <a:ea typeface="Meiryo UI" panose="020B0604030504040204" pitchFamily="50" charset="-128"/>
              </a:rPr>
              <a:t>三角形をレンダリングする場合、各三角形</a:t>
            </a:r>
            <a:r>
              <a:rPr lang="ja-JP" altLang="en-US" sz="1100" dirty="0" smtClean="0">
                <a:latin typeface="Meiryo UI" panose="020B0604030504040204" pitchFamily="50" charset="-128"/>
                <a:ea typeface="Meiryo UI" panose="020B0604030504040204" pitchFamily="50" charset="-128"/>
              </a:rPr>
              <a:t>は</a:t>
            </a:r>
            <a:r>
              <a:rPr lang="en-US" altLang="ja-JP" sz="1100" dirty="0" smtClean="0">
                <a:latin typeface="Meiryo UI" panose="020B0604030504040204" pitchFamily="50" charset="-128"/>
                <a:ea typeface="Meiryo UI" panose="020B0604030504040204" pitchFamily="50" charset="-128"/>
              </a:rPr>
              <a:t>3</a:t>
            </a:r>
            <a:r>
              <a:rPr lang="ja-JP" altLang="en-US" sz="1100" dirty="0" err="1" smtClean="0">
                <a:latin typeface="Meiryo UI" panose="020B0604030504040204" pitchFamily="50" charset="-128"/>
                <a:ea typeface="Meiryo UI" panose="020B0604030504040204" pitchFamily="50" charset="-128"/>
              </a:rPr>
              <a:t>つの</a:t>
            </a:r>
            <a:r>
              <a:rPr lang="ja-JP" altLang="en-US" sz="1100" dirty="0">
                <a:latin typeface="Meiryo UI" panose="020B0604030504040204" pitchFamily="50" charset="-128"/>
                <a:ea typeface="Meiryo UI" panose="020B0604030504040204" pitchFamily="50" charset="-128"/>
              </a:rPr>
              <a:t>別々の頂点として格納され、次のような頂点バッファーが</a:t>
            </a:r>
            <a:r>
              <a:rPr lang="ja-JP" altLang="en-US" sz="1100" dirty="0" smtClean="0">
                <a:latin typeface="Meiryo UI" panose="020B0604030504040204" pitchFamily="50" charset="-128"/>
                <a:ea typeface="Meiryo UI" panose="020B0604030504040204" pitchFamily="50" charset="-128"/>
              </a:rPr>
              <a:t>生成される。</a:t>
            </a:r>
            <a:endParaRPr lang="en-US" altLang="ja-JP" sz="1100" dirty="0" smtClean="0">
              <a:latin typeface="Meiryo UI" panose="020B0604030504040204" pitchFamily="50" charset="-128"/>
              <a:ea typeface="Meiryo UI" panose="020B0604030504040204" pitchFamily="50" charset="-128"/>
            </a:endParaRPr>
          </a:p>
        </p:txBody>
      </p:sp>
      <p:sp>
        <p:nvSpPr>
          <p:cNvPr id="149" name="直角三角形 148"/>
          <p:cNvSpPr/>
          <p:nvPr/>
        </p:nvSpPr>
        <p:spPr>
          <a:xfrm>
            <a:off x="1319182" y="5638195"/>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66" name="テキスト ボックス 165"/>
          <p:cNvSpPr txBox="1"/>
          <p:nvPr/>
        </p:nvSpPr>
        <p:spPr>
          <a:xfrm>
            <a:off x="966310" y="5350163"/>
            <a:ext cx="770502" cy="253916"/>
          </a:xfrm>
          <a:prstGeom prst="rect">
            <a:avLst/>
          </a:prstGeom>
          <a:noFill/>
        </p:spPr>
        <p:txBody>
          <a:bodyPr wrap="square" rtlCol="0">
            <a:spAutoFit/>
          </a:bodyPr>
          <a:lstStyle/>
          <a:p>
            <a:r>
              <a:rPr lang="en-US" altLang="ja-JP" sz="1050" b="1" dirty="0" smtClean="0">
                <a:latin typeface="Meiryo UI" panose="020B0604030504040204" pitchFamily="50" charset="-128"/>
                <a:ea typeface="Meiryo UI" panose="020B0604030504040204" pitchFamily="50" charset="-128"/>
              </a:rPr>
              <a:t>A(-1, 1)</a:t>
            </a:r>
          </a:p>
        </p:txBody>
      </p:sp>
      <p:sp>
        <p:nvSpPr>
          <p:cNvPr id="168" name="テキスト ボックス 167"/>
          <p:cNvSpPr txBox="1"/>
          <p:nvPr/>
        </p:nvSpPr>
        <p:spPr>
          <a:xfrm>
            <a:off x="822293" y="6574299"/>
            <a:ext cx="932713"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D(-1, -1)</a:t>
            </a:r>
          </a:p>
        </p:txBody>
      </p:sp>
      <p:sp>
        <p:nvSpPr>
          <p:cNvPr id="170" name="テキスト ボックス 169"/>
          <p:cNvSpPr txBox="1"/>
          <p:nvPr/>
        </p:nvSpPr>
        <p:spPr>
          <a:xfrm>
            <a:off x="1974422" y="6600721"/>
            <a:ext cx="770502" cy="261610"/>
          </a:xfrm>
          <a:prstGeom prst="rect">
            <a:avLst/>
          </a:prstGeom>
          <a:noFill/>
        </p:spPr>
        <p:txBody>
          <a:bodyPr wrap="square" rtlCol="0">
            <a:spAutoFit/>
          </a:bodyPr>
          <a:lstStyle/>
          <a:p>
            <a:r>
              <a:rPr lang="en-US" altLang="ja-JP" sz="1050" b="1" dirty="0" smtClean="0">
                <a:latin typeface="Meiryo UI" panose="020B0604030504040204" pitchFamily="50" charset="-128"/>
                <a:ea typeface="Meiryo UI" panose="020B0604030504040204" pitchFamily="50" charset="-128"/>
              </a:rPr>
              <a:t>C(1, -1)</a:t>
            </a:r>
          </a:p>
        </p:txBody>
      </p:sp>
      <p:sp>
        <p:nvSpPr>
          <p:cNvPr id="171" name="直角三角形 170"/>
          <p:cNvSpPr/>
          <p:nvPr/>
        </p:nvSpPr>
        <p:spPr>
          <a:xfrm rot="10800000">
            <a:off x="2507314" y="5664617"/>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74" name="テキスト ボックス 173"/>
          <p:cNvSpPr txBox="1"/>
          <p:nvPr/>
        </p:nvSpPr>
        <p:spPr>
          <a:xfrm>
            <a:off x="2203300" y="5353938"/>
            <a:ext cx="770502" cy="253916"/>
          </a:xfrm>
          <a:prstGeom prst="rect">
            <a:avLst/>
          </a:prstGeom>
          <a:noFill/>
        </p:spPr>
        <p:txBody>
          <a:bodyPr wrap="square" rtlCol="0">
            <a:spAutoFit/>
          </a:bodyPr>
          <a:lstStyle/>
          <a:p>
            <a:r>
              <a:rPr lang="en-US" altLang="ja-JP" sz="1050" b="1" dirty="0" smtClean="0">
                <a:latin typeface="Meiryo UI" panose="020B0604030504040204" pitchFamily="50" charset="-128"/>
                <a:ea typeface="Meiryo UI" panose="020B0604030504040204" pitchFamily="50" charset="-128"/>
              </a:rPr>
              <a:t>A(-1, 1)</a:t>
            </a:r>
          </a:p>
        </p:txBody>
      </p:sp>
      <p:sp>
        <p:nvSpPr>
          <p:cNvPr id="175" name="テキスト ボックス 174"/>
          <p:cNvSpPr txBox="1"/>
          <p:nvPr/>
        </p:nvSpPr>
        <p:spPr>
          <a:xfrm>
            <a:off x="3143468" y="5403007"/>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B(1, 1)</a:t>
            </a:r>
          </a:p>
        </p:txBody>
      </p:sp>
      <p:sp>
        <p:nvSpPr>
          <p:cNvPr id="176" name="テキスト ボックス 175"/>
          <p:cNvSpPr txBox="1"/>
          <p:nvPr/>
        </p:nvSpPr>
        <p:spPr>
          <a:xfrm>
            <a:off x="3162554" y="6627143"/>
            <a:ext cx="770502" cy="261610"/>
          </a:xfrm>
          <a:prstGeom prst="rect">
            <a:avLst/>
          </a:prstGeom>
          <a:noFill/>
        </p:spPr>
        <p:txBody>
          <a:bodyPr wrap="square" rtlCol="0">
            <a:spAutoFit/>
          </a:bodyPr>
          <a:lstStyle/>
          <a:p>
            <a:r>
              <a:rPr lang="en-US" altLang="ja-JP" sz="1050" b="1" dirty="0" smtClean="0">
                <a:latin typeface="Meiryo UI" panose="020B0604030504040204" pitchFamily="50" charset="-128"/>
                <a:ea typeface="Meiryo UI" panose="020B0604030504040204" pitchFamily="50" charset="-128"/>
              </a:rPr>
              <a:t>C(1, -1)</a:t>
            </a:r>
          </a:p>
        </p:txBody>
      </p:sp>
      <p:sp>
        <p:nvSpPr>
          <p:cNvPr id="177" name="テキスト ボックス 176"/>
          <p:cNvSpPr txBox="1"/>
          <p:nvPr/>
        </p:nvSpPr>
        <p:spPr>
          <a:xfrm>
            <a:off x="1001488" y="7402959"/>
            <a:ext cx="5307832"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あくまでも描画はプリミティブ単位の為、上図のようにプリミティブ単位で頂点を考えなければならない。この結果、今回は６つの頂点が必要であり、頂点バッファにも６つの頂点を登録しておかなければならない。その為、今回のようなケースでは同じ座標の頂点が頂点バッファに重複して登録されることになる。</a:t>
            </a:r>
            <a:endParaRPr lang="en-US" altLang="ja-JP" sz="1100" dirty="0" smtClean="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599584657"/>
              </p:ext>
            </p:extLst>
          </p:nvPr>
        </p:nvGraphicFramePr>
        <p:xfrm>
          <a:off x="4005064" y="5220072"/>
          <a:ext cx="1693884" cy="1798320"/>
        </p:xfrm>
        <a:graphic>
          <a:graphicData uri="http://schemas.openxmlformats.org/drawingml/2006/table">
            <a:tbl>
              <a:tblPr firstRow="1" bandRow="1">
                <a:tableStyleId>{5C22544A-7EE6-4342-B048-85BDC9FD1C3A}</a:tableStyleId>
              </a:tblPr>
              <a:tblGrid>
                <a:gridCol w="648072"/>
                <a:gridCol w="1045812"/>
              </a:tblGrid>
              <a:tr h="181252">
                <a:tc>
                  <a:txBody>
                    <a:bodyPr/>
                    <a:lstStyle/>
                    <a:p>
                      <a:r>
                        <a:rPr kumimoji="1" lang="ja-JP" altLang="en-US" sz="1000" dirty="0" smtClean="0">
                          <a:solidFill>
                            <a:schemeClr val="tx1"/>
                          </a:solidFill>
                          <a:latin typeface="Meiryo UI" panose="020B0604030504040204" pitchFamily="50" charset="-128"/>
                          <a:ea typeface="Meiryo UI" panose="020B0604030504040204" pitchFamily="50" charset="-128"/>
                        </a:rPr>
                        <a:t>頂点</a:t>
                      </a:r>
                      <a:r>
                        <a:rPr kumimoji="1" lang="en-US" altLang="ja-JP" sz="1000" dirty="0" err="1" smtClean="0">
                          <a:solidFill>
                            <a:schemeClr val="tx1"/>
                          </a:solidFill>
                          <a:latin typeface="Meiryo UI" panose="020B0604030504040204" pitchFamily="50" charset="-128"/>
                          <a:ea typeface="Meiryo UI" panose="020B0604030504040204" pitchFamily="50" charset="-128"/>
                        </a:rPr>
                        <a:t>idx</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kumimoji="1" lang="ja-JP" altLang="en-US" sz="1000" dirty="0" smtClean="0">
                          <a:solidFill>
                            <a:schemeClr val="tx1"/>
                          </a:solidFill>
                          <a:latin typeface="Meiryo UI" panose="020B0604030504040204" pitchFamily="50" charset="-128"/>
                          <a:ea typeface="Meiryo UI" panose="020B0604030504040204" pitchFamily="50" charset="-128"/>
                        </a:rPr>
                        <a:t>頂点座標</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138196">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0</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7148">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6100">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2</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a:t>
                      </a:r>
                      <a:r>
                        <a:rPr kumimoji="1" lang="en-US" altLang="ja-JP" sz="1100" baseline="0" dirty="0" smtClean="0">
                          <a:solidFill>
                            <a:schemeClr val="tx1"/>
                          </a:solidFill>
                          <a:latin typeface="Meiryo UI" panose="020B0604030504040204" pitchFamily="50" charset="-128"/>
                          <a:ea typeface="Meiryo UI" panose="020B0604030504040204" pitchFamily="50" charset="-128"/>
                        </a:rPr>
                        <a:t> -1</a:t>
                      </a:r>
                      <a:r>
                        <a:rPr kumimoji="1" lang="en-US" altLang="ja-JP" sz="1100" dirty="0" smtClean="0">
                          <a:solidFill>
                            <a:schemeClr val="tx1"/>
                          </a:solidFill>
                          <a:latin typeface="Meiryo UI" panose="020B0604030504040204" pitchFamily="50" charset="-128"/>
                          <a:ea typeface="Meiryo UI" panose="020B0604030504040204" pitchFamily="50" charset="-128"/>
                        </a:rPr>
                        <a:t>)</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044">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3</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4</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8940">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5</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78" name="テキスト ボックス 177"/>
          <p:cNvSpPr txBox="1"/>
          <p:nvPr/>
        </p:nvSpPr>
        <p:spPr>
          <a:xfrm>
            <a:off x="2948207" y="3387928"/>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α</a:t>
            </a:r>
          </a:p>
        </p:txBody>
      </p:sp>
      <p:sp>
        <p:nvSpPr>
          <p:cNvPr id="179" name="テキスト ボックス 178"/>
          <p:cNvSpPr txBox="1"/>
          <p:nvPr/>
        </p:nvSpPr>
        <p:spPr>
          <a:xfrm>
            <a:off x="3407414" y="3126347"/>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β</a:t>
            </a:r>
          </a:p>
        </p:txBody>
      </p:sp>
      <p:sp>
        <p:nvSpPr>
          <p:cNvPr id="180" name="テキスト ボックス 179"/>
          <p:cNvSpPr txBox="1"/>
          <p:nvPr/>
        </p:nvSpPr>
        <p:spPr>
          <a:xfrm>
            <a:off x="1481200" y="6132669"/>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α</a:t>
            </a:r>
          </a:p>
        </p:txBody>
      </p:sp>
      <p:sp>
        <p:nvSpPr>
          <p:cNvPr id="181" name="テキスト ボックス 180"/>
          <p:cNvSpPr txBox="1"/>
          <p:nvPr/>
        </p:nvSpPr>
        <p:spPr>
          <a:xfrm>
            <a:off x="3002028" y="5844637"/>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β</a:t>
            </a:r>
          </a:p>
        </p:txBody>
      </p:sp>
      <p:sp>
        <p:nvSpPr>
          <p:cNvPr id="5" name="円/楕円 4"/>
          <p:cNvSpPr/>
          <p:nvPr/>
        </p:nvSpPr>
        <p:spPr>
          <a:xfrm>
            <a:off x="981616" y="5350163"/>
            <a:ext cx="719192" cy="261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2" name="円/楕円 181"/>
          <p:cNvSpPr/>
          <p:nvPr/>
        </p:nvSpPr>
        <p:spPr>
          <a:xfrm>
            <a:off x="2194177" y="5350877"/>
            <a:ext cx="719192" cy="261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7" name="直線コネクタ 6"/>
          <p:cNvCxnSpPr>
            <a:stCxn id="166" idx="3"/>
            <a:endCxn id="182" idx="2"/>
          </p:cNvCxnSpPr>
          <p:nvPr/>
        </p:nvCxnSpPr>
        <p:spPr>
          <a:xfrm>
            <a:off x="1736812" y="5477121"/>
            <a:ext cx="457365" cy="45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736812" y="5220072"/>
            <a:ext cx="466794" cy="261610"/>
          </a:xfrm>
          <a:prstGeom prst="rect">
            <a:avLst/>
          </a:prstGeom>
          <a:noFill/>
        </p:spPr>
        <p:txBody>
          <a:bodyPr wrap="none" rtlCol="0">
            <a:spAutoFit/>
          </a:bodyPr>
          <a:lstStyle/>
          <a:p>
            <a:r>
              <a:rPr kumimoji="1" lang="ja-JP" altLang="en-US" sz="1100" b="1" dirty="0" smtClean="0">
                <a:solidFill>
                  <a:srgbClr val="FF0000"/>
                </a:solidFill>
                <a:latin typeface="ゆたぽん（コーディング）" panose="02000609000000000000" pitchFamily="1" charset="-128"/>
                <a:ea typeface="Meiryo UI" panose="020B0604030504040204" pitchFamily="50" charset="-128"/>
              </a:rPr>
              <a:t>重複</a:t>
            </a:r>
            <a:endParaRPr kumimoji="1" lang="ja-JP" altLang="en-US" sz="1100" b="1" dirty="0">
              <a:solidFill>
                <a:srgbClr val="FF0000"/>
              </a:solidFill>
              <a:latin typeface="ゆたぽん（コーディング）" panose="02000609000000000000" pitchFamily="1" charset="-128"/>
              <a:ea typeface="Meiryo UI" panose="020B0604030504040204" pitchFamily="50" charset="-128"/>
            </a:endParaRPr>
          </a:p>
        </p:txBody>
      </p:sp>
      <p:sp>
        <p:nvSpPr>
          <p:cNvPr id="184" name="円/楕円 183"/>
          <p:cNvSpPr/>
          <p:nvPr/>
        </p:nvSpPr>
        <p:spPr>
          <a:xfrm>
            <a:off x="1991007" y="6612242"/>
            <a:ext cx="719192" cy="261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5" name="円/楕円 184"/>
          <p:cNvSpPr/>
          <p:nvPr/>
        </p:nvSpPr>
        <p:spPr>
          <a:xfrm>
            <a:off x="3203568" y="6612956"/>
            <a:ext cx="719192" cy="261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86" name="直線コネクタ 185"/>
          <p:cNvCxnSpPr>
            <a:endCxn id="185" idx="2"/>
          </p:cNvCxnSpPr>
          <p:nvPr/>
        </p:nvCxnSpPr>
        <p:spPr>
          <a:xfrm>
            <a:off x="2746203" y="6743047"/>
            <a:ext cx="457365" cy="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7" name="テキスト ボックス 186"/>
          <p:cNvSpPr txBox="1"/>
          <p:nvPr/>
        </p:nvSpPr>
        <p:spPr>
          <a:xfrm>
            <a:off x="2746203" y="6482151"/>
            <a:ext cx="466794" cy="261610"/>
          </a:xfrm>
          <a:prstGeom prst="rect">
            <a:avLst/>
          </a:prstGeom>
          <a:noFill/>
        </p:spPr>
        <p:txBody>
          <a:bodyPr wrap="none" rtlCol="0">
            <a:spAutoFit/>
          </a:bodyPr>
          <a:lstStyle/>
          <a:p>
            <a:r>
              <a:rPr kumimoji="1" lang="ja-JP" altLang="en-US" sz="1100" b="1" dirty="0" smtClean="0">
                <a:solidFill>
                  <a:srgbClr val="FF0000"/>
                </a:solidFill>
                <a:latin typeface="ゆたぽん（コーディング）" panose="02000609000000000000" pitchFamily="1" charset="-128"/>
                <a:ea typeface="Meiryo UI" panose="020B0604030504040204" pitchFamily="50" charset="-128"/>
              </a:rPr>
              <a:t>重複</a:t>
            </a:r>
            <a:endParaRPr kumimoji="1" lang="ja-JP" altLang="en-US" sz="1100" b="1" dirty="0">
              <a:solidFill>
                <a:srgbClr val="FF0000"/>
              </a:solidFill>
              <a:latin typeface="ゆたぽん（コーディング）" panose="02000609000000000000" pitchFamily="1" charset="-128"/>
              <a:ea typeface="Meiryo UI" panose="020B0604030504040204" pitchFamily="50" charset="-128"/>
            </a:endParaRPr>
          </a:p>
        </p:txBody>
      </p:sp>
      <p:sp>
        <p:nvSpPr>
          <p:cNvPr id="188" name="テキスト ボックス 187"/>
          <p:cNvSpPr txBox="1"/>
          <p:nvPr/>
        </p:nvSpPr>
        <p:spPr>
          <a:xfrm>
            <a:off x="4263495" y="7025929"/>
            <a:ext cx="109186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頂点バッファ</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9" name="正方形/長方形 8"/>
          <p:cNvSpPr/>
          <p:nvPr/>
        </p:nvSpPr>
        <p:spPr>
          <a:xfrm>
            <a:off x="4005064" y="5480968"/>
            <a:ext cx="1685020" cy="7825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9" name="正方形/長方形 188"/>
          <p:cNvSpPr/>
          <p:nvPr/>
        </p:nvSpPr>
        <p:spPr>
          <a:xfrm>
            <a:off x="4005064" y="6262341"/>
            <a:ext cx="1685020" cy="7825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0" name="右中かっこ 9"/>
          <p:cNvSpPr/>
          <p:nvPr/>
        </p:nvSpPr>
        <p:spPr>
          <a:xfrm>
            <a:off x="5733255" y="5481682"/>
            <a:ext cx="244861" cy="78065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90" name="右中かっこ 189"/>
          <p:cNvSpPr/>
          <p:nvPr/>
        </p:nvSpPr>
        <p:spPr>
          <a:xfrm>
            <a:off x="5733256" y="6278321"/>
            <a:ext cx="244861" cy="78065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92" name="テキスト ボックス 191"/>
          <p:cNvSpPr txBox="1"/>
          <p:nvPr/>
        </p:nvSpPr>
        <p:spPr>
          <a:xfrm>
            <a:off x="5986728" y="5718056"/>
            <a:ext cx="466356" cy="261610"/>
          </a:xfrm>
          <a:prstGeom prst="rect">
            <a:avLst/>
          </a:prstGeom>
          <a:noFill/>
        </p:spPr>
        <p:txBody>
          <a:bodyPr wrap="square" rtlCol="0">
            <a:spAutoFit/>
          </a:bodyPr>
          <a:lstStyle/>
          <a:p>
            <a:r>
              <a:rPr lang="en-US" altLang="ja-JP" sz="1100" b="1" dirty="0">
                <a:solidFill>
                  <a:srgbClr val="FF0000"/>
                </a:solidFill>
                <a:latin typeface="Meiryo UI" panose="020B0604030504040204" pitchFamily="50" charset="-128"/>
                <a:ea typeface="Meiryo UI" panose="020B0604030504040204" pitchFamily="50" charset="-128"/>
              </a:rPr>
              <a:t>α</a:t>
            </a:r>
            <a:endParaRPr lang="en-US" altLang="ja-JP" sz="1100" b="1" dirty="0" smtClean="0">
              <a:solidFill>
                <a:srgbClr val="FF000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5986980" y="6532488"/>
            <a:ext cx="466356" cy="261610"/>
          </a:xfrm>
          <a:prstGeom prst="rect">
            <a:avLst/>
          </a:prstGeom>
          <a:noFill/>
        </p:spPr>
        <p:txBody>
          <a:bodyPr wrap="square" rtlCol="0">
            <a:spAutoFit/>
          </a:bodyPr>
          <a:lstStyle/>
          <a:p>
            <a:r>
              <a:rPr lang="en-US" altLang="ja-JP" sz="1100" b="1" dirty="0" smtClean="0">
                <a:solidFill>
                  <a:srgbClr val="FF0000"/>
                </a:solidFill>
                <a:latin typeface="Meiryo UI" panose="020B0604030504040204" pitchFamily="50" charset="-128"/>
                <a:ea typeface="Meiryo UI" panose="020B0604030504040204" pitchFamily="50" charset="-128"/>
              </a:rPr>
              <a:t>β</a:t>
            </a:r>
          </a:p>
        </p:txBody>
      </p:sp>
    </p:spTree>
    <p:extLst>
      <p:ext uri="{BB962C8B-B14F-4D97-AF65-F5344CB8AC3E}">
        <p14:creationId xmlns:p14="http://schemas.microsoft.com/office/powerpoint/2010/main" val="16807970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41</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21909" y="8475134"/>
            <a:ext cx="2392941"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6" name="テキスト ボックス 165"/>
          <p:cNvSpPr txBox="1"/>
          <p:nvPr/>
        </p:nvSpPr>
        <p:spPr>
          <a:xfrm>
            <a:off x="980728" y="133848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168" name="テキスト ボックス 167"/>
          <p:cNvSpPr txBox="1"/>
          <p:nvPr/>
        </p:nvSpPr>
        <p:spPr>
          <a:xfrm>
            <a:off x="991116" y="2458233"/>
            <a:ext cx="284699"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3</a:t>
            </a:r>
          </a:p>
        </p:txBody>
      </p:sp>
      <p:sp>
        <p:nvSpPr>
          <p:cNvPr id="170" name="テキスト ボックス 169"/>
          <p:cNvSpPr txBox="1"/>
          <p:nvPr/>
        </p:nvSpPr>
        <p:spPr>
          <a:xfrm>
            <a:off x="2010426" y="2450138"/>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sp>
        <p:nvSpPr>
          <p:cNvPr id="174" name="テキスト ボックス 173"/>
          <p:cNvSpPr txBox="1"/>
          <p:nvPr/>
        </p:nvSpPr>
        <p:spPr>
          <a:xfrm>
            <a:off x="1295096" y="133068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175" name="テキスト ボックス 174"/>
          <p:cNvSpPr txBox="1"/>
          <p:nvPr/>
        </p:nvSpPr>
        <p:spPr>
          <a:xfrm>
            <a:off x="2348880" y="133164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1</a:t>
            </a:r>
          </a:p>
        </p:txBody>
      </p:sp>
      <p:sp>
        <p:nvSpPr>
          <p:cNvPr id="176" name="テキスト ボックス 175"/>
          <p:cNvSpPr txBox="1"/>
          <p:nvPr/>
        </p:nvSpPr>
        <p:spPr>
          <a:xfrm>
            <a:off x="2386163" y="241176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sp>
        <p:nvSpPr>
          <p:cNvPr id="177" name="テキスト ボックス 176"/>
          <p:cNvSpPr txBox="1"/>
          <p:nvPr/>
        </p:nvSpPr>
        <p:spPr>
          <a:xfrm>
            <a:off x="1001488" y="3635896"/>
            <a:ext cx="5307832"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インデックスバッファを使用すれば、</a:t>
            </a:r>
            <a:r>
              <a:rPr lang="ja-JP" altLang="en-US" sz="1100" b="1" dirty="0" smtClean="0">
                <a:latin typeface="ゆたぽん（コーディング）" panose="02000609000000000000" pitchFamily="1" charset="-128"/>
                <a:ea typeface="Meiryo UI" panose="020B0604030504040204" pitchFamily="50" charset="-128"/>
              </a:rPr>
              <a:t>どのプリミティブが頂点バッファのどの頂点を使用するかをインデックスにて保管する為、頂点バッファに重複して頂点を格納する必要がなくなる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481652972"/>
              </p:ext>
            </p:extLst>
          </p:nvPr>
        </p:nvGraphicFramePr>
        <p:xfrm>
          <a:off x="4797152" y="1462445"/>
          <a:ext cx="1468766" cy="1280160"/>
        </p:xfrm>
        <a:graphic>
          <a:graphicData uri="http://schemas.openxmlformats.org/drawingml/2006/table">
            <a:tbl>
              <a:tblPr firstRow="1" bandRow="1">
                <a:tableStyleId>{5C22544A-7EE6-4342-B048-85BDC9FD1C3A}</a:tableStyleId>
              </a:tblPr>
              <a:tblGrid>
                <a:gridCol w="662222"/>
                <a:gridCol w="806544"/>
              </a:tblGrid>
              <a:tr h="181252">
                <a:tc>
                  <a:txBody>
                    <a:bodyPr/>
                    <a:lstStyle/>
                    <a:p>
                      <a:r>
                        <a:rPr kumimoji="1" lang="ja-JP" altLang="en-US" sz="1000" dirty="0" smtClean="0">
                          <a:solidFill>
                            <a:schemeClr val="tx1"/>
                          </a:solidFill>
                          <a:latin typeface="Meiryo UI" panose="020B0604030504040204" pitchFamily="50" charset="-128"/>
                          <a:ea typeface="Meiryo UI" panose="020B0604030504040204" pitchFamily="50" charset="-128"/>
                        </a:rPr>
                        <a:t>頂点</a:t>
                      </a:r>
                      <a:r>
                        <a:rPr kumimoji="1" lang="en-US" altLang="ja-JP" sz="1000" dirty="0" err="1" smtClean="0">
                          <a:solidFill>
                            <a:schemeClr val="tx1"/>
                          </a:solidFill>
                          <a:latin typeface="Meiryo UI" panose="020B0604030504040204" pitchFamily="50" charset="-128"/>
                          <a:ea typeface="Meiryo UI" panose="020B0604030504040204" pitchFamily="50" charset="-128"/>
                        </a:rPr>
                        <a:t>idx</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kumimoji="1" lang="ja-JP" altLang="en-US" sz="1000" dirty="0" smtClean="0">
                          <a:solidFill>
                            <a:schemeClr val="tx1"/>
                          </a:solidFill>
                          <a:latin typeface="Meiryo UI" panose="020B0604030504040204" pitchFamily="50" charset="-128"/>
                          <a:ea typeface="Meiryo UI" panose="020B0604030504040204" pitchFamily="50" charset="-128"/>
                        </a:rPr>
                        <a:t>頂点座標</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138196">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0</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7148">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a:t>
                      </a:r>
                      <a:r>
                        <a:rPr kumimoji="1" lang="ja-JP" altLang="en-US" sz="1100" baseline="0" dirty="0" smtClean="0">
                          <a:solidFill>
                            <a:schemeClr val="tx1"/>
                          </a:solidFill>
                          <a:latin typeface="Meiryo UI" panose="020B0604030504040204" pitchFamily="50" charset="-128"/>
                          <a:ea typeface="Meiryo UI" panose="020B0604030504040204" pitchFamily="50" charset="-128"/>
                        </a:rPr>
                        <a:t> </a:t>
                      </a:r>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6100">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2</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( 1,</a:t>
                      </a:r>
                      <a:r>
                        <a:rPr kumimoji="1" lang="en-US" altLang="ja-JP" sz="1100" baseline="0" dirty="0" smtClean="0">
                          <a:solidFill>
                            <a:schemeClr val="tx1"/>
                          </a:solidFill>
                          <a:latin typeface="Meiryo UI" panose="020B0604030504040204" pitchFamily="50" charset="-128"/>
                          <a:ea typeface="Meiryo UI" panose="020B0604030504040204" pitchFamily="50" charset="-128"/>
                        </a:rPr>
                        <a:t> -1</a:t>
                      </a:r>
                      <a:r>
                        <a:rPr kumimoji="1" lang="en-US" altLang="ja-JP" sz="1100" dirty="0" smtClean="0">
                          <a:solidFill>
                            <a:schemeClr val="tx1"/>
                          </a:solidFill>
                          <a:latin typeface="Meiryo UI" panose="020B0604030504040204" pitchFamily="50" charset="-128"/>
                          <a:ea typeface="Meiryo UI" panose="020B0604030504040204" pitchFamily="50" charset="-128"/>
                        </a:rPr>
                        <a:t>)</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044">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3</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dirty="0" smtClean="0">
                          <a:solidFill>
                            <a:schemeClr val="tx1"/>
                          </a:solidFill>
                          <a:latin typeface="Meiryo UI" panose="020B0604030504040204" pitchFamily="50" charset="-128"/>
                          <a:ea typeface="Meiryo UI" panose="020B0604030504040204" pitchFamily="50" charset="-128"/>
                        </a:rPr>
                        <a:t>(-1, -1)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3" name="グループ化 2"/>
          <p:cNvGrpSpPr/>
          <p:nvPr/>
        </p:nvGrpSpPr>
        <p:grpSpPr>
          <a:xfrm>
            <a:off x="1113797" y="1547664"/>
            <a:ext cx="1008112" cy="936104"/>
            <a:chOff x="1451280" y="1626512"/>
            <a:chExt cx="1008112" cy="936104"/>
          </a:xfrm>
        </p:grpSpPr>
        <p:sp>
          <p:nvSpPr>
            <p:cNvPr id="149" name="直角三角形 148"/>
            <p:cNvSpPr/>
            <p:nvPr/>
          </p:nvSpPr>
          <p:spPr>
            <a:xfrm>
              <a:off x="1451280" y="1626512"/>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0" name="テキスト ボックス 179"/>
            <p:cNvSpPr txBox="1"/>
            <p:nvPr/>
          </p:nvSpPr>
          <p:spPr>
            <a:xfrm>
              <a:off x="1613298" y="2120986"/>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α</a:t>
              </a:r>
            </a:p>
          </p:txBody>
        </p:sp>
      </p:grpSp>
      <p:grpSp>
        <p:nvGrpSpPr>
          <p:cNvPr id="6" name="グループ化 5"/>
          <p:cNvGrpSpPr/>
          <p:nvPr/>
        </p:nvGrpSpPr>
        <p:grpSpPr>
          <a:xfrm>
            <a:off x="1417526" y="1547664"/>
            <a:ext cx="1008112" cy="936104"/>
            <a:chOff x="2639412" y="1652934"/>
            <a:chExt cx="1008112" cy="936104"/>
          </a:xfrm>
        </p:grpSpPr>
        <p:sp>
          <p:nvSpPr>
            <p:cNvPr id="171" name="直角三角形 170"/>
            <p:cNvSpPr/>
            <p:nvPr/>
          </p:nvSpPr>
          <p:spPr>
            <a:xfrm rot="10800000">
              <a:off x="2639412" y="1652934"/>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1" name="テキスト ボックス 180"/>
            <p:cNvSpPr txBox="1"/>
            <p:nvPr/>
          </p:nvSpPr>
          <p:spPr>
            <a:xfrm>
              <a:off x="3134126" y="1832954"/>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β</a:t>
              </a:r>
            </a:p>
          </p:txBody>
        </p:sp>
      </p:grpSp>
      <p:sp>
        <p:nvSpPr>
          <p:cNvPr id="188" name="テキスト ボックス 187"/>
          <p:cNvSpPr txBox="1"/>
          <p:nvPr/>
        </p:nvSpPr>
        <p:spPr>
          <a:xfrm>
            <a:off x="5013176" y="2776006"/>
            <a:ext cx="109186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頂点バッファ</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46" name="テキスト ボックス 45"/>
          <p:cNvSpPr txBox="1"/>
          <p:nvPr/>
        </p:nvSpPr>
        <p:spPr>
          <a:xfrm>
            <a:off x="908720" y="611560"/>
            <a:ext cx="5544616"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インデックスバッファは、頂点バッファ内のどの頂点を使用してプリミティブを構成するかをインデックスにて管理する為、以下の図のようになる。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47" name="テキスト ボックス 46"/>
          <p:cNvSpPr txBox="1"/>
          <p:nvPr/>
        </p:nvSpPr>
        <p:spPr>
          <a:xfrm>
            <a:off x="772493" y="349950"/>
            <a:ext cx="2304256" cy="261610"/>
          </a:xfrm>
          <a:prstGeom prst="rect">
            <a:avLst/>
          </a:prstGeom>
          <a:noFill/>
        </p:spPr>
        <p:txBody>
          <a:bodyPr wrap="square" rtlCol="0">
            <a:spAutoFit/>
          </a:bodyPr>
          <a:lstStyle/>
          <a:p>
            <a:r>
              <a:rPr lang="ja-JP" altLang="en-US" sz="1100" dirty="0">
                <a:latin typeface="ゆたぽん（コーディング）" panose="02000609000000000000" pitchFamily="1" charset="-128"/>
                <a:ea typeface="Meiryo UI" panose="020B0604030504040204" pitchFamily="50" charset="-128"/>
              </a:rPr>
              <a:t>②インデックスバッファを使用</a:t>
            </a:r>
            <a:endParaRPr lang="en-US" altLang="ja-JP" sz="1100" dirty="0">
              <a:latin typeface="ゆたぽん（コーディング）" panose="02000609000000000000" pitchFamily="1" charset="-128"/>
              <a:ea typeface="Meiryo UI" panose="020B0604030504040204" pitchFamily="50" charset="-128"/>
            </a:endParaRPr>
          </a:p>
        </p:txBody>
      </p:sp>
      <p:graphicFrame>
        <p:nvGraphicFramePr>
          <p:cNvPr id="50" name="表 49"/>
          <p:cNvGraphicFramePr>
            <a:graphicFrameLocks noGrp="1"/>
          </p:cNvGraphicFramePr>
          <p:nvPr>
            <p:extLst>
              <p:ext uri="{D42A27DB-BD31-4B8C-83A1-F6EECF244321}">
                <p14:modId xmlns:p14="http://schemas.microsoft.com/office/powerpoint/2010/main" val="271376342"/>
              </p:ext>
            </p:extLst>
          </p:nvPr>
        </p:nvGraphicFramePr>
        <p:xfrm>
          <a:off x="3177360" y="1462296"/>
          <a:ext cx="1115736" cy="1798320"/>
        </p:xfrm>
        <a:graphic>
          <a:graphicData uri="http://schemas.openxmlformats.org/drawingml/2006/table">
            <a:tbl>
              <a:tblPr firstRow="1" bandRow="1">
                <a:tableStyleId>{5C22544A-7EE6-4342-B048-85BDC9FD1C3A}</a:tableStyleId>
              </a:tblPr>
              <a:tblGrid>
                <a:gridCol w="458814"/>
                <a:gridCol w="656922"/>
              </a:tblGrid>
              <a:tr h="181252">
                <a:tc>
                  <a:txBody>
                    <a:bodyPr/>
                    <a:lstStyle/>
                    <a:p>
                      <a:r>
                        <a:rPr kumimoji="1" lang="en-US" altLang="ja-JP" sz="1000" dirty="0" err="1" smtClean="0">
                          <a:solidFill>
                            <a:schemeClr val="tx1"/>
                          </a:solidFill>
                          <a:latin typeface="Meiryo UI" panose="020B0604030504040204" pitchFamily="50" charset="-128"/>
                          <a:ea typeface="Meiryo UI" panose="020B0604030504040204" pitchFamily="50" charset="-128"/>
                        </a:rPr>
                        <a:t>idx</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kumimoji="1" lang="ja-JP" altLang="en-US" sz="1000" dirty="0" smtClean="0">
                          <a:solidFill>
                            <a:schemeClr val="tx1"/>
                          </a:solidFill>
                          <a:latin typeface="Meiryo UI" panose="020B0604030504040204" pitchFamily="50" charset="-128"/>
                          <a:ea typeface="Meiryo UI" panose="020B0604030504040204" pitchFamily="50" charset="-128"/>
                        </a:rPr>
                        <a:t>頂点</a:t>
                      </a:r>
                      <a:r>
                        <a:rPr kumimoji="1" lang="en-US" altLang="ja-JP" sz="1000" dirty="0" err="1" smtClean="0">
                          <a:solidFill>
                            <a:schemeClr val="tx1"/>
                          </a:solidFill>
                          <a:latin typeface="Meiryo UI" panose="020B0604030504040204" pitchFamily="50" charset="-128"/>
                          <a:ea typeface="Meiryo UI" panose="020B0604030504040204" pitchFamily="50" charset="-128"/>
                        </a:rPr>
                        <a:t>idx</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138196">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0</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0</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7148">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2</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6100">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2</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3</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044">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3</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0</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044">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4</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1</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044">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5</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tx1"/>
                          </a:solidFill>
                          <a:latin typeface="Meiryo UI" panose="020B0604030504040204" pitchFamily="50" charset="-128"/>
                          <a:ea typeface="Meiryo UI" panose="020B0604030504040204" pitchFamily="50" charset="-128"/>
                        </a:rPr>
                        <a:t>2</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1" name="テキスト ボックス 50"/>
          <p:cNvSpPr txBox="1"/>
          <p:nvPr/>
        </p:nvSpPr>
        <p:spPr>
          <a:xfrm>
            <a:off x="2996953" y="3298558"/>
            <a:ext cx="1621458"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インデックスバッファ</a:t>
            </a:r>
            <a:r>
              <a:rPr lang="en-US" altLang="ja-JP" sz="1100" dirty="0" smtClean="0">
                <a:latin typeface="ゆたぽん（コーディング）" panose="02000609000000000000" pitchFamily="1" charset="-128"/>
                <a:ea typeface="Meiryo UI" panose="020B0604030504040204" pitchFamily="50" charset="-128"/>
              </a:rPr>
              <a:t>&gt;</a:t>
            </a:r>
          </a:p>
        </p:txBody>
      </p:sp>
      <p:cxnSp>
        <p:nvCxnSpPr>
          <p:cNvPr id="12" name="直線コネクタ 11"/>
          <p:cNvCxnSpPr/>
          <p:nvPr/>
        </p:nvCxnSpPr>
        <p:spPr>
          <a:xfrm>
            <a:off x="4293096" y="1858489"/>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4293096" y="2135112"/>
            <a:ext cx="504056" cy="276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4293096" y="2345444"/>
            <a:ext cx="504056" cy="276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4297753" y="1858489"/>
            <a:ext cx="499399" cy="751646"/>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endCxn id="4" idx="1"/>
          </p:cNvCxnSpPr>
          <p:nvPr/>
        </p:nvCxnSpPr>
        <p:spPr>
          <a:xfrm flipV="1">
            <a:off x="4297753" y="2102525"/>
            <a:ext cx="499399" cy="82206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V="1">
            <a:off x="4297753" y="2368784"/>
            <a:ext cx="499399" cy="81444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3117022" y="1727684"/>
            <a:ext cx="1180731" cy="7825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63" name="正方形/長方形 62"/>
          <p:cNvSpPr/>
          <p:nvPr/>
        </p:nvSpPr>
        <p:spPr>
          <a:xfrm>
            <a:off x="3117022" y="2509057"/>
            <a:ext cx="1180731" cy="7825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64" name="右中かっこ 63"/>
          <p:cNvSpPr/>
          <p:nvPr/>
        </p:nvSpPr>
        <p:spPr>
          <a:xfrm flipH="1">
            <a:off x="2896106" y="1728398"/>
            <a:ext cx="244861" cy="78065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65" name="右中かっこ 64"/>
          <p:cNvSpPr/>
          <p:nvPr/>
        </p:nvSpPr>
        <p:spPr>
          <a:xfrm flipH="1">
            <a:off x="2896107" y="2525037"/>
            <a:ext cx="244861" cy="78065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66" name="テキスト ボックス 65"/>
          <p:cNvSpPr txBox="1"/>
          <p:nvPr/>
        </p:nvSpPr>
        <p:spPr>
          <a:xfrm>
            <a:off x="2636912" y="1964772"/>
            <a:ext cx="466356" cy="261610"/>
          </a:xfrm>
          <a:prstGeom prst="rect">
            <a:avLst/>
          </a:prstGeom>
          <a:noFill/>
        </p:spPr>
        <p:txBody>
          <a:bodyPr wrap="square" rtlCol="0">
            <a:spAutoFit/>
          </a:bodyPr>
          <a:lstStyle/>
          <a:p>
            <a:r>
              <a:rPr lang="en-US" altLang="ja-JP" sz="1100" b="1" dirty="0">
                <a:solidFill>
                  <a:srgbClr val="FF0000"/>
                </a:solidFill>
                <a:latin typeface="Meiryo UI" panose="020B0604030504040204" pitchFamily="50" charset="-128"/>
                <a:ea typeface="Meiryo UI" panose="020B0604030504040204" pitchFamily="50" charset="-128"/>
              </a:rPr>
              <a:t>α</a:t>
            </a:r>
            <a:endParaRPr lang="en-US" altLang="ja-JP" sz="1100" b="1" dirty="0" smtClean="0">
              <a:solidFill>
                <a:srgbClr val="FF000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2637164" y="2779204"/>
            <a:ext cx="466356" cy="261610"/>
          </a:xfrm>
          <a:prstGeom prst="rect">
            <a:avLst/>
          </a:prstGeom>
          <a:noFill/>
        </p:spPr>
        <p:txBody>
          <a:bodyPr wrap="square" rtlCol="0">
            <a:spAutoFit/>
          </a:bodyPr>
          <a:lstStyle/>
          <a:p>
            <a:r>
              <a:rPr lang="en-US" altLang="ja-JP" sz="1100" b="1" dirty="0" smtClean="0">
                <a:solidFill>
                  <a:srgbClr val="FF0000"/>
                </a:solidFill>
                <a:latin typeface="Meiryo UI" panose="020B0604030504040204" pitchFamily="50" charset="-128"/>
                <a:ea typeface="Meiryo UI" panose="020B0604030504040204" pitchFamily="50" charset="-128"/>
              </a:rPr>
              <a:t>β</a:t>
            </a:r>
          </a:p>
        </p:txBody>
      </p:sp>
      <p:sp>
        <p:nvSpPr>
          <p:cNvPr id="68" name="テキスト ボックス 67"/>
          <p:cNvSpPr txBox="1"/>
          <p:nvPr/>
        </p:nvSpPr>
        <p:spPr>
          <a:xfrm>
            <a:off x="404664" y="4283968"/>
            <a:ext cx="3113353"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4.17</a:t>
            </a:r>
            <a:r>
              <a:rPr kumimoji="1" lang="ja-JP" altLang="en-US" u="sng" dirty="0" smtClean="0">
                <a:latin typeface="Meiryo UI" panose="020B0604030504040204" pitchFamily="50" charset="-128"/>
                <a:ea typeface="Meiryo UI" panose="020B0604030504040204" pitchFamily="50" charset="-128"/>
              </a:rPr>
              <a:t>　インデックスバッファの作成</a:t>
            </a:r>
            <a:endParaRPr kumimoji="1" lang="en-US" altLang="ja-JP" u="sng" dirty="0" smtClean="0">
              <a:latin typeface="Meiryo UI" panose="020B0604030504040204" pitchFamily="50" charset="-128"/>
              <a:ea typeface="Meiryo UI" panose="020B0604030504040204" pitchFamily="50" charset="-128"/>
            </a:endParaRPr>
          </a:p>
        </p:txBody>
      </p:sp>
      <p:sp>
        <p:nvSpPr>
          <p:cNvPr id="69" name="テキスト ボックス 68"/>
          <p:cNvSpPr txBox="1"/>
          <p:nvPr/>
        </p:nvSpPr>
        <p:spPr>
          <a:xfrm>
            <a:off x="692696" y="4572000"/>
            <a:ext cx="583264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インデックスバッファを使用する為には、まず</a:t>
            </a:r>
            <a:r>
              <a:rPr lang="ja-JP" altLang="en-US" sz="1100" dirty="0">
                <a:latin typeface="Meiryo UI" panose="020B0604030504040204" pitchFamily="50" charset="-128"/>
                <a:ea typeface="Meiryo UI" panose="020B0604030504040204" pitchFamily="50" charset="-128"/>
              </a:rPr>
              <a:t>インデックス</a:t>
            </a:r>
            <a:r>
              <a:rPr lang="ja-JP" altLang="en-US" sz="1100" dirty="0" smtClean="0">
                <a:latin typeface="Meiryo UI" panose="020B0604030504040204" pitchFamily="50" charset="-128"/>
                <a:ea typeface="Meiryo UI" panose="020B0604030504040204" pitchFamily="50" charset="-128"/>
              </a:rPr>
              <a:t>バッファを生成しなければならない。</a:t>
            </a:r>
            <a:r>
              <a:rPr lang="ja-JP" altLang="en-US" sz="1100" b="1" dirty="0" smtClean="0">
                <a:latin typeface="Meiryo UI" panose="020B0604030504040204" pitchFamily="50" charset="-128"/>
                <a:ea typeface="Meiryo UI" panose="020B0604030504040204" pitchFamily="50" charset="-128"/>
              </a:rPr>
              <a:t>インデックスバッファを生成するには、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a:latin typeface="Meiryo UI" panose="020B0604030504040204" pitchFamily="50" charset="-128"/>
                <a:ea typeface="Meiryo UI" panose="020B0604030504040204" pitchFamily="50" charset="-128"/>
              </a:rPr>
              <a:t>CreateIndexBuffer</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70" name="テキスト ボックス 69"/>
          <p:cNvSpPr txBox="1"/>
          <p:nvPr/>
        </p:nvSpPr>
        <p:spPr>
          <a:xfrm>
            <a:off x="541164" y="4930879"/>
            <a:ext cx="6128196" cy="2123658"/>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en-US" altLang="ja-JP" sz="1100" dirty="0" err="1">
                <a:latin typeface="Meiryo UI" panose="020B0604030504040204" pitchFamily="50" charset="-128"/>
                <a:ea typeface="Meiryo UI" panose="020B0604030504040204" pitchFamily="50" charset="-128"/>
              </a:rPr>
              <a:t>CreateIndexBuffer</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インデックスバッファを作成する</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a:latin typeface="ゆたぽん（コーディング）" panose="02000609000000000000" pitchFamily="1" charset="-128"/>
                <a:ea typeface="Meiryo UI" panose="020B0604030504040204" pitchFamily="50" charset="-128"/>
              </a:rPr>
              <a:t>( </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UINT</a:t>
            </a:r>
            <a:r>
              <a:rPr lang="en-US" altLang="ja-JP" sz="1100" b="1" dirty="0">
                <a:latin typeface="ゆたぽん（コーディング）" panose="02000609000000000000" pitchFamily="1" charset="-128"/>
                <a:ea typeface="Meiryo UI" panose="020B0604030504040204" pitchFamily="50" charset="-128"/>
              </a:rPr>
              <a:t> Length, </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インデックスバッファのサイズ</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a:t>
            </a:r>
            <a:r>
              <a:rPr lang="en-US" altLang="ja-JP" sz="1100" dirty="0">
                <a:latin typeface="ゆたぽん（コーディング）" panose="02000609000000000000" pitchFamily="1" charset="-128"/>
                <a:ea typeface="Meiryo UI" panose="020B0604030504040204" pitchFamily="50" charset="-128"/>
              </a:rPr>
              <a:t> Usage,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a:t>
            </a:r>
            <a:r>
              <a:rPr lang="ja-JP" altLang="en-US" sz="1100" dirty="0" smtClean="0">
                <a:latin typeface="ゆたぽん（コーディング）" panose="02000609000000000000" pitchFamily="1" charset="-128"/>
                <a:ea typeface="Meiryo UI" panose="020B0604030504040204" pitchFamily="50" charset="-128"/>
              </a:rPr>
              <a:t>で良い</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D3DFORMAT</a:t>
            </a:r>
            <a:r>
              <a:rPr lang="en-US" altLang="ja-JP" sz="1100" dirty="0">
                <a:latin typeface="ゆたぽん（コーディング）" panose="02000609000000000000" pitchFamily="1" charset="-128"/>
                <a:ea typeface="Meiryo UI" panose="020B0604030504040204" pitchFamily="50" charset="-128"/>
              </a:rPr>
              <a:t> Format,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インデックスバッファのフォーマット。</a:t>
            </a:r>
            <a:r>
              <a:rPr lang="en-US" altLang="ja-JP" sz="1100" dirty="0" smtClean="0">
                <a:latin typeface="ゆたぽん（コーディング）" panose="02000609000000000000" pitchFamily="1" charset="-128"/>
                <a:ea typeface="Meiryo UI" panose="020B0604030504040204" pitchFamily="50" charset="-128"/>
              </a:rPr>
              <a:t>D3DFMT_INDEX16</a:t>
            </a:r>
            <a:r>
              <a:rPr lang="ja-JP" altLang="en-US" sz="1100" dirty="0" smtClean="0">
                <a:latin typeface="ゆたぽん（コーディング）" panose="02000609000000000000" pitchFamily="1" charset="-128"/>
                <a:ea typeface="Meiryo UI" panose="020B0604030504040204" pitchFamily="50" charset="-128"/>
              </a:rPr>
              <a:t>で良い。</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D3DPOOL</a:t>
            </a:r>
            <a:r>
              <a:rPr lang="en-US" altLang="ja-JP" sz="1100" dirty="0">
                <a:latin typeface="ゆたぽん（コーディング）" panose="02000609000000000000" pitchFamily="1" charset="-128"/>
                <a:ea typeface="Meiryo UI" panose="020B0604030504040204" pitchFamily="50" charset="-128"/>
              </a:rPr>
              <a:t> Pool,  </a:t>
            </a:r>
            <a:r>
              <a:rPr lang="en-US" altLang="ja-JP" sz="1100" dirty="0" smtClean="0">
                <a:latin typeface="ゆたぽん（コーディング）" panose="02000609000000000000" pitchFamily="1" charset="-128"/>
                <a:ea typeface="Meiryo UI" panose="020B0604030504040204" pitchFamily="50" charset="-128"/>
              </a:rPr>
              <a:t>	// D3DPOOL_MANAGED</a:t>
            </a:r>
            <a:r>
              <a:rPr lang="ja-JP" altLang="en-US" sz="1100" dirty="0" smtClean="0">
                <a:latin typeface="ゆたぽん（コーディング）" panose="02000609000000000000" pitchFamily="1" charset="-128"/>
                <a:ea typeface="Meiryo UI" panose="020B0604030504040204" pitchFamily="50" charset="-128"/>
              </a:rPr>
              <a:t>で良い</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IDirect3DIndexBuffer9</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ppIndexBuffer</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インデックスバッファ出力先アドレス</a:t>
            </a:r>
            <a:r>
              <a:rPr lang="en-US" altLang="ja-JP" sz="1100" b="1" dirty="0" smtClean="0">
                <a:latin typeface="ゆたぽん（コーディング）" panose="02000609000000000000" pitchFamily="1" charset="-128"/>
                <a:ea typeface="Meiryo UI" panose="020B0604030504040204" pitchFamily="50" charset="-128"/>
              </a:rPr>
              <a:t> </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HANDLE</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pHandle</a:t>
            </a:r>
            <a:r>
              <a:rPr lang="en-US" altLang="ja-JP" sz="1100" dirty="0">
                <a:latin typeface="ゆたぽん（コーディング）" pitchFamily="1" charset="-128"/>
                <a:ea typeface="Meiryo UI" panose="020B0604030504040204" pitchFamily="50" charset="-128"/>
              </a:rPr>
              <a:t>	//</a:t>
            </a:r>
            <a:r>
              <a:rPr lang="ja-JP" altLang="en-US" sz="1100" dirty="0">
                <a:latin typeface="ゆたぽん（コーディング）" pitchFamily="1" charset="-128"/>
                <a:ea typeface="Meiryo UI" panose="020B0604030504040204" pitchFamily="50" charset="-128"/>
              </a:rPr>
              <a:t>予約済み。</a:t>
            </a:r>
            <a:r>
              <a:rPr lang="en-US" altLang="ja-JP" sz="1100" dirty="0">
                <a:latin typeface="ゆたぽん（コーディング）" pitchFamily="1" charset="-128"/>
                <a:ea typeface="Meiryo UI" panose="020B0604030504040204" pitchFamily="50" charset="-128"/>
              </a:rPr>
              <a:t>NULL</a:t>
            </a:r>
            <a:r>
              <a:rPr lang="ja-JP" altLang="en-US" sz="1100" dirty="0">
                <a:latin typeface="ゆたぽん（コーディング）" pitchFamily="1" charset="-128"/>
                <a:ea typeface="Meiryo UI" panose="020B0604030504040204" pitchFamily="50" charset="-128"/>
              </a:rPr>
              <a:t>でなければならない</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p>
        </p:txBody>
      </p:sp>
      <p:sp>
        <p:nvSpPr>
          <p:cNvPr id="71" name="正方形/長方形 70"/>
          <p:cNvSpPr/>
          <p:nvPr/>
        </p:nvSpPr>
        <p:spPr>
          <a:xfrm>
            <a:off x="548680" y="5150679"/>
            <a:ext cx="5976664" cy="1868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72" name="テキスト ボックス 71"/>
          <p:cNvSpPr txBox="1"/>
          <p:nvPr/>
        </p:nvSpPr>
        <p:spPr>
          <a:xfrm>
            <a:off x="692696" y="7093441"/>
            <a:ext cx="5760640"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第１引数のインデックスバッファのサイズは、</a:t>
            </a:r>
            <a:endParaRPr lang="en-US" altLang="ja-JP" sz="1100" dirty="0" smtClean="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　　頂点数</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プリミティブ　</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　プリミティブ数　</a:t>
            </a:r>
            <a:r>
              <a:rPr lang="en-US" altLang="ja-JP" sz="1100" b="1" dirty="0" smtClean="0">
                <a:latin typeface="Meiryo UI" panose="020B0604030504040204" pitchFamily="50" charset="-128"/>
                <a:ea typeface="Meiryo UI" panose="020B0604030504040204" pitchFamily="50" charset="-128"/>
              </a:rPr>
              <a:t>×</a:t>
            </a:r>
            <a:r>
              <a:rPr lang="ja-JP" altLang="en-US" sz="1100" b="1" dirty="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サイズ</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要素</a:t>
            </a:r>
            <a:endParaRPr lang="en-US" altLang="ja-JP" sz="1100" b="1" dirty="0" smtClean="0">
              <a:latin typeface="Meiryo UI" panose="020B0604030504040204" pitchFamily="50" charset="-128"/>
              <a:ea typeface="Meiryo UI" panose="020B0604030504040204" pitchFamily="50" charset="-128"/>
            </a:endParaRPr>
          </a:p>
          <a:p>
            <a:r>
              <a:rPr lang="ja-JP" altLang="en-US" sz="1100" dirty="0" err="1" smtClean="0">
                <a:latin typeface="Meiryo UI" panose="020B0604030504040204" pitchFamily="50" charset="-128"/>
                <a:ea typeface="Meiryo UI" panose="020B0604030504040204" pitchFamily="50" charset="-128"/>
              </a:rPr>
              <a:t>で算</a:t>
            </a:r>
            <a:r>
              <a:rPr lang="ja-JP" altLang="en-US" sz="1100" dirty="0" smtClean="0">
                <a:latin typeface="Meiryo UI" panose="020B0604030504040204" pitchFamily="50" charset="-128"/>
                <a:ea typeface="Meiryo UI" panose="020B0604030504040204" pitchFamily="50" charset="-128"/>
              </a:rPr>
              <a:t>出できる。例えば、三角形プリミティブを２つ作成し、インデックスバッファに格納するデータ型が</a:t>
            </a:r>
            <a:r>
              <a:rPr lang="en-US" altLang="ja-JP" sz="1100" dirty="0" smtClean="0">
                <a:latin typeface="Meiryo UI" panose="020B0604030504040204" pitchFamily="50" charset="-128"/>
                <a:ea typeface="Meiryo UI" panose="020B0604030504040204" pitchFamily="50" charset="-128"/>
              </a:rPr>
              <a:t>WORD</a:t>
            </a:r>
            <a:r>
              <a:rPr lang="ja-JP" altLang="en-US" sz="1100" dirty="0" smtClean="0">
                <a:latin typeface="Meiryo UI" panose="020B0604030504040204" pitchFamily="50" charset="-128"/>
                <a:ea typeface="Meiryo UI" panose="020B0604030504040204" pitchFamily="50" charset="-128"/>
              </a:rPr>
              <a:t>型</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unsigned </a:t>
            </a:r>
            <a:r>
              <a:rPr lang="en-US" altLang="ja-JP" sz="1100" dirty="0" smtClean="0">
                <a:latin typeface="Meiryo UI" panose="020B0604030504040204" pitchFamily="50" charset="-128"/>
                <a:ea typeface="Meiryo UI" panose="020B0604030504040204" pitchFamily="50" charset="-128"/>
              </a:rPr>
              <a:t>short</a:t>
            </a:r>
            <a:r>
              <a:rPr lang="ja-JP" altLang="en-US" sz="1100" dirty="0" smtClean="0">
                <a:latin typeface="Meiryo UI" panose="020B0604030504040204" pitchFamily="50" charset="-128"/>
                <a:ea typeface="Meiryo UI" panose="020B0604030504040204" pitchFamily="50" charset="-128"/>
              </a:rPr>
              <a:t>型：</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バイト</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とすると３</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２</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２＝１２バイト必要となる。</a:t>
            </a:r>
            <a:endParaRPr lang="en-US" altLang="ja-JP" sz="11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326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42</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404664" y="273006"/>
            <a:ext cx="3113353"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4.18</a:t>
            </a:r>
            <a:r>
              <a:rPr kumimoji="1" lang="ja-JP" altLang="en-US" u="sng" dirty="0" smtClean="0">
                <a:latin typeface="Meiryo UI" panose="020B0604030504040204" pitchFamily="50" charset="-128"/>
                <a:ea typeface="Meiryo UI" panose="020B0604030504040204" pitchFamily="50" charset="-128"/>
              </a:rPr>
              <a:t>　インデックスバッファの設定</a:t>
            </a:r>
            <a:endParaRPr kumimoji="1" lang="en-US" altLang="ja-JP" u="sng" dirty="0" smtClean="0">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772492" y="637982"/>
            <a:ext cx="4888755"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インデックスバッファに対し、値を設定するには、以下の流れで設定を行う。</a:t>
            </a:r>
            <a:endParaRPr lang="en-US" altLang="ja-JP" sz="1100" dirty="0">
              <a:latin typeface="ゆたぽん（コーディング）" panose="02000609000000000000" pitchFamily="1" charset="-128"/>
              <a:ea typeface="Meiryo UI" panose="020B0604030504040204" pitchFamily="50" charset="-128"/>
            </a:endParaRPr>
          </a:p>
        </p:txBody>
      </p:sp>
      <p:sp>
        <p:nvSpPr>
          <p:cNvPr id="42" name="正方形/長方形 41"/>
          <p:cNvSpPr/>
          <p:nvPr/>
        </p:nvSpPr>
        <p:spPr>
          <a:xfrm>
            <a:off x="908720" y="899592"/>
            <a:ext cx="4752528" cy="3050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3" name="正方形/長方形 42"/>
          <p:cNvSpPr/>
          <p:nvPr/>
        </p:nvSpPr>
        <p:spPr>
          <a:xfrm>
            <a:off x="2132856" y="2555776"/>
            <a:ext cx="2088232" cy="2880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ysClr val="windowText" lastClr="000000"/>
                </a:solidFill>
                <a:latin typeface="ゆたぽん（コーディング）" panose="02000609000000000000" pitchFamily="1" charset="-128"/>
                <a:ea typeface="Meiryo UI" panose="020B0604030504040204" pitchFamily="50" charset="-128"/>
              </a:rPr>
              <a:t>インデックス</a:t>
            </a: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バッファロック</a:t>
            </a:r>
            <a:endParaRPr kumimoji="1" lang="ja-JP" altLang="en-US" sz="1100" b="1" dirty="0">
              <a:solidFill>
                <a:sysClr val="windowText" lastClr="000000"/>
              </a:solidFill>
              <a:latin typeface="ゆたぽん（コーディング）" panose="02000609000000000000" pitchFamily="1" charset="-128"/>
              <a:ea typeface="Meiryo UI" panose="020B0604030504040204" pitchFamily="50" charset="-128"/>
            </a:endParaRPr>
          </a:p>
        </p:txBody>
      </p:sp>
      <p:sp>
        <p:nvSpPr>
          <p:cNvPr id="44" name="正方形/長方形 43"/>
          <p:cNvSpPr/>
          <p:nvPr/>
        </p:nvSpPr>
        <p:spPr>
          <a:xfrm>
            <a:off x="2132856" y="3541028"/>
            <a:ext cx="2088232" cy="2880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ysClr val="windowText" lastClr="000000"/>
                </a:solidFill>
                <a:latin typeface="ゆたぽん（コーディング）" panose="02000609000000000000" pitchFamily="1" charset="-128"/>
                <a:ea typeface="Meiryo UI" panose="020B0604030504040204" pitchFamily="50" charset="-128"/>
              </a:rPr>
              <a:t>インデックス</a:t>
            </a: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バッファロック解除</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45" name="直線矢印コネクタ 44"/>
          <p:cNvCxnSpPr>
            <a:stCxn id="43" idx="2"/>
          </p:cNvCxnSpPr>
          <p:nvPr/>
        </p:nvCxnSpPr>
        <p:spPr>
          <a:xfrm>
            <a:off x="3176972" y="284380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844824" y="3950350"/>
            <a:ext cx="280831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インデックスバッファへ値を格納する流れ</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49" name="正方形/長方形 48"/>
          <p:cNvSpPr/>
          <p:nvPr/>
        </p:nvSpPr>
        <p:spPr>
          <a:xfrm>
            <a:off x="2132856" y="3036972"/>
            <a:ext cx="2088232" cy="28803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インデックスバッファへ値セット</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52" name="直線矢印コネクタ 51"/>
          <p:cNvCxnSpPr/>
          <p:nvPr/>
        </p:nvCxnSpPr>
        <p:spPr>
          <a:xfrm>
            <a:off x="3160020" y="33250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856856" y="4234999"/>
            <a:ext cx="5236440"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頂点バッファの設定を行う流れは説明済みの為省略する。頂点バッファへ値を設定した後、上記の流れでインデックスバッファにアクセスし値を設定する。なお、この方法は頂点バッファの設定</a:t>
            </a:r>
            <a:r>
              <a:rPr lang="en-US" altLang="ja-JP" sz="1100" dirty="0" smtClean="0">
                <a:latin typeface="Meiryo UI" panose="020B0604030504040204" pitchFamily="50" charset="-128"/>
                <a:ea typeface="Meiryo UI" panose="020B0604030504040204" pitchFamily="50" charset="-128"/>
              </a:rPr>
              <a:t>(P.31</a:t>
            </a:r>
            <a:r>
              <a:rPr lang="ja-JP" altLang="en-US" sz="1100" dirty="0" smtClean="0">
                <a:latin typeface="Meiryo UI" panose="020B0604030504040204" pitchFamily="50" charset="-128"/>
                <a:ea typeface="Meiryo UI" panose="020B0604030504040204" pitchFamily="50" charset="-128"/>
              </a:rPr>
              <a:t>参照</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と同様の手順で行えば良い。</a:t>
            </a:r>
            <a:endParaRPr lang="en-US" altLang="ja-JP" sz="1100" dirty="0" smtClean="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865035" y="4897849"/>
            <a:ext cx="52364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以下に、インデックスバッファに値を設定するプログラム例を記述する。なお、インデックスバッファには、</a:t>
            </a:r>
            <a:r>
              <a:rPr lang="en-US" altLang="ja-JP" sz="1100" dirty="0" smtClean="0">
                <a:latin typeface="Meiryo UI" panose="020B0604030504040204" pitchFamily="50" charset="-128"/>
                <a:ea typeface="Meiryo UI" panose="020B0604030504040204" pitchFamily="50" charset="-128"/>
              </a:rPr>
              <a:t>P40</a:t>
            </a:r>
            <a:r>
              <a:rPr lang="ja-JP" altLang="en-US" sz="1100" dirty="0" err="1" smtClean="0">
                <a:latin typeface="Meiryo UI" panose="020B0604030504040204" pitchFamily="50" charset="-128"/>
                <a:ea typeface="Meiryo UI" panose="020B0604030504040204" pitchFamily="50" charset="-128"/>
              </a:rPr>
              <a:t>のように</a:t>
            </a:r>
            <a:r>
              <a:rPr lang="ja-JP" altLang="en-US" sz="1100" dirty="0" smtClean="0">
                <a:latin typeface="Meiryo UI" panose="020B0604030504040204" pitchFamily="50" charset="-128"/>
                <a:ea typeface="Meiryo UI" panose="020B0604030504040204" pitchFamily="50" charset="-128"/>
              </a:rPr>
              <a:t>値を格納する。　</a:t>
            </a:r>
            <a:endParaRPr lang="en-US" altLang="ja-JP" sz="1100" dirty="0" smtClean="0">
              <a:latin typeface="Meiryo UI" panose="020B0604030504040204" pitchFamily="50" charset="-128"/>
              <a:ea typeface="Meiryo UI" panose="020B0604030504040204" pitchFamily="50" charset="-128"/>
            </a:endParaRPr>
          </a:p>
        </p:txBody>
      </p:sp>
      <p:sp>
        <p:nvSpPr>
          <p:cNvPr id="58" name="正方形/長方形 57"/>
          <p:cNvSpPr/>
          <p:nvPr/>
        </p:nvSpPr>
        <p:spPr>
          <a:xfrm>
            <a:off x="2115904" y="1024389"/>
            <a:ext cx="2088232"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ゆたぽん（コーディング）" panose="02000609000000000000" pitchFamily="1" charset="-128"/>
                <a:ea typeface="Meiryo UI" panose="020B0604030504040204" pitchFamily="50" charset="-128"/>
              </a:rPr>
              <a:t>頂点バッファロック</a:t>
            </a:r>
            <a:endParaRPr kumimoji="1" lang="ja-JP" altLang="en-US" sz="1100" dirty="0">
              <a:solidFill>
                <a:sysClr val="windowText" lastClr="000000"/>
              </a:solidFill>
              <a:latin typeface="ゆたぽん（コーディング）" panose="02000609000000000000" pitchFamily="1" charset="-128"/>
              <a:ea typeface="Meiryo UI" panose="020B0604030504040204" pitchFamily="50" charset="-128"/>
            </a:endParaRPr>
          </a:p>
        </p:txBody>
      </p:sp>
      <p:sp>
        <p:nvSpPr>
          <p:cNvPr id="60" name="正方形/長方形 59"/>
          <p:cNvSpPr/>
          <p:nvPr/>
        </p:nvSpPr>
        <p:spPr>
          <a:xfrm>
            <a:off x="2115904" y="2009641"/>
            <a:ext cx="2088232" cy="2880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ゆたぽん（コーディング）" panose="02000609000000000000" pitchFamily="1" charset="-128"/>
                <a:ea typeface="Meiryo UI" panose="020B0604030504040204" pitchFamily="50" charset="-128"/>
              </a:rPr>
              <a:t>頂点バッファロック解除</a:t>
            </a:r>
            <a:endParaRPr kumimoji="1" lang="en-US" altLang="ja-JP" sz="1100"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73" name="直線矢印コネクタ 72"/>
          <p:cNvCxnSpPr>
            <a:stCxn id="58" idx="2"/>
          </p:cNvCxnSpPr>
          <p:nvPr/>
        </p:nvCxnSpPr>
        <p:spPr>
          <a:xfrm>
            <a:off x="3160020" y="1312421"/>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2115904" y="1505585"/>
            <a:ext cx="2088232" cy="2880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ysClr val="windowText" lastClr="000000"/>
                </a:solidFill>
                <a:latin typeface="ゆたぽん（コーディング）" panose="02000609000000000000" pitchFamily="1" charset="-128"/>
                <a:ea typeface="Meiryo UI" panose="020B0604030504040204" pitchFamily="50" charset="-128"/>
              </a:rPr>
              <a:t>頂点バッファへ頂点データ格納</a:t>
            </a:r>
            <a:endParaRPr kumimoji="1" lang="en-US" altLang="ja-JP" sz="1100"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75" name="直線矢印コネクタ 74"/>
          <p:cNvCxnSpPr/>
          <p:nvPr/>
        </p:nvCxnSpPr>
        <p:spPr>
          <a:xfrm>
            <a:off x="3143068" y="1793617"/>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3155101" y="2328177"/>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04439" y="5328736"/>
            <a:ext cx="5668488" cy="2631490"/>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LPDIRECT3DINDEXBUFFER9 </a:t>
            </a:r>
            <a:r>
              <a:rPr lang="en-US" altLang="ja-JP" sz="1100" dirty="0" err="1" smtClean="0">
                <a:latin typeface="ゆたぽん（コーディング）" panose="02000609000000000000" pitchFamily="1" charset="-128"/>
                <a:ea typeface="Meiryo UI" panose="020B0604030504040204" pitchFamily="50" charset="-128"/>
              </a:rPr>
              <a:t>pIndexBuffer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インデックスバッファー</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インデックスバッファ生成</a:t>
            </a:r>
          </a:p>
          <a:p>
            <a:r>
              <a:rPr lang="en-US" altLang="ja-JP" sz="1100" dirty="0">
                <a:latin typeface="ゆたぽん（コーディング）" panose="02000609000000000000" pitchFamily="1" charset="-128"/>
                <a:ea typeface="Meiryo UI" panose="020B0604030504040204" pitchFamily="50" charset="-128"/>
              </a:rPr>
              <a:t>if (FAILED((*</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CreateIndexBuffer</a:t>
            </a:r>
            <a:r>
              <a:rPr lang="en-US" altLang="ja-JP" sz="1100" dirty="0" smtClean="0">
                <a:latin typeface="ゆたぽん（コーディング）" panose="02000609000000000000" pitchFamily="1" charset="-128"/>
                <a:ea typeface="Meiryo UI" panose="020B0604030504040204" pitchFamily="50" charset="-128"/>
              </a:rPr>
              <a:t>(3 </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 </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(WORD</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a:t>
            </a:r>
            <a:r>
              <a:rPr lang="en-US" altLang="ja-JP" sz="1100" dirty="0">
                <a:latin typeface="ゆたぽん（コーディング）" panose="02000609000000000000" pitchFamily="1" charset="-128"/>
                <a:ea typeface="Meiryo UI" panose="020B0604030504040204" pitchFamily="50" charset="-128"/>
              </a:rPr>
              <a:t>, D3DFMT_INDEX16, D3DPOOL_DEFAULT,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pIndexBuffer</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NULL)))</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E_FAIL</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インデックスバッファ生成失敗</a:t>
            </a:r>
          </a:p>
          <a:p>
            <a:r>
              <a:rPr lang="en-US" altLang="ja-JP" sz="1100" dirty="0" smtClean="0">
                <a:latin typeface="ゆたぽん（コーディング）" panose="02000609000000000000" pitchFamily="1" charset="-128"/>
                <a:ea typeface="Meiryo UI" panose="020B0604030504040204" pitchFamily="50" charset="-128"/>
              </a:rPr>
              <a:t>}</a:t>
            </a: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indices[6] = {0, 2, 3, 0, 1, 2};  </a:t>
            </a:r>
            <a:r>
              <a:rPr lang="en-US" altLang="ja-JP" sz="1100" dirty="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インデックスデータ</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itchFamily="1" charset="-128"/>
                <a:ea typeface="Meiryo UI" panose="020B0604030504040204" pitchFamily="50" charset="-128"/>
              </a:rPr>
              <a:t>int</a:t>
            </a:r>
            <a:r>
              <a:rPr lang="en-US" altLang="ja-JP" sz="1100" dirty="0">
                <a:latin typeface="ゆたぽん（コーディング）" pitchFamily="1" charset="-128"/>
                <a:ea typeface="Meiryo UI" panose="020B0604030504040204" pitchFamily="50" charset="-128"/>
              </a:rPr>
              <a:t> length =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indices</a:t>
            </a:r>
            <a:r>
              <a:rPr lang="en-US" altLang="ja-JP" sz="1100" dirty="0" smtClean="0">
                <a:latin typeface="ゆたぽん（コーディング）" pitchFamily="1" charset="-128"/>
                <a:ea typeface="Meiryo UI" panose="020B0604030504040204" pitchFamily="50" charset="-128"/>
              </a:rPr>
              <a:t>) </a:t>
            </a:r>
            <a:r>
              <a:rPr lang="en-US" altLang="ja-JP" sz="1100" dirty="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(WORD);          //</a:t>
            </a:r>
            <a:r>
              <a:rPr lang="ja-JP" altLang="en-US" sz="1100" dirty="0">
                <a:latin typeface="ゆたぽん（コーディング）" pitchFamily="1" charset="-128"/>
                <a:ea typeface="Meiryo UI" panose="020B0604030504040204" pitchFamily="50" charset="-128"/>
              </a:rPr>
              <a:t>配列の要素数算出</a:t>
            </a:r>
          </a:p>
          <a:p>
            <a:endParaRPr lang="ja-JP" altLang="en-US" sz="1100" dirty="0">
              <a:latin typeface="ゆたぽん（コーディング）"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VOID</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pIndices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インデックスバッファへの</a:t>
            </a:r>
            <a:r>
              <a:rPr lang="ja-JP" altLang="en-US" sz="1100" dirty="0" smtClean="0">
                <a:latin typeface="ゆたぽん（コーディング）" panose="02000609000000000000" pitchFamily="1" charset="-128"/>
                <a:ea typeface="Meiryo UI" panose="020B0604030504040204" pitchFamily="50" charset="-128"/>
              </a:rPr>
              <a:t>ポインタ</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smtClean="0">
                <a:latin typeface="ゆたぽん（コーディング）" panose="02000609000000000000" pitchFamily="1" charset="-128"/>
                <a:ea typeface="Meiryo UI" panose="020B0604030504040204" pitchFamily="50" charset="-128"/>
              </a:rPr>
              <a:t>pIndexBuffer</a:t>
            </a:r>
            <a:r>
              <a:rPr lang="en-US" altLang="ja-JP" sz="1100" dirty="0" smtClean="0">
                <a:latin typeface="ゆたぽん（コーディング）" panose="02000609000000000000" pitchFamily="1" charset="-128"/>
                <a:ea typeface="Meiryo UI" panose="020B0604030504040204" pitchFamily="50" charset="-128"/>
              </a:rPr>
              <a:t>-&gt;</a:t>
            </a:r>
            <a:r>
              <a:rPr lang="en-US" altLang="ja-JP" sz="1100" dirty="0">
                <a:latin typeface="ゆたぽん（コーディング）" panose="02000609000000000000" pitchFamily="1" charset="-128"/>
                <a:ea typeface="Meiryo UI" panose="020B0604030504040204" pitchFamily="50" charset="-128"/>
              </a:rPr>
              <a:t>Lock(0, 0, (void</a:t>
            </a:r>
            <a:r>
              <a:rPr lang="ja-JP" altLang="en-US" sz="1100" dirty="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pIndices</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バッファロック</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memcpy</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pIndices</a:t>
            </a:r>
            <a:r>
              <a:rPr lang="en-US" altLang="ja-JP" sz="1100" dirty="0">
                <a:latin typeface="ゆたぽん（コーディング）" panose="02000609000000000000" pitchFamily="1" charset="-128"/>
                <a:ea typeface="Meiryo UI" panose="020B0604030504040204" pitchFamily="50" charset="-128"/>
              </a:rPr>
              <a:t>, indices,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(indices</a:t>
            </a:r>
            <a:r>
              <a:rPr lang="en-US" altLang="ja-JP" sz="1100" dirty="0" smtClean="0">
                <a:latin typeface="ゆたぽん（コーディング）" panose="02000609000000000000" pitchFamily="1" charset="-128"/>
                <a:ea typeface="Meiryo UI" panose="020B0604030504040204" pitchFamily="50" charset="-128"/>
              </a:rPr>
              <a:t>) * length);  //</a:t>
            </a:r>
            <a:r>
              <a:rPr lang="ja-JP" altLang="en-US" sz="1100" dirty="0" smtClean="0">
                <a:latin typeface="ゆたぽん（コーディング）" panose="02000609000000000000" pitchFamily="1" charset="-128"/>
                <a:ea typeface="Meiryo UI" panose="020B0604030504040204" pitchFamily="50" charset="-128"/>
              </a:rPr>
              <a:t>バッファへ</a:t>
            </a:r>
            <a:r>
              <a:rPr lang="ja-JP" altLang="en-US" sz="1100" dirty="0">
                <a:latin typeface="ゆたぽん（コーディング）" panose="02000609000000000000" pitchFamily="1" charset="-128"/>
                <a:ea typeface="Meiryo UI" panose="020B0604030504040204" pitchFamily="50" charset="-128"/>
              </a:rPr>
              <a:t>値</a:t>
            </a:r>
            <a:r>
              <a:rPr lang="ja-JP" altLang="en-US" sz="1100" dirty="0" smtClean="0">
                <a:latin typeface="ゆたぽん（コーディング）" panose="02000609000000000000" pitchFamily="1" charset="-128"/>
                <a:ea typeface="Meiryo UI" panose="020B0604030504040204" pitchFamily="50" charset="-128"/>
              </a:rPr>
              <a:t>コピー</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smtClean="0">
                <a:latin typeface="ゆたぽん（コーディング）" panose="02000609000000000000" pitchFamily="1" charset="-128"/>
                <a:ea typeface="Meiryo UI" panose="020B0604030504040204" pitchFamily="50" charset="-128"/>
              </a:rPr>
              <a:t>pIndexBuffer</a:t>
            </a:r>
            <a:r>
              <a:rPr lang="en-US" altLang="ja-JP" sz="1100" dirty="0" smtClean="0">
                <a:latin typeface="ゆたぽん（コーディング）" panose="02000609000000000000" pitchFamily="1" charset="-128"/>
                <a:ea typeface="Meiryo UI" panose="020B0604030504040204" pitchFamily="50" charset="-128"/>
              </a:rPr>
              <a:t>-&gt;Unlock();  //</a:t>
            </a:r>
            <a:r>
              <a:rPr lang="ja-JP" altLang="en-US" sz="1100" dirty="0">
                <a:latin typeface="ゆたぽん（コーディング）" panose="02000609000000000000" pitchFamily="1" charset="-128"/>
                <a:ea typeface="Meiryo UI" panose="020B0604030504040204" pitchFamily="50" charset="-128"/>
              </a:rPr>
              <a:t>インデックスバッファロック</a:t>
            </a:r>
            <a:r>
              <a:rPr lang="ja-JP" altLang="en-US" sz="1100" dirty="0" smtClean="0">
                <a:latin typeface="ゆたぽん（コーディング）" panose="02000609000000000000" pitchFamily="1" charset="-128"/>
                <a:ea typeface="Meiryo UI" panose="020B0604030504040204" pitchFamily="50" charset="-128"/>
              </a:rPr>
              <a:t>解除</a:t>
            </a:r>
            <a:endParaRPr lang="ja-JP" altLang="en-US" sz="1100" dirty="0">
              <a:latin typeface="ゆたぽん（コーディング）" panose="02000609000000000000" pitchFamily="1" charset="-128"/>
              <a:ea typeface="Meiryo UI" panose="020B0604030504040204" pitchFamily="50" charset="-128"/>
            </a:endParaRPr>
          </a:p>
        </p:txBody>
      </p:sp>
      <p:sp>
        <p:nvSpPr>
          <p:cNvPr id="77" name="正方形/長方形 76"/>
          <p:cNvSpPr/>
          <p:nvPr/>
        </p:nvSpPr>
        <p:spPr>
          <a:xfrm>
            <a:off x="772492" y="5341960"/>
            <a:ext cx="5536828" cy="2618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79" name="テキスト ボックス 78"/>
          <p:cNvSpPr txBox="1"/>
          <p:nvPr/>
        </p:nvSpPr>
        <p:spPr>
          <a:xfrm>
            <a:off x="1916832" y="8054806"/>
            <a:ext cx="2808312"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インデックスバッファへ値を格納する例</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903940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43</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404664" y="273006"/>
            <a:ext cx="5254965"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4.19</a:t>
            </a:r>
            <a:r>
              <a:rPr kumimoji="1" lang="ja-JP" altLang="en-US" u="sng" dirty="0" smtClean="0">
                <a:latin typeface="Meiryo UI" panose="020B0604030504040204" pitchFamily="50" charset="-128"/>
                <a:ea typeface="Meiryo UI" panose="020B0604030504040204" pitchFamily="50" charset="-128"/>
              </a:rPr>
              <a:t>　インデックス</a:t>
            </a:r>
            <a:r>
              <a:rPr lang="ja-JP" altLang="en-US" u="sng" dirty="0" smtClean="0">
                <a:latin typeface="Meiryo UI" panose="020B0604030504040204" pitchFamily="50" charset="-128"/>
                <a:ea typeface="Meiryo UI" panose="020B0604030504040204" pitchFamily="50" charset="-128"/>
              </a:rPr>
              <a:t>バッファ</a:t>
            </a:r>
            <a:r>
              <a:rPr lang="ja-JP" altLang="en-US" u="sng" dirty="0">
                <a:latin typeface="Meiryo UI" panose="020B0604030504040204" pitchFamily="50" charset="-128"/>
                <a:ea typeface="Meiryo UI" panose="020B0604030504040204" pitchFamily="50" charset="-128"/>
              </a:rPr>
              <a:t>を用いたプリミティブ描画の流れ</a:t>
            </a:r>
            <a:endParaRPr lang="en-US" altLang="ja-JP" u="sng"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692696" y="683568"/>
            <a:ext cx="5616624"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ここでは、前節までに説明したインデックスバッファを用いたプリミティブの描画方法について説明する。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インデックスバッファを用いたプリミティブの描画は以下の流れで行う。</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31" name="テキスト ボックス 30"/>
          <p:cNvSpPr txBox="1"/>
          <p:nvPr/>
        </p:nvSpPr>
        <p:spPr>
          <a:xfrm>
            <a:off x="1556792" y="3518302"/>
            <a:ext cx="338437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インデックスバッファを用いたプリミティブ描画の流れ</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36" name="テキスト ボックス 35"/>
          <p:cNvSpPr txBox="1"/>
          <p:nvPr/>
        </p:nvSpPr>
        <p:spPr>
          <a:xfrm>
            <a:off x="692696" y="3779912"/>
            <a:ext cx="547260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頂点バッファのセットおよび頂点フォーマットセットについては説明済みのため省略する。</a:t>
            </a:r>
            <a:endParaRPr lang="en-US" altLang="ja-JP" sz="1100" dirty="0" smtClean="0">
              <a:latin typeface="ゆたぽん（コーディング）" panose="02000609000000000000" pitchFamily="1" charset="-128"/>
              <a:ea typeface="Meiryo UI" panose="020B0604030504040204" pitchFamily="50" charset="-128"/>
            </a:endParaRPr>
          </a:p>
        </p:txBody>
      </p:sp>
      <p:grpSp>
        <p:nvGrpSpPr>
          <p:cNvPr id="2" name="グループ化 1"/>
          <p:cNvGrpSpPr/>
          <p:nvPr/>
        </p:nvGrpSpPr>
        <p:grpSpPr>
          <a:xfrm>
            <a:off x="908720" y="1259632"/>
            <a:ext cx="4752528" cy="2088232"/>
            <a:chOff x="908720" y="1259632"/>
            <a:chExt cx="4752528" cy="2088232"/>
          </a:xfrm>
        </p:grpSpPr>
        <p:sp>
          <p:nvSpPr>
            <p:cNvPr id="27" name="正方形/長方形 26"/>
            <p:cNvSpPr/>
            <p:nvPr/>
          </p:nvSpPr>
          <p:spPr>
            <a:xfrm>
              <a:off x="908720" y="1259632"/>
              <a:ext cx="4752528" cy="20882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8" name="正方形/長方形 27"/>
            <p:cNvSpPr/>
            <p:nvPr/>
          </p:nvSpPr>
          <p:spPr>
            <a:xfrm>
              <a:off x="1988840" y="1380788"/>
              <a:ext cx="237626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chemeClr val="tx1"/>
                  </a:solidFill>
                  <a:latin typeface="ゆたぽん（コーディング）" panose="02000609000000000000" pitchFamily="1" charset="-128"/>
                  <a:ea typeface="Meiryo UI" panose="020B0604030504040204" pitchFamily="50" charset="-128"/>
                </a:rPr>
                <a:t>頂点バッファを描画対象としてセット</a:t>
              </a:r>
              <a:endParaRPr kumimoji="1" lang="ja-JP" altLang="en-US" sz="1100" dirty="0">
                <a:solidFill>
                  <a:schemeClr val="tx1"/>
                </a:solidFill>
                <a:latin typeface="ゆたぽん（コーディング）" panose="02000609000000000000" pitchFamily="1" charset="-128"/>
                <a:ea typeface="Meiryo UI" panose="020B0604030504040204" pitchFamily="50" charset="-128"/>
              </a:endParaRPr>
            </a:p>
          </p:txBody>
        </p:sp>
        <p:sp>
          <p:nvSpPr>
            <p:cNvPr id="29" name="正方形/長方形 28"/>
            <p:cNvSpPr/>
            <p:nvPr/>
          </p:nvSpPr>
          <p:spPr>
            <a:xfrm>
              <a:off x="1988840" y="2938676"/>
              <a:ext cx="2376264" cy="288032"/>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chemeClr val="tx1"/>
                  </a:solidFill>
                  <a:latin typeface="ゆたぽん（コーディング）" panose="02000609000000000000" pitchFamily="1" charset="-128"/>
                  <a:ea typeface="Meiryo UI" panose="020B0604030504040204" pitchFamily="50" charset="-128"/>
                </a:rPr>
                <a:t>インデックスを用いたプリミティブ描画</a:t>
              </a:r>
              <a:endParaRPr kumimoji="1" lang="en-US" altLang="ja-JP" sz="1100" b="1" dirty="0" smtClean="0">
                <a:solidFill>
                  <a:schemeClr val="tx1"/>
                </a:solidFill>
                <a:latin typeface="ゆたぽん（コーディング）" panose="02000609000000000000" pitchFamily="1" charset="-128"/>
                <a:ea typeface="Meiryo UI" panose="020B0604030504040204" pitchFamily="50" charset="-128"/>
              </a:endParaRPr>
            </a:p>
          </p:txBody>
        </p:sp>
        <p:cxnSp>
          <p:nvCxnSpPr>
            <p:cNvPr id="30" name="直線矢印コネクタ 29"/>
            <p:cNvCxnSpPr>
              <a:stCxn id="28" idx="2"/>
            </p:cNvCxnSpPr>
            <p:nvPr/>
          </p:nvCxnSpPr>
          <p:spPr>
            <a:xfrm>
              <a:off x="3176972" y="166882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1988840" y="2411760"/>
              <a:ext cx="237626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latin typeface="ゆたぽん（コーディング）" panose="02000609000000000000" pitchFamily="1" charset="-128"/>
                  <a:ea typeface="Meiryo UI" panose="020B0604030504040204" pitchFamily="50" charset="-128"/>
                </a:rPr>
                <a:t>頂点フォーマットセット</a:t>
              </a:r>
              <a:endParaRPr kumimoji="1" lang="en-US" altLang="ja-JP" sz="1100" dirty="0" smtClean="0">
                <a:solidFill>
                  <a:schemeClr val="tx1"/>
                </a:solidFill>
                <a:latin typeface="ゆたぽん（コーディング）" panose="02000609000000000000" pitchFamily="1" charset="-128"/>
                <a:ea typeface="Meiryo UI" panose="020B0604030504040204" pitchFamily="50" charset="-128"/>
              </a:endParaRPr>
            </a:p>
          </p:txBody>
        </p:sp>
        <p:cxnSp>
          <p:nvCxnSpPr>
            <p:cNvPr id="35" name="直線矢印コネクタ 34"/>
            <p:cNvCxnSpPr/>
            <p:nvPr/>
          </p:nvCxnSpPr>
          <p:spPr>
            <a:xfrm>
              <a:off x="3178686" y="26997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1988840" y="1907704"/>
              <a:ext cx="2376264" cy="288032"/>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chemeClr val="tx1"/>
                  </a:solidFill>
                  <a:latin typeface="ゆたぽん（コーディング）" panose="02000609000000000000" pitchFamily="1" charset="-128"/>
                  <a:ea typeface="Meiryo UI" panose="020B0604030504040204" pitchFamily="50" charset="-128"/>
                </a:rPr>
                <a:t>インデックスバッファセット</a:t>
              </a:r>
              <a:endParaRPr kumimoji="1" lang="ja-JP" altLang="en-US" sz="1100" b="1" dirty="0">
                <a:solidFill>
                  <a:schemeClr val="tx1"/>
                </a:solidFill>
                <a:latin typeface="ゆたぽん（コーディング）" panose="02000609000000000000" pitchFamily="1" charset="-128"/>
                <a:ea typeface="Meiryo UI" panose="020B0604030504040204" pitchFamily="50" charset="-128"/>
              </a:endParaRPr>
            </a:p>
          </p:txBody>
        </p:sp>
        <p:cxnSp>
          <p:nvCxnSpPr>
            <p:cNvPr id="39" name="直線矢印コネクタ 38"/>
            <p:cNvCxnSpPr>
              <a:stCxn id="38" idx="2"/>
            </p:cNvCxnSpPr>
            <p:nvPr/>
          </p:nvCxnSpPr>
          <p:spPr>
            <a:xfrm>
              <a:off x="3176972" y="219573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テキスト ボックス 39"/>
          <p:cNvSpPr txBox="1"/>
          <p:nvPr/>
        </p:nvSpPr>
        <p:spPr>
          <a:xfrm>
            <a:off x="404664" y="4274676"/>
            <a:ext cx="2948243"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4.20</a:t>
            </a:r>
            <a:r>
              <a:rPr kumimoji="1" lang="ja-JP" altLang="en-US" u="sng" dirty="0" smtClean="0">
                <a:latin typeface="Meiryo UI" panose="020B0604030504040204" pitchFamily="50" charset="-128"/>
                <a:ea typeface="Meiryo UI" panose="020B0604030504040204" pitchFamily="50" charset="-128"/>
              </a:rPr>
              <a:t>　インデックスバッファセット</a:t>
            </a:r>
            <a:endParaRPr lang="en-US" altLang="ja-JP" u="sng" dirty="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692696" y="4666655"/>
            <a:ext cx="547260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インデックスバッファを用いて描画を行う為には、頂点バッファと同様</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デバイスに対してインデックスバッファを設定する必要がある</a:t>
            </a:r>
            <a:r>
              <a:rPr lang="ja-JP" altLang="en-US" sz="1100"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インデックスバッファを</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デバイスに設定するには、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a:latin typeface="Meiryo UI" panose="020B0604030504040204" pitchFamily="50" charset="-128"/>
                <a:ea typeface="Meiryo UI" panose="020B0604030504040204" pitchFamily="50" charset="-128"/>
              </a:rPr>
              <a:t>SetIndices</a:t>
            </a:r>
            <a:r>
              <a:rPr lang="ja-JP" altLang="en-US" sz="1100" b="1" dirty="0" smtClean="0">
                <a:latin typeface="Meiryo UI" panose="020B0604030504040204" pitchFamily="50" charset="-128"/>
                <a:ea typeface="Meiryo UI" panose="020B0604030504040204" pitchFamily="50" charset="-128"/>
              </a:rPr>
              <a:t>関数を使用する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476672" y="5246494"/>
            <a:ext cx="6192688"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 </a:t>
            </a:r>
            <a:r>
              <a:rPr lang="en-US" altLang="ja-JP" sz="1100" dirty="0" err="1" smtClean="0">
                <a:latin typeface="Meiryo UI" panose="020B0604030504040204" pitchFamily="50" charset="-128"/>
                <a:ea typeface="Meiryo UI" panose="020B0604030504040204" pitchFamily="50" charset="-128"/>
              </a:rPr>
              <a:t>SetIndices</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機能</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インデックスバッファを</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デバイスに設定する</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anose="02000609000000000000" pitchFamily="1" charset="-128"/>
                <a:ea typeface="Meiryo UI" panose="020B0604030504040204" pitchFamily="50" charset="-128"/>
              </a:rPr>
              <a:t>SetIndices</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IDirect3DIndexBuffer9* </a:t>
            </a:r>
            <a:r>
              <a:rPr lang="en-US" altLang="ja-JP" sz="1100" dirty="0" err="1" smtClean="0">
                <a:latin typeface="ゆたぽん（コーディング）" panose="02000609000000000000" pitchFamily="1" charset="-128"/>
                <a:ea typeface="Meiryo UI" panose="020B0604030504040204" pitchFamily="50" charset="-128"/>
              </a:rPr>
              <a:t>pIndexData</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設定するインデックスバッファのアドレス</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p>
        </p:txBody>
      </p:sp>
      <p:sp>
        <p:nvSpPr>
          <p:cNvPr id="50" name="正方形/長方形 49"/>
          <p:cNvSpPr/>
          <p:nvPr/>
        </p:nvSpPr>
        <p:spPr>
          <a:xfrm>
            <a:off x="484188" y="5510720"/>
            <a:ext cx="6113164" cy="1255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1" name="正方形/長方形 50"/>
          <p:cNvSpPr/>
          <p:nvPr/>
        </p:nvSpPr>
        <p:spPr>
          <a:xfrm>
            <a:off x="476672" y="7543055"/>
            <a:ext cx="5976664" cy="261610"/>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graphicsDevice</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SetIndices</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pIndexBuffer</a:t>
            </a:r>
            <a:r>
              <a:rPr lang="en-US" altLang="ja-JP" sz="1100" dirty="0" smtClean="0">
                <a:latin typeface="ゆたぽん（コーディング）" pitchFamily="1" charset="-128"/>
                <a:ea typeface="Meiryo UI" panose="020B0604030504040204" pitchFamily="50" charset="-128"/>
              </a:rPr>
              <a:t>));</a:t>
            </a:r>
            <a:endParaRPr lang="ja-JP" altLang="en-US" sz="1100" dirty="0">
              <a:latin typeface="ゆたぽん（コーディング）" pitchFamily="1" charset="-128"/>
              <a:ea typeface="Meiryo UI" panose="020B0604030504040204" pitchFamily="50" charset="-128"/>
            </a:endParaRPr>
          </a:p>
        </p:txBody>
      </p:sp>
      <p:sp>
        <p:nvSpPr>
          <p:cNvPr id="54" name="テキスト ボックス 53"/>
          <p:cNvSpPr txBox="1"/>
          <p:nvPr/>
        </p:nvSpPr>
        <p:spPr>
          <a:xfrm>
            <a:off x="692696" y="7046694"/>
            <a:ext cx="547260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SetIndices</a:t>
            </a:r>
            <a:r>
              <a:rPr lang="ja-JP" altLang="en-US" sz="1100" dirty="0" smtClean="0">
                <a:latin typeface="Meiryo UI" panose="020B0604030504040204" pitchFamily="50" charset="-128"/>
                <a:ea typeface="Meiryo UI" panose="020B0604030504040204" pitchFamily="50" charset="-128"/>
              </a:rPr>
              <a:t>関数を使用したプログラム例は以下の通り。なお、インデックスバッファは</a:t>
            </a:r>
            <a:r>
              <a:rPr lang="en-US" altLang="ja-JP" sz="1100" dirty="0" err="1" smtClean="0">
                <a:latin typeface="Meiryo UI" panose="020B0604030504040204" pitchFamily="50" charset="-128"/>
                <a:ea typeface="Meiryo UI" panose="020B0604030504040204" pitchFamily="50" charset="-128"/>
              </a:rPr>
              <a:t>pIndexBuffer</a:t>
            </a:r>
            <a:r>
              <a:rPr lang="ja-JP" altLang="en-US" sz="1100" dirty="0" smtClean="0">
                <a:latin typeface="Meiryo UI" panose="020B0604030504040204" pitchFamily="50" charset="-128"/>
                <a:ea typeface="Meiryo UI" panose="020B0604030504040204" pitchFamily="50" charset="-128"/>
              </a:rPr>
              <a:t>であるものとする</a:t>
            </a:r>
            <a:r>
              <a:rPr lang="ja-JP" altLang="en-US" sz="1100" dirty="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56" name="正方形/長方形 55"/>
          <p:cNvSpPr/>
          <p:nvPr/>
        </p:nvSpPr>
        <p:spPr>
          <a:xfrm>
            <a:off x="476672" y="7516633"/>
            <a:ext cx="6113164" cy="3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7" name="テキスト ボックス 56"/>
          <p:cNvSpPr txBox="1"/>
          <p:nvPr/>
        </p:nvSpPr>
        <p:spPr>
          <a:xfrm>
            <a:off x="2420888" y="7838782"/>
            <a:ext cx="2952328" cy="261610"/>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&lt; </a:t>
            </a:r>
            <a:r>
              <a:rPr lang="en-US" altLang="ja-JP" sz="1100" dirty="0" err="1">
                <a:latin typeface="Meiryo UI" panose="020B0604030504040204" pitchFamily="50" charset="-128"/>
                <a:ea typeface="Meiryo UI" panose="020B0604030504040204" pitchFamily="50" charset="-128"/>
              </a:rPr>
              <a:t>SetIndices</a:t>
            </a:r>
            <a:r>
              <a:rPr lang="ja-JP" altLang="en-US" sz="1100" dirty="0" smtClean="0">
                <a:latin typeface="Meiryo UI" panose="020B0604030504040204" pitchFamily="50" charset="-128"/>
                <a:ea typeface="Meiryo UI" panose="020B0604030504040204" pitchFamily="50" charset="-128"/>
              </a:rPr>
              <a:t>関数の使用例</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8541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44</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404664" y="273006"/>
            <a:ext cx="4011034"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4.21</a:t>
            </a:r>
            <a:r>
              <a:rPr kumimoji="1" lang="ja-JP" altLang="en-US" u="sng" dirty="0" smtClean="0">
                <a:latin typeface="Meiryo UI" panose="020B0604030504040204" pitchFamily="50" charset="-128"/>
                <a:ea typeface="Meiryo UI" panose="020B0604030504040204" pitchFamily="50" charset="-128"/>
              </a:rPr>
              <a:t>　インデックスを用いたプリミティブ描画</a:t>
            </a:r>
            <a:endParaRPr lang="en-US" altLang="ja-JP" u="sng"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692696" y="611560"/>
            <a:ext cx="547260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rPr>
              <a:t>インデックス</a:t>
            </a:r>
            <a:r>
              <a:rPr lang="ja-JP" altLang="en-US" sz="1100" b="1" dirty="0" smtClean="0">
                <a:latin typeface="Meiryo UI" panose="020B0604030504040204" pitchFamily="50" charset="-128"/>
                <a:ea typeface="Meiryo UI" panose="020B0604030504040204" pitchFamily="50" charset="-128"/>
              </a:rPr>
              <a:t>バッファを用いたプリミティブのレンダリングを行うには、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DrawIndexedPrimitive</a:t>
            </a:r>
            <a:r>
              <a:rPr lang="ja-JP" altLang="en-US" sz="1100" b="1" dirty="0" smtClean="0">
                <a:latin typeface="Meiryo UI" panose="020B0604030504040204" pitchFamily="50" charset="-128"/>
                <a:ea typeface="Meiryo UI" panose="020B0604030504040204" pitchFamily="50" charset="-128"/>
              </a:rPr>
              <a:t>関数を使用する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76672" y="971600"/>
            <a:ext cx="6192688" cy="2123658"/>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DrawIndexedPrimitive</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ja-JP" altLang="en-US" sz="1100" dirty="0" smtClean="0"/>
              <a:t>機能</a:t>
            </a:r>
            <a:endParaRPr lang="en-US" altLang="ja-JP" sz="1100" dirty="0" smtClean="0"/>
          </a:p>
          <a:p>
            <a:r>
              <a:rPr lang="ja-JP" altLang="en-US" sz="1100" dirty="0" smtClean="0"/>
              <a:t>　インデックスバッファのデータを使用してプリミティブをレンダリングする。</a:t>
            </a:r>
            <a:endParaRPr lang="en-US" altLang="ja-JP" sz="1100" dirty="0"/>
          </a:p>
          <a:p>
            <a:r>
              <a:rPr lang="ja-JP" altLang="en-US" sz="1100" dirty="0" smtClean="0"/>
              <a:t>書式</a:t>
            </a:r>
            <a:endParaRPr lang="en-US" altLang="ja-JP" sz="1100" dirty="0" smtClean="0"/>
          </a:p>
          <a:p>
            <a:r>
              <a:rPr lang="en-US" altLang="ja-JP" sz="1100" dirty="0">
                <a:latin typeface="ゆたぽん（コーディング）" panose="02000609000000000000" pitchFamily="1" charset="-128"/>
                <a:ea typeface="ゆたぽん（コーディング）" panose="02000609000000000000" pitchFamily="1" charset="-128"/>
              </a:rPr>
              <a:t>HRESULT </a:t>
            </a:r>
            <a:r>
              <a:rPr lang="en-US" altLang="ja-JP" sz="1100" dirty="0" err="1" smtClean="0">
                <a:latin typeface="ゆたぽん（コーディング）" panose="02000609000000000000" pitchFamily="1" charset="-128"/>
                <a:ea typeface="ゆたぽん（コーディング）" panose="02000609000000000000" pitchFamily="1" charset="-128"/>
              </a:rPr>
              <a:t>DrawIndexedPrimitive</a:t>
            </a:r>
            <a:r>
              <a:rPr lang="en-US" altLang="ja-JP" sz="1100" dirty="0" smtClean="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D3DPRIMITIVETYPE Type,</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プリミティブタイプ</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INT </a:t>
            </a:r>
            <a:r>
              <a:rPr lang="en-US" altLang="ja-JP" sz="1100" dirty="0" err="1" smtClean="0">
                <a:latin typeface="ゆたぽん（コーディング）" panose="02000609000000000000" pitchFamily="1" charset="-128"/>
                <a:ea typeface="ゆたぽん（コーディング）" panose="02000609000000000000" pitchFamily="1" charset="-128"/>
              </a:rPr>
              <a:t>BaseVertexIndex</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//0</a:t>
            </a:r>
            <a:r>
              <a:rPr lang="ja-JP" altLang="en-US" sz="1100" dirty="0" smtClean="0">
                <a:latin typeface="ゆたぽん（コーディング）" panose="02000609000000000000" pitchFamily="1" charset="-128"/>
                <a:ea typeface="ゆたぽん（コーディング）" panose="02000609000000000000" pitchFamily="1" charset="-128"/>
              </a:rPr>
              <a:t>で良い</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UINT </a:t>
            </a:r>
            <a:r>
              <a:rPr lang="en-US" altLang="ja-JP" sz="1100" dirty="0" err="1" smtClean="0">
                <a:latin typeface="ゆたぽん（コーディング）" panose="02000609000000000000" pitchFamily="1" charset="-128"/>
                <a:ea typeface="ゆたぽん（コーディング）" panose="02000609000000000000" pitchFamily="1" charset="-128"/>
              </a:rPr>
              <a:t>MinIndex</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描画で使用される最小頂点番号</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UINT </a:t>
            </a:r>
            <a:r>
              <a:rPr lang="en-US" altLang="ja-JP" sz="1100" dirty="0" err="1" smtClean="0">
                <a:latin typeface="ゆたぽん（コーディング）" panose="02000609000000000000" pitchFamily="1" charset="-128"/>
                <a:ea typeface="ゆたぽん（コーディング）" panose="02000609000000000000" pitchFamily="1" charset="-128"/>
              </a:rPr>
              <a:t>NumVertices</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smtClean="0">
                <a:latin typeface="ゆたぽん（コーディング）" panose="02000609000000000000" pitchFamily="1" charset="-128"/>
                <a:ea typeface="ゆたぽん（コーディング）" panose="02000609000000000000" pitchFamily="1" charset="-128"/>
              </a:rPr>
              <a:t>使用する頂点数</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UINT </a:t>
            </a:r>
            <a:r>
              <a:rPr lang="en-US" altLang="ja-JP" sz="1100" dirty="0" err="1" smtClean="0">
                <a:latin typeface="ゆたぽん（コーディング）" panose="02000609000000000000" pitchFamily="1" charset="-128"/>
                <a:ea typeface="ゆたぽん（コーディング）" panose="02000609000000000000" pitchFamily="1" charset="-128"/>
              </a:rPr>
              <a:t>StartIndex</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インデックス配列を読み取る最初の位置。基本は</a:t>
            </a:r>
            <a:r>
              <a:rPr lang="en-US" altLang="ja-JP" sz="1100" dirty="0" smtClean="0">
                <a:latin typeface="ゆたぽん（コーディング）" panose="02000609000000000000" pitchFamily="1" charset="-128"/>
                <a:ea typeface="ゆたぽん（コーディング）" panose="02000609000000000000" pitchFamily="1" charset="-128"/>
              </a:rPr>
              <a:t>0</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UINT </a:t>
            </a:r>
            <a:r>
              <a:rPr lang="en-US" altLang="ja-JP" sz="1100" dirty="0" err="1" smtClean="0">
                <a:latin typeface="ゆたぽん（コーディング）" panose="02000609000000000000" pitchFamily="1" charset="-128"/>
                <a:ea typeface="ゆたぽん（コーディング）" panose="02000609000000000000" pitchFamily="1" charset="-128"/>
              </a:rPr>
              <a:t>PrimitiveCount</a:t>
            </a:r>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プリミティブの数</a:t>
            </a:r>
            <a:endParaRPr lang="en-US" altLang="ja-JP" sz="1100" dirty="0" smtClean="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a:t>
            </a:r>
          </a:p>
        </p:txBody>
      </p:sp>
      <p:sp>
        <p:nvSpPr>
          <p:cNvPr id="42" name="正方形/長方形 41"/>
          <p:cNvSpPr/>
          <p:nvPr/>
        </p:nvSpPr>
        <p:spPr>
          <a:xfrm>
            <a:off x="484188" y="1179825"/>
            <a:ext cx="5976664" cy="1903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04664" y="3131840"/>
            <a:ext cx="4661854"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4.22</a:t>
            </a:r>
            <a:r>
              <a:rPr kumimoji="1" lang="ja-JP" altLang="en-US" u="sng" dirty="0" smtClean="0">
                <a:latin typeface="Meiryo UI" panose="020B0604030504040204" pitchFamily="50" charset="-128"/>
                <a:ea typeface="Meiryo UI" panose="020B0604030504040204" pitchFamily="50" charset="-128"/>
              </a:rPr>
              <a:t>　インデックスを用いたプリミティブ描画の</a:t>
            </a:r>
            <a:r>
              <a:rPr lang="ja-JP" altLang="en-US" u="sng" dirty="0" smtClean="0">
                <a:latin typeface="Meiryo UI" panose="020B0604030504040204" pitchFamily="50" charset="-128"/>
                <a:ea typeface="Meiryo UI" panose="020B0604030504040204" pitchFamily="50" charset="-128"/>
              </a:rPr>
              <a:t>実装</a:t>
            </a:r>
            <a:endParaRPr kumimoji="1" lang="en-US" altLang="ja-JP" u="sng"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692696" y="3419872"/>
            <a:ext cx="5472608" cy="261610"/>
          </a:xfrm>
          <a:prstGeom prst="rect">
            <a:avLst/>
          </a:prstGeom>
          <a:noFill/>
        </p:spPr>
        <p:txBody>
          <a:bodyPr wrap="square" rtlCol="0">
            <a:spAutoFit/>
          </a:bodyPr>
          <a:lstStyle/>
          <a:p>
            <a:r>
              <a:rPr lang="ja-JP" altLang="en-US" sz="1100" dirty="0" smtClean="0"/>
              <a:t>　インデックスバッファを用いたプリミティブの実装例を以下に示す。</a:t>
            </a:r>
            <a:endParaRPr lang="en-US" altLang="ja-JP" sz="1100" dirty="0" smtClean="0"/>
          </a:p>
        </p:txBody>
      </p:sp>
      <p:sp>
        <p:nvSpPr>
          <p:cNvPr id="45" name="正方形/長方形 44"/>
          <p:cNvSpPr/>
          <p:nvPr/>
        </p:nvSpPr>
        <p:spPr>
          <a:xfrm>
            <a:off x="453550" y="3869630"/>
            <a:ext cx="5904656" cy="2800767"/>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pragma</a:t>
            </a:r>
            <a:r>
              <a:rPr lang="en-US" altLang="ja-JP" sz="1100" dirty="0" smtClean="0">
                <a:latin typeface="ゆたぽん（コーディング）" pitchFamily="1" charset="-128"/>
                <a:ea typeface="Meiryo UI" panose="020B0604030504040204" pitchFamily="50" charset="-128"/>
              </a:rPr>
              <a:t> once</a:t>
            </a:r>
          </a:p>
          <a:p>
            <a:r>
              <a:rPr lang="en-US" altLang="ja-JP" sz="1100" dirty="0" smtClean="0">
                <a:latin typeface="ゆたぽん（コーディング）" pitchFamily="1" charset="-128"/>
                <a:ea typeface="Meiryo UI" panose="020B0604030504040204" pitchFamily="50" charset="-128"/>
              </a:rPr>
              <a:t>class </a:t>
            </a:r>
            <a:r>
              <a:rPr lang="en-US" altLang="ja-JP" sz="1100" dirty="0" err="1" smtClean="0">
                <a:latin typeface="ゆたぽん（コーディング）" pitchFamily="1" charset="-128"/>
                <a:ea typeface="Meiryo UI" panose="020B0604030504040204" pitchFamily="50" charset="-128"/>
              </a:rPr>
              <a:t>CPrimitive</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public:</a:t>
            </a: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r>
              <a:rPr lang="en-US" altLang="ja-JP" sz="1100" dirty="0" err="1" smtClean="0">
                <a:latin typeface="ゆたぽん（コーディング）" pitchFamily="1" charset="-128"/>
                <a:ea typeface="Meiryo UI" panose="020B0604030504040204" pitchFamily="50" charset="-128"/>
              </a:rPr>
              <a:t>CPrimitive</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HRESULT Initialize();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 Draw();</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CreateVertexBuffer</a:t>
            </a:r>
            <a:r>
              <a:rPr lang="en-US" altLang="ja-JP" sz="1100" dirty="0" smtClean="0">
                <a:latin typeface="ゆたぽん（コーディング）" pitchFamily="1" charset="-128"/>
                <a:ea typeface="Meiryo UI" panose="020B0604030504040204" pitchFamily="50" charset="-128"/>
              </a:rPr>
              <a:t>(const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&amp;);</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 </a:t>
            </a:r>
            <a:r>
              <a:rPr lang="en-US" altLang="ja-JP" sz="1100" dirty="0" err="1" smtClean="0">
                <a:latin typeface="ゆたぽん（コーディング）" pitchFamily="1" charset="-128"/>
                <a:ea typeface="Meiryo UI" panose="020B0604030504040204" pitchFamily="50" charset="-128"/>
              </a:rPr>
              <a:t>setVertexData</a:t>
            </a:r>
            <a:r>
              <a:rPr lang="en-US" altLang="ja-JP" sz="1100" dirty="0" smtClean="0">
                <a:latin typeface="ゆたぽん（コーディング）" pitchFamily="1" charset="-128"/>
                <a:ea typeface="Meiryo UI" panose="020B0604030504040204" pitchFamily="50" charset="-128"/>
              </a:rPr>
              <a:t>(const CUSTOMVERTEX*, const </a:t>
            </a:r>
            <a:r>
              <a:rPr lang="en-US" altLang="ja-JP" sz="1100" dirty="0" err="1" smtClean="0">
                <a:latin typeface="ゆたぽん（コーディング）" pitchFamily="1" charset="-128"/>
                <a:ea typeface="Meiryo UI" panose="020B0604030504040204" pitchFamily="50" charset="-128"/>
              </a:rPr>
              <a:t>int</a:t>
            </a:r>
            <a:r>
              <a:rPr lang="en-US" altLang="ja-JP" sz="1100" dirty="0" smtClean="0">
                <a:latin typeface="ゆたぽん（コーディング）" pitchFamily="1" charset="-128"/>
                <a:ea typeface="Meiryo UI" panose="020B0604030504040204" pitchFamily="50" charset="-128"/>
              </a:rPr>
              <a:t>&amp;);</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HRESULT </a:t>
            </a:r>
            <a:r>
              <a:rPr lang="en-US" altLang="ja-JP" sz="1100" b="1" dirty="0" err="1">
                <a:latin typeface="ゆたぽん（コーディング）" panose="02000609000000000000" pitchFamily="1" charset="-128"/>
                <a:ea typeface="Meiryo UI" panose="020B0604030504040204" pitchFamily="50" charset="-128"/>
              </a:rPr>
              <a:t>CreateIndexBuffer</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int</a:t>
            </a:r>
            <a:r>
              <a:rPr lang="en-US" altLang="ja-JP" sz="1100" b="1" dirty="0">
                <a:latin typeface="ゆたぽん（コーディング）" panose="02000609000000000000" pitchFamily="1" charset="-128"/>
                <a:ea typeface="Meiryo UI" panose="020B0604030504040204" pitchFamily="50" charset="-128"/>
              </a:rPr>
              <a:t>&amp;, </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int</a:t>
            </a:r>
            <a:r>
              <a:rPr lang="en-US" altLang="ja-JP" sz="1100" b="1" dirty="0" smtClean="0">
                <a:latin typeface="ゆたぽん（コーディング）" panose="02000609000000000000" pitchFamily="1" charset="-128"/>
                <a:ea typeface="Meiryo UI" panose="020B0604030504040204" pitchFamily="50" charset="-128"/>
              </a:rPr>
              <a:t>&amp;);</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インデックスバッファ生成</a:t>
            </a:r>
            <a:endParaRPr lang="en-US" altLang="ja-JP" sz="1100" b="1"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void </a:t>
            </a:r>
            <a:r>
              <a:rPr lang="en-US" altLang="ja-JP" sz="1100" b="1" dirty="0" err="1">
                <a:latin typeface="ゆたぽん（コーディング）" panose="02000609000000000000" pitchFamily="1" charset="-128"/>
                <a:ea typeface="Meiryo UI" panose="020B0604030504040204" pitchFamily="50" charset="-128"/>
              </a:rPr>
              <a:t>setIndexData</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WORD*, </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int</a:t>
            </a:r>
            <a:r>
              <a:rPr lang="en-US" altLang="ja-JP" sz="1100" b="1" dirty="0" smtClean="0">
                <a:latin typeface="ゆたぽん（コーディング）" panose="02000609000000000000" pitchFamily="1" charset="-128"/>
                <a:ea typeface="Meiryo UI" panose="020B0604030504040204" pitchFamily="50" charset="-128"/>
              </a:rPr>
              <a:t>&amp;);</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インデックスバッファに値セット</a:t>
            </a:r>
            <a:endParaRPr lang="en-US" altLang="ja-JP" sz="1100" b="1"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private: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LPDIRECT3DVERTEXBUFFER9 </a:t>
            </a:r>
            <a:r>
              <a:rPr lang="en-US" altLang="ja-JP" sz="1100" dirty="0" err="1" smtClean="0">
                <a:latin typeface="ゆたぽん（コーディング）" pitchFamily="1" charset="-128"/>
                <a:ea typeface="Meiryo UI" panose="020B0604030504040204" pitchFamily="50" charset="-128"/>
              </a:rPr>
              <a:t>m_pVertexBuffer</a:t>
            </a:r>
            <a:r>
              <a:rPr lang="en-US" altLang="ja-JP" sz="1100" dirty="0" smtClean="0">
                <a:latin typeface="ゆたぽん（コーディング）" pitchFamily="1" charset="-128"/>
                <a:ea typeface="Meiryo UI" panose="020B0604030504040204" pitchFamily="50" charset="-128"/>
              </a:rPr>
              <a:t>;  //</a:t>
            </a:r>
            <a:r>
              <a:rPr lang="ja-JP" altLang="en-US" sz="1100" dirty="0" smtClean="0">
                <a:latin typeface="ゆたぽん（コーディング）" pitchFamily="1" charset="-128"/>
                <a:ea typeface="Meiryo UI" panose="020B0604030504040204" pitchFamily="50" charset="-128"/>
              </a:rPr>
              <a:t>頂点バッファー</a:t>
            </a:r>
            <a:endParaRPr lang="en-US" altLang="ja-JP" sz="1100" dirty="0" smtClean="0">
              <a:latin typeface="ゆたぽん（コーディング）"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LPDIRECT3DINDEXBUFFER9 </a:t>
            </a:r>
            <a:r>
              <a:rPr lang="en-US" altLang="ja-JP" sz="1100" b="1" dirty="0" err="1">
                <a:latin typeface="ゆたぽん（コーディング）" panose="02000609000000000000" pitchFamily="1" charset="-128"/>
                <a:ea typeface="Meiryo UI" panose="020B0604030504040204" pitchFamily="50" charset="-128"/>
              </a:rPr>
              <a:t>m_pIndexBuffer</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インデックスバッファー</a:t>
            </a:r>
            <a:endParaRPr lang="ja-JP" altLang="en-US" sz="1100" b="1"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endParaRPr lang="ja-JP" altLang="en-US" sz="1100" dirty="0" smtClean="0">
              <a:latin typeface="ゆたぽん（コーディング）" pitchFamily="1" charset="-128"/>
              <a:ea typeface="Meiryo UI" panose="020B0604030504040204" pitchFamily="50" charset="-128"/>
            </a:endParaRPr>
          </a:p>
        </p:txBody>
      </p:sp>
      <p:sp>
        <p:nvSpPr>
          <p:cNvPr id="48" name="正方形/長方形 47"/>
          <p:cNvSpPr/>
          <p:nvPr/>
        </p:nvSpPr>
        <p:spPr>
          <a:xfrm>
            <a:off x="476672" y="3892700"/>
            <a:ext cx="5976664" cy="273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404664" y="3661604"/>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Primitive.h</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52" name="正方形/長方形 51"/>
          <p:cNvSpPr/>
          <p:nvPr/>
        </p:nvSpPr>
        <p:spPr>
          <a:xfrm>
            <a:off x="476672" y="6799022"/>
            <a:ext cx="5976664" cy="1518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404664" y="6589106"/>
            <a:ext cx="144016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&lt;Primitive.cpp&gt;</a:t>
            </a:r>
            <a:endParaRPr lang="ja-JP" altLang="ja-JP" sz="1100" dirty="0">
              <a:latin typeface="Meiryo UI" panose="020B0604030504040204" pitchFamily="50" charset="-128"/>
              <a:ea typeface="Meiryo UI" panose="020B0604030504040204" pitchFamily="50" charset="-128"/>
            </a:endParaRPr>
          </a:p>
        </p:txBody>
      </p:sp>
      <p:sp>
        <p:nvSpPr>
          <p:cNvPr id="55" name="正方形/長方形 54"/>
          <p:cNvSpPr/>
          <p:nvPr/>
        </p:nvSpPr>
        <p:spPr>
          <a:xfrm>
            <a:off x="548680" y="6871030"/>
            <a:ext cx="5904656" cy="1446550"/>
          </a:xfrm>
          <a:prstGeom prst="rect">
            <a:avLst/>
          </a:prstGeom>
        </p:spPr>
        <p:txBody>
          <a:bodyPr wrap="square">
            <a:spAutoFit/>
          </a:bodyPr>
          <a:lstStyle/>
          <a:p>
            <a:r>
              <a:rPr lang="en-US" altLang="ja-JP" sz="1100" dirty="0" smtClean="0">
                <a:latin typeface="ゆたぽん（コーディング）" pitchFamily="1" charset="-128"/>
                <a:ea typeface="ゆたぽん（コーディング）" pitchFamily="1" charset="-128"/>
              </a:rPr>
              <a:t>#include "</a:t>
            </a:r>
            <a:r>
              <a:rPr lang="en-US" altLang="ja-JP" sz="1100" dirty="0" err="1" smtClean="0">
                <a:latin typeface="ゆたぽん（コーディング）" pitchFamily="1" charset="-128"/>
                <a:ea typeface="ゆたぽん（コーディング）" pitchFamily="1" charset="-128"/>
              </a:rPr>
              <a:t>Primitive.h</a:t>
            </a:r>
            <a:r>
              <a:rPr lang="en-US" altLang="ja-JP" sz="1100" dirty="0" smtClean="0">
                <a:latin typeface="ゆたぽん（コーディング）" pitchFamily="1" charset="-128"/>
                <a:ea typeface="ゆたぽん（コーディング）" pitchFamily="1" charset="-128"/>
              </a:rPr>
              <a:t>"</a:t>
            </a:r>
          </a:p>
          <a:p>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CPrimitive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CPrimitive</a:t>
            </a:r>
            <a:r>
              <a:rPr lang="en-US" altLang="ja-JP" sz="1100" dirty="0" smtClean="0">
                <a:latin typeface="ゆたぽん（コーディング）" pitchFamily="1" charset="-128"/>
                <a:ea typeface="ゆたぽん（コーディング）" pitchFamily="1" charset="-128"/>
              </a:rPr>
              <a:t>(){ }</a:t>
            </a:r>
          </a:p>
          <a:p>
            <a:r>
              <a:rPr lang="en-US" altLang="ja-JP" sz="1100" dirty="0" err="1" smtClean="0">
                <a:latin typeface="ゆたぽん（コーディング）" pitchFamily="1" charset="-128"/>
                <a:ea typeface="ゆたぽん（コーディング）" pitchFamily="1" charset="-128"/>
              </a:rPr>
              <a:t>CPrimitive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CPrimitive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r>
              <a:rPr lang="ja-JP" altLang="en-US" sz="1100" dirty="0">
                <a:latin typeface="ゆたぽん（コーディング）" pitchFamily="1" charset="-128"/>
                <a:ea typeface="ゆたぽん（コーディング）" pitchFamily="1" charset="-128"/>
              </a:rPr>
              <a:t>　</a:t>
            </a:r>
            <a:r>
              <a:rPr lang="en-US" altLang="ja-JP" sz="1100" dirty="0">
                <a:latin typeface="ゆたぽん（コーディング）" pitchFamily="1" charset="-128"/>
                <a:ea typeface="ゆたぽん（コーディング）" pitchFamily="1" charset="-128"/>
              </a:rPr>
              <a:t>SAFE_RELEASE(this-&gt;</a:t>
            </a:r>
            <a:r>
              <a:rPr lang="en-US" altLang="ja-JP" sz="1100" dirty="0" err="1">
                <a:latin typeface="ゆたぽん（コーディング）" pitchFamily="1" charset="-128"/>
                <a:ea typeface="ゆたぽん（コーディング）" pitchFamily="1" charset="-128"/>
              </a:rPr>
              <a:t>m_pVertexBuffer</a:t>
            </a:r>
            <a:r>
              <a:rPr lang="en-US" altLang="ja-JP" sz="1100" dirty="0">
                <a:latin typeface="ゆたぽん（コーディング）" pitchFamily="1" charset="-128"/>
                <a:ea typeface="ゆたぽん（コーディング）" pitchFamily="1" charset="-128"/>
              </a:rPr>
              <a:t>);</a:t>
            </a:r>
          </a:p>
          <a:p>
            <a:r>
              <a:rPr lang="ja-JP" altLang="en-US" sz="1100" b="1" dirty="0" smtClean="0">
                <a:latin typeface="ゆたぽん（コーディング）" pitchFamily="1" charset="-128"/>
                <a:ea typeface="ゆたぽん（コーディング）" pitchFamily="1" charset="-128"/>
              </a:rPr>
              <a:t>　</a:t>
            </a:r>
            <a:r>
              <a:rPr lang="en-US" altLang="ja-JP" sz="1100" b="1" dirty="0" smtClean="0">
                <a:latin typeface="ゆたぽん（コーディング）" pitchFamily="1" charset="-128"/>
                <a:ea typeface="ゆたぽん（コーディング）" pitchFamily="1" charset="-128"/>
              </a:rPr>
              <a:t>SAFE_RELEASE(this-&gt;</a:t>
            </a:r>
            <a:r>
              <a:rPr lang="en-US" altLang="ja-JP" sz="1100" b="1" dirty="0" err="1" smtClean="0">
                <a:latin typeface="ゆたぽん（コーディング）" pitchFamily="1" charset="-128"/>
                <a:ea typeface="ゆたぽん（コーディング）" pitchFamily="1" charset="-128"/>
              </a:rPr>
              <a:t>m_pIndexBuffer</a:t>
            </a:r>
            <a:r>
              <a:rPr lang="en-US" altLang="ja-JP" sz="1100" b="1"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p:txBody>
      </p:sp>
      <p:sp>
        <p:nvSpPr>
          <p:cNvPr id="58" name="正方形/長方形 57"/>
          <p:cNvSpPr/>
          <p:nvPr/>
        </p:nvSpPr>
        <p:spPr>
          <a:xfrm>
            <a:off x="629072" y="5580112"/>
            <a:ext cx="568024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620688" y="6262909"/>
            <a:ext cx="5680248" cy="18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620688" y="7931947"/>
            <a:ext cx="5680248" cy="18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106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45</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476672" y="539552"/>
            <a:ext cx="5976664" cy="77048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1" name="正方形/長方形 30"/>
          <p:cNvSpPr/>
          <p:nvPr/>
        </p:nvSpPr>
        <p:spPr>
          <a:xfrm>
            <a:off x="548680" y="576274"/>
            <a:ext cx="5904656" cy="7879080"/>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::Initialize</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CUSTOMVERTEX </a:t>
            </a:r>
            <a:r>
              <a:rPr lang="en-US" altLang="ja-JP" sz="1100" dirty="0">
                <a:latin typeface="ゆたぽん（コーディング）" panose="02000609000000000000" pitchFamily="1" charset="-128"/>
                <a:ea typeface="Meiryo UI" panose="020B0604030504040204" pitchFamily="50" charset="-128"/>
              </a:rPr>
              <a:t>vertices[4];//</a:t>
            </a:r>
            <a:r>
              <a:rPr lang="ja-JP" altLang="en-US" sz="1100" dirty="0">
                <a:latin typeface="ゆたぽん（コーディング）" panose="02000609000000000000" pitchFamily="1" charset="-128"/>
                <a:ea typeface="Meiryo UI" panose="020B0604030504040204" pitchFamily="50" charset="-128"/>
              </a:rPr>
              <a:t>頂点データ</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WORD</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indices[6] = { 0, 2, 3, 0, 1, 2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a:latin typeface="ゆたぽん（コーディング）" panose="02000609000000000000" pitchFamily="1" charset="-128"/>
                <a:ea typeface="Meiryo UI" panose="020B0604030504040204" pitchFamily="50" charset="-128"/>
              </a:rPr>
              <a:t>インデックスデータ</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a:latin typeface="ゆたぽん（コーディング）" panose="02000609000000000000" pitchFamily="1" charset="-128"/>
                <a:ea typeface="Meiryo UI" panose="020B0604030504040204" pitchFamily="50" charset="-128"/>
              </a:rPr>
              <a:t>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(vertices)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err="1" smtClean="0">
                <a:latin typeface="ゆたぽん（コーディング）" panose="02000609000000000000" pitchFamily="1" charset="-128"/>
                <a:ea typeface="Meiryo UI" panose="020B0604030504040204" pitchFamily="50" charset="-128"/>
              </a:rPr>
              <a:t>int</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iLength</a:t>
            </a:r>
            <a:r>
              <a:rPr lang="en-US" altLang="ja-JP" sz="1100" b="1" dirty="0">
                <a:latin typeface="ゆたぽん（コーディング）" panose="02000609000000000000" pitchFamily="1" charset="-128"/>
                <a:ea typeface="Meiryo UI" panose="020B0604030504040204" pitchFamily="50" charset="-128"/>
              </a:rPr>
              <a:t> = </a:t>
            </a:r>
            <a:r>
              <a:rPr lang="en-US" altLang="ja-JP" sz="1100" b="1" dirty="0" err="1">
                <a:latin typeface="ゆたぽん（コーディング）" panose="02000609000000000000" pitchFamily="1" charset="-128"/>
                <a:ea typeface="Meiryo UI" panose="020B0604030504040204" pitchFamily="50" charset="-128"/>
              </a:rPr>
              <a:t>sizeof</a:t>
            </a:r>
            <a:r>
              <a:rPr lang="en-US" altLang="ja-JP" sz="1100" b="1" dirty="0">
                <a:latin typeface="ゆたぽん（コーディング）" panose="02000609000000000000" pitchFamily="1" charset="-128"/>
                <a:ea typeface="Meiryo UI" panose="020B0604030504040204" pitchFamily="50" charset="-128"/>
              </a:rPr>
              <a:t>(indices) / </a:t>
            </a:r>
            <a:r>
              <a:rPr lang="en-US" altLang="ja-JP" sz="1100" b="1" dirty="0" err="1">
                <a:latin typeface="ゆたぽん（コーディング）" panose="02000609000000000000" pitchFamily="1" charset="-128"/>
                <a:ea typeface="Meiryo UI" panose="020B0604030504040204" pitchFamily="50" charset="-128"/>
              </a:rPr>
              <a:t>sizeof</a:t>
            </a:r>
            <a:r>
              <a:rPr lang="en-US" altLang="ja-JP" sz="1100" b="1" dirty="0">
                <a:latin typeface="ゆたぽん（コーディング）" panose="02000609000000000000" pitchFamily="1" charset="-128"/>
                <a:ea typeface="Meiryo UI" panose="020B0604030504040204" pitchFamily="50" charset="-128"/>
              </a:rPr>
              <a:t>(WORD</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インデックスデータ要素数</a:t>
            </a:r>
            <a:r>
              <a:rPr lang="ja-JP" altLang="en-US" sz="1100" b="1" dirty="0">
                <a:latin typeface="ゆたぽん（コーディング）" panose="02000609000000000000" pitchFamily="1" charset="-128"/>
                <a:ea typeface="Meiryo UI" panose="020B0604030504040204" pitchFamily="50" charset="-128"/>
              </a:rPr>
              <a:t>算出</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省略</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頂点バッファ生成</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setVertexData</a:t>
            </a:r>
            <a:r>
              <a:rPr lang="en-US" altLang="ja-JP" sz="1100" dirty="0">
                <a:latin typeface="ゆたぽん（コーディング）" panose="02000609000000000000" pitchFamily="1" charset="-128"/>
                <a:ea typeface="Meiryo UI" panose="020B0604030504040204" pitchFamily="50" charset="-128"/>
              </a:rPr>
              <a:t>(vertices, </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頂点データを頂点バッファにセット</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this-</a:t>
            </a:r>
            <a:r>
              <a:rPr lang="en-US" altLang="ja-JP" sz="1100" b="1" dirty="0">
                <a:latin typeface="ゆたぽん（コーディング）" panose="02000609000000000000" pitchFamily="1" charset="-128"/>
                <a:ea typeface="Meiryo UI" panose="020B0604030504040204" pitchFamily="50" charset="-128"/>
              </a:rPr>
              <a:t>&gt;</a:t>
            </a:r>
            <a:r>
              <a:rPr lang="en-US" altLang="ja-JP" sz="1100" b="1" dirty="0" err="1">
                <a:latin typeface="ゆたぽん（コーディング）" panose="02000609000000000000" pitchFamily="1" charset="-128"/>
                <a:ea typeface="Meiryo UI" panose="020B0604030504040204" pitchFamily="50" charset="-128"/>
              </a:rPr>
              <a:t>CreateIndexBuffer</a:t>
            </a:r>
            <a:r>
              <a:rPr lang="en-US" altLang="ja-JP" sz="1100" b="1" dirty="0">
                <a:latin typeface="ゆたぽん（コーディング）" panose="02000609000000000000" pitchFamily="1" charset="-128"/>
                <a:ea typeface="Meiryo UI" panose="020B0604030504040204" pitchFamily="50" charset="-128"/>
              </a:rPr>
              <a:t>(3, 2);    //</a:t>
            </a:r>
            <a:r>
              <a:rPr lang="ja-JP" altLang="en-US" sz="1100" b="1" dirty="0">
                <a:latin typeface="ゆたぽん（コーディング）" panose="02000609000000000000" pitchFamily="1" charset="-128"/>
                <a:ea typeface="Meiryo UI" panose="020B0604030504040204" pitchFamily="50" charset="-128"/>
              </a:rPr>
              <a:t>インデックスバッファ生成</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this-</a:t>
            </a:r>
            <a:r>
              <a:rPr lang="en-US" altLang="ja-JP" sz="1100" b="1" dirty="0">
                <a:latin typeface="ゆたぽん（コーディング）" panose="02000609000000000000" pitchFamily="1" charset="-128"/>
                <a:ea typeface="Meiryo UI" panose="020B0604030504040204" pitchFamily="50" charset="-128"/>
              </a:rPr>
              <a:t>&gt;</a:t>
            </a:r>
            <a:r>
              <a:rPr lang="en-US" altLang="ja-JP" sz="1100" b="1" dirty="0" err="1">
                <a:latin typeface="ゆたぽん（コーディング）" panose="02000609000000000000" pitchFamily="1" charset="-128"/>
                <a:ea typeface="Meiryo UI" panose="020B0604030504040204" pitchFamily="50" charset="-128"/>
              </a:rPr>
              <a:t>setIndexData</a:t>
            </a:r>
            <a:r>
              <a:rPr lang="en-US" altLang="ja-JP" sz="1100" b="1" dirty="0">
                <a:latin typeface="ゆたぽん（コーディング）" panose="02000609000000000000" pitchFamily="1" charset="-128"/>
                <a:ea typeface="Meiryo UI" panose="020B0604030504040204" pitchFamily="50" charset="-128"/>
              </a:rPr>
              <a:t>(indices, </a:t>
            </a:r>
            <a:r>
              <a:rPr lang="en-US" altLang="ja-JP" sz="1100" b="1" dirty="0" err="1">
                <a:latin typeface="ゆたぽん（コーディング）" panose="02000609000000000000" pitchFamily="1" charset="-128"/>
                <a:ea typeface="Meiryo UI" panose="020B0604030504040204" pitchFamily="50" charset="-128"/>
              </a:rPr>
              <a:t>iLength</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インデックスデータセット</a:t>
            </a:r>
            <a:endParaRPr lang="ja-JP" altLang="en-US" sz="1100" b="1"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S_OK;</a:t>
            </a:r>
          </a:p>
          <a:p>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rPr>
              <a:t>CreateVertexBuffer</a:t>
            </a:r>
            <a:r>
              <a:rPr lang="ja-JP" altLang="en-US" sz="1100" dirty="0">
                <a:latin typeface="Meiryo UI" panose="020B0604030504040204" pitchFamily="50" charset="-128"/>
                <a:ea typeface="Meiryo UI" panose="020B0604030504040204" pitchFamily="50" charset="-128"/>
              </a:rPr>
              <a:t>関数</a:t>
            </a:r>
            <a:r>
              <a:rPr lang="ja-JP" altLang="en-US" sz="1100" dirty="0" smtClean="0">
                <a:latin typeface="Meiryo UI" panose="020B0604030504040204" pitchFamily="50" charset="-128"/>
                <a:ea typeface="Meiryo UI" panose="020B0604030504040204" pitchFamily="50" charset="-128"/>
              </a:rPr>
              <a:t>と</a:t>
            </a:r>
            <a:r>
              <a:rPr lang="en-US" altLang="ja-JP" sz="1100" dirty="0" err="1" smtClean="0">
                <a:latin typeface="Meiryo UI" panose="020B0604030504040204" pitchFamily="50" charset="-128"/>
                <a:ea typeface="Meiryo UI" panose="020B0604030504040204" pitchFamily="50" charset="-128"/>
              </a:rPr>
              <a:t>SetVertexBuffer</a:t>
            </a:r>
            <a:r>
              <a:rPr lang="ja-JP" altLang="en-US" sz="1100" dirty="0" smtClean="0">
                <a:latin typeface="Meiryo UI" panose="020B0604030504040204" pitchFamily="50" charset="-128"/>
                <a:ea typeface="Meiryo UI" panose="020B0604030504040204" pitchFamily="50" charset="-128"/>
              </a:rPr>
              <a:t>関数省略</a:t>
            </a:r>
            <a:r>
              <a:rPr lang="en-US" altLang="ja-JP"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r>
              <a:rPr lang="en-US" altLang="ja-JP" sz="1100" b="1" dirty="0">
                <a:latin typeface="ゆたぽん（コーディング）" panose="02000609000000000000" pitchFamily="1" charset="-128"/>
                <a:ea typeface="Meiryo UI" panose="020B0604030504040204" pitchFamily="50" charset="-128"/>
              </a:rPr>
              <a:t>//</a:t>
            </a:r>
            <a:r>
              <a:rPr lang="ja-JP" altLang="en-US" sz="1100" b="1" dirty="0">
                <a:latin typeface="ゆたぽん（コーディング）" panose="02000609000000000000" pitchFamily="1" charset="-128"/>
                <a:ea typeface="Meiryo UI" panose="020B0604030504040204" pitchFamily="50" charset="-128"/>
              </a:rPr>
              <a:t>インデックスバッファ生成関数</a:t>
            </a:r>
          </a:p>
          <a:p>
            <a:r>
              <a:rPr lang="en-US" altLang="ja-JP" sz="1100" b="1" dirty="0">
                <a:latin typeface="ゆたぽん（コーディング）" panose="02000609000000000000" pitchFamily="1" charset="-128"/>
                <a:ea typeface="Meiryo UI" panose="020B0604030504040204" pitchFamily="50" charset="-128"/>
              </a:rPr>
              <a:t>HRESULT </a:t>
            </a:r>
            <a:r>
              <a:rPr lang="en-US" altLang="ja-JP" sz="1100" b="1" dirty="0" err="1">
                <a:latin typeface="ゆたぽん（コーディング）" panose="02000609000000000000" pitchFamily="1" charset="-128"/>
                <a:ea typeface="Meiryo UI" panose="020B0604030504040204" pitchFamily="50" charset="-128"/>
              </a:rPr>
              <a:t>CPrimitive</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CreateIndexBuffer</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int</a:t>
            </a:r>
            <a:r>
              <a:rPr lang="en-US" altLang="ja-JP" sz="1100" b="1" dirty="0">
                <a:latin typeface="ゆたぽん（コーディング）" panose="02000609000000000000" pitchFamily="1" charset="-128"/>
                <a:ea typeface="Meiryo UI" panose="020B0604030504040204" pitchFamily="50" charset="-128"/>
              </a:rPr>
              <a:t>&amp; </a:t>
            </a:r>
            <a:r>
              <a:rPr lang="en-US" altLang="ja-JP" sz="1100" b="1" dirty="0" err="1">
                <a:latin typeface="ゆたぽん（コーディング）" panose="02000609000000000000" pitchFamily="1" charset="-128"/>
                <a:ea typeface="Meiryo UI" panose="020B0604030504040204" pitchFamily="50" charset="-128"/>
              </a:rPr>
              <a:t>pointPerPrimitive</a:t>
            </a:r>
            <a:r>
              <a:rPr lang="en-US" altLang="ja-JP" sz="1100" b="1" dirty="0" smtClean="0">
                <a:latin typeface="ゆたぽん（コーディング）" panose="02000609000000000000" pitchFamily="1" charset="-128"/>
                <a:ea typeface="Meiryo UI" panose="020B0604030504040204" pitchFamily="50" charset="-128"/>
              </a:rPr>
              <a:t>,</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err="1" smtClean="0">
                <a:latin typeface="ゆたぽん（コーディング）" panose="02000609000000000000" pitchFamily="1" charset="-128"/>
                <a:ea typeface="Meiryo UI" panose="020B0604030504040204" pitchFamily="50" charset="-128"/>
              </a:rPr>
              <a:t>const</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int</a:t>
            </a:r>
            <a:r>
              <a:rPr lang="en-US" altLang="ja-JP" sz="1100" b="1" dirty="0">
                <a:latin typeface="ゆたぽん（コーディング）" panose="02000609000000000000" pitchFamily="1" charset="-128"/>
                <a:ea typeface="Meiryo UI" panose="020B0604030504040204" pitchFamily="50" charset="-128"/>
              </a:rPr>
              <a:t>&amp; </a:t>
            </a:r>
            <a:r>
              <a:rPr lang="en-US" altLang="ja-JP" sz="1100" b="1" dirty="0" err="1">
                <a:latin typeface="ゆたぽん（コーディング）" panose="02000609000000000000" pitchFamily="1" charset="-128"/>
                <a:ea typeface="Meiryo UI" panose="020B0604030504040204" pitchFamily="50" charset="-128"/>
              </a:rPr>
              <a:t>primitiveNum</a:t>
            </a:r>
            <a:r>
              <a:rPr lang="en-US" altLang="ja-JP" sz="1100" b="1" dirty="0" smtClean="0">
                <a:latin typeface="ゆたぽん（コーディング）" panose="02000609000000000000" pitchFamily="1" charset="-128"/>
                <a:ea typeface="Meiryo UI" panose="020B0604030504040204" pitchFamily="50" charset="-128"/>
              </a:rPr>
              <a:t>){</a:t>
            </a:r>
            <a:endParaRPr lang="en-US" altLang="ja-JP" sz="1100" b="1"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a:latin typeface="ゆたぽん（コーディング）" panose="02000609000000000000" pitchFamily="1" charset="-128"/>
                <a:ea typeface="Meiryo UI" panose="020B0604030504040204" pitchFamily="50" charset="-128"/>
              </a:rPr>
              <a:t>インデックスバッファ生成</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if </a:t>
            </a:r>
            <a:r>
              <a:rPr lang="en-US" altLang="ja-JP" sz="1100" b="1" dirty="0">
                <a:latin typeface="ゆたぽん（コーディング）" panose="02000609000000000000" pitchFamily="1" charset="-128"/>
                <a:ea typeface="Meiryo UI" panose="020B0604030504040204" pitchFamily="50" charset="-128"/>
              </a:rPr>
              <a:t>(FAILED((*</a:t>
            </a:r>
            <a:r>
              <a:rPr lang="en-US" altLang="ja-JP" sz="1100" b="1" dirty="0" err="1">
                <a:latin typeface="ゆたぽん（コーディング）" panose="02000609000000000000" pitchFamily="1" charset="-128"/>
                <a:ea typeface="Meiryo UI" panose="020B0604030504040204" pitchFamily="50" charset="-128"/>
              </a:rPr>
              <a:t>graphicsDevice</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CreateIndexBuffer</a:t>
            </a:r>
            <a:r>
              <a:rPr lang="en-US" altLang="ja-JP" sz="1100" b="1" dirty="0" smtClean="0">
                <a:latin typeface="ゆたぽん（コーディング）" panose="02000609000000000000" pitchFamily="1" charset="-128"/>
                <a:ea typeface="Meiryo UI" panose="020B0604030504040204" pitchFamily="50" charset="-128"/>
              </a:rPr>
              <a:t>(</a:t>
            </a:r>
          </a:p>
          <a:p>
            <a:r>
              <a:rPr lang="ja-JP" altLang="en-US" sz="1100" b="1" dirty="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err="1" smtClean="0">
                <a:latin typeface="ゆたぽん（コーディング）" panose="02000609000000000000" pitchFamily="1" charset="-128"/>
                <a:ea typeface="Meiryo UI" panose="020B0604030504040204" pitchFamily="50" charset="-128"/>
              </a:rPr>
              <a:t>pointPerPrimitive</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primitiveNum</a:t>
            </a:r>
            <a:r>
              <a:rPr lang="en-US" altLang="ja-JP" sz="1100" b="1" dirty="0">
                <a:latin typeface="ゆたぽん（コーディング）" panose="02000609000000000000" pitchFamily="1" charset="-128"/>
                <a:ea typeface="Meiryo UI" panose="020B0604030504040204" pitchFamily="50" charset="-128"/>
              </a:rPr>
              <a:t> * </a:t>
            </a:r>
            <a:r>
              <a:rPr lang="en-US" altLang="ja-JP" sz="1100" b="1" dirty="0" err="1">
                <a:latin typeface="ゆたぽん（コーディング）" panose="02000609000000000000" pitchFamily="1" charset="-128"/>
                <a:ea typeface="Meiryo UI" panose="020B0604030504040204" pitchFamily="50" charset="-128"/>
              </a:rPr>
              <a:t>sizeof</a:t>
            </a:r>
            <a:r>
              <a:rPr lang="en-US" altLang="ja-JP" sz="1100" b="1" dirty="0">
                <a:latin typeface="ゆたぽん（コーディング）" panose="02000609000000000000" pitchFamily="1" charset="-128"/>
                <a:ea typeface="Meiryo UI" panose="020B0604030504040204" pitchFamily="50" charset="-128"/>
              </a:rPr>
              <a:t>(WORD</a:t>
            </a:r>
            <a:r>
              <a:rPr lang="en-US" altLang="ja-JP" sz="1100" b="1" dirty="0" smtClean="0">
                <a:latin typeface="ゆたぽん（コーディング）" panose="02000609000000000000" pitchFamily="1" charset="-128"/>
                <a:ea typeface="Meiryo UI" panose="020B0604030504040204" pitchFamily="50" charset="-128"/>
              </a:rPr>
              <a:t>),</a:t>
            </a:r>
          </a:p>
          <a:p>
            <a:r>
              <a:rPr lang="ja-JP" altLang="en-US" sz="1100" b="1" dirty="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0</a:t>
            </a:r>
            <a:r>
              <a:rPr lang="en-US" altLang="ja-JP" sz="1100" b="1" dirty="0">
                <a:latin typeface="ゆたぽん（コーディング）" panose="02000609000000000000" pitchFamily="1" charset="-128"/>
                <a:ea typeface="Meiryo UI" panose="020B0604030504040204" pitchFamily="50" charset="-128"/>
              </a:rPr>
              <a:t>, D3DFMT_INDEX16, D3DPOOL_DEFAULT, &amp;this-&gt;</a:t>
            </a:r>
            <a:r>
              <a:rPr lang="en-US" altLang="ja-JP" sz="1100" b="1" dirty="0" err="1">
                <a:latin typeface="ゆたぽん（コーディング）" panose="02000609000000000000" pitchFamily="1" charset="-128"/>
                <a:ea typeface="Meiryo UI" panose="020B0604030504040204" pitchFamily="50" charset="-128"/>
              </a:rPr>
              <a:t>m_pIndexBuffer</a:t>
            </a:r>
            <a:r>
              <a:rPr lang="en-US" altLang="ja-JP" sz="1100" b="1" dirty="0">
                <a:latin typeface="ゆたぽん（コーディング）" panose="02000609000000000000" pitchFamily="1" charset="-128"/>
                <a:ea typeface="Meiryo UI" panose="020B0604030504040204" pitchFamily="50" charset="-128"/>
              </a:rPr>
              <a:t>, NULL</a:t>
            </a:r>
            <a:r>
              <a:rPr lang="en-US" altLang="ja-JP" sz="1100" b="1" dirty="0" smtClean="0">
                <a:latin typeface="ゆたぽん（コーディング）" panose="02000609000000000000" pitchFamily="1" charset="-128"/>
                <a:ea typeface="Meiryo UI" panose="020B0604030504040204" pitchFamily="50" charset="-128"/>
              </a:rPr>
              <a:t>))){</a:t>
            </a:r>
            <a:endParaRPr lang="en-US" altLang="ja-JP" sz="1100" b="1"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return</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E_FAIL</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インデックスバッファ生成失敗</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endParaRPr lang="en-US" altLang="ja-JP" sz="1100" b="1"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return</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S_OK</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インデックスバッファ生成成功</a:t>
            </a:r>
          </a:p>
          <a:p>
            <a:r>
              <a:rPr lang="en-US" altLang="ja-JP" sz="1100" b="1" dirty="0" smtClean="0">
                <a:latin typeface="ゆたぽん（コーディング）" panose="02000609000000000000" pitchFamily="1" charset="-128"/>
                <a:ea typeface="Meiryo UI" panose="020B0604030504040204" pitchFamily="50" charset="-128"/>
              </a:rPr>
              <a:t>}</a:t>
            </a:r>
          </a:p>
          <a:p>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b="1" dirty="0">
                <a:latin typeface="ゆたぽん（コーディング）" panose="02000609000000000000" pitchFamily="1" charset="-128"/>
                <a:ea typeface="Meiryo UI" panose="020B0604030504040204" pitchFamily="50" charset="-128"/>
              </a:rPr>
              <a:t>//</a:t>
            </a:r>
            <a:r>
              <a:rPr lang="ja-JP" altLang="en-US" sz="1100" b="1" dirty="0">
                <a:latin typeface="ゆたぽん（コーディング）" panose="02000609000000000000" pitchFamily="1" charset="-128"/>
                <a:ea typeface="Meiryo UI" panose="020B0604030504040204" pitchFamily="50" charset="-128"/>
              </a:rPr>
              <a:t>インデックスデータをインデックスバッファへセットする関数</a:t>
            </a:r>
          </a:p>
          <a:p>
            <a:r>
              <a:rPr lang="en-US" altLang="ja-JP" sz="1100" b="1" dirty="0">
                <a:latin typeface="ゆたぽん（コーディング）" panose="02000609000000000000" pitchFamily="1" charset="-128"/>
                <a:ea typeface="Meiryo UI" panose="020B0604030504040204" pitchFamily="50" charset="-128"/>
              </a:rPr>
              <a:t>void </a:t>
            </a:r>
            <a:r>
              <a:rPr lang="en-US" altLang="ja-JP" sz="1100" b="1" dirty="0" err="1">
                <a:latin typeface="ゆたぽん（コーディング）" panose="02000609000000000000" pitchFamily="1" charset="-128"/>
                <a:ea typeface="Meiryo UI" panose="020B0604030504040204" pitchFamily="50" charset="-128"/>
              </a:rPr>
              <a:t>CPrimitive</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setIndexData</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WORD* indices, </a:t>
            </a:r>
            <a:r>
              <a:rPr lang="en-US" altLang="ja-JP" sz="1100" b="1" dirty="0" err="1">
                <a:latin typeface="ゆたぽん（コーディング）" panose="02000609000000000000" pitchFamily="1" charset="-128"/>
                <a:ea typeface="Meiryo UI" panose="020B0604030504040204" pitchFamily="50" charset="-128"/>
              </a:rPr>
              <a:t>const</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int</a:t>
            </a:r>
            <a:r>
              <a:rPr lang="en-US" altLang="ja-JP" sz="1100" b="1" dirty="0">
                <a:latin typeface="ゆたぽん（コーディング）" panose="02000609000000000000" pitchFamily="1" charset="-128"/>
                <a:ea typeface="Meiryo UI" panose="020B0604030504040204" pitchFamily="50" charset="-128"/>
              </a:rPr>
              <a:t>&amp; length</a:t>
            </a:r>
            <a:r>
              <a:rPr lang="en-US" altLang="ja-JP" sz="1100" b="1" dirty="0" smtClean="0">
                <a:latin typeface="ゆたぽん（コーディング）" panose="02000609000000000000" pitchFamily="1" charset="-128"/>
                <a:ea typeface="Meiryo UI" panose="020B0604030504040204" pitchFamily="50" charset="-128"/>
              </a:rPr>
              <a:t>){</a:t>
            </a:r>
            <a:endParaRPr lang="en-US" altLang="ja-JP" sz="1100" b="1" dirty="0">
              <a:latin typeface="ゆたぽん（コーディング）" panose="02000609000000000000" pitchFamily="1" charset="-128"/>
              <a:ea typeface="Meiryo UI" panose="020B0604030504040204" pitchFamily="50" charset="-128"/>
            </a:endParaRP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VOID</a:t>
            </a:r>
            <a:r>
              <a:rPr lang="ja-JP" altLang="en-US"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pIndices</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インデックスバッファへのポインタ</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this-&gt;</a:t>
            </a:r>
            <a:r>
              <a:rPr lang="en-US" altLang="ja-JP" sz="1100" b="1" dirty="0" err="1">
                <a:latin typeface="ゆたぽん（コーディング）" panose="02000609000000000000" pitchFamily="1" charset="-128"/>
                <a:ea typeface="Meiryo UI" panose="020B0604030504040204" pitchFamily="50" charset="-128"/>
              </a:rPr>
              <a:t>m_pIndexBuffer</a:t>
            </a:r>
            <a:r>
              <a:rPr lang="en-US" altLang="ja-JP" sz="1100" b="1" dirty="0">
                <a:latin typeface="ゆたぽん（コーディング）" panose="02000609000000000000" pitchFamily="1" charset="-128"/>
                <a:ea typeface="Meiryo UI" panose="020B0604030504040204" pitchFamily="50" charset="-128"/>
              </a:rPr>
              <a:t>-&gt;Lock(0, 0, (void</a:t>
            </a:r>
            <a:r>
              <a:rPr lang="ja-JP" altLang="en-US" sz="1100" b="1" dirty="0">
                <a:latin typeface="ゆたぽん（コーディング）" panose="02000609000000000000" pitchFamily="1" charset="-128"/>
                <a:ea typeface="Meiryo UI" panose="020B0604030504040204" pitchFamily="50" charset="-128"/>
              </a:rPr>
              <a:t>**</a:t>
            </a:r>
            <a:r>
              <a:rPr lang="en-US" altLang="ja-JP" sz="1100" b="1" dirty="0">
                <a:latin typeface="ゆたぽん（コーディング）" panose="02000609000000000000" pitchFamily="1" charset="-128"/>
                <a:ea typeface="Meiryo UI" panose="020B0604030504040204" pitchFamily="50" charset="-128"/>
              </a:rPr>
              <a:t>)&amp;</a:t>
            </a:r>
            <a:r>
              <a:rPr lang="en-US" altLang="ja-JP" sz="1100" b="1" dirty="0" err="1">
                <a:latin typeface="ゆたぽん（コーディング）" panose="02000609000000000000" pitchFamily="1" charset="-128"/>
                <a:ea typeface="Meiryo UI" panose="020B0604030504040204" pitchFamily="50" charset="-128"/>
              </a:rPr>
              <a:t>pIndices</a:t>
            </a:r>
            <a:r>
              <a:rPr lang="en-US" altLang="ja-JP" sz="1100" b="1" dirty="0">
                <a:latin typeface="ゆたぽん（コーディング）" panose="02000609000000000000" pitchFamily="1" charset="-128"/>
                <a:ea typeface="Meiryo UI" panose="020B0604030504040204" pitchFamily="50" charset="-128"/>
              </a:rPr>
              <a:t>, 0</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バッファロック</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memcpy</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pIndices</a:t>
            </a:r>
            <a:r>
              <a:rPr lang="en-US" altLang="ja-JP" sz="1100" b="1" dirty="0">
                <a:latin typeface="ゆたぽん（コーディング）" panose="02000609000000000000" pitchFamily="1" charset="-128"/>
                <a:ea typeface="Meiryo UI" panose="020B0604030504040204" pitchFamily="50" charset="-128"/>
              </a:rPr>
              <a:t>, indices, </a:t>
            </a:r>
            <a:r>
              <a:rPr lang="en-US" altLang="ja-JP" sz="1100" b="1" dirty="0" err="1">
                <a:latin typeface="ゆたぽん（コーディング）" panose="02000609000000000000" pitchFamily="1" charset="-128"/>
                <a:ea typeface="Meiryo UI" panose="020B0604030504040204" pitchFamily="50" charset="-128"/>
              </a:rPr>
              <a:t>sizeof</a:t>
            </a:r>
            <a:r>
              <a:rPr lang="en-US" altLang="ja-JP" sz="1100" b="1" dirty="0">
                <a:latin typeface="ゆたぽん（コーディング）" panose="02000609000000000000" pitchFamily="1" charset="-128"/>
                <a:ea typeface="Meiryo UI" panose="020B0604030504040204" pitchFamily="50" charset="-128"/>
              </a:rPr>
              <a:t>(indices) * length</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値セット</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this-&gt;</a:t>
            </a:r>
            <a:r>
              <a:rPr lang="en-US" altLang="ja-JP" sz="1100" b="1" dirty="0" err="1">
                <a:latin typeface="ゆたぽん（コーディング）" panose="02000609000000000000" pitchFamily="1" charset="-128"/>
                <a:ea typeface="Meiryo UI" panose="020B0604030504040204" pitchFamily="50" charset="-128"/>
              </a:rPr>
              <a:t>m_pIndexBuffer</a:t>
            </a:r>
            <a:r>
              <a:rPr lang="en-US" altLang="ja-JP" sz="1100" b="1" dirty="0">
                <a:latin typeface="ゆたぽん（コーディング）" panose="02000609000000000000" pitchFamily="1" charset="-128"/>
                <a:ea typeface="Meiryo UI" panose="020B0604030504040204" pitchFamily="50" charset="-128"/>
              </a:rPr>
              <a:t>-&gt;Unlock</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インデックスバッファロック解除</a:t>
            </a:r>
          </a:p>
          <a:p>
            <a:r>
              <a:rPr lang="en-US" altLang="ja-JP" sz="1100" b="1" dirty="0">
                <a:latin typeface="ゆたぽん（コーディング）" panose="02000609000000000000" pitchFamily="1" charset="-128"/>
                <a:ea typeface="Meiryo UI" panose="020B0604030504040204" pitchFamily="50" charset="-128"/>
              </a:rPr>
              <a:t>}</a:t>
            </a:r>
          </a:p>
          <a:p>
            <a:endParaRPr lang="en-US" altLang="ja-JP" sz="1100" b="1"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::Draw()</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SetStreamSource</a:t>
            </a:r>
            <a:r>
              <a:rPr lang="en-US" altLang="ja-JP" sz="1100" dirty="0">
                <a:latin typeface="ゆたぽん（コーディング）" panose="02000609000000000000" pitchFamily="1" charset="-128"/>
                <a:ea typeface="Meiryo UI" panose="020B0604030504040204" pitchFamily="50" charset="-128"/>
              </a:rPr>
              <a:t>(0, this-&gt;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0,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graphicsDevice</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SetIndices</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m_pIndexBuffer</a:t>
            </a:r>
            <a:r>
              <a:rPr lang="en-US" altLang="ja-JP" sz="1100" b="1"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SetFVF</a:t>
            </a:r>
            <a:r>
              <a:rPr lang="en-US" altLang="ja-JP" sz="1100" dirty="0">
                <a:latin typeface="ゆたぽん（コーディング）" panose="02000609000000000000" pitchFamily="1" charset="-128"/>
                <a:ea typeface="Meiryo UI" panose="020B0604030504040204" pitchFamily="50" charset="-128"/>
              </a:rPr>
              <a:t>(FVF_CUSTOMVERTEX);</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graphicsDevice</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DrawIndexedPrimitive</a:t>
            </a:r>
            <a:r>
              <a:rPr lang="en-US" altLang="ja-JP" sz="1100" b="1" dirty="0">
                <a:latin typeface="ゆたぽん（コーディング）" panose="02000609000000000000" pitchFamily="1" charset="-128"/>
                <a:ea typeface="Meiryo UI" panose="020B0604030504040204" pitchFamily="50" charset="-128"/>
              </a:rPr>
              <a:t>(D3DPT_TRIANGLELIST, 0, 0, 4, 0, 2);</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b="1" dirty="0">
              <a:latin typeface="ゆたぽん（コーディング）" panose="02000609000000000000" pitchFamily="1" charset="-128"/>
              <a:ea typeface="Meiryo UI" panose="020B0604030504040204" pitchFamily="50" charset="-128"/>
            </a:endParaRPr>
          </a:p>
        </p:txBody>
      </p:sp>
      <p:sp>
        <p:nvSpPr>
          <p:cNvPr id="7" name="正方形/長方形 6"/>
          <p:cNvSpPr/>
          <p:nvPr/>
        </p:nvSpPr>
        <p:spPr>
          <a:xfrm>
            <a:off x="660884" y="971600"/>
            <a:ext cx="5680248" cy="18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8" name="正方形/長方形 7"/>
          <p:cNvSpPr/>
          <p:nvPr/>
        </p:nvSpPr>
        <p:spPr>
          <a:xfrm>
            <a:off x="657971" y="1462802"/>
            <a:ext cx="5680248" cy="18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9" name="正方形/長方形 8"/>
          <p:cNvSpPr/>
          <p:nvPr/>
        </p:nvSpPr>
        <p:spPr>
          <a:xfrm>
            <a:off x="654780" y="2290894"/>
            <a:ext cx="568024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0" name="正方形/長方形 9"/>
          <p:cNvSpPr/>
          <p:nvPr/>
        </p:nvSpPr>
        <p:spPr>
          <a:xfrm>
            <a:off x="598685" y="3310581"/>
            <a:ext cx="5736343" cy="320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7" name="正方形/長方形 16"/>
          <p:cNvSpPr/>
          <p:nvPr/>
        </p:nvSpPr>
        <p:spPr>
          <a:xfrm>
            <a:off x="575872" y="7343029"/>
            <a:ext cx="5680248" cy="169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602213" y="7835510"/>
            <a:ext cx="5680248" cy="169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7063386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46</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93917" y="8475134"/>
            <a:ext cx="2320933"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404664" y="273006"/>
            <a:ext cx="2023311"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4.23</a:t>
            </a:r>
            <a:r>
              <a:rPr kumimoji="1" lang="ja-JP" altLang="en-US" u="sng" dirty="0" smtClean="0">
                <a:latin typeface="Meiryo UI" panose="020B0604030504040204" pitchFamily="50" charset="-128"/>
                <a:ea typeface="Meiryo UI" panose="020B0604030504040204" pitchFamily="50" charset="-128"/>
              </a:rPr>
              <a:t>　</a:t>
            </a:r>
            <a:r>
              <a:rPr lang="ja-JP" altLang="en-US" u="sng" dirty="0" smtClean="0">
                <a:latin typeface="Meiryo UI" panose="020B0604030504040204" pitchFamily="50" charset="-128"/>
                <a:ea typeface="Meiryo UI" panose="020B0604030504040204" pitchFamily="50" charset="-128"/>
              </a:rPr>
              <a:t>カリングモード</a:t>
            </a:r>
            <a:endParaRPr lang="en-US" altLang="ja-JP" u="sng"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692696" y="727700"/>
            <a:ext cx="5472608" cy="1107996"/>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ポリゴンの描画を行う際に、見えないポリゴンの背面は描画する必要はない。その為、背面の描画を行わないようにする為にカリングモードを設定することが出来る。</a:t>
            </a:r>
            <a:r>
              <a:rPr lang="ja-JP" altLang="en-US" sz="1100" b="1" dirty="0" smtClean="0">
                <a:latin typeface="ゆたぽん（コーディング）" panose="02000609000000000000" pitchFamily="1" charset="-128"/>
                <a:ea typeface="Meiryo UI" panose="020B0604030504040204" pitchFamily="50" charset="-128"/>
              </a:rPr>
              <a:t>カリングとは、「ポリゴンを描画しない</a:t>
            </a:r>
            <a:r>
              <a:rPr lang="ja-JP" altLang="en-US" sz="1100" dirty="0" smtClean="0">
                <a:latin typeface="ゆたぽん（コーディング）" panose="02000609000000000000" pitchFamily="1" charset="-128"/>
                <a:ea typeface="Meiryo UI" panose="020B0604030504040204" pitchFamily="50" charset="-128"/>
              </a:rPr>
              <a:t>」ことであり、カリングすることによって</a:t>
            </a:r>
            <a:r>
              <a:rPr lang="ja-JP" altLang="en-US" sz="1100" b="1" dirty="0" smtClean="0">
                <a:latin typeface="ゆたぽん（コーディング）" panose="02000609000000000000" pitchFamily="1" charset="-128"/>
                <a:ea typeface="Meiryo UI" panose="020B0604030504040204" pitchFamily="50" charset="-128"/>
              </a:rPr>
              <a:t>背面の描画されることのない不要なポリゴンの描画処理を省略することが出来る</a:t>
            </a:r>
            <a:r>
              <a:rPr lang="ja-JP" altLang="en-US" sz="1100" dirty="0" smtClean="0">
                <a:latin typeface="ゆたぽん（コーディング）" panose="02000609000000000000" pitchFamily="1" charset="-128"/>
                <a:ea typeface="Meiryo UI" panose="020B0604030504040204" pitchFamily="50" charset="-128"/>
              </a:rPr>
              <a:t>。なお、カリングの設定には、「</a:t>
            </a:r>
            <a:r>
              <a:rPr lang="ja-JP" altLang="en-US" sz="1100" b="1" dirty="0" smtClean="0">
                <a:latin typeface="ゆたぽん（コーディング）" panose="02000609000000000000" pitchFamily="1" charset="-128"/>
                <a:ea typeface="Meiryo UI" panose="020B0604030504040204" pitchFamily="50" charset="-128"/>
              </a:rPr>
              <a:t>時計回りを</a:t>
            </a:r>
            <a:r>
              <a:rPr lang="ja-JP" altLang="en-US" sz="1100" b="1" dirty="0">
                <a:latin typeface="ゆたぽん（コーディング）" panose="02000609000000000000" pitchFamily="1" charset="-128"/>
                <a:ea typeface="Meiryo UI" panose="020B0604030504040204" pitchFamily="50" charset="-128"/>
              </a:rPr>
              <a:t>カリング</a:t>
            </a:r>
            <a:r>
              <a:rPr lang="ja-JP" altLang="en-US" sz="1100" dirty="0" smtClean="0">
                <a:latin typeface="ゆたぽん（コーディング）" panose="02000609000000000000" pitchFamily="1" charset="-128"/>
                <a:ea typeface="Meiryo UI" panose="020B0604030504040204" pitchFamily="50" charset="-128"/>
              </a:rPr>
              <a:t>」するモードと「</a:t>
            </a:r>
            <a:r>
              <a:rPr lang="ja-JP" altLang="en-US" sz="1100" b="1" dirty="0" smtClean="0">
                <a:latin typeface="ゆたぽん（コーディング）" panose="02000609000000000000" pitchFamily="1" charset="-128"/>
                <a:ea typeface="Meiryo UI" panose="020B0604030504040204" pitchFamily="50" charset="-128"/>
              </a:rPr>
              <a:t>反時計回りをカリング</a:t>
            </a:r>
            <a:r>
              <a:rPr lang="ja-JP" altLang="en-US" sz="1100" dirty="0" smtClean="0">
                <a:latin typeface="ゆたぽん（コーディング）" panose="02000609000000000000" pitchFamily="1" charset="-128"/>
                <a:ea typeface="Meiryo UI" panose="020B0604030504040204" pitchFamily="50" charset="-128"/>
              </a:rPr>
              <a:t>」するモード、「</a:t>
            </a:r>
            <a:r>
              <a:rPr lang="ja-JP" altLang="en-US" sz="1100" b="1" dirty="0" smtClean="0">
                <a:latin typeface="ゆたぽん（コーディング）" panose="02000609000000000000" pitchFamily="1" charset="-128"/>
                <a:ea typeface="Meiryo UI" panose="020B0604030504040204" pitchFamily="50" charset="-128"/>
              </a:rPr>
              <a:t>カリングなし</a:t>
            </a:r>
            <a:r>
              <a:rPr lang="ja-JP" altLang="en-US" sz="1100" dirty="0" smtClean="0">
                <a:latin typeface="ゆたぽん（コーディング）" panose="02000609000000000000" pitchFamily="1" charset="-128"/>
                <a:ea typeface="Meiryo UI" panose="020B0604030504040204" pitchFamily="50" charset="-128"/>
              </a:rPr>
              <a:t>」のモードがあり、規定値は反時計回りをカリングするモードとなっている</a:t>
            </a:r>
            <a:r>
              <a:rPr lang="ja-JP" altLang="en-US"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806060" y="2339752"/>
            <a:ext cx="1531499"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①時計回りをカリング</a:t>
            </a:r>
            <a:endParaRPr lang="ja-JP" altLang="ja-JP" sz="1100" dirty="0">
              <a:latin typeface="ゆたぽん（コーディング）" panose="02000609000000000000" pitchFamily="1" charset="-128"/>
              <a:ea typeface="Meiryo UI" panose="020B0604030504040204" pitchFamily="50" charset="-128"/>
            </a:endParaRPr>
          </a:p>
        </p:txBody>
      </p:sp>
      <p:sp>
        <p:nvSpPr>
          <p:cNvPr id="23" name="テキスト ボックス 22"/>
          <p:cNvSpPr txBox="1"/>
          <p:nvPr/>
        </p:nvSpPr>
        <p:spPr>
          <a:xfrm>
            <a:off x="1052736" y="264211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24" name="テキスト ボックス 23"/>
          <p:cNvSpPr txBox="1"/>
          <p:nvPr/>
        </p:nvSpPr>
        <p:spPr>
          <a:xfrm>
            <a:off x="1063124" y="3761863"/>
            <a:ext cx="284699"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3</a:t>
            </a:r>
          </a:p>
        </p:txBody>
      </p:sp>
      <p:sp>
        <p:nvSpPr>
          <p:cNvPr id="26" name="テキスト ボックス 25"/>
          <p:cNvSpPr txBox="1"/>
          <p:nvPr/>
        </p:nvSpPr>
        <p:spPr>
          <a:xfrm>
            <a:off x="2082434" y="3753768"/>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sp>
        <p:nvSpPr>
          <p:cNvPr id="27" name="テキスト ボックス 26"/>
          <p:cNvSpPr txBox="1"/>
          <p:nvPr/>
        </p:nvSpPr>
        <p:spPr>
          <a:xfrm>
            <a:off x="1367104" y="263431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28" name="テキスト ボックス 27"/>
          <p:cNvSpPr txBox="1"/>
          <p:nvPr/>
        </p:nvSpPr>
        <p:spPr>
          <a:xfrm>
            <a:off x="2420888" y="2635270"/>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grpSp>
        <p:nvGrpSpPr>
          <p:cNvPr id="29" name="グループ化 28"/>
          <p:cNvGrpSpPr/>
          <p:nvPr/>
        </p:nvGrpSpPr>
        <p:grpSpPr>
          <a:xfrm>
            <a:off x="1185805" y="2851294"/>
            <a:ext cx="1008112" cy="936104"/>
            <a:chOff x="1451280" y="1626512"/>
            <a:chExt cx="1008112" cy="936104"/>
          </a:xfrm>
        </p:grpSpPr>
        <p:sp>
          <p:nvSpPr>
            <p:cNvPr id="30" name="直角三角形 29"/>
            <p:cNvSpPr/>
            <p:nvPr/>
          </p:nvSpPr>
          <p:spPr>
            <a:xfrm>
              <a:off x="1451280" y="1626512"/>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613298" y="2120986"/>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α</a:t>
              </a:r>
            </a:p>
          </p:txBody>
        </p:sp>
      </p:grpSp>
      <p:grpSp>
        <p:nvGrpSpPr>
          <p:cNvPr id="32" name="グループ化 31"/>
          <p:cNvGrpSpPr/>
          <p:nvPr/>
        </p:nvGrpSpPr>
        <p:grpSpPr>
          <a:xfrm>
            <a:off x="1489534" y="2851294"/>
            <a:ext cx="1008112" cy="936104"/>
            <a:chOff x="2639412" y="1652934"/>
            <a:chExt cx="1008112" cy="936104"/>
          </a:xfrm>
        </p:grpSpPr>
        <p:sp>
          <p:nvSpPr>
            <p:cNvPr id="35" name="直角三角形 34"/>
            <p:cNvSpPr/>
            <p:nvPr/>
          </p:nvSpPr>
          <p:spPr>
            <a:xfrm rot="10800000">
              <a:off x="2639412" y="1652934"/>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3134126" y="1832954"/>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β</a:t>
              </a:r>
            </a:p>
          </p:txBody>
        </p:sp>
      </p:grpSp>
      <p:sp>
        <p:nvSpPr>
          <p:cNvPr id="38" name="テキスト ボックス 37"/>
          <p:cNvSpPr txBox="1"/>
          <p:nvPr/>
        </p:nvSpPr>
        <p:spPr>
          <a:xfrm>
            <a:off x="2514482" y="3774187"/>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1</a:t>
            </a:r>
          </a:p>
        </p:txBody>
      </p:sp>
      <p:sp>
        <p:nvSpPr>
          <p:cNvPr id="39" name="テキスト ボックス 38"/>
          <p:cNvSpPr txBox="1"/>
          <p:nvPr/>
        </p:nvSpPr>
        <p:spPr>
          <a:xfrm>
            <a:off x="562090" y="1907704"/>
            <a:ext cx="3384376"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種類のカリングモードの描画例は以下の通り</a:t>
            </a:r>
            <a:endParaRPr lang="ja-JP" altLang="ja-JP" sz="1100" dirty="0">
              <a:latin typeface="ゆたぽん（コーディング）" panose="02000609000000000000" pitchFamily="1" charset="-128"/>
              <a:ea typeface="Meiryo UI" panose="020B0604030504040204" pitchFamily="50" charset="-128"/>
            </a:endParaRPr>
          </a:p>
        </p:txBody>
      </p:sp>
      <p:cxnSp>
        <p:nvCxnSpPr>
          <p:cNvPr id="3" name="直線矢印コネクタ 2"/>
          <p:cNvCxnSpPr>
            <a:stCxn id="40" idx="0"/>
            <a:endCxn id="31" idx="2"/>
          </p:cNvCxnSpPr>
          <p:nvPr/>
        </p:nvCxnSpPr>
        <p:spPr>
          <a:xfrm flipV="1">
            <a:off x="1292305" y="3607378"/>
            <a:ext cx="226537" cy="594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476672" y="4201784"/>
            <a:ext cx="1631265" cy="430887"/>
          </a:xfrm>
          <a:prstGeom prst="rect">
            <a:avLst/>
          </a:prstGeom>
          <a:noFill/>
          <a:ln>
            <a:solidFill>
              <a:schemeClr val="accent1"/>
            </a:solidFill>
          </a:ln>
        </p:spPr>
        <p:txBody>
          <a:bodyPr wrap="square" rtlCol="0">
            <a:spAutoFit/>
          </a:bodyPr>
          <a:lstStyle/>
          <a:p>
            <a:pPr algn="ctr"/>
            <a:r>
              <a:rPr lang="ja-JP" altLang="en-US" sz="1100" dirty="0" smtClean="0">
                <a:latin typeface="ゆたぽん（コーディング）" panose="02000609000000000000" pitchFamily="1" charset="-128"/>
                <a:ea typeface="Meiryo UI" panose="020B0604030504040204" pitchFamily="50" charset="-128"/>
              </a:rPr>
              <a:t>時計回りで構成された</a:t>
            </a:r>
            <a:endParaRPr lang="en-US" altLang="ja-JP" sz="1100" dirty="0" smtClean="0">
              <a:latin typeface="ゆたぽん（コーディング）" panose="02000609000000000000" pitchFamily="1" charset="-128"/>
              <a:ea typeface="Meiryo UI" panose="020B0604030504040204" pitchFamily="50" charset="-128"/>
            </a:endParaRPr>
          </a:p>
          <a:p>
            <a:pPr algn="ctr"/>
            <a:r>
              <a:rPr lang="ja-JP" altLang="en-US" sz="1100" dirty="0" smtClean="0">
                <a:latin typeface="ゆたぽん（コーディング）" panose="02000609000000000000" pitchFamily="1" charset="-128"/>
                <a:ea typeface="Meiryo UI" panose="020B0604030504040204" pitchFamily="50" charset="-128"/>
              </a:rPr>
              <a:t>プリミティブ</a:t>
            </a:r>
            <a:endParaRPr lang="en-US" altLang="ja-JP" sz="1100" dirty="0" smtClean="0">
              <a:latin typeface="ゆたぽん（コーディング）" panose="02000609000000000000" pitchFamily="1" charset="-128"/>
              <a:ea typeface="Meiryo UI" panose="020B0604030504040204" pitchFamily="50" charset="-128"/>
            </a:endParaRPr>
          </a:p>
        </p:txBody>
      </p:sp>
      <p:cxnSp>
        <p:nvCxnSpPr>
          <p:cNvPr id="46" name="直線矢印コネクタ 45"/>
          <p:cNvCxnSpPr>
            <a:endCxn id="36" idx="2"/>
          </p:cNvCxnSpPr>
          <p:nvPr/>
        </p:nvCxnSpPr>
        <p:spPr>
          <a:xfrm flipH="1" flipV="1">
            <a:off x="2155267" y="3292924"/>
            <a:ext cx="392208" cy="908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2155267" y="4201784"/>
            <a:ext cx="1631265" cy="430887"/>
          </a:xfrm>
          <a:prstGeom prst="rect">
            <a:avLst/>
          </a:prstGeom>
          <a:noFill/>
          <a:ln>
            <a:solidFill>
              <a:schemeClr val="accent1"/>
            </a:solidFill>
          </a:ln>
        </p:spPr>
        <p:txBody>
          <a:bodyPr wrap="square" rtlCol="0">
            <a:spAutoFit/>
          </a:bodyPr>
          <a:lstStyle/>
          <a:p>
            <a:pPr algn="ctr"/>
            <a:r>
              <a:rPr lang="ja-JP" altLang="en-US" sz="1100" dirty="0" smtClean="0">
                <a:latin typeface="ゆたぽん（コーディング）" panose="02000609000000000000" pitchFamily="1" charset="-128"/>
                <a:ea typeface="Meiryo UI" panose="020B0604030504040204" pitchFamily="50" charset="-128"/>
              </a:rPr>
              <a:t>反時計回りで構成</a:t>
            </a:r>
            <a:endParaRPr lang="en-US" altLang="ja-JP" sz="1100" dirty="0" smtClean="0">
              <a:latin typeface="ゆたぽん（コーディング）" panose="02000609000000000000" pitchFamily="1" charset="-128"/>
              <a:ea typeface="Meiryo UI" panose="020B0604030504040204" pitchFamily="50" charset="-128"/>
            </a:endParaRPr>
          </a:p>
          <a:p>
            <a:pPr algn="ctr"/>
            <a:r>
              <a:rPr lang="ja-JP" altLang="en-US" sz="1100" dirty="0" smtClean="0">
                <a:latin typeface="ゆたぽん（コーディング）" panose="02000609000000000000" pitchFamily="1" charset="-128"/>
                <a:ea typeface="Meiryo UI" panose="020B0604030504040204" pitchFamily="50" charset="-128"/>
              </a:rPr>
              <a:t>されたプリミティブ</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9" name="右矢印 8"/>
          <p:cNvSpPr/>
          <p:nvPr/>
        </p:nvSpPr>
        <p:spPr>
          <a:xfrm>
            <a:off x="3030383" y="3006706"/>
            <a:ext cx="1178181" cy="62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ゆたぽん（コーディング）" panose="02000609000000000000" pitchFamily="1" charset="-128"/>
                <a:ea typeface="Meiryo UI" panose="020B0604030504040204" pitchFamily="50" charset="-128"/>
              </a:rPr>
              <a:t>描画</a:t>
            </a:r>
            <a:endParaRPr kumimoji="1" lang="ja-JP" altLang="en-US" dirty="0">
              <a:latin typeface="ゆたぽん（コーディング）" panose="02000609000000000000" pitchFamily="1" charset="-128"/>
              <a:ea typeface="Meiryo UI" panose="020B0604030504040204" pitchFamily="50" charset="-128"/>
            </a:endParaRPr>
          </a:p>
        </p:txBody>
      </p:sp>
      <p:grpSp>
        <p:nvGrpSpPr>
          <p:cNvPr id="10" name="グループ化 9"/>
          <p:cNvGrpSpPr/>
          <p:nvPr/>
        </p:nvGrpSpPr>
        <p:grpSpPr>
          <a:xfrm>
            <a:off x="4378557" y="2794436"/>
            <a:ext cx="1917880" cy="1401487"/>
            <a:chOff x="4190119" y="2765115"/>
            <a:chExt cx="1917880" cy="1401487"/>
          </a:xfrm>
        </p:grpSpPr>
        <p:sp>
          <p:nvSpPr>
            <p:cNvPr id="50" name="テキスト ボックス 49"/>
            <p:cNvSpPr txBox="1"/>
            <p:nvPr/>
          </p:nvSpPr>
          <p:spPr>
            <a:xfrm>
              <a:off x="4190119" y="2765115"/>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51" name="テキスト ボックス 50"/>
            <p:cNvSpPr txBox="1"/>
            <p:nvPr/>
          </p:nvSpPr>
          <p:spPr>
            <a:xfrm>
              <a:off x="5243903" y="2766075"/>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grpSp>
          <p:nvGrpSpPr>
            <p:cNvPr id="54" name="グループ化 53"/>
            <p:cNvGrpSpPr/>
            <p:nvPr/>
          </p:nvGrpSpPr>
          <p:grpSpPr>
            <a:xfrm>
              <a:off x="4312549" y="2982099"/>
              <a:ext cx="1008112" cy="936104"/>
              <a:chOff x="2639412" y="1652934"/>
              <a:chExt cx="1008112" cy="936104"/>
            </a:xfrm>
          </p:grpSpPr>
          <p:sp>
            <p:nvSpPr>
              <p:cNvPr id="56" name="直角三角形 55"/>
              <p:cNvSpPr/>
              <p:nvPr/>
            </p:nvSpPr>
            <p:spPr>
              <a:xfrm rot="10800000">
                <a:off x="2639412" y="1652934"/>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3134126" y="1832954"/>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β</a:t>
                </a:r>
              </a:p>
            </p:txBody>
          </p:sp>
        </p:grpSp>
        <p:sp>
          <p:nvSpPr>
            <p:cNvPr id="61" name="テキスト ボックス 60"/>
            <p:cNvSpPr txBox="1"/>
            <p:nvPr/>
          </p:nvSpPr>
          <p:spPr>
            <a:xfrm>
              <a:off x="5337497" y="3904992"/>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1</a:t>
              </a:r>
            </a:p>
          </p:txBody>
        </p:sp>
      </p:grpSp>
      <p:sp>
        <p:nvSpPr>
          <p:cNvPr id="62" name="テキスト ボックス 61"/>
          <p:cNvSpPr txBox="1"/>
          <p:nvPr/>
        </p:nvSpPr>
        <p:spPr>
          <a:xfrm>
            <a:off x="4149081" y="4218852"/>
            <a:ext cx="2232248" cy="430887"/>
          </a:xfrm>
          <a:prstGeom prst="rect">
            <a:avLst/>
          </a:prstGeom>
          <a:noFill/>
          <a:ln>
            <a:solidFill>
              <a:schemeClr val="accent1"/>
            </a:solidFill>
          </a:ln>
        </p:spPr>
        <p:txBody>
          <a:bodyPr wrap="square" rtlCol="0">
            <a:spAutoFit/>
          </a:bodyPr>
          <a:lstStyle/>
          <a:p>
            <a:pPr algn="ctr"/>
            <a:r>
              <a:rPr lang="ja-JP" altLang="en-US" sz="1100" b="1" dirty="0" smtClean="0">
                <a:solidFill>
                  <a:srgbClr val="FF0000"/>
                </a:solidFill>
                <a:latin typeface="ゆたぽん（コーディング）" panose="02000609000000000000" pitchFamily="1" charset="-128"/>
                <a:ea typeface="Meiryo UI" panose="020B0604030504040204" pitchFamily="50" charset="-128"/>
              </a:rPr>
              <a:t>時計回りで構成されたプリミティブは</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a:p>
            <a:pPr algn="ctr"/>
            <a:r>
              <a:rPr lang="ja-JP" altLang="en-US" sz="1100" b="1" dirty="0" smtClean="0">
                <a:solidFill>
                  <a:srgbClr val="FF0000"/>
                </a:solidFill>
                <a:latin typeface="ゆたぽん（コーディング）" panose="02000609000000000000" pitchFamily="1" charset="-128"/>
                <a:ea typeface="Meiryo UI" panose="020B0604030504040204" pitchFamily="50" charset="-128"/>
              </a:rPr>
              <a:t>描画されない</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p:txBody>
      </p:sp>
      <p:sp>
        <p:nvSpPr>
          <p:cNvPr id="63" name="テキスト ボックス 62"/>
          <p:cNvSpPr txBox="1"/>
          <p:nvPr/>
        </p:nvSpPr>
        <p:spPr>
          <a:xfrm>
            <a:off x="806060" y="4901048"/>
            <a:ext cx="2478924"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②反時計回りをカリング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規定値</a:t>
            </a:r>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64" name="テキスト ボックス 63"/>
          <p:cNvSpPr txBox="1"/>
          <p:nvPr/>
        </p:nvSpPr>
        <p:spPr>
          <a:xfrm>
            <a:off x="1052736" y="5203406"/>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65" name="テキスト ボックス 64"/>
          <p:cNvSpPr txBox="1"/>
          <p:nvPr/>
        </p:nvSpPr>
        <p:spPr>
          <a:xfrm>
            <a:off x="1063124" y="6323159"/>
            <a:ext cx="284699"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3</a:t>
            </a:r>
          </a:p>
        </p:txBody>
      </p:sp>
      <p:sp>
        <p:nvSpPr>
          <p:cNvPr id="66" name="テキスト ボックス 65"/>
          <p:cNvSpPr txBox="1"/>
          <p:nvPr/>
        </p:nvSpPr>
        <p:spPr>
          <a:xfrm>
            <a:off x="2082434" y="6315064"/>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sp>
        <p:nvSpPr>
          <p:cNvPr id="67" name="テキスト ボックス 66"/>
          <p:cNvSpPr txBox="1"/>
          <p:nvPr/>
        </p:nvSpPr>
        <p:spPr>
          <a:xfrm>
            <a:off x="1367104" y="5195606"/>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69" name="テキスト ボックス 68"/>
          <p:cNvSpPr txBox="1"/>
          <p:nvPr/>
        </p:nvSpPr>
        <p:spPr>
          <a:xfrm>
            <a:off x="2420888" y="5196566"/>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grpSp>
        <p:nvGrpSpPr>
          <p:cNvPr id="70" name="グループ化 69"/>
          <p:cNvGrpSpPr/>
          <p:nvPr/>
        </p:nvGrpSpPr>
        <p:grpSpPr>
          <a:xfrm>
            <a:off x="1185805" y="5412590"/>
            <a:ext cx="1008112" cy="936104"/>
            <a:chOff x="1451280" y="1626512"/>
            <a:chExt cx="1008112" cy="936104"/>
          </a:xfrm>
        </p:grpSpPr>
        <p:sp>
          <p:nvSpPr>
            <p:cNvPr id="71" name="直角三角形 70"/>
            <p:cNvSpPr/>
            <p:nvPr/>
          </p:nvSpPr>
          <p:spPr>
            <a:xfrm>
              <a:off x="1451280" y="1626512"/>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2" name="テキスト ボックス 71"/>
            <p:cNvSpPr txBox="1"/>
            <p:nvPr/>
          </p:nvSpPr>
          <p:spPr>
            <a:xfrm>
              <a:off x="1613298" y="2120986"/>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α</a:t>
              </a:r>
            </a:p>
          </p:txBody>
        </p:sp>
      </p:grpSp>
      <p:grpSp>
        <p:nvGrpSpPr>
          <p:cNvPr id="73" name="グループ化 72"/>
          <p:cNvGrpSpPr/>
          <p:nvPr/>
        </p:nvGrpSpPr>
        <p:grpSpPr>
          <a:xfrm>
            <a:off x="1489534" y="5412590"/>
            <a:ext cx="1008112" cy="936104"/>
            <a:chOff x="2639412" y="1652934"/>
            <a:chExt cx="1008112" cy="936104"/>
          </a:xfrm>
        </p:grpSpPr>
        <p:sp>
          <p:nvSpPr>
            <p:cNvPr id="74" name="直角三角形 73"/>
            <p:cNvSpPr/>
            <p:nvPr/>
          </p:nvSpPr>
          <p:spPr>
            <a:xfrm rot="10800000">
              <a:off x="2639412" y="1652934"/>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3134126" y="1832954"/>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β</a:t>
              </a:r>
            </a:p>
          </p:txBody>
        </p:sp>
      </p:grpSp>
      <p:sp>
        <p:nvSpPr>
          <p:cNvPr id="76" name="テキスト ボックス 75"/>
          <p:cNvSpPr txBox="1"/>
          <p:nvPr/>
        </p:nvSpPr>
        <p:spPr>
          <a:xfrm>
            <a:off x="2514482" y="6335483"/>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1</a:t>
            </a:r>
          </a:p>
        </p:txBody>
      </p:sp>
      <p:cxnSp>
        <p:nvCxnSpPr>
          <p:cNvPr id="77" name="直線矢印コネクタ 76"/>
          <p:cNvCxnSpPr>
            <a:stCxn id="78" idx="0"/>
            <a:endCxn id="72" idx="2"/>
          </p:cNvCxnSpPr>
          <p:nvPr/>
        </p:nvCxnSpPr>
        <p:spPr>
          <a:xfrm flipV="1">
            <a:off x="1292305" y="6168674"/>
            <a:ext cx="226537" cy="594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476672" y="6763080"/>
            <a:ext cx="1631265" cy="430887"/>
          </a:xfrm>
          <a:prstGeom prst="rect">
            <a:avLst/>
          </a:prstGeom>
          <a:noFill/>
          <a:ln>
            <a:solidFill>
              <a:schemeClr val="accent1"/>
            </a:solidFill>
          </a:ln>
        </p:spPr>
        <p:txBody>
          <a:bodyPr wrap="square" rtlCol="0">
            <a:spAutoFit/>
          </a:bodyPr>
          <a:lstStyle/>
          <a:p>
            <a:pPr algn="ctr"/>
            <a:r>
              <a:rPr lang="ja-JP" altLang="en-US" sz="1100" dirty="0" smtClean="0">
                <a:latin typeface="ゆたぽん（コーディング）" panose="02000609000000000000" pitchFamily="1" charset="-128"/>
                <a:ea typeface="Meiryo UI" panose="020B0604030504040204" pitchFamily="50" charset="-128"/>
              </a:rPr>
              <a:t>時計回りで構成された</a:t>
            </a:r>
            <a:endParaRPr lang="en-US" altLang="ja-JP" sz="1100" dirty="0" smtClean="0">
              <a:latin typeface="ゆたぽん（コーディング）" panose="02000609000000000000" pitchFamily="1" charset="-128"/>
              <a:ea typeface="Meiryo UI" panose="020B0604030504040204" pitchFamily="50" charset="-128"/>
            </a:endParaRPr>
          </a:p>
          <a:p>
            <a:pPr algn="ctr"/>
            <a:r>
              <a:rPr lang="ja-JP" altLang="en-US" sz="1100" dirty="0" smtClean="0">
                <a:latin typeface="ゆたぽん（コーディング）" panose="02000609000000000000" pitchFamily="1" charset="-128"/>
                <a:ea typeface="Meiryo UI" panose="020B0604030504040204" pitchFamily="50" charset="-128"/>
              </a:rPr>
              <a:t>プリミティブ</a:t>
            </a:r>
            <a:endParaRPr lang="en-US" altLang="ja-JP" sz="1100" dirty="0" smtClean="0">
              <a:latin typeface="ゆたぽん（コーディング）" panose="02000609000000000000" pitchFamily="1" charset="-128"/>
              <a:ea typeface="Meiryo UI" panose="020B0604030504040204" pitchFamily="50" charset="-128"/>
            </a:endParaRPr>
          </a:p>
        </p:txBody>
      </p:sp>
      <p:cxnSp>
        <p:nvCxnSpPr>
          <p:cNvPr id="79" name="直線矢印コネクタ 78"/>
          <p:cNvCxnSpPr>
            <a:endCxn id="75" idx="2"/>
          </p:cNvCxnSpPr>
          <p:nvPr/>
        </p:nvCxnSpPr>
        <p:spPr>
          <a:xfrm flipH="1" flipV="1">
            <a:off x="2155267" y="5854220"/>
            <a:ext cx="392208" cy="908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2155267" y="6763080"/>
            <a:ext cx="1631265" cy="430887"/>
          </a:xfrm>
          <a:prstGeom prst="rect">
            <a:avLst/>
          </a:prstGeom>
          <a:noFill/>
          <a:ln>
            <a:solidFill>
              <a:schemeClr val="accent1"/>
            </a:solidFill>
          </a:ln>
        </p:spPr>
        <p:txBody>
          <a:bodyPr wrap="square" rtlCol="0">
            <a:spAutoFit/>
          </a:bodyPr>
          <a:lstStyle/>
          <a:p>
            <a:pPr algn="ctr"/>
            <a:r>
              <a:rPr lang="ja-JP" altLang="en-US" sz="1100" dirty="0" smtClean="0">
                <a:latin typeface="ゆたぽん（コーディング）" panose="02000609000000000000" pitchFamily="1" charset="-128"/>
                <a:ea typeface="Meiryo UI" panose="020B0604030504040204" pitchFamily="50" charset="-128"/>
              </a:rPr>
              <a:t>反時計回りで構成</a:t>
            </a:r>
            <a:endParaRPr lang="en-US" altLang="ja-JP" sz="1100" dirty="0" smtClean="0">
              <a:latin typeface="ゆたぽん（コーディング）" panose="02000609000000000000" pitchFamily="1" charset="-128"/>
              <a:ea typeface="Meiryo UI" panose="020B0604030504040204" pitchFamily="50" charset="-128"/>
            </a:endParaRPr>
          </a:p>
          <a:p>
            <a:pPr algn="ctr"/>
            <a:r>
              <a:rPr lang="ja-JP" altLang="en-US" sz="1100" dirty="0" smtClean="0">
                <a:latin typeface="ゆたぽん（コーディング）" panose="02000609000000000000" pitchFamily="1" charset="-128"/>
                <a:ea typeface="Meiryo UI" panose="020B0604030504040204" pitchFamily="50" charset="-128"/>
              </a:rPr>
              <a:t>されたプリミティブ</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81" name="右矢印 80"/>
          <p:cNvSpPr/>
          <p:nvPr/>
        </p:nvSpPr>
        <p:spPr>
          <a:xfrm>
            <a:off x="3030383" y="5568002"/>
            <a:ext cx="1178181" cy="62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ゆたぽん（コーディング）" panose="02000609000000000000" pitchFamily="1" charset="-128"/>
                <a:ea typeface="Meiryo UI" panose="020B0604030504040204" pitchFamily="50" charset="-128"/>
              </a:rPr>
              <a:t>描画</a:t>
            </a:r>
            <a:endParaRPr kumimoji="1" lang="ja-JP" altLang="en-US" dirty="0">
              <a:latin typeface="ゆたぽん（コーディング）" panose="02000609000000000000" pitchFamily="1" charset="-128"/>
              <a:ea typeface="Meiryo UI" panose="020B0604030504040204" pitchFamily="50" charset="-128"/>
            </a:endParaRPr>
          </a:p>
        </p:txBody>
      </p:sp>
      <p:sp>
        <p:nvSpPr>
          <p:cNvPr id="89" name="テキスト ボックス 88"/>
          <p:cNvSpPr txBox="1"/>
          <p:nvPr/>
        </p:nvSpPr>
        <p:spPr>
          <a:xfrm>
            <a:off x="4149080" y="6780148"/>
            <a:ext cx="2366019" cy="430887"/>
          </a:xfrm>
          <a:prstGeom prst="rect">
            <a:avLst/>
          </a:prstGeom>
          <a:noFill/>
          <a:ln>
            <a:solidFill>
              <a:schemeClr val="accent1"/>
            </a:solidFill>
          </a:ln>
        </p:spPr>
        <p:txBody>
          <a:bodyPr wrap="square" rtlCol="0">
            <a:spAutoFit/>
          </a:bodyPr>
          <a:lstStyle/>
          <a:p>
            <a:pPr algn="ctr"/>
            <a:r>
              <a:rPr lang="ja-JP" altLang="en-US" sz="1100" b="1" dirty="0" smtClean="0">
                <a:solidFill>
                  <a:srgbClr val="FF0000"/>
                </a:solidFill>
                <a:latin typeface="ゆたぽん（コーディング）" panose="02000609000000000000" pitchFamily="1" charset="-128"/>
                <a:ea typeface="Meiryo UI" panose="020B0604030504040204" pitchFamily="50" charset="-128"/>
              </a:rPr>
              <a:t>反時計回りで構成されたプリミティブは</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a:p>
            <a:pPr algn="ctr"/>
            <a:r>
              <a:rPr lang="ja-JP" altLang="en-US" sz="1100" b="1" dirty="0" smtClean="0">
                <a:solidFill>
                  <a:srgbClr val="FF0000"/>
                </a:solidFill>
                <a:latin typeface="ゆたぽん（コーディング）" panose="02000609000000000000" pitchFamily="1" charset="-128"/>
                <a:ea typeface="Meiryo UI" panose="020B0604030504040204" pitchFamily="50" charset="-128"/>
              </a:rPr>
              <a:t>描画されない</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p:txBody>
      </p:sp>
      <p:grpSp>
        <p:nvGrpSpPr>
          <p:cNvPr id="11" name="グループ化 10"/>
          <p:cNvGrpSpPr/>
          <p:nvPr/>
        </p:nvGrpSpPr>
        <p:grpSpPr>
          <a:xfrm>
            <a:off x="4293773" y="5215464"/>
            <a:ext cx="1800200" cy="1381363"/>
            <a:chOff x="4293773" y="5215464"/>
            <a:chExt cx="1800200" cy="1381363"/>
          </a:xfrm>
        </p:grpSpPr>
        <p:sp>
          <p:nvSpPr>
            <p:cNvPr id="90" name="テキスト ボックス 89"/>
            <p:cNvSpPr txBox="1"/>
            <p:nvPr/>
          </p:nvSpPr>
          <p:spPr>
            <a:xfrm>
              <a:off x="4293773" y="5215464"/>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0</a:t>
              </a:r>
            </a:p>
          </p:txBody>
        </p:sp>
        <p:sp>
          <p:nvSpPr>
            <p:cNvPr id="91" name="テキスト ボックス 90"/>
            <p:cNvSpPr txBox="1"/>
            <p:nvPr/>
          </p:nvSpPr>
          <p:spPr>
            <a:xfrm>
              <a:off x="4304161" y="6335217"/>
              <a:ext cx="284699"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3</a:t>
              </a:r>
            </a:p>
          </p:txBody>
        </p:sp>
        <p:sp>
          <p:nvSpPr>
            <p:cNvPr id="92" name="テキスト ボックス 91"/>
            <p:cNvSpPr txBox="1"/>
            <p:nvPr/>
          </p:nvSpPr>
          <p:spPr>
            <a:xfrm>
              <a:off x="5323471" y="6327122"/>
              <a:ext cx="77050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2</a:t>
              </a:r>
            </a:p>
          </p:txBody>
        </p:sp>
        <p:grpSp>
          <p:nvGrpSpPr>
            <p:cNvPr id="93" name="グループ化 92"/>
            <p:cNvGrpSpPr/>
            <p:nvPr/>
          </p:nvGrpSpPr>
          <p:grpSpPr>
            <a:xfrm>
              <a:off x="4426842" y="5424648"/>
              <a:ext cx="1008112" cy="936104"/>
              <a:chOff x="1451280" y="1626512"/>
              <a:chExt cx="1008112" cy="936104"/>
            </a:xfrm>
          </p:grpSpPr>
          <p:sp>
            <p:nvSpPr>
              <p:cNvPr id="94" name="直角三角形 93"/>
              <p:cNvSpPr/>
              <p:nvPr/>
            </p:nvSpPr>
            <p:spPr>
              <a:xfrm>
                <a:off x="1451280" y="1626512"/>
                <a:ext cx="1008112" cy="93610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613298" y="2120986"/>
                <a:ext cx="34203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α</a:t>
                </a:r>
              </a:p>
            </p:txBody>
          </p:sp>
        </p:grpSp>
      </p:grpSp>
    </p:spTree>
    <p:extLst>
      <p:ext uri="{BB962C8B-B14F-4D97-AF65-F5344CB8AC3E}">
        <p14:creationId xmlns:p14="http://schemas.microsoft.com/office/powerpoint/2010/main" val="26684204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ゆたぽん（コーディング）" panose="02000609000000000000" pitchFamily="1" charset="-128"/>
                <a:ea typeface="Meiryo UI" panose="020B0604030504040204" pitchFamily="50" charset="-128"/>
              </a:rPr>
              <a:pPr/>
              <a:t>47</a:t>
            </a:fld>
            <a:endParaRPr kumimoji="1" lang="ja-JP" altLang="en-US">
              <a:latin typeface="ゆたぽん（コーディング）" panose="02000609000000000000" pitchFamily="1"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92696" y="295652"/>
            <a:ext cx="547260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カリングモードは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デバイスに対して設定する必要があり、</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SetRenderState</a:t>
            </a:r>
            <a:r>
              <a:rPr lang="ja-JP" altLang="en-US" sz="1100" b="1" dirty="0" smtClean="0">
                <a:latin typeface="Meiryo UI" panose="020B0604030504040204" pitchFamily="50" charset="-128"/>
                <a:ea typeface="Meiryo UI" panose="020B0604030504040204" pitchFamily="50" charset="-128"/>
              </a:rPr>
              <a:t>関数にて設定を行う</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684124" y="899592"/>
            <a:ext cx="5049131"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SetRenderState</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単一デバイスのレンダリング ステート パラメータを設定</a:t>
            </a:r>
            <a:r>
              <a:rPr lang="ja-JP" altLang="en-US" sz="1100" dirty="0" smtClean="0">
                <a:latin typeface="ゆたぽん（コーディング）" panose="02000609000000000000" pitchFamily="1" charset="-128"/>
                <a:ea typeface="Meiryo UI" panose="020B0604030504040204" pitchFamily="50" charset="-128"/>
              </a:rPr>
              <a:t>する。</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nb-NO" altLang="ja-JP" sz="1100" dirty="0">
                <a:latin typeface="ゆたぽん（コーディング）" panose="02000609000000000000" pitchFamily="1" charset="-128"/>
                <a:ea typeface="Meiryo UI" panose="020B0604030504040204" pitchFamily="50" charset="-128"/>
              </a:rPr>
              <a:t>HRESULT SetRenderState</a:t>
            </a:r>
            <a:r>
              <a:rPr lang="nb-NO"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nb-NO" altLang="ja-JP" sz="1100" dirty="0" smtClean="0">
                <a:latin typeface="ゆたぽん（コーディング）" panose="02000609000000000000" pitchFamily="1" charset="-128"/>
                <a:ea typeface="Meiryo UI" panose="020B0604030504040204" pitchFamily="50" charset="-128"/>
              </a:rPr>
              <a:t>D3DRENDERSTATETYPE</a:t>
            </a:r>
            <a:r>
              <a:rPr lang="nb-NO" altLang="ja-JP" sz="1100" dirty="0">
                <a:latin typeface="ゆたぽん（コーディング）" panose="02000609000000000000" pitchFamily="1" charset="-128"/>
                <a:ea typeface="Meiryo UI" panose="020B0604030504040204" pitchFamily="50" charset="-128"/>
              </a:rPr>
              <a:t> State</a:t>
            </a:r>
            <a:r>
              <a:rPr lang="nb-NO"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設定するデバイスステート</a:t>
            </a:r>
            <a:r>
              <a:rPr lang="en-US" altLang="ja-JP" sz="1100" dirty="0" smtClean="0">
                <a:latin typeface="ゆたぽん（コーディング）" panose="02000609000000000000" pitchFamily="1" charset="-128"/>
                <a:ea typeface="Meiryo UI" panose="020B0604030504040204" pitchFamily="50" charset="-128"/>
              </a:rPr>
              <a:t>※</a:t>
            </a:r>
            <a:endParaRPr lang="nb-NO"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nb-NO" altLang="ja-JP" sz="1100" dirty="0" smtClean="0">
                <a:latin typeface="ゆたぽん（コーディング）" panose="02000609000000000000" pitchFamily="1" charset="-128"/>
                <a:ea typeface="Meiryo UI" panose="020B0604030504040204" pitchFamily="50" charset="-128"/>
              </a:rPr>
              <a:t>DWORD</a:t>
            </a:r>
            <a:r>
              <a:rPr lang="nb-NO" altLang="ja-JP" sz="1100" dirty="0">
                <a:latin typeface="ゆたぽん（コーディング）" panose="02000609000000000000" pitchFamily="1" charset="-128"/>
                <a:ea typeface="Meiryo UI" panose="020B0604030504040204" pitchFamily="50" charset="-128"/>
              </a:rPr>
              <a:t> </a:t>
            </a:r>
            <a:r>
              <a:rPr lang="nb-NO" altLang="ja-JP" sz="1100" dirty="0" smtClean="0">
                <a:latin typeface="ゆたぽん（コーディング）" panose="02000609000000000000" pitchFamily="1" charset="-128"/>
                <a:ea typeface="Meiryo UI" panose="020B0604030504040204" pitchFamily="50" charset="-128"/>
              </a:rPr>
              <a:t>Value</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設定する値</a:t>
            </a:r>
            <a:endParaRPr lang="nb-NO" altLang="ja-JP" sz="1100" dirty="0" smtClean="0">
              <a:latin typeface="ゆたぽん（コーディング）" panose="02000609000000000000" pitchFamily="1" charset="-128"/>
              <a:ea typeface="Meiryo UI" panose="020B0604030504040204" pitchFamily="50" charset="-128"/>
            </a:endParaRPr>
          </a:p>
          <a:p>
            <a:r>
              <a:rPr lang="nb-NO"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82" name="テキスト ボックス 81"/>
          <p:cNvSpPr txBox="1"/>
          <p:nvPr/>
        </p:nvSpPr>
        <p:spPr>
          <a:xfrm>
            <a:off x="692696" y="2461950"/>
            <a:ext cx="5760640"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この関数を用いることで、カリングモード以外の様々なデバイスステートを設定することが出来る。また、設定出来るデバイスステートには様々なものがある為、今後必要なタイミングで順次説明していく。</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なお、</a:t>
            </a:r>
            <a:r>
              <a:rPr lang="ja-JP" altLang="en-US" sz="1100" b="1" dirty="0" smtClean="0">
                <a:latin typeface="Meiryo UI" panose="020B0604030504040204" pitchFamily="50" charset="-128"/>
                <a:ea typeface="Meiryo UI" panose="020B0604030504040204" pitchFamily="50" charset="-128"/>
              </a:rPr>
              <a:t>カリングモードは、</a:t>
            </a:r>
            <a:r>
              <a:rPr lang="en-US" altLang="ja-JP" sz="1100" b="1" dirty="0" smtClean="0">
                <a:latin typeface="Meiryo UI" panose="020B0604030504040204" pitchFamily="50" charset="-128"/>
                <a:ea typeface="Meiryo UI" panose="020B0604030504040204" pitchFamily="50" charset="-128"/>
              </a:rPr>
              <a:t>D3DRS_CULLMODE</a:t>
            </a:r>
            <a:r>
              <a:rPr lang="ja-JP" altLang="en-US" sz="1100" b="1" dirty="0" smtClean="0">
                <a:latin typeface="Meiryo UI" panose="020B0604030504040204" pitchFamily="50" charset="-128"/>
                <a:ea typeface="Meiryo UI" panose="020B0604030504040204" pitchFamily="50" charset="-128"/>
              </a:rPr>
              <a:t>というデバイスステートを使用</a:t>
            </a:r>
            <a:r>
              <a:rPr lang="ja-JP" altLang="en-US" sz="1100" dirty="0" smtClean="0">
                <a:latin typeface="Meiryo UI" panose="020B0604030504040204" pitchFamily="50" charset="-128"/>
                <a:ea typeface="Meiryo UI" panose="020B0604030504040204" pitchFamily="50" charset="-128"/>
              </a:rPr>
              <a:t>し、第</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引数には以下の値を使用する。</a:t>
            </a:r>
            <a:endParaRPr lang="en-US" altLang="ja-JP" sz="1100"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59102422"/>
              </p:ext>
            </p:extLst>
          </p:nvPr>
        </p:nvGraphicFramePr>
        <p:xfrm>
          <a:off x="1143000" y="3507472"/>
          <a:ext cx="4572000" cy="1036320"/>
        </p:xfrm>
        <a:graphic>
          <a:graphicData uri="http://schemas.openxmlformats.org/drawingml/2006/table">
            <a:tbl>
              <a:tblPr firstRow="1" bandRow="1">
                <a:tableStyleId>{5C22544A-7EE6-4342-B048-85BDC9FD1C3A}</a:tableStyleId>
              </a:tblPr>
              <a:tblGrid>
                <a:gridCol w="2862064"/>
                <a:gridCol w="1709936"/>
              </a:tblGrid>
              <a:tr h="144016">
                <a:tc>
                  <a:txBody>
                    <a:bodyPr/>
                    <a:lstStyle/>
                    <a:p>
                      <a:pPr algn="ctr"/>
                      <a:r>
                        <a:rPr kumimoji="1" lang="ja-JP" altLang="en-US" sz="1100" dirty="0" smtClean="0">
                          <a:solidFill>
                            <a:schemeClr val="tx1"/>
                          </a:solidFill>
                          <a:latin typeface="Meiryo UI" panose="020B0604030504040204" pitchFamily="50" charset="-128"/>
                          <a:ea typeface="Meiryo UI" panose="020B0604030504040204" pitchFamily="50" charset="-128"/>
                        </a:rPr>
                        <a:t>第</a:t>
                      </a:r>
                      <a:r>
                        <a:rPr kumimoji="1" lang="en-US" altLang="ja-JP" sz="1100" dirty="0" smtClean="0">
                          <a:solidFill>
                            <a:schemeClr val="tx1"/>
                          </a:solidFill>
                          <a:latin typeface="Meiryo UI" panose="020B0604030504040204" pitchFamily="50" charset="-128"/>
                          <a:ea typeface="Meiryo UI" panose="020B0604030504040204" pitchFamily="50" charset="-128"/>
                        </a:rPr>
                        <a:t>2</a:t>
                      </a:r>
                      <a:r>
                        <a:rPr kumimoji="1" lang="ja-JP" altLang="en-US" sz="1100" dirty="0" smtClean="0">
                          <a:solidFill>
                            <a:schemeClr val="tx1"/>
                          </a:solidFill>
                          <a:latin typeface="Meiryo UI" panose="020B0604030504040204" pitchFamily="50" charset="-128"/>
                          <a:ea typeface="Meiryo UI" panose="020B0604030504040204" pitchFamily="50" charset="-128"/>
                        </a:rPr>
                        <a:t>引数の値</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chemeClr val="tx1"/>
                          </a:solidFill>
                          <a:latin typeface="Meiryo UI" panose="020B0604030504040204" pitchFamily="50" charset="-128"/>
                          <a:ea typeface="Meiryo UI" panose="020B0604030504040204" pitchFamily="50" charset="-128"/>
                        </a:rPr>
                        <a:t>内容</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138296">
                <a:tc>
                  <a:txBody>
                    <a:bodyPr/>
                    <a:lstStyle/>
                    <a:p>
                      <a:r>
                        <a:rPr kumimoji="1" lang="ja-JP" altLang="en-US" sz="1100" dirty="0" smtClean="0">
                          <a:solidFill>
                            <a:schemeClr val="tx1"/>
                          </a:solidFill>
                          <a:latin typeface="Meiryo UI" panose="020B0604030504040204" pitchFamily="50" charset="-128"/>
                          <a:ea typeface="Meiryo UI" panose="020B0604030504040204" pitchFamily="50" charset="-128"/>
                        </a:rPr>
                        <a:t>時計回りをカリング</a:t>
                      </a:r>
                      <a:r>
                        <a:rPr kumimoji="1" lang="en-US" altLang="ja-JP" sz="1100" dirty="0" smtClean="0">
                          <a:solidFill>
                            <a:schemeClr val="tx1"/>
                          </a:solidFill>
                          <a:latin typeface="Meiryo UI" panose="020B0604030504040204" pitchFamily="50" charset="-128"/>
                          <a:ea typeface="Meiryo UI" panose="020B0604030504040204" pitchFamily="50" charset="-128"/>
                        </a:rPr>
                        <a:t>(</a:t>
                      </a:r>
                      <a:r>
                        <a:rPr kumimoji="1" lang="ja-JP" altLang="en-US" sz="1100" dirty="0" smtClean="0">
                          <a:solidFill>
                            <a:schemeClr val="tx1"/>
                          </a:solidFill>
                          <a:latin typeface="Meiryo UI" panose="020B0604030504040204" pitchFamily="50" charset="-128"/>
                          <a:ea typeface="Meiryo UI" panose="020B0604030504040204" pitchFamily="50" charset="-128"/>
                        </a:rPr>
                        <a:t>裏面描画</a:t>
                      </a:r>
                      <a:r>
                        <a:rPr kumimoji="1" lang="en-US" altLang="ja-JP" sz="1100" dirty="0" smtClean="0">
                          <a:solidFill>
                            <a:schemeClr val="tx1"/>
                          </a:solidFill>
                          <a:latin typeface="Meiryo UI" panose="020B0604030504040204" pitchFamily="50" charset="-128"/>
                          <a:ea typeface="Meiryo UI" panose="020B0604030504040204" pitchFamily="50" charset="-128"/>
                        </a:rPr>
                        <a:t>)</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Meiryo UI" panose="020B0604030504040204" pitchFamily="50" charset="-128"/>
                          <a:ea typeface="Meiryo UI" panose="020B0604030504040204" pitchFamily="50" charset="-128"/>
                        </a:rPr>
                        <a:t>D3DCULL_CCW</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912">
                <a:tc>
                  <a:txBody>
                    <a:bodyPr/>
                    <a:lstStyle/>
                    <a:p>
                      <a:r>
                        <a:rPr kumimoji="1" lang="ja-JP" altLang="en-US" sz="1100" dirty="0" smtClean="0">
                          <a:solidFill>
                            <a:schemeClr val="tx1"/>
                          </a:solidFill>
                          <a:latin typeface="Meiryo UI" panose="020B0604030504040204" pitchFamily="50" charset="-128"/>
                          <a:ea typeface="Meiryo UI" panose="020B0604030504040204" pitchFamily="50" charset="-128"/>
                        </a:rPr>
                        <a:t>反時計回りをカリング</a:t>
                      </a:r>
                      <a:r>
                        <a:rPr kumimoji="1" lang="en-US" altLang="ja-JP" sz="1100" dirty="0" smtClean="0">
                          <a:solidFill>
                            <a:schemeClr val="tx1"/>
                          </a:solidFill>
                          <a:latin typeface="Meiryo UI" panose="020B0604030504040204" pitchFamily="50" charset="-128"/>
                          <a:ea typeface="Meiryo UI" panose="020B0604030504040204" pitchFamily="50" charset="-128"/>
                        </a:rPr>
                        <a:t>(</a:t>
                      </a:r>
                      <a:r>
                        <a:rPr kumimoji="1" lang="ja-JP" altLang="en-US" sz="1100" dirty="0" smtClean="0">
                          <a:solidFill>
                            <a:schemeClr val="tx1"/>
                          </a:solidFill>
                          <a:latin typeface="Meiryo UI" panose="020B0604030504040204" pitchFamily="50" charset="-128"/>
                          <a:ea typeface="Meiryo UI" panose="020B0604030504040204" pitchFamily="50" charset="-128"/>
                        </a:rPr>
                        <a:t>規定値</a:t>
                      </a:r>
                      <a:r>
                        <a:rPr kumimoji="1" lang="en-US" altLang="ja-JP" sz="1100" dirty="0" smtClean="0">
                          <a:solidFill>
                            <a:schemeClr val="tx1"/>
                          </a:solidFill>
                          <a:latin typeface="Meiryo UI" panose="020B0604030504040204" pitchFamily="50" charset="-128"/>
                          <a:ea typeface="Meiryo UI" panose="020B0604030504040204" pitchFamily="50" charset="-128"/>
                        </a:rPr>
                        <a:t>)(</a:t>
                      </a:r>
                      <a:r>
                        <a:rPr kumimoji="1" lang="ja-JP" altLang="en-US" sz="1100" dirty="0" smtClean="0">
                          <a:solidFill>
                            <a:schemeClr val="tx1"/>
                          </a:solidFill>
                          <a:latin typeface="Meiryo UI" panose="020B0604030504040204" pitchFamily="50" charset="-128"/>
                          <a:ea typeface="Meiryo UI" panose="020B0604030504040204" pitchFamily="50" charset="-128"/>
                        </a:rPr>
                        <a:t>表面描画</a:t>
                      </a:r>
                      <a:r>
                        <a:rPr kumimoji="1" lang="en-US" altLang="ja-JP" sz="1100" dirty="0" smtClean="0">
                          <a:solidFill>
                            <a:schemeClr val="tx1"/>
                          </a:solidFill>
                          <a:latin typeface="Meiryo UI" panose="020B0604030504040204" pitchFamily="50" charset="-128"/>
                          <a:ea typeface="Meiryo UI" panose="020B060403050404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Meiryo UI" panose="020B0604030504040204" pitchFamily="50" charset="-128"/>
                          <a:ea typeface="Meiryo UI" panose="020B0604030504040204" pitchFamily="50" charset="-128"/>
                        </a:rPr>
                        <a:t>D3DCULL_CW</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kumimoji="1" lang="ja-JP" altLang="en-US" sz="1100" dirty="0" smtClean="0">
                          <a:solidFill>
                            <a:schemeClr val="tx1"/>
                          </a:solidFill>
                          <a:latin typeface="Meiryo UI" panose="020B0604030504040204" pitchFamily="50" charset="-128"/>
                          <a:ea typeface="Meiryo UI" panose="020B0604030504040204" pitchFamily="50" charset="-128"/>
                        </a:rPr>
                        <a:t>カリングなし</a:t>
                      </a:r>
                      <a:r>
                        <a:rPr kumimoji="1" lang="en-US" altLang="ja-JP" sz="1100" dirty="0" smtClean="0">
                          <a:solidFill>
                            <a:schemeClr val="tx1"/>
                          </a:solidFill>
                          <a:latin typeface="Meiryo UI" panose="020B0604030504040204" pitchFamily="50" charset="-128"/>
                          <a:ea typeface="Meiryo UI" panose="020B0604030504040204" pitchFamily="50" charset="-128"/>
                        </a:rPr>
                        <a:t>(</a:t>
                      </a:r>
                      <a:r>
                        <a:rPr kumimoji="1" lang="ja-JP" altLang="en-US" sz="1100" dirty="0" smtClean="0">
                          <a:solidFill>
                            <a:schemeClr val="tx1"/>
                          </a:solidFill>
                          <a:latin typeface="Meiryo UI" panose="020B0604030504040204" pitchFamily="50" charset="-128"/>
                          <a:ea typeface="Meiryo UI" panose="020B0604030504040204" pitchFamily="50" charset="-128"/>
                        </a:rPr>
                        <a:t>両方描画</a:t>
                      </a:r>
                      <a:r>
                        <a:rPr kumimoji="1" lang="en-US" altLang="ja-JP" sz="1100" dirty="0" smtClean="0">
                          <a:solidFill>
                            <a:schemeClr val="tx1"/>
                          </a:solidFill>
                          <a:latin typeface="Meiryo UI" panose="020B0604030504040204" pitchFamily="50" charset="-128"/>
                          <a:ea typeface="Meiryo UI" panose="020B0604030504040204" pitchFamily="50" charset="-128"/>
                        </a:rPr>
                        <a:t>)</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Meiryo UI" panose="020B0604030504040204" pitchFamily="50" charset="-128"/>
                          <a:ea typeface="Meiryo UI" panose="020B0604030504040204" pitchFamily="50" charset="-128"/>
                        </a:rPr>
                        <a:t>D3DCULL_NONE</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3" name="テキスト ボックス 82"/>
          <p:cNvSpPr txBox="1"/>
          <p:nvPr/>
        </p:nvSpPr>
        <p:spPr>
          <a:xfrm>
            <a:off x="2442939" y="4615800"/>
            <a:ext cx="1531499"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カリングモードの値</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84" name="テキスト ボックス 83"/>
          <p:cNvSpPr txBox="1"/>
          <p:nvPr/>
        </p:nvSpPr>
        <p:spPr>
          <a:xfrm>
            <a:off x="703490" y="4898970"/>
            <a:ext cx="547260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カリングモードを設定する場合のプログラム例は以下の通り。</a:t>
            </a:r>
            <a:endParaRPr lang="en-US" altLang="ja-JP" sz="1100" dirty="0">
              <a:latin typeface="ゆたぽん（コーディング）" panose="02000609000000000000" pitchFamily="1" charset="-128"/>
              <a:ea typeface="Meiryo UI" panose="020B0604030504040204" pitchFamily="50" charset="-128"/>
            </a:endParaRPr>
          </a:p>
        </p:txBody>
      </p:sp>
      <p:graphicFrame>
        <p:nvGraphicFramePr>
          <p:cNvPr id="85" name="表 84"/>
          <p:cNvGraphicFramePr>
            <a:graphicFrameLocks noGrp="1"/>
          </p:cNvGraphicFramePr>
          <p:nvPr>
            <p:extLst>
              <p:ext uri="{D42A27DB-BD31-4B8C-83A1-F6EECF244321}">
                <p14:modId xmlns:p14="http://schemas.microsoft.com/office/powerpoint/2010/main" val="908658759"/>
              </p:ext>
            </p:extLst>
          </p:nvPr>
        </p:nvGraphicFramePr>
        <p:xfrm>
          <a:off x="404664" y="5335880"/>
          <a:ext cx="6264696" cy="1036320"/>
        </p:xfrm>
        <a:graphic>
          <a:graphicData uri="http://schemas.openxmlformats.org/drawingml/2006/table">
            <a:tbl>
              <a:tblPr firstRow="1" bandRow="1">
                <a:tableStyleId>{5C22544A-7EE6-4342-B048-85BDC9FD1C3A}</a:tableStyleId>
              </a:tblPr>
              <a:tblGrid>
                <a:gridCol w="1368152"/>
                <a:gridCol w="4896544"/>
              </a:tblGrid>
              <a:tr h="144016">
                <a:tc>
                  <a:txBody>
                    <a:bodyPr/>
                    <a:lstStyle/>
                    <a:p>
                      <a:pPr algn="ctr"/>
                      <a:r>
                        <a:rPr kumimoji="1" lang="ja-JP" altLang="en-US" sz="1100" dirty="0" smtClean="0">
                          <a:solidFill>
                            <a:schemeClr val="tx1"/>
                          </a:solidFill>
                          <a:latin typeface="Meiryo UI" panose="020B0604030504040204" pitchFamily="50" charset="-128"/>
                          <a:ea typeface="Meiryo UI" panose="020B0604030504040204" pitchFamily="50" charset="-128"/>
                        </a:rPr>
                        <a:t>カリングモード</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chemeClr val="tx1"/>
                          </a:solidFill>
                          <a:latin typeface="Meiryo UI" panose="020B0604030504040204" pitchFamily="50" charset="-128"/>
                          <a:ea typeface="Meiryo UI" panose="020B0604030504040204" pitchFamily="50" charset="-128"/>
                        </a:rPr>
                        <a:t>内容</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138296">
                <a:tc>
                  <a:txBody>
                    <a:bodyPr/>
                    <a:lstStyle/>
                    <a:p>
                      <a:r>
                        <a:rPr kumimoji="1" lang="ja-JP" altLang="en-US" sz="1100" dirty="0" smtClean="0">
                          <a:solidFill>
                            <a:schemeClr val="tx1"/>
                          </a:solidFill>
                          <a:latin typeface="Meiryo UI" panose="020B0604030504040204" pitchFamily="50" charset="-128"/>
                          <a:ea typeface="Meiryo UI" panose="020B0604030504040204" pitchFamily="50" charset="-128"/>
                        </a:rPr>
                        <a:t>時計回りカリング</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graphicsDevice</a:t>
                      </a: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SetRenderState</a:t>
                      </a:r>
                      <a:r>
                        <a:rPr lang="en-US" altLang="ja-JP" sz="1000" dirty="0" smtClean="0">
                          <a:latin typeface="Meiryo UI" panose="020B0604030504040204" pitchFamily="50" charset="-128"/>
                          <a:ea typeface="Meiryo UI" panose="020B0604030504040204" pitchFamily="50" charset="-128"/>
                        </a:rPr>
                        <a:t>(D3DRS_CULLMODE,D3DCULL_CW);</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912">
                <a:tc>
                  <a:txBody>
                    <a:bodyPr/>
                    <a:lstStyle/>
                    <a:p>
                      <a:r>
                        <a:rPr kumimoji="1" lang="ja-JP" altLang="en-US" sz="1100" dirty="0" smtClean="0">
                          <a:solidFill>
                            <a:schemeClr val="tx1"/>
                          </a:solidFill>
                          <a:latin typeface="Meiryo UI" panose="020B0604030504040204" pitchFamily="50" charset="-128"/>
                          <a:ea typeface="Meiryo UI" panose="020B0604030504040204" pitchFamily="50" charset="-128"/>
                        </a:rPr>
                        <a:t>反時計回りカリング</a:t>
                      </a:r>
                      <a:endParaRPr kumimoji="1" lang="en-US" altLang="ja-JP" sz="1100" dirty="0" smtClean="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graphicsDevice</a:t>
                      </a: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SetRenderState</a:t>
                      </a:r>
                      <a:r>
                        <a:rPr lang="en-US" altLang="ja-JP" sz="1000" dirty="0" smtClean="0">
                          <a:latin typeface="Meiryo UI" panose="020B0604030504040204" pitchFamily="50" charset="-128"/>
                          <a:ea typeface="Meiryo UI" panose="020B0604030504040204" pitchFamily="50" charset="-128"/>
                        </a:rPr>
                        <a:t>(D3DRS_CULLMODE,D3DCULL_CCW);</a:t>
                      </a:r>
                      <a:endParaRPr kumimoji="1" lang="ja-JP" altLang="en-US" sz="1000" dirty="0" smtClean="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kumimoji="1" lang="ja-JP" altLang="en-US" sz="1100" dirty="0" smtClean="0">
                          <a:solidFill>
                            <a:schemeClr val="tx1"/>
                          </a:solidFill>
                          <a:latin typeface="Meiryo UI" panose="020B0604030504040204" pitchFamily="50" charset="-128"/>
                          <a:ea typeface="Meiryo UI" panose="020B0604030504040204" pitchFamily="50" charset="-128"/>
                        </a:rPr>
                        <a:t>カリングなし</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graphicsDevice</a:t>
                      </a: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SetRenderState</a:t>
                      </a:r>
                      <a:r>
                        <a:rPr lang="en-US" altLang="ja-JP" sz="1000" dirty="0" smtClean="0">
                          <a:latin typeface="Meiryo UI" panose="020B0604030504040204" pitchFamily="50" charset="-128"/>
                          <a:ea typeface="Meiryo UI" panose="020B0604030504040204" pitchFamily="50" charset="-128"/>
                        </a:rPr>
                        <a:t>(D3DRS_CULLMODE,D3DCULL_NONE);</a:t>
                      </a:r>
                      <a:endParaRPr kumimoji="1" lang="ja-JP" altLang="en-US" sz="1000" dirty="0" smtClean="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6" name="正方形/長方形 85"/>
          <p:cNvSpPr/>
          <p:nvPr/>
        </p:nvSpPr>
        <p:spPr>
          <a:xfrm>
            <a:off x="703490" y="1110375"/>
            <a:ext cx="5757362"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40617761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48</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404664" y="4530770"/>
            <a:ext cx="3462807"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4.25</a:t>
            </a:r>
            <a:r>
              <a:rPr kumimoji="1" lang="ja-JP" altLang="en-US" u="sng" dirty="0" smtClean="0">
                <a:latin typeface="Meiryo UI" panose="020B0604030504040204" pitchFamily="50" charset="-128"/>
                <a:ea typeface="Meiryo UI" panose="020B0604030504040204" pitchFamily="50" charset="-128"/>
              </a:rPr>
              <a:t>　</a:t>
            </a:r>
            <a:r>
              <a:rPr lang="ja-JP" altLang="en-US" u="sng" dirty="0" smtClean="0">
                <a:latin typeface="Meiryo UI" panose="020B0604030504040204" pitchFamily="50" charset="-128"/>
                <a:ea typeface="Meiryo UI" panose="020B0604030504040204" pitchFamily="50" charset="-128"/>
              </a:rPr>
              <a:t>プリミティブへのテクスチャ適用</a:t>
            </a:r>
            <a:endParaRPr lang="en-US" altLang="ja-JP" u="sng"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692696" y="4985464"/>
            <a:ext cx="5472608"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プリミティブを描画する場合、ものによってはカラーの表現だけでなく、テクスチャをプリミティブに貼付けるものもあり、ゲームにおいては、テクスチャを貼付けるケースの</a:t>
            </a:r>
            <a:r>
              <a:rPr lang="ja-JP" altLang="en-US" sz="1100" dirty="0">
                <a:latin typeface="ゆたぽん（コーディング）" panose="02000609000000000000" pitchFamily="1" charset="-128"/>
                <a:ea typeface="Meiryo UI" panose="020B0604030504040204" pitchFamily="50" charset="-128"/>
              </a:rPr>
              <a:t>方</a:t>
            </a:r>
            <a:r>
              <a:rPr lang="ja-JP" altLang="en-US" sz="1100" dirty="0" smtClean="0">
                <a:latin typeface="ゆたぽん（コーディング）" panose="02000609000000000000" pitchFamily="1" charset="-128"/>
                <a:ea typeface="Meiryo UI" panose="020B0604030504040204" pitchFamily="50" charset="-128"/>
              </a:rPr>
              <a:t>が多い。</a:t>
            </a:r>
            <a:endParaRPr lang="en-US" altLang="ja-JP" sz="1100" dirty="0" smtClean="0">
              <a:latin typeface="ゆたぽん（コーディング）" panose="02000609000000000000" pitchFamily="1" charset="-128"/>
              <a:ea typeface="Meiryo UI" panose="020B0604030504040204" pitchFamily="50" charset="-128"/>
            </a:endParaRPr>
          </a:p>
        </p:txBody>
      </p:sp>
      <p:pic>
        <p:nvPicPr>
          <p:cNvPr id="1027" name="Picture 3" descr="D:\LerningLab\GC\DirectX\DirectX1\テクスチャ付プリミティ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538" y="5292080"/>
            <a:ext cx="2914891" cy="1943261"/>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1844824" y="7190710"/>
            <a:ext cx="3384376"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テクスチャを貼り付けたプリミティブ</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83" name="テキスト ボックス 82"/>
          <p:cNvSpPr txBox="1"/>
          <p:nvPr/>
        </p:nvSpPr>
        <p:spPr>
          <a:xfrm>
            <a:off x="407888" y="692860"/>
            <a:ext cx="6261472" cy="600164"/>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テクスチャ座標とは、テクスチャ自体の座標のことであり、</a:t>
            </a:r>
            <a:r>
              <a:rPr lang="en-US" altLang="ja-JP" sz="1100" dirty="0" smtClean="0">
                <a:latin typeface="ゆたぽん（コーディング）" panose="02000609000000000000" pitchFamily="1" charset="-128"/>
                <a:ea typeface="Meiryo UI" panose="020B0604030504040204" pitchFamily="50" charset="-128"/>
              </a:rPr>
              <a:t>(0.0, 0.0)</a:t>
            </a:r>
            <a:r>
              <a:rPr lang="ja-JP" altLang="en-US" sz="1100" dirty="0" smtClean="0">
                <a:latin typeface="ゆたぽん（コーディング）" panose="02000609000000000000" pitchFamily="1" charset="-128"/>
                <a:ea typeface="Meiryo UI" panose="020B0604030504040204" pitchFamily="50" charset="-128"/>
              </a:rPr>
              <a:t>から</a:t>
            </a:r>
            <a:r>
              <a:rPr lang="en-US" altLang="ja-JP" sz="1100" dirty="0" smtClean="0">
                <a:latin typeface="ゆたぽん（コーディング）" panose="02000609000000000000" pitchFamily="1" charset="-128"/>
                <a:ea typeface="Meiryo UI" panose="020B0604030504040204" pitchFamily="50" charset="-128"/>
              </a:rPr>
              <a:t>(1.0, 1.0)</a:t>
            </a:r>
            <a:r>
              <a:rPr lang="ja-JP" altLang="en-US" sz="1100" dirty="0" smtClean="0">
                <a:latin typeface="ゆたぽん（コーディング）" panose="02000609000000000000" pitchFamily="1" charset="-128"/>
                <a:ea typeface="Meiryo UI" panose="020B0604030504040204" pitchFamily="50" charset="-128"/>
              </a:rPr>
              <a:t>で座標を指定することが出来る。なお、</a:t>
            </a:r>
            <a:r>
              <a:rPr lang="ja-JP" altLang="en-US" sz="1100" b="1" dirty="0" smtClean="0">
                <a:latin typeface="ゆたぽん（コーディング）" panose="02000609000000000000" pitchFamily="1" charset="-128"/>
                <a:ea typeface="Meiryo UI" panose="020B0604030504040204" pitchFamily="50" charset="-128"/>
              </a:rPr>
              <a:t>テクスチャ座標は一般的に</a:t>
            </a:r>
            <a:r>
              <a:rPr lang="en-US" altLang="ja-JP" sz="1100" b="1" dirty="0" smtClean="0">
                <a:latin typeface="ゆたぽん（コーディング）" panose="02000609000000000000" pitchFamily="1" charset="-128"/>
                <a:ea typeface="Meiryo UI" panose="020B0604030504040204" pitchFamily="50" charset="-128"/>
              </a:rPr>
              <a:t>X</a:t>
            </a:r>
            <a:r>
              <a:rPr lang="ja-JP" altLang="en-US" sz="1100" b="1" dirty="0" smtClean="0">
                <a:latin typeface="ゆたぽん（コーディング）" panose="02000609000000000000" pitchFamily="1" charset="-128"/>
                <a:ea typeface="Meiryo UI" panose="020B0604030504040204" pitchFamily="50" charset="-128"/>
              </a:rPr>
              <a:t>座標を</a:t>
            </a:r>
            <a:r>
              <a:rPr lang="en-US" altLang="ja-JP" sz="1100" b="1" dirty="0" smtClean="0">
                <a:latin typeface="ゆたぽん（コーディング）" panose="02000609000000000000" pitchFamily="1" charset="-128"/>
                <a:ea typeface="Meiryo UI" panose="020B0604030504040204" pitchFamily="50" charset="-128"/>
              </a:rPr>
              <a:t>U</a:t>
            </a:r>
            <a:r>
              <a:rPr lang="ja-JP" altLang="en-US" sz="1100" b="1" dirty="0" err="1" smtClean="0">
                <a:latin typeface="ゆたぽん（コーディング）" panose="02000609000000000000" pitchFamily="1" charset="-128"/>
                <a:ea typeface="Meiryo UI" panose="020B0604030504040204" pitchFamily="50" charset="-128"/>
              </a:rPr>
              <a:t>、</a:t>
            </a:r>
            <a:r>
              <a:rPr lang="en-US" altLang="ja-JP" sz="1100" b="1" dirty="0" smtClean="0">
                <a:latin typeface="ゆたぽん（コーディング）" panose="02000609000000000000" pitchFamily="1" charset="-128"/>
                <a:ea typeface="Meiryo UI" panose="020B0604030504040204" pitchFamily="50" charset="-128"/>
              </a:rPr>
              <a:t>Y</a:t>
            </a:r>
            <a:r>
              <a:rPr lang="ja-JP" altLang="en-US" sz="1100" b="1" dirty="0" smtClean="0">
                <a:latin typeface="ゆたぽん（コーディング）" panose="02000609000000000000" pitchFamily="1" charset="-128"/>
                <a:ea typeface="Meiryo UI" panose="020B0604030504040204" pitchFamily="50" charset="-128"/>
              </a:rPr>
              <a:t>座標を</a:t>
            </a:r>
            <a:r>
              <a:rPr lang="en-US" altLang="ja-JP" sz="1100" b="1" dirty="0" smtClean="0">
                <a:latin typeface="ゆたぽん（コーディング）" panose="02000609000000000000" pitchFamily="1" charset="-128"/>
                <a:ea typeface="Meiryo UI" panose="020B0604030504040204" pitchFamily="50" charset="-128"/>
              </a:rPr>
              <a:t>V</a:t>
            </a:r>
            <a:r>
              <a:rPr lang="ja-JP" altLang="en-US" sz="1100" b="1" dirty="0" smtClean="0">
                <a:latin typeface="ゆたぽん（コーディング）" panose="02000609000000000000" pitchFamily="1" charset="-128"/>
                <a:ea typeface="Meiryo UI" panose="020B0604030504040204" pitchFamily="50" charset="-128"/>
              </a:rPr>
              <a:t>として表現</a:t>
            </a:r>
            <a:r>
              <a:rPr lang="ja-JP" altLang="en-US" sz="1100" dirty="0" smtClean="0">
                <a:latin typeface="ゆたぽん（コーディング）" panose="02000609000000000000" pitchFamily="1" charset="-128"/>
                <a:ea typeface="Meiryo UI" panose="020B0604030504040204" pitchFamily="50" charset="-128"/>
              </a:rPr>
              <a:t>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また、座標の捉え方はスクリーン座標と同様</a:t>
            </a:r>
            <a:r>
              <a:rPr lang="ja-JP" altLang="en-US" sz="1100" b="1" dirty="0" smtClean="0">
                <a:latin typeface="ゆたぽん（コーディング）" panose="02000609000000000000" pitchFamily="1" charset="-128"/>
                <a:ea typeface="Meiryo UI" panose="020B0604030504040204" pitchFamily="50" charset="-128"/>
              </a:rPr>
              <a:t>右に行くほど</a:t>
            </a:r>
            <a:r>
              <a:rPr lang="en-US" altLang="ja-JP" sz="1100" b="1" dirty="0" smtClean="0">
                <a:latin typeface="ゆたぽん（コーディング）" panose="02000609000000000000" pitchFamily="1" charset="-128"/>
                <a:ea typeface="Meiryo UI" panose="020B0604030504040204" pitchFamily="50" charset="-128"/>
              </a:rPr>
              <a:t>U</a:t>
            </a:r>
            <a:r>
              <a:rPr lang="ja-JP" altLang="en-US" sz="1100" b="1" dirty="0" smtClean="0">
                <a:latin typeface="ゆたぽん（コーディング）" panose="02000609000000000000" pitchFamily="1" charset="-128"/>
                <a:ea typeface="Meiryo UI" panose="020B0604030504040204" pitchFamily="50" charset="-128"/>
              </a:rPr>
              <a:t>の値が大きくなり、下に行くほど</a:t>
            </a:r>
            <a:r>
              <a:rPr lang="en-US" altLang="ja-JP" sz="1100" b="1" dirty="0" smtClean="0">
                <a:latin typeface="ゆたぽん（コーディング）" panose="02000609000000000000" pitchFamily="1" charset="-128"/>
                <a:ea typeface="Meiryo UI" panose="020B0604030504040204" pitchFamily="50" charset="-128"/>
              </a:rPr>
              <a:t>V</a:t>
            </a:r>
            <a:r>
              <a:rPr lang="ja-JP" altLang="en-US" sz="1100" b="1" dirty="0" smtClean="0">
                <a:latin typeface="ゆたぽん（コーディング）" panose="02000609000000000000" pitchFamily="1" charset="-128"/>
                <a:ea typeface="Meiryo UI" panose="020B0604030504040204" pitchFamily="50" charset="-128"/>
              </a:rPr>
              <a:t>の値が大きくなる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84" name="テキスト ボックス 83"/>
          <p:cNvSpPr txBox="1"/>
          <p:nvPr/>
        </p:nvSpPr>
        <p:spPr>
          <a:xfrm>
            <a:off x="404664" y="323528"/>
            <a:ext cx="2154757"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4.24</a:t>
            </a:r>
            <a:r>
              <a:rPr lang="ja-JP" altLang="en-US" u="sng" dirty="0" smtClean="0">
                <a:latin typeface="Meiryo UI" panose="020B0604030504040204" pitchFamily="50" charset="-128"/>
                <a:ea typeface="Meiryo UI" panose="020B0604030504040204" pitchFamily="50" charset="-128"/>
              </a:rPr>
              <a:t>　テクスチャ座標</a:t>
            </a:r>
            <a:endParaRPr lang="en-US" altLang="ja-JP" u="sng" dirty="0">
              <a:latin typeface="Meiryo UI" panose="020B0604030504040204" pitchFamily="50" charset="-128"/>
              <a:ea typeface="Meiryo UI" panose="020B0604030504040204" pitchFamily="50" charset="-128"/>
            </a:endParaRPr>
          </a:p>
        </p:txBody>
      </p:sp>
      <p:pic>
        <p:nvPicPr>
          <p:cNvPr id="1029" name="Picture 5" descr="D:\Material\01_2D\50bokeh_texture.jpg\50bokeh_texture.jpg\00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3444" y="2087016"/>
            <a:ext cx="2132179" cy="1599134"/>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p:cNvSpPr txBox="1"/>
          <p:nvPr/>
        </p:nvSpPr>
        <p:spPr>
          <a:xfrm>
            <a:off x="2548189" y="3959642"/>
            <a:ext cx="147358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テクスチャ座標</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86" name="テキスト ボックス 85"/>
          <p:cNvSpPr txBox="1"/>
          <p:nvPr/>
        </p:nvSpPr>
        <p:spPr>
          <a:xfrm>
            <a:off x="2892583" y="1571700"/>
            <a:ext cx="784799"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U</a:t>
            </a:r>
            <a:r>
              <a:rPr lang="ja-JP" altLang="en-US" sz="1100" dirty="0" smtClean="0">
                <a:latin typeface="ゆたぽん（コーディング）" panose="02000609000000000000" pitchFamily="1" charset="-128"/>
                <a:ea typeface="Meiryo UI" panose="020B0604030504040204" pitchFamily="50" charset="-128"/>
              </a:rPr>
              <a:t>成分</a:t>
            </a:r>
            <a:endParaRPr lang="ja-JP" altLang="ja-JP" sz="1100" dirty="0">
              <a:latin typeface="ゆたぽん（コーディング）" panose="02000609000000000000" pitchFamily="1" charset="-128"/>
              <a:ea typeface="Meiryo UI" panose="020B0604030504040204" pitchFamily="50" charset="-128"/>
            </a:endParaRPr>
          </a:p>
        </p:txBody>
      </p:sp>
      <p:cxnSp>
        <p:nvCxnSpPr>
          <p:cNvPr id="6" name="直線矢印コネクタ 5"/>
          <p:cNvCxnSpPr/>
          <p:nvPr/>
        </p:nvCxnSpPr>
        <p:spPr>
          <a:xfrm>
            <a:off x="2348880" y="1844988"/>
            <a:ext cx="18252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988840" y="2260323"/>
            <a:ext cx="0" cy="1425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177401" y="2842432"/>
            <a:ext cx="784799"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a:t>
            </a:r>
            <a:r>
              <a:rPr lang="ja-JP" altLang="en-US" sz="1100" dirty="0" smtClean="0">
                <a:latin typeface="ゆたぽん（コーディング）" panose="02000609000000000000" pitchFamily="1" charset="-128"/>
                <a:ea typeface="Meiryo UI" panose="020B0604030504040204" pitchFamily="50" charset="-128"/>
              </a:rPr>
              <a:t>成分</a:t>
            </a:r>
            <a:endParaRPr lang="ja-JP" altLang="ja-JP" sz="1100" dirty="0">
              <a:latin typeface="ゆたぽん（コーディング）" panose="02000609000000000000" pitchFamily="1" charset="-128"/>
              <a:ea typeface="Meiryo UI" panose="020B0604030504040204" pitchFamily="50" charset="-128"/>
            </a:endParaRPr>
          </a:p>
        </p:txBody>
      </p:sp>
      <p:sp>
        <p:nvSpPr>
          <p:cNvPr id="17" name="テキスト ボックス 16"/>
          <p:cNvSpPr txBox="1"/>
          <p:nvPr/>
        </p:nvSpPr>
        <p:spPr>
          <a:xfrm>
            <a:off x="1646086" y="1852360"/>
            <a:ext cx="120685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0.0, 0.0</a:t>
            </a:r>
            <a:r>
              <a:rPr lang="ja-JP" altLang="en-US"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18" name="テキスト ボックス 17"/>
          <p:cNvSpPr txBox="1"/>
          <p:nvPr/>
        </p:nvSpPr>
        <p:spPr>
          <a:xfrm>
            <a:off x="3772198" y="3686150"/>
            <a:ext cx="120685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1.0, 1.0</a:t>
            </a:r>
            <a:r>
              <a:rPr lang="ja-JP" altLang="en-US"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980728" y="1578315"/>
            <a:ext cx="4536504" cy="2381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0" name="正方形/長方形 19"/>
          <p:cNvSpPr/>
          <p:nvPr/>
        </p:nvSpPr>
        <p:spPr>
          <a:xfrm>
            <a:off x="980728" y="5431033"/>
            <a:ext cx="4536504" cy="1764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85884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49</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descr="D:\LerningLab\GC\DirectX\DirectX1\テクスチャ付プリミティ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588" y="1733992"/>
            <a:ext cx="2914891" cy="1943261"/>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82"/>
          <p:cNvSpPr txBox="1"/>
          <p:nvPr/>
        </p:nvSpPr>
        <p:spPr>
          <a:xfrm>
            <a:off x="407889" y="692860"/>
            <a:ext cx="5472608" cy="938719"/>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プリミティブに対してテクスチャを貼付ける為には、プリミティブの各頂点にテクスチャ座標を設定する必要がある。</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以下の例は、頂点</a:t>
            </a:r>
            <a:r>
              <a:rPr lang="en-US" altLang="ja-JP" sz="1100" dirty="0" smtClean="0">
                <a:latin typeface="ゆたぽん（コーディング）" panose="02000609000000000000" pitchFamily="1" charset="-128"/>
                <a:ea typeface="Meiryo UI" panose="020B0604030504040204" pitchFamily="50" charset="-128"/>
              </a:rPr>
              <a:t>A</a:t>
            </a:r>
            <a:r>
              <a:rPr lang="ja-JP" altLang="en-US" sz="1100" dirty="0" smtClean="0">
                <a:latin typeface="ゆたぽん（コーディング）" panose="02000609000000000000" pitchFamily="1" charset="-128"/>
                <a:ea typeface="Meiryo UI" panose="020B0604030504040204" pitchFamily="50" charset="-128"/>
              </a:rPr>
              <a:t>にテクスチャ座標</a:t>
            </a:r>
            <a:r>
              <a:rPr lang="en-US" altLang="ja-JP" sz="1100" dirty="0" smtClean="0">
                <a:latin typeface="ゆたぽん（コーディング）" panose="02000609000000000000" pitchFamily="1" charset="-128"/>
                <a:ea typeface="Meiryo UI" panose="020B0604030504040204" pitchFamily="50" charset="-128"/>
              </a:rPr>
              <a:t>(0, 0)</a:t>
            </a:r>
            <a:r>
              <a:rPr lang="ja-JP" altLang="en-US" sz="1100" dirty="0" err="1"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B</a:t>
            </a:r>
            <a:r>
              <a:rPr lang="ja-JP" altLang="en-US" sz="1100" dirty="0" smtClean="0">
                <a:latin typeface="ゆたぽん（コーディング）" panose="02000609000000000000" pitchFamily="1" charset="-128"/>
                <a:ea typeface="Meiryo UI" panose="020B0604030504040204" pitchFamily="50" charset="-128"/>
              </a:rPr>
              <a:t>に</a:t>
            </a:r>
            <a:r>
              <a:rPr lang="en-US" altLang="ja-JP" sz="1100" dirty="0" smtClean="0">
                <a:latin typeface="ゆたぽん（コーディング）" panose="02000609000000000000" pitchFamily="1" charset="-128"/>
                <a:ea typeface="Meiryo UI" panose="020B0604030504040204" pitchFamily="50" charset="-128"/>
              </a:rPr>
              <a:t>(1, 1)</a:t>
            </a:r>
            <a:r>
              <a:rPr lang="ja-JP" altLang="en-US" sz="1100" dirty="0" err="1"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C</a:t>
            </a:r>
            <a:r>
              <a:rPr lang="ja-JP" altLang="en-US" sz="1100" dirty="0" smtClean="0">
                <a:latin typeface="ゆたぽん（コーディング）" panose="02000609000000000000" pitchFamily="1" charset="-128"/>
                <a:ea typeface="Meiryo UI" panose="020B0604030504040204" pitchFamily="50" charset="-128"/>
              </a:rPr>
              <a:t>に</a:t>
            </a:r>
            <a:r>
              <a:rPr lang="en-US" altLang="ja-JP" sz="1100" dirty="0" smtClean="0">
                <a:latin typeface="ゆたぽん（コーディング）" panose="02000609000000000000" pitchFamily="1" charset="-128"/>
                <a:ea typeface="Meiryo UI" panose="020B0604030504040204" pitchFamily="50" charset="-128"/>
              </a:rPr>
              <a:t>(0, 1)</a:t>
            </a:r>
            <a:r>
              <a:rPr lang="ja-JP" altLang="en-US" sz="1100" dirty="0" smtClean="0">
                <a:latin typeface="ゆたぽん（コーディング）" panose="02000609000000000000" pitchFamily="1" charset="-128"/>
                <a:ea typeface="Meiryo UI" panose="020B0604030504040204" pitchFamily="50" charset="-128"/>
              </a:rPr>
              <a:t>を設定した例である。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84" name="テキスト ボックス 83"/>
          <p:cNvSpPr txBox="1"/>
          <p:nvPr/>
        </p:nvSpPr>
        <p:spPr>
          <a:xfrm>
            <a:off x="404664" y="323528"/>
            <a:ext cx="3934090"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4.26</a:t>
            </a:r>
            <a:r>
              <a:rPr lang="ja-JP" altLang="en-US" u="sng" dirty="0" smtClean="0">
                <a:latin typeface="Meiryo UI" panose="020B0604030504040204" pitchFamily="50" charset="-128"/>
                <a:ea typeface="Meiryo UI" panose="020B0604030504040204" pitchFamily="50" charset="-128"/>
              </a:rPr>
              <a:t>　プリミティブへテクスチャ座標をセット</a:t>
            </a:r>
            <a:endParaRPr lang="en-US" altLang="ja-JP" u="sng"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1566978" y="1691680"/>
            <a:ext cx="72008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A(0, 0)</a:t>
            </a:r>
            <a:endParaRPr lang="ja-JP" altLang="ja-JP" sz="1100" dirty="0">
              <a:latin typeface="ゆたぽん（コーディング）" panose="02000609000000000000" pitchFamily="1" charset="-128"/>
              <a:ea typeface="Meiryo UI" panose="020B0604030504040204" pitchFamily="50" charset="-128"/>
            </a:endParaRPr>
          </a:p>
        </p:txBody>
      </p:sp>
      <p:sp>
        <p:nvSpPr>
          <p:cNvPr id="20" name="テキスト ボックス 19"/>
          <p:cNvSpPr txBox="1"/>
          <p:nvPr/>
        </p:nvSpPr>
        <p:spPr>
          <a:xfrm>
            <a:off x="4437112" y="3376268"/>
            <a:ext cx="72008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B(1, 1)</a:t>
            </a:r>
            <a:endParaRPr lang="ja-JP" altLang="ja-JP" sz="1100" dirty="0">
              <a:latin typeface="ゆたぽん（コーディング）" panose="02000609000000000000" pitchFamily="1" charset="-128"/>
              <a:ea typeface="Meiryo UI" panose="020B0604030504040204" pitchFamily="50" charset="-128"/>
            </a:endParaRPr>
          </a:p>
        </p:txBody>
      </p:sp>
      <p:sp>
        <p:nvSpPr>
          <p:cNvPr id="21" name="テキスト ボックス 20"/>
          <p:cNvSpPr txBox="1"/>
          <p:nvPr/>
        </p:nvSpPr>
        <p:spPr>
          <a:xfrm>
            <a:off x="1270570" y="3376268"/>
            <a:ext cx="72008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C(0, 1)</a:t>
            </a:r>
            <a:endParaRPr lang="ja-JP" altLang="ja-JP" sz="1100" dirty="0">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476672" y="3966606"/>
            <a:ext cx="5472608"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この</a:t>
            </a:r>
            <a:r>
              <a:rPr lang="ja-JP" altLang="en-US" sz="1100" dirty="0">
                <a:latin typeface="ゆたぽん（コーディング）" panose="02000609000000000000" pitchFamily="1" charset="-128"/>
                <a:ea typeface="Meiryo UI" panose="020B0604030504040204" pitchFamily="50" charset="-128"/>
              </a:rPr>
              <a:t>例</a:t>
            </a:r>
            <a:r>
              <a:rPr lang="ja-JP" altLang="en-US" sz="1100" dirty="0" smtClean="0">
                <a:latin typeface="ゆたぽん（コーディング）" panose="02000609000000000000" pitchFamily="1" charset="-128"/>
                <a:ea typeface="Meiryo UI" panose="020B0604030504040204" pitchFamily="50" charset="-128"/>
              </a:rPr>
              <a:t>の場合は、テクスチャ全体を貼り付けているが、例えばテクスチャの半分を描画することもテクスチャ座標の設定次第で可能となる。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3" name="テキスト ボックス 22"/>
          <p:cNvSpPr txBox="1"/>
          <p:nvPr/>
        </p:nvSpPr>
        <p:spPr>
          <a:xfrm>
            <a:off x="476672" y="4473277"/>
            <a:ext cx="5472608" cy="1277273"/>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プリミティブの各頂点に対してテクスチャ座標を持たせるのであれば、</a:t>
            </a:r>
            <a:r>
              <a:rPr lang="ja-JP" altLang="en-US" sz="1100" b="1" dirty="0" smtClean="0">
                <a:latin typeface="Meiryo UI" panose="020B0604030504040204" pitchFamily="50" charset="-128"/>
                <a:ea typeface="Meiryo UI" panose="020B0604030504040204" pitchFamily="50" charset="-128"/>
              </a:rPr>
              <a:t>頂点フォーマットおよび頂点情報にテクスチャ座標に関する情報を追加</a:t>
            </a:r>
            <a:r>
              <a:rPr lang="ja-JP" altLang="en-US" sz="1100" dirty="0" smtClean="0">
                <a:latin typeface="Meiryo UI" panose="020B0604030504040204" pitchFamily="50" charset="-128"/>
                <a:ea typeface="Meiryo UI" panose="020B0604030504040204" pitchFamily="50" charset="-128"/>
              </a:rPr>
              <a:t>しなければならない。</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頂点フォーマットにテクスチャ座標を追加するならば、「</a:t>
            </a:r>
            <a:r>
              <a:rPr lang="en-US" altLang="ja-JP" sz="1100" b="1" dirty="0" smtClean="0">
                <a:latin typeface="Meiryo UI" panose="020B0604030504040204" pitchFamily="50" charset="-128"/>
                <a:ea typeface="Meiryo UI" panose="020B0604030504040204" pitchFamily="50" charset="-128"/>
              </a:rPr>
              <a:t>D3DFVF_TEXn</a:t>
            </a:r>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を追加する必要がある。なお、</a:t>
            </a:r>
            <a:r>
              <a:rPr lang="en-US" altLang="ja-JP" sz="1100" dirty="0" smtClean="0">
                <a:latin typeface="Meiryo UI" panose="020B0604030504040204" pitchFamily="50" charset="-128"/>
                <a:ea typeface="Meiryo UI" panose="020B0604030504040204" pitchFamily="50" charset="-128"/>
              </a:rPr>
              <a:t>n</a:t>
            </a:r>
            <a:r>
              <a:rPr lang="ja-JP" altLang="en-US" sz="1100" dirty="0" smtClean="0">
                <a:latin typeface="Meiryo UI" panose="020B0604030504040204" pitchFamily="50" charset="-128"/>
                <a:ea typeface="Meiryo UI" panose="020B0604030504040204" pitchFamily="50" charset="-128"/>
              </a:rPr>
              <a:t>はテクスチャの枚数であり、</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枚の場合には１を記述する。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例えば、トランスフォーム済み座標、ディフューズカラー、テクスチャ</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枚の情報を持つ頂点フォーマットのマクロ定義は次のようになる。</a:t>
            </a:r>
            <a:endParaRPr lang="en-US" altLang="ja-JP" sz="1100" dirty="0" smtClean="0">
              <a:latin typeface="Meiryo UI" panose="020B0604030504040204" pitchFamily="50" charset="-128"/>
              <a:ea typeface="Meiryo UI" panose="020B0604030504040204" pitchFamily="50" charset="-128"/>
            </a:endParaRPr>
          </a:p>
        </p:txBody>
      </p:sp>
      <p:sp>
        <p:nvSpPr>
          <p:cNvPr id="2" name="正方形/長方形 1"/>
          <p:cNvSpPr/>
          <p:nvPr/>
        </p:nvSpPr>
        <p:spPr>
          <a:xfrm>
            <a:off x="678785" y="5851301"/>
            <a:ext cx="5400600" cy="276999"/>
          </a:xfrm>
          <a:prstGeom prst="rect">
            <a:avLst/>
          </a:prstGeom>
          <a:ln>
            <a:solidFill>
              <a:schemeClr val="accent1"/>
            </a:solidFill>
          </a:ln>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#define FVF_CUSTOMVERTEX (D3DFVF_XYZRHW | D3DFVF_DIFFUSE</a:t>
            </a:r>
            <a:r>
              <a:rPr lang="en-US" altLang="ja-JP" sz="1200" b="1" dirty="0">
                <a:latin typeface="ゆたぽん（コーディング）" panose="02000609000000000000" pitchFamily="1" charset="-128"/>
                <a:ea typeface="Meiryo UI" panose="020B0604030504040204" pitchFamily="50" charset="-128"/>
              </a:rPr>
              <a:t> | D3DFVF_TEX1</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26" name="テキスト ボックス 25"/>
          <p:cNvSpPr txBox="1"/>
          <p:nvPr/>
        </p:nvSpPr>
        <p:spPr>
          <a:xfrm>
            <a:off x="476672" y="6272316"/>
            <a:ext cx="5472608" cy="769441"/>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また、</a:t>
            </a:r>
            <a:r>
              <a:rPr lang="ja-JP" altLang="en-US" sz="1100" b="1" dirty="0" smtClean="0">
                <a:latin typeface="ゆたぽん（コーディング）" panose="02000609000000000000" pitchFamily="1" charset="-128"/>
                <a:ea typeface="Meiryo UI" panose="020B0604030504040204" pitchFamily="50" charset="-128"/>
              </a:rPr>
              <a:t>頂点データ構造体には</a:t>
            </a:r>
            <a:r>
              <a:rPr lang="en-US" altLang="ja-JP" sz="1100" b="1" dirty="0" smtClean="0">
                <a:latin typeface="ゆたぽん（コーディング）" panose="02000609000000000000" pitchFamily="1" charset="-128"/>
                <a:ea typeface="Meiryo UI" panose="020B0604030504040204" pitchFamily="50" charset="-128"/>
              </a:rPr>
              <a:t>U</a:t>
            </a:r>
            <a:r>
              <a:rPr lang="ja-JP" altLang="en-US" sz="1100" b="1" dirty="0" smtClean="0">
                <a:latin typeface="ゆたぽん（コーディング）" panose="02000609000000000000" pitchFamily="1" charset="-128"/>
                <a:ea typeface="Meiryo UI" panose="020B0604030504040204" pitchFamily="50" charset="-128"/>
              </a:rPr>
              <a:t>成分および</a:t>
            </a:r>
            <a:r>
              <a:rPr lang="en-US" altLang="ja-JP" sz="1100" b="1" dirty="0" smtClean="0">
                <a:latin typeface="ゆたぽん（コーディング）" panose="02000609000000000000" pitchFamily="1" charset="-128"/>
                <a:ea typeface="Meiryo UI" panose="020B0604030504040204" pitchFamily="50" charset="-128"/>
              </a:rPr>
              <a:t>V</a:t>
            </a:r>
            <a:r>
              <a:rPr lang="ja-JP" altLang="en-US" sz="1100" b="1" dirty="0" smtClean="0">
                <a:latin typeface="ゆたぽん（コーディング）" panose="02000609000000000000" pitchFamily="1" charset="-128"/>
                <a:ea typeface="Meiryo UI" panose="020B0604030504040204" pitchFamily="50" charset="-128"/>
              </a:rPr>
              <a:t>成分を格納する為の変数を定義</a:t>
            </a:r>
            <a:r>
              <a:rPr lang="ja-JP" altLang="en-US" sz="1100" dirty="0" smtClean="0">
                <a:latin typeface="ゆたぽん（コーディング）" panose="02000609000000000000" pitchFamily="1" charset="-128"/>
                <a:ea typeface="Meiryo UI" panose="020B0604030504040204" pitchFamily="50" charset="-128"/>
              </a:rPr>
              <a:t>する。</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例えば、トランスフォーム済み座標、ディフューズカラー、</a:t>
            </a:r>
            <a:r>
              <a:rPr lang="ja-JP" altLang="en-US" sz="1100" dirty="0" smtClean="0">
                <a:latin typeface="ゆたぽん（コーディング）" panose="02000609000000000000" pitchFamily="1" charset="-128"/>
                <a:ea typeface="Meiryo UI" panose="020B0604030504040204" pitchFamily="50" charset="-128"/>
              </a:rPr>
              <a:t>テクスチャ</a:t>
            </a:r>
            <a:r>
              <a:rPr lang="ja-JP" altLang="en-US" sz="1100" dirty="0">
                <a:latin typeface="ゆたぽん（コーディング）" panose="02000609000000000000" pitchFamily="1" charset="-128"/>
                <a:ea typeface="Meiryo UI" panose="020B0604030504040204" pitchFamily="50" charset="-128"/>
              </a:rPr>
              <a:t>座標</a:t>
            </a:r>
            <a:r>
              <a:rPr lang="ja-JP" altLang="en-US" sz="1100" dirty="0" smtClean="0">
                <a:latin typeface="ゆたぽん（コーディング）" panose="02000609000000000000" pitchFamily="1" charset="-128"/>
                <a:ea typeface="Meiryo UI" panose="020B0604030504040204" pitchFamily="50" charset="-128"/>
              </a:rPr>
              <a:t>を</a:t>
            </a:r>
            <a:r>
              <a:rPr lang="ja-JP" altLang="en-US" sz="1100" dirty="0">
                <a:latin typeface="ゆたぽん（コーディング）" panose="02000609000000000000" pitchFamily="1" charset="-128"/>
                <a:ea typeface="Meiryo UI" panose="020B0604030504040204" pitchFamily="50" charset="-128"/>
              </a:rPr>
              <a:t>持つ</a:t>
            </a:r>
            <a:r>
              <a:rPr lang="ja-JP" altLang="en-US" sz="1100" dirty="0" smtClean="0">
                <a:latin typeface="ゆたぽん（コーディング）" panose="02000609000000000000" pitchFamily="1" charset="-128"/>
                <a:ea typeface="Meiryo UI" panose="020B0604030504040204" pitchFamily="50" charset="-128"/>
              </a:rPr>
              <a:t>頂点データ構造体は</a:t>
            </a:r>
            <a:r>
              <a:rPr lang="ja-JP" altLang="en-US" sz="1100" dirty="0">
                <a:latin typeface="ゆたぽん（コーディング）" panose="02000609000000000000" pitchFamily="1" charset="-128"/>
                <a:ea typeface="Meiryo UI" panose="020B0604030504040204" pitchFamily="50" charset="-128"/>
              </a:rPr>
              <a:t>次のようになる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1412776" y="7136412"/>
            <a:ext cx="4328431" cy="1107996"/>
          </a:xfrm>
          <a:prstGeom prst="rect">
            <a:avLst/>
          </a:prstGeom>
          <a:ln>
            <a:solidFill>
              <a:schemeClr val="accent1"/>
            </a:solidFill>
          </a:ln>
        </p:spPr>
        <p:txBody>
          <a:bodyPr wrap="square">
            <a:spAutoFit/>
          </a:bodyPr>
          <a:lstStyle/>
          <a:p>
            <a:r>
              <a:rPr lang="en-US" altLang="ja-JP" sz="1100" dirty="0" err="1">
                <a:latin typeface="ゆたぽん（コーディング）" panose="02000609000000000000" pitchFamily="1" charset="-128"/>
                <a:ea typeface="Meiryo UI" panose="020B0604030504040204" pitchFamily="50" charset="-128"/>
              </a:rPr>
              <a:t>typedef</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struct</a:t>
            </a:r>
            <a:r>
              <a:rPr lang="en-US" altLang="ja-JP" sz="1100" dirty="0">
                <a:latin typeface="ゆたぽん（コーディング）" panose="02000609000000000000" pitchFamily="1" charset="-128"/>
                <a:ea typeface="Meiryo UI" panose="020B0604030504040204" pitchFamily="50" charset="-128"/>
              </a:rPr>
              <a:t> CUSTOMVERTEX</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 </a:t>
            </a:r>
            <a:r>
              <a:rPr lang="en-US" altLang="ja-JP" sz="1100" dirty="0">
                <a:latin typeface="ゆたぽん（コーディング）" panose="02000609000000000000" pitchFamily="1" charset="-128"/>
                <a:ea typeface="Meiryo UI" panose="020B0604030504040204" pitchFamily="50" charset="-128"/>
              </a:rPr>
              <a:t>x, y, z, </a:t>
            </a:r>
            <a:r>
              <a:rPr lang="en-US" altLang="ja-JP" sz="1100" dirty="0" err="1">
                <a:latin typeface="ゆたぽん（コーディング）" panose="02000609000000000000" pitchFamily="1" charset="-128"/>
                <a:ea typeface="Meiryo UI" panose="020B0604030504040204" pitchFamily="50" charset="-128"/>
              </a:rPr>
              <a:t>rhw</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頂点の変換後の座標</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 </a:t>
            </a:r>
            <a:r>
              <a:rPr lang="en-US" altLang="ja-JP" sz="1100" dirty="0">
                <a:latin typeface="ゆたぽん（コーディング）" panose="02000609000000000000" pitchFamily="1" charset="-128"/>
                <a:ea typeface="Meiryo UI" panose="020B0604030504040204" pitchFamily="50" charset="-128"/>
              </a:rPr>
              <a:t>color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頂点カラー</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float</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u, v</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テクスチャ座標</a:t>
            </a:r>
          </a:p>
          <a:p>
            <a:r>
              <a:rPr lang="en-US" altLang="ja-JP" sz="1100" dirty="0">
                <a:latin typeface="ゆたぽん（コーディング）" panose="02000609000000000000" pitchFamily="1" charset="-128"/>
                <a:ea typeface="Meiryo UI" panose="020B0604030504040204" pitchFamily="50" charset="-128"/>
              </a:rPr>
              <a:t>}CUSTOMVERTEX;</a:t>
            </a:r>
            <a:endParaRPr lang="ja-JP" altLang="en-US" sz="1100" dirty="0">
              <a:latin typeface="ゆたぽん（コーディング）" panose="02000609000000000000" pitchFamily="1" charset="-128"/>
              <a:ea typeface="Meiryo UI" panose="020B0604030504040204" pitchFamily="50" charset="-128"/>
            </a:endParaRPr>
          </a:p>
        </p:txBody>
      </p:sp>
      <p:sp>
        <p:nvSpPr>
          <p:cNvPr id="4" name="正方形/長方形 3"/>
          <p:cNvSpPr/>
          <p:nvPr/>
        </p:nvSpPr>
        <p:spPr>
          <a:xfrm>
            <a:off x="980728" y="1691680"/>
            <a:ext cx="4536504" cy="1985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189267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5</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76672" y="611560"/>
            <a:ext cx="5760640" cy="2631490"/>
          </a:xfrm>
          <a:prstGeom prst="rect">
            <a:avLst/>
          </a:prstGeom>
          <a:noFill/>
        </p:spPr>
        <p:txBody>
          <a:bodyPr wrap="square" rtlCol="0">
            <a:spAutoFit/>
          </a:bodyPr>
          <a:lstStyle/>
          <a:p>
            <a:r>
              <a:rPr lang="en-US" altLang="ja-JP" sz="1100" dirty="0">
                <a:latin typeface="ゆたぽん（コーディング）" panose="02000609000000000000" pitchFamily="1" charset="-128"/>
                <a:ea typeface="Meiryo UI" panose="020B0604030504040204" pitchFamily="50" charset="-128"/>
              </a:rPr>
              <a:t>D3DPRESENT_PARAMETERS</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d3dpp</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プレゼンテーションパラメータ</a:t>
            </a:r>
          </a:p>
          <a:p>
            <a:r>
              <a:rPr lang="en-US" altLang="ja-JP" sz="1100" dirty="0" err="1">
                <a:latin typeface="ゆたぽん（コーディング）" panose="02000609000000000000" pitchFamily="1" charset="-128"/>
                <a:ea typeface="Meiryo UI" panose="020B0604030504040204" pitchFamily="50" charset="-128"/>
              </a:rPr>
              <a:t>ZeroMemory</a:t>
            </a:r>
            <a:r>
              <a:rPr lang="en-US" altLang="ja-JP" sz="1100" dirty="0">
                <a:latin typeface="ゆたぽん（コーディング）" panose="02000609000000000000" pitchFamily="1" charset="-128"/>
                <a:ea typeface="Meiryo UI" panose="020B0604030504040204" pitchFamily="50" charset="-128"/>
              </a:rPr>
              <a:t>( &amp;d3dpp,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(d3dpp</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プレゼンテーションパラメータ</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クリア</a:t>
            </a:r>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１）バックバッファフォーマット</a:t>
            </a:r>
            <a:r>
              <a:rPr lang="ja-JP" altLang="en-US" sz="1100" dirty="0">
                <a:latin typeface="ゆたぽん（コーディング）" panose="02000609000000000000" pitchFamily="1" charset="-128"/>
                <a:ea typeface="Meiryo UI" panose="020B0604030504040204" pitchFamily="50" charset="-128"/>
              </a:rPr>
              <a:t>を未定義にセット</a:t>
            </a:r>
          </a:p>
          <a:p>
            <a:r>
              <a:rPr lang="en-US" altLang="ja-JP" sz="1100" dirty="0">
                <a:latin typeface="ゆたぽん（コーディング）" panose="02000609000000000000" pitchFamily="1" charset="-128"/>
                <a:ea typeface="Meiryo UI" panose="020B0604030504040204" pitchFamily="50" charset="-128"/>
              </a:rPr>
              <a:t>d3dpp.BackBufferFormat = D3DFMT_UNKNOWN;</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２）バックバッファ数をセット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d3dpp.BackBufferCount </a:t>
            </a:r>
            <a:r>
              <a:rPr lang="en-US" altLang="ja-JP" sz="1100" dirty="0">
                <a:latin typeface="ゆたぽん（コーディング）" panose="02000609000000000000" pitchFamily="1" charset="-128"/>
                <a:ea typeface="Meiryo UI" panose="020B0604030504040204" pitchFamily="50" charset="-128"/>
              </a:rPr>
              <a:t>= 1</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３）スワップエフェクト</a:t>
            </a:r>
            <a:r>
              <a:rPr lang="ja-JP" altLang="en-US" sz="1100" dirty="0">
                <a:latin typeface="ゆたぽん（コーディング）" panose="02000609000000000000" pitchFamily="1" charset="-128"/>
                <a:ea typeface="Meiryo UI" panose="020B0604030504040204" pitchFamily="50" charset="-128"/>
              </a:rPr>
              <a:t>をセット</a:t>
            </a:r>
          </a:p>
          <a:p>
            <a:r>
              <a:rPr lang="en-US" altLang="ja-JP" sz="1100" dirty="0">
                <a:latin typeface="ゆたぽん（コーディング）" panose="02000609000000000000" pitchFamily="1" charset="-128"/>
                <a:ea typeface="Meiryo UI" panose="020B0604030504040204" pitchFamily="50" charset="-128"/>
              </a:rPr>
              <a:t>d3dpp.SwapEffect = D3DSWAPEFFECT_DISCARD; </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４）ウィンドウモードを</a:t>
            </a:r>
            <a:r>
              <a:rPr lang="en-US" altLang="ja-JP" sz="1100" dirty="0" smtClean="0">
                <a:latin typeface="ゆたぽん（コーディング）" panose="02000609000000000000" pitchFamily="1" charset="-128"/>
                <a:ea typeface="Meiryo UI" panose="020B0604030504040204" pitchFamily="50" charset="-128"/>
              </a:rPr>
              <a:t>TRUE(</a:t>
            </a:r>
            <a:r>
              <a:rPr lang="ja-JP" altLang="en-US" sz="1100" dirty="0" smtClean="0">
                <a:latin typeface="ゆたぽん（コーディング）" panose="02000609000000000000" pitchFamily="1" charset="-128"/>
                <a:ea typeface="Meiryo UI" panose="020B0604030504040204" pitchFamily="50" charset="-128"/>
              </a:rPr>
              <a:t>ウィンドウサイズ</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にセット</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d3dpp.Windowed = TRUE</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５）深度バッファを</a:t>
            </a:r>
            <a:r>
              <a:rPr lang="en-US" altLang="ja-JP" sz="1100" dirty="0" smtClean="0">
                <a:latin typeface="ゆたぽん（コーディング）" panose="02000609000000000000" pitchFamily="1" charset="-128"/>
                <a:ea typeface="Meiryo UI" panose="020B0604030504040204" pitchFamily="50" charset="-128"/>
              </a:rPr>
              <a:t>Direct3D</a:t>
            </a:r>
            <a:r>
              <a:rPr lang="ja-JP" altLang="en-US" sz="1100" dirty="0" smtClean="0">
                <a:latin typeface="ゆたぽん（コーディング）" panose="02000609000000000000" pitchFamily="1" charset="-128"/>
                <a:ea typeface="Meiryo UI" panose="020B0604030504040204" pitchFamily="50" charset="-128"/>
              </a:rPr>
              <a:t>で管理</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d3dpp.EnableAutoDepthStencil = true</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６）自動深度ステンシルサーフェスのフォーマット</a:t>
            </a:r>
          </a:p>
          <a:p>
            <a:r>
              <a:rPr lang="en-US" altLang="ja-JP" sz="1100" dirty="0" smtClean="0">
                <a:latin typeface="ゆたぽん（コーディング）" panose="02000609000000000000" pitchFamily="1" charset="-128"/>
                <a:ea typeface="Meiryo UI" panose="020B0604030504040204" pitchFamily="50" charset="-128"/>
              </a:rPr>
              <a:t>d3dpp.AutoDepthStencilFormat = D3DFMT_D16;</a:t>
            </a:r>
            <a:endParaRPr lang="en-US" altLang="ja-JP" sz="1100" dirty="0">
              <a:latin typeface="ゆたぽん（コーディング）" panose="02000609000000000000" pitchFamily="1" charset="-128"/>
              <a:ea typeface="Meiryo UI" panose="020B0604030504040204" pitchFamily="50" charset="-128"/>
            </a:endParaRPr>
          </a:p>
        </p:txBody>
      </p:sp>
      <p:sp>
        <p:nvSpPr>
          <p:cNvPr id="11" name="正方形/長方形 10"/>
          <p:cNvSpPr/>
          <p:nvPr/>
        </p:nvSpPr>
        <p:spPr>
          <a:xfrm>
            <a:off x="476672" y="611560"/>
            <a:ext cx="5616624" cy="2664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76672" y="323528"/>
            <a:ext cx="576064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ja-JP" altLang="en-US" sz="1100" dirty="0" smtClean="0">
                <a:latin typeface="Meiryo UI" panose="020B0604030504040204" pitchFamily="50" charset="-128"/>
                <a:ea typeface="Meiryo UI" panose="020B0604030504040204" pitchFamily="50" charset="-128"/>
              </a:rPr>
              <a:t>プレゼンテーションパラメーターの設定例</a:t>
            </a:r>
            <a:r>
              <a:rPr lang="en-US" altLang="ja-JP" sz="1100" dirty="0" smtClean="0">
                <a:latin typeface="Meiryo UI" panose="020B0604030504040204" pitchFamily="50" charset="-128"/>
                <a:ea typeface="Meiryo UI" panose="020B0604030504040204" pitchFamily="50" charset="-128"/>
              </a:rPr>
              <a:t>&gt;</a:t>
            </a:r>
            <a:endParaRPr lang="ja-JP" altLang="ja-JP" sz="11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76672" y="3419872"/>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③</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オブジェクトが持つ</a:t>
            </a:r>
            <a:r>
              <a:rPr lang="en-US" altLang="ja-JP" sz="1100" dirty="0" err="1" smtClean="0">
                <a:latin typeface="Meiryo UI" panose="020B0604030504040204" pitchFamily="50" charset="-128"/>
                <a:ea typeface="Meiryo UI" panose="020B0604030504040204" pitchFamily="50" charset="-128"/>
              </a:rPr>
              <a:t>CreateDevice</a:t>
            </a:r>
            <a:r>
              <a:rPr lang="ja-JP" altLang="en-US" sz="1100" dirty="0" smtClean="0">
                <a:latin typeface="Meiryo UI" panose="020B0604030504040204" pitchFamily="50" charset="-128"/>
                <a:ea typeface="Meiryo UI" panose="020B0604030504040204" pitchFamily="50" charset="-128"/>
              </a:rPr>
              <a:t>関数を使用して生成する。</a:t>
            </a:r>
            <a:endParaRPr lang="en-US" altLang="ja-JP" sz="1100" dirty="0" smtClean="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476672" y="3850759"/>
            <a:ext cx="6048672" cy="3970318"/>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CreateDevice</a:t>
            </a:r>
            <a:r>
              <a:rPr lang="ja-JP" altLang="en-US" sz="1100" dirty="0" smtClean="0">
                <a:latin typeface="Meiryo UI" panose="020B0604030504040204" pitchFamily="50" charset="-128"/>
                <a:ea typeface="Meiryo UI" panose="020B0604030504040204" pitchFamily="50" charset="-128"/>
              </a:rPr>
              <a:t>関数の書式</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機能</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デバイスを作成する。</a:t>
            </a:r>
            <a:endParaRPr lang="en-US" altLang="ja-JP" sz="1000" dirty="0" smtClean="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書式</a:t>
            </a:r>
            <a:endParaRPr lang="en-US" altLang="ja-JP" sz="1000" dirty="0" smtClean="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HRESULT </a:t>
            </a:r>
            <a:r>
              <a:rPr lang="en-US" altLang="ja-JP" sz="1000" dirty="0" err="1" smtClean="0">
                <a:latin typeface="Meiryo UI" panose="020B0604030504040204" pitchFamily="50" charset="-128"/>
                <a:ea typeface="Meiryo UI" panose="020B0604030504040204" pitchFamily="50" charset="-128"/>
              </a:rPr>
              <a:t>CreateDevice</a:t>
            </a:r>
            <a:r>
              <a:rPr lang="en-US" altLang="ja-JP" sz="1000" dirty="0" smtClean="0">
                <a:latin typeface="Meiryo UI" panose="020B0604030504040204" pitchFamily="50" charset="-128"/>
                <a:ea typeface="Meiryo UI" panose="020B0604030504040204" pitchFamily="50" charset="-128"/>
              </a:rPr>
              <a:t>(</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ディスプレイ アダプタを示す序数。</a:t>
            </a:r>
            <a:r>
              <a:rPr lang="en-US" altLang="ja-JP" sz="1000" dirty="0">
                <a:latin typeface="Meiryo UI" panose="020B0604030504040204" pitchFamily="50" charset="-128"/>
                <a:ea typeface="Meiryo UI" panose="020B0604030504040204" pitchFamily="50" charset="-128"/>
              </a:rPr>
              <a:t>D3DADAPTER_DEFAULT</a:t>
            </a:r>
            <a:r>
              <a:rPr lang="ja-JP" altLang="en-US" sz="1000" dirty="0">
                <a:latin typeface="Meiryo UI" panose="020B0604030504040204" pitchFamily="50" charset="-128"/>
                <a:ea typeface="Meiryo UI" panose="020B0604030504040204" pitchFamily="50" charset="-128"/>
              </a:rPr>
              <a:t>を</a:t>
            </a:r>
            <a:r>
              <a:rPr lang="ja-JP" altLang="en-US" sz="1000" dirty="0" smtClean="0">
                <a:latin typeface="Meiryo UI" panose="020B0604030504040204" pitchFamily="50" charset="-128"/>
                <a:ea typeface="Meiryo UI" panose="020B0604030504040204" pitchFamily="50" charset="-128"/>
              </a:rPr>
              <a:t>指定</a:t>
            </a:r>
            <a:endParaRPr lang="en-US" altLang="ja-JP" sz="1000" dirty="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UINT Adapter,</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目的のデバイス タイプを</a:t>
            </a:r>
            <a:r>
              <a:rPr lang="ja-JP" altLang="en-US" sz="1000" dirty="0" smtClean="0">
                <a:latin typeface="Meiryo UI" panose="020B0604030504040204" pitchFamily="50" charset="-128"/>
                <a:ea typeface="Meiryo UI" panose="020B0604030504040204" pitchFamily="50" charset="-128"/>
              </a:rPr>
              <a:t>識別</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D3DDEVTYPE </a:t>
            </a:r>
            <a:r>
              <a:rPr lang="en-US" altLang="ja-JP" sz="1000" dirty="0" err="1" smtClean="0">
                <a:latin typeface="Meiryo UI" panose="020B0604030504040204" pitchFamily="50" charset="-128"/>
                <a:ea typeface="Meiryo UI" panose="020B0604030504040204" pitchFamily="50" charset="-128"/>
              </a:rPr>
              <a:t>DeviceType</a:t>
            </a:r>
            <a:r>
              <a:rPr lang="en-US" altLang="ja-JP" sz="1000" dirty="0" smtClean="0">
                <a:latin typeface="Meiryo UI" panose="020B0604030504040204" pitchFamily="50" charset="-128"/>
                <a:ea typeface="Meiryo UI" panose="020B0604030504040204" pitchFamily="50" charset="-128"/>
              </a:rPr>
              <a:t>,</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デバイスでフォーカスを設定するウィンドウハンドル</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HWND </a:t>
            </a:r>
            <a:r>
              <a:rPr lang="en-US" altLang="ja-JP" sz="1000" dirty="0" err="1" smtClean="0">
                <a:latin typeface="Meiryo UI" panose="020B0604030504040204" pitchFamily="50" charset="-128"/>
                <a:ea typeface="Meiryo UI" panose="020B0604030504040204" pitchFamily="50" charset="-128"/>
              </a:rPr>
              <a:t>hFocusWindow</a:t>
            </a:r>
            <a:r>
              <a:rPr lang="en-US" altLang="ja-JP" sz="1000" dirty="0" smtClean="0">
                <a:latin typeface="Meiryo UI" panose="020B0604030504040204" pitchFamily="50" charset="-128"/>
                <a:ea typeface="Meiryo UI" panose="020B0604030504040204" pitchFamily="50" charset="-128"/>
              </a:rPr>
              <a:t>,</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デバイス作成を制御する方法</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DWORD </a:t>
            </a:r>
            <a:r>
              <a:rPr lang="en-US" altLang="ja-JP" sz="1000" dirty="0" err="1" smtClean="0">
                <a:latin typeface="Meiryo UI" panose="020B0604030504040204" pitchFamily="50" charset="-128"/>
                <a:ea typeface="Meiryo UI" panose="020B0604030504040204" pitchFamily="50" charset="-128"/>
              </a:rPr>
              <a:t>BehaviorFlags</a:t>
            </a:r>
            <a:r>
              <a:rPr lang="en-US" altLang="ja-JP" sz="1000" dirty="0" smtClean="0">
                <a:latin typeface="Meiryo UI" panose="020B0604030504040204" pitchFamily="50" charset="-128"/>
                <a:ea typeface="Meiryo UI" panose="020B0604030504040204" pitchFamily="50" charset="-128"/>
              </a:rPr>
              <a:t>,</a:t>
            </a:r>
          </a:p>
          <a:p>
            <a:r>
              <a:rPr lang="ja-JP" altLang="en-US" sz="1000" dirty="0" smtClean="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rPr>
              <a:t>プレゼンテーションパラメーター</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D3DPRESENT_PARAMETERS</a:t>
            </a:r>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rPr>
              <a:t>pPresentationParameters</a:t>
            </a:r>
            <a:r>
              <a:rPr lang="en-US" altLang="ja-JP" sz="1000" dirty="0" smtClean="0">
                <a:latin typeface="Meiryo UI" panose="020B0604030504040204" pitchFamily="50" charset="-128"/>
                <a:ea typeface="Meiryo UI" panose="020B0604030504040204" pitchFamily="50" charset="-128"/>
              </a:rPr>
              <a:t>,</a:t>
            </a: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Direct3D</a:t>
            </a:r>
            <a:r>
              <a:rPr lang="ja-JP" altLang="en-US" sz="1000" dirty="0">
                <a:latin typeface="Meiryo UI" panose="020B0604030504040204" pitchFamily="50" charset="-128"/>
                <a:ea typeface="Meiryo UI" panose="020B0604030504040204" pitchFamily="50" charset="-128"/>
              </a:rPr>
              <a:t>デバイスの出力先ポインタ</a:t>
            </a:r>
            <a:r>
              <a:rPr lang="ja-JP" altLang="en-US" sz="1000" dirty="0" smtClean="0">
                <a:latin typeface="Meiryo UI" panose="020B0604030504040204" pitchFamily="50" charset="-128"/>
                <a:ea typeface="Meiryo UI" panose="020B0604030504040204" pitchFamily="50" charset="-128"/>
              </a:rPr>
              <a:t>　 　　　</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rPr>
              <a:t>IDirect3DDevice9** </a:t>
            </a:r>
            <a:r>
              <a:rPr lang="ja-JP" altLang="en-US" sz="1000" dirty="0" smtClean="0">
                <a:latin typeface="Meiryo UI" panose="020B0604030504040204" pitchFamily="50" charset="-128"/>
                <a:ea typeface="Meiryo UI" panose="020B0604030504040204" pitchFamily="50" charset="-128"/>
              </a:rPr>
              <a:t>　　　　</a:t>
            </a:r>
            <a:r>
              <a:rPr lang="en-US" altLang="ja-JP" sz="1000" dirty="0" err="1" smtClean="0">
                <a:latin typeface="Meiryo UI" panose="020B0604030504040204" pitchFamily="50" charset="-128"/>
                <a:ea typeface="Meiryo UI" panose="020B0604030504040204" pitchFamily="50" charset="-128"/>
              </a:rPr>
              <a:t>ppReturnedDeviceInterface</a:t>
            </a:r>
            <a:endParaRPr lang="en-US" altLang="ja-JP" sz="1000" dirty="0">
              <a:latin typeface="Meiryo UI" panose="020B0604030504040204" pitchFamily="50" charset="-128"/>
              <a:ea typeface="Meiryo UI" panose="020B0604030504040204" pitchFamily="50" charset="-128"/>
            </a:endParaRPr>
          </a:p>
          <a:p>
            <a:r>
              <a:rPr lang="en-US" altLang="ja-JP" sz="1000" dirty="0" smtClean="0">
                <a:latin typeface="Meiryo UI" panose="020B0604030504040204" pitchFamily="50" charset="-128"/>
                <a:ea typeface="Meiryo UI" panose="020B0604030504040204" pitchFamily="50" charset="-128"/>
              </a:rPr>
              <a:t> );</a:t>
            </a:r>
          </a:p>
          <a:p>
            <a:r>
              <a:rPr lang="en-US" altLang="ja-JP" sz="1000" dirty="0" smtClean="0">
                <a:latin typeface="Meiryo UI" panose="020B0604030504040204" pitchFamily="50" charset="-128"/>
                <a:ea typeface="Meiryo UI" panose="020B0604030504040204" pitchFamily="50" charset="-128"/>
              </a:rPr>
              <a:t> </a:t>
            </a:r>
          </a:p>
          <a:p>
            <a:r>
              <a:rPr lang="ja-JP" altLang="en-US" sz="1000" dirty="0" smtClean="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第</a:t>
            </a:r>
            <a:r>
              <a:rPr lang="en-US" altLang="ja-JP" sz="1000" dirty="0" smtClean="0">
                <a:latin typeface="Meiryo UI" panose="020B0604030504040204" pitchFamily="50" charset="-128"/>
                <a:ea typeface="Meiryo UI" panose="020B0604030504040204" pitchFamily="50" charset="-128"/>
              </a:rPr>
              <a:t>2</a:t>
            </a:r>
            <a:r>
              <a:rPr lang="ja-JP" altLang="en-US" sz="1000" dirty="0" smtClean="0">
                <a:latin typeface="Meiryo UI" panose="020B0604030504040204" pitchFamily="50" charset="-128"/>
                <a:ea typeface="Meiryo UI" panose="020B0604030504040204" pitchFamily="50" charset="-128"/>
              </a:rPr>
              <a:t>引数のデバイスタイプおよび第</a:t>
            </a:r>
            <a:r>
              <a:rPr lang="en-US" altLang="ja-JP" sz="1000" dirty="0" smtClean="0">
                <a:latin typeface="Meiryo UI" panose="020B0604030504040204" pitchFamily="50" charset="-128"/>
                <a:ea typeface="Meiryo UI" panose="020B0604030504040204" pitchFamily="50" charset="-128"/>
              </a:rPr>
              <a:t>4</a:t>
            </a:r>
            <a:r>
              <a:rPr lang="ja-JP" altLang="en-US" sz="1000" dirty="0" smtClean="0">
                <a:latin typeface="Meiryo UI" panose="020B0604030504040204" pitchFamily="50" charset="-128"/>
                <a:ea typeface="Meiryo UI" panose="020B0604030504040204" pitchFamily="50" charset="-128"/>
              </a:rPr>
              <a:t>引数のデバイス作成制御方法については後ほど細かく説明する。</a:t>
            </a:r>
            <a:r>
              <a:rPr lang="en-US" altLang="ja-JP" sz="1000" dirty="0" smtClean="0">
                <a:latin typeface="Meiryo UI" panose="020B0604030504040204" pitchFamily="50" charset="-128"/>
                <a:ea typeface="Meiryo UI" panose="020B0604030504040204" pitchFamily="50" charset="-128"/>
              </a:rPr>
              <a:t/>
            </a:r>
            <a:br>
              <a:rPr lang="en-US" altLang="ja-JP" sz="1000" dirty="0" smtClean="0">
                <a:latin typeface="Meiryo UI" panose="020B0604030504040204" pitchFamily="50" charset="-128"/>
                <a:ea typeface="Meiryo UI" panose="020B0604030504040204" pitchFamily="50" charset="-128"/>
              </a:rPr>
            </a:br>
            <a:r>
              <a:rPr lang="ja-JP" altLang="en-US" sz="1000" dirty="0" smtClean="0">
                <a:latin typeface="Meiryo UI" panose="020B0604030504040204" pitchFamily="50" charset="-128"/>
                <a:ea typeface="Meiryo UI" panose="020B0604030504040204" pitchFamily="50" charset="-128"/>
              </a:rPr>
              <a:t>　　第</a:t>
            </a:r>
            <a:r>
              <a:rPr lang="en-US" altLang="ja-JP" sz="1000" dirty="0" smtClean="0">
                <a:latin typeface="Meiryo UI" panose="020B0604030504040204" pitchFamily="50" charset="-128"/>
                <a:ea typeface="Meiryo UI" panose="020B0604030504040204" pitchFamily="50" charset="-128"/>
              </a:rPr>
              <a:t>6</a:t>
            </a:r>
            <a:r>
              <a:rPr lang="ja-JP" altLang="en-US" sz="1000" dirty="0" smtClean="0">
                <a:latin typeface="Meiryo UI" panose="020B0604030504040204" pitchFamily="50" charset="-128"/>
                <a:ea typeface="Meiryo UI" panose="020B0604030504040204" pitchFamily="50" charset="-128"/>
              </a:rPr>
              <a:t>引数には作成された</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デバイスの出力先ポインタを指定するが、</a:t>
            </a:r>
            <a:r>
              <a:rPr lang="en-US" altLang="ja-JP" sz="1000" dirty="0" smtClean="0">
                <a:latin typeface="Meiryo UI" panose="020B0604030504040204" pitchFamily="50" charset="-128"/>
                <a:ea typeface="Meiryo UI" panose="020B0604030504040204" pitchFamily="50" charset="-128"/>
              </a:rPr>
              <a:t>Direct3D</a:t>
            </a:r>
            <a:r>
              <a:rPr lang="ja-JP" altLang="en-US" sz="1000" dirty="0" smtClean="0">
                <a:latin typeface="Meiryo UI" panose="020B0604030504040204" pitchFamily="50" charset="-128"/>
                <a:ea typeface="Meiryo UI" panose="020B0604030504040204" pitchFamily="50" charset="-128"/>
              </a:rPr>
              <a:t>デバイスの</a:t>
            </a:r>
            <a:endParaRPr lang="en-US" altLang="ja-JP" sz="1000" dirty="0" smtClean="0">
              <a:latin typeface="Meiryo UI" panose="020B0604030504040204" pitchFamily="50" charset="-128"/>
              <a:ea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rPr>
              <a:t>　　データ型として</a:t>
            </a:r>
            <a:r>
              <a:rPr lang="en-US" altLang="ja-JP" sz="1000" dirty="0" smtClean="0">
                <a:latin typeface="Meiryo UI" panose="020B0604030504040204" pitchFamily="50" charset="-128"/>
                <a:ea typeface="Meiryo UI" panose="020B0604030504040204" pitchFamily="50" charset="-128"/>
              </a:rPr>
              <a:t>LPDIRECT3DDEVICE9</a:t>
            </a:r>
            <a:r>
              <a:rPr lang="ja-JP" altLang="en-US" sz="1000" dirty="0" smtClean="0">
                <a:latin typeface="Meiryo UI" panose="020B0604030504040204" pitchFamily="50" charset="-128"/>
                <a:ea typeface="Meiryo UI" panose="020B0604030504040204" pitchFamily="50" charset="-128"/>
              </a:rPr>
              <a:t>型が用意されている為、このデータ型の変数を作成し、作</a:t>
            </a:r>
            <a:endParaRPr lang="en-US" altLang="ja-JP" sz="1000" dirty="0" smtClean="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rPr>
              <a:t>　成した変数のアドレスを指定する。</a:t>
            </a:r>
            <a:endParaRPr lang="en-US" altLang="ja-JP" sz="1000" dirty="0" smtClean="0">
              <a:latin typeface="Meiryo UI" panose="020B0604030504040204" pitchFamily="50" charset="-128"/>
              <a:ea typeface="Meiryo UI" panose="020B0604030504040204" pitchFamily="50" charset="-128"/>
            </a:endParaRPr>
          </a:p>
        </p:txBody>
      </p:sp>
      <p:sp>
        <p:nvSpPr>
          <p:cNvPr id="15" name="正方形/長方形 14"/>
          <p:cNvSpPr/>
          <p:nvPr/>
        </p:nvSpPr>
        <p:spPr>
          <a:xfrm>
            <a:off x="542965" y="4096876"/>
            <a:ext cx="5550331" cy="4155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LerningLab\GC\DirectX\DirectX1\テクスチャ付プリミティブ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357" y="1084050"/>
            <a:ext cx="3077564" cy="2051709"/>
          </a:xfrm>
          <a:prstGeom prst="rect">
            <a:avLst/>
          </a:prstGeom>
          <a:noFill/>
          <a:extLst>
            <a:ext uri="{909E8E84-426E-40DD-AFC4-6F175D3DCCD1}">
              <a14:hiddenFill xmlns:a14="http://schemas.microsoft.com/office/drawing/2010/main">
                <a:solidFill>
                  <a:srgbClr val="FFFFFF"/>
                </a:solidFill>
              </a14:hiddenFill>
            </a:ext>
          </a:extLst>
        </p:spPr>
      </p:pic>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50</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407889" y="323528"/>
            <a:ext cx="5472608"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頂点データに</a:t>
            </a:r>
            <a:r>
              <a:rPr lang="en-US" altLang="ja-JP" sz="1100" dirty="0" smtClean="0">
                <a:latin typeface="Meiryo UI" panose="020B0604030504040204" pitchFamily="50" charset="-128"/>
                <a:ea typeface="Meiryo UI" panose="020B0604030504040204" pitchFamily="50" charset="-128"/>
              </a:rPr>
              <a:t>UV</a:t>
            </a:r>
            <a:r>
              <a:rPr lang="ja-JP" altLang="en-US" sz="1100" dirty="0" smtClean="0">
                <a:latin typeface="Meiryo UI" panose="020B0604030504040204" pitchFamily="50" charset="-128"/>
                <a:ea typeface="Meiryo UI" panose="020B0604030504040204" pitchFamily="50" charset="-128"/>
              </a:rPr>
              <a:t>成分を格納する為の変数を持たせるのであれば、頂点データの設定時に値を格納する必要がある。</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以下の例は、先述例の構造体配列</a:t>
            </a:r>
            <a:r>
              <a:rPr lang="en-US" altLang="ja-JP" sz="1100" dirty="0" smtClean="0">
                <a:latin typeface="Meiryo UI" panose="020B0604030504040204" pitchFamily="50" charset="-128"/>
                <a:ea typeface="Meiryo UI" panose="020B0604030504040204" pitchFamily="50" charset="-128"/>
              </a:rPr>
              <a:t>vertices</a:t>
            </a:r>
            <a:r>
              <a:rPr lang="ja-JP" altLang="en-US" sz="1100" dirty="0" smtClean="0">
                <a:latin typeface="Meiryo UI" panose="020B0604030504040204" pitchFamily="50" charset="-128"/>
                <a:ea typeface="Meiryo UI" panose="020B0604030504040204" pitchFamily="50" charset="-128"/>
              </a:rPr>
              <a:t>を作成し、データを格納する例である。</a:t>
            </a:r>
            <a:endParaRPr lang="en-US" altLang="ja-JP" sz="1100" dirty="0" smtClean="0">
              <a:latin typeface="Meiryo UI" panose="020B0604030504040204" pitchFamily="50" charset="-128"/>
              <a:ea typeface="Meiryo UI" panose="020B0604030504040204" pitchFamily="50" charset="-128"/>
            </a:endParaRPr>
          </a:p>
        </p:txBody>
      </p:sp>
      <p:pic>
        <p:nvPicPr>
          <p:cNvPr id="17" name="Picture 3" descr="D:\LerningLab\GC\DirectX\DirectX1\テクスチャ付プリミティブ.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588" y="1192498"/>
            <a:ext cx="2914891" cy="1943261"/>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564904" y="3122548"/>
            <a:ext cx="1565396"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出力イメージ</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24" name="テキスト ボックス 23"/>
          <p:cNvSpPr txBox="1"/>
          <p:nvPr/>
        </p:nvSpPr>
        <p:spPr>
          <a:xfrm>
            <a:off x="1776771" y="1159334"/>
            <a:ext cx="68031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0</a:t>
            </a:r>
            <a:endParaRPr lang="ja-JP" altLang="ja-JP" sz="1100" dirty="0">
              <a:latin typeface="ゆたぽん（コーディング）" panose="02000609000000000000" pitchFamily="1" charset="-128"/>
              <a:ea typeface="Meiryo UI" panose="020B0604030504040204" pitchFamily="50" charset="-128"/>
            </a:endParaRPr>
          </a:p>
        </p:txBody>
      </p:sp>
      <p:sp>
        <p:nvSpPr>
          <p:cNvPr id="25" name="テキスト ボックス 24"/>
          <p:cNvSpPr txBox="1"/>
          <p:nvPr/>
        </p:nvSpPr>
        <p:spPr>
          <a:xfrm>
            <a:off x="4430881" y="1192498"/>
            <a:ext cx="720080" cy="261610"/>
          </a:xfrm>
          <a:prstGeom prst="rect">
            <a:avLst/>
          </a:prstGeom>
          <a:noFill/>
        </p:spPr>
        <p:txBody>
          <a:bodyPr wrap="square" rtlCol="0">
            <a:spAutoFit/>
          </a:bodyPr>
          <a:lstStyle/>
          <a:p>
            <a:r>
              <a:rPr lang="en-US" altLang="ja-JP" sz="1100" dirty="0">
                <a:latin typeface="ゆたぽん（コーディング）" panose="02000609000000000000" pitchFamily="1" charset="-128"/>
                <a:ea typeface="Meiryo UI" panose="020B0604030504040204" pitchFamily="50" charset="-128"/>
              </a:rPr>
              <a:t>1</a:t>
            </a:r>
            <a:endParaRPr lang="ja-JP" altLang="ja-JP" sz="1100" dirty="0">
              <a:latin typeface="ゆたぽん（コーディング）" panose="02000609000000000000" pitchFamily="1" charset="-128"/>
              <a:ea typeface="Meiryo UI" panose="020B0604030504040204" pitchFamily="50" charset="-128"/>
            </a:endParaRPr>
          </a:p>
        </p:txBody>
      </p:sp>
      <p:sp>
        <p:nvSpPr>
          <p:cNvPr id="27" name="テキスト ボックス 26"/>
          <p:cNvSpPr txBox="1"/>
          <p:nvPr/>
        </p:nvSpPr>
        <p:spPr>
          <a:xfrm>
            <a:off x="4448715" y="2892680"/>
            <a:ext cx="72008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2</a:t>
            </a:r>
            <a:endParaRPr lang="ja-JP" altLang="ja-JP" sz="1100" dirty="0">
              <a:latin typeface="ゆたぽん（コーディング）" panose="02000609000000000000" pitchFamily="1" charset="-128"/>
              <a:ea typeface="Meiryo UI" panose="020B0604030504040204" pitchFamily="50" charset="-128"/>
            </a:endParaRPr>
          </a:p>
        </p:txBody>
      </p:sp>
      <p:sp>
        <p:nvSpPr>
          <p:cNvPr id="29" name="テキスト ボックス 28"/>
          <p:cNvSpPr txBox="1"/>
          <p:nvPr/>
        </p:nvSpPr>
        <p:spPr>
          <a:xfrm>
            <a:off x="1737007" y="2932697"/>
            <a:ext cx="72008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3</a:t>
            </a:r>
            <a:endParaRPr lang="ja-JP" altLang="ja-JP" sz="1100" dirty="0">
              <a:latin typeface="ゆたぽん（コーディング）" panose="02000609000000000000" pitchFamily="1" charset="-128"/>
              <a:ea typeface="Meiryo UI" panose="020B0604030504040204" pitchFamily="50" charset="-128"/>
            </a:endParaRPr>
          </a:p>
        </p:txBody>
      </p:sp>
      <p:sp>
        <p:nvSpPr>
          <p:cNvPr id="5" name="正方形/長方形 4"/>
          <p:cNvSpPr/>
          <p:nvPr/>
        </p:nvSpPr>
        <p:spPr>
          <a:xfrm>
            <a:off x="848290" y="3505235"/>
            <a:ext cx="5184576" cy="769441"/>
          </a:xfrm>
          <a:prstGeom prst="rect">
            <a:avLst/>
          </a:prstGeom>
          <a:ln>
            <a:solidFill>
              <a:schemeClr val="accent1"/>
            </a:solidFill>
          </a:ln>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vertices[0] = { 150.0f, </a:t>
            </a:r>
            <a:r>
              <a:rPr lang="en-US" altLang="ja-JP" sz="1100" dirty="0" smtClean="0">
                <a:latin typeface="ゆたぽん（コーディング）" panose="02000609000000000000" pitchFamily="1" charset="-128"/>
                <a:ea typeface="Meiryo UI" panose="020B0604030504040204" pitchFamily="50" charset="-128"/>
              </a:rPr>
              <a:t> 50.0f</a:t>
            </a:r>
            <a:r>
              <a:rPr lang="en-US" altLang="ja-JP" sz="1100" dirty="0">
                <a:latin typeface="ゆたぽん（コーディング）" panose="02000609000000000000" pitchFamily="1" charset="-128"/>
                <a:ea typeface="Meiryo UI" panose="020B0604030504040204" pitchFamily="50" charset="-128"/>
              </a:rPr>
              <a:t>, 0.0f, 1.0f, </a:t>
            </a:r>
            <a:r>
              <a:rPr lang="en-US" altLang="ja-JP" sz="1100" dirty="0" smtClean="0">
                <a:latin typeface="ゆたぽん（コーディング）" panose="02000609000000000000" pitchFamily="1" charset="-128"/>
                <a:ea typeface="Meiryo UI" panose="020B0604030504040204" pitchFamily="50" charset="-128"/>
              </a:rPr>
              <a:t>0xffffffff</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0.0f, 0.0f </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vertices[1] = { 550.0f, </a:t>
            </a:r>
            <a:r>
              <a:rPr lang="en-US" altLang="ja-JP" sz="1100" dirty="0" smtClean="0">
                <a:latin typeface="ゆたぽん（コーディング）" panose="02000609000000000000" pitchFamily="1" charset="-128"/>
                <a:ea typeface="Meiryo UI" panose="020B0604030504040204" pitchFamily="50" charset="-128"/>
              </a:rPr>
              <a:t> 50.0f</a:t>
            </a:r>
            <a:r>
              <a:rPr lang="en-US" altLang="ja-JP" sz="1100" dirty="0">
                <a:latin typeface="ゆたぽん（コーディング）" panose="02000609000000000000" pitchFamily="1" charset="-128"/>
                <a:ea typeface="Meiryo UI" panose="020B0604030504040204" pitchFamily="50" charset="-128"/>
              </a:rPr>
              <a:t>, 0.0f, 1.0f, 0xffffffff</a:t>
            </a:r>
            <a:r>
              <a:rPr lang="en-US" altLang="ja-JP" sz="1100" b="1" dirty="0">
                <a:latin typeface="ゆたぽん（コーディング）" panose="02000609000000000000" pitchFamily="1" charset="-128"/>
                <a:ea typeface="Meiryo UI" panose="020B0604030504040204" pitchFamily="50" charset="-128"/>
              </a:rPr>
              <a:t>, 1.0f, 0.0f </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vertices[2] = { 550.0f, 300.0f, 0.0f, 1.0f, 0xffffffff</a:t>
            </a:r>
            <a:r>
              <a:rPr lang="en-US" altLang="ja-JP" sz="1100" b="1" dirty="0">
                <a:latin typeface="ゆたぽん（コーディング）" panose="02000609000000000000" pitchFamily="1" charset="-128"/>
                <a:ea typeface="Meiryo UI" panose="020B0604030504040204" pitchFamily="50" charset="-128"/>
              </a:rPr>
              <a:t>, 1.0f, 1.0f </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vertices[3] = { 150.0f, 300.0f, 0.0f, 1.0f, 0xffffffff</a:t>
            </a:r>
            <a:r>
              <a:rPr lang="en-US" altLang="ja-JP" sz="1100" b="1" dirty="0">
                <a:latin typeface="ゆたぽん（コーディング）" panose="02000609000000000000" pitchFamily="1" charset="-128"/>
                <a:ea typeface="Meiryo UI" panose="020B0604030504040204" pitchFamily="50" charset="-128"/>
              </a:rPr>
              <a:t>, 0.0f, 1.0f </a:t>
            </a:r>
            <a:r>
              <a:rPr lang="en-US" altLang="ja-JP" sz="1100" dirty="0">
                <a:latin typeface="ゆたぽん（コーディング）" panose="02000609000000000000" pitchFamily="1" charset="-128"/>
                <a:ea typeface="Meiryo UI" panose="020B0604030504040204" pitchFamily="50" charset="-128"/>
              </a:rPr>
              <a:t>};</a:t>
            </a:r>
          </a:p>
        </p:txBody>
      </p:sp>
      <p:sp>
        <p:nvSpPr>
          <p:cNvPr id="30" name="正方形/長方形 29"/>
          <p:cNvSpPr/>
          <p:nvPr/>
        </p:nvSpPr>
        <p:spPr>
          <a:xfrm>
            <a:off x="980728" y="1171700"/>
            <a:ext cx="4536504" cy="1985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1" name="テキスト ボックス 30"/>
          <p:cNvSpPr txBox="1"/>
          <p:nvPr/>
        </p:nvSpPr>
        <p:spPr>
          <a:xfrm>
            <a:off x="404664" y="4427984"/>
            <a:ext cx="2154757"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4.27</a:t>
            </a:r>
            <a:r>
              <a:rPr lang="ja-JP" altLang="en-US" u="sng" dirty="0" smtClean="0">
                <a:latin typeface="Meiryo UI" panose="020B0604030504040204" pitchFamily="50" charset="-128"/>
                <a:ea typeface="Meiryo UI" panose="020B0604030504040204" pitchFamily="50" charset="-128"/>
              </a:rPr>
              <a:t>　テクスチャ作成</a:t>
            </a:r>
            <a:endParaRPr lang="en-US" altLang="ja-JP"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04664" y="4788024"/>
            <a:ext cx="5976664" cy="9387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テクスチャを作成する方法は「</a:t>
            </a:r>
            <a:r>
              <a:rPr lang="en-US" altLang="ja-JP" sz="1100" dirty="0" smtClean="0">
                <a:latin typeface="Meiryo UI" panose="020B0604030504040204" pitchFamily="50" charset="-128"/>
                <a:ea typeface="Meiryo UI" panose="020B0604030504040204" pitchFamily="50" charset="-128"/>
              </a:rPr>
              <a:t>3.8</a:t>
            </a:r>
            <a:r>
              <a:rPr lang="ja-JP" altLang="en-US" sz="1100" dirty="0" smtClean="0">
                <a:latin typeface="Meiryo UI" panose="020B0604030504040204" pitchFamily="50" charset="-128"/>
                <a:ea typeface="Meiryo UI" panose="020B0604030504040204" pitchFamily="50" charset="-128"/>
              </a:rPr>
              <a:t>テクスチャの作成」で述べた方法と同じで</a:t>
            </a:r>
            <a:r>
              <a:rPr lang="en-US" altLang="ja-JP" sz="1100" dirty="0" smtClean="0">
                <a:latin typeface="Meiryo UI" panose="020B0604030504040204" pitchFamily="50" charset="-128"/>
                <a:ea typeface="Meiryo UI" panose="020B0604030504040204" pitchFamily="50" charset="-128"/>
              </a:rPr>
              <a:t>D3DXCreate</a:t>
            </a:r>
          </a:p>
          <a:p>
            <a:r>
              <a:rPr lang="en-US" altLang="ja-JP" sz="1100" dirty="0" err="1" smtClean="0">
                <a:latin typeface="Meiryo UI" panose="020B0604030504040204" pitchFamily="50" charset="-128"/>
                <a:ea typeface="Meiryo UI" panose="020B0604030504040204" pitchFamily="50" charset="-128"/>
              </a:rPr>
              <a:t>TextureFromFileEX</a:t>
            </a:r>
            <a:r>
              <a:rPr lang="ja-JP" altLang="en-US" sz="1100" dirty="0" smtClean="0">
                <a:latin typeface="Meiryo UI" panose="020B0604030504040204" pitchFamily="50" charset="-128"/>
                <a:ea typeface="Meiryo UI" panose="020B0604030504040204" pitchFamily="50" charset="-128"/>
              </a:rPr>
              <a:t>関数を使用すれば良い。ただし、</a:t>
            </a:r>
            <a:r>
              <a:rPr lang="ja-JP" altLang="en-US" sz="1100" b="1" dirty="0" smtClean="0">
                <a:latin typeface="Meiryo UI" panose="020B0604030504040204" pitchFamily="50" charset="-128"/>
                <a:ea typeface="Meiryo UI" panose="020B0604030504040204" pitchFamily="50" charset="-128"/>
              </a:rPr>
              <a:t>第</a:t>
            </a:r>
            <a:r>
              <a:rPr lang="en-US" altLang="ja-JP" sz="1100" b="1" dirty="0" smtClean="0">
                <a:latin typeface="Meiryo UI" panose="020B0604030504040204" pitchFamily="50" charset="-128"/>
                <a:ea typeface="Meiryo UI" panose="020B0604030504040204" pitchFamily="50" charset="-128"/>
              </a:rPr>
              <a:t>9</a:t>
            </a:r>
            <a:r>
              <a:rPr lang="ja-JP" altLang="en-US" sz="1100" b="1" dirty="0" smtClean="0">
                <a:latin typeface="Meiryo UI" panose="020B0604030504040204" pitchFamily="50" charset="-128"/>
                <a:ea typeface="Meiryo UI" panose="020B0604030504040204" pitchFamily="50" charset="-128"/>
              </a:rPr>
              <a:t>引数の</a:t>
            </a:r>
            <a:r>
              <a:rPr lang="en-US" altLang="ja-JP" sz="1100" b="1" dirty="0" smtClean="0">
                <a:latin typeface="Meiryo UI" panose="020B0604030504040204" pitchFamily="50" charset="-128"/>
                <a:ea typeface="Meiryo UI" panose="020B0604030504040204" pitchFamily="50" charset="-128"/>
              </a:rPr>
              <a:t>Filter</a:t>
            </a:r>
            <a:r>
              <a:rPr lang="ja-JP" altLang="en-US" sz="1100" b="1" dirty="0" smtClean="0">
                <a:latin typeface="Meiryo UI" panose="020B0604030504040204" pitchFamily="50" charset="-128"/>
                <a:ea typeface="Meiryo UI" panose="020B0604030504040204" pitchFamily="50" charset="-128"/>
              </a:rPr>
              <a:t>は</a:t>
            </a:r>
            <a:r>
              <a:rPr lang="en-US" altLang="ja-JP" sz="1100" b="1" dirty="0" smtClean="0">
                <a:latin typeface="Meiryo UI" panose="020B0604030504040204" pitchFamily="50" charset="-128"/>
                <a:ea typeface="Meiryo UI" panose="020B0604030504040204" pitchFamily="50" charset="-128"/>
              </a:rPr>
              <a:t>D3DX_DEFAULT</a:t>
            </a:r>
            <a:r>
              <a:rPr lang="ja-JP" altLang="en-US" sz="1100" b="1" dirty="0" smtClean="0">
                <a:latin typeface="Meiryo UI" panose="020B0604030504040204" pitchFamily="50" charset="-128"/>
                <a:ea typeface="Meiryo UI" panose="020B0604030504040204" pitchFamily="50" charset="-128"/>
              </a:rPr>
              <a:t>を指定</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以下の例は</a:t>
            </a:r>
            <a:r>
              <a:rPr lang="ja-JP" altLang="en-US" sz="1100" dirty="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テクスチャを作成するプログラムである。</a:t>
            </a:r>
            <a:endParaRPr lang="en-US" altLang="ja-JP" sz="1100" dirty="0" smtClean="0">
              <a:latin typeface="Meiryo UI" panose="020B0604030504040204" pitchFamily="50" charset="-128"/>
              <a:ea typeface="Meiryo UI" panose="020B0604030504040204" pitchFamily="50" charset="-128"/>
            </a:endParaRPr>
          </a:p>
        </p:txBody>
      </p:sp>
      <p:sp>
        <p:nvSpPr>
          <p:cNvPr id="6" name="正方形/長方形 5"/>
          <p:cNvSpPr/>
          <p:nvPr/>
        </p:nvSpPr>
        <p:spPr>
          <a:xfrm>
            <a:off x="404664" y="5868144"/>
            <a:ext cx="5976664" cy="1107996"/>
          </a:xfrm>
          <a:prstGeom prst="rect">
            <a:avLst/>
          </a:prstGeom>
          <a:ln>
            <a:solidFill>
              <a:schemeClr val="accent1"/>
            </a:solidFill>
          </a:ln>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LPCSTR </a:t>
            </a:r>
            <a:r>
              <a:rPr lang="en-US" altLang="ja-JP" sz="1100" dirty="0" err="1" smtClean="0">
                <a:latin typeface="ゆたぽん（コーディング）" panose="02000609000000000000" pitchFamily="1" charset="-128"/>
                <a:ea typeface="Meiryo UI" panose="020B0604030504040204" pitchFamily="50" charset="-128"/>
              </a:rPr>
              <a:t>pTextureName</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map\\texture.jpg</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LPDIRECT3DTEXTURE9 </a:t>
            </a:r>
            <a:r>
              <a:rPr lang="en-US" altLang="ja-JP" sz="1100" dirty="0" err="1" smtClean="0">
                <a:latin typeface="ゆたぽん（コーディング）" panose="02000609000000000000" pitchFamily="1" charset="-128"/>
                <a:ea typeface="Meiryo UI" panose="020B0604030504040204" pitchFamily="50" charset="-128"/>
              </a:rPr>
              <a:t>pTexture</a:t>
            </a:r>
            <a:r>
              <a:rPr lang="en-US" altLang="ja-JP" sz="1100" dirty="0" smtClean="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D3DXCreateTextureFromFileEx(</a:t>
            </a:r>
            <a:r>
              <a:rPr lang="en-US" altLang="ja-JP" sz="1100" dirty="0" err="1" smtClean="0">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pTextureName</a:t>
            </a:r>
            <a:r>
              <a:rPr lang="en-US" altLang="ja-JP" sz="1100" dirty="0">
                <a:latin typeface="ゆたぽん（コーディング）" panose="02000609000000000000" pitchFamily="1" charset="-128"/>
                <a:ea typeface="Meiryo UI" panose="020B0604030504040204" pitchFamily="50" charset="-128"/>
              </a:rPr>
              <a:t>, 0</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a:t>
            </a:r>
            <a:r>
              <a:rPr lang="en-US" altLang="ja-JP" sz="1100" dirty="0">
                <a:latin typeface="ゆたぽん（コーディング）" panose="02000609000000000000" pitchFamily="1" charset="-128"/>
                <a:ea typeface="Meiryo UI" panose="020B0604030504040204" pitchFamily="50" charset="-128"/>
              </a:rPr>
              <a:t>, 0, 0, </a:t>
            </a:r>
            <a:r>
              <a:rPr lang="en-US" altLang="ja-JP" sz="1100" dirty="0" smtClean="0">
                <a:latin typeface="ゆたぽん（コーディング）" panose="02000609000000000000" pitchFamily="1" charset="-128"/>
                <a:ea typeface="Meiryo UI" panose="020B0604030504040204" pitchFamily="50" charset="-128"/>
              </a:rPr>
              <a:t>D3DFMT_UNKNOWN, D3DPOOL_DEFAULT</a:t>
            </a:r>
            <a:r>
              <a:rPr lang="en-US" altLang="ja-JP" sz="1100"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D3DX_DEFAULT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D3DX_DEFAULT</a:t>
            </a:r>
            <a:r>
              <a:rPr lang="en-US" altLang="ja-JP" sz="1100" dirty="0">
                <a:latin typeface="ゆたぽん（コーディング）" panose="02000609000000000000" pitchFamily="1" charset="-128"/>
                <a:ea typeface="Meiryo UI" panose="020B0604030504040204" pitchFamily="50" charset="-128"/>
              </a:rPr>
              <a:t>, 0xff000000, NULL, NULL,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pTexture</a:t>
            </a:r>
            <a:r>
              <a:rPr lang="en-US" altLang="ja-JP" sz="1100" dirty="0">
                <a:latin typeface="ゆたぽん（コーディング）" panose="02000609000000000000" pitchFamily="1" charset="-128"/>
                <a:ea typeface="Meiryo UI" panose="020B0604030504040204" pitchFamily="50" charset="-128"/>
              </a:rPr>
              <a:t>);</a:t>
            </a:r>
          </a:p>
        </p:txBody>
      </p:sp>
    </p:spTree>
    <p:extLst>
      <p:ext uri="{BB962C8B-B14F-4D97-AF65-F5344CB8AC3E}">
        <p14:creationId xmlns:p14="http://schemas.microsoft.com/office/powerpoint/2010/main" val="1641872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p:cNvSpPr txBox="1"/>
          <p:nvPr/>
        </p:nvSpPr>
        <p:spPr>
          <a:xfrm>
            <a:off x="756132" y="1253242"/>
            <a:ext cx="5049131"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SetTexture</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テクスチャーをデバイスのステージに</a:t>
            </a:r>
            <a:r>
              <a:rPr lang="ja-JP" altLang="en-US" sz="1100" dirty="0" smtClean="0">
                <a:latin typeface="ゆたぽん（コーディング）" panose="02000609000000000000" pitchFamily="1" charset="-128"/>
                <a:ea typeface="Meiryo UI" panose="020B0604030504040204" pitchFamily="50" charset="-128"/>
              </a:rPr>
              <a:t>割り当て</a:t>
            </a:r>
            <a:r>
              <a:rPr lang="ja-JP" altLang="en-US" sz="1100" dirty="0">
                <a:latin typeface="ゆたぽん（コーディング）" panose="02000609000000000000" pitchFamily="1" charset="-128"/>
                <a:ea typeface="Meiryo UI" panose="020B0604030504040204" pitchFamily="50" charset="-128"/>
              </a:rPr>
              <a:t>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anose="02000609000000000000" pitchFamily="1" charset="-128"/>
                <a:ea typeface="Meiryo UI" panose="020B0604030504040204" pitchFamily="50" charset="-128"/>
              </a:rPr>
              <a:t>SetTexture</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 Sampler,		//</a:t>
            </a:r>
            <a:r>
              <a:rPr lang="ja-JP" altLang="en-US" sz="1100" dirty="0" smtClean="0">
                <a:latin typeface="ゆたぽん（コーディング）" panose="02000609000000000000" pitchFamily="1" charset="-128"/>
                <a:ea typeface="Meiryo UI" panose="020B0604030504040204" pitchFamily="50" charset="-128"/>
              </a:rPr>
              <a:t>テクスチャステージ番号</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IDirect3DBaseTexture9 </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pTexture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適用するテクスチャ</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51</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04664" y="323528"/>
            <a:ext cx="217880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4.28</a:t>
            </a:r>
            <a:r>
              <a:rPr lang="ja-JP" altLang="en-US" u="sng" dirty="0" smtClean="0">
                <a:latin typeface="Meiryo UI" panose="020B0604030504040204" pitchFamily="50" charset="-128"/>
                <a:ea typeface="Meiryo UI" panose="020B0604030504040204" pitchFamily="50" charset="-128"/>
              </a:rPr>
              <a:t>　テクスチャセット</a:t>
            </a:r>
            <a:endParaRPr lang="en-US" altLang="ja-JP" u="sng"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476672" y="683568"/>
            <a:ext cx="547260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テクスチャを使用して描画を行う際には、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デバイスに対してテクスチャをセットしなければならない。</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デバイスに対してテクスチャを適用するには、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SetTexture</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20" name="正方形/長方形 19"/>
          <p:cNvSpPr/>
          <p:nvPr/>
        </p:nvSpPr>
        <p:spPr>
          <a:xfrm>
            <a:off x="775498" y="1464025"/>
            <a:ext cx="4741734"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1" name="テキスト ボックス 20"/>
          <p:cNvSpPr txBox="1"/>
          <p:nvPr/>
        </p:nvSpPr>
        <p:spPr>
          <a:xfrm>
            <a:off x="476672" y="2891716"/>
            <a:ext cx="5472608" cy="144655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この関数は該当のプリミティブを描画する直前で呼出して適用させる。なお、</a:t>
            </a:r>
            <a:r>
              <a:rPr lang="ja-JP" altLang="en-US" sz="1100" b="1" dirty="0" smtClean="0">
                <a:latin typeface="Meiryo UI" panose="020B0604030504040204" pitchFamily="50" charset="-128"/>
                <a:ea typeface="Meiryo UI" panose="020B0604030504040204" pitchFamily="50" charset="-128"/>
              </a:rPr>
              <a:t>一度デバイスに対してテクスチャを適用すると次にテクスチャを適用するまで同じテクスチャが適用され続ける為、テクスチャが不要なプリミティブを描画するにはテクスチャ適用状態を未適用に</a:t>
            </a:r>
            <a:r>
              <a:rPr lang="ja-JP" altLang="en-US" sz="1100" b="1" dirty="0">
                <a:latin typeface="Meiryo UI" panose="020B0604030504040204" pitchFamily="50" charset="-128"/>
                <a:ea typeface="Meiryo UI" panose="020B0604030504040204" pitchFamily="50" charset="-128"/>
              </a:rPr>
              <a:t>し</a:t>
            </a:r>
            <a:r>
              <a:rPr lang="ja-JP" altLang="en-US" sz="1100" b="1" dirty="0" smtClean="0">
                <a:latin typeface="Meiryo UI" panose="020B0604030504040204" pitchFamily="50" charset="-128"/>
                <a:ea typeface="Meiryo UI" panose="020B0604030504040204" pitchFamily="50" charset="-128"/>
              </a:rPr>
              <a:t>なければならない。テクスチャ適用を未適用にするには、第</a:t>
            </a:r>
            <a:r>
              <a:rPr lang="en-US" altLang="ja-JP" sz="1100" b="1" dirty="0" smtClean="0">
                <a:latin typeface="Meiryo UI" panose="020B0604030504040204" pitchFamily="50" charset="-128"/>
                <a:ea typeface="Meiryo UI" panose="020B0604030504040204" pitchFamily="50" charset="-128"/>
              </a:rPr>
              <a:t>2</a:t>
            </a:r>
            <a:r>
              <a:rPr lang="ja-JP" altLang="en-US" sz="1100" b="1" dirty="0" smtClean="0">
                <a:latin typeface="Meiryo UI" panose="020B0604030504040204" pitchFamily="50" charset="-128"/>
                <a:ea typeface="Meiryo UI" panose="020B0604030504040204" pitchFamily="50" charset="-128"/>
              </a:rPr>
              <a:t>引数に</a:t>
            </a:r>
            <a:r>
              <a:rPr lang="en-US" altLang="ja-JP" sz="1100" b="1" dirty="0" smtClean="0">
                <a:latin typeface="Meiryo UI" panose="020B0604030504040204" pitchFamily="50" charset="-128"/>
                <a:ea typeface="Meiryo UI" panose="020B0604030504040204" pitchFamily="50" charset="-128"/>
              </a:rPr>
              <a:t>NULL</a:t>
            </a:r>
            <a:r>
              <a:rPr lang="ja-JP" altLang="en-US" sz="1100" b="1" dirty="0" smtClean="0">
                <a:latin typeface="Meiryo UI" panose="020B0604030504040204" pitchFamily="50" charset="-128"/>
                <a:ea typeface="Meiryo UI" panose="020B0604030504040204" pitchFamily="50" charset="-128"/>
              </a:rPr>
              <a:t>をセットする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また、</a:t>
            </a:r>
            <a:r>
              <a:rPr lang="en-US" altLang="ja-JP" sz="1100" dirty="0" smtClean="0">
                <a:latin typeface="Meiryo UI" panose="020B0604030504040204" pitchFamily="50" charset="-128"/>
                <a:ea typeface="Meiryo UI" panose="020B0604030504040204" pitchFamily="50" charset="-128"/>
              </a:rPr>
              <a:t>DirectX</a:t>
            </a:r>
            <a:r>
              <a:rPr lang="ja-JP" altLang="en-US" sz="1100" dirty="0">
                <a:latin typeface="Meiryo UI" panose="020B0604030504040204" pitchFamily="50" charset="-128"/>
                <a:ea typeface="Meiryo UI" panose="020B0604030504040204" pitchFamily="50" charset="-128"/>
              </a:rPr>
              <a:t>では</a:t>
            </a:r>
            <a:r>
              <a:rPr lang="ja-JP" altLang="en-US" sz="1100" b="1" dirty="0">
                <a:latin typeface="Meiryo UI" panose="020B0604030504040204" pitchFamily="50" charset="-128"/>
                <a:ea typeface="Meiryo UI" panose="020B0604030504040204" pitchFamily="50" charset="-128"/>
              </a:rPr>
              <a:t>テクスチャーステージによってマルチ テクスチャ ブレンディングを実現することが出来る</a:t>
            </a:r>
            <a:r>
              <a:rPr lang="ja-JP" altLang="en-US" sz="1100" dirty="0">
                <a:latin typeface="Meiryo UI" panose="020B0604030504040204" pitchFamily="50" charset="-128"/>
                <a:ea typeface="Meiryo UI" panose="020B0604030504040204" pitchFamily="50" charset="-128"/>
              </a:rPr>
              <a:t>。</a:t>
            </a:r>
            <a:r>
              <a:rPr lang="ja-JP" altLang="en-US" sz="1100" b="1" dirty="0">
                <a:latin typeface="Meiryo UI" panose="020B0604030504040204" pitchFamily="50" charset="-128"/>
                <a:ea typeface="Meiryo UI" panose="020B0604030504040204" pitchFamily="50" charset="-128"/>
              </a:rPr>
              <a:t>テクスチャステージとは、テクスチャをブレンドする順番のことであり、各テクスチャステージに別々のテクスチャを割り当て描画時に合成することが可能</a:t>
            </a:r>
            <a:r>
              <a:rPr lang="ja-JP" altLang="en-US" sz="1100" dirty="0">
                <a:latin typeface="Meiryo UI" panose="020B0604030504040204" pitchFamily="50" charset="-128"/>
                <a:ea typeface="Meiryo UI" panose="020B0604030504040204" pitchFamily="50" charset="-128"/>
              </a:rPr>
              <a:t>となる。</a:t>
            </a:r>
          </a:p>
        </p:txBody>
      </p:sp>
      <p:sp>
        <p:nvSpPr>
          <p:cNvPr id="36" name="テキスト ボックス 35"/>
          <p:cNvSpPr txBox="1"/>
          <p:nvPr/>
        </p:nvSpPr>
        <p:spPr>
          <a:xfrm>
            <a:off x="4354475" y="4644008"/>
            <a:ext cx="1666813" cy="261610"/>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テクスチャステージ</a:t>
            </a:r>
            <a:endParaRPr kumimoji="1" lang="ja-JP" altLang="en-US" sz="1100" dirty="0">
              <a:latin typeface="ゆたぽん（コーディング）" panose="02000609000000000000" pitchFamily="1" charset="-128"/>
              <a:ea typeface="Meiryo UI" panose="020B0604030504040204" pitchFamily="50" charset="-128"/>
            </a:endParaRPr>
          </a:p>
        </p:txBody>
      </p:sp>
      <p:grpSp>
        <p:nvGrpSpPr>
          <p:cNvPr id="3" name="グループ化 2"/>
          <p:cNvGrpSpPr/>
          <p:nvPr/>
        </p:nvGrpSpPr>
        <p:grpSpPr>
          <a:xfrm>
            <a:off x="1028566" y="4892919"/>
            <a:ext cx="4191273" cy="1965486"/>
            <a:chOff x="1028566" y="4532879"/>
            <a:chExt cx="4191273" cy="1965486"/>
          </a:xfrm>
        </p:grpSpPr>
        <p:sp>
          <p:nvSpPr>
            <p:cNvPr id="38" name="テキスト ボックス 37"/>
            <p:cNvSpPr txBox="1"/>
            <p:nvPr/>
          </p:nvSpPr>
          <p:spPr>
            <a:xfrm>
              <a:off x="4812199" y="4532879"/>
              <a:ext cx="344993"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0</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39" name="テキスト ボックス 38"/>
            <p:cNvSpPr txBox="1"/>
            <p:nvPr/>
          </p:nvSpPr>
          <p:spPr>
            <a:xfrm>
              <a:off x="4813533" y="4685279"/>
              <a:ext cx="343660"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0" name="テキスト ボックス 39"/>
            <p:cNvSpPr txBox="1"/>
            <p:nvPr/>
          </p:nvSpPr>
          <p:spPr>
            <a:xfrm>
              <a:off x="4813533" y="4979671"/>
              <a:ext cx="406306"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2</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1" name="テキスト ボックス 40"/>
            <p:cNvSpPr txBox="1"/>
            <p:nvPr/>
          </p:nvSpPr>
          <p:spPr>
            <a:xfrm>
              <a:off x="4695527" y="5185973"/>
              <a:ext cx="461665" cy="323165"/>
            </a:xfrm>
            <a:prstGeom prst="rect">
              <a:avLst/>
            </a:prstGeom>
            <a:noFill/>
          </p:spPr>
          <p:txBody>
            <a:bodyPr vert="eaVert" wrap="none" rtlCol="0">
              <a:spAutoFit/>
            </a:bodyPr>
            <a:lstStyle/>
            <a:p>
              <a:r>
                <a:rPr lang="en-US" altLang="ja-JP" dirty="0">
                  <a:latin typeface="ゆたぽん（コーディング）" panose="02000609000000000000" pitchFamily="1" charset="-128"/>
                  <a:ea typeface="Meiryo UI" panose="020B0604030504040204" pitchFamily="50" charset="-128"/>
                </a:rPr>
                <a:t>…</a:t>
              </a:r>
              <a:endParaRPr kumimoji="1" lang="ja-JP" altLang="en-US" dirty="0">
                <a:latin typeface="ゆたぽん（コーディング）" panose="02000609000000000000" pitchFamily="1" charset="-128"/>
                <a:ea typeface="Meiryo UI" panose="020B0604030504040204" pitchFamily="50" charset="-128"/>
              </a:endParaRPr>
            </a:p>
          </p:txBody>
        </p:sp>
        <p:sp>
          <p:nvSpPr>
            <p:cNvPr id="42" name="テキスト ボックス 41"/>
            <p:cNvSpPr txBox="1"/>
            <p:nvPr/>
          </p:nvSpPr>
          <p:spPr>
            <a:xfrm>
              <a:off x="4802687" y="5398508"/>
              <a:ext cx="354505"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N</a:t>
              </a:r>
              <a:endParaRPr kumimoji="1" lang="ja-JP" altLang="en-US" sz="1100" dirty="0">
                <a:latin typeface="ゆたぽん（コーディング）" panose="02000609000000000000" pitchFamily="1" charset="-128"/>
                <a:ea typeface="Meiryo UI" panose="020B0604030504040204" pitchFamily="50" charset="-128"/>
              </a:endParaRPr>
            </a:p>
          </p:txBody>
        </p:sp>
        <p:grpSp>
          <p:nvGrpSpPr>
            <p:cNvPr id="2" name="グループ化 1"/>
            <p:cNvGrpSpPr/>
            <p:nvPr/>
          </p:nvGrpSpPr>
          <p:grpSpPr>
            <a:xfrm>
              <a:off x="1028566" y="4663684"/>
              <a:ext cx="3960440" cy="1834681"/>
              <a:chOff x="1028566" y="4663684"/>
              <a:chExt cx="3960440" cy="1834681"/>
            </a:xfrm>
          </p:grpSpPr>
          <p:sp>
            <p:nvSpPr>
              <p:cNvPr id="22" name="二等辺三角形 21"/>
              <p:cNvSpPr/>
              <p:nvPr/>
            </p:nvSpPr>
            <p:spPr>
              <a:xfrm rot="10800000">
                <a:off x="1028566" y="5850293"/>
                <a:ext cx="3960440" cy="64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ゆたぽん（コーディング）" panose="02000609000000000000" pitchFamily="1" charset="-128"/>
                  <a:ea typeface="Meiryo UI" panose="020B0604030504040204" pitchFamily="50" charset="-128"/>
                </a:endParaRPr>
              </a:p>
            </p:txBody>
          </p:sp>
          <p:sp>
            <p:nvSpPr>
              <p:cNvPr id="23" name="平行四辺形 22"/>
              <p:cNvSpPr/>
              <p:nvPr/>
            </p:nvSpPr>
            <p:spPr>
              <a:xfrm>
                <a:off x="1467169" y="5525713"/>
                <a:ext cx="3283346" cy="435648"/>
              </a:xfrm>
              <a:prstGeom prst="parallelogram">
                <a:avLst>
                  <a:gd name="adj" fmla="val 1825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6" name="平行四辺形 25"/>
              <p:cNvSpPr/>
              <p:nvPr/>
            </p:nvSpPr>
            <p:spPr>
              <a:xfrm>
                <a:off x="1499807" y="5093665"/>
                <a:ext cx="3283346" cy="435648"/>
              </a:xfrm>
              <a:prstGeom prst="parallelogram">
                <a:avLst>
                  <a:gd name="adj" fmla="val 1825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8" name="平行四辺形 27"/>
              <p:cNvSpPr/>
              <p:nvPr/>
            </p:nvSpPr>
            <p:spPr>
              <a:xfrm>
                <a:off x="1528854" y="4843704"/>
                <a:ext cx="3283346" cy="360040"/>
              </a:xfrm>
              <a:prstGeom prst="parallelogram">
                <a:avLst>
                  <a:gd name="adj" fmla="val 1825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5" name="平行四辺形 34"/>
              <p:cNvSpPr/>
              <p:nvPr/>
            </p:nvSpPr>
            <p:spPr>
              <a:xfrm>
                <a:off x="1499295" y="4663684"/>
                <a:ext cx="3283346" cy="360040"/>
              </a:xfrm>
              <a:prstGeom prst="parallelogram">
                <a:avLst>
                  <a:gd name="adj" fmla="val 1825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3" name="テキスト ボックス 42"/>
              <p:cNvSpPr txBox="1"/>
              <p:nvPr/>
            </p:nvSpPr>
            <p:spPr>
              <a:xfrm>
                <a:off x="2721995" y="6096246"/>
                <a:ext cx="833406" cy="261610"/>
              </a:xfrm>
              <a:prstGeom prst="rect">
                <a:avLst/>
              </a:prstGeom>
              <a:noFill/>
            </p:spPr>
            <p:txBody>
              <a:bodyPr wrap="square" rtlCol="0">
                <a:spAutoFit/>
              </a:bodyPr>
              <a:lstStyle/>
              <a:p>
                <a:r>
                  <a:rPr lang="ja-JP" altLang="en-US" sz="1100" dirty="0">
                    <a:solidFill>
                      <a:schemeClr val="bg1"/>
                    </a:solidFill>
                    <a:latin typeface="ゆたぽん（コーディング）" panose="02000609000000000000" pitchFamily="1" charset="-128"/>
                    <a:ea typeface="Meiryo UI" panose="020B0604030504040204" pitchFamily="50" charset="-128"/>
                  </a:rPr>
                  <a:t>ポリゴン</a:t>
                </a:r>
                <a:endParaRPr kumimoji="1" lang="ja-JP" altLang="en-US" sz="1100" dirty="0">
                  <a:solidFill>
                    <a:schemeClr val="bg1"/>
                  </a:solidFill>
                  <a:latin typeface="ゆたぽん（コーディング）" panose="02000609000000000000" pitchFamily="1" charset="-128"/>
                  <a:ea typeface="Meiryo UI" panose="020B0604030504040204" pitchFamily="50" charset="-128"/>
                </a:endParaRPr>
              </a:p>
            </p:txBody>
          </p:sp>
        </p:grpSp>
      </p:grpSp>
      <p:sp>
        <p:nvSpPr>
          <p:cNvPr id="44" name="テキスト ボックス 43"/>
          <p:cNvSpPr txBox="1"/>
          <p:nvPr/>
        </p:nvSpPr>
        <p:spPr>
          <a:xfrm>
            <a:off x="2345672" y="7046694"/>
            <a:ext cx="2019432"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&lt;</a:t>
            </a:r>
            <a:r>
              <a:rPr kumimoji="1" lang="ja-JP" altLang="en-US" sz="1100" dirty="0" smtClean="0">
                <a:latin typeface="ゆたぽん（コーディング）" panose="02000609000000000000" pitchFamily="1" charset="-128"/>
                <a:ea typeface="Meiryo UI" panose="020B0604030504040204" pitchFamily="50" charset="-128"/>
              </a:rPr>
              <a:t>テクスチャステージイメージ</a:t>
            </a:r>
            <a:r>
              <a:rPr kumimoji="1" lang="en-US" altLang="ja-JP" sz="1100" dirty="0" smtClean="0">
                <a:latin typeface="ゆたぽん（コーディング）" panose="02000609000000000000" pitchFamily="1" charset="-128"/>
                <a:ea typeface="Meiryo UI" panose="020B0604030504040204" pitchFamily="50" charset="-128"/>
              </a:rPr>
              <a:t>&gt;</a:t>
            </a:r>
          </a:p>
        </p:txBody>
      </p:sp>
      <p:sp>
        <p:nvSpPr>
          <p:cNvPr id="46" name="正方形/長方形 45"/>
          <p:cNvSpPr/>
          <p:nvPr/>
        </p:nvSpPr>
        <p:spPr>
          <a:xfrm>
            <a:off x="908720" y="4622041"/>
            <a:ext cx="4738218" cy="2367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628552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52</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76672" y="251520"/>
            <a:ext cx="547260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テクスチャを使用して描画を行う場合のプログラム例を以下に示す。</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 name="正方形/長方形 1"/>
          <p:cNvSpPr/>
          <p:nvPr/>
        </p:nvSpPr>
        <p:spPr>
          <a:xfrm>
            <a:off x="620688" y="708521"/>
            <a:ext cx="5832648" cy="1461939"/>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SetStreamSource</a:t>
            </a:r>
            <a:r>
              <a:rPr lang="en-US" altLang="ja-JP" sz="1100" dirty="0">
                <a:latin typeface="ゆたぽん（コーディング）" panose="02000609000000000000" pitchFamily="1" charset="-128"/>
                <a:ea typeface="Meiryo UI" panose="020B0604030504040204" pitchFamily="50" charset="-128"/>
              </a:rPr>
              <a:t>(0, </a:t>
            </a:r>
            <a:r>
              <a:rPr lang="en-US" altLang="ja-JP" sz="1100" dirty="0" err="1" smtClean="0">
                <a:latin typeface="ゆたぽん（コーディング）" panose="02000609000000000000" pitchFamily="1" charset="-128"/>
                <a:ea typeface="Meiryo UI" panose="020B0604030504040204" pitchFamily="50" charset="-128"/>
              </a:rPr>
              <a:t>m_pVertexBuffer</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SetIndices</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pIndexBuffer</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SetFVF</a:t>
            </a:r>
            <a:r>
              <a:rPr lang="en-US" altLang="ja-JP" sz="1100" dirty="0">
                <a:latin typeface="ゆたぽん（コーディング）" panose="02000609000000000000" pitchFamily="1" charset="-128"/>
                <a:ea typeface="Meiryo UI" panose="020B0604030504040204" pitchFamily="50" charset="-128"/>
              </a:rPr>
              <a:t>(FVF_CUSTOMVERTEX</a:t>
            </a:r>
            <a:r>
              <a:rPr lang="en-US" altLang="ja-JP" sz="1100" dirty="0" smtClean="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200" b="1" dirty="0">
                <a:latin typeface="ゆたぽん（コーディング）" panose="02000609000000000000" pitchFamily="1" charset="-128"/>
                <a:ea typeface="Meiryo UI" panose="020B0604030504040204" pitchFamily="50" charset="-128"/>
              </a:rPr>
              <a:t>(*</a:t>
            </a:r>
            <a:r>
              <a:rPr lang="en-US" altLang="ja-JP" sz="1200" b="1" dirty="0" err="1">
                <a:latin typeface="ゆたぽん（コーディング）" panose="02000609000000000000" pitchFamily="1" charset="-128"/>
                <a:ea typeface="Meiryo UI" panose="020B0604030504040204" pitchFamily="50" charset="-128"/>
              </a:rPr>
              <a:t>graphicsDevice</a:t>
            </a:r>
            <a:r>
              <a:rPr lang="en-US" altLang="ja-JP" sz="1200" b="1" dirty="0">
                <a:latin typeface="ゆたぽん（コーディング）" panose="02000609000000000000" pitchFamily="1" charset="-128"/>
                <a:ea typeface="Meiryo UI" panose="020B0604030504040204" pitchFamily="50" charset="-128"/>
              </a:rPr>
              <a:t>()).</a:t>
            </a:r>
            <a:r>
              <a:rPr lang="en-US" altLang="ja-JP" sz="1200" b="1" dirty="0" err="1">
                <a:latin typeface="ゆたぽん（コーディング）" panose="02000609000000000000" pitchFamily="1" charset="-128"/>
                <a:ea typeface="Meiryo UI" panose="020B0604030504040204" pitchFamily="50" charset="-128"/>
              </a:rPr>
              <a:t>SetTexture</a:t>
            </a:r>
            <a:r>
              <a:rPr lang="en-US" altLang="ja-JP" sz="1200" b="1" dirty="0">
                <a:latin typeface="ゆたぽん（コーディング）" panose="02000609000000000000" pitchFamily="1" charset="-128"/>
                <a:ea typeface="Meiryo UI" panose="020B0604030504040204" pitchFamily="50" charset="-128"/>
              </a:rPr>
              <a:t>(0, </a:t>
            </a:r>
            <a:r>
              <a:rPr lang="en-US" altLang="ja-JP" sz="1200" b="1" dirty="0" err="1" smtClean="0">
                <a:latin typeface="ゆたぽん（コーディング）" panose="02000609000000000000" pitchFamily="1" charset="-128"/>
                <a:ea typeface="Meiryo UI" panose="020B0604030504040204" pitchFamily="50" charset="-128"/>
              </a:rPr>
              <a:t>pTexture</a:t>
            </a:r>
            <a:r>
              <a:rPr lang="en-US" altLang="ja-JP" sz="1200" b="1" dirty="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DrawIndexedPrimitive</a:t>
            </a:r>
            <a:r>
              <a:rPr lang="en-US" altLang="ja-JP" sz="1100" dirty="0">
                <a:latin typeface="ゆたぽん（コーディング）" panose="02000609000000000000" pitchFamily="1" charset="-128"/>
                <a:ea typeface="Meiryo UI" panose="020B0604030504040204" pitchFamily="50" charset="-128"/>
              </a:rPr>
              <a:t>(D3DPT_TRIANGLELIST, 0, 0, 4, 0, 2</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27" name="正方形/長方形 26"/>
          <p:cNvSpPr/>
          <p:nvPr/>
        </p:nvSpPr>
        <p:spPr>
          <a:xfrm>
            <a:off x="620688" y="708521"/>
            <a:ext cx="5544616" cy="1559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9" name="正方形/長方形 28"/>
          <p:cNvSpPr/>
          <p:nvPr/>
        </p:nvSpPr>
        <p:spPr>
          <a:xfrm>
            <a:off x="701713" y="1557583"/>
            <a:ext cx="3663391" cy="275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0" name="テキスト ボックス 29"/>
          <p:cNvSpPr txBox="1"/>
          <p:nvPr/>
        </p:nvSpPr>
        <p:spPr>
          <a:xfrm>
            <a:off x="404664" y="2411760"/>
            <a:ext cx="2366353"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4.29</a:t>
            </a:r>
            <a:r>
              <a:rPr lang="ja-JP" altLang="en-US" u="sng" dirty="0" smtClean="0">
                <a:latin typeface="Meiryo UI" panose="020B0604030504040204" pitchFamily="50" charset="-128"/>
                <a:ea typeface="Meiryo UI" panose="020B0604030504040204" pitchFamily="50" charset="-128"/>
              </a:rPr>
              <a:t>　プログラムの実装</a:t>
            </a:r>
            <a:endParaRPr lang="en-US" altLang="ja-JP" u="sng"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76672" y="2726214"/>
            <a:ext cx="547260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以下に、テクスチャを使用する場合のプログラム例を示す。</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737884" y="3184391"/>
            <a:ext cx="5355412" cy="3508653"/>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CPrimitive</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a:latin typeface="ゆたぽん（コーディング）" panose="02000609000000000000" pitchFamily="1" charset="-128"/>
                <a:ea typeface="Meiryo UI" panose="020B0604030504040204" pitchFamily="50" charset="-128"/>
              </a:rPr>
              <a:t>Initialize();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Draw();</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setVertexData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CUSTOMVERTEX*,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setIndexData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WORD*,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en-US" altLang="ja-JP" sz="1100" dirty="0" smtClean="0">
                <a:latin typeface="ゆたぽん（コーディング）" panose="02000609000000000000" pitchFamily="1" charset="-128"/>
                <a:ea typeface="Meiryo UI" panose="020B0604030504040204" pitchFamily="50" charset="-128"/>
              </a:rPr>
              <a:t>private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LPDIRECT3DVERTEXBUFFER9 </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頂点バッファー</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LPDIRECT3DINDEXBUFFER9 </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インデックスバッファー</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LPDIRECT3DTEXTURE9 </a:t>
            </a:r>
            <a:r>
              <a:rPr lang="en-US" altLang="ja-JP" sz="1200" b="1" dirty="0" err="1">
                <a:latin typeface="ゆたぽん（コーディング）" panose="02000609000000000000" pitchFamily="1" charset="-128"/>
                <a:ea typeface="Meiryo UI" panose="020B0604030504040204" pitchFamily="50" charset="-128"/>
              </a:rPr>
              <a:t>m_pTexture</a:t>
            </a:r>
            <a:r>
              <a:rPr lang="en-US" altLang="ja-JP" sz="1200" b="1" dirty="0" smtClean="0">
                <a:latin typeface="ゆたぽん（コーディング）" panose="02000609000000000000" pitchFamily="1" charset="-128"/>
                <a:ea typeface="Meiryo UI" panose="020B0604030504040204" pitchFamily="50" charset="-128"/>
              </a:rPr>
              <a:t>;  //</a:t>
            </a:r>
            <a:r>
              <a:rPr lang="ja-JP" altLang="en-US" sz="1200" b="1" dirty="0">
                <a:latin typeface="ゆたぽん（コーディング）" panose="02000609000000000000" pitchFamily="1" charset="-128"/>
                <a:ea typeface="Meiryo UI" panose="020B0604030504040204" pitchFamily="50" charset="-128"/>
              </a:rPr>
              <a:t>テクスチャ</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LPCSTR </a:t>
            </a:r>
            <a:r>
              <a:rPr lang="en-US" altLang="ja-JP" sz="1200" b="1" dirty="0" err="1">
                <a:latin typeface="ゆたぽん（コーディング）" panose="02000609000000000000" pitchFamily="1" charset="-128"/>
                <a:ea typeface="Meiryo UI" panose="020B0604030504040204" pitchFamily="50" charset="-128"/>
              </a:rPr>
              <a:t>m_pTextureName</a:t>
            </a:r>
            <a:r>
              <a:rPr lang="en-US" altLang="ja-JP" sz="1200" b="1" dirty="0" smtClean="0">
                <a:latin typeface="ゆたぽん（コーディング）" panose="02000609000000000000" pitchFamily="1" charset="-128"/>
                <a:ea typeface="Meiryo UI" panose="020B0604030504040204" pitchFamily="50" charset="-128"/>
              </a:rPr>
              <a:t>;  //</a:t>
            </a:r>
            <a:r>
              <a:rPr lang="ja-JP" altLang="en-US" sz="1200" b="1" dirty="0">
                <a:latin typeface="ゆたぽん（コーディング）" panose="02000609000000000000" pitchFamily="1" charset="-128"/>
                <a:ea typeface="Meiryo UI" panose="020B0604030504040204" pitchFamily="50" charset="-128"/>
              </a:rPr>
              <a:t>テクスチャ名</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p:txBody>
      </p:sp>
      <p:sp>
        <p:nvSpPr>
          <p:cNvPr id="47" name="正方形/長方形 46"/>
          <p:cNvSpPr/>
          <p:nvPr/>
        </p:nvSpPr>
        <p:spPr>
          <a:xfrm>
            <a:off x="836712" y="5927452"/>
            <a:ext cx="453650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8" name="正方形/長方形 47"/>
          <p:cNvSpPr/>
          <p:nvPr/>
        </p:nvSpPr>
        <p:spPr>
          <a:xfrm>
            <a:off x="620688" y="3209344"/>
            <a:ext cx="5544616" cy="3483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9" name="テキスト ボックス 48"/>
          <p:cNvSpPr txBox="1"/>
          <p:nvPr/>
        </p:nvSpPr>
        <p:spPr>
          <a:xfrm>
            <a:off x="615957" y="2947915"/>
            <a:ext cx="1201479" cy="261610"/>
          </a:xfrm>
          <a:prstGeom prst="rect">
            <a:avLst/>
          </a:prstGeom>
          <a:noFill/>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Primitive.h</a:t>
            </a:r>
            <a:r>
              <a:rPr kumimoji="1" lang="en-US" altLang="ja-JP" sz="1100" dirty="0" smtClean="0">
                <a:latin typeface="Meiryo UI" panose="020B0604030504040204" pitchFamily="50" charset="-128"/>
                <a:ea typeface="Meiryo UI" panose="020B0604030504040204" pitchFamily="50" charset="-128"/>
              </a:rPr>
              <a:t>&gt;</a:t>
            </a:r>
          </a:p>
        </p:txBody>
      </p:sp>
    </p:spTree>
    <p:extLst>
      <p:ext uri="{BB962C8B-B14F-4D97-AF65-F5344CB8AC3E}">
        <p14:creationId xmlns:p14="http://schemas.microsoft.com/office/powerpoint/2010/main" val="8276211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53</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590972" y="539541"/>
            <a:ext cx="5718348" cy="7632859"/>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Primitive.h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a:t>
            </a:r>
            <a:r>
              <a:rPr lang="ja-JP" altLang="en-US" sz="1100" b="1" dirty="0">
                <a:latin typeface="ゆたぽん（コーディング）" panose="02000609000000000000" pitchFamily="1" charset="-128"/>
                <a:ea typeface="Meiryo UI" panose="020B0604030504040204" pitchFamily="50" charset="-128"/>
              </a:rPr>
              <a:t>テクスチャファイル名</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this-&gt;</a:t>
            </a:r>
            <a:r>
              <a:rPr lang="en-US" altLang="ja-JP" sz="1100" b="1" dirty="0" err="1">
                <a:latin typeface="ゆたぽん（コーディング）" panose="02000609000000000000" pitchFamily="1" charset="-128"/>
                <a:ea typeface="Meiryo UI" panose="020B0604030504040204" pitchFamily="50" charset="-128"/>
              </a:rPr>
              <a:t>m_pTextureName</a:t>
            </a:r>
            <a:r>
              <a:rPr lang="en-US" altLang="ja-JP" sz="1100" b="1" dirty="0">
                <a:latin typeface="ゆたぽん（コーディング）" panose="02000609000000000000" pitchFamily="1" charset="-128"/>
                <a:ea typeface="Meiryo UI" panose="020B0604030504040204" pitchFamily="50" charset="-128"/>
              </a:rPr>
              <a:t> = "map\\texture.jpg";</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a:t>
            </a:r>
            <a:r>
              <a:rPr lang="ja-JP" altLang="en-US" sz="1100" b="1" dirty="0">
                <a:latin typeface="ゆたぽん（コーディング）" panose="02000609000000000000" pitchFamily="1" charset="-128"/>
                <a:ea typeface="Meiryo UI" panose="020B0604030504040204" pitchFamily="50" charset="-128"/>
              </a:rPr>
              <a:t>テクスチャ作成</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D3DXCreateTextureFromFileEx(</a:t>
            </a:r>
            <a:r>
              <a:rPr lang="en-US" altLang="ja-JP" sz="1100" b="1" dirty="0" err="1">
                <a:latin typeface="ゆたぽん（コーディング）" panose="02000609000000000000" pitchFamily="1" charset="-128"/>
                <a:ea typeface="Meiryo UI" panose="020B0604030504040204" pitchFamily="50" charset="-128"/>
              </a:rPr>
              <a:t>graphicsDevice</a:t>
            </a:r>
            <a:r>
              <a:rPr lang="en-US" altLang="ja-JP" sz="1100" b="1" dirty="0">
                <a:latin typeface="ゆたぽん（コーディング）" panose="02000609000000000000" pitchFamily="1" charset="-128"/>
                <a:ea typeface="Meiryo UI" panose="020B0604030504040204" pitchFamily="50" charset="-128"/>
              </a:rPr>
              <a:t>(), this-&gt;</a:t>
            </a:r>
            <a:r>
              <a:rPr lang="en-US" altLang="ja-JP" sz="1100" b="1" dirty="0" err="1">
                <a:latin typeface="ゆたぽん（コーディング）" panose="02000609000000000000" pitchFamily="1" charset="-128"/>
                <a:ea typeface="Meiryo UI" panose="020B0604030504040204" pitchFamily="50" charset="-128"/>
              </a:rPr>
              <a:t>m_pTextureName</a:t>
            </a:r>
            <a:r>
              <a:rPr lang="en-US" altLang="ja-JP" sz="1100" b="1" dirty="0">
                <a:latin typeface="ゆたぽん（コーディング）" panose="02000609000000000000" pitchFamily="1" charset="-128"/>
                <a:ea typeface="Meiryo UI" panose="020B0604030504040204" pitchFamily="50" charset="-128"/>
              </a:rPr>
              <a:t>,</a:t>
            </a:r>
          </a:p>
          <a:p>
            <a:r>
              <a:rPr lang="en-US" altLang="ja-JP" sz="1100" b="1" dirty="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0, 0, 0, 0, D3DFMT_UNKNOWN,</a:t>
            </a:r>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D3DPOOL_DEFAULT,</a:t>
            </a:r>
          </a:p>
          <a:p>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D3DX_DEFAULT, D3DX_DEFAULT, 0xff000000, NULL,</a:t>
            </a:r>
          </a:p>
          <a:p>
            <a:r>
              <a:rPr lang="en-US" altLang="ja-JP" sz="1100" b="1" dirty="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NULL, &amp;this-&gt;</a:t>
            </a:r>
            <a:r>
              <a:rPr lang="en-US" altLang="ja-JP" sz="1100" b="1" dirty="0" err="1">
                <a:latin typeface="ゆたぽん（コーディング）" panose="02000609000000000000" pitchFamily="1" charset="-128"/>
                <a:ea typeface="Meiryo UI" panose="020B0604030504040204" pitchFamily="50" charset="-128"/>
              </a:rPr>
              <a:t>m_pTexture</a:t>
            </a:r>
            <a:r>
              <a:rPr lang="en-US" altLang="ja-JP" sz="1100" b="1"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err="1" smtClean="0">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SAFE_RELEASE(this-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SAFE_RELEASE(this-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a:latin typeface="ゆたぽん（コーディング）" panose="02000609000000000000" pitchFamily="1" charset="-128"/>
                <a:ea typeface="Meiryo UI" panose="020B0604030504040204" pitchFamily="50" charset="-128"/>
              </a:rPr>
              <a:t>);</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SAFE_RELEASE(this-</a:t>
            </a:r>
            <a:r>
              <a:rPr lang="en-US" altLang="ja-JP" sz="1200" b="1" dirty="0">
                <a:latin typeface="ゆたぽん（コーディング）" panose="02000609000000000000" pitchFamily="1" charset="-128"/>
                <a:ea typeface="Meiryo UI" panose="020B0604030504040204" pitchFamily="50" charset="-128"/>
              </a:rPr>
              <a:t>&gt;</a:t>
            </a:r>
            <a:r>
              <a:rPr lang="en-US" altLang="ja-JP" sz="1200" b="1" dirty="0" err="1">
                <a:latin typeface="ゆたぽん（コーディング）" panose="02000609000000000000" pitchFamily="1" charset="-128"/>
                <a:ea typeface="Meiryo UI" panose="020B0604030504040204" pitchFamily="50" charset="-128"/>
              </a:rPr>
              <a:t>m_pTexture</a:t>
            </a:r>
            <a:r>
              <a:rPr lang="en-US" altLang="ja-JP" sz="1200" b="1" dirty="0">
                <a:latin typeface="ゆたぽん（コーディング）" panose="02000609000000000000" pitchFamily="1" charset="-128"/>
                <a:ea typeface="Meiryo UI" panose="020B0604030504040204" pitchFamily="50" charset="-128"/>
              </a:rPr>
              <a:t>);</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this-</a:t>
            </a:r>
            <a:r>
              <a:rPr lang="en-US" altLang="ja-JP" sz="1200" b="1" dirty="0">
                <a:latin typeface="ゆたぽん（コーディング）" panose="02000609000000000000" pitchFamily="1" charset="-128"/>
                <a:ea typeface="Meiryo UI" panose="020B0604030504040204" pitchFamily="50" charset="-128"/>
              </a:rPr>
              <a:t>&gt;</a:t>
            </a:r>
            <a:r>
              <a:rPr lang="en-US" altLang="ja-JP" sz="1200" b="1" dirty="0" err="1">
                <a:latin typeface="ゆたぽん（コーディング）" panose="02000609000000000000" pitchFamily="1" charset="-128"/>
                <a:ea typeface="Meiryo UI" panose="020B0604030504040204" pitchFamily="50" charset="-128"/>
              </a:rPr>
              <a:t>m_pTextureName</a:t>
            </a:r>
            <a:r>
              <a:rPr lang="en-US" altLang="ja-JP" sz="1200" b="1" dirty="0">
                <a:latin typeface="ゆたぽん（コーディング）" panose="02000609000000000000" pitchFamily="1" charset="-128"/>
                <a:ea typeface="Meiryo UI" panose="020B0604030504040204" pitchFamily="50" charset="-128"/>
              </a:rPr>
              <a:t> = NULL;</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::Initialize()</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CUSTOMVERTEX </a:t>
            </a:r>
            <a:r>
              <a:rPr lang="en-US" altLang="ja-JP" sz="1100" dirty="0">
                <a:latin typeface="ゆたぽん（コーディング）" panose="02000609000000000000" pitchFamily="1" charset="-128"/>
                <a:ea typeface="Meiryo UI" panose="020B0604030504040204" pitchFamily="50" charset="-128"/>
              </a:rPr>
              <a:t>vertices[4</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頂点データ</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WORD</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indices[6] = { 0, 2, 3, 0, 1, 2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インデックスデータ</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a:latin typeface="ゆたぽん（コーディング）" panose="02000609000000000000" pitchFamily="1" charset="-128"/>
                <a:ea typeface="Meiryo UI" panose="020B0604030504040204" pitchFamily="50" charset="-128"/>
              </a:rPr>
              <a:t>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(vertices)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頂点バッファ用素数</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iLength</a:t>
            </a:r>
            <a:r>
              <a:rPr lang="en-US" altLang="ja-JP" sz="1100" dirty="0">
                <a:latin typeface="ゆたぽん（コーディング）" panose="02000609000000000000" pitchFamily="1" charset="-128"/>
                <a:ea typeface="Meiryo UI" panose="020B0604030504040204" pitchFamily="50" charset="-128"/>
              </a:rPr>
              <a:t>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(indices)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(WORD</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インデックスバッファ用素数</a:t>
            </a:r>
            <a:endParaRPr lang="ja-JP" altLang="en-US"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頂点データ</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vertices[0</a:t>
            </a:r>
            <a:r>
              <a:rPr lang="en-US" altLang="ja-JP" sz="1200" b="1" dirty="0">
                <a:latin typeface="ゆたぽん（コーディング）" panose="02000609000000000000" pitchFamily="1" charset="-128"/>
                <a:ea typeface="Meiryo UI" panose="020B0604030504040204" pitchFamily="50" charset="-128"/>
              </a:rPr>
              <a:t>] = { 150.0f, </a:t>
            </a:r>
            <a:r>
              <a:rPr lang="en-US" altLang="ja-JP" sz="1200" b="1" dirty="0" smtClean="0">
                <a:latin typeface="ゆたぽん（コーディング）" panose="02000609000000000000" pitchFamily="1" charset="-128"/>
                <a:ea typeface="Meiryo UI" panose="020B0604030504040204" pitchFamily="50" charset="-128"/>
              </a:rPr>
              <a:t> 50.0f</a:t>
            </a:r>
            <a:r>
              <a:rPr lang="en-US" altLang="ja-JP" sz="1200" b="1" dirty="0">
                <a:latin typeface="ゆたぽん（コーディング）" panose="02000609000000000000" pitchFamily="1" charset="-128"/>
                <a:ea typeface="Meiryo UI" panose="020B0604030504040204" pitchFamily="50" charset="-128"/>
              </a:rPr>
              <a:t>, 0.0f, 1.0f, </a:t>
            </a:r>
            <a:r>
              <a:rPr lang="en-US" altLang="ja-JP" sz="1200" b="1" dirty="0" smtClean="0">
                <a:latin typeface="ゆたぽん（コーディング）" panose="02000609000000000000" pitchFamily="1" charset="-128"/>
                <a:ea typeface="Meiryo UI" panose="020B0604030504040204" pitchFamily="50" charset="-128"/>
              </a:rPr>
              <a:t>0xffffffff, </a:t>
            </a:r>
            <a:r>
              <a:rPr lang="en-US" altLang="ja-JP" sz="1200" b="1" dirty="0">
                <a:latin typeface="ゆたぽん（コーディング）" panose="02000609000000000000" pitchFamily="1" charset="-128"/>
                <a:ea typeface="Meiryo UI" panose="020B0604030504040204" pitchFamily="50" charset="-128"/>
              </a:rPr>
              <a:t>0.0f, 0.0f };</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vertices[1</a:t>
            </a:r>
            <a:r>
              <a:rPr lang="en-US" altLang="ja-JP" sz="1200" b="1" dirty="0">
                <a:latin typeface="ゆたぽん（コーディング）" panose="02000609000000000000" pitchFamily="1" charset="-128"/>
                <a:ea typeface="Meiryo UI" panose="020B0604030504040204" pitchFamily="50" charset="-128"/>
              </a:rPr>
              <a:t>] = { 550.0f, </a:t>
            </a:r>
            <a:r>
              <a:rPr lang="en-US" altLang="ja-JP" sz="1200" b="1" dirty="0" smtClean="0">
                <a:latin typeface="ゆたぽん（コーディング）" panose="02000609000000000000" pitchFamily="1" charset="-128"/>
                <a:ea typeface="Meiryo UI" panose="020B0604030504040204" pitchFamily="50" charset="-128"/>
              </a:rPr>
              <a:t> 50.0f</a:t>
            </a:r>
            <a:r>
              <a:rPr lang="en-US" altLang="ja-JP" sz="1200" b="1" dirty="0">
                <a:latin typeface="ゆたぽん（コーディング）" panose="02000609000000000000" pitchFamily="1" charset="-128"/>
                <a:ea typeface="Meiryo UI" panose="020B0604030504040204" pitchFamily="50" charset="-128"/>
              </a:rPr>
              <a:t>, 0.0f, 1.0f, 0xffffffff, 1.0f, 0.0f };</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vertices[2</a:t>
            </a:r>
            <a:r>
              <a:rPr lang="en-US" altLang="ja-JP" sz="1200" b="1" dirty="0">
                <a:latin typeface="ゆたぽん（コーディング）" panose="02000609000000000000" pitchFamily="1" charset="-128"/>
                <a:ea typeface="Meiryo UI" panose="020B0604030504040204" pitchFamily="50" charset="-128"/>
              </a:rPr>
              <a:t>] = { 550.0f, 300.0f, 0.0f, 1.0f, 0xffffffff, 1.0f, 1.0f };</a:t>
            </a:r>
          </a:p>
          <a:p>
            <a:r>
              <a:rPr lang="ja-JP" altLang="en-US" sz="1200" b="1" dirty="0" smtClean="0">
                <a:latin typeface="ゆたぽん（コーディング）" panose="02000609000000000000" pitchFamily="1" charset="-128"/>
                <a:ea typeface="Meiryo UI" panose="020B0604030504040204" pitchFamily="50" charset="-128"/>
              </a:rPr>
              <a:t>　</a:t>
            </a:r>
            <a:r>
              <a:rPr lang="en-US" altLang="ja-JP" sz="1200" b="1" dirty="0" smtClean="0">
                <a:latin typeface="ゆたぽん（コーディング）" panose="02000609000000000000" pitchFamily="1" charset="-128"/>
                <a:ea typeface="Meiryo UI" panose="020B0604030504040204" pitchFamily="50" charset="-128"/>
              </a:rPr>
              <a:t>vertices[3</a:t>
            </a:r>
            <a:r>
              <a:rPr lang="en-US" altLang="ja-JP" sz="1200" b="1" dirty="0">
                <a:latin typeface="ゆたぽん（コーディング）" panose="02000609000000000000" pitchFamily="1" charset="-128"/>
                <a:ea typeface="Meiryo UI" panose="020B0604030504040204" pitchFamily="50" charset="-128"/>
              </a:rPr>
              <a:t>] = { 150.0f, 300.0f, 0.0f, 1.0f, 0xffffffff, 0.0f, 1.0f };</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頂点バッファ生成</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setVertexData</a:t>
            </a:r>
            <a:r>
              <a:rPr lang="en-US" altLang="ja-JP" sz="1100" dirty="0">
                <a:latin typeface="ゆたぽん（コーディング）" panose="02000609000000000000" pitchFamily="1" charset="-128"/>
                <a:ea typeface="Meiryo UI" panose="020B0604030504040204" pitchFamily="50" charset="-128"/>
              </a:rPr>
              <a:t>(vertices, </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頂点データを頂点バッファにセット</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a:latin typeface="ゆたぽん（コーディング）" panose="02000609000000000000" pitchFamily="1" charset="-128"/>
                <a:ea typeface="Meiryo UI" panose="020B0604030504040204" pitchFamily="50" charset="-128"/>
              </a:rPr>
              <a:t>(3, 2);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インデックスバッファ生成</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setIndexData</a:t>
            </a:r>
            <a:r>
              <a:rPr lang="en-US" altLang="ja-JP" sz="1100" dirty="0">
                <a:latin typeface="ゆたぽん（コーディング）" panose="02000609000000000000" pitchFamily="1" charset="-128"/>
                <a:ea typeface="Meiryo UI" panose="020B0604030504040204" pitchFamily="50" charset="-128"/>
              </a:rPr>
              <a:t>(indices, </a:t>
            </a:r>
            <a:r>
              <a:rPr lang="en-US" altLang="ja-JP" sz="1100" dirty="0" err="1">
                <a:latin typeface="ゆたぽん（コーディング）" panose="02000609000000000000" pitchFamily="1" charset="-128"/>
                <a:ea typeface="Meiryo UI" panose="020B0604030504040204" pitchFamily="50" charset="-128"/>
              </a:rPr>
              <a:t>iLength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インデックスデータセット</a:t>
            </a:r>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S_OK;</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17" name="正方形/長方形 16"/>
          <p:cNvSpPr/>
          <p:nvPr/>
        </p:nvSpPr>
        <p:spPr>
          <a:xfrm>
            <a:off x="620688" y="539542"/>
            <a:ext cx="5688632" cy="7407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 name="テキスト ボックス 17"/>
          <p:cNvSpPr txBox="1"/>
          <p:nvPr/>
        </p:nvSpPr>
        <p:spPr>
          <a:xfrm>
            <a:off x="590972" y="307926"/>
            <a:ext cx="1397868" cy="261610"/>
          </a:xfrm>
          <a:prstGeom prst="rect">
            <a:avLst/>
          </a:prstGeom>
          <a:noFill/>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&lt;</a:t>
            </a:r>
            <a:r>
              <a:rPr lang="en-US" altLang="ja-JP" sz="1100" dirty="0" smtClean="0">
                <a:latin typeface="Meiryo UI" panose="020B0604030504040204" pitchFamily="50" charset="-128"/>
                <a:ea typeface="Meiryo UI" panose="020B0604030504040204" pitchFamily="50" charset="-128"/>
              </a:rPr>
              <a:t>Primitive.cpp</a:t>
            </a:r>
            <a:r>
              <a:rPr kumimoji="1" lang="en-US" altLang="ja-JP" sz="1100" dirty="0" smtClean="0">
                <a:latin typeface="Meiryo UI" panose="020B0604030504040204" pitchFamily="50" charset="-128"/>
                <a:ea typeface="Meiryo UI" panose="020B0604030504040204" pitchFamily="50" charset="-128"/>
              </a:rPr>
              <a:t>&gt;</a:t>
            </a:r>
          </a:p>
        </p:txBody>
      </p:sp>
    </p:spTree>
    <p:extLst>
      <p:ext uri="{BB962C8B-B14F-4D97-AF65-F5344CB8AC3E}">
        <p14:creationId xmlns:p14="http://schemas.microsoft.com/office/powerpoint/2010/main" val="3099653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54</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476672" y="372879"/>
            <a:ext cx="5862364" cy="7555915"/>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::Draw()</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SetStreamSource</a:t>
            </a:r>
            <a:r>
              <a:rPr lang="en-US" altLang="ja-JP" sz="1100" dirty="0">
                <a:latin typeface="ゆたぽん（コーディング）" panose="02000609000000000000" pitchFamily="1" charset="-128"/>
                <a:ea typeface="Meiryo UI" panose="020B0604030504040204" pitchFamily="50" charset="-128"/>
              </a:rPr>
              <a:t>(0, this-&gt;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0,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頂点バッファ適用</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SetIndices</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インデックスバッファ適用</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SetFVF</a:t>
            </a:r>
            <a:r>
              <a:rPr lang="en-US" altLang="ja-JP" sz="1100" dirty="0">
                <a:latin typeface="ゆたぽん（コーディング）" panose="02000609000000000000" pitchFamily="1" charset="-128"/>
                <a:ea typeface="Meiryo UI" panose="020B0604030504040204" pitchFamily="50" charset="-128"/>
              </a:rPr>
              <a:t>(FVF_CUSTOMVERTEX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頂点フォーマット適用</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200" b="1" dirty="0">
                <a:latin typeface="ゆたぽん（コーディング）" panose="02000609000000000000" pitchFamily="1" charset="-128"/>
                <a:ea typeface="Meiryo UI" panose="020B0604030504040204" pitchFamily="50" charset="-128"/>
              </a:rPr>
              <a:t>　</a:t>
            </a:r>
            <a:r>
              <a:rPr lang="en-US" altLang="ja-JP" sz="1200" b="1" dirty="0">
                <a:latin typeface="ゆたぽん（コーディング）" panose="02000609000000000000" pitchFamily="1" charset="-128"/>
                <a:ea typeface="Meiryo UI" panose="020B0604030504040204" pitchFamily="50" charset="-128"/>
              </a:rPr>
              <a:t>(*</a:t>
            </a:r>
            <a:r>
              <a:rPr lang="en-US" altLang="ja-JP" sz="1200" b="1" dirty="0" err="1">
                <a:latin typeface="ゆたぽん（コーディング）" panose="02000609000000000000" pitchFamily="1" charset="-128"/>
                <a:ea typeface="Meiryo UI" panose="020B0604030504040204" pitchFamily="50" charset="-128"/>
              </a:rPr>
              <a:t>graphicsDevice</a:t>
            </a:r>
            <a:r>
              <a:rPr lang="en-US" altLang="ja-JP" sz="1200" b="1" dirty="0">
                <a:latin typeface="ゆたぽん（コーディング）" panose="02000609000000000000" pitchFamily="1" charset="-128"/>
                <a:ea typeface="Meiryo UI" panose="020B0604030504040204" pitchFamily="50" charset="-128"/>
              </a:rPr>
              <a:t>()).</a:t>
            </a:r>
            <a:r>
              <a:rPr lang="en-US" altLang="ja-JP" sz="1200" b="1" dirty="0" err="1">
                <a:latin typeface="ゆたぽん（コーディング）" panose="02000609000000000000" pitchFamily="1" charset="-128"/>
                <a:ea typeface="Meiryo UI" panose="020B0604030504040204" pitchFamily="50" charset="-128"/>
              </a:rPr>
              <a:t>SetTexture</a:t>
            </a:r>
            <a:r>
              <a:rPr lang="en-US" altLang="ja-JP" sz="1200" b="1" dirty="0">
                <a:latin typeface="ゆたぽん（コーディング）" panose="02000609000000000000" pitchFamily="1" charset="-128"/>
                <a:ea typeface="Meiryo UI" panose="020B0604030504040204" pitchFamily="50" charset="-128"/>
              </a:rPr>
              <a:t>(0, this-&gt;</a:t>
            </a:r>
            <a:r>
              <a:rPr lang="en-US" altLang="ja-JP" sz="1200" b="1" dirty="0" err="1">
                <a:latin typeface="ゆたぽん（コーディング）" panose="02000609000000000000" pitchFamily="1" charset="-128"/>
                <a:ea typeface="Meiryo UI" panose="020B0604030504040204" pitchFamily="50" charset="-128"/>
              </a:rPr>
              <a:t>m_pTexture</a:t>
            </a:r>
            <a:r>
              <a:rPr lang="en-US" altLang="ja-JP" sz="1200" b="1" dirty="0">
                <a:latin typeface="ゆたぽん（コーディング）" panose="02000609000000000000" pitchFamily="1" charset="-128"/>
                <a:ea typeface="Meiryo UI" panose="020B0604030504040204" pitchFamily="50" charset="-128"/>
              </a:rPr>
              <a:t>);</a:t>
            </a:r>
            <a:r>
              <a:rPr lang="ja-JP" altLang="en-US" sz="1200" b="1" dirty="0">
                <a:latin typeface="ゆたぽん（コーディング）" panose="02000609000000000000" pitchFamily="1" charset="-128"/>
                <a:ea typeface="Meiryo UI" panose="020B0604030504040204" pitchFamily="50" charset="-128"/>
              </a:rPr>
              <a:t>　</a:t>
            </a:r>
            <a:r>
              <a:rPr lang="en-US" altLang="ja-JP" sz="1200" b="1" dirty="0">
                <a:latin typeface="ゆたぽん（コーディング）" panose="02000609000000000000" pitchFamily="1" charset="-128"/>
                <a:ea typeface="Meiryo UI" panose="020B0604030504040204" pitchFamily="50" charset="-128"/>
              </a:rPr>
              <a:t>//</a:t>
            </a:r>
            <a:r>
              <a:rPr lang="ja-JP" altLang="en-US" sz="1200" b="1" dirty="0">
                <a:latin typeface="ゆたぽん（コーディング）" panose="02000609000000000000" pitchFamily="1" charset="-128"/>
                <a:ea typeface="Meiryo UI" panose="020B0604030504040204" pitchFamily="50" charset="-128"/>
              </a:rPr>
              <a:t>テクスチャ適用</a:t>
            </a:r>
            <a:endParaRPr lang="en-US" altLang="ja-JP" sz="1200" b="1" dirty="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描画</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DrawIndexedPrimitive</a:t>
            </a:r>
            <a:r>
              <a:rPr lang="en-US" altLang="ja-JP" sz="1100" dirty="0">
                <a:latin typeface="ゆたぽん（コーディング）" panose="02000609000000000000" pitchFamily="1" charset="-128"/>
                <a:ea typeface="Meiryo UI" panose="020B0604030504040204" pitchFamily="50" charset="-128"/>
              </a:rPr>
              <a:t>(D3DPT_TRIANGLELIST, 0, 0, 4, 0, 2);</a:t>
            </a:r>
          </a:p>
          <a:p>
            <a:r>
              <a:rPr lang="en-US" altLang="ja-JP" sz="1100" dirty="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 length)</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頂点バッファ</a:t>
            </a:r>
            <a:r>
              <a:rPr lang="ja-JP" altLang="en-US" sz="1100" dirty="0" smtClean="0">
                <a:latin typeface="ゆたぽん（コーディング）" panose="02000609000000000000" pitchFamily="1" charset="-128"/>
                <a:ea typeface="Meiryo UI" panose="020B0604030504040204" pitchFamily="50" charset="-128"/>
              </a:rPr>
              <a:t>生成</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if </a:t>
            </a:r>
            <a:r>
              <a:rPr lang="en-US" altLang="ja-JP" sz="1100" dirty="0">
                <a:latin typeface="ゆたぽん（コーディング）" panose="02000609000000000000" pitchFamily="1" charset="-128"/>
                <a:ea typeface="Meiryo UI" panose="020B0604030504040204" pitchFamily="50" charset="-128"/>
              </a:rPr>
              <a:t>(FAILED((*</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(length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0</a:t>
            </a:r>
            <a:r>
              <a:rPr lang="en-US" altLang="ja-JP" sz="1100" dirty="0">
                <a:latin typeface="ゆたぽん（コーディング）" panose="02000609000000000000" pitchFamily="1" charset="-128"/>
                <a:ea typeface="Meiryo UI" panose="020B0604030504040204" pitchFamily="50" charset="-128"/>
              </a:rPr>
              <a:t>, FVF_CUSTOMVERTEX, D3DPOOL_DEFAULT, &amp;</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a:latin typeface="ゆたぽん（コーディング）" panose="02000609000000000000" pitchFamily="1" charset="-128"/>
                <a:ea typeface="Meiryo UI" panose="020B0604030504040204" pitchFamily="50" charset="-128"/>
              </a:rPr>
              <a:t>, NULL)))</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E_FAIL</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頂点バッファ生成失敗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S_OK</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頂点バッファ生成成功</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setVertexData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CUSTOMVERTEX* vertices,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 length)</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a:t>
            </a:r>
            <a:r>
              <a:rPr lang="ja-JP" altLang="en-US"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pVertices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頂点バッファへのポインタ</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a:latin typeface="ゆたぽん（コーディング）" panose="02000609000000000000" pitchFamily="1" charset="-128"/>
                <a:ea typeface="Meiryo UI" panose="020B0604030504040204" pitchFamily="50" charset="-128"/>
              </a:rPr>
              <a:t>-&gt;Lock(0, 0, (void</a:t>
            </a:r>
            <a:r>
              <a:rPr lang="ja-JP" altLang="en-US"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)&amp;</a:t>
            </a:r>
            <a:r>
              <a:rPr lang="en-US" altLang="ja-JP" sz="1100" dirty="0" err="1">
                <a:latin typeface="ゆたぽん（コーディング）" panose="02000609000000000000" pitchFamily="1" charset="-128"/>
                <a:ea typeface="Meiryo UI" panose="020B0604030504040204" pitchFamily="50" charset="-128"/>
              </a:rPr>
              <a:t>pVertices</a:t>
            </a:r>
            <a:r>
              <a:rPr lang="en-US" altLang="ja-JP" sz="1100" dirty="0">
                <a:latin typeface="ゆたぽん（コーディング）" panose="02000609000000000000" pitchFamily="1" charset="-128"/>
                <a:ea typeface="Meiryo UI" panose="020B0604030504040204" pitchFamily="50" charset="-128"/>
              </a:rPr>
              <a:t>, 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a:t>
            </a:r>
            <a:r>
              <a:rPr lang="ja-JP" altLang="en-US" sz="1100" dirty="0" smtClean="0">
                <a:latin typeface="ゆたぽん（コーディング）" panose="02000609000000000000" pitchFamily="1" charset="-128"/>
                <a:ea typeface="Meiryo UI" panose="020B0604030504040204" pitchFamily="50" charset="-128"/>
              </a:rPr>
              <a:t>バッファロック</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memcpy</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pVertices</a:t>
            </a:r>
            <a:r>
              <a:rPr lang="en-US" altLang="ja-JP" sz="1100" dirty="0">
                <a:latin typeface="ゆたぽん（コーディング）" panose="02000609000000000000" pitchFamily="1" charset="-128"/>
                <a:ea typeface="Meiryo UI" panose="020B0604030504040204" pitchFamily="50" charset="-128"/>
              </a:rPr>
              <a:t>, vertices,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 * length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ja-JP" altLang="en-US" sz="1100" dirty="0">
                <a:latin typeface="ゆたぽん（コーディング）" panose="02000609000000000000" pitchFamily="1" charset="-128"/>
                <a:ea typeface="Meiryo UI" panose="020B0604030504040204" pitchFamily="50" charset="-128"/>
              </a:rPr>
              <a:t>データコピー</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a:latin typeface="ゆたぽん（コーディング）" panose="02000609000000000000" pitchFamily="1" charset="-128"/>
                <a:ea typeface="Meiryo UI" panose="020B0604030504040204" pitchFamily="50" charset="-128"/>
              </a:rPr>
              <a:t>-&gt;Unlock</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頂点バッファロック解除</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 </a:t>
            </a:r>
            <a:r>
              <a:rPr lang="en-US" altLang="ja-JP" sz="1100" dirty="0" err="1">
                <a:latin typeface="ゆたぽん（コーディング）" panose="02000609000000000000" pitchFamily="1" charset="-128"/>
                <a:ea typeface="Meiryo UI" panose="020B0604030504040204" pitchFamily="50" charset="-128"/>
              </a:rPr>
              <a:t>pointPerPrimitive</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const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 </a:t>
            </a:r>
            <a:r>
              <a:rPr lang="en-US" altLang="ja-JP" sz="1100" dirty="0" err="1">
                <a:latin typeface="ゆたぽん（コーディング）" panose="02000609000000000000" pitchFamily="1" charset="-128"/>
                <a:ea typeface="Meiryo UI" panose="020B0604030504040204" pitchFamily="50" charset="-128"/>
              </a:rPr>
              <a:t>primitiveNum</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インデックスバッファ生成</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if </a:t>
            </a:r>
            <a:r>
              <a:rPr lang="en-US" altLang="ja-JP" sz="1100" dirty="0">
                <a:latin typeface="ゆたぽん（コーディング）" panose="02000609000000000000" pitchFamily="1" charset="-128"/>
                <a:ea typeface="Meiryo UI" panose="020B0604030504040204" pitchFamily="50" charset="-128"/>
              </a:rPr>
              <a:t>(FAILED((*</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pointPerPrimitive</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primitiveNum</a:t>
            </a:r>
            <a:r>
              <a:rPr lang="en-US" altLang="ja-JP" sz="1100" dirty="0">
                <a:latin typeface="ゆたぽん（コーディング）" panose="02000609000000000000" pitchFamily="1" charset="-128"/>
                <a:ea typeface="Meiryo UI" panose="020B0604030504040204" pitchFamily="50" charset="-128"/>
              </a:rPr>
              <a:t>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(WORD), 0</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D3DFMT_INDEX16</a:t>
            </a:r>
            <a:r>
              <a:rPr lang="en-US" altLang="ja-JP" sz="1100" dirty="0">
                <a:latin typeface="ゆたぽん（コーディング）" panose="02000609000000000000" pitchFamily="1" charset="-128"/>
                <a:ea typeface="Meiryo UI" panose="020B0604030504040204" pitchFamily="50" charset="-128"/>
              </a:rPr>
              <a:t>, D3DPOOL_DEFAULT, &amp;this-&gt;</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a:latin typeface="ゆたぽん（コーディング）" panose="02000609000000000000" pitchFamily="1" charset="-128"/>
                <a:ea typeface="Meiryo UI" panose="020B0604030504040204" pitchFamily="50" charset="-128"/>
              </a:rPr>
              <a:t>, NULL)))</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E_FAIL</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インデックスバッファ生成失敗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S_OK</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インデックスバッファ生成成功</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6" name="正方形/長方形 5"/>
          <p:cNvSpPr/>
          <p:nvPr/>
        </p:nvSpPr>
        <p:spPr>
          <a:xfrm>
            <a:off x="476672" y="276770"/>
            <a:ext cx="5976664" cy="7679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972779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55</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92858" y="8475134"/>
            <a:ext cx="2321992" cy="486833"/>
          </a:xfrm>
        </p:spPr>
        <p:txBody>
          <a:bodyPr/>
          <a:lstStyle/>
          <a:p>
            <a:r>
              <a:rPr lang="ja-JP" altLang="en-US" dirty="0">
                <a:latin typeface="A-OTF ゴシックMB101 Pro U" panose="020B0900000000000000" pitchFamily="34" charset="-128"/>
                <a:ea typeface="A-OTF ゴシックMB101 Pro U" panose="020B0900000000000000" pitchFamily="34" charset="-128"/>
              </a:rPr>
              <a:t>ゲームクリエイター科</a:t>
            </a:r>
            <a:r>
              <a:rPr lang="en-US" altLang="ja-JP" dirty="0">
                <a:latin typeface="A-OTF ゴシックMB101 Pro U" panose="020B0900000000000000" pitchFamily="34" charset="-128"/>
                <a:ea typeface="A-OTF ゴシックMB101 Pro U" panose="020B0900000000000000" pitchFamily="34" charset="-128"/>
              </a:rPr>
              <a:t>1</a:t>
            </a:r>
            <a:r>
              <a:rPr lang="ja-JP" altLang="en-US" dirty="0">
                <a:latin typeface="A-OTF ゴシックMB101 Pro U" panose="020B0900000000000000" pitchFamily="34" charset="-128"/>
                <a:ea typeface="A-OTF ゴシックMB101 Pro U" panose="020B0900000000000000" pitchFamily="34" charset="-128"/>
              </a:rPr>
              <a:t>年後期　</a:t>
            </a:r>
            <a:r>
              <a:rPr lang="en-US" altLang="ja-JP" dirty="0" err="1">
                <a:latin typeface="A-OTF ゴシックMB101 Pro U" panose="020B0900000000000000" pitchFamily="34" charset="-128"/>
                <a:ea typeface="A-OTF ゴシックMB101 Pro U" panose="020B0900000000000000" pitchFamily="34" charset="-128"/>
              </a:rPr>
              <a:t>DirectXⅡ</a:t>
            </a:r>
            <a:endParaRPr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476672" y="372879"/>
            <a:ext cx="5862364" cy="1277273"/>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smtClean="0">
                <a:latin typeface="ゆたぽん（コーディング）" panose="02000609000000000000" pitchFamily="1" charset="-128"/>
                <a:ea typeface="Meiryo UI" panose="020B0604030504040204" pitchFamily="50" charset="-128"/>
              </a:rPr>
              <a:t>CPrimitive</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setIndexData</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const</a:t>
            </a:r>
            <a:r>
              <a:rPr lang="en-US" altLang="ja-JP" sz="1100" dirty="0" smtClean="0">
                <a:latin typeface="ゆたぽん（コーディング）" panose="02000609000000000000" pitchFamily="1" charset="-128"/>
                <a:ea typeface="Meiryo UI" panose="020B0604030504040204" pitchFamily="50" charset="-128"/>
              </a:rPr>
              <a:t> WORD* indices, </a:t>
            </a:r>
            <a:r>
              <a:rPr lang="en-US" altLang="ja-JP" sz="1100" dirty="0" err="1" smtClean="0">
                <a:latin typeface="ゆたぽん（コーディング）" panose="02000609000000000000" pitchFamily="1" charset="-128"/>
                <a:ea typeface="Meiryo UI" panose="020B0604030504040204" pitchFamily="50" charset="-128"/>
              </a:rPr>
              <a:t>const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smtClean="0">
                <a:latin typeface="ゆたぽん（コーディング）" panose="02000609000000000000" pitchFamily="1" charset="-128"/>
                <a:ea typeface="Meiryo UI" panose="020B0604030504040204" pitchFamily="50" charset="-128"/>
              </a:rPr>
              <a:t>&amp; length)</a:t>
            </a:r>
          </a:p>
          <a:p>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pIndices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インデックスバッファへのポインタ</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this-&gt;</a:t>
            </a:r>
            <a:r>
              <a:rPr lang="en-US" altLang="ja-JP" sz="1100" dirty="0" err="1" smtClean="0">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-&gt;Lock(0, 0, (void</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pIndices</a:t>
            </a:r>
            <a:r>
              <a:rPr lang="en-US" altLang="ja-JP" sz="1100" dirty="0" smtClean="0">
                <a:latin typeface="ゆたぽん（コーディング）" panose="02000609000000000000" pitchFamily="1" charset="-128"/>
                <a:ea typeface="Meiryo UI" panose="020B0604030504040204" pitchFamily="50" charset="-128"/>
              </a:rPr>
              <a:t>, 0);  //</a:t>
            </a:r>
            <a:r>
              <a:rPr lang="ja-JP" altLang="en-US" sz="1100" dirty="0" smtClean="0">
                <a:latin typeface="ゆたぽん（コーディング）" panose="02000609000000000000" pitchFamily="1" charset="-128"/>
                <a:ea typeface="Meiryo UI" panose="020B0604030504040204" pitchFamily="50" charset="-128"/>
              </a:rPr>
              <a:t>バッファロック</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memcpy</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pIndices</a:t>
            </a:r>
            <a:r>
              <a:rPr lang="en-US" altLang="ja-JP" sz="1100" dirty="0" smtClean="0">
                <a:latin typeface="ゆたぽん（コーディング）" panose="02000609000000000000" pitchFamily="1" charset="-128"/>
                <a:ea typeface="Meiryo UI" panose="020B0604030504040204" pitchFamily="50" charset="-128"/>
              </a:rPr>
              <a:t>, indices, </a:t>
            </a:r>
            <a:r>
              <a:rPr lang="en-US" altLang="ja-JP" sz="1100" dirty="0" err="1" smtClean="0">
                <a:latin typeface="ゆたぽん（コーディング）" panose="02000609000000000000" pitchFamily="1" charset="-128"/>
                <a:ea typeface="Meiryo UI" panose="020B0604030504040204" pitchFamily="50" charset="-128"/>
              </a:rPr>
              <a:t>sizeof</a:t>
            </a:r>
            <a:r>
              <a:rPr lang="en-US" altLang="ja-JP" sz="1100" dirty="0" smtClean="0">
                <a:latin typeface="ゆたぽん（コーディング）" panose="02000609000000000000" pitchFamily="1" charset="-128"/>
                <a:ea typeface="Meiryo UI" panose="020B0604030504040204" pitchFamily="50" charset="-128"/>
              </a:rPr>
              <a:t>(indices) * length);  //</a:t>
            </a:r>
            <a:r>
              <a:rPr lang="ja-JP" altLang="en-US" sz="1100" dirty="0" smtClean="0">
                <a:latin typeface="ゆたぽん（コーディング）" panose="02000609000000000000" pitchFamily="1" charset="-128"/>
                <a:ea typeface="Meiryo UI" panose="020B0604030504040204" pitchFamily="50" charset="-128"/>
              </a:rPr>
              <a:t>インデックスデータコピー</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this-&gt;</a:t>
            </a:r>
            <a:r>
              <a:rPr lang="en-US" altLang="ja-JP" sz="1100" dirty="0" err="1" smtClean="0">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-&gt;Unlock();  //</a:t>
            </a:r>
            <a:r>
              <a:rPr lang="ja-JP" altLang="en-US" sz="1100" dirty="0" smtClean="0">
                <a:latin typeface="ゆたぽん（コーディング）" panose="02000609000000000000" pitchFamily="1" charset="-128"/>
                <a:ea typeface="Meiryo UI" panose="020B0604030504040204" pitchFamily="50" charset="-128"/>
              </a:rPr>
              <a:t>インデックスバッファロック解除</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6" name="正方形/長方形 5"/>
          <p:cNvSpPr/>
          <p:nvPr/>
        </p:nvSpPr>
        <p:spPr>
          <a:xfrm>
            <a:off x="476672" y="276771"/>
            <a:ext cx="5976664" cy="1373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8" name="テキスト ボックス 7"/>
          <p:cNvSpPr txBox="1"/>
          <p:nvPr/>
        </p:nvSpPr>
        <p:spPr>
          <a:xfrm>
            <a:off x="404664" y="1835696"/>
            <a:ext cx="177003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4.30</a:t>
            </a:r>
            <a:r>
              <a:rPr lang="ja-JP" altLang="en-US" u="sng" dirty="0" smtClean="0">
                <a:latin typeface="Meiryo UI" panose="020B0604030504040204" pitchFamily="50" charset="-128"/>
                <a:ea typeface="Meiryo UI" panose="020B0604030504040204" pitchFamily="50" charset="-128"/>
              </a:rPr>
              <a:t>　演習問題</a:t>
            </a:r>
            <a:endParaRPr lang="en-US" altLang="ja-JP" u="sng"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548680" y="2205028"/>
            <a:ext cx="367240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以下の仕様に従い実装しなさい。</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10" name="テキスト ボックス 9"/>
          <p:cNvSpPr txBox="1"/>
          <p:nvPr/>
        </p:nvSpPr>
        <p:spPr>
          <a:xfrm>
            <a:off x="3284984" y="2415923"/>
            <a:ext cx="3353848" cy="3362459"/>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&lt;</a:t>
            </a:r>
            <a:r>
              <a:rPr kumimoji="1" lang="ja-JP" altLang="en-US" sz="1100" dirty="0" smtClean="0">
                <a:latin typeface="ゆたぽん（コーディング）" panose="02000609000000000000" pitchFamily="1" charset="-128"/>
                <a:ea typeface="Meiryo UI" panose="020B0604030504040204" pitchFamily="50" charset="-128"/>
              </a:rPr>
              <a:t>仕様</a:t>
            </a:r>
            <a:r>
              <a:rPr kumimoji="1" lang="en-US" altLang="ja-JP" sz="1100" dirty="0" smtClean="0">
                <a:latin typeface="ゆたぽん（コーディング）" panose="02000609000000000000" pitchFamily="1"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１．概要</a:t>
            </a:r>
            <a:endParaRPr kumimoji="1" lang="en-US" altLang="ja-JP" sz="1100" dirty="0" smtClean="0">
              <a:latin typeface="ゆたぽん（コーディング）" panose="02000609000000000000" pitchFamily="1" charset="-128"/>
              <a:ea typeface="Meiryo UI" panose="020B0604030504040204" pitchFamily="50" charset="-128"/>
            </a:endParaRPr>
          </a:p>
          <a:p>
            <a:r>
              <a:rPr kumimoji="1" lang="ja-JP" altLang="en-US" sz="1050" dirty="0" smtClean="0">
                <a:latin typeface="ゆたぽん（コーディング）" panose="02000609000000000000" pitchFamily="1" charset="-128"/>
                <a:ea typeface="Meiryo UI" panose="020B0604030504040204" pitchFamily="50" charset="-128"/>
              </a:rPr>
              <a:t>　　　①プリミティブを</a:t>
            </a:r>
            <a:r>
              <a:rPr kumimoji="1" lang="en-US" altLang="ja-JP" sz="1050" dirty="0" smtClean="0">
                <a:latin typeface="ゆたぽん（コーディング）" panose="02000609000000000000" pitchFamily="1" charset="-128"/>
                <a:ea typeface="Meiryo UI" panose="020B0604030504040204" pitchFamily="50" charset="-128"/>
              </a:rPr>
              <a:t>3</a:t>
            </a:r>
            <a:r>
              <a:rPr kumimoji="1" lang="ja-JP" altLang="en-US" sz="1050" dirty="0" smtClean="0">
                <a:latin typeface="ゆたぽん（コーディング）" panose="02000609000000000000" pitchFamily="1" charset="-128"/>
                <a:ea typeface="Meiryo UI" panose="020B0604030504040204" pitchFamily="50" charset="-128"/>
              </a:rPr>
              <a:t>枚描画する。</a:t>
            </a:r>
            <a:endParaRPr kumimoji="1"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②頂点インデックス</a:t>
            </a:r>
            <a:r>
              <a:rPr lang="en-US" altLang="ja-JP" sz="1050" dirty="0" smtClean="0">
                <a:latin typeface="ゆたぽん（コーディング）" panose="02000609000000000000" pitchFamily="1" charset="-128"/>
                <a:ea typeface="Meiryo UI" panose="020B0604030504040204" pitchFamily="50" charset="-128"/>
              </a:rPr>
              <a:t>0</a:t>
            </a:r>
            <a:r>
              <a:rPr lang="ja-JP" altLang="en-US" sz="1050" dirty="0" smtClean="0">
                <a:latin typeface="ゆたぽん（コーディング）" panose="02000609000000000000" pitchFamily="1" charset="-128"/>
                <a:ea typeface="Meiryo UI" panose="020B0604030504040204" pitchFamily="50" charset="-128"/>
              </a:rPr>
              <a:t>～</a:t>
            </a:r>
            <a:r>
              <a:rPr lang="en-US" altLang="ja-JP" sz="1050" dirty="0" smtClean="0">
                <a:latin typeface="ゆたぽん（コーディング）" panose="02000609000000000000" pitchFamily="1" charset="-128"/>
                <a:ea typeface="Meiryo UI" panose="020B0604030504040204" pitchFamily="50" charset="-128"/>
              </a:rPr>
              <a:t>3</a:t>
            </a:r>
            <a:r>
              <a:rPr lang="ja-JP" altLang="en-US" sz="1050" dirty="0" smtClean="0">
                <a:latin typeface="ゆたぽん（コーディング）" panose="02000609000000000000" pitchFamily="1" charset="-128"/>
                <a:ea typeface="Meiryo UI" panose="020B0604030504040204" pitchFamily="50" charset="-128"/>
              </a:rPr>
              <a:t>を使用するプリミティブ</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a:t>
            </a:r>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にはテクスチャを適用し、</a:t>
            </a:r>
            <a:r>
              <a:rPr lang="en-US" altLang="ja-JP" sz="1050" dirty="0" smtClean="0">
                <a:latin typeface="ゆたぽん（コーディング）" panose="02000609000000000000" pitchFamily="1" charset="-128"/>
                <a:ea typeface="Meiryo UI" panose="020B0604030504040204" pitchFamily="50" charset="-128"/>
              </a:rPr>
              <a:t>4</a:t>
            </a:r>
            <a:r>
              <a:rPr lang="ja-JP" altLang="en-US" sz="1050" dirty="0" smtClean="0">
                <a:latin typeface="ゆたぽん（コーディング）" panose="02000609000000000000" pitchFamily="1" charset="-128"/>
                <a:ea typeface="Meiryo UI" panose="020B0604030504040204" pitchFamily="50" charset="-128"/>
              </a:rPr>
              <a:t>～</a:t>
            </a:r>
            <a:r>
              <a:rPr lang="en-US" altLang="ja-JP" sz="1050" dirty="0" smtClean="0">
                <a:latin typeface="ゆたぽん（コーディング）" panose="02000609000000000000" pitchFamily="1" charset="-128"/>
                <a:ea typeface="Meiryo UI" panose="020B0604030504040204" pitchFamily="50" charset="-128"/>
              </a:rPr>
              <a:t>6</a:t>
            </a:r>
            <a:r>
              <a:rPr lang="ja-JP" altLang="en-US" sz="1050" dirty="0" smtClean="0">
                <a:latin typeface="ゆたぽん（コーディング）" panose="02000609000000000000" pitchFamily="1" charset="-128"/>
                <a:ea typeface="Meiryo UI" panose="020B0604030504040204" pitchFamily="50" charset="-128"/>
              </a:rPr>
              <a:t>のプリミティブに</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smtClean="0">
                <a:latin typeface="ゆたぽん（コーディング）" panose="02000609000000000000" pitchFamily="1" charset="-128"/>
                <a:ea typeface="Meiryo UI" panose="020B0604030504040204" pitchFamily="50" charset="-128"/>
              </a:rPr>
              <a:t>　　　 　は</a:t>
            </a:r>
            <a:r>
              <a:rPr kumimoji="1" lang="ja-JP" altLang="en-US" sz="1050" dirty="0" smtClean="0">
                <a:latin typeface="ゆたぽん（コーディング）" panose="02000609000000000000" pitchFamily="1" charset="-128"/>
                <a:ea typeface="Meiryo UI" panose="020B0604030504040204" pitchFamily="50" charset="-128"/>
              </a:rPr>
              <a:t>テクスチャを適用しない。</a:t>
            </a:r>
            <a:endParaRPr kumimoji="1"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③頂点バッファおよびインデックスバッファは</a:t>
            </a:r>
            <a:endParaRPr lang="en-US" altLang="ja-JP" sz="1050" dirty="0" smtClean="0">
              <a:latin typeface="ゆたぽん（コーディング）" panose="02000609000000000000" pitchFamily="1" charset="-128"/>
              <a:ea typeface="Meiryo UI" panose="020B0604030504040204" pitchFamily="50" charset="-128"/>
            </a:endParaRPr>
          </a:p>
          <a:p>
            <a:pPr marL="72000"/>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a:t>
            </a:r>
            <a:r>
              <a:rPr lang="en-US" altLang="ja-JP" sz="1050" dirty="0" smtClean="0">
                <a:latin typeface="ゆたぽん（コーディング）" panose="02000609000000000000" pitchFamily="1" charset="-128"/>
                <a:ea typeface="Meiryo UI" panose="020B0604030504040204" pitchFamily="50" charset="-128"/>
              </a:rPr>
              <a:t>1</a:t>
            </a:r>
            <a:r>
              <a:rPr lang="ja-JP" altLang="en-US" sz="1050" dirty="0" err="1" smtClean="0">
                <a:latin typeface="ゆたぽん（コーディング）" panose="02000609000000000000" pitchFamily="1" charset="-128"/>
                <a:ea typeface="Meiryo UI" panose="020B0604030504040204" pitchFamily="50" charset="-128"/>
              </a:rPr>
              <a:t>つだけ</a:t>
            </a:r>
            <a:r>
              <a:rPr lang="ja-JP" altLang="en-US" sz="1050" dirty="0" smtClean="0">
                <a:latin typeface="ゆたぽん（コーディング）" panose="02000609000000000000" pitchFamily="1" charset="-128"/>
                <a:ea typeface="Meiryo UI" panose="020B0604030504040204" pitchFamily="50" charset="-128"/>
              </a:rPr>
              <a:t>用意する。</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④テクスチャは</a:t>
            </a:r>
            <a:r>
              <a:rPr lang="en-US" altLang="ja-JP" sz="1050" dirty="0" smtClean="0">
                <a:latin typeface="ゆたぽん（コーディング）" panose="02000609000000000000" pitchFamily="1" charset="-128"/>
                <a:ea typeface="Meiryo UI" panose="020B0604030504040204" pitchFamily="50" charset="-128"/>
              </a:rPr>
              <a:t>map\texture.jpg</a:t>
            </a:r>
            <a:r>
              <a:rPr lang="ja-JP" altLang="en-US" sz="1050" dirty="0" smtClean="0">
                <a:latin typeface="ゆたぽん（コーディング）" panose="02000609000000000000" pitchFamily="1" charset="-128"/>
                <a:ea typeface="Meiryo UI" panose="020B0604030504040204" pitchFamily="50" charset="-128"/>
              </a:rPr>
              <a:t>を使用する。</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a:t>
            </a:r>
            <a:r>
              <a:rPr lang="ja-JP" altLang="en-US" sz="1050" dirty="0">
                <a:latin typeface="ゆたぽん（コーディング）" panose="02000609000000000000" pitchFamily="1" charset="-128"/>
                <a:ea typeface="Meiryo UI" panose="020B0604030504040204" pitchFamily="50" charset="-128"/>
              </a:rPr>
              <a:t>⑤</a:t>
            </a:r>
            <a:r>
              <a:rPr lang="ja-JP" altLang="en-US" sz="1050" dirty="0" smtClean="0">
                <a:latin typeface="ゆたぽん（コーディング）" panose="02000609000000000000" pitchFamily="1" charset="-128"/>
                <a:ea typeface="Meiryo UI" panose="020B0604030504040204" pitchFamily="50" charset="-128"/>
              </a:rPr>
              <a:t>プリミティブは</a:t>
            </a:r>
            <a:r>
              <a:rPr lang="en-US" altLang="ja-JP" sz="1050" dirty="0" err="1" smtClean="0">
                <a:latin typeface="ゆたぽん（コーディング）" panose="02000609000000000000" pitchFamily="1" charset="-128"/>
                <a:ea typeface="Meiryo UI" panose="020B0604030504040204" pitchFamily="50" charset="-128"/>
              </a:rPr>
              <a:t>CTestScene</a:t>
            </a:r>
            <a:r>
              <a:rPr lang="ja-JP" altLang="en-US" sz="1050" dirty="0" smtClean="0">
                <a:latin typeface="ゆたぽん（コーディング）" panose="02000609000000000000" pitchFamily="1" charset="-128"/>
                <a:ea typeface="Meiryo UI" panose="020B0604030504040204" pitchFamily="50" charset="-128"/>
              </a:rPr>
              <a:t>クラスがインスタンス</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smtClean="0">
                <a:latin typeface="ゆたぽん（コーディング）" panose="02000609000000000000" pitchFamily="1" charset="-128"/>
                <a:ea typeface="Meiryo UI" panose="020B0604030504040204" pitchFamily="50" charset="-128"/>
              </a:rPr>
              <a:t>　　　　として所有する。</a:t>
            </a:r>
            <a:endParaRPr lang="en-US" altLang="ja-JP" sz="1050" dirty="0" smtClean="0">
              <a:latin typeface="ゆたぽん（コーディング）" panose="02000609000000000000" pitchFamily="1" charset="-128"/>
              <a:ea typeface="Meiryo UI" panose="020B0604030504040204" pitchFamily="50" charset="-128"/>
            </a:endParaRPr>
          </a:p>
          <a:p>
            <a:endParaRPr lang="ja-JP" altLang="en-US" sz="105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２．頂点フォーマット</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・トランスフォーム済み頂点</a:t>
            </a:r>
            <a:r>
              <a:rPr lang="ja-JP" altLang="en-US" sz="1050" dirty="0" smtClean="0">
                <a:latin typeface="ゆたぽん（コーディング）" panose="02000609000000000000" pitchFamily="1" charset="-128"/>
                <a:ea typeface="Meiryo UI" panose="020B0604030504040204" pitchFamily="50" charset="-128"/>
              </a:rPr>
              <a:t>座標</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・ディフューズカラー</a:t>
            </a:r>
            <a:endParaRPr lang="en-US" altLang="ja-JP" sz="1050" dirty="0" smtClean="0">
              <a:latin typeface="ゆたぽん（コーディング）" panose="02000609000000000000" pitchFamily="1" charset="-128"/>
              <a:ea typeface="Meiryo UI" panose="020B0604030504040204" pitchFamily="50" charset="-128"/>
            </a:endParaRP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・テクスチャ</a:t>
            </a:r>
            <a:r>
              <a:rPr lang="ja-JP" altLang="en-US" sz="1050" dirty="0">
                <a:latin typeface="ゆたぽん（コーディング）" panose="02000609000000000000" pitchFamily="1" charset="-128"/>
                <a:ea typeface="Meiryo UI" panose="020B0604030504040204" pitchFamily="50" charset="-128"/>
              </a:rPr>
              <a:t>座標</a:t>
            </a:r>
            <a:r>
              <a:rPr lang="en-US" altLang="ja-JP" sz="1050" dirty="0">
                <a:latin typeface="ゆたぽん（コーディング）" panose="02000609000000000000" pitchFamily="1" charset="-128"/>
                <a:ea typeface="Meiryo UI" panose="020B0604030504040204" pitchFamily="50" charset="-128"/>
              </a:rPr>
              <a:t>(1</a:t>
            </a:r>
            <a:r>
              <a:rPr lang="ja-JP" altLang="en-US" sz="1050" dirty="0">
                <a:latin typeface="ゆたぽん（コーディング）" panose="02000609000000000000" pitchFamily="1" charset="-128"/>
                <a:ea typeface="Meiryo UI" panose="020B0604030504040204" pitchFamily="50" charset="-128"/>
              </a:rPr>
              <a:t>枚分</a:t>
            </a:r>
            <a:r>
              <a:rPr lang="en-US" altLang="ja-JP" sz="1050" dirty="0" smtClean="0">
                <a:latin typeface="ゆたぽん（コーディング）" panose="02000609000000000000" pitchFamily="1" charset="-128"/>
                <a:ea typeface="Meiryo UI" panose="020B0604030504040204" pitchFamily="50" charset="-128"/>
              </a:rPr>
              <a:t>)</a:t>
            </a:r>
          </a:p>
          <a:p>
            <a:r>
              <a:rPr lang="ja-JP" altLang="en-US" sz="1050" dirty="0">
                <a:latin typeface="ゆたぽん（コーディング）" panose="02000609000000000000" pitchFamily="1" charset="-128"/>
                <a:ea typeface="Meiryo UI" panose="020B0604030504040204" pitchFamily="50" charset="-128"/>
              </a:rPr>
              <a:t>　</a:t>
            </a:r>
            <a:r>
              <a:rPr lang="ja-JP" altLang="en-US" sz="1050" dirty="0" smtClean="0">
                <a:latin typeface="ゆたぽん（コーディング）" panose="02000609000000000000" pitchFamily="1" charset="-128"/>
                <a:ea typeface="Meiryo UI" panose="020B0604030504040204" pitchFamily="50" charset="-128"/>
              </a:rPr>
              <a:t>　の</a:t>
            </a:r>
            <a:r>
              <a:rPr lang="en-US" altLang="ja-JP" sz="1050" dirty="0" smtClean="0">
                <a:latin typeface="ゆたぽん（コーディング）" panose="02000609000000000000" pitchFamily="1" charset="-128"/>
                <a:ea typeface="Meiryo UI" panose="020B0604030504040204" pitchFamily="50" charset="-128"/>
              </a:rPr>
              <a:t>3</a:t>
            </a:r>
            <a:r>
              <a:rPr lang="ja-JP" altLang="en-US" sz="1050" dirty="0" smtClean="0">
                <a:latin typeface="ゆたぽん（コーディング）" panose="02000609000000000000" pitchFamily="1" charset="-128"/>
                <a:ea typeface="Meiryo UI" panose="020B0604030504040204" pitchFamily="50" charset="-128"/>
              </a:rPr>
              <a:t>情報</a:t>
            </a:r>
            <a:endParaRPr lang="en-US" altLang="ja-JP" sz="1050" dirty="0" smtClean="0">
              <a:latin typeface="ゆたぽん（コーディング）" panose="02000609000000000000" pitchFamily="1" charset="-128"/>
              <a:ea typeface="Meiryo UI" panose="020B0604030504040204" pitchFamily="50" charset="-128"/>
            </a:endParaRPr>
          </a:p>
          <a:p>
            <a:endParaRPr lang="en-US" altLang="ja-JP" sz="105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３</a:t>
            </a:r>
            <a:r>
              <a:rPr lang="ja-JP" altLang="en-US" sz="1100" dirty="0" smtClean="0">
                <a:latin typeface="ゆたぽん（コーディング）" panose="02000609000000000000" pitchFamily="1" charset="-128"/>
                <a:ea typeface="Meiryo UI" panose="020B0604030504040204" pitchFamily="50" charset="-128"/>
              </a:rPr>
              <a:t>．頂点データ</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050" dirty="0" smtClean="0">
                <a:latin typeface="ゆたぽん（コーディング）" panose="02000609000000000000" pitchFamily="1" charset="-128"/>
                <a:ea typeface="Meiryo UI" panose="020B0604030504040204" pitchFamily="50" charset="-128"/>
              </a:rPr>
              <a:t>　　・下表の通り</a:t>
            </a:r>
            <a:endParaRPr lang="en-US" altLang="ja-JP" sz="1050" dirty="0">
              <a:latin typeface="ゆたぽん（コーディング）" panose="02000609000000000000" pitchFamily="1" charset="-128"/>
              <a:ea typeface="Meiryo UI" panose="020B0604030504040204" pitchFamily="50" charset="-128"/>
            </a:endParaRPr>
          </a:p>
        </p:txBody>
      </p:sp>
      <p:sp>
        <p:nvSpPr>
          <p:cNvPr id="12" name="テキスト ボックス 11"/>
          <p:cNvSpPr txBox="1"/>
          <p:nvPr/>
        </p:nvSpPr>
        <p:spPr>
          <a:xfrm>
            <a:off x="547606" y="2411760"/>
            <a:ext cx="1008112"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&lt;</a:t>
            </a:r>
            <a:r>
              <a:rPr kumimoji="1" lang="ja-JP" altLang="en-US" sz="1100" dirty="0" smtClean="0">
                <a:latin typeface="ゆたぽん（コーディング）" panose="02000609000000000000" pitchFamily="1" charset="-128"/>
                <a:ea typeface="Meiryo UI" panose="020B0604030504040204" pitchFamily="50" charset="-128"/>
              </a:rPr>
              <a:t>出力結果</a:t>
            </a:r>
            <a:r>
              <a:rPr kumimoji="1" lang="en-US" altLang="ja-JP" sz="1100" dirty="0" smtClean="0">
                <a:latin typeface="ゆたぽん（コーディング）" panose="02000609000000000000" pitchFamily="1" charset="-128"/>
                <a:ea typeface="Meiryo UI" panose="020B0604030504040204" pitchFamily="50" charset="-128"/>
              </a:rPr>
              <a:t>&gt;</a:t>
            </a:r>
          </a:p>
        </p:txBody>
      </p:sp>
      <p:pic>
        <p:nvPicPr>
          <p:cNvPr id="2051" name="Picture 3" descr="D:\LerningLab\GC\DirectX\DirectX1\4_30演習.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7" y="2665342"/>
            <a:ext cx="3912445" cy="260829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040730" y="2665342"/>
            <a:ext cx="360040" cy="261610"/>
          </a:xfrm>
          <a:prstGeom prst="rect">
            <a:avLst/>
          </a:prstGeom>
          <a:noFill/>
        </p:spPr>
        <p:txBody>
          <a:bodyPr wrap="square" rtlCol="0">
            <a:spAutoFit/>
          </a:bodyPr>
          <a:lstStyle/>
          <a:p>
            <a:r>
              <a:rPr lang="en-US" altLang="ja-JP" sz="1100" dirty="0">
                <a:latin typeface="ゆたぽん（コーディング）" panose="02000609000000000000" pitchFamily="1" charset="-128"/>
                <a:ea typeface="Meiryo UI" panose="020B0604030504040204" pitchFamily="50" charset="-128"/>
              </a:rPr>
              <a:t>0</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15" name="テキスト ボックス 14"/>
          <p:cNvSpPr txBox="1"/>
          <p:nvPr/>
        </p:nvSpPr>
        <p:spPr>
          <a:xfrm>
            <a:off x="2912938" y="2665342"/>
            <a:ext cx="36004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1</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16" name="テキスト ボックス 15"/>
          <p:cNvSpPr txBox="1"/>
          <p:nvPr/>
        </p:nvSpPr>
        <p:spPr>
          <a:xfrm>
            <a:off x="1040730" y="3987908"/>
            <a:ext cx="36004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3</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17" name="テキスト ボックス 16"/>
          <p:cNvSpPr txBox="1"/>
          <p:nvPr/>
        </p:nvSpPr>
        <p:spPr>
          <a:xfrm>
            <a:off x="2912938" y="3987908"/>
            <a:ext cx="360040" cy="261610"/>
          </a:xfrm>
          <a:prstGeom prst="rect">
            <a:avLst/>
          </a:prstGeom>
          <a:noFill/>
        </p:spPr>
        <p:txBody>
          <a:bodyPr wrap="square" rtlCol="0">
            <a:spAutoFit/>
          </a:bodyPr>
          <a:lstStyle/>
          <a:p>
            <a:r>
              <a:rPr lang="en-US" altLang="ja-JP" sz="1100" dirty="0">
                <a:latin typeface="ゆたぽん（コーディング）" panose="02000609000000000000" pitchFamily="1" charset="-128"/>
                <a:ea typeface="Meiryo UI" panose="020B0604030504040204" pitchFamily="50" charset="-128"/>
              </a:rPr>
              <a:t>2</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18" name="テキスト ボックス 17"/>
          <p:cNvSpPr txBox="1"/>
          <p:nvPr/>
        </p:nvSpPr>
        <p:spPr>
          <a:xfrm>
            <a:off x="752698" y="4059916"/>
            <a:ext cx="36004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4</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19" name="テキスト ボックス 18"/>
          <p:cNvSpPr txBox="1"/>
          <p:nvPr/>
        </p:nvSpPr>
        <p:spPr>
          <a:xfrm>
            <a:off x="1832818" y="5068028"/>
            <a:ext cx="36004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5</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20" name="テキスト ボックス 19"/>
          <p:cNvSpPr txBox="1"/>
          <p:nvPr/>
        </p:nvSpPr>
        <p:spPr>
          <a:xfrm>
            <a:off x="752698" y="5113614"/>
            <a:ext cx="360040"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6</a:t>
            </a:r>
            <a:endParaRPr kumimoji="1" lang="en-US" altLang="ja-JP" sz="1100" dirty="0" smtClean="0">
              <a:latin typeface="ゆたぽん（コーディング）" panose="02000609000000000000" pitchFamily="1" charset="-128"/>
              <a:ea typeface="Meiryo UI" panose="020B0604030504040204" pitchFamily="50" charset="-128"/>
            </a:endParaRPr>
          </a:p>
        </p:txBody>
      </p:sp>
      <p:sp>
        <p:nvSpPr>
          <p:cNvPr id="21" name="テキスト ボックス 20"/>
          <p:cNvSpPr txBox="1"/>
          <p:nvPr/>
        </p:nvSpPr>
        <p:spPr>
          <a:xfrm>
            <a:off x="1463627" y="4335603"/>
            <a:ext cx="1656184" cy="261610"/>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数値は頂点インデックス</a:t>
            </a:r>
            <a:endParaRPr kumimoji="1" lang="en-US" altLang="ja-JP" sz="1100" dirty="0" smtClean="0">
              <a:latin typeface="ゆたぽん（コーディング）" panose="02000609000000000000" pitchFamily="1"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4246857124"/>
              </p:ext>
            </p:extLst>
          </p:nvPr>
        </p:nvGraphicFramePr>
        <p:xfrm>
          <a:off x="833811" y="5850390"/>
          <a:ext cx="4572000" cy="2240280"/>
        </p:xfrm>
        <a:graphic>
          <a:graphicData uri="http://schemas.openxmlformats.org/drawingml/2006/table">
            <a:tbl>
              <a:tblPr firstRow="1" bandRow="1">
                <a:tableStyleId>{5C22544A-7EE6-4342-B048-85BDC9FD1C3A}</a:tableStyleId>
              </a:tblPr>
              <a:tblGrid>
                <a:gridCol w="727812"/>
                <a:gridCol w="1728192"/>
                <a:gridCol w="1080120"/>
                <a:gridCol w="1035876"/>
              </a:tblGrid>
              <a:tr h="144016">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a:t>
                      </a:r>
                      <a:r>
                        <a:rPr kumimoji="1" lang="en-US" altLang="ja-JP" sz="1100" dirty="0" err="1" smtClean="0">
                          <a:solidFill>
                            <a:sysClr val="windowText" lastClr="000000"/>
                          </a:solidFill>
                          <a:latin typeface="Meiryo UI" panose="020B0604030504040204" pitchFamily="50" charset="-128"/>
                          <a:ea typeface="Meiryo UI" panose="020B0604030504040204" pitchFamily="50" charset="-128"/>
                        </a:rPr>
                        <a:t>idx</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座標</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ディフューズ</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カラー</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テクスチャ</a:t>
                      </a:r>
                      <a:endParaRPr kumimoji="1" lang="en-US" altLang="ja-JP" sz="1100" dirty="0" smtClean="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座標</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0</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(150.0f,  50.0f,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0xffffffff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842">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(550.0f,  50.0f,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0xffffffff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802">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2</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(550.0f, 300.0f,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0xffffffff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(1.0f, 1.0f)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738">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3</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(150.0f, 300.0f,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0xffffffff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(0.0f, 1.0f)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0690">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4</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(100.0f, 350.0f,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0xffff0000</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5</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(300.0f, 550.0f,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0xff00ff00</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6586">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6</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(100.0f, 550.0f,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latin typeface="ゆたぽん（コーディング）" panose="02000609000000000000" pitchFamily="1" charset="-128"/>
                          <a:ea typeface="ゆたぽん（コーディング）" panose="02000609000000000000" pitchFamily="1" charset="-128"/>
                        </a:rPr>
                        <a:t>0xff0000ff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ゆたぽん（コーディング）" panose="02000609000000000000" pitchFamily="1" charset="-128"/>
                          <a:ea typeface="ゆたぽん（コーディング）" panose="02000609000000000000" pitchFamily="1" charset="-128"/>
                        </a:rPr>
                        <a:t>(0.0f, 0.0f)</a:t>
                      </a:r>
                      <a:endParaRPr kumimoji="1" lang="ja-JP" altLang="en-US" sz="1100" dirty="0">
                        <a:solidFill>
                          <a:sysClr val="windowText" lastClr="000000"/>
                        </a:solidFill>
                        <a:latin typeface="ゆたぽん（コーディング）" panose="02000609000000000000" pitchFamily="1" charset="-128"/>
                        <a:ea typeface="ゆたぽん（コーディング）" panose="02000609000000000000"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テキスト ボックス 24"/>
          <p:cNvSpPr txBox="1"/>
          <p:nvPr/>
        </p:nvSpPr>
        <p:spPr>
          <a:xfrm>
            <a:off x="620688" y="5519240"/>
            <a:ext cx="984114" cy="261610"/>
          </a:xfrm>
          <a:prstGeom prst="rect">
            <a:avLst/>
          </a:prstGeom>
          <a:noFill/>
        </p:spPr>
        <p:txBody>
          <a:bodyPr wrap="squar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&lt;</a:t>
            </a:r>
            <a:r>
              <a:rPr kumimoji="1" lang="ja-JP" altLang="en-US" sz="1100" dirty="0" smtClean="0">
                <a:latin typeface="ゆたぽん（コーディング）" panose="02000609000000000000" pitchFamily="1" charset="-128"/>
                <a:ea typeface="Meiryo UI" panose="020B0604030504040204" pitchFamily="50" charset="-128"/>
              </a:rPr>
              <a:t>頂点</a:t>
            </a:r>
            <a:r>
              <a:rPr lang="ja-JP" altLang="en-US" sz="1100" dirty="0" smtClean="0">
                <a:latin typeface="ゆたぽん（コーディング）" panose="02000609000000000000" pitchFamily="1" charset="-128"/>
                <a:ea typeface="Meiryo UI" panose="020B0604030504040204" pitchFamily="50" charset="-128"/>
              </a:rPr>
              <a:t>データ</a:t>
            </a:r>
            <a:r>
              <a:rPr lang="en-US" altLang="ja-JP" sz="1100" dirty="0" smtClean="0">
                <a:latin typeface="ゆたぽん（コーディング）" panose="02000609000000000000" pitchFamily="1" charset="-128"/>
                <a:ea typeface="Meiryo UI" panose="020B0604030504040204" pitchFamily="50" charset="-128"/>
              </a:rPr>
              <a:t>&gt;</a:t>
            </a:r>
            <a:endParaRPr kumimoji="1" lang="en-US" altLang="ja-JP" sz="1100" dirty="0" smtClean="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1692033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latin typeface="ゆたぽん（コーディング）" panose="02000609000000000000" pitchFamily="1" charset="-128"/>
                <a:ea typeface="Meiryo UI" panose="020B0604030504040204" pitchFamily="50" charset="-128"/>
              </a:rPr>
              <a:t>ワールド空間</a:t>
            </a:r>
            <a:endParaRPr kumimoji="1" lang="ja-JP" altLang="en-US" sz="3200" dirty="0">
              <a:latin typeface="ゆたぽん（コーディング）" panose="02000609000000000000" pitchFamily="1" charset="-128"/>
              <a:ea typeface="Meiryo UI" panose="020B0604030504040204" pitchFamily="50"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この章では、ワールド空間における概念について扱う。</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キーワード：ローカル座標　行列変換　ワールド行列</a:t>
            </a:r>
            <a:r>
              <a:rPr lang="ja-JP" altLang="en-US" sz="1100" dirty="0" smtClean="0">
                <a:latin typeface="ゆたぽん（コーディング）" panose="02000609000000000000" pitchFamily="1" charset="-128"/>
                <a:ea typeface="Meiryo UI" panose="020B0604030504040204" pitchFamily="50" charset="-128"/>
              </a:rPr>
              <a:t>　ビュー行列　射影行列　ビューポート　カメラ</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56</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200" b="0" i="0" u="none" strike="noStrike" kern="1200" cap="none" spc="0" normalizeH="0" noProof="0" dirty="0" smtClean="0">
                <a:ln>
                  <a:noFill/>
                </a:ln>
                <a:solidFill>
                  <a:schemeClr val="tx1"/>
                </a:solidFill>
                <a:effectLst/>
                <a:uLnTx/>
                <a:uFillTx/>
                <a:latin typeface="Impact" panose="020B0806030902050204" pitchFamily="34" charset="0"/>
                <a:ea typeface="Meiryo UI" panose="020B0604030504040204" pitchFamily="50" charset="-128"/>
                <a:cs typeface="+mj-cs"/>
              </a:rPr>
              <a:t>5</a:t>
            </a:r>
            <a:endParaRPr kumimoji="1" lang="ja-JP" altLang="en-US" sz="3200" b="0" i="0" u="none" strike="noStrike" kern="1200" cap="none" spc="0" normalizeH="0" noProof="0" dirty="0" smtClean="0">
              <a:ln>
                <a:noFill/>
              </a:ln>
              <a:solidFill>
                <a:schemeClr val="tx1"/>
              </a:solidFill>
              <a:effectLst/>
              <a:uLnTx/>
              <a:uFillTx/>
              <a:latin typeface="Impact" panose="020B0806030902050204" pitchFamily="34" charset="0"/>
              <a:ea typeface="Meiryo UI" panose="020B0604030504040204" pitchFamily="50" charset="-128"/>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1875835"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5.1</a:t>
            </a:r>
            <a:r>
              <a:rPr kumimoji="1" lang="ja-JP" altLang="en-US" u="sng" dirty="0" smtClean="0">
                <a:latin typeface="Meiryo UI" panose="020B0604030504040204" pitchFamily="50" charset="-128"/>
                <a:ea typeface="Meiryo UI" panose="020B0604030504040204" pitchFamily="50" charset="-128"/>
              </a:rPr>
              <a:t>　ローカル座標</a:t>
            </a:r>
            <a:endParaRPr kumimoji="1" lang="ja-JP" altLang="en-US" u="sng"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629072" y="2267744"/>
            <a:ext cx="5760640"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3D</a:t>
            </a:r>
            <a:r>
              <a:rPr lang="ja-JP" altLang="en-US" sz="1100" dirty="0" smtClean="0">
                <a:latin typeface="Meiryo UI" panose="020B0604030504040204" pitchFamily="50" charset="-128"/>
                <a:ea typeface="Meiryo UI" panose="020B0604030504040204" pitchFamily="50" charset="-128"/>
              </a:rPr>
              <a:t>モデルは、</a:t>
            </a:r>
            <a:r>
              <a:rPr lang="ja-JP" altLang="en-US" sz="1100" b="1" dirty="0" smtClean="0">
                <a:latin typeface="Meiryo UI" panose="020B0604030504040204" pitchFamily="50" charset="-128"/>
                <a:ea typeface="Meiryo UI" panose="020B0604030504040204" pitchFamily="50" charset="-128"/>
              </a:rPr>
              <a:t>自身がどのような形状かを頂点データによって保持しており、</a:t>
            </a:r>
            <a:r>
              <a:rPr lang="ja-JP" altLang="en-US" sz="1100" dirty="0" smtClean="0">
                <a:latin typeface="Meiryo UI" panose="020B0604030504040204" pitchFamily="50" charset="-128"/>
                <a:ea typeface="Meiryo UI" panose="020B0604030504040204" pitchFamily="50" charset="-128"/>
              </a:rPr>
              <a:t>頂点データは</a:t>
            </a:r>
            <a:r>
              <a:rPr lang="ja-JP" altLang="en-US" sz="1100" b="1" dirty="0">
                <a:latin typeface="Meiryo UI" panose="020B0604030504040204" pitchFamily="50" charset="-128"/>
                <a:ea typeface="Meiryo UI" panose="020B0604030504040204" pitchFamily="50" charset="-128"/>
              </a:rPr>
              <a:t>ローカル</a:t>
            </a:r>
            <a:r>
              <a:rPr lang="ja-JP" altLang="en-US" sz="1100" b="1" dirty="0" smtClean="0">
                <a:latin typeface="Meiryo UI" panose="020B0604030504040204" pitchFamily="50" charset="-128"/>
                <a:ea typeface="Meiryo UI" panose="020B0604030504040204" pitchFamily="50" charset="-128"/>
              </a:rPr>
              <a:t>座標というモデルを形成する為の頂点座標</a:t>
            </a:r>
            <a:r>
              <a:rPr lang="ja-JP" altLang="en-US" sz="1100" dirty="0" smtClean="0">
                <a:latin typeface="Meiryo UI" panose="020B0604030504040204" pitchFamily="50" charset="-128"/>
                <a:ea typeface="Meiryo UI" panose="020B0604030504040204" pitchFamily="50" charset="-128"/>
              </a:rPr>
              <a:t>が格納されている。また、この</a:t>
            </a:r>
            <a:r>
              <a:rPr lang="ja-JP" altLang="en-US" sz="1100" b="1" dirty="0" smtClean="0">
                <a:latin typeface="Meiryo UI" panose="020B0604030504040204" pitchFamily="50" charset="-128"/>
                <a:ea typeface="Meiryo UI" panose="020B0604030504040204" pitchFamily="50" charset="-128"/>
              </a:rPr>
              <a:t>頂点データの値は基本的にプログラム中で変更してはならない</a:t>
            </a:r>
            <a:r>
              <a:rPr lang="ja-JP" altLang="en-US" sz="1100" dirty="0" smtClean="0">
                <a:latin typeface="Meiryo UI" panose="020B0604030504040204" pitchFamily="50" charset="-128"/>
                <a:ea typeface="Meiryo UI" panose="020B0604030504040204" pitchFamily="50" charset="-128"/>
              </a:rPr>
              <a:t>。また、</a:t>
            </a:r>
            <a:r>
              <a:rPr lang="ja-JP" altLang="en-US" sz="1100" b="1" dirty="0" smtClean="0">
                <a:latin typeface="Meiryo UI" panose="020B0604030504040204" pitchFamily="50" charset="-128"/>
                <a:ea typeface="Meiryo UI" panose="020B0604030504040204" pitchFamily="50" charset="-128"/>
              </a:rPr>
              <a:t>ローカル座標はトランスフォームされていない座標である為、頂点フォーマットを指定する場合には</a:t>
            </a:r>
            <a:r>
              <a:rPr lang="en-US" altLang="ja-JP" sz="1100" b="1" dirty="0" smtClean="0">
                <a:latin typeface="Meiryo UI" panose="020B0604030504040204" pitchFamily="50" charset="-128"/>
                <a:ea typeface="Meiryo UI" panose="020B0604030504040204" pitchFamily="50" charset="-128"/>
              </a:rPr>
              <a:t>D3DFVF_XYZ</a:t>
            </a:r>
            <a:r>
              <a:rPr lang="ja-JP" altLang="en-US" sz="1100" b="1" dirty="0" smtClean="0">
                <a:latin typeface="Meiryo UI" panose="020B0604030504040204" pitchFamily="50" charset="-128"/>
                <a:ea typeface="Meiryo UI" panose="020B0604030504040204" pitchFamily="50" charset="-128"/>
              </a:rPr>
              <a:t>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3" name="直方体 2"/>
          <p:cNvSpPr/>
          <p:nvPr/>
        </p:nvSpPr>
        <p:spPr>
          <a:xfrm>
            <a:off x="2396719" y="3281897"/>
            <a:ext cx="2130889" cy="1512168"/>
          </a:xfrm>
          <a:prstGeom prst="cube">
            <a:avLst>
              <a:gd name="adj" fmla="val 582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6" name="テキスト ボックス 5"/>
          <p:cNvSpPr txBox="1"/>
          <p:nvPr/>
        </p:nvSpPr>
        <p:spPr>
          <a:xfrm>
            <a:off x="587388" y="4001977"/>
            <a:ext cx="1101584"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(-10, 15, -4)</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7" name="円/楕円 6"/>
          <p:cNvSpPr/>
          <p:nvPr/>
        </p:nvSpPr>
        <p:spPr>
          <a:xfrm>
            <a:off x="2357803" y="4114635"/>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8" name="テキスト ボックス 37"/>
          <p:cNvSpPr txBox="1"/>
          <p:nvPr/>
        </p:nvSpPr>
        <p:spPr>
          <a:xfrm>
            <a:off x="599224" y="4598422"/>
            <a:ext cx="1101584"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(-10, 10, -4)</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0" name="円/楕円 39"/>
          <p:cNvSpPr/>
          <p:nvPr/>
        </p:nvSpPr>
        <p:spPr>
          <a:xfrm>
            <a:off x="2352332" y="4711080"/>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4" name="テキスト ボックス 43"/>
          <p:cNvSpPr txBox="1"/>
          <p:nvPr/>
        </p:nvSpPr>
        <p:spPr>
          <a:xfrm>
            <a:off x="4398503" y="4031650"/>
            <a:ext cx="1031051"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(15, 15, -4)</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5" name="円/楕円 44"/>
          <p:cNvSpPr/>
          <p:nvPr/>
        </p:nvSpPr>
        <p:spPr>
          <a:xfrm>
            <a:off x="3632916" y="4120996"/>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7" name="テキスト ボックス 46"/>
          <p:cNvSpPr txBox="1"/>
          <p:nvPr/>
        </p:nvSpPr>
        <p:spPr>
          <a:xfrm>
            <a:off x="4398503" y="4598422"/>
            <a:ext cx="1031051"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(15, 10, -4)</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53" name="円/楕円 52"/>
          <p:cNvSpPr/>
          <p:nvPr/>
        </p:nvSpPr>
        <p:spPr>
          <a:xfrm>
            <a:off x="3645285" y="4720196"/>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2" name="直線矢印コネクタ 11"/>
          <p:cNvCxnSpPr/>
          <p:nvPr/>
        </p:nvCxnSpPr>
        <p:spPr>
          <a:xfrm flipH="1">
            <a:off x="3673112" y="4161192"/>
            <a:ext cx="7600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1607237" y="4136700"/>
            <a:ext cx="75656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1633696" y="4751730"/>
            <a:ext cx="75656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H="1">
            <a:off x="3673112" y="4753415"/>
            <a:ext cx="7600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44661" y="3137881"/>
            <a:ext cx="1031051"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(-10, 15, 8)</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74" name="円/楕円 73"/>
          <p:cNvSpPr/>
          <p:nvPr/>
        </p:nvSpPr>
        <p:spPr>
          <a:xfrm>
            <a:off x="3187174" y="3250539"/>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75" name="テキスト ボックス 74"/>
          <p:cNvSpPr txBox="1"/>
          <p:nvPr/>
        </p:nvSpPr>
        <p:spPr>
          <a:xfrm>
            <a:off x="1469804" y="3734326"/>
            <a:ext cx="1031051"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(-10, 10, 8)</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76" name="円/楕円 75"/>
          <p:cNvSpPr/>
          <p:nvPr/>
        </p:nvSpPr>
        <p:spPr>
          <a:xfrm>
            <a:off x="3181703" y="3846984"/>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77" name="テキスト ボックス 76"/>
          <p:cNvSpPr txBox="1"/>
          <p:nvPr/>
        </p:nvSpPr>
        <p:spPr>
          <a:xfrm>
            <a:off x="5227874" y="3167554"/>
            <a:ext cx="960519"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(15, 15, 8)</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78" name="円/楕円 77"/>
          <p:cNvSpPr/>
          <p:nvPr/>
        </p:nvSpPr>
        <p:spPr>
          <a:xfrm>
            <a:off x="4462287" y="3256900"/>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79" name="テキスト ボックス 78"/>
          <p:cNvSpPr txBox="1"/>
          <p:nvPr/>
        </p:nvSpPr>
        <p:spPr>
          <a:xfrm>
            <a:off x="5227874" y="3734326"/>
            <a:ext cx="960519"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(15, 10, 8)</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80" name="円/楕円 79"/>
          <p:cNvSpPr/>
          <p:nvPr/>
        </p:nvSpPr>
        <p:spPr>
          <a:xfrm>
            <a:off x="4474656" y="3856100"/>
            <a:ext cx="80392" cy="80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81" name="直線矢印コネクタ 80"/>
          <p:cNvCxnSpPr/>
          <p:nvPr/>
        </p:nvCxnSpPr>
        <p:spPr>
          <a:xfrm flipH="1">
            <a:off x="4502483" y="3297096"/>
            <a:ext cx="7600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2436608" y="3272604"/>
            <a:ext cx="75656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2463067" y="3887634"/>
            <a:ext cx="75656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H="1">
            <a:off x="4502483" y="3889319"/>
            <a:ext cx="7600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40" idx="4"/>
            <a:endCxn id="76" idx="4"/>
          </p:cNvCxnSpPr>
          <p:nvPr/>
        </p:nvCxnSpPr>
        <p:spPr>
          <a:xfrm flipV="1">
            <a:off x="2392528" y="3927376"/>
            <a:ext cx="829371"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224551" y="3307583"/>
            <a:ext cx="5471" cy="5964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3221899" y="3901569"/>
            <a:ext cx="1321376" cy="265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2520998" y="4788024"/>
            <a:ext cx="1042273" cy="261610"/>
          </a:xfrm>
          <a:prstGeom prst="rect">
            <a:avLst/>
          </a:prstGeom>
          <a:noFill/>
        </p:spPr>
        <p:txBody>
          <a:bodyPr wrap="non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ローカル座標</a:t>
            </a:r>
            <a:r>
              <a:rPr lang="en-US" altLang="ja-JP" sz="1100" dirty="0" smtClean="0">
                <a:latin typeface="ゆたぽん（コーディング）" panose="02000609000000000000" pitchFamily="1" charset="-128"/>
                <a:ea typeface="Meiryo UI" panose="020B0604030504040204" pitchFamily="50" charset="-128"/>
              </a:rPr>
              <a:t>&gt;</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86" name="テキスト ボックス 85"/>
          <p:cNvSpPr txBox="1"/>
          <p:nvPr/>
        </p:nvSpPr>
        <p:spPr>
          <a:xfrm>
            <a:off x="416026" y="5004048"/>
            <a:ext cx="1882247"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5.2</a:t>
            </a:r>
            <a:r>
              <a:rPr kumimoji="1" lang="ja-JP" altLang="en-US" u="sng" dirty="0" smtClean="0">
                <a:latin typeface="Meiryo UI" panose="020B0604030504040204" pitchFamily="50" charset="-128"/>
                <a:ea typeface="Meiryo UI" panose="020B0604030504040204" pitchFamily="50" charset="-128"/>
              </a:rPr>
              <a:t>　ワールド空間</a:t>
            </a:r>
            <a:endParaRPr kumimoji="1" lang="ja-JP" altLang="en-US" u="sng"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704058" y="5373380"/>
            <a:ext cx="5760640"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ワールド空間は、</a:t>
            </a:r>
            <a:r>
              <a:rPr lang="ja-JP" altLang="en-US" sz="1100" b="1" dirty="0" smtClean="0">
                <a:latin typeface="ゆたぽん（コーディング）" panose="02000609000000000000" pitchFamily="1" charset="-128"/>
                <a:ea typeface="Meiryo UI" panose="020B0604030504040204" pitchFamily="50" charset="-128"/>
              </a:rPr>
              <a:t>オブジェクトを配置する空間</a:t>
            </a:r>
            <a:r>
              <a:rPr lang="ja-JP" altLang="en-US" sz="1100" dirty="0" smtClean="0">
                <a:latin typeface="ゆたぽん（コーディング）" panose="02000609000000000000" pitchFamily="1" charset="-128"/>
                <a:ea typeface="Meiryo UI" panose="020B0604030504040204" pitchFamily="50" charset="-128"/>
              </a:rPr>
              <a:t>のことをいう。</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以下の図は、上記オブジェクトをワールド空間に配置した例である。</a:t>
            </a:r>
            <a:endParaRPr lang="en-US" altLang="ja-JP" sz="1100" dirty="0" smtClean="0">
              <a:latin typeface="ゆたぽん（コーディング）" panose="02000609000000000000" pitchFamily="1" charset="-128"/>
              <a:ea typeface="Meiryo UI" panose="020B0604030504040204" pitchFamily="50" charset="-128"/>
            </a:endParaRPr>
          </a:p>
        </p:txBody>
      </p:sp>
      <p:cxnSp>
        <p:nvCxnSpPr>
          <p:cNvPr id="24" name="直線矢印コネクタ 23"/>
          <p:cNvCxnSpPr/>
          <p:nvPr/>
        </p:nvCxnSpPr>
        <p:spPr>
          <a:xfrm>
            <a:off x="681121" y="3649107"/>
            <a:ext cx="6049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1121" y="3135759"/>
            <a:ext cx="0" cy="51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693368" y="3392433"/>
            <a:ext cx="256674" cy="256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265250" y="3518302"/>
            <a:ext cx="258404" cy="261610"/>
          </a:xfrm>
          <a:prstGeom prst="rect">
            <a:avLst/>
          </a:prstGeom>
          <a:noFill/>
        </p:spPr>
        <p:txBody>
          <a:bodyPr wrap="none" rtlCol="0">
            <a:spAutoFit/>
          </a:bodyPr>
          <a:lstStyle/>
          <a:p>
            <a:r>
              <a:rPr lang="en-US" altLang="ja-JP" sz="1100" dirty="0">
                <a:latin typeface="ゆたぽん（コーディング）" panose="02000609000000000000" pitchFamily="1" charset="-128"/>
                <a:ea typeface="Meiryo UI" panose="020B0604030504040204" pitchFamily="50" charset="-128"/>
              </a:rPr>
              <a:t>X</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89" name="テキスト ボックス 88"/>
          <p:cNvSpPr txBox="1"/>
          <p:nvPr/>
        </p:nvSpPr>
        <p:spPr>
          <a:xfrm>
            <a:off x="858407" y="3227567"/>
            <a:ext cx="255198"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Z</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90" name="テキスト ボックス 89"/>
          <p:cNvSpPr txBox="1"/>
          <p:nvPr/>
        </p:nvSpPr>
        <p:spPr>
          <a:xfrm>
            <a:off x="548680" y="2942885"/>
            <a:ext cx="253596"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Y</a:t>
            </a:r>
            <a:endParaRPr kumimoji="1" lang="ja-JP" altLang="en-US" sz="1100" dirty="0">
              <a:latin typeface="ゆたぽん（コーディング）" panose="02000609000000000000" pitchFamily="1" charset="-128"/>
              <a:ea typeface="Meiryo UI" panose="020B0604030504040204" pitchFamily="50" charset="-128"/>
            </a:endParaRPr>
          </a:p>
        </p:txBody>
      </p:sp>
      <p:cxnSp>
        <p:nvCxnSpPr>
          <p:cNvPr id="91" name="直線矢印コネクタ 90"/>
          <p:cNvCxnSpPr/>
          <p:nvPr/>
        </p:nvCxnSpPr>
        <p:spPr>
          <a:xfrm>
            <a:off x="1985517" y="7249506"/>
            <a:ext cx="20676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2930194" y="6241394"/>
            <a:ext cx="0" cy="1570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flipV="1">
            <a:off x="2352332" y="6241394"/>
            <a:ext cx="1530255" cy="1570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4053118" y="7118701"/>
            <a:ext cx="258404" cy="261610"/>
          </a:xfrm>
          <a:prstGeom prst="rect">
            <a:avLst/>
          </a:prstGeom>
          <a:noFill/>
        </p:spPr>
        <p:txBody>
          <a:bodyPr wrap="none" rtlCol="0">
            <a:spAutoFit/>
          </a:bodyPr>
          <a:lstStyle/>
          <a:p>
            <a:r>
              <a:rPr lang="en-US" altLang="ja-JP" sz="1100" dirty="0">
                <a:latin typeface="ゆたぽん（コーディング）" panose="02000609000000000000" pitchFamily="1" charset="-128"/>
                <a:ea typeface="Meiryo UI" panose="020B0604030504040204" pitchFamily="50" charset="-128"/>
              </a:rPr>
              <a:t>X</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95" name="テキスト ボックス 94"/>
          <p:cNvSpPr txBox="1"/>
          <p:nvPr/>
        </p:nvSpPr>
        <p:spPr>
          <a:xfrm>
            <a:off x="3858067" y="6101703"/>
            <a:ext cx="255198"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Z</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96" name="テキスト ボックス 95"/>
          <p:cNvSpPr txBox="1"/>
          <p:nvPr/>
        </p:nvSpPr>
        <p:spPr>
          <a:xfrm>
            <a:off x="2797753" y="6025370"/>
            <a:ext cx="253596"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Y</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09" name="直方体 108"/>
          <p:cNvSpPr/>
          <p:nvPr/>
        </p:nvSpPr>
        <p:spPr>
          <a:xfrm>
            <a:off x="3378423" y="6545235"/>
            <a:ext cx="730034" cy="518063"/>
          </a:xfrm>
          <a:prstGeom prst="cube">
            <a:avLst>
              <a:gd name="adj" fmla="val 582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2" name="テキスト ボックス 111"/>
          <p:cNvSpPr txBox="1"/>
          <p:nvPr/>
        </p:nvSpPr>
        <p:spPr>
          <a:xfrm>
            <a:off x="1772816" y="7812360"/>
            <a:ext cx="2154757" cy="261610"/>
          </a:xfrm>
          <a:prstGeom prst="rect">
            <a:avLst/>
          </a:prstGeom>
          <a:noFill/>
        </p:spPr>
        <p:txBody>
          <a:bodyPr wrap="non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ワールド空間にオブジェクトを配置</a:t>
            </a:r>
            <a:r>
              <a:rPr lang="en-US" altLang="ja-JP" sz="1100" dirty="0" smtClean="0">
                <a:latin typeface="ゆたぽん（コーディング）" panose="02000609000000000000" pitchFamily="1" charset="-128"/>
                <a:ea typeface="Meiryo UI" panose="020B0604030504040204" pitchFamily="50" charset="-128"/>
              </a:rPr>
              <a:t>&gt;</a:t>
            </a:r>
            <a:endParaRPr kumimoji="1" lang="ja-JP" altLang="en-US" sz="1100" dirty="0">
              <a:latin typeface="ゆたぽん（コーディング）" panose="02000609000000000000" pitchFamily="1" charset="-128"/>
              <a:ea typeface="Meiryo UI" panose="020B0604030504040204" pitchFamily="50" charset="-128"/>
            </a:endParaRPr>
          </a:p>
        </p:txBody>
      </p:sp>
      <p:cxnSp>
        <p:nvCxnSpPr>
          <p:cNvPr id="113" name="直線コネクタ 112"/>
          <p:cNvCxnSpPr/>
          <p:nvPr/>
        </p:nvCxnSpPr>
        <p:spPr>
          <a:xfrm flipV="1">
            <a:off x="3068960" y="7063298"/>
            <a:ext cx="1321376" cy="265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049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57</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6026" y="395536"/>
            <a:ext cx="2908168"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5.3</a:t>
            </a:r>
            <a:r>
              <a:rPr kumimoji="1" lang="ja-JP" altLang="en-US" u="sng" dirty="0" smtClean="0">
                <a:latin typeface="Meiryo UI" panose="020B0604030504040204" pitchFamily="50" charset="-128"/>
                <a:ea typeface="Meiryo UI" panose="020B0604030504040204" pitchFamily="50" charset="-128"/>
              </a:rPr>
              <a:t>　</a:t>
            </a:r>
            <a:r>
              <a:rPr lang="ja-JP" altLang="en-US" u="sng" dirty="0" smtClean="0">
                <a:latin typeface="Meiryo UI" panose="020B0604030504040204" pitchFamily="50" charset="-128"/>
                <a:ea typeface="Meiryo UI" panose="020B0604030504040204" pitchFamily="50" charset="-128"/>
              </a:rPr>
              <a:t>モデルデータの姿勢変換</a:t>
            </a:r>
            <a:endParaRPr kumimoji="1" lang="ja-JP" altLang="en-US" u="sng"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704058" y="764868"/>
            <a:ext cx="5760640" cy="2462213"/>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ワールド空間に</a:t>
            </a:r>
            <a:r>
              <a:rPr lang="ja-JP" altLang="en-US" sz="1100" b="1" dirty="0" smtClean="0">
                <a:latin typeface="Meiryo UI" panose="020B0604030504040204" pitchFamily="50" charset="-128"/>
                <a:ea typeface="Meiryo UI" panose="020B0604030504040204" pitchFamily="50" charset="-128"/>
              </a:rPr>
              <a:t>モデルデータを配置する際には、描画したい形状に変換しなければならない</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例えば、モデルデータが移動する際には移動を行った結果を描画に適用したり、モデルデータが回転する際には回転を行った結果を描画に適用する必要がある。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ここで</a:t>
            </a:r>
            <a:r>
              <a:rPr lang="ja-JP" altLang="en-US" sz="1100" b="1" dirty="0" smtClean="0">
                <a:latin typeface="Meiryo UI" panose="020B0604030504040204" pitchFamily="50" charset="-128"/>
                <a:ea typeface="Meiryo UI" panose="020B0604030504040204" pitchFamily="50" charset="-128"/>
              </a:rPr>
              <a:t>注意しなければならない点は、ワールド空間にモデルデータを配列したとしても、ローカル座標が変化することはない点</a:t>
            </a:r>
            <a:r>
              <a:rPr lang="ja-JP" altLang="en-US" sz="1100" dirty="0" smtClean="0">
                <a:latin typeface="Meiryo UI" panose="020B0604030504040204" pitchFamily="50" charset="-128"/>
                <a:ea typeface="Meiryo UI" panose="020B0604030504040204" pitchFamily="50" charset="-128"/>
              </a:rPr>
              <a:t>である。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例えば、ある人の身長が</a:t>
            </a:r>
            <a:r>
              <a:rPr lang="en-US" altLang="ja-JP" sz="1100" dirty="0" smtClean="0">
                <a:latin typeface="Meiryo UI" panose="020B0604030504040204" pitchFamily="50" charset="-128"/>
                <a:ea typeface="Meiryo UI" panose="020B0604030504040204" pitchFamily="50" charset="-128"/>
              </a:rPr>
              <a:t>170cm</a:t>
            </a:r>
            <a:r>
              <a:rPr lang="ja-JP" altLang="en-US" sz="1100" dirty="0" err="1" smtClean="0">
                <a:latin typeface="Meiryo UI" panose="020B0604030504040204" pitchFamily="50" charset="-128"/>
                <a:ea typeface="Meiryo UI" panose="020B0604030504040204" pitchFamily="50" charset="-128"/>
              </a:rPr>
              <a:t>だった</a:t>
            </a:r>
            <a:r>
              <a:rPr lang="ja-JP" altLang="en-US" sz="1100" dirty="0" smtClean="0">
                <a:latin typeface="Meiryo UI" panose="020B0604030504040204" pitchFamily="50" charset="-128"/>
                <a:ea typeface="Meiryo UI" panose="020B0604030504040204" pitchFamily="50" charset="-128"/>
              </a:rPr>
              <a:t>として、移動する度に身長が変化することはないし、振り返った際に身長が変化することはない。</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あくまでも、</a:t>
            </a:r>
            <a:r>
              <a:rPr lang="ja-JP" altLang="en-US" sz="1100" b="1" dirty="0" smtClean="0">
                <a:latin typeface="Meiryo UI" panose="020B0604030504040204" pitchFamily="50" charset="-128"/>
                <a:ea typeface="Meiryo UI" panose="020B0604030504040204" pitchFamily="50" charset="-128"/>
              </a:rPr>
              <a:t>モデルデータを描画するというのは、基となるモデルデータと変換情報を用いて見た目上形状変形をさせるだけ</a:t>
            </a:r>
            <a:r>
              <a:rPr lang="ja-JP" altLang="en-US" sz="1100" dirty="0" smtClean="0">
                <a:latin typeface="Meiryo UI" panose="020B0604030504040204" pitchFamily="50" charset="-128"/>
                <a:ea typeface="Meiryo UI" panose="020B0604030504040204" pitchFamily="50" charset="-128"/>
              </a:rPr>
              <a:t>である。</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また、</a:t>
            </a:r>
            <a:r>
              <a:rPr lang="ja-JP" altLang="en-US" sz="1100" b="1" dirty="0" smtClean="0">
                <a:latin typeface="Meiryo UI" panose="020B0604030504040204" pitchFamily="50" charset="-128"/>
                <a:ea typeface="Meiryo UI" panose="020B0604030504040204" pitchFamily="50" charset="-128"/>
              </a:rPr>
              <a:t>モデルデータを描画したい形状に変形する</a:t>
            </a:r>
            <a:r>
              <a:rPr lang="ja-JP" altLang="en-US" sz="1100" b="1" dirty="0">
                <a:latin typeface="Meiryo UI" panose="020B0604030504040204" pitchFamily="50" charset="-128"/>
                <a:ea typeface="Meiryo UI" panose="020B0604030504040204" pitchFamily="50" charset="-128"/>
              </a:rPr>
              <a:t>変換</a:t>
            </a:r>
            <a:r>
              <a:rPr lang="ja-JP" altLang="en-US" sz="1100" b="1" dirty="0" smtClean="0">
                <a:latin typeface="Meiryo UI" panose="020B0604030504040204" pitchFamily="50" charset="-128"/>
                <a:ea typeface="Meiryo UI" panose="020B0604030504040204" pitchFamily="50" charset="-128"/>
              </a:rPr>
              <a:t>情報として行列を使用する</a:t>
            </a:r>
            <a:r>
              <a:rPr lang="ja-JP" altLang="en-US" sz="1100" dirty="0" smtClean="0">
                <a:latin typeface="Meiryo UI" panose="020B0604030504040204" pitchFamily="50" charset="-128"/>
                <a:ea typeface="Meiryo UI" panose="020B0604030504040204" pitchFamily="50" charset="-128"/>
              </a:rPr>
              <a:t>。なお、</a:t>
            </a:r>
            <a:r>
              <a:rPr lang="ja-JP" altLang="en-US" sz="1100" b="1" dirty="0" smtClean="0">
                <a:latin typeface="Meiryo UI" panose="020B0604030504040204" pitchFamily="50" charset="-128"/>
                <a:ea typeface="Meiryo UI" panose="020B0604030504040204" pitchFamily="50" charset="-128"/>
              </a:rPr>
              <a:t>この行列のことをワールド行列</a:t>
            </a:r>
            <a:r>
              <a:rPr lang="ja-JP" altLang="en-US" sz="1100" dirty="0" smtClean="0">
                <a:latin typeface="Meiryo UI" panose="020B0604030504040204" pitchFamily="50" charset="-128"/>
                <a:ea typeface="Meiryo UI" panose="020B0604030504040204" pitchFamily="50" charset="-128"/>
              </a:rPr>
              <a:t>という。</a:t>
            </a:r>
            <a:endParaRPr lang="en-US" altLang="ja-JP" sz="1100" dirty="0" smtClean="0">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416239" y="3347864"/>
            <a:ext cx="1882247"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5.4</a:t>
            </a:r>
            <a:r>
              <a:rPr kumimoji="1" lang="ja-JP" altLang="en-US" u="sng" dirty="0" smtClean="0">
                <a:latin typeface="Meiryo UI" panose="020B0604030504040204" pitchFamily="50" charset="-128"/>
                <a:ea typeface="Meiryo UI" panose="020B0604030504040204" pitchFamily="50" charset="-128"/>
              </a:rPr>
              <a:t>　ワールド行列</a:t>
            </a:r>
            <a:endParaRPr kumimoji="1" lang="ja-JP" altLang="en-US" u="sng" dirty="0">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704271" y="3717196"/>
            <a:ext cx="5760640" cy="1615827"/>
          </a:xfrm>
          <a:prstGeom prst="rect">
            <a:avLst/>
          </a:prstGeom>
          <a:noFill/>
        </p:spPr>
        <p:txBody>
          <a:bodyPr wrap="square" rtlCol="0">
            <a:spAutoFit/>
          </a:bodyPr>
          <a:lstStyle/>
          <a:p>
            <a:r>
              <a:rPr lang="ja-JP" altLang="en-US" sz="1100" b="1" dirty="0" smtClean="0">
                <a:latin typeface="Meiryo UI" panose="020B0604030504040204" pitchFamily="50" charset="-128"/>
                <a:ea typeface="Meiryo UI" panose="020B0604030504040204" pitchFamily="50" charset="-128"/>
              </a:rPr>
              <a:t>　ワールド行列とは、モデルデータをどのように形状変換するかを格納した行列</a:t>
            </a:r>
            <a:r>
              <a:rPr lang="ja-JP" altLang="en-US" sz="1100" dirty="0" smtClean="0">
                <a:latin typeface="Meiryo UI" panose="020B0604030504040204" pitchFamily="50" charset="-128"/>
                <a:ea typeface="Meiryo UI" panose="020B0604030504040204" pitchFamily="50" charset="-128"/>
              </a:rPr>
              <a:t>である。この</a:t>
            </a:r>
            <a:r>
              <a:rPr lang="ja-JP" altLang="en-US" sz="1100" b="1" dirty="0" smtClean="0">
                <a:latin typeface="Meiryo UI" panose="020B0604030504040204" pitchFamily="50" charset="-128"/>
                <a:ea typeface="Meiryo UI" panose="020B0604030504040204" pitchFamily="50" charset="-128"/>
              </a:rPr>
              <a:t>ワールド行列には、モデルデータのローカル座標を「どれくらい移動」させ、「どのくらい回転」させ、「どのくらいスケーリング」させて描画するかの情報を合成して格納</a:t>
            </a:r>
            <a:r>
              <a:rPr lang="ja-JP" altLang="en-US" sz="1100" dirty="0" smtClean="0">
                <a:latin typeface="Meiryo UI" panose="020B0604030504040204" pitchFamily="50" charset="-128"/>
                <a:ea typeface="Meiryo UI" panose="020B0604030504040204" pitchFamily="50" charset="-128"/>
              </a:rPr>
              <a:t>する。ただし、移動しかしないものには回転やスケーリングを適用するしかない為、ワールド行列には移動情報だけ格納されていれば良い。</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移動情報や、回転情報、スケーリング情報を含む行列を作成する為には、「移動行列」「回転行列」「スケーリング行列」を作成し、これらの行列を合成する必要がある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以下に各行列および行列を合成する為の方法について説明する。</a:t>
            </a:r>
            <a:endParaRPr lang="en-US" altLang="ja-JP" sz="1100" dirty="0" smtClean="0">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908720" y="5502300"/>
            <a:ext cx="547260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①移動行列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移動行列を作成するには、</a:t>
            </a:r>
            <a:r>
              <a:rPr lang="en-US" altLang="ja-JP" sz="1100" b="1" dirty="0" smtClean="0">
                <a:latin typeface="Meiryo UI" panose="020B0604030504040204" pitchFamily="50" charset="-128"/>
                <a:ea typeface="Meiryo UI" panose="020B0604030504040204" pitchFamily="50" charset="-128"/>
              </a:rPr>
              <a:t>DirectX</a:t>
            </a:r>
            <a:r>
              <a:rPr lang="ja-JP" altLang="en-US" sz="1100" b="1" dirty="0" err="1" smtClean="0">
                <a:latin typeface="Meiryo UI" panose="020B0604030504040204" pitchFamily="50" charset="-128"/>
                <a:ea typeface="Meiryo UI" panose="020B0604030504040204" pitchFamily="50" charset="-128"/>
              </a:rPr>
              <a:t>にて</a:t>
            </a:r>
            <a:r>
              <a:rPr lang="ja-JP" altLang="en-US" sz="1100" b="1" dirty="0" smtClean="0">
                <a:latin typeface="Meiryo UI" panose="020B0604030504040204" pitchFamily="50" charset="-128"/>
                <a:ea typeface="Meiryo UI" panose="020B0604030504040204" pitchFamily="50" charset="-128"/>
              </a:rPr>
              <a:t>用意されている</a:t>
            </a:r>
            <a:r>
              <a:rPr lang="en-US" altLang="ja-JP" sz="1100" b="1" dirty="0" smtClean="0">
                <a:latin typeface="Meiryo UI" panose="020B0604030504040204" pitchFamily="50" charset="-128"/>
                <a:ea typeface="Meiryo UI" panose="020B0604030504040204" pitchFamily="50" charset="-128"/>
              </a:rPr>
              <a:t>D3DXMatrixTranslation</a:t>
            </a:r>
            <a:r>
              <a:rPr lang="ja-JP" altLang="en-US" sz="1100" b="1" dirty="0" smtClean="0">
                <a:latin typeface="Meiryo UI" panose="020B0604030504040204" pitchFamily="50" charset="-128"/>
                <a:ea typeface="Meiryo UI" panose="020B0604030504040204" pitchFamily="50" charset="-128"/>
              </a:rPr>
              <a:t>関数</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260189" y="6093780"/>
            <a:ext cx="5049131" cy="1785104"/>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D3DXMatrixTranslation</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移動行列を作成する。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*D3DXMatrixTranslation</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pOut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出力先行列のアドレス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移動</a:t>
            </a:r>
            <a:r>
              <a:rPr lang="en-US" altLang="ja-JP" sz="1100" dirty="0" smtClean="0">
                <a:latin typeface="ゆたぽん（コーディング）" panose="02000609000000000000" pitchFamily="1" charset="-128"/>
                <a:ea typeface="Meiryo UI" panose="020B0604030504040204" pitchFamily="50" charset="-128"/>
              </a:rPr>
              <a:t>X</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y</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移動</a:t>
            </a:r>
            <a:r>
              <a:rPr lang="en-US" altLang="ja-JP" sz="1100" dirty="0" smtClean="0">
                <a:latin typeface="ゆたぽん（コーディング）" panose="02000609000000000000" pitchFamily="1" charset="-128"/>
                <a:ea typeface="Meiryo UI" panose="020B0604030504040204" pitchFamily="50" charset="-128"/>
              </a:rPr>
              <a:t>Y</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z		//</a:t>
            </a:r>
            <a:r>
              <a:rPr lang="ja-JP" altLang="en-US" sz="1100" dirty="0" smtClean="0">
                <a:latin typeface="ゆたぽん（コーディング）" panose="02000609000000000000" pitchFamily="1" charset="-128"/>
                <a:ea typeface="Meiryo UI" panose="020B0604030504040204" pitchFamily="50" charset="-128"/>
              </a:rPr>
              <a:t>移動</a:t>
            </a:r>
            <a:r>
              <a:rPr lang="en-US" altLang="ja-JP" sz="1100" dirty="0" smtClean="0">
                <a:latin typeface="ゆたぽん（コーディング）" panose="02000609000000000000" pitchFamily="1" charset="-128"/>
                <a:ea typeface="Meiryo UI" panose="020B0604030504040204" pitchFamily="50" charset="-128"/>
              </a:rPr>
              <a:t>Z</a:t>
            </a: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65" name="正方形/長方形 64"/>
          <p:cNvSpPr/>
          <p:nvPr/>
        </p:nvSpPr>
        <p:spPr>
          <a:xfrm>
            <a:off x="1279555" y="6304563"/>
            <a:ext cx="4741734" cy="1574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425163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58</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4744" y="611560"/>
            <a:ext cx="5112568"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例えば、</a:t>
            </a:r>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方向に</a:t>
            </a:r>
            <a:r>
              <a:rPr lang="en-US" altLang="ja-JP" sz="1100" dirty="0" smtClean="0">
                <a:latin typeface="ゆたぽん（コーディング）" panose="02000609000000000000" pitchFamily="1" charset="-128"/>
                <a:ea typeface="Meiryo UI" panose="020B0604030504040204" pitchFamily="50" charset="-128"/>
              </a:rPr>
              <a:t>3.0f</a:t>
            </a:r>
            <a:r>
              <a:rPr lang="ja-JP" altLang="en-US" sz="1100" dirty="0" err="1"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Y</a:t>
            </a:r>
            <a:r>
              <a:rPr lang="ja-JP" altLang="en-US" sz="1100" dirty="0" smtClean="0">
                <a:latin typeface="ゆたぽん（コーディング）" panose="02000609000000000000" pitchFamily="1" charset="-128"/>
                <a:ea typeface="Meiryo UI" panose="020B0604030504040204" pitchFamily="50" charset="-128"/>
              </a:rPr>
              <a:t>方向に</a:t>
            </a:r>
            <a:r>
              <a:rPr lang="en-US" altLang="ja-JP" sz="1100" dirty="0" smtClean="0">
                <a:latin typeface="ゆたぽん（コーディング）" panose="02000609000000000000" pitchFamily="1" charset="-128"/>
                <a:ea typeface="Meiryo UI" panose="020B0604030504040204" pitchFamily="50" charset="-128"/>
              </a:rPr>
              <a:t>2.0f</a:t>
            </a:r>
            <a:r>
              <a:rPr lang="ja-JP" altLang="en-US" sz="1100" dirty="0" err="1"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Z</a:t>
            </a:r>
            <a:r>
              <a:rPr lang="ja-JP" altLang="en-US" sz="1100" dirty="0" smtClean="0">
                <a:latin typeface="ゆたぽん（コーディング）" panose="02000609000000000000" pitchFamily="1" charset="-128"/>
                <a:ea typeface="Meiryo UI" panose="020B0604030504040204" pitchFamily="50" charset="-128"/>
              </a:rPr>
              <a:t>方向に</a:t>
            </a:r>
            <a:r>
              <a:rPr lang="en-US" altLang="ja-JP" sz="1100" dirty="0" smtClean="0">
                <a:latin typeface="ゆたぽん（コーディング）" panose="02000609000000000000" pitchFamily="1" charset="-128"/>
                <a:ea typeface="Meiryo UI" panose="020B0604030504040204" pitchFamily="50" charset="-128"/>
              </a:rPr>
              <a:t>-6.5f</a:t>
            </a:r>
            <a:r>
              <a:rPr lang="ja-JP" altLang="en-US" sz="1100" dirty="0" smtClean="0">
                <a:latin typeface="ゆたぽん（コーディング）" panose="02000609000000000000" pitchFamily="1" charset="-128"/>
                <a:ea typeface="Meiryo UI" panose="020B0604030504040204" pitchFamily="50" charset="-128"/>
              </a:rPr>
              <a:t>分移動する移動</a:t>
            </a:r>
            <a:r>
              <a:rPr lang="ja-JP" altLang="en-US" sz="1100" dirty="0">
                <a:latin typeface="ゆたぽん（コーディング）" panose="02000609000000000000" pitchFamily="1" charset="-128"/>
                <a:ea typeface="Meiryo UI" panose="020B0604030504040204" pitchFamily="50" charset="-128"/>
              </a:rPr>
              <a:t>行列</a:t>
            </a:r>
            <a:r>
              <a:rPr lang="ja-JP" altLang="en-US" sz="1100" dirty="0" smtClean="0">
                <a:latin typeface="ゆたぽん（コーディング）" panose="02000609000000000000" pitchFamily="1" charset="-128"/>
                <a:ea typeface="Meiryo UI" panose="020B0604030504040204" pitchFamily="50" charset="-128"/>
              </a:rPr>
              <a:t>を作る場合には以下のように記述する。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 name="正方形/長方形 1"/>
          <p:cNvSpPr/>
          <p:nvPr/>
        </p:nvSpPr>
        <p:spPr>
          <a:xfrm>
            <a:off x="1272182" y="1259632"/>
            <a:ext cx="4965129" cy="600164"/>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transMat</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移動行列</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transMat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b="1" dirty="0" smtClean="0">
                <a:latin typeface="ゆたぽん（コーディング）" panose="02000609000000000000" pitchFamily="1" charset="-128"/>
                <a:ea typeface="Meiryo UI" panose="020B0604030504040204" pitchFamily="50" charset="-128"/>
              </a:rPr>
              <a:t>D3DXMatrixTranslation(&amp;</a:t>
            </a:r>
            <a:r>
              <a:rPr lang="en-US" altLang="ja-JP" sz="1100" b="1" dirty="0" err="1" smtClean="0">
                <a:latin typeface="ゆたぽん（コーディング）" panose="02000609000000000000" pitchFamily="1" charset="-128"/>
                <a:ea typeface="Meiryo UI" panose="020B0604030504040204" pitchFamily="50" charset="-128"/>
              </a:rPr>
              <a:t>transMat</a:t>
            </a:r>
            <a:r>
              <a:rPr lang="en-US" altLang="ja-JP" sz="1100" b="1" dirty="0" smtClean="0">
                <a:latin typeface="ゆたぽん（コーディング）" panose="02000609000000000000" pitchFamily="1" charset="-128"/>
                <a:ea typeface="Meiryo UI" panose="020B0604030504040204" pitchFamily="50" charset="-128"/>
              </a:rPr>
              <a:t>, 3.0f,2.0f, -6.5f); //</a:t>
            </a:r>
            <a:r>
              <a:rPr lang="ja-JP" altLang="en-US" sz="1100" b="1" dirty="0" smtClean="0">
                <a:latin typeface="ゆたぽん（コーディング）" panose="02000609000000000000" pitchFamily="1" charset="-128"/>
                <a:ea typeface="Meiryo UI" panose="020B0604030504040204" pitchFamily="50" charset="-128"/>
              </a:rPr>
              <a:t>移動行列作成</a:t>
            </a:r>
            <a:endParaRPr lang="ja-JP" altLang="ja-JP" sz="1100" b="1" dirty="0">
              <a:latin typeface="ゆたぽん（コーディング）" panose="02000609000000000000" pitchFamily="1" charset="-128"/>
              <a:ea typeface="Meiryo UI" panose="020B0604030504040204" pitchFamily="50" charset="-128"/>
            </a:endParaRPr>
          </a:p>
        </p:txBody>
      </p:sp>
      <p:sp>
        <p:nvSpPr>
          <p:cNvPr id="14" name="正方形/長方形 13"/>
          <p:cNvSpPr/>
          <p:nvPr/>
        </p:nvSpPr>
        <p:spPr>
          <a:xfrm>
            <a:off x="1272183" y="1244419"/>
            <a:ext cx="4965128" cy="615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 name="テキスト ボックス 14"/>
          <p:cNvSpPr txBox="1"/>
          <p:nvPr/>
        </p:nvSpPr>
        <p:spPr>
          <a:xfrm>
            <a:off x="908720" y="1979712"/>
            <a:ext cx="5112568" cy="1277273"/>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②回転行列</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回転行列を生成する方法は様々あるが、ここでは角</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ラジアン</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を用いた回転行列の</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生成方法について扱う。</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回転行列を生成する場合には、どの軸を回転軸とした回転行列を作るかを明確に</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しておく必要が</a:t>
            </a:r>
            <a:r>
              <a:rPr lang="ja-JP" altLang="en-US" sz="1100" dirty="0">
                <a:latin typeface="ゆたぽん（コーディング）" panose="02000609000000000000" pitchFamily="1" charset="-128"/>
                <a:ea typeface="Meiryo UI" panose="020B0604030504040204" pitchFamily="50" charset="-128"/>
              </a:rPr>
              <a:t>ある。なお</a:t>
            </a:r>
            <a:r>
              <a:rPr lang="ja-JP" altLang="en-US" sz="1100"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角度は回転軸を中心にして原点方向を向いた時計回り</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b="1" dirty="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で測定する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cxnSp>
        <p:nvCxnSpPr>
          <p:cNvPr id="18" name="直線矢印コネクタ 17"/>
          <p:cNvCxnSpPr/>
          <p:nvPr/>
        </p:nvCxnSpPr>
        <p:spPr>
          <a:xfrm>
            <a:off x="2340307" y="4572000"/>
            <a:ext cx="27448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endCxn id="23" idx="2"/>
          </p:cNvCxnSpPr>
          <p:nvPr/>
        </p:nvCxnSpPr>
        <p:spPr>
          <a:xfrm flipH="1" flipV="1">
            <a:off x="3279341" y="3321442"/>
            <a:ext cx="5643" cy="1813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2762841" y="3505090"/>
            <a:ext cx="1530255" cy="1570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114812" y="4441195"/>
            <a:ext cx="258404" cy="261610"/>
          </a:xfrm>
          <a:prstGeom prst="rect">
            <a:avLst/>
          </a:prstGeom>
          <a:noFill/>
        </p:spPr>
        <p:txBody>
          <a:bodyPr wrap="none" rtlCol="0">
            <a:spAutoFit/>
          </a:bodyPr>
          <a:lstStyle/>
          <a:p>
            <a:r>
              <a:rPr lang="en-US" altLang="ja-JP" sz="1100" dirty="0">
                <a:latin typeface="ゆたぽん（コーディング）" panose="02000609000000000000" pitchFamily="1" charset="-128"/>
                <a:ea typeface="Meiryo UI" panose="020B0604030504040204" pitchFamily="50" charset="-128"/>
              </a:rPr>
              <a:t>X</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4212857" y="3424197"/>
            <a:ext cx="255198"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Z</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23" name="テキスト ボックス 22"/>
          <p:cNvSpPr txBox="1"/>
          <p:nvPr/>
        </p:nvSpPr>
        <p:spPr>
          <a:xfrm>
            <a:off x="3152543" y="3059832"/>
            <a:ext cx="253596"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Y</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25" name="テキスト ボックス 24"/>
          <p:cNvSpPr txBox="1"/>
          <p:nvPr/>
        </p:nvSpPr>
        <p:spPr>
          <a:xfrm>
            <a:off x="2236034" y="5246494"/>
            <a:ext cx="1871025" cy="261610"/>
          </a:xfrm>
          <a:prstGeom prst="rect">
            <a:avLst/>
          </a:prstGeom>
          <a:noFill/>
        </p:spPr>
        <p:txBody>
          <a:bodyPr wrap="non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各軸を回転軸としたイメージ</a:t>
            </a:r>
            <a:r>
              <a:rPr lang="en-US" altLang="ja-JP" sz="1100" dirty="0" smtClean="0">
                <a:latin typeface="ゆたぽん（コーディング）" panose="02000609000000000000" pitchFamily="1" charset="-128"/>
                <a:ea typeface="Meiryo UI" panose="020B0604030504040204" pitchFamily="50" charset="-128"/>
              </a:rPr>
              <a:t>&gt;</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36" name="テキスト ボックス 35"/>
          <p:cNvSpPr txBox="1"/>
          <p:nvPr/>
        </p:nvSpPr>
        <p:spPr>
          <a:xfrm>
            <a:off x="3890676" y="4717177"/>
            <a:ext cx="1122500" cy="430887"/>
          </a:xfrm>
          <a:prstGeom prst="rect">
            <a:avLst/>
          </a:prstGeom>
          <a:noFill/>
          <a:ln>
            <a:solidFill>
              <a:schemeClr val="accent1"/>
            </a:solidFill>
          </a:ln>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軸を回転軸とした回転</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0" name="テキスト ボックス 39"/>
          <p:cNvSpPr txBox="1"/>
          <p:nvPr/>
        </p:nvSpPr>
        <p:spPr>
          <a:xfrm>
            <a:off x="4091886" y="3744217"/>
            <a:ext cx="1122500" cy="430887"/>
          </a:xfrm>
          <a:prstGeom prst="rect">
            <a:avLst/>
          </a:prstGeom>
          <a:noFill/>
          <a:ln>
            <a:solidFill>
              <a:schemeClr val="accent1"/>
            </a:solidFill>
          </a:ln>
        </p:spPr>
        <p:txBody>
          <a:bodyPr wrap="square" rtlCol="0">
            <a:spAutoFit/>
          </a:bodyPr>
          <a:lstStyle/>
          <a:p>
            <a:r>
              <a:rPr lang="en-US" altLang="ja-JP" sz="1100" dirty="0">
                <a:latin typeface="ゆたぽん（コーディング）" panose="02000609000000000000" pitchFamily="1" charset="-128"/>
                <a:ea typeface="Meiryo UI" panose="020B0604030504040204" pitchFamily="50" charset="-128"/>
              </a:rPr>
              <a:t>Z</a:t>
            </a:r>
            <a:r>
              <a:rPr lang="ja-JP" altLang="en-US" sz="1100" dirty="0" smtClean="0">
                <a:latin typeface="ゆたぽん（コーディング）" panose="02000609000000000000" pitchFamily="1" charset="-128"/>
                <a:ea typeface="Meiryo UI" panose="020B0604030504040204" pitchFamily="50" charset="-128"/>
              </a:rPr>
              <a:t>軸を回転軸とした回転</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3" name="テキスト ボックス 42"/>
          <p:cNvSpPr txBox="1"/>
          <p:nvPr/>
        </p:nvSpPr>
        <p:spPr>
          <a:xfrm>
            <a:off x="1999784" y="3602214"/>
            <a:ext cx="1122500" cy="430887"/>
          </a:xfrm>
          <a:prstGeom prst="rect">
            <a:avLst/>
          </a:prstGeom>
          <a:noFill/>
          <a:ln>
            <a:solidFill>
              <a:schemeClr val="accent1"/>
            </a:solidFill>
          </a:ln>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Y</a:t>
            </a:r>
            <a:r>
              <a:rPr lang="ja-JP" altLang="en-US" sz="1100" dirty="0" smtClean="0">
                <a:latin typeface="ゆたぽん（コーディング）" panose="02000609000000000000" pitchFamily="1" charset="-128"/>
                <a:ea typeface="Meiryo UI" panose="020B0604030504040204" pitchFamily="50" charset="-128"/>
              </a:rPr>
              <a:t>軸を回転軸とした回転</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27" name="環状矢印 26"/>
          <p:cNvSpPr/>
          <p:nvPr/>
        </p:nvSpPr>
        <p:spPr>
          <a:xfrm>
            <a:off x="3568065" y="3923929"/>
            <a:ext cx="289360" cy="304220"/>
          </a:xfrm>
          <a:prstGeom prst="circularArrow">
            <a:avLst>
              <a:gd name="adj1" fmla="val 0"/>
              <a:gd name="adj2" fmla="val 2391714"/>
              <a:gd name="adj3" fmla="val 21516371"/>
              <a:gd name="adj4" fmla="val 3050006"/>
              <a:gd name="adj5" fmla="val 13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ゆたぽん（コーディング）" panose="02000609000000000000" pitchFamily="1" charset="-128"/>
              <a:ea typeface="Meiryo UI" panose="020B0604030504040204" pitchFamily="50" charset="-128"/>
            </a:endParaRPr>
          </a:p>
        </p:txBody>
      </p:sp>
      <p:sp>
        <p:nvSpPr>
          <p:cNvPr id="46" name="環状矢印 45"/>
          <p:cNvSpPr/>
          <p:nvPr/>
        </p:nvSpPr>
        <p:spPr>
          <a:xfrm flipH="1">
            <a:off x="3754747" y="3752253"/>
            <a:ext cx="289360" cy="304220"/>
          </a:xfrm>
          <a:prstGeom prst="circularArrow">
            <a:avLst>
              <a:gd name="adj1" fmla="val 0"/>
              <a:gd name="adj2" fmla="val 2391714"/>
              <a:gd name="adj3" fmla="val 21516371"/>
              <a:gd name="adj4" fmla="val 3050006"/>
              <a:gd name="adj5" fmla="val 13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ゆたぽん（コーディング）" panose="02000609000000000000" pitchFamily="1" charset="-128"/>
              <a:ea typeface="Meiryo UI" panose="020B0604030504040204" pitchFamily="50" charset="-128"/>
            </a:endParaRPr>
          </a:p>
        </p:txBody>
      </p:sp>
      <p:sp>
        <p:nvSpPr>
          <p:cNvPr id="47" name="環状矢印 46"/>
          <p:cNvSpPr/>
          <p:nvPr/>
        </p:nvSpPr>
        <p:spPr>
          <a:xfrm>
            <a:off x="3857425" y="4398585"/>
            <a:ext cx="140198" cy="304220"/>
          </a:xfrm>
          <a:prstGeom prst="circularArrow">
            <a:avLst>
              <a:gd name="adj1" fmla="val 0"/>
              <a:gd name="adj2" fmla="val 2391714"/>
              <a:gd name="adj3" fmla="val 21516371"/>
              <a:gd name="adj4" fmla="val 3050006"/>
              <a:gd name="adj5" fmla="val 13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ゆたぽん（コーディング）" panose="02000609000000000000" pitchFamily="1" charset="-128"/>
              <a:ea typeface="Meiryo UI" panose="020B0604030504040204" pitchFamily="50" charset="-128"/>
            </a:endParaRPr>
          </a:p>
        </p:txBody>
      </p:sp>
      <p:sp>
        <p:nvSpPr>
          <p:cNvPr id="48" name="環状矢印 47"/>
          <p:cNvSpPr/>
          <p:nvPr/>
        </p:nvSpPr>
        <p:spPr>
          <a:xfrm flipV="1">
            <a:off x="4009825" y="4398585"/>
            <a:ext cx="140198" cy="304220"/>
          </a:xfrm>
          <a:prstGeom prst="circularArrow">
            <a:avLst>
              <a:gd name="adj1" fmla="val 0"/>
              <a:gd name="adj2" fmla="val 2391714"/>
              <a:gd name="adj3" fmla="val 21516371"/>
              <a:gd name="adj4" fmla="val 3050006"/>
              <a:gd name="adj5" fmla="val 13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ゆたぽん（コーディング）" panose="02000609000000000000" pitchFamily="1" charset="-128"/>
              <a:ea typeface="Meiryo UI" panose="020B0604030504040204" pitchFamily="50" charset="-128"/>
            </a:endParaRPr>
          </a:p>
        </p:txBody>
      </p:sp>
      <p:sp>
        <p:nvSpPr>
          <p:cNvPr id="49" name="環状矢印 48"/>
          <p:cNvSpPr/>
          <p:nvPr/>
        </p:nvSpPr>
        <p:spPr>
          <a:xfrm rot="5400000">
            <a:off x="3219491" y="3522008"/>
            <a:ext cx="140198" cy="304220"/>
          </a:xfrm>
          <a:prstGeom prst="circularArrow">
            <a:avLst>
              <a:gd name="adj1" fmla="val 0"/>
              <a:gd name="adj2" fmla="val 2391714"/>
              <a:gd name="adj3" fmla="val 21516371"/>
              <a:gd name="adj4" fmla="val 3050006"/>
              <a:gd name="adj5" fmla="val 13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ゆたぽん（コーディング）" panose="02000609000000000000" pitchFamily="1" charset="-128"/>
              <a:ea typeface="Meiryo UI" panose="020B0604030504040204" pitchFamily="50" charset="-128"/>
            </a:endParaRPr>
          </a:p>
        </p:txBody>
      </p:sp>
      <p:sp>
        <p:nvSpPr>
          <p:cNvPr id="50" name="環状矢印 49"/>
          <p:cNvSpPr/>
          <p:nvPr/>
        </p:nvSpPr>
        <p:spPr>
          <a:xfrm rot="5400000" flipV="1">
            <a:off x="3212536" y="3655488"/>
            <a:ext cx="140198" cy="304220"/>
          </a:xfrm>
          <a:prstGeom prst="circularArrow">
            <a:avLst>
              <a:gd name="adj1" fmla="val 0"/>
              <a:gd name="adj2" fmla="val 2391714"/>
              <a:gd name="adj3" fmla="val 21516371"/>
              <a:gd name="adj4" fmla="val 3050006"/>
              <a:gd name="adj5" fmla="val 13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ゆたぽん（コーディング）" panose="02000609000000000000" pitchFamily="1" charset="-128"/>
              <a:ea typeface="Meiryo UI" panose="020B0604030504040204" pitchFamily="50" charset="-128"/>
            </a:endParaRPr>
          </a:p>
        </p:txBody>
      </p:sp>
      <p:sp>
        <p:nvSpPr>
          <p:cNvPr id="51" name="テキスト ボックス 50"/>
          <p:cNvSpPr txBox="1"/>
          <p:nvPr/>
        </p:nvSpPr>
        <p:spPr>
          <a:xfrm>
            <a:off x="1014636" y="5580112"/>
            <a:ext cx="511256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１）</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軸を回転軸とした回転行列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軸を回転軸とした回転行列を作成するには、</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a:t>
            </a:r>
            <a:r>
              <a:rPr lang="ja-JP" altLang="en-US" sz="1100" b="1" dirty="0" smtClean="0">
                <a:latin typeface="Meiryo UI" panose="020B0604030504040204" pitchFamily="50" charset="-128"/>
                <a:ea typeface="Meiryo UI" panose="020B0604030504040204" pitchFamily="50" charset="-128"/>
              </a:rPr>
              <a:t>いる</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D3DXMatrixRotationX</a:t>
            </a:r>
            <a:r>
              <a:rPr lang="ja-JP" altLang="en-US" sz="1100" b="1" dirty="0" smtClean="0">
                <a:latin typeface="Meiryo UI" panose="020B0604030504040204" pitchFamily="50" charset="-128"/>
                <a:ea typeface="Meiryo UI" panose="020B0604030504040204" pitchFamily="50" charset="-128"/>
              </a:rPr>
              <a:t>関数を</a:t>
            </a:r>
            <a:r>
              <a:rPr lang="ja-JP" altLang="en-US" sz="1100" b="1" dirty="0">
                <a:latin typeface="Meiryo UI" panose="020B0604030504040204" pitchFamily="50" charset="-128"/>
                <a:ea typeface="Meiryo UI" panose="020B0604030504040204" pitchFamily="50" charset="-128"/>
              </a:rPr>
              <a:t>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1260189" y="6243280"/>
            <a:ext cx="5049131"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D3DXMatrixRotationX</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軸</a:t>
            </a:r>
            <a:r>
              <a:rPr lang="ja-JP" altLang="en-US" sz="1100" dirty="0">
                <a:latin typeface="ゆたぽん（コーディング）" panose="02000609000000000000" pitchFamily="1" charset="-128"/>
                <a:ea typeface="Meiryo UI" panose="020B0604030504040204" pitchFamily="50" charset="-128"/>
              </a:rPr>
              <a:t>を回転軸にして回転する行列を</a:t>
            </a:r>
            <a:r>
              <a:rPr lang="ja-JP" altLang="en-US" sz="1100" dirty="0" smtClean="0">
                <a:latin typeface="ゆたぽん（コーディング）" panose="02000609000000000000" pitchFamily="1" charset="-128"/>
                <a:ea typeface="Meiryo UI" panose="020B0604030504040204" pitchFamily="50" charset="-128"/>
              </a:rPr>
              <a:t>作成</a:t>
            </a:r>
            <a:r>
              <a:rPr lang="ja-JP" altLang="en-US" sz="1100" dirty="0">
                <a:latin typeface="ゆたぽん（コーディング）" panose="02000609000000000000" pitchFamily="1" charset="-128"/>
                <a:ea typeface="Meiryo UI" panose="020B0604030504040204" pitchFamily="50" charset="-128"/>
              </a:rPr>
              <a:t>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*D3DXMatrixRotationX</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pOut</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行列</a:t>
            </a:r>
            <a:r>
              <a:rPr lang="ja-JP" altLang="en-US" sz="1100" dirty="0" smtClean="0">
                <a:latin typeface="ゆたぽん（コーディング）" panose="02000609000000000000" pitchFamily="1" charset="-128"/>
                <a:ea typeface="Meiryo UI" panose="020B0604030504040204" pitchFamily="50" charset="-128"/>
              </a:rPr>
              <a:t>出力先アドレス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Angle		//</a:t>
            </a:r>
            <a:r>
              <a:rPr lang="ja-JP" altLang="en-US" sz="1100" dirty="0" smtClean="0">
                <a:latin typeface="ゆたぽん（コーディング）" panose="02000609000000000000" pitchFamily="1" charset="-128"/>
                <a:ea typeface="Meiryo UI" panose="020B0604030504040204" pitchFamily="50" charset="-128"/>
              </a:rPr>
              <a:t>回転角</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ラジアン</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53" name="正方形/長方形 52"/>
          <p:cNvSpPr/>
          <p:nvPr/>
        </p:nvSpPr>
        <p:spPr>
          <a:xfrm>
            <a:off x="1279555" y="6454063"/>
            <a:ext cx="4741734"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310324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59</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4744" y="251520"/>
            <a:ext cx="511256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例えば、</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軸を回転軸として</a:t>
            </a:r>
            <a:r>
              <a:rPr lang="en-US" altLang="ja-JP" sz="1100" dirty="0" smtClean="0">
                <a:latin typeface="Meiryo UI" panose="020B0604030504040204" pitchFamily="50" charset="-128"/>
                <a:ea typeface="Meiryo UI" panose="020B0604030504040204" pitchFamily="50" charset="-128"/>
              </a:rPr>
              <a:t>30</a:t>
            </a:r>
            <a:r>
              <a:rPr lang="ja-JP" altLang="en-US" sz="1100" dirty="0" smtClean="0">
                <a:latin typeface="Meiryo UI" panose="020B0604030504040204" pitchFamily="50" charset="-128"/>
                <a:ea typeface="Meiryo UI" panose="020B0604030504040204" pitchFamily="50" charset="-128"/>
              </a:rPr>
              <a:t>度回転する回転行列を作成する場合には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2" name="正方形/長方形 1"/>
          <p:cNvSpPr/>
          <p:nvPr/>
        </p:nvSpPr>
        <p:spPr>
          <a:xfrm>
            <a:off x="1272182" y="698781"/>
            <a:ext cx="4965129" cy="600164"/>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rotXMat</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回転行列</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rotXMat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b="1" dirty="0" smtClean="0">
                <a:latin typeface="ゆたぽん（コーディング）" panose="02000609000000000000" pitchFamily="1" charset="-128"/>
                <a:ea typeface="Meiryo UI" panose="020B0604030504040204" pitchFamily="50" charset="-128"/>
              </a:rPr>
              <a:t>D3DXMatrixRotationX(&amp;</a:t>
            </a:r>
            <a:r>
              <a:rPr lang="en-US" altLang="ja-JP" sz="1100" b="1" dirty="0" err="1" smtClean="0">
                <a:latin typeface="ゆたぽん（コーディング）" panose="02000609000000000000" pitchFamily="1" charset="-128"/>
                <a:ea typeface="Meiryo UI" panose="020B0604030504040204" pitchFamily="50" charset="-128"/>
              </a:rPr>
              <a:t>rotXMat</a:t>
            </a:r>
            <a:r>
              <a:rPr lang="en-US" altLang="ja-JP" sz="1100" b="1" dirty="0" smtClean="0">
                <a:latin typeface="ゆたぽん（コーディング）" panose="02000609000000000000" pitchFamily="1" charset="-128"/>
                <a:ea typeface="Meiryo UI" panose="020B0604030504040204" pitchFamily="50" charset="-128"/>
              </a:rPr>
              <a:t>, D3DXToRadian(30.0f)); //</a:t>
            </a:r>
            <a:r>
              <a:rPr lang="ja-JP" altLang="en-US" sz="1100" b="1" dirty="0" smtClean="0">
                <a:latin typeface="ゆたぽん（コーディング）" panose="02000609000000000000" pitchFamily="1" charset="-128"/>
                <a:ea typeface="Meiryo UI" panose="020B0604030504040204" pitchFamily="50" charset="-128"/>
              </a:rPr>
              <a:t>回転行列作成</a:t>
            </a:r>
            <a:endParaRPr lang="ja-JP" altLang="ja-JP" sz="1100" b="1" dirty="0">
              <a:latin typeface="ゆたぽん（コーディング）" panose="02000609000000000000" pitchFamily="1" charset="-128"/>
              <a:ea typeface="Meiryo UI" panose="020B0604030504040204" pitchFamily="50" charset="-128"/>
            </a:endParaRPr>
          </a:p>
        </p:txBody>
      </p:sp>
      <p:sp>
        <p:nvSpPr>
          <p:cNvPr id="14" name="正方形/長方形 13"/>
          <p:cNvSpPr/>
          <p:nvPr/>
        </p:nvSpPr>
        <p:spPr>
          <a:xfrm>
            <a:off x="1272183" y="683568"/>
            <a:ext cx="4965128" cy="615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1" name="テキスト ボックス 50"/>
          <p:cNvSpPr txBox="1"/>
          <p:nvPr/>
        </p:nvSpPr>
        <p:spPr>
          <a:xfrm>
            <a:off x="1014636" y="1403648"/>
            <a:ext cx="5112568" cy="600164"/>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２</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軸を回転軸とした回転行列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軸を回転軸とした回転行列を作成するには、</a:t>
            </a:r>
            <a:r>
              <a:rPr lang="en-US" altLang="ja-JP" sz="1100" b="1" dirty="0">
                <a:latin typeface="Meiryo UI" panose="020B0604030504040204" pitchFamily="50" charset="-128"/>
                <a:ea typeface="Meiryo UI" panose="020B0604030504040204" pitchFamily="50" charset="-128"/>
              </a:rPr>
              <a:t>DirectX</a:t>
            </a:r>
            <a:r>
              <a:rPr lang="ja-JP" altLang="en-US" sz="1100" b="1" dirty="0" smtClean="0">
                <a:latin typeface="Meiryo UI" panose="020B0604030504040204" pitchFamily="50" charset="-128"/>
                <a:ea typeface="Meiryo UI" panose="020B0604030504040204" pitchFamily="50" charset="-128"/>
              </a:rPr>
              <a:t>に用意</a:t>
            </a:r>
            <a:r>
              <a:rPr lang="ja-JP" altLang="en-US" sz="1100" b="1" dirty="0">
                <a:latin typeface="Meiryo UI" panose="020B0604030504040204" pitchFamily="50" charset="-128"/>
                <a:ea typeface="Meiryo UI" panose="020B0604030504040204" pitchFamily="50" charset="-128"/>
              </a:rPr>
              <a:t>されて</a:t>
            </a:r>
            <a:r>
              <a:rPr lang="ja-JP" altLang="en-US" sz="1100" b="1" dirty="0" smtClean="0">
                <a:latin typeface="Meiryo UI" panose="020B0604030504040204" pitchFamily="50" charset="-128"/>
                <a:ea typeface="Meiryo UI" panose="020B0604030504040204" pitchFamily="50" charset="-128"/>
              </a:rPr>
              <a:t>いる</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D3DXMatrixRotationY</a:t>
            </a:r>
            <a:r>
              <a:rPr lang="ja-JP" altLang="en-US" sz="1100" b="1" dirty="0" smtClean="0">
                <a:latin typeface="Meiryo UI" panose="020B0604030504040204" pitchFamily="50" charset="-128"/>
                <a:ea typeface="Meiryo UI" panose="020B0604030504040204" pitchFamily="50" charset="-128"/>
              </a:rPr>
              <a:t>関数を</a:t>
            </a:r>
            <a:r>
              <a:rPr lang="ja-JP" altLang="en-US" sz="1100" b="1" dirty="0">
                <a:latin typeface="Meiryo UI" panose="020B0604030504040204" pitchFamily="50" charset="-128"/>
                <a:ea typeface="Meiryo UI" panose="020B0604030504040204" pitchFamily="50" charset="-128"/>
              </a:rPr>
              <a:t>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1260189" y="2066816"/>
            <a:ext cx="5049131"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&lt;D3DXMatrixRotationY</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Y</a:t>
            </a:r>
            <a:r>
              <a:rPr lang="ja-JP" altLang="en-US" sz="1100" dirty="0" smtClean="0">
                <a:latin typeface="ゆたぽん（コーディング）" panose="02000609000000000000" pitchFamily="1" charset="-128"/>
                <a:ea typeface="Meiryo UI" panose="020B0604030504040204" pitchFamily="50" charset="-128"/>
              </a:rPr>
              <a:t>軸</a:t>
            </a:r>
            <a:r>
              <a:rPr lang="ja-JP" altLang="en-US" sz="1100" dirty="0">
                <a:latin typeface="ゆたぽん（コーディング）" panose="02000609000000000000" pitchFamily="1" charset="-128"/>
                <a:ea typeface="Meiryo UI" panose="020B0604030504040204" pitchFamily="50" charset="-128"/>
              </a:rPr>
              <a:t>を回転軸にして回転する行列を</a:t>
            </a:r>
            <a:r>
              <a:rPr lang="ja-JP" altLang="en-US" sz="1100" dirty="0" smtClean="0">
                <a:latin typeface="ゆたぽん（コーディング）" panose="02000609000000000000" pitchFamily="1" charset="-128"/>
                <a:ea typeface="Meiryo UI" panose="020B0604030504040204" pitchFamily="50" charset="-128"/>
              </a:rPr>
              <a:t>作成</a:t>
            </a:r>
            <a:r>
              <a:rPr lang="ja-JP" altLang="en-US" sz="1100" dirty="0">
                <a:latin typeface="ゆたぽん（コーディング）" panose="02000609000000000000" pitchFamily="1" charset="-128"/>
                <a:ea typeface="Meiryo UI" panose="020B0604030504040204" pitchFamily="50" charset="-128"/>
              </a:rPr>
              <a:t>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*D3DXMatrixRotationX</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pOut</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行列</a:t>
            </a:r>
            <a:r>
              <a:rPr lang="ja-JP" altLang="en-US" sz="1100" dirty="0" smtClean="0">
                <a:latin typeface="ゆたぽん（コーディング）" panose="02000609000000000000" pitchFamily="1" charset="-128"/>
                <a:ea typeface="Meiryo UI" panose="020B0604030504040204" pitchFamily="50" charset="-128"/>
              </a:rPr>
              <a:t>出力先アドレス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Angle		//</a:t>
            </a:r>
            <a:r>
              <a:rPr lang="ja-JP" altLang="en-US" sz="1100" dirty="0" smtClean="0">
                <a:latin typeface="ゆたぽん（コーディング）" panose="02000609000000000000" pitchFamily="1" charset="-128"/>
                <a:ea typeface="Meiryo UI" panose="020B0604030504040204" pitchFamily="50" charset="-128"/>
              </a:rPr>
              <a:t>回転角</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ラジアン</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53" name="正方形/長方形 52"/>
          <p:cNvSpPr/>
          <p:nvPr/>
        </p:nvSpPr>
        <p:spPr>
          <a:xfrm>
            <a:off x="1279555" y="2277599"/>
            <a:ext cx="4741734"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8" name="テキスト ボックス 27"/>
          <p:cNvSpPr txBox="1"/>
          <p:nvPr/>
        </p:nvSpPr>
        <p:spPr>
          <a:xfrm>
            <a:off x="1124744" y="3683803"/>
            <a:ext cx="511256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例えば、</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軸を回転軸として</a:t>
            </a:r>
            <a:r>
              <a:rPr lang="en-US" altLang="ja-JP" sz="1100" dirty="0" smtClean="0">
                <a:latin typeface="Meiryo UI" panose="020B0604030504040204" pitchFamily="50" charset="-128"/>
                <a:ea typeface="Meiryo UI" panose="020B0604030504040204" pitchFamily="50" charset="-128"/>
              </a:rPr>
              <a:t>45</a:t>
            </a:r>
            <a:r>
              <a:rPr lang="ja-JP" altLang="en-US" sz="1100" dirty="0" smtClean="0">
                <a:latin typeface="Meiryo UI" panose="020B0604030504040204" pitchFamily="50" charset="-128"/>
                <a:ea typeface="Meiryo UI" panose="020B0604030504040204" pitchFamily="50" charset="-128"/>
              </a:rPr>
              <a:t>度回転する回転行列を作成する場合には以下のように記述する。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29" name="正方形/長方形 28"/>
          <p:cNvSpPr/>
          <p:nvPr/>
        </p:nvSpPr>
        <p:spPr>
          <a:xfrm>
            <a:off x="1272182" y="4155165"/>
            <a:ext cx="4965129" cy="600164"/>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rotYMat</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回転行列</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rotYMat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b="1" dirty="0" smtClean="0">
                <a:latin typeface="ゆたぽん（コーディング）" panose="02000609000000000000" pitchFamily="1" charset="-128"/>
                <a:ea typeface="Meiryo UI" panose="020B0604030504040204" pitchFamily="50" charset="-128"/>
              </a:rPr>
              <a:t>D3DXMatrixRotationX(&amp;</a:t>
            </a:r>
            <a:r>
              <a:rPr lang="en-US" altLang="ja-JP" sz="1100" b="1" dirty="0" err="1" smtClean="0">
                <a:latin typeface="ゆたぽん（コーディング）" panose="02000609000000000000" pitchFamily="1" charset="-128"/>
                <a:ea typeface="Meiryo UI" panose="020B0604030504040204" pitchFamily="50" charset="-128"/>
              </a:rPr>
              <a:t>rotYMat</a:t>
            </a:r>
            <a:r>
              <a:rPr lang="en-US" altLang="ja-JP" sz="1100" b="1" dirty="0" smtClean="0">
                <a:latin typeface="ゆたぽん（コーディング）" panose="02000609000000000000" pitchFamily="1" charset="-128"/>
                <a:ea typeface="Meiryo UI" panose="020B0604030504040204" pitchFamily="50" charset="-128"/>
              </a:rPr>
              <a:t>, D3DXToRadian(45.0f)); //</a:t>
            </a:r>
            <a:r>
              <a:rPr lang="ja-JP" altLang="en-US" sz="1100" b="1" dirty="0" smtClean="0">
                <a:latin typeface="ゆたぽん（コーディング）" panose="02000609000000000000" pitchFamily="1" charset="-128"/>
                <a:ea typeface="Meiryo UI" panose="020B0604030504040204" pitchFamily="50" charset="-128"/>
              </a:rPr>
              <a:t>回転行列作成</a:t>
            </a:r>
            <a:endParaRPr lang="ja-JP" altLang="ja-JP" sz="1100" b="1" dirty="0">
              <a:latin typeface="ゆたぽん（コーディング）" panose="02000609000000000000" pitchFamily="1" charset="-128"/>
              <a:ea typeface="Meiryo UI" panose="020B0604030504040204" pitchFamily="50" charset="-128"/>
            </a:endParaRPr>
          </a:p>
        </p:txBody>
      </p:sp>
      <p:sp>
        <p:nvSpPr>
          <p:cNvPr id="30" name="正方形/長方形 29"/>
          <p:cNvSpPr/>
          <p:nvPr/>
        </p:nvSpPr>
        <p:spPr>
          <a:xfrm>
            <a:off x="1272183" y="4139952"/>
            <a:ext cx="4965128" cy="615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1" name="テキスト ボックス 30"/>
          <p:cNvSpPr txBox="1"/>
          <p:nvPr/>
        </p:nvSpPr>
        <p:spPr>
          <a:xfrm>
            <a:off x="1014636" y="4964734"/>
            <a:ext cx="511256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３）</a:t>
            </a:r>
            <a:r>
              <a:rPr lang="en-US" altLang="ja-JP" sz="1100" dirty="0" smtClean="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軸を回転軸とした回転行列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軸を回転軸とした回転行列を作成するには、</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a:t>
            </a:r>
            <a:r>
              <a:rPr lang="ja-JP" altLang="en-US" sz="1100" b="1" dirty="0" smtClean="0">
                <a:latin typeface="Meiryo UI" panose="020B0604030504040204" pitchFamily="50" charset="-128"/>
                <a:ea typeface="Meiryo UI" panose="020B0604030504040204" pitchFamily="50" charset="-128"/>
              </a:rPr>
              <a:t>いる</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D3DXMatrixRotationZ</a:t>
            </a:r>
            <a:r>
              <a:rPr lang="ja-JP" altLang="en-US" sz="1100" b="1" dirty="0" smtClean="0">
                <a:latin typeface="Meiryo UI" panose="020B0604030504040204" pitchFamily="50" charset="-128"/>
                <a:ea typeface="Meiryo UI" panose="020B0604030504040204" pitchFamily="50" charset="-128"/>
              </a:rPr>
              <a:t>関数を</a:t>
            </a:r>
            <a:r>
              <a:rPr lang="ja-JP" altLang="en-US" sz="1100" b="1" dirty="0">
                <a:latin typeface="Meiryo UI" panose="020B0604030504040204" pitchFamily="50" charset="-128"/>
                <a:ea typeface="Meiryo UI" panose="020B0604030504040204" pitchFamily="50" charset="-128"/>
              </a:rPr>
              <a:t>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260189" y="5555894"/>
            <a:ext cx="5049131"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&lt;D3DXMatrixRotationZ</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Z</a:t>
            </a:r>
            <a:r>
              <a:rPr lang="ja-JP" altLang="en-US" sz="1100" dirty="0" smtClean="0">
                <a:latin typeface="ゆたぽん（コーディング）" panose="02000609000000000000" pitchFamily="1" charset="-128"/>
                <a:ea typeface="Meiryo UI" panose="020B0604030504040204" pitchFamily="50" charset="-128"/>
              </a:rPr>
              <a:t>軸</a:t>
            </a:r>
            <a:r>
              <a:rPr lang="ja-JP" altLang="en-US" sz="1100" dirty="0">
                <a:latin typeface="ゆたぽん（コーディング）" panose="02000609000000000000" pitchFamily="1" charset="-128"/>
                <a:ea typeface="Meiryo UI" panose="020B0604030504040204" pitchFamily="50" charset="-128"/>
              </a:rPr>
              <a:t>を回転軸にして回転する行列を</a:t>
            </a:r>
            <a:r>
              <a:rPr lang="ja-JP" altLang="en-US" sz="1100" dirty="0" smtClean="0">
                <a:latin typeface="ゆたぽん（コーディング）" panose="02000609000000000000" pitchFamily="1" charset="-128"/>
                <a:ea typeface="Meiryo UI" panose="020B0604030504040204" pitchFamily="50" charset="-128"/>
              </a:rPr>
              <a:t>作成</a:t>
            </a:r>
            <a:r>
              <a:rPr lang="ja-JP" altLang="en-US" sz="1100" dirty="0">
                <a:latin typeface="ゆたぽん（コーディング）" panose="02000609000000000000" pitchFamily="1" charset="-128"/>
                <a:ea typeface="Meiryo UI" panose="020B0604030504040204" pitchFamily="50" charset="-128"/>
              </a:rPr>
              <a:t>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*D3DXMatrixRotationX</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pOut</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行列</a:t>
            </a:r>
            <a:r>
              <a:rPr lang="ja-JP" altLang="en-US" sz="1100" dirty="0" smtClean="0">
                <a:latin typeface="ゆたぽん（コーディング）" panose="02000609000000000000" pitchFamily="1" charset="-128"/>
                <a:ea typeface="Meiryo UI" panose="020B0604030504040204" pitchFamily="50" charset="-128"/>
              </a:rPr>
              <a:t>出力先アドレス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Angle		//</a:t>
            </a:r>
            <a:r>
              <a:rPr lang="ja-JP" altLang="en-US" sz="1100" dirty="0" smtClean="0">
                <a:latin typeface="ゆたぽん（コーディング）" panose="02000609000000000000" pitchFamily="1" charset="-128"/>
                <a:ea typeface="Meiryo UI" panose="020B0604030504040204" pitchFamily="50" charset="-128"/>
              </a:rPr>
              <a:t>回転角</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ラジアン</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35" name="正方形/長方形 34"/>
          <p:cNvSpPr/>
          <p:nvPr/>
        </p:nvSpPr>
        <p:spPr>
          <a:xfrm>
            <a:off x="1279555" y="5766677"/>
            <a:ext cx="4741734"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8" name="テキスト ボックス 37"/>
          <p:cNvSpPr txBox="1"/>
          <p:nvPr/>
        </p:nvSpPr>
        <p:spPr>
          <a:xfrm>
            <a:off x="1124744" y="7092280"/>
            <a:ext cx="511256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例えば、</a:t>
            </a:r>
            <a:r>
              <a:rPr lang="en-US" altLang="ja-JP" sz="1100" dirty="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軸を回転軸として</a:t>
            </a:r>
            <a:r>
              <a:rPr lang="en-US" altLang="ja-JP" sz="1100" dirty="0" smtClean="0">
                <a:latin typeface="Meiryo UI" panose="020B0604030504040204" pitchFamily="50" charset="-128"/>
                <a:ea typeface="Meiryo UI" panose="020B0604030504040204" pitchFamily="50" charset="-128"/>
              </a:rPr>
              <a:t>60</a:t>
            </a:r>
            <a:r>
              <a:rPr lang="ja-JP" altLang="en-US" sz="1100" dirty="0" smtClean="0">
                <a:latin typeface="Meiryo UI" panose="020B0604030504040204" pitchFamily="50" charset="-128"/>
                <a:ea typeface="Meiryo UI" panose="020B0604030504040204" pitchFamily="50" charset="-128"/>
              </a:rPr>
              <a:t>度回転する回転行列を作成する場合には以下のように記述する。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39" name="正方形/長方形 38"/>
          <p:cNvSpPr/>
          <p:nvPr/>
        </p:nvSpPr>
        <p:spPr>
          <a:xfrm>
            <a:off x="1272182" y="7563642"/>
            <a:ext cx="4965129" cy="600164"/>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rotZMat</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回転行列</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rotZMat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b="1" dirty="0" smtClean="0">
                <a:latin typeface="ゆたぽん（コーディング）" panose="02000609000000000000" pitchFamily="1" charset="-128"/>
                <a:ea typeface="Meiryo UI" panose="020B0604030504040204" pitchFamily="50" charset="-128"/>
              </a:rPr>
              <a:t>D3DXMatrixRotationX(&amp;</a:t>
            </a:r>
            <a:r>
              <a:rPr lang="en-US" altLang="ja-JP" sz="1100" b="1" dirty="0" err="1" smtClean="0">
                <a:latin typeface="ゆたぽん（コーディング）" panose="02000609000000000000" pitchFamily="1" charset="-128"/>
                <a:ea typeface="Meiryo UI" panose="020B0604030504040204" pitchFamily="50" charset="-128"/>
              </a:rPr>
              <a:t>rotZMat</a:t>
            </a:r>
            <a:r>
              <a:rPr lang="en-US" altLang="ja-JP" sz="1100" b="1" dirty="0" smtClean="0">
                <a:latin typeface="ゆたぽん（コーディング）" panose="02000609000000000000" pitchFamily="1" charset="-128"/>
                <a:ea typeface="Meiryo UI" panose="020B0604030504040204" pitchFamily="50" charset="-128"/>
              </a:rPr>
              <a:t>, D3DXToRadian(60.0f)); //</a:t>
            </a:r>
            <a:r>
              <a:rPr lang="ja-JP" altLang="en-US" sz="1100" b="1" dirty="0" smtClean="0">
                <a:latin typeface="ゆたぽん（コーディング）" panose="02000609000000000000" pitchFamily="1" charset="-128"/>
                <a:ea typeface="Meiryo UI" panose="020B0604030504040204" pitchFamily="50" charset="-128"/>
              </a:rPr>
              <a:t>回転行列作成</a:t>
            </a:r>
            <a:endParaRPr lang="ja-JP" altLang="ja-JP" sz="1100" b="1" dirty="0">
              <a:latin typeface="ゆたぽん（コーディング）" panose="02000609000000000000" pitchFamily="1" charset="-128"/>
              <a:ea typeface="Meiryo UI" panose="020B0604030504040204" pitchFamily="50" charset="-128"/>
            </a:endParaRPr>
          </a:p>
        </p:txBody>
      </p:sp>
      <p:sp>
        <p:nvSpPr>
          <p:cNvPr id="41" name="正方形/長方形 40"/>
          <p:cNvSpPr/>
          <p:nvPr/>
        </p:nvSpPr>
        <p:spPr>
          <a:xfrm>
            <a:off x="1272183" y="7548429"/>
            <a:ext cx="4965128" cy="615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75822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6</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76672" y="251520"/>
            <a:ext cx="6048672" cy="2708434"/>
          </a:xfrm>
          <a:prstGeom prst="rect">
            <a:avLst/>
          </a:prstGeom>
          <a:noFill/>
        </p:spPr>
        <p:txBody>
          <a:bodyPr wrap="square" rtlCol="0">
            <a:spAutoFit/>
          </a:bodyPr>
          <a:lstStyle/>
          <a:p>
            <a:r>
              <a:rPr lang="ja-JP" altLang="en-US" sz="1100" dirty="0" smtClean="0">
                <a:ea typeface="Meiryo UI" panose="020B0604030504040204" pitchFamily="50" charset="-128"/>
              </a:rPr>
              <a:t>デバイスタイプ及びデバイス作成制御方法には以下の種類がある。</a:t>
            </a:r>
            <a:endParaRPr lang="en-US" altLang="ja-JP" sz="1100" dirty="0" smtClean="0">
              <a:ea typeface="Meiryo UI" panose="020B0604030504040204" pitchFamily="50" charset="-128"/>
            </a:endParaRPr>
          </a:p>
          <a:p>
            <a:endParaRPr lang="en-US" altLang="ja-JP" sz="1100" dirty="0">
              <a:ea typeface="Meiryo UI" panose="020B0604030504040204" pitchFamily="50" charset="-128"/>
            </a:endParaRPr>
          </a:p>
          <a:p>
            <a:r>
              <a:rPr lang="en-US" altLang="ja-JP" sz="1100" dirty="0" smtClean="0">
                <a:ea typeface="Meiryo UI" panose="020B0604030504040204" pitchFamily="50" charset="-128"/>
              </a:rPr>
              <a:t>&lt;</a:t>
            </a:r>
            <a:r>
              <a:rPr lang="ja-JP" altLang="en-US" sz="1100" dirty="0" smtClean="0">
                <a:ea typeface="Meiryo UI" panose="020B0604030504040204" pitchFamily="50" charset="-128"/>
              </a:rPr>
              <a:t>デバイスタイプ</a:t>
            </a:r>
            <a:r>
              <a:rPr lang="en-US" altLang="ja-JP" sz="1100" dirty="0" smtClean="0">
                <a:ea typeface="Meiryo UI" panose="020B0604030504040204" pitchFamily="50" charset="-128"/>
              </a:rPr>
              <a:t>&gt;</a:t>
            </a:r>
          </a:p>
          <a:p>
            <a:r>
              <a:rPr lang="ja-JP" altLang="en-US" sz="1100" dirty="0">
                <a:ea typeface="Meiryo UI" panose="020B0604030504040204" pitchFamily="50" charset="-128"/>
              </a:rPr>
              <a:t>　</a:t>
            </a:r>
            <a:r>
              <a:rPr lang="ja-JP" altLang="en-US" sz="1100" dirty="0" smtClean="0">
                <a:ea typeface="Meiryo UI" panose="020B0604030504040204" pitchFamily="50" charset="-128"/>
              </a:rPr>
              <a:t>　①</a:t>
            </a:r>
            <a:r>
              <a:rPr lang="en-US" altLang="ja-JP" sz="1100" dirty="0" smtClean="0">
                <a:ea typeface="Meiryo UI" panose="020B0604030504040204" pitchFamily="50" charset="-128"/>
              </a:rPr>
              <a:t>HAL</a:t>
            </a:r>
            <a:r>
              <a:rPr lang="ja-JP" altLang="en-US" sz="1100" dirty="0" smtClean="0">
                <a:ea typeface="Meiryo UI" panose="020B0604030504040204" pitchFamily="50" charset="-128"/>
              </a:rPr>
              <a:t>モード</a:t>
            </a:r>
            <a:r>
              <a:rPr lang="en-US" altLang="ja-JP" sz="1100" dirty="0" smtClean="0">
                <a:ea typeface="Meiryo UI" panose="020B0604030504040204" pitchFamily="50" charset="-128"/>
              </a:rPr>
              <a:t>(D3DDEVTYPE_HAL)</a:t>
            </a:r>
          </a:p>
          <a:p>
            <a:r>
              <a:rPr lang="ja-JP" altLang="en-US" sz="1000" dirty="0">
                <a:ea typeface="Meiryo UI" panose="020B0604030504040204" pitchFamily="50" charset="-128"/>
              </a:rPr>
              <a:t>　</a:t>
            </a:r>
            <a:r>
              <a:rPr lang="ja-JP" altLang="en-US" sz="1000" dirty="0" smtClean="0">
                <a:ea typeface="Meiryo UI" panose="020B0604030504040204" pitchFamily="50" charset="-128"/>
              </a:rPr>
              <a:t>　　　ハードウェアによるラスタ化。シェーディングはソフトウェアかハードウェアで行い、トランスフォームとラインティングには</a:t>
            </a:r>
            <a:endParaRPr lang="en-US" altLang="ja-JP" sz="1000" dirty="0" smtClean="0">
              <a:ea typeface="Meiryo UI" panose="020B0604030504040204" pitchFamily="50" charset="-128"/>
            </a:endParaRPr>
          </a:p>
          <a:p>
            <a:r>
              <a:rPr lang="en-US" altLang="ja-JP" sz="1000" dirty="0">
                <a:ea typeface="Meiryo UI" panose="020B0604030504040204" pitchFamily="50" charset="-128"/>
              </a:rPr>
              <a:t> </a:t>
            </a:r>
            <a:r>
              <a:rPr lang="en-US" altLang="ja-JP" sz="1000" dirty="0" smtClean="0">
                <a:ea typeface="Meiryo UI" panose="020B0604030504040204" pitchFamily="50" charset="-128"/>
              </a:rPr>
              <a:t>           </a:t>
            </a:r>
            <a:r>
              <a:rPr lang="ja-JP" altLang="en-US" sz="1000" dirty="0" smtClean="0">
                <a:ea typeface="Meiryo UI" panose="020B0604030504040204" pitchFamily="50" charset="-128"/>
              </a:rPr>
              <a:t>ソフトウェア、ハードウェア、またはその両方を使う。このモードで作成出来る方が良い。</a:t>
            </a:r>
            <a:endParaRPr lang="en-US" altLang="ja-JP" sz="1000" dirty="0" smtClean="0">
              <a:ea typeface="Meiryo UI" panose="020B0604030504040204" pitchFamily="50" charset="-128"/>
            </a:endParaRPr>
          </a:p>
          <a:p>
            <a:endParaRPr lang="en-US" altLang="ja-JP" sz="1000" dirty="0" smtClean="0">
              <a:ea typeface="Meiryo UI" panose="020B0604030504040204" pitchFamily="50" charset="-128"/>
            </a:endParaRPr>
          </a:p>
          <a:p>
            <a:r>
              <a:rPr lang="ja-JP" altLang="en-US" sz="1100" dirty="0" smtClean="0">
                <a:ea typeface="Meiryo UI" panose="020B0604030504040204" pitchFamily="50" charset="-128"/>
              </a:rPr>
              <a:t>　　②</a:t>
            </a:r>
            <a:r>
              <a:rPr lang="en-US" altLang="ja-JP" sz="1100" dirty="0" smtClean="0">
                <a:ea typeface="Meiryo UI" panose="020B0604030504040204" pitchFamily="50" charset="-128"/>
              </a:rPr>
              <a:t>REF</a:t>
            </a:r>
            <a:r>
              <a:rPr lang="ja-JP" altLang="en-US" sz="1100" dirty="0" smtClean="0">
                <a:ea typeface="Meiryo UI" panose="020B0604030504040204" pitchFamily="50" charset="-128"/>
              </a:rPr>
              <a:t>モード</a:t>
            </a:r>
            <a:r>
              <a:rPr lang="en-US" altLang="ja-JP" sz="1100" dirty="0" smtClean="0">
                <a:ea typeface="Meiryo UI" panose="020B0604030504040204" pitchFamily="50" charset="-128"/>
              </a:rPr>
              <a:t>(D3DDEVTYPE_REF)</a:t>
            </a:r>
          </a:p>
          <a:p>
            <a:r>
              <a:rPr lang="ja-JP" altLang="en-US" sz="1000" dirty="0">
                <a:ea typeface="Meiryo UI" panose="020B0604030504040204" pitchFamily="50" charset="-128"/>
              </a:rPr>
              <a:t>　</a:t>
            </a:r>
            <a:r>
              <a:rPr lang="ja-JP" altLang="en-US" sz="1000" dirty="0" smtClean="0">
                <a:ea typeface="Meiryo UI" panose="020B0604030504040204" pitchFamily="50" charset="-128"/>
              </a:rPr>
              <a:t>　　　</a:t>
            </a:r>
            <a:r>
              <a:rPr lang="en-US" altLang="ja-JP" sz="1000" dirty="0" smtClean="0">
                <a:ea typeface="Meiryo UI" panose="020B0604030504040204" pitchFamily="50" charset="-128"/>
              </a:rPr>
              <a:t>Microsoft® Direct3D® </a:t>
            </a:r>
            <a:r>
              <a:rPr lang="ja-JP" altLang="en-US" sz="1000" dirty="0" smtClean="0">
                <a:ea typeface="Meiryo UI" panose="020B0604030504040204" pitchFamily="50" charset="-128"/>
              </a:rPr>
              <a:t>の機能はソフトウェアで実装されている。</a:t>
            </a:r>
            <a:endParaRPr lang="en-US" altLang="ja-JP" sz="1000" dirty="0" smtClean="0">
              <a:ea typeface="Meiryo UI" panose="020B0604030504040204" pitchFamily="50" charset="-128"/>
            </a:endParaRPr>
          </a:p>
          <a:p>
            <a:r>
              <a:rPr lang="en-US" altLang="ja-JP" sz="1000" dirty="0">
                <a:ea typeface="Meiryo UI" panose="020B0604030504040204" pitchFamily="50" charset="-128"/>
              </a:rPr>
              <a:t> </a:t>
            </a:r>
            <a:r>
              <a:rPr lang="en-US" altLang="ja-JP" sz="1000" dirty="0" smtClean="0">
                <a:ea typeface="Meiryo UI" panose="020B0604030504040204" pitchFamily="50" charset="-128"/>
              </a:rPr>
              <a:t>           </a:t>
            </a:r>
            <a:r>
              <a:rPr lang="ja-JP" altLang="en-US" sz="1000" dirty="0" smtClean="0">
                <a:ea typeface="Meiryo UI" panose="020B0604030504040204" pitchFamily="50" charset="-128"/>
              </a:rPr>
              <a:t>ただし、リファレンスラスタライザは、利用可能な場合は常に、特別な </a:t>
            </a:r>
            <a:r>
              <a:rPr lang="en-US" altLang="ja-JP" sz="1000" dirty="0" smtClean="0">
                <a:ea typeface="Meiryo UI" panose="020B0604030504040204" pitchFamily="50" charset="-128"/>
              </a:rPr>
              <a:t>CPU </a:t>
            </a:r>
            <a:r>
              <a:rPr lang="ja-JP" altLang="en-US" sz="1000" dirty="0" smtClean="0">
                <a:ea typeface="Meiryo UI" panose="020B0604030504040204" pitchFamily="50" charset="-128"/>
              </a:rPr>
              <a:t>命令を利用する。 </a:t>
            </a:r>
            <a:endParaRPr lang="en-US" altLang="ja-JP" sz="1000" dirty="0" smtClean="0">
              <a:ea typeface="Meiryo UI" panose="020B0604030504040204" pitchFamily="50" charset="-128"/>
            </a:endParaRPr>
          </a:p>
          <a:p>
            <a:endParaRPr lang="en-US" altLang="ja-JP" sz="1000" dirty="0">
              <a:ea typeface="Meiryo UI" panose="020B0604030504040204" pitchFamily="50" charset="-128"/>
            </a:endParaRPr>
          </a:p>
          <a:p>
            <a:r>
              <a:rPr lang="en-US" altLang="ja-JP" sz="1100" dirty="0" smtClean="0">
                <a:ea typeface="Meiryo UI" panose="020B0604030504040204" pitchFamily="50" charset="-128"/>
              </a:rPr>
              <a:t>&lt;</a:t>
            </a:r>
            <a:r>
              <a:rPr lang="ja-JP" altLang="en-US" sz="1100" dirty="0" smtClean="0">
                <a:ea typeface="Meiryo UI" panose="020B0604030504040204" pitchFamily="50" charset="-128"/>
              </a:rPr>
              <a:t>デバイス作成制御方法</a:t>
            </a:r>
            <a:r>
              <a:rPr lang="en-US" altLang="ja-JP" sz="1100" dirty="0" smtClean="0">
                <a:ea typeface="Meiryo UI" panose="020B0604030504040204" pitchFamily="50" charset="-128"/>
              </a:rPr>
              <a:t>(</a:t>
            </a:r>
            <a:r>
              <a:rPr lang="ja-JP" altLang="en-US" sz="1100" dirty="0" smtClean="0">
                <a:ea typeface="Meiryo UI" panose="020B0604030504040204" pitchFamily="50" charset="-128"/>
              </a:rPr>
              <a:t>頂点処理フラグ</a:t>
            </a:r>
            <a:r>
              <a:rPr lang="en-US" altLang="ja-JP" sz="1100" dirty="0" smtClean="0">
                <a:ea typeface="Meiryo UI" panose="020B0604030504040204" pitchFamily="50" charset="-128"/>
              </a:rPr>
              <a:t>)&gt;</a:t>
            </a:r>
            <a:endParaRPr lang="ja-JP" altLang="en-US" sz="1100" dirty="0" smtClean="0">
              <a:ea typeface="Meiryo UI" panose="020B0604030504040204" pitchFamily="50" charset="-128"/>
            </a:endParaRPr>
          </a:p>
          <a:p>
            <a:r>
              <a:rPr lang="ja-JP" altLang="en-US" sz="1100" dirty="0" smtClean="0">
                <a:ea typeface="Meiryo UI" panose="020B0604030504040204" pitchFamily="50" charset="-128"/>
              </a:rPr>
              <a:t>　　①</a:t>
            </a:r>
            <a:r>
              <a:rPr lang="en-US" altLang="ja-JP" sz="1100" dirty="0" smtClean="0">
                <a:ea typeface="Meiryo UI" panose="020B0604030504040204" pitchFamily="50" charset="-128"/>
              </a:rPr>
              <a:t>D3DCREATE_HARDWARE_VERTEXPROCESSING</a:t>
            </a:r>
          </a:p>
          <a:p>
            <a:r>
              <a:rPr lang="ja-JP" altLang="en-US" sz="1000" dirty="0">
                <a:ea typeface="Meiryo UI" panose="020B0604030504040204" pitchFamily="50" charset="-128"/>
              </a:rPr>
              <a:t>　</a:t>
            </a:r>
            <a:r>
              <a:rPr lang="ja-JP" altLang="en-US" sz="1000" dirty="0" smtClean="0">
                <a:ea typeface="Meiryo UI" panose="020B0604030504040204" pitchFamily="50" charset="-128"/>
              </a:rPr>
              <a:t>　　　ハードウェアによる頂点処理を指定する。この制御が出来る方が良い。</a:t>
            </a:r>
            <a:endParaRPr lang="en-US" altLang="ja-JP" sz="1000" dirty="0" smtClean="0">
              <a:ea typeface="Meiryo UI" panose="020B0604030504040204" pitchFamily="50" charset="-128"/>
            </a:endParaRPr>
          </a:p>
          <a:p>
            <a:r>
              <a:rPr lang="ja-JP" altLang="en-US" sz="1100" dirty="0" smtClean="0">
                <a:ea typeface="Meiryo UI" panose="020B0604030504040204" pitchFamily="50" charset="-128"/>
              </a:rPr>
              <a:t>　　②</a:t>
            </a:r>
            <a:r>
              <a:rPr lang="en-US" altLang="ja-JP" sz="1100" dirty="0" smtClean="0">
                <a:ea typeface="Meiryo UI" panose="020B0604030504040204" pitchFamily="50" charset="-128"/>
              </a:rPr>
              <a:t>D3DCREATE_SOFTWARE_VERTEXPROCESSING</a:t>
            </a:r>
          </a:p>
          <a:p>
            <a:r>
              <a:rPr lang="ja-JP" altLang="en-US" sz="1000" dirty="0">
                <a:ea typeface="Meiryo UI" panose="020B0604030504040204" pitchFamily="50" charset="-128"/>
              </a:rPr>
              <a:t>　</a:t>
            </a:r>
            <a:r>
              <a:rPr lang="ja-JP" altLang="en-US" sz="1000" dirty="0" smtClean="0">
                <a:ea typeface="Meiryo UI" panose="020B0604030504040204" pitchFamily="50" charset="-128"/>
              </a:rPr>
              <a:t>　　　ソフトウェアによる頂点処理を指定する。</a:t>
            </a:r>
            <a:endParaRPr lang="en-US" altLang="ja-JP" sz="1000" dirty="0" smtClean="0">
              <a:ea typeface="Meiryo UI" panose="020B0604030504040204" pitchFamily="50" charset="-128"/>
            </a:endParaRPr>
          </a:p>
        </p:txBody>
      </p:sp>
      <p:sp>
        <p:nvSpPr>
          <p:cNvPr id="16" name="正方形/長方形 15"/>
          <p:cNvSpPr/>
          <p:nvPr/>
        </p:nvSpPr>
        <p:spPr>
          <a:xfrm>
            <a:off x="476672" y="611560"/>
            <a:ext cx="5976664" cy="2448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76672" y="3131840"/>
            <a:ext cx="6048672"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上記のパターンの組合せのうち、優先順位の高いものから生成出来るかの判定を行い</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デバイスを生成する。なお、優先度は以下の通り。</a:t>
            </a:r>
            <a:endParaRPr lang="en-US" altLang="ja-JP" sz="1100" dirty="0" smtClean="0">
              <a:latin typeface="Meiryo UI" panose="020B0604030504040204" pitchFamily="50" charset="-128"/>
              <a:ea typeface="Meiryo UI" panose="020B0604030504040204" pitchFamily="50"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2979713608"/>
              </p:ext>
            </p:extLst>
          </p:nvPr>
        </p:nvGraphicFramePr>
        <p:xfrm>
          <a:off x="764705" y="3635896"/>
          <a:ext cx="5328591" cy="1376605"/>
        </p:xfrm>
        <a:graphic>
          <a:graphicData uri="http://schemas.openxmlformats.org/drawingml/2006/table">
            <a:tbl>
              <a:tblPr firstRow="1" bandRow="1">
                <a:tableStyleId>{7DF18680-E054-41AD-8BC1-D1AEF772440D}</a:tableStyleId>
              </a:tblPr>
              <a:tblGrid>
                <a:gridCol w="720080"/>
                <a:gridCol w="1440160"/>
                <a:gridCol w="3168351"/>
              </a:tblGrid>
              <a:tr h="288032">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優先度</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デバイスタイプ</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デバイス作成制御</a:t>
                      </a: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頂点処理フラグ</a:t>
                      </a: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262839">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1</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D3DDEVTYPE_HAL</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D3DCREATE_HARDWARE_VERTEXPROCESSING</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078">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2</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D3DDEVTYPE_HAL</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D3DCREATE_SOFTWARE_VERTEXPROCESSING</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078">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3</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D3DDEVTYPE_REF</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D3DCREATE_HARDWARE_VERTEXPROCESSING</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9578">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4</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D3DDEVTYPE_REF</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100" dirty="0" smtClean="0"/>
                        <a:t>D3DCREATE_SOFTWARE_VERTEXPROCESSING</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テキスト ボックス 18"/>
          <p:cNvSpPr txBox="1"/>
          <p:nvPr/>
        </p:nvSpPr>
        <p:spPr>
          <a:xfrm>
            <a:off x="476672" y="5148064"/>
            <a:ext cx="6048672" cy="769441"/>
          </a:xfrm>
          <a:prstGeom prst="rect">
            <a:avLst/>
          </a:prstGeom>
          <a:noFill/>
        </p:spPr>
        <p:txBody>
          <a:bodyPr wrap="square" rtlCol="0">
            <a:spAutoFit/>
          </a:bodyPr>
          <a:lstStyle/>
          <a:p>
            <a:r>
              <a:rPr lang="ja-JP" altLang="en-US" sz="1100" dirty="0" smtClean="0">
                <a:ea typeface="Meiryo UI" panose="020B0604030504040204" pitchFamily="50" charset="-128"/>
              </a:rPr>
              <a:t>上記パターンを優先度の高い順に判定し作成できるパターンで作成を行う。ただし、全てのパターンで作成出来ない場合、</a:t>
            </a:r>
            <a:r>
              <a:rPr lang="en-US" altLang="ja-JP" sz="1100" dirty="0" smtClean="0">
                <a:ea typeface="Meiryo UI" panose="020B0604030504040204" pitchFamily="50" charset="-128"/>
              </a:rPr>
              <a:t>Direct3D</a:t>
            </a:r>
            <a:r>
              <a:rPr lang="ja-JP" altLang="en-US" sz="1100" dirty="0" smtClean="0">
                <a:ea typeface="Meiryo UI" panose="020B0604030504040204" pitchFamily="50" charset="-128"/>
              </a:rPr>
              <a:t>デバイスの作成が出来ない為</a:t>
            </a:r>
            <a:r>
              <a:rPr lang="en-US" altLang="ja-JP" sz="1100" dirty="0" smtClean="0">
                <a:ea typeface="Meiryo UI" panose="020B0604030504040204" pitchFamily="50" charset="-128"/>
              </a:rPr>
              <a:t>Direct3D</a:t>
            </a:r>
            <a:r>
              <a:rPr lang="ja-JP" altLang="en-US" sz="1100" dirty="0" smtClean="0">
                <a:ea typeface="Meiryo UI" panose="020B0604030504040204" pitchFamily="50" charset="-128"/>
              </a:rPr>
              <a:t>の使用が不可能となる。</a:t>
            </a:r>
            <a:endParaRPr lang="en-US" altLang="ja-JP" sz="1100" dirty="0" smtClean="0">
              <a:ea typeface="Meiryo UI" panose="020B0604030504040204" pitchFamily="50" charset="-128"/>
            </a:endParaRPr>
          </a:p>
          <a:p>
            <a:endParaRPr lang="en-US" altLang="ja-JP" sz="1100" dirty="0">
              <a:ea typeface="Meiryo UI" panose="020B0604030504040204" pitchFamily="50" charset="-128"/>
            </a:endParaRPr>
          </a:p>
          <a:p>
            <a:r>
              <a:rPr lang="ja-JP" altLang="en-US" sz="1100" dirty="0">
                <a:ea typeface="Meiryo UI" panose="020B0604030504040204" pitchFamily="50" charset="-128"/>
              </a:rPr>
              <a:t>これら</a:t>
            </a:r>
            <a:r>
              <a:rPr lang="ja-JP" altLang="en-US" sz="1100" dirty="0" smtClean="0">
                <a:ea typeface="Meiryo UI" panose="020B0604030504040204" pitchFamily="50" charset="-128"/>
              </a:rPr>
              <a:t>のパターンを判定する処理は次のようになる。</a:t>
            </a:r>
            <a:endParaRPr lang="en-US" altLang="ja-JP" sz="1100" dirty="0" smtClean="0">
              <a:ea typeface="Meiryo UI" panose="020B0604030504040204" pitchFamily="50"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60</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014636" y="364815"/>
            <a:ext cx="511256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４）</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軸、</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軸、</a:t>
            </a:r>
            <a:r>
              <a:rPr lang="en-US" altLang="ja-JP" sz="1100" dirty="0" smtClean="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軸の混合回転行列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軸、</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軸、</a:t>
            </a:r>
            <a:r>
              <a:rPr lang="en-US" altLang="ja-JP" sz="1100" dirty="0" smtClean="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軸同時に回転する回転行列を作成するには、</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a:t>
            </a:r>
            <a:r>
              <a:rPr lang="ja-JP" altLang="en-US" sz="1100" b="1" dirty="0" smtClean="0">
                <a:latin typeface="Meiryo UI" panose="020B0604030504040204" pitchFamily="50" charset="-128"/>
                <a:ea typeface="Meiryo UI" panose="020B0604030504040204" pitchFamily="50" charset="-128"/>
              </a:rPr>
              <a:t>い</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ja-JP" altLang="en-US" sz="1100" b="1" dirty="0" err="1" smtClean="0">
                <a:latin typeface="Meiryo UI" panose="020B0604030504040204" pitchFamily="50" charset="-128"/>
                <a:ea typeface="Meiryo UI" panose="020B0604030504040204" pitchFamily="50" charset="-128"/>
              </a:rPr>
              <a:t>る</a:t>
            </a:r>
            <a:r>
              <a:rPr lang="en-US" altLang="ja-JP" sz="1100" b="1" dirty="0">
                <a:latin typeface="Meiryo UI" panose="020B0604030504040204" pitchFamily="50" charset="-128"/>
                <a:ea typeface="Meiryo UI" panose="020B0604030504040204" pitchFamily="50" charset="-128"/>
              </a:rPr>
              <a:t>D3DXMatrixRotationYawPitchRoll</a:t>
            </a:r>
            <a:r>
              <a:rPr lang="ja-JP" altLang="en-US" sz="1100" b="1" dirty="0" smtClean="0">
                <a:latin typeface="Meiryo UI" panose="020B0604030504040204" pitchFamily="50" charset="-128"/>
                <a:ea typeface="Meiryo UI" panose="020B0604030504040204" pitchFamily="50" charset="-128"/>
              </a:rPr>
              <a:t>関数を</a:t>
            </a:r>
            <a:r>
              <a:rPr lang="ja-JP" altLang="en-US" sz="1100" b="1" dirty="0">
                <a:latin typeface="Meiryo UI" panose="020B0604030504040204" pitchFamily="50" charset="-128"/>
                <a:ea typeface="Meiryo UI" panose="020B0604030504040204" pitchFamily="50" charset="-128"/>
              </a:rPr>
              <a:t>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260189" y="955975"/>
            <a:ext cx="5049131" cy="1785104"/>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&lt;D3DXMatrixRotationYawPitchRoll</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ヨー、ピッチ、およびロールを指定して行列を作成する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*D3DXMatrixRotationYawPitchRoll( </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pOut</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行列出力先アドレス</a:t>
            </a:r>
            <a:r>
              <a:rPr lang="en-US" altLang="ja-JP" sz="1100" dirty="0" smtClean="0">
                <a:latin typeface="ゆたぽん（コーディング）" panose="02000609000000000000" pitchFamily="1" charset="-128"/>
                <a:ea typeface="Meiryo UI" panose="020B0604030504040204" pitchFamily="50" charset="-128"/>
              </a:rPr>
              <a:t>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Yaw,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//Y</a:t>
            </a:r>
            <a:r>
              <a:rPr lang="ja-JP" altLang="en-US" sz="1100" dirty="0" smtClean="0">
                <a:latin typeface="ゆたぽん（コーディング）" panose="02000609000000000000" pitchFamily="1" charset="-128"/>
                <a:ea typeface="Meiryo UI" panose="020B0604030504040204" pitchFamily="50" charset="-128"/>
              </a:rPr>
              <a:t>軸を中心とするヨー</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ラジアン</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Pitch, </a:t>
            </a:r>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軸を中心とするピッチ</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ラジアン</a:t>
            </a:r>
            <a:r>
              <a:rPr lang="en-US" altLang="ja-JP"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Roll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//Z</a:t>
            </a:r>
            <a:r>
              <a:rPr lang="ja-JP" altLang="en-US" sz="1100" dirty="0" smtClean="0">
                <a:latin typeface="ゆたぽん（コーディング）" panose="02000609000000000000" pitchFamily="1" charset="-128"/>
                <a:ea typeface="Meiryo UI" panose="020B0604030504040204" pitchFamily="50" charset="-128"/>
              </a:rPr>
              <a:t>軸を中心とするロール</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ラジアン</a:t>
            </a:r>
            <a:r>
              <a:rPr lang="en-US" altLang="ja-JP"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35" name="正方形/長方形 34"/>
          <p:cNvSpPr/>
          <p:nvPr/>
        </p:nvSpPr>
        <p:spPr>
          <a:xfrm>
            <a:off x="1279555" y="1166758"/>
            <a:ext cx="4741734" cy="1574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8" name="テキスト ボックス 37"/>
          <p:cNvSpPr txBox="1"/>
          <p:nvPr/>
        </p:nvSpPr>
        <p:spPr>
          <a:xfrm>
            <a:off x="1124744" y="5444689"/>
            <a:ext cx="511256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例えば、</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軸を軸として</a:t>
            </a:r>
            <a:r>
              <a:rPr lang="en-US" altLang="ja-JP" sz="1100" dirty="0" smtClean="0">
                <a:latin typeface="Meiryo UI" panose="020B0604030504040204" pitchFamily="50" charset="-128"/>
                <a:ea typeface="Meiryo UI" panose="020B0604030504040204" pitchFamily="50" charset="-128"/>
              </a:rPr>
              <a:t>30</a:t>
            </a:r>
            <a:r>
              <a:rPr lang="ja-JP" altLang="en-US" sz="1100" dirty="0" smtClean="0">
                <a:latin typeface="Meiryo UI" panose="020B0604030504040204" pitchFamily="50" charset="-128"/>
                <a:ea typeface="Meiryo UI" panose="020B0604030504040204" pitchFamily="50" charset="-128"/>
              </a:rPr>
              <a:t>度、</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軸を回転軸として</a:t>
            </a:r>
            <a:r>
              <a:rPr lang="en-US" altLang="ja-JP" sz="1100" dirty="0" smtClean="0">
                <a:latin typeface="Meiryo UI" panose="020B0604030504040204" pitchFamily="50" charset="-128"/>
                <a:ea typeface="Meiryo UI" panose="020B0604030504040204" pitchFamily="50" charset="-128"/>
              </a:rPr>
              <a:t>45</a:t>
            </a:r>
            <a:r>
              <a:rPr lang="ja-JP" altLang="en-US" sz="1100" dirty="0" smtClean="0">
                <a:latin typeface="Meiryo UI" panose="020B0604030504040204" pitchFamily="50" charset="-128"/>
                <a:ea typeface="Meiryo UI" panose="020B0604030504040204" pitchFamily="50" charset="-128"/>
              </a:rPr>
              <a:t>度、</a:t>
            </a:r>
            <a:r>
              <a:rPr lang="en-US" altLang="ja-JP" sz="1100" dirty="0" smtClean="0">
                <a:latin typeface="Meiryo UI" panose="020B0604030504040204" pitchFamily="50" charset="-128"/>
                <a:ea typeface="Meiryo UI" panose="020B0604030504040204" pitchFamily="50" charset="-128"/>
              </a:rPr>
              <a:t>Z</a:t>
            </a:r>
            <a:r>
              <a:rPr lang="ja-JP" altLang="en-US" sz="1100" dirty="0" smtClean="0">
                <a:latin typeface="Meiryo UI" panose="020B0604030504040204" pitchFamily="50" charset="-128"/>
                <a:ea typeface="Meiryo UI" panose="020B0604030504040204" pitchFamily="50" charset="-128"/>
              </a:rPr>
              <a:t>軸を回転軸として</a:t>
            </a:r>
            <a:r>
              <a:rPr lang="en-US" altLang="ja-JP" sz="1100" dirty="0" smtClean="0">
                <a:latin typeface="Meiryo UI" panose="020B0604030504040204" pitchFamily="50" charset="-128"/>
                <a:ea typeface="Meiryo UI" panose="020B0604030504040204" pitchFamily="50" charset="-128"/>
              </a:rPr>
              <a:t>60</a:t>
            </a:r>
            <a:r>
              <a:rPr lang="ja-JP" altLang="en-US" sz="1100" dirty="0" smtClean="0">
                <a:latin typeface="Meiryo UI" panose="020B0604030504040204" pitchFamily="50" charset="-128"/>
                <a:ea typeface="Meiryo UI" panose="020B0604030504040204" pitchFamily="50" charset="-128"/>
              </a:rPr>
              <a:t>度回転する回転行列を作成する場合には以下のように記述する。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39" name="正方形/長方形 38"/>
          <p:cNvSpPr/>
          <p:nvPr/>
        </p:nvSpPr>
        <p:spPr>
          <a:xfrm>
            <a:off x="1272182" y="5916051"/>
            <a:ext cx="4965129" cy="769441"/>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rotMat</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回転行列</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rotMat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b="1" dirty="0">
                <a:latin typeface="ゆたぽん（コーディング）" panose="02000609000000000000" pitchFamily="1" charset="-128"/>
                <a:ea typeface="Meiryo UI" panose="020B0604030504040204" pitchFamily="50" charset="-128"/>
              </a:rPr>
              <a:t>D3DXMatrixRotationYawPitchRoll</a:t>
            </a:r>
            <a:r>
              <a:rPr lang="en-US" altLang="ja-JP" sz="1100" b="1" dirty="0" smtClean="0">
                <a:latin typeface="ゆたぽん（コーディング）" panose="02000609000000000000" pitchFamily="1" charset="-128"/>
                <a:ea typeface="Meiryo UI" panose="020B0604030504040204" pitchFamily="50" charset="-128"/>
              </a:rPr>
              <a:t>(&amp;</a:t>
            </a:r>
            <a:r>
              <a:rPr lang="en-US" altLang="ja-JP" sz="1100" b="1" dirty="0" err="1" smtClean="0">
                <a:latin typeface="ゆたぽん（コーディング）" panose="02000609000000000000" pitchFamily="1" charset="-128"/>
                <a:ea typeface="Meiryo UI" panose="020B0604030504040204" pitchFamily="50" charset="-128"/>
              </a:rPr>
              <a:t>rotMat</a:t>
            </a:r>
            <a:r>
              <a:rPr lang="en-US" altLang="ja-JP" sz="1100" b="1" dirty="0" smtClean="0">
                <a:latin typeface="ゆたぽん（コーディング）" panose="02000609000000000000" pitchFamily="1" charset="-128"/>
                <a:ea typeface="Meiryo UI" panose="020B0604030504040204" pitchFamily="50" charset="-128"/>
              </a:rPr>
              <a:t>,</a:t>
            </a:r>
          </a:p>
          <a:p>
            <a:r>
              <a:rPr lang="en-US" altLang="ja-JP" sz="1100" b="1" dirty="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   D3DXToRadian(45.0f), D3DXToRadian(30.0f), D3DXToRadian(60.0f));</a:t>
            </a:r>
            <a:endParaRPr lang="ja-JP" altLang="ja-JP" sz="1100" b="1" dirty="0">
              <a:latin typeface="ゆたぽん（コーディング）" panose="02000609000000000000" pitchFamily="1" charset="-128"/>
              <a:ea typeface="Meiryo UI" panose="020B0604030504040204" pitchFamily="50" charset="-128"/>
            </a:endParaRPr>
          </a:p>
        </p:txBody>
      </p:sp>
      <p:sp>
        <p:nvSpPr>
          <p:cNvPr id="41" name="正方形/長方形 40"/>
          <p:cNvSpPr/>
          <p:nvPr/>
        </p:nvSpPr>
        <p:spPr>
          <a:xfrm>
            <a:off x="1272183" y="5900838"/>
            <a:ext cx="4965128" cy="784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pic>
        <p:nvPicPr>
          <p:cNvPr id="1026" name="Picture 2" descr="ロール、ピッチ、ヨーの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848" y="3059832"/>
            <a:ext cx="2266950" cy="1971676"/>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014636" y="2870230"/>
            <a:ext cx="511256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ヨー、ピッチ、ロールは以下の通り。</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2454473" y="5124393"/>
            <a:ext cx="160663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ヨー・ピッチ・ロール</a:t>
            </a:r>
            <a:r>
              <a:rPr lang="en-US" altLang="ja-JP" sz="1100" dirty="0" smtClean="0">
                <a:latin typeface="ゆたぽん（コーディング）" panose="02000609000000000000" pitchFamily="1" charset="-128"/>
                <a:ea typeface="Meiryo UI" panose="020B0604030504040204" pitchFamily="50" charset="-128"/>
              </a:rPr>
              <a:t>&gt;</a:t>
            </a:r>
          </a:p>
        </p:txBody>
      </p:sp>
      <p:sp>
        <p:nvSpPr>
          <p:cNvPr id="23" name="テキスト ボックス 22"/>
          <p:cNvSpPr txBox="1"/>
          <p:nvPr/>
        </p:nvSpPr>
        <p:spPr>
          <a:xfrm>
            <a:off x="1094138" y="6715158"/>
            <a:ext cx="511256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この関数において</a:t>
            </a:r>
            <a:r>
              <a:rPr lang="ja-JP" altLang="en-US" sz="1100" b="1" dirty="0">
                <a:latin typeface="ゆたぽん（コーディング）" panose="02000609000000000000" pitchFamily="1" charset="-128"/>
                <a:ea typeface="Meiryo UI" panose="020B0604030504040204" pitchFamily="50" charset="-128"/>
              </a:rPr>
              <a:t>注意すべき点</a:t>
            </a:r>
            <a:r>
              <a:rPr lang="ja-JP" altLang="en-US" sz="1100" b="1" dirty="0" smtClean="0">
                <a:latin typeface="ゆたぽん（コーディング）" panose="02000609000000000000" pitchFamily="1" charset="-128"/>
                <a:ea typeface="Meiryo UI" panose="020B0604030504040204" pitchFamily="50" charset="-128"/>
              </a:rPr>
              <a:t>は、角の指定は、「</a:t>
            </a:r>
            <a:r>
              <a:rPr lang="en-US" altLang="ja-JP" sz="1100" b="1" dirty="0" smtClean="0">
                <a:latin typeface="ゆたぽん（コーディング）" panose="02000609000000000000" pitchFamily="1" charset="-128"/>
                <a:ea typeface="Meiryo UI" panose="020B0604030504040204" pitchFamily="50" charset="-128"/>
              </a:rPr>
              <a:t>Y</a:t>
            </a:r>
            <a:r>
              <a:rPr lang="ja-JP" altLang="en-US" sz="1100" b="1" dirty="0" err="1" smtClean="0">
                <a:latin typeface="ゆたぽん（コーディング）" panose="02000609000000000000" pitchFamily="1" charset="-128"/>
                <a:ea typeface="Meiryo UI" panose="020B0604030504040204" pitchFamily="50" charset="-128"/>
              </a:rPr>
              <a:t>、</a:t>
            </a:r>
            <a:r>
              <a:rPr lang="en-US" altLang="ja-JP" sz="1100" b="1" dirty="0" smtClean="0">
                <a:latin typeface="ゆたぽん（コーディング）" panose="02000609000000000000" pitchFamily="1" charset="-128"/>
                <a:ea typeface="Meiryo UI" panose="020B0604030504040204" pitchFamily="50" charset="-128"/>
              </a:rPr>
              <a:t>X</a:t>
            </a:r>
            <a:r>
              <a:rPr lang="ja-JP" altLang="en-US" sz="1100" b="1" dirty="0" err="1" smtClean="0">
                <a:latin typeface="ゆたぽん（コーディング）" panose="02000609000000000000" pitchFamily="1" charset="-128"/>
                <a:ea typeface="Meiryo UI" panose="020B0604030504040204" pitchFamily="50" charset="-128"/>
              </a:rPr>
              <a:t>、</a:t>
            </a:r>
            <a:r>
              <a:rPr lang="en-US" altLang="ja-JP" sz="1100" b="1" dirty="0" smtClean="0">
                <a:latin typeface="ゆたぽん（コーディング）" panose="02000609000000000000" pitchFamily="1" charset="-128"/>
                <a:ea typeface="Meiryo UI" panose="020B0604030504040204" pitchFamily="50" charset="-128"/>
              </a:rPr>
              <a:t>Z</a:t>
            </a:r>
            <a:r>
              <a:rPr lang="ja-JP" altLang="en-US" sz="1100" b="1" dirty="0" smtClean="0">
                <a:latin typeface="ゆたぽん（コーディング）" panose="02000609000000000000" pitchFamily="1" charset="-128"/>
                <a:ea typeface="Meiryo UI" panose="020B0604030504040204" pitchFamily="50" charset="-128"/>
              </a:rPr>
              <a:t>」の順である点</a:t>
            </a:r>
            <a:r>
              <a:rPr lang="ja-JP" altLang="en-US" sz="1100" dirty="0" smtClean="0">
                <a:latin typeface="ゆたぽん（コーディング）" panose="02000609000000000000" pitchFamily="1" charset="-128"/>
                <a:ea typeface="Meiryo UI" panose="020B0604030504040204" pitchFamily="50" charset="-128"/>
              </a:rPr>
              <a:t>である。</a:t>
            </a:r>
            <a:endParaRPr lang="en-US" altLang="ja-JP" sz="1100" dirty="0" smtClean="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4137128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61</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8720" y="395536"/>
            <a:ext cx="5112568"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③スケーリング行列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スケーリング行列を作成するには</a:t>
            </a:r>
            <a:r>
              <a:rPr lang="ja-JP" altLang="en-US" sz="1100" dirty="0">
                <a:latin typeface="Meiryo UI" panose="020B0604030504040204" pitchFamily="50" charset="-128"/>
                <a:ea typeface="Meiryo UI" panose="020B0604030504040204" pitchFamily="50" charset="-128"/>
              </a:rPr>
              <a:t>、</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用意されている</a:t>
            </a:r>
            <a:endParaRPr lang="en-US" altLang="ja-JP" sz="1100" b="1" dirty="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　</a:t>
            </a:r>
            <a:r>
              <a:rPr lang="en-US" altLang="ja-JP" sz="1100" b="1" dirty="0">
                <a:latin typeface="Meiryo UI" panose="020B0604030504040204" pitchFamily="50" charset="-128"/>
                <a:ea typeface="Meiryo UI" panose="020B0604030504040204" pitchFamily="50" charset="-128"/>
              </a:rPr>
              <a:t>D3DXMatrixScaling</a:t>
            </a:r>
            <a:r>
              <a:rPr lang="ja-JP" altLang="en-US" sz="1100" b="1" dirty="0" smtClean="0">
                <a:latin typeface="Meiryo UI" panose="020B0604030504040204" pitchFamily="50" charset="-128"/>
                <a:ea typeface="Meiryo UI" panose="020B0604030504040204" pitchFamily="50" charset="-128"/>
              </a:rPr>
              <a:t>関数</a:t>
            </a:r>
            <a:r>
              <a:rPr lang="ja-JP" altLang="en-US" sz="1100" b="1" dirty="0">
                <a:latin typeface="Meiryo UI" panose="020B0604030504040204" pitchFamily="50" charset="-128"/>
                <a:ea typeface="Meiryo UI" panose="020B0604030504040204" pitchFamily="50" charset="-128"/>
              </a:rPr>
              <a:t>を使用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1260189" y="971600"/>
            <a:ext cx="5049131" cy="1785104"/>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&lt;D3DXMatrixScaling</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x </a:t>
            </a:r>
            <a:r>
              <a:rPr lang="ja-JP" altLang="en-US" sz="1100" dirty="0">
                <a:latin typeface="ゆたぽん（コーディング）" panose="02000609000000000000" pitchFamily="1" charset="-128"/>
                <a:ea typeface="Meiryo UI" panose="020B0604030504040204" pitchFamily="50" charset="-128"/>
              </a:rPr>
              <a:t>軸、</a:t>
            </a:r>
            <a:r>
              <a:rPr lang="en-US" altLang="ja-JP" sz="1100" dirty="0">
                <a:latin typeface="ゆたぽん（コーディング）" panose="02000609000000000000" pitchFamily="1" charset="-128"/>
                <a:ea typeface="Meiryo UI" panose="020B0604030504040204" pitchFamily="50" charset="-128"/>
              </a:rPr>
              <a:t>y </a:t>
            </a:r>
            <a:r>
              <a:rPr lang="ja-JP" altLang="en-US" sz="1100" dirty="0">
                <a:latin typeface="ゆたぽん（コーディング）" panose="02000609000000000000" pitchFamily="1" charset="-128"/>
                <a:ea typeface="Meiryo UI" panose="020B0604030504040204" pitchFamily="50" charset="-128"/>
              </a:rPr>
              <a:t>軸、</a:t>
            </a:r>
            <a:r>
              <a:rPr lang="en-US" altLang="ja-JP" sz="1100" dirty="0">
                <a:latin typeface="ゆたぽん（コーディング）" panose="02000609000000000000" pitchFamily="1" charset="-128"/>
                <a:ea typeface="Meiryo UI" panose="020B0604030504040204" pitchFamily="50" charset="-128"/>
              </a:rPr>
              <a:t>z </a:t>
            </a:r>
            <a:r>
              <a:rPr lang="ja-JP" altLang="en-US" sz="1100" dirty="0">
                <a:latin typeface="ゆたぽん（コーディング）" panose="02000609000000000000" pitchFamily="1" charset="-128"/>
                <a:ea typeface="Meiryo UI" panose="020B0604030504040204" pitchFamily="50" charset="-128"/>
              </a:rPr>
              <a:t>軸に沿ってスケーリングする行列を作成する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a:t>
            </a:r>
            <a:r>
              <a:rPr lang="en-US" altLang="ja-JP" sz="1100" dirty="0" smtClean="0">
                <a:latin typeface="ゆたぽん（コーディング）" panose="02000609000000000000" pitchFamily="1" charset="-128"/>
                <a:ea typeface="Meiryo UI" panose="020B0604030504040204" pitchFamily="50" charset="-128"/>
              </a:rPr>
              <a:t>D3DXMatrixScaling(</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pOut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行列出力先アドレス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sx</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の倍率</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sy</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//Y</a:t>
            </a:r>
            <a:r>
              <a:rPr lang="ja-JP" altLang="en-US" sz="1100" dirty="0" smtClean="0">
                <a:latin typeface="ゆたぽん（コーディング）" panose="02000609000000000000" pitchFamily="1" charset="-128"/>
                <a:ea typeface="Meiryo UI" panose="020B0604030504040204" pitchFamily="50" charset="-128"/>
              </a:rPr>
              <a:t>の倍率</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sz</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//Z</a:t>
            </a:r>
            <a:r>
              <a:rPr lang="ja-JP" altLang="en-US" sz="1100" dirty="0" smtClean="0">
                <a:latin typeface="ゆたぽん（コーディング）" panose="02000609000000000000" pitchFamily="1" charset="-128"/>
                <a:ea typeface="Meiryo UI" panose="020B0604030504040204" pitchFamily="50" charset="-128"/>
              </a:rPr>
              <a:t>の倍率</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53" name="正方形/長方形 52"/>
          <p:cNvSpPr/>
          <p:nvPr/>
        </p:nvSpPr>
        <p:spPr>
          <a:xfrm>
            <a:off x="1279555" y="1182383"/>
            <a:ext cx="4741734" cy="1574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8" name="テキスト ボックス 27"/>
          <p:cNvSpPr txBox="1"/>
          <p:nvPr/>
        </p:nvSpPr>
        <p:spPr>
          <a:xfrm>
            <a:off x="1124744" y="2915816"/>
            <a:ext cx="511256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例えば、</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を</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倍、</a:t>
            </a:r>
            <a:r>
              <a:rPr lang="en-US" altLang="ja-JP" sz="1100" dirty="0" smtClean="0">
                <a:latin typeface="Meiryo UI" panose="020B0604030504040204" pitchFamily="50" charset="-128"/>
                <a:ea typeface="Meiryo UI" panose="020B0604030504040204" pitchFamily="50" charset="-128"/>
              </a:rPr>
              <a:t>Y</a:t>
            </a:r>
            <a:r>
              <a:rPr lang="ja-JP" altLang="en-US" sz="1100" dirty="0" smtClean="0">
                <a:latin typeface="Meiryo UI" panose="020B0604030504040204" pitchFamily="50" charset="-128"/>
                <a:ea typeface="Meiryo UI" panose="020B0604030504040204" pitchFamily="50" charset="-128"/>
              </a:rPr>
              <a:t>を</a:t>
            </a:r>
            <a:r>
              <a:rPr lang="en-US" altLang="ja-JP" sz="1100" dirty="0" smtClean="0">
                <a:latin typeface="Meiryo UI" panose="020B0604030504040204" pitchFamily="50" charset="-128"/>
                <a:ea typeface="Meiryo UI" panose="020B0604030504040204" pitchFamily="50" charset="-128"/>
              </a:rPr>
              <a:t>1.5</a:t>
            </a:r>
            <a:r>
              <a:rPr lang="ja-JP" altLang="en-US" sz="1100" dirty="0" smtClean="0">
                <a:latin typeface="Meiryo UI" panose="020B0604030504040204" pitchFamily="50" charset="-128"/>
                <a:ea typeface="Meiryo UI" panose="020B0604030504040204" pitchFamily="50" charset="-128"/>
              </a:rPr>
              <a:t>倍、</a:t>
            </a:r>
            <a:r>
              <a:rPr lang="en-US" altLang="ja-JP" sz="1100" dirty="0" smtClean="0">
                <a:latin typeface="Meiryo UI" panose="020B0604030504040204" pitchFamily="50" charset="-128"/>
                <a:ea typeface="Meiryo UI" panose="020B0604030504040204" pitchFamily="50" charset="-128"/>
              </a:rPr>
              <a:t>Z</a:t>
            </a:r>
            <a:r>
              <a:rPr lang="ja-JP" altLang="en-US" sz="1100" dirty="0">
                <a:latin typeface="Meiryo UI" panose="020B0604030504040204" pitchFamily="50" charset="-128"/>
                <a:ea typeface="Meiryo UI" panose="020B0604030504040204" pitchFamily="50" charset="-128"/>
              </a:rPr>
              <a:t>を</a:t>
            </a:r>
            <a:r>
              <a:rPr lang="en-US" altLang="ja-JP" sz="1100" dirty="0" smtClean="0">
                <a:latin typeface="Meiryo UI" panose="020B0604030504040204" pitchFamily="50" charset="-128"/>
                <a:ea typeface="Meiryo UI" panose="020B0604030504040204" pitchFamily="50" charset="-128"/>
              </a:rPr>
              <a:t>1.0</a:t>
            </a:r>
            <a:r>
              <a:rPr lang="ja-JP" altLang="en-US" sz="1100" dirty="0" smtClean="0">
                <a:latin typeface="Meiryo UI" panose="020B0604030504040204" pitchFamily="50" charset="-128"/>
                <a:ea typeface="Meiryo UI" panose="020B0604030504040204" pitchFamily="50" charset="-128"/>
              </a:rPr>
              <a:t>倍するスケーリング行列を作成する場合には以下のように記述する。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29" name="正方形/長方形 28"/>
          <p:cNvSpPr/>
          <p:nvPr/>
        </p:nvSpPr>
        <p:spPr>
          <a:xfrm>
            <a:off x="1272182" y="3387178"/>
            <a:ext cx="4965129" cy="600164"/>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scaleMat</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スケーリング行列</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scaleMat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b="1" dirty="0">
                <a:latin typeface="ゆたぽん（コーディング）" panose="02000609000000000000" pitchFamily="1" charset="-128"/>
                <a:ea typeface="Meiryo UI" panose="020B0604030504040204" pitchFamily="50" charset="-128"/>
              </a:rPr>
              <a:t>D3DXMatrixScaling</a:t>
            </a:r>
            <a:r>
              <a:rPr lang="en-US" altLang="ja-JP" sz="1100" b="1" dirty="0" smtClean="0">
                <a:latin typeface="ゆたぽん（コーディング）" panose="02000609000000000000" pitchFamily="1" charset="-128"/>
                <a:ea typeface="Meiryo UI" panose="020B0604030504040204" pitchFamily="50" charset="-128"/>
              </a:rPr>
              <a:t>(&amp;</a:t>
            </a:r>
            <a:r>
              <a:rPr lang="en-US" altLang="ja-JP" sz="1100" b="1" dirty="0" err="1" smtClean="0">
                <a:latin typeface="ゆたぽん（コーディング）" panose="02000609000000000000" pitchFamily="1" charset="-128"/>
                <a:ea typeface="Meiryo UI" panose="020B0604030504040204" pitchFamily="50" charset="-128"/>
              </a:rPr>
              <a:t>scaleMat</a:t>
            </a:r>
            <a:r>
              <a:rPr lang="en-US" altLang="ja-JP" sz="1100" b="1" dirty="0" smtClean="0">
                <a:latin typeface="ゆたぽん（コーディング）" panose="02000609000000000000" pitchFamily="1" charset="-128"/>
                <a:ea typeface="Meiryo UI" panose="020B0604030504040204" pitchFamily="50" charset="-128"/>
              </a:rPr>
              <a:t>, 2.0f, 1.5f, 1.0f);</a:t>
            </a:r>
            <a:endParaRPr lang="ja-JP" altLang="ja-JP" sz="1100" b="1" dirty="0">
              <a:latin typeface="ゆたぽん（コーディング）" panose="02000609000000000000" pitchFamily="1" charset="-128"/>
              <a:ea typeface="Meiryo UI" panose="020B0604030504040204" pitchFamily="50" charset="-128"/>
            </a:endParaRPr>
          </a:p>
        </p:txBody>
      </p:sp>
      <p:sp>
        <p:nvSpPr>
          <p:cNvPr id="30" name="正方形/長方形 29"/>
          <p:cNvSpPr/>
          <p:nvPr/>
        </p:nvSpPr>
        <p:spPr>
          <a:xfrm>
            <a:off x="1272183" y="3371965"/>
            <a:ext cx="4965128" cy="615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1" name="テキスト ボックス 30"/>
          <p:cNvSpPr txBox="1"/>
          <p:nvPr/>
        </p:nvSpPr>
        <p:spPr>
          <a:xfrm>
            <a:off x="908720" y="4148546"/>
            <a:ext cx="5112568" cy="600164"/>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④</a:t>
            </a:r>
            <a:r>
              <a:rPr lang="ja-JP" altLang="en-US" sz="1100" dirty="0" smtClean="0">
                <a:latin typeface="Meiryo UI" panose="020B0604030504040204" pitchFamily="50" charset="-128"/>
                <a:ea typeface="Meiryo UI" panose="020B0604030504040204" pitchFamily="50" charset="-128"/>
              </a:rPr>
              <a:t>行列の合成</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移動行列、回転行列、スケーリング行列を合成する場合には、以下の計算式によって合成する。</a:t>
            </a:r>
            <a:endParaRPr lang="en-US" altLang="ja-JP" sz="1100"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094138" y="4840287"/>
            <a:ext cx="5112568" cy="307777"/>
          </a:xfrm>
          <a:prstGeom prst="rect">
            <a:avLst/>
          </a:prstGeom>
          <a:noFill/>
        </p:spPr>
        <p:txBody>
          <a:bodyPr wrap="square" rtlCol="0">
            <a:spAutoFit/>
          </a:bodyPr>
          <a:lstStyle/>
          <a:p>
            <a:r>
              <a:rPr lang="ja-JP" altLang="en-US" sz="1400" b="1" dirty="0" smtClean="0">
                <a:latin typeface="ゆたぽん（コーディング）" panose="02000609000000000000" pitchFamily="1" charset="-128"/>
                <a:ea typeface="Meiryo UI" panose="020B0604030504040204" pitchFamily="50" charset="-128"/>
              </a:rPr>
              <a:t>合成行列　＝　スケーリング行列　</a:t>
            </a:r>
            <a:r>
              <a:rPr lang="en-US" altLang="ja-JP" sz="1400" b="1" dirty="0" smtClean="0">
                <a:latin typeface="ゆたぽん（コーディング）" panose="02000609000000000000" pitchFamily="1" charset="-128"/>
                <a:ea typeface="Meiryo UI" panose="020B0604030504040204" pitchFamily="50" charset="-128"/>
              </a:rPr>
              <a:t>×</a:t>
            </a:r>
            <a:r>
              <a:rPr lang="ja-JP" altLang="en-US" sz="1400" b="1" dirty="0" smtClean="0">
                <a:latin typeface="ゆたぽん（コーディング）" panose="02000609000000000000" pitchFamily="1" charset="-128"/>
                <a:ea typeface="Meiryo UI" panose="020B0604030504040204" pitchFamily="50" charset="-128"/>
              </a:rPr>
              <a:t>　回転行列　</a:t>
            </a:r>
            <a:r>
              <a:rPr lang="en-US" altLang="ja-JP" sz="1400" b="1" dirty="0" smtClean="0">
                <a:latin typeface="ゆたぽん（コーディング）" panose="02000609000000000000" pitchFamily="1" charset="-128"/>
                <a:ea typeface="Meiryo UI" panose="020B0604030504040204" pitchFamily="50" charset="-128"/>
              </a:rPr>
              <a:t>×</a:t>
            </a:r>
            <a:r>
              <a:rPr lang="ja-JP" altLang="en-US" sz="1400" b="1" dirty="0" smtClean="0">
                <a:latin typeface="ゆたぽん（コーディング）" panose="02000609000000000000" pitchFamily="1" charset="-128"/>
                <a:ea typeface="Meiryo UI" panose="020B0604030504040204" pitchFamily="50" charset="-128"/>
              </a:rPr>
              <a:t>　移動行列</a:t>
            </a:r>
            <a:endParaRPr lang="en-US" altLang="ja-JP" sz="1400" b="1" dirty="0">
              <a:latin typeface="ゆたぽん（コーディング）" panose="02000609000000000000" pitchFamily="1" charset="-128"/>
              <a:ea typeface="Meiryo UI" panose="020B0604030504040204" pitchFamily="50" charset="-128"/>
            </a:endParaRPr>
          </a:p>
        </p:txBody>
      </p:sp>
      <p:sp>
        <p:nvSpPr>
          <p:cNvPr id="44" name="テキスト ボックス 43"/>
          <p:cNvSpPr txBox="1"/>
          <p:nvPr/>
        </p:nvSpPr>
        <p:spPr>
          <a:xfrm>
            <a:off x="980728" y="5267980"/>
            <a:ext cx="5112568" cy="600164"/>
          </a:xfrm>
          <a:prstGeom prst="rect">
            <a:avLst/>
          </a:prstGeom>
          <a:noFill/>
        </p:spPr>
        <p:txBody>
          <a:bodyPr wrap="square" rtlCol="0">
            <a:spAutoFit/>
          </a:bodyPr>
          <a:lstStyle/>
          <a:p>
            <a:r>
              <a:rPr lang="ja-JP" altLang="en-US" sz="1100" b="1" dirty="0" smtClean="0">
                <a:latin typeface="Meiryo UI" panose="020B0604030504040204" pitchFamily="50" charset="-128"/>
                <a:ea typeface="Meiryo UI" panose="020B0604030504040204" pitchFamily="50" charset="-128"/>
              </a:rPr>
              <a:t>計算は必ず上記の順番でなければならない</a:t>
            </a:r>
            <a:r>
              <a:rPr lang="ja-JP" altLang="en-US" sz="1100" dirty="0" smtClean="0">
                <a:latin typeface="Meiryo UI" panose="020B0604030504040204" pitchFamily="50" charset="-128"/>
                <a:ea typeface="Meiryo UI" panose="020B0604030504040204" pitchFamily="50" charset="-128"/>
              </a:rPr>
              <a:t>。ただし、</a:t>
            </a:r>
            <a:r>
              <a:rPr lang="ja-JP" altLang="en-US" sz="1100" b="1" dirty="0" smtClean="0">
                <a:latin typeface="Meiryo UI" panose="020B0604030504040204" pitchFamily="50" charset="-128"/>
                <a:ea typeface="Meiryo UI" panose="020B0604030504040204" pitchFamily="50" charset="-128"/>
              </a:rPr>
              <a:t>不要な行列は掛ける必要はない</a:t>
            </a:r>
            <a:r>
              <a:rPr lang="ja-JP" altLang="en-US" sz="1100" dirty="0" smtClean="0">
                <a:latin typeface="Meiryo UI" panose="020B0604030504040204" pitchFamily="50" charset="-128"/>
                <a:ea typeface="Meiryo UI" panose="020B0604030504040204" pitchFamily="50" charset="-128"/>
              </a:rPr>
              <a:t>。例えば、回転行列を使用せず、スケーリング行列と移動行列を合成したいのであれば「スケーリング行列</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移動行列」とすれば良い</a:t>
            </a:r>
            <a:r>
              <a:rPr lang="ja-JP" altLang="en-US" sz="1100" dirty="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45" name="正方形/長方形 44"/>
          <p:cNvSpPr/>
          <p:nvPr/>
        </p:nvSpPr>
        <p:spPr>
          <a:xfrm>
            <a:off x="1095898" y="4840287"/>
            <a:ext cx="4965128"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4" name="テキスト ボックス 53"/>
          <p:cNvSpPr txBox="1"/>
          <p:nvPr/>
        </p:nvSpPr>
        <p:spPr>
          <a:xfrm>
            <a:off x="972268" y="5914450"/>
            <a:ext cx="5112568"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ここで、行列を合成するには行列同士の掛け算が必要となるが、行列同士の掛け算を行うためには</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a:t>
            </a:r>
            <a:r>
              <a:rPr lang="ja-JP" altLang="en-US" sz="1100" b="1" dirty="0" smtClean="0">
                <a:latin typeface="Meiryo UI" panose="020B0604030504040204" pitchFamily="50" charset="-128"/>
                <a:ea typeface="Meiryo UI" panose="020B0604030504040204" pitchFamily="50" charset="-128"/>
              </a:rPr>
              <a:t>いる</a:t>
            </a:r>
            <a:r>
              <a:rPr lang="en-US" altLang="ja-JP" sz="1100" b="1" dirty="0" smtClean="0">
                <a:latin typeface="Meiryo UI" panose="020B0604030504040204" pitchFamily="50" charset="-128"/>
                <a:ea typeface="Meiryo UI" panose="020B0604030504040204" pitchFamily="50" charset="-128"/>
              </a:rPr>
              <a:t>D3DXMatrixMultiply</a:t>
            </a:r>
            <a:r>
              <a:rPr lang="ja-JP" altLang="en-US" sz="1100" b="1" dirty="0" smtClean="0">
                <a:latin typeface="Meiryo UI" panose="020B0604030504040204" pitchFamily="50" charset="-128"/>
                <a:ea typeface="Meiryo UI" panose="020B0604030504040204" pitchFamily="50" charset="-128"/>
              </a:rPr>
              <a:t>関数</a:t>
            </a:r>
            <a:r>
              <a:rPr lang="ja-JP" altLang="en-US" sz="1100" b="1" dirty="0">
                <a:latin typeface="Meiryo UI" panose="020B0604030504040204" pitchFamily="50" charset="-128"/>
                <a:ea typeface="Meiryo UI" panose="020B0604030504040204" pitchFamily="50" charset="-128"/>
              </a:rPr>
              <a:t>を使用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1188229" y="6340548"/>
            <a:ext cx="5049131" cy="1615827"/>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&lt;D3DXMatrixMultiply</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2</a:t>
            </a:r>
            <a:r>
              <a:rPr lang="ja-JP" altLang="en-US" sz="1100" dirty="0" err="1" smtClean="0">
                <a:latin typeface="Meiryo UI" panose="020B0604030504040204" pitchFamily="50" charset="-128"/>
                <a:ea typeface="Meiryo UI" panose="020B0604030504040204" pitchFamily="50" charset="-128"/>
              </a:rPr>
              <a:t>つの</a:t>
            </a:r>
            <a:r>
              <a:rPr lang="ja-JP" altLang="en-US" sz="1100" dirty="0">
                <a:latin typeface="Meiryo UI" panose="020B0604030504040204" pitchFamily="50" charset="-128"/>
                <a:ea typeface="Meiryo UI" panose="020B0604030504040204" pitchFamily="50" charset="-128"/>
              </a:rPr>
              <a:t>行列の積を計算する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 *D3DXMatrixMultiply</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pOut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掛け算結果行列出力先アドレス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CONST </a:t>
            </a:r>
            <a:r>
              <a:rPr lang="en-US" altLang="ja-JP" sz="1100" dirty="0">
                <a:latin typeface="ゆたぽん（コーディング）" panose="02000609000000000000" pitchFamily="1" charset="-128"/>
                <a:ea typeface="Meiryo UI" panose="020B0604030504040204" pitchFamily="50" charset="-128"/>
              </a:rPr>
              <a:t>D3DXMATRIX *pM1</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基となる行列のアドレス</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被乗数</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CONST </a:t>
            </a:r>
            <a:r>
              <a:rPr lang="en-US" altLang="ja-JP" sz="1100" dirty="0">
                <a:latin typeface="ゆたぽん（コーディング）" panose="02000609000000000000" pitchFamily="1" charset="-128"/>
                <a:ea typeface="Meiryo UI" panose="020B0604030504040204" pitchFamily="50" charset="-128"/>
              </a:rPr>
              <a:t>D3DXMATRIX *</a:t>
            </a:r>
            <a:r>
              <a:rPr lang="en-US" altLang="ja-JP" sz="1100" dirty="0" smtClean="0">
                <a:latin typeface="ゆたぽん（コーディング）" panose="02000609000000000000" pitchFamily="1" charset="-128"/>
                <a:ea typeface="Meiryo UI" panose="020B0604030504040204" pitchFamily="50" charset="-128"/>
              </a:rPr>
              <a:t>pM2	//</a:t>
            </a:r>
            <a:r>
              <a:rPr lang="ja-JP" altLang="en-US" sz="1100" dirty="0" smtClean="0">
                <a:latin typeface="ゆたぽん（コーディング）" panose="02000609000000000000" pitchFamily="1" charset="-128"/>
                <a:ea typeface="Meiryo UI" panose="020B0604030504040204" pitchFamily="50" charset="-128"/>
              </a:rPr>
              <a:t>基となる行列</a:t>
            </a:r>
            <a:r>
              <a:rPr lang="ja-JP" altLang="en-US" sz="1100" dirty="0">
                <a:latin typeface="ゆたぽん（コーディング）" panose="02000609000000000000" pitchFamily="1" charset="-128"/>
                <a:ea typeface="Meiryo UI" panose="020B0604030504040204" pitchFamily="50" charset="-128"/>
              </a:rPr>
              <a:t>のアドレス</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乗数</a:t>
            </a:r>
            <a:r>
              <a:rPr lang="en-US" altLang="ja-JP"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56" name="正方形/長方形 55"/>
          <p:cNvSpPr/>
          <p:nvPr/>
        </p:nvSpPr>
        <p:spPr>
          <a:xfrm>
            <a:off x="1207595" y="6551332"/>
            <a:ext cx="4741734" cy="140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7" name="テキスト ボックス 56"/>
          <p:cNvSpPr txBox="1"/>
          <p:nvPr/>
        </p:nvSpPr>
        <p:spPr>
          <a:xfrm>
            <a:off x="980728" y="7985026"/>
            <a:ext cx="5112568"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この関数の計算式は、「</a:t>
            </a:r>
            <a:r>
              <a:rPr lang="en-US" altLang="ja-JP" sz="1100" b="1" dirty="0" err="1" smtClean="0">
                <a:latin typeface="ゆたぽん（コーディング）" panose="02000609000000000000" pitchFamily="1" charset="-128"/>
                <a:ea typeface="Meiryo UI" panose="020B0604030504040204" pitchFamily="50" charset="-128"/>
              </a:rPr>
              <a:t>pOut</a:t>
            </a:r>
            <a:r>
              <a:rPr lang="en-US" altLang="ja-JP" sz="1100" b="1" dirty="0" smtClean="0">
                <a:latin typeface="ゆたぽん（コーディング）" panose="02000609000000000000" pitchFamily="1" charset="-128"/>
                <a:ea typeface="Meiryo UI" panose="020B0604030504040204" pitchFamily="50" charset="-128"/>
              </a:rPr>
              <a:t> = pM1 ×</a:t>
            </a:r>
            <a:r>
              <a:rPr lang="ja-JP" altLang="en-US" sz="1100" b="1" dirty="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pM2</a:t>
            </a:r>
            <a:r>
              <a:rPr lang="ja-JP" altLang="en-US" sz="1100" dirty="0" smtClean="0">
                <a:latin typeface="ゆたぽん（コーディング）" panose="02000609000000000000" pitchFamily="1" charset="-128"/>
                <a:ea typeface="Meiryo UI" panose="020B0604030504040204" pitchFamily="50" charset="-128"/>
              </a:rPr>
              <a:t>」である。</a:t>
            </a:r>
            <a:endParaRPr lang="en-US" altLang="ja-JP" sz="1100" dirty="0" smtClean="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643438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62</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117735" y="1637259"/>
            <a:ext cx="5112568" cy="430887"/>
          </a:xfrm>
          <a:prstGeom prst="rect">
            <a:avLst/>
          </a:prstGeom>
          <a:noFill/>
        </p:spPr>
        <p:txBody>
          <a:bodyPr wrap="square" rtlCol="0">
            <a:spAutoFit/>
          </a:bodyPr>
          <a:lstStyle/>
          <a:p>
            <a:r>
              <a:rPr lang="ja-JP" altLang="en-US" sz="1100" dirty="0">
                <a:latin typeface="ゆたぽん（コーディング）" panose="02000609000000000000" pitchFamily="1" charset="-128"/>
                <a:ea typeface="Meiryo UI" panose="020B0604030504040204" pitchFamily="50" charset="-128"/>
              </a:rPr>
              <a:t>これまで</a:t>
            </a:r>
            <a:r>
              <a:rPr lang="ja-JP" altLang="en-US" sz="1100" dirty="0" smtClean="0">
                <a:latin typeface="ゆたぽん（コーディング）" panose="02000609000000000000" pitchFamily="1" charset="-128"/>
                <a:ea typeface="Meiryo UI" panose="020B0604030504040204" pitchFamily="50" charset="-128"/>
              </a:rPr>
              <a:t>の内容を踏まえ、行列を合成しワールド行列を作成する場合のプログラムを以下に記述する。なお、この例における行列は以下の通り。</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0" name="正方形/長方形 19"/>
          <p:cNvSpPr/>
          <p:nvPr/>
        </p:nvSpPr>
        <p:spPr>
          <a:xfrm>
            <a:off x="1265173" y="2108621"/>
            <a:ext cx="4965129" cy="5678478"/>
          </a:xfrm>
          <a:prstGeom prst="rect">
            <a:avLst/>
          </a:prstGeom>
        </p:spPr>
        <p:txBody>
          <a:bodyPr wrap="square">
            <a:spAutoFit/>
          </a:bodyPr>
          <a:lstStyle/>
          <a:p>
            <a:r>
              <a:rPr lang="en-US" altLang="ja-JP" sz="1100" dirty="0" smtClean="0">
                <a:latin typeface="Meiryo UI" panose="020B0604030504040204" pitchFamily="50" charset="-128"/>
                <a:ea typeface="Meiryo UI" panose="020B0604030504040204" pitchFamily="50" charset="-128"/>
              </a:rPr>
              <a:t>&lt;</a:t>
            </a:r>
            <a:r>
              <a:rPr lang="ja-JP" altLang="en-US" sz="1100" dirty="0" smtClean="0">
                <a:latin typeface="Meiryo UI" panose="020B0604030504040204" pitchFamily="50" charset="-128"/>
                <a:ea typeface="Meiryo UI" panose="020B0604030504040204" pitchFamily="50" charset="-128"/>
              </a:rPr>
              <a:t>ワールド行列</a:t>
            </a:r>
            <a:r>
              <a:rPr lang="en-US" altLang="ja-JP" sz="1100" dirty="0" smtClean="0">
                <a:latin typeface="Meiryo UI" panose="020B0604030504040204" pitchFamily="50" charset="-128"/>
                <a:ea typeface="Meiryo UI" panose="020B0604030504040204" pitchFamily="50" charset="-128"/>
              </a:rPr>
              <a:t>&gt;</a:t>
            </a:r>
          </a:p>
          <a:p>
            <a:r>
              <a:rPr lang="ja-JP" altLang="en-US" sz="1100" dirty="0" smtClean="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スケーリング行列と回転行列、移動行列を合成した</a:t>
            </a:r>
            <a:r>
              <a:rPr lang="ja-JP" altLang="en-US" sz="1100" dirty="0" smtClean="0">
                <a:latin typeface="Meiryo UI" panose="020B0604030504040204" pitchFamily="50" charset="-128"/>
                <a:ea typeface="Meiryo UI" panose="020B0604030504040204" pitchFamily="50" charset="-128"/>
              </a:rPr>
              <a:t>行列とする。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①</a:t>
            </a:r>
            <a:r>
              <a:rPr lang="en-US" altLang="ja-JP" sz="1100" dirty="0" smtClean="0">
                <a:latin typeface="Meiryo UI" panose="020B0604030504040204" pitchFamily="50" charset="-128"/>
                <a:ea typeface="Meiryo UI" panose="020B0604030504040204" pitchFamily="50" charset="-128"/>
              </a:rPr>
              <a:t>X</a:t>
            </a:r>
            <a:r>
              <a:rPr lang="ja-JP" altLang="en-US" sz="1100" dirty="0">
                <a:latin typeface="Meiryo UI" panose="020B0604030504040204" pitchFamily="50" charset="-128"/>
                <a:ea typeface="Meiryo UI" panose="020B0604030504040204" pitchFamily="50" charset="-128"/>
              </a:rPr>
              <a:t>軸を軸として</a:t>
            </a:r>
            <a:r>
              <a:rPr lang="en-US" altLang="ja-JP" sz="1100" dirty="0">
                <a:latin typeface="Meiryo UI" panose="020B0604030504040204" pitchFamily="50" charset="-128"/>
                <a:ea typeface="Meiryo UI" panose="020B0604030504040204" pitchFamily="50" charset="-128"/>
              </a:rPr>
              <a:t>30</a:t>
            </a:r>
            <a:r>
              <a:rPr lang="ja-JP" altLang="en-US" sz="1100" dirty="0">
                <a:latin typeface="Meiryo UI" panose="020B0604030504040204" pitchFamily="50" charset="-128"/>
                <a:ea typeface="Meiryo UI" panose="020B0604030504040204" pitchFamily="50" charset="-128"/>
              </a:rPr>
              <a:t>度、</a:t>
            </a:r>
            <a:r>
              <a:rPr lang="en-US" altLang="ja-JP" sz="1100" dirty="0">
                <a:latin typeface="Meiryo UI" panose="020B0604030504040204" pitchFamily="50" charset="-128"/>
                <a:ea typeface="Meiryo UI" panose="020B0604030504040204" pitchFamily="50" charset="-128"/>
              </a:rPr>
              <a:t>Y</a:t>
            </a:r>
            <a:r>
              <a:rPr lang="ja-JP" altLang="en-US" sz="1100" dirty="0">
                <a:latin typeface="Meiryo UI" panose="020B0604030504040204" pitchFamily="50" charset="-128"/>
                <a:ea typeface="Meiryo UI" panose="020B0604030504040204" pitchFamily="50" charset="-128"/>
              </a:rPr>
              <a:t>軸を回転軸として</a:t>
            </a:r>
            <a:r>
              <a:rPr lang="en-US" altLang="ja-JP" sz="1100" dirty="0">
                <a:latin typeface="Meiryo UI" panose="020B0604030504040204" pitchFamily="50" charset="-128"/>
                <a:ea typeface="Meiryo UI" panose="020B0604030504040204" pitchFamily="50" charset="-128"/>
              </a:rPr>
              <a:t>45</a:t>
            </a:r>
            <a:r>
              <a:rPr lang="ja-JP" altLang="en-US" sz="1100" dirty="0">
                <a:latin typeface="Meiryo UI" panose="020B0604030504040204" pitchFamily="50" charset="-128"/>
                <a:ea typeface="Meiryo UI" panose="020B0604030504040204" pitchFamily="50" charset="-128"/>
              </a:rPr>
              <a:t>度、</a:t>
            </a:r>
            <a:r>
              <a:rPr lang="en-US" altLang="ja-JP" sz="1100" dirty="0">
                <a:latin typeface="Meiryo UI" panose="020B0604030504040204" pitchFamily="50" charset="-128"/>
                <a:ea typeface="Meiryo UI" panose="020B0604030504040204" pitchFamily="50" charset="-128"/>
              </a:rPr>
              <a:t>Z</a:t>
            </a:r>
            <a:r>
              <a:rPr lang="ja-JP" altLang="en-US" sz="1100" dirty="0">
                <a:latin typeface="Meiryo UI" panose="020B0604030504040204" pitchFamily="50" charset="-128"/>
                <a:ea typeface="Meiryo UI" panose="020B0604030504040204" pitchFamily="50" charset="-128"/>
              </a:rPr>
              <a:t>軸を回転軸として</a:t>
            </a:r>
            <a:r>
              <a:rPr lang="en-US" altLang="ja-JP" sz="1100" dirty="0">
                <a:latin typeface="Meiryo UI" panose="020B0604030504040204" pitchFamily="50" charset="-128"/>
                <a:ea typeface="Meiryo UI" panose="020B0604030504040204" pitchFamily="50" charset="-128"/>
              </a:rPr>
              <a:t>60</a:t>
            </a:r>
            <a:r>
              <a:rPr lang="ja-JP" altLang="en-US" sz="1100" dirty="0">
                <a:latin typeface="Meiryo UI" panose="020B0604030504040204" pitchFamily="50" charset="-128"/>
                <a:ea typeface="Meiryo UI" panose="020B0604030504040204" pitchFamily="50" charset="-128"/>
              </a:rPr>
              <a:t>度</a:t>
            </a:r>
            <a:r>
              <a:rPr lang="ja-JP" altLang="en-US" sz="1100" dirty="0" smtClean="0">
                <a:latin typeface="Meiryo UI" panose="020B0604030504040204" pitchFamily="50" charset="-128"/>
                <a:ea typeface="Meiryo UI" panose="020B0604030504040204" pitchFamily="50" charset="-128"/>
              </a:rPr>
              <a:t>回転</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する 回転行列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②</a:t>
            </a:r>
            <a:r>
              <a:rPr lang="en-US" altLang="ja-JP" sz="1100" dirty="0" smtClean="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X</a:t>
            </a:r>
            <a:r>
              <a:rPr lang="ja-JP" altLang="en-US" sz="1100" dirty="0">
                <a:latin typeface="Meiryo UI" panose="020B0604030504040204" pitchFamily="50" charset="-128"/>
                <a:ea typeface="Meiryo UI" panose="020B0604030504040204" pitchFamily="50" charset="-128"/>
              </a:rPr>
              <a:t>方向に</a:t>
            </a:r>
            <a:r>
              <a:rPr lang="en-US" altLang="ja-JP" sz="1100" dirty="0">
                <a:latin typeface="Meiryo UI" panose="020B0604030504040204" pitchFamily="50" charset="-128"/>
                <a:ea typeface="Meiryo UI" panose="020B0604030504040204" pitchFamily="50" charset="-128"/>
              </a:rPr>
              <a:t>3.0f</a:t>
            </a:r>
            <a:r>
              <a:rPr lang="ja-JP" altLang="en-US" sz="1100" dirty="0" err="1">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Y</a:t>
            </a:r>
            <a:r>
              <a:rPr lang="ja-JP" altLang="en-US" sz="1100" dirty="0">
                <a:latin typeface="Meiryo UI" panose="020B0604030504040204" pitchFamily="50" charset="-128"/>
                <a:ea typeface="Meiryo UI" panose="020B0604030504040204" pitchFamily="50" charset="-128"/>
              </a:rPr>
              <a:t>方向に</a:t>
            </a:r>
            <a:r>
              <a:rPr lang="en-US" altLang="ja-JP" sz="1100" dirty="0">
                <a:latin typeface="Meiryo UI" panose="020B0604030504040204" pitchFamily="50" charset="-128"/>
                <a:ea typeface="Meiryo UI" panose="020B0604030504040204" pitchFamily="50" charset="-128"/>
              </a:rPr>
              <a:t>2.0f</a:t>
            </a:r>
            <a:r>
              <a:rPr lang="ja-JP" altLang="en-US" sz="1100" dirty="0" err="1">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Z</a:t>
            </a:r>
            <a:r>
              <a:rPr lang="ja-JP" altLang="en-US" sz="1100" dirty="0">
                <a:latin typeface="Meiryo UI" panose="020B0604030504040204" pitchFamily="50" charset="-128"/>
                <a:ea typeface="Meiryo UI" panose="020B0604030504040204" pitchFamily="50" charset="-128"/>
              </a:rPr>
              <a:t>方向に</a:t>
            </a:r>
            <a:r>
              <a:rPr lang="en-US" altLang="ja-JP" sz="1100" dirty="0">
                <a:latin typeface="Meiryo UI" panose="020B0604030504040204" pitchFamily="50" charset="-128"/>
                <a:ea typeface="Meiryo UI" panose="020B0604030504040204" pitchFamily="50" charset="-128"/>
              </a:rPr>
              <a:t>-6.5f</a:t>
            </a:r>
            <a:r>
              <a:rPr lang="ja-JP" altLang="en-US" sz="1100" dirty="0">
                <a:latin typeface="Meiryo UI" panose="020B0604030504040204" pitchFamily="50" charset="-128"/>
                <a:ea typeface="Meiryo UI" panose="020B0604030504040204" pitchFamily="50" charset="-128"/>
              </a:rPr>
              <a:t>分移動する移動行列</a:t>
            </a:r>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③</a:t>
            </a:r>
            <a:r>
              <a:rPr lang="en-US" altLang="ja-JP" sz="1100" dirty="0" smtClean="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X</a:t>
            </a:r>
            <a:r>
              <a:rPr lang="ja-JP" altLang="en-US" sz="1100" dirty="0">
                <a:latin typeface="Meiryo UI" panose="020B0604030504040204" pitchFamily="50" charset="-128"/>
                <a:ea typeface="Meiryo UI" panose="020B0604030504040204" pitchFamily="50" charset="-128"/>
              </a:rPr>
              <a:t>を</a:t>
            </a:r>
            <a:r>
              <a:rPr lang="en-US" altLang="ja-JP" sz="1100" dirty="0">
                <a:latin typeface="Meiryo UI" panose="020B0604030504040204" pitchFamily="50" charset="-128"/>
                <a:ea typeface="Meiryo UI" panose="020B0604030504040204" pitchFamily="50" charset="-128"/>
              </a:rPr>
              <a:t>2</a:t>
            </a:r>
            <a:r>
              <a:rPr lang="ja-JP" altLang="en-US" sz="1100" dirty="0">
                <a:latin typeface="Meiryo UI" panose="020B0604030504040204" pitchFamily="50" charset="-128"/>
                <a:ea typeface="Meiryo UI" panose="020B0604030504040204" pitchFamily="50" charset="-128"/>
              </a:rPr>
              <a:t>倍、</a:t>
            </a:r>
            <a:r>
              <a:rPr lang="en-US" altLang="ja-JP" sz="1100" dirty="0">
                <a:latin typeface="Meiryo UI" panose="020B0604030504040204" pitchFamily="50" charset="-128"/>
                <a:ea typeface="Meiryo UI" panose="020B0604030504040204" pitchFamily="50" charset="-128"/>
              </a:rPr>
              <a:t>Y</a:t>
            </a:r>
            <a:r>
              <a:rPr lang="ja-JP" altLang="en-US" sz="1100" dirty="0">
                <a:latin typeface="Meiryo UI" panose="020B0604030504040204" pitchFamily="50" charset="-128"/>
                <a:ea typeface="Meiryo UI" panose="020B0604030504040204" pitchFamily="50" charset="-128"/>
              </a:rPr>
              <a:t>を</a:t>
            </a:r>
            <a:r>
              <a:rPr lang="en-US" altLang="ja-JP" sz="1100" dirty="0">
                <a:latin typeface="Meiryo UI" panose="020B0604030504040204" pitchFamily="50" charset="-128"/>
                <a:ea typeface="Meiryo UI" panose="020B0604030504040204" pitchFamily="50" charset="-128"/>
              </a:rPr>
              <a:t>1.5</a:t>
            </a:r>
            <a:r>
              <a:rPr lang="ja-JP" altLang="en-US" sz="1100" dirty="0">
                <a:latin typeface="Meiryo UI" panose="020B0604030504040204" pitchFamily="50" charset="-128"/>
                <a:ea typeface="Meiryo UI" panose="020B0604030504040204" pitchFamily="50" charset="-128"/>
              </a:rPr>
              <a:t>倍、</a:t>
            </a:r>
            <a:r>
              <a:rPr lang="en-US" altLang="ja-JP" sz="1100" dirty="0">
                <a:latin typeface="Meiryo UI" panose="020B0604030504040204" pitchFamily="50" charset="-128"/>
                <a:ea typeface="Meiryo UI" panose="020B0604030504040204" pitchFamily="50" charset="-128"/>
              </a:rPr>
              <a:t>Z</a:t>
            </a:r>
            <a:r>
              <a:rPr lang="ja-JP" altLang="en-US" sz="1100" dirty="0">
                <a:latin typeface="Meiryo UI" panose="020B0604030504040204" pitchFamily="50" charset="-128"/>
                <a:ea typeface="Meiryo UI" panose="020B0604030504040204" pitchFamily="50" charset="-128"/>
              </a:rPr>
              <a:t>を</a:t>
            </a:r>
            <a:r>
              <a:rPr lang="en-US" altLang="ja-JP" sz="1100" dirty="0">
                <a:latin typeface="Meiryo UI" panose="020B0604030504040204" pitchFamily="50" charset="-128"/>
                <a:ea typeface="Meiryo UI" panose="020B0604030504040204" pitchFamily="50" charset="-128"/>
              </a:rPr>
              <a:t>1.0</a:t>
            </a:r>
            <a:r>
              <a:rPr lang="ja-JP" altLang="en-US" sz="1100" dirty="0">
                <a:latin typeface="Meiryo UI" panose="020B0604030504040204" pitchFamily="50" charset="-128"/>
                <a:ea typeface="Meiryo UI" panose="020B0604030504040204" pitchFamily="50" charset="-128"/>
              </a:rPr>
              <a:t>倍するスケーリング</a:t>
            </a:r>
            <a:r>
              <a:rPr lang="ja-JP" altLang="en-US" sz="1100" dirty="0" smtClean="0">
                <a:latin typeface="Meiryo UI" panose="020B0604030504040204" pitchFamily="50" charset="-128"/>
                <a:ea typeface="Meiryo UI" panose="020B0604030504040204" pitchFamily="50" charset="-128"/>
              </a:rPr>
              <a:t>行列</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プログラム</a:t>
            </a:r>
            <a:r>
              <a:rPr lang="en-US" altLang="ja-JP" sz="1100" dirty="0" smtClean="0">
                <a:latin typeface="ゆたぽん（コーディング）" panose="02000609000000000000" pitchFamily="1" charset="-128"/>
                <a:ea typeface="Meiryo UI" panose="020B0604030504040204" pitchFamily="50" charset="-128"/>
              </a:rPr>
              <a:t>&gt;</a:t>
            </a:r>
          </a:p>
          <a:p>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smtClean="0">
                <a:latin typeface="ゆたぽん（コーディング）" panose="02000609000000000000" pitchFamily="1" charset="-128"/>
                <a:ea typeface="Meiryo UI" panose="020B0604030504040204" pitchFamily="50" charset="-128"/>
              </a:rPr>
              <a:t>worldMatrix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ワールド</a:t>
            </a:r>
            <a:r>
              <a:rPr lang="ja-JP" altLang="en-US" sz="1100" dirty="0">
                <a:latin typeface="ゆたぽん（コーディング）" panose="02000609000000000000" pitchFamily="1" charset="-128"/>
                <a:ea typeface="Meiryo UI" panose="020B0604030504040204" pitchFamily="50" charset="-128"/>
              </a:rPr>
              <a:t>行列</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a:latin typeface="ゆたぽん（コーディング）" panose="02000609000000000000" pitchFamily="1" charset="-128"/>
                <a:ea typeface="Meiryo UI" panose="020B0604030504040204" pitchFamily="50" charset="-128"/>
              </a:rPr>
              <a:t>wk</a:t>
            </a:r>
            <a:r>
              <a:rPr lang="en-US" altLang="ja-JP" sz="1100" dirty="0" err="1" smtClean="0">
                <a:latin typeface="ゆたぽん（コーディング）" panose="02000609000000000000" pitchFamily="1" charset="-128"/>
                <a:ea typeface="Meiryo UI" panose="020B0604030504040204" pitchFamily="50" charset="-128"/>
              </a:rPr>
              <a:t>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作業用行列</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worldMatrix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ワールド行列単位行列化</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D3DXMatrixIdentity</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wkMatrix</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作業用行列単位行列化</a:t>
            </a:r>
            <a:endParaRPr lang="en-US" altLang="ja-JP"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スケーリング</a:t>
            </a:r>
            <a:r>
              <a:rPr lang="ja-JP" altLang="en-US" sz="1100" dirty="0" smtClean="0">
                <a:latin typeface="ゆたぽん（コーディング）" panose="02000609000000000000" pitchFamily="1" charset="-128"/>
                <a:ea typeface="Meiryo UI" panose="020B0604030504040204" pitchFamily="50" charset="-128"/>
              </a:rPr>
              <a:t>行列</a:t>
            </a:r>
            <a:r>
              <a:rPr lang="ja-JP" altLang="en-US" sz="1100" dirty="0">
                <a:latin typeface="ゆたぽん（コーディング）" panose="02000609000000000000" pitchFamily="1" charset="-128"/>
                <a:ea typeface="Meiryo UI" panose="020B0604030504040204" pitchFamily="50" charset="-128"/>
              </a:rPr>
              <a:t>作成</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D3DXMatrixScaling</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worldMatrix</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2.0f, 1.5f, 1.0f</a:t>
            </a:r>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回転行列</a:t>
            </a:r>
            <a:r>
              <a:rPr lang="ja-JP" altLang="en-US" sz="1100" dirty="0">
                <a:latin typeface="ゆたぽん（コーディング）" panose="02000609000000000000" pitchFamily="1" charset="-128"/>
                <a:ea typeface="Meiryo UI" panose="020B0604030504040204" pitchFamily="50" charset="-128"/>
              </a:rPr>
              <a:t>作成</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D3DXMatrixRotationYawPitchRoll(&amp;</a:t>
            </a:r>
            <a:r>
              <a:rPr lang="en-US" altLang="ja-JP" sz="1100" dirty="0" err="1" smtClean="0">
                <a:latin typeface="ゆたぽん（コーディング）" panose="02000609000000000000" pitchFamily="1" charset="-128"/>
                <a:ea typeface="Meiryo UI" panose="020B0604030504040204" pitchFamily="50" charset="-128"/>
              </a:rPr>
              <a:t>wkMatrix</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D3DXToRadian(45.0f), D3DXToRadian(30.0f), D3DXToRadian(60.0f));</a:t>
            </a:r>
            <a:endParaRPr lang="ja-JP" altLang="ja-JP"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スケーリング行列と回転行列を合成した合成行列作成</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D3DXMatrixMultiply</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worldMatrix</a:t>
            </a:r>
            <a:r>
              <a:rPr lang="en-US" altLang="ja-JP" sz="1100" dirty="0" smtClean="0">
                <a:latin typeface="ゆたぽん（コーディング）" panose="02000609000000000000" pitchFamily="1" charset="-128"/>
                <a:ea typeface="Meiryo UI" panose="020B0604030504040204" pitchFamily="50" charset="-128"/>
              </a:rPr>
              <a:t>, &amp;</a:t>
            </a:r>
            <a:r>
              <a:rPr lang="en-US" altLang="ja-JP" sz="1100" dirty="0" err="1" smtClean="0">
                <a:latin typeface="ゆたぽん（コーディング）" panose="02000609000000000000" pitchFamily="1" charset="-128"/>
                <a:ea typeface="Meiryo UI" panose="020B0604030504040204" pitchFamily="50" charset="-128"/>
              </a:rPr>
              <a:t>worldMatrix</a:t>
            </a:r>
            <a:r>
              <a:rPr lang="en-US" altLang="ja-JP" sz="1100" dirty="0" smtClean="0">
                <a:latin typeface="ゆたぽん（コーディング）" panose="02000609000000000000" pitchFamily="1" charset="-128"/>
                <a:ea typeface="Meiryo UI" panose="020B0604030504040204" pitchFamily="50" charset="-128"/>
              </a:rPr>
              <a:t>, &amp;</a:t>
            </a:r>
            <a:r>
              <a:rPr lang="en-US" altLang="ja-JP" sz="1100" dirty="0" err="1" smtClean="0">
                <a:latin typeface="ゆたぽん（コーディング）" panose="02000609000000000000" pitchFamily="1" charset="-128"/>
                <a:ea typeface="Meiryo UI" panose="020B0604030504040204" pitchFamily="50" charset="-128"/>
              </a:rPr>
              <a:t>wkMatrix</a:t>
            </a:r>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D3DXMatrixIdentity(&amp;</a:t>
            </a:r>
            <a:r>
              <a:rPr lang="en-US" altLang="ja-JP" sz="1100" dirty="0" err="1">
                <a:latin typeface="ゆたぽん（コーディング）" panose="02000609000000000000" pitchFamily="1" charset="-128"/>
                <a:ea typeface="Meiryo UI" panose="020B0604030504040204" pitchFamily="50" charset="-128"/>
              </a:rPr>
              <a:t>wkMatrix</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作業用行列単位</a:t>
            </a:r>
            <a:r>
              <a:rPr lang="ja-JP" altLang="en-US" sz="1100" dirty="0" smtClean="0">
                <a:latin typeface="ゆたぽん（コーディング）" panose="02000609000000000000" pitchFamily="1" charset="-128"/>
                <a:ea typeface="Meiryo UI" panose="020B0604030504040204" pitchFamily="50" charset="-128"/>
              </a:rPr>
              <a:t>行列化</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移動行列</a:t>
            </a:r>
            <a:r>
              <a:rPr lang="ja-JP" altLang="en-US" sz="1100" dirty="0" smtClean="0">
                <a:latin typeface="ゆたぽん（コーディング）" panose="02000609000000000000" pitchFamily="1" charset="-128"/>
                <a:ea typeface="Meiryo UI" panose="020B0604030504040204" pitchFamily="50" charset="-128"/>
              </a:rPr>
              <a:t>作成</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D3DXMatrixTranslation(&amp;</a:t>
            </a:r>
            <a:r>
              <a:rPr lang="en-US" altLang="ja-JP" sz="1100" dirty="0" err="1" smtClean="0">
                <a:latin typeface="ゆたぽん（コーディング）" panose="02000609000000000000" pitchFamily="1" charset="-128"/>
                <a:ea typeface="Meiryo UI" panose="020B0604030504040204" pitchFamily="50" charset="-128"/>
              </a:rPr>
              <a:t>wkMatrix</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3.0f</a:t>
            </a:r>
            <a:r>
              <a:rPr lang="en-US" altLang="ja-JP" sz="1100" dirty="0" smtClean="0">
                <a:latin typeface="ゆたぽん（コーディング）" panose="02000609000000000000" pitchFamily="1" charset="-128"/>
                <a:ea typeface="Meiryo UI" panose="020B0604030504040204" pitchFamily="50" charset="-128"/>
              </a:rPr>
              <a:t>, 2.0f</a:t>
            </a:r>
            <a:r>
              <a:rPr lang="en-US" altLang="ja-JP" sz="1100" dirty="0">
                <a:latin typeface="ゆたぽん（コーディング）" panose="02000609000000000000" pitchFamily="1" charset="-128"/>
                <a:ea typeface="Meiryo UI" panose="020B0604030504040204" pitchFamily="50" charset="-128"/>
              </a:rPr>
              <a:t>, -6.5f</a:t>
            </a:r>
            <a:r>
              <a:rPr lang="en-US" altLang="ja-JP" sz="1100" dirty="0" smtClean="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合成行列と移動行列を合成した行列</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ワールド行列</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作成</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D3DXMatrixMultiply(&amp;</a:t>
            </a:r>
            <a:r>
              <a:rPr lang="en-US" altLang="ja-JP" sz="1100" dirty="0" err="1">
                <a:latin typeface="ゆたぽん（コーディング）" panose="02000609000000000000" pitchFamily="1" charset="-128"/>
                <a:ea typeface="Meiryo UI" panose="020B0604030504040204" pitchFamily="50" charset="-128"/>
              </a:rPr>
              <a:t>worldMatrix</a:t>
            </a:r>
            <a:r>
              <a:rPr lang="en-US" altLang="ja-JP" sz="1100" dirty="0">
                <a:latin typeface="ゆたぽん（コーディング）" panose="02000609000000000000" pitchFamily="1" charset="-128"/>
                <a:ea typeface="Meiryo UI" panose="020B0604030504040204" pitchFamily="50" charset="-128"/>
              </a:rPr>
              <a:t>, &amp;</a:t>
            </a:r>
            <a:r>
              <a:rPr lang="en-US" altLang="ja-JP" sz="1100" dirty="0" err="1">
                <a:latin typeface="ゆたぽん（コーディング）" panose="02000609000000000000" pitchFamily="1" charset="-128"/>
                <a:ea typeface="Meiryo UI" panose="020B0604030504040204" pitchFamily="50" charset="-128"/>
              </a:rPr>
              <a:t>worldMatrix</a:t>
            </a:r>
            <a:r>
              <a:rPr lang="en-US" altLang="ja-JP" sz="1100" dirty="0">
                <a:latin typeface="ゆたぽん（コーディング）" panose="02000609000000000000" pitchFamily="1" charset="-128"/>
                <a:ea typeface="Meiryo UI" panose="020B0604030504040204" pitchFamily="50" charset="-128"/>
              </a:rPr>
              <a:t>, &amp;</a:t>
            </a:r>
            <a:r>
              <a:rPr lang="en-US" altLang="ja-JP" sz="1100" dirty="0" err="1">
                <a:latin typeface="ゆたぽん（コーディング）" panose="02000609000000000000" pitchFamily="1" charset="-128"/>
                <a:ea typeface="Meiryo UI" panose="020B0604030504040204" pitchFamily="50" charset="-128"/>
              </a:rPr>
              <a:t>wkMatrix</a:t>
            </a:r>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21" name="正方形/長方形 20"/>
          <p:cNvSpPr/>
          <p:nvPr/>
        </p:nvSpPr>
        <p:spPr>
          <a:xfrm>
            <a:off x="1272184" y="2108622"/>
            <a:ext cx="4965128" cy="1311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1124744" y="323528"/>
            <a:ext cx="5112568"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例えば、行列</a:t>
            </a:r>
            <a:r>
              <a:rPr lang="en-US" altLang="ja-JP" sz="1100" dirty="0" err="1" smtClean="0">
                <a:latin typeface="Meiryo UI" panose="020B0604030504040204" pitchFamily="50" charset="-128"/>
                <a:ea typeface="Meiryo UI" panose="020B0604030504040204" pitchFamily="50" charset="-128"/>
              </a:rPr>
              <a:t>matA</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行列</a:t>
            </a:r>
            <a:r>
              <a:rPr lang="en-US" altLang="ja-JP" sz="1100" dirty="0" err="1" smtClean="0">
                <a:latin typeface="Meiryo UI" panose="020B0604030504040204" pitchFamily="50" charset="-128"/>
                <a:ea typeface="Meiryo UI" panose="020B0604030504040204" pitchFamily="50" charset="-128"/>
              </a:rPr>
              <a:t>matB</a:t>
            </a:r>
            <a:r>
              <a:rPr lang="ja-JP" altLang="en-US" sz="1100" dirty="0" smtClean="0">
                <a:latin typeface="Meiryo UI" panose="020B0604030504040204" pitchFamily="50" charset="-128"/>
                <a:ea typeface="Meiryo UI" panose="020B0604030504040204" pitchFamily="50" charset="-128"/>
              </a:rPr>
              <a:t>を行い、</a:t>
            </a:r>
            <a:r>
              <a:rPr lang="en-US" altLang="ja-JP" sz="1100" dirty="0" err="1" smtClean="0">
                <a:latin typeface="Meiryo UI" panose="020B0604030504040204" pitchFamily="50" charset="-128"/>
                <a:ea typeface="Meiryo UI" panose="020B0604030504040204" pitchFamily="50" charset="-128"/>
              </a:rPr>
              <a:t>matR</a:t>
            </a:r>
            <a:r>
              <a:rPr lang="ja-JP" altLang="en-US" sz="1100" dirty="0" smtClean="0">
                <a:latin typeface="Meiryo UI" panose="020B0604030504040204" pitchFamily="50" charset="-128"/>
                <a:ea typeface="Meiryo UI" panose="020B0604030504040204" pitchFamily="50" charset="-128"/>
              </a:rPr>
              <a:t>を作成する例を以下に記述する。</a:t>
            </a:r>
            <a:endParaRPr lang="en-US" altLang="ja-JP" sz="1100" dirty="0" smtClean="0">
              <a:latin typeface="Meiryo UI" panose="020B0604030504040204" pitchFamily="50" charset="-128"/>
              <a:ea typeface="Meiryo UI" panose="020B0604030504040204" pitchFamily="50" charset="-128"/>
            </a:endParaRPr>
          </a:p>
        </p:txBody>
      </p:sp>
      <p:sp>
        <p:nvSpPr>
          <p:cNvPr id="23" name="正方形/長方形 22"/>
          <p:cNvSpPr/>
          <p:nvPr/>
        </p:nvSpPr>
        <p:spPr>
          <a:xfrm>
            <a:off x="1272182" y="650874"/>
            <a:ext cx="4965129" cy="938719"/>
          </a:xfrm>
          <a:prstGeom prst="rect">
            <a:avLst/>
          </a:prstGeom>
        </p:spPr>
        <p:txBody>
          <a:bodyPr wrap="square">
            <a:spAutoFit/>
          </a:bodyPr>
          <a:lstStyle/>
          <a:p>
            <a:r>
              <a:rPr lang="en-US" altLang="ja-JP" sz="1100" b="1" dirty="0" smtClean="0">
                <a:latin typeface="ゆたぽん（コーディング）" panose="02000609000000000000" pitchFamily="1" charset="-128"/>
                <a:ea typeface="Meiryo UI" panose="020B0604030504040204" pitchFamily="50" charset="-128"/>
              </a:rPr>
              <a:t>D3DXMATRIX </a:t>
            </a:r>
            <a:r>
              <a:rPr lang="en-US" altLang="ja-JP" sz="1100" b="1" dirty="0" err="1" smtClean="0">
                <a:latin typeface="ゆたぽん（コーディング）" panose="02000609000000000000" pitchFamily="1" charset="-128"/>
                <a:ea typeface="Meiryo UI" panose="020B0604030504040204" pitchFamily="50" charset="-128"/>
              </a:rPr>
              <a:t>matA</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err="1" smtClean="0">
                <a:latin typeface="ゆたぽん（コーディング）" panose="02000609000000000000" pitchFamily="1" charset="-128"/>
                <a:ea typeface="Meiryo UI" panose="020B0604030504040204" pitchFamily="50" charset="-128"/>
              </a:rPr>
              <a:t>matB</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err="1" smtClean="0">
                <a:latin typeface="ゆたぽん（コーディング）" panose="02000609000000000000" pitchFamily="1" charset="-128"/>
                <a:ea typeface="Meiryo UI" panose="020B0604030504040204" pitchFamily="50" charset="-128"/>
              </a:rPr>
              <a:t>matR</a:t>
            </a:r>
            <a:r>
              <a:rPr lang="en-US" altLang="ja-JP" sz="1100" b="1"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D3DXMatrixIdentity(&amp;</a:t>
            </a:r>
            <a:r>
              <a:rPr lang="en-US" altLang="ja-JP" sz="1100" dirty="0" err="1" smtClean="0">
                <a:latin typeface="ゆたぽん（コーディング）" panose="02000609000000000000" pitchFamily="1" charset="-128"/>
                <a:ea typeface="Meiryo UI" panose="020B0604030504040204" pitchFamily="50" charset="-128"/>
              </a:rPr>
              <a:t>matA</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D3DXMatrixIdentity</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matB</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D3DXMatrixIdentity</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matR</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b="1" dirty="0" smtClean="0">
                <a:latin typeface="ゆたぽん（コーディング）" panose="02000609000000000000" pitchFamily="1" charset="-128"/>
                <a:ea typeface="Meiryo UI" panose="020B0604030504040204" pitchFamily="50" charset="-128"/>
              </a:rPr>
              <a:t>D3DXMatrixMultiply(&amp;</a:t>
            </a:r>
            <a:r>
              <a:rPr lang="en-US" altLang="ja-JP" sz="1100" b="1" dirty="0" err="1" smtClean="0">
                <a:latin typeface="ゆたぽん（コーディング）" panose="02000609000000000000" pitchFamily="1" charset="-128"/>
                <a:ea typeface="Meiryo UI" panose="020B0604030504040204" pitchFamily="50" charset="-128"/>
              </a:rPr>
              <a:t>matR</a:t>
            </a:r>
            <a:r>
              <a:rPr lang="en-US" altLang="ja-JP" sz="1100" b="1" dirty="0" smtClean="0">
                <a:latin typeface="ゆたぽん（コーディング）" panose="02000609000000000000" pitchFamily="1" charset="-128"/>
                <a:ea typeface="Meiryo UI" panose="020B0604030504040204" pitchFamily="50" charset="-128"/>
              </a:rPr>
              <a:t>, &amp;</a:t>
            </a:r>
            <a:r>
              <a:rPr lang="en-US" altLang="ja-JP" sz="1100" b="1" dirty="0" err="1" smtClean="0">
                <a:latin typeface="ゆたぽん（コーディング）" panose="02000609000000000000" pitchFamily="1" charset="-128"/>
                <a:ea typeface="Meiryo UI" panose="020B0604030504040204" pitchFamily="50" charset="-128"/>
              </a:rPr>
              <a:t>matA</a:t>
            </a:r>
            <a:r>
              <a:rPr lang="en-US" altLang="ja-JP" sz="1100" b="1" dirty="0" smtClean="0">
                <a:latin typeface="ゆたぽん（コーディング）" panose="02000609000000000000" pitchFamily="1" charset="-128"/>
                <a:ea typeface="Meiryo UI" panose="020B0604030504040204" pitchFamily="50" charset="-128"/>
              </a:rPr>
              <a:t>, &amp;</a:t>
            </a:r>
            <a:r>
              <a:rPr lang="en-US" altLang="ja-JP" sz="1100" b="1" dirty="0" err="1" smtClean="0">
                <a:latin typeface="ゆたぽん（コーディング）" panose="02000609000000000000" pitchFamily="1" charset="-128"/>
                <a:ea typeface="Meiryo UI" panose="020B0604030504040204" pitchFamily="50" charset="-128"/>
              </a:rPr>
              <a:t>matB</a:t>
            </a:r>
            <a:r>
              <a:rPr lang="en-US" altLang="ja-JP" sz="1100" b="1" dirty="0" smtClean="0">
                <a:latin typeface="ゆたぽん（コーディング）" panose="02000609000000000000" pitchFamily="1" charset="-128"/>
                <a:ea typeface="Meiryo UI" panose="020B0604030504040204" pitchFamily="50" charset="-128"/>
              </a:rPr>
              <a:t>);</a:t>
            </a:r>
            <a:endParaRPr lang="ja-JP" altLang="ja-JP" sz="1100" b="1" dirty="0">
              <a:latin typeface="ゆたぽん（コーディング）" panose="02000609000000000000" pitchFamily="1" charset="-128"/>
              <a:ea typeface="Meiryo UI" panose="020B0604030504040204" pitchFamily="50" charset="-128"/>
            </a:endParaRPr>
          </a:p>
        </p:txBody>
      </p:sp>
      <p:sp>
        <p:nvSpPr>
          <p:cNvPr id="24" name="正方形/長方形 23"/>
          <p:cNvSpPr/>
          <p:nvPr/>
        </p:nvSpPr>
        <p:spPr>
          <a:xfrm>
            <a:off x="1272183" y="635661"/>
            <a:ext cx="4965128" cy="9539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5" name="正方形/長方形 24"/>
          <p:cNvSpPr/>
          <p:nvPr/>
        </p:nvSpPr>
        <p:spPr>
          <a:xfrm>
            <a:off x="1272184" y="3567967"/>
            <a:ext cx="4965128" cy="4219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720181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63</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6026" y="395536"/>
            <a:ext cx="253306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5.5</a:t>
            </a:r>
            <a:r>
              <a:rPr kumimoji="1" lang="ja-JP" altLang="en-US" u="sng" dirty="0" smtClean="0">
                <a:latin typeface="Meiryo UI" panose="020B0604030504040204" pitchFamily="50" charset="-128"/>
                <a:ea typeface="Meiryo UI" panose="020B0604030504040204" pitchFamily="50" charset="-128"/>
              </a:rPr>
              <a:t>　ワールド行列の適用</a:t>
            </a:r>
            <a:endParaRPr kumimoji="1" lang="ja-JP" altLang="en-US" u="sng"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704058" y="764868"/>
            <a:ext cx="5811042"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作成した</a:t>
            </a:r>
            <a:r>
              <a:rPr lang="ja-JP" altLang="en-US" sz="1100" b="1" dirty="0" smtClean="0">
                <a:latin typeface="Meiryo UI" panose="020B0604030504040204" pitchFamily="50" charset="-128"/>
                <a:ea typeface="Meiryo UI" panose="020B0604030504040204" pitchFamily="50" charset="-128"/>
              </a:rPr>
              <a:t>ワールド行列は、描画時に</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デバイスに対して適用する</a:t>
            </a:r>
            <a:r>
              <a:rPr lang="ja-JP" altLang="en-US" sz="1100" b="1" dirty="0">
                <a:latin typeface="Meiryo UI" panose="020B0604030504040204" pitchFamily="50" charset="-128"/>
                <a:ea typeface="Meiryo UI" panose="020B0604030504040204" pitchFamily="50" charset="-128"/>
              </a:rPr>
              <a:t>必要</a:t>
            </a:r>
            <a:r>
              <a:rPr lang="ja-JP" altLang="en-US" sz="1100" b="1" dirty="0" smtClean="0">
                <a:latin typeface="Meiryo UI" panose="020B0604030504040204" pitchFamily="50" charset="-128"/>
                <a:ea typeface="Meiryo UI" panose="020B0604030504040204" pitchFamily="50" charset="-128"/>
              </a:rPr>
              <a:t>がある</a:t>
            </a:r>
            <a:r>
              <a:rPr lang="ja-JP" altLang="en-US" sz="1100" dirty="0" smtClean="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ワールド行列を</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デバイスに対して適用するには、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ja-JP" altLang="en-US" sz="1100" b="1" dirty="0">
                <a:latin typeface="Meiryo UI" panose="020B0604030504040204" pitchFamily="50" charset="-128"/>
                <a:ea typeface="Meiryo UI" panose="020B0604030504040204" pitchFamily="50" charset="-128"/>
              </a:rPr>
              <a:t>　</a:t>
            </a:r>
            <a:r>
              <a:rPr lang="en-US" altLang="ja-JP" sz="1100" b="1" dirty="0" err="1" smtClean="0">
                <a:latin typeface="Meiryo UI" panose="020B0604030504040204" pitchFamily="50" charset="-128"/>
                <a:ea typeface="Meiryo UI" panose="020B0604030504040204" pitchFamily="50" charset="-128"/>
              </a:rPr>
              <a:t>SetTransform</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する。なお、</a:t>
            </a:r>
            <a:r>
              <a:rPr lang="ja-JP" altLang="en-US" sz="1100" b="1" dirty="0" smtClean="0">
                <a:latin typeface="Meiryo UI" panose="020B0604030504040204" pitchFamily="50" charset="-128"/>
                <a:ea typeface="Meiryo UI" panose="020B0604030504040204" pitchFamily="50" charset="-128"/>
              </a:rPr>
              <a:t>設定したワールド行列は次回再設定されるまで適用され続けるため、必ず描画の直前で毎回呼出すこと。</a:t>
            </a:r>
            <a:endParaRPr lang="en-US" altLang="ja-JP" sz="1100" b="1" dirty="0" smtClean="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1188229" y="1475656"/>
            <a:ext cx="5049131"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SetTransform</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トランスフォーム ステートの値を記述する定数を定義する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SetTransform</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D3DTRANSFORMSTATETYPE</a:t>
            </a:r>
            <a:r>
              <a:rPr lang="en-US" altLang="ja-JP" sz="1100" dirty="0">
                <a:latin typeface="ゆたぽん（コーディング）" panose="02000609000000000000" pitchFamily="1" charset="-128"/>
                <a:ea typeface="Meiryo UI" panose="020B0604030504040204" pitchFamily="50" charset="-128"/>
              </a:rPr>
              <a:t> State</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変更対象のデバイス ステート変数</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CONST </a:t>
            </a:r>
            <a:r>
              <a:rPr lang="en-US" altLang="ja-JP" sz="1100" dirty="0">
                <a:latin typeface="ゆたぽん（コーディング）" panose="02000609000000000000" pitchFamily="1" charset="-128"/>
                <a:ea typeface="Meiryo UI" panose="020B0604030504040204" pitchFamily="50" charset="-128"/>
              </a:rPr>
              <a:t>D3DMATRIX *</a:t>
            </a:r>
            <a:r>
              <a:rPr lang="en-US" altLang="ja-JP" sz="1100" dirty="0" err="1" smtClean="0">
                <a:latin typeface="ゆたぽん（コーディング）" panose="02000609000000000000" pitchFamily="1" charset="-128"/>
                <a:ea typeface="Meiryo UI" panose="020B0604030504040204" pitchFamily="50" charset="-128"/>
              </a:rPr>
              <a:t>pMatrix</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適用する行列</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13" name="正方形/長方形 12"/>
          <p:cNvSpPr/>
          <p:nvPr/>
        </p:nvSpPr>
        <p:spPr>
          <a:xfrm>
            <a:off x="1207595" y="1686440"/>
            <a:ext cx="4741734" cy="1235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4" name="テキスト ボックス 13"/>
          <p:cNvSpPr txBox="1"/>
          <p:nvPr/>
        </p:nvSpPr>
        <p:spPr>
          <a:xfrm>
            <a:off x="692696" y="2987824"/>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第</a:t>
            </a:r>
            <a:r>
              <a:rPr lang="en-US" altLang="ja-JP" sz="1100" dirty="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引数のデバイスステート変数には、以下のものがある。</a:t>
            </a:r>
            <a:endParaRPr lang="en-US" altLang="ja-JP" sz="1100" dirty="0" smtClean="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575468937"/>
              </p:ext>
            </p:extLst>
          </p:nvPr>
        </p:nvGraphicFramePr>
        <p:xfrm>
          <a:off x="620688" y="3275856"/>
          <a:ext cx="5688632" cy="3916680"/>
        </p:xfrm>
        <a:graphic>
          <a:graphicData uri="http://schemas.openxmlformats.org/drawingml/2006/table">
            <a:tbl>
              <a:tblPr firstRow="1" bandRow="1">
                <a:tableStyleId>{5C22544A-7EE6-4342-B048-85BDC9FD1C3A}</a:tableStyleId>
              </a:tblPr>
              <a:tblGrid>
                <a:gridCol w="360040"/>
                <a:gridCol w="2376264"/>
                <a:gridCol w="2952328"/>
              </a:tblGrid>
              <a:tr h="144016">
                <a:tc>
                  <a:txBody>
                    <a:bodyPr/>
                    <a:lstStyle/>
                    <a:p>
                      <a:r>
                        <a:rPr kumimoji="1" lang="en-US" altLang="ja-JP" sz="900" dirty="0" smtClean="0">
                          <a:solidFill>
                            <a:sysClr val="windowText" lastClr="000000"/>
                          </a:solidFill>
                          <a:latin typeface="Meiryo UI" panose="020B0604030504040204" pitchFamily="50" charset="-128"/>
                          <a:ea typeface="Meiryo UI" panose="020B0604030504040204" pitchFamily="50" charset="-128"/>
                        </a:rPr>
                        <a:t>No</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デバイスステート変数</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内容</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172968">
                <a:tc>
                  <a:txBody>
                    <a:bodyPr/>
                    <a:lstStyle/>
                    <a:p>
                      <a:pPr algn="ctr"/>
                      <a:r>
                        <a:rPr kumimoji="1" lang="en-US" altLang="ja-JP" sz="1100" b="1" dirty="0" smtClean="0">
                          <a:solidFill>
                            <a:sysClr val="windowText" lastClr="000000"/>
                          </a:solidFill>
                          <a:latin typeface="Meiryo UI" panose="020B0604030504040204" pitchFamily="50" charset="-128"/>
                          <a:ea typeface="Meiryo UI" panose="020B0604030504040204" pitchFamily="50" charset="-128"/>
                        </a:rPr>
                        <a:t>1</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1" dirty="0" smtClean="0">
                          <a:solidFill>
                            <a:sysClr val="windowText" lastClr="000000"/>
                          </a:solidFill>
                          <a:latin typeface="Meiryo UI" panose="020B0604030504040204" pitchFamily="50" charset="-128"/>
                          <a:ea typeface="Meiryo UI" panose="020B0604030504040204" pitchFamily="50" charset="-128"/>
                        </a:rPr>
                        <a:t>D3DTS_WORLD</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b="1" dirty="0" smtClean="0">
                          <a:solidFill>
                            <a:sysClr val="windowText" lastClr="000000"/>
                          </a:solidFill>
                          <a:latin typeface="Meiryo UI" panose="020B0604030504040204" pitchFamily="50" charset="-128"/>
                          <a:ea typeface="Meiryo UI" panose="020B0604030504040204" pitchFamily="50" charset="-128"/>
                        </a:rPr>
                        <a:t>ワールド行列として設定</a:t>
                      </a:r>
                      <a:endParaRPr kumimoji="1" lang="ja-JP" altLang="en-US" sz="10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912">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2</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D3DTS_WORLDMATRIX(index)</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index </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のワールド行列として設定。頂点ブレンディングに対してのみ、複数のワールド行列が使われる。それ以外の場合は、</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D3DTS_WORLD </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のみ使われる。</a:t>
                      </a:r>
                      <a:endParaRPr kumimoji="1" lang="en-US" altLang="ja-JP" sz="1000" dirty="0" smtClean="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b="1" dirty="0" smtClean="0">
                          <a:solidFill>
                            <a:sysClr val="windowText" lastClr="000000"/>
                          </a:solidFill>
                          <a:latin typeface="Meiryo UI" panose="020B0604030504040204" pitchFamily="50" charset="-128"/>
                          <a:ea typeface="Meiryo UI" panose="020B0604030504040204" pitchFamily="50" charset="-128"/>
                        </a:rPr>
                        <a:t>3</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1" dirty="0" smtClean="0">
                          <a:solidFill>
                            <a:sysClr val="windowText" lastClr="000000"/>
                          </a:solidFill>
                          <a:latin typeface="Meiryo UI" panose="020B0604030504040204" pitchFamily="50" charset="-128"/>
                          <a:ea typeface="Meiryo UI" panose="020B0604030504040204" pitchFamily="50" charset="-128"/>
                        </a:rPr>
                        <a:t>D3DTS_VIEW</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b="1" dirty="0" smtClean="0">
                          <a:solidFill>
                            <a:sysClr val="windowText" lastClr="000000"/>
                          </a:solidFill>
                          <a:latin typeface="Meiryo UI" panose="020B0604030504040204" pitchFamily="50" charset="-128"/>
                          <a:ea typeface="Meiryo UI" panose="020B0604030504040204" pitchFamily="50" charset="-128"/>
                        </a:rPr>
                        <a:t>ビュー トランスフォーム行列として設定</a:t>
                      </a:r>
                      <a:endParaRPr kumimoji="1" lang="ja-JP" altLang="en-US" sz="10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b="1" dirty="0" smtClean="0">
                          <a:solidFill>
                            <a:sysClr val="windowText" lastClr="000000"/>
                          </a:solidFill>
                          <a:latin typeface="Meiryo UI" panose="020B0604030504040204" pitchFamily="50" charset="-128"/>
                          <a:ea typeface="Meiryo UI" panose="020B0604030504040204" pitchFamily="50" charset="-128"/>
                        </a:rPr>
                        <a:t>4</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1" dirty="0" smtClean="0">
                          <a:solidFill>
                            <a:sysClr val="windowText" lastClr="000000"/>
                          </a:solidFill>
                          <a:latin typeface="Meiryo UI" panose="020B0604030504040204" pitchFamily="50" charset="-128"/>
                          <a:ea typeface="Meiryo UI" panose="020B0604030504040204" pitchFamily="50" charset="-128"/>
                        </a:rPr>
                        <a:t>D3DTS_PROJECTION</a:t>
                      </a:r>
                      <a:endParaRPr kumimoji="1" lang="ja-JP" altLang="en-US" sz="11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b="1" dirty="0" smtClean="0">
                          <a:solidFill>
                            <a:sysClr val="windowText" lastClr="000000"/>
                          </a:solidFill>
                          <a:latin typeface="Meiryo UI" panose="020B0604030504040204" pitchFamily="50" charset="-128"/>
                          <a:ea typeface="Meiryo UI" panose="020B0604030504040204" pitchFamily="50" charset="-128"/>
                        </a:rPr>
                        <a:t>射影トランスフォーム行列として設定</a:t>
                      </a:r>
                      <a:endParaRPr kumimoji="1" lang="ja-JP" altLang="en-US" sz="1000" b="1"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476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5</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D3DTS_TEXTURE0</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0</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6</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D3DTS_TEXTURE1</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1</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7</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D3DTS_TEXTURE2</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2</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8</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D3DTS_TEXTURE3</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3</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9</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D3DTS_TEXTURE4</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4</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504">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10</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D3DTS_TEXTURE5</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5</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11</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D3DTS_TEXTURE6</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6</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40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12</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D3DTS_TEXTURE7</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7</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13</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smtClean="0">
                          <a:solidFill>
                            <a:sysClr val="windowText" lastClr="000000"/>
                          </a:solidFill>
                          <a:latin typeface="Meiryo UI" panose="020B0604030504040204" pitchFamily="50" charset="-128"/>
                          <a:ea typeface="Meiryo UI" panose="020B0604030504040204" pitchFamily="50" charset="-128"/>
                        </a:rPr>
                        <a:t>D3DTS_TEXTURE8</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テクスチャ ステージ</a:t>
                      </a:r>
                      <a:r>
                        <a:rPr kumimoji="1" lang="en-US" altLang="ja-JP" sz="1000" dirty="0" smtClean="0">
                          <a:solidFill>
                            <a:sysClr val="windowText" lastClr="000000"/>
                          </a:solidFill>
                          <a:latin typeface="Meiryo UI" panose="020B0604030504040204" pitchFamily="50" charset="-128"/>
                          <a:ea typeface="Meiryo UI" panose="020B0604030504040204" pitchFamily="50" charset="-128"/>
                        </a:rPr>
                        <a:t>8</a:t>
                      </a:r>
                      <a:r>
                        <a:rPr kumimoji="1" lang="ja-JP" altLang="en-US" sz="1000" dirty="0" smtClean="0">
                          <a:solidFill>
                            <a:sysClr val="windowText" lastClr="000000"/>
                          </a:solidFill>
                          <a:latin typeface="Meiryo UI" panose="020B0604030504040204" pitchFamily="50" charset="-128"/>
                          <a:ea typeface="Meiryo UI" panose="020B0604030504040204" pitchFamily="50" charset="-128"/>
                        </a:rPr>
                        <a:t>の行列として設定</a:t>
                      </a:r>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 name="テキスト ボックス 15"/>
          <p:cNvSpPr txBox="1"/>
          <p:nvPr/>
        </p:nvSpPr>
        <p:spPr>
          <a:xfrm>
            <a:off x="692696" y="7262718"/>
            <a:ext cx="5760640"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今回は</a:t>
            </a:r>
            <a:r>
              <a:rPr lang="ja-JP" altLang="en-US" sz="1100" b="1" dirty="0" smtClean="0">
                <a:latin typeface="Meiryo UI" panose="020B0604030504040204" pitchFamily="50" charset="-128"/>
                <a:ea typeface="Meiryo UI" panose="020B0604030504040204" pitchFamily="50" charset="-128"/>
              </a:rPr>
              <a:t>ワールド行列を設定する為、</a:t>
            </a:r>
            <a:r>
              <a:rPr lang="en-US" altLang="ja-JP" sz="1100" b="1" dirty="0" smtClean="0">
                <a:latin typeface="Meiryo UI" panose="020B0604030504040204" pitchFamily="50" charset="-128"/>
                <a:ea typeface="Meiryo UI" panose="020B0604030504040204" pitchFamily="50" charset="-128"/>
              </a:rPr>
              <a:t>No.1</a:t>
            </a:r>
            <a:r>
              <a:rPr lang="ja-JP" altLang="en-US" sz="1100" b="1" dirty="0" smtClean="0">
                <a:latin typeface="Meiryo UI" panose="020B0604030504040204" pitchFamily="50" charset="-128"/>
                <a:ea typeface="Meiryo UI" panose="020B0604030504040204" pitchFamily="50" charset="-128"/>
              </a:rPr>
              <a:t>の</a:t>
            </a:r>
            <a:r>
              <a:rPr lang="en-US" altLang="ja-JP" sz="1100" b="1" dirty="0" smtClean="0">
                <a:latin typeface="Meiryo UI" panose="020B0604030504040204" pitchFamily="50" charset="-128"/>
                <a:ea typeface="Meiryo UI" panose="020B0604030504040204" pitchFamily="50" charset="-128"/>
              </a:rPr>
              <a:t>D3DTS_WORLD</a:t>
            </a:r>
            <a:r>
              <a:rPr lang="ja-JP" altLang="en-US" sz="1100" b="1" dirty="0" smtClean="0">
                <a:latin typeface="Meiryo UI" panose="020B0604030504040204" pitchFamily="50" charset="-128"/>
                <a:ea typeface="Meiryo UI" panose="020B0604030504040204" pitchFamily="50" charset="-128"/>
              </a:rPr>
              <a:t>を指定する。</a:t>
            </a:r>
            <a:endParaRPr lang="en-US" altLang="ja-JP" sz="1100" b="1" dirty="0" smtClean="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503878" y="7478742"/>
            <a:ext cx="576064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以下の例は、行列</a:t>
            </a:r>
            <a:r>
              <a:rPr lang="en-US" altLang="ja-JP" sz="1100" dirty="0" err="1" smtClean="0">
                <a:latin typeface="Meiryo UI" panose="020B0604030504040204" pitchFamily="50" charset="-128"/>
                <a:ea typeface="Meiryo UI" panose="020B0604030504040204" pitchFamily="50" charset="-128"/>
              </a:rPr>
              <a:t>worldMatrix</a:t>
            </a:r>
            <a:r>
              <a:rPr lang="ja-JP" altLang="en-US" sz="1100" dirty="0" smtClean="0">
                <a:latin typeface="Meiryo UI" panose="020B0604030504040204" pitchFamily="50" charset="-128"/>
                <a:ea typeface="Meiryo UI" panose="020B0604030504040204" pitchFamily="50" charset="-128"/>
              </a:rPr>
              <a:t>をワールド行列として設定した場合のプログラム例である。</a:t>
            </a:r>
            <a:endParaRPr lang="en-US" altLang="ja-JP" sz="1100" dirty="0" smtClean="0">
              <a:latin typeface="Meiryo UI" panose="020B0604030504040204" pitchFamily="50" charset="-128"/>
              <a:ea typeface="Meiryo UI" panose="020B0604030504040204" pitchFamily="50" charset="-128"/>
            </a:endParaRPr>
          </a:p>
        </p:txBody>
      </p:sp>
      <p:sp>
        <p:nvSpPr>
          <p:cNvPr id="3" name="正方形/長方形 2"/>
          <p:cNvSpPr/>
          <p:nvPr/>
        </p:nvSpPr>
        <p:spPr>
          <a:xfrm>
            <a:off x="1038541" y="7805222"/>
            <a:ext cx="4492886" cy="261610"/>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graphicsDevice</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SetTransform</a:t>
            </a:r>
            <a:r>
              <a:rPr lang="en-US" altLang="ja-JP" sz="1100" dirty="0" smtClean="0">
                <a:latin typeface="ゆたぽん（コーディング）" panose="02000609000000000000" pitchFamily="1" charset="-128"/>
                <a:ea typeface="Meiryo UI" panose="020B0604030504040204" pitchFamily="50" charset="-128"/>
              </a:rPr>
              <a:t>(D3DTS_WORLD, &amp;</a:t>
            </a:r>
            <a:r>
              <a:rPr lang="en-US" altLang="ja-JP" sz="1100" dirty="0" err="1" smtClean="0">
                <a:latin typeface="ゆたぽん（コーディング）" panose="02000609000000000000" pitchFamily="1" charset="-128"/>
                <a:ea typeface="Meiryo UI" panose="020B0604030504040204" pitchFamily="50" charset="-128"/>
              </a:rPr>
              <a:t>worldMatrix</a:t>
            </a:r>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704058" y="7805222"/>
            <a:ext cx="5051007" cy="261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120350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64</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5" y="8475134"/>
            <a:ext cx="2381995"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6026" y="395536"/>
            <a:ext cx="5112297"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5.6</a:t>
            </a:r>
            <a:r>
              <a:rPr kumimoji="1" lang="ja-JP" altLang="en-US" u="sng" dirty="0" smtClean="0">
                <a:latin typeface="Meiryo UI" panose="020B0604030504040204" pitchFamily="50" charset="-128"/>
                <a:ea typeface="Meiryo UI" panose="020B0604030504040204" pitchFamily="50" charset="-128"/>
              </a:rPr>
              <a:t>　</a:t>
            </a:r>
            <a:r>
              <a:rPr lang="ja-JP" altLang="en-US" u="sng" dirty="0" smtClean="0">
                <a:latin typeface="Meiryo UI" panose="020B0604030504040204" pitchFamily="50" charset="-128"/>
                <a:ea typeface="Meiryo UI" panose="020B0604030504040204" pitchFamily="50" charset="-128"/>
              </a:rPr>
              <a:t>ローカル座標をワールド空間に配置するプログラム</a:t>
            </a:r>
            <a:endParaRPr kumimoji="1" lang="ja-JP" altLang="en-US" u="sng"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548680" y="764868"/>
            <a:ext cx="5916018" cy="600164"/>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ここまでの内容を基に、ローカル座標をワールド空間に配置するプログラムを実装する。なお、今回はプリミティブを使用し描画を行うプログラムとしており、プリミティブは頂点バッファおよびインデックスバッファを使用して描画を行ってい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4" name="正方形/長方形 3"/>
          <p:cNvSpPr/>
          <p:nvPr/>
        </p:nvSpPr>
        <p:spPr>
          <a:xfrm>
            <a:off x="404664" y="1522398"/>
            <a:ext cx="6106988" cy="2631490"/>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省略</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define WINDOWS_WIDTH </a:t>
            </a:r>
            <a:r>
              <a:rPr lang="en-US" altLang="ja-JP" sz="1100" dirty="0" smtClean="0">
                <a:latin typeface="ゆたぽん（コーディング）" panose="02000609000000000000" pitchFamily="1" charset="-128"/>
                <a:ea typeface="Meiryo UI" panose="020B0604030504040204" pitchFamily="50" charset="-128"/>
              </a:rPr>
              <a:t>720   //</a:t>
            </a:r>
            <a:r>
              <a:rPr lang="ja-JP" altLang="en-US" sz="1100" dirty="0">
                <a:latin typeface="ゆたぽん（コーディング）" panose="02000609000000000000" pitchFamily="1" charset="-128"/>
                <a:ea typeface="Meiryo UI" panose="020B0604030504040204" pitchFamily="50" charset="-128"/>
              </a:rPr>
              <a:t>ウィンドウ幅</a:t>
            </a:r>
          </a:p>
          <a:p>
            <a:r>
              <a:rPr lang="en-US" altLang="ja-JP" sz="1100" dirty="0">
                <a:latin typeface="ゆたぽん（コーディング）" panose="02000609000000000000" pitchFamily="1" charset="-128"/>
                <a:ea typeface="Meiryo UI" panose="020B0604030504040204" pitchFamily="50" charset="-128"/>
              </a:rPr>
              <a:t>#define WINDOWS_HEIGHT </a:t>
            </a:r>
            <a:r>
              <a:rPr lang="en-US" altLang="ja-JP" sz="1100" dirty="0" smtClean="0">
                <a:latin typeface="ゆたぽん（コーディング）" panose="02000609000000000000" pitchFamily="1" charset="-128"/>
                <a:ea typeface="Meiryo UI" panose="020B0604030504040204" pitchFamily="50" charset="-128"/>
              </a:rPr>
              <a:t>480  //</a:t>
            </a:r>
            <a:r>
              <a:rPr lang="ja-JP" altLang="en-US" sz="1100" dirty="0">
                <a:latin typeface="ゆたぽん（コーディング）" panose="02000609000000000000" pitchFamily="1" charset="-128"/>
                <a:ea typeface="Meiryo UI" panose="020B0604030504040204" pitchFamily="50" charset="-128"/>
              </a:rPr>
              <a:t>ウィンドウ高さ</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頂点フォーマット</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未トランスフォーム座標、ディフーズカラー</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、テクスチャ座標</a:t>
            </a:r>
            <a:r>
              <a:rPr lang="en-US" altLang="ja-JP" sz="1100" b="1" dirty="0">
                <a:solidFill>
                  <a:srgbClr val="FF0000"/>
                </a:solidFill>
                <a:latin typeface="ゆたぽん（コーディング）" panose="02000609000000000000" pitchFamily="1" charset="-128"/>
                <a:ea typeface="Meiryo UI" panose="020B0604030504040204" pitchFamily="50" charset="-128"/>
              </a:rPr>
              <a:t>(1</a:t>
            </a:r>
            <a:r>
              <a:rPr lang="ja-JP" altLang="en-US" sz="1100" b="1" dirty="0">
                <a:solidFill>
                  <a:srgbClr val="FF0000"/>
                </a:solidFill>
                <a:latin typeface="ゆたぽん（コーディング）" panose="02000609000000000000" pitchFamily="1" charset="-128"/>
                <a:ea typeface="Meiryo UI" panose="020B0604030504040204" pitchFamily="50" charset="-128"/>
              </a:rPr>
              <a:t>枚</a:t>
            </a:r>
            <a:r>
              <a:rPr lang="en-US" altLang="ja-JP" sz="1100" b="1" dirty="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en-US" altLang="ja-JP" sz="1100" b="1" dirty="0">
                <a:solidFill>
                  <a:srgbClr val="FF0000"/>
                </a:solidFill>
                <a:latin typeface="ゆたぽん（コーディング）" panose="02000609000000000000" pitchFamily="1" charset="-128"/>
                <a:ea typeface="Meiryo UI" panose="020B0604030504040204" pitchFamily="50" charset="-128"/>
              </a:rPr>
              <a:t>#define FVF_CUSTOMVERTEX (D3DFVF_XYZ | D3DFVF_DIFFUSE | D3DFVF_TEX1)</a:t>
            </a:r>
          </a:p>
          <a:p>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カスタム頂点データ用構造体</a:t>
            </a:r>
          </a:p>
          <a:p>
            <a:r>
              <a:rPr lang="en-US" altLang="ja-JP" sz="1100" b="1" dirty="0" err="1">
                <a:solidFill>
                  <a:srgbClr val="FF0000"/>
                </a:solidFill>
                <a:latin typeface="ゆたぽん（コーディング）" panose="02000609000000000000" pitchFamily="1" charset="-128"/>
                <a:ea typeface="Meiryo UI" panose="020B0604030504040204" pitchFamily="50" charset="-128"/>
              </a:rPr>
              <a:t>typedef</a:t>
            </a:r>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struct</a:t>
            </a:r>
            <a:r>
              <a:rPr lang="en-US" altLang="ja-JP" sz="1100" b="1" dirty="0">
                <a:solidFill>
                  <a:srgbClr val="FF0000"/>
                </a:solidFill>
                <a:latin typeface="ゆたぽん（コーディング）" panose="02000609000000000000" pitchFamily="1" charset="-128"/>
                <a:ea typeface="Meiryo UI" panose="020B0604030504040204" pitchFamily="50" charset="-128"/>
              </a:rPr>
              <a:t> CUSTOMVERTEX</a:t>
            </a:r>
          </a:p>
          <a:p>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float </a:t>
            </a:r>
            <a:r>
              <a:rPr lang="en-US" altLang="ja-JP" sz="1100" b="1" dirty="0">
                <a:solidFill>
                  <a:srgbClr val="FF0000"/>
                </a:solidFill>
                <a:latin typeface="ゆたぽん（コーディング）" panose="02000609000000000000" pitchFamily="1" charset="-128"/>
                <a:ea typeface="Meiryo UI" panose="020B0604030504040204" pitchFamily="50" charset="-128"/>
              </a:rPr>
              <a:t>x, y, z</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ローカル座標</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DWORD </a:t>
            </a:r>
            <a:r>
              <a:rPr lang="en-US" altLang="ja-JP" sz="1100" b="1" dirty="0">
                <a:solidFill>
                  <a:srgbClr val="FF0000"/>
                </a:solidFill>
                <a:latin typeface="ゆたぽん（コーディング）" panose="02000609000000000000" pitchFamily="1" charset="-128"/>
                <a:ea typeface="Meiryo UI" panose="020B0604030504040204" pitchFamily="50" charset="-128"/>
              </a:rPr>
              <a:t>color</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頂点カラー</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float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u, v</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テクスチャ座標</a:t>
            </a:r>
          </a:p>
          <a:p>
            <a:r>
              <a:rPr lang="en-US" altLang="ja-JP" sz="1100" b="1" dirty="0">
                <a:solidFill>
                  <a:srgbClr val="FF0000"/>
                </a:solidFill>
                <a:latin typeface="ゆたぽん（コーディング）" panose="02000609000000000000" pitchFamily="1" charset="-128"/>
                <a:ea typeface="Meiryo UI" panose="020B0604030504040204" pitchFamily="50" charset="-128"/>
              </a:rPr>
              <a:t>}CUSTOMVERTEX;</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416026" y="1522398"/>
            <a:ext cx="6048672" cy="268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0" name="テキスト ボックス 19"/>
          <p:cNvSpPr txBox="1"/>
          <p:nvPr/>
        </p:nvSpPr>
        <p:spPr>
          <a:xfrm>
            <a:off x="321080" y="1294357"/>
            <a:ext cx="1811775" cy="261610"/>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&lt;</a:t>
            </a:r>
            <a:r>
              <a:rPr lang="en-US" altLang="ja-JP" sz="1100" dirty="0" err="1">
                <a:latin typeface="Meiryo UI" panose="020B0604030504040204" pitchFamily="50" charset="-128"/>
                <a:ea typeface="Meiryo UI" panose="020B0604030504040204" pitchFamily="50" charset="-128"/>
              </a:rPr>
              <a:t>DxCommonData.h</a:t>
            </a:r>
            <a:r>
              <a:rPr lang="en-US" altLang="ja-JP" sz="1100" dirty="0">
                <a:latin typeface="Meiryo UI" panose="020B0604030504040204" pitchFamily="50" charset="-128"/>
                <a:ea typeface="Meiryo UI" panose="020B0604030504040204" pitchFamily="50" charset="-128"/>
              </a:rPr>
              <a:t>&gt;</a:t>
            </a:r>
            <a:endParaRPr lang="en-US" altLang="ja-JP" sz="1100" dirty="0" smtClean="0">
              <a:latin typeface="Meiryo UI" panose="020B0604030504040204" pitchFamily="50" charset="-128"/>
              <a:ea typeface="Meiryo UI" panose="020B0604030504040204" pitchFamily="50" charset="-128"/>
            </a:endParaRPr>
          </a:p>
        </p:txBody>
      </p:sp>
      <p:sp>
        <p:nvSpPr>
          <p:cNvPr id="21" name="正方形/長方形 20"/>
          <p:cNvSpPr/>
          <p:nvPr/>
        </p:nvSpPr>
        <p:spPr>
          <a:xfrm>
            <a:off x="478894" y="2413748"/>
            <a:ext cx="5846340" cy="1736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5" name="正方形/長方形 4"/>
          <p:cNvSpPr/>
          <p:nvPr/>
        </p:nvSpPr>
        <p:spPr>
          <a:xfrm>
            <a:off x="416026" y="4499992"/>
            <a:ext cx="5846340" cy="3647152"/>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CPrimitive</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省略</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a:latin typeface="ゆたぽん（コーディング）" panose="02000609000000000000" pitchFamily="1" charset="-128"/>
                <a:ea typeface="Meiryo UI" panose="020B0604030504040204" pitchFamily="50" charset="-128"/>
              </a:rPr>
              <a:t>Initialize();</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void </a:t>
            </a:r>
            <a:r>
              <a:rPr lang="en-US" altLang="ja-JP" sz="1100" b="1" dirty="0">
                <a:solidFill>
                  <a:srgbClr val="FF0000"/>
                </a:solidFill>
                <a:latin typeface="ゆたぽん（コーディング）" panose="02000609000000000000" pitchFamily="1" charset="-128"/>
                <a:ea typeface="Meiryo UI" panose="020B0604030504040204" pitchFamily="50" charset="-128"/>
              </a:rPr>
              <a:t>Update</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省略</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setIndexData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WORD*,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void </a:t>
            </a:r>
            <a:r>
              <a:rPr lang="en-US" altLang="ja-JP" sz="1100" b="1" dirty="0" err="1">
                <a:solidFill>
                  <a:srgbClr val="FF0000"/>
                </a:solidFill>
                <a:latin typeface="ゆたぽん（コーディング）" panose="02000609000000000000" pitchFamily="1" charset="-128"/>
                <a:ea typeface="Meiryo UI" panose="020B0604030504040204" pitchFamily="50" charset="-128"/>
              </a:rPr>
              <a:t>SetupMatrices</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ワールド行列作成関数</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D3DXVECTOR3 </a:t>
            </a:r>
            <a:r>
              <a:rPr lang="en-US" altLang="ja-JP" sz="1100" b="1" dirty="0" err="1">
                <a:solidFill>
                  <a:srgbClr val="FF0000"/>
                </a:solidFill>
                <a:latin typeface="ゆたぽん（コーディング）" panose="02000609000000000000" pitchFamily="1" charset="-128"/>
                <a:ea typeface="Meiryo UI" panose="020B0604030504040204" pitchFamily="50" charset="-128"/>
              </a:rPr>
              <a:t>getPosition</a:t>
            </a:r>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const</a:t>
            </a:r>
            <a:r>
              <a:rPr lang="en-US" altLang="ja-JP" sz="1100" b="1" dirty="0">
                <a:solidFill>
                  <a:srgbClr val="FF0000"/>
                </a:solidFill>
                <a:latin typeface="ゆたぽん（コーディング）" panose="02000609000000000000" pitchFamily="1" charset="-128"/>
                <a:ea typeface="Meiryo UI" panose="020B0604030504040204" pitchFamily="50" charset="-128"/>
              </a:rPr>
              <a:t> { return 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m_position</a:t>
            </a:r>
            <a:r>
              <a:rPr lang="en-US" altLang="ja-JP" sz="1100" b="1" dirty="0">
                <a:solidFill>
                  <a:srgbClr val="FF0000"/>
                </a:solidFill>
                <a:latin typeface="ゆたぽん（コーディング）" panose="02000609000000000000" pitchFamily="1" charset="-128"/>
                <a:ea typeface="Meiryo UI" panose="020B0604030504040204" pitchFamily="50" charset="-128"/>
              </a:rPr>
              <a:t>; } //</a:t>
            </a:r>
            <a:r>
              <a:rPr lang="ja-JP" altLang="en-US" sz="1100" b="1" dirty="0">
                <a:solidFill>
                  <a:srgbClr val="FF0000"/>
                </a:solidFill>
                <a:latin typeface="ゆたぽん（コーディング）" panose="02000609000000000000" pitchFamily="1" charset="-128"/>
                <a:ea typeface="Meiryo UI" panose="020B0604030504040204" pitchFamily="50" charset="-128"/>
              </a:rPr>
              <a:t>位置のゲッター</a:t>
            </a:r>
          </a:p>
          <a:p>
            <a:r>
              <a:rPr lang="en-US" altLang="ja-JP" sz="1100" dirty="0">
                <a:latin typeface="ゆたぽん（コーディング）" panose="02000609000000000000" pitchFamily="1" charset="-128"/>
                <a:ea typeface="Meiryo UI" panose="020B0604030504040204" pitchFamily="50" charset="-128"/>
              </a:rPr>
              <a:t>private</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省略</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LPCSTR </a:t>
            </a:r>
            <a:r>
              <a:rPr lang="en-US" altLang="ja-JP" sz="1100" dirty="0" err="1">
                <a:latin typeface="ゆたぽん（コーディング）" panose="02000609000000000000" pitchFamily="1" charset="-128"/>
                <a:ea typeface="Meiryo UI" panose="020B0604030504040204" pitchFamily="50" charset="-128"/>
              </a:rPr>
              <a:t>m_pTextureName</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テクスチャ名</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D3DXVECTOR3 </a:t>
            </a:r>
            <a:r>
              <a:rPr lang="en-US" altLang="ja-JP" sz="1100" b="1" dirty="0" err="1">
                <a:solidFill>
                  <a:srgbClr val="FF0000"/>
                </a:solidFill>
                <a:latin typeface="ゆたぽん（コーディング）" panose="02000609000000000000" pitchFamily="1" charset="-128"/>
                <a:ea typeface="Meiryo UI" panose="020B0604030504040204" pitchFamily="50" charset="-128"/>
              </a:rPr>
              <a:t>m_position</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位置</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移動量</a:t>
            </a:r>
            <a:r>
              <a:rPr lang="en-US" altLang="ja-JP" sz="1100" b="1" dirty="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D3DXVECTOR3 </a:t>
            </a:r>
            <a:r>
              <a:rPr lang="en-US" altLang="ja-JP" sz="1100" b="1" dirty="0" err="1">
                <a:solidFill>
                  <a:srgbClr val="FF0000"/>
                </a:solidFill>
                <a:latin typeface="ゆたぽん（コーディング）" panose="02000609000000000000" pitchFamily="1" charset="-128"/>
                <a:ea typeface="Meiryo UI" panose="020B0604030504040204" pitchFamily="50" charset="-128"/>
              </a:rPr>
              <a:t>m_rotationDegree</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回転角度</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D3DXVECTOR3 </a:t>
            </a:r>
            <a:r>
              <a:rPr lang="en-US" altLang="ja-JP" sz="1100" b="1" dirty="0" err="1">
                <a:solidFill>
                  <a:srgbClr val="FF0000"/>
                </a:solidFill>
                <a:latin typeface="ゆたぽん（コーディング）" panose="02000609000000000000" pitchFamily="1" charset="-128"/>
                <a:ea typeface="Meiryo UI" panose="020B0604030504040204" pitchFamily="50" charset="-128"/>
              </a:rPr>
              <a:t>m_scaling</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スケーリング</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 </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ワールド行列</a:t>
            </a:r>
          </a:p>
          <a:p>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404664" y="4283968"/>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Primitive.h</a:t>
            </a:r>
            <a:r>
              <a:rPr lang="en-US" altLang="ja-JP" sz="1100" dirty="0">
                <a:latin typeface="Meiryo UI" panose="020B0604030504040204" pitchFamily="50" charset="-128"/>
                <a:ea typeface="Meiryo UI" panose="020B0604030504040204" pitchFamily="50" charset="-128"/>
              </a:rPr>
              <a:t>&gt;</a:t>
            </a:r>
            <a:endParaRPr lang="en-US" altLang="ja-JP" sz="1100" dirty="0" smtClean="0">
              <a:latin typeface="Meiryo UI" panose="020B0604030504040204" pitchFamily="50" charset="-128"/>
              <a:ea typeface="Meiryo UI" panose="020B0604030504040204" pitchFamily="50" charset="-128"/>
            </a:endParaRPr>
          </a:p>
        </p:txBody>
      </p:sp>
      <p:sp>
        <p:nvSpPr>
          <p:cNvPr id="23" name="正方形/長方形 22"/>
          <p:cNvSpPr/>
          <p:nvPr/>
        </p:nvSpPr>
        <p:spPr>
          <a:xfrm>
            <a:off x="416026" y="4545577"/>
            <a:ext cx="6048672" cy="3601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5" name="正方形/長方形 24"/>
          <p:cNvSpPr/>
          <p:nvPr/>
        </p:nvSpPr>
        <p:spPr>
          <a:xfrm>
            <a:off x="481099" y="5732430"/>
            <a:ext cx="5846340" cy="246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26" name="正方形/長方形 25"/>
          <p:cNvSpPr/>
          <p:nvPr/>
        </p:nvSpPr>
        <p:spPr>
          <a:xfrm>
            <a:off x="475613" y="6374114"/>
            <a:ext cx="584634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27" name="正方形/長方形 26"/>
          <p:cNvSpPr/>
          <p:nvPr/>
        </p:nvSpPr>
        <p:spPr>
          <a:xfrm>
            <a:off x="477216" y="7223783"/>
            <a:ext cx="5846340" cy="6725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982749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65</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416026" y="446053"/>
            <a:ext cx="6048672" cy="7879080"/>
          </a:xfrm>
          <a:prstGeom prst="rect">
            <a:avLst/>
          </a:prstGeom>
        </p:spPr>
        <p:txBody>
          <a:bodyPr wrap="square">
            <a:spAutoFit/>
          </a:bodyPr>
          <a:lstStyle/>
          <a:p>
            <a:r>
              <a:rPr lang="ja-JP" altLang="en-US" sz="1100" dirty="0" smtClean="0">
                <a:latin typeface="ゆたぽん（コーディング）" panose="02000609000000000000" pitchFamily="1" charset="-128"/>
                <a:ea typeface="Meiryo UI" panose="020B0604030504040204" pitchFamily="50" charset="-128"/>
              </a:rPr>
              <a:t>①</a:t>
            </a:r>
            <a:r>
              <a:rPr lang="en-US" altLang="ja-JP" sz="1100" dirty="0" smtClean="0">
                <a:latin typeface="ゆたぽん（コーディング）" panose="02000609000000000000" pitchFamily="1" charset="-128"/>
                <a:ea typeface="Meiryo UI" panose="020B0604030504040204" pitchFamily="50" charset="-128"/>
              </a:rPr>
              <a:t>Initialize</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::Initialize()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省略</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iLength</a:t>
            </a:r>
            <a:r>
              <a:rPr lang="en-US" altLang="ja-JP" sz="1100" dirty="0">
                <a:latin typeface="ゆたぽん（コーディング）" panose="02000609000000000000" pitchFamily="1" charset="-128"/>
                <a:ea typeface="Meiryo UI" panose="020B0604030504040204" pitchFamily="50" charset="-128"/>
              </a:rPr>
              <a:t>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(indices) /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(WORD</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インデックスデータ要素数</a:t>
            </a:r>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頂点データ</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未トランスフォーム</a:t>
            </a:r>
            <a:r>
              <a:rPr lang="en-US" altLang="ja-JP" sz="1100" b="1" dirty="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vertices[0</a:t>
            </a:r>
            <a:r>
              <a:rPr lang="en-US" altLang="ja-JP" sz="1100" b="1" dirty="0">
                <a:solidFill>
                  <a:srgbClr val="FF0000"/>
                </a:solidFill>
                <a:latin typeface="ゆたぽん（コーディング）" panose="02000609000000000000" pitchFamily="1" charset="-128"/>
                <a:ea typeface="Meiryo UI" panose="020B0604030504040204" pitchFamily="50" charset="-128"/>
              </a:rPr>
              <a:t>] = { -2.0f, 2.0f, -2.0f, 0xffffffff, 0.0f, 0.0f };</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vertices[1</a:t>
            </a:r>
            <a:r>
              <a:rPr lang="en-US" altLang="ja-JP" sz="1100" b="1" dirty="0">
                <a:solidFill>
                  <a:srgbClr val="FF0000"/>
                </a:solidFill>
                <a:latin typeface="ゆたぽん（コーディング）" panose="02000609000000000000" pitchFamily="1" charset="-128"/>
                <a:ea typeface="Meiryo UI" panose="020B0604030504040204" pitchFamily="50" charset="-128"/>
              </a:rPr>
              <a:t>] = {  2.0f, 2.0f,  2.0f, 0xffffffff, 1.0f, 0.0f };</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vertices[2</a:t>
            </a:r>
            <a:r>
              <a:rPr lang="en-US" altLang="ja-JP" sz="1100" b="1" dirty="0">
                <a:solidFill>
                  <a:srgbClr val="FF0000"/>
                </a:solidFill>
                <a:latin typeface="ゆたぽん（コーディング）" panose="02000609000000000000" pitchFamily="1" charset="-128"/>
                <a:ea typeface="Meiryo UI" panose="020B0604030504040204" pitchFamily="50" charset="-128"/>
              </a:rPr>
              <a:t>] = {  2.0f, 0.0f,  2.0f, 0xffffffff, 1.0f, 1.0f };</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vertices[3</a:t>
            </a:r>
            <a:r>
              <a:rPr lang="en-US" altLang="ja-JP" sz="1100" b="1" dirty="0">
                <a:solidFill>
                  <a:srgbClr val="FF0000"/>
                </a:solidFill>
                <a:latin typeface="ゆたぽん（コーディング）" panose="02000609000000000000" pitchFamily="1" charset="-128"/>
                <a:ea typeface="Meiryo UI" panose="020B0604030504040204" pitchFamily="50" charset="-128"/>
              </a:rPr>
              <a:t>] = { -2.0f, 0.0f, -2.0f, 0xffffffff, 0.0f, 1.0f };</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頂点バッファ生成</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setVertexData</a:t>
            </a:r>
            <a:r>
              <a:rPr lang="en-US" altLang="ja-JP" sz="1100" dirty="0">
                <a:latin typeface="ゆたぽん（コーディング）" panose="02000609000000000000" pitchFamily="1" charset="-128"/>
                <a:ea typeface="Meiryo UI" panose="020B0604030504040204" pitchFamily="50" charset="-128"/>
              </a:rPr>
              <a:t>(vertices, </a:t>
            </a:r>
            <a:r>
              <a:rPr lang="en-US" altLang="ja-JP" sz="1100" dirty="0" err="1">
                <a:latin typeface="ゆたぽん（コーディング）" panose="02000609000000000000" pitchFamily="1" charset="-128"/>
                <a:ea typeface="Meiryo UI" panose="020B0604030504040204" pitchFamily="50" charset="-128"/>
              </a:rPr>
              <a:t>vLength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a:t>
            </a:r>
            <a:r>
              <a:rPr lang="ja-JP" altLang="en-US" sz="1100" dirty="0" smtClean="0">
                <a:latin typeface="ゆたぽん（コーディング）" panose="02000609000000000000" pitchFamily="1" charset="-128"/>
                <a:ea typeface="Meiryo UI" panose="020B0604030504040204" pitchFamily="50" charset="-128"/>
              </a:rPr>
              <a:t>データセット</a:t>
            </a:r>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a:latin typeface="ゆたぽん（コーディング）" panose="02000609000000000000" pitchFamily="1" charset="-128"/>
                <a:ea typeface="Meiryo UI" panose="020B0604030504040204" pitchFamily="50" charset="-128"/>
              </a:rPr>
              <a:t>(3, 2</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インデックスバッファ生成</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setIndexData</a:t>
            </a:r>
            <a:r>
              <a:rPr lang="en-US" altLang="ja-JP" sz="1100" dirty="0">
                <a:latin typeface="ゆたぽん（コーディング）" panose="02000609000000000000" pitchFamily="1" charset="-128"/>
                <a:ea typeface="Meiryo UI" panose="020B0604030504040204" pitchFamily="50" charset="-128"/>
              </a:rPr>
              <a:t>(indices, </a:t>
            </a:r>
            <a:r>
              <a:rPr lang="en-US" altLang="ja-JP" sz="1100" dirty="0" err="1">
                <a:latin typeface="ゆたぽん（コーディング）" panose="02000609000000000000" pitchFamily="1" charset="-128"/>
                <a:ea typeface="Meiryo UI" panose="020B0604030504040204" pitchFamily="50" charset="-128"/>
              </a:rPr>
              <a:t>iLength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インデックスデータセット</a:t>
            </a:r>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m_position</a:t>
            </a:r>
            <a:r>
              <a:rPr lang="en-US" altLang="ja-JP" sz="1100" b="1" dirty="0">
                <a:solidFill>
                  <a:srgbClr val="FF0000"/>
                </a:solidFill>
                <a:latin typeface="ゆたぽん（コーディング）" panose="02000609000000000000" pitchFamily="1" charset="-128"/>
                <a:ea typeface="Meiryo UI" panose="020B0604030504040204" pitchFamily="50" charset="-128"/>
              </a:rPr>
              <a:t> = D3DXVECTOR3(0.0f, 0.0f, 0.0f);//</a:t>
            </a:r>
            <a:r>
              <a:rPr lang="ja-JP" altLang="en-US" sz="1100" b="1" dirty="0">
                <a:solidFill>
                  <a:srgbClr val="FF0000"/>
                </a:solidFill>
                <a:latin typeface="ゆたぽん（コーディング）" panose="02000609000000000000" pitchFamily="1" charset="-128"/>
                <a:ea typeface="Meiryo UI" panose="020B0604030504040204" pitchFamily="50" charset="-128"/>
              </a:rPr>
              <a:t>座標初期化</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m_rotationDegree</a:t>
            </a:r>
            <a:r>
              <a:rPr lang="en-US" altLang="ja-JP" sz="1100" b="1" dirty="0">
                <a:solidFill>
                  <a:srgbClr val="FF0000"/>
                </a:solidFill>
                <a:latin typeface="ゆたぽん（コーディング）" panose="02000609000000000000" pitchFamily="1" charset="-128"/>
                <a:ea typeface="Meiryo UI" panose="020B0604030504040204" pitchFamily="50" charset="-128"/>
              </a:rPr>
              <a:t> = D3DXVECTOR3(0.0f, 0.0f, 0.0f);//</a:t>
            </a:r>
            <a:r>
              <a:rPr lang="ja-JP" altLang="en-US" sz="1100" b="1" dirty="0">
                <a:solidFill>
                  <a:srgbClr val="FF0000"/>
                </a:solidFill>
                <a:latin typeface="ゆたぽん（コーディング）" panose="02000609000000000000" pitchFamily="1" charset="-128"/>
                <a:ea typeface="Meiryo UI" panose="020B0604030504040204" pitchFamily="50" charset="-128"/>
              </a:rPr>
              <a:t>回転角度初期化</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m_scaling</a:t>
            </a:r>
            <a:r>
              <a:rPr lang="en-US" altLang="ja-JP" sz="1100" b="1" dirty="0">
                <a:solidFill>
                  <a:srgbClr val="FF0000"/>
                </a:solidFill>
                <a:latin typeface="ゆたぽん（コーディング）" panose="02000609000000000000" pitchFamily="1" charset="-128"/>
                <a:ea typeface="Meiryo UI" panose="020B0604030504040204" pitchFamily="50" charset="-128"/>
              </a:rPr>
              <a:t> = D3DXVECTOR3(1.0f, 1.0f, 1.0f);//</a:t>
            </a:r>
            <a:r>
              <a:rPr lang="ja-JP" altLang="en-US" sz="1100" b="1" dirty="0">
                <a:solidFill>
                  <a:srgbClr val="FF0000"/>
                </a:solidFill>
                <a:latin typeface="ゆたぽん（コーディング）" panose="02000609000000000000" pitchFamily="1" charset="-128"/>
                <a:ea typeface="Meiryo UI" panose="020B0604030504040204" pitchFamily="50" charset="-128"/>
              </a:rPr>
              <a:t>スケーリング値</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初期化</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S_OK;</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②</a:t>
            </a:r>
            <a:r>
              <a:rPr lang="en-US" altLang="ja-JP" sz="1100" dirty="0" smtClean="0">
                <a:latin typeface="ゆたぽん（コーディング）" panose="02000609000000000000" pitchFamily="1" charset="-128"/>
                <a:ea typeface="Meiryo UI" panose="020B0604030504040204" pitchFamily="50" charset="-128"/>
              </a:rPr>
              <a:t>Update</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void </a:t>
            </a:r>
            <a:r>
              <a:rPr lang="en-US" altLang="ja-JP" sz="1100" b="1" dirty="0" err="1">
                <a:solidFill>
                  <a:srgbClr val="FF0000"/>
                </a:solidFill>
                <a:latin typeface="ゆたぽん（コーディング）" panose="02000609000000000000" pitchFamily="1" charset="-128"/>
                <a:ea typeface="Meiryo UI" panose="020B0604030504040204" pitchFamily="50" charset="-128"/>
              </a:rPr>
              <a:t>CPrimitive</a:t>
            </a:r>
            <a:r>
              <a:rPr lang="en-US" altLang="ja-JP" sz="1100" b="1" dirty="0">
                <a:solidFill>
                  <a:srgbClr val="FF0000"/>
                </a:solidFill>
                <a:latin typeface="ゆたぽん（コーディング）" panose="02000609000000000000" pitchFamily="1" charset="-128"/>
                <a:ea typeface="Meiryo UI" panose="020B0604030504040204" pitchFamily="50" charset="-128"/>
              </a:rPr>
              <a:t>::Update()</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SetupMatrices</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③</a:t>
            </a:r>
            <a:r>
              <a:rPr lang="en-US" altLang="ja-JP" sz="1100" dirty="0" smtClean="0">
                <a:latin typeface="ゆたぽん（コーディング）" panose="02000609000000000000" pitchFamily="1" charset="-128"/>
                <a:ea typeface="Meiryo UI" panose="020B0604030504040204" pitchFamily="50" charset="-128"/>
              </a:rPr>
              <a:t>Draw</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::Draw()</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SetStreamSource</a:t>
            </a:r>
            <a:r>
              <a:rPr lang="en-US" altLang="ja-JP" sz="1100" dirty="0">
                <a:latin typeface="ゆたぽん（コーディング）" panose="02000609000000000000" pitchFamily="1" charset="-128"/>
                <a:ea typeface="Meiryo UI" panose="020B0604030504040204" pitchFamily="50" charset="-128"/>
              </a:rPr>
              <a:t>(0, this-&gt;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 </a:t>
            </a:r>
            <a:r>
              <a:rPr lang="en-US" altLang="ja-JP" sz="1100" dirty="0" err="1" smtClean="0">
                <a:latin typeface="ゆたぽん（コーディング）" panose="02000609000000000000" pitchFamily="1" charset="-128"/>
                <a:ea typeface="Meiryo UI" panose="020B0604030504040204" pitchFamily="50" charset="-128"/>
              </a:rPr>
              <a:t>sizeof</a:t>
            </a:r>
            <a:r>
              <a:rPr lang="en-US" altLang="ja-JP" sz="1100" dirty="0" smtClean="0">
                <a:latin typeface="ゆたぽん（コーディング）" panose="02000609000000000000" pitchFamily="1" charset="-128"/>
                <a:ea typeface="Meiryo UI" panose="020B0604030504040204" pitchFamily="50" charset="-128"/>
              </a:rPr>
              <a:t>(CUSTOMVERTEX));  //</a:t>
            </a:r>
            <a:r>
              <a:rPr lang="ja-JP" altLang="en-US" sz="1100" dirty="0">
                <a:latin typeface="ゆたぽん（コーディング）" panose="02000609000000000000" pitchFamily="1" charset="-128"/>
                <a:ea typeface="Meiryo UI" panose="020B0604030504040204" pitchFamily="50" charset="-128"/>
              </a:rPr>
              <a:t>頂点バッファ適用</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SetIndices</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インデックスバッファ適用</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SetFVF</a:t>
            </a:r>
            <a:r>
              <a:rPr lang="en-US" altLang="ja-JP" sz="1100" dirty="0">
                <a:latin typeface="ゆたぽん（コーディング）" panose="02000609000000000000" pitchFamily="1" charset="-128"/>
                <a:ea typeface="Meiryo UI" panose="020B0604030504040204" pitchFamily="50" charset="-128"/>
              </a:rPr>
              <a:t>(FVF_CUSTOMVERTEX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頂点フォーマット適用</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SetTexture</a:t>
            </a:r>
            <a:r>
              <a:rPr lang="en-US" altLang="ja-JP" sz="1100" dirty="0">
                <a:latin typeface="ゆたぽん（コーディング）" panose="02000609000000000000" pitchFamily="1" charset="-128"/>
                <a:ea typeface="Meiryo UI" panose="020B0604030504040204" pitchFamily="50" charset="-128"/>
              </a:rPr>
              <a:t>(0, this-&gt;</a:t>
            </a:r>
            <a:r>
              <a:rPr lang="en-US" altLang="ja-JP" sz="1100" dirty="0" err="1">
                <a:latin typeface="ゆたぽん（コーディング）" panose="02000609000000000000" pitchFamily="1" charset="-128"/>
                <a:ea typeface="Meiryo UI" panose="020B0604030504040204" pitchFamily="50" charset="-128"/>
              </a:rPr>
              <a:t>m_pTexture</a:t>
            </a:r>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ワールド行列セット</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graphicsDevice</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SetTransform</a:t>
            </a:r>
            <a:r>
              <a:rPr lang="en-US" altLang="ja-JP" sz="1100" b="1" dirty="0">
                <a:solidFill>
                  <a:srgbClr val="FF0000"/>
                </a:solidFill>
                <a:latin typeface="ゆたぽん（コーディング）" panose="02000609000000000000" pitchFamily="1" charset="-128"/>
                <a:ea typeface="Meiryo UI" panose="020B0604030504040204" pitchFamily="50" charset="-128"/>
              </a:rPr>
              <a:t>(D3DTS_WORLD, &amp;this-&gt;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インデックスバッファを用いた</a:t>
            </a:r>
            <a:r>
              <a:rPr lang="ja-JP" altLang="en-US" sz="1100" dirty="0" smtClean="0">
                <a:latin typeface="ゆたぽん（コーディング）" panose="02000609000000000000" pitchFamily="1" charset="-128"/>
                <a:ea typeface="Meiryo UI" panose="020B0604030504040204" pitchFamily="50" charset="-128"/>
              </a:rPr>
              <a:t>描画　　</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DrawIndexedPrimitive</a:t>
            </a:r>
            <a:r>
              <a:rPr lang="en-US" altLang="ja-JP" sz="1100" dirty="0">
                <a:latin typeface="ゆたぽん（コーディング）" panose="02000609000000000000" pitchFamily="1" charset="-128"/>
                <a:ea typeface="Meiryo UI" panose="020B0604030504040204" pitchFamily="50" charset="-128"/>
              </a:rPr>
              <a:t>(D3DPT_TRIANGLELIST, 0, 0, 4, 0, 2</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22" name="テキスト ボックス 21"/>
          <p:cNvSpPr txBox="1"/>
          <p:nvPr/>
        </p:nvSpPr>
        <p:spPr>
          <a:xfrm>
            <a:off x="404664" y="230029"/>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&lt;Primitive.cpp&gt;</a:t>
            </a:r>
          </a:p>
        </p:txBody>
      </p:sp>
      <p:sp>
        <p:nvSpPr>
          <p:cNvPr id="23" name="正方形/長方形 22"/>
          <p:cNvSpPr/>
          <p:nvPr/>
        </p:nvSpPr>
        <p:spPr>
          <a:xfrm>
            <a:off x="416026" y="491638"/>
            <a:ext cx="6048672" cy="7752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5" name="正方形/長方形 24"/>
          <p:cNvSpPr/>
          <p:nvPr/>
        </p:nvSpPr>
        <p:spPr>
          <a:xfrm>
            <a:off x="517192" y="3635896"/>
            <a:ext cx="584634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27" name="正方形/長方形 26"/>
          <p:cNvSpPr/>
          <p:nvPr/>
        </p:nvSpPr>
        <p:spPr>
          <a:xfrm>
            <a:off x="505617" y="1665972"/>
            <a:ext cx="5846340" cy="889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17" name="正方形/長方形 16"/>
          <p:cNvSpPr/>
          <p:nvPr/>
        </p:nvSpPr>
        <p:spPr>
          <a:xfrm>
            <a:off x="517192" y="7380312"/>
            <a:ext cx="584634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83860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66</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416026" y="446053"/>
            <a:ext cx="6048672" cy="4493538"/>
          </a:xfrm>
          <a:prstGeom prst="rect">
            <a:avLst/>
          </a:prstGeom>
        </p:spPr>
        <p:txBody>
          <a:bodyPr wrap="square">
            <a:spAutoFit/>
          </a:bodyPr>
          <a:lstStyle/>
          <a:p>
            <a:r>
              <a:rPr lang="ja-JP" altLang="en-US" sz="1100" dirty="0" smtClean="0">
                <a:latin typeface="ゆたぽん（コーディング）" panose="02000609000000000000" pitchFamily="1" charset="-128"/>
                <a:ea typeface="Meiryo UI" panose="020B0604030504040204" pitchFamily="50" charset="-128"/>
              </a:rPr>
              <a:t>④</a:t>
            </a:r>
            <a:r>
              <a:rPr lang="en-US" altLang="ja-JP" sz="1100" dirty="0" err="1" smtClean="0">
                <a:latin typeface="ゆたぽん（コーディング）" panose="02000609000000000000" pitchFamily="1" charset="-128"/>
                <a:ea typeface="Meiryo UI" panose="020B0604030504040204" pitchFamily="50" charset="-128"/>
              </a:rPr>
              <a:t>SetupMatrices</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void </a:t>
            </a:r>
            <a:r>
              <a:rPr lang="en-US" altLang="ja-JP" sz="1100" b="1" dirty="0" err="1">
                <a:solidFill>
                  <a:srgbClr val="FF0000"/>
                </a:solidFill>
                <a:latin typeface="ゆたぽん（コーディング）" panose="02000609000000000000" pitchFamily="1" charset="-128"/>
                <a:ea typeface="Meiryo UI" panose="020B0604030504040204" pitchFamily="50" charset="-128"/>
              </a:rPr>
              <a:t>CPrimitive</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SetupMatrices</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 </a:t>
            </a:r>
            <a:r>
              <a:rPr lang="en-US" altLang="ja-JP" sz="1100" b="1" dirty="0" err="1">
                <a:solidFill>
                  <a:srgbClr val="FF0000"/>
                </a:solidFill>
                <a:latin typeface="ゆたぽん（コーディング）" panose="02000609000000000000" pitchFamily="1" charset="-128"/>
                <a:ea typeface="Meiryo UI" panose="020B0604030504040204" pitchFamily="50" charset="-128"/>
              </a:rPr>
              <a:t>wkMatrix</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作業用行列</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D3DXMatrixIdentity</a:t>
            </a:r>
            <a:r>
              <a:rPr lang="en-US" altLang="ja-JP" sz="1100" b="1" dirty="0">
                <a:solidFill>
                  <a:srgbClr val="FF0000"/>
                </a:solidFill>
                <a:latin typeface="ゆたぽん（コーディング）" panose="02000609000000000000" pitchFamily="1" charset="-128"/>
                <a:ea typeface="Meiryo UI" panose="020B0604030504040204" pitchFamily="50" charset="-128"/>
              </a:rPr>
              <a:t>(&amp;this-&gt;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ワールド行列単位行列化</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D3DXMatrixIdentity</a:t>
            </a:r>
            <a:r>
              <a:rPr lang="en-US" altLang="ja-JP" sz="1100" b="1" dirty="0">
                <a:solidFill>
                  <a:srgbClr val="FF0000"/>
                </a:solidFill>
                <a:latin typeface="ゆたぽん（コーディング）" panose="02000609000000000000" pitchFamily="1" charset="-128"/>
                <a:ea typeface="Meiryo UI" panose="020B0604030504040204" pitchFamily="50" charset="-128"/>
              </a:rPr>
              <a:t>(&amp;</a:t>
            </a:r>
            <a:r>
              <a:rPr lang="en-US" altLang="ja-JP" sz="1100" b="1" dirty="0" err="1">
                <a:solidFill>
                  <a:srgbClr val="FF0000"/>
                </a:solidFill>
                <a:latin typeface="ゆたぽん（コーディング）" panose="02000609000000000000" pitchFamily="1" charset="-128"/>
                <a:ea typeface="Meiryo UI" panose="020B0604030504040204" pitchFamily="50" charset="-128"/>
              </a:rPr>
              <a:t>wkMatrix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作業用行列単位行列化</a:t>
            </a:r>
          </a:p>
          <a:p>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スケーリング行列作成</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D3DXMatrixScaling</a:t>
            </a:r>
            <a:r>
              <a:rPr lang="en-US" altLang="ja-JP" sz="1100" b="1" dirty="0">
                <a:solidFill>
                  <a:srgbClr val="FF0000"/>
                </a:solidFill>
                <a:latin typeface="ゆたぽん（コーディング）" panose="02000609000000000000" pitchFamily="1" charset="-128"/>
                <a:ea typeface="Meiryo UI" panose="020B0604030504040204" pitchFamily="50" charset="-128"/>
              </a:rPr>
              <a:t>(&amp;this-&gt;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m_scaling.x</a:t>
            </a:r>
            <a:r>
              <a:rPr lang="en-US" altLang="ja-JP" sz="1100" b="1" dirty="0">
                <a:solidFill>
                  <a:srgbClr val="FF0000"/>
                </a:solidFill>
                <a:latin typeface="ゆたぽん（コーディング）" panose="02000609000000000000" pitchFamily="1" charset="-128"/>
                <a:ea typeface="Meiryo UI" panose="020B0604030504040204" pitchFamily="50" charset="-128"/>
              </a:rPr>
              <a:t>, 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m_scaling.y</a:t>
            </a:r>
            <a:r>
              <a:rPr lang="en-US" altLang="ja-JP" sz="1100" b="1" dirty="0">
                <a:solidFill>
                  <a:srgbClr val="FF0000"/>
                </a:solidFill>
                <a:latin typeface="ゆたぽん（コーディング）" panose="02000609000000000000" pitchFamily="1" charset="-128"/>
                <a:ea typeface="Meiryo UI" panose="020B0604030504040204" pitchFamily="50" charset="-128"/>
              </a:rPr>
              <a:t>, 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m_scaling.z</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回転行列作成</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D3DXMatrixRotationYawPitchRoll</a:t>
            </a:r>
            <a:r>
              <a:rPr lang="en-US" altLang="ja-JP" sz="1100" b="1" dirty="0">
                <a:solidFill>
                  <a:srgbClr val="FF0000"/>
                </a:solidFill>
                <a:latin typeface="ゆたぽん（コーディング）" panose="02000609000000000000" pitchFamily="1" charset="-128"/>
                <a:ea typeface="Meiryo UI" panose="020B0604030504040204" pitchFamily="50" charset="-128"/>
              </a:rPr>
              <a:t>(&amp;</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wkMatrix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D3DXToRadian(this-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m_rotationDegree.x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D3DXToRadian(this-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m_rotationDegree.y</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D3DXToRadian(this-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m_rotationDegree.z</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行列の合成</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スケーリング行列</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回転行列</a:t>
            </a:r>
            <a:r>
              <a:rPr lang="en-US" altLang="ja-JP" sz="1100" b="1" dirty="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D3DXMatrixMultiply</a:t>
            </a:r>
            <a:r>
              <a:rPr lang="en-US" altLang="ja-JP" sz="1100" b="1" dirty="0">
                <a:solidFill>
                  <a:srgbClr val="FF0000"/>
                </a:solidFill>
                <a:latin typeface="ゆたぽん（コーディング）" panose="02000609000000000000" pitchFamily="1" charset="-128"/>
                <a:ea typeface="Meiryo UI" panose="020B0604030504040204" pitchFamily="50" charset="-128"/>
              </a:rPr>
              <a:t>(&amp;this-&gt;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a:solidFill>
                  <a:srgbClr val="FF0000"/>
                </a:solidFill>
                <a:latin typeface="ゆたぽん（コーディング）" panose="02000609000000000000" pitchFamily="1" charset="-128"/>
                <a:ea typeface="Meiryo UI" panose="020B0604030504040204" pitchFamily="50" charset="-128"/>
              </a:rPr>
              <a:t>, &amp;this-&gt;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a:solidFill>
                  <a:srgbClr val="FF0000"/>
                </a:solidFill>
                <a:latin typeface="ゆたぽん（コーディング）" panose="02000609000000000000" pitchFamily="1" charset="-128"/>
                <a:ea typeface="Meiryo UI" panose="020B0604030504040204" pitchFamily="50" charset="-128"/>
              </a:rPr>
              <a:t>, &amp;</a:t>
            </a:r>
            <a:r>
              <a:rPr lang="en-US" altLang="ja-JP" sz="1100" b="1" dirty="0" err="1">
                <a:solidFill>
                  <a:srgbClr val="FF0000"/>
                </a:solidFill>
                <a:latin typeface="ゆたぽん（コーディング）" panose="02000609000000000000" pitchFamily="1" charset="-128"/>
                <a:ea typeface="Meiryo UI" panose="020B0604030504040204" pitchFamily="50" charset="-128"/>
              </a:rPr>
              <a:t>wkMatrix</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D3DXMatrixIdentity</a:t>
            </a:r>
            <a:r>
              <a:rPr lang="en-US" altLang="ja-JP" sz="1100" b="1" dirty="0">
                <a:solidFill>
                  <a:srgbClr val="FF0000"/>
                </a:solidFill>
                <a:latin typeface="ゆたぽん（コーディング）" panose="02000609000000000000" pitchFamily="1" charset="-128"/>
                <a:ea typeface="Meiryo UI" panose="020B0604030504040204" pitchFamily="50" charset="-128"/>
              </a:rPr>
              <a:t>(&amp;</a:t>
            </a:r>
            <a:r>
              <a:rPr lang="en-US" altLang="ja-JP" sz="1100" b="1" dirty="0" err="1">
                <a:solidFill>
                  <a:srgbClr val="FF0000"/>
                </a:solidFill>
                <a:latin typeface="ゆたぽん（コーディング）" panose="02000609000000000000" pitchFamily="1" charset="-128"/>
                <a:ea typeface="Meiryo UI" panose="020B0604030504040204" pitchFamily="50" charset="-128"/>
              </a:rPr>
              <a:t>wkMatrix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作業用行列単位行列化</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zh-TW" sz="1100" b="1" dirty="0" smtClean="0">
                <a:solidFill>
                  <a:srgbClr val="FF0000"/>
                </a:solidFill>
                <a:latin typeface="ゆたぽん（コーディング）" panose="02000609000000000000" pitchFamily="1" charset="-128"/>
                <a:ea typeface="Meiryo UI" panose="020B0604030504040204" pitchFamily="50" charset="-128"/>
              </a:rPr>
              <a:t>//</a:t>
            </a:r>
            <a:r>
              <a:rPr lang="zh-TW" altLang="en-US" sz="1100" b="1" dirty="0">
                <a:solidFill>
                  <a:srgbClr val="FF0000"/>
                </a:solidFill>
                <a:latin typeface="ゆたぽん（コーディング）" panose="02000609000000000000" pitchFamily="1" charset="-128"/>
                <a:ea typeface="Meiryo UI" panose="020B0604030504040204" pitchFamily="50" charset="-128"/>
              </a:rPr>
              <a:t>移動行列作成</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D3DXMatrixTranslation</a:t>
            </a:r>
            <a:r>
              <a:rPr lang="en-US" altLang="ja-JP" sz="1100" b="1" dirty="0">
                <a:solidFill>
                  <a:srgbClr val="FF0000"/>
                </a:solidFill>
                <a:latin typeface="ゆたぽん（コーディング）" panose="02000609000000000000" pitchFamily="1" charset="-128"/>
                <a:ea typeface="Meiryo UI" panose="020B0604030504040204" pitchFamily="50" charset="-128"/>
              </a:rPr>
              <a:t>(&amp;this-&gt;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m_position.x</a:t>
            </a:r>
            <a:r>
              <a:rPr lang="en-US" altLang="ja-JP" sz="1100" b="1" dirty="0">
                <a:solidFill>
                  <a:srgbClr val="FF0000"/>
                </a:solidFill>
                <a:latin typeface="ゆたぽん（コーディング）" panose="02000609000000000000" pitchFamily="1" charset="-128"/>
                <a:ea typeface="Meiryo UI" panose="020B0604030504040204" pitchFamily="50" charset="-128"/>
              </a:rPr>
              <a:t>, 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m_position.y</a:t>
            </a:r>
            <a:r>
              <a:rPr lang="en-US" altLang="ja-JP" sz="1100" b="1" dirty="0">
                <a:solidFill>
                  <a:srgbClr val="FF0000"/>
                </a:solidFill>
                <a:latin typeface="ゆたぽん（コーディング）" panose="02000609000000000000" pitchFamily="1" charset="-128"/>
                <a:ea typeface="Meiryo UI" panose="020B0604030504040204" pitchFamily="50" charset="-128"/>
              </a:rPr>
              <a:t>, 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m_position.z</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行列の合成</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合成行列</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移動行列</a:t>
            </a:r>
            <a:r>
              <a:rPr lang="en-US" altLang="ja-JP" sz="1100" b="1" dirty="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D3DXMatrixMultiply</a:t>
            </a:r>
            <a:r>
              <a:rPr lang="en-US" altLang="ja-JP" sz="1100" b="1" dirty="0">
                <a:solidFill>
                  <a:srgbClr val="FF0000"/>
                </a:solidFill>
                <a:latin typeface="ゆたぽん（コーディング）" panose="02000609000000000000" pitchFamily="1" charset="-128"/>
                <a:ea typeface="Meiryo UI" panose="020B0604030504040204" pitchFamily="50" charset="-128"/>
              </a:rPr>
              <a:t>(&amp;this-&gt;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a:solidFill>
                  <a:srgbClr val="FF0000"/>
                </a:solidFill>
                <a:latin typeface="ゆたぽん（コーディング）" panose="02000609000000000000" pitchFamily="1" charset="-128"/>
                <a:ea typeface="Meiryo UI" panose="020B0604030504040204" pitchFamily="50" charset="-128"/>
              </a:rPr>
              <a:t>, &amp;this-&gt;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m_worldMatrix</a:t>
            </a:r>
            <a:r>
              <a:rPr lang="en-US" altLang="ja-JP" sz="1100" b="1" dirty="0">
                <a:solidFill>
                  <a:srgbClr val="FF0000"/>
                </a:solidFill>
                <a:latin typeface="ゆたぽん（コーディング）" panose="02000609000000000000" pitchFamily="1" charset="-128"/>
                <a:ea typeface="Meiryo UI" panose="020B0604030504040204" pitchFamily="50" charset="-128"/>
              </a:rPr>
              <a:t>, &amp;</a:t>
            </a:r>
            <a:r>
              <a:rPr lang="en-US" altLang="ja-JP" sz="1100" b="1" dirty="0" err="1">
                <a:solidFill>
                  <a:srgbClr val="FF0000"/>
                </a:solidFill>
                <a:latin typeface="ゆたぽん（コーディング）" panose="02000609000000000000" pitchFamily="1" charset="-128"/>
                <a:ea typeface="Meiryo UI" panose="020B0604030504040204" pitchFamily="50" charset="-128"/>
              </a:rPr>
              <a:t>wkMatrix</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p:txBody>
      </p:sp>
      <p:sp>
        <p:nvSpPr>
          <p:cNvPr id="23" name="正方形/長方形 22"/>
          <p:cNvSpPr/>
          <p:nvPr/>
        </p:nvSpPr>
        <p:spPr>
          <a:xfrm>
            <a:off x="416026" y="491638"/>
            <a:ext cx="6048672" cy="436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 name="正方形/長方形 10"/>
          <p:cNvSpPr/>
          <p:nvPr/>
        </p:nvSpPr>
        <p:spPr>
          <a:xfrm>
            <a:off x="431148" y="5177982"/>
            <a:ext cx="6106988" cy="938719"/>
          </a:xfrm>
          <a:prstGeom prst="rect">
            <a:avLst/>
          </a:prstGeom>
        </p:spPr>
        <p:txBody>
          <a:bodyPr wrap="square">
            <a:spAutoFit/>
          </a:bodyPr>
          <a:lstStyle/>
          <a:p>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Update</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::Update()</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m_pPrimitive</a:t>
            </a:r>
            <a:r>
              <a:rPr lang="en-US" altLang="ja-JP" sz="1100" b="1" dirty="0">
                <a:solidFill>
                  <a:srgbClr val="FF0000"/>
                </a:solidFill>
                <a:latin typeface="ゆたぽん（コーディング）" panose="02000609000000000000" pitchFamily="1" charset="-128"/>
                <a:ea typeface="Meiryo UI" panose="020B0604030504040204" pitchFamily="50" charset="-128"/>
              </a:rPr>
              <a:t>-&gt;Update();</a:t>
            </a:r>
          </a:p>
          <a:p>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12" name="正方形/長方形 11"/>
          <p:cNvSpPr/>
          <p:nvPr/>
        </p:nvSpPr>
        <p:spPr>
          <a:xfrm>
            <a:off x="442510" y="5177982"/>
            <a:ext cx="6048672" cy="938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3" name="テキスト ボックス 12"/>
          <p:cNvSpPr txBox="1"/>
          <p:nvPr/>
        </p:nvSpPr>
        <p:spPr>
          <a:xfrm>
            <a:off x="347565" y="4949941"/>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&lt;TestScene.cpp&gt;</a:t>
            </a:r>
          </a:p>
        </p:txBody>
      </p:sp>
      <p:sp>
        <p:nvSpPr>
          <p:cNvPr id="14" name="正方形/長方形 13"/>
          <p:cNvSpPr/>
          <p:nvPr/>
        </p:nvSpPr>
        <p:spPr>
          <a:xfrm>
            <a:off x="692696" y="5724128"/>
            <a:ext cx="565902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7690382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67</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22899" y="8475134"/>
            <a:ext cx="2391951"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6026" y="395536"/>
            <a:ext cx="1189749"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5.7</a:t>
            </a:r>
            <a:r>
              <a:rPr kumimoji="1" lang="ja-JP" altLang="en-US" u="sng" dirty="0" smtClean="0">
                <a:latin typeface="Meiryo UI" panose="020B0604030504040204" pitchFamily="50" charset="-128"/>
                <a:ea typeface="Meiryo UI" panose="020B0604030504040204" pitchFamily="50" charset="-128"/>
              </a:rPr>
              <a:t>　カメラ</a:t>
            </a:r>
            <a:endParaRPr kumimoji="1" lang="ja-JP" altLang="en-US" u="sng"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704058" y="764868"/>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カメラとは、</a:t>
            </a:r>
            <a:r>
              <a:rPr lang="ja-JP" altLang="en-US" sz="1100" b="1" dirty="0">
                <a:latin typeface="Meiryo UI" panose="020B0604030504040204" pitchFamily="50" charset="-128"/>
                <a:ea typeface="Meiryo UI" panose="020B0604030504040204" pitchFamily="50" charset="-128"/>
              </a:rPr>
              <a:t>映画を撮るときのような</a:t>
            </a:r>
            <a:r>
              <a:rPr lang="ja-JP" altLang="en-US" sz="1100" b="1" dirty="0" smtClean="0">
                <a:latin typeface="Meiryo UI" panose="020B0604030504040204" pitchFamily="50" charset="-128"/>
                <a:ea typeface="Meiryo UI" panose="020B0604030504040204" pitchFamily="50" charset="-128"/>
              </a:rPr>
              <a:t>カメラと同じような働きを行う</a:t>
            </a:r>
            <a:r>
              <a:rPr lang="ja-JP" altLang="en-US" sz="1100" dirty="0" smtClean="0">
                <a:latin typeface="Meiryo UI" panose="020B0604030504040204" pitchFamily="50" charset="-128"/>
                <a:ea typeface="Meiryo UI" panose="020B0604030504040204" pitchFamily="50" charset="-128"/>
              </a:rPr>
              <a:t>ものであり、</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においても</a:t>
            </a:r>
            <a:r>
              <a:rPr lang="ja-JP" altLang="en-US" sz="1100" b="1" dirty="0">
                <a:latin typeface="Meiryo UI" panose="020B0604030504040204" pitchFamily="50" charset="-128"/>
                <a:ea typeface="Meiryo UI" panose="020B0604030504040204" pitchFamily="50" charset="-128"/>
              </a:rPr>
              <a:t>ワールド空間にモデルデータを配置し描画したい場合には</a:t>
            </a:r>
            <a:r>
              <a:rPr lang="ja-JP" altLang="en-US" sz="1100" b="1" dirty="0" smtClean="0">
                <a:latin typeface="Meiryo UI" panose="020B0604030504040204" pitchFamily="50" charset="-128"/>
                <a:ea typeface="Meiryo UI" panose="020B0604030504040204" pitchFamily="50" charset="-128"/>
              </a:rPr>
              <a:t>カメラの概念を適用する</a:t>
            </a:r>
            <a:r>
              <a:rPr lang="ja-JP" altLang="en-US" sz="1100" dirty="0" smtClean="0">
                <a:latin typeface="Meiryo UI" panose="020B0604030504040204" pitchFamily="50" charset="-128"/>
                <a:ea typeface="Meiryo UI" panose="020B0604030504040204" pitchFamily="50" charset="-128"/>
              </a:rPr>
              <a:t>必要がある。</a:t>
            </a:r>
            <a:endParaRPr lang="en-US" altLang="ja-JP" sz="1100"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704058" y="1251775"/>
            <a:ext cx="5760640"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以下に</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におけるカメラを図示する。</a:t>
            </a:r>
            <a:endParaRPr lang="en-US" altLang="ja-JP" sz="1100" dirty="0">
              <a:latin typeface="Meiryo UI" panose="020B0604030504040204" pitchFamily="50" charset="-128"/>
              <a:ea typeface="Meiryo UI" panose="020B0604030504040204" pitchFamily="50" charset="-128"/>
            </a:endParaRPr>
          </a:p>
        </p:txBody>
      </p:sp>
      <p:sp>
        <p:nvSpPr>
          <p:cNvPr id="45" name="正方形/長方形 44"/>
          <p:cNvSpPr/>
          <p:nvPr/>
        </p:nvSpPr>
        <p:spPr>
          <a:xfrm>
            <a:off x="836712" y="1545957"/>
            <a:ext cx="5256584" cy="33860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6" name="テキスト ボックス 45"/>
          <p:cNvSpPr txBox="1"/>
          <p:nvPr/>
        </p:nvSpPr>
        <p:spPr>
          <a:xfrm>
            <a:off x="2122899" y="4941719"/>
            <a:ext cx="2173993" cy="261610"/>
          </a:xfrm>
          <a:prstGeom prst="rect">
            <a:avLst/>
          </a:prstGeom>
          <a:noFill/>
        </p:spPr>
        <p:txBody>
          <a:bodyPr wrap="none" rtlCol="0">
            <a:spAutoFit/>
          </a:bodyPr>
          <a:lstStyle/>
          <a:p>
            <a:r>
              <a:rPr kumimoji="1" lang="en-US" altLang="ja-JP" sz="1100" dirty="0" smtClean="0">
                <a:latin typeface="ゆたぽん（コーディング）" panose="02000609000000000000" pitchFamily="1" charset="-128"/>
                <a:ea typeface="Meiryo UI" panose="020B0604030504040204" pitchFamily="50" charset="-128"/>
              </a:rPr>
              <a:t>&lt;</a:t>
            </a:r>
            <a:r>
              <a:rPr kumimoji="1" lang="ja-JP" altLang="en-US" sz="1100" dirty="0" smtClean="0">
                <a:latin typeface="ゆたぽん（コーディング）" panose="02000609000000000000" pitchFamily="1" charset="-128"/>
                <a:ea typeface="Meiryo UI" panose="020B0604030504040204" pitchFamily="50" charset="-128"/>
              </a:rPr>
              <a:t>カメラを実装する為に必要な情報</a:t>
            </a:r>
            <a:r>
              <a:rPr kumimoji="1" lang="en-US" altLang="ja-JP" sz="1100" dirty="0" smtClean="0">
                <a:latin typeface="ゆたぽん（コーディング）" panose="02000609000000000000" pitchFamily="1" charset="-128"/>
                <a:ea typeface="Meiryo UI" panose="020B0604030504040204" pitchFamily="50" charset="-128"/>
              </a:rPr>
              <a:t>&gt;</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47" name="テキスト ボックス 46"/>
          <p:cNvSpPr txBox="1"/>
          <p:nvPr/>
        </p:nvSpPr>
        <p:spPr>
          <a:xfrm>
            <a:off x="723433" y="5223879"/>
            <a:ext cx="576064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カメラに必要な情報は上図の通りであるが、設定する上では大きく以下の２つに分類される。</a:t>
            </a:r>
            <a:endParaRPr lang="en-US" altLang="ja-JP" sz="1100" dirty="0">
              <a:latin typeface="ゆたぽん（コーディング）" panose="02000609000000000000" pitchFamily="1" charset="-128"/>
              <a:ea typeface="Meiryo UI" panose="020B0604030504040204" pitchFamily="50" charset="-128"/>
            </a:endParaRPr>
          </a:p>
        </p:txBody>
      </p:sp>
      <p:sp>
        <p:nvSpPr>
          <p:cNvPr id="48" name="テキスト ボックス 47"/>
          <p:cNvSpPr txBox="1"/>
          <p:nvPr/>
        </p:nvSpPr>
        <p:spPr>
          <a:xfrm>
            <a:off x="945718" y="5587676"/>
            <a:ext cx="4859545" cy="430887"/>
          </a:xfrm>
          <a:prstGeom prst="rect">
            <a:avLst/>
          </a:prstGeom>
          <a:noFill/>
        </p:spPr>
        <p:txBody>
          <a:bodyPr wrap="square" rtlCol="0">
            <a:spAutoFit/>
          </a:bodyPr>
          <a:lstStyle/>
          <a:p>
            <a:r>
              <a:rPr lang="ja-JP" altLang="en-US" sz="1100" b="1" dirty="0" smtClean="0">
                <a:latin typeface="ゆたぽん（コーディング）" panose="02000609000000000000" pitchFamily="1" charset="-128"/>
                <a:ea typeface="Meiryo UI" panose="020B0604030504040204" pitchFamily="50" charset="-128"/>
              </a:rPr>
              <a:t>①カメラ自体に関する情報</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カメラ位置、カメラ上方向、注視点</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ターゲット</a:t>
            </a:r>
            <a:r>
              <a:rPr lang="en-US" altLang="ja-JP" sz="1100" b="1" dirty="0" smtClean="0">
                <a:latin typeface="ゆたぽん（コーディング）" panose="02000609000000000000" pitchFamily="1" charset="-128"/>
                <a:ea typeface="Meiryo UI" panose="020B0604030504040204" pitchFamily="50" charset="-128"/>
              </a:rPr>
              <a:t>))</a:t>
            </a:r>
          </a:p>
          <a:p>
            <a:r>
              <a:rPr lang="ja-JP" altLang="en-US" sz="1100" b="1" dirty="0" smtClean="0">
                <a:latin typeface="ゆたぽん（コーディング）" panose="02000609000000000000" pitchFamily="1" charset="-128"/>
                <a:ea typeface="Meiryo UI" panose="020B0604030504040204" pitchFamily="50" charset="-128"/>
              </a:rPr>
              <a:t>②カメラが映し出す情報</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視野角、ニアクリップ、ファークリップ、アスペクト比</a:t>
            </a:r>
            <a:r>
              <a:rPr lang="en-US" altLang="ja-JP" sz="1100" b="1" dirty="0" smtClean="0">
                <a:latin typeface="ゆたぽん（コーディング）" panose="02000609000000000000" pitchFamily="1" charset="-128"/>
                <a:ea typeface="Meiryo UI" panose="020B0604030504040204" pitchFamily="50" charset="-128"/>
              </a:rPr>
              <a:t>)</a:t>
            </a:r>
            <a:endParaRPr lang="en-US" altLang="ja-JP" sz="1100" b="1" dirty="0">
              <a:latin typeface="ゆたぽん（コーディング）" panose="02000609000000000000" pitchFamily="1" charset="-128"/>
              <a:ea typeface="Meiryo UI" panose="020B0604030504040204" pitchFamily="50" charset="-128"/>
            </a:endParaRPr>
          </a:p>
        </p:txBody>
      </p:sp>
      <p:sp>
        <p:nvSpPr>
          <p:cNvPr id="49" name="テキスト ボックス 48"/>
          <p:cNvSpPr txBox="1"/>
          <p:nvPr/>
        </p:nvSpPr>
        <p:spPr>
          <a:xfrm>
            <a:off x="783203" y="6120750"/>
            <a:ext cx="5731897" cy="2123658"/>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①、②それぞれ行列を生成し描画に使用する。なお、</a:t>
            </a:r>
            <a:r>
              <a:rPr lang="ja-JP" altLang="en-US" sz="1100" b="1" dirty="0" smtClean="0">
                <a:latin typeface="Meiryo UI" panose="020B0604030504040204" pitchFamily="50" charset="-128"/>
                <a:ea typeface="Meiryo UI" panose="020B0604030504040204" pitchFamily="50" charset="-128"/>
              </a:rPr>
              <a:t>①の行列をビュー行列、②の行列を射影行列と呼ぶ</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モデルデータをスクリーンのどの位置に</a:t>
            </a:r>
            <a:r>
              <a:rPr lang="ja-JP" altLang="en-US" sz="1100" b="1" dirty="0">
                <a:latin typeface="Meiryo UI" panose="020B0604030504040204" pitchFamily="50" charset="-128"/>
                <a:ea typeface="Meiryo UI" panose="020B0604030504040204" pitchFamily="50" charset="-128"/>
              </a:rPr>
              <a:t>描画</a:t>
            </a:r>
            <a:r>
              <a:rPr lang="ja-JP" altLang="en-US" sz="1100" b="1" dirty="0" smtClean="0">
                <a:latin typeface="Meiryo UI" panose="020B0604030504040204" pitchFamily="50" charset="-128"/>
                <a:ea typeface="Meiryo UI" panose="020B0604030504040204" pitchFamily="50" charset="-128"/>
              </a:rPr>
              <a:t>するか</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スクリーン座標の決定</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は、ビュー行列、射影行列、およびワールド行列を使用して算出する仕組みとなっている</a:t>
            </a:r>
            <a:r>
              <a:rPr lang="ja-JP" altLang="en-US" sz="1100" dirty="0" smtClean="0">
                <a:latin typeface="Meiryo UI" panose="020B0604030504040204" pitchFamily="50" charset="-128"/>
                <a:ea typeface="Meiryo UI" panose="020B0604030504040204" pitchFamily="50" charset="-128"/>
              </a:rPr>
              <a:t>。その為、</a:t>
            </a:r>
            <a:r>
              <a:rPr lang="ja-JP" altLang="en-US" sz="1100" b="1" dirty="0" smtClean="0">
                <a:latin typeface="Meiryo UI" panose="020B0604030504040204" pitchFamily="50" charset="-128"/>
                <a:ea typeface="Meiryo UI" panose="020B0604030504040204" pitchFamily="50" charset="-128"/>
              </a:rPr>
              <a:t>ビュー行列、射影行列ともに</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デバイスに対して適用しなければならない</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デバイスに対してビュー行列および射影行列を適用するには、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SetTransform</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smtClean="0">
                <a:latin typeface="Meiryo UI" panose="020B0604030504040204" pitchFamily="50" charset="-128"/>
                <a:ea typeface="Meiryo UI" panose="020B0604030504040204" pitchFamily="50" charset="-128"/>
              </a:rPr>
              <a:t>し、第</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引数に</a:t>
            </a:r>
            <a:r>
              <a:rPr lang="ja-JP" altLang="en-US" sz="1100" b="1" dirty="0">
                <a:latin typeface="Meiryo UI" panose="020B0604030504040204" pitchFamily="50" charset="-128"/>
                <a:ea typeface="Meiryo UI" panose="020B0604030504040204" pitchFamily="50" charset="-128"/>
              </a:rPr>
              <a:t>ビュー</a:t>
            </a:r>
            <a:r>
              <a:rPr lang="ja-JP" altLang="en-US" sz="1100" b="1" dirty="0" smtClean="0">
                <a:latin typeface="Meiryo UI" panose="020B0604030504040204" pitchFamily="50" charset="-128"/>
                <a:ea typeface="Meiryo UI" panose="020B0604030504040204" pitchFamily="50" charset="-128"/>
              </a:rPr>
              <a:t>行列であれば「</a:t>
            </a:r>
            <a:r>
              <a:rPr lang="en-US" altLang="ja-JP" sz="1100" b="1" dirty="0" smtClean="0">
                <a:solidFill>
                  <a:sysClr val="windowText" lastClr="000000"/>
                </a:solidFill>
                <a:latin typeface="Meiryo UI" panose="020B0604030504040204" pitchFamily="50" charset="-128"/>
                <a:ea typeface="Meiryo UI" panose="020B0604030504040204" pitchFamily="50" charset="-128"/>
              </a:rPr>
              <a:t>D3DTS_VIEW</a:t>
            </a:r>
            <a:r>
              <a:rPr lang="ja-JP" altLang="en-US" sz="1100" b="1"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を、</a:t>
            </a:r>
            <a:r>
              <a:rPr lang="ja-JP" altLang="en-US" sz="1100" b="1" dirty="0" smtClean="0">
                <a:latin typeface="Meiryo UI" panose="020B0604030504040204" pitchFamily="50" charset="-128"/>
                <a:ea typeface="Meiryo UI" panose="020B0604030504040204" pitchFamily="50" charset="-128"/>
              </a:rPr>
              <a:t>射影行列</a:t>
            </a:r>
            <a:r>
              <a:rPr lang="ja-JP" altLang="en-US" sz="1100" b="1" dirty="0">
                <a:latin typeface="Meiryo UI" panose="020B0604030504040204" pitchFamily="50" charset="-128"/>
                <a:ea typeface="Meiryo UI" panose="020B0604030504040204" pitchFamily="50" charset="-128"/>
              </a:rPr>
              <a:t>であれば</a:t>
            </a:r>
            <a:r>
              <a:rPr lang="ja-JP" altLang="en-US" sz="1100" b="1" dirty="0" smtClean="0">
                <a:latin typeface="Meiryo UI" panose="020B0604030504040204" pitchFamily="50" charset="-128"/>
                <a:ea typeface="Meiryo UI" panose="020B0604030504040204" pitchFamily="50" charset="-128"/>
              </a:rPr>
              <a:t>「</a:t>
            </a:r>
            <a:r>
              <a:rPr lang="en-US" altLang="ja-JP" sz="1100" b="1" dirty="0">
                <a:solidFill>
                  <a:sysClr val="windowText" lastClr="000000"/>
                </a:solidFill>
                <a:latin typeface="Meiryo UI" panose="020B0604030504040204" pitchFamily="50" charset="-128"/>
                <a:ea typeface="Meiryo UI" panose="020B0604030504040204" pitchFamily="50" charset="-128"/>
              </a:rPr>
              <a:t> D3DTS_PROJECTION </a:t>
            </a:r>
            <a:r>
              <a:rPr lang="ja-JP" altLang="en-US" sz="1100" b="1"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を指定する。</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なお、ビュー行列、射影行列、ワールド行列を用いてスクリーン座標を計算する仕組みは、</a:t>
            </a:r>
            <a:r>
              <a:rPr lang="en-US" altLang="ja-JP" sz="1100" dirty="0" smtClean="0">
                <a:latin typeface="Meiryo UI" panose="020B0604030504040204" pitchFamily="50" charset="-128"/>
                <a:ea typeface="Meiryo UI" panose="020B0604030504040204" pitchFamily="50" charset="-128"/>
              </a:rPr>
              <a:t>DirectX</a:t>
            </a:r>
            <a:r>
              <a:rPr lang="ja-JP" altLang="en-US" sz="1100" dirty="0" smtClean="0">
                <a:latin typeface="Meiryo UI" panose="020B0604030504040204" pitchFamily="50" charset="-128"/>
                <a:ea typeface="Meiryo UI" panose="020B0604030504040204" pitchFamily="50" charset="-128"/>
              </a:rPr>
              <a:t>の固定機能パイプラインと呼ばれる機能にて提供されている。</a:t>
            </a:r>
            <a:endParaRPr lang="en-US" altLang="ja-JP" sz="1100" dirty="0">
              <a:latin typeface="Meiryo UI" panose="020B0604030504040204" pitchFamily="50" charset="-128"/>
              <a:ea typeface="Meiryo UI" panose="020B0604030504040204" pitchFamily="50" charset="-128"/>
            </a:endParaRPr>
          </a:p>
        </p:txBody>
      </p:sp>
      <p:pic>
        <p:nvPicPr>
          <p:cNvPr id="1026" name="Picture 2" descr="D:\LerningLab\GC\DirectX\DirectX1\00_教材\カメラ図.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04" y="1122040"/>
            <a:ext cx="4876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00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68</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6026" y="395536"/>
            <a:ext cx="2321469"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5.8</a:t>
            </a:r>
            <a:r>
              <a:rPr kumimoji="1" lang="ja-JP" altLang="en-US" u="sng" dirty="0" smtClean="0">
                <a:latin typeface="Meiryo UI" panose="020B0604030504040204" pitchFamily="50" charset="-128"/>
                <a:ea typeface="Meiryo UI" panose="020B0604030504040204" pitchFamily="50" charset="-128"/>
              </a:rPr>
              <a:t>　ビュー行列の作成</a:t>
            </a:r>
            <a:endParaRPr kumimoji="1" lang="ja-JP" altLang="en-US" u="sng"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636272" y="718094"/>
            <a:ext cx="5745056"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ビュー行列を作成するには</a:t>
            </a:r>
            <a:r>
              <a:rPr lang="ja-JP" altLang="en-US" sz="1100" dirty="0">
                <a:latin typeface="Meiryo UI" panose="020B0604030504040204" pitchFamily="50" charset="-128"/>
                <a:ea typeface="Meiryo UI" panose="020B0604030504040204" pitchFamily="50" charset="-128"/>
              </a:rPr>
              <a:t>、</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a:t>
            </a:r>
            <a:r>
              <a:rPr lang="ja-JP" altLang="en-US" sz="1100" b="1" dirty="0" smtClean="0">
                <a:latin typeface="Meiryo UI" panose="020B0604030504040204" pitchFamily="50" charset="-128"/>
                <a:ea typeface="Meiryo UI" panose="020B0604030504040204" pitchFamily="50" charset="-128"/>
              </a:rPr>
              <a:t>いる</a:t>
            </a:r>
            <a:r>
              <a:rPr lang="en-US" altLang="ja-JP" sz="1100" b="1" dirty="0">
                <a:latin typeface="Meiryo UI" panose="020B0604030504040204" pitchFamily="50" charset="-128"/>
                <a:ea typeface="Meiryo UI" panose="020B0604030504040204" pitchFamily="50" charset="-128"/>
              </a:rPr>
              <a:t>D3DXMatrixLookAtLH</a:t>
            </a:r>
            <a:r>
              <a:rPr lang="ja-JP" altLang="en-US" sz="1100" b="1" dirty="0" smtClean="0">
                <a:latin typeface="Meiryo UI" panose="020B0604030504040204" pitchFamily="50" charset="-128"/>
                <a:ea typeface="Meiryo UI" panose="020B0604030504040204" pitchFamily="50" charset="-128"/>
              </a:rPr>
              <a:t>関数を</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987742" y="1187624"/>
            <a:ext cx="4761100" cy="1785104"/>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&lt;D3DXMatrixLookAtLH</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左手座標系ビュー行列を作成する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D3DXMATRIX *</a:t>
            </a:r>
            <a:r>
              <a:rPr lang="en-US" altLang="ja-JP" sz="1100" dirty="0" smtClean="0">
                <a:latin typeface="Meiryo UI" panose="020B0604030504040204" pitchFamily="50" charset="-128"/>
                <a:ea typeface="Meiryo UI" panose="020B0604030504040204" pitchFamily="50" charset="-128"/>
              </a:rPr>
              <a:t>D3DXMatrixLookAtLH(</a:t>
            </a: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D3DXMATRIX</a:t>
            </a:r>
            <a:r>
              <a:rPr lang="en-US" altLang="ja-JP" sz="1100" dirty="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pOut</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ビュー行列出力先</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a:t>
            </a:r>
            <a:r>
              <a:rPr lang="en-US" altLang="ja-JP" sz="1100" dirty="0">
                <a:latin typeface="Meiryo UI" panose="020B0604030504040204" pitchFamily="50" charset="-128"/>
                <a:ea typeface="Meiryo UI" panose="020B0604030504040204" pitchFamily="50" charset="-128"/>
              </a:rPr>
              <a:t>D3DXVECTOR3 *</a:t>
            </a:r>
            <a:r>
              <a:rPr lang="en-US" altLang="ja-JP" sz="1100" dirty="0" err="1">
                <a:latin typeface="Meiryo UI" panose="020B0604030504040204" pitchFamily="50" charset="-128"/>
                <a:ea typeface="Meiryo UI" panose="020B0604030504040204" pitchFamily="50" charset="-128"/>
              </a:rPr>
              <a:t>pEye</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カメラ視点</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位置</a:t>
            </a:r>
            <a:r>
              <a:rPr lang="en-US" altLang="ja-JP" sz="1100" dirty="0" smtClean="0">
                <a:latin typeface="Meiryo UI" panose="020B0604030504040204" pitchFamily="50" charset="-128"/>
                <a:ea typeface="Meiryo UI" panose="020B0604030504040204" pitchFamily="50" charset="-128"/>
              </a:rPr>
              <a:t>)</a:t>
            </a: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a:t>
            </a:r>
            <a:r>
              <a:rPr lang="en-US" altLang="ja-JP" sz="1100" dirty="0">
                <a:latin typeface="Meiryo UI" panose="020B0604030504040204" pitchFamily="50" charset="-128"/>
                <a:ea typeface="Meiryo UI" panose="020B0604030504040204" pitchFamily="50" charset="-128"/>
              </a:rPr>
              <a:t>D3DXVECTOR3 *</a:t>
            </a:r>
            <a:r>
              <a:rPr lang="en-US" altLang="ja-JP" sz="1100" dirty="0" err="1" smtClean="0">
                <a:latin typeface="Meiryo UI" panose="020B0604030504040204" pitchFamily="50" charset="-128"/>
                <a:ea typeface="Meiryo UI" panose="020B0604030504040204" pitchFamily="50" charset="-128"/>
              </a:rPr>
              <a:t>pAt</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カメラ注視点</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ターゲット</a:t>
            </a:r>
            <a:r>
              <a:rPr lang="en-US" altLang="ja-JP" sz="1100" dirty="0" smtClean="0">
                <a:latin typeface="Meiryo UI" panose="020B0604030504040204" pitchFamily="50" charset="-128"/>
                <a:ea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CONST </a:t>
            </a:r>
            <a:r>
              <a:rPr lang="en-US" altLang="ja-JP" sz="1100" dirty="0">
                <a:latin typeface="Meiryo UI" panose="020B0604030504040204" pitchFamily="50" charset="-128"/>
                <a:ea typeface="Meiryo UI" panose="020B0604030504040204" pitchFamily="50" charset="-128"/>
              </a:rPr>
              <a:t>D3DXVECTOR3 *</a:t>
            </a:r>
            <a:r>
              <a:rPr lang="en-US" altLang="ja-JP" sz="1100" dirty="0" err="1" smtClean="0">
                <a:latin typeface="Meiryo UI" panose="020B0604030504040204" pitchFamily="50" charset="-128"/>
                <a:ea typeface="Meiryo UI" panose="020B0604030504040204" pitchFamily="50" charset="-128"/>
              </a:rPr>
              <a:t>pUp</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カメラ上方向</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a:t>
            </a:r>
            <a:endParaRPr lang="ja-JP" altLang="ja-JP" sz="1100" dirty="0">
              <a:latin typeface="Meiryo UI" panose="020B0604030504040204" pitchFamily="50" charset="-128"/>
              <a:ea typeface="Meiryo UI" panose="020B0604030504040204" pitchFamily="50" charset="-128"/>
            </a:endParaRPr>
          </a:p>
        </p:txBody>
      </p:sp>
      <p:sp>
        <p:nvSpPr>
          <p:cNvPr id="23" name="正方形/長方形 22"/>
          <p:cNvSpPr/>
          <p:nvPr/>
        </p:nvSpPr>
        <p:spPr>
          <a:xfrm>
            <a:off x="1007107" y="1398407"/>
            <a:ext cx="4741734" cy="1574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4" name="テキスト ボックス 23"/>
          <p:cNvSpPr txBox="1"/>
          <p:nvPr/>
        </p:nvSpPr>
        <p:spPr>
          <a:xfrm>
            <a:off x="503878" y="3059832"/>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例えば、カメラの上方向が</a:t>
            </a:r>
            <a:r>
              <a:rPr lang="en-US" altLang="ja-JP" sz="1100" dirty="0" smtClean="0">
                <a:latin typeface="Meiryo UI" panose="020B0604030504040204" pitchFamily="50" charset="-128"/>
                <a:ea typeface="Meiryo UI" panose="020B0604030504040204" pitchFamily="50" charset="-128"/>
              </a:rPr>
              <a:t>(0.0f, 1.0f, 0.0f)</a:t>
            </a:r>
            <a:r>
              <a:rPr lang="ja-JP" altLang="en-US" sz="1100" dirty="0" smtClean="0">
                <a:latin typeface="Meiryo UI" panose="020B0604030504040204" pitchFamily="50" charset="-128"/>
                <a:ea typeface="Meiryo UI" panose="020B0604030504040204" pitchFamily="50" charset="-128"/>
              </a:rPr>
              <a:t>であるカメラを</a:t>
            </a:r>
            <a:r>
              <a:rPr lang="en-US" altLang="ja-JP" sz="1100" dirty="0" smtClean="0">
                <a:latin typeface="Meiryo UI" panose="020B0604030504040204" pitchFamily="50" charset="-128"/>
                <a:ea typeface="Meiryo UI" panose="020B0604030504040204" pitchFamily="50" charset="-128"/>
              </a:rPr>
              <a:t>(0.0f, 5.0f, -10.0f)</a:t>
            </a:r>
            <a:r>
              <a:rPr lang="ja-JP" altLang="en-US" sz="1100" dirty="0" smtClean="0">
                <a:latin typeface="Meiryo UI" panose="020B0604030504040204" pitchFamily="50" charset="-128"/>
                <a:ea typeface="Meiryo UI" panose="020B0604030504040204" pitchFamily="50" charset="-128"/>
              </a:rPr>
              <a:t>に設置し、</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0.0f, </a:t>
            </a:r>
            <a:r>
              <a:rPr lang="en-US" altLang="ja-JP" sz="1100" dirty="0" smtClean="0">
                <a:latin typeface="Meiryo UI" panose="020B0604030504040204" pitchFamily="50" charset="-128"/>
                <a:ea typeface="Meiryo UI" panose="020B0604030504040204" pitchFamily="50" charset="-128"/>
              </a:rPr>
              <a:t>0.0f</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0.0f)</a:t>
            </a:r>
            <a:r>
              <a:rPr lang="ja-JP" altLang="en-US" sz="1100" dirty="0" smtClean="0">
                <a:latin typeface="Meiryo UI" panose="020B0604030504040204" pitchFamily="50" charset="-128"/>
                <a:ea typeface="Meiryo UI" panose="020B0604030504040204" pitchFamily="50" charset="-128"/>
              </a:rPr>
              <a:t>の位置を注視するビュー行列を生成したい場合には以下のように記述する。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25" name="正方形/長方形 24"/>
          <p:cNvSpPr/>
          <p:nvPr/>
        </p:nvSpPr>
        <p:spPr>
          <a:xfrm>
            <a:off x="987742" y="3491880"/>
            <a:ext cx="4761099" cy="1785104"/>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smtClean="0">
                <a:latin typeface="ゆたぽん（コーディング）" panose="02000609000000000000" pitchFamily="1" charset="-128"/>
                <a:ea typeface="Meiryo UI" panose="020B0604030504040204" pitchFamily="50" charset="-128"/>
              </a:rPr>
              <a:t>viewMat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ビュー行列</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D3DXMatrixIdentity</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viewMat</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ビューの初期化</a:t>
            </a:r>
          </a:p>
          <a:p>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ビュー行列</a:t>
            </a:r>
            <a:r>
              <a:rPr lang="ja-JP" altLang="en-US" sz="1100" dirty="0" smtClean="0">
                <a:latin typeface="ゆたぽん（コーディング）" panose="02000609000000000000" pitchFamily="1" charset="-128"/>
                <a:ea typeface="Meiryo UI" panose="020B0604030504040204" pitchFamily="50" charset="-128"/>
              </a:rPr>
              <a:t>作成</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D3DXMatrixLookAtLH(&amp;</a:t>
            </a:r>
            <a:r>
              <a:rPr lang="en-US" altLang="ja-JP" sz="1100" dirty="0" err="1" smtClean="0">
                <a:latin typeface="ゆたぽん（コーディング）" panose="02000609000000000000" pitchFamily="1" charset="-128"/>
                <a:ea typeface="Meiryo UI" panose="020B0604030504040204" pitchFamily="50" charset="-128"/>
              </a:rPr>
              <a:t>viewMat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&amp;D3DXVECTOR3</a:t>
            </a:r>
            <a:r>
              <a:rPr lang="en-US" altLang="ja-JP" sz="1100" dirty="0">
                <a:latin typeface="ゆたぽん（コーディング）" panose="02000609000000000000" pitchFamily="1" charset="-128"/>
                <a:ea typeface="Meiryo UI" panose="020B0604030504040204" pitchFamily="50" charset="-128"/>
              </a:rPr>
              <a:t> (0.0f, </a:t>
            </a:r>
            <a:r>
              <a:rPr lang="en-US" altLang="ja-JP" sz="1100" dirty="0" smtClean="0">
                <a:latin typeface="ゆたぽん（コーディング）" panose="02000609000000000000" pitchFamily="1" charset="-128"/>
                <a:ea typeface="Meiryo UI" panose="020B0604030504040204" pitchFamily="50" charset="-128"/>
              </a:rPr>
              <a:t>5.0f</a:t>
            </a:r>
            <a:r>
              <a:rPr lang="en-US" altLang="ja-JP" sz="1100" dirty="0">
                <a:latin typeface="ゆたぽん（コーディング）" panose="02000609000000000000" pitchFamily="1" charset="-128"/>
                <a:ea typeface="Meiryo UI" panose="020B0604030504040204" pitchFamily="50" charset="-128"/>
              </a:rPr>
              <a:t>, -10.0f</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&amp;D3DXVECTOR3 (0.0f, </a:t>
            </a:r>
            <a:r>
              <a:rPr lang="en-US" altLang="ja-JP" sz="1100" dirty="0" smtClean="0">
                <a:latin typeface="ゆたぽん（コーディング）" panose="02000609000000000000" pitchFamily="1" charset="-128"/>
                <a:ea typeface="Meiryo UI" panose="020B0604030504040204" pitchFamily="50" charset="-128"/>
              </a:rPr>
              <a:t>0.0f</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0.0f),</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&amp;</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a:latin typeface="ゆたぽん（コーディング）" panose="02000609000000000000" pitchFamily="1" charset="-128"/>
                <a:ea typeface="Meiryo UI" panose="020B0604030504040204" pitchFamily="50" charset="-128"/>
              </a:rPr>
              <a:t>0.0f, 1.0f, </a:t>
            </a:r>
            <a:r>
              <a:rPr lang="en-US" altLang="ja-JP" sz="1100" dirty="0" smtClean="0">
                <a:latin typeface="ゆたぽん（コーディング）" panose="02000609000000000000" pitchFamily="1" charset="-128"/>
                <a:ea typeface="Meiryo UI" panose="020B0604030504040204" pitchFamily="50" charset="-128"/>
              </a:rPr>
              <a:t>  0.0f</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ビューセット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SetTransform</a:t>
            </a:r>
            <a:r>
              <a:rPr lang="en-US" altLang="ja-JP" sz="1100" dirty="0">
                <a:latin typeface="ゆたぽん（コーディング）" panose="02000609000000000000" pitchFamily="1" charset="-128"/>
                <a:ea typeface="Meiryo UI" panose="020B0604030504040204" pitchFamily="50" charset="-128"/>
              </a:rPr>
              <a:t>(D3DTS_VIEW,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viewMat</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endParaRPr lang="ja-JP" altLang="ja-JP" sz="1100" dirty="0">
              <a:latin typeface="ゆたぽん（コーディング）" panose="02000609000000000000" pitchFamily="1" charset="-128"/>
              <a:ea typeface="Meiryo UI" panose="020B0604030504040204" pitchFamily="50" charset="-128"/>
            </a:endParaRPr>
          </a:p>
        </p:txBody>
      </p:sp>
      <p:sp>
        <p:nvSpPr>
          <p:cNvPr id="26" name="正方形/長方形 25"/>
          <p:cNvSpPr/>
          <p:nvPr/>
        </p:nvSpPr>
        <p:spPr>
          <a:xfrm>
            <a:off x="987742" y="3491880"/>
            <a:ext cx="4767323" cy="1701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7" name="テキスト ボックス 26"/>
          <p:cNvSpPr txBox="1"/>
          <p:nvPr/>
        </p:nvSpPr>
        <p:spPr>
          <a:xfrm>
            <a:off x="416239" y="5307176"/>
            <a:ext cx="2278188"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5.9</a:t>
            </a:r>
            <a:r>
              <a:rPr kumimoji="1" lang="ja-JP" altLang="en-US" u="sng" dirty="0" smtClean="0">
                <a:latin typeface="Meiryo UI" panose="020B0604030504040204" pitchFamily="50" charset="-128"/>
                <a:ea typeface="Meiryo UI" panose="020B0604030504040204" pitchFamily="50" charset="-128"/>
              </a:rPr>
              <a:t>　射影行列の作成</a:t>
            </a:r>
            <a:endParaRPr kumimoji="1" lang="ja-JP" altLang="en-US" u="sng"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636485" y="5629734"/>
            <a:ext cx="5529032"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射影</a:t>
            </a:r>
            <a:r>
              <a:rPr lang="ja-JP" altLang="en-US" sz="1100" dirty="0" smtClean="0">
                <a:latin typeface="Meiryo UI" panose="020B0604030504040204" pitchFamily="50" charset="-128"/>
                <a:ea typeface="Meiryo UI" panose="020B0604030504040204" pitchFamily="50" charset="-128"/>
              </a:rPr>
              <a:t>行列を作成するには</a:t>
            </a:r>
            <a:r>
              <a:rPr lang="ja-JP" altLang="en-US" sz="1100" dirty="0">
                <a:latin typeface="Meiryo UI" panose="020B0604030504040204" pitchFamily="50" charset="-128"/>
                <a:ea typeface="Meiryo UI" panose="020B0604030504040204" pitchFamily="50" charset="-128"/>
              </a:rPr>
              <a:t>、</a:t>
            </a:r>
            <a:r>
              <a:rPr lang="en-US" altLang="ja-JP" sz="1100" b="1" dirty="0">
                <a:latin typeface="Meiryo UI" panose="020B0604030504040204" pitchFamily="50" charset="-128"/>
                <a:ea typeface="Meiryo UI" panose="020B0604030504040204" pitchFamily="50" charset="-128"/>
              </a:rPr>
              <a:t>DirectX</a:t>
            </a:r>
            <a:r>
              <a:rPr lang="ja-JP" altLang="en-US" sz="1100" b="1" dirty="0" err="1">
                <a:latin typeface="Meiryo UI" panose="020B0604030504040204" pitchFamily="50" charset="-128"/>
                <a:ea typeface="Meiryo UI" panose="020B0604030504040204" pitchFamily="50" charset="-128"/>
              </a:rPr>
              <a:t>にて</a:t>
            </a:r>
            <a:r>
              <a:rPr lang="ja-JP" altLang="en-US" sz="1100" b="1" dirty="0">
                <a:latin typeface="Meiryo UI" panose="020B0604030504040204" pitchFamily="50" charset="-128"/>
                <a:ea typeface="Meiryo UI" panose="020B0604030504040204" pitchFamily="50" charset="-128"/>
              </a:rPr>
              <a:t>用意されて</a:t>
            </a:r>
            <a:r>
              <a:rPr lang="ja-JP" altLang="en-US" sz="1100" b="1" dirty="0" smtClean="0">
                <a:latin typeface="Meiryo UI" panose="020B0604030504040204" pitchFamily="50" charset="-128"/>
                <a:ea typeface="Meiryo UI" panose="020B0604030504040204" pitchFamily="50" charset="-128"/>
              </a:rPr>
              <a:t>いる</a:t>
            </a:r>
            <a:r>
              <a:rPr lang="en-US" altLang="ja-JP" sz="1100" b="1" dirty="0">
                <a:latin typeface="Meiryo UI" panose="020B0604030504040204" pitchFamily="50" charset="-128"/>
                <a:ea typeface="Meiryo UI" panose="020B0604030504040204" pitchFamily="50" charset="-128"/>
              </a:rPr>
              <a:t>D3DXMatrixPerspectiveFovLH</a:t>
            </a:r>
            <a:r>
              <a:rPr lang="ja-JP" altLang="en-US" sz="1100" b="1" dirty="0" smtClean="0">
                <a:latin typeface="Meiryo UI" panose="020B0604030504040204" pitchFamily="50" charset="-128"/>
                <a:ea typeface="Meiryo UI" panose="020B0604030504040204" pitchFamily="50" charset="-128"/>
              </a:rPr>
              <a:t>関数を使用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987955" y="6099264"/>
            <a:ext cx="4761100" cy="1954381"/>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&lt;D3DXMatrixPerspectiveFovLH</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視野に基づいて、左手座標系パースペクティブ射影行列を作成する</a:t>
            </a:r>
            <a:r>
              <a:rPr lang="ja-JP" altLang="en-US" sz="1100" dirty="0" smtClean="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D3DXMATRIX *D3DXMatrixPerspectiveFovLH</a:t>
            </a:r>
            <a:r>
              <a:rPr lang="en-US" altLang="ja-JP" sz="1100" dirty="0" smtClean="0">
                <a:latin typeface="Meiryo UI" panose="020B0604030504040204" pitchFamily="50" charset="-128"/>
                <a:ea typeface="Meiryo UI" panose="020B0604030504040204" pitchFamily="50" charset="-128"/>
              </a:rPr>
              <a:t>(</a:t>
            </a:r>
          </a:p>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D3DXMATRIX</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pOut</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射影行列出力先アドレス</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fovY</a:t>
            </a:r>
            <a:r>
              <a:rPr lang="en-US" altLang="ja-JP" sz="1100" dirty="0" smtClean="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視野角</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ラジアン</a:t>
            </a:r>
            <a:r>
              <a:rPr lang="en-US" altLang="ja-JP" sz="1100" dirty="0" smtClean="0">
                <a:latin typeface="Meiryo UI" panose="020B0604030504040204" pitchFamily="50" charset="-128"/>
                <a:ea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a:t>
            </a:r>
            <a:r>
              <a:rPr lang="en-US" altLang="ja-JP"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Aspect,</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アスペクト比</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zn</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ニアクリップ</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近視点</a:t>
            </a:r>
            <a:r>
              <a:rPr lang="en-US" altLang="ja-JP" sz="1100" dirty="0" smtClean="0">
                <a:latin typeface="Meiryo UI" panose="020B0604030504040204" pitchFamily="50" charset="-128"/>
                <a:ea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FLOAT</a:t>
            </a:r>
            <a:r>
              <a:rPr lang="en-US" altLang="ja-JP" sz="1100" dirty="0">
                <a:latin typeface="Meiryo UI" panose="020B0604030504040204" pitchFamily="50" charset="-128"/>
                <a:ea typeface="Meiryo UI" panose="020B0604030504040204" pitchFamily="50" charset="-128"/>
              </a:rPr>
              <a:t> </a:t>
            </a:r>
            <a:r>
              <a:rPr lang="en-US" altLang="ja-JP" sz="1100" dirty="0" err="1" smtClean="0">
                <a:latin typeface="Meiryo UI" panose="020B0604030504040204" pitchFamily="50" charset="-128"/>
                <a:ea typeface="Meiryo UI" panose="020B0604030504040204" pitchFamily="50" charset="-128"/>
              </a:rPr>
              <a:t>zf</a:t>
            </a:r>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ファークリップ</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遠視点</a:t>
            </a:r>
            <a:r>
              <a:rPr lang="en-US" altLang="ja-JP" sz="1100" dirty="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a:t>
            </a:r>
            <a:endParaRPr lang="ja-JP"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1007320" y="6310047"/>
            <a:ext cx="4741734" cy="1743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460209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69</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36484" y="395536"/>
            <a:ext cx="5672835" cy="261610"/>
          </a:xfrm>
          <a:prstGeom prst="rect">
            <a:avLst/>
          </a:prstGeom>
          <a:noFill/>
        </p:spPr>
        <p:txBody>
          <a:bodyPr wrap="square" rtlCol="0">
            <a:spAutoFit/>
          </a:bodyPr>
          <a:lstStyle/>
          <a:p>
            <a:r>
              <a:rPr lang="ja-JP" altLang="en-US" sz="1100" b="1" dirty="0" smtClean="0">
                <a:latin typeface="Meiryo UI" panose="020B0604030504040204" pitchFamily="50" charset="-128"/>
                <a:ea typeface="Meiryo UI" panose="020B0604030504040204" pitchFamily="50" charset="-128"/>
              </a:rPr>
              <a:t>視野角は、</a:t>
            </a:r>
            <a:r>
              <a:rPr lang="en-US" altLang="ja-JP" sz="1100" b="1" dirty="0" smtClean="0">
                <a:latin typeface="Meiryo UI" panose="020B0604030504040204" pitchFamily="50" charset="-128"/>
                <a:ea typeface="Meiryo UI" panose="020B0604030504040204" pitchFamily="50" charset="-128"/>
              </a:rPr>
              <a:t>45°</a:t>
            </a:r>
            <a:r>
              <a:rPr lang="ja-JP" altLang="en-US" sz="1100" b="1" dirty="0" smtClean="0">
                <a:latin typeface="Meiryo UI" panose="020B0604030504040204" pitchFamily="50" charset="-128"/>
                <a:ea typeface="Meiryo UI" panose="020B0604030504040204" pitchFamily="50" charset="-128"/>
              </a:rPr>
              <a:t>を基本として考え、アスペクト比は、 「画面幅</a:t>
            </a:r>
            <a:r>
              <a:rPr lang="en-US" altLang="ja-JP" sz="1100" b="1" dirty="0"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画面高さ」 で算出すれば良い</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503878" y="755576"/>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例えば、視野角</a:t>
            </a:r>
            <a:r>
              <a:rPr lang="en-US" altLang="ja-JP" sz="1100" dirty="0" smtClean="0">
                <a:latin typeface="Meiryo UI" panose="020B0604030504040204" pitchFamily="50" charset="-128"/>
                <a:ea typeface="Meiryo UI" panose="020B0604030504040204" pitchFamily="50" charset="-128"/>
              </a:rPr>
              <a:t>45°</a:t>
            </a:r>
            <a:r>
              <a:rPr lang="ja-JP" altLang="en-US" sz="1100" dirty="0" err="1"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アスペクト比</a:t>
            </a:r>
            <a:r>
              <a:rPr lang="en-US" altLang="ja-JP" sz="1100" dirty="0" smtClean="0">
                <a:latin typeface="Meiryo UI" panose="020B0604030504040204" pitchFamily="50" charset="-128"/>
                <a:ea typeface="Meiryo UI" panose="020B0604030504040204" pitchFamily="50" charset="-128"/>
              </a:rPr>
              <a:t>WINDOWS_WIDTH / WINDOWS_HEIGHT</a:t>
            </a:r>
            <a:r>
              <a:rPr lang="ja-JP" altLang="en-US" sz="1100" dirty="0" err="1"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ニアクリップ</a:t>
            </a:r>
            <a:r>
              <a:rPr lang="en-US" altLang="ja-JP" sz="1100" dirty="0" smtClean="0">
                <a:latin typeface="Meiryo UI" panose="020B0604030504040204" pitchFamily="50" charset="-128"/>
                <a:ea typeface="Meiryo UI" panose="020B0604030504040204" pitchFamily="50" charset="-128"/>
              </a:rPr>
              <a:t>10.0f</a:t>
            </a:r>
            <a:r>
              <a:rPr lang="ja-JP" altLang="en-US" sz="1100" dirty="0" err="1"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ファークリップ</a:t>
            </a:r>
            <a:r>
              <a:rPr lang="en-US" altLang="ja-JP" sz="1100" dirty="0" smtClean="0">
                <a:latin typeface="Meiryo UI" panose="020B0604030504040204" pitchFamily="50" charset="-128"/>
                <a:ea typeface="Meiryo UI" panose="020B0604030504040204" pitchFamily="50" charset="-128"/>
              </a:rPr>
              <a:t>1000.0f</a:t>
            </a:r>
            <a:r>
              <a:rPr lang="ja-JP" altLang="en-US" sz="1100" dirty="0" smtClean="0">
                <a:latin typeface="Meiryo UI" panose="020B0604030504040204" pitchFamily="50" charset="-128"/>
                <a:ea typeface="Meiryo UI" panose="020B0604030504040204" pitchFamily="50" charset="-128"/>
              </a:rPr>
              <a:t>で射影行列を作成し適用する場合には以下のように記述する。</a:t>
            </a:r>
            <a:endParaRPr lang="en-US" altLang="ja-JP" sz="1100" dirty="0" smtClean="0">
              <a:latin typeface="Meiryo UI" panose="020B0604030504040204" pitchFamily="50" charset="-128"/>
              <a:ea typeface="Meiryo UI" panose="020B0604030504040204" pitchFamily="50" charset="-128"/>
            </a:endParaRPr>
          </a:p>
        </p:txBody>
      </p:sp>
      <p:sp>
        <p:nvSpPr>
          <p:cNvPr id="17" name="正方形/長方形 16"/>
          <p:cNvSpPr/>
          <p:nvPr/>
        </p:nvSpPr>
        <p:spPr>
          <a:xfrm>
            <a:off x="987742" y="1274728"/>
            <a:ext cx="4761099" cy="1785104"/>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smtClean="0">
                <a:latin typeface="ゆたぽん（コーディング）" panose="02000609000000000000" pitchFamily="1" charset="-128"/>
                <a:ea typeface="Meiryo UI" panose="020B0604030504040204" pitchFamily="50" charset="-128"/>
              </a:rPr>
              <a:t>projMat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射影行列</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D3DXMatrixIdentity</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projMat</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射影行列の</a:t>
            </a:r>
            <a:r>
              <a:rPr lang="ja-JP" altLang="en-US" sz="1100" dirty="0">
                <a:latin typeface="ゆたぽん（コーディング）" panose="02000609000000000000" pitchFamily="1" charset="-128"/>
                <a:ea typeface="Meiryo UI" panose="020B0604030504040204" pitchFamily="50" charset="-128"/>
              </a:rPr>
              <a:t>初期化</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射影行列作成</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D3DXMatrixPerspectiveFovLH</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projMat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D3DXToRadian(45.0f),</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WINDOWS_WIDTH </a:t>
            </a:r>
            <a:r>
              <a:rPr lang="en-US" altLang="ja-JP" sz="1100" dirty="0">
                <a:latin typeface="ゆたぽん（コーディング）" panose="02000609000000000000" pitchFamily="1" charset="-128"/>
                <a:ea typeface="Meiryo UI" panose="020B0604030504040204" pitchFamily="50" charset="-128"/>
              </a:rPr>
              <a:t>/WINDOWS_HEIGHT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10.0f, 1000.0f);</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射影行列セット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SetTransform</a:t>
            </a:r>
            <a:r>
              <a:rPr lang="en-US" altLang="ja-JP" sz="1100" dirty="0" smtClean="0">
                <a:latin typeface="ゆたぽん（コーディング）" panose="02000609000000000000" pitchFamily="1" charset="-128"/>
                <a:ea typeface="Meiryo UI" panose="020B0604030504040204" pitchFamily="50" charset="-128"/>
              </a:rPr>
              <a:t>(D3DTS_PROJECTION, &amp;</a:t>
            </a:r>
            <a:r>
              <a:rPr lang="en-US" altLang="ja-JP" sz="1100" dirty="0" err="1" smtClean="0">
                <a:latin typeface="ゆたぽん（コーディング）" panose="02000609000000000000" pitchFamily="1" charset="-128"/>
                <a:ea typeface="Meiryo UI" panose="020B0604030504040204" pitchFamily="50" charset="-128"/>
              </a:rPr>
              <a:t>projMat</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endParaRPr lang="ja-JP" altLang="ja-JP" sz="1100" dirty="0">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987742" y="1274728"/>
            <a:ext cx="4767323" cy="1701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9" name="テキスト ボックス 18"/>
          <p:cNvSpPr txBox="1"/>
          <p:nvPr/>
        </p:nvSpPr>
        <p:spPr>
          <a:xfrm>
            <a:off x="416026" y="3122548"/>
            <a:ext cx="1983235"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5.10</a:t>
            </a:r>
            <a:r>
              <a:rPr kumimoji="1" lang="ja-JP" altLang="en-US" u="sng" dirty="0" smtClean="0">
                <a:latin typeface="Meiryo UI" panose="020B0604030504040204" pitchFamily="50" charset="-128"/>
                <a:ea typeface="Meiryo UI" panose="020B0604030504040204" pitchFamily="50" charset="-128"/>
              </a:rPr>
              <a:t>　カメラの実装</a:t>
            </a:r>
            <a:endParaRPr kumimoji="1" lang="ja-JP" altLang="en-US" u="sng"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476672" y="3493041"/>
            <a:ext cx="576064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以下にカメラを実装する為のプログラムを記述する。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 name="正方形/長方形 1"/>
          <p:cNvSpPr/>
          <p:nvPr/>
        </p:nvSpPr>
        <p:spPr>
          <a:xfrm>
            <a:off x="987741" y="4021192"/>
            <a:ext cx="4761099" cy="3816429"/>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CCamera</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CCamera</a:t>
            </a:r>
            <a:r>
              <a:rPr lang="en-US" altLang="ja-JP" sz="1100" dirty="0" smtClean="0">
                <a:latin typeface="ゆたぽん（コーディング）" panose="02000609000000000000" pitchFamily="1" charset="-128"/>
                <a:ea typeface="Meiryo UI" panose="020B0604030504040204" pitchFamily="50" charset="-128"/>
              </a:rPr>
              <a:t>(void</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(void);</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Initialize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カメラ初期化関数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setProjection</a:t>
            </a:r>
            <a:r>
              <a:rPr lang="en-US" altLang="ja-JP" sz="1100" dirty="0">
                <a:latin typeface="ゆたぽん（コーディング）" panose="02000609000000000000" pitchFamily="1" charset="-128"/>
                <a:ea typeface="Meiryo UI" panose="020B0604030504040204" pitchFamily="50" charset="-128"/>
              </a:rPr>
              <a:t>(void</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射影</a:t>
            </a:r>
            <a:r>
              <a:rPr lang="ja-JP" altLang="en-US" sz="1100" dirty="0" smtClean="0">
                <a:latin typeface="ゆたぽん（コーディング）" panose="02000609000000000000" pitchFamily="1" charset="-128"/>
                <a:ea typeface="Meiryo UI" panose="020B0604030504040204" pitchFamily="50" charset="-128"/>
              </a:rPr>
              <a:t>行列作成関数</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setView</a:t>
            </a:r>
            <a:r>
              <a:rPr lang="en-US" altLang="ja-JP" sz="1100" dirty="0">
                <a:latin typeface="ゆたぽん（コーディング）" panose="02000609000000000000" pitchFamily="1" charset="-128"/>
                <a:ea typeface="Meiryo UI" panose="020B0604030504040204" pitchFamily="50" charset="-128"/>
              </a:rPr>
              <a:t>(void</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ビュー</a:t>
            </a:r>
            <a:r>
              <a:rPr lang="ja-JP" altLang="en-US" sz="1100" dirty="0" smtClean="0">
                <a:latin typeface="ゆたぽん（コーディング）" panose="02000609000000000000" pitchFamily="1" charset="-128"/>
                <a:ea typeface="Meiryo UI" panose="020B0604030504040204" pitchFamily="50" charset="-128"/>
              </a:rPr>
              <a:t>行列作成関数</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setTarget</a:t>
            </a:r>
            <a:r>
              <a:rPr lang="en-US" altLang="ja-JP" sz="1100" dirty="0">
                <a:latin typeface="ゆたぽん（コーディング）" panose="02000609000000000000" pitchFamily="1" charset="-128"/>
                <a:ea typeface="Meiryo UI" panose="020B0604030504040204" pitchFamily="50" charset="-128"/>
              </a:rPr>
              <a:t>(D3DXVECTOR3 value) { this-&gt;</a:t>
            </a:r>
            <a:r>
              <a:rPr lang="en-US" altLang="ja-JP" sz="1100" dirty="0" err="1">
                <a:latin typeface="ゆたぽん（コーディング）" panose="02000609000000000000" pitchFamily="1" charset="-128"/>
                <a:ea typeface="Meiryo UI" panose="020B0604030504040204" pitchFamily="50" charset="-128"/>
              </a:rPr>
              <a:t>m_target</a:t>
            </a:r>
            <a:r>
              <a:rPr lang="en-US" altLang="ja-JP" sz="1100" dirty="0">
                <a:latin typeface="ゆたぽん（コーディング）" panose="02000609000000000000" pitchFamily="1" charset="-128"/>
                <a:ea typeface="Meiryo UI" panose="020B0604030504040204" pitchFamily="50" charset="-128"/>
              </a:rPr>
              <a:t> = value;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private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m_target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ターゲットの座標</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m_angle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カメラの角度</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a:latin typeface="ゆたぽん（コーディング）" panose="02000609000000000000" pitchFamily="1" charset="-128"/>
                <a:ea typeface="Meiryo UI" panose="020B0604030504040204" pitchFamily="50" charset="-128"/>
              </a:rPr>
              <a:t>m_view</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ビュー行列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a:latin typeface="ゆたぽん（コーディング）" panose="02000609000000000000" pitchFamily="1" charset="-128"/>
                <a:ea typeface="Meiryo UI" panose="020B0604030504040204" pitchFamily="50" charset="-128"/>
              </a:rPr>
              <a:t>m_projection</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プロジェクション行列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カメラ座標</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 </a:t>
            </a:r>
            <a:r>
              <a:rPr lang="en-US" altLang="ja-JP" sz="1100" dirty="0" err="1">
                <a:latin typeface="ゆたぽん（コーディング）" panose="02000609000000000000" pitchFamily="1" charset="-128"/>
                <a:ea typeface="Meiryo UI" panose="020B0604030504040204" pitchFamily="50" charset="-128"/>
              </a:rPr>
              <a:t>m_nearClip</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ニアクリップ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m_farClip</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ファークリップ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m_fovY</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カメラの視野角</a:t>
            </a:r>
          </a:p>
          <a:p>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28" name="正方形/長方形 27"/>
          <p:cNvSpPr/>
          <p:nvPr/>
        </p:nvSpPr>
        <p:spPr>
          <a:xfrm>
            <a:off x="1000536" y="3975606"/>
            <a:ext cx="4767323" cy="4124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9" name="テキスト ボックス 28"/>
          <p:cNvSpPr txBox="1"/>
          <p:nvPr/>
        </p:nvSpPr>
        <p:spPr>
          <a:xfrm>
            <a:off x="908720" y="3734326"/>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Camera.h</a:t>
            </a:r>
            <a:r>
              <a:rPr lang="en-US" altLang="ja-JP" sz="1100" dirty="0" smtClean="0">
                <a:latin typeface="Meiryo UI" panose="020B0604030504040204" pitchFamily="50" charset="-128"/>
                <a:ea typeface="Meiryo UI" panose="020B0604030504040204" pitchFamily="50" charset="-128"/>
              </a:rPr>
              <a:t>&gt;</a:t>
            </a:r>
          </a:p>
        </p:txBody>
      </p:sp>
    </p:spTree>
    <p:extLst>
      <p:ext uri="{BB962C8B-B14F-4D97-AF65-F5344CB8AC3E}">
        <p14:creationId xmlns:p14="http://schemas.microsoft.com/office/powerpoint/2010/main" val="263282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7</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04664" y="467544"/>
            <a:ext cx="6480720" cy="3308598"/>
          </a:xfrm>
          <a:prstGeom prst="rect">
            <a:avLst/>
          </a:prstGeom>
          <a:noFill/>
        </p:spPr>
        <p:txBody>
          <a:bodyPr wrap="square" rtlCol="0">
            <a:spAutoFit/>
          </a:bodyPr>
          <a:lstStyle/>
          <a:p>
            <a:r>
              <a:rPr lang="en-US" altLang="ja-JP" sz="1100" dirty="0" smtClean="0">
                <a:latin typeface="ゆたぽん（コーディング）" pitchFamily="1" charset="-128"/>
                <a:ea typeface="ゆたぽん（コーディング）" pitchFamily="1" charset="-128"/>
              </a:rPr>
              <a:t>LPDIRECT3DDEVICE9 </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if(FAILED(pD3d-</a:t>
            </a:r>
            <a:r>
              <a:rPr lang="en-US" altLang="ja-JP" sz="1100" dirty="0">
                <a:latin typeface="ゆたぽん（コーディング）" pitchFamily="1" charset="-128"/>
                <a:ea typeface="ゆたぽん（コーディング）" pitchFamily="1" charset="-128"/>
              </a:rPr>
              <a:t>&gt;</a:t>
            </a:r>
            <a:r>
              <a:rPr lang="en-US" altLang="ja-JP" sz="1100" dirty="0" err="1">
                <a:latin typeface="ゆたぽん（コーディング）" pitchFamily="1" charset="-128"/>
                <a:ea typeface="ゆたぽん（コーディング）" pitchFamily="1" charset="-128"/>
              </a:rPr>
              <a:t>CreateDevice</a:t>
            </a:r>
            <a:r>
              <a:rPr lang="en-US" altLang="ja-JP" sz="1100" dirty="0">
                <a:latin typeface="ゆたぽん（コーディング）" pitchFamily="1" charset="-128"/>
                <a:ea typeface="ゆたぽん（コーディング）" pitchFamily="1" charset="-128"/>
              </a:rPr>
              <a:t>(D3DADAPTER_DEFAULT, D3DDEVTYPE_HAL,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a:t>
            </a:r>
          </a:p>
          <a:p>
            <a:r>
              <a:rPr lang="ja-JP" altLang="en-US" sz="1100" dirty="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D3DCREATE_HARDWARE_VERTEXPROCESSING</a:t>
            </a:r>
            <a:r>
              <a:rPr lang="en-US" altLang="ja-JP" sz="1100" dirty="0">
                <a:latin typeface="ゆたぽん（コーディング）" pitchFamily="1" charset="-128"/>
                <a:ea typeface="ゆたぽん（コーディング）" pitchFamily="1" charset="-128"/>
              </a:rPr>
              <a:t>, &amp;d3dpp, </a:t>
            </a:r>
            <a:r>
              <a:rPr lang="en-US" altLang="ja-JP" sz="1100" dirty="0" smtClean="0">
                <a:latin typeface="ゆたぽん（コーディング）" pitchFamily="1" charset="-128"/>
                <a:ea typeface="ゆたぽん（コーディング）" pitchFamily="1" charset="-128"/>
              </a:rPr>
              <a:t>&amp;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if(FAILED(pD3d-</a:t>
            </a:r>
            <a:r>
              <a:rPr lang="en-US" altLang="ja-JP" sz="1100" dirty="0">
                <a:latin typeface="ゆたぽん（コーディング）" pitchFamily="1" charset="-128"/>
                <a:ea typeface="ゆたぽん（コーディング）" pitchFamily="1" charset="-128"/>
              </a:rPr>
              <a:t>&gt;</a:t>
            </a:r>
            <a:r>
              <a:rPr lang="en-US" altLang="ja-JP" sz="1100" dirty="0" err="1">
                <a:latin typeface="ゆたぽん（コーディング）" pitchFamily="1" charset="-128"/>
                <a:ea typeface="ゆたぽん（コーディング）" pitchFamily="1" charset="-128"/>
              </a:rPr>
              <a:t>CreateDevice</a:t>
            </a:r>
            <a:r>
              <a:rPr lang="en-US" altLang="ja-JP" sz="1100" dirty="0">
                <a:latin typeface="ゆたぽん（コーディング）" pitchFamily="1" charset="-128"/>
                <a:ea typeface="ゆたぽん（コーディング）" pitchFamily="1" charset="-128"/>
              </a:rPr>
              <a:t>(D3DADAPTER_DEFAULT, D3DDEVTYPE_HAL, </a:t>
            </a:r>
            <a:r>
              <a:rPr lang="en-US" altLang="ja-JP" sz="1100" dirty="0" err="1">
                <a:latin typeface="ゆたぽん（コーディング）" pitchFamily="1" charset="-128"/>
                <a:ea typeface="ゆたぽん（コーディング）" pitchFamily="1" charset="-128"/>
              </a:rPr>
              <a:t>hWnd</a:t>
            </a:r>
            <a:r>
              <a:rPr lang="en-US" altLang="ja-JP" sz="1100" dirty="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endParaRPr lang="en-US" altLang="ja-JP" sz="1100" dirty="0" smtClean="0">
              <a:latin typeface="ゆたぽん（コーディング）" pitchFamily="1" charset="-128"/>
              <a:ea typeface="ゆたぽん（コーディング）" pitchFamily="1" charset="-128"/>
            </a:endParaRPr>
          </a:p>
          <a:p>
            <a:r>
              <a:rPr lang="ja-JP" altLang="en-US" sz="1100" dirty="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D3DCREATE_SOFTWARE_VERTEXPROCESSING</a:t>
            </a:r>
            <a:r>
              <a:rPr lang="en-US" altLang="ja-JP" sz="1100" dirty="0">
                <a:latin typeface="ゆたぽん（コーディング）" pitchFamily="1" charset="-128"/>
                <a:ea typeface="ゆたぽん（コーディング）" pitchFamily="1" charset="-128"/>
              </a:rPr>
              <a:t>, &amp;d3dpp, </a:t>
            </a:r>
            <a:r>
              <a:rPr lang="en-US" altLang="ja-JP" sz="1100" dirty="0" smtClean="0">
                <a:latin typeface="ゆたぽん（コーディング）" pitchFamily="1" charset="-128"/>
                <a:ea typeface="ゆたぽん（コーディング）" pitchFamily="1" charset="-128"/>
              </a:rPr>
              <a:t>&amp;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if(FAILED(pD3d-</a:t>
            </a:r>
            <a:r>
              <a:rPr lang="en-US" altLang="ja-JP" sz="1100" dirty="0">
                <a:latin typeface="ゆたぽん（コーディング）" pitchFamily="1" charset="-128"/>
                <a:ea typeface="ゆたぽん（コーディング）" pitchFamily="1" charset="-128"/>
              </a:rPr>
              <a:t>&gt;</a:t>
            </a:r>
            <a:r>
              <a:rPr lang="en-US" altLang="ja-JP" sz="1100" dirty="0" err="1">
                <a:latin typeface="ゆたぽん（コーディング）" pitchFamily="1" charset="-128"/>
                <a:ea typeface="ゆたぽん（コーディング）" pitchFamily="1" charset="-128"/>
              </a:rPr>
              <a:t>CreateDevice</a:t>
            </a:r>
            <a:r>
              <a:rPr lang="en-US" altLang="ja-JP" sz="1100" dirty="0">
                <a:latin typeface="ゆたぽん（コーディング）" pitchFamily="1" charset="-128"/>
                <a:ea typeface="ゆたぽん（コーディング）" pitchFamily="1" charset="-128"/>
              </a:rPr>
              <a:t>(D3DADAPTER_DEFAULT, D3DDEVTYPE_REF, </a:t>
            </a:r>
            <a:r>
              <a:rPr lang="en-US" altLang="ja-JP" sz="1100" dirty="0" err="1">
                <a:latin typeface="ゆたぽん（コーディング）" pitchFamily="1" charset="-128"/>
                <a:ea typeface="ゆたぽん（コーディング）" pitchFamily="1" charset="-128"/>
              </a:rPr>
              <a:t>hWnd</a:t>
            </a:r>
            <a:r>
              <a:rPr lang="en-US" altLang="ja-JP" sz="1100" dirty="0">
                <a:latin typeface="ゆたぽん（コーディング）" pitchFamily="1" charset="-128"/>
                <a:ea typeface="ゆたぽん（コーディング）" pitchFamily="1" charset="-128"/>
              </a:rPr>
              <a:t>, </a:t>
            </a:r>
            <a:endParaRPr lang="en-US" altLang="ja-JP" sz="1100" dirty="0" smtClean="0">
              <a:latin typeface="ゆたぽん（コーディング）" pitchFamily="1" charset="-128"/>
              <a:ea typeface="ゆたぽん（コーディング）" pitchFamily="1" charset="-128"/>
            </a:endParaRPr>
          </a:p>
          <a:p>
            <a:r>
              <a:rPr lang="ja-JP" altLang="en-US" sz="1100" dirty="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D3DCREATE_HARDWARE_VERTEXPROCESSING</a:t>
            </a:r>
            <a:r>
              <a:rPr lang="en-US" altLang="ja-JP" sz="1100" dirty="0">
                <a:latin typeface="ゆたぽん（コーディング）" pitchFamily="1" charset="-128"/>
                <a:ea typeface="ゆたぽん（コーディング）" pitchFamily="1" charset="-128"/>
              </a:rPr>
              <a:t>, &amp;d3dpp, </a:t>
            </a:r>
            <a:r>
              <a:rPr lang="en-US" altLang="ja-JP" sz="1100" dirty="0" smtClean="0">
                <a:latin typeface="ゆたぽん（コーディング）" pitchFamily="1" charset="-128"/>
                <a:ea typeface="ゆたぽん（コーディング）" pitchFamily="1" charset="-128"/>
              </a:rPr>
              <a:t>&amp;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if(FAILED(pD3d-</a:t>
            </a:r>
            <a:r>
              <a:rPr lang="en-US" altLang="ja-JP" sz="1100" dirty="0">
                <a:latin typeface="ゆたぽん（コーディング）" pitchFamily="1" charset="-128"/>
                <a:ea typeface="ゆたぽん（コーディング）" pitchFamily="1" charset="-128"/>
              </a:rPr>
              <a:t>&gt;</a:t>
            </a:r>
            <a:r>
              <a:rPr lang="en-US" altLang="ja-JP" sz="1100" dirty="0" err="1">
                <a:latin typeface="ゆたぽん（コーディング）" pitchFamily="1" charset="-128"/>
                <a:ea typeface="ゆたぽん（コーディング）" pitchFamily="1" charset="-128"/>
              </a:rPr>
              <a:t>CreateDevice</a:t>
            </a:r>
            <a:r>
              <a:rPr lang="en-US" altLang="ja-JP" sz="1100" dirty="0">
                <a:latin typeface="ゆたぽん（コーディング）" pitchFamily="1" charset="-128"/>
                <a:ea typeface="ゆたぽん（コーディング）" pitchFamily="1" charset="-128"/>
              </a:rPr>
              <a:t>(D3DADAPTER_DEFAULT, D3DDEVTYPE_REF, </a:t>
            </a:r>
            <a:r>
              <a:rPr lang="en-US" altLang="ja-JP" sz="1100" dirty="0" err="1">
                <a:latin typeface="ゆたぽん（コーディング）" pitchFamily="1" charset="-128"/>
                <a:ea typeface="ゆたぽん（コーディング）" pitchFamily="1" charset="-128"/>
              </a:rPr>
              <a:t>hWnd</a:t>
            </a:r>
            <a:r>
              <a:rPr lang="en-US" altLang="ja-JP" sz="1100" dirty="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endParaRPr lang="en-US" altLang="ja-JP"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D3DCREATE_SOFTWARE_VERTEXPROCESSING</a:t>
            </a:r>
            <a:r>
              <a:rPr lang="en-US" altLang="ja-JP" sz="1100" dirty="0">
                <a:latin typeface="ゆたぽん（コーディング）" pitchFamily="1" charset="-128"/>
                <a:ea typeface="ゆたぽん（コーディング）" pitchFamily="1" charset="-128"/>
              </a:rPr>
              <a:t>, &amp;d3dpp, </a:t>
            </a:r>
            <a:r>
              <a:rPr lang="en-US" altLang="ja-JP" sz="1100" dirty="0" smtClean="0">
                <a:latin typeface="ゆたぽん（コーディング）" pitchFamily="1" charset="-128"/>
                <a:ea typeface="ゆたぽん（コーディング）" pitchFamily="1" charset="-128"/>
              </a:rPr>
              <a:t>&amp;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a:t>
            </a:r>
            <a:r>
              <a:rPr lang="en-US" altLang="ja-JP" sz="1100" dirty="0">
                <a:latin typeface="ゆたぽん（コーディング）" pitchFamily="1" charset="-128"/>
                <a:ea typeface="ゆたぽん（コーディング）" pitchFamily="1" charset="-128"/>
              </a:rPr>
              <a:t>E_FAIL;</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endParaRPr lang="en-US" altLang="ja-JP" sz="1100" dirty="0">
              <a:latin typeface="ゆたぽん（コーディング）" pitchFamily="1" charset="-128"/>
              <a:ea typeface="ゆたぽん（コーディング）" pitchFamily="1" charset="-128"/>
            </a:endParaRPr>
          </a:p>
          <a:p>
            <a:r>
              <a:rPr lang="en-US" altLang="ja-JP" sz="1100" dirty="0">
                <a:latin typeface="ゆたぽん（コーディング）" pitchFamily="1" charset="-128"/>
                <a:ea typeface="ゆたぽん（コーディング）" pitchFamily="1" charset="-128"/>
              </a:rPr>
              <a:t>}</a:t>
            </a:r>
            <a:endParaRPr lang="en-US" altLang="ja-JP" sz="1100" dirty="0" smtClean="0">
              <a:latin typeface="ゆたぽん（コーディング）" pitchFamily="1" charset="-128"/>
              <a:ea typeface="ゆたぽん（コーディング）" pitchFamily="1" charset="-128"/>
            </a:endParaRPr>
          </a:p>
        </p:txBody>
      </p:sp>
      <p:sp>
        <p:nvSpPr>
          <p:cNvPr id="16" name="正方形/長方形 15"/>
          <p:cNvSpPr/>
          <p:nvPr/>
        </p:nvSpPr>
        <p:spPr>
          <a:xfrm>
            <a:off x="260648" y="453608"/>
            <a:ext cx="6336704" cy="3326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60648" y="179512"/>
            <a:ext cx="2736304"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&lt;Direct3D</a:t>
            </a:r>
            <a:r>
              <a:rPr lang="ja-JP" altLang="en-US" sz="1100" dirty="0" smtClean="0">
                <a:latin typeface="Meiryo UI" panose="020B0604030504040204" pitchFamily="50" charset="-128"/>
                <a:ea typeface="Meiryo UI" panose="020B0604030504040204" pitchFamily="50" charset="-128"/>
              </a:rPr>
              <a:t>デバイス生成プログラム例</a:t>
            </a:r>
            <a:r>
              <a:rPr lang="en-US" altLang="ja-JP" sz="1100" dirty="0" smtClean="0">
                <a:latin typeface="Meiryo UI" panose="020B0604030504040204" pitchFamily="50" charset="-128"/>
                <a:ea typeface="Meiryo UI" panose="020B0604030504040204" pitchFamily="50" charset="-128"/>
              </a:rPr>
              <a:t>&gt;</a:t>
            </a:r>
          </a:p>
        </p:txBody>
      </p:sp>
      <p:sp>
        <p:nvSpPr>
          <p:cNvPr id="9" name="テキスト ボックス 8"/>
          <p:cNvSpPr txBox="1"/>
          <p:nvPr/>
        </p:nvSpPr>
        <p:spPr>
          <a:xfrm>
            <a:off x="260648" y="3851920"/>
            <a:ext cx="6480720" cy="430887"/>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FAILED</a:t>
            </a:r>
            <a:r>
              <a:rPr lang="ja-JP" altLang="en-US" sz="1100" dirty="0" smtClean="0">
                <a:latin typeface="Meiryo UI" panose="020B0604030504040204" pitchFamily="50" charset="-128"/>
                <a:ea typeface="Meiryo UI" panose="020B0604030504040204" pitchFamily="50" charset="-128"/>
              </a:rPr>
              <a:t>関数は引数で呼出した関数が失敗したかを判定するマクロ関数であり、この例では優先順に従い生成判定を行い、失敗するごとに次に優先度の高いパターンで生成を試みるようにコーディングしている。</a:t>
            </a:r>
            <a:endParaRPr lang="en-US" altLang="ja-JP" sz="1100" dirty="0" smtClean="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60648" y="4499992"/>
            <a:ext cx="6480720"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ここまでの処理を一連にしてコーディングすると次のようになる。</a:t>
            </a:r>
            <a:endParaRPr lang="en-US" altLang="ja-JP" sz="1100" dirty="0" smtClean="0">
              <a:latin typeface="Meiryo UI" panose="020B0604030504040204" pitchFamily="50" charset="-128"/>
              <a:ea typeface="Meiryo UI" panose="020B0604030504040204" pitchFamily="50" charset="-128"/>
            </a:endParaRPr>
          </a:p>
        </p:txBody>
      </p:sp>
      <p:sp>
        <p:nvSpPr>
          <p:cNvPr id="11" name="正方形/長方形 10"/>
          <p:cNvSpPr/>
          <p:nvPr/>
        </p:nvSpPr>
        <p:spPr>
          <a:xfrm>
            <a:off x="260648" y="4716016"/>
            <a:ext cx="6264696" cy="3477875"/>
          </a:xfrm>
          <a:prstGeom prst="rect">
            <a:avLst/>
          </a:prstGeom>
        </p:spPr>
        <p:txBody>
          <a:bodyPr wrap="square">
            <a:spAutoFit/>
          </a:bodyPr>
          <a:lstStyle/>
          <a:p>
            <a:r>
              <a:rPr lang="en-US" altLang="ja-JP" sz="1100" dirty="0" smtClean="0">
                <a:latin typeface="ゆたぽん（コーディング）" pitchFamily="1" charset="-128"/>
                <a:ea typeface="ゆたぽん（コーディング）" pitchFamily="1" charset="-128"/>
              </a:rPr>
              <a:t>LPDIRECT3D9 pD3d;</a:t>
            </a:r>
          </a:p>
          <a:p>
            <a:r>
              <a:rPr lang="en-US" altLang="ja-JP" sz="1100" dirty="0" smtClean="0">
                <a:latin typeface="ゆたぽん（コーディング）" pitchFamily="1" charset="-128"/>
                <a:ea typeface="ゆたぽん（コーディング）" pitchFamily="1" charset="-128"/>
              </a:rPr>
              <a:t>if((pD3d = Direct3DCreate9( D3D_SDK_VERSION )) == NULL)</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E_FAIL;</a:t>
            </a:r>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D3DPRESENT_PARAMETERS</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a:t>
            </a:r>
            <a:endParaRPr lang="ja-JP" altLang="en-US" sz="1100" dirty="0" smtClean="0">
              <a:latin typeface="ゆたぽん（コーディング）" pitchFamily="1" charset="-128"/>
              <a:ea typeface="ゆたぽん（コーディング）" pitchFamily="1" charset="-128"/>
            </a:endParaRPr>
          </a:p>
          <a:p>
            <a:r>
              <a:rPr lang="en-US" altLang="ja-JP" sz="1100" dirty="0" err="1" smtClean="0">
                <a:latin typeface="ゆたぽん（コーディング）" pitchFamily="1" charset="-128"/>
                <a:ea typeface="ゆたぽん（コーディング）" pitchFamily="1" charset="-128"/>
              </a:rPr>
              <a:t>ZeroMemory</a:t>
            </a:r>
            <a:r>
              <a:rPr lang="en-US" altLang="ja-JP" sz="1100" dirty="0" smtClean="0">
                <a:latin typeface="ゆたぽん（コーディング）" pitchFamily="1" charset="-128"/>
                <a:ea typeface="ゆたぽん（コーディング）" pitchFamily="1" charset="-128"/>
              </a:rPr>
              <a:t>( &amp;d3dpp, </a:t>
            </a:r>
            <a:r>
              <a:rPr lang="en-US" altLang="ja-JP" sz="1100" dirty="0" err="1" smtClean="0">
                <a:latin typeface="ゆたぽん（コーディング）" pitchFamily="1" charset="-128"/>
                <a:ea typeface="ゆたぽん（コーディング）" pitchFamily="1" charset="-128"/>
              </a:rPr>
              <a:t>sizeof</a:t>
            </a:r>
            <a:r>
              <a:rPr lang="en-US" altLang="ja-JP" sz="1100" dirty="0" smtClean="0">
                <a:latin typeface="ゆたぽん（コーディング）" pitchFamily="1" charset="-128"/>
                <a:ea typeface="ゆたぽん（コーディング）" pitchFamily="1" charset="-128"/>
              </a:rPr>
              <a:t>(d3dpp));</a:t>
            </a:r>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d3dpp.BackBufferFormat = D3DFMT_UNKNOWN;</a:t>
            </a:r>
          </a:p>
          <a:p>
            <a:r>
              <a:rPr lang="en-US" altLang="ja-JP" sz="1100" dirty="0" smtClean="0">
                <a:latin typeface="ゆたぽん（コーディング）" pitchFamily="1" charset="-128"/>
                <a:ea typeface="ゆたぽん（コーディング）" pitchFamily="1" charset="-128"/>
              </a:rPr>
              <a:t>d3dpp.BackBufferCount = 1;</a:t>
            </a:r>
            <a:endParaRPr lang="ja-JP" altLang="en-US"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d3dpp.SwapEffect = D3DSWAPEFFECT_DISCARD; </a:t>
            </a:r>
          </a:p>
          <a:p>
            <a:r>
              <a:rPr lang="en-US" altLang="ja-JP" sz="1100" dirty="0" smtClean="0">
                <a:latin typeface="ゆたぽん（コーディング）" pitchFamily="1" charset="-128"/>
                <a:ea typeface="ゆたぽん（コーディング）" pitchFamily="1" charset="-128"/>
              </a:rPr>
              <a:t>d3dpp.Windowed = TRUE;</a:t>
            </a:r>
          </a:p>
          <a:p>
            <a:r>
              <a:rPr lang="en-US" altLang="ja-JP" sz="1100" dirty="0" smtClean="0">
                <a:latin typeface="ゆたぽん（コーディング）" pitchFamily="1" charset="-128"/>
                <a:ea typeface="ゆたぽん（コーディング）" pitchFamily="1" charset="-128"/>
              </a:rPr>
              <a:t>d3dpp.EnableAutoDepthStencil = true;</a:t>
            </a:r>
          </a:p>
          <a:p>
            <a:r>
              <a:rPr lang="en-US" altLang="ja-JP" sz="1100" dirty="0" smtClean="0">
                <a:latin typeface="ゆたぽん（コーディング）" pitchFamily="1" charset="-128"/>
                <a:ea typeface="ゆたぽん（コーディング）" pitchFamily="1" charset="-128"/>
              </a:rPr>
              <a:t>d3dpp.AutoDepthStencilFormat = D3DFMT_D16;</a:t>
            </a: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LPDIRECT3DDEVICE9 </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if(FAILED(pD3d-&gt;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D3DDEVTYPE_HAL,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D3DCREATE_HARDWARE_VERTEXPROCESSING, &amp;d3dpp, &amp;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p:txBody>
      </p:sp>
      <p:sp>
        <p:nvSpPr>
          <p:cNvPr id="12" name="正方形/長方形 11"/>
          <p:cNvSpPr/>
          <p:nvPr/>
        </p:nvSpPr>
        <p:spPr>
          <a:xfrm>
            <a:off x="286936" y="4765164"/>
            <a:ext cx="6336704" cy="3407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017223" y="513130"/>
            <a:ext cx="5076073" cy="8048357"/>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Camera.h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(void)</a:t>
            </a: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(void){ }</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::Initialize()</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m_target</a:t>
            </a:r>
            <a:r>
              <a:rPr lang="en-US" altLang="ja-JP" sz="1100" dirty="0">
                <a:latin typeface="ゆたぽん（コーディング）" panose="02000609000000000000" pitchFamily="1" charset="-128"/>
                <a:ea typeface="Meiryo UI" panose="020B0604030504040204" pitchFamily="50" charset="-128"/>
              </a:rPr>
              <a:t> = D3DXVECTOR3(0.0f, 0.0f,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ターゲットの座標</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m_angle</a:t>
            </a:r>
            <a:r>
              <a:rPr lang="en-US" altLang="ja-JP" sz="1100" dirty="0">
                <a:latin typeface="ゆたぽん（コーディング）" panose="02000609000000000000" pitchFamily="1" charset="-128"/>
                <a:ea typeface="Meiryo UI" panose="020B0604030504040204" pitchFamily="50" charset="-128"/>
              </a:rPr>
              <a:t> = D3DXVECTOR3(0.0f, 0.0f,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カメラの角度</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a:latin typeface="ゆたぽん（コーディング）" panose="02000609000000000000" pitchFamily="1" charset="-128"/>
                <a:ea typeface="Meiryo UI" panose="020B0604030504040204" pitchFamily="50" charset="-128"/>
              </a:rPr>
              <a:t> = D3DXVECTOR3(0.0f, 0.0f, -10.0f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カメラ座標</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m_nearClip</a:t>
            </a:r>
            <a:r>
              <a:rPr lang="en-US" altLang="ja-JP" sz="1100" dirty="0">
                <a:latin typeface="ゆたぽん（コーディング）" panose="02000609000000000000" pitchFamily="1" charset="-128"/>
                <a:ea typeface="Meiryo UI" panose="020B0604030504040204" pitchFamily="50" charset="-128"/>
              </a:rPr>
              <a:t> = 1.0f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ニアクリップ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m_farClip</a:t>
            </a:r>
            <a:r>
              <a:rPr lang="en-US" altLang="ja-JP" sz="1100" dirty="0">
                <a:latin typeface="ゆたぽん（コーディング）" panose="02000609000000000000" pitchFamily="1" charset="-128"/>
                <a:ea typeface="Meiryo UI" panose="020B0604030504040204" pitchFamily="50" charset="-128"/>
              </a:rPr>
              <a:t> = 1000.0f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ファークリップ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m_fovY</a:t>
            </a:r>
            <a:r>
              <a:rPr lang="en-US" altLang="ja-JP" sz="1100" dirty="0">
                <a:latin typeface="ゆたぽん（コーディング）" panose="02000609000000000000" pitchFamily="1" charset="-128"/>
                <a:ea typeface="Meiryo UI" panose="020B0604030504040204" pitchFamily="50" charset="-128"/>
              </a:rPr>
              <a:t> = D3DX_PI / 4</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視野角</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setProjection</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setView</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ビュー行列作成関数</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setView</a:t>
            </a:r>
            <a:r>
              <a:rPr lang="en-US" altLang="ja-JP" sz="1100" dirty="0">
                <a:latin typeface="ゆたぽん（コーディング）" panose="02000609000000000000" pitchFamily="1" charset="-128"/>
                <a:ea typeface="Meiryo UI" panose="020B0604030504040204" pitchFamily="50" charset="-128"/>
              </a:rPr>
              <a:t>(void)</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D3DXMatrixIdentity</a:t>
            </a:r>
            <a:r>
              <a:rPr lang="en-US" altLang="ja-JP" sz="1100" dirty="0">
                <a:latin typeface="ゆたぽん（コーディング）" panose="02000609000000000000" pitchFamily="1" charset="-128"/>
                <a:ea typeface="Meiryo UI" panose="020B0604030504040204" pitchFamily="50" charset="-128"/>
              </a:rPr>
              <a:t>(&amp;this-&gt;</a:t>
            </a:r>
            <a:r>
              <a:rPr lang="en-US" altLang="ja-JP" sz="1100" dirty="0" err="1">
                <a:latin typeface="ゆたぽん（コーディング）" panose="02000609000000000000" pitchFamily="1" charset="-128"/>
                <a:ea typeface="Meiryo UI" panose="020B0604030504040204" pitchFamily="50" charset="-128"/>
              </a:rPr>
              <a:t>m_view</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ビュー行列単位化</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ビュー行列作成</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D3DXMatrixLookAtLH</a:t>
            </a:r>
            <a:r>
              <a:rPr lang="en-US" altLang="ja-JP" sz="1100" dirty="0">
                <a:latin typeface="ゆたぽん（コーディング）" panose="02000609000000000000" pitchFamily="1" charset="-128"/>
                <a:ea typeface="Meiryo UI" panose="020B0604030504040204" pitchFamily="50" charset="-128"/>
              </a:rPr>
              <a:t>( &amp;this-&gt;</a:t>
            </a:r>
            <a:r>
              <a:rPr lang="en-US" altLang="ja-JP" sz="1100" dirty="0" err="1">
                <a:latin typeface="ゆたぽん（コーディング）" panose="02000609000000000000" pitchFamily="1" charset="-128"/>
                <a:ea typeface="Meiryo UI" panose="020B0604030504040204" pitchFamily="50" charset="-128"/>
              </a:rPr>
              <a:t>m_view</a:t>
            </a:r>
            <a:r>
              <a:rPr lang="en-US" altLang="ja-JP" sz="1100" dirty="0">
                <a:latin typeface="ゆたぽん（コーディング）" panose="02000609000000000000" pitchFamily="1" charset="-128"/>
                <a:ea typeface="Meiryo UI" panose="020B0604030504040204" pitchFamily="50" charset="-128"/>
              </a:rPr>
              <a:t>, &amp;this-&gt;</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a:latin typeface="ゆたぽん（コーディング）" panose="02000609000000000000" pitchFamily="1" charset="-128"/>
                <a:ea typeface="Meiryo UI" panose="020B0604030504040204" pitchFamily="50" charset="-128"/>
              </a:rPr>
              <a:t>this-&gt;</a:t>
            </a:r>
            <a:r>
              <a:rPr lang="en-US" altLang="ja-JP" sz="1100" dirty="0" err="1">
                <a:latin typeface="ゆたぽん（コーディング）" panose="02000609000000000000" pitchFamily="1" charset="-128"/>
                <a:ea typeface="Meiryo UI" panose="020B0604030504040204" pitchFamily="50" charset="-128"/>
              </a:rPr>
              <a:t>m_target</a:t>
            </a:r>
            <a:r>
              <a:rPr lang="en-US" altLang="ja-JP" sz="1100" dirty="0">
                <a:latin typeface="ゆたぽん（コーディング）" panose="02000609000000000000" pitchFamily="1" charset="-128"/>
                <a:ea typeface="Meiryo UI" panose="020B0604030504040204" pitchFamily="50" charset="-128"/>
              </a:rPr>
              <a:t>, &amp;D3DXVECTOR3(0.0f, 1.0f, 0.0f)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ビュー</a:t>
            </a:r>
            <a:r>
              <a:rPr lang="ja-JP" altLang="en-US" sz="1100" dirty="0">
                <a:latin typeface="ゆたぽん（コーディング）" panose="02000609000000000000" pitchFamily="1" charset="-128"/>
                <a:ea typeface="Meiryo UI" panose="020B0604030504040204" pitchFamily="50" charset="-128"/>
              </a:rPr>
              <a:t>行列</a:t>
            </a:r>
            <a:r>
              <a:rPr lang="ja-JP" altLang="en-US" sz="1100" dirty="0" smtClean="0">
                <a:latin typeface="ゆたぽん（コーディング）" panose="02000609000000000000" pitchFamily="1" charset="-128"/>
                <a:ea typeface="Meiryo UI" panose="020B0604030504040204" pitchFamily="50" charset="-128"/>
              </a:rPr>
              <a:t>セット</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SetTransform</a:t>
            </a:r>
            <a:r>
              <a:rPr lang="en-US" altLang="ja-JP" sz="1100" dirty="0">
                <a:latin typeface="ゆたぽん（コーディング）" panose="02000609000000000000" pitchFamily="1" charset="-128"/>
                <a:ea typeface="Meiryo UI" panose="020B0604030504040204" pitchFamily="50" charset="-128"/>
              </a:rPr>
              <a:t>(D3DTS_VIEW, &amp;this-&gt;</a:t>
            </a:r>
            <a:r>
              <a:rPr lang="en-US" altLang="ja-JP" sz="1100" dirty="0" err="1">
                <a:latin typeface="ゆたぽん（コーディング）" panose="02000609000000000000" pitchFamily="1" charset="-128"/>
                <a:ea typeface="Meiryo UI" panose="020B0604030504040204" pitchFamily="50" charset="-128"/>
              </a:rPr>
              <a:t>m_view</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射影行列作成関数</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CCamera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setProjection</a:t>
            </a:r>
            <a:r>
              <a:rPr lang="en-US" altLang="ja-JP" sz="1100" dirty="0">
                <a:latin typeface="ゆたぽん（コーディング）" panose="02000609000000000000" pitchFamily="1" charset="-128"/>
                <a:ea typeface="Meiryo UI" panose="020B0604030504040204" pitchFamily="50" charset="-128"/>
              </a:rPr>
              <a:t>(void)</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D3DXMatrixIdentity</a:t>
            </a:r>
            <a:r>
              <a:rPr lang="en-US" altLang="ja-JP" sz="1100" dirty="0">
                <a:latin typeface="ゆたぽん（コーディング）" panose="02000609000000000000" pitchFamily="1" charset="-128"/>
                <a:ea typeface="Meiryo UI" panose="020B0604030504040204" pitchFamily="50" charset="-128"/>
              </a:rPr>
              <a:t>(&amp;this-&gt;</a:t>
            </a:r>
            <a:r>
              <a:rPr lang="en-US" altLang="ja-JP" sz="1100" dirty="0" err="1">
                <a:latin typeface="ゆたぽん（コーディング）" panose="02000609000000000000" pitchFamily="1" charset="-128"/>
                <a:ea typeface="Meiryo UI" panose="020B0604030504040204" pitchFamily="50" charset="-128"/>
              </a:rPr>
              <a:t>m_projection</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プロジェクション行列単位化</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射影行列作成</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D3DXMatrixPerspectiveFovLH</a:t>
            </a:r>
            <a:r>
              <a:rPr lang="en-US" altLang="ja-JP" sz="1100" dirty="0">
                <a:latin typeface="ゆたぽん（コーディング）" panose="02000609000000000000" pitchFamily="1" charset="-128"/>
                <a:ea typeface="Meiryo UI" panose="020B0604030504040204" pitchFamily="50" charset="-128"/>
              </a:rPr>
              <a:t>(&amp;this-&gt;</a:t>
            </a:r>
            <a:r>
              <a:rPr lang="en-US" altLang="ja-JP" sz="1100" dirty="0" err="1">
                <a:latin typeface="ゆたぽん（コーディング）" panose="02000609000000000000" pitchFamily="1" charset="-128"/>
                <a:ea typeface="Meiryo UI" panose="020B0604030504040204" pitchFamily="50" charset="-128"/>
              </a:rPr>
              <a:t>m_projection</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m_fovY</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WINDOWS_WIDTH </a:t>
            </a:r>
            <a:r>
              <a:rPr lang="en-US" altLang="ja-JP" sz="1100" dirty="0">
                <a:latin typeface="ゆたぽん（コーディング）" panose="02000609000000000000" pitchFamily="1" charset="-128"/>
                <a:ea typeface="Meiryo UI" panose="020B0604030504040204" pitchFamily="50" charset="-128"/>
              </a:rPr>
              <a:t>/WINDOWS_HEIGHT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m_nearClip</a:t>
            </a:r>
            <a:r>
              <a:rPr lang="en-US" altLang="ja-JP" sz="1100" dirty="0">
                <a:latin typeface="ゆたぽん（コーディング）" panose="02000609000000000000" pitchFamily="1" charset="-128"/>
                <a:ea typeface="Meiryo UI" panose="020B0604030504040204" pitchFamily="50" charset="-128"/>
              </a:rPr>
              <a:t>, this-&gt;</a:t>
            </a:r>
            <a:r>
              <a:rPr lang="en-US" altLang="ja-JP" sz="1100" dirty="0" err="1">
                <a:latin typeface="ゆたぽん（コーディング）" panose="02000609000000000000" pitchFamily="1" charset="-128"/>
                <a:ea typeface="Meiryo UI" panose="020B0604030504040204" pitchFamily="50" charset="-128"/>
              </a:rPr>
              <a:t>m_farClip</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射影</a:t>
            </a:r>
            <a:r>
              <a:rPr lang="ja-JP" altLang="en-US" sz="1100" dirty="0" smtClean="0">
                <a:latin typeface="ゆたぽん（コーディング）" panose="02000609000000000000" pitchFamily="1" charset="-128"/>
                <a:ea typeface="Meiryo UI" panose="020B0604030504040204" pitchFamily="50" charset="-128"/>
              </a:rPr>
              <a:t>行列セット</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SetTransform</a:t>
            </a:r>
            <a:r>
              <a:rPr lang="en-US" altLang="ja-JP" sz="1100" dirty="0">
                <a:latin typeface="ゆたぽん（コーディング）" panose="02000609000000000000" pitchFamily="1" charset="-128"/>
                <a:ea typeface="Meiryo UI" panose="020B0604030504040204" pitchFamily="50" charset="-128"/>
              </a:rPr>
              <a:t>(D3DTS_PROJECTION</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&amp;</a:t>
            </a:r>
            <a:r>
              <a:rPr lang="en-US" altLang="ja-JP" sz="1100" dirty="0">
                <a:latin typeface="ゆたぽん（コーディング）" panose="02000609000000000000" pitchFamily="1" charset="-128"/>
                <a:ea typeface="Meiryo UI" panose="020B0604030504040204" pitchFamily="50" charset="-128"/>
              </a:rPr>
              <a:t>this-&gt;</a:t>
            </a:r>
            <a:r>
              <a:rPr lang="en-US" altLang="ja-JP" sz="1100" dirty="0" err="1">
                <a:latin typeface="ゆたぽん（コーディング）" panose="02000609000000000000" pitchFamily="1" charset="-128"/>
                <a:ea typeface="Meiryo UI" panose="020B0604030504040204" pitchFamily="50" charset="-128"/>
              </a:rPr>
              <a:t>m_projection</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70</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000536" y="492800"/>
            <a:ext cx="5092760" cy="775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9" name="テキスト ボックス 28"/>
          <p:cNvSpPr txBox="1"/>
          <p:nvPr/>
        </p:nvSpPr>
        <p:spPr>
          <a:xfrm>
            <a:off x="908720" y="251520"/>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&lt;Camera.cpp&gt;</a:t>
            </a:r>
          </a:p>
        </p:txBody>
      </p:sp>
    </p:spTree>
    <p:extLst>
      <p:ext uri="{BB962C8B-B14F-4D97-AF65-F5344CB8AC3E}">
        <p14:creationId xmlns:p14="http://schemas.microsoft.com/office/powerpoint/2010/main" val="1881776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020344" y="3687963"/>
            <a:ext cx="5000943" cy="4493538"/>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TestScene.h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m_pPrimitive</a:t>
            </a:r>
            <a:r>
              <a:rPr lang="en-US" altLang="ja-JP" sz="1100" dirty="0">
                <a:latin typeface="ゆたぽん（コーディング）" panose="02000609000000000000" pitchFamily="1" charset="-128"/>
                <a:ea typeface="Meiryo UI" panose="020B0604030504040204" pitchFamily="50" charset="-128"/>
              </a:rPr>
              <a:t> = NULL;</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a:solidFill>
                  <a:srgbClr val="FF0000"/>
                </a:solidFill>
                <a:latin typeface="ゆたぽん（コーディング）" panose="02000609000000000000" pitchFamily="1" charset="-128"/>
                <a:ea typeface="Meiryo UI" panose="020B0604030504040204" pitchFamily="50" charset="-128"/>
              </a:rPr>
              <a:t> = NULL;</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SAFE_DELETE(this-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m_pPrimitive</a:t>
            </a:r>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SAFE_DELETE(this-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::Initialize()</a:t>
            </a:r>
          </a:p>
          <a:p>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省略</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プリミティブインスタンス化および</a:t>
            </a:r>
            <a:r>
              <a:rPr lang="en-US" altLang="ja-JP" sz="1100" dirty="0" smtClean="0">
                <a:latin typeface="ゆたぽん（コーディング）" panose="02000609000000000000" pitchFamily="1" charset="-128"/>
                <a:ea typeface="Meiryo UI" panose="020B0604030504040204" pitchFamily="50" charset="-128"/>
              </a:rPr>
              <a:t>Initialize</a:t>
            </a:r>
            <a:r>
              <a:rPr lang="ja-JP" altLang="en-US" sz="1100" dirty="0" smtClean="0">
                <a:latin typeface="ゆたぽん（コーディング）" panose="02000609000000000000" pitchFamily="1" charset="-128"/>
                <a:ea typeface="Meiryo UI" panose="020B0604030504040204" pitchFamily="50" charset="-128"/>
              </a:rPr>
              <a:t>呼出</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カメラが</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NULL</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か？</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if </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a:solidFill>
                  <a:srgbClr val="FF0000"/>
                </a:solidFill>
                <a:latin typeface="ゆたぽん（コーディング）" panose="02000609000000000000" pitchFamily="1" charset="-128"/>
                <a:ea typeface="Meiryo UI" panose="020B0604030504040204" pitchFamily="50" charset="-128"/>
              </a:rPr>
              <a:t> == NULL</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a:solidFill>
                  <a:srgbClr val="FF0000"/>
                </a:solidFill>
                <a:latin typeface="ゆたぽん（コーディング）" panose="02000609000000000000" pitchFamily="1" charset="-128"/>
                <a:ea typeface="Meiryo UI" panose="020B0604030504040204" pitchFamily="50" charset="-128"/>
              </a:rPr>
              <a:t> = new </a:t>
            </a:r>
            <a:r>
              <a:rPr lang="en-US" altLang="ja-JP" sz="1100" b="1" dirty="0" err="1">
                <a:solidFill>
                  <a:srgbClr val="FF0000"/>
                </a:solidFill>
                <a:latin typeface="ゆたぽん（コーディング）" panose="02000609000000000000" pitchFamily="1" charset="-128"/>
                <a:ea typeface="Meiryo UI" panose="020B0604030504040204" pitchFamily="50" charset="-128"/>
              </a:rPr>
              <a:t>CCamera</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カメラインスタンス化</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a:solidFill>
                  <a:srgbClr val="FF0000"/>
                </a:solidFill>
                <a:latin typeface="ゆたぽん（コーディング）" panose="02000609000000000000" pitchFamily="1" charset="-128"/>
                <a:ea typeface="Meiryo UI" panose="020B0604030504040204" pitchFamily="50" charset="-128"/>
              </a:rPr>
              <a:t>-&gt;Initialize</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カメラ</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Initialize</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呼出</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カメラ注視点セット</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setTarget</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m_pPrimitive</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getPosition</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71</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000536" y="492800"/>
            <a:ext cx="5092760" cy="2827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9" name="テキスト ボックス 28"/>
          <p:cNvSpPr txBox="1"/>
          <p:nvPr/>
        </p:nvSpPr>
        <p:spPr>
          <a:xfrm>
            <a:off x="908720" y="251520"/>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TestScene.h</a:t>
            </a:r>
            <a:r>
              <a:rPr lang="en-US" altLang="ja-JP" sz="1100" dirty="0" smtClean="0">
                <a:latin typeface="Meiryo UI" panose="020B0604030504040204" pitchFamily="50" charset="-128"/>
                <a:ea typeface="Meiryo UI" panose="020B0604030504040204" pitchFamily="50" charset="-128"/>
              </a:rPr>
              <a:t>&gt;</a:t>
            </a:r>
          </a:p>
        </p:txBody>
      </p:sp>
      <p:sp>
        <p:nvSpPr>
          <p:cNvPr id="2" name="正方形/長方形 1"/>
          <p:cNvSpPr/>
          <p:nvPr/>
        </p:nvSpPr>
        <p:spPr>
          <a:xfrm>
            <a:off x="1020345" y="519611"/>
            <a:ext cx="3429000" cy="2800767"/>
          </a:xfrm>
          <a:prstGeom prst="rect">
            <a:avLst/>
          </a:prstGeom>
        </p:spPr>
        <p:txBody>
          <a:bodyPr>
            <a:spAutoFit/>
          </a:bodyPr>
          <a:lstStyle/>
          <a:p>
            <a:r>
              <a:rPr lang="en-US" altLang="ja-JP" sz="1100" dirty="0">
                <a:latin typeface="ゆたぽん（コーディング）" panose="02000609000000000000" pitchFamily="1" charset="-128"/>
                <a:ea typeface="Meiryo UI" panose="020B0604030504040204" pitchFamily="50" charset="-128"/>
              </a:rPr>
              <a:t>#pragma once</a:t>
            </a:r>
          </a:p>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Primitive.h</a:t>
            </a:r>
            <a:r>
              <a:rPr lang="en-US" altLang="ja-JP" sz="1100" dirty="0">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#include "</a:t>
            </a:r>
            <a:r>
              <a:rPr lang="en-US" altLang="ja-JP" sz="1100" b="1" dirty="0" err="1">
                <a:solidFill>
                  <a:srgbClr val="FF0000"/>
                </a:solidFill>
                <a:latin typeface="ゆたぽん（コーディング）" panose="02000609000000000000" pitchFamily="1" charset="-128"/>
                <a:ea typeface="Meiryo UI" panose="020B0604030504040204" pitchFamily="50" charset="-128"/>
              </a:rPr>
              <a:t>Camera.h</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CTestScene</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CTestScene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Initialize();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Update();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Draw();</a:t>
            </a:r>
          </a:p>
          <a:p>
            <a:r>
              <a:rPr lang="en-US" altLang="ja-JP" sz="1100" dirty="0">
                <a:latin typeface="ゆたぽん（コーディング）" panose="02000609000000000000" pitchFamily="1" charset="-128"/>
                <a:ea typeface="Meiryo UI" panose="020B0604030504040204" pitchFamily="50" charset="-128"/>
              </a:rPr>
              <a:t>private: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m_pPrimitive</a:t>
            </a:r>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CCamera</a:t>
            </a:r>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m_pCamera</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カメラインスタンス</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9" name="正方形/長方形 8"/>
          <p:cNvSpPr/>
          <p:nvPr/>
        </p:nvSpPr>
        <p:spPr>
          <a:xfrm>
            <a:off x="1069863" y="899592"/>
            <a:ext cx="4735401"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10" name="正方形/長方形 9"/>
          <p:cNvSpPr/>
          <p:nvPr/>
        </p:nvSpPr>
        <p:spPr>
          <a:xfrm>
            <a:off x="1179215" y="2915816"/>
            <a:ext cx="463384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11" name="正方形/長方形 10"/>
          <p:cNvSpPr/>
          <p:nvPr/>
        </p:nvSpPr>
        <p:spPr>
          <a:xfrm>
            <a:off x="1000536" y="3661152"/>
            <a:ext cx="5092760" cy="4583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2" name="テキスト ボックス 11"/>
          <p:cNvSpPr txBox="1"/>
          <p:nvPr/>
        </p:nvSpPr>
        <p:spPr>
          <a:xfrm>
            <a:off x="908720" y="3419872"/>
            <a:ext cx="1606636"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&lt;TestScene.cpp&gt;</a:t>
            </a:r>
          </a:p>
        </p:txBody>
      </p:sp>
      <p:sp>
        <p:nvSpPr>
          <p:cNvPr id="14" name="正方形/長方形 13"/>
          <p:cNvSpPr/>
          <p:nvPr/>
        </p:nvSpPr>
        <p:spPr>
          <a:xfrm>
            <a:off x="1179215" y="4573279"/>
            <a:ext cx="4735401"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15" name="正方形/長方形 14"/>
          <p:cNvSpPr/>
          <p:nvPr/>
        </p:nvSpPr>
        <p:spPr>
          <a:xfrm>
            <a:off x="1168634" y="5567258"/>
            <a:ext cx="4735401"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
        <p:nvSpPr>
          <p:cNvPr id="16" name="正方形/長方形 15"/>
          <p:cNvSpPr/>
          <p:nvPr/>
        </p:nvSpPr>
        <p:spPr>
          <a:xfrm>
            <a:off x="1179215" y="6588224"/>
            <a:ext cx="4709300"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563082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72</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12324" y="8475134"/>
            <a:ext cx="240252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6026" y="395536"/>
            <a:ext cx="1696298"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5.11</a:t>
            </a:r>
            <a:r>
              <a:rPr kumimoji="1" lang="ja-JP" altLang="en-US" u="sng" dirty="0" smtClean="0">
                <a:latin typeface="Meiryo UI" panose="020B0604030504040204" pitchFamily="50" charset="-128"/>
                <a:ea typeface="Meiryo UI" panose="020B0604030504040204" pitchFamily="50" charset="-128"/>
              </a:rPr>
              <a:t>　マテリアル</a:t>
            </a:r>
            <a:endParaRPr kumimoji="1" lang="ja-JP" altLang="en-US" u="sng"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704058" y="764868"/>
            <a:ext cx="5760640" cy="1107996"/>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マテリアルとは、</a:t>
            </a:r>
            <a:r>
              <a:rPr lang="en-US" altLang="ja-JP" sz="1100" b="1" dirty="0">
                <a:latin typeface="Meiryo UI" panose="020B0604030504040204" pitchFamily="50" charset="-128"/>
                <a:ea typeface="Meiryo UI" panose="020B0604030504040204" pitchFamily="50" charset="-128"/>
              </a:rPr>
              <a:t>3D </a:t>
            </a:r>
            <a:r>
              <a:rPr lang="ja-JP" altLang="en-US" sz="1100" b="1" dirty="0">
                <a:latin typeface="Meiryo UI" panose="020B0604030504040204" pitchFamily="50" charset="-128"/>
                <a:ea typeface="Meiryo UI" panose="020B0604030504040204" pitchFamily="50" charset="-128"/>
              </a:rPr>
              <a:t>シーンでポリゴンがどのようにライトを反射するか、またはどのようにライトを放射するように見せるかを</a:t>
            </a:r>
            <a:r>
              <a:rPr lang="ja-JP" altLang="en-US" sz="1100" b="1" dirty="0" smtClean="0">
                <a:latin typeface="Meiryo UI" panose="020B0604030504040204" pitchFamily="50" charset="-128"/>
                <a:ea typeface="Meiryo UI" panose="020B0604030504040204" pitchFamily="50" charset="-128"/>
              </a:rPr>
              <a:t>指定する。材質と考えればイメージしやすい</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また、</a:t>
            </a:r>
            <a:r>
              <a:rPr lang="ja-JP" altLang="en-US" sz="1100" b="1" dirty="0" smtClean="0">
                <a:latin typeface="Meiryo UI" panose="020B0604030504040204" pitchFamily="50" charset="-128"/>
                <a:ea typeface="Meiryo UI" panose="020B0604030504040204" pitchFamily="50" charset="-128"/>
              </a:rPr>
              <a:t>マテリアルには</a:t>
            </a:r>
            <a:r>
              <a:rPr lang="ja-JP" altLang="en-US" sz="1100" b="1" dirty="0">
                <a:latin typeface="Meiryo UI" panose="020B0604030504040204" pitchFamily="50" charset="-128"/>
                <a:ea typeface="Meiryo UI" panose="020B0604030504040204" pitchFamily="50" charset="-128"/>
              </a:rPr>
              <a:t>、マテリアルのディフューズ反射、アンビエント反射、ライトのエミッション、およびスペキュラ ハイライトに関する特性を詳細に</a:t>
            </a:r>
            <a:r>
              <a:rPr lang="ja-JP" altLang="en-US" sz="1100" b="1" dirty="0" smtClean="0">
                <a:latin typeface="Meiryo UI" panose="020B0604030504040204" pitchFamily="50" charset="-128"/>
                <a:ea typeface="Meiryo UI" panose="020B0604030504040204" pitchFamily="50" charset="-128"/>
              </a:rPr>
              <a:t>定義することが出来る</a:t>
            </a:r>
            <a:r>
              <a:rPr lang="ja-JP" altLang="en-US" sz="1100" dirty="0" smtClean="0">
                <a:latin typeface="Meiryo UI" panose="020B0604030504040204" pitchFamily="50" charset="-128"/>
                <a:ea typeface="Meiryo UI" panose="020B0604030504040204" pitchFamily="50" charset="-128"/>
              </a:rPr>
              <a:t>。なお、</a:t>
            </a:r>
            <a:r>
              <a:rPr lang="en-US" altLang="ja-JP" sz="1100" dirty="0" smtClean="0">
                <a:latin typeface="Meiryo UI" panose="020B0604030504040204" pitchFamily="50" charset="-128"/>
                <a:ea typeface="Meiryo UI" panose="020B0604030504040204" pitchFamily="50" charset="-128"/>
              </a:rPr>
              <a:t>Direct3D </a:t>
            </a:r>
            <a:r>
              <a:rPr lang="ja-JP" altLang="en-US" sz="1100" dirty="0">
                <a:latin typeface="Meiryo UI" panose="020B0604030504040204" pitchFamily="50" charset="-128"/>
                <a:ea typeface="Meiryo UI" panose="020B0604030504040204" pitchFamily="50" charset="-128"/>
              </a:rPr>
              <a:t>では</a:t>
            </a:r>
            <a:r>
              <a:rPr lang="ja-JP" altLang="en-US" sz="1100" dirty="0" smtClean="0">
                <a:latin typeface="Meiryo UI" panose="020B0604030504040204" pitchFamily="50" charset="-128"/>
                <a:ea typeface="Meiryo UI" panose="020B0604030504040204" pitchFamily="50" charset="-128"/>
              </a:rPr>
              <a:t>、マテリアルを格納する為の変数として、</a:t>
            </a:r>
            <a:r>
              <a:rPr lang="en-US" altLang="ja-JP" sz="1100" b="1" dirty="0" smtClean="0">
                <a:latin typeface="Meiryo UI" panose="020B0604030504040204" pitchFamily="50" charset="-128"/>
                <a:ea typeface="Meiryo UI" panose="020B0604030504040204" pitchFamily="50" charset="-128"/>
              </a:rPr>
              <a:t>D3DMATERIAL9</a:t>
            </a:r>
            <a:r>
              <a:rPr lang="ja-JP" altLang="en-US" sz="1100" b="1" dirty="0" smtClean="0">
                <a:latin typeface="Meiryo UI" panose="020B0604030504040204" pitchFamily="50" charset="-128"/>
                <a:ea typeface="Meiryo UI" panose="020B0604030504040204" pitchFamily="50" charset="-128"/>
              </a:rPr>
              <a:t> 構造体</a:t>
            </a:r>
            <a:r>
              <a:rPr lang="ja-JP" altLang="en-US" sz="1100" dirty="0" smtClean="0">
                <a:latin typeface="Meiryo UI" panose="020B0604030504040204" pitchFamily="50" charset="-128"/>
                <a:ea typeface="Meiryo UI" panose="020B0604030504040204" pitchFamily="50" charset="-128"/>
              </a:rPr>
              <a:t>が定義されている。</a:t>
            </a:r>
            <a:endParaRPr lang="en-US" altLang="ja-JP" sz="11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16239" y="3648665"/>
            <a:ext cx="2271776"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5.12</a:t>
            </a:r>
            <a:r>
              <a:rPr kumimoji="1" lang="ja-JP" altLang="en-US" u="sng" dirty="0" smtClean="0">
                <a:latin typeface="Meiryo UI" panose="020B0604030504040204" pitchFamily="50" charset="-128"/>
                <a:ea typeface="Meiryo UI" panose="020B0604030504040204" pitchFamily="50" charset="-128"/>
              </a:rPr>
              <a:t>　各特性について</a:t>
            </a:r>
            <a:endParaRPr kumimoji="1" lang="ja-JP" altLang="en-US" u="sng"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692696" y="4017997"/>
            <a:ext cx="5976664" cy="437042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前節の通り、マテリアルにはディフューズ反射、アンビエント反射、ライトのエミッション、スペキュラハイライトに関する特性があるが、各特性について以下に記述する。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①ディフューズ反射</a:t>
            </a:r>
            <a:endParaRPr lang="en-US" altLang="ja-JP" sz="110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・ディフューズ反射とは、</a:t>
            </a:r>
            <a:r>
              <a:rPr lang="ja-JP" altLang="en-US" sz="1050" b="1" dirty="0" smtClean="0">
                <a:latin typeface="Meiryo UI" panose="020B0604030504040204" pitchFamily="50" charset="-128"/>
                <a:ea typeface="Meiryo UI" panose="020B0604030504040204" pitchFamily="50" charset="-128"/>
              </a:rPr>
              <a:t>拡散反射のことであり、拡散反射とは物体の凹凸に応じて光が反射する</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現象</a:t>
            </a:r>
            <a:r>
              <a:rPr lang="ja-JP" altLang="en-US" sz="1050" dirty="0" smtClean="0">
                <a:latin typeface="Meiryo UI" panose="020B0604030504040204" pitchFamily="50" charset="-128"/>
                <a:ea typeface="Meiryo UI" panose="020B0604030504040204" pitchFamily="50" charset="-128"/>
              </a:rPr>
              <a:t>である。</a:t>
            </a:r>
            <a:r>
              <a:rPr lang="ja-JP" altLang="en-US" sz="1050" b="1" dirty="0">
                <a:latin typeface="Meiryo UI" panose="020B0604030504040204" pitchFamily="50" charset="-128"/>
                <a:ea typeface="Meiryo UI" panose="020B0604030504040204" pitchFamily="50" charset="-128"/>
              </a:rPr>
              <a:t>拡散反射光は、</a:t>
            </a:r>
            <a:r>
              <a:rPr lang="en-US" altLang="ja-JP" sz="1050" b="1" dirty="0">
                <a:latin typeface="Meiryo UI" panose="020B0604030504040204" pitchFamily="50" charset="-128"/>
                <a:ea typeface="Meiryo UI" panose="020B0604030504040204" pitchFamily="50" charset="-128"/>
              </a:rPr>
              <a:t>3</a:t>
            </a:r>
            <a:r>
              <a:rPr lang="ja-JP" altLang="en-US" sz="1050" b="1" dirty="0">
                <a:latin typeface="Meiryo UI" panose="020B0604030504040204" pitchFamily="50" charset="-128"/>
                <a:ea typeface="Meiryo UI" panose="020B0604030504040204" pitchFamily="50" charset="-128"/>
              </a:rPr>
              <a:t>次元グラフィックスにおけるシェーディングで物体表面</a:t>
            </a:r>
            <a:r>
              <a:rPr lang="ja-JP" altLang="en-US" sz="1050" b="1" dirty="0" smtClean="0">
                <a:latin typeface="Meiryo UI" panose="020B0604030504040204" pitchFamily="50" charset="-128"/>
                <a:ea typeface="Meiryo UI" panose="020B0604030504040204" pitchFamily="50" charset="-128"/>
              </a:rPr>
              <a:t>のなめらかさを</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決定</a:t>
            </a:r>
            <a:r>
              <a:rPr lang="ja-JP" altLang="en-US" sz="1050" b="1" dirty="0">
                <a:latin typeface="Meiryo UI" panose="020B0604030504040204" pitchFamily="50" charset="-128"/>
                <a:ea typeface="Meiryo UI" panose="020B0604030504040204" pitchFamily="50" charset="-128"/>
              </a:rPr>
              <a:t>する</a:t>
            </a:r>
            <a:r>
              <a:rPr lang="ja-JP" altLang="en-US" sz="1050" b="1" dirty="0" smtClean="0">
                <a:latin typeface="Meiryo UI" panose="020B0604030504040204" pitchFamily="50" charset="-128"/>
                <a:ea typeface="Meiryo UI" panose="020B0604030504040204" pitchFamily="50" charset="-128"/>
              </a:rPr>
              <a:t>要素</a:t>
            </a:r>
            <a:r>
              <a:rPr lang="ja-JP" altLang="en-US" sz="1050" dirty="0">
                <a:latin typeface="Meiryo UI" panose="020B0604030504040204" pitchFamily="50" charset="-128"/>
                <a:ea typeface="Meiryo UI" panose="020B0604030504040204" pitchFamily="50" charset="-128"/>
              </a:rPr>
              <a:t>で</a:t>
            </a:r>
            <a:r>
              <a:rPr lang="ja-JP" altLang="en-US" sz="1050" dirty="0" smtClean="0">
                <a:latin typeface="Meiryo UI" panose="020B0604030504040204" pitchFamily="50" charset="-128"/>
                <a:ea typeface="Meiryo UI" panose="020B0604030504040204" pitchFamily="50" charset="-128"/>
              </a:rPr>
              <a:t>あり、物体が発する光と捉えても良い。</a:t>
            </a:r>
            <a:endParaRPr lang="en-US" altLang="ja-JP" sz="105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・ディフューズ反射は</a:t>
            </a:r>
            <a:r>
              <a:rPr lang="en-US" altLang="ja-JP" sz="1050" b="1" dirty="0">
                <a:latin typeface="Meiryo UI" panose="020B0604030504040204" pitchFamily="50" charset="-128"/>
                <a:ea typeface="Meiryo UI" panose="020B0604030504040204" pitchFamily="50" charset="-128"/>
              </a:rPr>
              <a:t>D3DMATERIAL9</a:t>
            </a:r>
            <a:r>
              <a:rPr lang="ja-JP" altLang="en-US" sz="1050" b="1" dirty="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構造体の</a:t>
            </a:r>
            <a:r>
              <a:rPr lang="en-US" altLang="ja-JP" sz="1050" b="1" dirty="0" smtClean="0">
                <a:latin typeface="Meiryo UI" panose="020B0604030504040204" pitchFamily="50" charset="-128"/>
                <a:ea typeface="Meiryo UI" panose="020B0604030504040204" pitchFamily="50" charset="-128"/>
              </a:rPr>
              <a:t>Diffuse</a:t>
            </a:r>
            <a:r>
              <a:rPr lang="ja-JP" altLang="en-US" sz="1050" b="1" dirty="0" smtClean="0">
                <a:latin typeface="Meiryo UI" panose="020B0604030504040204" pitchFamily="50" charset="-128"/>
                <a:ea typeface="Meiryo UI" panose="020B0604030504040204" pitchFamily="50" charset="-128"/>
              </a:rPr>
              <a:t>メンバにディフューズカラーを設定する。</a:t>
            </a:r>
            <a:endParaRPr lang="en-US" altLang="ja-JP" sz="1050" b="1"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②アンビエント反射</a:t>
            </a:r>
            <a:endParaRPr lang="en-US" altLang="ja-JP" sz="1100" dirty="0">
              <a:latin typeface="Meiryo UI" panose="020B0604030504040204" pitchFamily="50" charset="-128"/>
              <a:ea typeface="Meiryo UI" panose="020B0604030504040204" pitchFamily="50" charset="-128"/>
            </a:endParaRPr>
          </a:p>
          <a:p>
            <a:r>
              <a:rPr lang="ja-JP" altLang="en-US" sz="1050" b="1" dirty="0" smtClean="0">
                <a:latin typeface="Meiryo UI" panose="020B0604030504040204" pitchFamily="50" charset="-128"/>
                <a:ea typeface="Meiryo UI" panose="020B0604030504040204" pitchFamily="50" charset="-128"/>
              </a:rPr>
              <a:t>　・アンビエント反射とは、環境光のことであり、環境光は物体に当たった光が反射を繰り返し本来光が</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当たらない箇所も間接的に明るくなる光</a:t>
            </a:r>
            <a:r>
              <a:rPr lang="ja-JP" altLang="en-US" sz="1050" dirty="0" smtClean="0">
                <a:latin typeface="Meiryo UI" panose="020B0604030504040204" pitchFamily="50" charset="-128"/>
                <a:ea typeface="Meiryo UI" panose="020B0604030504040204" pitchFamily="50" charset="-128"/>
              </a:rPr>
              <a:t>である。一般的にはディフューズを強く、アンビエントを弱く設定する。</a:t>
            </a:r>
            <a:endParaRPr lang="en-US" altLang="ja-JP" sz="105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・アンビエント反射</a:t>
            </a:r>
            <a:r>
              <a:rPr lang="ja-JP" altLang="en-US" sz="1050" dirty="0">
                <a:latin typeface="Meiryo UI" panose="020B0604030504040204" pitchFamily="50" charset="-128"/>
                <a:ea typeface="Meiryo UI" panose="020B0604030504040204" pitchFamily="50" charset="-128"/>
              </a:rPr>
              <a:t>は</a:t>
            </a:r>
            <a:r>
              <a:rPr lang="en-US" altLang="ja-JP" sz="1050" b="1" dirty="0">
                <a:latin typeface="Meiryo UI" panose="020B0604030504040204" pitchFamily="50" charset="-128"/>
                <a:ea typeface="Meiryo UI" panose="020B0604030504040204" pitchFamily="50" charset="-128"/>
              </a:rPr>
              <a:t>D3DMATERIAL9</a:t>
            </a:r>
            <a:r>
              <a:rPr lang="ja-JP" altLang="en-US" sz="1050" b="1" dirty="0">
                <a:latin typeface="Meiryo UI" panose="020B0604030504040204" pitchFamily="50" charset="-128"/>
                <a:ea typeface="Meiryo UI" panose="020B0604030504040204" pitchFamily="50" charset="-128"/>
              </a:rPr>
              <a:t> 構造体</a:t>
            </a:r>
            <a:r>
              <a:rPr lang="ja-JP" altLang="en-US" sz="1050" b="1" dirty="0" smtClean="0">
                <a:latin typeface="Meiryo UI" panose="020B0604030504040204" pitchFamily="50" charset="-128"/>
                <a:ea typeface="Meiryo UI" panose="020B0604030504040204" pitchFamily="50" charset="-128"/>
              </a:rPr>
              <a:t>の</a:t>
            </a:r>
            <a:r>
              <a:rPr lang="en-US" altLang="ja-JP" sz="1050" b="1" dirty="0" smtClean="0">
                <a:latin typeface="Meiryo UI" panose="020B0604030504040204" pitchFamily="50" charset="-128"/>
                <a:ea typeface="Meiryo UI" panose="020B0604030504040204" pitchFamily="50" charset="-128"/>
              </a:rPr>
              <a:t>Ambient</a:t>
            </a:r>
            <a:r>
              <a:rPr lang="ja-JP" altLang="en-US" sz="1050" b="1" dirty="0" smtClean="0">
                <a:latin typeface="Meiryo UI" panose="020B0604030504040204" pitchFamily="50" charset="-128"/>
                <a:ea typeface="Meiryo UI" panose="020B0604030504040204" pitchFamily="50" charset="-128"/>
              </a:rPr>
              <a:t>メンバにアンビエントカラーを</a:t>
            </a:r>
            <a:r>
              <a:rPr lang="ja-JP" altLang="en-US" sz="1050" b="1" dirty="0">
                <a:latin typeface="Meiryo UI" panose="020B0604030504040204" pitchFamily="50" charset="-128"/>
                <a:ea typeface="Meiryo UI" panose="020B0604030504040204" pitchFamily="50" charset="-128"/>
              </a:rPr>
              <a:t>設定する。</a:t>
            </a:r>
            <a:endParaRPr lang="en-US" altLang="ja-JP" sz="1050" b="1" dirty="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③エミッション</a:t>
            </a:r>
            <a:endParaRPr lang="en-US" altLang="ja-JP" sz="110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a:t>
            </a:r>
            <a:r>
              <a:rPr lang="ja-JP" altLang="en-US" sz="1050" b="1" dirty="0" smtClean="0">
                <a:latin typeface="Meiryo UI" panose="020B0604030504040204" pitchFamily="50" charset="-128"/>
                <a:ea typeface="Meiryo UI" panose="020B0604030504040204" pitchFamily="50" charset="-128"/>
              </a:rPr>
              <a:t>発光</a:t>
            </a:r>
            <a:r>
              <a:rPr lang="ja-JP" altLang="en-US" sz="1050" b="1" dirty="0">
                <a:latin typeface="Meiryo UI" panose="020B0604030504040204" pitchFamily="50" charset="-128"/>
                <a:ea typeface="Meiryo UI" panose="020B0604030504040204" pitchFamily="50" charset="-128"/>
              </a:rPr>
              <a:t>の色および透明度を指定することが出来る</a:t>
            </a:r>
            <a:r>
              <a:rPr lang="ja-JP" altLang="en-US" sz="1050" b="1" dirty="0" smtClean="0">
                <a:latin typeface="Meiryo UI" panose="020B0604030504040204" pitchFamily="50" charset="-128"/>
                <a:ea typeface="Meiryo UI" panose="020B0604030504040204" pitchFamily="50" charset="-128"/>
              </a:rPr>
              <a:t>。エミッションを使用するとオブジェクト</a:t>
            </a:r>
            <a:r>
              <a:rPr lang="ja-JP" altLang="en-US" sz="1050" b="1" dirty="0">
                <a:latin typeface="Meiryo UI" panose="020B0604030504040204" pitchFamily="50" charset="-128"/>
                <a:ea typeface="Meiryo UI" panose="020B0604030504040204" pitchFamily="50" charset="-128"/>
              </a:rPr>
              <a:t>が</a:t>
            </a:r>
            <a:r>
              <a:rPr lang="ja-JP" altLang="en-US" sz="1050" b="1" dirty="0" smtClean="0">
                <a:latin typeface="Meiryo UI" panose="020B0604030504040204" pitchFamily="50" charset="-128"/>
                <a:ea typeface="Meiryo UI" panose="020B0604030504040204" pitchFamily="50" charset="-128"/>
              </a:rPr>
              <a:t>発光している</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err="1" smtClean="0">
                <a:latin typeface="Meiryo UI" panose="020B0604030504040204" pitchFamily="50" charset="-128"/>
                <a:ea typeface="Meiryo UI" panose="020B0604030504040204" pitchFamily="50" charset="-128"/>
              </a:rPr>
              <a:t>ような</a:t>
            </a:r>
            <a:r>
              <a:rPr lang="ja-JP" altLang="en-US" sz="1050" b="1" dirty="0">
                <a:latin typeface="Meiryo UI" panose="020B0604030504040204" pitchFamily="50" charset="-128"/>
                <a:ea typeface="Meiryo UI" panose="020B0604030504040204" pitchFamily="50" charset="-128"/>
              </a:rPr>
              <a:t>錯覚を与えること</a:t>
            </a:r>
            <a:r>
              <a:rPr lang="ja-JP" altLang="en-US" sz="1050" b="1" dirty="0" smtClean="0">
                <a:latin typeface="Meiryo UI" panose="020B0604030504040204" pitchFamily="50" charset="-128"/>
                <a:ea typeface="Meiryo UI" panose="020B0604030504040204" pitchFamily="50" charset="-128"/>
              </a:rPr>
              <a:t>が出来る</a:t>
            </a:r>
            <a:r>
              <a:rPr lang="ja-JP" altLang="en-US" sz="1050" dirty="0" smtClean="0">
                <a:latin typeface="Meiryo UI" panose="020B0604030504040204" pitchFamily="50" charset="-128"/>
                <a:ea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・エミッションは</a:t>
            </a:r>
            <a:r>
              <a:rPr lang="en-US" altLang="ja-JP" sz="1050" b="1" dirty="0">
                <a:latin typeface="Meiryo UI" panose="020B0604030504040204" pitchFamily="50" charset="-128"/>
                <a:ea typeface="Meiryo UI" panose="020B0604030504040204" pitchFamily="50" charset="-128"/>
              </a:rPr>
              <a:t>D3DMATERIAL9</a:t>
            </a:r>
            <a:r>
              <a:rPr lang="ja-JP" altLang="en-US" sz="1050" b="1" dirty="0">
                <a:latin typeface="Meiryo UI" panose="020B0604030504040204" pitchFamily="50" charset="-128"/>
                <a:ea typeface="Meiryo UI" panose="020B0604030504040204" pitchFamily="50" charset="-128"/>
              </a:rPr>
              <a:t> 構造体</a:t>
            </a:r>
            <a:r>
              <a:rPr lang="ja-JP" altLang="en-US" sz="1050" b="1" dirty="0" smtClean="0">
                <a:latin typeface="Meiryo UI" panose="020B0604030504040204" pitchFamily="50" charset="-128"/>
                <a:ea typeface="Meiryo UI" panose="020B0604030504040204" pitchFamily="50" charset="-128"/>
              </a:rPr>
              <a:t>の</a:t>
            </a:r>
            <a:r>
              <a:rPr lang="en-US" altLang="ja-JP" sz="1050" b="1" dirty="0">
                <a:latin typeface="Meiryo UI" panose="020B0604030504040204" pitchFamily="50" charset="-128"/>
                <a:ea typeface="Meiryo UI" panose="020B0604030504040204" pitchFamily="50" charset="-128"/>
              </a:rPr>
              <a:t>Emissive</a:t>
            </a:r>
            <a:r>
              <a:rPr lang="ja-JP" altLang="en-US" sz="1050" b="1" dirty="0" smtClean="0">
                <a:latin typeface="Meiryo UI" panose="020B0604030504040204" pitchFamily="50" charset="-128"/>
                <a:ea typeface="Meiryo UI" panose="020B0604030504040204" pitchFamily="50" charset="-128"/>
              </a:rPr>
              <a:t>メンバにエミッションカラーを</a:t>
            </a:r>
            <a:r>
              <a:rPr lang="ja-JP" altLang="en-US" sz="1050" b="1" dirty="0">
                <a:latin typeface="Meiryo UI" panose="020B0604030504040204" pitchFamily="50" charset="-128"/>
                <a:ea typeface="Meiryo UI" panose="020B0604030504040204" pitchFamily="50" charset="-128"/>
              </a:rPr>
              <a:t>設定する。</a:t>
            </a:r>
            <a:endParaRPr lang="en-US" altLang="ja-JP" sz="1050" b="1" dirty="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④スペキュラ反射</a:t>
            </a:r>
            <a:endParaRPr lang="en-US" altLang="ja-JP" sz="110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a:t>
            </a:r>
            <a:r>
              <a:rPr lang="ja-JP" altLang="en-US" sz="1050" b="1" dirty="0" smtClean="0">
                <a:latin typeface="Meiryo UI" panose="020B0604030504040204" pitchFamily="50" charset="-128"/>
                <a:ea typeface="Meiryo UI" panose="020B0604030504040204" pitchFamily="50" charset="-128"/>
              </a:rPr>
              <a:t>スペキュラ</a:t>
            </a:r>
            <a:r>
              <a:rPr lang="ja-JP" altLang="en-US" sz="1050" b="1" dirty="0">
                <a:latin typeface="Meiryo UI" panose="020B0604030504040204" pitchFamily="50" charset="-128"/>
                <a:ea typeface="Meiryo UI" panose="020B0604030504040204" pitchFamily="50" charset="-128"/>
              </a:rPr>
              <a:t>反射は、オブジェクトにハイライトを作成し、オブジェクトが輝いているように</a:t>
            </a:r>
            <a:r>
              <a:rPr lang="ja-JP" altLang="en-US" sz="1050" b="1" dirty="0" smtClean="0">
                <a:latin typeface="Meiryo UI" panose="020B0604030504040204" pitchFamily="50" charset="-128"/>
                <a:ea typeface="Meiryo UI" panose="020B0604030504040204" pitchFamily="50" charset="-128"/>
              </a:rPr>
              <a:t>見せることが出来る</a:t>
            </a:r>
            <a:r>
              <a:rPr lang="ja-JP" altLang="en-US" sz="1050" dirty="0" smtClean="0">
                <a:latin typeface="Meiryo UI" panose="020B0604030504040204" pitchFamily="50" charset="-128"/>
                <a:ea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a:t>
            </a:r>
            <a:r>
              <a:rPr lang="en-US" altLang="ja-JP" sz="1050" b="1"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D3DMATERIAL9</a:t>
            </a:r>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構造体には、スペキュラ </a:t>
            </a:r>
            <a:r>
              <a:rPr lang="ja-JP" altLang="en-US" sz="1050" dirty="0">
                <a:latin typeface="Meiryo UI" panose="020B0604030504040204" pitchFamily="50" charset="-128"/>
                <a:ea typeface="Meiryo UI" panose="020B0604030504040204" pitchFamily="50" charset="-128"/>
              </a:rPr>
              <a:t>ハイライトの色とマテリアルの全体的な光沢率を</a:t>
            </a:r>
            <a:r>
              <a:rPr lang="ja-JP" altLang="en-US" sz="1050" dirty="0" smtClean="0">
                <a:latin typeface="Meiryo UI" panose="020B0604030504040204" pitchFamily="50" charset="-128"/>
                <a:ea typeface="Meiryo UI" panose="020B0604030504040204" pitchFamily="50" charset="-128"/>
              </a:rPr>
              <a:t>指定する</a:t>
            </a:r>
            <a:r>
              <a:rPr lang="en-US" altLang="ja-JP" sz="1050" dirty="0" smtClean="0">
                <a:latin typeface="Meiryo UI" panose="020B0604030504040204" pitchFamily="50" charset="-128"/>
                <a:ea typeface="Meiryo UI" panose="020B0604030504040204" pitchFamily="50" charset="-128"/>
              </a:rPr>
              <a:t>2</a:t>
            </a:r>
            <a:r>
              <a:rPr lang="ja-JP" altLang="en-US" sz="1050" dirty="0" err="1" smtClean="0">
                <a:latin typeface="Meiryo UI" panose="020B0604030504040204" pitchFamily="50" charset="-128"/>
                <a:ea typeface="Meiryo UI" panose="020B0604030504040204" pitchFamily="50" charset="-128"/>
              </a:rPr>
              <a:t>つの</a:t>
            </a:r>
            <a:endParaRPr lang="en-US" altLang="ja-JP" sz="1050" dirty="0" smtClean="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メンバー</a:t>
            </a:r>
            <a:r>
              <a:rPr lang="ja-JP" altLang="en-US" sz="1050" dirty="0">
                <a:latin typeface="Meiryo UI" panose="020B0604030504040204" pitchFamily="50" charset="-128"/>
                <a:ea typeface="Meiryo UI" panose="020B0604030504040204" pitchFamily="50" charset="-128"/>
              </a:rPr>
              <a:t>が</a:t>
            </a:r>
            <a:r>
              <a:rPr lang="ja-JP" altLang="en-US" sz="1050" dirty="0" smtClean="0">
                <a:latin typeface="Meiryo UI" panose="020B0604030504040204" pitchFamily="50" charset="-128"/>
                <a:ea typeface="Meiryo UI" panose="020B0604030504040204" pitchFamily="50" charset="-128"/>
              </a:rPr>
              <a:t>含まれる。</a:t>
            </a:r>
            <a:r>
              <a:rPr lang="ja-JP" altLang="en-US" sz="1050" b="1" dirty="0">
                <a:latin typeface="Meiryo UI" panose="020B0604030504040204" pitchFamily="50" charset="-128"/>
                <a:ea typeface="Meiryo UI" panose="020B0604030504040204" pitchFamily="50" charset="-128"/>
              </a:rPr>
              <a:t>スペキュラ ハイライトの色を確立するには、</a:t>
            </a:r>
            <a:r>
              <a:rPr lang="en-US" altLang="ja-JP" sz="1050" b="1" dirty="0">
                <a:latin typeface="Meiryo UI" panose="020B0604030504040204" pitchFamily="50" charset="-128"/>
                <a:ea typeface="Meiryo UI" panose="020B0604030504040204" pitchFamily="50" charset="-128"/>
              </a:rPr>
              <a:t>Specular </a:t>
            </a:r>
            <a:r>
              <a:rPr lang="ja-JP" altLang="en-US" sz="1050" b="1" dirty="0" smtClean="0">
                <a:latin typeface="Meiryo UI" panose="020B0604030504040204" pitchFamily="50" charset="-128"/>
                <a:ea typeface="Meiryo UI" panose="020B0604030504040204" pitchFamily="50" charset="-128"/>
              </a:rPr>
              <a:t>メンバー</a:t>
            </a:r>
            <a:r>
              <a:rPr lang="ja-JP" altLang="en-US" sz="1050" b="1" dirty="0">
                <a:latin typeface="Meiryo UI" panose="020B0604030504040204" pitchFamily="50" charset="-128"/>
                <a:ea typeface="Meiryo UI" panose="020B0604030504040204" pitchFamily="50" charset="-128"/>
              </a:rPr>
              <a:t>を目的の </a:t>
            </a:r>
            <a:r>
              <a:rPr lang="en-US" altLang="ja-JP" sz="1050" b="1" dirty="0">
                <a:latin typeface="Meiryo UI" panose="020B0604030504040204" pitchFamily="50" charset="-128"/>
                <a:ea typeface="Meiryo UI" panose="020B0604030504040204" pitchFamily="50" charset="-128"/>
              </a:rPr>
              <a:t>RGBA </a:t>
            </a:r>
            <a:r>
              <a:rPr lang="ja-JP" altLang="en-US" sz="1050" b="1" dirty="0" smtClean="0">
                <a:latin typeface="Meiryo UI" panose="020B0604030504040204" pitchFamily="50" charset="-128"/>
                <a:ea typeface="Meiryo UI" panose="020B0604030504040204" pitchFamily="50" charset="-128"/>
              </a:rPr>
              <a:t>色</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に設定する。</a:t>
            </a:r>
            <a:r>
              <a:rPr lang="ja-JP" altLang="en-US" sz="1050" b="1" dirty="0">
                <a:latin typeface="Meiryo UI" panose="020B0604030504040204" pitchFamily="50" charset="-128"/>
                <a:ea typeface="Meiryo UI" panose="020B0604030504040204" pitchFamily="50" charset="-128"/>
              </a:rPr>
              <a:t>最も一般的な色は、白または明るい</a:t>
            </a:r>
            <a:r>
              <a:rPr lang="ja-JP" altLang="en-US" sz="1050" b="1" dirty="0" smtClean="0">
                <a:latin typeface="Meiryo UI" panose="020B0604030504040204" pitchFamily="50" charset="-128"/>
                <a:ea typeface="Meiryo UI" panose="020B0604030504040204" pitchFamily="50" charset="-128"/>
              </a:rPr>
              <a:t>グレー。</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スペキュラエフェクト</a:t>
            </a:r>
            <a:r>
              <a:rPr lang="ja-JP" altLang="en-US" sz="1050" b="1" dirty="0">
                <a:latin typeface="Meiryo UI" panose="020B0604030504040204" pitchFamily="50" charset="-128"/>
                <a:ea typeface="Meiryo UI" panose="020B0604030504040204" pitchFamily="50" charset="-128"/>
              </a:rPr>
              <a:t>の鮮明度を</a:t>
            </a:r>
            <a:r>
              <a:rPr lang="ja-JP" altLang="en-US" sz="1050" b="1" dirty="0" smtClean="0">
                <a:latin typeface="Meiryo UI" panose="020B0604030504040204" pitchFamily="50" charset="-128"/>
                <a:ea typeface="Meiryo UI" panose="020B0604030504040204" pitchFamily="50" charset="-128"/>
              </a:rPr>
              <a:t>制御するには</a:t>
            </a:r>
            <a:r>
              <a:rPr lang="en-US" altLang="ja-JP" sz="1050" b="1" dirty="0" smtClean="0">
                <a:latin typeface="Meiryo UI" panose="020B0604030504040204" pitchFamily="50" charset="-128"/>
                <a:ea typeface="Meiryo UI" panose="020B0604030504040204" pitchFamily="50" charset="-128"/>
              </a:rPr>
              <a:t>Power </a:t>
            </a:r>
            <a:r>
              <a:rPr lang="ja-JP" altLang="en-US" sz="1050" b="1" dirty="0">
                <a:latin typeface="Meiryo UI" panose="020B0604030504040204" pitchFamily="50" charset="-128"/>
                <a:ea typeface="Meiryo UI" panose="020B0604030504040204" pitchFamily="50" charset="-128"/>
              </a:rPr>
              <a:t>メンバー</a:t>
            </a:r>
            <a:r>
              <a:rPr lang="ja-JP" altLang="en-US" sz="1050" b="1" dirty="0" smtClean="0">
                <a:latin typeface="Meiryo UI" panose="020B0604030504040204" pitchFamily="50" charset="-128"/>
                <a:ea typeface="Meiryo UI" panose="020B0604030504040204" pitchFamily="50" charset="-128"/>
              </a:rPr>
              <a:t>に値を設定</a:t>
            </a:r>
            <a:r>
              <a:rPr lang="ja-JP" altLang="en-US" sz="1050" dirty="0" smtClean="0">
                <a:latin typeface="Meiryo UI" panose="020B0604030504040204" pitchFamily="50" charset="-128"/>
                <a:ea typeface="Meiryo UI" panose="020B0604030504040204" pitchFamily="50" charset="-128"/>
              </a:rPr>
              <a:t>する。</a:t>
            </a:r>
            <a:endParaRPr lang="en-US" altLang="ja-JP" sz="1050" dirty="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987955" y="1835696"/>
            <a:ext cx="4761100"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&lt;D3DMATERIAL9</a:t>
            </a:r>
            <a:r>
              <a:rPr lang="ja-JP" altLang="en-US" sz="1100" dirty="0" smtClean="0">
                <a:latin typeface="Meiryo UI" panose="020B0604030504040204" pitchFamily="50" charset="-128"/>
                <a:ea typeface="Meiryo UI" panose="020B0604030504040204" pitchFamily="50" charset="-128"/>
              </a:rPr>
              <a:t>構造体</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typedef</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struct</a:t>
            </a:r>
            <a:r>
              <a:rPr lang="en-US" altLang="ja-JP" sz="1100" dirty="0">
                <a:latin typeface="ゆたぽん（コーディング）" panose="02000609000000000000" pitchFamily="1" charset="-128"/>
                <a:ea typeface="Meiryo UI" panose="020B0604030504040204" pitchFamily="50" charset="-128"/>
              </a:rPr>
              <a:t> D3DMATERIAL9 </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D3DCOLORVALUE </a:t>
            </a:r>
            <a:r>
              <a:rPr lang="en-US" altLang="ja-JP" sz="1100" dirty="0">
                <a:latin typeface="ゆたぽん（コーディング）" panose="02000609000000000000" pitchFamily="1" charset="-128"/>
                <a:ea typeface="Meiryo UI" panose="020B0604030504040204" pitchFamily="50" charset="-128"/>
              </a:rPr>
              <a:t>Diffuse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ディフューズカラー</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D3DCOLORVALUE </a:t>
            </a:r>
            <a:r>
              <a:rPr lang="en-US" altLang="ja-JP" sz="1100" dirty="0">
                <a:latin typeface="ゆたぽん（コーディング）" panose="02000609000000000000" pitchFamily="1" charset="-128"/>
                <a:ea typeface="Meiryo UI" panose="020B0604030504040204" pitchFamily="50" charset="-128"/>
              </a:rPr>
              <a:t>Ambient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アンビエントカラー</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D3DCOLORVALUE </a:t>
            </a:r>
            <a:r>
              <a:rPr lang="en-US" altLang="ja-JP" sz="1100" dirty="0">
                <a:latin typeface="ゆたぽん（コーディング）" panose="02000609000000000000" pitchFamily="1" charset="-128"/>
                <a:ea typeface="Meiryo UI" panose="020B0604030504040204" pitchFamily="50" charset="-128"/>
              </a:rPr>
              <a:t>Specular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スペキュラーカラー</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D3DCOLORVALUE </a:t>
            </a:r>
            <a:r>
              <a:rPr lang="en-US" altLang="ja-JP" sz="1100" dirty="0">
                <a:latin typeface="ゆたぽん（コーディング）" panose="02000609000000000000" pitchFamily="1" charset="-128"/>
                <a:ea typeface="Meiryo UI" panose="020B0604030504040204" pitchFamily="50" charset="-128"/>
              </a:rPr>
              <a:t>Emissive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エミッション</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 </a:t>
            </a:r>
            <a:r>
              <a:rPr lang="en-US" altLang="ja-JP" sz="1100" dirty="0">
                <a:latin typeface="ゆたぽん（コーディング）" panose="02000609000000000000" pitchFamily="1" charset="-128"/>
                <a:ea typeface="Meiryo UI" panose="020B0604030504040204" pitchFamily="50" charset="-128"/>
              </a:rPr>
              <a:t>Power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スペキュラパワー</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D3DMATERIAL9, *LPD3DMATERIAL9;</a:t>
            </a:r>
            <a:endParaRPr lang="ja-JP" altLang="ja-JP" sz="1100" dirty="0">
              <a:latin typeface="ゆたぽん（コーディング）" panose="02000609000000000000" pitchFamily="1" charset="-128"/>
              <a:ea typeface="Meiryo UI" panose="020B0604030504040204" pitchFamily="50" charset="-128"/>
            </a:endParaRPr>
          </a:p>
        </p:txBody>
      </p:sp>
      <p:sp>
        <p:nvSpPr>
          <p:cNvPr id="24" name="正方形/長方形 23"/>
          <p:cNvSpPr/>
          <p:nvPr/>
        </p:nvSpPr>
        <p:spPr>
          <a:xfrm>
            <a:off x="1007320" y="2046479"/>
            <a:ext cx="4741734"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457047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73</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704058" y="764868"/>
            <a:ext cx="576064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以下</a:t>
            </a:r>
            <a:r>
              <a:rPr lang="ja-JP" altLang="en-US" sz="1100" dirty="0" smtClean="0">
                <a:latin typeface="ゆたぽん（コーディング）" panose="02000609000000000000" pitchFamily="1" charset="-128"/>
                <a:ea typeface="Meiryo UI" panose="020B0604030504040204" pitchFamily="50" charset="-128"/>
              </a:rPr>
              <a:t>にマテリアルを作成するプログラム例を記述する。</a:t>
            </a:r>
            <a:endParaRPr lang="en-US" altLang="ja-JP" sz="1100" dirty="0">
              <a:latin typeface="ゆたぽん（コーディング）" panose="02000609000000000000" pitchFamily="1" charset="-128"/>
              <a:ea typeface="Meiryo UI" panose="020B0604030504040204" pitchFamily="50" charset="-128"/>
            </a:endParaRPr>
          </a:p>
        </p:txBody>
      </p:sp>
      <p:sp>
        <p:nvSpPr>
          <p:cNvPr id="21" name="テキスト ボックス 20"/>
          <p:cNvSpPr txBox="1"/>
          <p:nvPr/>
        </p:nvSpPr>
        <p:spPr>
          <a:xfrm>
            <a:off x="332656" y="4499992"/>
            <a:ext cx="2347117"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5.13</a:t>
            </a:r>
            <a:r>
              <a:rPr kumimoji="1" lang="ja-JP" altLang="en-US" u="sng" dirty="0" smtClean="0">
                <a:latin typeface="Meiryo UI" panose="020B0604030504040204" pitchFamily="50" charset="-128"/>
                <a:ea typeface="Meiryo UI" panose="020B0604030504040204" pitchFamily="50" charset="-128"/>
              </a:rPr>
              <a:t>　マテリアルの適用</a:t>
            </a:r>
            <a:endParaRPr kumimoji="1" lang="ja-JP" altLang="en-US" u="sng"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609112" y="4860032"/>
            <a:ext cx="5988239"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作成したマテリアルを使用する為には、</a:t>
            </a:r>
            <a:r>
              <a:rPr lang="en-US" altLang="ja-JP" sz="1100" b="1" dirty="0">
                <a:latin typeface="Meiryo UI" panose="020B0604030504040204" pitchFamily="50" charset="-128"/>
                <a:ea typeface="Meiryo UI" panose="020B0604030504040204" pitchFamily="50" charset="-128"/>
              </a:rPr>
              <a:t>Direct3D</a:t>
            </a:r>
            <a:r>
              <a:rPr lang="ja-JP" altLang="en-US" sz="1100" b="1" dirty="0">
                <a:latin typeface="Meiryo UI" panose="020B0604030504040204" pitchFamily="50" charset="-128"/>
                <a:ea typeface="Meiryo UI" panose="020B0604030504040204" pitchFamily="50" charset="-128"/>
              </a:rPr>
              <a:t>デバイスが</a:t>
            </a:r>
            <a:r>
              <a:rPr lang="ja-JP" altLang="en-US" sz="1100" b="1" dirty="0" smtClean="0">
                <a:latin typeface="Meiryo UI" panose="020B0604030504040204" pitchFamily="50" charset="-128"/>
                <a:ea typeface="Meiryo UI" panose="020B0604030504040204" pitchFamily="50" charset="-128"/>
              </a:rPr>
              <a:t>持つ</a:t>
            </a:r>
            <a:r>
              <a:rPr lang="en-US" altLang="ja-JP" sz="1100" b="1" dirty="0" err="1" smtClean="0">
                <a:latin typeface="Meiryo UI" panose="020B0604030504040204" pitchFamily="50" charset="-128"/>
                <a:ea typeface="Meiryo UI" panose="020B0604030504040204" pitchFamily="50" charset="-128"/>
              </a:rPr>
              <a:t>SetMaterial</a:t>
            </a:r>
            <a:r>
              <a:rPr lang="ja-JP" altLang="en-US" sz="1100" b="1" dirty="0" smtClean="0">
                <a:latin typeface="Meiryo UI" panose="020B0604030504040204" pitchFamily="50" charset="-128"/>
                <a:ea typeface="Meiryo UI" panose="020B0604030504040204" pitchFamily="50" charset="-128"/>
              </a:rPr>
              <a:t>関数</a:t>
            </a:r>
            <a:r>
              <a:rPr lang="ja-JP" altLang="en-US" sz="1100" b="1" dirty="0">
                <a:latin typeface="Meiryo UI" panose="020B0604030504040204" pitchFamily="50" charset="-128"/>
                <a:ea typeface="Meiryo UI" panose="020B0604030504040204" pitchFamily="50" charset="-128"/>
              </a:rPr>
              <a:t>を使用</a:t>
            </a:r>
            <a:r>
              <a:rPr lang="ja-JP" altLang="en-US" sz="1100" dirty="0">
                <a:latin typeface="Meiryo UI" panose="020B0604030504040204" pitchFamily="50" charset="-128"/>
                <a:ea typeface="Meiryo UI" panose="020B0604030504040204" pitchFamily="50" charset="-128"/>
              </a:rPr>
              <a:t>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なお</a:t>
            </a:r>
            <a:r>
              <a:rPr lang="ja-JP" altLang="en-US" sz="1100" dirty="0">
                <a:latin typeface="Meiryo UI" panose="020B0604030504040204" pitchFamily="50" charset="-128"/>
                <a:ea typeface="Meiryo UI" panose="020B0604030504040204" pitchFamily="50" charset="-128"/>
              </a:rPr>
              <a:t>、</a:t>
            </a:r>
            <a:r>
              <a:rPr lang="ja-JP" altLang="en-US" sz="1100" b="1" dirty="0">
                <a:latin typeface="Meiryo UI" panose="020B0604030504040204" pitchFamily="50" charset="-128"/>
                <a:ea typeface="Meiryo UI" panose="020B0604030504040204" pitchFamily="50" charset="-128"/>
              </a:rPr>
              <a:t>設定</a:t>
            </a:r>
            <a:r>
              <a:rPr lang="ja-JP" altLang="en-US" sz="1100" b="1" dirty="0" smtClean="0">
                <a:latin typeface="Meiryo UI" panose="020B0604030504040204" pitchFamily="50" charset="-128"/>
                <a:ea typeface="Meiryo UI" panose="020B0604030504040204" pitchFamily="50" charset="-128"/>
              </a:rPr>
              <a:t>したマテリアルは次回設定されるまで</a:t>
            </a:r>
            <a:r>
              <a:rPr lang="ja-JP" altLang="en-US" sz="1100" b="1" dirty="0">
                <a:latin typeface="Meiryo UI" panose="020B0604030504040204" pitchFamily="50" charset="-128"/>
                <a:ea typeface="Meiryo UI" panose="020B0604030504040204" pitchFamily="50" charset="-128"/>
              </a:rPr>
              <a:t>適用され続けるため、必ず描画の直前で毎回呼出すこと。</a:t>
            </a:r>
            <a:endParaRPr lang="en-US" altLang="ja-JP" sz="1100" b="1" dirty="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987955" y="1043608"/>
            <a:ext cx="4761099" cy="1277273"/>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D3DMATERIAL9 material;</a:t>
            </a:r>
          </a:p>
          <a:p>
            <a:r>
              <a:rPr lang="en-US" altLang="ja-JP" sz="1100" dirty="0" err="1" smtClean="0">
                <a:latin typeface="ゆたぽん（コーディング）" panose="02000609000000000000" pitchFamily="1" charset="-128"/>
                <a:ea typeface="Meiryo UI" panose="020B0604030504040204" pitchFamily="50" charset="-128"/>
              </a:rPr>
              <a:t>material.Diffuse</a:t>
            </a:r>
            <a:r>
              <a:rPr lang="en-US" altLang="ja-JP" sz="1100" dirty="0" smtClean="0">
                <a:latin typeface="ゆたぽん（コーディング）" panose="02000609000000000000" pitchFamily="1" charset="-128"/>
                <a:ea typeface="Meiryo UI" panose="020B0604030504040204" pitchFamily="50" charset="-128"/>
              </a:rPr>
              <a:t>  = </a:t>
            </a:r>
            <a:r>
              <a:rPr lang="en-US" altLang="ja-JP" sz="1100" dirty="0">
                <a:latin typeface="ゆたぽん（コーディング）" panose="02000609000000000000" pitchFamily="1" charset="-128"/>
                <a:ea typeface="Meiryo UI" panose="020B0604030504040204" pitchFamily="50" charset="-128"/>
              </a:rPr>
              <a:t>D3DXCOLOR(0.0f, 1.0f, 1.0f, 1.0f);</a:t>
            </a:r>
          </a:p>
          <a:p>
            <a:r>
              <a:rPr lang="en-US" altLang="ja-JP" sz="1100" dirty="0" err="1" smtClean="0">
                <a:latin typeface="ゆたぽん（コーディング）" panose="02000609000000000000" pitchFamily="1" charset="-128"/>
                <a:ea typeface="Meiryo UI" panose="020B0604030504040204" pitchFamily="50" charset="-128"/>
              </a:rPr>
              <a:t>material.Ambient</a:t>
            </a:r>
            <a:r>
              <a:rPr lang="en-US" altLang="ja-JP" sz="1100" dirty="0" smtClean="0">
                <a:latin typeface="ゆたぽん（コーディング）" panose="02000609000000000000" pitchFamily="1" charset="-128"/>
                <a:ea typeface="Meiryo UI" panose="020B0604030504040204" pitchFamily="50" charset="-128"/>
              </a:rPr>
              <a:t>  = D3DXCOLOR(0.5f, </a:t>
            </a:r>
            <a:r>
              <a:rPr lang="en-US" altLang="ja-JP" sz="1100" dirty="0">
                <a:latin typeface="ゆたぽん（コーディング）" panose="02000609000000000000" pitchFamily="1" charset="-128"/>
                <a:ea typeface="Meiryo UI" panose="020B0604030504040204" pitchFamily="50" charset="-128"/>
              </a:rPr>
              <a:t>0.5f, 0.5f, 0.5f);</a:t>
            </a:r>
          </a:p>
          <a:p>
            <a:r>
              <a:rPr lang="en-US" altLang="ja-JP" sz="1100" dirty="0" err="1" smtClean="0">
                <a:latin typeface="ゆたぽん（コーディング）" panose="02000609000000000000" pitchFamily="1" charset="-128"/>
                <a:ea typeface="Meiryo UI" panose="020B0604030504040204" pitchFamily="50" charset="-128"/>
              </a:rPr>
              <a:t>material.Specular</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D3DXCOLOR(1.0f, 1.0f, 1.0f, 1.0f);</a:t>
            </a:r>
          </a:p>
          <a:p>
            <a:r>
              <a:rPr lang="en-US" altLang="ja-JP" sz="1100" dirty="0" err="1" smtClean="0">
                <a:latin typeface="ゆたぽん（コーディング）" panose="02000609000000000000" pitchFamily="1" charset="-128"/>
                <a:ea typeface="Meiryo UI" panose="020B0604030504040204" pitchFamily="50" charset="-128"/>
              </a:rPr>
              <a:t>material.Emissive</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D3DXCOLOR(1.0f, 1.0f, 1.0f, 1.0f);</a:t>
            </a:r>
          </a:p>
          <a:p>
            <a:r>
              <a:rPr lang="en-US" altLang="ja-JP" sz="1100" dirty="0" err="1" smtClean="0">
                <a:latin typeface="ゆたぽん（コーディング）" panose="02000609000000000000" pitchFamily="1" charset="-128"/>
                <a:ea typeface="Meiryo UI" panose="020B0604030504040204" pitchFamily="50" charset="-128"/>
              </a:rPr>
              <a:t>material.Power</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10;</a:t>
            </a:r>
          </a:p>
          <a:p>
            <a:endParaRPr lang="ja-JP" altLang="ja-JP" sz="1100" dirty="0">
              <a:latin typeface="ゆたぽん（コーディング）" panose="02000609000000000000" pitchFamily="1" charset="-128"/>
              <a:ea typeface="Meiryo UI" panose="020B0604030504040204" pitchFamily="50" charset="-128"/>
            </a:endParaRPr>
          </a:p>
        </p:txBody>
      </p:sp>
      <p:sp>
        <p:nvSpPr>
          <p:cNvPr id="24" name="正方形/長方形 23"/>
          <p:cNvSpPr/>
          <p:nvPr/>
        </p:nvSpPr>
        <p:spPr>
          <a:xfrm>
            <a:off x="1007319" y="1031977"/>
            <a:ext cx="4930385" cy="1235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 name="テキスト ボックス 10"/>
          <p:cNvSpPr txBox="1"/>
          <p:nvPr/>
        </p:nvSpPr>
        <p:spPr>
          <a:xfrm>
            <a:off x="888574" y="5429706"/>
            <a:ext cx="5049131" cy="1277273"/>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SetMaterial</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デバイスにマテリアル プロパティを設定する。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anose="02000609000000000000" pitchFamily="1" charset="-128"/>
                <a:ea typeface="Meiryo UI" panose="020B0604030504040204" pitchFamily="50" charset="-128"/>
              </a:rPr>
              <a:t>SetMaterial</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CONST D3DMATERIAL9 *</a:t>
            </a:r>
            <a:r>
              <a:rPr lang="en-US" altLang="ja-JP" sz="1100" dirty="0" err="1">
                <a:latin typeface="ゆたぽん（コーディング）" panose="02000609000000000000" pitchFamily="1" charset="-128"/>
                <a:ea typeface="Meiryo UI" panose="020B0604030504040204" pitchFamily="50" charset="-128"/>
              </a:rPr>
              <a:t>pMaterial</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適用する</a:t>
            </a:r>
            <a:r>
              <a:rPr lang="ja-JP" altLang="en-US" sz="1100" dirty="0">
                <a:latin typeface="ゆたぽん（コーディング）" panose="02000609000000000000" pitchFamily="1" charset="-128"/>
                <a:ea typeface="Meiryo UI" panose="020B0604030504040204" pitchFamily="50" charset="-128"/>
              </a:rPr>
              <a:t>マテリアル</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p:txBody>
      </p:sp>
      <p:sp>
        <p:nvSpPr>
          <p:cNvPr id="12" name="正方形/長方形 11"/>
          <p:cNvSpPr/>
          <p:nvPr/>
        </p:nvSpPr>
        <p:spPr>
          <a:xfrm>
            <a:off x="907940" y="5640490"/>
            <a:ext cx="4741734" cy="1066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7" name="テキスト ボックス 16"/>
          <p:cNvSpPr txBox="1"/>
          <p:nvPr/>
        </p:nvSpPr>
        <p:spPr>
          <a:xfrm>
            <a:off x="692696" y="2339752"/>
            <a:ext cx="576064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なお、</a:t>
            </a:r>
            <a:r>
              <a:rPr lang="en-US" altLang="ja-JP" sz="1100" dirty="0" smtClean="0">
                <a:latin typeface="Meiryo UI" panose="020B0604030504040204" pitchFamily="50" charset="-128"/>
                <a:ea typeface="Meiryo UI" panose="020B0604030504040204" pitchFamily="50" charset="-128"/>
              </a:rPr>
              <a:t>D3DCOLORVALUE</a:t>
            </a:r>
            <a:r>
              <a:rPr lang="ja-JP" altLang="en-US" sz="1100" dirty="0">
                <a:latin typeface="Meiryo UI" panose="020B0604030504040204" pitchFamily="50" charset="-128"/>
                <a:ea typeface="Meiryo UI" panose="020B0604030504040204" pitchFamily="50" charset="-128"/>
              </a:rPr>
              <a:t>型</a:t>
            </a:r>
            <a:r>
              <a:rPr lang="ja-JP" altLang="en-US" sz="1100" dirty="0" smtClean="0">
                <a:latin typeface="Meiryo UI" panose="020B0604030504040204" pitchFamily="50" charset="-128"/>
                <a:ea typeface="Meiryo UI" panose="020B0604030504040204" pitchFamily="50" charset="-128"/>
              </a:rPr>
              <a:t>は以下のような構造体であり、</a:t>
            </a:r>
            <a:r>
              <a:rPr lang="en-US" altLang="ja-JP" sz="1100" dirty="0" smtClean="0">
                <a:latin typeface="Meiryo UI" panose="020B0604030504040204" pitchFamily="50" charset="-128"/>
                <a:ea typeface="Meiryo UI" panose="020B0604030504040204" pitchFamily="50" charset="-128"/>
              </a:rPr>
              <a:t>ARGB</a:t>
            </a:r>
            <a:r>
              <a:rPr lang="ja-JP" altLang="en-US" sz="1100" dirty="0" smtClean="0">
                <a:latin typeface="Meiryo UI" panose="020B0604030504040204" pitchFamily="50" charset="-128"/>
                <a:ea typeface="Meiryo UI" panose="020B0604030504040204" pitchFamily="50" charset="-128"/>
              </a:rPr>
              <a:t>それぞれの値を個別に設定することも出来る。</a:t>
            </a:r>
            <a:endParaRPr lang="en-US" altLang="ja-JP" sz="1100" b="1"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1003878" y="2771800"/>
            <a:ext cx="4933827"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&lt;D3DCOLORVALUE</a:t>
            </a:r>
            <a:r>
              <a:rPr lang="ja-JP" altLang="en-US" sz="1100" dirty="0" smtClean="0">
                <a:latin typeface="Meiryo UI" panose="020B0604030504040204" pitchFamily="50" charset="-128"/>
                <a:ea typeface="Meiryo UI" panose="020B0604030504040204" pitchFamily="50" charset="-128"/>
              </a:rPr>
              <a:t>構造体</a:t>
            </a:r>
            <a:r>
              <a:rPr lang="en-US" altLang="ja-JP" sz="1100" dirty="0">
                <a:latin typeface="Meiryo UI" panose="020B0604030504040204" pitchFamily="50" charset="-128"/>
                <a:ea typeface="Meiryo UI" panose="020B0604030504040204" pitchFamily="50" charset="-128"/>
              </a:rPr>
              <a:t>&gt;</a:t>
            </a:r>
          </a:p>
          <a:p>
            <a:r>
              <a:rPr lang="en-US" altLang="ja-JP" sz="1100" dirty="0" err="1" smtClean="0">
                <a:latin typeface="ゆたぽん（コーディング）" panose="02000609000000000000" pitchFamily="1" charset="-128"/>
                <a:ea typeface="Meiryo UI" panose="020B0604030504040204" pitchFamily="50" charset="-128"/>
              </a:rPr>
              <a:t>typedef</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struct</a:t>
            </a:r>
            <a:r>
              <a:rPr lang="en-US" altLang="ja-JP" sz="1100" dirty="0">
                <a:latin typeface="ゆたぽん（コーディング）" panose="02000609000000000000" pitchFamily="1" charset="-128"/>
                <a:ea typeface="Meiryo UI" panose="020B0604030504040204" pitchFamily="50" charset="-128"/>
              </a:rPr>
              <a:t> _</a:t>
            </a:r>
            <a:r>
              <a:rPr lang="en-US" altLang="ja-JP" sz="1100" dirty="0" smtClean="0">
                <a:latin typeface="ゆたぽん（コーディング）" panose="02000609000000000000" pitchFamily="1" charset="-128"/>
                <a:ea typeface="Meiryo UI" panose="020B0604030504040204" pitchFamily="50" charset="-128"/>
              </a:rPr>
              <a:t>D3DCOLORVALUE</a:t>
            </a:r>
          </a:p>
          <a:p>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r</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色の赤成分</a:t>
            </a:r>
            <a:r>
              <a:rPr lang="en-US" altLang="ja-JP" sz="1100" dirty="0" smtClean="0">
                <a:latin typeface="ゆたぽん（コーディング）" panose="02000609000000000000" pitchFamily="1" charset="-128"/>
                <a:ea typeface="Meiryo UI" panose="020B0604030504040204" pitchFamily="50" charset="-128"/>
              </a:rPr>
              <a:t>(0.0f</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1.0f</a:t>
            </a:r>
            <a:r>
              <a:rPr lang="ja-JP" altLang="en-US" sz="1100" dirty="0" smtClean="0">
                <a:latin typeface="ゆたぽん（コーディング）" panose="02000609000000000000" pitchFamily="1" charset="-128"/>
                <a:ea typeface="Meiryo UI" panose="020B0604030504040204" pitchFamily="50" charset="-128"/>
              </a:rPr>
              <a:t>の値で設定でき、</a:t>
            </a:r>
            <a:r>
              <a:rPr lang="en-US" altLang="ja-JP" sz="1100" dirty="0" smtClean="0">
                <a:latin typeface="ゆたぽん（コーディング）" panose="02000609000000000000" pitchFamily="1" charset="-128"/>
                <a:ea typeface="Meiryo UI" panose="020B0604030504040204" pitchFamily="50" charset="-128"/>
              </a:rPr>
              <a:t>0.0f</a:t>
            </a:r>
            <a:r>
              <a:rPr lang="ja-JP" altLang="en-US" sz="1100" dirty="0" smtClean="0">
                <a:latin typeface="ゆたぽん（コーディング）" panose="02000609000000000000" pitchFamily="1" charset="-128"/>
                <a:ea typeface="Meiryo UI" panose="020B0604030504040204" pitchFamily="50" charset="-128"/>
              </a:rPr>
              <a:t>は黒</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g</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a:t>
            </a:r>
            <a:r>
              <a:rPr lang="ja-JP" altLang="en-US" sz="1100" dirty="0" smtClean="0">
                <a:latin typeface="ゆたぽん（コーディング）" panose="02000609000000000000" pitchFamily="1" charset="-128"/>
                <a:ea typeface="Meiryo UI" panose="020B0604030504040204" pitchFamily="50" charset="-128"/>
              </a:rPr>
              <a:t>の緑成分</a:t>
            </a:r>
            <a:r>
              <a:rPr lang="en-US" altLang="ja-JP" sz="1100" dirty="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0.0f</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1.0f</a:t>
            </a:r>
            <a:r>
              <a:rPr lang="ja-JP" altLang="en-US" sz="1100" dirty="0">
                <a:latin typeface="ゆたぽん（コーディング）" panose="02000609000000000000" pitchFamily="1" charset="-128"/>
                <a:ea typeface="Meiryo UI" panose="020B0604030504040204" pitchFamily="50" charset="-128"/>
              </a:rPr>
              <a:t>の値で設定でき、</a:t>
            </a:r>
            <a:r>
              <a:rPr lang="en-US" altLang="ja-JP" sz="1100" dirty="0">
                <a:latin typeface="ゆたぽん（コーディング）" panose="02000609000000000000" pitchFamily="1" charset="-128"/>
                <a:ea typeface="Meiryo UI" panose="020B0604030504040204" pitchFamily="50" charset="-128"/>
              </a:rPr>
              <a:t>0.0f</a:t>
            </a:r>
            <a:r>
              <a:rPr lang="ja-JP" altLang="en-US" sz="1100" dirty="0">
                <a:latin typeface="ゆたぽん（コーディング）" panose="02000609000000000000" pitchFamily="1" charset="-128"/>
                <a:ea typeface="Meiryo UI" panose="020B0604030504040204" pitchFamily="50" charset="-128"/>
              </a:rPr>
              <a:t>は黒</a:t>
            </a:r>
            <a:r>
              <a:rPr lang="en-US" altLang="ja-JP"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b</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a:t>
            </a:r>
            <a:r>
              <a:rPr lang="ja-JP" altLang="en-US" sz="1100" dirty="0" smtClean="0">
                <a:latin typeface="ゆたぽん（コーディング）" panose="02000609000000000000" pitchFamily="1" charset="-128"/>
                <a:ea typeface="Meiryo UI" panose="020B0604030504040204" pitchFamily="50" charset="-128"/>
              </a:rPr>
              <a:t>の青成分</a:t>
            </a:r>
            <a:r>
              <a:rPr lang="en-US" altLang="ja-JP" sz="1100" dirty="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0.0f</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1.0f</a:t>
            </a:r>
            <a:r>
              <a:rPr lang="ja-JP" altLang="en-US" sz="1100" dirty="0">
                <a:latin typeface="ゆたぽん（コーディング）" panose="02000609000000000000" pitchFamily="1" charset="-128"/>
                <a:ea typeface="Meiryo UI" panose="020B0604030504040204" pitchFamily="50" charset="-128"/>
              </a:rPr>
              <a:t>の値で設定でき、</a:t>
            </a:r>
            <a:r>
              <a:rPr lang="en-US" altLang="ja-JP" sz="1100" dirty="0">
                <a:latin typeface="ゆたぽん（コーディング）" panose="02000609000000000000" pitchFamily="1" charset="-128"/>
                <a:ea typeface="Meiryo UI" panose="020B0604030504040204" pitchFamily="50" charset="-128"/>
              </a:rPr>
              <a:t>0.0f</a:t>
            </a:r>
            <a:r>
              <a:rPr lang="ja-JP" altLang="en-US" sz="1100" dirty="0">
                <a:latin typeface="ゆたぽん（コーディング）" panose="02000609000000000000" pitchFamily="1" charset="-128"/>
                <a:ea typeface="Meiryo UI" panose="020B0604030504040204" pitchFamily="50" charset="-128"/>
              </a:rPr>
              <a:t>は黒</a:t>
            </a:r>
            <a:r>
              <a:rPr lang="en-US" altLang="ja-JP"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float</a:t>
            </a:r>
            <a:r>
              <a:rPr lang="en-US" altLang="ja-JP" sz="1100" dirty="0">
                <a:latin typeface="ゆたぽん（コーディング）" panose="02000609000000000000" pitchFamily="1" charset="-128"/>
                <a:ea typeface="Meiryo UI" panose="020B0604030504040204" pitchFamily="50" charset="-128"/>
              </a:rPr>
              <a:t> a</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a:t>
            </a:r>
            <a:r>
              <a:rPr lang="ja-JP" altLang="en-US" sz="1100" dirty="0" smtClean="0">
                <a:latin typeface="ゆたぽん（コーディング）" panose="02000609000000000000" pitchFamily="1" charset="-128"/>
                <a:ea typeface="Meiryo UI" panose="020B0604030504040204" pitchFamily="50" charset="-128"/>
              </a:rPr>
              <a:t>の</a:t>
            </a:r>
            <a:r>
              <a:rPr lang="ja-JP" altLang="en-US" sz="1100" dirty="0">
                <a:latin typeface="ゆたぽん（コーディング）" panose="02000609000000000000" pitchFamily="1" charset="-128"/>
                <a:ea typeface="Meiryo UI" panose="020B0604030504040204" pitchFamily="50" charset="-128"/>
              </a:rPr>
              <a:t>アルファ</a:t>
            </a:r>
            <a:r>
              <a:rPr lang="ja-JP" altLang="en-US" sz="1100" dirty="0" smtClean="0">
                <a:latin typeface="ゆたぽん（コーディング）" panose="02000609000000000000" pitchFamily="1" charset="-128"/>
                <a:ea typeface="Meiryo UI" panose="020B0604030504040204" pitchFamily="50" charset="-128"/>
              </a:rPr>
              <a:t>成分</a:t>
            </a:r>
            <a:r>
              <a:rPr lang="en-US" altLang="ja-JP" sz="1100" dirty="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0.0f</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1.0f</a:t>
            </a:r>
            <a:r>
              <a:rPr lang="ja-JP" altLang="en-US" sz="1100" dirty="0">
                <a:latin typeface="ゆたぽん（コーディング）" panose="02000609000000000000" pitchFamily="1" charset="-128"/>
                <a:ea typeface="Meiryo UI" panose="020B0604030504040204" pitchFamily="50" charset="-128"/>
              </a:rPr>
              <a:t>の値で設定でき、</a:t>
            </a:r>
            <a:r>
              <a:rPr lang="en-US" altLang="ja-JP" sz="1100" dirty="0">
                <a:latin typeface="ゆたぽん（コーディング）" panose="02000609000000000000" pitchFamily="1" charset="-128"/>
                <a:ea typeface="Meiryo UI" panose="020B0604030504040204" pitchFamily="50" charset="-128"/>
              </a:rPr>
              <a:t>0.0f</a:t>
            </a:r>
            <a:r>
              <a:rPr lang="ja-JP" altLang="en-US" sz="1100" dirty="0">
                <a:latin typeface="ゆたぽん（コーディング）" panose="02000609000000000000" pitchFamily="1" charset="-128"/>
                <a:ea typeface="Meiryo UI" panose="020B0604030504040204" pitchFamily="50" charset="-128"/>
              </a:rPr>
              <a:t>は黒</a:t>
            </a:r>
            <a:r>
              <a:rPr lang="en-US" altLang="ja-JP" sz="1100" dirty="0">
                <a:latin typeface="ゆたぽん（コーディング）" panose="02000609000000000000" pitchFamily="1" charset="-128"/>
                <a:ea typeface="Meiryo UI" panose="020B0604030504040204" pitchFamily="50" charset="-128"/>
              </a:rPr>
              <a:t>)</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D3DCOLORVALUE;</a:t>
            </a:r>
            <a:endParaRPr lang="ja-JP" altLang="ja-JP" sz="1100" dirty="0">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1023243" y="2992103"/>
            <a:ext cx="4914462" cy="1288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119010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09113" y="1259632"/>
            <a:ext cx="5760640" cy="5170646"/>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CPrimitive</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a:latin typeface="ゆたぽん（コーディング）" panose="02000609000000000000" pitchFamily="1" charset="-128"/>
                <a:ea typeface="Meiryo UI" panose="020B0604030504040204" pitchFamily="50" charset="-128"/>
              </a:rPr>
              <a:t>Initialize();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Update();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Draw();</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CreateVertexBuffer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setVertexData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CUSTOMVERTEX*,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CreateIndexBuffer</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setIndexData</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WORD*,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&amp;);</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SetupMatrices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ワールド行列作成関数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getPosition</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 return this-&gt;</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a:latin typeface="ゆたぽん（コーディング）" panose="02000609000000000000" pitchFamily="1" charset="-128"/>
                <a:ea typeface="Meiryo UI" panose="020B0604030504040204" pitchFamily="50" charset="-128"/>
              </a:rPr>
              <a:t>; } //</a:t>
            </a:r>
            <a:r>
              <a:rPr lang="ja-JP" altLang="en-US" sz="1100" dirty="0">
                <a:latin typeface="ゆたぽん（コーディング）" panose="02000609000000000000" pitchFamily="1" charset="-128"/>
                <a:ea typeface="Meiryo UI" panose="020B0604030504040204" pitchFamily="50" charset="-128"/>
              </a:rPr>
              <a:t>位置の</a:t>
            </a:r>
            <a:r>
              <a:rPr lang="ja-JP" altLang="en-US" sz="1100" dirty="0" smtClean="0">
                <a:latin typeface="ゆたぽん（コーディング）" panose="02000609000000000000" pitchFamily="1" charset="-128"/>
                <a:ea typeface="Meiryo UI" panose="020B0604030504040204" pitchFamily="50" charset="-128"/>
              </a:rPr>
              <a:t>ゲッター</a:t>
            </a:r>
            <a:endParaRPr lang="en-US" altLang="ja-JP" sz="1100" dirty="0" smtClean="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private: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LPDIRECT3DVERTEXBUFFER9 </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頂点バッファー</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LPDIRECT3DINDEXBUFFER9 </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インデックスバッファー</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LPDIRECT3DTEXTURE9 </a:t>
            </a:r>
            <a:r>
              <a:rPr lang="en-US" altLang="ja-JP" sz="1100" dirty="0" err="1">
                <a:latin typeface="ゆたぽん（コーディング）" panose="02000609000000000000" pitchFamily="1" charset="-128"/>
                <a:ea typeface="Meiryo UI" panose="020B0604030504040204" pitchFamily="50" charset="-128"/>
              </a:rPr>
              <a:t>m_pTexture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テクスチャ</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LPCSTR </a:t>
            </a:r>
            <a:r>
              <a:rPr lang="en-US" altLang="ja-JP" sz="1100" dirty="0" err="1">
                <a:latin typeface="ゆたぽん（コーディング）" panose="02000609000000000000" pitchFamily="1" charset="-128"/>
                <a:ea typeface="Meiryo UI" panose="020B0604030504040204" pitchFamily="50" charset="-128"/>
              </a:rPr>
              <a:t>m_pTextureName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テクスチャ名</a:t>
            </a:r>
            <a:endParaRPr lang="en-US" altLang="ja-JP" sz="1100" dirty="0" smtClean="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D3DMATERIAL9 </a:t>
            </a:r>
            <a:r>
              <a:rPr lang="en-US" altLang="ja-JP" sz="1100" b="1" dirty="0" err="1">
                <a:latin typeface="ゆたぽん（コーディング）" panose="02000609000000000000" pitchFamily="1" charset="-128"/>
                <a:ea typeface="Meiryo UI" panose="020B0604030504040204" pitchFamily="50" charset="-128"/>
              </a:rPr>
              <a:t>m_material</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マテリアル</a:t>
            </a: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位置</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移動量</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m_rotationDegree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回転角度</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m_scaling</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スケーリング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a:latin typeface="ゆたぽん（コーディング）" panose="02000609000000000000" pitchFamily="1" charset="-128"/>
                <a:ea typeface="Meiryo UI" panose="020B0604030504040204" pitchFamily="50" charset="-128"/>
              </a:rPr>
              <a:t>m_worldMatrix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ワールド</a:t>
            </a:r>
            <a:r>
              <a:rPr lang="ja-JP" altLang="en-US" sz="1100" dirty="0" smtClean="0">
                <a:latin typeface="ゆたぽん（コーディング）" panose="02000609000000000000" pitchFamily="1" charset="-128"/>
                <a:ea typeface="Meiryo UI" panose="020B0604030504040204" pitchFamily="50" charset="-128"/>
              </a:rPr>
              <a:t>行列</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74</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32656" y="395536"/>
            <a:ext cx="3573414"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5.14</a:t>
            </a:r>
            <a:r>
              <a:rPr kumimoji="1" lang="ja-JP" altLang="en-US" u="sng" dirty="0" smtClean="0">
                <a:latin typeface="Meiryo UI" panose="020B0604030504040204" pitchFamily="50" charset="-128"/>
                <a:ea typeface="Meiryo UI" panose="020B0604030504040204" pitchFamily="50" charset="-128"/>
              </a:rPr>
              <a:t>　マテリアルを適用するプログラム</a:t>
            </a:r>
            <a:endParaRPr kumimoji="1" lang="ja-JP" altLang="en-US" u="sng"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609113" y="755576"/>
            <a:ext cx="5760640"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マテリアルを適用するプログラム例を以下に記述する。</a:t>
            </a:r>
            <a:endParaRPr lang="en-US" altLang="ja-JP" sz="1100" b="1" dirty="0">
              <a:latin typeface="ゆたぽん（コーディング）" panose="02000609000000000000" pitchFamily="1" charset="-128"/>
              <a:ea typeface="Meiryo UI" panose="020B0604030504040204" pitchFamily="50" charset="-128"/>
            </a:endParaRPr>
          </a:p>
        </p:txBody>
      </p:sp>
      <p:sp>
        <p:nvSpPr>
          <p:cNvPr id="20" name="テキスト ボックス 19"/>
          <p:cNvSpPr txBox="1"/>
          <p:nvPr/>
        </p:nvSpPr>
        <p:spPr>
          <a:xfrm>
            <a:off x="476672" y="1070030"/>
            <a:ext cx="1512168"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Primitive.h</a:t>
            </a:r>
            <a:r>
              <a:rPr lang="en-US" altLang="ja-JP" sz="1100" dirty="0" smtClean="0">
                <a:latin typeface="Meiryo UI" panose="020B0604030504040204" pitchFamily="50" charset="-128"/>
                <a:ea typeface="Meiryo UI" panose="020B0604030504040204" pitchFamily="50" charset="-128"/>
              </a:rPr>
              <a:t>&gt;</a:t>
            </a:r>
            <a:endParaRPr lang="en-US" altLang="ja-JP" sz="1100" dirty="0">
              <a:latin typeface="Meiryo UI" panose="020B0604030504040204" pitchFamily="50" charset="-128"/>
              <a:ea typeface="Meiryo UI" panose="020B0604030504040204" pitchFamily="50" charset="-128"/>
            </a:endParaRPr>
          </a:p>
        </p:txBody>
      </p:sp>
      <p:sp>
        <p:nvSpPr>
          <p:cNvPr id="25" name="正方形/長方形 24"/>
          <p:cNvSpPr/>
          <p:nvPr/>
        </p:nvSpPr>
        <p:spPr>
          <a:xfrm>
            <a:off x="609113" y="1331639"/>
            <a:ext cx="5760640" cy="58326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764704" y="5076056"/>
            <a:ext cx="3665549"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705838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75</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609112" y="395536"/>
            <a:ext cx="5988240" cy="5847755"/>
          </a:xfrm>
          <a:prstGeom prst="rect">
            <a:avLst/>
          </a:prstGeom>
        </p:spPr>
        <p:txBody>
          <a:bodyPr wrap="square">
            <a:spAutoFit/>
          </a:bodyPr>
          <a:lstStyle/>
          <a:p>
            <a:r>
              <a:rPr lang="ja-JP" altLang="en-US" sz="1100" dirty="0" smtClean="0">
                <a:latin typeface="ゆたぽん（コーディング）" panose="02000609000000000000" pitchFamily="1" charset="-128"/>
                <a:ea typeface="Meiryo UI" panose="020B0604030504040204" pitchFamily="50" charset="-128"/>
              </a:rPr>
              <a:t>①</a:t>
            </a:r>
            <a:r>
              <a:rPr lang="en-US" altLang="ja-JP" sz="1100" dirty="0" smtClean="0">
                <a:latin typeface="ゆたぽん（コーディング）" panose="02000609000000000000" pitchFamily="1" charset="-128"/>
                <a:ea typeface="Meiryo UI" panose="020B0604030504040204" pitchFamily="50" charset="-128"/>
              </a:rPr>
              <a:t>Initialize</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::Initialize()</a:t>
            </a:r>
          </a:p>
          <a:p>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・・・省略</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頂点バッファ、インデックスバッファセット関連</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a:latin typeface="ゆたぽん（コーディング）" panose="02000609000000000000" pitchFamily="1" charset="-128"/>
                <a:ea typeface="Meiryo UI" panose="020B0604030504040204" pitchFamily="50" charset="-128"/>
              </a:rPr>
              <a:t> = D3DXVECTOR3(0.0f, 0.0f,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座標</a:t>
            </a:r>
            <a:r>
              <a:rPr lang="ja-JP" altLang="en-US" sz="1100" dirty="0">
                <a:latin typeface="ゆたぽん（コーディング）" panose="02000609000000000000" pitchFamily="1" charset="-128"/>
                <a:ea typeface="Meiryo UI" panose="020B0604030504040204" pitchFamily="50" charset="-128"/>
              </a:rPr>
              <a:t>初期化</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m_rotationDegree</a:t>
            </a:r>
            <a:r>
              <a:rPr lang="en-US" altLang="ja-JP" sz="1100" dirty="0">
                <a:latin typeface="ゆたぽん（コーディング）" panose="02000609000000000000" pitchFamily="1" charset="-128"/>
                <a:ea typeface="Meiryo UI" panose="020B0604030504040204" pitchFamily="50" charset="-128"/>
              </a:rPr>
              <a:t> = D3DXVECTOR3(0.0f, 0.0f,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回転角度初期化</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m_scaling</a:t>
            </a:r>
            <a:r>
              <a:rPr lang="en-US" altLang="ja-JP" sz="1100" dirty="0">
                <a:latin typeface="ゆたぽん（コーディング）" panose="02000609000000000000" pitchFamily="1" charset="-128"/>
                <a:ea typeface="Meiryo UI" panose="020B0604030504040204" pitchFamily="50" charset="-128"/>
              </a:rPr>
              <a:t> = D3DXVECTOR3(1.0f, 1.0f, 1.0f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スケーリング値初期化</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err="1" smtClean="0">
                <a:latin typeface="ゆたぽん（コーディング）" panose="02000609000000000000" pitchFamily="1" charset="-128"/>
                <a:ea typeface="Meiryo UI" panose="020B0604030504040204" pitchFamily="50" charset="-128"/>
              </a:rPr>
              <a:t>m_material.Emissive</a:t>
            </a:r>
            <a:r>
              <a:rPr lang="en-US" altLang="ja-JP" sz="1100" b="1" dirty="0" smtClean="0">
                <a:latin typeface="ゆたぽん（コーディング）" panose="02000609000000000000" pitchFamily="1" charset="-128"/>
                <a:ea typeface="Meiryo UI" panose="020B0604030504040204" pitchFamily="50" charset="-128"/>
              </a:rPr>
              <a:t> </a:t>
            </a:r>
            <a:r>
              <a:rPr lang="en-US" altLang="ja-JP" sz="1100" b="1" dirty="0">
                <a:latin typeface="ゆたぽん（コーディング）" panose="02000609000000000000" pitchFamily="1" charset="-128"/>
                <a:ea typeface="Meiryo UI" panose="020B0604030504040204" pitchFamily="50" charset="-128"/>
              </a:rPr>
              <a:t>= D3DXCOLOR(1.0f, 1.0f, 1.0f, 1.0f</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エミッションセット</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S_OK;</a:t>
            </a:r>
          </a:p>
          <a:p>
            <a:r>
              <a:rPr lang="en-US" altLang="ja-JP" sz="1100" dirty="0" smtClean="0">
                <a:latin typeface="ゆたぽん（コーディング）" panose="02000609000000000000" pitchFamily="1" charset="-128"/>
                <a:ea typeface="Meiryo UI" panose="020B0604030504040204" pitchFamily="50" charset="-128"/>
              </a:rPr>
              <a:t>}</a:t>
            </a:r>
          </a:p>
          <a:p>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②</a:t>
            </a:r>
            <a:r>
              <a:rPr lang="en-US" altLang="ja-JP" sz="1100" dirty="0" smtClean="0">
                <a:latin typeface="ゆたぽん（コーディング）" panose="02000609000000000000" pitchFamily="1" charset="-128"/>
                <a:ea typeface="Meiryo UI" panose="020B0604030504040204" pitchFamily="50" charset="-128"/>
              </a:rPr>
              <a:t>Draw</a:t>
            </a:r>
            <a:r>
              <a:rPr lang="ja-JP" altLang="en-US" sz="1100" dirty="0" smtClean="0">
                <a:latin typeface="ゆたぽん（コーディング）" panose="02000609000000000000" pitchFamily="1" charset="-128"/>
                <a:ea typeface="Meiryo UI" panose="020B0604030504040204" pitchFamily="50" charset="-128"/>
              </a:rPr>
              <a:t>関数</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CPrimitive</a:t>
            </a:r>
            <a:r>
              <a:rPr lang="en-US" altLang="ja-JP" sz="1100" dirty="0">
                <a:latin typeface="ゆたぽん（コーディング）" panose="02000609000000000000" pitchFamily="1" charset="-128"/>
                <a:ea typeface="Meiryo UI" panose="020B0604030504040204" pitchFamily="50" charset="-128"/>
              </a:rPr>
              <a:t>::Draw()</a:t>
            </a:r>
          </a:p>
          <a:p>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SetStreamSource</a:t>
            </a:r>
            <a:r>
              <a:rPr lang="en-US" altLang="ja-JP" sz="1100" dirty="0">
                <a:latin typeface="ゆたぽん（コーディング）" panose="02000609000000000000" pitchFamily="1" charset="-128"/>
                <a:ea typeface="Meiryo UI" panose="020B0604030504040204" pitchFamily="50" charset="-128"/>
              </a:rPr>
              <a:t>(0</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m_pVertexBuffer</a:t>
            </a:r>
            <a:r>
              <a:rPr lang="en-US" altLang="ja-JP" sz="1100" dirty="0" smtClean="0">
                <a:latin typeface="ゆたぽん（コーディング）" panose="02000609000000000000" pitchFamily="1" charset="-128"/>
                <a:ea typeface="Meiryo UI" panose="020B0604030504040204" pitchFamily="50" charset="-128"/>
              </a:rPr>
              <a:t>, 0</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(CUSTOMVERTEX</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頂点バッファ適用</a:t>
            </a:r>
            <a:endParaRPr lang="en-US" altLang="ja-JP" sz="1100" dirty="0">
              <a:latin typeface="ゆたぽん（コーディング）" panose="02000609000000000000" pitchFamily="1"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SetIndices</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m_pIndexBuffer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インデックスバッファ適用</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SetFVF</a:t>
            </a:r>
            <a:r>
              <a:rPr lang="en-US" altLang="ja-JP" sz="1100" dirty="0">
                <a:latin typeface="ゆたぽん（コーディング）" panose="02000609000000000000" pitchFamily="1" charset="-128"/>
                <a:ea typeface="Meiryo UI" panose="020B0604030504040204" pitchFamily="50" charset="-128"/>
              </a:rPr>
              <a:t>(FVF_CUSTOMVERTEX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頂点フォーマット適用</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graphicsDevice</a:t>
            </a:r>
            <a:r>
              <a:rPr lang="en-US" altLang="ja-JP" sz="1100" b="1" dirty="0">
                <a:latin typeface="ゆたぽん（コーディング）" panose="02000609000000000000" pitchFamily="1" charset="-128"/>
                <a:ea typeface="Meiryo UI" panose="020B0604030504040204" pitchFamily="50" charset="-128"/>
              </a:rPr>
              <a:t>()).</a:t>
            </a:r>
            <a:r>
              <a:rPr lang="en-US" altLang="ja-JP" sz="1100" b="1" dirty="0" err="1">
                <a:latin typeface="ゆたぽん（コーディング）" panose="02000609000000000000" pitchFamily="1" charset="-128"/>
                <a:ea typeface="Meiryo UI" panose="020B0604030504040204" pitchFamily="50" charset="-128"/>
              </a:rPr>
              <a:t>SetMaterial</a:t>
            </a:r>
            <a:r>
              <a:rPr lang="en-US" altLang="ja-JP" sz="1100" b="1" dirty="0">
                <a:latin typeface="ゆたぽん（コーディング）" panose="02000609000000000000" pitchFamily="1" charset="-128"/>
                <a:ea typeface="Meiryo UI" panose="020B0604030504040204" pitchFamily="50" charset="-128"/>
              </a:rPr>
              <a:t>(&amp;this-&gt;</a:t>
            </a:r>
            <a:r>
              <a:rPr lang="en-US" altLang="ja-JP" sz="1100" b="1" dirty="0" err="1">
                <a:latin typeface="ゆたぽん（コーディング）" panose="02000609000000000000" pitchFamily="1" charset="-128"/>
                <a:ea typeface="Meiryo UI" panose="020B0604030504040204" pitchFamily="50" charset="-128"/>
              </a:rPr>
              <a:t>m_material</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a:latin typeface="ゆたぽん（コーディング）" panose="02000609000000000000" pitchFamily="1" charset="-128"/>
                <a:ea typeface="Meiryo UI" panose="020B0604030504040204" pitchFamily="50" charset="-128"/>
              </a:rPr>
              <a:t>マテリアル</a:t>
            </a:r>
            <a:r>
              <a:rPr lang="ja-JP" altLang="en-US" sz="1100" b="1" dirty="0" smtClean="0">
                <a:latin typeface="ゆたぽん（コーディング）" panose="02000609000000000000" pitchFamily="1" charset="-128"/>
                <a:ea typeface="Meiryo UI" panose="020B0604030504040204" pitchFamily="50" charset="-128"/>
              </a:rPr>
              <a:t>適用</a:t>
            </a:r>
            <a:endParaRPr lang="en-US" altLang="ja-JP" sz="1100" b="1" dirty="0" smtClean="0">
              <a:latin typeface="ゆたぽん（コーディング）" panose="02000609000000000000" pitchFamily="1" charset="-128"/>
              <a:ea typeface="Meiryo UI" panose="020B0604030504040204" pitchFamily="50" charset="-128"/>
            </a:endParaRPr>
          </a:p>
          <a:p>
            <a:endParaRPr lang="ja-JP" altLang="en-US" sz="1100" b="1"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SetTexture</a:t>
            </a:r>
            <a:r>
              <a:rPr lang="en-US" altLang="ja-JP" sz="1100" dirty="0">
                <a:latin typeface="ゆたぽん（コーディング）" panose="02000609000000000000" pitchFamily="1" charset="-128"/>
                <a:ea typeface="Meiryo UI" panose="020B0604030504040204" pitchFamily="50" charset="-128"/>
              </a:rPr>
              <a:t>(0, this-&gt;</a:t>
            </a:r>
            <a:r>
              <a:rPr lang="en-US" altLang="ja-JP" sz="1100" dirty="0" err="1">
                <a:latin typeface="ゆたぽん（コーディング）" panose="02000609000000000000" pitchFamily="1" charset="-128"/>
                <a:ea typeface="Meiryo UI" panose="020B0604030504040204" pitchFamily="50" charset="-128"/>
              </a:rPr>
              <a:t>m_pTexture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テクスチャ適用</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SetTransform</a:t>
            </a:r>
            <a:r>
              <a:rPr lang="en-US" altLang="ja-JP" sz="1100" dirty="0">
                <a:latin typeface="ゆたぽん（コーディング）" panose="02000609000000000000" pitchFamily="1" charset="-128"/>
                <a:ea typeface="Meiryo UI" panose="020B0604030504040204" pitchFamily="50" charset="-128"/>
              </a:rPr>
              <a:t>(D3DTS_WORLD</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a:latin typeface="ゆたぽん（コーディング）" panose="02000609000000000000" pitchFamily="1" charset="-128"/>
                <a:ea typeface="Meiryo UI" panose="020B0604030504040204" pitchFamily="50" charset="-128"/>
              </a:rPr>
              <a:t>this-&gt;</a:t>
            </a:r>
            <a:r>
              <a:rPr lang="en-US" altLang="ja-JP" sz="1100" dirty="0" err="1">
                <a:latin typeface="ゆたぽん（コーディング）" panose="02000609000000000000" pitchFamily="1" charset="-128"/>
                <a:ea typeface="Meiryo UI" panose="020B0604030504040204" pitchFamily="50" charset="-128"/>
              </a:rPr>
              <a:t>m_worldMatrix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ワールド行列セット</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インデックスバッファを用いた</a:t>
            </a:r>
            <a:r>
              <a:rPr lang="ja-JP" altLang="en-US" sz="1100" dirty="0" smtClean="0">
                <a:latin typeface="ゆたぽん（コーディング）" panose="02000609000000000000" pitchFamily="1" charset="-128"/>
                <a:ea typeface="Meiryo UI" panose="020B0604030504040204" pitchFamily="50" charset="-128"/>
              </a:rPr>
              <a:t>描画</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DrawIndexedPrimitive</a:t>
            </a:r>
            <a:r>
              <a:rPr lang="en-US" altLang="ja-JP" sz="1100" dirty="0" smtClean="0">
                <a:latin typeface="ゆたぽん（コーディング）" panose="02000609000000000000" pitchFamily="1" charset="-128"/>
                <a:ea typeface="Meiryo UI" panose="020B0604030504040204" pitchFamily="50" charset="-128"/>
              </a:rPr>
              <a:t>(D3DPT_TRIANGLELIST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 0, 4, 0, 4);</a:t>
            </a:r>
            <a:endParaRPr lang="ja-JP" altLang="en-US"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20" name="テキスト ボックス 19"/>
          <p:cNvSpPr txBox="1"/>
          <p:nvPr/>
        </p:nvSpPr>
        <p:spPr>
          <a:xfrm>
            <a:off x="476672" y="107504"/>
            <a:ext cx="1728192"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&lt;Primitive.cpp&gt;</a:t>
            </a:r>
            <a:endParaRPr lang="en-US" altLang="ja-JP" sz="1100" dirty="0">
              <a:latin typeface="Meiryo UI" panose="020B0604030504040204" pitchFamily="50" charset="-128"/>
              <a:ea typeface="Meiryo UI" panose="020B0604030504040204" pitchFamily="50" charset="-128"/>
            </a:endParaRPr>
          </a:p>
        </p:txBody>
      </p:sp>
      <p:sp>
        <p:nvSpPr>
          <p:cNvPr id="25" name="正方形/長方形 24"/>
          <p:cNvSpPr/>
          <p:nvPr/>
        </p:nvSpPr>
        <p:spPr>
          <a:xfrm>
            <a:off x="609113" y="369113"/>
            <a:ext cx="5760640" cy="6003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707719" y="2051720"/>
            <a:ext cx="5596813"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 name="正方形/長方形 10"/>
          <p:cNvSpPr/>
          <p:nvPr/>
        </p:nvSpPr>
        <p:spPr>
          <a:xfrm>
            <a:off x="704271" y="4556893"/>
            <a:ext cx="5596813" cy="3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602111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latin typeface="ゆたぽん（コーディング）" panose="02000609000000000000" pitchFamily="1" charset="-128"/>
                <a:ea typeface="Meiryo UI" panose="020B0604030504040204" pitchFamily="50" charset="-128"/>
              </a:rPr>
              <a:t>モデルデータの使用</a:t>
            </a:r>
            <a:endParaRPr kumimoji="1" lang="ja-JP" altLang="en-US" sz="3200" dirty="0">
              <a:latin typeface="ゆたぽん（コーディング）" panose="02000609000000000000" pitchFamily="1" charset="-128"/>
              <a:ea typeface="Meiryo UI" panose="020B0604030504040204" pitchFamily="50"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この章では、</a:t>
            </a:r>
            <a:r>
              <a:rPr kumimoji="1" lang="en-US" altLang="ja-JP" sz="1100" dirty="0" smtClean="0">
                <a:latin typeface="Meiryo UI" panose="020B0604030504040204" pitchFamily="50" charset="-128"/>
                <a:ea typeface="Meiryo UI" panose="020B0604030504040204" pitchFamily="50" charset="-128"/>
              </a:rPr>
              <a:t>X</a:t>
            </a:r>
            <a:r>
              <a:rPr kumimoji="1" lang="ja-JP" altLang="en-US" sz="1100" dirty="0" smtClean="0">
                <a:latin typeface="Meiryo UI" panose="020B0604030504040204" pitchFamily="50" charset="-128"/>
                <a:ea typeface="Meiryo UI" panose="020B0604030504040204" pitchFamily="50" charset="-128"/>
              </a:rPr>
              <a:t>ファイルのモデルデータを使用す</a:t>
            </a:r>
            <a:r>
              <a:rPr lang="ja-JP" altLang="en-US" sz="1100" dirty="0" smtClean="0">
                <a:latin typeface="Meiryo UI" panose="020B0604030504040204" pitchFamily="50" charset="-128"/>
                <a:ea typeface="Meiryo UI" panose="020B0604030504040204" pitchFamily="50" charset="-128"/>
              </a:rPr>
              <a:t>る方法について扱う</a:t>
            </a:r>
            <a:r>
              <a:rPr kumimoji="1" lang="ja-JP" altLang="en-US" sz="1100" dirty="0" smtClean="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キーワード：</a:t>
            </a:r>
            <a:r>
              <a:rPr kumimoji="1" lang="en-US" altLang="ja-JP" sz="1100" dirty="0" smtClean="0">
                <a:latin typeface="Meiryo UI" panose="020B0604030504040204" pitchFamily="50" charset="-128"/>
                <a:ea typeface="Meiryo UI" panose="020B0604030504040204" pitchFamily="50" charset="-128"/>
              </a:rPr>
              <a:t>X</a:t>
            </a:r>
            <a:r>
              <a:rPr kumimoji="1" lang="ja-JP" altLang="en-US" sz="1100" dirty="0" smtClean="0">
                <a:latin typeface="Meiryo UI" panose="020B0604030504040204" pitchFamily="50" charset="-128"/>
                <a:ea typeface="Meiryo UI" panose="020B0604030504040204" pitchFamily="50" charset="-128"/>
              </a:rPr>
              <a:t>ファイル　メッシュの作成　メッシュ描画</a:t>
            </a:r>
            <a:endParaRPr kumimoji="1" lang="ja-JP" altLang="en-US" sz="1100" dirty="0">
              <a:latin typeface="Meiryo UI" panose="020B0604030504040204" pitchFamily="50"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76</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6724" y="8475134"/>
            <a:ext cx="237812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200" b="0" i="0" u="none" strike="noStrike" kern="1200" cap="none" spc="0" normalizeH="0" noProof="0" dirty="0" smtClean="0">
                <a:ln>
                  <a:noFill/>
                </a:ln>
                <a:solidFill>
                  <a:schemeClr val="tx1"/>
                </a:solidFill>
                <a:effectLst/>
                <a:uLnTx/>
                <a:uFillTx/>
                <a:latin typeface="Impact" panose="020B0806030902050204" pitchFamily="34" charset="0"/>
                <a:ea typeface="Meiryo UI" panose="020B0604030504040204" pitchFamily="50" charset="-128"/>
                <a:cs typeface="+mj-cs"/>
              </a:rPr>
              <a:t>6</a:t>
            </a:r>
            <a:endParaRPr kumimoji="1" lang="ja-JP" altLang="en-US" sz="3200" b="0" i="0" u="none" strike="noStrike" kern="1200" cap="none" spc="0" normalizeH="0" noProof="0" dirty="0" smtClean="0">
              <a:ln>
                <a:noFill/>
              </a:ln>
              <a:solidFill>
                <a:schemeClr val="tx1"/>
              </a:solidFill>
              <a:effectLst/>
              <a:uLnTx/>
              <a:uFillTx/>
              <a:latin typeface="Impact" panose="020B0806030902050204" pitchFamily="34" charset="0"/>
              <a:ea typeface="Meiryo UI" panose="020B0604030504040204" pitchFamily="50" charset="-128"/>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1795684"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6.1</a:t>
            </a:r>
            <a:r>
              <a:rPr kumimoji="1" lang="ja-JP" altLang="en-US" u="sng" dirty="0" smtClean="0">
                <a:latin typeface="Meiryo UI" panose="020B0604030504040204" pitchFamily="50" charset="-128"/>
                <a:ea typeface="Meiryo UI" panose="020B0604030504040204" pitchFamily="50" charset="-128"/>
              </a:rPr>
              <a:t>　</a:t>
            </a:r>
            <a:r>
              <a:rPr lang="ja-JP" altLang="en-US" u="sng" dirty="0" smtClean="0">
                <a:latin typeface="Meiryo UI" panose="020B0604030504040204" pitchFamily="50" charset="-128"/>
                <a:ea typeface="Meiryo UI" panose="020B0604030504040204" pitchFamily="50" charset="-128"/>
              </a:rPr>
              <a:t>モデルデータ</a:t>
            </a:r>
            <a:endParaRPr kumimoji="1" lang="ja-JP" altLang="en-US" u="sng"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25090" y="2268905"/>
            <a:ext cx="6597352" cy="600164"/>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モデルデータはグラフィッカーが</a:t>
            </a:r>
            <a:r>
              <a:rPr kumimoji="1" lang="en-US" altLang="ja-JP" sz="1100" dirty="0" smtClean="0">
                <a:latin typeface="ゆたぽん（コーディング）" panose="02000609000000000000" pitchFamily="1" charset="-128"/>
                <a:ea typeface="Meiryo UI" panose="020B0604030504040204" pitchFamily="50" charset="-128"/>
              </a:rPr>
              <a:t>3D</a:t>
            </a:r>
            <a:r>
              <a:rPr lang="ja-JP" altLang="en-US" sz="1100" dirty="0" smtClean="0">
                <a:latin typeface="ゆたぽん（コーディング）" panose="02000609000000000000" pitchFamily="1" charset="-128"/>
                <a:ea typeface="Meiryo UI" panose="020B0604030504040204" pitchFamily="50" charset="-128"/>
              </a:rPr>
              <a:t>モデリングソフトを使用して作成したデータである。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ゲームのキャラクターや背景などは一般的にはモデルデータであり、プログラム中でモデルデータの数値を</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コーディングするケースはほとんどない。</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4" name="テキスト ボックス 13"/>
          <p:cNvSpPr txBox="1"/>
          <p:nvPr/>
        </p:nvSpPr>
        <p:spPr>
          <a:xfrm>
            <a:off x="332656" y="2762508"/>
            <a:ext cx="1503938"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6.2</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X</a:t>
            </a:r>
            <a:r>
              <a:rPr kumimoji="1" lang="ja-JP" altLang="en-US" u="sng" dirty="0" smtClean="0">
                <a:latin typeface="Meiryo UI" panose="020B0604030504040204" pitchFamily="50" charset="-128"/>
                <a:ea typeface="Meiryo UI" panose="020B0604030504040204" pitchFamily="50" charset="-128"/>
              </a:rPr>
              <a:t>ファイ</a:t>
            </a:r>
            <a:r>
              <a:rPr lang="ja-JP" altLang="en-US" u="sng" dirty="0">
                <a:latin typeface="Meiryo UI" panose="020B0604030504040204" pitchFamily="50" charset="-128"/>
                <a:ea typeface="Meiryo UI" panose="020B0604030504040204" pitchFamily="50" charset="-128"/>
              </a:rPr>
              <a:t>ル</a:t>
            </a:r>
            <a:endParaRPr kumimoji="1" lang="ja-JP" altLang="en-US" u="sng"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516706" y="3133001"/>
            <a:ext cx="5792614" cy="938719"/>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X</a:t>
            </a:r>
            <a:r>
              <a:rPr kumimoji="1" lang="ja-JP" altLang="en-US" sz="1100" dirty="0" smtClean="0">
                <a:latin typeface="Meiryo UI" panose="020B0604030504040204" pitchFamily="50" charset="-128"/>
                <a:ea typeface="Meiryo UI" panose="020B0604030504040204" pitchFamily="50" charset="-128"/>
              </a:rPr>
              <a:t>ファイルとは、マイクロソフトが</a:t>
            </a:r>
            <a:r>
              <a:rPr kumimoji="1" lang="en-US" altLang="ja-JP" sz="1100" dirty="0" smtClean="0">
                <a:latin typeface="Meiryo UI" panose="020B0604030504040204" pitchFamily="50" charset="-128"/>
                <a:ea typeface="Meiryo UI" panose="020B0604030504040204" pitchFamily="50" charset="-128"/>
              </a:rPr>
              <a:t>DirectX9</a:t>
            </a:r>
            <a:r>
              <a:rPr kumimoji="1" lang="ja-JP" altLang="en-US" sz="1100" dirty="0" err="1" smtClean="0">
                <a:latin typeface="Meiryo UI" panose="020B0604030504040204" pitchFamily="50" charset="-128"/>
                <a:ea typeface="Meiryo UI" panose="020B0604030504040204" pitchFamily="50" charset="-128"/>
              </a:rPr>
              <a:t>まで</a:t>
            </a:r>
            <a:r>
              <a:rPr kumimoji="1" lang="ja-JP" altLang="en-US" sz="1100" dirty="0" smtClean="0">
                <a:latin typeface="Meiryo UI" panose="020B0604030504040204" pitchFamily="50" charset="-128"/>
                <a:ea typeface="Meiryo UI" panose="020B0604030504040204" pitchFamily="50" charset="-128"/>
              </a:rPr>
              <a:t>標準サポートしていた</a:t>
            </a:r>
            <a:r>
              <a:rPr kumimoji="1" lang="en-US" altLang="ja-JP" sz="1100" b="1" dirty="0" smtClean="0">
                <a:latin typeface="Meiryo UI" panose="020B0604030504040204" pitchFamily="50" charset="-128"/>
                <a:ea typeface="Meiryo UI" panose="020B0604030504040204" pitchFamily="50" charset="-128"/>
              </a:rPr>
              <a:t>3D</a:t>
            </a:r>
            <a:r>
              <a:rPr kumimoji="1" lang="ja-JP" altLang="en-US" sz="1100" b="1" dirty="0" smtClean="0">
                <a:latin typeface="Meiryo UI" panose="020B0604030504040204" pitchFamily="50" charset="-128"/>
                <a:ea typeface="Meiryo UI" panose="020B0604030504040204" pitchFamily="50" charset="-128"/>
              </a:rPr>
              <a:t>モデルデータの情報を格納するファイルフォーマットであり、モデルのローカル座標やテクスチャ、マテリアルやアニメーション情報など</a:t>
            </a:r>
            <a:r>
              <a:rPr lang="ja-JP" altLang="en-US" sz="1100" b="1" dirty="0" smtClean="0">
                <a:latin typeface="Meiryo UI" panose="020B0604030504040204" pitchFamily="50" charset="-128"/>
                <a:ea typeface="Meiryo UI" panose="020B0604030504040204" pitchFamily="50" charset="-128"/>
              </a:rPr>
              <a:t>モデルデータに関する情報すべてが格納されている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なお、現在の</a:t>
            </a:r>
            <a:r>
              <a:rPr lang="en-US" altLang="ja-JP" sz="1100" dirty="0" smtClean="0">
                <a:latin typeface="Meiryo UI" panose="020B0604030504040204" pitchFamily="50" charset="-128"/>
                <a:ea typeface="Meiryo UI" panose="020B0604030504040204" pitchFamily="50" charset="-128"/>
              </a:rPr>
              <a:t>DirectX11</a:t>
            </a:r>
            <a:r>
              <a:rPr lang="ja-JP" altLang="en-US" sz="1100" dirty="0" smtClean="0">
                <a:latin typeface="Meiryo UI" panose="020B0604030504040204" pitchFamily="50" charset="-128"/>
                <a:ea typeface="Meiryo UI" panose="020B0604030504040204" pitchFamily="50" charset="-128"/>
              </a:rPr>
              <a:t>では</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ファイルは非サポート</a:t>
            </a:r>
            <a:r>
              <a:rPr kumimoji="1" lang="ja-JP" altLang="en-US" sz="1100" dirty="0" smtClean="0">
                <a:latin typeface="Meiryo UI" panose="020B0604030504040204" pitchFamily="50" charset="-128"/>
                <a:ea typeface="Meiryo UI" panose="020B0604030504040204" pitchFamily="50" charset="-128"/>
              </a:rPr>
              <a:t>となっており、元々</a:t>
            </a:r>
            <a:r>
              <a:rPr kumimoji="1" lang="en-US" altLang="ja-JP" sz="1100" dirty="0" err="1" smtClean="0">
                <a:latin typeface="Meiryo UI" panose="020B0604030504040204" pitchFamily="50" charset="-128"/>
                <a:ea typeface="Meiryo UI" panose="020B0604030504040204" pitchFamily="50" charset="-128"/>
              </a:rPr>
              <a:t>AutoDesk</a:t>
            </a:r>
            <a:r>
              <a:rPr kumimoji="1" lang="ja-JP" altLang="en-US" sz="1100" dirty="0" smtClean="0">
                <a:latin typeface="Meiryo UI" panose="020B0604030504040204" pitchFamily="50" charset="-128"/>
                <a:ea typeface="Meiryo UI" panose="020B0604030504040204" pitchFamily="50" charset="-128"/>
              </a:rPr>
              <a:t>社が開発し使用していた</a:t>
            </a:r>
            <a:r>
              <a:rPr kumimoji="1" lang="en-US" altLang="ja-JP" sz="1100" dirty="0" smtClean="0">
                <a:latin typeface="Meiryo UI" panose="020B0604030504040204" pitchFamily="50" charset="-128"/>
                <a:ea typeface="Meiryo UI" panose="020B0604030504040204" pitchFamily="50" charset="-128"/>
              </a:rPr>
              <a:t>FBX</a:t>
            </a:r>
            <a:r>
              <a:rPr kumimoji="1" lang="ja-JP" altLang="en-US" sz="1100" dirty="0" smtClean="0">
                <a:latin typeface="Meiryo UI" panose="020B0604030504040204" pitchFamily="50" charset="-128"/>
                <a:ea typeface="Meiryo UI" panose="020B0604030504040204" pitchFamily="50" charset="-128"/>
              </a:rPr>
              <a:t>ファイルが標準サポートされている。</a:t>
            </a:r>
            <a:endParaRPr kumimoji="1" lang="ja-JP" altLang="en-US" sz="11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332656" y="4054876"/>
            <a:ext cx="2818400"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6.3</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X</a:t>
            </a:r>
            <a:r>
              <a:rPr kumimoji="1" lang="ja-JP" altLang="en-US" u="sng" dirty="0" smtClean="0">
                <a:latin typeface="Meiryo UI" panose="020B0604030504040204" pitchFamily="50" charset="-128"/>
                <a:ea typeface="Meiryo UI" panose="020B0604030504040204" pitchFamily="50" charset="-128"/>
              </a:rPr>
              <a:t>ファイ</a:t>
            </a:r>
            <a:r>
              <a:rPr lang="ja-JP" altLang="en-US" u="sng" dirty="0" smtClean="0">
                <a:latin typeface="Meiryo UI" panose="020B0604030504040204" pitchFamily="50" charset="-128"/>
                <a:ea typeface="Meiryo UI" panose="020B0604030504040204" pitchFamily="50" charset="-128"/>
              </a:rPr>
              <a:t>ルの構造</a:t>
            </a:r>
            <a:r>
              <a:rPr lang="en-US" altLang="ja-JP" u="sng" dirty="0" smtClean="0">
                <a:latin typeface="Meiryo UI" panose="020B0604030504040204" pitchFamily="50" charset="-128"/>
                <a:ea typeface="Meiryo UI" panose="020B0604030504040204" pitchFamily="50" charset="-128"/>
              </a:rPr>
              <a:t>(</a:t>
            </a:r>
            <a:r>
              <a:rPr lang="ja-JP" altLang="en-US" u="sng" dirty="0" smtClean="0">
                <a:latin typeface="Meiryo UI" panose="020B0604030504040204" pitchFamily="50" charset="-128"/>
                <a:ea typeface="Meiryo UI" panose="020B0604030504040204" pitchFamily="50" charset="-128"/>
              </a:rPr>
              <a:t>基礎</a:t>
            </a:r>
            <a:r>
              <a:rPr lang="en-US" altLang="ja-JP" u="sng" dirty="0" smtClean="0">
                <a:latin typeface="Meiryo UI" panose="020B0604030504040204" pitchFamily="50" charset="-128"/>
                <a:ea typeface="Meiryo UI" panose="020B0604030504040204" pitchFamily="50" charset="-128"/>
              </a:rPr>
              <a:t>)</a:t>
            </a:r>
            <a:endParaRPr kumimoji="1" lang="ja-JP" altLang="en-US" u="sng"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516706" y="4425369"/>
            <a:ext cx="5792614" cy="430887"/>
          </a:xfrm>
          <a:prstGeom prst="rect">
            <a:avLst/>
          </a:prstGeom>
          <a:noFill/>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  X</a:t>
            </a:r>
            <a:r>
              <a:rPr kumimoji="1" lang="ja-JP" altLang="en-US" sz="1100" dirty="0" smtClean="0">
                <a:latin typeface="Meiryo UI" panose="020B0604030504040204" pitchFamily="50" charset="-128"/>
                <a:ea typeface="Meiryo UI" panose="020B0604030504040204" pitchFamily="50" charset="-128"/>
              </a:rPr>
              <a:t>ファイルの情報は以下のように定義されている。なお、この</a:t>
            </a:r>
            <a:r>
              <a:rPr kumimoji="1" lang="en-US" altLang="ja-JP" sz="1100" dirty="0" smtClean="0">
                <a:latin typeface="Meiryo UI" panose="020B0604030504040204" pitchFamily="50" charset="-128"/>
                <a:ea typeface="Meiryo UI" panose="020B0604030504040204" pitchFamily="50" charset="-128"/>
              </a:rPr>
              <a:t>X</a:t>
            </a:r>
            <a:r>
              <a:rPr kumimoji="1" lang="ja-JP" altLang="en-US" sz="1100" dirty="0" smtClean="0">
                <a:latin typeface="Meiryo UI" panose="020B0604030504040204" pitchFamily="50" charset="-128"/>
                <a:ea typeface="Meiryo UI" panose="020B0604030504040204" pitchFamily="50" charset="-128"/>
              </a:rPr>
              <a:t>ファイルは面によってカラーが異なるキューブモデルである。</a:t>
            </a:r>
            <a:endParaRPr kumimoji="1" lang="en-US" altLang="ja-JP" sz="1100" dirty="0" smtClean="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511397" y="4843477"/>
            <a:ext cx="5792614" cy="261610"/>
          </a:xfrm>
          <a:prstGeom prst="rect">
            <a:avLst/>
          </a:prstGeom>
          <a:noFill/>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&lt;X</a:t>
            </a:r>
            <a:r>
              <a:rPr kumimoji="1" lang="ja-JP" altLang="en-US" sz="1100" dirty="0" smtClean="0">
                <a:latin typeface="Meiryo UI" panose="020B0604030504040204" pitchFamily="50" charset="-128"/>
                <a:ea typeface="Meiryo UI" panose="020B0604030504040204" pitchFamily="50" charset="-128"/>
              </a:rPr>
              <a:t>ファイルの構造</a:t>
            </a:r>
            <a:r>
              <a:rPr kumimoji="1" lang="en-US" altLang="ja-JP" sz="1100" dirty="0" smtClean="0">
                <a:latin typeface="Meiryo UI" panose="020B0604030504040204" pitchFamily="50" charset="-128"/>
                <a:ea typeface="Meiryo UI" panose="020B0604030504040204" pitchFamily="50" charset="-128"/>
              </a:rPr>
              <a:t>&gt;</a:t>
            </a:r>
          </a:p>
        </p:txBody>
      </p:sp>
      <p:sp>
        <p:nvSpPr>
          <p:cNvPr id="2" name="正方形/長方形 1"/>
          <p:cNvSpPr/>
          <p:nvPr/>
        </p:nvSpPr>
        <p:spPr>
          <a:xfrm>
            <a:off x="822648" y="5105087"/>
            <a:ext cx="5688632" cy="2970044"/>
          </a:xfrm>
          <a:prstGeom prst="rect">
            <a:avLst/>
          </a:prstGeom>
        </p:spPr>
        <p:txBody>
          <a:bodyPr wrap="square">
            <a:spAutoFit/>
          </a:bodyPr>
          <a:lstStyle/>
          <a:p>
            <a:r>
              <a:rPr lang="en-US" altLang="ja-JP" sz="1100" dirty="0" err="1">
                <a:latin typeface="ゆたぽん（コーディング）" panose="02000609000000000000" pitchFamily="1" charset="-128"/>
                <a:ea typeface="Meiryo UI" panose="020B0604030504040204" pitchFamily="50" charset="-128"/>
              </a:rPr>
              <a:t>xof</a:t>
            </a:r>
            <a:r>
              <a:rPr lang="en-US" altLang="ja-JP" sz="1100" dirty="0">
                <a:latin typeface="ゆたぽん（コーディング）" panose="02000609000000000000" pitchFamily="1" charset="-128"/>
                <a:ea typeface="Meiryo UI" panose="020B0604030504040204" pitchFamily="50" charset="-128"/>
              </a:rPr>
              <a:t> 0302txt 0064</a:t>
            </a: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Header</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ヘッダー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Frame </a:t>
            </a:r>
            <a:r>
              <a:rPr lang="en-US" altLang="ja-JP" sz="1100" dirty="0" smtClean="0">
                <a:latin typeface="ゆたぽん（コーディング）" panose="02000609000000000000" pitchFamily="1" charset="-128"/>
                <a:ea typeface="Meiryo UI" panose="020B0604030504040204" pitchFamily="50" charset="-128"/>
              </a:rPr>
              <a:t>Box	//</a:t>
            </a:r>
            <a:r>
              <a:rPr lang="ja-JP" altLang="en-US" sz="1100" dirty="0" smtClean="0">
                <a:latin typeface="ゆたぽん（コーディング）" panose="02000609000000000000" pitchFamily="1" charset="-128"/>
                <a:ea typeface="Meiryo UI" panose="020B0604030504040204" pitchFamily="50" charset="-128"/>
              </a:rPr>
              <a:t>フレーム</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FrameTransformMatrix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ローカル変換行列</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1.0, 0.0, 0.0, 0.0, </a:t>
            </a:r>
          </a:p>
          <a:p>
            <a:r>
              <a:rPr lang="en-US" altLang="ja-JP" sz="1100" dirty="0">
                <a:latin typeface="ゆたぽん（コーディング）" panose="02000609000000000000" pitchFamily="1" charset="-128"/>
                <a:ea typeface="Meiryo UI" panose="020B0604030504040204" pitchFamily="50" charset="-128"/>
              </a:rPr>
              <a:t>      0.0, 1.0, 0.0, 0.0, </a:t>
            </a:r>
          </a:p>
          <a:p>
            <a:r>
              <a:rPr lang="en-US" altLang="ja-JP" sz="1100" dirty="0">
                <a:latin typeface="ゆたぽん（コーディング）" panose="02000609000000000000" pitchFamily="1" charset="-128"/>
                <a:ea typeface="Meiryo UI" panose="020B0604030504040204" pitchFamily="50" charset="-128"/>
              </a:rPr>
              <a:t>      0.0, 0.0, 1.0, 0.0, </a:t>
            </a:r>
          </a:p>
          <a:p>
            <a:r>
              <a:rPr lang="en-US" altLang="ja-JP" sz="1100" dirty="0">
                <a:latin typeface="ゆたぽん（コーディング）" panose="02000609000000000000" pitchFamily="1" charset="-128"/>
                <a:ea typeface="Meiryo UI" panose="020B0604030504040204" pitchFamily="50" charset="-128"/>
              </a:rPr>
              <a:t>      0.0, 0.0, 0.0, </a:t>
            </a:r>
            <a:r>
              <a:rPr lang="en-US" altLang="ja-JP" sz="1100" dirty="0" smtClean="0">
                <a:latin typeface="ゆたぽん（コーディング）" panose="02000609000000000000" pitchFamily="1" charset="-128"/>
                <a:ea typeface="Meiryo UI" panose="020B0604030504040204" pitchFamily="50" charset="-128"/>
              </a:rPr>
              <a:t>1.0;;</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  </a:t>
            </a:r>
            <a:r>
              <a:rPr lang="ja-JP" altLang="en-US" sz="1100" dirty="0" smtClean="0">
                <a:latin typeface="ゆたぽん（コーディング）" panose="02000609000000000000" pitchFamily="1" charset="-128"/>
                <a:ea typeface="Meiryo UI" panose="020B0604030504040204" pitchFamily="50" charset="-128"/>
              </a:rPr>
              <a:t>次ページに続く</a:t>
            </a:r>
            <a:endParaRPr lang="en-US" altLang="ja-JP" sz="1100" dirty="0">
              <a:latin typeface="ゆたぽん（コーディング）" panose="02000609000000000000" pitchFamily="1" charset="-128"/>
              <a:ea typeface="Meiryo UI" panose="020B0604030504040204" pitchFamily="50" charset="-128"/>
            </a:endParaRPr>
          </a:p>
        </p:txBody>
      </p:sp>
      <p:sp>
        <p:nvSpPr>
          <p:cNvPr id="6" name="正方形/長方形 5"/>
          <p:cNvSpPr/>
          <p:nvPr/>
        </p:nvSpPr>
        <p:spPr>
          <a:xfrm>
            <a:off x="692696" y="5105087"/>
            <a:ext cx="5688632" cy="304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9681137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77</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22648" y="107504"/>
            <a:ext cx="5688632" cy="7879080"/>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   Mesh	//</a:t>
            </a:r>
            <a:r>
              <a:rPr lang="ja-JP" altLang="en-US" sz="1100" dirty="0" smtClean="0">
                <a:latin typeface="ゆたぽん（コーディング）" panose="02000609000000000000" pitchFamily="1" charset="-128"/>
                <a:ea typeface="Meiryo UI" panose="020B0604030504040204" pitchFamily="50" charset="-128"/>
              </a:rPr>
              <a:t>メッシュ</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8</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頂点数</a:t>
            </a:r>
            <a:r>
              <a:rPr lang="en-US" altLang="ja-JP" sz="1100" dirty="0" smtClean="0">
                <a:latin typeface="ゆたぽん（コーディング）" panose="02000609000000000000" pitchFamily="1" charset="-128"/>
                <a:ea typeface="Meiryo UI" panose="020B0604030504040204" pitchFamily="50" charset="-128"/>
              </a:rPr>
              <a:t>(8</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-1.00000</a:t>
            </a:r>
            <a:r>
              <a:rPr lang="en-US" altLang="ja-JP" sz="1100" dirty="0" smtClean="0">
                <a:latin typeface="ゆたぽん（コーディング）" panose="02000609000000000000" pitchFamily="1" charset="-128"/>
                <a:ea typeface="Meiryo UI" panose="020B0604030504040204" pitchFamily="50" charset="-128"/>
              </a:rPr>
              <a:t>; 1.00000</a:t>
            </a:r>
            <a:r>
              <a:rPr lang="en-US" altLang="ja-JP" sz="1100" dirty="0">
                <a:latin typeface="ゆたぽん（コーディング）" panose="02000609000000000000" pitchFamily="1" charset="-128"/>
                <a:ea typeface="Meiryo UI" panose="020B0604030504040204" pitchFamily="50" charset="-128"/>
              </a:rPr>
              <a:t>;-1.00000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番の座標</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x,y,z</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1.00000; 1.00000</a:t>
            </a:r>
            <a:r>
              <a:rPr lang="en-US" altLang="ja-JP" sz="1100" dirty="0">
                <a:latin typeface="ゆたぽん（コーディング）" panose="02000609000000000000" pitchFamily="1" charset="-128"/>
                <a:ea typeface="Meiryo UI" panose="020B0604030504040204" pitchFamily="50" charset="-128"/>
              </a:rPr>
              <a:t>;-1.00000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1</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1.00000</a:t>
            </a:r>
            <a:r>
              <a:rPr lang="en-US" altLang="ja-JP" sz="1100" dirty="0">
                <a:latin typeface="ゆたぽん（コーディング）" panose="02000609000000000000" pitchFamily="1" charset="-128"/>
                <a:ea typeface="Meiryo UI" panose="020B0604030504040204" pitchFamily="50" charset="-128"/>
              </a:rPr>
              <a:t>;-1.00000;-1.00000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-1.00000;-1.00000;-1.00000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1.00000; 1.00000; 1.00000;,</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4</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1.00000</a:t>
            </a:r>
            <a:r>
              <a:rPr lang="en-US" altLang="ja-JP" sz="1100" dirty="0">
                <a:latin typeface="ゆたぽん（コーディング）" panose="02000609000000000000" pitchFamily="1" charset="-128"/>
                <a:ea typeface="Meiryo UI" panose="020B0604030504040204" pitchFamily="50" charset="-128"/>
              </a:rPr>
              <a:t>;-1.00000</a:t>
            </a:r>
            <a:r>
              <a:rPr lang="en-US" altLang="ja-JP" sz="1100" dirty="0" smtClean="0">
                <a:latin typeface="ゆたぽん（コーディング）" panose="02000609000000000000" pitchFamily="1" charset="-128"/>
                <a:ea typeface="Meiryo UI" panose="020B0604030504040204" pitchFamily="50" charset="-128"/>
              </a:rPr>
              <a:t>; 1.00000;,</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5</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-1.00000</a:t>
            </a:r>
            <a:r>
              <a:rPr lang="en-US" altLang="ja-JP" sz="1100" dirty="0" smtClean="0">
                <a:latin typeface="ゆたぽん（コーディング）" panose="02000609000000000000" pitchFamily="1" charset="-128"/>
                <a:ea typeface="Meiryo UI" panose="020B0604030504040204" pitchFamily="50" charset="-128"/>
              </a:rPr>
              <a:t>; 1.00000; 1.00000;,</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6</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-1.00000;-1.00000</a:t>
            </a:r>
            <a:r>
              <a:rPr lang="en-US" altLang="ja-JP" sz="1100" dirty="0" smtClean="0">
                <a:latin typeface="ゆたぽん（コーディング）" panose="02000609000000000000" pitchFamily="1" charset="-128"/>
                <a:ea typeface="Meiryo UI" panose="020B0604030504040204" pitchFamily="50" charset="-128"/>
              </a:rPr>
              <a:t>; 1.00000;;</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a:t>
            </a:r>
            <a:r>
              <a:rPr lang="en-US" altLang="ja-JP" sz="1100" dirty="0" smtClean="0">
                <a:latin typeface="ゆたぽん（コーディング）" panose="02000609000000000000" pitchFamily="1" charset="-128"/>
                <a:ea typeface="Meiryo UI" panose="020B0604030504040204" pitchFamily="50" charset="-128"/>
              </a:rPr>
              <a:t>7</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の座標</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x,y,z</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6</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面</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プリミティブ</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の数</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4;0,1,2,3</a:t>
            </a:r>
            <a:r>
              <a:rPr lang="en-US" altLang="ja-JP" sz="1100" dirty="0" smtClean="0">
                <a:latin typeface="ゆたぽん（コーディング）" panose="02000609000000000000" pitchFamily="1" charset="-128"/>
                <a:ea typeface="Meiryo UI" panose="020B0604030504040204" pitchFamily="50" charset="-128"/>
              </a:rPr>
              <a:t>;,	//0</a:t>
            </a:r>
            <a:r>
              <a:rPr lang="ja-JP" altLang="en-US" sz="1100" dirty="0" smtClean="0">
                <a:latin typeface="ゆたぽん（コーディング）" panose="02000609000000000000" pitchFamily="1" charset="-128"/>
                <a:ea typeface="Meiryo UI" panose="020B0604030504040204" pitchFamily="50" charset="-128"/>
              </a:rPr>
              <a:t>番の面</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頂点数</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頂点インデックス</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4;1,4,5,2;, 	//1</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頂点インデックス</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4;4,6,7,5</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頂点インデックス</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4;6,0,3,7</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頂点インデックス</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4;6,4,1,0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//4</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頂点インデックス</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4;3,2,5,7</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//5</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頂点インデックス</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MeshMaterialList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マテリアルリスト</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6</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マテリアル数</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6</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面の数</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	//0</a:t>
            </a:r>
            <a:r>
              <a:rPr lang="ja-JP" altLang="en-US" sz="1100" dirty="0" smtClean="0">
                <a:latin typeface="ゆたぽん（コーディング）" panose="02000609000000000000" pitchFamily="1" charset="-128"/>
                <a:ea typeface="Meiryo UI" panose="020B0604030504040204" pitchFamily="50" charset="-128"/>
              </a:rPr>
              <a:t>番の面で使用するマテリアル番号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 </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の面で使用するマテリアル番号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3, </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の面で使用するマテリアル番号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 </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の面で使用するマテリアル番号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5, </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//4</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の面で使用するマテリアル番号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4;;</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//5</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の面で使用するマテリアル番号</a:t>
            </a:r>
            <a:endParaRPr lang="en-US" altLang="ja-JP" sz="1100" dirty="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Material </a:t>
            </a:r>
            <a:r>
              <a:rPr lang="en-US" altLang="ja-JP" sz="1100" dirty="0" smtClean="0">
                <a:latin typeface="ゆたぽん（コーディング）" panose="02000609000000000000" pitchFamily="1" charset="-128"/>
                <a:ea typeface="Meiryo UI" panose="020B0604030504040204" pitchFamily="50" charset="-128"/>
              </a:rPr>
              <a:t>Red	//0</a:t>
            </a:r>
            <a:r>
              <a:rPr lang="ja-JP" altLang="en-US" sz="1100" dirty="0" smtClean="0">
                <a:latin typeface="ゆたぽん（コーディング）" panose="02000609000000000000" pitchFamily="1" charset="-128"/>
                <a:ea typeface="Meiryo UI" panose="020B0604030504040204" pitchFamily="50" charset="-128"/>
              </a:rPr>
              <a:t>番マテリアル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赤色</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1.000000;0.000000;0.000000;1.000000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マテリアルカラー</a:t>
            </a:r>
            <a:r>
              <a:rPr lang="en-US" altLang="ja-JP" sz="1100" dirty="0" smtClean="0">
                <a:latin typeface="ゆたぽん（コーディング）" panose="02000609000000000000" pitchFamily="1" charset="-128"/>
                <a:ea typeface="Meiryo UI" panose="020B0604030504040204" pitchFamily="50" charset="-128"/>
              </a:rPr>
              <a:t>RGBA</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スペキュラーパワー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スペキュラー色</a:t>
            </a:r>
            <a:r>
              <a:rPr lang="en-US" altLang="ja-JP" sz="1100" dirty="0" smtClean="0">
                <a:latin typeface="ゆたぽん（コーディング）" panose="02000609000000000000" pitchFamily="1" charset="-128"/>
                <a:ea typeface="Meiryo UI" panose="020B0604030504040204" pitchFamily="50" charset="-128"/>
              </a:rPr>
              <a:t>RGB</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エミッション色</a:t>
            </a:r>
            <a:r>
              <a:rPr lang="en-US" altLang="ja-JP" sz="1100" dirty="0" smtClean="0">
                <a:latin typeface="ゆたぽん（コーディング）" panose="02000609000000000000" pitchFamily="1" charset="-128"/>
                <a:ea typeface="Meiryo UI" panose="020B0604030504040204" pitchFamily="50" charset="-128"/>
              </a:rPr>
              <a:t>RGB</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Material </a:t>
            </a:r>
            <a:r>
              <a:rPr lang="en-US" altLang="ja-JP" sz="1100" dirty="0" smtClean="0">
                <a:latin typeface="ゆたぽん（コーディング）" panose="02000609000000000000" pitchFamily="1" charset="-128"/>
                <a:ea typeface="Meiryo UI" panose="020B0604030504040204" pitchFamily="50" charset="-128"/>
              </a:rPr>
              <a:t>Green</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マテリアル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緑色</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0.000000;1.000000;0.000000;1.000000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マテリアルカラー</a:t>
            </a:r>
            <a:r>
              <a:rPr lang="en-US" altLang="ja-JP" sz="1100" dirty="0">
                <a:latin typeface="ゆたぽん（コーディング）" panose="02000609000000000000" pitchFamily="1" charset="-128"/>
                <a:ea typeface="Meiryo UI" panose="020B0604030504040204" pitchFamily="50" charset="-128"/>
              </a:rPr>
              <a:t>RGBA</a:t>
            </a:r>
          </a:p>
          <a:p>
            <a:r>
              <a:rPr lang="en-US" altLang="ja-JP" sz="1100" dirty="0">
                <a:latin typeface="ゆたぽん（コーディング）" panose="02000609000000000000" pitchFamily="1" charset="-128"/>
                <a:ea typeface="Meiryo UI" panose="020B0604030504040204" pitchFamily="50" charset="-128"/>
              </a:rPr>
              <a:t>              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スペキュラーパワー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スペキュラー色</a:t>
            </a:r>
            <a:r>
              <a:rPr lang="en-US" altLang="ja-JP" sz="1100" dirty="0" smtClean="0">
                <a:latin typeface="ゆたぽん（コーディング）" panose="02000609000000000000" pitchFamily="1" charset="-128"/>
                <a:ea typeface="Meiryo UI" panose="020B0604030504040204" pitchFamily="50" charset="-128"/>
              </a:rPr>
              <a:t>RGB</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エミッション色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21" name="正方形/長方形 20"/>
          <p:cNvSpPr/>
          <p:nvPr/>
        </p:nvSpPr>
        <p:spPr>
          <a:xfrm>
            <a:off x="692696" y="107504"/>
            <a:ext cx="5688632" cy="7891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815832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78</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22648" y="170790"/>
            <a:ext cx="5688632" cy="8217634"/>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Material </a:t>
            </a:r>
            <a:r>
              <a:rPr lang="en-US" altLang="ja-JP" sz="1100" dirty="0" smtClean="0">
                <a:latin typeface="ゆたぽん（コーディング）" panose="02000609000000000000" pitchFamily="1" charset="-128"/>
                <a:ea typeface="Meiryo UI" panose="020B0604030504040204" pitchFamily="50" charset="-128"/>
              </a:rPr>
              <a:t>Blue</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番マテリアル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青色</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0.000000;0.000000;1.000000;1.000000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マテリアルカラー</a:t>
            </a:r>
            <a:r>
              <a:rPr lang="en-US" altLang="ja-JP" sz="1100" dirty="0">
                <a:latin typeface="ゆたぽん（コーディング）" panose="02000609000000000000" pitchFamily="1" charset="-128"/>
                <a:ea typeface="Meiryo UI" panose="020B0604030504040204" pitchFamily="50" charset="-128"/>
              </a:rPr>
              <a:t>RGBA</a:t>
            </a:r>
          </a:p>
          <a:p>
            <a:r>
              <a:rPr lang="en-US" altLang="ja-JP" sz="1100" dirty="0">
                <a:latin typeface="ゆたぽん（コーディング）" panose="02000609000000000000" pitchFamily="1" charset="-128"/>
                <a:ea typeface="Meiryo UI" panose="020B0604030504040204" pitchFamily="50" charset="-128"/>
              </a:rPr>
              <a:t>              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スペキュラーパワー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エミッション色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Material </a:t>
            </a:r>
            <a:r>
              <a:rPr lang="en-US" altLang="ja-JP" sz="1100" dirty="0" smtClean="0">
                <a:latin typeface="ゆたぽん（コーディング）" panose="02000609000000000000" pitchFamily="1" charset="-128"/>
                <a:ea typeface="Meiryo UI" panose="020B0604030504040204" pitchFamily="50" charset="-128"/>
              </a:rPr>
              <a:t>Yellow</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マテリアル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黄色</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1.000000;1.000000;0.000000;1.000000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マテリアルカラー</a:t>
            </a:r>
            <a:r>
              <a:rPr lang="en-US" altLang="ja-JP" sz="1100" dirty="0">
                <a:latin typeface="ゆたぽん（コーディング）" panose="02000609000000000000" pitchFamily="1" charset="-128"/>
                <a:ea typeface="Meiryo UI" panose="020B0604030504040204" pitchFamily="50" charset="-128"/>
              </a:rPr>
              <a:t>RGBA</a:t>
            </a:r>
          </a:p>
          <a:p>
            <a:r>
              <a:rPr lang="en-US" altLang="ja-JP" sz="1100" dirty="0">
                <a:latin typeface="ゆたぽん（コーディング）" panose="02000609000000000000" pitchFamily="1" charset="-128"/>
                <a:ea typeface="Meiryo UI" panose="020B0604030504040204" pitchFamily="50" charset="-128"/>
              </a:rPr>
              <a:t>              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スペキュラーパワー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エミッション色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Material </a:t>
            </a:r>
            <a:r>
              <a:rPr lang="en-US" altLang="ja-JP" sz="1100" dirty="0" smtClean="0">
                <a:latin typeface="ゆたぽん（コーディング）" panose="02000609000000000000" pitchFamily="1" charset="-128"/>
                <a:ea typeface="Meiryo UI" panose="020B0604030504040204" pitchFamily="50" charset="-128"/>
              </a:rPr>
              <a:t>Purple</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//4</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マテリアル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紫色</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1.000000;0.000000;1.000000;1.000000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マテリアルカラー</a:t>
            </a:r>
            <a:r>
              <a:rPr lang="en-US" altLang="ja-JP" sz="1100" dirty="0">
                <a:latin typeface="ゆたぽん（コーディング）" panose="02000609000000000000" pitchFamily="1" charset="-128"/>
                <a:ea typeface="Meiryo UI" panose="020B0604030504040204" pitchFamily="50" charset="-128"/>
              </a:rPr>
              <a:t>RGBA</a:t>
            </a:r>
          </a:p>
          <a:p>
            <a:r>
              <a:rPr lang="en-US" altLang="ja-JP" sz="1100" dirty="0">
                <a:latin typeface="ゆたぽん（コーディング）" panose="02000609000000000000" pitchFamily="1" charset="-128"/>
                <a:ea typeface="Meiryo UI" panose="020B0604030504040204" pitchFamily="50" charset="-128"/>
              </a:rPr>
              <a:t>              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スペキュラーパワー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エミッション色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Material </a:t>
            </a:r>
            <a:r>
              <a:rPr lang="en-US" altLang="ja-JP" sz="1100" dirty="0" smtClean="0">
                <a:latin typeface="ゆたぽん（コーディング）" panose="02000609000000000000" pitchFamily="1" charset="-128"/>
                <a:ea typeface="Meiryo UI" panose="020B0604030504040204" pitchFamily="50" charset="-128"/>
              </a:rPr>
              <a:t>Aqua</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//5</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マテリアル</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水色</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0.000000;1.000000;1.000000;1.000000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マテリアルカラー</a:t>
            </a:r>
            <a:r>
              <a:rPr lang="en-US" altLang="ja-JP" sz="1100" dirty="0">
                <a:latin typeface="ゆたぽん（コーディング）" panose="02000609000000000000" pitchFamily="1" charset="-128"/>
                <a:ea typeface="Meiryo UI" panose="020B0604030504040204" pitchFamily="50" charset="-128"/>
              </a:rPr>
              <a:t>RGBA</a:t>
            </a:r>
          </a:p>
          <a:p>
            <a:r>
              <a:rPr lang="en-US" altLang="ja-JP" sz="1100" dirty="0">
                <a:latin typeface="ゆたぽん（コーディング）" panose="02000609000000000000" pitchFamily="1" charset="-128"/>
                <a:ea typeface="Meiryo UI" panose="020B0604030504040204" pitchFamily="50" charset="-128"/>
              </a:rPr>
              <a:t>              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スペキュラーパワー</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スペキュラー色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0.000000;0.000000;0.000000</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エミッション色</a:t>
            </a:r>
            <a:r>
              <a:rPr lang="en-US" altLang="ja-JP" sz="1100" dirty="0">
                <a:latin typeface="ゆたぽん（コーディング）" panose="02000609000000000000" pitchFamily="1" charset="-128"/>
                <a:ea typeface="Meiryo UI" panose="020B0604030504040204" pitchFamily="50" charset="-128"/>
              </a:rPr>
              <a:t>RGB</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MeshNormals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面法線</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          6</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法線の数</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0.000000; 0.000000</a:t>
            </a:r>
            <a:r>
              <a:rPr lang="en-US" altLang="ja-JP" sz="1100" dirty="0">
                <a:latin typeface="ゆたぽん（コーディング）" panose="02000609000000000000" pitchFamily="1" charset="-128"/>
                <a:ea typeface="Meiryo UI" panose="020B0604030504040204" pitchFamily="50" charset="-128"/>
              </a:rPr>
              <a:t>;-1.000000</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番法線ベクトル</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1.000000; 0.000000; 0.000000;,</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//1</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法線ベクトル</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0.000000; 0.000000; 1.000000;,</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法線ベクトル</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-1.000000</a:t>
            </a:r>
            <a:r>
              <a:rPr lang="en-US" altLang="ja-JP" sz="1100" dirty="0" smtClean="0">
                <a:latin typeface="ゆたぽん（コーディング）" panose="02000609000000000000" pitchFamily="1" charset="-128"/>
                <a:ea typeface="Meiryo UI" panose="020B0604030504040204" pitchFamily="50" charset="-128"/>
              </a:rPr>
              <a:t>; 0.000000; 0.000000;, //3</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法線ベクトル</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0.000000; 1.000000; 0.000000;, //4</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法線ベクトル</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0.000000</a:t>
            </a:r>
            <a:r>
              <a:rPr lang="en-US" altLang="ja-JP" sz="1100" dirty="0">
                <a:latin typeface="ゆたぽん（コーディング）" panose="02000609000000000000" pitchFamily="1" charset="-128"/>
                <a:ea typeface="Meiryo UI" panose="020B0604030504040204" pitchFamily="50" charset="-128"/>
              </a:rPr>
              <a:t>;-1.000000;-0.000000</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//5</a:t>
            </a:r>
            <a:r>
              <a:rPr lang="ja-JP" altLang="en-US" sz="1100" dirty="0" smtClean="0">
                <a:latin typeface="ゆたぽん（コーディング）" panose="02000609000000000000" pitchFamily="1" charset="-128"/>
                <a:ea typeface="Meiryo UI" panose="020B0604030504040204" pitchFamily="50" charset="-128"/>
              </a:rPr>
              <a:t>番</a:t>
            </a:r>
            <a:r>
              <a:rPr lang="ja-JP" altLang="en-US" sz="1100" dirty="0">
                <a:latin typeface="ゆたぽん（コーディング）" panose="02000609000000000000" pitchFamily="1" charset="-128"/>
                <a:ea typeface="Meiryo UI" panose="020B0604030504040204" pitchFamily="50" charset="-128"/>
              </a:rPr>
              <a:t>法線ベクトル</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6</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面法線インデックス数</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4;0,0,0,0</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法線番号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4;1,1,1,1</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4;2,2,2,2</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4;3,3,3,3</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4;4,4,4,4</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4;5,5,5,5</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頂点数</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法線番号</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 </a:t>
            </a:r>
          </a:p>
          <a:p>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6" name="正方形/長方形 5"/>
          <p:cNvSpPr/>
          <p:nvPr/>
        </p:nvSpPr>
        <p:spPr>
          <a:xfrm>
            <a:off x="692696" y="170790"/>
            <a:ext cx="5688632" cy="8145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25364319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79</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32656" y="323528"/>
            <a:ext cx="1338828"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6.4</a:t>
            </a:r>
            <a:r>
              <a:rPr kumimoji="1" lang="ja-JP" altLang="en-US" u="sng" dirty="0" smtClean="0">
                <a:latin typeface="Meiryo UI" panose="020B0604030504040204" pitchFamily="50" charset="-128"/>
                <a:ea typeface="Meiryo UI" panose="020B0604030504040204" pitchFamily="50" charset="-128"/>
              </a:rPr>
              <a:t>　メッシュ</a:t>
            </a:r>
            <a:endParaRPr kumimoji="1" lang="ja-JP" altLang="en-US" u="sng"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516706" y="694021"/>
            <a:ext cx="5792614" cy="1107996"/>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メッシュとは、</a:t>
            </a:r>
            <a:r>
              <a:rPr lang="en-US" altLang="ja-JP" sz="1100" b="1" dirty="0">
                <a:latin typeface="Meiryo UI" panose="020B0604030504040204" pitchFamily="50" charset="-128"/>
                <a:ea typeface="Meiryo UI" panose="020B0604030504040204" pitchFamily="50" charset="-128"/>
              </a:rPr>
              <a:t>DirectX</a:t>
            </a:r>
            <a:r>
              <a:rPr lang="ja-JP" altLang="en-US" sz="1100" b="1" dirty="0">
                <a:latin typeface="Meiryo UI" panose="020B0604030504040204" pitchFamily="50" charset="-128"/>
                <a:ea typeface="Meiryo UI" panose="020B0604030504040204" pitchFamily="50" charset="-128"/>
              </a:rPr>
              <a:t>で扱うことのできる</a:t>
            </a:r>
            <a:r>
              <a:rPr lang="en-US" altLang="ja-JP" sz="1100" b="1" dirty="0">
                <a:latin typeface="Meiryo UI" panose="020B0604030504040204" pitchFamily="50" charset="-128"/>
                <a:ea typeface="Meiryo UI" panose="020B0604030504040204" pitchFamily="50" charset="-128"/>
              </a:rPr>
              <a:t>3D</a:t>
            </a:r>
            <a:r>
              <a:rPr lang="ja-JP" altLang="en-US" sz="1100" b="1" dirty="0">
                <a:latin typeface="Meiryo UI" panose="020B0604030504040204" pitchFamily="50" charset="-128"/>
                <a:ea typeface="Meiryo UI" panose="020B0604030504040204" pitchFamily="50" charset="-128"/>
              </a:rPr>
              <a:t>オブジェクト</a:t>
            </a:r>
            <a:r>
              <a:rPr lang="ja-JP" altLang="en-US" sz="1100" dirty="0">
                <a:latin typeface="Meiryo UI" panose="020B0604030504040204" pitchFamily="50" charset="-128"/>
                <a:ea typeface="Meiryo UI" panose="020B0604030504040204" pitchFamily="50" charset="-128"/>
              </a:rPr>
              <a:t>のこと</a:t>
            </a:r>
            <a:r>
              <a:rPr lang="ja-JP" altLang="en-US" sz="1100" dirty="0" smtClean="0">
                <a:latin typeface="Meiryo UI" panose="020B0604030504040204" pitchFamily="50" charset="-128"/>
                <a:ea typeface="Meiryo UI" panose="020B0604030504040204" pitchFamily="50" charset="-128"/>
              </a:rPr>
              <a:t>である。通常、プログラム中でモデルデータの定義は行わず、</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ファイルを読み込みメッシュを作成する。</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なお、</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ではメッシュを格納する為に、</a:t>
            </a:r>
            <a:r>
              <a:rPr lang="en-US" altLang="ja-JP" sz="1100" b="1" dirty="0" smtClean="0">
                <a:latin typeface="Meiryo UI" panose="020B0604030504040204" pitchFamily="50" charset="-128"/>
                <a:ea typeface="Meiryo UI" panose="020B0604030504040204" pitchFamily="50" charset="-128"/>
              </a:rPr>
              <a:t>LPD3DXMESH</a:t>
            </a:r>
            <a:r>
              <a:rPr lang="ja-JP" altLang="en-US" sz="1100" b="1" dirty="0">
                <a:latin typeface="Meiryo UI" panose="020B0604030504040204" pitchFamily="50" charset="-128"/>
                <a:ea typeface="Meiryo UI" panose="020B0604030504040204" pitchFamily="50" charset="-128"/>
              </a:rPr>
              <a:t>と</a:t>
            </a:r>
            <a:r>
              <a:rPr lang="ja-JP" altLang="en-US" sz="1100" b="1" dirty="0" smtClean="0">
                <a:latin typeface="Meiryo UI" panose="020B0604030504040204" pitchFamily="50" charset="-128"/>
                <a:ea typeface="Meiryo UI" panose="020B0604030504040204" pitchFamily="50" charset="-128"/>
              </a:rPr>
              <a:t>いうデータ型が用意されている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kumimoji="1"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ファイルからメッシュを読み込む為には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err="1" smtClean="0">
                <a:latin typeface="Meiryo UI" panose="020B0604030504040204" pitchFamily="50" charset="-128"/>
                <a:ea typeface="Meiryo UI" panose="020B0604030504040204" pitchFamily="50" charset="-128"/>
              </a:rPr>
              <a:t>にて</a:t>
            </a:r>
            <a:r>
              <a:rPr lang="ja-JP" altLang="en-US" sz="1100" b="1" dirty="0" smtClean="0">
                <a:latin typeface="Meiryo UI" panose="020B0604030504040204" pitchFamily="50" charset="-128"/>
                <a:ea typeface="Meiryo UI" panose="020B0604030504040204" pitchFamily="50" charset="-128"/>
              </a:rPr>
              <a:t>用意されている</a:t>
            </a:r>
            <a:r>
              <a:rPr lang="en-US" altLang="ja-JP" sz="1100" b="1" dirty="0" smtClean="0">
                <a:latin typeface="Meiryo UI" panose="020B0604030504040204" pitchFamily="50" charset="-128"/>
                <a:ea typeface="Meiryo UI" panose="020B0604030504040204" pitchFamily="50" charset="-128"/>
              </a:rPr>
              <a:t>D3DXLoadMeshFromX</a:t>
            </a:r>
            <a:r>
              <a:rPr lang="ja-JP" altLang="en-US" sz="1100" b="1" dirty="0" smtClean="0">
                <a:latin typeface="Meiryo UI" panose="020B0604030504040204" pitchFamily="50" charset="-128"/>
                <a:ea typeface="Meiryo UI" panose="020B0604030504040204" pitchFamily="50" charset="-128"/>
              </a:rPr>
              <a:t>を使用</a:t>
            </a:r>
            <a:r>
              <a:rPr lang="ja-JP" altLang="en-US" sz="1100" dirty="0" smtClean="0">
                <a:latin typeface="Meiryo UI" panose="020B0604030504040204" pitchFamily="50" charset="-128"/>
                <a:ea typeface="Meiryo UI" panose="020B0604030504040204" pitchFamily="50" charset="-128"/>
              </a:rPr>
              <a:t>する。</a:t>
            </a:r>
            <a:endParaRPr kumimoji="1" lang="ja-JP" altLang="en-US" sz="1100"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620688" y="1763688"/>
            <a:ext cx="5636770" cy="2462213"/>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D3DXLoadMeshFromX</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ファイル形式のメッシュをロードする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D3DXLoadMeshFromX( </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LPCTSTR</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pFilename</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ファイル名</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a:t>
            </a:r>
            <a:r>
              <a:rPr lang="en-US" altLang="ja-JP" sz="1100" dirty="0">
                <a:latin typeface="ゆたぽん（コーディング）" panose="02000609000000000000" pitchFamily="1" charset="-128"/>
                <a:ea typeface="Meiryo UI" panose="020B0604030504040204" pitchFamily="50" charset="-128"/>
              </a:rPr>
              <a:t> Options,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メッシュ作成オプション。</a:t>
            </a:r>
            <a:r>
              <a:rPr lang="en-US" altLang="ja-JP" sz="1100" dirty="0">
                <a:latin typeface="ゆたぽん（コーディング）" panose="02000609000000000000" pitchFamily="1" charset="-128"/>
                <a:ea typeface="Meiryo UI" panose="020B0604030504040204" pitchFamily="50" charset="-128"/>
              </a:rPr>
              <a:t> D3DXMESH_MANAGED</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LPDIRECT3DDEVICE9</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pDevice</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//Direct3D</a:t>
            </a:r>
            <a:r>
              <a:rPr lang="ja-JP" altLang="en-US" sz="1100" b="1" dirty="0" smtClean="0">
                <a:latin typeface="ゆたぽん（コーディング）" panose="02000609000000000000" pitchFamily="1" charset="-128"/>
                <a:ea typeface="Meiryo UI" panose="020B0604030504040204" pitchFamily="50" charset="-128"/>
              </a:rPr>
              <a:t>デバイス</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LPD3DXBUFFER</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ppAdjacency</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隣接性</a:t>
            </a:r>
            <a:r>
              <a:rPr lang="ja-JP" altLang="en-US" sz="1100" dirty="0">
                <a:latin typeface="ゆたぽん（コーディング）" panose="02000609000000000000" pitchFamily="1" charset="-128"/>
                <a:ea typeface="Meiryo UI" panose="020B0604030504040204" pitchFamily="50" charset="-128"/>
              </a:rPr>
              <a:t>データを含むバッファへの</a:t>
            </a:r>
            <a:r>
              <a:rPr lang="ja-JP" altLang="en-US" sz="1100" dirty="0" smtClean="0">
                <a:latin typeface="ゆたぽん（コーディング）" panose="02000609000000000000" pitchFamily="1" charset="-128"/>
                <a:ea typeface="Meiryo UI" panose="020B0604030504040204" pitchFamily="50" charset="-128"/>
              </a:rPr>
              <a:t>ポインタ。</a:t>
            </a:r>
            <a:r>
              <a:rPr lang="en-US" altLang="ja-JP" sz="1100" dirty="0" smtClean="0">
                <a:latin typeface="ゆたぽん（コーディング）" panose="02000609000000000000" pitchFamily="1" charset="-128"/>
                <a:ea typeface="Meiryo UI" panose="020B0604030504040204" pitchFamily="50" charset="-128"/>
              </a:rPr>
              <a:t>NULL</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LPD3DXBUFFER</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ppMaterials</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a:t>
            </a:r>
            <a:r>
              <a:rPr lang="ja-JP" altLang="en-US" sz="1100" b="1" dirty="0" smtClean="0">
                <a:latin typeface="ゆたぽん（コーディング）" panose="02000609000000000000" pitchFamily="1" charset="-128"/>
                <a:ea typeface="Meiryo UI" panose="020B0604030504040204" pitchFamily="50" charset="-128"/>
              </a:rPr>
              <a:t>マテリアル </a:t>
            </a:r>
            <a:r>
              <a:rPr lang="ja-JP" altLang="en-US" sz="1100" b="1" dirty="0">
                <a:latin typeface="ゆたぽん（コーディング）" panose="02000609000000000000" pitchFamily="1" charset="-128"/>
                <a:ea typeface="Meiryo UI" panose="020B0604030504040204" pitchFamily="50" charset="-128"/>
              </a:rPr>
              <a:t>データを含むバッファへのポインタ</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LPD3DXBUFFER</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ppEffectInstances</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エフェクト バッファ</a:t>
            </a:r>
            <a:r>
              <a:rPr lang="ja-JP" altLang="en-US" sz="1100" dirty="0">
                <a:latin typeface="ゆたぽん（コーディング）" panose="02000609000000000000" pitchFamily="1" charset="-128"/>
                <a:ea typeface="Meiryo UI" panose="020B0604030504040204" pitchFamily="50" charset="-128"/>
              </a:rPr>
              <a:t>への</a:t>
            </a:r>
            <a:r>
              <a:rPr lang="ja-JP" altLang="en-US" sz="1100" dirty="0" smtClean="0">
                <a:latin typeface="ゆたぽん（コーディング）" panose="02000609000000000000" pitchFamily="1" charset="-128"/>
                <a:ea typeface="Meiryo UI" panose="020B0604030504040204" pitchFamily="50" charset="-128"/>
              </a:rPr>
              <a:t>ポインタ。</a:t>
            </a:r>
            <a:r>
              <a:rPr lang="en-US" altLang="ja-JP" sz="1100" dirty="0" smtClean="0">
                <a:latin typeface="ゆたぽん（コーディング）" panose="02000609000000000000" pitchFamily="1" charset="-128"/>
                <a:ea typeface="Meiryo UI" panose="020B0604030504040204" pitchFamily="50" charset="-128"/>
              </a:rPr>
              <a:t>NULL</a:t>
            </a: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DWORD</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pNumMaterials</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マテリアル数</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b="1" dirty="0" smtClean="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LPD3DXMESH</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err="1">
                <a:latin typeface="ゆたぽん（コーディング）" panose="02000609000000000000" pitchFamily="1" charset="-128"/>
                <a:ea typeface="Meiryo UI" panose="020B0604030504040204" pitchFamily="50" charset="-128"/>
              </a:rPr>
              <a:t>ppMesh</a:t>
            </a:r>
            <a:r>
              <a:rPr lang="en-US" altLang="ja-JP" sz="1100" b="1" dirty="0">
                <a:latin typeface="ゆたぽん（コーディング）" panose="02000609000000000000" pitchFamily="1" charset="-128"/>
                <a:ea typeface="Meiryo UI" panose="020B0604030504040204" pitchFamily="50" charset="-128"/>
              </a:rPr>
              <a:t> </a:t>
            </a:r>
            <a:r>
              <a:rPr lang="en-US" altLang="ja-JP" sz="1100" b="1" dirty="0" smtClean="0">
                <a:latin typeface="ゆたぽん（コーディング）" panose="02000609000000000000" pitchFamily="1" charset="-128"/>
                <a:ea typeface="Meiryo UI" panose="020B0604030504040204" pitchFamily="50" charset="-128"/>
              </a:rPr>
              <a:t>	//</a:t>
            </a:r>
            <a:r>
              <a:rPr lang="ja-JP" altLang="en-US" sz="1100" b="1" dirty="0" smtClean="0">
                <a:latin typeface="ゆたぽん（コーディング）" panose="02000609000000000000" pitchFamily="1" charset="-128"/>
                <a:ea typeface="Meiryo UI" panose="020B0604030504040204" pitchFamily="50" charset="-128"/>
              </a:rPr>
              <a:t>メッシュ出力先</a:t>
            </a:r>
            <a:endParaRPr lang="en-US" altLang="ja-JP" sz="1100" b="1"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20" name="正方形/長方形 19"/>
          <p:cNvSpPr/>
          <p:nvPr/>
        </p:nvSpPr>
        <p:spPr>
          <a:xfrm>
            <a:off x="640054" y="1974472"/>
            <a:ext cx="5669266" cy="2251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1" name="テキスト ボックス 20"/>
          <p:cNvSpPr txBox="1"/>
          <p:nvPr/>
        </p:nvSpPr>
        <p:spPr>
          <a:xfrm>
            <a:off x="332656" y="4355976"/>
            <a:ext cx="4070345"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6.5</a:t>
            </a:r>
            <a:r>
              <a:rPr kumimoji="1" lang="ja-JP" altLang="en-US" u="sng" dirty="0" smtClean="0">
                <a:latin typeface="Meiryo UI" panose="020B0604030504040204" pitchFamily="50" charset="-128"/>
                <a:ea typeface="Meiryo UI" panose="020B0604030504040204" pitchFamily="50" charset="-128"/>
              </a:rPr>
              <a:t>　メッシュ</a:t>
            </a:r>
            <a:r>
              <a:rPr lang="ja-JP" altLang="en-US" u="sng" dirty="0" smtClean="0">
                <a:latin typeface="Meiryo UI" panose="020B0604030504040204" pitchFamily="50" charset="-128"/>
                <a:ea typeface="Meiryo UI" panose="020B0604030504040204" pitchFamily="50" charset="-128"/>
              </a:rPr>
              <a:t>マテリアル、テクスチャの初期化</a:t>
            </a:r>
            <a:endParaRPr kumimoji="1" lang="ja-JP" altLang="en-US" u="sng"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516706" y="4726469"/>
            <a:ext cx="6080646" cy="1107996"/>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前節の関数を使用することで、マテリアルバッファのアドレスを取得することが出来る。</a:t>
            </a:r>
            <a:endParaRPr lang="en-US" altLang="ja-JP" sz="1100" dirty="0" smtClean="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マテリアルバッファとは、読み込んだ複数のマテリアルを格納する為のバッファであり、</a:t>
            </a:r>
            <a:r>
              <a:rPr lang="en-US" altLang="ja-JP" sz="1100" b="1" dirty="0" smtClean="0">
                <a:latin typeface="Meiryo UI" panose="020B0604030504040204" pitchFamily="50" charset="-128"/>
                <a:ea typeface="Meiryo UI" panose="020B0604030504040204" pitchFamily="50" charset="-128"/>
              </a:rPr>
              <a:t>LPD3DXBUFFER </a:t>
            </a:r>
            <a:r>
              <a:rPr lang="ja-JP" altLang="en-US" sz="1100" b="1" dirty="0" smtClean="0">
                <a:latin typeface="Meiryo UI" panose="020B0604030504040204" pitchFamily="50" charset="-128"/>
                <a:ea typeface="Meiryo UI" panose="020B0604030504040204" pitchFamily="50" charset="-128"/>
              </a:rPr>
              <a:t>型</a:t>
            </a:r>
            <a:endParaRPr lang="en-US" altLang="ja-JP" sz="1100" b="1" dirty="0" smtClean="0">
              <a:latin typeface="Meiryo UI" panose="020B0604030504040204" pitchFamily="50" charset="-128"/>
              <a:ea typeface="Meiryo UI" panose="020B0604030504040204" pitchFamily="50" charset="-128"/>
            </a:endParaRPr>
          </a:p>
          <a:p>
            <a:r>
              <a:rPr lang="en-US" altLang="ja-JP" sz="1100" b="1" dirty="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で変数を作成する。なお、</a:t>
            </a:r>
            <a:r>
              <a:rPr lang="en-US" altLang="ja-JP" sz="1100" b="1" dirty="0">
                <a:latin typeface="Meiryo UI" panose="020B0604030504040204" pitchFamily="50" charset="-128"/>
                <a:ea typeface="Meiryo UI" panose="020B0604030504040204" pitchFamily="50" charset="-128"/>
              </a:rPr>
              <a:t> LPD3DXBUFFER </a:t>
            </a:r>
            <a:r>
              <a:rPr lang="ja-JP" altLang="en-US" sz="1100" b="1" dirty="0" smtClean="0">
                <a:latin typeface="Meiryo UI" panose="020B0604030504040204" pitchFamily="50" charset="-128"/>
                <a:ea typeface="Meiryo UI" panose="020B0604030504040204" pitchFamily="50" charset="-128"/>
              </a:rPr>
              <a:t>型は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においてバッファを格納する為に用意</a:t>
            </a:r>
            <a:endParaRPr lang="en-US" altLang="ja-JP" sz="1100" b="1" dirty="0" smtClean="0">
              <a:latin typeface="Meiryo UI" panose="020B0604030504040204" pitchFamily="50" charset="-128"/>
              <a:ea typeface="Meiryo UI" panose="020B0604030504040204" pitchFamily="50" charset="-128"/>
            </a:endParaRPr>
          </a:p>
          <a:p>
            <a:r>
              <a:rPr lang="en-US" altLang="ja-JP" sz="1100" b="1" dirty="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されている汎用的なデータ型</a:t>
            </a:r>
            <a:r>
              <a:rPr lang="ja-JP" altLang="en-US" sz="1100" dirty="0" smtClean="0">
                <a:latin typeface="Meiryo UI" panose="020B0604030504040204" pitchFamily="50" charset="-128"/>
                <a:ea typeface="Meiryo UI" panose="020B0604030504040204" pitchFamily="50" charset="-128"/>
              </a:rPr>
              <a:t>である。また、マテリアルバッファにアクセスする際には、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で用意され</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　</a:t>
            </a:r>
            <a:r>
              <a:rPr lang="ja-JP" altLang="en-US" sz="1100" b="1" dirty="0" err="1" smtClean="0">
                <a:latin typeface="Meiryo UI" panose="020B0604030504040204" pitchFamily="50" charset="-128"/>
                <a:ea typeface="Meiryo UI" panose="020B0604030504040204" pitchFamily="50" charset="-128"/>
              </a:rPr>
              <a:t>て</a:t>
            </a:r>
            <a:r>
              <a:rPr lang="ja-JP" altLang="en-US" sz="1100" b="1" dirty="0" smtClean="0">
                <a:latin typeface="Meiryo UI" panose="020B0604030504040204" pitchFamily="50" charset="-128"/>
                <a:ea typeface="Meiryo UI" panose="020B0604030504040204" pitchFamily="50" charset="-128"/>
              </a:rPr>
              <a:t>いるマテリアルおよびテクスチャ情報を格納することが出来る。</a:t>
            </a:r>
            <a:endParaRPr lang="en-US" altLang="ja-JP" sz="1100" b="1" dirty="0" smtClean="0">
              <a:latin typeface="Meiryo UI" panose="020B0604030504040204" pitchFamily="50" charset="-128"/>
              <a:ea typeface="Meiryo UI" panose="020B0604030504040204" pitchFamily="50" charset="-128"/>
            </a:endParaRPr>
          </a:p>
          <a:p>
            <a:r>
              <a:rPr kumimoji="1" lang="ja-JP" altLang="en-US" sz="1100" b="1" dirty="0" smtClean="0">
                <a:latin typeface="Meiryo UI" panose="020B0604030504040204" pitchFamily="50" charset="-128"/>
                <a:ea typeface="Meiryo UI" panose="020B0604030504040204" pitchFamily="50" charset="-128"/>
              </a:rPr>
              <a:t>　</a:t>
            </a:r>
            <a:r>
              <a:rPr kumimoji="1" lang="en-US" altLang="ja-JP" sz="1100" b="1" dirty="0" smtClean="0">
                <a:latin typeface="Meiryo UI" panose="020B0604030504040204" pitchFamily="50" charset="-128"/>
                <a:ea typeface="Meiryo UI" panose="020B0604030504040204" pitchFamily="50" charset="-128"/>
              </a:rPr>
              <a:t>D3DXMATERIAL</a:t>
            </a:r>
            <a:r>
              <a:rPr kumimoji="1" lang="ja-JP" altLang="en-US" sz="1100" b="1" dirty="0" smtClean="0">
                <a:latin typeface="Meiryo UI" panose="020B0604030504040204" pitchFamily="50" charset="-128"/>
                <a:ea typeface="Meiryo UI" panose="020B0604030504040204" pitchFamily="50" charset="-128"/>
              </a:rPr>
              <a:t>構造体型のポインタ</a:t>
            </a:r>
            <a:r>
              <a:rPr lang="ja-JP" altLang="en-US" sz="1100" b="1" dirty="0" smtClean="0">
                <a:latin typeface="Meiryo UI" panose="020B0604030504040204" pitchFamily="50" charset="-128"/>
                <a:ea typeface="Meiryo UI" panose="020B0604030504040204" pitchFamily="50" charset="-128"/>
              </a:rPr>
              <a:t>にマテリアルバッファをキャストし</a:t>
            </a:r>
            <a:r>
              <a:rPr kumimoji="1" lang="ja-JP" altLang="en-US" sz="1100" b="1" dirty="0" smtClean="0">
                <a:latin typeface="Meiryo UI" panose="020B0604030504040204" pitchFamily="50" charset="-128"/>
                <a:ea typeface="Meiryo UI" panose="020B0604030504040204" pitchFamily="50" charset="-128"/>
              </a:rPr>
              <a:t>アクセス</a:t>
            </a:r>
            <a:r>
              <a:rPr lang="ja-JP" altLang="en-US" sz="1100" dirty="0" smtClean="0">
                <a:latin typeface="Meiryo UI" panose="020B0604030504040204" pitchFamily="50" charset="-128"/>
                <a:ea typeface="Meiryo UI" panose="020B0604030504040204" pitchFamily="50" charset="-128"/>
              </a:rPr>
              <a:t>する。</a:t>
            </a:r>
            <a:endParaRPr kumimoji="1" lang="ja-JP" altLang="en-US" sz="1100" dirty="0">
              <a:latin typeface="Meiryo UI" panose="020B0604030504040204" pitchFamily="50" charset="-128"/>
              <a:ea typeface="Meiryo UI" panose="020B0604030504040204" pitchFamily="50" charset="-128"/>
            </a:endParaRPr>
          </a:p>
        </p:txBody>
      </p:sp>
      <p:sp>
        <p:nvSpPr>
          <p:cNvPr id="2" name="Rectangle 1"/>
          <p:cNvSpPr>
            <a:spLocks noChangeArrowheads="1"/>
          </p:cNvSpPr>
          <p:nvPr/>
        </p:nvSpPr>
        <p:spPr bwMode="auto">
          <a:xfrm>
            <a:off x="649623" y="5796136"/>
            <a:ext cx="4651585"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ＭＳ Ｐゴシック" pitchFamily="50" charset="-128"/>
              </a:rPr>
              <a:t>&lt;D3DXMATERIAL</a:t>
            </a:r>
            <a:r>
              <a:rPr kumimoji="1"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ＭＳ Ｐゴシック" pitchFamily="50" charset="-128"/>
              </a:rPr>
              <a:t>構造体</a:t>
            </a:r>
            <a:r>
              <a:rPr kumimoji="1"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ＭＳ Ｐゴシック" pitchFamily="50" charset="-128"/>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typedef struct D3DXMATERIAL</a:t>
            </a:r>
            <a:endPar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a:t>
            </a:r>
            <a:endPar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lang="ja-JP" altLang="en-US" sz="1100" dirty="0" smtClean="0">
                <a:latin typeface="ゆたぽん（コーディング）" panose="02000609000000000000" pitchFamily="1" charset="-128"/>
                <a:ea typeface="Meiryo UI" panose="020B0604030504040204" pitchFamily="50" charset="-128"/>
                <a:cs typeface="ＭＳ Ｐゴシック" pitchFamily="50" charset="-128"/>
              </a:rPr>
              <a:t>　</a:t>
            </a: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D3DMATERIAL9 MatD3D;</a:t>
            </a:r>
            <a:r>
              <a:rPr kumimoji="1" lang="ja-JP" altLang="en-US"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　</a:t>
            </a:r>
            <a:r>
              <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a:t>
            </a:r>
            <a:r>
              <a:rPr kumimoji="1" lang="ja-JP" altLang="en-US"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マテリアル情報格納用</a:t>
            </a:r>
            <a:endPar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　</a:t>
            </a: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LPSTR pTextureFilename;</a:t>
            </a:r>
            <a:r>
              <a:rPr kumimoji="1" lang="ja-JP" altLang="en-US"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　</a:t>
            </a:r>
            <a:r>
              <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a:t>
            </a:r>
            <a:r>
              <a:rPr kumimoji="1" lang="ja-JP" altLang="en-US"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テクスチャファイル名格納用</a:t>
            </a:r>
            <a:endPar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 D3DXMATERIAL; </a:t>
            </a:r>
          </a:p>
        </p:txBody>
      </p:sp>
      <p:sp>
        <p:nvSpPr>
          <p:cNvPr id="12" name="正方形/長方形 11"/>
          <p:cNvSpPr/>
          <p:nvPr/>
        </p:nvSpPr>
        <p:spPr>
          <a:xfrm>
            <a:off x="620688" y="6012071"/>
            <a:ext cx="5669266" cy="876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3" name="テキスト ボックス 12"/>
          <p:cNvSpPr txBox="1"/>
          <p:nvPr/>
        </p:nvSpPr>
        <p:spPr>
          <a:xfrm>
            <a:off x="476672" y="7020272"/>
            <a:ext cx="5792614"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マテリアルバッファは、使用後必ず</a:t>
            </a:r>
            <a:r>
              <a:rPr lang="en-US" altLang="ja-JP" sz="1100" b="1" dirty="0" smtClean="0">
                <a:latin typeface="Meiryo UI" panose="020B0604030504040204" pitchFamily="50" charset="-128"/>
                <a:ea typeface="Meiryo UI" panose="020B0604030504040204" pitchFamily="50" charset="-128"/>
              </a:rPr>
              <a:t>Release</a:t>
            </a:r>
            <a:r>
              <a:rPr lang="ja-JP" altLang="en-US" sz="1100" b="1" dirty="0" smtClean="0">
                <a:latin typeface="Meiryo UI" panose="020B0604030504040204" pitchFamily="50" charset="-128"/>
                <a:ea typeface="Meiryo UI" panose="020B0604030504040204" pitchFamily="50" charset="-128"/>
              </a:rPr>
              <a:t>を呼び出し解放しなければならない。もし解放しなければ、メモリを確保したままになってしまい、メモリリークを引き起こしてしまう。</a:t>
            </a:r>
            <a:endParaRPr kumimoji="1" lang="ja-JP" altLang="en-US" sz="11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9982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8</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60648" y="179512"/>
            <a:ext cx="6264696" cy="2800767"/>
          </a:xfrm>
          <a:prstGeom prst="rect">
            <a:avLst/>
          </a:prstGeom>
        </p:spPr>
        <p:txBody>
          <a:bodyPr wrap="square">
            <a:spAutoFit/>
          </a:bodyPr>
          <a:lstStyle/>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D3DDEVTYPE_HAL,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endParaRPr lang="en-US" altLang="ja-JP"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D3DCREATE_SOFTWARE_VERTEXPROCESSING, &amp;d3dpp, &amp;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D3DDEVTYPE_REF,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 </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D3DCREATE_HARDWARE_VERTEXPROCESSING, &amp;d3dpp, &amp;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D3DDEVTYPE_REF,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endParaRPr lang="en-US" altLang="ja-JP"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D3DCREATE_SOFTWARE_VERTEXPROCESSING, &amp;d3dpp, &amp;</a:t>
            </a:r>
            <a:r>
              <a:rPr lang="en-US" altLang="ja-JP" sz="1100" dirty="0" err="1" smtClean="0">
                <a:latin typeface="ゆたぽん（コーディング）" pitchFamily="1" charset="-128"/>
                <a:ea typeface="ゆたぽん（コーディング）" pitchFamily="1" charset="-128"/>
              </a:rPr>
              <a:t>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E_FAIL;</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en-US" altLang="ja-JP" sz="1100" dirty="0" smtClean="0">
                <a:latin typeface="ゆたぽん（コーディング）" pitchFamily="1" charset="-128"/>
                <a:ea typeface="ゆたぽん（コーディング）" pitchFamily="1" charset="-128"/>
              </a:rPr>
              <a:t>}</a:t>
            </a:r>
          </a:p>
          <a:p>
            <a:endParaRPr lang="en-US" altLang="ja-JP" sz="1100" dirty="0" smtClean="0">
              <a:latin typeface="ゆたぽん（コーディング）" pitchFamily="1" charset="-128"/>
              <a:ea typeface="ゆたぽん（コーディング）" pitchFamily="1" charset="-128"/>
            </a:endParaRPr>
          </a:p>
          <a:p>
            <a:endParaRPr lang="en-US" altLang="ja-JP" sz="1100" dirty="0" smtClean="0">
              <a:latin typeface="ゆたぽん（コーディング）" pitchFamily="1" charset="-128"/>
              <a:ea typeface="ゆたぽん（コーディング）" pitchFamily="1" charset="-128"/>
            </a:endParaRPr>
          </a:p>
        </p:txBody>
      </p:sp>
      <p:sp>
        <p:nvSpPr>
          <p:cNvPr id="12" name="正方形/長方形 11"/>
          <p:cNvSpPr/>
          <p:nvPr/>
        </p:nvSpPr>
        <p:spPr>
          <a:xfrm>
            <a:off x="286936" y="156652"/>
            <a:ext cx="6336704" cy="2471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60648" y="2699792"/>
            <a:ext cx="6480720"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この処理によって</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デバイスが生成され、</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を使用出来るようになる。なお、</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オブジェクトおよび</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デバイスは最後に必ず解放しなければならない。</a:t>
            </a:r>
            <a:endParaRPr lang="en-US" altLang="ja-JP" sz="1100" dirty="0" smtClean="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88640" y="3563888"/>
            <a:ext cx="6480720"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デバイスは様々な局面で使用される為、クラス化しておく方が良い。</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以下のプログラムは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管理クラスの実装例である。</a:t>
            </a:r>
            <a:endParaRPr lang="en-US" altLang="ja-JP" sz="1100" dirty="0" smtClean="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188640" y="3194556"/>
            <a:ext cx="4051109"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1.6</a:t>
            </a:r>
            <a:r>
              <a:rPr kumimoji="1" lang="ja-JP" altLang="en-US" u="sng" dirty="0" smtClean="0">
                <a:latin typeface="Meiryo UI" panose="020B0604030504040204" pitchFamily="50" charset="-128"/>
                <a:ea typeface="Meiryo UI" panose="020B0604030504040204" pitchFamily="50" charset="-128"/>
              </a:rPr>
              <a:t>　</a:t>
            </a:r>
            <a:r>
              <a:rPr kumimoji="1" lang="en-US" altLang="ja-JP" u="sng" dirty="0" smtClean="0">
                <a:latin typeface="Meiryo UI" panose="020B0604030504040204" pitchFamily="50" charset="-128"/>
                <a:ea typeface="Meiryo UI" panose="020B0604030504040204" pitchFamily="50" charset="-128"/>
              </a:rPr>
              <a:t>Direct3D</a:t>
            </a:r>
            <a:r>
              <a:rPr kumimoji="1" lang="ja-JP" altLang="en-US" u="sng" dirty="0" smtClean="0">
                <a:latin typeface="Meiryo UI" panose="020B0604030504040204" pitchFamily="50" charset="-128"/>
                <a:ea typeface="Meiryo UI" panose="020B0604030504040204" pitchFamily="50" charset="-128"/>
              </a:rPr>
              <a:t>管理クラスの実装</a:t>
            </a:r>
            <a:r>
              <a:rPr kumimoji="1" lang="en-US" altLang="ja-JP" u="sng" dirty="0" smtClean="0">
                <a:latin typeface="Meiryo UI" panose="020B0604030504040204" pitchFamily="50" charset="-128"/>
                <a:ea typeface="Meiryo UI" panose="020B0604030504040204" pitchFamily="50" charset="-128"/>
              </a:rPr>
              <a:t>(</a:t>
            </a:r>
            <a:r>
              <a:rPr kumimoji="1" lang="ja-JP" altLang="en-US" u="sng" dirty="0" smtClean="0">
                <a:latin typeface="Meiryo UI" panose="020B0604030504040204" pitchFamily="50" charset="-128"/>
                <a:ea typeface="Meiryo UI" panose="020B0604030504040204" pitchFamily="50" charset="-128"/>
              </a:rPr>
              <a:t>ベース</a:t>
            </a:r>
            <a:r>
              <a:rPr kumimoji="1" lang="en-US" altLang="ja-JP" u="sng" dirty="0" smtClean="0">
                <a:latin typeface="Meiryo UI" panose="020B0604030504040204" pitchFamily="50" charset="-128"/>
                <a:ea typeface="Meiryo UI" panose="020B0604030504040204" pitchFamily="50" charset="-128"/>
              </a:rPr>
              <a:t>)</a:t>
            </a:r>
            <a:endParaRPr kumimoji="1" lang="ja-JP" altLang="en-US" u="sng" dirty="0">
              <a:latin typeface="Meiryo UI" panose="020B0604030504040204" pitchFamily="50" charset="-128"/>
              <a:ea typeface="Meiryo UI" panose="020B0604030504040204" pitchFamily="50" charset="-128"/>
            </a:endParaRPr>
          </a:p>
        </p:txBody>
      </p:sp>
      <p:sp>
        <p:nvSpPr>
          <p:cNvPr id="18" name="正方形/長方形 17"/>
          <p:cNvSpPr/>
          <p:nvPr/>
        </p:nvSpPr>
        <p:spPr>
          <a:xfrm>
            <a:off x="260648" y="4283968"/>
            <a:ext cx="5904656" cy="1615827"/>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class </a:t>
            </a:r>
            <a:r>
              <a:rPr lang="en-US" altLang="ja-JP" sz="1100" dirty="0" err="1" smtClean="0">
                <a:latin typeface="ゆたぽん（コーディング）" pitchFamily="1" charset="-128"/>
                <a:ea typeface="Meiryo UI" panose="020B0604030504040204" pitchFamily="50" charset="-128"/>
              </a:rPr>
              <a:t>CGraphicsDevice</a:t>
            </a:r>
            <a:endParaRPr lang="en-US" altLang="ja-JP"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public:</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HRESULT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InitD3d(HWND);</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オブジェクトおよびデバイス初期</a:t>
            </a:r>
            <a:r>
              <a:rPr lang="ja-JP" altLang="en-US" sz="1100" dirty="0" smtClean="0">
                <a:latin typeface="ゆたぽん（コーディング）" pitchFamily="1" charset="-128"/>
                <a:ea typeface="Meiryo UI" panose="020B0604030504040204" pitchFamily="50" charset="-128"/>
              </a:rPr>
              <a:t>化</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void</a:t>
            </a:r>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FreeDX</a:t>
            </a:r>
            <a:r>
              <a:rPr lang="en-US" altLang="ja-JP" sz="1100" dirty="0" smtClean="0">
                <a:latin typeface="ゆたぽん（コーディング）" pitchFamily="1" charset="-128"/>
                <a:ea typeface="Meiryo UI" panose="020B0604030504040204" pitchFamily="50" charset="-128"/>
              </a:rPr>
              <a:t>();</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デバイス・オブジェクト解放</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private:</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LPDIRECT3D9 m_pD3d;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LPDIRECT3DDEVICE9 </a:t>
            </a:r>
            <a:r>
              <a:rPr lang="en-US" altLang="ja-JP" sz="1100" dirty="0" err="1" smtClean="0">
                <a:latin typeface="ゆたぽん（コーディング）" pitchFamily="1" charset="-128"/>
                <a:ea typeface="Meiryo UI" panose="020B0604030504040204" pitchFamily="50" charset="-128"/>
              </a:rPr>
              <a:t>m_pDevice</a:t>
            </a:r>
            <a:r>
              <a:rPr lang="en-US" altLang="ja-JP" sz="1100" dirty="0" smtClean="0">
                <a:latin typeface="ゆたぽん（コーディング）" pitchFamily="1"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a:t>
            </a:r>
          </a:p>
          <a:p>
            <a:r>
              <a:rPr lang="en-US" altLang="ja-JP" sz="1100" dirty="0" smtClean="0">
                <a:latin typeface="ゆたぽん（コーディング）" pitchFamily="1" charset="-128"/>
                <a:ea typeface="Meiryo UI" panose="020B0604030504040204" pitchFamily="50" charset="-128"/>
              </a:rPr>
              <a:t>};</a:t>
            </a:r>
            <a:endParaRPr lang="ja-JP" altLang="en-US" sz="1100" dirty="0">
              <a:latin typeface="ゆたぽん（コーディング）" pitchFamily="1" charset="-128"/>
              <a:ea typeface="Meiryo UI" panose="020B0604030504040204" pitchFamily="50" charset="-128"/>
            </a:endParaRPr>
          </a:p>
        </p:txBody>
      </p:sp>
      <p:sp>
        <p:nvSpPr>
          <p:cNvPr id="19" name="正方形/長方形 18"/>
          <p:cNvSpPr/>
          <p:nvPr/>
        </p:nvSpPr>
        <p:spPr>
          <a:xfrm>
            <a:off x="260648" y="4283968"/>
            <a:ext cx="6336704" cy="16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65780" y="4030226"/>
            <a:ext cx="648072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GraphicsDevice.h</a:t>
            </a:r>
            <a:r>
              <a:rPr lang="en-US" altLang="ja-JP" sz="1100" dirty="0" smtClean="0">
                <a:latin typeface="Meiryo UI" panose="020B0604030504040204" pitchFamily="50" charset="-128"/>
                <a:ea typeface="Meiryo UI" panose="020B0604030504040204" pitchFamily="50" charset="-128"/>
              </a:rPr>
              <a:t>&gt;</a:t>
            </a:r>
          </a:p>
        </p:txBody>
      </p:sp>
      <p:sp>
        <p:nvSpPr>
          <p:cNvPr id="21" name="正方形/長方形 20"/>
          <p:cNvSpPr/>
          <p:nvPr/>
        </p:nvSpPr>
        <p:spPr>
          <a:xfrm>
            <a:off x="260648" y="6205324"/>
            <a:ext cx="5904656" cy="2292935"/>
          </a:xfrm>
          <a:prstGeom prst="rect">
            <a:avLst/>
          </a:prstGeom>
        </p:spPr>
        <p:txBody>
          <a:bodyPr wrap="square">
            <a:spAutoFit/>
          </a:bodyPr>
          <a:lstStyle/>
          <a:p>
            <a:r>
              <a:rPr lang="en-US" altLang="ja-JP" sz="1100" dirty="0" smtClean="0">
                <a:latin typeface="ゆたぽん（コーディング）" pitchFamily="1" charset="-128"/>
                <a:ea typeface="Meiryo UI" panose="020B0604030504040204" pitchFamily="50" charset="-128"/>
              </a:rPr>
              <a:t>#include "</a:t>
            </a:r>
            <a:r>
              <a:rPr lang="en-US" altLang="ja-JP" sz="1100" dirty="0" err="1" smtClean="0">
                <a:latin typeface="ゆたぽん（コーディング）" pitchFamily="1" charset="-128"/>
                <a:ea typeface="Meiryo UI" panose="020B0604030504040204" pitchFamily="50" charset="-128"/>
              </a:rPr>
              <a:t>GraphicsDevice.h</a:t>
            </a:r>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en-US" altLang="ja-JP" sz="1100" dirty="0" smtClean="0">
                <a:latin typeface="ゆたぽん（コーディング）" pitchFamily="1" charset="-128"/>
                <a:ea typeface="Meiryo UI" panose="020B0604030504040204" pitchFamily="50" charset="-128"/>
              </a:rPr>
              <a:t>HRESULT </a:t>
            </a:r>
            <a:r>
              <a:rPr lang="en-US" altLang="ja-JP" sz="1100" dirty="0" err="1" smtClean="0">
                <a:latin typeface="ゆたぽん（コーディング）" pitchFamily="1" charset="-128"/>
                <a:ea typeface="Meiryo UI" panose="020B0604030504040204" pitchFamily="50" charset="-128"/>
              </a:rPr>
              <a:t>CGraphicsDevice</a:t>
            </a:r>
            <a:r>
              <a:rPr lang="en-US" altLang="ja-JP" sz="1100" dirty="0" smtClean="0">
                <a:latin typeface="ゆたぽん（コーディング）" pitchFamily="1" charset="-128"/>
                <a:ea typeface="Meiryo UI" panose="020B0604030504040204" pitchFamily="50" charset="-128"/>
              </a:rPr>
              <a:t>::InitD3d(HWND </a:t>
            </a:r>
            <a:r>
              <a:rPr lang="en-US" altLang="ja-JP" sz="1100" dirty="0" err="1" smtClean="0">
                <a:latin typeface="ゆたぽん（コーディング）" pitchFamily="1" charset="-128"/>
                <a:ea typeface="Meiryo UI" panose="020B0604030504040204" pitchFamily="50" charset="-128"/>
              </a:rPr>
              <a:t>hWnd</a:t>
            </a:r>
            <a:r>
              <a:rPr lang="en-US" altLang="ja-JP" sz="1100" dirty="0" smtClean="0">
                <a:latin typeface="ゆたぽん（コーディング）" pitchFamily="1" charset="-128"/>
                <a:ea typeface="Meiryo UI" panose="020B0604030504040204" pitchFamily="50" charset="-128"/>
              </a:rPr>
              <a:t>)</a:t>
            </a:r>
          </a:p>
          <a:p>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if((this-&gt;m_pD3d = Direct3DCreate9( D3D_SDK_VERSION )) == NULL)</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MessageBox</a:t>
            </a:r>
            <a:r>
              <a:rPr lang="en-US" altLang="ja-JP" sz="1100" dirty="0" smtClean="0">
                <a:latin typeface="ゆたぽん（コーディング）" pitchFamily="1" charset="-128"/>
                <a:ea typeface="Meiryo UI" panose="020B0604030504040204" pitchFamily="50" charset="-128"/>
              </a:rPr>
              <a:t>(0, TEXT("</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初期化失敗</a:t>
            </a:r>
            <a:r>
              <a:rPr lang="en-US" altLang="ja-JP" sz="1100" dirty="0" smtClean="0">
                <a:latin typeface="ゆたぽん（コーディング）" pitchFamily="1" charset="-128"/>
                <a:ea typeface="Meiryo UI" panose="020B0604030504040204" pitchFamily="50" charset="-128"/>
              </a:rPr>
              <a:t>"), NULL, MB_OK);</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return E_FAIL;		//</a:t>
            </a:r>
            <a:r>
              <a:rPr lang="ja-JP" altLang="en-US" sz="1100" dirty="0" smtClean="0">
                <a:latin typeface="ゆたぽん（コーディング）" pitchFamily="1" charset="-128"/>
                <a:ea typeface="Meiryo UI" panose="020B0604030504040204" pitchFamily="50" charset="-128"/>
              </a:rPr>
              <a:t>失敗返却</a:t>
            </a: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a:t>
            </a:r>
          </a:p>
          <a:p>
            <a:endParaRPr lang="ja-JP" altLang="en-US" sz="1100" dirty="0" smtClean="0">
              <a:latin typeface="ゆたぽん（コーディング）" pitchFamily="1" charset="-128"/>
              <a:ea typeface="Meiryo UI" panose="020B0604030504040204" pitchFamily="50" charset="-128"/>
            </a:endParaRPr>
          </a:p>
          <a:p>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D3DPRESENT_PARAMETERS</a:t>
            </a:r>
            <a:r>
              <a:rPr lang="ja-JP" altLang="en-US" sz="1100" dirty="0" smtClean="0">
                <a:latin typeface="ゆたぽん（コーディング）" pitchFamily="1" charset="-128"/>
                <a:ea typeface="Meiryo UI" panose="020B0604030504040204" pitchFamily="50" charset="-128"/>
              </a:rPr>
              <a:t> </a:t>
            </a:r>
            <a:r>
              <a:rPr lang="en-US" altLang="ja-JP" sz="1100" dirty="0" smtClean="0">
                <a:latin typeface="ゆたぽん（コーディング）" pitchFamily="1" charset="-128"/>
                <a:ea typeface="Meiryo UI" panose="020B0604030504040204" pitchFamily="50" charset="-128"/>
              </a:rPr>
              <a:t>d3dpp;	//</a:t>
            </a:r>
            <a:r>
              <a:rPr lang="ja-JP" altLang="en-US" sz="1100" dirty="0" smtClean="0">
                <a:latin typeface="ゆたぽん（コーディング）" pitchFamily="1" charset="-128"/>
                <a:ea typeface="Meiryo UI" panose="020B0604030504040204" pitchFamily="50" charset="-128"/>
              </a:rPr>
              <a:t>プレゼンテーションパラメータ</a:t>
            </a:r>
          </a:p>
          <a:p>
            <a:r>
              <a:rPr lang="ja-JP" altLang="en-US" sz="1100" dirty="0" smtClean="0">
                <a:latin typeface="ゆたぽん（コーディング）" pitchFamily="1" charset="-128"/>
                <a:ea typeface="Meiryo UI" panose="020B0604030504040204" pitchFamily="50" charset="-128"/>
              </a:rPr>
              <a:t>　　</a:t>
            </a:r>
            <a:r>
              <a:rPr lang="en-US" altLang="ja-JP" sz="1100" dirty="0" err="1" smtClean="0">
                <a:latin typeface="ゆたぽん（コーディング）" pitchFamily="1" charset="-128"/>
                <a:ea typeface="Meiryo UI" panose="020B0604030504040204" pitchFamily="50" charset="-128"/>
              </a:rPr>
              <a:t>ZeroMemory</a:t>
            </a:r>
            <a:r>
              <a:rPr lang="en-US" altLang="ja-JP" sz="1100" dirty="0" smtClean="0">
                <a:latin typeface="ゆたぽん（コーディング）" pitchFamily="1" charset="-128"/>
                <a:ea typeface="Meiryo UI" panose="020B0604030504040204" pitchFamily="50" charset="-128"/>
              </a:rPr>
              <a:t>( &amp;d3dpp, </a:t>
            </a:r>
            <a:r>
              <a:rPr lang="en-US" altLang="ja-JP" sz="1100" dirty="0" err="1" smtClean="0">
                <a:latin typeface="ゆたぽん（コーディング）" pitchFamily="1" charset="-128"/>
                <a:ea typeface="Meiryo UI" panose="020B0604030504040204" pitchFamily="50" charset="-128"/>
              </a:rPr>
              <a:t>sizeof</a:t>
            </a:r>
            <a:r>
              <a:rPr lang="en-US" altLang="ja-JP" sz="1100" dirty="0" smtClean="0">
                <a:latin typeface="ゆたぽん（コーディング）" pitchFamily="1" charset="-128"/>
                <a:ea typeface="Meiryo UI" panose="020B0604030504040204" pitchFamily="50" charset="-128"/>
              </a:rPr>
              <a:t>(d3dpp));	//</a:t>
            </a:r>
            <a:r>
              <a:rPr lang="ja-JP" altLang="en-US" sz="1100" dirty="0" smtClean="0">
                <a:latin typeface="ゆたぽん（コーディング）" pitchFamily="1" charset="-128"/>
                <a:ea typeface="Meiryo UI" panose="020B0604030504040204" pitchFamily="50" charset="-128"/>
              </a:rPr>
              <a:t>プレゼンテーションパラメータ初期化</a:t>
            </a:r>
          </a:p>
          <a:p>
            <a:endParaRPr lang="ja-JP" altLang="en-US" sz="1100" dirty="0" smtClean="0">
              <a:latin typeface="ゆたぽん（コーディング）" pitchFamily="1" charset="-128"/>
              <a:ea typeface="Meiryo UI" panose="020B0604030504040204" pitchFamily="50" charset="-128"/>
            </a:endParaRPr>
          </a:p>
        </p:txBody>
      </p:sp>
      <p:sp>
        <p:nvSpPr>
          <p:cNvPr id="22" name="正方形/長方形 21"/>
          <p:cNvSpPr/>
          <p:nvPr/>
        </p:nvSpPr>
        <p:spPr>
          <a:xfrm>
            <a:off x="260648" y="6228184"/>
            <a:ext cx="6336704" cy="208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65780" y="5974442"/>
            <a:ext cx="6480720" cy="26161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&lt;GraphicsDevice.cpp&gt;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80</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32656" y="251520"/>
            <a:ext cx="5070619"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6.6</a:t>
            </a:r>
            <a:r>
              <a:rPr kumimoji="1" lang="ja-JP" altLang="en-US" u="sng" dirty="0" smtClean="0">
                <a:latin typeface="Meiryo UI" panose="020B0604030504040204" pitchFamily="50" charset="-128"/>
                <a:ea typeface="Meiryo UI" panose="020B0604030504040204" pitchFamily="50" charset="-128"/>
              </a:rPr>
              <a:t>　メッシュ</a:t>
            </a:r>
            <a:r>
              <a:rPr lang="ja-JP" altLang="en-US" u="sng" dirty="0">
                <a:latin typeface="Meiryo UI" panose="020B0604030504040204" pitchFamily="50" charset="-128"/>
                <a:ea typeface="Meiryo UI" panose="020B0604030504040204" pitchFamily="50" charset="-128"/>
              </a:rPr>
              <a:t>、</a:t>
            </a:r>
            <a:r>
              <a:rPr kumimoji="1" lang="ja-JP" altLang="en-US" u="sng" dirty="0" smtClean="0">
                <a:latin typeface="Meiryo UI" panose="020B0604030504040204" pitchFamily="50" charset="-128"/>
                <a:ea typeface="Meiryo UI" panose="020B0604030504040204" pitchFamily="50" charset="-128"/>
              </a:rPr>
              <a:t>メッシュ</a:t>
            </a:r>
            <a:r>
              <a:rPr lang="ja-JP" altLang="en-US" u="sng" dirty="0" smtClean="0">
                <a:latin typeface="Meiryo UI" panose="020B0604030504040204" pitchFamily="50" charset="-128"/>
                <a:ea typeface="Meiryo UI" panose="020B0604030504040204" pitchFamily="50" charset="-128"/>
              </a:rPr>
              <a:t>マテリアル、テクスチャの初期化例</a:t>
            </a:r>
            <a:endParaRPr kumimoji="1" lang="ja-JP" altLang="en-US" u="sng"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516706" y="622013"/>
            <a:ext cx="5792614" cy="261610"/>
          </a:xfrm>
          <a:prstGeom prst="rect">
            <a:avLst/>
          </a:prstGeom>
          <a:noFill/>
        </p:spPr>
        <p:txBody>
          <a:bodyPr wrap="square" rtlCol="0">
            <a:spAutoFit/>
          </a:bodyPr>
          <a:lstStyle/>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以下のプログラムは、メッシュおよびマテリアル、テクスチャの初期化処理例である。</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620688" y="1043608"/>
            <a:ext cx="5760640" cy="7201972"/>
          </a:xfrm>
          <a:prstGeom prst="rect">
            <a:avLst/>
          </a:prstGeom>
          <a:ln w="19050">
            <a:solidFill>
              <a:schemeClr val="accent1"/>
            </a:solidFill>
          </a:ln>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メッシュ</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LPD3DXMASH </a:t>
            </a:r>
            <a:r>
              <a:rPr lang="en-US" altLang="ja-JP" sz="1100" dirty="0" err="1" smtClean="0">
                <a:latin typeface="ゆたぽん（コーディング）" panose="02000609000000000000" pitchFamily="1" charset="-128"/>
                <a:ea typeface="Meiryo UI" panose="020B0604030504040204" pitchFamily="50" charset="-128"/>
              </a:rPr>
              <a:t>pMesh</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マテリアルバッファ</a:t>
            </a:r>
          </a:p>
          <a:p>
            <a:r>
              <a:rPr lang="en-US" altLang="ja-JP" sz="1100" dirty="0" smtClean="0">
                <a:latin typeface="ゆたぽん（コーディング）" panose="02000609000000000000" pitchFamily="1" charset="-128"/>
                <a:ea typeface="Meiryo UI" panose="020B0604030504040204" pitchFamily="50" charset="-128"/>
              </a:rPr>
              <a:t>LPD3DXBUFFER </a:t>
            </a:r>
            <a:r>
              <a:rPr lang="en-US" altLang="ja-JP" sz="1100" dirty="0" err="1">
                <a:latin typeface="ゆたぽん（コーディング）" panose="02000609000000000000" pitchFamily="1" charset="-128"/>
                <a:ea typeface="Meiryo UI" panose="020B0604030504040204" pitchFamily="50" charset="-128"/>
              </a:rPr>
              <a:t>pMaterialBuffer</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マテリアル数</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DWORD </a:t>
            </a:r>
            <a:r>
              <a:rPr lang="en-US" altLang="ja-JP" sz="1100" dirty="0" err="1" smtClean="0">
                <a:latin typeface="ゆたぽん（コーディング）" panose="02000609000000000000" pitchFamily="1" charset="-128"/>
                <a:ea typeface="Meiryo UI" panose="020B0604030504040204" pitchFamily="50" charset="-128"/>
              </a:rPr>
              <a:t>materialNum</a:t>
            </a:r>
            <a:r>
              <a:rPr lang="en-US" altLang="ja-JP" sz="1100" dirty="0" smtClean="0">
                <a:latin typeface="ゆたぽん（コーディング）" panose="02000609000000000000" pitchFamily="1" charset="-128"/>
                <a:ea typeface="Meiryo UI" panose="020B0604030504040204" pitchFamily="50" charset="-128"/>
              </a:rPr>
              <a:t>;</a:t>
            </a:r>
          </a:p>
          <a:p>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ファイル</a:t>
            </a:r>
            <a:r>
              <a:rPr lang="ja-JP" altLang="en-US" sz="1100" dirty="0">
                <a:latin typeface="ゆたぽん（コーディング）" panose="02000609000000000000" pitchFamily="1" charset="-128"/>
                <a:ea typeface="Meiryo UI" panose="020B0604030504040204" pitchFamily="50" charset="-128"/>
              </a:rPr>
              <a:t>読み込み</a:t>
            </a:r>
          </a:p>
          <a:p>
            <a:r>
              <a:rPr lang="en-US" altLang="ja-JP" sz="1100" dirty="0">
                <a:latin typeface="ゆたぽん（コーディング）" panose="02000609000000000000" pitchFamily="1" charset="-128"/>
                <a:ea typeface="Meiryo UI" panose="020B0604030504040204" pitchFamily="50" charset="-128"/>
              </a:rPr>
              <a:t>if (</a:t>
            </a:r>
            <a:r>
              <a:rPr lang="en-US" altLang="ja-JP" sz="1100" dirty="0" smtClean="0">
                <a:latin typeface="ゆたぽん（コーディング）" panose="02000609000000000000" pitchFamily="1" charset="-128"/>
                <a:ea typeface="Meiryo UI" panose="020B0604030504040204" pitchFamily="50" charset="-128"/>
              </a:rPr>
              <a:t>FAILED(D3DXLoadMeshFromX(X</a:t>
            </a:r>
            <a:r>
              <a:rPr lang="ja-JP" altLang="en-US" sz="1100" dirty="0" smtClean="0">
                <a:latin typeface="ゆたぽん（コーディング）" panose="02000609000000000000" pitchFamily="1" charset="-128"/>
                <a:ea typeface="Meiryo UI" panose="020B0604030504040204" pitchFamily="50" charset="-128"/>
              </a:rPr>
              <a:t>ファイル名</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D3DXMESH_MANAGED</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graphicsDevice</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 		NULL</a:t>
            </a:r>
            <a:r>
              <a:rPr lang="en-US" altLang="ja-JP" sz="1100" dirty="0">
                <a:latin typeface="ゆたぽん（コーディング）" panose="02000609000000000000" pitchFamily="1" charset="-128"/>
                <a:ea typeface="Meiryo UI" panose="020B0604030504040204" pitchFamily="50" charset="-128"/>
              </a:rPr>
              <a:t>, &amp;</a:t>
            </a:r>
            <a:r>
              <a:rPr lang="en-US" altLang="ja-JP" sz="1100" dirty="0" err="1">
                <a:latin typeface="ゆたぽん（コーディング）" panose="02000609000000000000" pitchFamily="1" charset="-128"/>
                <a:ea typeface="Meiryo UI" panose="020B0604030504040204" pitchFamily="50" charset="-128"/>
              </a:rPr>
              <a:t>pMaterialBuffer</a:t>
            </a:r>
            <a:r>
              <a:rPr lang="en-US" altLang="ja-JP" sz="1100" dirty="0">
                <a:latin typeface="ゆたぽん（コーディング）" panose="02000609000000000000" pitchFamily="1" charset="-128"/>
                <a:ea typeface="Meiryo UI" panose="020B0604030504040204" pitchFamily="50" charset="-128"/>
              </a:rPr>
              <a:t>, NULL,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smtClean="0">
                <a:latin typeface="ゆたぽん（コーディング）" panose="02000609000000000000" pitchFamily="1" charset="-128"/>
                <a:ea typeface="Meiryo UI" panose="020B0604030504040204" pitchFamily="50" charset="-128"/>
              </a:rPr>
              <a:t>materialNum</a:t>
            </a:r>
            <a:r>
              <a:rPr lang="en-US" altLang="ja-JP" sz="1100" dirty="0" smtClean="0">
                <a:latin typeface="ゆたぽん（コーディング）" panose="02000609000000000000" pitchFamily="1" charset="-128"/>
                <a:ea typeface="Meiryo UI" panose="020B0604030504040204" pitchFamily="50" charset="-128"/>
              </a:rPr>
              <a:t>, &amp;</a:t>
            </a:r>
            <a:r>
              <a:rPr lang="en-US" altLang="ja-JP" sz="1100" dirty="0" err="1" smtClean="0">
                <a:latin typeface="ゆたぽん（コーディング）" panose="02000609000000000000" pitchFamily="1" charset="-128"/>
                <a:ea typeface="Meiryo UI" panose="020B0604030504040204" pitchFamily="50" charset="-128"/>
              </a:rPr>
              <a:t>pMesh</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return </a:t>
            </a:r>
            <a:r>
              <a:rPr lang="en-US" altLang="ja-JP" sz="1100" dirty="0">
                <a:latin typeface="ゆたぽん（コーディング）" panose="02000609000000000000" pitchFamily="1" charset="-128"/>
                <a:ea typeface="Meiryo UI" panose="020B0604030504040204" pitchFamily="50" charset="-128"/>
              </a:rPr>
              <a:t>E_FAIL;</a:t>
            </a:r>
          </a:p>
          <a:p>
            <a:r>
              <a:rPr lang="en-US" altLang="ja-JP" sz="1100" dirty="0">
                <a:latin typeface="ゆたぽん（コーディング）" panose="02000609000000000000" pitchFamily="1" charset="-128"/>
                <a:ea typeface="Meiryo UI" panose="020B0604030504040204" pitchFamily="50" charset="-128"/>
              </a:rPr>
              <a:t>}</a:t>
            </a:r>
          </a:p>
          <a:p>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マテリアルにキャスト</a:t>
            </a:r>
          </a:p>
          <a:p>
            <a:r>
              <a:rPr lang="en-US" altLang="ja-JP" sz="1100" dirty="0">
                <a:latin typeface="ゆたぽん（コーディング）" panose="02000609000000000000" pitchFamily="1" charset="-128"/>
                <a:ea typeface="Meiryo UI" panose="020B0604030504040204" pitchFamily="50" charset="-128"/>
              </a:rPr>
              <a:t>D3DXMATERIAL *</a:t>
            </a:r>
            <a:r>
              <a:rPr lang="en-US" altLang="ja-JP" sz="1100" dirty="0" err="1" smtClean="0">
                <a:latin typeface="ゆたぽん（コーディング）" panose="02000609000000000000" pitchFamily="1" charset="-128"/>
                <a:ea typeface="Meiryo UI" panose="020B0604030504040204" pitchFamily="50" charset="-128"/>
              </a:rPr>
              <a:t>pMatPt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(D3DXMATERIAL*)(</a:t>
            </a:r>
            <a:r>
              <a:rPr lang="en-US" altLang="ja-JP" sz="1100" dirty="0" err="1">
                <a:latin typeface="ゆたぽん（コーディング）" panose="02000609000000000000" pitchFamily="1" charset="-128"/>
                <a:ea typeface="Meiryo UI" panose="020B0604030504040204" pitchFamily="50" charset="-128"/>
              </a:rPr>
              <a:t>pMaterialBuffer</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GetBufferPointer</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マテリアル</a:t>
            </a:r>
            <a:r>
              <a:rPr lang="ja-JP" altLang="en-US" sz="1100" dirty="0" smtClean="0">
                <a:latin typeface="ゆたぽん（コーディング）" panose="02000609000000000000" pitchFamily="1" charset="-128"/>
                <a:ea typeface="Meiryo UI" panose="020B0604030504040204" pitchFamily="50" charset="-128"/>
              </a:rPr>
              <a:t>情報格納用配列を</a:t>
            </a:r>
            <a:r>
              <a:rPr lang="ja-JP" altLang="en-US" sz="1100" dirty="0">
                <a:latin typeface="ゆたぽん（コーディング）" panose="02000609000000000000" pitchFamily="1" charset="-128"/>
                <a:ea typeface="Meiryo UI" panose="020B0604030504040204" pitchFamily="50" charset="-128"/>
              </a:rPr>
              <a:t>確保する</a:t>
            </a:r>
          </a:p>
          <a:p>
            <a:r>
              <a:rPr lang="en-US" altLang="ja-JP" sz="1100" dirty="0" smtClean="0">
                <a:latin typeface="ゆたぽん（コーディング）" panose="02000609000000000000" pitchFamily="1" charset="-128"/>
                <a:ea typeface="Meiryo UI" panose="020B0604030504040204" pitchFamily="50" charset="-128"/>
              </a:rPr>
              <a:t>D3DMATERIAL9* </a:t>
            </a:r>
            <a:r>
              <a:rPr lang="en-US" altLang="ja-JP" sz="1100" dirty="0" err="1" smtClean="0">
                <a:latin typeface="ゆたぽん（コーディング）" panose="02000609000000000000" pitchFamily="1" charset="-128"/>
                <a:ea typeface="Meiryo UI" panose="020B0604030504040204" pitchFamily="50" charset="-128"/>
              </a:rPr>
              <a:t>pMaterials</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new </a:t>
            </a:r>
            <a:r>
              <a:rPr lang="en-US" altLang="ja-JP" sz="1100" dirty="0" smtClean="0">
                <a:latin typeface="ゆたぽん（コーディング）" panose="02000609000000000000" pitchFamily="1" charset="-128"/>
                <a:ea typeface="Meiryo UI" panose="020B0604030504040204" pitchFamily="50" charset="-128"/>
              </a:rPr>
              <a:t>D3DMATERIAL9[</a:t>
            </a:r>
            <a:r>
              <a:rPr lang="en-US" altLang="ja-JP" sz="1100" dirty="0" err="1" smtClean="0">
                <a:latin typeface="ゆたぽん（コーディング）" panose="02000609000000000000" pitchFamily="1" charset="-128"/>
                <a:ea typeface="Meiryo UI" panose="020B0604030504040204" pitchFamily="50" charset="-128"/>
              </a:rPr>
              <a:t>materialNum</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テクスチャ</a:t>
            </a:r>
            <a:r>
              <a:rPr lang="ja-JP" altLang="en-US" sz="1100" dirty="0" smtClean="0">
                <a:latin typeface="ゆたぽん（コーディング）" panose="02000609000000000000" pitchFamily="1" charset="-128"/>
                <a:ea typeface="Meiryo UI" panose="020B0604030504040204" pitchFamily="50" charset="-128"/>
              </a:rPr>
              <a:t>情報</a:t>
            </a:r>
            <a:r>
              <a:rPr lang="ja-JP" altLang="en-US" sz="1100" dirty="0">
                <a:latin typeface="ゆたぽん（コーディング）" panose="02000609000000000000" pitchFamily="1" charset="-128"/>
                <a:ea typeface="Meiryo UI" panose="020B0604030504040204" pitchFamily="50" charset="-128"/>
              </a:rPr>
              <a:t>格納用配列</a:t>
            </a:r>
            <a:r>
              <a:rPr lang="ja-JP" altLang="en-US" sz="1100" dirty="0" smtClean="0">
                <a:latin typeface="ゆたぽん（コーディング）" panose="02000609000000000000" pitchFamily="1" charset="-128"/>
                <a:ea typeface="Meiryo UI" panose="020B0604030504040204" pitchFamily="50" charset="-128"/>
              </a:rPr>
              <a:t>を</a:t>
            </a:r>
            <a:r>
              <a:rPr lang="ja-JP" altLang="en-US" sz="1100" dirty="0">
                <a:latin typeface="ゆたぽん（コーディング）" panose="02000609000000000000" pitchFamily="1" charset="-128"/>
                <a:ea typeface="Meiryo UI" panose="020B0604030504040204" pitchFamily="50" charset="-128"/>
              </a:rPr>
              <a:t>確保する</a:t>
            </a:r>
          </a:p>
          <a:p>
            <a:r>
              <a:rPr lang="en-US" altLang="ja-JP" sz="1100" dirty="0" smtClean="0">
                <a:latin typeface="ゆたぽん（コーディング）" panose="02000609000000000000" pitchFamily="1" charset="-128"/>
                <a:ea typeface="Meiryo UI" panose="020B0604030504040204" pitchFamily="50" charset="-128"/>
              </a:rPr>
              <a:t>LPDIRECT3DTEXTURE9* </a:t>
            </a:r>
            <a:r>
              <a:rPr lang="en-US" altLang="ja-JP" sz="1100" dirty="0" err="1" smtClean="0">
                <a:latin typeface="ゆたぽん（コーディング）" panose="02000609000000000000" pitchFamily="1" charset="-128"/>
                <a:ea typeface="Meiryo UI" panose="020B0604030504040204" pitchFamily="50" charset="-128"/>
              </a:rPr>
              <a:t>pModelTextures</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new </a:t>
            </a:r>
            <a:r>
              <a:rPr lang="en-US" altLang="ja-JP" sz="1100" dirty="0" smtClean="0">
                <a:latin typeface="ゆたぽん（コーディング）" panose="02000609000000000000" pitchFamily="1" charset="-128"/>
                <a:ea typeface="Meiryo UI" panose="020B0604030504040204" pitchFamily="50" charset="-128"/>
              </a:rPr>
              <a:t>LPDIRECT3DTEXTURE9[</a:t>
            </a:r>
            <a:r>
              <a:rPr lang="en-US" altLang="ja-JP" sz="1100" dirty="0" err="1" smtClean="0">
                <a:latin typeface="ゆたぽん（コーディング）" panose="02000609000000000000" pitchFamily="1" charset="-128"/>
                <a:ea typeface="Meiryo UI" panose="020B0604030504040204" pitchFamily="50" charset="-128"/>
              </a:rPr>
              <a:t>materialNum</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マテリアル全てを抜き出す</a:t>
            </a:r>
          </a:p>
          <a:p>
            <a:r>
              <a:rPr lang="en-US" altLang="ja-JP" sz="1100" dirty="0">
                <a:latin typeface="ゆたぽん（コーディング）" panose="02000609000000000000" pitchFamily="1" charset="-128"/>
                <a:ea typeface="Meiryo UI" panose="020B0604030504040204" pitchFamily="50" charset="-128"/>
              </a:rPr>
              <a:t>for( </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smtClean="0">
                <a:latin typeface="ゆたぽん（コーディング）" panose="02000609000000000000" pitchFamily="1" charset="-128"/>
                <a:ea typeface="Meiryo UI" panose="020B0604030504040204" pitchFamily="50" charset="-128"/>
              </a:rPr>
              <a:t> = 0 ; </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smtClean="0">
                <a:latin typeface="ゆたぽん（コーディング）" panose="02000609000000000000" pitchFamily="1" charset="-128"/>
                <a:ea typeface="Meiryo UI" panose="020B0604030504040204" pitchFamily="50" charset="-128"/>
              </a:rPr>
              <a:t> &lt; </a:t>
            </a:r>
            <a:r>
              <a:rPr lang="en-US" altLang="ja-JP" sz="1100" dirty="0" err="1" smtClean="0">
                <a:latin typeface="ゆたぽん（コーディング）" panose="02000609000000000000" pitchFamily="1" charset="-128"/>
                <a:ea typeface="Meiryo UI" panose="020B0604030504040204" pitchFamily="50" charset="-128"/>
              </a:rPr>
              <a:t>materialNum</a:t>
            </a:r>
            <a:r>
              <a:rPr lang="en-US" altLang="ja-JP" sz="1100" dirty="0" smtClean="0">
                <a:latin typeface="ゆたぽん（コーディング）" panose="02000609000000000000" pitchFamily="1" charset="-128"/>
                <a:ea typeface="Meiryo UI" panose="020B0604030504040204" pitchFamily="50" charset="-128"/>
              </a:rPr>
              <a:t> ; </a:t>
            </a:r>
            <a:r>
              <a:rPr lang="en-US" altLang="ja-JP" sz="1100" dirty="0" err="1">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 )</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マテリアル格納</a:t>
            </a:r>
            <a:r>
              <a:rPr lang="ja-JP" altLang="en-US" sz="1100" dirty="0">
                <a:latin typeface="ゆたぽん（コーディング）" panose="02000609000000000000" pitchFamily="1" charset="-128"/>
                <a:ea typeface="Meiryo UI" panose="020B0604030504040204" pitchFamily="50" charset="-128"/>
              </a:rPr>
              <a:t>処理</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pMaterials</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pMatPt</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].MatD3D;</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テクスチャが存在するか？</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if(</a:t>
            </a:r>
            <a:r>
              <a:rPr lang="en-US" altLang="ja-JP" sz="1100" dirty="0" err="1">
                <a:latin typeface="ゆたぽん（コーディング）" panose="02000609000000000000" pitchFamily="1" charset="-128"/>
                <a:ea typeface="Meiryo UI" panose="020B0604030504040204" pitchFamily="50" charset="-128"/>
              </a:rPr>
              <a:t>pMatPt</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pTextureFilename</a:t>
            </a:r>
            <a:r>
              <a:rPr lang="en-US" altLang="ja-JP" sz="1100" dirty="0">
                <a:latin typeface="ゆたぽん（コーディング）" panose="02000609000000000000" pitchFamily="1" charset="-128"/>
                <a:ea typeface="Meiryo UI" panose="020B0604030504040204" pitchFamily="50" charset="-128"/>
              </a:rPr>
              <a:t> != NULL &amp;&amp; </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strlen</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pMatPt</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pTextureFilename</a:t>
            </a:r>
            <a:r>
              <a:rPr lang="en-US" altLang="ja-JP" sz="1100" dirty="0">
                <a:latin typeface="ゆたぽん（コーディング）" panose="02000609000000000000" pitchFamily="1" charset="-128"/>
                <a:ea typeface="Meiryo UI" panose="020B0604030504040204" pitchFamily="50" charset="-128"/>
              </a:rPr>
              <a:t> ) &gt; 0)</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テクスチャ生成</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D3DXCreateTextureFromFileEx(</a:t>
            </a:r>
            <a:r>
              <a:rPr lang="en-US" altLang="ja-JP" sz="1100" dirty="0" err="1" smtClean="0">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pMatPt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pTextureFilename</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0, 0, 0, 0, D3DFMT_UNKNOWN,</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D3DPOOL_DEFAULT,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D3DX_DEFAULT, D3DX_DEFAULT, 0xff000000, NULL,</a:t>
            </a:r>
          </a:p>
          <a:p>
            <a:r>
              <a:rPr lang="en-US" altLang="ja-JP" sz="1100" dirty="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NULL, </a:t>
            </a:r>
            <a:r>
              <a:rPr lang="en-US" altLang="ja-JP" sz="1100" dirty="0" smtClean="0">
                <a:latin typeface="ゆたぽん（コーディング）" panose="02000609000000000000" pitchFamily="1" charset="-128"/>
                <a:ea typeface="Meiryo UI" panose="020B0604030504040204" pitchFamily="50" charset="-128"/>
              </a:rPr>
              <a:t>&amp;</a:t>
            </a:r>
            <a:r>
              <a:rPr lang="en-US" altLang="ja-JP" sz="1100" dirty="0" err="1">
                <a:latin typeface="ゆたぽん（コーディング）" panose="02000609000000000000" pitchFamily="1" charset="-128"/>
                <a:ea typeface="Meiryo UI" panose="020B0604030504040204" pitchFamily="50" charset="-128"/>
              </a:rPr>
              <a:t>pModelTextures</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else{</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pModelTextures</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a:t>
            </a:r>
            <a:r>
              <a:rPr lang="en-US" altLang="ja-JP" sz="1100" dirty="0">
                <a:latin typeface="ゆたぽん（コーディング）" panose="02000609000000000000" pitchFamily="1" charset="-128"/>
                <a:ea typeface="Meiryo UI" panose="020B0604030504040204" pitchFamily="50" charset="-128"/>
              </a:rPr>
              <a:t>] = NULL</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テクスチャ名無し、テクスチャ情報無し</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SAFE_RELEASE(</a:t>
            </a:r>
            <a:r>
              <a:rPr lang="en-US" altLang="ja-JP" sz="1100" dirty="0" err="1" smtClean="0">
                <a:latin typeface="ゆたぽん（コーディング）" panose="02000609000000000000" pitchFamily="1" charset="-128"/>
                <a:ea typeface="Meiryo UI" panose="020B0604030504040204" pitchFamily="50" charset="-128"/>
              </a:rPr>
              <a:t>pMaterialBuffer</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バッファの解放</a:t>
            </a:r>
          </a:p>
        </p:txBody>
      </p:sp>
    </p:spTree>
    <p:extLst>
      <p:ext uri="{BB962C8B-B14F-4D97-AF65-F5344CB8AC3E}">
        <p14:creationId xmlns:p14="http://schemas.microsoft.com/office/powerpoint/2010/main" val="79533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81</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22559" y="8475134"/>
            <a:ext cx="2392291"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16706" y="179512"/>
            <a:ext cx="5936630" cy="5009064"/>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先ほどの例では、次のような流れで処理を行っている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endParaRPr kumimoji="1"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①</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ファイル読み込み</a:t>
            </a:r>
            <a:endParaRPr lang="en-US" altLang="ja-JP" sz="1100" dirty="0" smtClean="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　</a:t>
            </a:r>
            <a:r>
              <a:rPr kumimoji="1" lang="en-US" altLang="ja-JP" sz="1050" dirty="0" smtClean="0">
                <a:latin typeface="Meiryo UI" panose="020B0604030504040204" pitchFamily="50" charset="-128"/>
                <a:ea typeface="Meiryo UI" panose="020B0604030504040204" pitchFamily="50" charset="-128"/>
              </a:rPr>
              <a:t>D3DXLoadMeshFromX</a:t>
            </a:r>
            <a:r>
              <a:rPr kumimoji="1" lang="ja-JP" altLang="en-US" sz="1050" dirty="0" smtClean="0">
                <a:latin typeface="Meiryo UI" panose="020B0604030504040204" pitchFamily="50" charset="-128"/>
                <a:ea typeface="Meiryo UI" panose="020B0604030504040204" pitchFamily="50" charset="-128"/>
              </a:rPr>
              <a:t>関数を用いてメッシュをロードする。</a:t>
            </a:r>
            <a:endParaRPr kumimoji="1" lang="en-US" altLang="ja-JP" sz="1050" dirty="0" smtClean="0">
              <a:latin typeface="Meiryo UI" panose="020B0604030504040204" pitchFamily="50" charset="-128"/>
              <a:ea typeface="Meiryo UI" panose="020B0604030504040204" pitchFamily="50" charset="-128"/>
            </a:endParaRPr>
          </a:p>
          <a:p>
            <a:endParaRPr kumimoji="1"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②マテリアルバッファへのポインタを</a:t>
            </a:r>
            <a:r>
              <a:rPr lang="en-US" altLang="ja-JP" sz="1100" dirty="0" smtClean="0">
                <a:latin typeface="Meiryo UI" panose="020B0604030504040204" pitchFamily="50" charset="-128"/>
                <a:ea typeface="Meiryo UI" panose="020B0604030504040204" pitchFamily="50" charset="-128"/>
              </a:rPr>
              <a:t>D3DXMATERIAL</a:t>
            </a:r>
            <a:r>
              <a:rPr lang="ja-JP" altLang="en-US" sz="1100" dirty="0" smtClean="0">
                <a:latin typeface="Meiryo UI" panose="020B0604030504040204" pitchFamily="50" charset="-128"/>
                <a:ea typeface="Meiryo UI" panose="020B0604030504040204" pitchFamily="50" charset="-128"/>
              </a:rPr>
              <a:t>にキャスト</a:t>
            </a:r>
            <a:endParaRPr lang="en-US" altLang="ja-JP" sz="1100" dirty="0" smtClean="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マテリアルバッファにアクセスする為に、</a:t>
            </a:r>
            <a:r>
              <a:rPr lang="en-US" altLang="ja-JP" sz="1050" b="1" dirty="0" smtClean="0">
                <a:latin typeface="Meiryo UI" panose="020B0604030504040204" pitchFamily="50" charset="-128"/>
                <a:ea typeface="Meiryo UI" panose="020B0604030504040204" pitchFamily="50" charset="-128"/>
              </a:rPr>
              <a:t>LPD3DXBUFFER</a:t>
            </a:r>
            <a:r>
              <a:rPr lang="ja-JP" altLang="en-US" sz="1050" b="1" dirty="0" smtClean="0">
                <a:latin typeface="Meiryo UI" panose="020B0604030504040204" pitchFamily="50" charset="-128"/>
                <a:ea typeface="Meiryo UI" panose="020B0604030504040204" pitchFamily="50" charset="-128"/>
              </a:rPr>
              <a:t>が持つ</a:t>
            </a:r>
            <a:r>
              <a:rPr lang="en-US" altLang="ja-JP" sz="1050" b="1" dirty="0" err="1" smtClean="0">
                <a:latin typeface="Meiryo UI" panose="020B0604030504040204" pitchFamily="50" charset="-128"/>
                <a:ea typeface="Meiryo UI" panose="020B0604030504040204" pitchFamily="50" charset="-128"/>
              </a:rPr>
              <a:t>GetBufferPointer</a:t>
            </a:r>
            <a:r>
              <a:rPr lang="ja-JP" altLang="en-US" sz="1050" b="1" dirty="0" smtClean="0">
                <a:latin typeface="Meiryo UI" panose="020B0604030504040204" pitchFamily="50" charset="-128"/>
                <a:ea typeface="Meiryo UI" panose="020B0604030504040204" pitchFamily="50" charset="-128"/>
              </a:rPr>
              <a:t>関数を使用し</a:t>
            </a:r>
            <a:endParaRPr lang="en-US" altLang="ja-JP" sz="1050" b="1" dirty="0" smtClean="0">
              <a:latin typeface="Meiryo UI" panose="020B0604030504040204" pitchFamily="50" charset="-128"/>
              <a:ea typeface="Meiryo UI" panose="020B0604030504040204" pitchFamily="50" charset="-128"/>
            </a:endParaRPr>
          </a:p>
          <a:p>
            <a:r>
              <a:rPr lang="ja-JP" altLang="en-US" sz="1050" b="1" dirty="0" smtClean="0">
                <a:latin typeface="Meiryo UI" panose="020B0604030504040204" pitchFamily="50" charset="-128"/>
                <a:ea typeface="Meiryo UI" panose="020B0604030504040204" pitchFamily="50" charset="-128"/>
              </a:rPr>
              <a:t>　　</a:t>
            </a:r>
            <a:r>
              <a:rPr lang="ja-JP" altLang="en-US" sz="1050" b="1" dirty="0" err="1" smtClean="0">
                <a:latin typeface="Meiryo UI" panose="020B0604030504040204" pitchFamily="50" charset="-128"/>
                <a:ea typeface="Meiryo UI" panose="020B0604030504040204" pitchFamily="50" charset="-128"/>
              </a:rPr>
              <a:t>て</a:t>
            </a:r>
            <a:r>
              <a:rPr lang="ja-JP" altLang="en-US" sz="1050" b="1" dirty="0" smtClean="0">
                <a:latin typeface="Meiryo UI" panose="020B0604030504040204" pitchFamily="50" charset="-128"/>
                <a:ea typeface="Meiryo UI" panose="020B0604030504040204" pitchFamily="50" charset="-128"/>
              </a:rPr>
              <a:t>バッファー内</a:t>
            </a:r>
            <a:r>
              <a:rPr lang="ja-JP" altLang="en-US" sz="1050" b="1" dirty="0">
                <a:latin typeface="Meiryo UI" panose="020B0604030504040204" pitchFamily="50" charset="-128"/>
                <a:ea typeface="Meiryo UI" panose="020B0604030504040204" pitchFamily="50" charset="-128"/>
              </a:rPr>
              <a:t>のデータへのポインターを</a:t>
            </a:r>
            <a:r>
              <a:rPr lang="ja-JP" altLang="en-US" sz="1050" b="1" dirty="0" smtClean="0">
                <a:latin typeface="Meiryo UI" panose="020B0604030504040204" pitchFamily="50" charset="-128"/>
                <a:ea typeface="Meiryo UI" panose="020B0604030504040204" pitchFamily="50" charset="-128"/>
              </a:rPr>
              <a:t>取得する。また、取得した値を</a:t>
            </a:r>
            <a:r>
              <a:rPr lang="en-US" altLang="ja-JP" sz="1050" b="1" dirty="0" smtClean="0">
                <a:latin typeface="Meiryo UI" panose="020B0604030504040204" pitchFamily="50" charset="-128"/>
                <a:ea typeface="Meiryo UI" panose="020B0604030504040204" pitchFamily="50" charset="-128"/>
              </a:rPr>
              <a:t>D3DXMATERIAL</a:t>
            </a:r>
            <a:r>
              <a:rPr lang="ja-JP" altLang="en-US" sz="1050" b="1" dirty="0" smtClean="0">
                <a:latin typeface="Meiryo UI" panose="020B0604030504040204" pitchFamily="50" charset="-128"/>
                <a:ea typeface="Meiryo UI" panose="020B0604030504040204" pitchFamily="50" charset="-128"/>
              </a:rPr>
              <a:t>ポインタに</a:t>
            </a:r>
            <a:endParaRPr lang="en-US" altLang="ja-JP" sz="1050" b="1" dirty="0" smtClean="0">
              <a:latin typeface="Meiryo UI" panose="020B0604030504040204" pitchFamily="50" charset="-128"/>
              <a:ea typeface="Meiryo UI" panose="020B0604030504040204" pitchFamily="50" charset="-128"/>
            </a:endParaRPr>
          </a:p>
          <a:p>
            <a:r>
              <a:rPr lang="en-US" altLang="ja-JP" sz="1050" b="1" dirty="0">
                <a:latin typeface="Meiryo UI" panose="020B0604030504040204" pitchFamily="50" charset="-128"/>
                <a:ea typeface="Meiryo UI" panose="020B0604030504040204" pitchFamily="50" charset="-128"/>
              </a:rPr>
              <a:t> </a:t>
            </a:r>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キャストし、</a:t>
            </a:r>
            <a:r>
              <a:rPr lang="en-US" altLang="ja-JP" sz="1050" b="1" dirty="0" smtClean="0">
                <a:latin typeface="Meiryo UI" panose="020B0604030504040204" pitchFamily="50" charset="-128"/>
                <a:ea typeface="Meiryo UI" panose="020B0604030504040204" pitchFamily="50" charset="-128"/>
              </a:rPr>
              <a:t>D3DXMATERIAL</a:t>
            </a:r>
            <a:r>
              <a:rPr lang="ja-JP" altLang="en-US" sz="1050" b="1" dirty="0" smtClean="0">
                <a:latin typeface="Meiryo UI" panose="020B0604030504040204" pitchFamily="50" charset="-128"/>
                <a:ea typeface="Meiryo UI" panose="020B0604030504040204" pitchFamily="50" charset="-128"/>
              </a:rPr>
              <a:t>ポインタへ格納することで、</a:t>
            </a:r>
            <a:r>
              <a:rPr lang="en-US" altLang="ja-JP" sz="1050" b="1" dirty="0" smtClean="0">
                <a:latin typeface="Meiryo UI" panose="020B0604030504040204" pitchFamily="50" charset="-128"/>
                <a:ea typeface="Meiryo UI" panose="020B0604030504040204" pitchFamily="50" charset="-128"/>
              </a:rPr>
              <a:t>D3DXMATERIAL</a:t>
            </a:r>
            <a:r>
              <a:rPr lang="ja-JP" altLang="en-US" sz="1050" b="1" dirty="0" smtClean="0">
                <a:latin typeface="Meiryo UI" panose="020B0604030504040204" pitchFamily="50" charset="-128"/>
                <a:ea typeface="Meiryo UI" panose="020B0604030504040204" pitchFamily="50" charset="-128"/>
              </a:rPr>
              <a:t>としてアクセスできる。</a:t>
            </a:r>
            <a:endParaRPr lang="en-US" altLang="ja-JP" sz="1050" b="1" dirty="0" smtClean="0">
              <a:latin typeface="Meiryo UI" panose="020B0604030504040204" pitchFamily="50" charset="-128"/>
              <a:ea typeface="Meiryo UI" panose="020B0604030504040204" pitchFamily="50" charset="-128"/>
            </a:endParaRPr>
          </a:p>
          <a:p>
            <a:endParaRPr kumimoji="1" lang="en-US" altLang="ja-JP" sz="1050" b="1"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③マテリアル情報格納用配列作成</a:t>
            </a:r>
            <a:endParaRPr lang="en-US" altLang="ja-JP" sz="1100" dirty="0" smtClean="0">
              <a:latin typeface="Meiryo UI" panose="020B0604030504040204" pitchFamily="50" charset="-128"/>
              <a:ea typeface="Meiryo UI" panose="020B0604030504040204" pitchFamily="50" charset="-128"/>
            </a:endParaRPr>
          </a:p>
          <a:p>
            <a:r>
              <a:rPr kumimoji="1" lang="ja-JP" altLang="en-US" sz="1050" dirty="0" smtClean="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　</a:t>
            </a:r>
            <a:r>
              <a:rPr kumimoji="1" lang="ja-JP" altLang="en-US" sz="1050" b="1" dirty="0" smtClean="0">
                <a:latin typeface="Meiryo UI" panose="020B0604030504040204" pitchFamily="50" charset="-128"/>
                <a:ea typeface="Meiryo UI" panose="020B0604030504040204" pitchFamily="50" charset="-128"/>
              </a:rPr>
              <a:t>マテリアル情報</a:t>
            </a:r>
            <a:r>
              <a:rPr kumimoji="1" lang="en-US" altLang="ja-JP" sz="1050" b="1" dirty="0" smtClean="0">
                <a:latin typeface="Meiryo UI" panose="020B0604030504040204" pitchFamily="50" charset="-128"/>
                <a:ea typeface="Meiryo UI" panose="020B0604030504040204" pitchFamily="50" charset="-128"/>
              </a:rPr>
              <a:t>(D3DMATERIAL9)</a:t>
            </a:r>
            <a:r>
              <a:rPr kumimoji="1" lang="ja-JP" altLang="en-US" sz="1050" b="1" dirty="0" smtClean="0">
                <a:latin typeface="Meiryo UI" panose="020B0604030504040204" pitchFamily="50" charset="-128"/>
                <a:ea typeface="Meiryo UI" panose="020B0604030504040204" pitchFamily="50" charset="-128"/>
              </a:rPr>
              <a:t>を格納する為の動的配列を生成</a:t>
            </a:r>
            <a:r>
              <a:rPr kumimoji="1" lang="ja-JP" altLang="en-US" sz="1050" dirty="0" smtClean="0">
                <a:latin typeface="Meiryo UI" panose="020B0604030504040204" pitchFamily="50" charset="-128"/>
                <a:ea typeface="Meiryo UI" panose="020B0604030504040204" pitchFamily="50" charset="-128"/>
              </a:rPr>
              <a:t>する。なお、</a:t>
            </a:r>
            <a:r>
              <a:rPr kumimoji="1" lang="ja-JP" altLang="en-US" sz="1050" b="1" dirty="0" smtClean="0">
                <a:latin typeface="Meiryo UI" panose="020B0604030504040204" pitchFamily="50" charset="-128"/>
                <a:ea typeface="Meiryo UI" panose="020B0604030504040204" pitchFamily="50" charset="-128"/>
              </a:rPr>
              <a:t>要素数は</a:t>
            </a:r>
            <a:endParaRPr kumimoji="1" lang="en-US" altLang="ja-JP" sz="1050" b="1" dirty="0" smtClean="0">
              <a:latin typeface="Meiryo UI" panose="020B0604030504040204" pitchFamily="50" charset="-128"/>
              <a:ea typeface="Meiryo UI" panose="020B0604030504040204" pitchFamily="50" charset="-128"/>
            </a:endParaRPr>
          </a:p>
          <a:p>
            <a:r>
              <a:rPr lang="ja-JP" altLang="en-US" sz="1050" b="1" dirty="0" smtClean="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　</a:t>
            </a:r>
            <a:r>
              <a:rPr kumimoji="1" lang="en-US" altLang="ja-JP" sz="1050" b="1" dirty="0" smtClean="0">
                <a:latin typeface="Meiryo UI" panose="020B0604030504040204" pitchFamily="50" charset="-128"/>
                <a:ea typeface="Meiryo UI" panose="020B0604030504040204" pitchFamily="50" charset="-128"/>
              </a:rPr>
              <a:t>D3DXLoadMeshFromX</a:t>
            </a:r>
            <a:r>
              <a:rPr kumimoji="1" lang="ja-JP" altLang="en-US" sz="1050" b="1" dirty="0" err="1" smtClean="0">
                <a:latin typeface="Meiryo UI" panose="020B0604030504040204" pitchFamily="50" charset="-128"/>
                <a:ea typeface="Meiryo UI" panose="020B0604030504040204" pitchFamily="50" charset="-128"/>
              </a:rPr>
              <a:t>にて</a:t>
            </a:r>
            <a:r>
              <a:rPr kumimoji="1" lang="ja-JP" altLang="en-US" sz="1050" b="1" dirty="0" smtClean="0">
                <a:latin typeface="Meiryo UI" panose="020B0604030504040204" pitchFamily="50" charset="-128"/>
                <a:ea typeface="Meiryo UI" panose="020B0604030504040204" pitchFamily="50" charset="-128"/>
              </a:rPr>
              <a:t>取得した値</a:t>
            </a:r>
            <a:r>
              <a:rPr kumimoji="1" lang="ja-JP" altLang="en-US" sz="1050" dirty="0" smtClean="0">
                <a:latin typeface="Meiryo UI" panose="020B0604030504040204" pitchFamily="50" charset="-128"/>
                <a:ea typeface="Meiryo UI" panose="020B0604030504040204" pitchFamily="50" charset="-128"/>
              </a:rPr>
              <a:t>を使用する。</a:t>
            </a:r>
            <a:endParaRPr kumimoji="1" lang="en-US" altLang="ja-JP" sz="1050" dirty="0" smtClean="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④テクスチャ格納用</a:t>
            </a:r>
            <a:r>
              <a:rPr lang="ja-JP" altLang="en-US" sz="1100" dirty="0">
                <a:latin typeface="Meiryo UI" panose="020B0604030504040204" pitchFamily="50" charset="-128"/>
                <a:ea typeface="Meiryo UI" panose="020B0604030504040204" pitchFamily="50" charset="-128"/>
              </a:rPr>
              <a:t>配列作成</a:t>
            </a:r>
            <a:endParaRPr lang="en-US" altLang="ja-JP" sz="1100" dirty="0">
              <a:latin typeface="Meiryo UI" panose="020B0604030504040204" pitchFamily="50" charset="-128"/>
              <a:ea typeface="Meiryo UI" panose="020B0604030504040204" pitchFamily="50" charset="-128"/>
            </a:endParaRPr>
          </a:p>
          <a:p>
            <a:r>
              <a:rPr lang="ja-JP" altLang="en-US" sz="1050" dirty="0" smtClean="0">
                <a:latin typeface="Meiryo UI" panose="020B0604030504040204" pitchFamily="50" charset="-128"/>
                <a:ea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テクスチャ</a:t>
            </a:r>
            <a:r>
              <a:rPr lang="en-US" altLang="ja-JP" sz="1050" b="1" dirty="0" smtClean="0">
                <a:latin typeface="Meiryo UI" panose="020B0604030504040204" pitchFamily="50" charset="-128"/>
                <a:ea typeface="Meiryo UI" panose="020B0604030504040204" pitchFamily="50" charset="-128"/>
              </a:rPr>
              <a:t>(LPDIRECT3DTEXTURE9</a:t>
            </a:r>
            <a:r>
              <a:rPr lang="en-US" altLang="ja-JP" sz="1050" b="1" dirty="0">
                <a:latin typeface="Meiryo UI" panose="020B0604030504040204" pitchFamily="50" charset="-128"/>
                <a:ea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rPr>
              <a:t>を格納する為の動的配列を生成</a:t>
            </a:r>
            <a:r>
              <a:rPr lang="ja-JP" altLang="en-US" sz="1050" dirty="0">
                <a:latin typeface="Meiryo UI" panose="020B0604030504040204" pitchFamily="50" charset="-128"/>
                <a:ea typeface="Meiryo UI" panose="020B0604030504040204" pitchFamily="50" charset="-128"/>
              </a:rPr>
              <a:t>する。なお、</a:t>
            </a:r>
            <a:r>
              <a:rPr lang="ja-JP" altLang="en-US" sz="1050" b="1" dirty="0">
                <a:latin typeface="Meiryo UI" panose="020B0604030504040204" pitchFamily="50" charset="-128"/>
                <a:ea typeface="Meiryo UI" panose="020B0604030504040204" pitchFamily="50" charset="-128"/>
              </a:rPr>
              <a:t>要素数は</a:t>
            </a:r>
            <a:endParaRPr lang="en-US" altLang="ja-JP" sz="1050" b="1" dirty="0">
              <a:latin typeface="Meiryo UI" panose="020B0604030504040204" pitchFamily="50" charset="-128"/>
              <a:ea typeface="Meiryo UI" panose="020B0604030504040204" pitchFamily="50" charset="-128"/>
            </a:endParaRPr>
          </a:p>
          <a:p>
            <a:r>
              <a:rPr lang="ja-JP" altLang="en-US" sz="1050" b="1" dirty="0" smtClean="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　</a:t>
            </a:r>
            <a:r>
              <a:rPr lang="en-US" altLang="ja-JP" sz="1050" b="1" dirty="0">
                <a:latin typeface="Meiryo UI" panose="020B0604030504040204" pitchFamily="50" charset="-128"/>
                <a:ea typeface="Meiryo UI" panose="020B0604030504040204" pitchFamily="50" charset="-128"/>
              </a:rPr>
              <a:t>D3DXLoadMeshFromX</a:t>
            </a:r>
            <a:r>
              <a:rPr lang="ja-JP" altLang="en-US" sz="1050" b="1" dirty="0" err="1">
                <a:latin typeface="Meiryo UI" panose="020B0604030504040204" pitchFamily="50" charset="-128"/>
                <a:ea typeface="Meiryo UI" panose="020B0604030504040204" pitchFamily="50" charset="-128"/>
              </a:rPr>
              <a:t>にて</a:t>
            </a:r>
            <a:r>
              <a:rPr lang="ja-JP" altLang="en-US" sz="1050" b="1" dirty="0">
                <a:latin typeface="Meiryo UI" panose="020B0604030504040204" pitchFamily="50" charset="-128"/>
                <a:ea typeface="Meiryo UI" panose="020B0604030504040204" pitchFamily="50" charset="-128"/>
              </a:rPr>
              <a:t>取得した値</a:t>
            </a:r>
            <a:r>
              <a:rPr lang="ja-JP" altLang="en-US" sz="1050" dirty="0">
                <a:latin typeface="Meiryo UI" panose="020B0604030504040204" pitchFamily="50" charset="-128"/>
                <a:ea typeface="Meiryo UI" panose="020B0604030504040204" pitchFamily="50" charset="-128"/>
              </a:rPr>
              <a:t>を使用する。</a:t>
            </a:r>
            <a:endParaRPr lang="en-US" altLang="ja-JP" sz="1050" dirty="0">
              <a:latin typeface="Meiryo UI" panose="020B0604030504040204" pitchFamily="50" charset="-128"/>
              <a:ea typeface="Meiryo UI" panose="020B0604030504040204" pitchFamily="50" charset="-128"/>
            </a:endParaRPr>
          </a:p>
          <a:p>
            <a:endParaRPr kumimoji="1" lang="en-US" altLang="ja-JP" sz="105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⑤マテリアル、テクスチャをすべて抜き出す</a:t>
            </a:r>
            <a:endParaRPr lang="en-US" altLang="ja-JP" sz="1100" dirty="0" smtClean="0">
              <a:latin typeface="Meiryo UI" panose="020B0604030504040204" pitchFamily="50" charset="-128"/>
              <a:ea typeface="Meiryo UI" panose="020B0604030504040204" pitchFamily="50" charset="-128"/>
            </a:endParaRPr>
          </a:p>
          <a:p>
            <a:r>
              <a:rPr kumimoji="1" lang="ja-JP" altLang="en-US" sz="1050" dirty="0" smtClean="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マテリアル数分ループし、マテリアルおよびテクスチャを③、④で作成した動的配列に順次格納していく。</a:t>
            </a:r>
            <a:endParaRPr kumimoji="1" lang="en-US" altLang="ja-JP" sz="1050" dirty="0" smtClean="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ただし、マテリアルは必ず存在するがモデルによってはテクスチャが存在しないものもあるため、マテリアル</a:t>
            </a:r>
            <a:endParaRPr kumimoji="1" lang="en-US" altLang="ja-JP" sz="1050" dirty="0" smtClean="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バッファの当該要素がテクスチャ名を持っているかを判定し、持っている場合には</a:t>
            </a:r>
            <a:r>
              <a:rPr lang="ja-JP" altLang="en-US" sz="1050" dirty="0" smtClean="0">
                <a:latin typeface="Meiryo UI" panose="020B0604030504040204" pitchFamily="50" charset="-128"/>
                <a:ea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   D3DXCreateTextureFromFileEx</a:t>
            </a:r>
            <a:r>
              <a:rPr lang="ja-JP" altLang="en-US" sz="1050" dirty="0" smtClean="0">
                <a:latin typeface="Meiryo UI" panose="020B0604030504040204" pitchFamily="50" charset="-128"/>
                <a:ea typeface="Meiryo UI" panose="020B0604030504040204" pitchFamily="50" charset="-128"/>
              </a:rPr>
              <a:t>を呼び出しテクスチャを生成し、持っていなければテクスチャ配列の</a:t>
            </a:r>
            <a:endParaRPr lang="en-US" altLang="ja-JP" sz="1050" dirty="0" smtClean="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当該要素に</a:t>
            </a:r>
            <a:r>
              <a:rPr lang="en-US" altLang="ja-JP" sz="1050" dirty="0" smtClean="0">
                <a:latin typeface="Meiryo UI" panose="020B0604030504040204" pitchFamily="50" charset="-128"/>
                <a:ea typeface="Meiryo UI" panose="020B0604030504040204" pitchFamily="50" charset="-128"/>
              </a:rPr>
              <a:t>NULL</a:t>
            </a:r>
            <a:r>
              <a:rPr lang="ja-JP" altLang="en-US" sz="1050" dirty="0" smtClean="0">
                <a:latin typeface="Meiryo UI" panose="020B0604030504040204" pitchFamily="50" charset="-128"/>
                <a:ea typeface="Meiryo UI" panose="020B0604030504040204" pitchFamily="50" charset="-128"/>
              </a:rPr>
              <a:t>を格納する。</a:t>
            </a:r>
            <a:endParaRPr lang="en-US" altLang="ja-JP" sz="1050" dirty="0" smtClean="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⑥バッファの解放</a:t>
            </a:r>
            <a:endParaRPr lang="en-US" altLang="ja-JP" sz="1100" dirty="0" smtClean="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　</a:t>
            </a:r>
            <a:r>
              <a:rPr kumimoji="1" lang="ja-JP" altLang="en-US" sz="1050" b="1" dirty="0" smtClean="0">
                <a:latin typeface="Meiryo UI" panose="020B0604030504040204" pitchFamily="50" charset="-128"/>
                <a:ea typeface="Meiryo UI" panose="020B0604030504040204" pitchFamily="50" charset="-128"/>
              </a:rPr>
              <a:t>マテリアルバッファは使用後リリース</a:t>
            </a:r>
            <a:r>
              <a:rPr kumimoji="1" lang="ja-JP" altLang="en-US" sz="1050" dirty="0" smtClean="0">
                <a:latin typeface="Meiryo UI" panose="020B0604030504040204" pitchFamily="50" charset="-128"/>
                <a:ea typeface="Meiryo UI" panose="020B0604030504040204" pitchFamily="50" charset="-128"/>
              </a:rPr>
              <a:t>する。なお、安全にリリースをする為に、マクロ定義している。</a:t>
            </a:r>
            <a:r>
              <a:rPr kumimoji="1" lang="en-US" altLang="ja-JP" sz="1050" dirty="0" smtClean="0">
                <a:latin typeface="Meiryo UI" panose="020B0604030504040204" pitchFamily="50" charset="-128"/>
                <a:ea typeface="Meiryo UI" panose="020B0604030504040204" pitchFamily="50" charset="-128"/>
              </a:rPr>
              <a:t/>
            </a:r>
            <a:br>
              <a:rPr kumimoji="1" lang="en-US" altLang="ja-JP" sz="1050" dirty="0" smtClean="0">
                <a:latin typeface="Meiryo UI" panose="020B0604030504040204" pitchFamily="50" charset="-128"/>
                <a:ea typeface="Meiryo UI" panose="020B0604030504040204" pitchFamily="50" charset="-128"/>
              </a:rPr>
            </a:br>
            <a:r>
              <a:rPr kumimoji="1" lang="en-US" altLang="ja-JP" sz="1050" dirty="0" smtClean="0">
                <a:latin typeface="Meiryo UI" panose="020B0604030504040204" pitchFamily="50" charset="-128"/>
                <a:ea typeface="Meiryo UI" panose="020B0604030504040204" pitchFamily="50" charset="-128"/>
              </a:rPr>
              <a:t>    SAFE_RELEASE</a:t>
            </a:r>
            <a:r>
              <a:rPr kumimoji="1" lang="ja-JP" altLang="en-US" sz="1050" dirty="0" smtClean="0">
                <a:latin typeface="Meiryo UI" panose="020B0604030504040204" pitchFamily="50" charset="-128"/>
                <a:ea typeface="Meiryo UI" panose="020B0604030504040204" pitchFamily="50" charset="-128"/>
              </a:rPr>
              <a:t>マクロ関数を使用する</a:t>
            </a:r>
            <a:r>
              <a:rPr lang="ja-JP" altLang="en-US" sz="1050" dirty="0" smtClean="0">
                <a:latin typeface="Meiryo UI" panose="020B0604030504040204" pitchFamily="50" charset="-128"/>
                <a:ea typeface="Meiryo UI" panose="020B0604030504040204" pitchFamily="50" charset="-128"/>
              </a:rPr>
              <a:t>。ここで</a:t>
            </a:r>
            <a:r>
              <a:rPr lang="ja-JP" altLang="en-US" sz="1050" b="1" dirty="0" smtClean="0">
                <a:latin typeface="Meiryo UI" panose="020B0604030504040204" pitchFamily="50" charset="-128"/>
                <a:ea typeface="Meiryo UI" panose="020B0604030504040204" pitchFamily="50" charset="-128"/>
              </a:rPr>
              <a:t>マテリアルバッファを解放しな</a:t>
            </a:r>
            <a:r>
              <a:rPr lang="ja-JP" altLang="en-US" sz="1050" b="1" dirty="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ければ、メモリ上に</a:t>
            </a:r>
            <a:endParaRPr lang="en-US" altLang="ja-JP" sz="1050" b="1" dirty="0">
              <a:latin typeface="Meiryo UI" panose="020B0604030504040204" pitchFamily="50" charset="-128"/>
              <a:ea typeface="Meiryo UI" panose="020B0604030504040204" pitchFamily="50" charset="-128"/>
            </a:endParaRPr>
          </a:p>
          <a:p>
            <a:r>
              <a:rPr lang="en-US" altLang="ja-JP" sz="1050" b="1" dirty="0" smtClean="0">
                <a:latin typeface="Meiryo UI" panose="020B0604030504040204" pitchFamily="50" charset="-128"/>
                <a:ea typeface="Meiryo UI" panose="020B0604030504040204" pitchFamily="50" charset="-128"/>
              </a:rPr>
              <a:t>    </a:t>
            </a:r>
            <a:r>
              <a:rPr lang="ja-JP" altLang="en-US" sz="1050" b="1" dirty="0" smtClean="0">
                <a:latin typeface="Meiryo UI" panose="020B0604030504040204" pitchFamily="50" charset="-128"/>
                <a:ea typeface="Meiryo UI" panose="020B0604030504040204" pitchFamily="50" charset="-128"/>
              </a:rPr>
              <a:t>マテリアルバッファの情報が残ってしまう為、必ずメモリリークを引き起こしてしまう</a:t>
            </a:r>
            <a:r>
              <a:rPr lang="ja-JP" altLang="en-US" sz="1050" dirty="0" smtClean="0">
                <a:latin typeface="Meiryo UI" panose="020B0604030504040204" pitchFamily="50" charset="-128"/>
                <a:ea typeface="Meiryo UI" panose="020B0604030504040204" pitchFamily="50" charset="-128"/>
              </a:rPr>
              <a:t>。</a:t>
            </a:r>
            <a:endParaRPr kumimoji="1" lang="en-US" altLang="ja-JP" sz="1050" dirty="0" smtClean="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09026" y="5148064"/>
            <a:ext cx="1396536"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6.7</a:t>
            </a:r>
            <a:r>
              <a:rPr kumimoji="1" lang="ja-JP" altLang="en-US" u="sng" dirty="0" smtClean="0">
                <a:latin typeface="Meiryo UI" panose="020B0604030504040204" pitchFamily="50" charset="-128"/>
                <a:ea typeface="Meiryo UI" panose="020B0604030504040204" pitchFamily="50" charset="-128"/>
              </a:rPr>
              <a:t>　</a:t>
            </a:r>
            <a:r>
              <a:rPr lang="ja-JP" altLang="en-US" u="sng" dirty="0" smtClean="0">
                <a:latin typeface="Meiryo UI" panose="020B0604030504040204" pitchFamily="50" charset="-128"/>
                <a:ea typeface="Meiryo UI" panose="020B0604030504040204" pitchFamily="50" charset="-128"/>
              </a:rPr>
              <a:t>実装例</a:t>
            </a:r>
            <a:endParaRPr kumimoji="1" lang="ja-JP" altLang="en-US" u="sng"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93076" y="5518557"/>
            <a:ext cx="5792614"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メッシュを作成するプログラムを以下に記述する。なお、今回使用するモデルデータは　「</a:t>
            </a:r>
            <a:r>
              <a:rPr lang="en-US" altLang="ja-JP" sz="1100" dirty="0" smtClean="0">
                <a:latin typeface="Meiryo UI" panose="020B0604030504040204" pitchFamily="50" charset="-128"/>
                <a:ea typeface="Meiryo UI" panose="020B0604030504040204" pitchFamily="50" charset="-128"/>
              </a:rPr>
              <a:t>6.3X</a:t>
            </a:r>
            <a:r>
              <a:rPr lang="ja-JP" altLang="en-US" sz="1100" dirty="0" smtClean="0">
                <a:latin typeface="Meiryo UI" panose="020B0604030504040204" pitchFamily="50" charset="-128"/>
                <a:ea typeface="Meiryo UI" panose="020B0604030504040204" pitchFamily="50" charset="-128"/>
              </a:rPr>
              <a:t>ファイルの構造」　にて説明したモデルである。</a:t>
            </a:r>
            <a:endParaRPr lang="en-US" altLang="ja-JP" sz="1100" dirty="0" smtClean="0">
              <a:latin typeface="Meiryo UI" panose="020B0604030504040204" pitchFamily="50" charset="-128"/>
              <a:ea typeface="Meiryo UI" panose="020B0604030504040204" pitchFamily="50" charset="-128"/>
            </a:endParaRPr>
          </a:p>
        </p:txBody>
      </p:sp>
      <p:sp>
        <p:nvSpPr>
          <p:cNvPr id="8" name="正方形/長方形 7"/>
          <p:cNvSpPr/>
          <p:nvPr/>
        </p:nvSpPr>
        <p:spPr>
          <a:xfrm>
            <a:off x="525050" y="6092671"/>
            <a:ext cx="5472608" cy="2123658"/>
          </a:xfrm>
          <a:prstGeom prst="rect">
            <a:avLst/>
          </a:prstGeom>
          <a:ln w="19050">
            <a:noFill/>
          </a:ln>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省略</a:t>
            </a:r>
          </a:p>
          <a:p>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define WINDOWS_WIDTH </a:t>
            </a:r>
            <a:r>
              <a:rPr lang="en-US" altLang="ja-JP" sz="1100" dirty="0" smtClean="0">
                <a:latin typeface="ゆたぽん（コーディング）" panose="02000609000000000000" pitchFamily="1" charset="-128"/>
                <a:ea typeface="Meiryo UI" panose="020B0604030504040204" pitchFamily="50" charset="-128"/>
              </a:rPr>
              <a:t>720	//</a:t>
            </a:r>
            <a:r>
              <a:rPr lang="ja-JP" altLang="en-US" sz="1100" dirty="0">
                <a:latin typeface="ゆたぽん（コーディング）" panose="02000609000000000000" pitchFamily="1" charset="-128"/>
                <a:ea typeface="Meiryo UI" panose="020B0604030504040204" pitchFamily="50" charset="-128"/>
              </a:rPr>
              <a:t>ウィンドウ幅</a:t>
            </a:r>
          </a:p>
          <a:p>
            <a:r>
              <a:rPr lang="en-US" altLang="ja-JP" sz="1100" dirty="0">
                <a:latin typeface="ゆたぽん（コーディング）" panose="02000609000000000000" pitchFamily="1" charset="-128"/>
                <a:ea typeface="Meiryo UI" panose="020B0604030504040204" pitchFamily="50" charset="-128"/>
              </a:rPr>
              <a:t>#define WINDOWS_HEIGHT 480//</a:t>
            </a:r>
            <a:r>
              <a:rPr lang="ja-JP" altLang="en-US" sz="1100" dirty="0">
                <a:latin typeface="ゆたぽん（コーディング）" panose="02000609000000000000" pitchFamily="1" charset="-128"/>
                <a:ea typeface="Meiryo UI" panose="020B0604030504040204" pitchFamily="50" charset="-128"/>
              </a:rPr>
              <a:t>ウィンドウ</a:t>
            </a:r>
            <a:r>
              <a:rPr lang="ja-JP" altLang="en-US" sz="1100" dirty="0" smtClean="0">
                <a:latin typeface="ゆたぽん（コーディング）" panose="02000609000000000000" pitchFamily="1" charset="-128"/>
                <a:ea typeface="Meiryo UI" panose="020B0604030504040204" pitchFamily="50" charset="-128"/>
              </a:rPr>
              <a:t>高さ</a:t>
            </a:r>
            <a:endParaRPr lang="en-US" altLang="ja-JP" sz="1100" dirty="0" smtClean="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メッシュ用構造体</a:t>
            </a:r>
          </a:p>
          <a:p>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typedef</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struct</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MESH</a:t>
            </a:r>
          </a:p>
          <a:p>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LPDIRECT3DTEXTURE9*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pTextures</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テクスチャ</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D3DMATERIAL9*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pMaterials</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マテリアル</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LPD3DXMESH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pMesh</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メッシュ</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DWORD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materialNum</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マテリアル数</a:t>
            </a:r>
          </a:p>
          <a:p>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p:txBody>
      </p:sp>
      <p:sp>
        <p:nvSpPr>
          <p:cNvPr id="9" name="正方形/長方形 8"/>
          <p:cNvSpPr/>
          <p:nvPr/>
        </p:nvSpPr>
        <p:spPr>
          <a:xfrm>
            <a:off x="450306" y="5894566"/>
            <a:ext cx="1672253"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DxCommonData.h</a:t>
            </a:r>
            <a:r>
              <a:rPr lang="en-US" altLang="ja-JP" sz="1100" dirty="0" smtClean="0">
                <a:latin typeface="Meiryo UI" panose="020B0604030504040204" pitchFamily="50" charset="-128"/>
                <a:ea typeface="Meiryo UI" panose="020B0604030504040204" pitchFamily="50" charset="-128"/>
              </a:rPr>
              <a:t>&gt;</a:t>
            </a:r>
            <a:endParaRPr lang="ja-JP" altLang="en-US" sz="1100" dirty="0">
              <a:latin typeface="Meiryo UI" panose="020B0604030504040204" pitchFamily="50" charset="-128"/>
              <a:ea typeface="Meiryo UI" panose="020B0604030504040204" pitchFamily="50" charset="-128"/>
            </a:endParaRPr>
          </a:p>
        </p:txBody>
      </p:sp>
      <p:sp>
        <p:nvSpPr>
          <p:cNvPr id="10" name="正方形/長方形 9"/>
          <p:cNvSpPr/>
          <p:nvPr/>
        </p:nvSpPr>
        <p:spPr>
          <a:xfrm>
            <a:off x="493076" y="6146011"/>
            <a:ext cx="5760640" cy="2170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 name="正方形/長方形 10"/>
          <p:cNvSpPr/>
          <p:nvPr/>
        </p:nvSpPr>
        <p:spPr>
          <a:xfrm>
            <a:off x="577456" y="6785186"/>
            <a:ext cx="5289191" cy="143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5327002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82</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498604" y="252676"/>
            <a:ext cx="904415"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Mesh.h</a:t>
            </a:r>
            <a:r>
              <a:rPr lang="en-US" altLang="ja-JP" sz="1100" dirty="0" smtClean="0">
                <a:latin typeface="Meiryo UI" panose="020B0604030504040204" pitchFamily="50" charset="-128"/>
                <a:ea typeface="Meiryo UI" panose="020B0604030504040204" pitchFamily="50" charset="-128"/>
              </a:rPr>
              <a:t>&gt;</a:t>
            </a:r>
            <a:endParaRPr lang="ja-JP" altLang="en-US" sz="1100" dirty="0">
              <a:latin typeface="Meiryo UI" panose="020B0604030504040204" pitchFamily="50" charset="-128"/>
              <a:ea typeface="Meiryo UI" panose="020B0604030504040204" pitchFamily="50" charset="-128"/>
            </a:endParaRPr>
          </a:p>
        </p:txBody>
      </p:sp>
      <p:sp>
        <p:nvSpPr>
          <p:cNvPr id="5" name="正方形/長方形 4"/>
          <p:cNvSpPr/>
          <p:nvPr/>
        </p:nvSpPr>
        <p:spPr>
          <a:xfrm>
            <a:off x="612676" y="514286"/>
            <a:ext cx="5768652" cy="2970044"/>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CMesh</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・・・省略</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ワールド行列作成関数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SetupMatrices</a:t>
            </a:r>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メッシュ読み込み関数</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HRESULT </a:t>
            </a:r>
            <a:r>
              <a:rPr lang="en-US" altLang="ja-JP" sz="1100" b="1" dirty="0" err="1">
                <a:solidFill>
                  <a:srgbClr val="FF0000"/>
                </a:solidFill>
                <a:latin typeface="ゆたぽん（コーディング）" panose="02000609000000000000" pitchFamily="1" charset="-128"/>
                <a:ea typeface="Meiryo UI" panose="020B0604030504040204" pitchFamily="50" charset="-128"/>
              </a:rPr>
              <a:t>LoadMesh</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getPosition</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const</a:t>
            </a:r>
            <a:r>
              <a:rPr lang="en-US" altLang="ja-JP" sz="1100" dirty="0">
                <a:latin typeface="ゆたぽん（コーディング）" panose="02000609000000000000" pitchFamily="1" charset="-128"/>
                <a:ea typeface="Meiryo UI" panose="020B0604030504040204" pitchFamily="50" charset="-128"/>
              </a:rPr>
              <a:t> { return this-&gt;</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a:latin typeface="ゆたぽん（コーディング）" panose="02000609000000000000" pitchFamily="1" charset="-128"/>
                <a:ea typeface="Meiryo UI" panose="020B0604030504040204" pitchFamily="50" charset="-128"/>
              </a:rPr>
              <a:t>; } //</a:t>
            </a:r>
            <a:r>
              <a:rPr lang="ja-JP" altLang="en-US" sz="1100" dirty="0">
                <a:latin typeface="ゆたぽん（コーディング）" panose="02000609000000000000" pitchFamily="1" charset="-128"/>
                <a:ea typeface="Meiryo UI" panose="020B0604030504040204" pitchFamily="50" charset="-128"/>
              </a:rPr>
              <a:t>位置のゲッター</a:t>
            </a:r>
          </a:p>
          <a:p>
            <a:r>
              <a:rPr lang="en-US" altLang="ja-JP" sz="1100" dirty="0">
                <a:latin typeface="ゆたぽん（コーディング）" panose="02000609000000000000" pitchFamily="1" charset="-128"/>
                <a:ea typeface="Meiryo UI" panose="020B0604030504040204" pitchFamily="50" charset="-128"/>
              </a:rPr>
              <a:t>private:</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MESH </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メッシュ</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位置</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移動量</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・・・省略</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p:txBody>
      </p:sp>
      <p:sp>
        <p:nvSpPr>
          <p:cNvPr id="14" name="正方形/長方形 13"/>
          <p:cNvSpPr/>
          <p:nvPr/>
        </p:nvSpPr>
        <p:spPr>
          <a:xfrm>
            <a:off x="516706" y="514286"/>
            <a:ext cx="5760640" cy="276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 name="正方形/長方形 14"/>
          <p:cNvSpPr/>
          <p:nvPr/>
        </p:nvSpPr>
        <p:spPr>
          <a:xfrm>
            <a:off x="612676" y="1884554"/>
            <a:ext cx="5289191" cy="355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6" name="正方形/長方形 15"/>
          <p:cNvSpPr/>
          <p:nvPr/>
        </p:nvSpPr>
        <p:spPr>
          <a:xfrm>
            <a:off x="612675" y="2574154"/>
            <a:ext cx="5289191" cy="1776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7" name="正方形/長方形 16"/>
          <p:cNvSpPr/>
          <p:nvPr/>
        </p:nvSpPr>
        <p:spPr>
          <a:xfrm>
            <a:off x="562372" y="3627345"/>
            <a:ext cx="5602932" cy="4493538"/>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Mesh.h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smtClean="0">
              <a:latin typeface="ゆたぽん（コーディング）" panose="02000609000000000000" pitchFamily="1" charset="-128"/>
              <a:ea typeface="Meiryo UI" panose="020B0604030504040204" pitchFamily="50" charset="-128"/>
            </a:endParaRPr>
          </a:p>
          <a:p>
            <a:r>
              <a:rPr lang="en-US" altLang="ja-JP" sz="1100" dirty="0" err="1" smtClean="0">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テクスチャ数分ループ</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for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int</a:t>
            </a:r>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idx</a:t>
            </a:r>
            <a:r>
              <a:rPr lang="en-US" altLang="ja-JP" sz="1100" b="1" dirty="0">
                <a:solidFill>
                  <a:srgbClr val="FF0000"/>
                </a:solidFill>
                <a:latin typeface="ゆたぽん（コーディング）" panose="02000609000000000000" pitchFamily="1" charset="-128"/>
                <a:ea typeface="Meiryo UI" panose="020B0604030504040204" pitchFamily="50" charset="-128"/>
              </a:rPr>
              <a:t> = 0; </a:t>
            </a:r>
            <a:r>
              <a:rPr lang="en-US" altLang="ja-JP" sz="1100" b="1" dirty="0" err="1">
                <a:solidFill>
                  <a:srgbClr val="FF0000"/>
                </a:solidFill>
                <a:latin typeface="ゆたぽん（コーディング）" panose="02000609000000000000" pitchFamily="1" charset="-128"/>
                <a:ea typeface="Meiryo UI" panose="020B0604030504040204" pitchFamily="50" charset="-128"/>
              </a:rPr>
              <a:t>idx</a:t>
            </a:r>
            <a:r>
              <a:rPr lang="en-US" altLang="ja-JP" sz="1100" b="1" dirty="0">
                <a:solidFill>
                  <a:srgbClr val="FF0000"/>
                </a:solidFill>
                <a:latin typeface="ゆたぽん（コーディング）" panose="02000609000000000000" pitchFamily="1" charset="-128"/>
                <a:ea typeface="Meiryo UI" panose="020B0604030504040204" pitchFamily="50" charset="-128"/>
              </a:rPr>
              <a:t> &lt; 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m_mesh.materialNum</a:t>
            </a:r>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idx</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SAFE_RELEASE(this-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m_mesh.pTextures</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idx</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テクスチャ当該要素解放</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SAFE_DELETE_ARRAY(this-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m_mesh.pTextures</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テクスチャ動的配列解放</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SAFE_DELETE_ARRAY(this-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m_mesh.pMaterials</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マテリアル動的配列解放</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SAFE_RELEASE(this-</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m_mesh.pMesh</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メッシュ解放</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::Initialize()</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ja-JP" altLang="en-US" sz="1100" b="1" dirty="0" smtClean="0">
                <a:solidFill>
                  <a:srgbClr val="FF0000"/>
                </a:solidFill>
                <a:latin typeface="ゆたぽん（コーディング）" panose="02000609000000000000" pitchFamily="1" charset="-128"/>
                <a:ea typeface="Meiryo UI" panose="020B0604030504040204" pitchFamily="50" charset="-128"/>
              </a:rPr>
              <a:t>メッシュロード</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if </a:t>
            </a:r>
            <a:r>
              <a:rPr lang="en-US" altLang="ja-JP" sz="1100" b="1" dirty="0">
                <a:solidFill>
                  <a:srgbClr val="FF0000"/>
                </a:solidFill>
                <a:latin typeface="ゆたぽん（コーディング）" panose="02000609000000000000" pitchFamily="1" charset="-128"/>
                <a:ea typeface="Meiryo UI" panose="020B0604030504040204" pitchFamily="50" charset="-128"/>
              </a:rPr>
              <a:t>(FAILED(this-&gt;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LoadMesh</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return </a:t>
            </a:r>
            <a:r>
              <a:rPr lang="en-US" altLang="ja-JP" sz="1100" b="1" dirty="0">
                <a:solidFill>
                  <a:srgbClr val="FF0000"/>
                </a:solidFill>
                <a:latin typeface="ゆたぽん（コーディング）" panose="02000609000000000000" pitchFamily="1" charset="-128"/>
                <a:ea typeface="Meiryo UI" panose="020B0604030504040204" pitchFamily="50" charset="-128"/>
              </a:rPr>
              <a:t>E_FAIL;</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a:latin typeface="ゆたぽん（コーディング）" panose="02000609000000000000" pitchFamily="1" charset="-128"/>
                <a:ea typeface="Meiryo UI" panose="020B0604030504040204" pitchFamily="50" charset="-128"/>
              </a:rPr>
              <a:t> = D3DXVECTOR3(0.0f, 0.0f,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座標</a:t>
            </a:r>
            <a:r>
              <a:rPr lang="ja-JP" altLang="en-US" sz="1100" dirty="0" smtClean="0">
                <a:latin typeface="ゆたぽん（コーディング）" panose="02000609000000000000" pitchFamily="1" charset="-128"/>
                <a:ea typeface="Meiryo UI" panose="020B0604030504040204" pitchFamily="50" charset="-128"/>
              </a:rPr>
              <a:t>初期化</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・・・省略</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498604" y="3347864"/>
            <a:ext cx="1063112"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&lt;Mesh.cpp&gt;</a:t>
            </a:r>
            <a:endParaRPr lang="ja-JP" altLang="en-US" sz="1100" dirty="0">
              <a:latin typeface="Meiryo UI" panose="020B0604030504040204" pitchFamily="50" charset="-128"/>
              <a:ea typeface="Meiryo UI" panose="020B0604030504040204" pitchFamily="50" charset="-128"/>
            </a:endParaRPr>
          </a:p>
        </p:txBody>
      </p:sp>
      <p:sp>
        <p:nvSpPr>
          <p:cNvPr id="19" name="正方形/長方形 18"/>
          <p:cNvSpPr/>
          <p:nvPr/>
        </p:nvSpPr>
        <p:spPr>
          <a:xfrm>
            <a:off x="516706" y="3609474"/>
            <a:ext cx="5760640" cy="4562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0" name="正方形/長方形 19"/>
          <p:cNvSpPr/>
          <p:nvPr/>
        </p:nvSpPr>
        <p:spPr>
          <a:xfrm>
            <a:off x="719242" y="4642852"/>
            <a:ext cx="5289191"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3" name="正方形/長方形 22"/>
          <p:cNvSpPr/>
          <p:nvPr/>
        </p:nvSpPr>
        <p:spPr>
          <a:xfrm>
            <a:off x="719241" y="6687651"/>
            <a:ext cx="5289191"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8546101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62372" y="170790"/>
            <a:ext cx="5714974" cy="8217634"/>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::Update</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・・・省略</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::Draw</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・・・省略</a:t>
            </a:r>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SetupMatrices</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・・・省略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b="1" dirty="0">
                <a:solidFill>
                  <a:srgbClr val="FF0000"/>
                </a:solidFill>
                <a:latin typeface="ゆたぽん（コーディング）" panose="02000609000000000000" pitchFamily="1" charset="-128"/>
                <a:ea typeface="Meiryo UI" panose="020B0604030504040204" pitchFamily="50" charset="-128"/>
              </a:rPr>
              <a:t>HRESULT </a:t>
            </a:r>
            <a:r>
              <a:rPr lang="en-US" altLang="ja-JP" sz="1100" b="1" dirty="0" err="1">
                <a:solidFill>
                  <a:srgbClr val="FF0000"/>
                </a:solidFill>
                <a:latin typeface="ゆたぽん（コーディング）" panose="02000609000000000000" pitchFamily="1" charset="-128"/>
                <a:ea typeface="Meiryo UI" panose="020B0604030504040204" pitchFamily="50" charset="-128"/>
              </a:rPr>
              <a:t>CMesh</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LoadMesh</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LPD3DXBUFFER </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pMaterialBuffer</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マテリアルバッファ</a:t>
            </a:r>
          </a:p>
          <a:p>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r>
              <a:rPr lang="en-US" altLang="ja-JP" sz="1100" b="1" dirty="0">
                <a:solidFill>
                  <a:srgbClr val="FF0000"/>
                </a:solidFill>
                <a:latin typeface="ゆたぽん（コーディング）" panose="02000609000000000000" pitchFamily="1" charset="-128"/>
                <a:ea typeface="Meiryo UI" panose="020B0604030504040204" pitchFamily="50" charset="-128"/>
              </a:rPr>
              <a:t>X</a:t>
            </a:r>
            <a:r>
              <a:rPr lang="ja-JP" altLang="en-US" sz="1100" b="1" dirty="0">
                <a:solidFill>
                  <a:srgbClr val="FF0000"/>
                </a:solidFill>
                <a:latin typeface="ゆたぽん（コーディング）" panose="02000609000000000000" pitchFamily="1" charset="-128"/>
                <a:ea typeface="Meiryo UI" panose="020B0604030504040204" pitchFamily="50" charset="-128"/>
              </a:rPr>
              <a:t>ファイル読み込み</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if </a:t>
            </a:r>
            <a:r>
              <a:rPr lang="en-US" altLang="ja-JP" sz="1100" b="1" dirty="0">
                <a:solidFill>
                  <a:srgbClr val="FF0000"/>
                </a:solidFill>
                <a:latin typeface="ゆたぽん（コーディング）" panose="02000609000000000000" pitchFamily="1" charset="-128"/>
                <a:ea typeface="Meiryo UI" panose="020B0604030504040204" pitchFamily="50" charset="-128"/>
              </a:rPr>
              <a:t>(FAILED(D3DXLoadMeshFromX("X\\</a:t>
            </a:r>
            <a:r>
              <a:rPr lang="en-US" altLang="ja-JP" sz="1100" b="1" dirty="0" err="1">
                <a:solidFill>
                  <a:srgbClr val="FF0000"/>
                </a:solidFill>
                <a:latin typeface="ゆたぽん（コーディング）" panose="02000609000000000000" pitchFamily="1" charset="-128"/>
                <a:ea typeface="Meiryo UI" panose="020B0604030504040204" pitchFamily="50" charset="-128"/>
              </a:rPr>
              <a:t>cube.x</a:t>
            </a:r>
            <a:r>
              <a:rPr lang="en-US" altLang="ja-JP" sz="1100" b="1" dirty="0">
                <a:solidFill>
                  <a:srgbClr val="FF0000"/>
                </a:solidFill>
                <a:latin typeface="ゆたぽん（コーディング）" panose="02000609000000000000" pitchFamily="1" charset="-128"/>
                <a:ea typeface="Meiryo UI" panose="020B0604030504040204" pitchFamily="50" charset="-128"/>
              </a:rPr>
              <a:t>", D3DXMESH_MANAGED</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err="1" smtClean="0">
                <a:solidFill>
                  <a:srgbClr val="FF0000"/>
                </a:solidFill>
                <a:latin typeface="ゆたぽん（コーディング）" panose="02000609000000000000" pitchFamily="1" charset="-128"/>
                <a:ea typeface="Meiryo UI" panose="020B0604030504040204" pitchFamily="50" charset="-128"/>
              </a:rPr>
              <a:t>graphicsDevice</a:t>
            </a:r>
            <a:r>
              <a:rPr lang="en-US" altLang="ja-JP" sz="1100" b="1" dirty="0">
                <a:solidFill>
                  <a:srgbClr val="FF0000"/>
                </a:solidFill>
                <a:latin typeface="ゆたぽん（コーディング）" panose="02000609000000000000" pitchFamily="1" charset="-128"/>
                <a:ea typeface="Meiryo UI" panose="020B0604030504040204" pitchFamily="50" charset="-128"/>
              </a:rPr>
              <a:t>(), NULL, &amp;</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pMaterialBuffer</a:t>
            </a:r>
            <a:r>
              <a:rPr lang="en-US" altLang="ja-JP" sz="1100" b="1" dirty="0">
                <a:solidFill>
                  <a:srgbClr val="FF0000"/>
                </a:solidFill>
                <a:latin typeface="ゆたぽん（コーディング）" panose="02000609000000000000" pitchFamily="1" charset="-128"/>
                <a:ea typeface="Meiryo UI" panose="020B0604030504040204" pitchFamily="50" charset="-128"/>
              </a:rPr>
              <a:t>, NULL, </a:t>
            </a:r>
            <a:endParaRPr lang="en-US" altLang="ja-JP" sz="1100" b="1" dirty="0" smtClean="0">
              <a:solidFill>
                <a:srgbClr val="FF0000"/>
              </a:solidFill>
              <a:latin typeface="ゆたぽん（コーディング）" panose="02000609000000000000" pitchFamily="1" charset="-128"/>
              <a:ea typeface="Meiryo UI" panose="020B0604030504040204" pitchFamily="50" charset="-128"/>
            </a:endParaRP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&amp;</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m_mesh.materialNum</a:t>
            </a:r>
            <a:r>
              <a:rPr lang="en-US" altLang="ja-JP" sz="1100" b="1" dirty="0">
                <a:solidFill>
                  <a:srgbClr val="FF0000"/>
                </a:solidFill>
                <a:latin typeface="ゆたぽん（コーディング）" panose="02000609000000000000" pitchFamily="1" charset="-128"/>
                <a:ea typeface="Meiryo UI" panose="020B0604030504040204" pitchFamily="50" charset="-128"/>
              </a:rPr>
              <a:t>, &amp;this-&gt;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m_mesh.pMesh</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return </a:t>
            </a:r>
            <a:r>
              <a:rPr lang="en-US" altLang="ja-JP" sz="1100" b="1" dirty="0">
                <a:solidFill>
                  <a:srgbClr val="FF0000"/>
                </a:solidFill>
                <a:latin typeface="ゆたぽん（コーディング）" panose="02000609000000000000" pitchFamily="1" charset="-128"/>
                <a:ea typeface="Meiryo UI" panose="020B0604030504040204" pitchFamily="50" charset="-128"/>
              </a:rPr>
              <a:t>E_FAIL;</a:t>
            </a:r>
          </a:p>
          <a:p>
            <a:r>
              <a:rPr lang="ja-JP" altLang="en-US" sz="1100" b="1" dirty="0" smtClean="0">
                <a:solidFill>
                  <a:srgbClr val="FF0000"/>
                </a:solidFill>
                <a:latin typeface="ゆたぽん（コーディング）" panose="02000609000000000000" pitchFamily="1" charset="-128"/>
                <a:ea typeface="Meiryo UI" panose="020B0604030504040204" pitchFamily="50" charset="-128"/>
              </a:rPr>
              <a:t>　</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a:t>
            </a:r>
          </a:p>
          <a:p>
            <a:endParaRPr lang="en-US" altLang="ja-JP"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マテリアルにキャスト</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D3DXMATERIAL *</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pMatPt</a:t>
            </a:r>
            <a:r>
              <a:rPr lang="en-US" altLang="ja-JP" sz="1100" b="1" dirty="0">
                <a:solidFill>
                  <a:srgbClr val="FF0000"/>
                </a:solidFill>
                <a:latin typeface="ゆたぽん（コーディング）" panose="02000609000000000000" pitchFamily="1" charset="-128"/>
                <a:ea typeface="Meiryo UI" panose="020B0604030504040204" pitchFamily="50" charset="-128"/>
              </a:rPr>
              <a:t> = (D3DXMATERIAL*)(</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pMaterialBuffer</a:t>
            </a:r>
            <a:r>
              <a:rPr lang="en-US" altLang="ja-JP" sz="1100" b="1" dirty="0">
                <a:solidFill>
                  <a:srgbClr val="FF0000"/>
                </a:solidFill>
                <a:latin typeface="ゆたぽん（コーディング）" panose="02000609000000000000" pitchFamily="1" charset="-128"/>
                <a:ea typeface="Meiryo UI" panose="020B0604030504040204" pitchFamily="50" charset="-128"/>
              </a:rPr>
              <a:t>-&gt;</a:t>
            </a:r>
            <a:r>
              <a:rPr lang="en-US" altLang="ja-JP" sz="1100" b="1" dirty="0" err="1">
                <a:solidFill>
                  <a:srgbClr val="FF0000"/>
                </a:solidFill>
                <a:latin typeface="ゆたぽん（コーディング）" panose="02000609000000000000" pitchFamily="1" charset="-128"/>
                <a:ea typeface="Meiryo UI" panose="020B0604030504040204" pitchFamily="50" charset="-128"/>
              </a:rPr>
              <a:t>GetBufferPointer</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マテリアル情報格納用配列を確保する</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m_mesh.pMaterials</a:t>
            </a:r>
            <a:r>
              <a:rPr lang="en-US" altLang="ja-JP" sz="1100" b="1" dirty="0">
                <a:solidFill>
                  <a:srgbClr val="FF0000"/>
                </a:solidFill>
                <a:latin typeface="ゆたぽん（コーディング）" panose="02000609000000000000" pitchFamily="1" charset="-128"/>
                <a:ea typeface="Meiryo UI" panose="020B0604030504040204" pitchFamily="50" charset="-128"/>
              </a:rPr>
              <a:t> = new D3DMATERIAL9[this-&gt;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m_mesh.materialNum</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テクスチャ情報格納用配列を確保する</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m_mesh.pTextures</a:t>
            </a:r>
            <a:r>
              <a:rPr lang="en-US" altLang="ja-JP" sz="1100" b="1" dirty="0">
                <a:solidFill>
                  <a:srgbClr val="FF0000"/>
                </a:solidFill>
                <a:latin typeface="ゆたぽん（コーディング）" panose="02000609000000000000" pitchFamily="1" charset="-128"/>
                <a:ea typeface="Meiryo UI" panose="020B0604030504040204" pitchFamily="50" charset="-128"/>
              </a:rPr>
              <a:t> = new LPDIRECT3DTEXTURE9[this-&gt;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m_mesh.materialNum</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マテリアル全てを抜き出す</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nn-NO" altLang="ja-JP" sz="1100" b="1" dirty="0">
                <a:solidFill>
                  <a:srgbClr val="FF0000"/>
                </a:solidFill>
                <a:latin typeface="ゆたぽん（コーディング）" panose="02000609000000000000" pitchFamily="1" charset="-128"/>
                <a:ea typeface="Meiryo UI" panose="020B0604030504040204" pitchFamily="50" charset="-128"/>
              </a:rPr>
              <a:t>for (int i = 0; i &lt; this-&gt;m_mesh.materialNum; i++)</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マテリアル格納処理</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m_mesh.pMaterials</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 = </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pMatPt</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].MatD3D;</a:t>
            </a:r>
          </a:p>
          <a:p>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テクスチャが存在するか？</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if (</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pMatPt</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pTextureFilename</a:t>
            </a:r>
            <a:r>
              <a:rPr lang="en-US" altLang="ja-JP" sz="1100" b="1" dirty="0">
                <a:solidFill>
                  <a:srgbClr val="FF0000"/>
                </a:solidFill>
                <a:latin typeface="ゆたぽん（コーディング）" panose="02000609000000000000" pitchFamily="1" charset="-128"/>
                <a:ea typeface="Meiryo UI" panose="020B0604030504040204" pitchFamily="50" charset="-128"/>
              </a:rPr>
              <a:t> != NULL &amp;&amp;</a:t>
            </a:r>
          </a:p>
          <a:p>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strlen</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pMatPt</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pTextureFilename</a:t>
            </a:r>
            <a:r>
              <a:rPr lang="en-US" altLang="ja-JP" sz="1100" b="1" dirty="0">
                <a:solidFill>
                  <a:srgbClr val="FF0000"/>
                </a:solidFill>
                <a:latin typeface="ゆたぽん（コーディング）" panose="02000609000000000000" pitchFamily="1" charset="-128"/>
                <a:ea typeface="Meiryo UI" panose="020B0604030504040204" pitchFamily="50" charset="-128"/>
              </a:rPr>
              <a:t>) &gt; 0)</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テクスチャ生成</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D3DXCreateTextureFromFileEx(</a:t>
            </a:r>
            <a:r>
              <a:rPr lang="en-US" altLang="ja-JP" sz="1100" b="1" dirty="0" err="1">
                <a:solidFill>
                  <a:srgbClr val="FF0000"/>
                </a:solidFill>
                <a:latin typeface="ゆたぽん（コーディング）" panose="02000609000000000000" pitchFamily="1" charset="-128"/>
                <a:ea typeface="Meiryo UI" panose="020B0604030504040204" pitchFamily="50" charset="-128"/>
              </a:rPr>
              <a:t>graphicsDevice</a:t>
            </a:r>
            <a:r>
              <a:rPr lang="en-US" altLang="ja-JP" sz="1100" b="1" dirty="0">
                <a:solidFill>
                  <a:srgbClr val="FF0000"/>
                </a:solidFill>
                <a:latin typeface="ゆたぽん（コーディング）" panose="02000609000000000000" pitchFamily="1" charset="-128"/>
                <a:ea typeface="Meiryo UI" panose="020B0604030504040204" pitchFamily="50" charset="-128"/>
              </a:rPr>
              <a:t>(), </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pMatPt</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pTextureFilename</a:t>
            </a:r>
            <a:r>
              <a:rPr lang="en-US" altLang="ja-JP" sz="1100" b="1" dirty="0">
                <a:solidFill>
                  <a:srgbClr val="FF0000"/>
                </a:solidFill>
                <a:latin typeface="ゆたぽん（コーディング）" panose="02000609000000000000" pitchFamily="1" charset="-128"/>
                <a:ea typeface="Meiryo UI" panose="020B0604030504040204" pitchFamily="50" charset="-128"/>
              </a:rPr>
              <a:t>, 0, 0, 0, 0, </a:t>
            </a:r>
          </a:p>
          <a:p>
            <a:r>
              <a:rPr lang="en-US" altLang="ja-JP" sz="1100" b="1" dirty="0">
                <a:solidFill>
                  <a:srgbClr val="FF0000"/>
                </a:solidFill>
                <a:latin typeface="ゆたぽん（コーディング）" panose="02000609000000000000" pitchFamily="1" charset="-128"/>
                <a:ea typeface="Meiryo UI" panose="020B0604030504040204" pitchFamily="50" charset="-128"/>
              </a:rPr>
              <a:t>		D3DFMT_UNKNOWN, D3DPOOL_DEFAULT,</a:t>
            </a:r>
          </a:p>
          <a:p>
            <a:r>
              <a:rPr lang="en-US" altLang="ja-JP" sz="1100" b="1" dirty="0">
                <a:solidFill>
                  <a:srgbClr val="FF0000"/>
                </a:solidFill>
                <a:latin typeface="ゆたぽん（コーディング）" panose="02000609000000000000" pitchFamily="1" charset="-128"/>
                <a:ea typeface="Meiryo UI" panose="020B0604030504040204" pitchFamily="50" charset="-128"/>
              </a:rPr>
              <a:t>		D3DX_DEFAULT, D3DX_DEFAULT, 0xff000000, NULL,</a:t>
            </a:r>
          </a:p>
          <a:p>
            <a:r>
              <a:rPr lang="en-US" altLang="ja-JP" sz="1100" b="1" dirty="0">
                <a:solidFill>
                  <a:srgbClr val="FF0000"/>
                </a:solidFill>
                <a:latin typeface="ゆたぽん（コーディング）" panose="02000609000000000000" pitchFamily="1" charset="-128"/>
                <a:ea typeface="Meiryo UI" panose="020B0604030504040204" pitchFamily="50" charset="-128"/>
              </a:rPr>
              <a:t>		NULL, &amp;this-&gt;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m_mesh.pTextures</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en-US" altLang="ja-JP" sz="1100" b="1" dirty="0">
                <a:solidFill>
                  <a:srgbClr val="FF0000"/>
                </a:solidFill>
                <a:latin typeface="ゆたぽん（コーディング）" panose="02000609000000000000" pitchFamily="1" charset="-128"/>
                <a:ea typeface="Meiryo UI" panose="020B0604030504040204" pitchFamily="50" charset="-128"/>
              </a:rPr>
              <a:t>      else{</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this-&gt;</a:t>
            </a:r>
            <a:r>
              <a:rPr lang="en-US" altLang="ja-JP" sz="1100" b="1" dirty="0" err="1">
                <a:solidFill>
                  <a:srgbClr val="FF0000"/>
                </a:solidFill>
                <a:latin typeface="ゆたぽん（コーディング）" panose="02000609000000000000" pitchFamily="1" charset="-128"/>
                <a:ea typeface="Meiryo UI" panose="020B0604030504040204" pitchFamily="50" charset="-128"/>
              </a:rPr>
              <a:t>m_mesh.pTextures</a:t>
            </a:r>
            <a:r>
              <a:rPr lang="en-US" altLang="ja-JP" sz="1100" b="1" dirty="0">
                <a:solidFill>
                  <a:srgbClr val="FF0000"/>
                </a:solidFill>
                <a:latin typeface="ゆたぽん（コーディング）" panose="02000609000000000000" pitchFamily="1" charset="-128"/>
                <a:ea typeface="Meiryo UI" panose="020B0604030504040204" pitchFamily="50" charset="-128"/>
              </a:rPr>
              <a:t>[</a:t>
            </a:r>
            <a:r>
              <a:rPr lang="en-US" altLang="ja-JP" sz="1100" b="1" dirty="0" err="1">
                <a:solidFill>
                  <a:srgbClr val="FF0000"/>
                </a:solidFill>
                <a:latin typeface="ゆたぽん（コーディング）" panose="02000609000000000000" pitchFamily="1" charset="-128"/>
                <a:ea typeface="Meiryo UI" panose="020B0604030504040204" pitchFamily="50" charset="-128"/>
              </a:rPr>
              <a:t>i</a:t>
            </a:r>
            <a:r>
              <a:rPr lang="en-US" altLang="ja-JP" sz="1100" b="1" dirty="0">
                <a:solidFill>
                  <a:srgbClr val="FF0000"/>
                </a:solidFill>
                <a:latin typeface="ゆたぽん（コーディング）" panose="02000609000000000000" pitchFamily="1" charset="-128"/>
                <a:ea typeface="Meiryo UI" panose="020B0604030504040204" pitchFamily="50" charset="-128"/>
              </a:rPr>
              <a:t>] = NULL</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テクスチャ名、テクスチャ情報無し</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a:t>
            </a:r>
          </a:p>
          <a:p>
            <a:r>
              <a:rPr lang="ja-JP" altLang="en-US" sz="1100" b="1" dirty="0">
                <a:solidFill>
                  <a:srgbClr val="FF0000"/>
                </a:solidFill>
                <a:latin typeface="ゆたぽん（コーディング）" panose="02000609000000000000" pitchFamily="1" charset="-128"/>
                <a:ea typeface="Meiryo UI" panose="020B0604030504040204" pitchFamily="50" charset="-128"/>
              </a:rPr>
              <a:t>　</a:t>
            </a:r>
            <a:r>
              <a:rPr lang="en-US" altLang="ja-JP" sz="1100" b="1" dirty="0">
                <a:solidFill>
                  <a:srgbClr val="FF0000"/>
                </a:solidFill>
                <a:latin typeface="ゆたぽん（コーディング）" panose="02000609000000000000" pitchFamily="1" charset="-128"/>
                <a:ea typeface="Meiryo UI" panose="020B0604030504040204" pitchFamily="50" charset="-128"/>
              </a:rPr>
              <a:t>SAFE_RELEASE(</a:t>
            </a:r>
            <a:r>
              <a:rPr lang="en-US" altLang="ja-JP" sz="1100" b="1" dirty="0" err="1">
                <a:solidFill>
                  <a:srgbClr val="FF0000"/>
                </a:solidFill>
                <a:latin typeface="ゆたぽん（コーディング）" panose="02000609000000000000" pitchFamily="1" charset="-128"/>
                <a:ea typeface="Meiryo UI" panose="020B0604030504040204" pitchFamily="50" charset="-128"/>
              </a:rPr>
              <a:t>pMaterialBuffer</a:t>
            </a:r>
            <a:r>
              <a:rPr lang="en-US" altLang="ja-JP" sz="1100" b="1" dirty="0" smtClean="0">
                <a:solidFill>
                  <a:srgbClr val="FF0000"/>
                </a:solidFill>
                <a:latin typeface="ゆたぽん（コーディング）" panose="02000609000000000000" pitchFamily="1" charset="-128"/>
                <a:ea typeface="Meiryo UI" panose="020B0604030504040204" pitchFamily="50" charset="-128"/>
              </a:rPr>
              <a:t>);          //</a:t>
            </a:r>
            <a:r>
              <a:rPr lang="ja-JP" altLang="en-US" sz="1100" b="1" dirty="0">
                <a:solidFill>
                  <a:srgbClr val="FF0000"/>
                </a:solidFill>
                <a:latin typeface="ゆたぽん（コーディング）" panose="02000609000000000000" pitchFamily="1" charset="-128"/>
                <a:ea typeface="Meiryo UI" panose="020B0604030504040204" pitchFamily="50" charset="-128"/>
              </a:rPr>
              <a:t>バッファの解放</a:t>
            </a:r>
          </a:p>
          <a:p>
            <a:r>
              <a:rPr lang="en-US" altLang="ja-JP" sz="1100" b="1" dirty="0">
                <a:solidFill>
                  <a:srgbClr val="FF0000"/>
                </a:solidFill>
                <a:latin typeface="ゆたぽん（コーディング）" panose="02000609000000000000" pitchFamily="1" charset="-128"/>
                <a:ea typeface="Meiryo UI" panose="020B0604030504040204" pitchFamily="50" charset="-128"/>
              </a:rPr>
              <a:t>}</a:t>
            </a:r>
            <a:endParaRPr lang="ja-JP" altLang="en-US" sz="1100" b="1" dirty="0">
              <a:solidFill>
                <a:srgbClr val="FF0000"/>
              </a:solidFill>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83</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516706" y="152919"/>
            <a:ext cx="5864622" cy="7874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 name="正方形/長方形 14"/>
          <p:cNvSpPr/>
          <p:nvPr/>
        </p:nvSpPr>
        <p:spPr>
          <a:xfrm>
            <a:off x="617238" y="875114"/>
            <a:ext cx="5548066" cy="7079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 name="正方形/長方形 10"/>
          <p:cNvSpPr/>
          <p:nvPr/>
        </p:nvSpPr>
        <p:spPr>
          <a:xfrm>
            <a:off x="516706" y="8064562"/>
            <a:ext cx="4873450" cy="261610"/>
          </a:xfrm>
          <a:prstGeom prst="rect">
            <a:avLst/>
          </a:prstGeom>
        </p:spPr>
        <p:txBody>
          <a:bodyPr wrap="none">
            <a:spAutoFit/>
          </a:bodyPr>
          <a:lstStyle/>
          <a:p>
            <a:r>
              <a:rPr lang="ja-JP" altLang="en-US" sz="1100" dirty="0" smtClean="0">
                <a:latin typeface="ゆたぽん（コーディング）" panose="02000609000000000000" pitchFamily="1" charset="-128"/>
                <a:ea typeface="Meiryo UI" panose="020B0604030504040204" pitchFamily="50" charset="-128"/>
              </a:rPr>
              <a:t>この実装では描画を実装しているが、まだ説明していない為、コーディングは省略する。</a:t>
            </a:r>
            <a:endParaRPr lang="ja-JP" altLang="en-US" sz="1100" dirty="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616640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84</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09026" y="251520"/>
            <a:ext cx="1989647"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6.8</a:t>
            </a:r>
            <a:r>
              <a:rPr kumimoji="1" lang="ja-JP" altLang="en-US" u="sng" dirty="0" smtClean="0">
                <a:latin typeface="Meiryo UI" panose="020B0604030504040204" pitchFamily="50" charset="-128"/>
                <a:ea typeface="Meiryo UI" panose="020B0604030504040204" pitchFamily="50" charset="-128"/>
              </a:rPr>
              <a:t>　メッシュの描画</a:t>
            </a:r>
            <a:endParaRPr kumimoji="1" lang="ja-JP" altLang="en-US" u="sng"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93076" y="683568"/>
            <a:ext cx="5792614" cy="938719"/>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メッシュを描画する際には、</a:t>
            </a:r>
            <a:r>
              <a:rPr lang="ja-JP" altLang="en-US" sz="1100" b="1" dirty="0" smtClean="0">
                <a:latin typeface="Meiryo UI" panose="020B0604030504040204" pitchFamily="50" charset="-128"/>
                <a:ea typeface="Meiryo UI" panose="020B0604030504040204" pitchFamily="50" charset="-128"/>
              </a:rPr>
              <a:t>サブセット分描画を行う必要がある</a:t>
            </a:r>
            <a:r>
              <a:rPr lang="ja-JP" altLang="en-US" sz="1100" dirty="0" smtClean="0">
                <a:latin typeface="Meiryo UI" panose="020B0604030504040204" pitchFamily="50" charset="-128"/>
                <a:ea typeface="Meiryo UI" panose="020B0604030504040204" pitchFamily="50" charset="-128"/>
              </a:rPr>
              <a:t>。サブセットとは、マテリアルの数と今は考えれば良い。そのため、メッシュの描画を行う際にはマテリアル数分ループさせ該当するサブセットを描画する処理を実装しなければならない。また、</a:t>
            </a:r>
            <a:r>
              <a:rPr lang="ja-JP" altLang="en-US" sz="1100" b="1" dirty="0" smtClean="0">
                <a:latin typeface="Meiryo UI" panose="020B0604030504040204" pitchFamily="50" charset="-128"/>
                <a:ea typeface="Meiryo UI" panose="020B0604030504040204" pitchFamily="50" charset="-128"/>
              </a:rPr>
              <a:t>描画ループの前にワールド行列を</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デバイスに対して適用し、描画ループ内で</a:t>
            </a:r>
            <a:r>
              <a:rPr lang="ja-JP" altLang="en-US" sz="1100" b="1" dirty="0">
                <a:latin typeface="Meiryo UI" panose="020B0604030504040204" pitchFamily="50" charset="-128"/>
                <a:ea typeface="Meiryo UI" panose="020B0604030504040204" pitchFamily="50" charset="-128"/>
              </a:rPr>
              <a:t>は</a:t>
            </a:r>
            <a:r>
              <a:rPr lang="ja-JP" altLang="en-US" sz="1100" b="1" dirty="0" smtClean="0">
                <a:latin typeface="Meiryo UI" panose="020B0604030504040204" pitchFamily="50" charset="-128"/>
                <a:ea typeface="Meiryo UI" panose="020B0604030504040204" pitchFamily="50" charset="-128"/>
              </a:rPr>
              <a:t>テクスチャおよびマテリアルを</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デバイスに対して適用した上で描画処理を行う</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488247" y="1761073"/>
            <a:ext cx="5792614"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rPr>
              <a:t>メッシュ</a:t>
            </a:r>
            <a:r>
              <a:rPr lang="ja-JP" altLang="en-US" sz="1100" b="1" dirty="0" smtClean="0">
                <a:latin typeface="Meiryo UI" panose="020B0604030504040204" pitchFamily="50" charset="-128"/>
                <a:ea typeface="Meiryo UI" panose="020B0604030504040204" pitchFamily="50" charset="-128"/>
              </a:rPr>
              <a:t>のサブセットを描画するには、</a:t>
            </a:r>
            <a:r>
              <a:rPr lang="en-US" altLang="ja-JP" sz="1100" b="1" dirty="0" smtClean="0">
                <a:latin typeface="Meiryo UI" panose="020B0604030504040204" pitchFamily="50" charset="-128"/>
                <a:ea typeface="Meiryo UI" panose="020B0604030504040204" pitchFamily="50" charset="-128"/>
              </a:rPr>
              <a:t>LPD3DXMESH</a:t>
            </a:r>
            <a:r>
              <a:rPr lang="ja-JP" altLang="en-US" sz="1100" b="1" dirty="0" smtClean="0">
                <a:latin typeface="Meiryo UI" panose="020B0604030504040204" pitchFamily="50" charset="-128"/>
                <a:ea typeface="Meiryo UI" panose="020B0604030504040204" pitchFamily="50" charset="-128"/>
              </a:rPr>
              <a:t>が持つ</a:t>
            </a:r>
            <a:r>
              <a:rPr lang="en-US" altLang="ja-JP" sz="1100" b="1" dirty="0" err="1" smtClean="0">
                <a:latin typeface="Meiryo UI" panose="020B0604030504040204" pitchFamily="50" charset="-128"/>
                <a:ea typeface="Meiryo UI" panose="020B0604030504040204" pitchFamily="50" charset="-128"/>
              </a:rPr>
              <a:t>DrawSubset</a:t>
            </a:r>
            <a:r>
              <a:rPr lang="ja-JP" altLang="en-US" sz="1100" b="1" dirty="0" smtClean="0">
                <a:latin typeface="Meiryo UI" panose="020B0604030504040204" pitchFamily="50" charset="-128"/>
                <a:ea typeface="Meiryo UI" panose="020B0604030504040204" pitchFamily="50" charset="-128"/>
              </a:rPr>
              <a:t>関数を使用する</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01322" y="2023825"/>
            <a:ext cx="5636770" cy="1277273"/>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err="1" smtClean="0">
                <a:latin typeface="Meiryo UI" panose="020B0604030504040204" pitchFamily="50" charset="-128"/>
                <a:ea typeface="Meiryo UI" panose="020B0604030504040204" pitchFamily="50" charset="-128"/>
              </a:rPr>
              <a:t>DrawSubset</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メッシュのサブセットを</a:t>
            </a:r>
            <a:r>
              <a:rPr lang="ja-JP" altLang="en-US" sz="1100" dirty="0" smtClean="0">
                <a:latin typeface="ゆたぽん（コーディング）" panose="02000609000000000000" pitchFamily="1" charset="-128"/>
                <a:ea typeface="Meiryo UI" panose="020B0604030504040204" pitchFamily="50" charset="-128"/>
              </a:rPr>
              <a:t>描画する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DrawSubset</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AttribId</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描画するメッシュのサブセット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14" name="正方形/長方形 13"/>
          <p:cNvSpPr/>
          <p:nvPr/>
        </p:nvSpPr>
        <p:spPr>
          <a:xfrm>
            <a:off x="620688" y="2234609"/>
            <a:ext cx="5669266" cy="1066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 name="テキスト ボックス 14"/>
          <p:cNvSpPr txBox="1"/>
          <p:nvPr/>
        </p:nvSpPr>
        <p:spPr>
          <a:xfrm>
            <a:off x="323231" y="3482588"/>
            <a:ext cx="1396536"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6.9</a:t>
            </a:r>
            <a:r>
              <a:rPr kumimoji="1" lang="ja-JP" altLang="en-US" u="sng" dirty="0" smtClean="0">
                <a:latin typeface="Meiryo UI" panose="020B0604030504040204" pitchFamily="50" charset="-128"/>
                <a:ea typeface="Meiryo UI" panose="020B0604030504040204" pitchFamily="50" charset="-128"/>
              </a:rPr>
              <a:t>　実装例</a:t>
            </a:r>
            <a:endParaRPr kumimoji="1" lang="ja-JP" altLang="en-US" u="sng" dirty="0">
              <a:latin typeface="Meiryo UI" panose="020B0604030504040204" pitchFamily="50" charset="-128"/>
              <a:ea typeface="Meiryo UI" panose="020B0604030504040204" pitchFamily="50" charset="-128"/>
            </a:endParaRPr>
          </a:p>
        </p:txBody>
      </p:sp>
      <p:sp>
        <p:nvSpPr>
          <p:cNvPr id="16" name="正方形/長方形 15"/>
          <p:cNvSpPr/>
          <p:nvPr/>
        </p:nvSpPr>
        <p:spPr>
          <a:xfrm>
            <a:off x="706388" y="4299064"/>
            <a:ext cx="5602932" cy="2292935"/>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CMesh</a:t>
            </a:r>
            <a:r>
              <a:rPr lang="en-US" altLang="ja-JP" sz="1100" dirty="0">
                <a:latin typeface="ゆたぽん（コーディング）" panose="02000609000000000000" pitchFamily="1" charset="-128"/>
                <a:ea typeface="Meiryo UI" panose="020B0604030504040204" pitchFamily="50" charset="-128"/>
              </a:rPr>
              <a:t>::Draw()</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ワールド行列</a:t>
            </a:r>
            <a:r>
              <a:rPr lang="ja-JP" altLang="en-US" sz="1100" dirty="0" smtClean="0">
                <a:latin typeface="ゆたぽん（コーディング）" panose="02000609000000000000" pitchFamily="1" charset="-128"/>
                <a:ea typeface="Meiryo UI" panose="020B0604030504040204" pitchFamily="50" charset="-128"/>
              </a:rPr>
              <a:t>セット</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SetTransform</a:t>
            </a:r>
            <a:r>
              <a:rPr lang="en-US" altLang="ja-JP" sz="1100" dirty="0">
                <a:latin typeface="ゆたぽん（コーディング）" panose="02000609000000000000" pitchFamily="1" charset="-128"/>
                <a:ea typeface="Meiryo UI" panose="020B0604030504040204" pitchFamily="50" charset="-128"/>
              </a:rPr>
              <a:t>(D3DTS_WORLD, &amp;this-&gt;</a:t>
            </a:r>
            <a:r>
              <a:rPr lang="en-US" altLang="ja-JP" sz="1100" dirty="0" err="1">
                <a:latin typeface="ゆたぽん（コーディング）" panose="02000609000000000000" pitchFamily="1" charset="-128"/>
                <a:ea typeface="Meiryo UI" panose="020B0604030504040204" pitchFamily="50" charset="-128"/>
              </a:rPr>
              <a:t>m_worldMatrix</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for </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idx</a:t>
            </a:r>
            <a:r>
              <a:rPr lang="en-US" altLang="ja-JP" sz="1100" dirty="0">
                <a:latin typeface="ゆたぽん（コーディング）" panose="02000609000000000000" pitchFamily="1" charset="-128"/>
                <a:ea typeface="Meiryo UI" panose="020B0604030504040204" pitchFamily="50" charset="-128"/>
              </a:rPr>
              <a:t> = 0; </a:t>
            </a:r>
            <a:r>
              <a:rPr lang="en-US" altLang="ja-JP" sz="1100" dirty="0" err="1">
                <a:latin typeface="ゆたぽん（コーディング）" panose="02000609000000000000" pitchFamily="1" charset="-128"/>
                <a:ea typeface="Meiryo UI" panose="020B0604030504040204" pitchFamily="50" charset="-128"/>
              </a:rPr>
              <a:t>idx</a:t>
            </a:r>
            <a:r>
              <a:rPr lang="en-US" altLang="ja-JP" sz="1100" dirty="0">
                <a:latin typeface="ゆたぽん（コーディング）" panose="02000609000000000000" pitchFamily="1" charset="-128"/>
                <a:ea typeface="Meiryo UI" panose="020B0604030504040204" pitchFamily="50" charset="-128"/>
              </a:rPr>
              <a:t> &lt; this-&gt;</a:t>
            </a:r>
            <a:r>
              <a:rPr lang="en-US" altLang="ja-JP" sz="1100" dirty="0" err="1">
                <a:latin typeface="ゆたぽん（コーディング）" panose="02000609000000000000" pitchFamily="1" charset="-128"/>
                <a:ea typeface="Meiryo UI" panose="020B0604030504040204" pitchFamily="50" charset="-128"/>
              </a:rPr>
              <a:t>m_mesh.materialNum</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idx</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マテリアルセット</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SetMaterial</a:t>
            </a:r>
            <a:r>
              <a:rPr lang="en-US" altLang="ja-JP" sz="1100" dirty="0">
                <a:latin typeface="ゆたぽん（コーディング）" panose="02000609000000000000" pitchFamily="1" charset="-128"/>
                <a:ea typeface="Meiryo UI" panose="020B0604030504040204" pitchFamily="50" charset="-128"/>
              </a:rPr>
              <a:t>(&amp;this-&gt;</a:t>
            </a:r>
            <a:r>
              <a:rPr lang="en-US" altLang="ja-JP" sz="1100" dirty="0" err="1">
                <a:latin typeface="ゆたぽん（コーディング）" panose="02000609000000000000" pitchFamily="1" charset="-128"/>
                <a:ea typeface="Meiryo UI" panose="020B0604030504040204" pitchFamily="50" charset="-128"/>
              </a:rPr>
              <a:t>m_mesh.pMaterials</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idx</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テクスチャセット</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SetTexture</a:t>
            </a:r>
            <a:r>
              <a:rPr lang="en-US" altLang="ja-JP" sz="1100" dirty="0">
                <a:latin typeface="ゆたぽん（コーディング）" panose="02000609000000000000" pitchFamily="1" charset="-128"/>
                <a:ea typeface="Meiryo UI" panose="020B0604030504040204" pitchFamily="50" charset="-128"/>
              </a:rPr>
              <a:t>(0, this-&gt;</a:t>
            </a:r>
            <a:r>
              <a:rPr lang="en-US" altLang="ja-JP" sz="1100" dirty="0" err="1">
                <a:latin typeface="ゆたぽん（コーディング）" panose="02000609000000000000" pitchFamily="1" charset="-128"/>
                <a:ea typeface="Meiryo UI" panose="020B0604030504040204" pitchFamily="50" charset="-128"/>
              </a:rPr>
              <a:t>m_mesh.pTextures</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idx</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m_mesh.pMesh</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DrawSubset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idx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サブセット描画</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17" name="正方形/長方形 16"/>
          <p:cNvSpPr/>
          <p:nvPr/>
        </p:nvSpPr>
        <p:spPr>
          <a:xfrm>
            <a:off x="498604" y="3950350"/>
            <a:ext cx="1063112"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&lt;Mesh.cpp&gt;</a:t>
            </a:r>
            <a:endParaRPr lang="ja-JP" altLang="en-US" sz="1100" dirty="0">
              <a:latin typeface="Meiryo UI" panose="020B0604030504040204" pitchFamily="50" charset="-128"/>
              <a:ea typeface="Meiryo UI" panose="020B0604030504040204" pitchFamily="50" charset="-128"/>
            </a:endParaRPr>
          </a:p>
        </p:txBody>
      </p:sp>
      <p:sp>
        <p:nvSpPr>
          <p:cNvPr id="18" name="正方形/長方形 17"/>
          <p:cNvSpPr/>
          <p:nvPr/>
        </p:nvSpPr>
        <p:spPr>
          <a:xfrm>
            <a:off x="620688" y="4211960"/>
            <a:ext cx="5760640" cy="2380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8216887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85</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09026" y="251520"/>
            <a:ext cx="1770036"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6.10</a:t>
            </a:r>
            <a:r>
              <a:rPr kumimoji="1" lang="ja-JP" altLang="en-US" u="sng" dirty="0" smtClean="0">
                <a:latin typeface="Meiryo UI" panose="020B0604030504040204" pitchFamily="50" charset="-128"/>
                <a:ea typeface="Meiryo UI" panose="020B0604030504040204" pitchFamily="50" charset="-128"/>
              </a:rPr>
              <a:t>　</a:t>
            </a:r>
            <a:r>
              <a:rPr lang="ja-JP" altLang="en-US" u="sng" dirty="0">
                <a:latin typeface="Meiryo UI" panose="020B0604030504040204" pitchFamily="50" charset="-128"/>
                <a:ea typeface="Meiryo UI" panose="020B0604030504040204" pitchFamily="50" charset="-128"/>
              </a:rPr>
              <a:t>演習問題</a:t>
            </a:r>
            <a:endParaRPr kumimoji="1" lang="ja-JP" altLang="en-US" u="sng"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93076" y="683568"/>
            <a:ext cx="5792614"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２つのメッシュを描画するプログラムをコーディングしなさい。また、コーディングは以下の仕様に従い、</a:t>
            </a:r>
            <a:r>
              <a:rPr lang="en-US" altLang="ja-JP" sz="1100" dirty="0" smtClean="0">
                <a:latin typeface="Meiryo UI" panose="020B0604030504040204" pitchFamily="50" charset="-128"/>
                <a:ea typeface="Meiryo UI" panose="020B0604030504040204" pitchFamily="50" charset="-128"/>
              </a:rPr>
              <a:t>X</a:t>
            </a:r>
            <a:r>
              <a:rPr lang="ja-JP" altLang="en-US" sz="1100" dirty="0" smtClean="0">
                <a:latin typeface="Meiryo UI" panose="020B0604030504040204" pitchFamily="50" charset="-128"/>
                <a:ea typeface="Meiryo UI" panose="020B0604030504040204" pitchFamily="50" charset="-128"/>
              </a:rPr>
              <a:t>ファイルにおいても以下の２つを使用すること。</a:t>
            </a:r>
            <a:endParaRPr lang="en-US" altLang="ja-JP" sz="1100"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764704" y="1210271"/>
            <a:ext cx="3575612" cy="769441"/>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&lt;X</a:t>
            </a:r>
            <a:r>
              <a:rPr lang="ja-JP" altLang="en-US" sz="1100" dirty="0" smtClean="0">
                <a:latin typeface="ゆたぽん（コーディング）" panose="02000609000000000000" pitchFamily="1" charset="-128"/>
                <a:ea typeface="Meiryo UI" panose="020B0604030504040204" pitchFamily="50" charset="-128"/>
              </a:rPr>
              <a:t>ファイル</a:t>
            </a:r>
            <a:r>
              <a:rPr lang="en-US" altLang="ja-JP" sz="1100" dirty="0" smtClean="0">
                <a:latin typeface="ゆたぽん（コーディング）" panose="02000609000000000000" pitchFamily="1"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a:t>
            </a:r>
            <a:r>
              <a:rPr lang="en-US" altLang="ja-JP" sz="1100" dirty="0" smtClean="0">
                <a:latin typeface="ゆたぽん（コーディング）" panose="02000609000000000000" pitchFamily="1" charset="-128"/>
                <a:ea typeface="Meiryo UI" panose="020B0604030504040204" pitchFamily="50" charset="-128"/>
              </a:rPr>
              <a:t>X</a:t>
            </a:r>
            <a:r>
              <a:rPr lang="ja-JP" altLang="en-US" sz="1100" dirty="0" smtClean="0">
                <a:latin typeface="ゆたぽん（コーディング）" panose="02000609000000000000" pitchFamily="1" charset="-128"/>
                <a:ea typeface="Meiryo UI" panose="020B0604030504040204" pitchFamily="50" charset="-128"/>
              </a:rPr>
              <a:t>フォルダ内の以下の</a:t>
            </a:r>
            <a:r>
              <a:rPr lang="en-US" altLang="ja-JP" sz="1100" dirty="0" smtClean="0">
                <a:latin typeface="ゆたぽん（コーディング）" panose="02000609000000000000" pitchFamily="1" charset="-128"/>
                <a:ea typeface="Meiryo UI" panose="020B0604030504040204" pitchFamily="50" charset="-128"/>
              </a:rPr>
              <a:t>2</a:t>
            </a:r>
            <a:r>
              <a:rPr lang="ja-JP" altLang="en-US" sz="1100" dirty="0" err="1" smtClean="0">
                <a:latin typeface="ゆたぽん（コーディング）" panose="02000609000000000000" pitchFamily="1" charset="-128"/>
                <a:ea typeface="Meiryo UI" panose="020B0604030504040204" pitchFamily="50" charset="-128"/>
              </a:rPr>
              <a:t>つの</a:t>
            </a:r>
            <a:r>
              <a:rPr lang="ja-JP" altLang="en-US" sz="1100" dirty="0" smtClean="0">
                <a:latin typeface="ゆたぽん（コーディング）" panose="02000609000000000000" pitchFamily="1" charset="-128"/>
                <a:ea typeface="Meiryo UI" panose="020B0604030504040204" pitchFamily="50" charset="-128"/>
              </a:rPr>
              <a:t>データを使用する。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①</a:t>
            </a:r>
            <a:r>
              <a:rPr lang="en-US" altLang="ja-JP" sz="1100" dirty="0" err="1" smtClean="0">
                <a:latin typeface="ゆたぽん（コーディング）" panose="02000609000000000000" pitchFamily="1" charset="-128"/>
                <a:ea typeface="Meiryo UI" panose="020B0604030504040204" pitchFamily="50" charset="-128"/>
              </a:rPr>
              <a:t>charaA.x</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②</a:t>
            </a:r>
            <a:r>
              <a:rPr lang="en-US" altLang="ja-JP" sz="1100" dirty="0" err="1" smtClean="0">
                <a:latin typeface="ゆたぽん（コーディング）" panose="02000609000000000000" pitchFamily="1" charset="-128"/>
                <a:ea typeface="Meiryo UI" panose="020B0604030504040204" pitchFamily="50" charset="-128"/>
              </a:rPr>
              <a:t>charaB.x</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10" name="テキスト ボックス 9"/>
          <p:cNvSpPr txBox="1"/>
          <p:nvPr/>
        </p:nvSpPr>
        <p:spPr>
          <a:xfrm>
            <a:off x="764704" y="1979712"/>
            <a:ext cx="3575612" cy="430887"/>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コーディング仕様</a:t>
            </a:r>
            <a:r>
              <a:rPr lang="en-US" altLang="ja-JP" sz="1100" dirty="0" smtClean="0">
                <a:latin typeface="ゆたぽん（コーディング）" panose="02000609000000000000" pitchFamily="1"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①</a:t>
            </a:r>
            <a:r>
              <a:rPr lang="en-US" altLang="ja-JP" sz="1100" dirty="0" smtClean="0">
                <a:latin typeface="ゆたぽん（コーディング）" panose="02000609000000000000" pitchFamily="1" charset="-128"/>
                <a:ea typeface="Meiryo UI" panose="020B0604030504040204" pitchFamily="50" charset="-128"/>
              </a:rPr>
              <a:t>3D</a:t>
            </a:r>
            <a:r>
              <a:rPr lang="ja-JP" altLang="en-US" sz="1100" dirty="0" smtClean="0">
                <a:latin typeface="ゆたぽん（コーディング）" panose="02000609000000000000" pitchFamily="1" charset="-128"/>
                <a:ea typeface="Meiryo UI" panose="020B0604030504040204" pitchFamily="50" charset="-128"/>
              </a:rPr>
              <a:t>モデルは以下のクラス構造とする</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2348880" y="2627784"/>
            <a:ext cx="1800200" cy="252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ysClr val="windowText" lastClr="000000"/>
                </a:solidFill>
                <a:latin typeface="ゆたぽん（コーディング）" panose="02000609000000000000" pitchFamily="1" charset="-128"/>
                <a:ea typeface="Meiryo UI" panose="020B0604030504040204" pitchFamily="50" charset="-128"/>
              </a:rPr>
              <a:t>C3DObject</a:t>
            </a:r>
            <a:endParaRPr kumimoji="1" lang="ja-JP" altLang="en-US" sz="1100" dirty="0">
              <a:solidFill>
                <a:sysClr val="windowText" lastClr="000000"/>
              </a:solidFill>
              <a:latin typeface="ゆたぽん（コーディング）" panose="02000609000000000000" pitchFamily="1" charset="-128"/>
              <a:ea typeface="Meiryo UI" panose="020B0604030504040204" pitchFamily="50" charset="-128"/>
            </a:endParaRPr>
          </a:p>
        </p:txBody>
      </p:sp>
      <p:sp>
        <p:nvSpPr>
          <p:cNvPr id="12" name="正方形/長方形 11"/>
          <p:cNvSpPr/>
          <p:nvPr/>
        </p:nvSpPr>
        <p:spPr>
          <a:xfrm>
            <a:off x="1124744" y="3372460"/>
            <a:ext cx="1800200" cy="252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err="1" smtClean="0">
                <a:solidFill>
                  <a:sysClr val="windowText" lastClr="000000"/>
                </a:solidFill>
                <a:latin typeface="ゆたぽん（コーディング）" panose="02000609000000000000" pitchFamily="1" charset="-128"/>
                <a:ea typeface="Meiryo UI" panose="020B0604030504040204" pitchFamily="50" charset="-128"/>
              </a:rPr>
              <a:t>CCharacterA</a:t>
            </a:r>
            <a:endParaRPr kumimoji="1" lang="ja-JP" altLang="en-US" sz="1100" dirty="0">
              <a:solidFill>
                <a:sysClr val="windowText" lastClr="000000"/>
              </a:solidFill>
              <a:latin typeface="ゆたぽん（コーディング）" panose="02000609000000000000" pitchFamily="1" charset="-128"/>
              <a:ea typeface="Meiryo UI" panose="020B0604030504040204" pitchFamily="50" charset="-128"/>
            </a:endParaRPr>
          </a:p>
        </p:txBody>
      </p:sp>
      <p:sp>
        <p:nvSpPr>
          <p:cNvPr id="13" name="正方形/長方形 12"/>
          <p:cNvSpPr/>
          <p:nvPr/>
        </p:nvSpPr>
        <p:spPr>
          <a:xfrm>
            <a:off x="3573016" y="3372460"/>
            <a:ext cx="1800200" cy="252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err="1" smtClean="0">
                <a:solidFill>
                  <a:sysClr val="windowText" lastClr="000000"/>
                </a:solidFill>
                <a:latin typeface="ゆたぽん（コーディング）" panose="02000609000000000000" pitchFamily="1" charset="-128"/>
                <a:ea typeface="Meiryo UI" panose="020B0604030504040204" pitchFamily="50" charset="-128"/>
              </a:rPr>
              <a:t>CCharacterB</a:t>
            </a:r>
            <a:endParaRPr kumimoji="1" lang="ja-JP" altLang="en-US" sz="1100" dirty="0">
              <a:solidFill>
                <a:sysClr val="windowText" lastClr="000000"/>
              </a:solidFill>
              <a:latin typeface="ゆたぽん（コーディング）" panose="02000609000000000000" pitchFamily="1" charset="-128"/>
              <a:ea typeface="Meiryo UI" panose="020B0604030504040204" pitchFamily="50" charset="-128"/>
            </a:endParaRPr>
          </a:p>
        </p:txBody>
      </p:sp>
      <p:sp>
        <p:nvSpPr>
          <p:cNvPr id="4" name="上矢印 3"/>
          <p:cNvSpPr/>
          <p:nvPr/>
        </p:nvSpPr>
        <p:spPr>
          <a:xfrm>
            <a:off x="3173359" y="2878533"/>
            <a:ext cx="216024" cy="252028"/>
          </a:xfrm>
          <a:prstGeom prst="upArrow">
            <a:avLst>
              <a:gd name="adj1" fmla="val 0"/>
              <a:gd name="adj2" fmla="val 53215"/>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cxnSp>
        <p:nvCxnSpPr>
          <p:cNvPr id="11" name="直線コネクタ 10"/>
          <p:cNvCxnSpPr/>
          <p:nvPr/>
        </p:nvCxnSpPr>
        <p:spPr>
          <a:xfrm>
            <a:off x="2024844" y="3130561"/>
            <a:ext cx="262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12" idx="0"/>
          </p:cNvCxnSpPr>
          <p:nvPr/>
        </p:nvCxnSpPr>
        <p:spPr>
          <a:xfrm>
            <a:off x="2024844" y="3130561"/>
            <a:ext cx="0" cy="241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653136" y="3140690"/>
            <a:ext cx="0" cy="241899"/>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36712" y="3830429"/>
            <a:ext cx="5448978" cy="3477875"/>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②</a:t>
            </a:r>
            <a:r>
              <a:rPr lang="ja-JP" altLang="en-US" sz="1100" dirty="0" smtClean="0">
                <a:latin typeface="Meiryo UI" panose="020B0604030504040204" pitchFamily="50" charset="-128"/>
                <a:ea typeface="Meiryo UI" panose="020B0604030504040204" pitchFamily="50" charset="-128"/>
              </a:rPr>
              <a:t>以下の構造体を作成し値を制御する。なお、構造体宣言は</a:t>
            </a:r>
            <a:r>
              <a:rPr lang="en-US" altLang="ja-JP" sz="1100" dirty="0" err="1" smtClean="0">
                <a:latin typeface="Meiryo UI" panose="020B0604030504040204" pitchFamily="50" charset="-128"/>
                <a:ea typeface="Meiryo UI" panose="020B0604030504040204" pitchFamily="50" charset="-128"/>
              </a:rPr>
              <a:t>DxCommonData.h</a:t>
            </a:r>
            <a:r>
              <a:rPr lang="ja-JP" altLang="en-US" sz="1100" dirty="0" smtClean="0">
                <a:latin typeface="Meiryo UI" panose="020B0604030504040204" pitchFamily="50" charset="-128"/>
                <a:ea typeface="Meiryo UI" panose="020B0604030504040204" pitchFamily="50" charset="-128"/>
              </a:rPr>
              <a:t>で行うこと</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メッシュ用構造体</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typedef</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struct</a:t>
            </a:r>
            <a:r>
              <a:rPr lang="en-US" altLang="ja-JP" sz="1100" dirty="0">
                <a:latin typeface="ゆたぽん（コーディング）" panose="02000609000000000000" pitchFamily="1" charset="-128"/>
                <a:ea typeface="Meiryo UI" panose="020B0604030504040204" pitchFamily="50" charset="-128"/>
              </a:rPr>
              <a:t> MESH</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LPCSTR </a:t>
            </a:r>
            <a:r>
              <a:rPr lang="en-US" altLang="ja-JP" sz="1100" dirty="0" err="1">
                <a:latin typeface="ゆたぽん（コーディング）" panose="02000609000000000000" pitchFamily="1" charset="-128"/>
                <a:ea typeface="Meiryo UI" panose="020B0604030504040204" pitchFamily="50" charset="-128"/>
              </a:rPr>
              <a:t>pXFileName</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X</a:t>
            </a:r>
            <a:r>
              <a:rPr lang="ja-JP" altLang="en-US" sz="1100" dirty="0">
                <a:latin typeface="ゆたぽん（コーディング）" panose="02000609000000000000" pitchFamily="1" charset="-128"/>
                <a:ea typeface="Meiryo UI" panose="020B0604030504040204" pitchFamily="50" charset="-128"/>
              </a:rPr>
              <a:t>ファイル名</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LPDIRECT3DTEXTURE9</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pTextures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テクスチャ</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D3DMATERIAL9</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pMaterials</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LPD3DXMESH </a:t>
            </a:r>
            <a:r>
              <a:rPr lang="en-US" altLang="ja-JP" sz="1100" dirty="0" err="1">
                <a:latin typeface="ゆたぽん（コーディング）" panose="02000609000000000000" pitchFamily="1" charset="-128"/>
                <a:ea typeface="Meiryo UI" panose="020B0604030504040204" pitchFamily="50" charset="-128"/>
              </a:rPr>
              <a:t>pMesh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メッシュ</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 </a:t>
            </a:r>
            <a:r>
              <a:rPr lang="en-US" altLang="ja-JP" sz="1100" dirty="0" err="1">
                <a:latin typeface="ゆたぽん（コーディング）" panose="02000609000000000000" pitchFamily="1" charset="-128"/>
                <a:ea typeface="Meiryo UI" panose="020B0604030504040204" pitchFamily="50" charset="-128"/>
              </a:rPr>
              <a:t>materialNum</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マテリアル数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MESH;</a:t>
            </a:r>
          </a:p>
          <a:p>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//3D</a:t>
            </a:r>
            <a:r>
              <a:rPr lang="ja-JP" altLang="en-US" sz="1100" dirty="0" smtClean="0">
                <a:latin typeface="ゆたぽん（コーディング）" panose="02000609000000000000" pitchFamily="1" charset="-128"/>
                <a:ea typeface="Meiryo UI" panose="020B0604030504040204" pitchFamily="50" charset="-128"/>
              </a:rPr>
              <a:t>情報格納用構造体</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typedef</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struct</a:t>
            </a:r>
            <a:r>
              <a:rPr lang="en-US" altLang="ja-JP" sz="1100" dirty="0">
                <a:latin typeface="ゆたぽん（コーディング）" panose="02000609000000000000" pitchFamily="1" charset="-128"/>
                <a:ea typeface="Meiryo UI" panose="020B0604030504040204" pitchFamily="50" charset="-128"/>
              </a:rPr>
              <a:t> _3DINFO</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m_position</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位置</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移動量</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m_rotationDegree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回転角度</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D3DXVECTOR3 </a:t>
            </a:r>
            <a:r>
              <a:rPr lang="en-US" altLang="ja-JP" sz="1100" dirty="0" err="1">
                <a:latin typeface="ゆたぽん（コーディング）" panose="02000609000000000000" pitchFamily="1" charset="-128"/>
                <a:ea typeface="Meiryo UI" panose="020B0604030504040204" pitchFamily="50" charset="-128"/>
              </a:rPr>
              <a:t>m_scaling</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スケーリング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D3DXMATRIX </a:t>
            </a:r>
            <a:r>
              <a:rPr lang="en-US" altLang="ja-JP" sz="1100" dirty="0" err="1">
                <a:latin typeface="ゆたぽん（コーディング）" panose="02000609000000000000" pitchFamily="1" charset="-128"/>
                <a:ea typeface="Meiryo UI" panose="020B0604030504040204" pitchFamily="50" charset="-128"/>
              </a:rPr>
              <a:t>m_worldMatrix</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ワールド行列</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}_</a:t>
            </a:r>
            <a:r>
              <a:rPr lang="en-US" altLang="ja-JP" sz="1100" dirty="0">
                <a:latin typeface="ゆたぽん（コーディング）" panose="02000609000000000000" pitchFamily="1" charset="-128"/>
                <a:ea typeface="Meiryo UI" panose="020B0604030504040204" pitchFamily="50" charset="-128"/>
              </a:rPr>
              <a:t>3DINFO;</a:t>
            </a:r>
            <a:endParaRPr lang="en-US" altLang="ja-JP" sz="1100" dirty="0" smtClean="0">
              <a:latin typeface="ゆたぽん（コーディング）" panose="02000609000000000000" pitchFamily="1" charset="-128"/>
              <a:ea typeface="Meiryo UI" panose="020B0604030504040204" pitchFamily="50" charset="-128"/>
            </a:endParaRPr>
          </a:p>
        </p:txBody>
      </p:sp>
      <p:sp>
        <p:nvSpPr>
          <p:cNvPr id="21" name="正方形/長方形 20"/>
          <p:cNvSpPr/>
          <p:nvPr/>
        </p:nvSpPr>
        <p:spPr>
          <a:xfrm>
            <a:off x="707605" y="1210271"/>
            <a:ext cx="5760640" cy="769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2" name="正方形/長方形 21"/>
          <p:cNvSpPr/>
          <p:nvPr/>
        </p:nvSpPr>
        <p:spPr>
          <a:xfrm>
            <a:off x="704271" y="1979712"/>
            <a:ext cx="5760640" cy="583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713723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latin typeface="ゆたぽん（コーディング）" panose="02000609000000000000" pitchFamily="1" charset="-128"/>
                <a:ea typeface="Meiryo UI" panose="020B0604030504040204" pitchFamily="50" charset="-128"/>
              </a:rPr>
              <a:t>ライト</a:t>
            </a:r>
            <a:endParaRPr kumimoji="1" lang="ja-JP" altLang="en-US" sz="3200" dirty="0">
              <a:latin typeface="ゆたぽん（コーディング）" panose="02000609000000000000" pitchFamily="1" charset="-128"/>
              <a:ea typeface="Meiryo UI" panose="020B0604030504040204" pitchFamily="50" charset="-128"/>
            </a:endParaRPr>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latin typeface="ゆたぽん（コーディング）" panose="02000609000000000000" pitchFamily="1" charset="-128"/>
                <a:ea typeface="Meiryo UI" panose="020B0604030504040204" pitchFamily="50" charset="-128"/>
              </a:rPr>
              <a:t>この章では、ライトを使用す</a:t>
            </a:r>
            <a:r>
              <a:rPr lang="ja-JP" altLang="en-US" sz="1100" dirty="0" smtClean="0">
                <a:latin typeface="ゆたぽん（コーディング）" panose="02000609000000000000" pitchFamily="1" charset="-128"/>
                <a:ea typeface="Meiryo UI" panose="020B0604030504040204" pitchFamily="50" charset="-128"/>
              </a:rPr>
              <a:t>る方法について扱う</a:t>
            </a:r>
            <a:r>
              <a:rPr kumimoji="1" lang="ja-JP" altLang="en-US" sz="1100" dirty="0" smtClean="0">
                <a:latin typeface="ゆたぽん（コーディング）" panose="02000609000000000000" pitchFamily="1" charset="-128"/>
                <a:ea typeface="Meiryo UI" panose="020B0604030504040204" pitchFamily="50" charset="-128"/>
              </a:rPr>
              <a:t>。</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キーワード：</a:t>
            </a:r>
            <a:r>
              <a:rPr kumimoji="1" lang="en-US" altLang="ja-JP" sz="1100" dirty="0" smtClean="0">
                <a:latin typeface="Meiryo UI" panose="020B0604030504040204" pitchFamily="50" charset="-128"/>
                <a:ea typeface="Meiryo UI" panose="020B0604030504040204" pitchFamily="50" charset="-128"/>
              </a:rPr>
              <a:t>D3DLIGHT9</a:t>
            </a:r>
            <a:r>
              <a:rPr kumimoji="1" lang="ja-JP" altLang="en-US" sz="1100" dirty="0" smtClean="0">
                <a:latin typeface="Meiryo UI" panose="020B0604030504040204" pitchFamily="50" charset="-128"/>
                <a:ea typeface="Meiryo UI" panose="020B0604030504040204" pitchFamily="50" charset="-128"/>
              </a:rPr>
              <a:t>構造体　スポットライト　ディレクショナルライト　ポイントライト</a:t>
            </a:r>
            <a:endParaRPr kumimoji="1" lang="ja-JP" altLang="en-US" sz="1100" dirty="0">
              <a:latin typeface="Meiryo UI" panose="020B0604030504040204" pitchFamily="50" charset="-128"/>
              <a:ea typeface="Meiryo UI" panose="020B0604030504040204" pitchFamily="50" charset="-128"/>
            </a:endParaRPr>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86</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200" b="0" i="0" u="none" strike="noStrike" kern="1200" cap="none" spc="0" normalizeH="0" baseline="0" noProof="0" dirty="0" smtClean="0">
                <a:ln>
                  <a:noFill/>
                </a:ln>
                <a:solidFill>
                  <a:schemeClr val="tx1"/>
                </a:solidFill>
                <a:effectLst/>
                <a:uLnTx/>
                <a:uFillTx/>
                <a:latin typeface="Impact" panose="020B0806030902050204" pitchFamily="34" charset="0"/>
                <a:ea typeface="Meiryo UI" panose="020B0604030504040204" pitchFamily="50" charset="-128"/>
                <a:cs typeface="+mj-cs"/>
              </a:rPr>
              <a:t>7</a:t>
            </a:r>
            <a:endParaRPr kumimoji="1" lang="ja-JP" altLang="en-US" sz="3200" b="0" i="0" u="none" strike="noStrike" kern="1200" cap="none" spc="0" normalizeH="0" baseline="0" noProof="0" dirty="0" smtClean="0">
              <a:ln>
                <a:noFill/>
              </a:ln>
              <a:solidFill>
                <a:schemeClr val="tx1"/>
              </a:solidFill>
              <a:effectLst/>
              <a:uLnTx/>
              <a:uFillTx/>
              <a:latin typeface="Impact" panose="020B0806030902050204" pitchFamily="34" charset="0"/>
              <a:ea typeface="Meiryo UI" panose="020B0604030504040204" pitchFamily="50" charset="-128"/>
              <a:cs typeface="+mj-cs"/>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1194558"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7.1</a:t>
            </a:r>
            <a:r>
              <a:rPr kumimoji="1" lang="ja-JP" altLang="en-US" u="sng" dirty="0" smtClean="0">
                <a:latin typeface="Meiryo UI" panose="020B0604030504040204" pitchFamily="50" charset="-128"/>
                <a:ea typeface="Meiryo UI" panose="020B0604030504040204" pitchFamily="50" charset="-128"/>
              </a:rPr>
              <a:t>　ライト</a:t>
            </a:r>
            <a:endParaRPr kumimoji="1" lang="ja-JP" altLang="en-US" u="sng"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25090" y="2268905"/>
            <a:ext cx="5856238" cy="1107996"/>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ja-JP" sz="1100" dirty="0" smtClean="0">
                <a:latin typeface="Meiryo UI" panose="020B0604030504040204" pitchFamily="50" charset="-128"/>
                <a:ea typeface="Meiryo UI" panose="020B0604030504040204" pitchFamily="50" charset="-128"/>
              </a:rPr>
              <a:t>オブジェクト</a:t>
            </a:r>
            <a:r>
              <a:rPr lang="ja-JP" altLang="ja-JP" sz="1100" dirty="0">
                <a:latin typeface="Meiryo UI" panose="020B0604030504040204" pitchFamily="50" charset="-128"/>
                <a:ea typeface="Meiryo UI" panose="020B0604030504040204" pitchFamily="50" charset="-128"/>
              </a:rPr>
              <a:t>は、実世界と同じよう</a:t>
            </a:r>
            <a:r>
              <a:rPr lang="ja-JP" altLang="ja-JP" sz="1100" dirty="0" smtClean="0">
                <a:latin typeface="Meiryo UI" panose="020B0604030504040204" pitchFamily="50" charset="-128"/>
                <a:ea typeface="Meiryo UI" panose="020B0604030504040204" pitchFamily="50" charset="-128"/>
              </a:rPr>
              <a:t>に光</a:t>
            </a:r>
            <a:r>
              <a:rPr lang="ja-JP" altLang="ja-JP" sz="1100" dirty="0">
                <a:latin typeface="Meiryo UI" panose="020B0604030504040204" pitchFamily="50" charset="-128"/>
                <a:ea typeface="Meiryo UI" panose="020B0604030504040204" pitchFamily="50" charset="-128"/>
              </a:rPr>
              <a:t>で照らされることにより反射して色が</a:t>
            </a:r>
            <a:r>
              <a:rPr lang="ja-JP" altLang="ja-JP" sz="1100" dirty="0" smtClean="0">
                <a:latin typeface="Meiryo UI" panose="020B0604030504040204" pitchFamily="50" charset="-128"/>
                <a:ea typeface="Meiryo UI" panose="020B0604030504040204" pitchFamily="50" charset="-128"/>
              </a:rPr>
              <a:t>付き見える</a:t>
            </a:r>
            <a:r>
              <a:rPr lang="ja-JP" altLang="ja-JP" sz="1100" dirty="0">
                <a:latin typeface="Meiryo UI" panose="020B0604030504040204" pitchFamily="50" charset="-128"/>
                <a:ea typeface="Meiryo UI" panose="020B0604030504040204" pitchFamily="50" charset="-128"/>
              </a:rPr>
              <a:t>ように</a:t>
            </a:r>
            <a:r>
              <a:rPr lang="ja-JP" altLang="ja-JP" sz="1100" dirty="0" smtClean="0">
                <a:latin typeface="Meiryo UI" panose="020B0604030504040204" pitchFamily="50" charset="-128"/>
                <a:ea typeface="Meiryo UI" panose="020B0604030504040204" pitchFamily="50" charset="-128"/>
              </a:rPr>
              <a:t>な</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rPr>
              <a:t>DirectXGraphics</a:t>
            </a:r>
            <a:r>
              <a:rPr lang="ja-JP" altLang="ja-JP" sz="1100" dirty="0">
                <a:latin typeface="Meiryo UI" panose="020B0604030504040204" pitchFamily="50" charset="-128"/>
                <a:ea typeface="Meiryo UI" panose="020B0604030504040204" pitchFamily="50" charset="-128"/>
              </a:rPr>
              <a:t>では、オブジェクトを照らす光を「ライト」という機能で</a:t>
            </a:r>
            <a:r>
              <a:rPr lang="ja-JP" altLang="ja-JP" sz="1100" dirty="0" smtClean="0">
                <a:latin typeface="Meiryo UI" panose="020B0604030504040204" pitchFamily="50" charset="-128"/>
                <a:ea typeface="Meiryo UI" panose="020B0604030504040204" pitchFamily="50" charset="-128"/>
              </a:rPr>
              <a:t>表現</a:t>
            </a:r>
            <a:r>
              <a:rPr lang="ja-JP" altLang="en-US" sz="1100" dirty="0" smtClean="0">
                <a:latin typeface="Meiryo UI" panose="020B0604030504040204" pitchFamily="50" charset="-128"/>
                <a:ea typeface="Meiryo UI" panose="020B0604030504040204" pitchFamily="50" charset="-128"/>
              </a:rPr>
              <a:t>する</a:t>
            </a:r>
            <a:r>
              <a:rPr lang="ja-JP" altLang="ja-JP" sz="1100" dirty="0" smtClean="0">
                <a:latin typeface="Meiryo UI" panose="020B0604030504040204" pitchFamily="50" charset="-128"/>
                <a:ea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rPr>
              <a:t>DirectXGraphics</a:t>
            </a:r>
            <a:r>
              <a:rPr lang="ja-JP" altLang="ja-JP" sz="1100" dirty="0" smtClean="0">
                <a:latin typeface="Meiryo UI" panose="020B0604030504040204" pitchFamily="50" charset="-128"/>
                <a:ea typeface="Meiryo UI" panose="020B0604030504040204" pitchFamily="50" charset="-128"/>
              </a:rPr>
              <a:t>の</a:t>
            </a:r>
            <a:r>
              <a:rPr lang="ja-JP" altLang="ja-JP" sz="1100" b="1" dirty="0" smtClean="0">
                <a:latin typeface="Meiryo UI" panose="020B0604030504040204" pitchFamily="50" charset="-128"/>
                <a:ea typeface="Meiryo UI" panose="020B0604030504040204" pitchFamily="50" charset="-128"/>
              </a:rPr>
              <a:t>ライト</a:t>
            </a:r>
            <a:r>
              <a:rPr lang="ja-JP" altLang="ja-JP" sz="1100" b="1" dirty="0">
                <a:latin typeface="Meiryo UI" panose="020B0604030504040204" pitchFamily="50" charset="-128"/>
                <a:ea typeface="Meiryo UI" panose="020B0604030504040204" pitchFamily="50" charset="-128"/>
              </a:rPr>
              <a:t>は「ポイントライト」、「スポットライト」、「ディレクショナルライト」の３種類</a:t>
            </a:r>
            <a:r>
              <a:rPr lang="ja-JP" altLang="ja-JP" sz="1100" dirty="0">
                <a:latin typeface="Meiryo UI" panose="020B0604030504040204" pitchFamily="50" charset="-128"/>
                <a:ea typeface="Meiryo UI" panose="020B0604030504040204" pitchFamily="50" charset="-128"/>
              </a:rPr>
              <a:t>用意されて</a:t>
            </a:r>
            <a:r>
              <a:rPr lang="ja-JP" altLang="ja-JP" sz="1100" dirty="0" smtClean="0">
                <a:latin typeface="Meiryo UI" panose="020B0604030504040204" pitchFamily="50" charset="-128"/>
                <a:ea typeface="Meiryo UI" panose="020B0604030504040204" pitchFamily="50" charset="-128"/>
              </a:rPr>
              <a:t>い</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ja-JP" sz="1100" dirty="0" smtClean="0">
                <a:latin typeface="Meiryo UI" panose="020B0604030504040204" pitchFamily="50" charset="-128"/>
                <a:ea typeface="Meiryo UI" panose="020B0604030504040204" pitchFamily="50" charset="-128"/>
              </a:rPr>
              <a:t>また</a:t>
            </a:r>
            <a:r>
              <a:rPr lang="ja-JP" altLang="ja-JP" sz="1100" dirty="0">
                <a:latin typeface="Meiryo UI" panose="020B0604030504040204" pitchFamily="50" charset="-128"/>
                <a:ea typeface="Meiryo UI" panose="020B0604030504040204" pitchFamily="50" charset="-128"/>
              </a:rPr>
              <a:t>、ライトはデバイスの上限まで同時にいくつでも使用することが</a:t>
            </a:r>
            <a:r>
              <a:rPr lang="ja-JP" altLang="ja-JP" sz="1100" dirty="0" smtClean="0">
                <a:latin typeface="Meiryo UI" panose="020B0604030504040204" pitchFamily="50" charset="-128"/>
                <a:ea typeface="Meiryo UI" panose="020B0604030504040204" pitchFamily="50" charset="-128"/>
              </a:rPr>
              <a:t>でき</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更に、ライトは</a:t>
            </a:r>
            <a:r>
              <a:rPr lang="ja-JP" altLang="ja-JP" sz="1100" dirty="0" smtClean="0">
                <a:latin typeface="Meiryo UI" panose="020B0604030504040204" pitchFamily="50" charset="-128"/>
                <a:ea typeface="Meiryo UI" panose="020B0604030504040204" pitchFamily="50" charset="-128"/>
              </a:rPr>
              <a:t>さまざまな光</a:t>
            </a:r>
            <a:r>
              <a:rPr lang="ja-JP" altLang="ja-JP" sz="1100" dirty="0">
                <a:latin typeface="Meiryo UI" panose="020B0604030504040204" pitchFamily="50" charset="-128"/>
                <a:ea typeface="Meiryo UI" panose="020B0604030504040204" pitchFamily="50" charset="-128"/>
              </a:rPr>
              <a:t>を再現できるように、それぞれのライトには位置や方向、減衰率といった属性と色が</a:t>
            </a:r>
            <a:r>
              <a:rPr lang="ja-JP" altLang="ja-JP" sz="1100" dirty="0" smtClean="0">
                <a:latin typeface="Meiryo UI" panose="020B0604030504040204" pitchFamily="50" charset="-128"/>
                <a:ea typeface="Meiryo UI" panose="020B0604030504040204" pitchFamily="50" charset="-128"/>
              </a:rPr>
              <a:t>あり</a:t>
            </a:r>
            <a:r>
              <a:rPr lang="ja-JP" altLang="en-US" sz="1100" dirty="0" smtClean="0">
                <a:latin typeface="Meiryo UI" panose="020B0604030504040204" pitchFamily="50" charset="-128"/>
                <a:ea typeface="Meiryo UI" panose="020B0604030504040204" pitchFamily="50" charset="-128"/>
              </a:rPr>
              <a:t>、</a:t>
            </a:r>
            <a:r>
              <a:rPr lang="ja-JP" altLang="ja-JP" sz="1100" dirty="0" smtClean="0">
                <a:latin typeface="Meiryo UI" panose="020B0604030504040204" pitchFamily="50" charset="-128"/>
                <a:ea typeface="Meiryo UI" panose="020B0604030504040204" pitchFamily="50" charset="-128"/>
              </a:rPr>
              <a:t>色はマテリアル</a:t>
            </a:r>
            <a:r>
              <a:rPr lang="ja-JP" altLang="ja-JP" sz="1100" dirty="0">
                <a:latin typeface="Meiryo UI" panose="020B0604030504040204" pitchFamily="50" charset="-128"/>
                <a:ea typeface="Meiryo UI" panose="020B0604030504040204" pitchFamily="50" charset="-128"/>
              </a:rPr>
              <a:t>と同じように、ディフューズ、アンビエント、スペキュラーが</a:t>
            </a:r>
            <a:r>
              <a:rPr lang="ja-JP" altLang="ja-JP" sz="1100" dirty="0" smtClean="0">
                <a:latin typeface="Meiryo UI" panose="020B0604030504040204" pitchFamily="50" charset="-128"/>
                <a:ea typeface="Meiryo UI" panose="020B0604030504040204" pitchFamily="50" charset="-128"/>
              </a:rPr>
              <a:t>あ</a:t>
            </a:r>
            <a:r>
              <a:rPr lang="ja-JP" altLang="en-US" sz="1100" dirty="0" smtClean="0">
                <a:latin typeface="Meiryo UI" panose="020B0604030504040204" pitchFamily="50" charset="-128"/>
                <a:ea typeface="Meiryo UI" panose="020B0604030504040204" pitchFamily="50" charset="-128"/>
              </a:rPr>
              <a:t>る。</a:t>
            </a:r>
            <a:endParaRPr kumimoji="1" lang="ja-JP" altLang="en-US" sz="11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548680" y="3419872"/>
            <a:ext cx="6597352"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ライトを使用する際には、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err="1" smtClean="0">
                <a:latin typeface="Meiryo UI" panose="020B0604030504040204" pitchFamily="50" charset="-128"/>
                <a:ea typeface="Meiryo UI" panose="020B0604030504040204" pitchFamily="50" charset="-128"/>
              </a:rPr>
              <a:t>にて</a:t>
            </a:r>
            <a:r>
              <a:rPr lang="ja-JP" altLang="en-US" sz="1100" b="1" dirty="0" smtClean="0">
                <a:latin typeface="Meiryo UI" panose="020B0604030504040204" pitchFamily="50" charset="-128"/>
                <a:ea typeface="Meiryo UI" panose="020B0604030504040204" pitchFamily="50" charset="-128"/>
              </a:rPr>
              <a:t>用意されている</a:t>
            </a:r>
            <a:r>
              <a:rPr lang="en-US" altLang="ja-JP" sz="1100" b="1" dirty="0">
                <a:latin typeface="Meiryo UI" panose="020B0604030504040204" pitchFamily="50" charset="-128"/>
                <a:ea typeface="Meiryo UI" panose="020B0604030504040204" pitchFamily="50" charset="-128"/>
              </a:rPr>
              <a:t>D3DLIGHT9</a:t>
            </a:r>
            <a:r>
              <a:rPr lang="ja-JP" altLang="ja-JP" sz="1100" b="1" dirty="0" smtClean="0">
                <a:latin typeface="Meiryo UI" panose="020B0604030504040204" pitchFamily="50" charset="-128"/>
                <a:ea typeface="Meiryo UI" panose="020B0604030504040204" pitchFamily="50" charset="-128"/>
              </a:rPr>
              <a:t>構造体</a:t>
            </a:r>
            <a:r>
              <a:rPr lang="ja-JP" altLang="en-US" sz="1100" b="1" dirty="0" smtClean="0">
                <a:latin typeface="Meiryo UI" panose="020B0604030504040204" pitchFamily="50" charset="-128"/>
                <a:ea typeface="Meiryo UI" panose="020B0604030504040204" pitchFamily="50" charset="-128"/>
              </a:rPr>
              <a:t>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15" name="Rectangle 1"/>
          <p:cNvSpPr>
            <a:spLocks noChangeArrowheads="1"/>
          </p:cNvSpPr>
          <p:nvPr/>
        </p:nvSpPr>
        <p:spPr bwMode="auto">
          <a:xfrm>
            <a:off x="692696" y="3635896"/>
            <a:ext cx="597666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ＭＳ Ｐゴシック" pitchFamily="50" charset="-128"/>
              </a:rPr>
              <a:t>&lt;D3DLIGHT9</a:t>
            </a:r>
            <a:r>
              <a:rPr kumimoji="1"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ＭＳ Ｐゴシック" pitchFamily="50" charset="-128"/>
              </a:rPr>
              <a:t>構造体</a:t>
            </a:r>
            <a:r>
              <a:rPr kumimoji="1"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ＭＳ Ｐゴシック" pitchFamily="50" charset="-128"/>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typedef struct D3D</a:t>
            </a:r>
            <a:r>
              <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LIGHT9</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a:t>
            </a:r>
            <a:endParaRPr kumimoji="1" lang="en-US"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D3DLIGHTTYPE  </a:t>
            </a:r>
            <a:r>
              <a:rPr lang="en-US" altLang="ja-JP" sz="1100" dirty="0">
                <a:latin typeface="ゆたぽん（コーディング）" panose="02000609000000000000" pitchFamily="1" charset="-128"/>
                <a:ea typeface="Meiryo UI" panose="020B0604030504040204" pitchFamily="50" charset="-128"/>
              </a:rPr>
              <a:t>Type;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ライトの種類</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D3DCOLORVALUE </a:t>
            </a:r>
            <a:r>
              <a:rPr lang="en-US" altLang="ja-JP" sz="1100" dirty="0">
                <a:latin typeface="ゆたぽん（コーディング）" panose="02000609000000000000" pitchFamily="1" charset="-128"/>
                <a:ea typeface="Meiryo UI" panose="020B0604030504040204" pitchFamily="50" charset="-128"/>
              </a:rPr>
              <a:t>Diffuse;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光のディフューズ</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拡散光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　各</a:t>
            </a:r>
            <a:r>
              <a:rPr lang="en-US" altLang="ja-JP" sz="1100" dirty="0">
                <a:latin typeface="ゆたぽん（コーディング）" panose="02000609000000000000" pitchFamily="1" charset="-128"/>
                <a:ea typeface="Meiryo UI" panose="020B0604030504040204" pitchFamily="50" charset="-128"/>
              </a:rPr>
              <a:t>(0.0f</a:t>
            </a:r>
            <a:r>
              <a:rPr lang="ja-JP" altLang="ja-JP"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1.0f)</a:t>
            </a:r>
            <a:r>
              <a:rPr lang="ja-JP" altLang="ja-JP" sz="1100" dirty="0">
                <a:latin typeface="ゆたぽん（コーディング）" panose="02000609000000000000" pitchFamily="1" charset="-128"/>
                <a:ea typeface="Meiryo UI" panose="020B0604030504040204" pitchFamily="50" charset="-128"/>
              </a:rPr>
              <a:t>が基本</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D3DCOLORVALUE Specular;</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光のスペキュラー</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鏡面反射光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　各</a:t>
            </a:r>
            <a:r>
              <a:rPr lang="en-US" altLang="ja-JP" sz="1100" dirty="0">
                <a:latin typeface="ゆたぽん（コーディング）" panose="02000609000000000000" pitchFamily="1" charset="-128"/>
                <a:ea typeface="Meiryo UI" panose="020B0604030504040204" pitchFamily="50" charset="-128"/>
              </a:rPr>
              <a:t>(0.0f</a:t>
            </a:r>
            <a:r>
              <a:rPr lang="ja-JP" altLang="ja-JP"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1.0f)</a:t>
            </a:r>
            <a:r>
              <a:rPr lang="ja-JP" altLang="ja-JP" sz="1100" dirty="0">
                <a:latin typeface="ゆたぽん（コーディング）" panose="02000609000000000000" pitchFamily="1" charset="-128"/>
                <a:ea typeface="Meiryo UI" panose="020B0604030504040204" pitchFamily="50" charset="-128"/>
              </a:rPr>
              <a:t>が基本</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D3DCOLORVALUE Ambient</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光のアンビエント</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環境光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　各</a:t>
            </a:r>
            <a:r>
              <a:rPr lang="en-US" altLang="ja-JP" sz="1100" dirty="0">
                <a:latin typeface="ゆたぽん（コーディング）" panose="02000609000000000000" pitchFamily="1" charset="-128"/>
                <a:ea typeface="Meiryo UI" panose="020B0604030504040204" pitchFamily="50" charset="-128"/>
              </a:rPr>
              <a:t>(0.0f</a:t>
            </a:r>
            <a:r>
              <a:rPr lang="ja-JP" altLang="ja-JP"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1.0f)</a:t>
            </a:r>
            <a:r>
              <a:rPr lang="ja-JP" altLang="ja-JP" sz="1100" dirty="0">
                <a:latin typeface="ゆたぽん（コーディング）" panose="02000609000000000000" pitchFamily="1" charset="-128"/>
                <a:ea typeface="Meiryo UI" panose="020B0604030504040204" pitchFamily="50" charset="-128"/>
              </a:rPr>
              <a:t>が基本</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D3DVECTOR Position</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ライトの位置</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ワールド座標</a:t>
            </a:r>
            <a:r>
              <a:rPr lang="en-US" altLang="ja-JP" sz="1100" dirty="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D3DVECTOR Direction</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光の方向ベクトル</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Range</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ライトの有効範囲</a:t>
            </a:r>
            <a:r>
              <a:rPr lang="en-US" altLang="ja-JP" sz="1100" dirty="0">
                <a:latin typeface="ゆたぽん（コーディング）" panose="02000609000000000000" pitchFamily="1" charset="-128"/>
                <a:ea typeface="Meiryo UI" panose="020B0604030504040204" pitchFamily="50" charset="-128"/>
              </a:rPr>
              <a:t>(0.0</a:t>
            </a:r>
            <a:r>
              <a:rPr lang="ja-JP" altLang="ja-JP"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FLT_MAX</a:t>
            </a:r>
            <a:r>
              <a:rPr lang="ja-JP" altLang="ja-JP" sz="1100" dirty="0">
                <a:latin typeface="ゆたぽん（コーディング）" panose="02000609000000000000" pitchFamily="1" charset="-128"/>
                <a:ea typeface="Meiryo UI" panose="020B0604030504040204" pitchFamily="50" charset="-128"/>
              </a:rPr>
              <a:t>の平方根</a:t>
            </a:r>
            <a:r>
              <a:rPr lang="en-US" altLang="ja-JP" sz="1100" dirty="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Falloff</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スポットライトのフォールオフ</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Attenuation0</a:t>
            </a:r>
            <a:r>
              <a:rPr lang="en-US" altLang="ja-JP"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定常減衰係数</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a:t>
            </a:r>
            <a:r>
              <a:rPr lang="en-US" altLang="ja-JP" sz="1100" dirty="0">
                <a:latin typeface="ゆたぽん（コーディング）" panose="02000609000000000000" pitchFamily="1" charset="-128"/>
                <a:ea typeface="Meiryo UI" panose="020B0604030504040204" pitchFamily="50" charset="-128"/>
              </a:rPr>
              <a:t>Attenuation1;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線形減衰係数</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a:t>
            </a:r>
            <a:r>
              <a:rPr lang="en-US" altLang="ja-JP" sz="1100" dirty="0">
                <a:latin typeface="ゆたぽん（コーディング）" panose="02000609000000000000" pitchFamily="1" charset="-128"/>
                <a:ea typeface="Meiryo UI" panose="020B0604030504040204" pitchFamily="50" charset="-128"/>
              </a:rPr>
              <a:t>Attenuation2;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平方減衰係数</a:t>
            </a: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a:t>
            </a:r>
            <a:r>
              <a:rPr lang="en-US" altLang="ja-JP" sz="1100" dirty="0">
                <a:latin typeface="ゆたぽん（コーディング）" panose="02000609000000000000" pitchFamily="1" charset="-128"/>
                <a:ea typeface="Meiryo UI" panose="020B0604030504040204" pitchFamily="50" charset="-128"/>
              </a:rPr>
              <a:t>Theta;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スポットライト内側の円錐の角度</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０～</a:t>
            </a:r>
            <a:r>
              <a:rPr lang="en-US" altLang="ja-JP" sz="1100" dirty="0">
                <a:latin typeface="ゆたぽん（コーディング）" panose="02000609000000000000" pitchFamily="1" charset="-128"/>
                <a:ea typeface="Meiryo UI" panose="020B0604030504040204" pitchFamily="50" charset="-128"/>
              </a:rPr>
              <a:t>π</a:t>
            </a:r>
            <a:r>
              <a:rPr lang="ja-JP" altLang="ja-JP" sz="1100" dirty="0">
                <a:latin typeface="ゆたぽん（コーディング）" panose="02000609000000000000" pitchFamily="1" charset="-128"/>
                <a:ea typeface="Meiryo UI" panose="020B0604030504040204" pitchFamily="50" charset="-128"/>
              </a:rPr>
              <a:t>ラジアン</a:t>
            </a:r>
            <a:r>
              <a:rPr lang="en-US" altLang="ja-JP" sz="1100" dirty="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a:p>
            <a:r>
              <a:rPr lang="ja-JP"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float </a:t>
            </a:r>
            <a:r>
              <a:rPr lang="en-US" altLang="ja-JP" sz="1100" dirty="0">
                <a:latin typeface="ゆたぽん（コーディング）" panose="02000609000000000000" pitchFamily="1" charset="-128"/>
                <a:ea typeface="Meiryo UI" panose="020B0604030504040204" pitchFamily="50" charset="-128"/>
              </a:rPr>
              <a:t>Phi;		</a:t>
            </a:r>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smtClean="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スポットライト外側の円錐の角度</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０～</a:t>
            </a:r>
            <a:r>
              <a:rPr lang="en-US" altLang="ja-JP" sz="1100" dirty="0">
                <a:latin typeface="ゆたぽん（コーディング）" panose="02000609000000000000" pitchFamily="1" charset="-128"/>
                <a:ea typeface="Meiryo UI" panose="020B0604030504040204" pitchFamily="50" charset="-128"/>
              </a:rPr>
              <a:t>π</a:t>
            </a:r>
            <a:r>
              <a:rPr lang="ja-JP" altLang="ja-JP" sz="1100" dirty="0">
                <a:latin typeface="ゆたぽん（コーディング）" panose="02000609000000000000" pitchFamily="1" charset="-128"/>
                <a:ea typeface="Meiryo UI" panose="020B0604030504040204" pitchFamily="50" charset="-128"/>
              </a:rPr>
              <a:t>ラジアン</a:t>
            </a:r>
            <a:r>
              <a:rPr lang="en-US" altLang="ja-JP" sz="1100" dirty="0">
                <a:latin typeface="ゆたぽん（コーディング）" panose="02000609000000000000" pitchFamily="1" charset="-128"/>
                <a:ea typeface="Meiryo UI" panose="020B0604030504040204" pitchFamily="50" charset="-128"/>
              </a:rPr>
              <a:t>)</a:t>
            </a:r>
            <a:endParaRPr lang="ja-JP" altLang="ja-JP" sz="1100" dirty="0">
              <a:latin typeface="ゆたぽん（コーディング）" panose="02000609000000000000" pitchFamily="1" charset="-128"/>
              <a:ea typeface="Meiryo UI" panose="020B0604030504040204" pitchFamily="50" charset="-128"/>
            </a:endParaRPr>
          </a:p>
          <a:p>
            <a:pPr lvl="0" fontAlgn="base">
              <a:spcBef>
                <a:spcPct val="0"/>
              </a:spcBef>
              <a:spcAft>
                <a:spcPct val="0"/>
              </a:spcAft>
            </a:pP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 </a:t>
            </a:r>
            <a:r>
              <a:rPr lang="ja-JP" altLang="ja-JP" sz="1100" dirty="0">
                <a:latin typeface="ゆたぽん（コーディング）" panose="02000609000000000000" pitchFamily="1" charset="-128"/>
                <a:ea typeface="Meiryo UI" panose="020B0604030504040204" pitchFamily="50" charset="-128"/>
                <a:cs typeface="ＭＳ Ｐゴシック" pitchFamily="50" charset="-128"/>
              </a:rPr>
              <a:t>D3D</a:t>
            </a:r>
            <a:r>
              <a:rPr lang="en-US" altLang="ja-JP" sz="1100" dirty="0">
                <a:latin typeface="ゆたぽん（コーディング）" panose="02000609000000000000" pitchFamily="1" charset="-128"/>
                <a:ea typeface="Meiryo UI" panose="020B0604030504040204" pitchFamily="50" charset="-128"/>
                <a:cs typeface="ＭＳ Ｐゴシック" pitchFamily="50" charset="-128"/>
              </a:rPr>
              <a:t>LIGHT9</a:t>
            </a:r>
            <a:r>
              <a:rPr kumimoji="1" lang="ja-JP" altLang="ja-JP" sz="1100" b="0" i="0" u="none" strike="noStrike" cap="none" normalizeH="0" baseline="0" dirty="0" smtClean="0">
                <a:ln>
                  <a:noFill/>
                </a:ln>
                <a:solidFill>
                  <a:schemeClr val="tx1"/>
                </a:solidFill>
                <a:effectLst/>
                <a:latin typeface="ゆたぽん（コーディング）" panose="02000609000000000000" pitchFamily="1" charset="-128"/>
                <a:ea typeface="Meiryo UI" panose="020B0604030504040204" pitchFamily="50" charset="-128"/>
                <a:cs typeface="ＭＳ Ｐゴシック" pitchFamily="50" charset="-128"/>
              </a:rPr>
              <a:t>; </a:t>
            </a:r>
          </a:p>
        </p:txBody>
      </p:sp>
      <p:sp>
        <p:nvSpPr>
          <p:cNvPr id="17" name="正方形/長方形 16"/>
          <p:cNvSpPr/>
          <p:nvPr/>
        </p:nvSpPr>
        <p:spPr>
          <a:xfrm>
            <a:off x="620688" y="3856490"/>
            <a:ext cx="5976664" cy="273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 name="テキスト ボックス 17"/>
          <p:cNvSpPr txBox="1"/>
          <p:nvPr/>
        </p:nvSpPr>
        <p:spPr>
          <a:xfrm>
            <a:off x="592863" y="6732240"/>
            <a:ext cx="6148505"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D3DLIGHT9</a:t>
            </a:r>
            <a:r>
              <a:rPr lang="ja-JP" altLang="ja-JP" sz="1100" dirty="0">
                <a:latin typeface="Meiryo UI" panose="020B0604030504040204" pitchFamily="50" charset="-128"/>
                <a:ea typeface="Meiryo UI" panose="020B0604030504040204" pitchFamily="50" charset="-128"/>
              </a:rPr>
              <a:t>構造体には、３つのライトに必要なメンバが定義</a:t>
            </a:r>
            <a:r>
              <a:rPr lang="ja-JP" altLang="ja-JP" sz="1100" dirty="0" smtClean="0">
                <a:latin typeface="Meiryo UI" panose="020B0604030504040204" pitchFamily="50" charset="-128"/>
                <a:ea typeface="Meiryo UI" panose="020B0604030504040204" pitchFamily="50" charset="-128"/>
              </a:rPr>
              <a:t>されて</a:t>
            </a:r>
            <a:r>
              <a:rPr lang="ja-JP" altLang="en-US" sz="1100" dirty="0" smtClean="0">
                <a:latin typeface="Meiryo UI" panose="020B0604030504040204" pitchFamily="50" charset="-128"/>
                <a:ea typeface="Meiryo UI" panose="020B0604030504040204" pitchFamily="50" charset="-128"/>
              </a:rPr>
              <a:t>おり</a:t>
            </a:r>
            <a:r>
              <a:rPr lang="ja-JP" altLang="ja-JP" sz="1100" dirty="0" smtClean="0">
                <a:latin typeface="Meiryo UI" panose="020B0604030504040204" pitchFamily="50" charset="-128"/>
                <a:ea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rPr>
              <a:t>ライトの種類に</a:t>
            </a:r>
            <a:r>
              <a:rPr lang="ja-JP" altLang="ja-JP" sz="1100" b="1" dirty="0" smtClean="0">
                <a:latin typeface="Meiryo UI" panose="020B0604030504040204" pitchFamily="50" charset="-128"/>
                <a:ea typeface="Meiryo UI" panose="020B0604030504040204" pitchFamily="50" charset="-128"/>
              </a:rPr>
              <a:t>よって使用</a:t>
            </a:r>
            <a:r>
              <a:rPr lang="ja-JP" altLang="ja-JP" sz="1100" b="1" dirty="0">
                <a:latin typeface="Meiryo UI" panose="020B0604030504040204" pitchFamily="50" charset="-128"/>
                <a:ea typeface="Meiryo UI" panose="020B0604030504040204" pitchFamily="50" charset="-128"/>
              </a:rPr>
              <a:t>するメンバが</a:t>
            </a:r>
            <a:r>
              <a:rPr lang="ja-JP" altLang="ja-JP" sz="1100" b="1" dirty="0" smtClean="0">
                <a:latin typeface="Meiryo UI" panose="020B0604030504040204" pitchFamily="50" charset="-128"/>
                <a:ea typeface="Meiryo UI" panose="020B0604030504040204" pitchFamily="50" charset="-128"/>
              </a:rPr>
              <a:t>異な</a:t>
            </a:r>
            <a:r>
              <a:rPr lang="ja-JP" altLang="en-US" sz="1100" b="1" dirty="0" smtClean="0">
                <a:latin typeface="Meiryo UI" panose="020B0604030504040204" pitchFamily="50" charset="-128"/>
                <a:ea typeface="Meiryo UI" panose="020B0604030504040204" pitchFamily="50" charset="-128"/>
              </a:rPr>
              <a:t>る。</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89711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87</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243389"/>
            <a:ext cx="1885453"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7.2</a:t>
            </a:r>
            <a:r>
              <a:rPr kumimoji="1" lang="ja-JP" altLang="en-US" u="sng" dirty="0" smtClean="0">
                <a:latin typeface="Meiryo UI" panose="020B0604030504040204" pitchFamily="50" charset="-128"/>
                <a:ea typeface="Meiryo UI" panose="020B0604030504040204" pitchFamily="50" charset="-128"/>
              </a:rPr>
              <a:t>　ポイントライト</a:t>
            </a:r>
            <a:endParaRPr kumimoji="1" lang="ja-JP" altLang="en-US" u="sng"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25090" y="637982"/>
            <a:ext cx="6597352" cy="261610"/>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ポイントライトは、</a:t>
            </a:r>
            <a:r>
              <a:rPr lang="ja-JP" altLang="ja-JP" sz="1100" b="1" dirty="0">
                <a:latin typeface="ゆたぽん（コーディング）" panose="02000609000000000000" pitchFamily="1" charset="-128"/>
                <a:ea typeface="Meiryo UI" panose="020B0604030504040204" pitchFamily="50" charset="-128"/>
              </a:rPr>
              <a:t>ライトの位置から全方向に一様に照らす電球のような</a:t>
            </a:r>
            <a:r>
              <a:rPr lang="ja-JP" altLang="ja-JP" sz="1100" b="1" dirty="0" smtClean="0">
                <a:latin typeface="ゆたぽん（コーディング）" panose="02000609000000000000" pitchFamily="1" charset="-128"/>
                <a:ea typeface="Meiryo UI" panose="020B0604030504040204" pitchFamily="50" charset="-128"/>
              </a:rPr>
              <a:t>ライト</a:t>
            </a:r>
            <a:r>
              <a:rPr lang="ja-JP" altLang="en-US" sz="1100" dirty="0" smtClean="0">
                <a:latin typeface="ゆたぽん（コーディング）" panose="02000609000000000000" pitchFamily="1" charset="-128"/>
                <a:ea typeface="Meiryo UI" panose="020B0604030504040204" pitchFamily="50" charset="-128"/>
              </a:rPr>
              <a:t>で</a:t>
            </a:r>
            <a:r>
              <a:rPr lang="ja-JP" altLang="ja-JP" sz="1100" dirty="0" smtClean="0">
                <a:latin typeface="ゆたぽん（コーディング）" panose="02000609000000000000" pitchFamily="1" charset="-128"/>
                <a:ea typeface="Meiryo UI" panose="020B0604030504040204" pitchFamily="50" charset="-128"/>
              </a:rPr>
              <a:t>あ</a:t>
            </a:r>
            <a:r>
              <a:rPr lang="ja-JP" altLang="en-US" sz="1100" dirty="0" smtClean="0">
                <a:latin typeface="ゆたぽん（コーディング）" panose="02000609000000000000" pitchFamily="1" charset="-128"/>
                <a:ea typeface="Meiryo UI" panose="020B0604030504040204" pitchFamily="50" charset="-128"/>
              </a:rPr>
              <a:t>る。</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4" name="テキスト ボックス 13"/>
          <p:cNvSpPr txBox="1"/>
          <p:nvPr/>
        </p:nvSpPr>
        <p:spPr>
          <a:xfrm>
            <a:off x="504056" y="971600"/>
            <a:ext cx="6597352"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rPr>
              <a:t>ポイントライトは、「光の色」「光源の位置」「光の減衰」「光の有効範囲」の属性を</a:t>
            </a:r>
            <a:r>
              <a:rPr lang="ja-JP" altLang="ja-JP" sz="1100" dirty="0" smtClean="0">
                <a:latin typeface="Meiryo UI" panose="020B0604030504040204" pitchFamily="50" charset="-128"/>
                <a:ea typeface="Meiryo UI" panose="020B0604030504040204" pitchFamily="50" charset="-128"/>
              </a:rPr>
              <a:t>持ち</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en-US" altLang="ja-JP" sz="1100" b="1" dirty="0" smtClean="0">
                <a:latin typeface="Meiryo UI" panose="020B0604030504040204" pitchFamily="50" charset="-128"/>
                <a:ea typeface="Meiryo UI" panose="020B0604030504040204" pitchFamily="50" charset="-128"/>
              </a:rPr>
              <a:t>D3DLIGHT9</a:t>
            </a:r>
            <a:r>
              <a:rPr lang="ja-JP" altLang="ja-JP" sz="1100" b="1" dirty="0" smtClean="0">
                <a:latin typeface="Meiryo UI" panose="020B0604030504040204" pitchFamily="50" charset="-128"/>
                <a:ea typeface="Meiryo UI" panose="020B0604030504040204" pitchFamily="50" charset="-128"/>
              </a:rPr>
              <a:t>構造体</a:t>
            </a:r>
            <a:r>
              <a:rPr lang="ja-JP" altLang="en-US" sz="1100" b="1" dirty="0" smtClean="0">
                <a:latin typeface="Meiryo UI" panose="020B0604030504040204" pitchFamily="50" charset="-128"/>
                <a:ea typeface="Meiryo UI" panose="020B0604030504040204" pitchFamily="50" charset="-128"/>
              </a:rPr>
              <a:t>における</a:t>
            </a:r>
            <a:r>
              <a:rPr lang="ja-JP" altLang="ja-JP" sz="1100" b="1" dirty="0" smtClean="0">
                <a:latin typeface="Meiryo UI" panose="020B0604030504040204" pitchFamily="50" charset="-128"/>
                <a:ea typeface="Meiryo UI" panose="020B0604030504040204" pitchFamily="50" charset="-128"/>
              </a:rPr>
              <a:t>、</a:t>
            </a:r>
            <a:r>
              <a:rPr lang="en-US" altLang="ja-JP" sz="1100" b="1" dirty="0" err="1">
                <a:latin typeface="Meiryo UI" panose="020B0604030504040204" pitchFamily="50" charset="-128"/>
                <a:ea typeface="Meiryo UI" panose="020B0604030504040204" pitchFamily="50" charset="-128"/>
              </a:rPr>
              <a:t>Type,Diffuse,Specular,Ambient,Position,Range</a:t>
            </a:r>
            <a:r>
              <a:rPr lang="en-US" altLang="ja-JP" sz="1100" b="1" dirty="0" smtClean="0">
                <a:latin typeface="Meiryo UI" panose="020B0604030504040204" pitchFamily="50" charset="-128"/>
                <a:ea typeface="Meiryo UI" panose="020B0604030504040204" pitchFamily="50" charset="-128"/>
              </a:rPr>
              <a:t>,</a:t>
            </a:r>
          </a:p>
          <a:p>
            <a:r>
              <a:rPr lang="en-US" altLang="ja-JP" sz="1100" b="1" dirty="0" smtClean="0">
                <a:latin typeface="Meiryo UI" panose="020B0604030504040204" pitchFamily="50" charset="-128"/>
                <a:ea typeface="Meiryo UI" panose="020B0604030504040204" pitchFamily="50" charset="-128"/>
              </a:rPr>
              <a:t>Attenuation0</a:t>
            </a:r>
            <a:r>
              <a:rPr lang="ja-JP" altLang="ja-JP" sz="1100" b="1" dirty="0">
                <a:latin typeface="Meiryo UI" panose="020B0604030504040204" pitchFamily="50" charset="-128"/>
                <a:ea typeface="Meiryo UI" panose="020B0604030504040204" pitchFamily="50" charset="-128"/>
              </a:rPr>
              <a:t>～</a:t>
            </a:r>
            <a:r>
              <a:rPr lang="en-US" altLang="ja-JP" sz="1100" b="1" dirty="0" smtClean="0">
                <a:latin typeface="Meiryo UI" panose="020B0604030504040204" pitchFamily="50" charset="-128"/>
                <a:ea typeface="Meiryo UI" panose="020B0604030504040204" pitchFamily="50" charset="-128"/>
              </a:rPr>
              <a:t>2</a:t>
            </a:r>
            <a:r>
              <a:rPr lang="ja-JP" altLang="en-US" sz="1100" b="1" dirty="0" smtClean="0">
                <a:latin typeface="Meiryo UI" panose="020B0604030504040204" pitchFamily="50" charset="-128"/>
                <a:ea typeface="Meiryo UI" panose="020B0604030504040204" pitchFamily="50" charset="-128"/>
              </a:rPr>
              <a:t>の</a:t>
            </a:r>
            <a:r>
              <a:rPr lang="ja-JP" altLang="ja-JP" sz="1100" b="1" dirty="0" smtClean="0">
                <a:latin typeface="Meiryo UI" panose="020B0604030504040204" pitchFamily="50" charset="-128"/>
                <a:ea typeface="Meiryo UI" panose="020B0604030504040204" pitchFamily="50" charset="-128"/>
              </a:rPr>
              <a:t>メンバ</a:t>
            </a:r>
            <a:r>
              <a:rPr lang="ja-JP" altLang="en-US" sz="1100" b="1" dirty="0" smtClean="0">
                <a:latin typeface="Meiryo UI" panose="020B0604030504040204" pitchFamily="50" charset="-128"/>
                <a:ea typeface="Meiryo UI" panose="020B0604030504040204" pitchFamily="50" charset="-128"/>
              </a:rPr>
              <a:t>を使用</a:t>
            </a:r>
            <a:r>
              <a:rPr lang="ja-JP" altLang="en-US" sz="1100" dirty="0" smtClean="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17" name="正方形/長方形 16"/>
          <p:cNvSpPr/>
          <p:nvPr/>
        </p:nvSpPr>
        <p:spPr>
          <a:xfrm>
            <a:off x="1556792" y="1571765"/>
            <a:ext cx="3600400" cy="2352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grpSp>
        <p:nvGrpSpPr>
          <p:cNvPr id="11" name="グループ化 10"/>
          <p:cNvGrpSpPr/>
          <p:nvPr/>
        </p:nvGrpSpPr>
        <p:grpSpPr>
          <a:xfrm>
            <a:off x="2332087" y="1691680"/>
            <a:ext cx="2105025" cy="2105025"/>
            <a:chOff x="2609850" y="4067175"/>
            <a:chExt cx="2105025" cy="2105025"/>
          </a:xfrm>
        </p:grpSpPr>
        <p:cxnSp>
          <p:nvCxnSpPr>
            <p:cNvPr id="1026" name="AutoShape 2"/>
            <p:cNvCxnSpPr>
              <a:cxnSpLocks noChangeShapeType="1"/>
            </p:cNvCxnSpPr>
            <p:nvPr/>
          </p:nvCxnSpPr>
          <p:spPr bwMode="auto">
            <a:xfrm>
              <a:off x="3667125" y="4067175"/>
              <a:ext cx="0" cy="210502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27" name="AutoShape 3"/>
            <p:cNvCxnSpPr>
              <a:cxnSpLocks noChangeShapeType="1"/>
            </p:cNvCxnSpPr>
            <p:nvPr/>
          </p:nvCxnSpPr>
          <p:spPr bwMode="auto">
            <a:xfrm flipV="1">
              <a:off x="2924175" y="4391025"/>
              <a:ext cx="1485900" cy="147637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28" name="AutoShape 4"/>
            <p:cNvCxnSpPr>
              <a:cxnSpLocks noChangeShapeType="1"/>
            </p:cNvCxnSpPr>
            <p:nvPr/>
          </p:nvCxnSpPr>
          <p:spPr bwMode="auto">
            <a:xfrm>
              <a:off x="2609850" y="5143500"/>
              <a:ext cx="2105025"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29" name="AutoShape 5"/>
            <p:cNvCxnSpPr>
              <a:cxnSpLocks noChangeShapeType="1"/>
            </p:cNvCxnSpPr>
            <p:nvPr/>
          </p:nvCxnSpPr>
          <p:spPr bwMode="auto">
            <a:xfrm flipH="1" flipV="1">
              <a:off x="2914650" y="4391025"/>
              <a:ext cx="1485900" cy="147637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3" name="Freeform 6"/>
            <p:cNvSpPr>
              <a:spLocks/>
            </p:cNvSpPr>
            <p:nvPr/>
          </p:nvSpPr>
          <p:spPr bwMode="auto">
            <a:xfrm>
              <a:off x="3556000" y="4959350"/>
              <a:ext cx="219075" cy="342900"/>
            </a:xfrm>
            <a:custGeom>
              <a:avLst/>
              <a:gdLst>
                <a:gd name="T0" fmla="*/ 1245 w 1380"/>
                <a:gd name="T1" fmla="*/ 1079 h 2160"/>
                <a:gd name="T2" fmla="*/ 1315 w 1380"/>
                <a:gd name="T3" fmla="*/ 967 h 2160"/>
                <a:gd name="T4" fmla="*/ 1360 w 1380"/>
                <a:gd name="T5" fmla="*/ 843 h 2160"/>
                <a:gd name="T6" fmla="*/ 1379 w 1380"/>
                <a:gd name="T7" fmla="*/ 711 h 2160"/>
                <a:gd name="T8" fmla="*/ 1373 w 1380"/>
                <a:gd name="T9" fmla="*/ 582 h 2160"/>
                <a:gd name="T10" fmla="*/ 1345 w 1380"/>
                <a:gd name="T11" fmla="*/ 461 h 2160"/>
                <a:gd name="T12" fmla="*/ 1287 w 1380"/>
                <a:gd name="T13" fmla="*/ 338 h 2160"/>
                <a:gd name="T14" fmla="*/ 1203 w 1380"/>
                <a:gd name="T15" fmla="*/ 224 h 2160"/>
                <a:gd name="T16" fmla="*/ 1140 w 1380"/>
                <a:gd name="T17" fmla="*/ 164 h 2160"/>
                <a:gd name="T18" fmla="*/ 1087 w 1380"/>
                <a:gd name="T19" fmla="*/ 122 h 2160"/>
                <a:gd name="T20" fmla="*/ 1007 w 1380"/>
                <a:gd name="T21" fmla="*/ 75 h 2160"/>
                <a:gd name="T22" fmla="*/ 914 w 1380"/>
                <a:gd name="T23" fmla="*/ 37 h 2160"/>
                <a:gd name="T24" fmla="*/ 817 w 1380"/>
                <a:gd name="T25" fmla="*/ 11 h 2160"/>
                <a:gd name="T26" fmla="*/ 717 w 1380"/>
                <a:gd name="T27" fmla="*/ 0 h 2160"/>
                <a:gd name="T28" fmla="*/ 573 w 1380"/>
                <a:gd name="T29" fmla="*/ 10 h 2160"/>
                <a:gd name="T30" fmla="*/ 427 w 1380"/>
                <a:gd name="T31" fmla="*/ 51 h 2160"/>
                <a:gd name="T32" fmla="*/ 296 w 1380"/>
                <a:gd name="T33" fmla="*/ 122 h 2160"/>
                <a:gd name="T34" fmla="*/ 184 w 1380"/>
                <a:gd name="T35" fmla="*/ 217 h 2160"/>
                <a:gd name="T36" fmla="*/ 65 w 1380"/>
                <a:gd name="T37" fmla="*/ 390 h 2160"/>
                <a:gd name="T38" fmla="*/ 2 w 1380"/>
                <a:gd name="T39" fmla="*/ 617 h 2160"/>
                <a:gd name="T40" fmla="*/ 25 w 1380"/>
                <a:gd name="T41" fmla="*/ 857 h 2160"/>
                <a:gd name="T42" fmla="*/ 130 w 1380"/>
                <a:gd name="T43" fmla="*/ 1072 h 2160"/>
                <a:gd name="T44" fmla="*/ 212 w 1380"/>
                <a:gd name="T45" fmla="*/ 1165 h 2160"/>
                <a:gd name="T46" fmla="*/ 278 w 1380"/>
                <a:gd name="T47" fmla="*/ 1251 h 2160"/>
                <a:gd name="T48" fmla="*/ 324 w 1380"/>
                <a:gd name="T49" fmla="*/ 1345 h 2160"/>
                <a:gd name="T50" fmla="*/ 351 w 1380"/>
                <a:gd name="T51" fmla="*/ 1445 h 2160"/>
                <a:gd name="T52" fmla="*/ 333 w 1380"/>
                <a:gd name="T53" fmla="*/ 1513 h 2160"/>
                <a:gd name="T54" fmla="*/ 299 w 1380"/>
                <a:gd name="T55" fmla="*/ 1552 h 2160"/>
                <a:gd name="T56" fmla="*/ 293 w 1380"/>
                <a:gd name="T57" fmla="*/ 1649 h 2160"/>
                <a:gd name="T58" fmla="*/ 296 w 1380"/>
                <a:gd name="T59" fmla="*/ 1668 h 2160"/>
                <a:gd name="T60" fmla="*/ 293 w 1380"/>
                <a:gd name="T61" fmla="*/ 1753 h 2160"/>
                <a:gd name="T62" fmla="*/ 297 w 1380"/>
                <a:gd name="T63" fmla="*/ 1773 h 2160"/>
                <a:gd name="T64" fmla="*/ 293 w 1380"/>
                <a:gd name="T65" fmla="*/ 1792 h 2160"/>
                <a:gd name="T66" fmla="*/ 296 w 1380"/>
                <a:gd name="T67" fmla="*/ 1877 h 2160"/>
                <a:gd name="T68" fmla="*/ 293 w 1380"/>
                <a:gd name="T69" fmla="*/ 1897 h 2160"/>
                <a:gd name="T70" fmla="*/ 297 w 1380"/>
                <a:gd name="T71" fmla="*/ 1992 h 2160"/>
                <a:gd name="T72" fmla="*/ 335 w 1380"/>
                <a:gd name="T73" fmla="*/ 2033 h 2160"/>
                <a:gd name="T74" fmla="*/ 412 w 1380"/>
                <a:gd name="T75" fmla="*/ 2075 h 2160"/>
                <a:gd name="T76" fmla="*/ 496 w 1380"/>
                <a:gd name="T77" fmla="*/ 2087 h 2160"/>
                <a:gd name="T78" fmla="*/ 496 w 1380"/>
                <a:gd name="T79" fmla="*/ 2111 h 2160"/>
                <a:gd name="T80" fmla="*/ 522 w 1380"/>
                <a:gd name="T81" fmla="*/ 2150 h 2160"/>
                <a:gd name="T82" fmla="*/ 814 w 1380"/>
                <a:gd name="T83" fmla="*/ 2160 h 2160"/>
                <a:gd name="T84" fmla="*/ 858 w 1380"/>
                <a:gd name="T85" fmla="*/ 2142 h 2160"/>
                <a:gd name="T86" fmla="*/ 876 w 1380"/>
                <a:gd name="T87" fmla="*/ 2099 h 2160"/>
                <a:gd name="T88" fmla="*/ 873 w 1380"/>
                <a:gd name="T89" fmla="*/ 2084 h 2160"/>
                <a:gd name="T90" fmla="*/ 985 w 1380"/>
                <a:gd name="T91" fmla="*/ 2066 h 2160"/>
                <a:gd name="T92" fmla="*/ 1054 w 1380"/>
                <a:gd name="T93" fmla="*/ 2024 h 2160"/>
                <a:gd name="T94" fmla="*/ 1082 w 1380"/>
                <a:gd name="T95" fmla="*/ 1981 h 2160"/>
                <a:gd name="T96" fmla="*/ 1082 w 1380"/>
                <a:gd name="T97" fmla="*/ 1891 h 2160"/>
                <a:gd name="T98" fmla="*/ 1082 w 1380"/>
                <a:gd name="T99" fmla="*/ 1872 h 2160"/>
                <a:gd name="T100" fmla="*/ 1083 w 1380"/>
                <a:gd name="T101" fmla="*/ 1787 h 2160"/>
                <a:gd name="T102" fmla="*/ 1080 w 1380"/>
                <a:gd name="T103" fmla="*/ 1768 h 2160"/>
                <a:gd name="T104" fmla="*/ 1083 w 1380"/>
                <a:gd name="T105" fmla="*/ 1684 h 2160"/>
                <a:gd name="T106" fmla="*/ 1079 w 1380"/>
                <a:gd name="T107" fmla="*/ 1664 h 2160"/>
                <a:gd name="T108" fmla="*/ 1083 w 1380"/>
                <a:gd name="T109" fmla="*/ 1643 h 2160"/>
                <a:gd name="T110" fmla="*/ 1072 w 1380"/>
                <a:gd name="T111" fmla="*/ 1540 h 2160"/>
                <a:gd name="T112" fmla="*/ 1053 w 1380"/>
                <a:gd name="T113" fmla="*/ 1520 h 2160"/>
                <a:gd name="T114" fmla="*/ 1029 w 1380"/>
                <a:gd name="T115" fmla="*/ 1505 h 2160"/>
                <a:gd name="T116" fmla="*/ 1058 w 1380"/>
                <a:gd name="T117" fmla="*/ 1341 h 2160"/>
                <a:gd name="T118" fmla="*/ 1153 w 1380"/>
                <a:gd name="T119" fmla="*/ 118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0" h="2160">
                  <a:moveTo>
                    <a:pt x="1178" y="1156"/>
                  </a:moveTo>
                  <a:lnTo>
                    <a:pt x="1202" y="1131"/>
                  </a:lnTo>
                  <a:lnTo>
                    <a:pt x="1224" y="1106"/>
                  </a:lnTo>
                  <a:lnTo>
                    <a:pt x="1245" y="1079"/>
                  </a:lnTo>
                  <a:lnTo>
                    <a:pt x="1264" y="1053"/>
                  </a:lnTo>
                  <a:lnTo>
                    <a:pt x="1282" y="1025"/>
                  </a:lnTo>
                  <a:lnTo>
                    <a:pt x="1299" y="996"/>
                  </a:lnTo>
                  <a:lnTo>
                    <a:pt x="1315" y="967"/>
                  </a:lnTo>
                  <a:lnTo>
                    <a:pt x="1328" y="937"/>
                  </a:lnTo>
                  <a:lnTo>
                    <a:pt x="1339" y="906"/>
                  </a:lnTo>
                  <a:lnTo>
                    <a:pt x="1351" y="875"/>
                  </a:lnTo>
                  <a:lnTo>
                    <a:pt x="1360" y="843"/>
                  </a:lnTo>
                  <a:lnTo>
                    <a:pt x="1366" y="810"/>
                  </a:lnTo>
                  <a:lnTo>
                    <a:pt x="1372" y="778"/>
                  </a:lnTo>
                  <a:lnTo>
                    <a:pt x="1377" y="745"/>
                  </a:lnTo>
                  <a:lnTo>
                    <a:pt x="1379" y="711"/>
                  </a:lnTo>
                  <a:lnTo>
                    <a:pt x="1380" y="678"/>
                  </a:lnTo>
                  <a:lnTo>
                    <a:pt x="1379" y="645"/>
                  </a:lnTo>
                  <a:lnTo>
                    <a:pt x="1377" y="614"/>
                  </a:lnTo>
                  <a:lnTo>
                    <a:pt x="1373" y="582"/>
                  </a:lnTo>
                  <a:lnTo>
                    <a:pt x="1369" y="551"/>
                  </a:lnTo>
                  <a:lnTo>
                    <a:pt x="1362" y="521"/>
                  </a:lnTo>
                  <a:lnTo>
                    <a:pt x="1354" y="490"/>
                  </a:lnTo>
                  <a:lnTo>
                    <a:pt x="1345" y="461"/>
                  </a:lnTo>
                  <a:lnTo>
                    <a:pt x="1334" y="432"/>
                  </a:lnTo>
                  <a:lnTo>
                    <a:pt x="1320" y="400"/>
                  </a:lnTo>
                  <a:lnTo>
                    <a:pt x="1304" y="369"/>
                  </a:lnTo>
                  <a:lnTo>
                    <a:pt x="1287" y="338"/>
                  </a:lnTo>
                  <a:lnTo>
                    <a:pt x="1269" y="308"/>
                  </a:lnTo>
                  <a:lnTo>
                    <a:pt x="1249" y="279"/>
                  </a:lnTo>
                  <a:lnTo>
                    <a:pt x="1227" y="251"/>
                  </a:lnTo>
                  <a:lnTo>
                    <a:pt x="1203" y="224"/>
                  </a:lnTo>
                  <a:lnTo>
                    <a:pt x="1178" y="198"/>
                  </a:lnTo>
                  <a:lnTo>
                    <a:pt x="1166" y="186"/>
                  </a:lnTo>
                  <a:lnTo>
                    <a:pt x="1153" y="175"/>
                  </a:lnTo>
                  <a:lnTo>
                    <a:pt x="1140" y="164"/>
                  </a:lnTo>
                  <a:lnTo>
                    <a:pt x="1127" y="153"/>
                  </a:lnTo>
                  <a:lnTo>
                    <a:pt x="1114" y="142"/>
                  </a:lnTo>
                  <a:lnTo>
                    <a:pt x="1100" y="132"/>
                  </a:lnTo>
                  <a:lnTo>
                    <a:pt x="1087" y="122"/>
                  </a:lnTo>
                  <a:lnTo>
                    <a:pt x="1072" y="113"/>
                  </a:lnTo>
                  <a:lnTo>
                    <a:pt x="1051" y="100"/>
                  </a:lnTo>
                  <a:lnTo>
                    <a:pt x="1029" y="86"/>
                  </a:lnTo>
                  <a:lnTo>
                    <a:pt x="1007" y="75"/>
                  </a:lnTo>
                  <a:lnTo>
                    <a:pt x="984" y="64"/>
                  </a:lnTo>
                  <a:lnTo>
                    <a:pt x="961" y="54"/>
                  </a:lnTo>
                  <a:lnTo>
                    <a:pt x="938" y="44"/>
                  </a:lnTo>
                  <a:lnTo>
                    <a:pt x="914" y="37"/>
                  </a:lnTo>
                  <a:lnTo>
                    <a:pt x="890" y="29"/>
                  </a:lnTo>
                  <a:lnTo>
                    <a:pt x="867" y="22"/>
                  </a:lnTo>
                  <a:lnTo>
                    <a:pt x="842" y="17"/>
                  </a:lnTo>
                  <a:lnTo>
                    <a:pt x="817" y="11"/>
                  </a:lnTo>
                  <a:lnTo>
                    <a:pt x="792" y="8"/>
                  </a:lnTo>
                  <a:lnTo>
                    <a:pt x="767" y="4"/>
                  </a:lnTo>
                  <a:lnTo>
                    <a:pt x="741" y="2"/>
                  </a:lnTo>
                  <a:lnTo>
                    <a:pt x="717" y="0"/>
                  </a:lnTo>
                  <a:lnTo>
                    <a:pt x="691" y="0"/>
                  </a:lnTo>
                  <a:lnTo>
                    <a:pt x="651" y="1"/>
                  </a:lnTo>
                  <a:lnTo>
                    <a:pt x="612" y="4"/>
                  </a:lnTo>
                  <a:lnTo>
                    <a:pt x="573" y="10"/>
                  </a:lnTo>
                  <a:lnTo>
                    <a:pt x="535" y="18"/>
                  </a:lnTo>
                  <a:lnTo>
                    <a:pt x="499" y="27"/>
                  </a:lnTo>
                  <a:lnTo>
                    <a:pt x="462" y="38"/>
                  </a:lnTo>
                  <a:lnTo>
                    <a:pt x="427" y="51"/>
                  </a:lnTo>
                  <a:lnTo>
                    <a:pt x="393" y="66"/>
                  </a:lnTo>
                  <a:lnTo>
                    <a:pt x="359" y="83"/>
                  </a:lnTo>
                  <a:lnTo>
                    <a:pt x="326" y="102"/>
                  </a:lnTo>
                  <a:lnTo>
                    <a:pt x="296" y="122"/>
                  </a:lnTo>
                  <a:lnTo>
                    <a:pt x="265" y="144"/>
                  </a:lnTo>
                  <a:lnTo>
                    <a:pt x="237" y="166"/>
                  </a:lnTo>
                  <a:lnTo>
                    <a:pt x="210" y="192"/>
                  </a:lnTo>
                  <a:lnTo>
                    <a:pt x="184" y="217"/>
                  </a:lnTo>
                  <a:lnTo>
                    <a:pt x="159" y="245"/>
                  </a:lnTo>
                  <a:lnTo>
                    <a:pt x="124" y="290"/>
                  </a:lnTo>
                  <a:lnTo>
                    <a:pt x="93" y="339"/>
                  </a:lnTo>
                  <a:lnTo>
                    <a:pt x="65" y="390"/>
                  </a:lnTo>
                  <a:lnTo>
                    <a:pt x="43" y="443"/>
                  </a:lnTo>
                  <a:lnTo>
                    <a:pt x="24" y="499"/>
                  </a:lnTo>
                  <a:lnTo>
                    <a:pt x="11" y="557"/>
                  </a:lnTo>
                  <a:lnTo>
                    <a:pt x="2" y="617"/>
                  </a:lnTo>
                  <a:lnTo>
                    <a:pt x="0" y="678"/>
                  </a:lnTo>
                  <a:lnTo>
                    <a:pt x="2" y="738"/>
                  </a:lnTo>
                  <a:lnTo>
                    <a:pt x="11" y="798"/>
                  </a:lnTo>
                  <a:lnTo>
                    <a:pt x="25" y="857"/>
                  </a:lnTo>
                  <a:lnTo>
                    <a:pt x="44" y="913"/>
                  </a:lnTo>
                  <a:lnTo>
                    <a:pt x="68" y="969"/>
                  </a:lnTo>
                  <a:lnTo>
                    <a:pt x="96" y="1022"/>
                  </a:lnTo>
                  <a:lnTo>
                    <a:pt x="130" y="1072"/>
                  </a:lnTo>
                  <a:lnTo>
                    <a:pt x="168" y="1119"/>
                  </a:lnTo>
                  <a:lnTo>
                    <a:pt x="173" y="1125"/>
                  </a:lnTo>
                  <a:lnTo>
                    <a:pt x="193" y="1145"/>
                  </a:lnTo>
                  <a:lnTo>
                    <a:pt x="212" y="1165"/>
                  </a:lnTo>
                  <a:lnTo>
                    <a:pt x="230" y="1185"/>
                  </a:lnTo>
                  <a:lnTo>
                    <a:pt x="247" y="1207"/>
                  </a:lnTo>
                  <a:lnTo>
                    <a:pt x="263" y="1228"/>
                  </a:lnTo>
                  <a:lnTo>
                    <a:pt x="278" y="1251"/>
                  </a:lnTo>
                  <a:lnTo>
                    <a:pt x="291" y="1273"/>
                  </a:lnTo>
                  <a:lnTo>
                    <a:pt x="304" y="1296"/>
                  </a:lnTo>
                  <a:lnTo>
                    <a:pt x="315" y="1321"/>
                  </a:lnTo>
                  <a:lnTo>
                    <a:pt x="324" y="1345"/>
                  </a:lnTo>
                  <a:lnTo>
                    <a:pt x="333" y="1370"/>
                  </a:lnTo>
                  <a:lnTo>
                    <a:pt x="341" y="1394"/>
                  </a:lnTo>
                  <a:lnTo>
                    <a:pt x="346" y="1419"/>
                  </a:lnTo>
                  <a:lnTo>
                    <a:pt x="351" y="1445"/>
                  </a:lnTo>
                  <a:lnTo>
                    <a:pt x="354" y="1470"/>
                  </a:lnTo>
                  <a:lnTo>
                    <a:pt x="357" y="1497"/>
                  </a:lnTo>
                  <a:lnTo>
                    <a:pt x="344" y="1505"/>
                  </a:lnTo>
                  <a:lnTo>
                    <a:pt x="333" y="1513"/>
                  </a:lnTo>
                  <a:lnTo>
                    <a:pt x="322" y="1522"/>
                  </a:lnTo>
                  <a:lnTo>
                    <a:pt x="313" y="1531"/>
                  </a:lnTo>
                  <a:lnTo>
                    <a:pt x="305" y="1541"/>
                  </a:lnTo>
                  <a:lnTo>
                    <a:pt x="299" y="1552"/>
                  </a:lnTo>
                  <a:lnTo>
                    <a:pt x="295" y="1563"/>
                  </a:lnTo>
                  <a:lnTo>
                    <a:pt x="293" y="1574"/>
                  </a:lnTo>
                  <a:lnTo>
                    <a:pt x="293" y="1643"/>
                  </a:lnTo>
                  <a:lnTo>
                    <a:pt x="293" y="1649"/>
                  </a:lnTo>
                  <a:lnTo>
                    <a:pt x="295" y="1654"/>
                  </a:lnTo>
                  <a:lnTo>
                    <a:pt x="296" y="1658"/>
                  </a:lnTo>
                  <a:lnTo>
                    <a:pt x="297" y="1664"/>
                  </a:lnTo>
                  <a:lnTo>
                    <a:pt x="296" y="1668"/>
                  </a:lnTo>
                  <a:lnTo>
                    <a:pt x="295" y="1673"/>
                  </a:lnTo>
                  <a:lnTo>
                    <a:pt x="293" y="1678"/>
                  </a:lnTo>
                  <a:lnTo>
                    <a:pt x="293" y="1684"/>
                  </a:lnTo>
                  <a:lnTo>
                    <a:pt x="293" y="1753"/>
                  </a:lnTo>
                  <a:lnTo>
                    <a:pt x="293" y="1758"/>
                  </a:lnTo>
                  <a:lnTo>
                    <a:pt x="295" y="1764"/>
                  </a:lnTo>
                  <a:lnTo>
                    <a:pt x="296" y="1768"/>
                  </a:lnTo>
                  <a:lnTo>
                    <a:pt x="297" y="1773"/>
                  </a:lnTo>
                  <a:lnTo>
                    <a:pt x="296" y="1777"/>
                  </a:lnTo>
                  <a:lnTo>
                    <a:pt x="295" y="1782"/>
                  </a:lnTo>
                  <a:lnTo>
                    <a:pt x="293" y="1787"/>
                  </a:lnTo>
                  <a:lnTo>
                    <a:pt x="293" y="1792"/>
                  </a:lnTo>
                  <a:lnTo>
                    <a:pt x="293" y="1862"/>
                  </a:lnTo>
                  <a:lnTo>
                    <a:pt x="293" y="1867"/>
                  </a:lnTo>
                  <a:lnTo>
                    <a:pt x="295" y="1872"/>
                  </a:lnTo>
                  <a:lnTo>
                    <a:pt x="296" y="1877"/>
                  </a:lnTo>
                  <a:lnTo>
                    <a:pt x="297" y="1882"/>
                  </a:lnTo>
                  <a:lnTo>
                    <a:pt x="296" y="1887"/>
                  </a:lnTo>
                  <a:lnTo>
                    <a:pt x="295" y="1891"/>
                  </a:lnTo>
                  <a:lnTo>
                    <a:pt x="293" y="1897"/>
                  </a:lnTo>
                  <a:lnTo>
                    <a:pt x="293" y="1902"/>
                  </a:lnTo>
                  <a:lnTo>
                    <a:pt x="293" y="1971"/>
                  </a:lnTo>
                  <a:lnTo>
                    <a:pt x="295" y="1981"/>
                  </a:lnTo>
                  <a:lnTo>
                    <a:pt x="297" y="1992"/>
                  </a:lnTo>
                  <a:lnTo>
                    <a:pt x="304" y="2005"/>
                  </a:lnTo>
                  <a:lnTo>
                    <a:pt x="314" y="2017"/>
                  </a:lnTo>
                  <a:lnTo>
                    <a:pt x="322" y="2024"/>
                  </a:lnTo>
                  <a:lnTo>
                    <a:pt x="335" y="2033"/>
                  </a:lnTo>
                  <a:lnTo>
                    <a:pt x="352" y="2044"/>
                  </a:lnTo>
                  <a:lnTo>
                    <a:pt x="371" y="2055"/>
                  </a:lnTo>
                  <a:lnTo>
                    <a:pt x="392" y="2066"/>
                  </a:lnTo>
                  <a:lnTo>
                    <a:pt x="412" y="2075"/>
                  </a:lnTo>
                  <a:lnTo>
                    <a:pt x="431" y="2081"/>
                  </a:lnTo>
                  <a:lnTo>
                    <a:pt x="448" y="2084"/>
                  </a:lnTo>
                  <a:lnTo>
                    <a:pt x="498" y="2084"/>
                  </a:lnTo>
                  <a:lnTo>
                    <a:pt x="496" y="2087"/>
                  </a:lnTo>
                  <a:lnTo>
                    <a:pt x="496" y="2091"/>
                  </a:lnTo>
                  <a:lnTo>
                    <a:pt x="495" y="2095"/>
                  </a:lnTo>
                  <a:lnTo>
                    <a:pt x="495" y="2099"/>
                  </a:lnTo>
                  <a:lnTo>
                    <a:pt x="496" y="2111"/>
                  </a:lnTo>
                  <a:lnTo>
                    <a:pt x="500" y="2122"/>
                  </a:lnTo>
                  <a:lnTo>
                    <a:pt x="506" y="2133"/>
                  </a:lnTo>
                  <a:lnTo>
                    <a:pt x="513" y="2142"/>
                  </a:lnTo>
                  <a:lnTo>
                    <a:pt x="522" y="2150"/>
                  </a:lnTo>
                  <a:lnTo>
                    <a:pt x="534" y="2156"/>
                  </a:lnTo>
                  <a:lnTo>
                    <a:pt x="545" y="2159"/>
                  </a:lnTo>
                  <a:lnTo>
                    <a:pt x="557" y="2160"/>
                  </a:lnTo>
                  <a:lnTo>
                    <a:pt x="814" y="2160"/>
                  </a:lnTo>
                  <a:lnTo>
                    <a:pt x="826" y="2159"/>
                  </a:lnTo>
                  <a:lnTo>
                    <a:pt x="837" y="2156"/>
                  </a:lnTo>
                  <a:lnTo>
                    <a:pt x="849" y="2150"/>
                  </a:lnTo>
                  <a:lnTo>
                    <a:pt x="858" y="2142"/>
                  </a:lnTo>
                  <a:lnTo>
                    <a:pt x="865" y="2133"/>
                  </a:lnTo>
                  <a:lnTo>
                    <a:pt x="871" y="2122"/>
                  </a:lnTo>
                  <a:lnTo>
                    <a:pt x="874" y="2111"/>
                  </a:lnTo>
                  <a:lnTo>
                    <a:pt x="876" y="2099"/>
                  </a:lnTo>
                  <a:lnTo>
                    <a:pt x="876" y="2095"/>
                  </a:lnTo>
                  <a:lnTo>
                    <a:pt x="874" y="2091"/>
                  </a:lnTo>
                  <a:lnTo>
                    <a:pt x="874" y="2087"/>
                  </a:lnTo>
                  <a:lnTo>
                    <a:pt x="873" y="2084"/>
                  </a:lnTo>
                  <a:lnTo>
                    <a:pt x="929" y="2084"/>
                  </a:lnTo>
                  <a:lnTo>
                    <a:pt x="946" y="2081"/>
                  </a:lnTo>
                  <a:lnTo>
                    <a:pt x="965" y="2075"/>
                  </a:lnTo>
                  <a:lnTo>
                    <a:pt x="985" y="2066"/>
                  </a:lnTo>
                  <a:lnTo>
                    <a:pt x="1005" y="2055"/>
                  </a:lnTo>
                  <a:lnTo>
                    <a:pt x="1025" y="2044"/>
                  </a:lnTo>
                  <a:lnTo>
                    <a:pt x="1041" y="2033"/>
                  </a:lnTo>
                  <a:lnTo>
                    <a:pt x="1054" y="2024"/>
                  </a:lnTo>
                  <a:lnTo>
                    <a:pt x="1062" y="2017"/>
                  </a:lnTo>
                  <a:lnTo>
                    <a:pt x="1072" y="2005"/>
                  </a:lnTo>
                  <a:lnTo>
                    <a:pt x="1079" y="1992"/>
                  </a:lnTo>
                  <a:lnTo>
                    <a:pt x="1082" y="1981"/>
                  </a:lnTo>
                  <a:lnTo>
                    <a:pt x="1083" y="1971"/>
                  </a:lnTo>
                  <a:lnTo>
                    <a:pt x="1083" y="1902"/>
                  </a:lnTo>
                  <a:lnTo>
                    <a:pt x="1083" y="1897"/>
                  </a:lnTo>
                  <a:lnTo>
                    <a:pt x="1082" y="1891"/>
                  </a:lnTo>
                  <a:lnTo>
                    <a:pt x="1080" y="1887"/>
                  </a:lnTo>
                  <a:lnTo>
                    <a:pt x="1079" y="1882"/>
                  </a:lnTo>
                  <a:lnTo>
                    <a:pt x="1080" y="1877"/>
                  </a:lnTo>
                  <a:lnTo>
                    <a:pt x="1082" y="1872"/>
                  </a:lnTo>
                  <a:lnTo>
                    <a:pt x="1083" y="1867"/>
                  </a:lnTo>
                  <a:lnTo>
                    <a:pt x="1083" y="1862"/>
                  </a:lnTo>
                  <a:lnTo>
                    <a:pt x="1083" y="1792"/>
                  </a:lnTo>
                  <a:lnTo>
                    <a:pt x="1083" y="1787"/>
                  </a:lnTo>
                  <a:lnTo>
                    <a:pt x="1082" y="1782"/>
                  </a:lnTo>
                  <a:lnTo>
                    <a:pt x="1080" y="1777"/>
                  </a:lnTo>
                  <a:lnTo>
                    <a:pt x="1079" y="1773"/>
                  </a:lnTo>
                  <a:lnTo>
                    <a:pt x="1080" y="1768"/>
                  </a:lnTo>
                  <a:lnTo>
                    <a:pt x="1082" y="1764"/>
                  </a:lnTo>
                  <a:lnTo>
                    <a:pt x="1083" y="1758"/>
                  </a:lnTo>
                  <a:lnTo>
                    <a:pt x="1083" y="1753"/>
                  </a:lnTo>
                  <a:lnTo>
                    <a:pt x="1083" y="1684"/>
                  </a:lnTo>
                  <a:lnTo>
                    <a:pt x="1083" y="1678"/>
                  </a:lnTo>
                  <a:lnTo>
                    <a:pt x="1082" y="1673"/>
                  </a:lnTo>
                  <a:lnTo>
                    <a:pt x="1080" y="1668"/>
                  </a:lnTo>
                  <a:lnTo>
                    <a:pt x="1079" y="1664"/>
                  </a:lnTo>
                  <a:lnTo>
                    <a:pt x="1080" y="1658"/>
                  </a:lnTo>
                  <a:lnTo>
                    <a:pt x="1082" y="1654"/>
                  </a:lnTo>
                  <a:lnTo>
                    <a:pt x="1083" y="1649"/>
                  </a:lnTo>
                  <a:lnTo>
                    <a:pt x="1083" y="1643"/>
                  </a:lnTo>
                  <a:lnTo>
                    <a:pt x="1083" y="1574"/>
                  </a:lnTo>
                  <a:lnTo>
                    <a:pt x="1082" y="1564"/>
                  </a:lnTo>
                  <a:lnTo>
                    <a:pt x="1079" y="1552"/>
                  </a:lnTo>
                  <a:lnTo>
                    <a:pt x="1072" y="1540"/>
                  </a:lnTo>
                  <a:lnTo>
                    <a:pt x="1062" y="1528"/>
                  </a:lnTo>
                  <a:lnTo>
                    <a:pt x="1060" y="1526"/>
                  </a:lnTo>
                  <a:lnTo>
                    <a:pt x="1056" y="1523"/>
                  </a:lnTo>
                  <a:lnTo>
                    <a:pt x="1053" y="1520"/>
                  </a:lnTo>
                  <a:lnTo>
                    <a:pt x="1047" y="1517"/>
                  </a:lnTo>
                  <a:lnTo>
                    <a:pt x="1041" y="1513"/>
                  </a:lnTo>
                  <a:lnTo>
                    <a:pt x="1036" y="1509"/>
                  </a:lnTo>
                  <a:lnTo>
                    <a:pt x="1029" y="1505"/>
                  </a:lnTo>
                  <a:lnTo>
                    <a:pt x="1022" y="1500"/>
                  </a:lnTo>
                  <a:lnTo>
                    <a:pt x="1029" y="1443"/>
                  </a:lnTo>
                  <a:lnTo>
                    <a:pt x="1041" y="1389"/>
                  </a:lnTo>
                  <a:lnTo>
                    <a:pt x="1058" y="1341"/>
                  </a:lnTo>
                  <a:lnTo>
                    <a:pt x="1079" y="1295"/>
                  </a:lnTo>
                  <a:lnTo>
                    <a:pt x="1102" y="1253"/>
                  </a:lnTo>
                  <a:lnTo>
                    <a:pt x="1127" y="1216"/>
                  </a:lnTo>
                  <a:lnTo>
                    <a:pt x="1153" y="1182"/>
                  </a:lnTo>
                  <a:lnTo>
                    <a:pt x="1179" y="1154"/>
                  </a:lnTo>
                  <a:lnTo>
                    <a:pt x="1178" y="1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ゆたぽん（コーディング）" panose="02000609000000000000" pitchFamily="1" charset="-128"/>
                <a:ea typeface="Meiryo UI" panose="020B0604030504040204" pitchFamily="50" charset="-128"/>
              </a:endParaRPr>
            </a:p>
          </p:txBody>
        </p:sp>
        <p:sp>
          <p:nvSpPr>
            <p:cNvPr id="7" name="Freeform 8"/>
            <p:cNvSpPr>
              <a:spLocks/>
            </p:cNvSpPr>
            <p:nvPr/>
          </p:nvSpPr>
          <p:spPr bwMode="auto">
            <a:xfrm>
              <a:off x="3579812" y="4978400"/>
              <a:ext cx="179387" cy="214313"/>
            </a:xfrm>
            <a:custGeom>
              <a:avLst/>
              <a:gdLst>
                <a:gd name="T0" fmla="*/ 965 w 1132"/>
                <a:gd name="T1" fmla="*/ 950 h 1345"/>
                <a:gd name="T2" fmla="*/ 927 w 1132"/>
                <a:gd name="T3" fmla="*/ 994 h 1345"/>
                <a:gd name="T4" fmla="*/ 892 w 1132"/>
                <a:gd name="T5" fmla="*/ 1039 h 1345"/>
                <a:gd name="T6" fmla="*/ 861 w 1132"/>
                <a:gd name="T7" fmla="*/ 1087 h 1345"/>
                <a:gd name="T8" fmla="*/ 835 w 1132"/>
                <a:gd name="T9" fmla="*/ 1136 h 1345"/>
                <a:gd name="T10" fmla="*/ 814 w 1132"/>
                <a:gd name="T11" fmla="*/ 1187 h 1345"/>
                <a:gd name="T12" fmla="*/ 797 w 1132"/>
                <a:gd name="T13" fmla="*/ 1239 h 1345"/>
                <a:gd name="T14" fmla="*/ 784 w 1132"/>
                <a:gd name="T15" fmla="*/ 1291 h 1345"/>
                <a:gd name="T16" fmla="*/ 776 w 1132"/>
                <a:gd name="T17" fmla="*/ 1345 h 1345"/>
                <a:gd name="T18" fmla="*/ 674 w 1132"/>
                <a:gd name="T19" fmla="*/ 594 h 1345"/>
                <a:gd name="T20" fmla="*/ 633 w 1132"/>
                <a:gd name="T21" fmla="*/ 1345 h 1345"/>
                <a:gd name="T22" fmla="*/ 439 w 1132"/>
                <a:gd name="T23" fmla="*/ 592 h 1345"/>
                <a:gd name="T24" fmla="*/ 427 w 1132"/>
                <a:gd name="T25" fmla="*/ 1345 h 1345"/>
                <a:gd name="T26" fmla="*/ 351 w 1132"/>
                <a:gd name="T27" fmla="*/ 1315 h 1345"/>
                <a:gd name="T28" fmla="*/ 340 w 1132"/>
                <a:gd name="T29" fmla="*/ 1256 h 1345"/>
                <a:gd name="T30" fmla="*/ 323 w 1132"/>
                <a:gd name="T31" fmla="*/ 1198 h 1345"/>
                <a:gd name="T32" fmla="*/ 300 w 1132"/>
                <a:gd name="T33" fmla="*/ 1142 h 1345"/>
                <a:gd name="T34" fmla="*/ 273 w 1132"/>
                <a:gd name="T35" fmla="*/ 1088 h 1345"/>
                <a:gd name="T36" fmla="*/ 240 w 1132"/>
                <a:gd name="T37" fmla="*/ 1036 h 1345"/>
                <a:gd name="T38" fmla="*/ 202 w 1132"/>
                <a:gd name="T39" fmla="*/ 986 h 1345"/>
                <a:gd name="T40" fmla="*/ 159 w 1132"/>
                <a:gd name="T41" fmla="*/ 940 h 1345"/>
                <a:gd name="T42" fmla="*/ 105 w 1132"/>
                <a:gd name="T43" fmla="*/ 879 h 1345"/>
                <a:gd name="T44" fmla="*/ 54 w 1132"/>
                <a:gd name="T45" fmla="*/ 794 h 1345"/>
                <a:gd name="T46" fmla="*/ 20 w 1132"/>
                <a:gd name="T47" fmla="*/ 702 h 1345"/>
                <a:gd name="T48" fmla="*/ 2 w 1132"/>
                <a:gd name="T49" fmla="*/ 605 h 1345"/>
                <a:gd name="T50" fmla="*/ 2 w 1132"/>
                <a:gd name="T51" fmla="*/ 500 h 1345"/>
                <a:gd name="T52" fmla="*/ 24 w 1132"/>
                <a:gd name="T53" fmla="*/ 394 h 1345"/>
                <a:gd name="T54" fmla="*/ 67 w 1132"/>
                <a:gd name="T55" fmla="*/ 294 h 1345"/>
                <a:gd name="T56" fmla="*/ 128 w 1132"/>
                <a:gd name="T57" fmla="*/ 203 h 1345"/>
                <a:gd name="T58" fmla="*/ 186 w 1132"/>
                <a:gd name="T59" fmla="*/ 144 h 1345"/>
                <a:gd name="T60" fmla="*/ 230 w 1132"/>
                <a:gd name="T61" fmla="*/ 108 h 1345"/>
                <a:gd name="T62" fmla="*/ 275 w 1132"/>
                <a:gd name="T63" fmla="*/ 78 h 1345"/>
                <a:gd name="T64" fmla="*/ 325 w 1132"/>
                <a:gd name="T65" fmla="*/ 53 h 1345"/>
                <a:gd name="T66" fmla="*/ 376 w 1132"/>
                <a:gd name="T67" fmla="*/ 32 h 1345"/>
                <a:gd name="T68" fmla="*/ 428 w 1132"/>
                <a:gd name="T69" fmla="*/ 16 h 1345"/>
                <a:gd name="T70" fmla="*/ 483 w 1132"/>
                <a:gd name="T71" fmla="*/ 5 h 1345"/>
                <a:gd name="T72" fmla="*/ 538 w 1132"/>
                <a:gd name="T73" fmla="*/ 1 h 1345"/>
                <a:gd name="T74" fmla="*/ 595 w 1132"/>
                <a:gd name="T75" fmla="*/ 1 h 1345"/>
                <a:gd name="T76" fmla="*/ 650 w 1132"/>
                <a:gd name="T77" fmla="*/ 5 h 1345"/>
                <a:gd name="T78" fmla="*/ 704 w 1132"/>
                <a:gd name="T79" fmla="*/ 16 h 1345"/>
                <a:gd name="T80" fmla="*/ 757 w 1132"/>
                <a:gd name="T81" fmla="*/ 32 h 1345"/>
                <a:gd name="T82" fmla="*/ 808 w 1132"/>
                <a:gd name="T83" fmla="*/ 53 h 1345"/>
                <a:gd name="T84" fmla="*/ 857 w 1132"/>
                <a:gd name="T85" fmla="*/ 78 h 1345"/>
                <a:gd name="T86" fmla="*/ 902 w 1132"/>
                <a:gd name="T87" fmla="*/ 108 h 1345"/>
                <a:gd name="T88" fmla="*/ 946 w 1132"/>
                <a:gd name="T89" fmla="*/ 144 h 1345"/>
                <a:gd name="T90" fmla="*/ 1004 w 1132"/>
                <a:gd name="T91" fmla="*/ 203 h 1345"/>
                <a:gd name="T92" fmla="*/ 1065 w 1132"/>
                <a:gd name="T93" fmla="*/ 294 h 1345"/>
                <a:gd name="T94" fmla="*/ 1108 w 1132"/>
                <a:gd name="T95" fmla="*/ 394 h 1345"/>
                <a:gd name="T96" fmla="*/ 1130 w 1132"/>
                <a:gd name="T97" fmla="*/ 500 h 1345"/>
                <a:gd name="T98" fmla="*/ 1130 w 1132"/>
                <a:gd name="T99" fmla="*/ 611 h 1345"/>
                <a:gd name="T100" fmla="*/ 1108 w 1132"/>
                <a:gd name="T101" fmla="*/ 717 h 1345"/>
                <a:gd name="T102" fmla="*/ 1065 w 1132"/>
                <a:gd name="T103" fmla="*/ 817 h 1345"/>
                <a:gd name="T104" fmla="*/ 1004 w 1132"/>
                <a:gd name="T105" fmla="*/ 908 h 1345"/>
                <a:gd name="T106" fmla="*/ 965 w 1132"/>
                <a:gd name="T107" fmla="*/ 95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2" h="1345">
                  <a:moveTo>
                    <a:pt x="965" y="950"/>
                  </a:moveTo>
                  <a:lnTo>
                    <a:pt x="965" y="950"/>
                  </a:lnTo>
                  <a:lnTo>
                    <a:pt x="945" y="972"/>
                  </a:lnTo>
                  <a:lnTo>
                    <a:pt x="927" y="994"/>
                  </a:lnTo>
                  <a:lnTo>
                    <a:pt x="908" y="1016"/>
                  </a:lnTo>
                  <a:lnTo>
                    <a:pt x="892" y="1039"/>
                  </a:lnTo>
                  <a:lnTo>
                    <a:pt x="876" y="1063"/>
                  </a:lnTo>
                  <a:lnTo>
                    <a:pt x="861" y="1087"/>
                  </a:lnTo>
                  <a:lnTo>
                    <a:pt x="848" y="1111"/>
                  </a:lnTo>
                  <a:lnTo>
                    <a:pt x="835" y="1136"/>
                  </a:lnTo>
                  <a:lnTo>
                    <a:pt x="824" y="1161"/>
                  </a:lnTo>
                  <a:lnTo>
                    <a:pt x="814" y="1187"/>
                  </a:lnTo>
                  <a:lnTo>
                    <a:pt x="805" y="1212"/>
                  </a:lnTo>
                  <a:lnTo>
                    <a:pt x="797" y="1239"/>
                  </a:lnTo>
                  <a:lnTo>
                    <a:pt x="790" y="1264"/>
                  </a:lnTo>
                  <a:lnTo>
                    <a:pt x="784" y="1291"/>
                  </a:lnTo>
                  <a:lnTo>
                    <a:pt x="780" y="1318"/>
                  </a:lnTo>
                  <a:lnTo>
                    <a:pt x="776" y="1345"/>
                  </a:lnTo>
                  <a:lnTo>
                    <a:pt x="674" y="1345"/>
                  </a:lnTo>
                  <a:lnTo>
                    <a:pt x="674" y="594"/>
                  </a:lnTo>
                  <a:lnTo>
                    <a:pt x="660" y="592"/>
                  </a:lnTo>
                  <a:lnTo>
                    <a:pt x="633" y="1345"/>
                  </a:lnTo>
                  <a:lnTo>
                    <a:pt x="466" y="1345"/>
                  </a:lnTo>
                  <a:lnTo>
                    <a:pt x="439" y="592"/>
                  </a:lnTo>
                  <a:lnTo>
                    <a:pt x="427" y="594"/>
                  </a:lnTo>
                  <a:lnTo>
                    <a:pt x="427" y="1345"/>
                  </a:lnTo>
                  <a:lnTo>
                    <a:pt x="354" y="1345"/>
                  </a:lnTo>
                  <a:lnTo>
                    <a:pt x="351" y="1315"/>
                  </a:lnTo>
                  <a:lnTo>
                    <a:pt x="347" y="1285"/>
                  </a:lnTo>
                  <a:lnTo>
                    <a:pt x="340" y="1256"/>
                  </a:lnTo>
                  <a:lnTo>
                    <a:pt x="332" y="1226"/>
                  </a:lnTo>
                  <a:lnTo>
                    <a:pt x="323" y="1198"/>
                  </a:lnTo>
                  <a:lnTo>
                    <a:pt x="313" y="1170"/>
                  </a:lnTo>
                  <a:lnTo>
                    <a:pt x="300" y="1142"/>
                  </a:lnTo>
                  <a:lnTo>
                    <a:pt x="288" y="1115"/>
                  </a:lnTo>
                  <a:lnTo>
                    <a:pt x="273" y="1088"/>
                  </a:lnTo>
                  <a:lnTo>
                    <a:pt x="257" y="1062"/>
                  </a:lnTo>
                  <a:lnTo>
                    <a:pt x="240" y="1036"/>
                  </a:lnTo>
                  <a:lnTo>
                    <a:pt x="222" y="1011"/>
                  </a:lnTo>
                  <a:lnTo>
                    <a:pt x="202" y="986"/>
                  </a:lnTo>
                  <a:lnTo>
                    <a:pt x="182" y="963"/>
                  </a:lnTo>
                  <a:lnTo>
                    <a:pt x="159" y="940"/>
                  </a:lnTo>
                  <a:lnTo>
                    <a:pt x="137" y="918"/>
                  </a:lnTo>
                  <a:lnTo>
                    <a:pt x="105" y="879"/>
                  </a:lnTo>
                  <a:lnTo>
                    <a:pt x="78" y="837"/>
                  </a:lnTo>
                  <a:lnTo>
                    <a:pt x="54" y="794"/>
                  </a:lnTo>
                  <a:lnTo>
                    <a:pt x="35" y="748"/>
                  </a:lnTo>
                  <a:lnTo>
                    <a:pt x="20" y="702"/>
                  </a:lnTo>
                  <a:lnTo>
                    <a:pt x="9" y="654"/>
                  </a:lnTo>
                  <a:lnTo>
                    <a:pt x="2" y="605"/>
                  </a:lnTo>
                  <a:lnTo>
                    <a:pt x="0" y="556"/>
                  </a:lnTo>
                  <a:lnTo>
                    <a:pt x="2" y="500"/>
                  </a:lnTo>
                  <a:lnTo>
                    <a:pt x="11" y="446"/>
                  </a:lnTo>
                  <a:lnTo>
                    <a:pt x="24" y="394"/>
                  </a:lnTo>
                  <a:lnTo>
                    <a:pt x="43" y="343"/>
                  </a:lnTo>
                  <a:lnTo>
                    <a:pt x="67" y="294"/>
                  </a:lnTo>
                  <a:lnTo>
                    <a:pt x="95" y="248"/>
                  </a:lnTo>
                  <a:lnTo>
                    <a:pt x="128" y="203"/>
                  </a:lnTo>
                  <a:lnTo>
                    <a:pt x="166" y="163"/>
                  </a:lnTo>
                  <a:lnTo>
                    <a:pt x="186" y="144"/>
                  </a:lnTo>
                  <a:lnTo>
                    <a:pt x="208" y="125"/>
                  </a:lnTo>
                  <a:lnTo>
                    <a:pt x="230" y="108"/>
                  </a:lnTo>
                  <a:lnTo>
                    <a:pt x="253" y="93"/>
                  </a:lnTo>
                  <a:lnTo>
                    <a:pt x="275" y="78"/>
                  </a:lnTo>
                  <a:lnTo>
                    <a:pt x="300" y="65"/>
                  </a:lnTo>
                  <a:lnTo>
                    <a:pt x="325" y="53"/>
                  </a:lnTo>
                  <a:lnTo>
                    <a:pt x="350" y="42"/>
                  </a:lnTo>
                  <a:lnTo>
                    <a:pt x="376" y="32"/>
                  </a:lnTo>
                  <a:lnTo>
                    <a:pt x="402" y="23"/>
                  </a:lnTo>
                  <a:lnTo>
                    <a:pt x="428" y="16"/>
                  </a:lnTo>
                  <a:lnTo>
                    <a:pt x="455" y="11"/>
                  </a:lnTo>
                  <a:lnTo>
                    <a:pt x="483" y="5"/>
                  </a:lnTo>
                  <a:lnTo>
                    <a:pt x="510" y="2"/>
                  </a:lnTo>
                  <a:lnTo>
                    <a:pt x="538" y="1"/>
                  </a:lnTo>
                  <a:lnTo>
                    <a:pt x="567" y="0"/>
                  </a:lnTo>
                  <a:lnTo>
                    <a:pt x="595" y="1"/>
                  </a:lnTo>
                  <a:lnTo>
                    <a:pt x="623" y="2"/>
                  </a:lnTo>
                  <a:lnTo>
                    <a:pt x="650" y="5"/>
                  </a:lnTo>
                  <a:lnTo>
                    <a:pt x="677" y="11"/>
                  </a:lnTo>
                  <a:lnTo>
                    <a:pt x="704" y="16"/>
                  </a:lnTo>
                  <a:lnTo>
                    <a:pt x="730" y="23"/>
                  </a:lnTo>
                  <a:lnTo>
                    <a:pt x="757" y="32"/>
                  </a:lnTo>
                  <a:lnTo>
                    <a:pt x="782" y="42"/>
                  </a:lnTo>
                  <a:lnTo>
                    <a:pt x="808" y="53"/>
                  </a:lnTo>
                  <a:lnTo>
                    <a:pt x="832" y="65"/>
                  </a:lnTo>
                  <a:lnTo>
                    <a:pt x="857" y="78"/>
                  </a:lnTo>
                  <a:lnTo>
                    <a:pt x="879" y="93"/>
                  </a:lnTo>
                  <a:lnTo>
                    <a:pt x="902" y="108"/>
                  </a:lnTo>
                  <a:lnTo>
                    <a:pt x="924" y="125"/>
                  </a:lnTo>
                  <a:lnTo>
                    <a:pt x="946" y="144"/>
                  </a:lnTo>
                  <a:lnTo>
                    <a:pt x="966" y="163"/>
                  </a:lnTo>
                  <a:lnTo>
                    <a:pt x="1004" y="203"/>
                  </a:lnTo>
                  <a:lnTo>
                    <a:pt x="1037" y="248"/>
                  </a:lnTo>
                  <a:lnTo>
                    <a:pt x="1065" y="294"/>
                  </a:lnTo>
                  <a:lnTo>
                    <a:pt x="1089" y="343"/>
                  </a:lnTo>
                  <a:lnTo>
                    <a:pt x="1108" y="394"/>
                  </a:lnTo>
                  <a:lnTo>
                    <a:pt x="1121" y="446"/>
                  </a:lnTo>
                  <a:lnTo>
                    <a:pt x="1130" y="500"/>
                  </a:lnTo>
                  <a:lnTo>
                    <a:pt x="1132" y="556"/>
                  </a:lnTo>
                  <a:lnTo>
                    <a:pt x="1130" y="611"/>
                  </a:lnTo>
                  <a:lnTo>
                    <a:pt x="1121" y="665"/>
                  </a:lnTo>
                  <a:lnTo>
                    <a:pt x="1108" y="717"/>
                  </a:lnTo>
                  <a:lnTo>
                    <a:pt x="1089" y="768"/>
                  </a:lnTo>
                  <a:lnTo>
                    <a:pt x="1065" y="817"/>
                  </a:lnTo>
                  <a:lnTo>
                    <a:pt x="1037" y="863"/>
                  </a:lnTo>
                  <a:lnTo>
                    <a:pt x="1004" y="908"/>
                  </a:lnTo>
                  <a:lnTo>
                    <a:pt x="966" y="949"/>
                  </a:lnTo>
                  <a:lnTo>
                    <a:pt x="965" y="950"/>
                  </a:lnTo>
                  <a:close/>
                </a:path>
              </a:pathLst>
            </a:custGeom>
            <a:solidFill>
              <a:srgbClr val="FFF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ゆたぽん（コーディング）" panose="02000609000000000000" pitchFamily="1" charset="-128"/>
                <a:ea typeface="Meiryo UI" panose="020B0604030504040204" pitchFamily="50" charset="-128"/>
              </a:endParaRPr>
            </a:p>
          </p:txBody>
        </p:sp>
      </p:grpSp>
      <p:sp>
        <p:nvSpPr>
          <p:cNvPr id="27" name="正方形/長方形 26"/>
          <p:cNvSpPr/>
          <p:nvPr/>
        </p:nvSpPr>
        <p:spPr>
          <a:xfrm>
            <a:off x="2843401" y="3950350"/>
            <a:ext cx="1048685" cy="261610"/>
          </a:xfrm>
          <a:prstGeom prst="rect">
            <a:avLst/>
          </a:prstGeom>
        </p:spPr>
        <p:txBody>
          <a:bodyPr wrap="none">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ポイントライト</a:t>
            </a:r>
            <a:r>
              <a:rPr lang="en-US" altLang="ja-JP" sz="1100" dirty="0" smtClean="0">
                <a:latin typeface="ゆたぽん（コーディング）" panose="02000609000000000000" pitchFamily="1" charset="-128"/>
                <a:ea typeface="Meiryo UI" panose="020B0604030504040204" pitchFamily="50" charset="-128"/>
              </a:rPr>
              <a:t>&gt;</a:t>
            </a:r>
            <a:endParaRPr lang="ja-JP" altLang="en-US" sz="1100" dirty="0">
              <a:latin typeface="ゆたぽん（コーディング）" panose="02000609000000000000" pitchFamily="1" charset="-128"/>
              <a:ea typeface="Meiryo UI" panose="020B0604030504040204" pitchFamily="50" charset="-128"/>
            </a:endParaRPr>
          </a:p>
        </p:txBody>
      </p:sp>
      <p:sp>
        <p:nvSpPr>
          <p:cNvPr id="29" name="テキスト ボックス 28"/>
          <p:cNvSpPr txBox="1"/>
          <p:nvPr/>
        </p:nvSpPr>
        <p:spPr>
          <a:xfrm>
            <a:off x="332656" y="4274676"/>
            <a:ext cx="2767104"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7.3</a:t>
            </a:r>
            <a:r>
              <a:rPr kumimoji="1" lang="ja-JP" altLang="en-US" u="sng" dirty="0" smtClean="0">
                <a:latin typeface="Meiryo UI" panose="020B0604030504040204" pitchFamily="50" charset="-128"/>
                <a:ea typeface="Meiryo UI" panose="020B0604030504040204" pitchFamily="50" charset="-128"/>
              </a:rPr>
              <a:t>　ポイントライトの設定例</a:t>
            </a:r>
            <a:endParaRPr kumimoji="1" lang="ja-JP" altLang="en-US" u="sng" dirty="0">
              <a:latin typeface="Meiryo UI" panose="020B0604030504040204" pitchFamily="50" charset="-128"/>
              <a:ea typeface="Meiryo UI" panose="020B0604030504040204" pitchFamily="50" charset="-128"/>
            </a:endParaRPr>
          </a:p>
        </p:txBody>
      </p:sp>
      <p:sp>
        <p:nvSpPr>
          <p:cNvPr id="12" name="正方形/長方形 11"/>
          <p:cNvSpPr/>
          <p:nvPr/>
        </p:nvSpPr>
        <p:spPr>
          <a:xfrm>
            <a:off x="922386" y="4803119"/>
            <a:ext cx="5386933" cy="1785104"/>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D3DLIGHT9 light;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ライト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ZeroMemory</a:t>
            </a:r>
            <a:r>
              <a:rPr lang="en-US" altLang="ja-JP" sz="1100" dirty="0">
                <a:latin typeface="ゆたぽん（コーディング）" panose="02000609000000000000" pitchFamily="1" charset="-128"/>
                <a:ea typeface="Meiryo UI" panose="020B0604030504040204" pitchFamily="50" charset="-128"/>
              </a:rPr>
              <a:t>(&amp;</a:t>
            </a:r>
            <a:r>
              <a:rPr lang="en-US" altLang="ja-JP" sz="1100" dirty="0" err="1">
                <a:latin typeface="ゆたぽん（コーディング）" panose="02000609000000000000" pitchFamily="1" charset="-128"/>
                <a:ea typeface="Meiryo UI" panose="020B0604030504040204" pitchFamily="50" charset="-128"/>
              </a:rPr>
              <a:t>light,sizeof</a:t>
            </a:r>
            <a:r>
              <a:rPr lang="en-US" altLang="ja-JP" sz="1100" dirty="0">
                <a:latin typeface="ゆたぽん（コーディング）" panose="02000609000000000000" pitchFamily="1" charset="-128"/>
                <a:ea typeface="Meiryo UI" panose="020B0604030504040204" pitchFamily="50" charset="-128"/>
              </a:rPr>
              <a:t>(light));	//</a:t>
            </a:r>
            <a:r>
              <a:rPr lang="ja-JP" altLang="ja-JP" sz="1100" dirty="0" smtClean="0">
                <a:latin typeface="ゆたぽん（コーディング）" panose="02000609000000000000" pitchFamily="1" charset="-128"/>
                <a:ea typeface="Meiryo UI" panose="020B0604030504040204" pitchFamily="50" charset="-128"/>
              </a:rPr>
              <a:t>ライト</a:t>
            </a:r>
            <a:r>
              <a:rPr lang="en-US" altLang="ja-JP" sz="1100" dirty="0" smtClean="0">
                <a:latin typeface="ゆたぽん（コーディング）" panose="02000609000000000000" pitchFamily="1" charset="-128"/>
                <a:ea typeface="Meiryo UI" panose="020B0604030504040204" pitchFamily="50" charset="-128"/>
              </a:rPr>
              <a:t>0</a:t>
            </a:r>
            <a:r>
              <a:rPr lang="ja-JP" altLang="ja-JP" sz="1100" dirty="0" smtClean="0">
                <a:latin typeface="ゆたぽん（コーディング）" panose="02000609000000000000" pitchFamily="1" charset="-128"/>
                <a:ea typeface="Meiryo UI" panose="020B0604030504040204" pitchFamily="50" charset="-128"/>
              </a:rPr>
              <a:t>クリア</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err="1" smtClean="0">
                <a:latin typeface="ゆたぽん（コーディング）" panose="02000609000000000000" pitchFamily="1" charset="-128"/>
                <a:ea typeface="Meiryo UI" panose="020B0604030504040204" pitchFamily="50" charset="-128"/>
              </a:rPr>
              <a:t>light.Type</a:t>
            </a:r>
            <a:r>
              <a:rPr lang="en-US" altLang="ja-JP" sz="1100" dirty="0" smtClean="0">
                <a:latin typeface="ゆたぽん（コーディング）" panose="02000609000000000000" pitchFamily="1" charset="-128"/>
                <a:ea typeface="Meiryo UI" panose="020B0604030504040204" pitchFamily="50" charset="-128"/>
              </a:rPr>
              <a:t>=D3DLIGHT_POINT;		//</a:t>
            </a:r>
            <a:r>
              <a:rPr lang="ja-JP" altLang="ja-JP" sz="1100" dirty="0">
                <a:latin typeface="ゆたぽん（コーディング）" panose="02000609000000000000" pitchFamily="1" charset="-128"/>
                <a:ea typeface="Meiryo UI" panose="020B0604030504040204" pitchFamily="50" charset="-128"/>
              </a:rPr>
              <a:t>ポイントライト</a:t>
            </a:r>
          </a:p>
          <a:p>
            <a:r>
              <a:rPr lang="en-US" altLang="ja-JP" sz="1100" dirty="0" err="1">
                <a:latin typeface="ゆたぽん（コーディング）" panose="02000609000000000000" pitchFamily="1" charset="-128"/>
                <a:ea typeface="Meiryo UI" panose="020B0604030504040204" pitchFamily="50" charset="-128"/>
              </a:rPr>
              <a:t>light.Diffuse</a:t>
            </a:r>
            <a:r>
              <a:rPr lang="en-US" altLang="ja-JP" sz="1100" dirty="0">
                <a:latin typeface="ゆたぽん（コーディング）" panose="02000609000000000000" pitchFamily="1" charset="-128"/>
                <a:ea typeface="Meiryo UI" panose="020B0604030504040204" pitchFamily="50" charset="-128"/>
              </a:rPr>
              <a:t>=D3DXCOLOR(1.0f,1.0f,1.0f,1.0f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ディフューズ</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拡散光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light.Specular</a:t>
            </a:r>
            <a:r>
              <a:rPr lang="en-US" altLang="ja-JP" sz="1100" dirty="0">
                <a:latin typeface="ゆたぽん（コーディング）" panose="02000609000000000000" pitchFamily="1" charset="-128"/>
                <a:ea typeface="Meiryo UI" panose="020B0604030504040204" pitchFamily="50" charset="-128"/>
              </a:rPr>
              <a:t>=D3DXCOLOR(1.0f,1.0f,1.0f,1.0f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スペキュラー</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鏡面反射光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light.Ambient</a:t>
            </a:r>
            <a:r>
              <a:rPr lang="en-US" altLang="ja-JP" sz="1100" dirty="0">
                <a:latin typeface="ゆたぽん（コーディング）" panose="02000609000000000000" pitchFamily="1" charset="-128"/>
                <a:ea typeface="Meiryo UI" panose="020B0604030504040204" pitchFamily="50" charset="-128"/>
              </a:rPr>
              <a:t>=D3DXCOLOR(1.0f,1.0f,1.0f,1.0f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アンビエント</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環境光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light.Position</a:t>
            </a:r>
            <a:r>
              <a:rPr lang="en-US" altLang="ja-JP" sz="1100" dirty="0">
                <a:latin typeface="ゆたぽん（コーディング）" panose="02000609000000000000" pitchFamily="1" charset="-128"/>
                <a:ea typeface="Meiryo UI" panose="020B0604030504040204" pitchFamily="50" charset="-128"/>
              </a:rPr>
              <a:t>=D3DXVECTOR3(10.0f,15.0f,0.0f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ライトの位置</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左から</a:t>
            </a:r>
            <a:r>
              <a:rPr lang="en-US" altLang="ja-JP" sz="1100" dirty="0">
                <a:latin typeface="ゆたぽん（コーディング）" panose="02000609000000000000" pitchFamily="1" charset="-128"/>
                <a:ea typeface="Meiryo UI" panose="020B0604030504040204" pitchFamily="50" charset="-128"/>
              </a:rPr>
              <a:t>xyz)</a:t>
            </a:r>
            <a:endParaRPr lang="ja-JP" altLang="ja-JP"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light.Range</a:t>
            </a:r>
            <a:r>
              <a:rPr lang="en-US" altLang="ja-JP" sz="1100" dirty="0">
                <a:latin typeface="ゆたぽん（コーディング）" panose="02000609000000000000" pitchFamily="1" charset="-128"/>
                <a:ea typeface="Meiryo UI" panose="020B0604030504040204" pitchFamily="50" charset="-128"/>
              </a:rPr>
              <a:t>=20.0f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ライトの有効範囲</a:t>
            </a:r>
          </a:p>
          <a:p>
            <a:r>
              <a:rPr lang="en-US" altLang="ja-JP" sz="1100" dirty="0">
                <a:latin typeface="ゆたぽん（コーディング）" panose="02000609000000000000" pitchFamily="1" charset="-128"/>
                <a:ea typeface="Meiryo UI" panose="020B0604030504040204" pitchFamily="50" charset="-128"/>
              </a:rPr>
              <a:t>light.Attenuation0=1.0f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減衰定数</a:t>
            </a:r>
          </a:p>
        </p:txBody>
      </p:sp>
      <p:sp>
        <p:nvSpPr>
          <p:cNvPr id="30" name="正方形/長方形 29"/>
          <p:cNvSpPr/>
          <p:nvPr/>
        </p:nvSpPr>
        <p:spPr>
          <a:xfrm>
            <a:off x="908720" y="4794920"/>
            <a:ext cx="5342775" cy="1793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1837546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88</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97638" y="8475134"/>
            <a:ext cx="2317212"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243389"/>
            <a:ext cx="1856598"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7.4</a:t>
            </a:r>
            <a:r>
              <a:rPr kumimoji="1" lang="ja-JP" altLang="en-US" u="sng" dirty="0" smtClean="0">
                <a:latin typeface="Meiryo UI" panose="020B0604030504040204" pitchFamily="50" charset="-128"/>
                <a:ea typeface="Meiryo UI" panose="020B0604030504040204" pitchFamily="50" charset="-128"/>
              </a:rPr>
              <a:t>　スポットライト</a:t>
            </a:r>
            <a:endParaRPr kumimoji="1" lang="ja-JP" altLang="en-US" u="sng"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25090" y="637982"/>
            <a:ext cx="5712222"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スポットライトはその名のとおり、ライトの位置から光が一定方向に照射され、その照射範囲</a:t>
            </a:r>
            <a:r>
              <a:rPr lang="ja-JP" altLang="ja-JP" sz="1100" dirty="0" smtClean="0">
                <a:latin typeface="ゆたぽん（コーディング）" panose="02000609000000000000" pitchFamily="1" charset="-128"/>
                <a:ea typeface="Meiryo UI" panose="020B0604030504040204" pitchFamily="50" charset="-128"/>
              </a:rPr>
              <a:t>は</a:t>
            </a:r>
            <a:endParaRPr lang="en-US" altLang="ja-JP" sz="1100" dirty="0" smtClean="0">
              <a:latin typeface="ゆたぽん（コーディング）" panose="02000609000000000000" pitchFamily="1" charset="-128"/>
              <a:ea typeface="Meiryo UI" panose="020B0604030504040204" pitchFamily="50" charset="-128"/>
            </a:endParaRPr>
          </a:p>
          <a:p>
            <a:r>
              <a:rPr lang="ja-JP" altLang="ja-JP" sz="1100" dirty="0" smtClean="0">
                <a:latin typeface="ゆたぽん（コーディング）" panose="02000609000000000000" pitchFamily="1" charset="-128"/>
                <a:ea typeface="Meiryo UI" panose="020B0604030504040204" pitchFamily="50" charset="-128"/>
              </a:rPr>
              <a:t>距離</a:t>
            </a:r>
            <a:r>
              <a:rPr lang="ja-JP" altLang="ja-JP" sz="1100" dirty="0">
                <a:latin typeface="ゆたぽん（コーディング）" panose="02000609000000000000" pitchFamily="1" charset="-128"/>
                <a:ea typeface="Meiryo UI" panose="020B0604030504040204" pitchFamily="50" charset="-128"/>
              </a:rPr>
              <a:t>が遠くなるにつれ広が</a:t>
            </a:r>
            <a:r>
              <a:rPr lang="ja-JP" altLang="en-US" sz="1100" dirty="0" smtClean="0">
                <a:latin typeface="ゆたぽん（コーディング）" panose="02000609000000000000" pitchFamily="1" charset="-128"/>
                <a:ea typeface="Meiryo UI" panose="020B0604030504040204" pitchFamily="50" charset="-128"/>
              </a:rPr>
              <a:t>る。</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4" name="テキスト ボックス 13"/>
          <p:cNvSpPr txBox="1"/>
          <p:nvPr/>
        </p:nvSpPr>
        <p:spPr>
          <a:xfrm>
            <a:off x="504056" y="1043608"/>
            <a:ext cx="5877272" cy="144655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rPr>
              <a:t>光の照射範囲はライトの位置を頂点とする円錐状になり、この円錐はコーンとも</a:t>
            </a:r>
            <a:r>
              <a:rPr lang="ja-JP" altLang="ja-JP" sz="1100" dirty="0" smtClean="0">
                <a:latin typeface="Meiryo UI" panose="020B0604030504040204" pitchFamily="50" charset="-128"/>
                <a:ea typeface="Meiryo UI" panose="020B0604030504040204" pitchFamily="50" charset="-128"/>
              </a:rPr>
              <a:t>呼ばれ</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r>
              <a:rPr lang="ja-JP" altLang="ja-JP" sz="1100" dirty="0" smtClean="0">
                <a:latin typeface="Meiryo UI" panose="020B0604030504040204" pitchFamily="50" charset="-128"/>
                <a:ea typeface="Meiryo UI" panose="020B0604030504040204" pitchFamily="50" charset="-128"/>
              </a:rPr>
              <a:t>また</a:t>
            </a:r>
            <a:r>
              <a:rPr lang="ja-JP" altLang="ja-JP" sz="1100" dirty="0">
                <a:latin typeface="Meiryo UI" panose="020B0604030504040204" pitchFamily="50" charset="-128"/>
                <a:ea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rPr>
              <a:t>スポットライトには「フォールオフ」と</a:t>
            </a:r>
            <a:r>
              <a:rPr lang="ja-JP" altLang="ja-JP" sz="1100" b="1" dirty="0" smtClean="0">
                <a:latin typeface="Meiryo UI" panose="020B0604030504040204" pitchFamily="50" charset="-128"/>
                <a:ea typeface="Meiryo UI" panose="020B0604030504040204" pitchFamily="50" charset="-128"/>
              </a:rPr>
              <a:t>呼ばれる円錐</a:t>
            </a:r>
            <a:r>
              <a:rPr lang="ja-JP" altLang="ja-JP" sz="1100" b="1" dirty="0">
                <a:latin typeface="Meiryo UI" panose="020B0604030504040204" pitchFamily="50" charset="-128"/>
                <a:ea typeface="Meiryo UI" panose="020B0604030504040204" pitchFamily="50" charset="-128"/>
              </a:rPr>
              <a:t>の内側から外側に向かって</a:t>
            </a:r>
            <a:r>
              <a:rPr lang="ja-JP" altLang="ja-JP" sz="1100" b="1" dirty="0" smtClean="0">
                <a:latin typeface="Meiryo UI" panose="020B0604030504040204" pitchFamily="50" charset="-128"/>
                <a:ea typeface="Meiryo UI" panose="020B0604030504040204" pitchFamily="50" charset="-128"/>
              </a:rPr>
              <a:t>起こる</a:t>
            </a:r>
            <a:endParaRPr lang="en-US" altLang="ja-JP" sz="1100" b="1" dirty="0" smtClean="0">
              <a:latin typeface="Meiryo UI" panose="020B0604030504040204" pitchFamily="50" charset="-128"/>
              <a:ea typeface="Meiryo UI" panose="020B0604030504040204" pitchFamily="50" charset="-128"/>
            </a:endParaRPr>
          </a:p>
          <a:p>
            <a:r>
              <a:rPr lang="ja-JP" altLang="ja-JP" sz="1100" b="1" dirty="0" smtClean="0">
                <a:latin typeface="Meiryo UI" panose="020B0604030504040204" pitchFamily="50" charset="-128"/>
                <a:ea typeface="Meiryo UI" panose="020B0604030504040204" pitchFamily="50" charset="-128"/>
              </a:rPr>
              <a:t>光</a:t>
            </a:r>
            <a:r>
              <a:rPr lang="ja-JP" altLang="ja-JP" sz="1100" b="1" dirty="0">
                <a:latin typeface="Meiryo UI" panose="020B0604030504040204" pitchFamily="50" charset="-128"/>
                <a:ea typeface="Meiryo UI" panose="020B0604030504040204" pitchFamily="50" charset="-128"/>
              </a:rPr>
              <a:t>の</a:t>
            </a:r>
            <a:r>
              <a:rPr lang="ja-JP" altLang="ja-JP" sz="1100" b="1" dirty="0" smtClean="0">
                <a:latin typeface="Meiryo UI" panose="020B0604030504040204" pitchFamily="50" charset="-128"/>
                <a:ea typeface="Meiryo UI" panose="020B0604030504040204" pitchFamily="50" charset="-128"/>
              </a:rPr>
              <a:t>減衰</a:t>
            </a:r>
            <a:r>
              <a:rPr lang="ja-JP" altLang="en-US" sz="1100" b="1" dirty="0" smtClean="0">
                <a:latin typeface="Meiryo UI" panose="020B0604030504040204" pitchFamily="50" charset="-128"/>
                <a:ea typeface="Meiryo UI" panose="020B0604030504040204" pitchFamily="50" charset="-128"/>
              </a:rPr>
              <a:t>が</a:t>
            </a:r>
            <a:r>
              <a:rPr lang="ja-JP" altLang="en-US" sz="1100" dirty="0" smtClean="0">
                <a:latin typeface="Meiryo UI" panose="020B0604030504040204" pitchFamily="50" charset="-128"/>
                <a:ea typeface="Meiryo UI" panose="020B0604030504040204" pitchFamily="50" charset="-128"/>
              </a:rPr>
              <a:t>あり、</a:t>
            </a:r>
            <a:r>
              <a:rPr lang="ja-JP" altLang="ja-JP" sz="1100" dirty="0" smtClean="0">
                <a:latin typeface="Meiryo UI" panose="020B0604030504040204" pitchFamily="50" charset="-128"/>
                <a:ea typeface="Meiryo UI" panose="020B0604030504040204" pitchFamily="50" charset="-128"/>
              </a:rPr>
              <a:t>スポットライト</a:t>
            </a:r>
            <a:r>
              <a:rPr lang="ja-JP" altLang="ja-JP" sz="1100" dirty="0">
                <a:latin typeface="Meiryo UI" panose="020B0604030504040204" pitchFamily="50" charset="-128"/>
                <a:ea typeface="Meiryo UI" panose="020B0604030504040204" pitchFamily="50" charset="-128"/>
              </a:rPr>
              <a:t>は光の減衰</a:t>
            </a:r>
            <a:r>
              <a:rPr lang="ja-JP" altLang="ja-JP" sz="1100" dirty="0" smtClean="0">
                <a:latin typeface="Meiryo UI" panose="020B0604030504040204" pitchFamily="50" charset="-128"/>
                <a:ea typeface="Meiryo UI" panose="020B0604030504040204" pitchFamily="50" charset="-128"/>
              </a:rPr>
              <a:t>によって</a:t>
            </a:r>
            <a:r>
              <a:rPr lang="ja-JP" altLang="ja-JP" sz="1100" dirty="0">
                <a:latin typeface="Meiryo UI" panose="020B0604030504040204" pitchFamily="50" charset="-128"/>
                <a:ea typeface="Meiryo UI" panose="020B0604030504040204" pitchFamily="50" charset="-128"/>
              </a:rPr>
              <a:t>「内側の明るい部分」と「外側の暗い部分」</a:t>
            </a:r>
            <a:r>
              <a:rPr lang="ja-JP" altLang="ja-JP" sz="1100" dirty="0" smtClean="0">
                <a:latin typeface="Meiryo UI" panose="020B0604030504040204" pitchFamily="50" charset="-128"/>
                <a:ea typeface="Meiryo UI" panose="020B0604030504040204" pitchFamily="50" charset="-128"/>
              </a:rPr>
              <a:t>に</a:t>
            </a:r>
            <a:endParaRPr lang="en-US" altLang="ja-JP" sz="1100" dirty="0" smtClean="0">
              <a:latin typeface="Meiryo UI" panose="020B0604030504040204" pitchFamily="50" charset="-128"/>
              <a:ea typeface="Meiryo UI" panose="020B0604030504040204" pitchFamily="50" charset="-128"/>
            </a:endParaRPr>
          </a:p>
          <a:p>
            <a:r>
              <a:rPr lang="ja-JP" altLang="ja-JP" sz="1100" dirty="0" smtClean="0">
                <a:latin typeface="Meiryo UI" panose="020B0604030504040204" pitchFamily="50" charset="-128"/>
                <a:ea typeface="Meiryo UI" panose="020B0604030504040204" pitchFamily="50" charset="-128"/>
              </a:rPr>
              <a:t>分かれ</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。なお</a:t>
            </a:r>
            <a:r>
              <a:rPr lang="ja-JP" altLang="ja-JP" sz="1100" dirty="0">
                <a:latin typeface="Meiryo UI" panose="020B0604030504040204" pitchFamily="50" charset="-128"/>
                <a:ea typeface="Meiryo UI" panose="020B0604030504040204" pitchFamily="50" charset="-128"/>
              </a:rPr>
              <a:t>、スポットライトでは</a:t>
            </a:r>
            <a:r>
              <a:rPr lang="ja-JP" altLang="ja-JP"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D3DLIGHT9</a:t>
            </a:r>
            <a:r>
              <a:rPr lang="ja-JP" altLang="ja-JP" sz="1100" dirty="0">
                <a:latin typeface="Meiryo UI" panose="020B0604030504040204" pitchFamily="50" charset="-128"/>
                <a:ea typeface="Meiryo UI" panose="020B0604030504040204" pitchFamily="50" charset="-128"/>
              </a:rPr>
              <a:t>構造体のすべてのメンバを</a:t>
            </a:r>
            <a:r>
              <a:rPr lang="ja-JP" altLang="ja-JP" sz="1100" dirty="0" smtClean="0">
                <a:latin typeface="Meiryo UI" panose="020B0604030504040204" pitchFamily="50" charset="-128"/>
                <a:ea typeface="Meiryo UI" panose="020B0604030504040204" pitchFamily="50" charset="-128"/>
              </a:rPr>
              <a:t>使用す</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特に、</a:t>
            </a:r>
            <a:endParaRPr lang="en-US" altLang="ja-JP" sz="1100" dirty="0" smtClean="0">
              <a:latin typeface="Meiryo UI" panose="020B0604030504040204" pitchFamily="50" charset="-128"/>
              <a:ea typeface="Meiryo UI" panose="020B0604030504040204" pitchFamily="50" charset="-128"/>
            </a:endParaRPr>
          </a:p>
          <a:p>
            <a:r>
              <a:rPr lang="ja-JP" altLang="ja-JP" sz="1100" dirty="0" smtClean="0">
                <a:latin typeface="Meiryo UI" panose="020B0604030504040204" pitchFamily="50" charset="-128"/>
                <a:ea typeface="Meiryo UI" panose="020B0604030504040204" pitchFamily="50" charset="-128"/>
              </a:rPr>
              <a:t>ライト</a:t>
            </a:r>
            <a:r>
              <a:rPr lang="ja-JP" altLang="ja-JP" sz="1100" dirty="0">
                <a:latin typeface="Meiryo UI" panose="020B0604030504040204" pitchFamily="50" charset="-128"/>
                <a:ea typeface="Meiryo UI" panose="020B0604030504040204" pitchFamily="50" charset="-128"/>
              </a:rPr>
              <a:t>の位置を設定する</a:t>
            </a:r>
            <a:r>
              <a:rPr lang="en-US" altLang="ja-JP" sz="1100" dirty="0">
                <a:latin typeface="Meiryo UI" panose="020B0604030504040204" pitchFamily="50" charset="-128"/>
                <a:ea typeface="Meiryo UI" panose="020B0604030504040204" pitchFamily="50" charset="-128"/>
              </a:rPr>
              <a:t>Position</a:t>
            </a:r>
            <a:r>
              <a:rPr lang="ja-JP" altLang="ja-JP" sz="1100" dirty="0" smtClean="0">
                <a:latin typeface="Meiryo UI" panose="020B0604030504040204" pitchFamily="50" charset="-128"/>
                <a:ea typeface="Meiryo UI" panose="020B0604030504040204" pitchFamily="50" charset="-128"/>
              </a:rPr>
              <a:t>メンバ、ライト</a:t>
            </a:r>
            <a:r>
              <a:rPr lang="ja-JP" altLang="ja-JP" sz="1100" dirty="0">
                <a:latin typeface="Meiryo UI" panose="020B0604030504040204" pitchFamily="50" charset="-128"/>
                <a:ea typeface="Meiryo UI" panose="020B0604030504040204" pitchFamily="50" charset="-128"/>
              </a:rPr>
              <a:t>の照射方向を決める</a:t>
            </a:r>
            <a:r>
              <a:rPr lang="en-US" altLang="ja-JP" sz="1100" dirty="0">
                <a:latin typeface="Meiryo UI" panose="020B0604030504040204" pitchFamily="50" charset="-128"/>
                <a:ea typeface="Meiryo UI" panose="020B0604030504040204" pitchFamily="50" charset="-128"/>
              </a:rPr>
              <a:t>Direction</a:t>
            </a:r>
            <a:r>
              <a:rPr lang="ja-JP" altLang="ja-JP" sz="1100" dirty="0">
                <a:latin typeface="Meiryo UI" panose="020B0604030504040204" pitchFamily="50" charset="-128"/>
                <a:ea typeface="Meiryo UI" panose="020B0604030504040204" pitchFamily="50" charset="-128"/>
              </a:rPr>
              <a:t>メンバの</a:t>
            </a:r>
            <a:r>
              <a:rPr lang="ja-JP" altLang="ja-JP" sz="1100" dirty="0" smtClean="0">
                <a:latin typeface="Meiryo UI" panose="020B0604030504040204" pitchFamily="50" charset="-128"/>
                <a:ea typeface="Meiryo UI" panose="020B0604030504040204" pitchFamily="50" charset="-128"/>
              </a:rPr>
              <a:t>設定</a:t>
            </a:r>
            <a:r>
              <a:rPr lang="ja-JP" altLang="en-US" sz="1100" dirty="0" smtClean="0">
                <a:latin typeface="Meiryo UI" panose="020B0604030504040204" pitchFamily="50" charset="-128"/>
                <a:ea typeface="Meiryo UI" panose="020B0604030504040204" pitchFamily="50" charset="-128"/>
              </a:rPr>
              <a:t>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必須であり</a:t>
            </a:r>
            <a:r>
              <a:rPr lang="ja-JP" altLang="ja-JP" sz="1100" dirty="0" smtClean="0">
                <a:latin typeface="Meiryo UI" panose="020B0604030504040204" pitchFamily="50" charset="-128"/>
                <a:ea typeface="Meiryo UI" panose="020B0604030504040204" pitchFamily="50" charset="-128"/>
              </a:rPr>
              <a:t>、</a:t>
            </a:r>
            <a:r>
              <a:rPr lang="ja-JP" altLang="ja-JP" sz="1100" dirty="0">
                <a:latin typeface="Meiryo UI" panose="020B0604030504040204" pitchFamily="50" charset="-128"/>
                <a:ea typeface="Meiryo UI" panose="020B0604030504040204" pitchFamily="50" charset="-128"/>
              </a:rPr>
              <a:t>ライトの強度が最も高いコーン</a:t>
            </a:r>
            <a:r>
              <a:rPr lang="ja-JP" altLang="ja-JP" sz="1100" dirty="0" smtClean="0">
                <a:latin typeface="Meiryo UI" panose="020B0604030504040204" pitchFamily="50" charset="-128"/>
                <a:ea typeface="Meiryo UI" panose="020B0604030504040204" pitchFamily="50" charset="-128"/>
              </a:rPr>
              <a:t>の角度</a:t>
            </a:r>
            <a:r>
              <a:rPr lang="ja-JP" altLang="ja-JP" sz="1100" dirty="0">
                <a:latin typeface="Meiryo UI" panose="020B0604030504040204" pitchFamily="50" charset="-128"/>
                <a:ea typeface="Meiryo UI" panose="020B0604030504040204" pitchFamily="50" charset="-128"/>
              </a:rPr>
              <a:t>を指定する</a:t>
            </a:r>
            <a:r>
              <a:rPr lang="en-US" altLang="ja-JP" sz="1100" dirty="0">
                <a:latin typeface="Meiryo UI" panose="020B0604030504040204" pitchFamily="50" charset="-128"/>
                <a:ea typeface="Meiryo UI" panose="020B0604030504040204" pitchFamily="50" charset="-128"/>
              </a:rPr>
              <a:t>Theta</a:t>
            </a:r>
            <a:r>
              <a:rPr lang="ja-JP" altLang="ja-JP" sz="1100" dirty="0">
                <a:latin typeface="Meiryo UI" panose="020B0604030504040204" pitchFamily="50" charset="-128"/>
                <a:ea typeface="Meiryo UI" panose="020B0604030504040204" pitchFamily="50" charset="-128"/>
              </a:rPr>
              <a:t>メンバ、コーン全体</a:t>
            </a:r>
            <a:r>
              <a:rPr lang="ja-JP" altLang="ja-JP" sz="1100" dirty="0" smtClean="0">
                <a:latin typeface="Meiryo UI" panose="020B0604030504040204" pitchFamily="50" charset="-128"/>
                <a:ea typeface="Meiryo UI" panose="020B0604030504040204" pitchFamily="50" charset="-128"/>
              </a:rPr>
              <a:t>の</a:t>
            </a:r>
            <a:endParaRPr lang="en-US" altLang="ja-JP" sz="1100" dirty="0" smtClean="0">
              <a:latin typeface="Meiryo UI" panose="020B0604030504040204" pitchFamily="50" charset="-128"/>
              <a:ea typeface="Meiryo UI" panose="020B0604030504040204" pitchFamily="50" charset="-128"/>
            </a:endParaRPr>
          </a:p>
          <a:p>
            <a:r>
              <a:rPr lang="ja-JP" altLang="ja-JP" sz="1100" dirty="0" smtClean="0">
                <a:latin typeface="Meiryo UI" panose="020B0604030504040204" pitchFamily="50" charset="-128"/>
                <a:ea typeface="Meiryo UI" panose="020B0604030504040204" pitchFamily="50" charset="-128"/>
              </a:rPr>
              <a:t>広がり</a:t>
            </a:r>
            <a:r>
              <a:rPr lang="ja-JP" altLang="ja-JP" sz="1100" dirty="0">
                <a:latin typeface="Meiryo UI" panose="020B0604030504040204" pitchFamily="50" charset="-128"/>
                <a:ea typeface="Meiryo UI" panose="020B0604030504040204" pitchFamily="50" charset="-128"/>
              </a:rPr>
              <a:t>を決定する</a:t>
            </a:r>
            <a:r>
              <a:rPr lang="en-US" altLang="ja-JP" sz="1100" dirty="0">
                <a:latin typeface="Meiryo UI" panose="020B0604030504040204" pitchFamily="50" charset="-128"/>
                <a:ea typeface="Meiryo UI" panose="020B0604030504040204" pitchFamily="50" charset="-128"/>
              </a:rPr>
              <a:t>Phi</a:t>
            </a:r>
            <a:r>
              <a:rPr lang="ja-JP" altLang="ja-JP" sz="1100" dirty="0">
                <a:latin typeface="Meiryo UI" panose="020B0604030504040204" pitchFamily="50" charset="-128"/>
                <a:ea typeface="Meiryo UI" panose="020B0604030504040204" pitchFamily="50" charset="-128"/>
              </a:rPr>
              <a:t>メンバなどの設定も</a:t>
            </a:r>
            <a:r>
              <a:rPr lang="ja-JP" altLang="ja-JP" sz="1100" dirty="0" smtClean="0">
                <a:latin typeface="Meiryo UI" panose="020B0604030504040204" pitchFamily="50" charset="-128"/>
                <a:ea typeface="Meiryo UI" panose="020B0604030504040204" pitchFamily="50" charset="-128"/>
              </a:rPr>
              <a:t>重要</a:t>
            </a:r>
            <a:r>
              <a:rPr lang="ja-JP" altLang="en-US" sz="1100" dirty="0" smtClean="0">
                <a:latin typeface="Meiryo UI" panose="020B0604030504040204" pitchFamily="50" charset="-128"/>
                <a:ea typeface="Meiryo UI" panose="020B0604030504040204" pitchFamily="50" charset="-128"/>
              </a:rPr>
              <a:t>となる。また、</a:t>
            </a:r>
            <a:r>
              <a:rPr lang="en-US" altLang="ja-JP" sz="1100" dirty="0" smtClean="0">
                <a:latin typeface="Meiryo UI" panose="020B0604030504040204" pitchFamily="50" charset="-128"/>
                <a:ea typeface="Meiryo UI" panose="020B0604030504040204" pitchFamily="50" charset="-128"/>
              </a:rPr>
              <a:t>Falloff</a:t>
            </a:r>
            <a:r>
              <a:rPr lang="ja-JP" altLang="ja-JP" sz="1100" dirty="0">
                <a:latin typeface="Meiryo UI" panose="020B0604030504040204" pitchFamily="50" charset="-128"/>
                <a:ea typeface="Meiryo UI" panose="020B0604030504040204" pitchFamily="50" charset="-128"/>
              </a:rPr>
              <a:t>メンバは、</a:t>
            </a:r>
            <a:r>
              <a:rPr lang="en-US" altLang="ja-JP" sz="1100" dirty="0">
                <a:latin typeface="Meiryo UI" panose="020B0604030504040204" pitchFamily="50" charset="-128"/>
                <a:ea typeface="Meiryo UI" panose="020B0604030504040204" pitchFamily="50" charset="-128"/>
              </a:rPr>
              <a:t>Theta</a:t>
            </a:r>
            <a:r>
              <a:rPr lang="ja-JP" altLang="ja-JP" sz="1100" dirty="0">
                <a:latin typeface="Meiryo UI" panose="020B0604030504040204" pitchFamily="50" charset="-128"/>
                <a:ea typeface="Meiryo UI" panose="020B0604030504040204" pitchFamily="50" charset="-128"/>
              </a:rPr>
              <a:t>から</a:t>
            </a:r>
            <a:r>
              <a:rPr lang="en-US" altLang="ja-JP" sz="1100" dirty="0">
                <a:latin typeface="Meiryo UI" panose="020B0604030504040204" pitchFamily="50" charset="-128"/>
                <a:ea typeface="Meiryo UI" panose="020B0604030504040204" pitchFamily="50" charset="-128"/>
              </a:rPr>
              <a:t>Phi</a:t>
            </a:r>
            <a:r>
              <a:rPr lang="ja-JP" altLang="ja-JP" sz="1100" dirty="0" err="1" smtClean="0">
                <a:latin typeface="Meiryo UI" panose="020B0604030504040204" pitchFamily="50" charset="-128"/>
                <a:ea typeface="Meiryo UI" panose="020B0604030504040204" pitchFamily="50" charset="-128"/>
              </a:rPr>
              <a:t>までの</a:t>
            </a:r>
            <a:endParaRPr lang="en-US" altLang="ja-JP" sz="1100" dirty="0" smtClean="0">
              <a:latin typeface="Meiryo UI" panose="020B0604030504040204" pitchFamily="50" charset="-128"/>
              <a:ea typeface="Meiryo UI" panose="020B0604030504040204" pitchFamily="50" charset="-128"/>
            </a:endParaRPr>
          </a:p>
          <a:p>
            <a:r>
              <a:rPr lang="ja-JP" altLang="ja-JP" sz="1100" dirty="0" smtClean="0">
                <a:latin typeface="Meiryo UI" panose="020B0604030504040204" pitchFamily="50" charset="-128"/>
                <a:ea typeface="Meiryo UI" panose="020B0604030504040204" pitchFamily="50" charset="-128"/>
              </a:rPr>
              <a:t>ライト</a:t>
            </a:r>
            <a:r>
              <a:rPr lang="ja-JP" altLang="ja-JP" sz="1100" dirty="0">
                <a:latin typeface="Meiryo UI" panose="020B0604030504040204" pitchFamily="50" charset="-128"/>
                <a:ea typeface="Meiryo UI" panose="020B0604030504040204" pitchFamily="50" charset="-128"/>
              </a:rPr>
              <a:t>強度の減衰量を</a:t>
            </a:r>
            <a:r>
              <a:rPr lang="ja-JP" altLang="ja-JP" sz="1100" dirty="0" smtClean="0">
                <a:latin typeface="Meiryo UI" panose="020B0604030504040204" pitchFamily="50" charset="-128"/>
                <a:ea typeface="Meiryo UI" panose="020B0604030504040204" pitchFamily="50" charset="-128"/>
              </a:rPr>
              <a:t>決定す</a:t>
            </a:r>
            <a:r>
              <a:rPr lang="ja-JP" altLang="en-US" sz="1100" dirty="0" smtClean="0">
                <a:latin typeface="Meiryo UI" panose="020B0604030504040204" pitchFamily="50" charset="-128"/>
                <a:ea typeface="Meiryo UI" panose="020B0604030504040204" pitchFamily="50" charset="-128"/>
              </a:rPr>
              <a:t>る</a:t>
            </a:r>
            <a:r>
              <a:rPr lang="ja-JP" altLang="ja-JP" sz="1100" dirty="0" smtClean="0">
                <a:latin typeface="Meiryo UI" panose="020B0604030504040204" pitchFamily="50" charset="-128"/>
                <a:ea typeface="Meiryo UI" panose="020B0604030504040204" pitchFamily="50" charset="-128"/>
              </a:rPr>
              <a:t>。</a:t>
            </a:r>
            <a:endParaRPr lang="ja-JP" altLang="ja-JP" sz="1100" dirty="0">
              <a:latin typeface="Meiryo UI" panose="020B0604030504040204" pitchFamily="50" charset="-128"/>
              <a:ea typeface="Meiryo UI" panose="020B0604030504040204" pitchFamily="50" charset="-128"/>
            </a:endParaRPr>
          </a:p>
        </p:txBody>
      </p:sp>
      <p:sp>
        <p:nvSpPr>
          <p:cNvPr id="17" name="正方形/長方形 16"/>
          <p:cNvSpPr/>
          <p:nvPr/>
        </p:nvSpPr>
        <p:spPr>
          <a:xfrm>
            <a:off x="764704" y="2483768"/>
            <a:ext cx="4968552" cy="26401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7" name="正方形/長方形 26"/>
          <p:cNvSpPr/>
          <p:nvPr/>
        </p:nvSpPr>
        <p:spPr>
          <a:xfrm>
            <a:off x="2780928" y="5148064"/>
            <a:ext cx="1029449" cy="261610"/>
          </a:xfrm>
          <a:prstGeom prst="rect">
            <a:avLst/>
          </a:prstGeom>
        </p:spPr>
        <p:txBody>
          <a:bodyPr wrap="none">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スポットライト</a:t>
            </a:r>
            <a:r>
              <a:rPr lang="en-US" altLang="ja-JP" sz="1100" dirty="0" smtClean="0">
                <a:latin typeface="ゆたぽん（コーディング）" panose="02000609000000000000" pitchFamily="1" charset="-128"/>
                <a:ea typeface="Meiryo UI" panose="020B0604030504040204" pitchFamily="50" charset="-128"/>
              </a:rPr>
              <a:t>&gt;</a:t>
            </a:r>
            <a:endParaRPr lang="ja-JP" altLang="en-US" sz="1100" dirty="0">
              <a:latin typeface="ゆたぽん（コーディング）" panose="02000609000000000000" pitchFamily="1" charset="-128"/>
              <a:ea typeface="Meiryo UI" panose="020B0604030504040204" pitchFamily="50" charset="-128"/>
            </a:endParaRPr>
          </a:p>
        </p:txBody>
      </p:sp>
      <p:sp>
        <p:nvSpPr>
          <p:cNvPr id="29" name="テキスト ボックス 28"/>
          <p:cNvSpPr txBox="1"/>
          <p:nvPr/>
        </p:nvSpPr>
        <p:spPr>
          <a:xfrm>
            <a:off x="332656" y="5354796"/>
            <a:ext cx="2738250"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7.5</a:t>
            </a:r>
            <a:r>
              <a:rPr kumimoji="1" lang="ja-JP" altLang="en-US" u="sng" dirty="0" smtClean="0">
                <a:latin typeface="Meiryo UI" panose="020B0604030504040204" pitchFamily="50" charset="-128"/>
                <a:ea typeface="Meiryo UI" panose="020B0604030504040204" pitchFamily="50" charset="-128"/>
              </a:rPr>
              <a:t>　スポットライトの設定例</a:t>
            </a:r>
            <a:endParaRPr kumimoji="1" lang="ja-JP" altLang="en-US" u="sng" dirty="0">
              <a:latin typeface="Meiryo UI" panose="020B0604030504040204" pitchFamily="50" charset="-128"/>
              <a:ea typeface="Meiryo UI" panose="020B0604030504040204" pitchFamily="50" charset="-128"/>
            </a:endParaRPr>
          </a:p>
        </p:txBody>
      </p:sp>
      <p:sp>
        <p:nvSpPr>
          <p:cNvPr id="12" name="正方形/長方形 11"/>
          <p:cNvSpPr/>
          <p:nvPr/>
        </p:nvSpPr>
        <p:spPr>
          <a:xfrm>
            <a:off x="778370" y="5732327"/>
            <a:ext cx="5386933" cy="2462213"/>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D3DLIGHT9 light;		//</a:t>
            </a:r>
            <a:r>
              <a:rPr lang="ja-JP" altLang="en-US" sz="1100" dirty="0" smtClean="0">
                <a:latin typeface="ゆたぽん（コーディング）" panose="02000609000000000000" pitchFamily="1" charset="-128"/>
                <a:ea typeface="Meiryo UI" panose="020B0604030504040204" pitchFamily="50" charset="-128"/>
              </a:rPr>
              <a:t>ライト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ZeroMemory</a:t>
            </a:r>
            <a:r>
              <a:rPr lang="en-US" altLang="ja-JP" sz="1100" dirty="0">
                <a:latin typeface="ゆたぽん（コーディング）" panose="02000609000000000000" pitchFamily="1" charset="-128"/>
                <a:ea typeface="Meiryo UI" panose="020B0604030504040204" pitchFamily="50" charset="-128"/>
              </a:rPr>
              <a:t>(&amp;</a:t>
            </a:r>
            <a:r>
              <a:rPr lang="en-US" altLang="ja-JP" sz="1100" dirty="0" err="1">
                <a:latin typeface="ゆたぽん（コーディング）" panose="02000609000000000000" pitchFamily="1" charset="-128"/>
                <a:ea typeface="Meiryo UI" panose="020B0604030504040204" pitchFamily="50" charset="-128"/>
              </a:rPr>
              <a:t>light,sizeof</a:t>
            </a:r>
            <a:r>
              <a:rPr lang="en-US" altLang="ja-JP" sz="1100" dirty="0">
                <a:latin typeface="ゆたぽん（コーディング）" panose="02000609000000000000" pitchFamily="1" charset="-128"/>
                <a:ea typeface="Meiryo UI" panose="020B0604030504040204" pitchFamily="50" charset="-128"/>
              </a:rPr>
              <a:t>(light));	//</a:t>
            </a:r>
            <a:r>
              <a:rPr lang="ja-JP" altLang="ja-JP" sz="1100" dirty="0" smtClean="0">
                <a:latin typeface="ゆたぽん（コーディング）" panose="02000609000000000000" pitchFamily="1" charset="-128"/>
                <a:ea typeface="Meiryo UI" panose="020B0604030504040204" pitchFamily="50" charset="-128"/>
              </a:rPr>
              <a:t>ライト</a:t>
            </a:r>
            <a:r>
              <a:rPr lang="en-US" altLang="ja-JP" sz="1100" dirty="0" smtClean="0">
                <a:latin typeface="ゆたぽん（コーディング）" panose="02000609000000000000" pitchFamily="1" charset="-128"/>
                <a:ea typeface="Meiryo UI" panose="020B0604030504040204" pitchFamily="50" charset="-128"/>
              </a:rPr>
              <a:t>0</a:t>
            </a:r>
            <a:r>
              <a:rPr lang="ja-JP" altLang="ja-JP" sz="1100" dirty="0" smtClean="0">
                <a:latin typeface="ゆたぽん（コーディング）" panose="02000609000000000000" pitchFamily="1" charset="-128"/>
                <a:ea typeface="Meiryo UI" panose="020B0604030504040204" pitchFamily="50" charset="-128"/>
              </a:rPr>
              <a:t>クリア</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light.Type</a:t>
            </a:r>
            <a:r>
              <a:rPr lang="en-US" altLang="ja-JP" sz="1100" dirty="0">
                <a:latin typeface="ゆたぽん（コーディング）" panose="02000609000000000000" pitchFamily="1" charset="-128"/>
                <a:ea typeface="Meiryo UI" panose="020B0604030504040204" pitchFamily="50" charset="-128"/>
              </a:rPr>
              <a:t>=D3DLIGHT_SPOT</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スポットライト</a:t>
            </a:r>
          </a:p>
          <a:p>
            <a:r>
              <a:rPr lang="en-US" altLang="ja-JP" sz="1100" dirty="0" err="1">
                <a:latin typeface="ゆたぽん（コーディング）" panose="02000609000000000000" pitchFamily="1" charset="-128"/>
                <a:ea typeface="Meiryo UI" panose="020B0604030504040204" pitchFamily="50" charset="-128"/>
              </a:rPr>
              <a:t>light.Diffuse</a:t>
            </a:r>
            <a:r>
              <a:rPr lang="en-US" altLang="ja-JP" sz="1100" dirty="0">
                <a:latin typeface="ゆたぽん（コーディング）" panose="02000609000000000000" pitchFamily="1" charset="-128"/>
                <a:ea typeface="Meiryo UI" panose="020B0604030504040204" pitchFamily="50" charset="-128"/>
              </a:rPr>
              <a:t>=D3DXCOLOR(1.0f,1.0f,1.0f,1.0f);//</a:t>
            </a:r>
            <a:r>
              <a:rPr lang="ja-JP" altLang="ja-JP" sz="1100" dirty="0">
                <a:latin typeface="ゆたぽん（コーディング）" panose="02000609000000000000" pitchFamily="1" charset="-128"/>
                <a:ea typeface="Meiryo UI" panose="020B0604030504040204" pitchFamily="50" charset="-128"/>
              </a:rPr>
              <a:t>ディフューズ</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拡散光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light.Specular</a:t>
            </a:r>
            <a:r>
              <a:rPr lang="en-US" altLang="ja-JP" sz="1100" dirty="0">
                <a:latin typeface="ゆたぽん（コーディング）" panose="02000609000000000000" pitchFamily="1" charset="-128"/>
                <a:ea typeface="Meiryo UI" panose="020B0604030504040204" pitchFamily="50" charset="-128"/>
              </a:rPr>
              <a:t>=D3DXCOLOR(0.5f,0.5f,0.5f,1.0f);//</a:t>
            </a:r>
            <a:r>
              <a:rPr lang="ja-JP" altLang="ja-JP" sz="1100" dirty="0">
                <a:latin typeface="ゆたぽん（コーディング）" panose="02000609000000000000" pitchFamily="1" charset="-128"/>
                <a:ea typeface="Meiryo UI" panose="020B0604030504040204" pitchFamily="50" charset="-128"/>
              </a:rPr>
              <a:t>スペキュラー</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鏡面反射光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light.Ambient</a:t>
            </a:r>
            <a:r>
              <a:rPr lang="en-US" altLang="ja-JP" sz="1100" dirty="0">
                <a:latin typeface="ゆたぽん（コーディング）" panose="02000609000000000000" pitchFamily="1" charset="-128"/>
                <a:ea typeface="Meiryo UI" panose="020B0604030504040204" pitchFamily="50" charset="-128"/>
              </a:rPr>
              <a:t>=D3DXCOLOR(0.2f,0.2f,0.2f,1.0f);//</a:t>
            </a:r>
            <a:r>
              <a:rPr lang="ja-JP" altLang="ja-JP" sz="1100" dirty="0">
                <a:latin typeface="ゆたぽん（コーディング）" panose="02000609000000000000" pitchFamily="1" charset="-128"/>
                <a:ea typeface="Meiryo UI" panose="020B0604030504040204" pitchFamily="50" charset="-128"/>
              </a:rPr>
              <a:t>アンビエント</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環境光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light.Position</a:t>
            </a:r>
            <a:r>
              <a:rPr lang="en-US" altLang="ja-JP" sz="1100" dirty="0">
                <a:latin typeface="ゆたぽん（コーディング）" panose="02000609000000000000" pitchFamily="1" charset="-128"/>
                <a:ea typeface="Meiryo UI" panose="020B0604030504040204" pitchFamily="50" charset="-128"/>
              </a:rPr>
              <a:t>=D3DXVECTOR3(1.0f,15.0f,2.0f);//</a:t>
            </a:r>
            <a:r>
              <a:rPr lang="ja-JP" altLang="ja-JP" sz="1100" dirty="0">
                <a:latin typeface="ゆたぽん（コーディング）" panose="02000609000000000000" pitchFamily="1" charset="-128"/>
                <a:ea typeface="Meiryo UI" panose="020B0604030504040204" pitchFamily="50" charset="-128"/>
              </a:rPr>
              <a:t>ライトの位置</a:t>
            </a:r>
          </a:p>
          <a:p>
            <a:r>
              <a:rPr lang="en-US" altLang="ja-JP" sz="1100" dirty="0" err="1">
                <a:latin typeface="ゆたぽん（コーディング）" panose="02000609000000000000" pitchFamily="1" charset="-128"/>
                <a:ea typeface="Meiryo UI" panose="020B0604030504040204" pitchFamily="50" charset="-128"/>
              </a:rPr>
              <a:t>light.Direction</a:t>
            </a:r>
            <a:r>
              <a:rPr lang="en-US" altLang="ja-JP" sz="1100" dirty="0">
                <a:latin typeface="ゆたぽん（コーディング）" panose="02000609000000000000" pitchFamily="1" charset="-128"/>
                <a:ea typeface="Meiryo UI" panose="020B0604030504040204" pitchFamily="50" charset="-128"/>
              </a:rPr>
              <a:t>=D3DXVECTOR3(0.0f,-1.0f,0.0f);//</a:t>
            </a:r>
            <a:r>
              <a:rPr lang="ja-JP" altLang="ja-JP" sz="1100" dirty="0">
                <a:latin typeface="ゆたぽん（コーディング）" panose="02000609000000000000" pitchFamily="1" charset="-128"/>
                <a:ea typeface="Meiryo UI" panose="020B0604030504040204" pitchFamily="50" charset="-128"/>
              </a:rPr>
              <a:t>ライトの方向ベクトル</a:t>
            </a:r>
          </a:p>
          <a:p>
            <a:r>
              <a:rPr lang="en-US" altLang="ja-JP" sz="1100" dirty="0" err="1">
                <a:latin typeface="ゆたぽん（コーディング）" panose="02000609000000000000" pitchFamily="1" charset="-128"/>
                <a:ea typeface="Meiryo UI" panose="020B0604030504040204" pitchFamily="50" charset="-128"/>
              </a:rPr>
              <a:t>light.Range</a:t>
            </a:r>
            <a:r>
              <a:rPr lang="en-US" altLang="ja-JP" sz="1100" dirty="0">
                <a:latin typeface="ゆたぽん（コーディング）" panose="02000609000000000000" pitchFamily="1" charset="-128"/>
                <a:ea typeface="Meiryo UI" panose="020B0604030504040204" pitchFamily="50" charset="-128"/>
              </a:rPr>
              <a:t>=12.0f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ライトの有効範囲</a:t>
            </a:r>
          </a:p>
          <a:p>
            <a:r>
              <a:rPr lang="en-US" altLang="ja-JP" sz="1100" dirty="0" err="1">
                <a:latin typeface="ゆたぽん（コーディング）" panose="02000609000000000000" pitchFamily="1" charset="-128"/>
                <a:ea typeface="Meiryo UI" panose="020B0604030504040204" pitchFamily="50" charset="-128"/>
              </a:rPr>
              <a:t>light.Falloff</a:t>
            </a:r>
            <a:r>
              <a:rPr lang="en-US" altLang="ja-JP" sz="1100" dirty="0">
                <a:latin typeface="ゆたぽん（コーディング）" panose="02000609000000000000" pitchFamily="1" charset="-128"/>
                <a:ea typeface="Meiryo UI" panose="020B0604030504040204" pitchFamily="50" charset="-128"/>
              </a:rPr>
              <a:t>=1.0f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フォールオフ</a:t>
            </a:r>
          </a:p>
          <a:p>
            <a:r>
              <a:rPr lang="en-US" altLang="ja-JP" sz="1100" dirty="0">
                <a:latin typeface="ゆたぽん（コーディング）" panose="02000609000000000000" pitchFamily="1" charset="-128"/>
                <a:ea typeface="Meiryo UI" panose="020B0604030504040204" pitchFamily="50" charset="-128"/>
              </a:rPr>
              <a:t>light.Attenuation0=1.0f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定常減衰係数</a:t>
            </a:r>
          </a:p>
          <a:p>
            <a:r>
              <a:rPr lang="en-US" altLang="ja-JP" sz="1100" dirty="0" err="1">
                <a:latin typeface="ゆたぽん（コーディング）" panose="02000609000000000000" pitchFamily="1" charset="-128"/>
                <a:ea typeface="Meiryo UI" panose="020B0604030504040204" pitchFamily="50" charset="-128"/>
              </a:rPr>
              <a:t>light.Theta</a:t>
            </a:r>
            <a:r>
              <a:rPr lang="en-US" altLang="ja-JP" sz="1100" dirty="0">
                <a:latin typeface="ゆたぽん（コーディング）" panose="02000609000000000000" pitchFamily="1" charset="-128"/>
                <a:ea typeface="Meiryo UI" panose="020B0604030504040204" pitchFamily="50" charset="-128"/>
              </a:rPr>
              <a:t>=D3DXToRadian(10.0f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内側のコーンの角度</a:t>
            </a:r>
          </a:p>
          <a:p>
            <a:r>
              <a:rPr lang="en-US" altLang="ja-JP" sz="1100" dirty="0" err="1">
                <a:latin typeface="ゆたぽん（コーディング）" panose="02000609000000000000" pitchFamily="1" charset="-128"/>
                <a:ea typeface="Meiryo UI" panose="020B0604030504040204" pitchFamily="50" charset="-128"/>
              </a:rPr>
              <a:t>light.Phi</a:t>
            </a:r>
            <a:r>
              <a:rPr lang="en-US" altLang="ja-JP" sz="1100" dirty="0">
                <a:latin typeface="ゆたぽん（コーディング）" panose="02000609000000000000" pitchFamily="1" charset="-128"/>
                <a:ea typeface="Meiryo UI" panose="020B0604030504040204" pitchFamily="50" charset="-128"/>
              </a:rPr>
              <a:t>=D3DXToRadian(30.0f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外側のコーンの角度</a:t>
            </a:r>
          </a:p>
        </p:txBody>
      </p:sp>
      <p:sp>
        <p:nvSpPr>
          <p:cNvPr id="30" name="正方形/長方形 29"/>
          <p:cNvSpPr/>
          <p:nvPr/>
        </p:nvSpPr>
        <p:spPr>
          <a:xfrm>
            <a:off x="764704" y="5724128"/>
            <a:ext cx="5342775" cy="2470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pic>
        <p:nvPicPr>
          <p:cNvPr id="20" name="irc_mi" descr="http://i.msdn.microsoft.com/dynimg/IC168822.gif"/>
          <p:cNvPicPr/>
          <p:nvPr/>
        </p:nvPicPr>
        <p:blipFill>
          <a:blip r:embed="rId2" cstate="print"/>
          <a:srcRect/>
          <a:stretch>
            <a:fillRect/>
          </a:stretch>
        </p:blipFill>
        <p:spPr bwMode="auto">
          <a:xfrm>
            <a:off x="884709" y="2688743"/>
            <a:ext cx="2437765" cy="2304415"/>
          </a:xfrm>
          <a:prstGeom prst="rect">
            <a:avLst/>
          </a:prstGeom>
          <a:noFill/>
          <a:ln w="9525">
            <a:solidFill>
              <a:schemeClr val="tx1"/>
            </a:solidFill>
            <a:miter lim="800000"/>
            <a:headEnd/>
            <a:tailEnd/>
          </a:ln>
        </p:spPr>
      </p:pic>
      <p:pic>
        <p:nvPicPr>
          <p:cNvPr id="21" name="spotlt" descr="Spotlight"/>
          <p:cNvPicPr/>
          <p:nvPr/>
        </p:nvPicPr>
        <p:blipFill>
          <a:blip r:embed="rId3" cstate="print"/>
          <a:srcRect/>
          <a:stretch>
            <a:fillRect/>
          </a:stretch>
        </p:blipFill>
        <p:spPr bwMode="auto">
          <a:xfrm>
            <a:off x="3339303" y="2688743"/>
            <a:ext cx="2301240" cy="230124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29668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89</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060848" y="8475134"/>
            <a:ext cx="2454002"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243389"/>
            <a:ext cx="2529860"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7.6</a:t>
            </a:r>
            <a:r>
              <a:rPr kumimoji="1" lang="ja-JP" altLang="en-US" u="sng" dirty="0" smtClean="0">
                <a:latin typeface="Meiryo UI" panose="020B0604030504040204" pitchFamily="50" charset="-128"/>
                <a:ea typeface="Meiryo UI" panose="020B0604030504040204" pitchFamily="50" charset="-128"/>
              </a:rPr>
              <a:t>　ディレクショナルライト</a:t>
            </a:r>
            <a:endParaRPr kumimoji="1" lang="ja-JP" altLang="en-US" u="sng"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25090" y="637982"/>
            <a:ext cx="5712222"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ディレクショナルライトは、</a:t>
            </a:r>
            <a:r>
              <a:rPr lang="ja-JP" altLang="ja-JP" sz="1100" b="1" dirty="0">
                <a:latin typeface="ゆたぽん（コーディング）" panose="02000609000000000000" pitchFamily="1" charset="-128"/>
                <a:ea typeface="Meiryo UI" panose="020B0604030504040204" pitchFamily="50" charset="-128"/>
              </a:rPr>
              <a:t>地球を照らす太陽光のように、無限大の距離からすべて</a:t>
            </a:r>
            <a:r>
              <a:rPr lang="ja-JP" altLang="ja-JP" sz="1100" b="1" dirty="0" smtClean="0">
                <a:latin typeface="ゆたぽん（コーディング）" panose="02000609000000000000" pitchFamily="1" charset="-128"/>
                <a:ea typeface="Meiryo UI" panose="020B0604030504040204" pitchFamily="50" charset="-128"/>
              </a:rPr>
              <a:t>の</a:t>
            </a:r>
            <a:endParaRPr lang="en-US" altLang="ja-JP" sz="1100" b="1" dirty="0" smtClean="0">
              <a:latin typeface="ゆたぽん（コーディング）" panose="02000609000000000000" pitchFamily="1" charset="-128"/>
              <a:ea typeface="Meiryo UI" panose="020B0604030504040204" pitchFamily="50" charset="-128"/>
            </a:endParaRPr>
          </a:p>
          <a:p>
            <a:r>
              <a:rPr lang="ja-JP" altLang="ja-JP" sz="1100" b="1" dirty="0" smtClean="0">
                <a:latin typeface="ゆたぽん（コーディング）" panose="02000609000000000000" pitchFamily="1" charset="-128"/>
                <a:ea typeface="Meiryo UI" panose="020B0604030504040204" pitchFamily="50" charset="-128"/>
              </a:rPr>
              <a:t>オブジェクト</a:t>
            </a:r>
            <a:r>
              <a:rPr lang="ja-JP" altLang="ja-JP" sz="1100" b="1" dirty="0">
                <a:latin typeface="ゆたぽん（コーディング）" panose="02000609000000000000" pitchFamily="1" charset="-128"/>
                <a:ea typeface="Meiryo UI" panose="020B0604030504040204" pitchFamily="50" charset="-128"/>
              </a:rPr>
              <a:t>に対し、一方向に平行な光を</a:t>
            </a:r>
            <a:r>
              <a:rPr lang="ja-JP" altLang="ja-JP" sz="1100" b="1" dirty="0" smtClean="0">
                <a:latin typeface="ゆたぽん（コーディング）" panose="02000609000000000000" pitchFamily="1" charset="-128"/>
                <a:ea typeface="Meiryo UI" panose="020B0604030504040204" pitchFamily="50" charset="-128"/>
              </a:rPr>
              <a:t>照射</a:t>
            </a:r>
            <a:r>
              <a:rPr lang="ja-JP" altLang="en-US" sz="1100" dirty="0" smtClean="0">
                <a:latin typeface="ゆたぽん（コーディング）" panose="02000609000000000000" pitchFamily="1" charset="-128"/>
                <a:ea typeface="Meiryo UI" panose="020B0604030504040204" pitchFamily="50" charset="-128"/>
              </a:rPr>
              <a:t>する。</a:t>
            </a:r>
            <a:endParaRPr kumimoji="1" lang="ja-JP" altLang="en-US" sz="1100" dirty="0">
              <a:latin typeface="ゆたぽん（コーディング）" panose="02000609000000000000" pitchFamily="1" charset="-128"/>
              <a:ea typeface="Meiryo UI" panose="020B0604030504040204" pitchFamily="50" charset="-128"/>
            </a:endParaRPr>
          </a:p>
        </p:txBody>
      </p:sp>
      <p:sp>
        <p:nvSpPr>
          <p:cNvPr id="14" name="テキスト ボックス 13"/>
          <p:cNvSpPr txBox="1"/>
          <p:nvPr/>
        </p:nvSpPr>
        <p:spPr>
          <a:xfrm>
            <a:off x="504056" y="1043608"/>
            <a:ext cx="5877272"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rPr>
              <a:t>ディレクショナルライトは「光の色」と「光の方向」の属性を</a:t>
            </a:r>
            <a:r>
              <a:rPr lang="ja-JP" altLang="ja-JP" sz="1100" dirty="0" smtClean="0">
                <a:latin typeface="Meiryo UI" panose="020B0604030504040204" pitchFamily="50" charset="-128"/>
                <a:ea typeface="Meiryo UI" panose="020B0604030504040204" pitchFamily="50" charset="-128"/>
              </a:rPr>
              <a:t>持ち</a:t>
            </a:r>
            <a:r>
              <a:rPr lang="ja-JP" altLang="en-US" sz="1100" dirty="0" smtClean="0">
                <a:latin typeface="Meiryo UI" panose="020B0604030504040204" pitchFamily="50" charset="-128"/>
                <a:ea typeface="Meiryo UI" panose="020B0604030504040204" pitchFamily="50" charset="-128"/>
              </a:rPr>
              <a:t>、</a:t>
            </a:r>
            <a:r>
              <a:rPr lang="en-US" altLang="ja-JP" sz="1100" b="1" dirty="0" smtClean="0">
                <a:latin typeface="Meiryo UI" panose="020B0604030504040204" pitchFamily="50" charset="-128"/>
                <a:ea typeface="Meiryo UI" panose="020B0604030504040204" pitchFamily="50" charset="-128"/>
              </a:rPr>
              <a:t>D3DLIGHT9</a:t>
            </a:r>
            <a:r>
              <a:rPr lang="ja-JP" altLang="ja-JP" sz="1100" b="1" dirty="0" smtClean="0">
                <a:latin typeface="Meiryo UI" panose="020B0604030504040204" pitchFamily="50" charset="-128"/>
                <a:ea typeface="Meiryo UI" panose="020B0604030504040204" pitchFamily="50" charset="-128"/>
              </a:rPr>
              <a:t>構造体</a:t>
            </a:r>
            <a:r>
              <a:rPr lang="ja-JP" altLang="en-US" sz="1100" b="1" dirty="0" smtClean="0">
                <a:latin typeface="Meiryo UI" panose="020B0604030504040204" pitchFamily="50" charset="-128"/>
                <a:ea typeface="Meiryo UI" panose="020B0604030504040204" pitchFamily="50" charset="-128"/>
              </a:rPr>
              <a:t>における</a:t>
            </a:r>
            <a:r>
              <a:rPr lang="ja-JP" altLang="ja-JP" sz="1100" b="1" dirty="0" smtClean="0">
                <a:latin typeface="Meiryo UI" panose="020B0604030504040204" pitchFamily="50" charset="-128"/>
                <a:ea typeface="Meiryo UI" panose="020B0604030504040204" pitchFamily="50" charset="-128"/>
              </a:rPr>
              <a:t>、</a:t>
            </a:r>
            <a:r>
              <a:rPr lang="en-US" altLang="ja-JP" sz="1100" b="1" dirty="0" err="1">
                <a:latin typeface="Meiryo UI" panose="020B0604030504040204" pitchFamily="50" charset="-128"/>
                <a:ea typeface="Meiryo UI" panose="020B0604030504040204" pitchFamily="50" charset="-128"/>
              </a:rPr>
              <a:t>Type,Diffuse,Specular,Ambient,Direction</a:t>
            </a:r>
            <a:r>
              <a:rPr lang="ja-JP" altLang="ja-JP" sz="1100" b="1" dirty="0">
                <a:latin typeface="Meiryo UI" panose="020B0604030504040204" pitchFamily="50" charset="-128"/>
                <a:ea typeface="Meiryo UI" panose="020B0604030504040204" pitchFamily="50" charset="-128"/>
              </a:rPr>
              <a:t>メンバ</a:t>
            </a:r>
            <a:r>
              <a:rPr lang="ja-JP" altLang="ja-JP" sz="1100" b="1" dirty="0" smtClean="0">
                <a:latin typeface="Meiryo UI" panose="020B0604030504040204" pitchFamily="50" charset="-128"/>
                <a:ea typeface="Meiryo UI" panose="020B0604030504040204" pitchFamily="50" charset="-128"/>
              </a:rPr>
              <a:t>を</a:t>
            </a:r>
            <a:r>
              <a:rPr lang="ja-JP" altLang="en-US" sz="1100" b="1" dirty="0" smtClean="0">
                <a:latin typeface="Meiryo UI" panose="020B0604030504040204" pitchFamily="50" charset="-128"/>
                <a:ea typeface="Meiryo UI" panose="020B0604030504040204" pitchFamily="50" charset="-128"/>
              </a:rPr>
              <a:t>使用する</a:t>
            </a:r>
            <a:r>
              <a:rPr lang="ja-JP" altLang="ja-JP" sz="1100" dirty="0" smtClean="0">
                <a:latin typeface="Meiryo UI" panose="020B0604030504040204" pitchFamily="50" charset="-128"/>
                <a:ea typeface="Meiryo UI" panose="020B0604030504040204" pitchFamily="50" charset="-128"/>
              </a:rPr>
              <a:t>。</a:t>
            </a:r>
            <a:endParaRPr lang="ja-JP" altLang="ja-JP" sz="1100"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332656" y="1547664"/>
            <a:ext cx="3411511"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7.7</a:t>
            </a:r>
            <a:r>
              <a:rPr kumimoji="1" lang="ja-JP" altLang="en-US" u="sng" dirty="0" smtClean="0">
                <a:latin typeface="Meiryo UI" panose="020B0604030504040204" pitchFamily="50" charset="-128"/>
                <a:ea typeface="Meiryo UI" panose="020B0604030504040204" pitchFamily="50" charset="-128"/>
              </a:rPr>
              <a:t>　ディレクショナルライトの設定例</a:t>
            </a:r>
            <a:endParaRPr kumimoji="1" lang="ja-JP" altLang="en-US" u="sng" dirty="0">
              <a:latin typeface="Meiryo UI" panose="020B0604030504040204" pitchFamily="50" charset="-128"/>
              <a:ea typeface="Meiryo UI" panose="020B0604030504040204" pitchFamily="50" charset="-128"/>
            </a:endParaRPr>
          </a:p>
        </p:txBody>
      </p:sp>
      <p:sp>
        <p:nvSpPr>
          <p:cNvPr id="12" name="正方形/長方形 11"/>
          <p:cNvSpPr/>
          <p:nvPr/>
        </p:nvSpPr>
        <p:spPr>
          <a:xfrm>
            <a:off x="778370" y="2069211"/>
            <a:ext cx="5386933" cy="1446550"/>
          </a:xfrm>
          <a:prstGeom prst="rect">
            <a:avLst/>
          </a:prstGeom>
        </p:spPr>
        <p:txBody>
          <a:bodyPr wrap="square">
            <a:spAutoFit/>
          </a:bodyPr>
          <a:lstStyle/>
          <a:p>
            <a:r>
              <a:rPr lang="en-US" altLang="ja-JP" sz="1100" dirty="0" smtClean="0">
                <a:latin typeface="ゆたぽん（コーディング）" panose="02000609000000000000" pitchFamily="1" charset="-128"/>
                <a:ea typeface="Meiryo UI" panose="020B0604030504040204" pitchFamily="50" charset="-128"/>
              </a:rPr>
              <a:t>D3DLIGHT9 light;		//</a:t>
            </a:r>
            <a:r>
              <a:rPr lang="ja-JP" altLang="en-US" sz="1100" dirty="0" smtClean="0">
                <a:latin typeface="ゆたぽん（コーディング）" panose="02000609000000000000" pitchFamily="1" charset="-128"/>
                <a:ea typeface="Meiryo UI" panose="020B0604030504040204" pitchFamily="50" charset="-128"/>
              </a:rPr>
              <a:t>ライト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ZeroMemory</a:t>
            </a:r>
            <a:r>
              <a:rPr lang="en-US" altLang="ja-JP" sz="1100" dirty="0">
                <a:latin typeface="ゆたぽん（コーディング）" panose="02000609000000000000" pitchFamily="1" charset="-128"/>
                <a:ea typeface="Meiryo UI" panose="020B0604030504040204" pitchFamily="50" charset="-128"/>
              </a:rPr>
              <a:t>(&amp;</a:t>
            </a:r>
            <a:r>
              <a:rPr lang="en-US" altLang="ja-JP" sz="1100" dirty="0" err="1">
                <a:latin typeface="ゆたぽん（コーディング）" panose="02000609000000000000" pitchFamily="1" charset="-128"/>
                <a:ea typeface="Meiryo UI" panose="020B0604030504040204" pitchFamily="50" charset="-128"/>
              </a:rPr>
              <a:t>light,sizeof</a:t>
            </a:r>
            <a:r>
              <a:rPr lang="en-US" altLang="ja-JP" sz="1100" dirty="0">
                <a:latin typeface="ゆたぽん（コーディング）" panose="02000609000000000000" pitchFamily="1" charset="-128"/>
                <a:ea typeface="Meiryo UI" panose="020B0604030504040204" pitchFamily="50" charset="-128"/>
              </a:rPr>
              <a:t>(light));	//</a:t>
            </a:r>
            <a:r>
              <a:rPr lang="ja-JP" altLang="ja-JP" sz="1100" dirty="0" smtClean="0">
                <a:latin typeface="ゆたぽん（コーディング）" panose="02000609000000000000" pitchFamily="1" charset="-128"/>
                <a:ea typeface="Meiryo UI" panose="020B0604030504040204" pitchFamily="50" charset="-128"/>
              </a:rPr>
              <a:t>ライト</a:t>
            </a:r>
            <a:r>
              <a:rPr lang="en-US" altLang="ja-JP" sz="1100" dirty="0" smtClean="0">
                <a:latin typeface="ゆたぽん（コーディング）" panose="02000609000000000000" pitchFamily="1" charset="-128"/>
                <a:ea typeface="Meiryo UI" panose="020B0604030504040204" pitchFamily="50" charset="-128"/>
              </a:rPr>
              <a:t>0</a:t>
            </a:r>
            <a:r>
              <a:rPr lang="ja-JP" altLang="ja-JP" sz="1100" dirty="0" smtClean="0">
                <a:latin typeface="ゆたぽん（コーディング）" panose="02000609000000000000" pitchFamily="1" charset="-128"/>
                <a:ea typeface="Meiryo UI" panose="020B0604030504040204" pitchFamily="50" charset="-128"/>
              </a:rPr>
              <a:t>クリア</a:t>
            </a:r>
            <a:endParaRPr lang="en-US" altLang="ja-JP" sz="1100" dirty="0" smtClean="0">
              <a:latin typeface="ゆたぽん（コーディング）" panose="02000609000000000000" pitchFamily="1" charset="-128"/>
              <a:ea typeface="Meiryo UI" panose="020B0604030504040204" pitchFamily="50" charset="-128"/>
            </a:endParaRPr>
          </a:p>
          <a:p>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light.Type</a:t>
            </a:r>
            <a:r>
              <a:rPr lang="en-US" altLang="ja-JP" sz="1100" dirty="0">
                <a:latin typeface="ゆたぽん（コーディング）" panose="02000609000000000000" pitchFamily="1" charset="-128"/>
                <a:ea typeface="Meiryo UI" panose="020B0604030504040204" pitchFamily="50" charset="-128"/>
              </a:rPr>
              <a:t>=D3DLIGHT_DIRECTIONAL</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ディレクショナルライト</a:t>
            </a:r>
          </a:p>
          <a:p>
            <a:r>
              <a:rPr lang="en-US" altLang="ja-JP" sz="1100" dirty="0" err="1">
                <a:latin typeface="ゆたぽん（コーディング）" panose="02000609000000000000" pitchFamily="1" charset="-128"/>
                <a:ea typeface="Meiryo UI" panose="020B0604030504040204" pitchFamily="50" charset="-128"/>
              </a:rPr>
              <a:t>light.Diffuse</a:t>
            </a:r>
            <a:r>
              <a:rPr lang="en-US" altLang="ja-JP" sz="1100" dirty="0">
                <a:latin typeface="ゆたぽん（コーディング）" panose="02000609000000000000" pitchFamily="1" charset="-128"/>
                <a:ea typeface="Meiryo UI" panose="020B0604030504040204" pitchFamily="50" charset="-128"/>
              </a:rPr>
              <a:t>=D3DXCOLOR(1.0f,1.0f,1.0f,1.0f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ディフューズ</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拡散光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light.Specular</a:t>
            </a:r>
            <a:r>
              <a:rPr lang="en-US" altLang="ja-JP" sz="1100" dirty="0">
                <a:latin typeface="ゆたぽん（コーディング）" panose="02000609000000000000" pitchFamily="1" charset="-128"/>
                <a:ea typeface="Meiryo UI" panose="020B0604030504040204" pitchFamily="50" charset="-128"/>
              </a:rPr>
              <a:t>=D3DXCOLOR(1.0f,1.0f,1.0f,1.0f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スペキュラー</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鏡面反射光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light.Ambient</a:t>
            </a:r>
            <a:r>
              <a:rPr lang="en-US" altLang="ja-JP" sz="1100" dirty="0">
                <a:latin typeface="ゆたぽん（コーディング）" panose="02000609000000000000" pitchFamily="1" charset="-128"/>
                <a:ea typeface="Meiryo UI" panose="020B0604030504040204" pitchFamily="50" charset="-128"/>
              </a:rPr>
              <a:t>=D3DXCOLOR(1.0f,1.0f,1.0f,1.0f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アンビエント</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環境光</a:t>
            </a:r>
            <a:r>
              <a:rPr lang="en-US" altLang="ja-JP" sz="1100" dirty="0">
                <a:latin typeface="ゆたぽん（コーディング）" panose="02000609000000000000" pitchFamily="1" charset="-128"/>
                <a:ea typeface="Meiryo UI" panose="020B0604030504040204" pitchFamily="50" charset="-128"/>
              </a:rPr>
              <a:t>)</a:t>
            </a:r>
            <a:r>
              <a:rPr lang="ja-JP" altLang="ja-JP" sz="1100" dirty="0">
                <a:latin typeface="ゆたぽん（コーディング）" panose="02000609000000000000" pitchFamily="1" charset="-128"/>
                <a:ea typeface="Meiryo UI" panose="020B0604030504040204" pitchFamily="50" charset="-128"/>
              </a:rPr>
              <a:t>色</a:t>
            </a:r>
          </a:p>
          <a:p>
            <a:r>
              <a:rPr lang="en-US" altLang="ja-JP" sz="1100" dirty="0" err="1">
                <a:latin typeface="ゆたぽん（コーディング）" panose="02000609000000000000" pitchFamily="1" charset="-128"/>
                <a:ea typeface="Meiryo UI" panose="020B0604030504040204" pitchFamily="50" charset="-128"/>
              </a:rPr>
              <a:t>light.Direction</a:t>
            </a:r>
            <a:r>
              <a:rPr lang="en-US" altLang="ja-JP" sz="1100" dirty="0">
                <a:latin typeface="ゆたぽん（コーディング）" panose="02000609000000000000" pitchFamily="1" charset="-128"/>
                <a:ea typeface="Meiryo UI" panose="020B0604030504040204" pitchFamily="50" charset="-128"/>
              </a:rPr>
              <a:t>=D3DXVECTOR3(0.0f,-1.0f,0.0f</a:t>
            </a:r>
            <a:r>
              <a:rPr lang="en-US" altLang="ja-JP" sz="1100" dirty="0" smtClean="0">
                <a:latin typeface="ゆたぽん（コーディング）" panose="02000609000000000000" pitchFamily="1" charset="-128"/>
                <a:ea typeface="Meiryo UI" panose="020B0604030504040204" pitchFamily="50" charset="-128"/>
              </a:rPr>
              <a:t>);  //</a:t>
            </a:r>
            <a:r>
              <a:rPr lang="ja-JP" altLang="ja-JP" sz="1100" dirty="0">
                <a:latin typeface="ゆたぽん（コーディング）" panose="02000609000000000000" pitchFamily="1" charset="-128"/>
                <a:ea typeface="Meiryo UI" panose="020B0604030504040204" pitchFamily="50" charset="-128"/>
              </a:rPr>
              <a:t>ライトの方向ベクトル</a:t>
            </a:r>
          </a:p>
        </p:txBody>
      </p:sp>
      <p:sp>
        <p:nvSpPr>
          <p:cNvPr id="30" name="正方形/長方形 29"/>
          <p:cNvSpPr/>
          <p:nvPr/>
        </p:nvSpPr>
        <p:spPr>
          <a:xfrm>
            <a:off x="764704" y="2061012"/>
            <a:ext cx="5342775" cy="145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 name="テキスト ボックス 14"/>
          <p:cNvSpPr txBox="1"/>
          <p:nvPr/>
        </p:nvSpPr>
        <p:spPr>
          <a:xfrm>
            <a:off x="332656" y="3779912"/>
            <a:ext cx="3058851"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7.8</a:t>
            </a:r>
            <a:r>
              <a:rPr kumimoji="1" lang="ja-JP" altLang="en-US" u="sng" dirty="0" smtClean="0">
                <a:latin typeface="Meiryo UI" panose="020B0604030504040204" pitchFamily="50" charset="-128"/>
                <a:ea typeface="Meiryo UI" panose="020B0604030504040204" pitchFamily="50" charset="-128"/>
              </a:rPr>
              <a:t>　ライトを使用する際の流れ</a:t>
            </a:r>
            <a:endParaRPr kumimoji="1" lang="ja-JP" altLang="en-US" u="sng"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476672" y="4141113"/>
            <a:ext cx="6597352"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a:t>
            </a:r>
            <a:r>
              <a:rPr lang="ja-JP" altLang="en-US" sz="1100" dirty="0" smtClean="0">
                <a:latin typeface="ゆたぽん（コーディング）" panose="02000609000000000000" pitchFamily="1" charset="-128"/>
                <a:ea typeface="Meiryo UI" panose="020B0604030504040204" pitchFamily="50" charset="-128"/>
              </a:rPr>
              <a:t>を使用する際の流れは次のようになる。これは、現実世界のライトの動作と同じと考えれば</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良い。</a:t>
            </a:r>
            <a:endParaRPr lang="ja-JP" altLang="ja-JP" sz="1100" dirty="0">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548680" y="4761401"/>
            <a:ext cx="2758503"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764704" y="4882557"/>
            <a:ext cx="2376264" cy="288032"/>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chemeClr val="tx1"/>
                </a:solidFill>
                <a:latin typeface="ゆたぽん（コーディング）" panose="02000609000000000000" pitchFamily="1" charset="-128"/>
                <a:ea typeface="Meiryo UI" panose="020B0604030504040204" pitchFamily="50" charset="-128"/>
              </a:rPr>
              <a:t>ライト設定の有効化</a:t>
            </a:r>
            <a:endParaRPr kumimoji="1" lang="ja-JP" altLang="en-US" sz="1100" b="1" dirty="0">
              <a:solidFill>
                <a:schemeClr val="tx1"/>
              </a:solidFill>
              <a:latin typeface="ゆたぽん（コーディング）" panose="02000609000000000000" pitchFamily="1" charset="-128"/>
              <a:ea typeface="Meiryo UI" panose="020B0604030504040204" pitchFamily="50" charset="-128"/>
            </a:endParaRPr>
          </a:p>
        </p:txBody>
      </p:sp>
      <p:sp>
        <p:nvSpPr>
          <p:cNvPr id="22" name="正方形/長方形 21"/>
          <p:cNvSpPr/>
          <p:nvPr/>
        </p:nvSpPr>
        <p:spPr>
          <a:xfrm>
            <a:off x="764704" y="5913529"/>
            <a:ext cx="2376264"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ライトの有効化</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23" name="直線矢印コネクタ 22"/>
          <p:cNvCxnSpPr>
            <a:stCxn id="19" idx="2"/>
          </p:cNvCxnSpPr>
          <p:nvPr/>
        </p:nvCxnSpPr>
        <p:spPr>
          <a:xfrm>
            <a:off x="1952836" y="5170589"/>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980728" y="6254606"/>
            <a:ext cx="194421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ライトを使用する際の流れ</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25" name="正方形/長方形 24"/>
          <p:cNvSpPr/>
          <p:nvPr/>
        </p:nvSpPr>
        <p:spPr>
          <a:xfrm>
            <a:off x="764704" y="5386613"/>
            <a:ext cx="2376264"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ライトをデバイスに対して</a:t>
            </a:r>
            <a:r>
              <a:rPr lang="ja-JP" altLang="en-US" sz="1100" b="1" dirty="0">
                <a:solidFill>
                  <a:prstClr val="black"/>
                </a:solidFill>
                <a:latin typeface="ゆたぽん（コーディング）" panose="02000609000000000000" pitchFamily="1" charset="-128"/>
                <a:ea typeface="Meiryo UI" panose="020B0604030504040204" pitchFamily="50" charset="-128"/>
              </a:rPr>
              <a:t>割当て</a:t>
            </a:r>
          </a:p>
        </p:txBody>
      </p:sp>
      <p:cxnSp>
        <p:nvCxnSpPr>
          <p:cNvPr id="26" name="直線矢印コネクタ 25"/>
          <p:cNvCxnSpPr/>
          <p:nvPr/>
        </p:nvCxnSpPr>
        <p:spPr>
          <a:xfrm>
            <a:off x="1954115" y="5674645"/>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3478809" y="4761401"/>
            <a:ext cx="2758503"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21" name="正方形/長方形 20"/>
          <p:cNvSpPr/>
          <p:nvPr/>
        </p:nvSpPr>
        <p:spPr>
          <a:xfrm>
            <a:off x="3694833" y="4882557"/>
            <a:ext cx="2376264" cy="288032"/>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chemeClr val="tx1"/>
                </a:solidFill>
                <a:latin typeface="ゆたぽん（コーディング）" panose="02000609000000000000" pitchFamily="1" charset="-128"/>
                <a:ea typeface="Meiryo UI" panose="020B0604030504040204" pitchFamily="50" charset="-128"/>
              </a:rPr>
              <a:t>ブレーカをオンにする</a:t>
            </a:r>
            <a:endParaRPr kumimoji="1" lang="ja-JP" altLang="en-US" sz="1100" b="1" dirty="0">
              <a:solidFill>
                <a:schemeClr val="tx1"/>
              </a:solidFill>
              <a:latin typeface="ゆたぽん（コーディング）" panose="02000609000000000000" pitchFamily="1" charset="-128"/>
              <a:ea typeface="Meiryo UI" panose="020B0604030504040204" pitchFamily="50" charset="-128"/>
            </a:endParaRPr>
          </a:p>
        </p:txBody>
      </p:sp>
      <p:sp>
        <p:nvSpPr>
          <p:cNvPr id="27" name="正方形/長方形 26"/>
          <p:cNvSpPr/>
          <p:nvPr/>
        </p:nvSpPr>
        <p:spPr>
          <a:xfrm>
            <a:off x="3694833" y="5913529"/>
            <a:ext cx="2376264"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ライトのスイッチオン</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31" name="直線矢印コネクタ 30"/>
          <p:cNvCxnSpPr>
            <a:stCxn id="21" idx="2"/>
          </p:cNvCxnSpPr>
          <p:nvPr/>
        </p:nvCxnSpPr>
        <p:spPr>
          <a:xfrm>
            <a:off x="4882965" y="5170589"/>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077072" y="6254606"/>
            <a:ext cx="1944216" cy="261610"/>
          </a:xfrm>
          <a:prstGeom prst="rect">
            <a:avLst/>
          </a:prstGeom>
          <a:noFill/>
        </p:spPr>
        <p:txBody>
          <a:bodyPr wrap="square" rtlCol="0">
            <a:spAutoFit/>
          </a:bodyPr>
          <a:lstStyle/>
          <a:p>
            <a:r>
              <a:rPr lang="en-US" altLang="ja-JP" sz="1100" dirty="0" smtClean="0">
                <a:latin typeface="ゆたぽん（コーディング）" panose="02000609000000000000" pitchFamily="1" charset="-128"/>
                <a:ea typeface="Meiryo UI" panose="020B0604030504040204" pitchFamily="50" charset="-128"/>
              </a:rPr>
              <a:t>&lt;</a:t>
            </a:r>
            <a:r>
              <a:rPr lang="ja-JP" altLang="en-US" sz="1100" dirty="0" smtClean="0">
                <a:latin typeface="ゆたぽん（コーディング）" panose="02000609000000000000" pitchFamily="1" charset="-128"/>
                <a:ea typeface="Meiryo UI" panose="020B0604030504040204" pitchFamily="50" charset="-128"/>
              </a:rPr>
              <a:t>現実世界におけるライト</a:t>
            </a:r>
            <a:r>
              <a:rPr lang="en-US" altLang="ja-JP" sz="1100" dirty="0" smtClean="0">
                <a:latin typeface="ゆたぽん（コーディング）" panose="02000609000000000000" pitchFamily="1" charset="-128"/>
                <a:ea typeface="Meiryo UI" panose="020B0604030504040204" pitchFamily="50" charset="-128"/>
              </a:rPr>
              <a:t>&gt;</a:t>
            </a:r>
            <a:endParaRPr lang="ja-JP" altLang="ja-JP" sz="1100" dirty="0">
              <a:latin typeface="ゆたぽん（コーディング）" panose="02000609000000000000" pitchFamily="1" charset="-128"/>
              <a:ea typeface="Meiryo UI" panose="020B0604030504040204" pitchFamily="50" charset="-128"/>
            </a:endParaRPr>
          </a:p>
        </p:txBody>
      </p:sp>
      <p:sp>
        <p:nvSpPr>
          <p:cNvPr id="35" name="正方形/長方形 34"/>
          <p:cNvSpPr/>
          <p:nvPr/>
        </p:nvSpPr>
        <p:spPr>
          <a:xfrm>
            <a:off x="3694833" y="5386613"/>
            <a:ext cx="2376264" cy="28803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ysClr val="windowText" lastClr="000000"/>
                </a:solidFill>
                <a:latin typeface="ゆたぽん（コーディング）" panose="02000609000000000000" pitchFamily="1" charset="-128"/>
                <a:ea typeface="Meiryo UI" panose="020B0604030504040204" pitchFamily="50" charset="-128"/>
              </a:rPr>
              <a:t>ライトを設置する</a:t>
            </a:r>
            <a:endParaRPr kumimoji="1" lang="en-US" altLang="ja-JP" sz="1100" b="1" dirty="0" smtClean="0">
              <a:solidFill>
                <a:sysClr val="windowText" lastClr="000000"/>
              </a:solidFill>
              <a:latin typeface="ゆたぽん（コーディング）" panose="02000609000000000000" pitchFamily="1" charset="-128"/>
              <a:ea typeface="Meiryo UI" panose="020B0604030504040204" pitchFamily="50" charset="-128"/>
            </a:endParaRPr>
          </a:p>
        </p:txBody>
      </p:sp>
      <p:cxnSp>
        <p:nvCxnSpPr>
          <p:cNvPr id="36" name="直線矢印コネクタ 35"/>
          <p:cNvCxnSpPr/>
          <p:nvPr/>
        </p:nvCxnSpPr>
        <p:spPr>
          <a:xfrm>
            <a:off x="4884244" y="5674645"/>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476672" y="6589385"/>
            <a:ext cx="6597352"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a:t>
            </a:r>
            <a:r>
              <a:rPr lang="ja-JP" altLang="en-US" sz="1100" dirty="0" smtClean="0">
                <a:latin typeface="ゆたぽん（コーディング）" panose="02000609000000000000" pitchFamily="1" charset="-128"/>
                <a:ea typeface="Meiryo UI" panose="020B0604030504040204" pitchFamily="50" charset="-128"/>
              </a:rPr>
              <a:t>を使用する際の流れは次のようになる。これは、現実世界のライトの動作と同じと考えれば</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良い。</a:t>
            </a:r>
            <a:endParaRPr lang="ja-JP" altLang="ja-JP" sz="1100" dirty="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415544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9</a:t>
            </a:fld>
            <a:endParaRPr kumimoji="1" lang="ja-JP" altLang="en-US"/>
          </a:p>
        </p:txBody>
      </p:sp>
      <p:sp>
        <p:nvSpPr>
          <p:cNvPr id="34" name="フッター プレースホルダ 58"/>
          <p:cNvSpPr>
            <a:spLocks noGrp="1"/>
          </p:cNvSpPr>
          <p:nvPr>
            <p:ph type="ftr" sz="quarter" idx="11"/>
          </p:nvPr>
        </p:nvSpPr>
        <p:spPr>
          <a:xfrm>
            <a:off x="2204864" y="8475134"/>
            <a:ext cx="2309986"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a:t>
            </a:r>
            <a:r>
              <a:rPr kumimoji="1" lang="en-US" altLang="ja-JP" dirty="0" smtClean="0">
                <a:latin typeface="A-OTF ゴシックMB101 Pro U" panose="020B0900000000000000" pitchFamily="34" charset="-128"/>
                <a:ea typeface="A-OTF ゴシックMB101 Pro U" panose="020B0900000000000000" pitchFamily="34" charset="-128"/>
              </a:rPr>
              <a:t>1</a:t>
            </a:r>
            <a:r>
              <a:rPr kumimoji="1" lang="ja-JP" altLang="en-US" dirty="0" smtClean="0">
                <a:latin typeface="A-OTF ゴシックMB101 Pro U" panose="020B0900000000000000" pitchFamily="34" charset="-128"/>
                <a:ea typeface="A-OTF ゴシックMB101 Pro U" panose="020B0900000000000000" pitchFamily="34" charset="-128"/>
              </a:rPr>
              <a:t>年後期 </a:t>
            </a:r>
            <a:r>
              <a:rPr kumimoji="1" lang="en-US" altLang="ja-JP" dirty="0" err="1" smtClean="0">
                <a:latin typeface="A-OTF ゴシックMB101 Pro U" panose="020B0900000000000000" pitchFamily="34" charset="-128"/>
                <a:ea typeface="A-OTF ゴシックMB101 Pro U" panose="020B0900000000000000" pitchFamily="34" charset="-128"/>
              </a:rPr>
              <a:t>DirectXⅠ</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260648" y="179512"/>
            <a:ext cx="6336704" cy="5847755"/>
          </a:xfrm>
          <a:prstGeom prst="rect">
            <a:avLst/>
          </a:prstGeom>
        </p:spPr>
        <p:txBody>
          <a:bodyPr wrap="square">
            <a:spAutoFit/>
          </a:bodyPr>
          <a:lstStyle/>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d3dpp.BackBufferFormat = D3DFMT_UNKNOWN;</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d3dpp.BackBufferCount = 1;</a:t>
            </a:r>
            <a:endParaRPr lang="ja-JP" altLang="en-US"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d3dpp.SwapEffect = D3DSWAPEFFECT_DISCARD; </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d3dpp.Windowed = TRUE;</a:t>
            </a:r>
            <a:endParaRPr lang="ja-JP" altLang="en-US"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d3dpp.EnableAutoDepthStencil = true;</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d3dpp.AutoDepthStencilFormat = D3DFMT_D16;</a:t>
            </a:r>
          </a:p>
          <a:p>
            <a:endParaRPr lang="ja-JP" altLang="en-US"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if(FAILED(m_pD3d-&gt;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D3DDEVTYPE_HAL, </a:t>
            </a:r>
            <a:r>
              <a:rPr lang="ja-JP" altLang="en-US" sz="1100" dirty="0" smtClean="0">
                <a:latin typeface="ゆたぽん（コーディング）" pitchFamily="1" charset="-128"/>
                <a:ea typeface="ゆたぽん（コーディング）" pitchFamily="1" charset="-128"/>
              </a:rPr>
              <a:t>　　</a:t>
            </a:r>
            <a:endParaRPr lang="en-US" altLang="ja-JP"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hWnd,D3DCREATE_HARDWARE_VERTEXPROCESSING, &amp;d3dpp, &amp;</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if(FAILED(m_pD3d-&gt;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D3DDEVTYPE_HAL,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 </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D3DCREATE_SOFTWARE_VERTEXPROCESSING, &amp;d3dpp, &amp;</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MessageBox</a:t>
            </a:r>
            <a:r>
              <a:rPr lang="en-US" altLang="ja-JP" sz="1100" dirty="0" smtClean="0">
                <a:latin typeface="ゆたぽん（コーディング）" pitchFamily="1" charset="-128"/>
                <a:ea typeface="ゆたぽん（コーディング）" pitchFamily="1" charset="-128"/>
              </a:rPr>
              <a:t>(0, TEXT(“HAL</a:t>
            </a:r>
            <a:r>
              <a:rPr lang="ja-JP" altLang="en-US" sz="1100" dirty="0" smtClean="0">
                <a:latin typeface="ゆたぽん（コーディング）" pitchFamily="1" charset="-128"/>
                <a:ea typeface="ゆたぽん（コーディング）" pitchFamily="1" charset="-128"/>
              </a:rPr>
              <a:t>モード生成不可</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nREF</a:t>
            </a:r>
            <a:r>
              <a:rPr lang="ja-JP" altLang="en-US" sz="1100" dirty="0" smtClean="0">
                <a:latin typeface="ゆたぽん（コーディング）" pitchFamily="1" charset="-128"/>
                <a:ea typeface="ゆたぽん（コーディング）" pitchFamily="1" charset="-128"/>
              </a:rPr>
              <a:t>モードで再試行</a:t>
            </a:r>
            <a:r>
              <a:rPr lang="en-US" altLang="ja-JP" sz="1100" dirty="0" smtClean="0">
                <a:latin typeface="ゆたぽん（コーディング）" pitchFamily="1" charset="-128"/>
                <a:ea typeface="ゆたぽん（コーディング）" pitchFamily="1" charset="-128"/>
              </a:rPr>
              <a:t>"), NULL, MB_OK);</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if(FAILED(m_pD3d-&gt;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D3DDEVTYPE_REF,</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 D3DCREATE_HARDWARE_VERTEXPROCESSING, &amp;d3dpp, &amp;</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if(FAILED(m_pD3d-&gt;</a:t>
            </a:r>
            <a:r>
              <a:rPr lang="en-US" altLang="ja-JP" sz="1100" dirty="0" err="1" smtClean="0">
                <a:latin typeface="ゆたぽん（コーディング）" pitchFamily="1" charset="-128"/>
                <a:ea typeface="ゆたぽん（コーディング）" pitchFamily="1" charset="-128"/>
              </a:rPr>
              <a:t>CreateDevice</a:t>
            </a:r>
            <a:r>
              <a:rPr lang="en-US" altLang="ja-JP" sz="1100" dirty="0" smtClean="0">
                <a:latin typeface="ゆたぽん（コーディング）" pitchFamily="1" charset="-128"/>
                <a:ea typeface="ゆたぽん（コーディング）" pitchFamily="1" charset="-128"/>
              </a:rPr>
              <a:t>(D3DADAPTER_DEFAULT, D3DDEVTYPE_REF, </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hWnd</a:t>
            </a:r>
            <a:r>
              <a:rPr lang="en-US" altLang="ja-JP" sz="1100" dirty="0" smtClean="0">
                <a:latin typeface="ゆたぽん（コーディング）" pitchFamily="1" charset="-128"/>
                <a:ea typeface="ゆたぽん（コーディング）" pitchFamily="1" charset="-128"/>
              </a:rPr>
              <a:t>, D3DCREATE_SOFTWARE_VERTEXPROCESSING, &amp;d3dpp, &amp;</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err="1" smtClean="0">
                <a:latin typeface="ゆたぽん（コーディング）" pitchFamily="1" charset="-128"/>
                <a:ea typeface="ゆたぽん（コーディング）" pitchFamily="1" charset="-128"/>
              </a:rPr>
              <a:t>MessageBox</a:t>
            </a:r>
            <a:r>
              <a:rPr lang="en-US" altLang="ja-JP" sz="1100" dirty="0" smtClean="0">
                <a:latin typeface="ゆたぽん（コーディング）" pitchFamily="1" charset="-128"/>
                <a:ea typeface="ゆたぽん（コーディング）" pitchFamily="1" charset="-128"/>
              </a:rPr>
              <a:t>(0, TEXT("</a:t>
            </a:r>
            <a:r>
              <a:rPr lang="ja-JP" altLang="en-US" sz="1100" dirty="0" smtClean="0">
                <a:latin typeface="ゆたぽん（コーディング）" pitchFamily="1" charset="-128"/>
                <a:ea typeface="ゆたぽん（コーディング）" pitchFamily="1" charset="-128"/>
              </a:rPr>
              <a:t>デバイス作成失敗</a:t>
            </a:r>
            <a:r>
              <a:rPr lang="en-US" altLang="ja-JP" sz="1100" dirty="0" smtClean="0">
                <a:latin typeface="ゆたぽん（コーディング）" pitchFamily="1" charset="-128"/>
                <a:ea typeface="ゆたぽん（コーディング）" pitchFamily="1" charset="-128"/>
              </a:rPr>
              <a:t>"), NULL, MB_OK);</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E_FAIL;</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return S_OK;</a:t>
            </a:r>
          </a:p>
          <a:p>
            <a:r>
              <a:rPr lang="en-US" altLang="ja-JP" sz="1100" dirty="0" smtClean="0">
                <a:latin typeface="ゆたぽん（コーディング）" pitchFamily="1" charset="-128"/>
                <a:ea typeface="ゆたぽん（コーディング）" pitchFamily="1" charset="-128"/>
              </a:rPr>
              <a:t>}</a:t>
            </a:r>
          </a:p>
          <a:p>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void </a:t>
            </a:r>
            <a:r>
              <a:rPr lang="en-US" altLang="ja-JP" sz="1100" dirty="0" err="1" smtClean="0">
                <a:latin typeface="ゆたぽん（コーディング）" pitchFamily="1" charset="-128"/>
                <a:ea typeface="ゆたぽん（コーディング）" pitchFamily="1" charset="-128"/>
              </a:rPr>
              <a:t>CGraphicsDevice</a:t>
            </a:r>
            <a:r>
              <a:rPr lang="en-US" altLang="ja-JP" sz="1100" dirty="0" smtClean="0">
                <a:latin typeface="ゆたぽん（コーディング）" pitchFamily="1" charset="-128"/>
                <a:ea typeface="ゆたぽん（コーディング）" pitchFamily="1" charset="-128"/>
              </a:rPr>
              <a:t>::</a:t>
            </a:r>
            <a:r>
              <a:rPr lang="en-US" altLang="ja-JP" sz="1100" dirty="0" err="1" smtClean="0">
                <a:latin typeface="ゆたぽん（コーディング）" pitchFamily="1" charset="-128"/>
                <a:ea typeface="ゆたぽん（コーディング）" pitchFamily="1" charset="-128"/>
              </a:rPr>
              <a:t>FreeDX</a:t>
            </a:r>
            <a:r>
              <a:rPr lang="en-US" altLang="ja-JP" sz="1100" dirty="0" smtClean="0">
                <a:latin typeface="ゆたぽん（コーディング）" pitchFamily="1" charset="-128"/>
                <a:ea typeface="ゆたぽん（コーディング）" pitchFamily="1" charset="-128"/>
              </a:rPr>
              <a:t>(void)</a:t>
            </a:r>
          </a:p>
          <a:p>
            <a:r>
              <a:rPr lang="en-US" altLang="ja-JP" sz="1100" dirty="0" smtClean="0">
                <a:latin typeface="ゆたぽん（コーディング）" pitchFamily="1" charset="-128"/>
                <a:ea typeface="ゆたぽん（コーディング）" pitchFamily="1" charset="-128"/>
              </a:rPr>
              <a:t>{</a:t>
            </a: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 { </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-&gt;Release(); </a:t>
            </a:r>
            <a:r>
              <a:rPr lang="en-US" altLang="ja-JP" sz="1100" dirty="0" err="1" smtClean="0">
                <a:latin typeface="ゆたぽん（コーディング）" pitchFamily="1" charset="-128"/>
                <a:ea typeface="ゆたぽん（コーディング）" pitchFamily="1" charset="-128"/>
              </a:rPr>
              <a:t>m_pDevice</a:t>
            </a:r>
            <a:r>
              <a:rPr lang="en-US" altLang="ja-JP" sz="1100" dirty="0" smtClean="0">
                <a:latin typeface="ゆたぽん（コーディング）" pitchFamily="1" charset="-128"/>
                <a:ea typeface="ゆたぽん（コーディング）" pitchFamily="1" charset="-128"/>
              </a:rPr>
              <a:t> = NULL; } //Direct3D</a:t>
            </a:r>
            <a:r>
              <a:rPr lang="ja-JP" altLang="en-US" sz="1100" dirty="0" smtClean="0">
                <a:latin typeface="ゆたぽん（コーディング）" pitchFamily="1" charset="-128"/>
                <a:ea typeface="ゆたぽん（コーディング）" pitchFamily="1" charset="-128"/>
              </a:rPr>
              <a:t>デバイス解放</a:t>
            </a:r>
            <a:endParaRPr lang="en-US" altLang="ja-JP" sz="1100" dirty="0" smtClean="0">
              <a:latin typeface="ゆたぽん（コーディング）" pitchFamily="1" charset="-128"/>
              <a:ea typeface="ゆたぽん（コーディング）" pitchFamily="1" charset="-128"/>
            </a:endParaRPr>
          </a:p>
          <a:p>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if(m_pD3d)    {</a:t>
            </a:r>
            <a:r>
              <a:rPr lang="ja-JP" altLang="en-US" sz="1100" dirty="0" smtClean="0">
                <a:latin typeface="ゆたぽん（コーディング）" pitchFamily="1" charset="-128"/>
                <a:ea typeface="ゆたぽん（コーディング）" pitchFamily="1" charset="-128"/>
              </a:rPr>
              <a:t> </a:t>
            </a:r>
            <a:r>
              <a:rPr lang="en-US" altLang="ja-JP" sz="1100" dirty="0" smtClean="0">
                <a:latin typeface="ゆたぽん（コーディング）" pitchFamily="1" charset="-128"/>
                <a:ea typeface="ゆたぽん（コーディング）" pitchFamily="1" charset="-128"/>
              </a:rPr>
              <a:t>m_pD3d-&gt;Release(); m_pD3d = NULL; }       //Direct3D</a:t>
            </a:r>
            <a:r>
              <a:rPr lang="ja-JP" altLang="en-US" sz="1100" dirty="0" smtClean="0">
                <a:latin typeface="ゆたぽん（コーディング）" pitchFamily="1" charset="-128"/>
                <a:ea typeface="ゆたぽん（コーディング）" pitchFamily="1" charset="-128"/>
              </a:rPr>
              <a:t>オブジェクト解放</a:t>
            </a:r>
            <a:endParaRPr lang="en-US" altLang="ja-JP" sz="1100" dirty="0" smtClean="0">
              <a:latin typeface="ゆたぽん（コーディング）" pitchFamily="1" charset="-128"/>
              <a:ea typeface="ゆたぽん（コーディング）" pitchFamily="1" charset="-128"/>
            </a:endParaRPr>
          </a:p>
          <a:p>
            <a:r>
              <a:rPr lang="en-US" altLang="ja-JP" sz="1100" dirty="0" smtClean="0">
                <a:latin typeface="ゆたぽん（コーディング）" pitchFamily="1" charset="-128"/>
                <a:ea typeface="ゆたぽん（コーディング）" pitchFamily="1" charset="-128"/>
              </a:rPr>
              <a:t>}</a:t>
            </a:r>
          </a:p>
        </p:txBody>
      </p:sp>
      <p:sp>
        <p:nvSpPr>
          <p:cNvPr id="22" name="正方形/長方形 21"/>
          <p:cNvSpPr/>
          <p:nvPr/>
        </p:nvSpPr>
        <p:spPr>
          <a:xfrm>
            <a:off x="260648" y="179512"/>
            <a:ext cx="6336704" cy="583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60648" y="6156176"/>
            <a:ext cx="5904656" cy="938719"/>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InitD3d</a:t>
            </a:r>
            <a:r>
              <a:rPr lang="ja-JP" altLang="en-US" sz="1100" dirty="0" smtClean="0">
                <a:latin typeface="Meiryo UI" panose="020B0604030504040204" pitchFamily="50" charset="-128"/>
                <a:ea typeface="Meiryo UI" panose="020B0604030504040204" pitchFamily="50" charset="-128"/>
              </a:rPr>
              <a:t>関数では、前節にあった</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オブジェクトおよび</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デバイスの初期化を行っている。　　</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また、</a:t>
            </a:r>
            <a:r>
              <a:rPr lang="en-US" altLang="ja-JP" sz="1100" dirty="0" err="1" smtClean="0">
                <a:latin typeface="Meiryo UI" panose="020B0604030504040204" pitchFamily="50" charset="-128"/>
                <a:ea typeface="Meiryo UI" panose="020B0604030504040204" pitchFamily="50" charset="-128"/>
              </a:rPr>
              <a:t>FreeDX</a:t>
            </a:r>
            <a:r>
              <a:rPr lang="ja-JP" altLang="en-US" sz="1100" dirty="0" smtClean="0">
                <a:latin typeface="Meiryo UI" panose="020B0604030504040204" pitchFamily="50" charset="-128"/>
                <a:ea typeface="Meiryo UI" panose="020B0604030504040204" pitchFamily="50" charset="-128"/>
              </a:rPr>
              <a:t>関数では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デバイス・オブジェクト解放を行っている。</a:t>
            </a:r>
            <a:endParaRPr lang="en-US" altLang="ja-JP" sz="1100" dirty="0" smtClean="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なお、このクラスでは　</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オブジェクトと</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デバイスはメンバ変数として設けているが、他のモジュールから使用することを考慮するとメンバにしておく方が良い。</a:t>
            </a:r>
            <a:endParaRPr lang="en-US" altLang="ja-JP" sz="1100" dirty="0" smtClean="0">
              <a:latin typeface="Meiryo UI" panose="020B0604030504040204" pitchFamily="50" charset="-128"/>
              <a:ea typeface="Meiryo UI" panose="020B0604030504040204" pitchFamily="50" charset="-128"/>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90</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332656" y="323528"/>
            <a:ext cx="2504212"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7.9</a:t>
            </a:r>
            <a:r>
              <a:rPr kumimoji="1" lang="ja-JP" altLang="en-US" u="sng" dirty="0" smtClean="0">
                <a:latin typeface="Meiryo UI" panose="020B0604030504040204" pitchFamily="50" charset="-128"/>
                <a:ea typeface="Meiryo UI" panose="020B0604030504040204" pitchFamily="50" charset="-128"/>
              </a:rPr>
              <a:t>　ライト設定を有効化</a:t>
            </a:r>
            <a:endParaRPr kumimoji="1" lang="ja-JP" altLang="en-US" u="sng" dirty="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476672" y="622013"/>
            <a:ext cx="6120680" cy="9387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ライト</a:t>
            </a:r>
            <a:r>
              <a:rPr lang="ja-JP" altLang="en-US" sz="1100" dirty="0" smtClean="0">
                <a:latin typeface="Meiryo UI" panose="020B0604030504040204" pitchFamily="50" charset="-128"/>
                <a:ea typeface="Meiryo UI" panose="020B0604030504040204" pitchFamily="50" charset="-128"/>
              </a:rPr>
              <a:t>を使用する為には、</a:t>
            </a:r>
            <a:r>
              <a:rPr lang="en-US" altLang="ja-JP" sz="1100" dirty="0" smtClean="0">
                <a:latin typeface="Meiryo UI" panose="020B0604030504040204" pitchFamily="50" charset="-128"/>
                <a:ea typeface="Meiryo UI" panose="020B0604030504040204" pitchFamily="50" charset="-128"/>
              </a:rPr>
              <a:t>Direct3D</a:t>
            </a:r>
            <a:r>
              <a:rPr lang="ja-JP" altLang="en-US" sz="1100" dirty="0" err="1" smtClean="0">
                <a:latin typeface="Meiryo UI" panose="020B0604030504040204" pitchFamily="50" charset="-128"/>
                <a:ea typeface="Meiryo UI" panose="020B0604030504040204" pitchFamily="50" charset="-128"/>
              </a:rPr>
              <a:t>にて</a:t>
            </a:r>
            <a:r>
              <a:rPr lang="ja-JP" altLang="en-US" sz="1100" dirty="0" smtClean="0">
                <a:latin typeface="Meiryo UI" panose="020B0604030504040204" pitchFamily="50" charset="-128"/>
                <a:ea typeface="Meiryo UI" panose="020B0604030504040204" pitchFamily="50" charset="-128"/>
              </a:rPr>
              <a:t>ライトが使用できる状態</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有効化</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にしておく必要がある。</a:t>
            </a:r>
            <a:endParaRPr lang="en-US" altLang="ja-JP" sz="1100" dirty="0">
              <a:latin typeface="Meiryo UI" panose="020B0604030504040204" pitchFamily="50" charset="-128"/>
              <a:ea typeface="Meiryo UI" panose="020B0604030504040204" pitchFamily="50" charset="-128"/>
            </a:endParaRPr>
          </a:p>
          <a:p>
            <a:r>
              <a:rPr lang="en-US" altLang="ja-JP" sz="1100" b="1" dirty="0" smtClean="0">
                <a:latin typeface="Meiryo UI" panose="020B0604030504040204" pitchFamily="50" charset="-128"/>
                <a:ea typeface="Meiryo UI" panose="020B0604030504040204" pitchFamily="50" charset="-128"/>
              </a:rPr>
              <a:t>Direct3D</a:t>
            </a:r>
            <a:r>
              <a:rPr lang="ja-JP" altLang="en-US" sz="1100" b="1" dirty="0" err="1" smtClean="0">
                <a:latin typeface="Meiryo UI" panose="020B0604030504040204" pitchFamily="50" charset="-128"/>
                <a:ea typeface="Meiryo UI" panose="020B0604030504040204" pitchFamily="50" charset="-128"/>
              </a:rPr>
              <a:t>にて</a:t>
            </a:r>
            <a:r>
              <a:rPr lang="ja-JP" altLang="en-US" sz="1100" b="1" dirty="0" smtClean="0">
                <a:latin typeface="Meiryo UI" panose="020B0604030504040204" pitchFamily="50" charset="-128"/>
                <a:ea typeface="Meiryo UI" panose="020B0604030504040204" pitchFamily="50" charset="-128"/>
              </a:rPr>
              <a:t>ライトの使用を有効化するには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が持つ</a:t>
            </a:r>
            <a:r>
              <a:rPr lang="en-US" altLang="ja-JP" sz="1100" b="1" dirty="0" err="1" smtClean="0">
                <a:latin typeface="Meiryo UI" panose="020B0604030504040204" pitchFamily="50" charset="-128"/>
                <a:ea typeface="Meiryo UI" panose="020B0604030504040204" pitchFamily="50" charset="-128"/>
              </a:rPr>
              <a:t>SetRenderState</a:t>
            </a:r>
            <a:r>
              <a:rPr lang="ja-JP" altLang="en-US" sz="1100" b="1" dirty="0" smtClean="0">
                <a:latin typeface="Meiryo UI" panose="020B0604030504040204" pitchFamily="50" charset="-128"/>
                <a:ea typeface="Meiryo UI" panose="020B0604030504040204" pitchFamily="50" charset="-128"/>
              </a:rPr>
              <a:t>関数を使用する。</a:t>
            </a:r>
            <a:endParaRPr lang="en-US" altLang="ja-JP" sz="1100" b="1"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なお、</a:t>
            </a:r>
            <a:r>
              <a:rPr lang="en-US" altLang="ja-JP" sz="1100" dirty="0" err="1" smtClean="0">
                <a:latin typeface="Meiryo UI" panose="020B0604030504040204" pitchFamily="50" charset="-128"/>
                <a:ea typeface="Meiryo UI" panose="020B0604030504040204" pitchFamily="50" charset="-128"/>
              </a:rPr>
              <a:t>SetRenderState</a:t>
            </a:r>
            <a:r>
              <a:rPr lang="ja-JP" altLang="en-US" sz="1100" dirty="0" smtClean="0">
                <a:latin typeface="Meiryo UI" panose="020B0604030504040204" pitchFamily="50" charset="-128"/>
                <a:ea typeface="Meiryo UI" panose="020B0604030504040204" pitchFamily="50" charset="-128"/>
              </a:rPr>
              <a:t>関数は、ライトの為にあるわけではなく、</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デバイスがどのようにレンダリングを行うかのパラメータを設定する関数である。また、この設定は</a:t>
            </a:r>
            <a:r>
              <a:rPr lang="ja-JP" altLang="en-US" sz="1100" b="1" dirty="0" smtClean="0">
                <a:latin typeface="Meiryo UI" panose="020B0604030504040204" pitchFamily="50" charset="-128"/>
                <a:ea typeface="Meiryo UI" panose="020B0604030504040204" pitchFamily="50" charset="-128"/>
              </a:rPr>
              <a:t>ライトごとにするのではなく、プログラムの先頭で</a:t>
            </a:r>
            <a:r>
              <a:rPr lang="en-US" altLang="ja-JP" sz="1100" b="1" dirty="0" smtClean="0">
                <a:latin typeface="Meiryo UI" panose="020B0604030504040204" pitchFamily="50" charset="-128"/>
                <a:ea typeface="Meiryo UI" panose="020B0604030504040204" pitchFamily="50" charset="-128"/>
              </a:rPr>
              <a:t>1</a:t>
            </a:r>
            <a:r>
              <a:rPr lang="ja-JP" altLang="en-US" sz="1100" b="1" dirty="0">
                <a:latin typeface="Meiryo UI" panose="020B0604030504040204" pitchFamily="50" charset="-128"/>
                <a:ea typeface="Meiryo UI" panose="020B0604030504040204" pitchFamily="50" charset="-128"/>
              </a:rPr>
              <a:t>度</a:t>
            </a:r>
            <a:r>
              <a:rPr lang="ja-JP" altLang="en-US" sz="1100" b="1" dirty="0" smtClean="0">
                <a:latin typeface="Meiryo UI" panose="020B0604030504040204" pitchFamily="50" charset="-128"/>
                <a:ea typeface="Meiryo UI" panose="020B0604030504040204" pitchFamily="50" charset="-128"/>
              </a:rPr>
              <a:t>だけ行えば良い</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548118" y="1475656"/>
            <a:ext cx="5636770"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err="1" smtClean="0">
                <a:latin typeface="Meiryo UI" panose="020B0604030504040204" pitchFamily="50" charset="-128"/>
                <a:ea typeface="Meiryo UI" panose="020B0604030504040204" pitchFamily="50" charset="-128"/>
              </a:rPr>
              <a:t>SetRenderState</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単一デバイスのレンダリング ステート パラメーターを設定</a:t>
            </a:r>
            <a:r>
              <a:rPr lang="ja-JP" altLang="en-US" sz="1100" dirty="0" smtClean="0">
                <a:latin typeface="ゆたぽん（コーディング）" panose="02000609000000000000" pitchFamily="1" charset="-128"/>
                <a:ea typeface="Meiryo UI" panose="020B0604030504040204" pitchFamily="50" charset="-128"/>
              </a:rPr>
              <a:t>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nb-NO" altLang="ja-JP" sz="1100" dirty="0">
                <a:latin typeface="ゆたぽん（コーディング）" panose="02000609000000000000" pitchFamily="1" charset="-128"/>
                <a:ea typeface="Meiryo UI" panose="020B0604030504040204" pitchFamily="50" charset="-128"/>
              </a:rPr>
              <a:t>HRESULT </a:t>
            </a:r>
            <a:r>
              <a:rPr lang="nb-NO" altLang="ja-JP" sz="1100" dirty="0" smtClean="0">
                <a:latin typeface="ゆたぽん（コーディング）" panose="02000609000000000000" pitchFamily="1" charset="-128"/>
                <a:ea typeface="Meiryo UI" panose="020B0604030504040204" pitchFamily="50" charset="-128"/>
              </a:rPr>
              <a:t>SetRenderState(</a:t>
            </a:r>
          </a:p>
          <a:p>
            <a:r>
              <a:rPr lang="ja-JP" altLang="en-US" sz="1100" dirty="0" smtClean="0">
                <a:latin typeface="ゆたぽん（コーディング）" panose="02000609000000000000" pitchFamily="1" charset="-128"/>
                <a:ea typeface="Meiryo UI" panose="020B0604030504040204" pitchFamily="50" charset="-128"/>
              </a:rPr>
              <a:t>　　</a:t>
            </a:r>
            <a:r>
              <a:rPr lang="nb-NO" altLang="ja-JP" sz="1100" dirty="0" smtClean="0">
                <a:latin typeface="ゆたぽん（コーディング）" panose="02000609000000000000" pitchFamily="1" charset="-128"/>
                <a:ea typeface="Meiryo UI" panose="020B0604030504040204" pitchFamily="50" charset="-128"/>
              </a:rPr>
              <a:t>D3DRENDERSTATETYPE </a:t>
            </a:r>
            <a:r>
              <a:rPr lang="nb-NO" altLang="ja-JP" sz="1100" dirty="0">
                <a:latin typeface="ゆたぽん（コーディング）" panose="02000609000000000000" pitchFamily="1" charset="-128"/>
                <a:ea typeface="Meiryo UI" panose="020B0604030504040204" pitchFamily="50" charset="-128"/>
              </a:rPr>
              <a:t>State</a:t>
            </a:r>
            <a:r>
              <a:rPr lang="nb-NO"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変更対象のデバイス ステート</a:t>
            </a:r>
            <a:r>
              <a:rPr lang="ja-JP" altLang="en-US" sz="1100" dirty="0" smtClean="0">
                <a:latin typeface="ゆたぽん（コーディング）" panose="02000609000000000000" pitchFamily="1" charset="-128"/>
                <a:ea typeface="Meiryo UI" panose="020B0604030504040204" pitchFamily="50" charset="-128"/>
              </a:rPr>
              <a:t>変数</a:t>
            </a:r>
            <a:r>
              <a:rPr lang="en-US" altLang="ja-JP" sz="1100" dirty="0" smtClean="0">
                <a:latin typeface="ゆたぽん（コーディング）" panose="02000609000000000000" pitchFamily="1" charset="-128"/>
                <a:ea typeface="Meiryo UI" panose="020B0604030504040204" pitchFamily="50" charset="-128"/>
              </a:rPr>
              <a:t>※</a:t>
            </a:r>
            <a:endParaRPr lang="nb-NO"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nb-NO" altLang="ja-JP" sz="1100" dirty="0" smtClean="0">
                <a:latin typeface="ゆたぽん（コーディング）" panose="02000609000000000000" pitchFamily="1" charset="-128"/>
                <a:ea typeface="Meiryo UI" panose="020B0604030504040204" pitchFamily="50" charset="-128"/>
              </a:rPr>
              <a:t>DWORD </a:t>
            </a:r>
            <a:r>
              <a:rPr lang="nb-NO" altLang="ja-JP" sz="1100" dirty="0">
                <a:latin typeface="ゆたぽん（コーディング）" panose="02000609000000000000" pitchFamily="1" charset="-128"/>
                <a:ea typeface="Meiryo UI" panose="020B0604030504040204" pitchFamily="50" charset="-128"/>
              </a:rPr>
              <a:t>Value </a:t>
            </a:r>
            <a:r>
              <a:rPr lang="nb-NO"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設定</a:t>
            </a:r>
            <a:r>
              <a:rPr lang="ja-JP" altLang="en-US" sz="1100" dirty="0">
                <a:latin typeface="ゆたぽん（コーディング）" panose="02000609000000000000" pitchFamily="1" charset="-128"/>
                <a:ea typeface="Meiryo UI" panose="020B0604030504040204" pitchFamily="50" charset="-128"/>
              </a:rPr>
              <a:t>する値</a:t>
            </a:r>
            <a:endParaRPr lang="nb-NO" altLang="ja-JP" sz="1100" dirty="0" smtClean="0">
              <a:latin typeface="ゆたぽん（コーディング）" panose="02000609000000000000" pitchFamily="1" charset="-128"/>
              <a:ea typeface="Meiryo UI" panose="020B0604030504040204" pitchFamily="50" charset="-128"/>
            </a:endParaRPr>
          </a:p>
          <a:p>
            <a:r>
              <a:rPr lang="nb-NO"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41" name="正方形/長方形 40"/>
          <p:cNvSpPr/>
          <p:nvPr/>
        </p:nvSpPr>
        <p:spPr>
          <a:xfrm>
            <a:off x="567484" y="1686440"/>
            <a:ext cx="5669266" cy="1235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2" name="テキスト ボックス 41"/>
          <p:cNvSpPr txBox="1"/>
          <p:nvPr/>
        </p:nvSpPr>
        <p:spPr>
          <a:xfrm>
            <a:off x="504056" y="2915816"/>
            <a:ext cx="6597352" cy="600164"/>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設定出来るデバイスステートには様々なものがあり、より多く知っておく</a:t>
            </a:r>
            <a:r>
              <a:rPr lang="ja-JP" altLang="en-US" sz="1100" dirty="0">
                <a:latin typeface="ゆたぽん（コーディング）" panose="02000609000000000000" pitchFamily="1" charset="-128"/>
                <a:ea typeface="Meiryo UI" panose="020B0604030504040204" pitchFamily="50" charset="-128"/>
              </a:rPr>
              <a:t>方</a:t>
            </a:r>
            <a:r>
              <a:rPr lang="ja-JP" altLang="en-US" sz="1100" dirty="0" smtClean="0">
                <a:latin typeface="ゆたぽん（コーディング）" panose="02000609000000000000" pitchFamily="1" charset="-128"/>
                <a:ea typeface="Meiryo UI" panose="020B0604030504040204" pitchFamily="50" charset="-128"/>
              </a:rPr>
              <a:t>が良いが、以下に</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いくつ</a:t>
            </a:r>
            <a:r>
              <a:rPr lang="ja-JP" altLang="en-US" sz="1100" dirty="0" smtClean="0">
                <a:latin typeface="ゆたぽん（コーディング）" panose="02000609000000000000" pitchFamily="1" charset="-128"/>
                <a:ea typeface="Meiryo UI" panose="020B0604030504040204" pitchFamily="50" charset="-128"/>
              </a:rPr>
              <a:t>か紹介する。なお、以下のものはあくまでも一部抜粋したものであり、実際には倍以上設定</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出来るパラメータがある。</a:t>
            </a:r>
            <a:endParaRPr lang="en-US" altLang="ja-JP" sz="1100" dirty="0" smtClean="0">
              <a:latin typeface="ゆたぽん（コーディング）" panose="02000609000000000000" pitchFamily="1"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631483666"/>
              </p:ext>
            </p:extLst>
          </p:nvPr>
        </p:nvGraphicFramePr>
        <p:xfrm>
          <a:off x="712280" y="3515980"/>
          <a:ext cx="5472608" cy="3627120"/>
        </p:xfrm>
        <a:graphic>
          <a:graphicData uri="http://schemas.openxmlformats.org/drawingml/2006/table">
            <a:tbl>
              <a:tblPr firstRow="1" bandRow="1">
                <a:tableStyleId>{5C22544A-7EE6-4342-B048-85BDC9FD1C3A}</a:tableStyleId>
              </a:tblPr>
              <a:tblGrid>
                <a:gridCol w="2286000"/>
                <a:gridCol w="3186608"/>
              </a:tblGrid>
              <a:tr h="144016">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デバイスステート変数</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内容</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r>
                        <a:rPr lang="en-US" altLang="ja-JP" sz="1100" dirty="0" smtClean="0">
                          <a:solidFill>
                            <a:sysClr val="windowText" lastClr="000000"/>
                          </a:solidFill>
                        </a:rPr>
                        <a:t>D3DRS_ZENABLE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100" dirty="0" smtClean="0">
                          <a:solidFill>
                            <a:sysClr val="windowText" lastClr="000000"/>
                          </a:solidFill>
                          <a:latin typeface="Meiryo UI" panose="020B0604030504040204" pitchFamily="50" charset="-128"/>
                          <a:ea typeface="Meiryo UI" panose="020B0604030504040204" pitchFamily="50" charset="-128"/>
                        </a:rPr>
                        <a:t>z </a:t>
                      </a:r>
                      <a:r>
                        <a:rPr lang="ja-JP" altLang="en-US" sz="1100" dirty="0" smtClean="0">
                          <a:solidFill>
                            <a:sysClr val="windowText" lastClr="000000"/>
                          </a:solidFill>
                          <a:latin typeface="Meiryo UI" panose="020B0604030504040204" pitchFamily="50" charset="-128"/>
                          <a:ea typeface="Meiryo UI" panose="020B0604030504040204" pitchFamily="50" charset="-128"/>
                        </a:rPr>
                        <a:t>バッファリングの有効化設定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912">
                <a:tc>
                  <a:txBody>
                    <a:bodyPr/>
                    <a:lstStyle/>
                    <a:p>
                      <a:r>
                        <a:rPr lang="en-US" altLang="ja-JP" sz="1100" dirty="0" smtClean="0">
                          <a:solidFill>
                            <a:sysClr val="windowText" lastClr="000000"/>
                          </a:solidFill>
                        </a:rPr>
                        <a:t>D3DRS_SRCBLEND</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アルファブレンド設定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ja-JP" sz="1100" dirty="0" smtClean="0">
                          <a:solidFill>
                            <a:sysClr val="windowText" lastClr="000000"/>
                          </a:solidFill>
                        </a:rPr>
                        <a:t>D3DRS_DESTBLEND</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アルファブレンド設定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ja-JP" sz="1100" dirty="0" smtClean="0">
                          <a:solidFill>
                            <a:sysClr val="windowText" lastClr="000000"/>
                          </a:solidFill>
                        </a:rPr>
                        <a:t>D3DRS_CULLMODE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カリングモード設定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4760">
                <a:tc>
                  <a:txBody>
                    <a:bodyPr/>
                    <a:lstStyle/>
                    <a:p>
                      <a:r>
                        <a:rPr lang="en-US" altLang="ja-JP" sz="1100" dirty="0" smtClean="0">
                          <a:solidFill>
                            <a:sysClr val="windowText" lastClr="000000"/>
                          </a:solidFill>
                        </a:rPr>
                        <a:t>D3DRS_ALPHABLENDENABLE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100" dirty="0" smtClean="0">
                          <a:solidFill>
                            <a:sysClr val="windowText" lastClr="000000"/>
                          </a:solidFill>
                          <a:latin typeface="Meiryo UI" panose="020B0604030504040204" pitchFamily="50" charset="-128"/>
                          <a:ea typeface="Meiryo UI" panose="020B0604030504040204" pitchFamily="50" charset="-128"/>
                        </a:rPr>
                        <a:t>アルファ ブレンディングによる透明化の有効化設定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ja-JP" sz="1100" dirty="0" smtClean="0">
                          <a:solidFill>
                            <a:sysClr val="windowText" lastClr="000000"/>
                          </a:solidFill>
                        </a:rPr>
                        <a:t>D3DRS_FOGENABLE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100" dirty="0" smtClean="0">
                          <a:solidFill>
                            <a:sysClr val="windowText" lastClr="000000"/>
                          </a:solidFill>
                          <a:latin typeface="Meiryo UI" panose="020B0604030504040204" pitchFamily="50" charset="-128"/>
                          <a:ea typeface="Meiryo UI" panose="020B0604030504040204" pitchFamily="50" charset="-128"/>
                        </a:rPr>
                        <a:t>フォグ ブレンディングの有効化</a:t>
                      </a:r>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D3DRS_FOGCOLOR</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フォグカラー設定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D3DRS_FOGSTART</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フォグが始まる深度設定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D3DRS_FOGEND</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フォグが終了する深度設定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D3DRS_LIGHTING</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ライト有効化設定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D3DRS_MULTISAMPLEANTIALIAS</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100" dirty="0" smtClean="0">
                          <a:solidFill>
                            <a:sysClr val="windowText" lastClr="000000"/>
                          </a:solidFill>
                          <a:latin typeface="Meiryo UI" panose="020B0604030504040204" pitchFamily="50" charset="-128"/>
                          <a:ea typeface="Meiryo UI" panose="020B0604030504040204" pitchFamily="50" charset="-128"/>
                        </a:rPr>
                        <a:t>アンチエイリアシング実行設定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D3DRS_STENCILENABLE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100" dirty="0" smtClean="0">
                          <a:solidFill>
                            <a:sysClr val="windowText" lastClr="000000"/>
                          </a:solidFill>
                          <a:latin typeface="Meiryo UI" panose="020B0604030504040204" pitchFamily="50" charset="-128"/>
                          <a:ea typeface="Meiryo UI" panose="020B0604030504040204" pitchFamily="50" charset="-128"/>
                        </a:rPr>
                        <a:t>ステンシル処理の有効化設定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56">
                <a:tc>
                  <a:txBody>
                    <a:bodyPr/>
                    <a:lstStyle/>
                    <a:p>
                      <a:r>
                        <a:rPr lang="en-US" altLang="ja-JP" sz="1100" dirty="0" smtClean="0">
                          <a:solidFill>
                            <a:sysClr val="windowText" lastClr="000000"/>
                          </a:solidFill>
                        </a:rPr>
                        <a:t>D3DRS_POINTSPRITEENABLE</a:t>
                      </a:r>
                      <a:endParaRPr kumimoji="1" lang="ja-JP" altLang="en-US" sz="11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dirty="0" smtClean="0">
                          <a:solidFill>
                            <a:sysClr val="windowText" lastClr="000000"/>
                          </a:solidFill>
                          <a:latin typeface="Meiryo UI" panose="020B0604030504040204" pitchFamily="50" charset="-128"/>
                          <a:ea typeface="Meiryo UI" panose="020B0604030504040204" pitchFamily="50" charset="-128"/>
                        </a:rPr>
                        <a:t>ポイントスプライト有効化設定</a:t>
                      </a:r>
                      <a:endParaRPr kumimoji="1" lang="ja-JP" altLang="en-US" sz="1100" dirty="0">
                        <a:solidFill>
                          <a:sysClr val="windowText" lastClr="000000"/>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テキスト ボックス 42"/>
          <p:cNvSpPr txBox="1"/>
          <p:nvPr/>
        </p:nvSpPr>
        <p:spPr>
          <a:xfrm>
            <a:off x="488247" y="7308304"/>
            <a:ext cx="6026853" cy="76944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なお、今回はライトの有効化設定を行いたい為、</a:t>
            </a:r>
            <a:r>
              <a:rPr lang="ja-JP" altLang="en-US" sz="1100" b="1" dirty="0" smtClean="0">
                <a:latin typeface="Meiryo UI" panose="020B0604030504040204" pitchFamily="50" charset="-128"/>
                <a:ea typeface="Meiryo UI" panose="020B0604030504040204" pitchFamily="50" charset="-128"/>
              </a:rPr>
              <a:t>第</a:t>
            </a:r>
            <a:r>
              <a:rPr lang="en-US" altLang="ja-JP" sz="1100" b="1" dirty="0" smtClean="0">
                <a:latin typeface="Meiryo UI" panose="020B0604030504040204" pitchFamily="50" charset="-128"/>
                <a:ea typeface="Meiryo UI" panose="020B0604030504040204" pitchFamily="50" charset="-128"/>
              </a:rPr>
              <a:t>1</a:t>
            </a:r>
            <a:r>
              <a:rPr lang="ja-JP" altLang="en-US" sz="1100" b="1" dirty="0" smtClean="0">
                <a:latin typeface="Meiryo UI" panose="020B0604030504040204" pitchFamily="50" charset="-128"/>
                <a:ea typeface="Meiryo UI" panose="020B0604030504040204" pitchFamily="50" charset="-128"/>
              </a:rPr>
              <a:t>引数のデバイスステート変数には</a:t>
            </a:r>
            <a:endParaRPr lang="en-US" altLang="ja-JP" sz="1100" b="1" dirty="0" smtClean="0">
              <a:latin typeface="Meiryo UI" panose="020B0604030504040204" pitchFamily="50" charset="-128"/>
              <a:ea typeface="Meiryo UI" panose="020B0604030504040204" pitchFamily="50" charset="-128"/>
            </a:endParaRPr>
          </a:p>
          <a:p>
            <a:r>
              <a:rPr lang="en-US" altLang="ja-JP" sz="1100" b="1" dirty="0" smtClean="0">
                <a:solidFill>
                  <a:sysClr val="windowText" lastClr="000000"/>
                </a:solidFill>
                <a:latin typeface="Meiryo UI" panose="020B0604030504040204" pitchFamily="50" charset="-128"/>
                <a:ea typeface="Meiryo UI" panose="020B0604030504040204" pitchFamily="50" charset="-128"/>
              </a:rPr>
              <a:t>D3DRS_LIGHTING</a:t>
            </a:r>
            <a:r>
              <a:rPr lang="ja-JP" altLang="en-US" sz="1100" b="1" dirty="0" smtClean="0">
                <a:latin typeface="Meiryo UI" panose="020B0604030504040204" pitchFamily="50" charset="-128"/>
                <a:ea typeface="Meiryo UI" panose="020B0604030504040204" pitchFamily="50" charset="-128"/>
              </a:rPr>
              <a:t>を指定する。</a:t>
            </a:r>
            <a:endParaRPr lang="en-US" altLang="ja-JP" sz="1100" b="1" dirty="0" smtClean="0">
              <a:latin typeface="Meiryo UI" panose="020B0604030504040204" pitchFamily="50" charset="-128"/>
              <a:ea typeface="Meiryo UI" panose="020B0604030504040204" pitchFamily="50" charset="-128"/>
            </a:endParaRPr>
          </a:p>
          <a:p>
            <a:r>
              <a:rPr lang="en-US" altLang="ja-JP" sz="1100" b="1" dirty="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 </a:t>
            </a:r>
            <a:r>
              <a:rPr lang="ja-JP" altLang="en-US" sz="1100" b="1" dirty="0" smtClean="0">
                <a:latin typeface="Meiryo UI" panose="020B0604030504040204" pitchFamily="50" charset="-128"/>
                <a:ea typeface="Meiryo UI" panose="020B0604030504040204" pitchFamily="50" charset="-128"/>
              </a:rPr>
              <a:t>また、このデバイスステート変数の場合、第</a:t>
            </a:r>
            <a:r>
              <a:rPr lang="en-US" altLang="ja-JP" sz="1100" b="1" dirty="0" smtClean="0">
                <a:latin typeface="Meiryo UI" panose="020B0604030504040204" pitchFamily="50" charset="-128"/>
                <a:ea typeface="Meiryo UI" panose="020B0604030504040204" pitchFamily="50" charset="-128"/>
              </a:rPr>
              <a:t>2</a:t>
            </a:r>
            <a:r>
              <a:rPr lang="ja-JP" altLang="en-US" sz="1100" b="1" dirty="0" smtClean="0">
                <a:latin typeface="Meiryo UI" panose="020B0604030504040204" pitchFamily="50" charset="-128"/>
                <a:ea typeface="Meiryo UI" panose="020B0604030504040204" pitchFamily="50" charset="-128"/>
              </a:rPr>
              <a:t>引数は「有効</a:t>
            </a:r>
            <a:r>
              <a:rPr lang="en-US" altLang="ja-JP" sz="1100" b="1" dirty="0" smtClean="0">
                <a:latin typeface="Meiryo UI" panose="020B0604030504040204" pitchFamily="50" charset="-128"/>
                <a:ea typeface="Meiryo UI" panose="020B0604030504040204" pitchFamily="50" charset="-128"/>
              </a:rPr>
              <a:t>(true)</a:t>
            </a:r>
            <a:r>
              <a:rPr lang="ja-JP" altLang="en-US" sz="1100" b="1" dirty="0" smtClean="0">
                <a:latin typeface="Meiryo UI" panose="020B0604030504040204" pitchFamily="50" charset="-128"/>
                <a:ea typeface="Meiryo UI" panose="020B0604030504040204" pitchFamily="50" charset="-128"/>
              </a:rPr>
              <a:t>」か</a:t>
            </a:r>
            <a:r>
              <a:rPr lang="ja-JP" altLang="en-US" sz="1100" b="1" dirty="0" smtClean="0">
                <a:solidFill>
                  <a:sysClr val="windowText" lastClr="000000"/>
                </a:solidFill>
                <a:latin typeface="Meiryo UI" panose="020B0604030504040204" pitchFamily="50" charset="-128"/>
                <a:ea typeface="Meiryo UI" panose="020B0604030504040204" pitchFamily="50" charset="-128"/>
              </a:rPr>
              <a:t>「無効</a:t>
            </a:r>
            <a:r>
              <a:rPr lang="en-US" altLang="ja-JP" sz="1100" b="1" dirty="0" smtClean="0">
                <a:solidFill>
                  <a:sysClr val="windowText" lastClr="000000"/>
                </a:solidFill>
                <a:latin typeface="Meiryo UI" panose="020B0604030504040204" pitchFamily="50" charset="-128"/>
                <a:ea typeface="Meiryo UI" panose="020B0604030504040204" pitchFamily="50" charset="-128"/>
              </a:rPr>
              <a:t>(false)</a:t>
            </a:r>
            <a:r>
              <a:rPr lang="ja-JP" altLang="en-US" sz="1100" b="1" dirty="0" smtClean="0">
                <a:solidFill>
                  <a:sysClr val="windowText" lastClr="000000"/>
                </a:solidFill>
                <a:latin typeface="Meiryo UI" panose="020B0604030504040204" pitchFamily="50" charset="-128"/>
                <a:ea typeface="Meiryo UI" panose="020B0604030504040204" pitchFamily="50" charset="-128"/>
              </a:rPr>
              <a:t>」のどちらかを指定</a:t>
            </a:r>
            <a:r>
              <a:rPr lang="ja-JP" altLang="en-US" sz="1100" dirty="0" smtClean="0">
                <a:solidFill>
                  <a:sysClr val="windowText" lastClr="000000"/>
                </a:solidFill>
                <a:latin typeface="Meiryo UI" panose="020B0604030504040204" pitchFamily="50" charset="-128"/>
                <a:ea typeface="Meiryo UI" panose="020B0604030504040204" pitchFamily="50" charset="-128"/>
              </a:rPr>
              <a:t>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787540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91</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332656" y="323528"/>
            <a:ext cx="3642344"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7.10</a:t>
            </a:r>
            <a:r>
              <a:rPr kumimoji="1" lang="ja-JP" altLang="en-US" u="sng" dirty="0" smtClean="0">
                <a:latin typeface="Meiryo UI" panose="020B0604030504040204" pitchFamily="50" charset="-128"/>
                <a:ea typeface="Meiryo UI" panose="020B0604030504040204" pitchFamily="50" charset="-128"/>
              </a:rPr>
              <a:t>　ライトをデバイスに対して</a:t>
            </a:r>
            <a:r>
              <a:rPr lang="ja-JP" altLang="en-US" u="sng" dirty="0">
                <a:latin typeface="Meiryo UI" panose="020B0604030504040204" pitchFamily="50" charset="-128"/>
                <a:ea typeface="Meiryo UI" panose="020B0604030504040204" pitchFamily="50" charset="-128"/>
              </a:rPr>
              <a:t>割当て</a:t>
            </a:r>
            <a:endParaRPr kumimoji="1" lang="ja-JP" altLang="en-US" u="sng" dirty="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476672" y="813937"/>
            <a:ext cx="5976664" cy="430887"/>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作成したライトは</a:t>
            </a:r>
            <a:r>
              <a:rPr lang="en-US" altLang="ja-JP" sz="1100" dirty="0" smtClean="0">
                <a:latin typeface="Meiryo UI" panose="020B0604030504040204" pitchFamily="50" charset="-128"/>
                <a:ea typeface="Meiryo UI" panose="020B0604030504040204" pitchFamily="50" charset="-128"/>
              </a:rPr>
              <a:t>Direct3D</a:t>
            </a:r>
            <a:r>
              <a:rPr lang="ja-JP" altLang="en-US" sz="1100" dirty="0" smtClean="0">
                <a:latin typeface="Meiryo UI" panose="020B0604030504040204" pitchFamily="50" charset="-128"/>
                <a:ea typeface="Meiryo UI" panose="020B0604030504040204" pitchFamily="50" charset="-128"/>
              </a:rPr>
              <a:t>デバイスに対して適用する必要がある。なお、</a:t>
            </a:r>
            <a:r>
              <a:rPr lang="ja-JP" altLang="en-US" sz="1100" b="1" dirty="0" smtClean="0">
                <a:latin typeface="Meiryo UI" panose="020B0604030504040204" pitchFamily="50" charset="-128"/>
                <a:ea typeface="Meiryo UI" panose="020B0604030504040204" pitchFamily="50" charset="-128"/>
              </a:rPr>
              <a:t>ライトを</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に対して適用するには、</a:t>
            </a:r>
            <a:r>
              <a:rPr lang="en-US" altLang="ja-JP" sz="1100" b="1" dirty="0" smtClean="0">
                <a:latin typeface="Meiryo UI" panose="020B0604030504040204" pitchFamily="50" charset="-128"/>
                <a:ea typeface="Meiryo UI" panose="020B0604030504040204" pitchFamily="50" charset="-128"/>
              </a:rPr>
              <a:t>Direct3D</a:t>
            </a:r>
            <a:r>
              <a:rPr lang="ja-JP" altLang="en-US" sz="1100" b="1" dirty="0" smtClean="0">
                <a:latin typeface="Meiryo UI" panose="020B0604030504040204" pitchFamily="50" charset="-128"/>
                <a:ea typeface="Meiryo UI" panose="020B0604030504040204" pitchFamily="50" charset="-128"/>
              </a:rPr>
              <a:t>デバイスが持つ</a:t>
            </a:r>
            <a:r>
              <a:rPr lang="en-US" altLang="ja-JP" sz="1100" b="1" dirty="0" err="1" smtClean="0">
                <a:latin typeface="Meiryo UI" panose="020B0604030504040204" pitchFamily="50" charset="-128"/>
                <a:ea typeface="Meiryo UI" panose="020B0604030504040204" pitchFamily="50" charset="-128"/>
              </a:rPr>
              <a:t>SetLight</a:t>
            </a:r>
            <a:r>
              <a:rPr lang="ja-JP" altLang="en-US" sz="1100" b="1" dirty="0" smtClean="0">
                <a:latin typeface="Meiryo UI" panose="020B0604030504040204" pitchFamily="50" charset="-128"/>
                <a:ea typeface="Meiryo UI" panose="020B0604030504040204" pitchFamily="50" charset="-128"/>
              </a:rPr>
              <a:t>関数を使用する。</a:t>
            </a:r>
            <a:endParaRPr lang="en-US" altLang="ja-JP" sz="1100" b="1" dirty="0" smtClean="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548118" y="1235532"/>
            <a:ext cx="5636770"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err="1" smtClean="0">
                <a:latin typeface="Meiryo UI" panose="020B0604030504040204" pitchFamily="50" charset="-128"/>
                <a:ea typeface="Meiryo UI" panose="020B0604030504040204" pitchFamily="50" charset="-128"/>
              </a:rPr>
              <a:t>SetLight</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デバイスに一連のライティング プロパティを</a:t>
            </a:r>
            <a:r>
              <a:rPr lang="ja-JP" altLang="en-US" sz="1100" dirty="0" smtClean="0">
                <a:latin typeface="ゆたぽん（コーディング）" panose="02000609000000000000" pitchFamily="1" charset="-128"/>
                <a:ea typeface="Meiryo UI" panose="020B0604030504040204" pitchFamily="50" charset="-128"/>
              </a:rPr>
              <a:t>割り当てる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a:latin typeface="ゆたぽん（コーディング）" panose="02000609000000000000" pitchFamily="1" charset="-128"/>
                <a:ea typeface="Meiryo UI" panose="020B0604030504040204" pitchFamily="50" charset="-128"/>
              </a:rPr>
              <a:t>SetLight</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 Index,</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ライトのインデックス</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から始まる任意の番号</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CONST </a:t>
            </a:r>
            <a:r>
              <a:rPr lang="en-US" altLang="ja-JP" sz="1100" dirty="0">
                <a:latin typeface="ゆたぽん（コーディング）" panose="02000609000000000000" pitchFamily="1" charset="-128"/>
                <a:ea typeface="Meiryo UI" panose="020B0604030504040204" pitchFamily="50" charset="-128"/>
              </a:rPr>
              <a:t>D3DLight9 * </a:t>
            </a:r>
            <a:r>
              <a:rPr lang="en-US" altLang="ja-JP" sz="1100" dirty="0" err="1">
                <a:latin typeface="ゆたぽん（コーディング）" panose="02000609000000000000" pitchFamily="1" charset="-128"/>
                <a:ea typeface="Meiryo UI" panose="020B0604030504040204" pitchFamily="50" charset="-128"/>
              </a:rPr>
              <a:t>pLight</a:t>
            </a:r>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割当てるライト</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41" name="正方形/長方形 40"/>
          <p:cNvSpPr/>
          <p:nvPr/>
        </p:nvSpPr>
        <p:spPr>
          <a:xfrm>
            <a:off x="567484" y="1446316"/>
            <a:ext cx="5669266" cy="1235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1" name="テキスト ボックス 10"/>
          <p:cNvSpPr txBox="1"/>
          <p:nvPr/>
        </p:nvSpPr>
        <p:spPr>
          <a:xfrm>
            <a:off x="332656" y="2976307"/>
            <a:ext cx="2218877" cy="369332"/>
          </a:xfrm>
          <a:prstGeom prst="rect">
            <a:avLst/>
          </a:prstGeom>
          <a:noFill/>
        </p:spPr>
        <p:txBody>
          <a:bodyPr wrap="none" rtlCol="0">
            <a:spAutoFit/>
          </a:bodyPr>
          <a:lstStyle/>
          <a:p>
            <a:r>
              <a:rPr kumimoji="1" lang="en-US" altLang="ja-JP" u="sng" dirty="0" smtClean="0">
                <a:latin typeface="Meiryo UI" panose="020B0604030504040204" pitchFamily="50" charset="-128"/>
                <a:ea typeface="Meiryo UI" panose="020B0604030504040204" pitchFamily="50" charset="-128"/>
              </a:rPr>
              <a:t>7.11</a:t>
            </a:r>
            <a:r>
              <a:rPr kumimoji="1" lang="ja-JP" altLang="en-US" u="sng" dirty="0" smtClean="0">
                <a:latin typeface="Meiryo UI" panose="020B0604030504040204" pitchFamily="50" charset="-128"/>
                <a:ea typeface="Meiryo UI" panose="020B0604030504040204" pitchFamily="50" charset="-128"/>
              </a:rPr>
              <a:t>　ライトの有効化</a:t>
            </a:r>
            <a:endParaRPr kumimoji="1" lang="ja-JP" altLang="en-US" u="sng"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476672" y="3327827"/>
            <a:ext cx="6038428" cy="261610"/>
          </a:xfrm>
          <a:prstGeom prst="rect">
            <a:avLst/>
          </a:prstGeom>
          <a:noFill/>
        </p:spPr>
        <p:txBody>
          <a:bodyPr wrap="square" rtlCol="0">
            <a:spAutoFit/>
          </a:bodyPr>
          <a:lstStyle/>
          <a:p>
            <a:r>
              <a:rPr lang="ja-JP" altLang="en-US" sz="1100" b="1" dirty="0" smtClean="0">
                <a:latin typeface="Meiryo UI" panose="020B0604030504040204" pitchFamily="50" charset="-128"/>
                <a:ea typeface="Meiryo UI" panose="020B0604030504040204" pitchFamily="50" charset="-128"/>
              </a:rPr>
              <a:t>　割当てたライトの有効化設定を行うには、</a:t>
            </a:r>
            <a:r>
              <a:rPr lang="en-US" altLang="ja-JP" sz="1100" b="1" dirty="0">
                <a:latin typeface="Meiryo UI" panose="020B0604030504040204" pitchFamily="50" charset="-128"/>
                <a:ea typeface="Meiryo UI" panose="020B0604030504040204" pitchFamily="50" charset="-128"/>
              </a:rPr>
              <a:t>Direct3D</a:t>
            </a:r>
            <a:r>
              <a:rPr lang="ja-JP" altLang="en-US" sz="1100" b="1" dirty="0">
                <a:latin typeface="Meiryo UI" panose="020B0604030504040204" pitchFamily="50" charset="-128"/>
                <a:ea typeface="Meiryo UI" panose="020B0604030504040204" pitchFamily="50" charset="-128"/>
              </a:rPr>
              <a:t>デバイスが</a:t>
            </a:r>
            <a:r>
              <a:rPr lang="ja-JP" altLang="en-US" sz="1100" b="1" dirty="0" smtClean="0">
                <a:latin typeface="Meiryo UI" panose="020B0604030504040204" pitchFamily="50" charset="-128"/>
                <a:ea typeface="Meiryo UI" panose="020B0604030504040204" pitchFamily="50" charset="-128"/>
              </a:rPr>
              <a:t>持つ</a:t>
            </a:r>
            <a:r>
              <a:rPr lang="en-US" altLang="ja-JP" sz="1100" b="1" dirty="0" err="1">
                <a:latin typeface="Meiryo UI" panose="020B0604030504040204" pitchFamily="50" charset="-128"/>
                <a:ea typeface="Meiryo UI" panose="020B0604030504040204" pitchFamily="50" charset="-128"/>
              </a:rPr>
              <a:t>LightEnable</a:t>
            </a:r>
            <a:r>
              <a:rPr lang="ja-JP" altLang="en-US" sz="1100" b="1" dirty="0" smtClean="0">
                <a:latin typeface="Meiryo UI" panose="020B0604030504040204" pitchFamily="50" charset="-128"/>
                <a:ea typeface="Meiryo UI" panose="020B0604030504040204" pitchFamily="50" charset="-128"/>
              </a:rPr>
              <a:t>関数</a:t>
            </a:r>
            <a:r>
              <a:rPr lang="ja-JP" altLang="en-US" sz="1100" b="1" dirty="0">
                <a:latin typeface="Meiryo UI" panose="020B0604030504040204" pitchFamily="50" charset="-128"/>
                <a:ea typeface="Meiryo UI" panose="020B0604030504040204" pitchFamily="50" charset="-128"/>
              </a:rPr>
              <a:t>を使用する</a:t>
            </a:r>
            <a:r>
              <a:rPr lang="ja-JP" altLang="en-US" sz="1100" b="1" dirty="0" smtClean="0">
                <a:latin typeface="Meiryo UI" panose="020B0604030504040204" pitchFamily="50" charset="-128"/>
                <a:ea typeface="Meiryo UI" panose="020B0604030504040204" pitchFamily="50" charset="-128"/>
              </a:rPr>
              <a:t>。</a:t>
            </a:r>
            <a:endParaRPr lang="en-US" altLang="ja-JP" sz="1100" b="1"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48118" y="3539788"/>
            <a:ext cx="5636770" cy="1446550"/>
          </a:xfrm>
          <a:prstGeom prst="rect">
            <a:avLst/>
          </a:prstGeom>
          <a:noFill/>
        </p:spPr>
        <p:txBody>
          <a:bodyPr wrap="square" rtlCol="0">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b="1" dirty="0" err="1" smtClean="0">
                <a:latin typeface="Meiryo UI" panose="020B0604030504040204" pitchFamily="50" charset="-128"/>
                <a:ea typeface="Meiryo UI" panose="020B0604030504040204" pitchFamily="50" charset="-128"/>
              </a:rPr>
              <a:t>LightEnable</a:t>
            </a:r>
            <a:r>
              <a:rPr lang="ja-JP" altLang="en-US" sz="1100" dirty="0" smtClean="0">
                <a:latin typeface="Meiryo UI" panose="020B0604030504040204" pitchFamily="50" charset="-128"/>
                <a:ea typeface="Meiryo UI" panose="020B0604030504040204" pitchFamily="50" charset="-128"/>
              </a:rPr>
              <a:t>関数の</a:t>
            </a:r>
            <a:r>
              <a:rPr lang="ja-JP" altLang="en-US" sz="1100" dirty="0">
                <a:latin typeface="Meiryo UI" panose="020B0604030504040204" pitchFamily="50" charset="-128"/>
                <a:ea typeface="Meiryo UI" panose="020B0604030504040204" pitchFamily="50" charset="-128"/>
              </a:rPr>
              <a:t>書式</a:t>
            </a:r>
            <a:r>
              <a:rPr lang="en-US" altLang="ja-JP" sz="1100" dirty="0">
                <a:latin typeface="Meiryo UI" panose="020B0604030504040204" pitchFamily="50" charset="-128"/>
                <a:ea typeface="Meiryo UI" panose="020B0604030504040204" pitchFamily="50" charset="-128"/>
              </a:rPr>
              <a:t>&gt;</a:t>
            </a:r>
          </a:p>
          <a:p>
            <a:r>
              <a:rPr lang="ja-JP" altLang="en-US" sz="1100" dirty="0">
                <a:latin typeface="ゆたぽん（コーディング）" panose="02000609000000000000" pitchFamily="1" charset="-128"/>
                <a:ea typeface="Meiryo UI" panose="020B0604030504040204" pitchFamily="50" charset="-128"/>
              </a:rPr>
              <a:t>機能</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デバイス内のライティング パラメーター セットを有効または</a:t>
            </a:r>
            <a:r>
              <a:rPr lang="ja-JP" altLang="en-US" sz="1100" dirty="0" smtClean="0">
                <a:latin typeface="ゆたぽん（コーディング）" panose="02000609000000000000" pitchFamily="1" charset="-128"/>
                <a:ea typeface="Meiryo UI" panose="020B0604030504040204" pitchFamily="50" charset="-128"/>
              </a:rPr>
              <a:t>無効</a:t>
            </a:r>
            <a:r>
              <a:rPr lang="ja-JP" altLang="en-US" sz="1100" dirty="0">
                <a:latin typeface="ゆたぽん（コーディング）" panose="02000609000000000000" pitchFamily="1" charset="-128"/>
                <a:ea typeface="Meiryo UI" panose="020B0604030504040204" pitchFamily="50" charset="-128"/>
              </a:rPr>
              <a:t>にする</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書式</a:t>
            </a:r>
            <a:endParaRPr lang="en-US" altLang="ja-JP" sz="1100" dirty="0" smtClean="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HRESULT </a:t>
            </a:r>
            <a:r>
              <a:rPr lang="en-US" altLang="ja-JP" sz="1100" dirty="0" err="1" smtClean="0">
                <a:latin typeface="ゆたぽん（コーディング）" panose="02000609000000000000" pitchFamily="1" charset="-128"/>
                <a:ea typeface="Meiryo UI" panose="020B0604030504040204" pitchFamily="50" charset="-128"/>
              </a:rPr>
              <a:t>LightEnable</a:t>
            </a:r>
            <a:r>
              <a:rPr lang="en-US" altLang="ja-JP" sz="1100" dirty="0" smtClean="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DWORD </a:t>
            </a:r>
            <a:r>
              <a:rPr lang="en-US" altLang="ja-JP" sz="1100" dirty="0" err="1">
                <a:latin typeface="ゆたぽん（コーディング）" panose="02000609000000000000" pitchFamily="1" charset="-128"/>
                <a:ea typeface="Meiryo UI" panose="020B0604030504040204" pitchFamily="50" charset="-128"/>
              </a:rPr>
              <a:t>LightIndex</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有効・無効設定するライトのインデックス</a:t>
            </a:r>
            <a:endParaRPr lang="en-US" altLang="ja-JP" sz="1100" dirty="0" smtClean="0">
              <a:latin typeface="ゆたぽん（コーディング）" panose="02000609000000000000" pitchFamily="1" charset="-128"/>
              <a:ea typeface="Meiryo UI" panose="020B0604030504040204" pitchFamily="50" charset="-128"/>
            </a:endParaRP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BOOL </a:t>
            </a:r>
            <a:r>
              <a:rPr lang="en-US" altLang="ja-JP" sz="1100" dirty="0" err="1" smtClean="0">
                <a:latin typeface="ゆたぽん（コーディング）" panose="02000609000000000000" pitchFamily="1" charset="-128"/>
                <a:ea typeface="Meiryo UI" panose="020B0604030504040204" pitchFamily="50" charset="-128"/>
              </a:rPr>
              <a:t>bEnable</a:t>
            </a:r>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有効</a:t>
            </a:r>
            <a:r>
              <a:rPr lang="en-US" altLang="ja-JP" sz="1100" dirty="0" smtClean="0">
                <a:latin typeface="ゆたぽん（コーディング）" panose="02000609000000000000" pitchFamily="1" charset="-128"/>
                <a:ea typeface="Meiryo UI" panose="020B0604030504040204" pitchFamily="50" charset="-128"/>
              </a:rPr>
              <a:t>(true)</a:t>
            </a:r>
            <a:r>
              <a:rPr lang="ja-JP" altLang="en-US" sz="1100" dirty="0" smtClean="0">
                <a:latin typeface="ゆたぽん（コーディング）" panose="02000609000000000000" pitchFamily="1" charset="-128"/>
                <a:ea typeface="Meiryo UI" panose="020B0604030504040204" pitchFamily="50" charset="-128"/>
              </a:rPr>
              <a:t>か無効</a:t>
            </a:r>
            <a:r>
              <a:rPr lang="en-US" altLang="ja-JP" sz="1100" dirty="0" smtClean="0">
                <a:latin typeface="ゆたぽん（コーディング）" panose="02000609000000000000" pitchFamily="1" charset="-128"/>
                <a:ea typeface="Meiryo UI" panose="020B0604030504040204" pitchFamily="50" charset="-128"/>
              </a:rPr>
              <a:t>(false)</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14" name="正方形/長方形 13"/>
          <p:cNvSpPr/>
          <p:nvPr/>
        </p:nvSpPr>
        <p:spPr>
          <a:xfrm>
            <a:off x="567484" y="3750572"/>
            <a:ext cx="5669266" cy="1235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5" name="テキスト ボックス 14"/>
          <p:cNvSpPr txBox="1"/>
          <p:nvPr/>
        </p:nvSpPr>
        <p:spPr>
          <a:xfrm>
            <a:off x="476672" y="5051956"/>
            <a:ext cx="6597352" cy="600164"/>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第</a:t>
            </a:r>
            <a:r>
              <a:rPr lang="en-US" altLang="ja-JP" sz="1100" dirty="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引数には、</a:t>
            </a:r>
            <a:r>
              <a:rPr lang="en-US" altLang="ja-JP" sz="1100" dirty="0" err="1" smtClean="0">
                <a:latin typeface="Meiryo UI" panose="020B0604030504040204" pitchFamily="50" charset="-128"/>
                <a:ea typeface="Meiryo UI" panose="020B0604030504040204" pitchFamily="50" charset="-128"/>
              </a:rPr>
              <a:t>SetLight</a:t>
            </a:r>
            <a:r>
              <a:rPr lang="ja-JP" altLang="en-US" sz="1100" dirty="0" err="1" smtClean="0">
                <a:latin typeface="Meiryo UI" panose="020B0604030504040204" pitchFamily="50" charset="-128"/>
                <a:ea typeface="Meiryo UI" panose="020B0604030504040204" pitchFamily="50" charset="-128"/>
              </a:rPr>
              <a:t>にて</a:t>
            </a:r>
            <a:r>
              <a:rPr lang="ja-JP" altLang="en-US" sz="1100" dirty="0" smtClean="0">
                <a:latin typeface="Meiryo UI" panose="020B0604030504040204" pitchFamily="50" charset="-128"/>
                <a:ea typeface="Meiryo UI" panose="020B0604030504040204" pitchFamily="50" charset="-128"/>
              </a:rPr>
              <a:t>割当てたライトのいずれかのインデックスを指定し、第</a:t>
            </a:r>
            <a:r>
              <a:rPr lang="en-US" altLang="ja-JP" sz="1100" dirty="0" smtClean="0">
                <a:latin typeface="Meiryo UI" panose="020B0604030504040204" pitchFamily="50" charset="-128"/>
                <a:ea typeface="Meiryo UI" panose="020B0604030504040204" pitchFamily="50" charset="-128"/>
              </a:rPr>
              <a:t>2</a:t>
            </a:r>
            <a:r>
              <a:rPr lang="ja-JP" altLang="en-US" sz="1100" dirty="0" smtClean="0">
                <a:latin typeface="Meiryo UI" panose="020B0604030504040204" pitchFamily="50" charset="-128"/>
                <a:ea typeface="Meiryo UI" panose="020B0604030504040204" pitchFamily="50" charset="-128"/>
              </a:rPr>
              <a:t>引数では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そのライトの有効・無効値を指定する。なお、</a:t>
            </a:r>
            <a:r>
              <a:rPr lang="ja-JP" altLang="en-US" sz="1100" b="1" dirty="0" smtClean="0">
                <a:latin typeface="Meiryo UI" panose="020B0604030504040204" pitchFamily="50" charset="-128"/>
                <a:ea typeface="Meiryo UI" panose="020B0604030504040204" pitchFamily="50" charset="-128"/>
              </a:rPr>
              <a:t>有効にする場合には</a:t>
            </a:r>
            <a:r>
              <a:rPr lang="en-US" altLang="ja-JP" sz="1100" b="1" dirty="0" smtClean="0">
                <a:latin typeface="Meiryo UI" panose="020B0604030504040204" pitchFamily="50" charset="-128"/>
                <a:ea typeface="Meiryo UI" panose="020B0604030504040204" pitchFamily="50" charset="-128"/>
              </a:rPr>
              <a:t>true</a:t>
            </a:r>
            <a:r>
              <a:rPr lang="ja-JP" altLang="en-US" sz="1100" b="1" dirty="0" smtClean="0">
                <a:latin typeface="Meiryo UI" panose="020B0604030504040204" pitchFamily="50" charset="-128"/>
                <a:ea typeface="Meiryo UI" panose="020B0604030504040204" pitchFamily="50" charset="-128"/>
              </a:rPr>
              <a:t>を、無効にする場合には</a:t>
            </a:r>
            <a:endParaRPr lang="en-US" altLang="ja-JP" sz="1100" b="1" dirty="0" smtClean="0">
              <a:latin typeface="Meiryo UI" panose="020B0604030504040204" pitchFamily="50" charset="-128"/>
              <a:ea typeface="Meiryo UI" panose="020B0604030504040204" pitchFamily="50" charset="-128"/>
            </a:endParaRPr>
          </a:p>
          <a:p>
            <a:r>
              <a:rPr lang="en-US" altLang="ja-JP" sz="1100" b="1" dirty="0">
                <a:latin typeface="Meiryo UI" panose="020B0604030504040204" pitchFamily="50" charset="-128"/>
                <a:ea typeface="Meiryo UI" panose="020B0604030504040204" pitchFamily="50" charset="-128"/>
              </a:rPr>
              <a:t>f</a:t>
            </a:r>
            <a:r>
              <a:rPr lang="en-US" altLang="ja-JP" sz="1100" b="1" dirty="0" smtClean="0">
                <a:latin typeface="Meiryo UI" panose="020B0604030504040204" pitchFamily="50" charset="-128"/>
                <a:ea typeface="Meiryo UI" panose="020B0604030504040204" pitchFamily="50" charset="-128"/>
              </a:rPr>
              <a:t>alse</a:t>
            </a:r>
            <a:r>
              <a:rPr lang="ja-JP" altLang="en-US" sz="1100" b="1" dirty="0" smtClean="0">
                <a:latin typeface="Meiryo UI" panose="020B0604030504040204" pitchFamily="50" charset="-128"/>
                <a:ea typeface="Meiryo UI" panose="020B0604030504040204" pitchFamily="50" charset="-128"/>
              </a:rPr>
              <a:t>を指定する。</a:t>
            </a:r>
            <a:endParaRPr lang="en-US" altLang="ja-JP" sz="1100"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27409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92</a:t>
            </a:fld>
            <a:endParaRPr kumimoji="1" lang="ja-JP" altLang="en-US" dirty="0">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32656" y="395536"/>
            <a:ext cx="2946640" cy="369332"/>
          </a:xfrm>
          <a:prstGeom prst="rect">
            <a:avLst/>
          </a:prstGeom>
          <a:noFill/>
        </p:spPr>
        <p:txBody>
          <a:bodyPr wrap="none" rtlCol="0">
            <a:spAutoFit/>
          </a:bodyPr>
          <a:lstStyle/>
          <a:p>
            <a:r>
              <a:rPr lang="en-US" altLang="ja-JP" u="sng" dirty="0" smtClean="0">
                <a:latin typeface="Meiryo UI" panose="020B0604030504040204" pitchFamily="50" charset="-128"/>
                <a:ea typeface="Meiryo UI" panose="020B0604030504040204" pitchFamily="50" charset="-128"/>
              </a:rPr>
              <a:t>7.12</a:t>
            </a:r>
            <a:r>
              <a:rPr kumimoji="1" lang="ja-JP" altLang="en-US" u="sng" dirty="0" smtClean="0">
                <a:latin typeface="Meiryo UI" panose="020B0604030504040204" pitchFamily="50" charset="-128"/>
                <a:ea typeface="Meiryo UI" panose="020B0604030504040204" pitchFamily="50" charset="-128"/>
              </a:rPr>
              <a:t>　ライト制御クラスの実装</a:t>
            </a:r>
            <a:endParaRPr kumimoji="1" lang="ja-JP" altLang="en-US" u="sng"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76672" y="689958"/>
            <a:ext cx="6597352" cy="430887"/>
          </a:xfrm>
          <a:prstGeom prst="rect">
            <a:avLst/>
          </a:prstGeom>
          <a:noFill/>
        </p:spPr>
        <p:txBody>
          <a:bodyPr wrap="square" rtlCol="0">
            <a:spAutoFit/>
          </a:bodyPr>
          <a:lstStyle/>
          <a:p>
            <a:r>
              <a:rPr lang="ja-JP" altLang="en-US" sz="1100" dirty="0" smtClean="0">
                <a:latin typeface="ゆたぽん（コーディング）" panose="02000609000000000000" pitchFamily="1" charset="-128"/>
                <a:ea typeface="Meiryo UI" panose="020B0604030504040204" pitchFamily="50" charset="-128"/>
              </a:rPr>
              <a:t>　本プログラムは、</a:t>
            </a:r>
            <a:r>
              <a:rPr lang="en-US" altLang="ja-JP" sz="1100" dirty="0" smtClean="0">
                <a:latin typeface="ゆたぽん（コーディング）" panose="02000609000000000000" pitchFamily="1" charset="-128"/>
                <a:ea typeface="Meiryo UI" panose="020B0604030504040204" pitchFamily="50" charset="-128"/>
              </a:rPr>
              <a:t>3</a:t>
            </a:r>
            <a:r>
              <a:rPr lang="ja-JP" altLang="en-US" sz="1100" dirty="0" smtClean="0">
                <a:latin typeface="ゆたぽん（コーディング）" panose="02000609000000000000" pitchFamily="1" charset="-128"/>
                <a:ea typeface="Meiryo UI" panose="020B0604030504040204" pitchFamily="50" charset="-128"/>
              </a:rPr>
              <a:t>種類のライトをより使用しやすくする為にクラスによってライト制御を行う。</a:t>
            </a:r>
            <a:endParaRPr lang="en-US" altLang="ja-JP" sz="1100" b="1" dirty="0" smtClean="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なお、本プログラムにおけるライトクラスの構造は以下のようにする。</a:t>
            </a:r>
            <a:endParaRPr lang="en-US" altLang="ja-JP" sz="1100" dirty="0" smtClean="0">
              <a:latin typeface="ゆたぽん（コーディング）" panose="02000609000000000000" pitchFamily="1" charset="-128"/>
              <a:ea typeface="Meiryo UI" panose="020B0604030504040204" pitchFamily="50" charset="-128"/>
            </a:endParaRPr>
          </a:p>
        </p:txBody>
      </p:sp>
      <p:pic>
        <p:nvPicPr>
          <p:cNvPr id="22" name="図 21" descr="ライトのクラス図.jpg"/>
          <p:cNvPicPr/>
          <p:nvPr/>
        </p:nvPicPr>
        <p:blipFill>
          <a:blip r:embed="rId2" cstate="print"/>
          <a:stretch>
            <a:fillRect/>
          </a:stretch>
        </p:blipFill>
        <p:spPr>
          <a:xfrm>
            <a:off x="352807" y="1120845"/>
            <a:ext cx="6054090" cy="3709035"/>
          </a:xfrm>
          <a:prstGeom prst="rect">
            <a:avLst/>
          </a:prstGeom>
        </p:spPr>
      </p:pic>
      <p:sp>
        <p:nvSpPr>
          <p:cNvPr id="2" name="正方形/長方形 1"/>
          <p:cNvSpPr/>
          <p:nvPr/>
        </p:nvSpPr>
        <p:spPr>
          <a:xfrm>
            <a:off x="541868" y="5076056"/>
            <a:ext cx="6029494" cy="2970044"/>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CLight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CLight</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CLight</a:t>
            </a:r>
            <a:r>
              <a:rPr lang="en-US" altLang="ja-JP" sz="1100" dirty="0">
                <a:latin typeface="ゆたぽん（コーディング）" panose="02000609000000000000" pitchFamily="1" charset="-128"/>
                <a:ea typeface="Meiryo UI" panose="020B0604030504040204" pitchFamily="50" charset="-128"/>
              </a:rPr>
              <a:t>(void);</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ライトの設置</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setLight</a:t>
            </a:r>
            <a:r>
              <a:rPr lang="en-US" altLang="ja-JP" sz="1100" dirty="0">
                <a:latin typeface="ゆたぽん（コーディング）" panose="02000609000000000000" pitchFamily="1" charset="-128"/>
                <a:ea typeface="Meiryo UI" panose="020B0604030504040204" pitchFamily="50" charset="-128"/>
              </a:rPr>
              <a:t>(void) { (*</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SetLight</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m_lightID</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a:latin typeface="ゆたぽん（コーディング）" panose="02000609000000000000" pitchFamily="1" charset="-128"/>
                <a:ea typeface="Meiryo UI" panose="020B0604030504040204" pitchFamily="50" charset="-128"/>
              </a:rPr>
              <a:t>&amp;this-&gt;</a:t>
            </a:r>
            <a:r>
              <a:rPr lang="en-US" altLang="ja-JP" sz="1100" dirty="0" err="1">
                <a:latin typeface="ゆたぽん（コーディング）" panose="02000609000000000000" pitchFamily="1" charset="-128"/>
                <a:ea typeface="Meiryo UI" panose="020B0604030504040204" pitchFamily="50" charset="-128"/>
              </a:rPr>
              <a:t>m_light</a:t>
            </a:r>
            <a:r>
              <a:rPr lang="en-US" altLang="ja-JP" sz="1100" dirty="0">
                <a:latin typeface="ゆたぽん（コーディング）" panose="02000609000000000000" pitchFamily="1" charset="-128"/>
                <a:ea typeface="Meiryo UI" panose="020B0604030504040204" pitchFamily="50" charset="-128"/>
              </a:rPr>
              <a:t>);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ライトの有効</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無効化</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EnableLight</a:t>
            </a:r>
            <a:r>
              <a:rPr lang="en-US" altLang="ja-JP" sz="1100" dirty="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graphicsDevice</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LightEnable</a:t>
            </a:r>
            <a:r>
              <a:rPr lang="en-US" altLang="ja-JP" sz="1100" dirty="0" smtClean="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	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m_lightID</a:t>
            </a:r>
            <a:r>
              <a:rPr lang="en-US" altLang="ja-JP" sz="1100" dirty="0">
                <a:latin typeface="ゆたぽん（コーディング）" panose="02000609000000000000" pitchFamily="1" charset="-128"/>
                <a:ea typeface="Meiryo UI" panose="020B0604030504040204" pitchFamily="50" charset="-128"/>
              </a:rPr>
              <a:t>, (this-&gt;</a:t>
            </a:r>
            <a:r>
              <a:rPr lang="en-US" altLang="ja-JP" sz="1100" dirty="0" err="1">
                <a:latin typeface="ゆたぽん（コーディング）" panose="02000609000000000000" pitchFamily="1" charset="-128"/>
                <a:ea typeface="Meiryo UI" panose="020B0604030504040204" pitchFamily="50" charset="-128"/>
              </a:rPr>
              <a:t>m_switch</a:t>
            </a:r>
            <a:r>
              <a:rPr lang="en-US" altLang="ja-JP" sz="1100" dirty="0">
                <a:latin typeface="ゆたぽん（コーディング）" panose="02000609000000000000" pitchFamily="1" charset="-128"/>
                <a:ea typeface="Meiryo UI" panose="020B0604030504040204" pitchFamily="50" charset="-128"/>
              </a:rPr>
              <a:t> = !this-&gt;</a:t>
            </a:r>
            <a:r>
              <a:rPr lang="en-US" altLang="ja-JP" sz="1100" dirty="0" err="1">
                <a:latin typeface="ゆたぽん（コーディング）" panose="02000609000000000000" pitchFamily="1" charset="-128"/>
                <a:ea typeface="Meiryo UI" panose="020B0604030504040204" pitchFamily="50" charset="-128"/>
              </a:rPr>
              <a:t>m_switch</a:t>
            </a:r>
            <a:r>
              <a:rPr lang="en-US" altLang="ja-JP" sz="1100" dirty="0">
                <a:latin typeface="ゆたぽん（コーディング）" panose="02000609000000000000" pitchFamily="1" charset="-128"/>
                <a:ea typeface="Meiryo UI" panose="020B0604030504040204" pitchFamily="50" charset="-128"/>
              </a:rPr>
              <a:t>));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光のディフューズ</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拡散光</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　各</a:t>
            </a:r>
            <a:r>
              <a:rPr lang="en-US" altLang="ja-JP" sz="1100" dirty="0">
                <a:latin typeface="ゆたぽん（コーディング）" panose="02000609000000000000" pitchFamily="1" charset="-128"/>
                <a:ea typeface="Meiryo UI" panose="020B0604030504040204" pitchFamily="50" charset="-128"/>
              </a:rPr>
              <a:t>(0.0f</a:t>
            </a:r>
            <a:r>
              <a:rPr lang="ja-JP" altLang="en-US"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1.0f)</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setDiffuse</a:t>
            </a:r>
            <a:r>
              <a:rPr lang="en-US" altLang="ja-JP" sz="1100" dirty="0">
                <a:latin typeface="ゆたぽん（コーディング）" panose="02000609000000000000" pitchFamily="1" charset="-128"/>
                <a:ea typeface="Meiryo UI" panose="020B0604030504040204" pitchFamily="50" charset="-128"/>
              </a:rPr>
              <a:t>(D3DCOLORVALUE value) { this-&gt;</a:t>
            </a:r>
            <a:r>
              <a:rPr lang="en-US" altLang="ja-JP" sz="1100" dirty="0" err="1">
                <a:latin typeface="ゆたぽん（コーディング）" panose="02000609000000000000" pitchFamily="1" charset="-128"/>
                <a:ea typeface="Meiryo UI" panose="020B0604030504040204" pitchFamily="50" charset="-128"/>
              </a:rPr>
              <a:t>m_light.Diffuse</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光のスペキュラー</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鏡面反射光</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　各</a:t>
            </a:r>
            <a:r>
              <a:rPr lang="en-US" altLang="ja-JP" sz="1100" dirty="0">
                <a:latin typeface="ゆたぽん（コーディング）" panose="02000609000000000000" pitchFamily="1" charset="-128"/>
                <a:ea typeface="Meiryo UI" panose="020B0604030504040204" pitchFamily="50" charset="-128"/>
              </a:rPr>
              <a:t>(0.0f</a:t>
            </a:r>
            <a:r>
              <a:rPr lang="ja-JP" altLang="en-US"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1.0f)</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setSpecular</a:t>
            </a:r>
            <a:r>
              <a:rPr lang="en-US" altLang="ja-JP" sz="1100" dirty="0">
                <a:latin typeface="ゆたぽん（コーディング）" panose="02000609000000000000" pitchFamily="1" charset="-128"/>
                <a:ea typeface="Meiryo UI" panose="020B0604030504040204" pitchFamily="50" charset="-128"/>
              </a:rPr>
              <a:t>(D3DCOLORVALUE value) { this-&gt;</a:t>
            </a:r>
            <a:r>
              <a:rPr lang="en-US" altLang="ja-JP" sz="1100" dirty="0" err="1">
                <a:latin typeface="ゆたぽん（コーディング）" panose="02000609000000000000" pitchFamily="1" charset="-128"/>
                <a:ea typeface="Meiryo UI" panose="020B0604030504040204" pitchFamily="50" charset="-128"/>
              </a:rPr>
              <a:t>m_light.Specular</a:t>
            </a:r>
            <a:r>
              <a:rPr lang="en-US" altLang="ja-JP" sz="1100" dirty="0">
                <a:latin typeface="ゆたぽん（コーディング）" panose="02000609000000000000" pitchFamily="1" charset="-128"/>
                <a:ea typeface="Meiryo UI" panose="020B0604030504040204" pitchFamily="50" charset="-128"/>
              </a:rPr>
              <a:t> = value;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355806" y="4788024"/>
            <a:ext cx="886781"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Light.h</a:t>
            </a:r>
            <a:r>
              <a:rPr lang="en-US" altLang="ja-JP" sz="1100" dirty="0" smtClean="0">
                <a:latin typeface="Meiryo UI" panose="020B0604030504040204" pitchFamily="50" charset="-128"/>
                <a:ea typeface="Meiryo UI" panose="020B0604030504040204" pitchFamily="50" charset="-128"/>
              </a:rPr>
              <a:t>&gt;</a:t>
            </a:r>
            <a:endParaRPr lang="ja-JP" altLang="en-US" sz="1100" dirty="0">
              <a:latin typeface="Meiryo UI" panose="020B0604030504040204" pitchFamily="50" charset="-128"/>
              <a:ea typeface="Meiryo UI" panose="020B0604030504040204" pitchFamily="50" charset="-128"/>
            </a:endParaRPr>
          </a:p>
        </p:txBody>
      </p:sp>
      <p:sp>
        <p:nvSpPr>
          <p:cNvPr id="19" name="正方形/長方形 18"/>
          <p:cNvSpPr/>
          <p:nvPr/>
        </p:nvSpPr>
        <p:spPr>
          <a:xfrm>
            <a:off x="450351" y="5049634"/>
            <a:ext cx="5956546" cy="3194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31258782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93</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541868" y="277942"/>
            <a:ext cx="6029494" cy="1277273"/>
          </a:xfrm>
          <a:prstGeom prst="rect">
            <a:avLst/>
          </a:prstGeom>
        </p:spPr>
        <p:txBody>
          <a:bodyPr wrap="square">
            <a:spAutoFit/>
          </a:bodyPr>
          <a:lstStyle/>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光のアンビエント</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環境光</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　各</a:t>
            </a:r>
            <a:r>
              <a:rPr lang="en-US" altLang="ja-JP" sz="1100" dirty="0">
                <a:latin typeface="ゆたぽん（コーディング）" panose="02000609000000000000" pitchFamily="1" charset="-128"/>
                <a:ea typeface="Meiryo UI" panose="020B0604030504040204" pitchFamily="50" charset="-128"/>
              </a:rPr>
              <a:t>(0.0f</a:t>
            </a:r>
            <a:r>
              <a:rPr lang="ja-JP" altLang="en-US"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1.0f)</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setAmbient</a:t>
            </a:r>
            <a:r>
              <a:rPr lang="en-US" altLang="ja-JP" sz="1100" dirty="0">
                <a:latin typeface="ゆたぽん（コーディング）" panose="02000609000000000000" pitchFamily="1" charset="-128"/>
                <a:ea typeface="Meiryo UI" panose="020B0604030504040204" pitchFamily="50" charset="-128"/>
              </a:rPr>
              <a:t>(D3DCOLORVALUE value) { this-&gt;</a:t>
            </a:r>
            <a:r>
              <a:rPr lang="en-US" altLang="ja-JP" sz="1100" dirty="0" err="1">
                <a:latin typeface="ゆたぽん（コーディング）" panose="02000609000000000000" pitchFamily="1" charset="-128"/>
                <a:ea typeface="Meiryo UI" panose="020B0604030504040204" pitchFamily="50" charset="-128"/>
              </a:rPr>
              <a:t>m_light.Ambient</a:t>
            </a:r>
            <a:r>
              <a:rPr lang="en-US" altLang="ja-JP" sz="1100" dirty="0">
                <a:latin typeface="ゆたぽん（コーディング）" panose="02000609000000000000" pitchFamily="1" charset="-128"/>
                <a:ea typeface="Meiryo UI" panose="020B0604030504040204" pitchFamily="50" charset="-128"/>
              </a:rPr>
              <a:t> = value; }</a:t>
            </a:r>
          </a:p>
          <a:p>
            <a:r>
              <a:rPr lang="en-US" altLang="ja-JP" sz="1100" dirty="0" smtClean="0">
                <a:latin typeface="ゆたぽん（コーディング）" panose="02000609000000000000" pitchFamily="1" charset="-128"/>
                <a:ea typeface="Meiryo UI" panose="020B0604030504040204" pitchFamily="50" charset="-128"/>
              </a:rPr>
              <a:t>protected</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m_lightID</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ライト番号</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D3DLIGHT9 </a:t>
            </a:r>
            <a:r>
              <a:rPr lang="en-US" altLang="ja-JP" sz="1100" dirty="0" err="1">
                <a:latin typeface="ゆたぽん（コーディング）" panose="02000609000000000000" pitchFamily="1" charset="-128"/>
                <a:ea typeface="Meiryo UI" panose="020B0604030504040204" pitchFamily="50" charset="-128"/>
              </a:rPr>
              <a:t>m_light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ライト自体</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bool</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m_switch</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ライトのスイッチ</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19" name="正方形/長方形 18"/>
          <p:cNvSpPr/>
          <p:nvPr/>
        </p:nvSpPr>
        <p:spPr>
          <a:xfrm>
            <a:off x="450351" y="251520"/>
            <a:ext cx="5956546" cy="1303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3" name="正方形/長方形 2"/>
          <p:cNvSpPr/>
          <p:nvPr/>
        </p:nvSpPr>
        <p:spPr>
          <a:xfrm>
            <a:off x="541868" y="1907704"/>
            <a:ext cx="5407412" cy="2123658"/>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Light.h</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CLight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CLight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 id)</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m_lightID</a:t>
            </a:r>
            <a:r>
              <a:rPr lang="en-US" altLang="ja-JP" sz="1100" dirty="0">
                <a:latin typeface="ゆたぽん（コーディング）" panose="02000609000000000000" pitchFamily="1" charset="-128"/>
                <a:ea typeface="Meiryo UI" panose="020B0604030504040204" pitchFamily="50" charset="-128"/>
              </a:rPr>
              <a:t> = id</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ライト</a:t>
            </a:r>
            <a:r>
              <a:rPr lang="en-US" altLang="ja-JP" sz="1100" dirty="0" smtClean="0">
                <a:latin typeface="ゆたぽん（コーディング）" panose="02000609000000000000" pitchFamily="1" charset="-128"/>
                <a:ea typeface="Meiryo UI" panose="020B0604030504040204" pitchFamily="50" charset="-128"/>
              </a:rPr>
              <a:t>ID</a:t>
            </a:r>
            <a:r>
              <a:rPr lang="ja-JP" altLang="en-US" sz="1100" dirty="0" smtClean="0">
                <a:latin typeface="ゆたぽん（コーディング）" panose="02000609000000000000" pitchFamily="1" charset="-128"/>
                <a:ea typeface="Meiryo UI" panose="020B0604030504040204" pitchFamily="50" charset="-128"/>
              </a:rPr>
              <a:t>セット</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m_switch</a:t>
            </a:r>
            <a:r>
              <a:rPr lang="en-US" altLang="ja-JP" sz="1100" dirty="0">
                <a:latin typeface="ゆたぽん（コーディング）" panose="02000609000000000000" pitchFamily="1" charset="-128"/>
                <a:ea typeface="Meiryo UI" panose="020B0604030504040204" pitchFamily="50" charset="-128"/>
              </a:rPr>
              <a:t> = false</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ライトのスイッチオフ</a:t>
            </a:r>
            <a:endParaRPr lang="en-US" altLang="ja-JP"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ZeroMemory</a:t>
            </a:r>
            <a:r>
              <a:rPr lang="en-US" altLang="ja-JP" sz="1100" dirty="0">
                <a:latin typeface="ゆたぽん（コーディング）" panose="02000609000000000000" pitchFamily="1" charset="-128"/>
                <a:ea typeface="Meiryo UI" panose="020B0604030504040204" pitchFamily="50" charset="-128"/>
              </a:rPr>
              <a:t>(&amp;this-&gt;</a:t>
            </a:r>
            <a:r>
              <a:rPr lang="en-US" altLang="ja-JP" sz="1100" dirty="0" err="1">
                <a:latin typeface="ゆたぽん（コーディング）" panose="02000609000000000000" pitchFamily="1" charset="-128"/>
                <a:ea typeface="Meiryo UI" panose="020B0604030504040204" pitchFamily="50" charset="-128"/>
              </a:rPr>
              <a:t>m_light</a:t>
            </a:r>
            <a:r>
              <a:rPr lang="en-US" altLang="ja-JP" sz="1100" dirty="0">
                <a:latin typeface="ゆたぽん（コーディング）" panose="02000609000000000000" pitchFamily="1" charset="-128"/>
                <a:ea typeface="Meiryo UI" panose="020B0604030504040204" pitchFamily="50" charset="-128"/>
              </a:rPr>
              <a:t>, </a:t>
            </a:r>
            <a:r>
              <a:rPr lang="en-US" altLang="ja-JP" sz="1100" dirty="0" err="1">
                <a:latin typeface="ゆたぽん（コーディング）" panose="02000609000000000000" pitchFamily="1" charset="-128"/>
                <a:ea typeface="Meiryo UI" panose="020B0604030504040204" pitchFamily="50" charset="-128"/>
              </a:rPr>
              <a:t>sizeof</a:t>
            </a:r>
            <a:r>
              <a:rPr lang="en-US" altLang="ja-JP" sz="1100" dirty="0">
                <a:latin typeface="ゆたぽん（コーディング）" panose="02000609000000000000" pitchFamily="1" charset="-128"/>
                <a:ea typeface="Meiryo UI" panose="020B0604030504040204" pitchFamily="50" charset="-128"/>
              </a:rPr>
              <a:t>(D3DLIGHT9</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smtClean="0">
                <a:latin typeface="ゆたぽん（コーディング）" panose="02000609000000000000" pitchFamily="1" charset="-128"/>
                <a:ea typeface="Meiryo UI" panose="020B0604030504040204" pitchFamily="50" charset="-128"/>
              </a:rPr>
              <a:t>ライト構造体</a:t>
            </a:r>
            <a:r>
              <a:rPr lang="en-US" altLang="ja-JP" sz="1100" dirty="0" smtClean="0">
                <a:latin typeface="ゆたぽん（コーディング）" panose="02000609000000000000" pitchFamily="1" charset="-128"/>
                <a:ea typeface="Meiryo UI" panose="020B0604030504040204" pitchFamily="50" charset="-128"/>
              </a:rPr>
              <a:t>0</a:t>
            </a:r>
            <a:r>
              <a:rPr lang="ja-JP" altLang="en-US" sz="1100" dirty="0" smtClean="0">
                <a:latin typeface="ゆたぽん（コーディング）" panose="02000609000000000000" pitchFamily="1" charset="-128"/>
                <a:ea typeface="Meiryo UI" panose="020B0604030504040204" pitchFamily="50" charset="-128"/>
              </a:rPr>
              <a:t>クリア</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CLight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CLight</a:t>
            </a:r>
            <a:r>
              <a:rPr lang="en-US" altLang="ja-JP" sz="1100" dirty="0">
                <a:latin typeface="ゆたぽん（コーディング）" panose="02000609000000000000" pitchFamily="1" charset="-128"/>
                <a:ea typeface="Meiryo UI" panose="020B0604030504040204" pitchFamily="50" charset="-128"/>
              </a:rPr>
              <a:t>(void)</a:t>
            </a: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
        <p:nvSpPr>
          <p:cNvPr id="12" name="正方形/長方形 11"/>
          <p:cNvSpPr/>
          <p:nvPr/>
        </p:nvSpPr>
        <p:spPr>
          <a:xfrm>
            <a:off x="450964" y="1900153"/>
            <a:ext cx="5956546" cy="2131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3" name="正方形/長方形 12"/>
          <p:cNvSpPr/>
          <p:nvPr/>
        </p:nvSpPr>
        <p:spPr>
          <a:xfrm>
            <a:off x="355806" y="1646094"/>
            <a:ext cx="1045479"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&lt;Light.cpp&gt;</a:t>
            </a:r>
            <a:endParaRPr lang="ja-JP" altLang="en-US" sz="1100" dirty="0">
              <a:latin typeface="Meiryo UI" panose="020B0604030504040204" pitchFamily="50" charset="-128"/>
              <a:ea typeface="Meiryo UI" panose="020B0604030504040204" pitchFamily="50" charset="-128"/>
            </a:endParaRPr>
          </a:p>
        </p:txBody>
      </p:sp>
      <p:sp>
        <p:nvSpPr>
          <p:cNvPr id="14" name="正方形/長方形 13"/>
          <p:cNvSpPr/>
          <p:nvPr/>
        </p:nvSpPr>
        <p:spPr>
          <a:xfrm>
            <a:off x="355806" y="4067944"/>
            <a:ext cx="1228221"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PointLight.h</a:t>
            </a:r>
            <a:r>
              <a:rPr lang="en-US" altLang="ja-JP" sz="1100" dirty="0" smtClean="0">
                <a:latin typeface="Meiryo UI" panose="020B0604030504040204" pitchFamily="50" charset="-128"/>
                <a:ea typeface="Meiryo UI" panose="020B0604030504040204" pitchFamily="50" charset="-128"/>
              </a:rPr>
              <a:t>&gt;</a:t>
            </a:r>
            <a:endParaRPr lang="ja-JP" altLang="en-US" sz="1100" dirty="0">
              <a:latin typeface="Meiryo UI" panose="020B0604030504040204" pitchFamily="50" charset="-128"/>
              <a:ea typeface="Meiryo UI" panose="020B0604030504040204" pitchFamily="50" charset="-128"/>
            </a:endParaRPr>
          </a:p>
        </p:txBody>
      </p:sp>
      <p:sp>
        <p:nvSpPr>
          <p:cNvPr id="15" name="正方形/長方形 14"/>
          <p:cNvSpPr/>
          <p:nvPr/>
        </p:nvSpPr>
        <p:spPr>
          <a:xfrm>
            <a:off x="450351" y="4329554"/>
            <a:ext cx="5956546" cy="34828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 name="正方形/長方形 3"/>
          <p:cNvSpPr/>
          <p:nvPr/>
        </p:nvSpPr>
        <p:spPr>
          <a:xfrm>
            <a:off x="541867" y="4329554"/>
            <a:ext cx="5865029" cy="3647152"/>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Light.h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ポイントライトクラス</a:t>
            </a: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CPointLight</a:t>
            </a:r>
            <a:r>
              <a:rPr lang="en-US" altLang="ja-JP" sz="1100" dirty="0">
                <a:latin typeface="ゆたぽん（コーディング）" panose="02000609000000000000" pitchFamily="1" charset="-128"/>
                <a:ea typeface="Meiryo UI" panose="020B0604030504040204" pitchFamily="50" charset="-128"/>
              </a:rPr>
              <a:t> : public </a:t>
            </a:r>
            <a:r>
              <a:rPr lang="en-US" altLang="ja-JP" sz="1100" dirty="0" err="1">
                <a:latin typeface="ゆたぽん（コーディング）" panose="02000609000000000000" pitchFamily="1" charset="-128"/>
                <a:ea typeface="Meiryo UI" panose="020B0604030504040204" pitchFamily="50" charset="-128"/>
              </a:rPr>
              <a:t>CLight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CPointLight</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CPointLight</a:t>
            </a:r>
            <a:r>
              <a:rPr lang="en-US" altLang="ja-JP" sz="1100" dirty="0">
                <a:latin typeface="ゆたぽん（コーディング）" panose="02000609000000000000" pitchFamily="1" charset="-128"/>
                <a:ea typeface="Meiryo UI" panose="020B0604030504040204" pitchFamily="50" charset="-128"/>
              </a:rPr>
              <a:t>(void);</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ライトの位置</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ワールド座標</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setPosition</a:t>
            </a:r>
            <a:r>
              <a:rPr lang="en-US" altLang="ja-JP" sz="1100" dirty="0">
                <a:latin typeface="ゆたぽん（コーディング）" panose="02000609000000000000" pitchFamily="1" charset="-128"/>
                <a:ea typeface="Meiryo UI" panose="020B0604030504040204" pitchFamily="50" charset="-128"/>
              </a:rPr>
              <a:t>(D3DVECTOR value) { this-&gt;</a:t>
            </a:r>
            <a:r>
              <a:rPr lang="en-US" altLang="ja-JP" sz="1100" dirty="0" err="1">
                <a:latin typeface="ゆたぽん（コーディング）" panose="02000609000000000000" pitchFamily="1" charset="-128"/>
                <a:ea typeface="Meiryo UI" panose="020B0604030504040204" pitchFamily="50" charset="-128"/>
              </a:rPr>
              <a:t>m_light.Position</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有効範囲</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setRange</a:t>
            </a:r>
            <a:r>
              <a:rPr lang="en-US" altLang="ja-JP" sz="1100" dirty="0">
                <a:latin typeface="ゆたぽん（コーディング）" panose="02000609000000000000" pitchFamily="1" charset="-128"/>
                <a:ea typeface="Meiryo UI" panose="020B0604030504040204" pitchFamily="50" charset="-128"/>
              </a:rPr>
              <a:t>(float value) { this-&gt;</a:t>
            </a:r>
            <a:r>
              <a:rPr lang="en-US" altLang="ja-JP" sz="1100" dirty="0" err="1">
                <a:latin typeface="ゆたぽん（コーディング）" panose="02000609000000000000" pitchFamily="1" charset="-128"/>
                <a:ea typeface="Meiryo UI" panose="020B0604030504040204" pitchFamily="50" charset="-128"/>
              </a:rPr>
              <a:t>m_light.Range</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zh-TW" sz="1100" dirty="0" smtClean="0">
                <a:latin typeface="ゆたぽん（コーディング）" panose="02000609000000000000" pitchFamily="1" charset="-128"/>
                <a:ea typeface="Meiryo UI" panose="020B0604030504040204" pitchFamily="50" charset="-128"/>
              </a:rPr>
              <a:t>//</a:t>
            </a:r>
            <a:r>
              <a:rPr lang="zh-TW" altLang="en-US" sz="1100" dirty="0">
                <a:latin typeface="ゆたぽん（コーディング）" panose="02000609000000000000" pitchFamily="1" charset="-128"/>
                <a:ea typeface="Meiryo UI" panose="020B0604030504040204" pitchFamily="50" charset="-128"/>
              </a:rPr>
              <a:t>定常減衰係数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setAttenuation0(float value) { this-&gt;m_light.Attenuation0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zh-TW" sz="1100" dirty="0" smtClean="0">
                <a:latin typeface="ゆたぽん（コーディング）" panose="02000609000000000000" pitchFamily="1" charset="-128"/>
                <a:ea typeface="Meiryo UI" panose="020B0604030504040204" pitchFamily="50" charset="-128"/>
              </a:rPr>
              <a:t>//</a:t>
            </a:r>
            <a:r>
              <a:rPr lang="zh-TW" altLang="en-US" sz="1100" dirty="0">
                <a:latin typeface="ゆたぽん（コーディング）" panose="02000609000000000000" pitchFamily="1" charset="-128"/>
                <a:ea typeface="Meiryo UI" panose="020B0604030504040204" pitchFamily="50" charset="-128"/>
              </a:rPr>
              <a:t>線形減衰係数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setAttenuation1(float value) { this-&gt;m_light.Attenuation1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zh-TW" sz="1100" dirty="0" smtClean="0">
                <a:latin typeface="ゆたぽん（コーディング）" panose="02000609000000000000" pitchFamily="1" charset="-128"/>
                <a:ea typeface="Meiryo UI" panose="020B0604030504040204" pitchFamily="50" charset="-128"/>
              </a:rPr>
              <a:t>//</a:t>
            </a:r>
            <a:r>
              <a:rPr lang="zh-TW" altLang="en-US" sz="1100" dirty="0">
                <a:latin typeface="ゆたぽん（コーディング）" panose="02000609000000000000" pitchFamily="1" charset="-128"/>
                <a:ea typeface="Meiryo UI" panose="020B0604030504040204" pitchFamily="50" charset="-128"/>
              </a:rPr>
              <a:t>平方減衰係数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setAttenuation2(float value) { this-&gt;m_light.Attenuation2 = value; }</a:t>
            </a: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42809210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latin typeface="Meiryo UI" panose="020B0604030504040204" pitchFamily="50" charset="-128"/>
                <a:ea typeface="Meiryo UI" panose="020B0604030504040204" pitchFamily="50" charset="-128"/>
              </a:rPr>
              <a:pPr/>
              <a:t>94</a:t>
            </a:fld>
            <a:endParaRPr kumimoji="1" lang="ja-JP" altLang="en-US">
              <a:latin typeface="Meiryo UI" panose="020B0604030504040204" pitchFamily="50" charset="-128"/>
              <a:ea typeface="Meiryo UI" panose="020B0604030504040204" pitchFamily="50" charset="-128"/>
            </a:endParaRPr>
          </a:p>
        </p:txBody>
      </p:sp>
      <p:sp>
        <p:nvSpPr>
          <p:cNvPr id="34" name="フッター プレースホルダ 58"/>
          <p:cNvSpPr>
            <a:spLocks noGrp="1"/>
          </p:cNvSpPr>
          <p:nvPr>
            <p:ph type="ftr" sz="quarter" idx="11"/>
          </p:nvPr>
        </p:nvSpPr>
        <p:spPr>
          <a:xfrm>
            <a:off x="2132856" y="8475134"/>
            <a:ext cx="2381994" cy="486833"/>
          </a:xfrm>
        </p:spPr>
        <p:txBody>
          <a:bodyPr/>
          <a:lstStyle/>
          <a:p>
            <a:r>
              <a:rPr kumimoji="1" lang="ja-JP" altLang="en-US" dirty="0" smtClean="0">
                <a:latin typeface="A-OTF ゴシックMB101 Pro U" panose="020B0900000000000000" pitchFamily="34" charset="-128"/>
                <a:ea typeface="A-OTF ゴシックMB101 Pro U" panose="020B0900000000000000" pitchFamily="34" charset="-128"/>
              </a:rPr>
              <a:t>ゲームクリエイター科２年前期　</a:t>
            </a:r>
            <a:r>
              <a:rPr kumimoji="1" lang="en-US" altLang="ja-JP" dirty="0" err="1" smtClean="0">
                <a:latin typeface="A-OTF ゴシックMB101 Pro U" panose="020B0900000000000000" pitchFamily="34" charset="-128"/>
                <a:ea typeface="A-OTF ゴシックMB101 Pro U" panose="020B0900000000000000" pitchFamily="34" charset="-128"/>
              </a:rPr>
              <a:t>DirectXⅡ</a:t>
            </a:r>
            <a:endParaRPr kumimoji="1" lang="ja-JP" altLang="en-US" dirty="0">
              <a:latin typeface="A-OTF ゴシックMB101 Pro U" panose="020B0900000000000000" pitchFamily="34" charset="-128"/>
              <a:ea typeface="A-OTF ゴシックMB101 Pro U" panose="020B0900000000000000" pitchFamily="34" charset="-128"/>
            </a:endParaRP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188640" y="251520"/>
            <a:ext cx="1386918"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&lt;PointLight.cpp&gt;</a:t>
            </a:r>
            <a:endParaRPr lang="ja-JP" altLang="en-US" sz="1100" dirty="0">
              <a:latin typeface="Meiryo UI" panose="020B0604030504040204" pitchFamily="50" charset="-128"/>
              <a:ea typeface="Meiryo UI" panose="020B0604030504040204" pitchFamily="50" charset="-128"/>
            </a:endParaRPr>
          </a:p>
        </p:txBody>
      </p:sp>
      <p:sp>
        <p:nvSpPr>
          <p:cNvPr id="15" name="正方形/長方形 14"/>
          <p:cNvSpPr/>
          <p:nvPr/>
        </p:nvSpPr>
        <p:spPr>
          <a:xfrm>
            <a:off x="283184" y="513130"/>
            <a:ext cx="6386176" cy="3477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4" name="正方形/長方形 3"/>
          <p:cNvSpPr/>
          <p:nvPr/>
        </p:nvSpPr>
        <p:spPr>
          <a:xfrm>
            <a:off x="374700" y="513130"/>
            <a:ext cx="6483300" cy="3477875"/>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PointLight.h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CPointLight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CPointLight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 id) : </a:t>
            </a:r>
            <a:r>
              <a:rPr lang="en-US" altLang="ja-JP" sz="1100" dirty="0" err="1">
                <a:latin typeface="ゆたぽん（コーディング）" panose="02000609000000000000" pitchFamily="1" charset="-128"/>
                <a:ea typeface="Meiryo UI" panose="020B0604030504040204" pitchFamily="50" charset="-128"/>
              </a:rPr>
              <a:t>CLight</a:t>
            </a:r>
            <a:r>
              <a:rPr lang="en-US" altLang="ja-JP" sz="1100" dirty="0">
                <a:latin typeface="ゆたぽん（コーディング）" panose="02000609000000000000" pitchFamily="1" charset="-128"/>
                <a:ea typeface="Meiryo UI" panose="020B0604030504040204" pitchFamily="50" charset="-128"/>
              </a:rPr>
              <a:t>(id)</a:t>
            </a:r>
          </a:p>
          <a:p>
            <a:r>
              <a:rPr lang="en-US" altLang="ja-JP" sz="1100" dirty="0">
                <a:latin typeface="ゆたぽん（コーディング）" panose="02000609000000000000" pitchFamily="1" charset="-128"/>
                <a:ea typeface="Meiryo UI" panose="020B0604030504040204" pitchFamily="50" charset="-128"/>
              </a:rPr>
              <a:t>{</a:t>
            </a:r>
          </a:p>
          <a:p>
            <a:r>
              <a:rPr lang="ja-JP" altLang="en-US" sz="1100" dirty="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m_light.Type</a:t>
            </a:r>
            <a:r>
              <a:rPr lang="en-US" altLang="ja-JP" sz="1100" dirty="0">
                <a:latin typeface="ゆたぽん（コーディング）" panose="02000609000000000000" pitchFamily="1" charset="-128"/>
                <a:ea typeface="Meiryo UI" panose="020B0604030504040204" pitchFamily="50" charset="-128"/>
              </a:rPr>
              <a:t>= D3DLIGHT_POINT</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ポイントライト</a:t>
            </a:r>
          </a:p>
          <a:p>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ライトの初期化</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設定漏れを考慮し初期化を行う</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m_light.Diffuse</a:t>
            </a:r>
            <a:r>
              <a:rPr lang="en-US" altLang="ja-JP" sz="1100" dirty="0">
                <a:latin typeface="ゆたぽん（コーディング）" panose="02000609000000000000" pitchFamily="1" charset="-128"/>
                <a:ea typeface="Meiryo UI" panose="020B0604030504040204" pitchFamily="50" charset="-128"/>
              </a:rPr>
              <a:t>= D3DXCOLOR(1.0f, 1.0f, 1.0f, 1.0f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ディフューズ</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拡散光</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m_light.Specular</a:t>
            </a:r>
            <a:r>
              <a:rPr lang="en-US" altLang="ja-JP" sz="1100" dirty="0">
                <a:latin typeface="ゆたぽん（コーディング）" panose="02000609000000000000" pitchFamily="1" charset="-128"/>
                <a:ea typeface="Meiryo UI" panose="020B0604030504040204" pitchFamily="50" charset="-128"/>
              </a:rPr>
              <a:t>= D3DXCOLOR(1.0f, 1.0f, 1.0f, 1.0f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スペキュラ</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鏡面反射光</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m_light.Ambient</a:t>
            </a:r>
            <a:r>
              <a:rPr lang="en-US" altLang="ja-JP" sz="1100" dirty="0">
                <a:latin typeface="ゆたぽん（コーディング）" panose="02000609000000000000" pitchFamily="1" charset="-128"/>
                <a:ea typeface="Meiryo UI" panose="020B0604030504040204" pitchFamily="50" charset="-128"/>
              </a:rPr>
              <a:t>= D3DXCOLOR(1.0f, 1.0f, 1.0f, 1.0f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アンビエント</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環境光</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色</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m_light.Position</a:t>
            </a:r>
            <a:r>
              <a:rPr lang="en-US" altLang="ja-JP" sz="1100" dirty="0">
                <a:latin typeface="ゆたぽん（コーディング）" panose="02000609000000000000" pitchFamily="1" charset="-128"/>
                <a:ea typeface="Meiryo UI" panose="020B0604030504040204" pitchFamily="50" charset="-128"/>
              </a:rPr>
              <a:t>= D3DXVECTOR3(0.0f, 10.0f,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ライトの位置</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左から</a:t>
            </a:r>
            <a:r>
              <a:rPr lang="en-US" altLang="ja-JP" sz="1100" dirty="0">
                <a:latin typeface="ゆたぽん（コーディング）" panose="02000609000000000000" pitchFamily="1" charset="-128"/>
                <a:ea typeface="Meiryo UI" panose="020B0604030504040204" pitchFamily="50" charset="-128"/>
              </a:rPr>
              <a:t>xyz)</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a:t>
            </a:r>
            <a:r>
              <a:rPr lang="en-US" altLang="ja-JP" sz="1100" dirty="0" err="1">
                <a:latin typeface="ゆたぽん（コーディング）" panose="02000609000000000000" pitchFamily="1" charset="-128"/>
                <a:ea typeface="Meiryo UI" panose="020B0604030504040204" pitchFamily="50" charset="-128"/>
              </a:rPr>
              <a:t>m_light.Range</a:t>
            </a:r>
            <a:r>
              <a:rPr lang="en-US" altLang="ja-JP" sz="1100" dirty="0">
                <a:latin typeface="ゆたぽん（コーディング）" panose="02000609000000000000" pitchFamily="1" charset="-128"/>
                <a:ea typeface="Meiryo UI" panose="020B0604030504040204" pitchFamily="50" charset="-128"/>
              </a:rPr>
              <a:t>= 20.0f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ライトの有効範囲</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&gt;m_light.Attenuation0= 1.0f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定常減衰係数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&gt;m_light.Attenuation1=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線形減衰係数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this-</a:t>
            </a:r>
            <a:r>
              <a:rPr lang="en-US" altLang="ja-JP" sz="1100" dirty="0">
                <a:latin typeface="ゆたぽん（コーディング）" panose="02000609000000000000" pitchFamily="1" charset="-128"/>
                <a:ea typeface="Meiryo UI" panose="020B0604030504040204" pitchFamily="50" charset="-128"/>
              </a:rPr>
              <a:t>&gt;m_light.Attenuation2= 0.0f</a:t>
            </a:r>
            <a:r>
              <a:rPr lang="en-US" altLang="ja-JP" sz="1100" dirty="0" smtClean="0">
                <a:latin typeface="ゆたぽん（コーディング）" panose="02000609000000000000" pitchFamily="1" charset="-128"/>
                <a:ea typeface="Meiryo UI" panose="020B0604030504040204" pitchFamily="50" charset="-128"/>
              </a:rPr>
              <a:t>;	//</a:t>
            </a:r>
            <a:r>
              <a:rPr lang="ja-JP" altLang="en-US" sz="1100" dirty="0">
                <a:latin typeface="ゆたぽん（コーディング）" panose="02000609000000000000" pitchFamily="1" charset="-128"/>
                <a:ea typeface="Meiryo UI" panose="020B0604030504040204" pitchFamily="50" charset="-128"/>
              </a:rPr>
              <a:t>平方減衰係数</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err="1">
                <a:latin typeface="ゆたぽん（コーディング）" panose="02000609000000000000" pitchFamily="1" charset="-128"/>
                <a:ea typeface="Meiryo UI" panose="020B0604030504040204" pitchFamily="50" charset="-128"/>
              </a:rPr>
              <a:t>CPointLight</a:t>
            </a:r>
            <a:r>
              <a:rPr lang="en-US" altLang="ja-JP" sz="1100" dirty="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CPointLight</a:t>
            </a:r>
            <a:r>
              <a:rPr lang="en-US" altLang="ja-JP" sz="1100" dirty="0">
                <a:latin typeface="ゆたぽん（コーディング）" panose="02000609000000000000" pitchFamily="1" charset="-128"/>
                <a:ea typeface="Meiryo UI" panose="020B0604030504040204" pitchFamily="50" charset="-128"/>
              </a:rPr>
              <a:t>(void)</a:t>
            </a: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smtClean="0">
                <a:latin typeface="ゆたぽん（コーディング）" panose="02000609000000000000" pitchFamily="1" charset="-128"/>
                <a:ea typeface="Meiryo UI" panose="020B0604030504040204" pitchFamily="50" charset="-128"/>
              </a:rPr>
              <a:t>}</a:t>
            </a:r>
            <a:endParaRPr lang="en-US" altLang="ja-JP" sz="1100" dirty="0">
              <a:latin typeface="ゆたぽん（コーディング）" panose="02000609000000000000" pitchFamily="1" charset="-128"/>
              <a:ea typeface="Meiryo UI" panose="020B0604030504040204" pitchFamily="50" charset="-128"/>
            </a:endParaRPr>
          </a:p>
        </p:txBody>
      </p:sp>
      <p:sp>
        <p:nvSpPr>
          <p:cNvPr id="16" name="正方形/長方形 15"/>
          <p:cNvSpPr/>
          <p:nvPr/>
        </p:nvSpPr>
        <p:spPr>
          <a:xfrm>
            <a:off x="355806" y="4067944"/>
            <a:ext cx="1199367" cy="261610"/>
          </a:xfrm>
          <a:prstGeom prst="rect">
            <a:avLst/>
          </a:prstGeom>
        </p:spPr>
        <p:txBody>
          <a:bodyPr wrap="none">
            <a:spAutoFit/>
          </a:bodyPr>
          <a:lstStyle/>
          <a:p>
            <a:r>
              <a:rPr lang="en-US" altLang="ja-JP" sz="1100" dirty="0" smtClean="0">
                <a:latin typeface="Meiryo UI" panose="020B0604030504040204" pitchFamily="50" charset="-128"/>
                <a:ea typeface="Meiryo UI" panose="020B0604030504040204" pitchFamily="50" charset="-128"/>
              </a:rPr>
              <a:t>&lt;</a:t>
            </a:r>
            <a:r>
              <a:rPr lang="en-US" altLang="ja-JP" sz="1100" dirty="0" err="1" smtClean="0">
                <a:latin typeface="Meiryo UI" panose="020B0604030504040204" pitchFamily="50" charset="-128"/>
                <a:ea typeface="Meiryo UI" panose="020B0604030504040204" pitchFamily="50" charset="-128"/>
              </a:rPr>
              <a:t>SpotLight.h</a:t>
            </a:r>
            <a:r>
              <a:rPr lang="en-US" altLang="ja-JP" sz="1100" dirty="0" smtClean="0">
                <a:latin typeface="Meiryo UI" panose="020B0604030504040204" pitchFamily="50" charset="-128"/>
                <a:ea typeface="Meiryo UI" panose="020B0604030504040204" pitchFamily="50" charset="-128"/>
              </a:rPr>
              <a:t>&gt;</a:t>
            </a:r>
            <a:endParaRPr lang="ja-JP" altLang="en-US" sz="1100" dirty="0">
              <a:latin typeface="Meiryo UI" panose="020B0604030504040204" pitchFamily="50" charset="-128"/>
              <a:ea typeface="Meiryo UI" panose="020B0604030504040204" pitchFamily="50" charset="-128"/>
            </a:endParaRPr>
          </a:p>
        </p:txBody>
      </p:sp>
      <p:sp>
        <p:nvSpPr>
          <p:cNvPr id="17" name="正方形/長方形 16"/>
          <p:cNvSpPr/>
          <p:nvPr/>
        </p:nvSpPr>
        <p:spPr>
          <a:xfrm>
            <a:off x="450351" y="4329554"/>
            <a:ext cx="5956546" cy="3914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ゆたぽん（コーディング）" panose="02000609000000000000" pitchFamily="1" charset="-128"/>
              <a:ea typeface="Meiryo UI" panose="020B0604030504040204" pitchFamily="50" charset="-128"/>
            </a:endParaRPr>
          </a:p>
        </p:txBody>
      </p:sp>
      <p:sp>
        <p:nvSpPr>
          <p:cNvPr id="18" name="正方形/長方形 17"/>
          <p:cNvSpPr/>
          <p:nvPr/>
        </p:nvSpPr>
        <p:spPr>
          <a:xfrm>
            <a:off x="541867" y="4329554"/>
            <a:ext cx="5865029" cy="3985706"/>
          </a:xfrm>
          <a:prstGeom prst="rect">
            <a:avLst/>
          </a:prstGeom>
        </p:spPr>
        <p:txBody>
          <a:bodyPr wrap="square">
            <a:spAutoFit/>
          </a:bodyPr>
          <a:lstStyle/>
          <a:p>
            <a:r>
              <a:rPr lang="en-US" altLang="ja-JP" sz="1100" dirty="0">
                <a:latin typeface="ゆたぽん（コーディング）" panose="02000609000000000000" pitchFamily="1" charset="-128"/>
                <a:ea typeface="Meiryo UI" panose="020B0604030504040204" pitchFamily="50" charset="-128"/>
              </a:rPr>
              <a:t>#pragma once</a:t>
            </a:r>
          </a:p>
          <a:p>
            <a:r>
              <a:rPr lang="en-US" altLang="ja-JP" sz="1100" dirty="0">
                <a:latin typeface="ゆたぽん（コーディング）" panose="02000609000000000000" pitchFamily="1" charset="-128"/>
                <a:ea typeface="Meiryo UI" panose="020B0604030504040204" pitchFamily="50" charset="-128"/>
              </a:rPr>
              <a:t>#include "</a:t>
            </a:r>
            <a:r>
              <a:rPr lang="en-US" altLang="ja-JP" sz="1100" dirty="0" err="1">
                <a:latin typeface="ゆたぽん（コーディング）" panose="02000609000000000000" pitchFamily="1" charset="-128"/>
                <a:ea typeface="Meiryo UI" panose="020B0604030504040204" pitchFamily="50" charset="-128"/>
              </a:rPr>
              <a:t>Light.h</a:t>
            </a:r>
            <a:r>
              <a:rPr lang="en-US" altLang="ja-JP" sz="1100" dirty="0">
                <a:latin typeface="ゆたぽん（コーディング）" panose="02000609000000000000" pitchFamily="1" charset="-128"/>
                <a:ea typeface="Meiryo UI" panose="020B0604030504040204" pitchFamily="50" charset="-128"/>
              </a:rPr>
              <a:t>"</a:t>
            </a:r>
          </a:p>
          <a:p>
            <a:endParaRPr lang="ja-JP" altLang="en-US"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スポットライトクラス</a:t>
            </a:r>
          </a:p>
          <a:p>
            <a:r>
              <a:rPr lang="en-US" altLang="ja-JP" sz="1100" dirty="0">
                <a:latin typeface="ゆたぽん（コーディング）" panose="02000609000000000000" pitchFamily="1" charset="-128"/>
                <a:ea typeface="Meiryo UI" panose="020B0604030504040204" pitchFamily="50" charset="-128"/>
              </a:rPr>
              <a:t>class </a:t>
            </a:r>
            <a:r>
              <a:rPr lang="en-US" altLang="ja-JP" sz="1100" dirty="0" err="1">
                <a:latin typeface="ゆたぽん（コーディング）" panose="02000609000000000000" pitchFamily="1" charset="-128"/>
                <a:ea typeface="Meiryo UI" panose="020B0604030504040204" pitchFamily="50" charset="-128"/>
              </a:rPr>
              <a:t>CSpotLight</a:t>
            </a:r>
            <a:r>
              <a:rPr lang="en-US" altLang="ja-JP" sz="1100" dirty="0">
                <a:latin typeface="ゆたぽん（コーディング）" panose="02000609000000000000" pitchFamily="1" charset="-128"/>
                <a:ea typeface="Meiryo UI" panose="020B0604030504040204" pitchFamily="50" charset="-128"/>
              </a:rPr>
              <a:t> : public </a:t>
            </a:r>
            <a:r>
              <a:rPr lang="en-US" altLang="ja-JP" sz="1100" dirty="0" err="1">
                <a:latin typeface="ゆたぽん（コーディング）" panose="02000609000000000000" pitchFamily="1" charset="-128"/>
                <a:ea typeface="Meiryo UI" panose="020B0604030504040204" pitchFamily="50" charset="-128"/>
              </a:rPr>
              <a:t>CLight</a:t>
            </a:r>
            <a:endParaRPr lang="en-US" altLang="ja-JP" sz="1100" dirty="0">
              <a:latin typeface="ゆたぽん（コーディング）" panose="02000609000000000000" pitchFamily="1" charset="-128"/>
              <a:ea typeface="Meiryo UI" panose="020B0604030504040204" pitchFamily="50" charset="-128"/>
            </a:endParaRPr>
          </a:p>
          <a:p>
            <a:r>
              <a:rPr lang="en-US" altLang="ja-JP" sz="1100" dirty="0">
                <a:latin typeface="ゆたぽん（コーディング）" panose="02000609000000000000" pitchFamily="1" charset="-128"/>
                <a:ea typeface="Meiryo UI" panose="020B0604030504040204" pitchFamily="50" charset="-128"/>
              </a:rPr>
              <a:t>{</a:t>
            </a:r>
          </a:p>
          <a:p>
            <a:r>
              <a:rPr lang="en-US" altLang="ja-JP" sz="1100" dirty="0">
                <a:latin typeface="ゆたぽん（コーディング）" panose="02000609000000000000" pitchFamily="1" charset="-128"/>
                <a:ea typeface="Meiryo UI" panose="020B0604030504040204" pitchFamily="50" charset="-128"/>
              </a:rPr>
              <a:t>public:</a:t>
            </a:r>
          </a:p>
          <a:p>
            <a:r>
              <a:rPr lang="ja-JP" altLang="en-US" sz="1100" dirty="0">
                <a:latin typeface="ゆたぽん（コーディング）" panose="02000609000000000000" pitchFamily="1" charset="-128"/>
                <a:ea typeface="Meiryo UI" panose="020B0604030504040204" pitchFamily="50" charset="-128"/>
              </a:rPr>
              <a:t>　</a:t>
            </a:r>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err="1" smtClean="0">
                <a:latin typeface="ゆたぽん（コーディング）" panose="02000609000000000000" pitchFamily="1" charset="-128"/>
                <a:ea typeface="Meiryo UI" panose="020B0604030504040204" pitchFamily="50" charset="-128"/>
              </a:rPr>
              <a:t>CSpotLight</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smtClean="0">
                <a:latin typeface="ゆたぽん（コーディング）" panose="02000609000000000000" pitchFamily="1" charset="-128"/>
                <a:ea typeface="Meiryo UI" panose="020B0604030504040204" pitchFamily="50" charset="-128"/>
              </a:rPr>
              <a:t>int</a:t>
            </a:r>
            <a:r>
              <a:rPr lang="en-US" altLang="ja-JP" sz="1100" dirty="0">
                <a:latin typeface="ゆたぽん（コーディング）" panose="02000609000000000000" pitchFamily="1" charset="-128"/>
                <a:ea typeface="Meiryo UI" panose="020B0604030504040204" pitchFamily="50" charset="-128"/>
              </a:rPr>
              <a:t>);</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en-US" altLang="ja-JP" sz="1100" dirty="0" err="1">
                <a:latin typeface="ゆたぽん（コーディング）" panose="02000609000000000000" pitchFamily="1" charset="-128"/>
                <a:ea typeface="Meiryo UI" panose="020B0604030504040204" pitchFamily="50" charset="-128"/>
              </a:rPr>
              <a:t>CSpotLight</a:t>
            </a:r>
            <a:r>
              <a:rPr lang="en-US" altLang="ja-JP" sz="1100" dirty="0">
                <a:latin typeface="ゆたぽん（コーディング）" panose="02000609000000000000" pitchFamily="1" charset="-128"/>
                <a:ea typeface="Meiryo UI" panose="020B0604030504040204" pitchFamily="50" charset="-128"/>
              </a:rPr>
              <a:t>(void);</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ライトの位置</a:t>
            </a:r>
            <a:r>
              <a:rPr lang="en-US" altLang="ja-JP" sz="1100" dirty="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ワールド座標</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setPosition</a:t>
            </a:r>
            <a:r>
              <a:rPr lang="en-US" altLang="ja-JP" sz="1100" dirty="0">
                <a:latin typeface="ゆたぽん（コーディング）" panose="02000609000000000000" pitchFamily="1" charset="-128"/>
                <a:ea typeface="Meiryo UI" panose="020B0604030504040204" pitchFamily="50" charset="-128"/>
              </a:rPr>
              <a:t>(D3DVECTOR value) { this-&gt;</a:t>
            </a:r>
            <a:r>
              <a:rPr lang="en-US" altLang="ja-JP" sz="1100" dirty="0" err="1">
                <a:latin typeface="ゆたぽん（コーディング）" panose="02000609000000000000" pitchFamily="1" charset="-128"/>
                <a:ea typeface="Meiryo UI" panose="020B0604030504040204" pitchFamily="50" charset="-128"/>
              </a:rPr>
              <a:t>m_light.Position</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光の方向ベクトル</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setDirection</a:t>
            </a:r>
            <a:r>
              <a:rPr lang="en-US" altLang="ja-JP" sz="1100" dirty="0">
                <a:latin typeface="ゆたぽん（コーディング）" panose="02000609000000000000" pitchFamily="1" charset="-128"/>
                <a:ea typeface="Meiryo UI" panose="020B0604030504040204" pitchFamily="50" charset="-128"/>
              </a:rPr>
              <a:t>(D3DVECTOR value) { this-&gt;</a:t>
            </a:r>
            <a:r>
              <a:rPr lang="en-US" altLang="ja-JP" sz="1100" dirty="0" err="1">
                <a:latin typeface="ゆたぽん（コーディング）" panose="02000609000000000000" pitchFamily="1" charset="-128"/>
                <a:ea typeface="Meiryo UI" panose="020B0604030504040204" pitchFamily="50" charset="-128"/>
              </a:rPr>
              <a:t>m_light.Direction</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ライトの有効範囲</a:t>
            </a:r>
            <a:r>
              <a:rPr lang="en-US" altLang="ja-JP" sz="1100" dirty="0">
                <a:latin typeface="ゆたぽん（コーディング）" panose="02000609000000000000" pitchFamily="1" charset="-128"/>
                <a:ea typeface="Meiryo UI" panose="020B0604030504040204" pitchFamily="50" charset="-128"/>
              </a:rPr>
              <a:t>(0.0</a:t>
            </a:r>
            <a:r>
              <a:rPr lang="ja-JP" altLang="en-US" sz="1100" dirty="0">
                <a:latin typeface="ゆたぽん（コーディング）" panose="02000609000000000000" pitchFamily="1" charset="-128"/>
                <a:ea typeface="Meiryo UI" panose="020B0604030504040204" pitchFamily="50" charset="-128"/>
              </a:rPr>
              <a:t>～</a:t>
            </a:r>
            <a:r>
              <a:rPr lang="en-US" altLang="ja-JP" sz="1100" dirty="0">
                <a:latin typeface="ゆたぽん（コーディング）" panose="02000609000000000000" pitchFamily="1" charset="-128"/>
                <a:ea typeface="Meiryo UI" panose="020B0604030504040204" pitchFamily="50" charset="-128"/>
              </a:rPr>
              <a:t>FLT_MAX</a:t>
            </a:r>
            <a:r>
              <a:rPr lang="ja-JP" altLang="en-US" sz="1100" dirty="0">
                <a:latin typeface="ゆたぽん（コーディング）" panose="02000609000000000000" pitchFamily="1" charset="-128"/>
                <a:ea typeface="Meiryo UI" panose="020B0604030504040204" pitchFamily="50" charset="-128"/>
              </a:rPr>
              <a:t>の平方根</a:t>
            </a:r>
            <a:r>
              <a:rPr lang="en-US" altLang="ja-JP" sz="1100" dirty="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setRange</a:t>
            </a:r>
            <a:r>
              <a:rPr lang="en-US" altLang="ja-JP" sz="1100" dirty="0">
                <a:latin typeface="ゆたぽん（コーディング）" panose="02000609000000000000" pitchFamily="1" charset="-128"/>
                <a:ea typeface="Meiryo UI" panose="020B0604030504040204" pitchFamily="50" charset="-128"/>
              </a:rPr>
              <a:t>(float value) { this-&gt;</a:t>
            </a:r>
            <a:r>
              <a:rPr lang="en-US" altLang="ja-JP" sz="1100" dirty="0" err="1">
                <a:latin typeface="ゆたぽん（コーディング）" panose="02000609000000000000" pitchFamily="1" charset="-128"/>
                <a:ea typeface="Meiryo UI" panose="020B0604030504040204" pitchFamily="50" charset="-128"/>
              </a:rPr>
              <a:t>m_light.Range</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a:t>
            </a:r>
            <a:r>
              <a:rPr lang="ja-JP" altLang="en-US" sz="1100" dirty="0">
                <a:latin typeface="ゆたぽん（コーディング）" panose="02000609000000000000" pitchFamily="1" charset="-128"/>
                <a:ea typeface="Meiryo UI" panose="020B0604030504040204" pitchFamily="50" charset="-128"/>
              </a:rPr>
              <a:t>スポットライトのフォールオフ</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err="1">
                <a:latin typeface="ゆたぽん（コーディング）" panose="02000609000000000000" pitchFamily="1" charset="-128"/>
                <a:ea typeface="Meiryo UI" panose="020B0604030504040204" pitchFamily="50" charset="-128"/>
              </a:rPr>
              <a:t>setFalloff</a:t>
            </a:r>
            <a:r>
              <a:rPr lang="en-US" altLang="ja-JP" sz="1100" dirty="0">
                <a:latin typeface="ゆたぽん（コーディング）" panose="02000609000000000000" pitchFamily="1" charset="-128"/>
                <a:ea typeface="Meiryo UI" panose="020B0604030504040204" pitchFamily="50" charset="-128"/>
              </a:rPr>
              <a:t>(float value) { this-&gt;</a:t>
            </a:r>
            <a:r>
              <a:rPr lang="en-US" altLang="ja-JP" sz="1100" dirty="0" err="1">
                <a:latin typeface="ゆたぽん（コーディング）" panose="02000609000000000000" pitchFamily="1" charset="-128"/>
                <a:ea typeface="Meiryo UI" panose="020B0604030504040204" pitchFamily="50" charset="-128"/>
              </a:rPr>
              <a:t>m_light.Falloff</a:t>
            </a:r>
            <a:r>
              <a:rPr lang="en-US" altLang="ja-JP" sz="1100" dirty="0">
                <a:latin typeface="ゆたぽん（コーディング）" panose="02000609000000000000" pitchFamily="1" charset="-128"/>
                <a:ea typeface="Meiryo UI" panose="020B0604030504040204" pitchFamily="50" charset="-128"/>
              </a:rPr>
              <a:t>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zh-TW" sz="1100" dirty="0" smtClean="0">
                <a:latin typeface="ゆたぽん（コーディング）" panose="02000609000000000000" pitchFamily="1" charset="-128"/>
                <a:ea typeface="Meiryo UI" panose="020B0604030504040204" pitchFamily="50" charset="-128"/>
              </a:rPr>
              <a:t>//</a:t>
            </a:r>
            <a:r>
              <a:rPr lang="zh-TW" altLang="en-US" sz="1100" dirty="0">
                <a:latin typeface="ゆたぽん（コーディング）" panose="02000609000000000000" pitchFamily="1" charset="-128"/>
                <a:ea typeface="Meiryo UI" panose="020B0604030504040204" pitchFamily="50" charset="-128"/>
              </a:rPr>
              <a:t>定常減衰係数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setAttenuation0(float value) { this-&gt;m_light.Attenuation0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zh-TW" sz="1100" dirty="0" smtClean="0">
                <a:latin typeface="ゆたぽん（コーディング）" panose="02000609000000000000" pitchFamily="1" charset="-128"/>
                <a:ea typeface="Meiryo UI" panose="020B0604030504040204" pitchFamily="50" charset="-128"/>
              </a:rPr>
              <a:t>//</a:t>
            </a:r>
            <a:r>
              <a:rPr lang="zh-TW" altLang="en-US" sz="1100" dirty="0">
                <a:latin typeface="ゆたぽん（コーディング）" panose="02000609000000000000" pitchFamily="1" charset="-128"/>
                <a:ea typeface="Meiryo UI" panose="020B0604030504040204" pitchFamily="50" charset="-128"/>
              </a:rPr>
              <a:t>線形減衰係数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setAttenuation1(float value) { this-&gt;m_light.Attenuation1 = value; }</a:t>
            </a:r>
          </a:p>
          <a:p>
            <a:r>
              <a:rPr lang="ja-JP" altLang="en-US" sz="1100" dirty="0" smtClean="0">
                <a:latin typeface="ゆたぽん（コーディング）" panose="02000609000000000000" pitchFamily="1" charset="-128"/>
                <a:ea typeface="Meiryo UI" panose="020B0604030504040204" pitchFamily="50" charset="-128"/>
              </a:rPr>
              <a:t>　　</a:t>
            </a:r>
            <a:r>
              <a:rPr lang="en-US" altLang="zh-TW" sz="1100" dirty="0" smtClean="0">
                <a:latin typeface="ゆたぽん（コーディング）" panose="02000609000000000000" pitchFamily="1" charset="-128"/>
                <a:ea typeface="Meiryo UI" panose="020B0604030504040204" pitchFamily="50" charset="-128"/>
              </a:rPr>
              <a:t>//</a:t>
            </a:r>
            <a:r>
              <a:rPr lang="zh-TW" altLang="en-US" sz="1100" dirty="0">
                <a:latin typeface="ゆたぽん（コーディング）" panose="02000609000000000000" pitchFamily="1" charset="-128"/>
                <a:ea typeface="Meiryo UI" panose="020B0604030504040204" pitchFamily="50" charset="-128"/>
              </a:rPr>
              <a:t>平方減衰係数</a:t>
            </a:r>
          </a:p>
          <a:p>
            <a:r>
              <a:rPr lang="ja-JP" altLang="en-US" sz="1100" dirty="0" smtClean="0">
                <a:latin typeface="ゆたぽん（コーディング）" panose="02000609000000000000" pitchFamily="1" charset="-128"/>
                <a:ea typeface="Meiryo UI" panose="020B0604030504040204" pitchFamily="50" charset="-128"/>
              </a:rPr>
              <a:t>　　</a:t>
            </a:r>
            <a:r>
              <a:rPr lang="en-US" altLang="ja-JP" sz="1100" dirty="0" smtClean="0">
                <a:latin typeface="ゆたぽん（コーディング）" panose="02000609000000000000" pitchFamily="1" charset="-128"/>
                <a:ea typeface="Meiryo UI" panose="020B0604030504040204" pitchFamily="50" charset="-128"/>
              </a:rPr>
              <a:t>void </a:t>
            </a:r>
            <a:r>
              <a:rPr lang="en-US" altLang="ja-JP" sz="1100" dirty="0">
                <a:latin typeface="ゆたぽん（コーディング）" panose="02000609000000000000" pitchFamily="1" charset="-128"/>
                <a:ea typeface="Meiryo UI" panose="020B0604030504040204" pitchFamily="50" charset="-128"/>
              </a:rPr>
              <a:t>setAttenuation2(float value) { this-&gt;m_light.Attenuation2 = value; </a:t>
            </a:r>
            <a:r>
              <a:rPr lang="en-US" altLang="ja-JP" sz="1100" dirty="0" smtClean="0">
                <a:latin typeface="ゆたぽん（コーディング）" panose="02000609000000000000" pitchFamily="1" charset="-128"/>
                <a:ea typeface="Meiryo UI" panose="020B0604030504040204" pitchFamily="50" charset="-128"/>
              </a:rPr>
              <a:t>}</a:t>
            </a:r>
            <a:endParaRPr lang="ja-JP" altLang="en-US" sz="1100" dirty="0">
              <a:latin typeface="ゆたぽん（コーディング）" panose="02000609000000000000" pitchFamily="1" charset="-128"/>
              <a:ea typeface="Meiryo UI" panose="020B0604030504040204" pitchFamily="50" charset="-128"/>
            </a:endParaRPr>
          </a:p>
        </p:txBody>
      </p:sp>
    </p:spTree>
    <p:extLst>
      <p:ext uri="{BB962C8B-B14F-4D97-AF65-F5344CB8AC3E}">
        <p14:creationId xmlns:p14="http://schemas.microsoft.com/office/powerpoint/2010/main" val="5474808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95</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16024" y="1408579"/>
            <a:ext cx="1103187" cy="261610"/>
          </a:xfrm>
          <a:prstGeom prst="rect">
            <a:avLst/>
          </a:prstGeom>
        </p:spPr>
        <p:txBody>
          <a:bodyPr wrap="none">
            <a:spAutoFit/>
          </a:bodyPr>
          <a:lstStyle/>
          <a:p>
            <a:r>
              <a:rPr lang="en-US" altLang="ja-JP" sz="1100" dirty="0" smtClean="0"/>
              <a:t>&lt;SpotLight.cpp&gt;</a:t>
            </a:r>
            <a:endParaRPr lang="ja-JP" altLang="en-US" sz="1100" dirty="0"/>
          </a:p>
        </p:txBody>
      </p:sp>
      <p:sp>
        <p:nvSpPr>
          <p:cNvPr id="15" name="正方形/長方形 14"/>
          <p:cNvSpPr/>
          <p:nvPr/>
        </p:nvSpPr>
        <p:spPr>
          <a:xfrm>
            <a:off x="260648" y="1670189"/>
            <a:ext cx="6358792" cy="4154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52164" y="1670189"/>
            <a:ext cx="6483300" cy="4154984"/>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SPotLight.h</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CSpotLight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CSpotLight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id) : </a:t>
            </a:r>
            <a:r>
              <a:rPr lang="en-US" altLang="ja-JP" sz="1100" dirty="0" err="1">
                <a:latin typeface="ゆたぽん（コーディング）" panose="02000609000000000000" pitchFamily="1" charset="-128"/>
                <a:ea typeface="ゆたぽん（コーディング）" panose="02000609000000000000" pitchFamily="1" charset="-128"/>
              </a:rPr>
              <a:t>CLight</a:t>
            </a:r>
            <a:r>
              <a:rPr lang="en-US" altLang="ja-JP" sz="1100" dirty="0">
                <a:latin typeface="ゆたぽん（コーディング）" panose="02000609000000000000" pitchFamily="1" charset="-128"/>
                <a:ea typeface="ゆたぽん（コーディング）" panose="02000609000000000000" pitchFamily="1" charset="-128"/>
              </a:rPr>
              <a:t>(id)</a:t>
            </a: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m_light.Type</a:t>
            </a:r>
            <a:r>
              <a:rPr lang="en-US" altLang="ja-JP" sz="1100" dirty="0">
                <a:latin typeface="ゆたぽん（コーディング）" panose="02000609000000000000" pitchFamily="1" charset="-128"/>
                <a:ea typeface="ゆたぽん（コーディング）" panose="02000609000000000000" pitchFamily="1" charset="-128"/>
              </a:rPr>
              <a:t>= D3DLIGHT_SPOT;//</a:t>
            </a:r>
            <a:r>
              <a:rPr lang="ja-JP" altLang="en-US" sz="1100" dirty="0">
                <a:latin typeface="ゆたぽん（コーディング）" panose="02000609000000000000" pitchFamily="1" charset="-128"/>
                <a:ea typeface="ゆたぽん（コーディング）" panose="02000609000000000000" pitchFamily="1" charset="-128"/>
              </a:rPr>
              <a:t>スポットライト</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ライトの初期化</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設定漏れを考慮し初期化を行う</a:t>
            </a:r>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m_light.Diffuse</a:t>
            </a:r>
            <a:r>
              <a:rPr lang="en-US" altLang="ja-JP" sz="1100" dirty="0">
                <a:latin typeface="ゆたぽん（コーディング）" panose="02000609000000000000" pitchFamily="1" charset="-128"/>
                <a:ea typeface="ゆたぽん（コーディング）" panose="02000609000000000000" pitchFamily="1" charset="-128"/>
              </a:rPr>
              <a:t>= D3DXCOLOR(1.0f, 1.0f, 1.0f, 1.0f);//</a:t>
            </a:r>
            <a:r>
              <a:rPr lang="ja-JP" altLang="en-US" sz="1100" dirty="0">
                <a:latin typeface="ゆたぽん（コーディング）" panose="02000609000000000000" pitchFamily="1" charset="-128"/>
                <a:ea typeface="ゆたぽん（コーディング）" panose="02000609000000000000" pitchFamily="1" charset="-128"/>
              </a:rPr>
              <a:t>ディフューズ</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拡散光</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m_light.Specular</a:t>
            </a:r>
            <a:r>
              <a:rPr lang="en-US" altLang="ja-JP" sz="1100" dirty="0">
                <a:latin typeface="ゆたぽん（コーディング）" panose="02000609000000000000" pitchFamily="1" charset="-128"/>
                <a:ea typeface="ゆたぽん（コーディング）" panose="02000609000000000000" pitchFamily="1" charset="-128"/>
              </a:rPr>
              <a:t>= D3DXCOLOR(1.0f, 1.0f, 1.0f, 1.0f);//</a:t>
            </a:r>
            <a:r>
              <a:rPr lang="ja-JP" altLang="en-US" sz="1100" dirty="0">
                <a:latin typeface="ゆたぽん（コーディング）" panose="02000609000000000000" pitchFamily="1" charset="-128"/>
                <a:ea typeface="ゆたぽん（コーディング）" panose="02000609000000000000" pitchFamily="1" charset="-128"/>
              </a:rPr>
              <a:t>スペキュラー</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鏡面反射光</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m_light.Ambient</a:t>
            </a:r>
            <a:r>
              <a:rPr lang="en-US" altLang="ja-JP" sz="1100" dirty="0">
                <a:latin typeface="ゆたぽん（コーディング）" panose="02000609000000000000" pitchFamily="1" charset="-128"/>
                <a:ea typeface="ゆたぽん（コーディング）" panose="02000609000000000000" pitchFamily="1" charset="-128"/>
              </a:rPr>
              <a:t>= D3DXCOLOR(1.0f, 1.0f, 1.0f, 1.0f);//</a:t>
            </a:r>
            <a:r>
              <a:rPr lang="ja-JP" altLang="en-US" sz="1100" dirty="0">
                <a:latin typeface="ゆたぽん（コーディング）" panose="02000609000000000000" pitchFamily="1" charset="-128"/>
                <a:ea typeface="ゆたぽん（コーディング）" panose="02000609000000000000" pitchFamily="1" charset="-128"/>
              </a:rPr>
              <a:t>アンビエント</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環境光</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m_light.Position</a:t>
            </a:r>
            <a:r>
              <a:rPr lang="en-US" altLang="ja-JP" sz="1100" dirty="0">
                <a:latin typeface="ゆたぽん（コーディング）" panose="02000609000000000000" pitchFamily="1" charset="-128"/>
                <a:ea typeface="ゆたぽん（コーディング）" panose="02000609000000000000" pitchFamily="1" charset="-128"/>
              </a:rPr>
              <a:t>= D3DXVECTOR3(0.0f, 20.0f, 0.0f);//</a:t>
            </a:r>
            <a:r>
              <a:rPr lang="ja-JP" altLang="en-US" sz="1100" dirty="0">
                <a:latin typeface="ゆたぽん（コーディング）" panose="02000609000000000000" pitchFamily="1" charset="-128"/>
                <a:ea typeface="ゆたぽん（コーディング）" panose="02000609000000000000" pitchFamily="1" charset="-128"/>
              </a:rPr>
              <a:t>ライトの位置</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m_light.Direction</a:t>
            </a:r>
            <a:r>
              <a:rPr lang="en-US" altLang="ja-JP" sz="1100" dirty="0">
                <a:latin typeface="ゆたぽん（コーディング）" panose="02000609000000000000" pitchFamily="1" charset="-128"/>
                <a:ea typeface="ゆたぽん（コーディング）" panose="02000609000000000000" pitchFamily="1" charset="-128"/>
              </a:rPr>
              <a:t>= D3DXVECTOR3(0.0f, -1.0f, 0.0f);//</a:t>
            </a:r>
            <a:r>
              <a:rPr lang="ja-JP" altLang="en-US" sz="1100" dirty="0">
                <a:latin typeface="ゆたぽん（コーディング）" panose="02000609000000000000" pitchFamily="1" charset="-128"/>
                <a:ea typeface="ゆたぽん（コーディング）" panose="02000609000000000000" pitchFamily="1" charset="-128"/>
              </a:rPr>
              <a:t>ライトの方向ベクトル</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m_light.Range</a:t>
            </a:r>
            <a:r>
              <a:rPr lang="en-US" altLang="ja-JP" sz="1100" dirty="0">
                <a:latin typeface="ゆたぽん（コーディング）" panose="02000609000000000000" pitchFamily="1" charset="-128"/>
                <a:ea typeface="ゆたぽん（コーディング）" panose="02000609000000000000" pitchFamily="1" charset="-128"/>
              </a:rPr>
              <a:t>= 30.0f;//</a:t>
            </a:r>
            <a:r>
              <a:rPr lang="ja-JP" altLang="en-US" sz="1100" dirty="0">
                <a:latin typeface="ゆたぽん（コーディング）" panose="02000609000000000000" pitchFamily="1" charset="-128"/>
                <a:ea typeface="ゆたぽん（コーディング）" panose="02000609000000000000" pitchFamily="1" charset="-128"/>
              </a:rPr>
              <a:t>ライトの有効範囲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m_light.Falloff</a:t>
            </a:r>
            <a:r>
              <a:rPr lang="en-US" altLang="ja-JP" sz="1100" dirty="0">
                <a:latin typeface="ゆたぽん（コーディング）" panose="02000609000000000000" pitchFamily="1" charset="-128"/>
                <a:ea typeface="ゆたぽん（コーディング）" panose="02000609000000000000" pitchFamily="1" charset="-128"/>
              </a:rPr>
              <a:t>= 1.0f;//</a:t>
            </a:r>
            <a:r>
              <a:rPr lang="ja-JP" altLang="en-US" sz="1100" dirty="0">
                <a:latin typeface="ゆたぽん（コーディング）" panose="02000609000000000000" pitchFamily="1" charset="-128"/>
                <a:ea typeface="ゆたぽん（コーディング）" panose="02000609000000000000" pitchFamily="1" charset="-128"/>
              </a:rPr>
              <a:t>フォールオフ</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&gt;m_light.Attenuation0= 1.0f;//</a:t>
            </a:r>
            <a:r>
              <a:rPr lang="ja-JP" altLang="en-US" sz="1100" dirty="0">
                <a:latin typeface="ゆたぽん（コーディング）" panose="02000609000000000000" pitchFamily="1" charset="-128"/>
                <a:ea typeface="ゆたぽん（コーディング）" panose="02000609000000000000" pitchFamily="1" charset="-128"/>
              </a:rPr>
              <a:t>定常減衰係数</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&gt;m_light.Attenuation1= 0.0f;//</a:t>
            </a:r>
            <a:r>
              <a:rPr lang="ja-JP" altLang="en-US" sz="1100" dirty="0">
                <a:latin typeface="ゆたぽん（コーディング）" panose="02000609000000000000" pitchFamily="1" charset="-128"/>
                <a:ea typeface="ゆたぽん（コーディング）" panose="02000609000000000000" pitchFamily="1" charset="-128"/>
              </a:rPr>
              <a:t>線形減衰係数</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&gt;m_light.Attenuation2= 0.0f;//</a:t>
            </a:r>
            <a:r>
              <a:rPr lang="ja-JP" altLang="en-US" sz="1100" dirty="0">
                <a:latin typeface="ゆたぽん（コーディング）" panose="02000609000000000000" pitchFamily="1" charset="-128"/>
                <a:ea typeface="ゆたぽん（コーディング）" panose="02000609000000000000" pitchFamily="1" charset="-128"/>
              </a:rPr>
              <a:t>平方減衰係数</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m_light.Theta</a:t>
            </a:r>
            <a:r>
              <a:rPr lang="en-US" altLang="ja-JP" sz="1100" dirty="0">
                <a:latin typeface="ゆたぽん（コーディング）" panose="02000609000000000000" pitchFamily="1" charset="-128"/>
                <a:ea typeface="ゆたぽん（コーディング）" panose="02000609000000000000" pitchFamily="1" charset="-128"/>
              </a:rPr>
              <a:t>= D3DXToRadian(10.0f);//</a:t>
            </a:r>
            <a:r>
              <a:rPr lang="ja-JP" altLang="en-US" sz="1100" dirty="0">
                <a:latin typeface="ゆたぽん（コーディング）" panose="02000609000000000000" pitchFamily="1" charset="-128"/>
                <a:ea typeface="ゆたぽん（コーディング）" panose="02000609000000000000" pitchFamily="1" charset="-128"/>
              </a:rPr>
              <a:t>内側のコーンの角度</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m_light.Phi</a:t>
            </a:r>
            <a:r>
              <a:rPr lang="en-US" altLang="ja-JP" sz="1100" dirty="0">
                <a:latin typeface="ゆたぽん（コーディング）" panose="02000609000000000000" pitchFamily="1" charset="-128"/>
                <a:ea typeface="ゆたぽん（コーディング）" panose="02000609000000000000" pitchFamily="1" charset="-128"/>
              </a:rPr>
              <a:t>= D3DXToRadian(30.0f);//</a:t>
            </a:r>
            <a:r>
              <a:rPr lang="ja-JP" altLang="en-US" sz="1100" dirty="0">
                <a:latin typeface="ゆたぽん（コーディング）" panose="02000609000000000000" pitchFamily="1" charset="-128"/>
                <a:ea typeface="ゆたぽん（コーディング）" panose="02000609000000000000" pitchFamily="1" charset="-128"/>
              </a:rPr>
              <a:t>外側のコーンの角度</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CSpotLight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CSpotLight</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p:txBody>
      </p:sp>
      <p:sp>
        <p:nvSpPr>
          <p:cNvPr id="17" name="正方形/長方形 16"/>
          <p:cNvSpPr/>
          <p:nvPr/>
        </p:nvSpPr>
        <p:spPr>
          <a:xfrm>
            <a:off x="450351" y="369114"/>
            <a:ext cx="5956546" cy="962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41867" y="369114"/>
            <a:ext cx="5865029" cy="1107996"/>
          </a:xfrm>
          <a:prstGeom prst="rect">
            <a:avLst/>
          </a:prstGeom>
        </p:spPr>
        <p:txBody>
          <a:bodyPr wrap="square">
            <a:spAutoFit/>
          </a:bodyPr>
          <a:lstStyle/>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スポットライト内側の円錐の角度</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０～</a:t>
            </a:r>
            <a:r>
              <a:rPr lang="en-US" altLang="ja-JP" sz="1100" dirty="0">
                <a:latin typeface="ゆたぽん（コーディング）" panose="02000609000000000000" pitchFamily="1" charset="-128"/>
                <a:ea typeface="ゆたぽん（コーディング）" panose="02000609000000000000" pitchFamily="1" charset="-128"/>
              </a:rPr>
              <a:t>π</a:t>
            </a:r>
            <a:r>
              <a:rPr lang="ja-JP" altLang="en-US" sz="1100" dirty="0">
                <a:latin typeface="ゆたぽん（コーディング）" panose="02000609000000000000" pitchFamily="1" charset="-128"/>
                <a:ea typeface="ゆたぽん（コーディング）" panose="02000609000000000000" pitchFamily="1" charset="-128"/>
              </a:rPr>
              <a:t>ラジアン</a:t>
            </a:r>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setTheta</a:t>
            </a:r>
            <a:r>
              <a:rPr lang="en-US" altLang="ja-JP" sz="1100" dirty="0">
                <a:latin typeface="ゆたぽん（コーディング）" panose="02000609000000000000" pitchFamily="1" charset="-128"/>
                <a:ea typeface="ゆたぽん（コーディング）" panose="02000609000000000000" pitchFamily="1" charset="-128"/>
              </a:rPr>
              <a:t>(float value) { this-&gt;</a:t>
            </a:r>
            <a:r>
              <a:rPr lang="en-US" altLang="ja-JP" sz="1100" dirty="0" err="1">
                <a:latin typeface="ゆたぽん（コーディング）" panose="02000609000000000000" pitchFamily="1" charset="-128"/>
                <a:ea typeface="ゆたぽん（コーディング）" panose="02000609000000000000" pitchFamily="1" charset="-128"/>
              </a:rPr>
              <a:t>m_light.Theta</a:t>
            </a:r>
            <a:r>
              <a:rPr lang="en-US" altLang="ja-JP" sz="1100" dirty="0">
                <a:latin typeface="ゆたぽん（コーディング）" panose="02000609000000000000" pitchFamily="1" charset="-128"/>
                <a:ea typeface="ゆたぽん（コーディング）" panose="02000609000000000000" pitchFamily="1" charset="-128"/>
              </a:rPr>
              <a:t> = value; }</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スポットライト外側の円錐の角度</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０～</a:t>
            </a:r>
            <a:r>
              <a:rPr lang="en-US" altLang="ja-JP" sz="1100" dirty="0">
                <a:latin typeface="ゆたぽん（コーディング）" panose="02000609000000000000" pitchFamily="1" charset="-128"/>
                <a:ea typeface="ゆたぽん（コーディング）" panose="02000609000000000000" pitchFamily="1" charset="-128"/>
              </a:rPr>
              <a:t>π</a:t>
            </a:r>
            <a:r>
              <a:rPr lang="ja-JP" altLang="en-US" sz="1100" dirty="0">
                <a:latin typeface="ゆたぽん（コーディング）" panose="02000609000000000000" pitchFamily="1" charset="-128"/>
                <a:ea typeface="ゆたぽん（コーディング）" panose="02000609000000000000" pitchFamily="1" charset="-128"/>
              </a:rPr>
              <a:t>ラジアン</a:t>
            </a:r>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setPhi</a:t>
            </a:r>
            <a:r>
              <a:rPr lang="en-US" altLang="ja-JP" sz="1100" dirty="0">
                <a:latin typeface="ゆたぽん（コーディング）" panose="02000609000000000000" pitchFamily="1" charset="-128"/>
                <a:ea typeface="ゆたぽん（コーディング）" panose="02000609000000000000" pitchFamily="1" charset="-128"/>
              </a:rPr>
              <a:t>(float value) { this-&gt;</a:t>
            </a:r>
            <a:r>
              <a:rPr lang="en-US" altLang="ja-JP" sz="1100" dirty="0" err="1">
                <a:latin typeface="ゆたぽん（コーディング）" panose="02000609000000000000" pitchFamily="1" charset="-128"/>
                <a:ea typeface="ゆたぽん（コーディング）" panose="02000609000000000000" pitchFamily="1" charset="-128"/>
              </a:rPr>
              <a:t>m_light.Phi</a:t>
            </a:r>
            <a:r>
              <a:rPr lang="en-US" altLang="ja-JP" sz="1100" dirty="0">
                <a:latin typeface="ゆたぽん（コーディング）" panose="02000609000000000000" pitchFamily="1" charset="-128"/>
                <a:ea typeface="ゆたぽん（コーディング）" panose="02000609000000000000" pitchFamily="1" charset="-128"/>
              </a:rPr>
              <a:t> = value; }</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2" name="正方形/長方形 1"/>
          <p:cNvSpPr/>
          <p:nvPr/>
        </p:nvSpPr>
        <p:spPr>
          <a:xfrm>
            <a:off x="424783" y="6094328"/>
            <a:ext cx="5956545" cy="2123658"/>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#pragma once</a:t>
            </a:r>
          </a:p>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Light.h</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ディレクショナルライトクラス</a:t>
            </a: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 public </a:t>
            </a:r>
            <a:r>
              <a:rPr lang="en-US" altLang="ja-JP" sz="1100" dirty="0" err="1">
                <a:latin typeface="ゆたぽん（コーディング）" panose="02000609000000000000" pitchFamily="1" charset="-128"/>
                <a:ea typeface="ゆたぽん（コーディング）" panose="02000609000000000000" pitchFamily="1" charset="-128"/>
              </a:rPr>
              <a:t>CLight</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p>
          <a:p>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光の方向ベクトル</a:t>
            </a: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setDirection</a:t>
            </a:r>
            <a:r>
              <a:rPr lang="en-US" altLang="ja-JP" sz="1100" dirty="0">
                <a:latin typeface="ゆたぽん（コーディング）" panose="02000609000000000000" pitchFamily="1" charset="-128"/>
                <a:ea typeface="ゆたぽん（コーディング）" panose="02000609000000000000" pitchFamily="1" charset="-128"/>
              </a:rPr>
              <a:t>(D3DVECTOR value) { this-&gt;</a:t>
            </a:r>
            <a:r>
              <a:rPr lang="en-US" altLang="ja-JP" sz="1100" dirty="0" err="1">
                <a:latin typeface="ゆたぽん（コーディング）" panose="02000609000000000000" pitchFamily="1" charset="-128"/>
                <a:ea typeface="ゆたぽん（コーディング）" panose="02000609000000000000" pitchFamily="1" charset="-128"/>
              </a:rPr>
              <a:t>m_light.Direction</a:t>
            </a:r>
            <a:r>
              <a:rPr lang="en-US" altLang="ja-JP" sz="1100" dirty="0">
                <a:latin typeface="ゆたぽん（コーディング）" panose="02000609000000000000" pitchFamily="1" charset="-128"/>
                <a:ea typeface="ゆたぽん（コーディング）" panose="02000609000000000000" pitchFamily="1" charset="-128"/>
              </a:rPr>
              <a:t> = value; }</a:t>
            </a:r>
          </a:p>
          <a:p>
            <a:r>
              <a:rPr lang="en-US" altLang="ja-JP" sz="1100" dirty="0" smtClean="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12" name="正方形/長方形 11"/>
          <p:cNvSpPr/>
          <p:nvPr/>
        </p:nvSpPr>
        <p:spPr>
          <a:xfrm>
            <a:off x="211790" y="5868144"/>
            <a:ext cx="1335622" cy="261610"/>
          </a:xfrm>
          <a:prstGeom prst="rect">
            <a:avLst/>
          </a:prstGeom>
        </p:spPr>
        <p:txBody>
          <a:bodyPr wrap="none">
            <a:spAutoFit/>
          </a:bodyPr>
          <a:lstStyle/>
          <a:p>
            <a:r>
              <a:rPr lang="en-US" altLang="ja-JP" sz="1100" dirty="0" smtClean="0"/>
              <a:t>&lt;</a:t>
            </a:r>
            <a:r>
              <a:rPr lang="en-US" altLang="ja-JP" sz="1100" dirty="0" err="1" smtClean="0"/>
              <a:t>DirectionalLight.h</a:t>
            </a:r>
            <a:r>
              <a:rPr lang="en-US" altLang="ja-JP" sz="1100" dirty="0" smtClean="0"/>
              <a:t>&gt;</a:t>
            </a:r>
            <a:endParaRPr lang="ja-JP" altLang="en-US" sz="1100" dirty="0"/>
          </a:p>
        </p:txBody>
      </p:sp>
      <p:sp>
        <p:nvSpPr>
          <p:cNvPr id="13" name="正方形/長方形 12"/>
          <p:cNvSpPr/>
          <p:nvPr/>
        </p:nvSpPr>
        <p:spPr>
          <a:xfrm>
            <a:off x="309506" y="6094327"/>
            <a:ext cx="6265682" cy="21120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33185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96</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16024" y="179512"/>
            <a:ext cx="1468672" cy="261610"/>
          </a:xfrm>
          <a:prstGeom prst="rect">
            <a:avLst/>
          </a:prstGeom>
        </p:spPr>
        <p:txBody>
          <a:bodyPr wrap="none">
            <a:spAutoFit/>
          </a:bodyPr>
          <a:lstStyle/>
          <a:p>
            <a:r>
              <a:rPr lang="en-US" altLang="ja-JP" sz="1100" dirty="0"/>
              <a:t>&lt;</a:t>
            </a:r>
            <a:r>
              <a:rPr lang="en-US" altLang="ja-JP" sz="1100" dirty="0" smtClean="0"/>
              <a:t>DirectionalLight.cpp&gt;</a:t>
            </a:r>
            <a:endParaRPr lang="ja-JP" altLang="en-US" sz="1100" dirty="0"/>
          </a:p>
        </p:txBody>
      </p:sp>
      <p:sp>
        <p:nvSpPr>
          <p:cNvPr id="15" name="正方形/長方形 14"/>
          <p:cNvSpPr/>
          <p:nvPr/>
        </p:nvSpPr>
        <p:spPr>
          <a:xfrm>
            <a:off x="310568" y="441122"/>
            <a:ext cx="6265682" cy="3139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72223" y="441122"/>
            <a:ext cx="6483300" cy="3139321"/>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DirectionalLight.h</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int</a:t>
            </a:r>
            <a:r>
              <a:rPr lang="en-US" altLang="ja-JP" sz="1100" dirty="0">
                <a:latin typeface="ゆたぽん（コーディング）" panose="02000609000000000000" pitchFamily="1" charset="-128"/>
                <a:ea typeface="ゆたぽん（コーディング）" panose="02000609000000000000" pitchFamily="1" charset="-128"/>
              </a:rPr>
              <a:t> id) : </a:t>
            </a:r>
            <a:r>
              <a:rPr lang="en-US" altLang="ja-JP" sz="1100" dirty="0" err="1">
                <a:latin typeface="ゆたぽん（コーディング）" panose="02000609000000000000" pitchFamily="1" charset="-128"/>
                <a:ea typeface="ゆたぽん（コーディング）" panose="02000609000000000000" pitchFamily="1" charset="-128"/>
              </a:rPr>
              <a:t>CLight</a:t>
            </a:r>
            <a:r>
              <a:rPr lang="en-US" altLang="ja-JP" sz="1100" dirty="0">
                <a:latin typeface="ゆたぽん（コーディング）" panose="02000609000000000000" pitchFamily="1" charset="-128"/>
                <a:ea typeface="ゆたぽん（コーディング）" panose="02000609000000000000" pitchFamily="1" charset="-128"/>
              </a:rPr>
              <a:t>(id)</a:t>
            </a: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m_light.Type</a:t>
            </a:r>
            <a:r>
              <a:rPr lang="en-US" altLang="ja-JP" sz="1100" dirty="0">
                <a:latin typeface="ゆたぽん（コーディング）" panose="02000609000000000000" pitchFamily="1" charset="-128"/>
                <a:ea typeface="ゆたぽん（コーディング）" panose="02000609000000000000" pitchFamily="1" charset="-128"/>
              </a:rPr>
              <a:t>= D3DLIGHT_DIRECTIONAL;//</a:t>
            </a:r>
            <a:r>
              <a:rPr lang="ja-JP" altLang="en-US" sz="1100" dirty="0">
                <a:latin typeface="ゆたぽん（コーディング）" panose="02000609000000000000" pitchFamily="1" charset="-128"/>
                <a:ea typeface="ゆたぽん（コーディング）" panose="02000609000000000000" pitchFamily="1" charset="-128"/>
              </a:rPr>
              <a:t>ディレクショナルライト</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  //</a:t>
            </a:r>
            <a:r>
              <a:rPr lang="ja-JP" altLang="en-US" sz="1100" dirty="0">
                <a:latin typeface="ゆたぽん（コーディング）" panose="02000609000000000000" pitchFamily="1" charset="-128"/>
                <a:ea typeface="ゆたぽん（コーディング）" panose="02000609000000000000" pitchFamily="1" charset="-128"/>
              </a:rPr>
              <a:t>ライトの初期化</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設定漏れを考慮し初期化を行う</a:t>
            </a:r>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m_light.Diffuse</a:t>
            </a:r>
            <a:r>
              <a:rPr lang="en-US" altLang="ja-JP" sz="1100" dirty="0">
                <a:latin typeface="ゆたぽん（コーディング）" panose="02000609000000000000" pitchFamily="1" charset="-128"/>
                <a:ea typeface="ゆたぽん（コーディング）" panose="02000609000000000000" pitchFamily="1" charset="-128"/>
              </a:rPr>
              <a:t> = D3DXCOLOR(1.0f, 1.0f, 1.0f, 1.0f);//</a:t>
            </a:r>
            <a:r>
              <a:rPr lang="ja-JP" altLang="en-US" sz="1100" dirty="0">
                <a:latin typeface="ゆたぽん（コーディング）" panose="02000609000000000000" pitchFamily="1" charset="-128"/>
                <a:ea typeface="ゆたぽん（コーディング）" panose="02000609000000000000" pitchFamily="1" charset="-128"/>
              </a:rPr>
              <a:t>ディフューズ</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拡散光</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m_light.Specular</a:t>
            </a:r>
            <a:r>
              <a:rPr lang="en-US" altLang="ja-JP" sz="1100" dirty="0">
                <a:latin typeface="ゆたぽん（コーディング）" panose="02000609000000000000" pitchFamily="1" charset="-128"/>
                <a:ea typeface="ゆたぽん（コーディング）" panose="02000609000000000000" pitchFamily="1" charset="-128"/>
              </a:rPr>
              <a:t>= D3DXCOLOR(1.0f, 1.0f, 1.0f, 1.0f);//</a:t>
            </a:r>
            <a:r>
              <a:rPr lang="ja-JP" altLang="en-US" sz="1100" dirty="0">
                <a:latin typeface="ゆたぽん（コーディング）" panose="02000609000000000000" pitchFamily="1" charset="-128"/>
                <a:ea typeface="ゆたぽん（コーディング）" panose="02000609000000000000" pitchFamily="1" charset="-128"/>
              </a:rPr>
              <a:t>スペキュラー</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鏡面反射光</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m_light.Ambient</a:t>
            </a:r>
            <a:r>
              <a:rPr lang="en-US" altLang="ja-JP" sz="1100" dirty="0">
                <a:latin typeface="ゆたぽん（コーディング）" panose="02000609000000000000" pitchFamily="1" charset="-128"/>
                <a:ea typeface="ゆたぽん（コーディング）" panose="02000609000000000000" pitchFamily="1" charset="-128"/>
              </a:rPr>
              <a:t>= D3DXCOLOR(1.0f, 1.0f, 1.0f, 1.0f);//</a:t>
            </a:r>
            <a:r>
              <a:rPr lang="ja-JP" altLang="en-US" sz="1100" dirty="0">
                <a:latin typeface="ゆたぽん（コーディング）" panose="02000609000000000000" pitchFamily="1" charset="-128"/>
                <a:ea typeface="ゆたぽん（コーディング）" panose="02000609000000000000" pitchFamily="1" charset="-128"/>
              </a:rPr>
              <a:t>アンビエント</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環境光</a:t>
            </a:r>
            <a:r>
              <a:rPr lang="en-US" altLang="ja-JP" sz="1100" dirty="0">
                <a:latin typeface="ゆたぽん（コーディング）" panose="02000609000000000000" pitchFamily="1" charset="-128"/>
                <a:ea typeface="ゆたぽん（コーディング）" panose="02000609000000000000" pitchFamily="1" charset="-128"/>
              </a:rPr>
              <a:t>)</a:t>
            </a:r>
            <a:r>
              <a:rPr lang="ja-JP" altLang="en-US" sz="1100" dirty="0">
                <a:latin typeface="ゆたぽん（コーディング）" panose="02000609000000000000" pitchFamily="1" charset="-128"/>
                <a:ea typeface="ゆたぽん（コーディング）" panose="02000609000000000000" pitchFamily="1" charset="-128"/>
              </a:rPr>
              <a:t>色</a:t>
            </a:r>
          </a:p>
          <a:p>
            <a:r>
              <a:rPr lang="en-US" altLang="ja-JP" sz="1100" dirty="0" smtClean="0">
                <a:latin typeface="ゆたぽん（コーディング）" panose="02000609000000000000" pitchFamily="1" charset="-128"/>
                <a:ea typeface="ゆたぽん（コーディング）" panose="02000609000000000000" pitchFamily="1" charset="-128"/>
              </a:rPr>
              <a:t>  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m_light.Direction</a:t>
            </a:r>
            <a:r>
              <a:rPr lang="en-US" altLang="ja-JP" sz="1100" dirty="0">
                <a:latin typeface="ゆたぽん（コーディング）" panose="02000609000000000000" pitchFamily="1" charset="-128"/>
                <a:ea typeface="ゆたぽん（コーディング）" panose="02000609000000000000" pitchFamily="1" charset="-128"/>
              </a:rPr>
              <a:t>= D3DXVECTOR3(0.0f, -1.0f, 0.0f);//</a:t>
            </a:r>
            <a:r>
              <a:rPr lang="ja-JP" altLang="en-US" sz="1100" dirty="0">
                <a:latin typeface="ゆたぽん（コーディング）" panose="02000609000000000000" pitchFamily="1" charset="-128"/>
                <a:ea typeface="ゆたぽん（コーディング）" panose="02000609000000000000" pitchFamily="1" charset="-128"/>
              </a:rPr>
              <a:t>ライトの方向ベクトル</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CDirectionalLight</a:t>
            </a:r>
            <a:r>
              <a:rPr lang="en-US" altLang="ja-JP" sz="1100" dirty="0">
                <a:latin typeface="ゆたぽん（コーディング）" panose="02000609000000000000" pitchFamily="1" charset="-128"/>
                <a:ea typeface="ゆたぽん（コーディング）" panose="02000609000000000000" pitchFamily="1" charset="-128"/>
              </a:rPr>
              <a:t>(void)</a:t>
            </a: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p:txBody>
      </p:sp>
      <p:sp>
        <p:nvSpPr>
          <p:cNvPr id="16" name="テキスト ボックス 15"/>
          <p:cNvSpPr txBox="1"/>
          <p:nvPr/>
        </p:nvSpPr>
        <p:spPr>
          <a:xfrm>
            <a:off x="332656" y="3846691"/>
            <a:ext cx="2182008" cy="369332"/>
          </a:xfrm>
          <a:prstGeom prst="rect">
            <a:avLst/>
          </a:prstGeom>
          <a:noFill/>
        </p:spPr>
        <p:txBody>
          <a:bodyPr wrap="none" rtlCol="0">
            <a:spAutoFit/>
          </a:bodyPr>
          <a:lstStyle/>
          <a:p>
            <a:r>
              <a:rPr kumimoji="1" lang="ja-JP" altLang="en-US" u="sng" dirty="0" smtClean="0"/>
              <a:t>７．１</a:t>
            </a:r>
            <a:r>
              <a:rPr lang="ja-JP" altLang="en-US" u="sng" dirty="0" smtClean="0"/>
              <a:t>３</a:t>
            </a:r>
            <a:r>
              <a:rPr kumimoji="1" lang="ja-JP" altLang="en-US" u="sng" dirty="0" smtClean="0"/>
              <a:t>　ライトの実装</a:t>
            </a:r>
            <a:endParaRPr kumimoji="1" lang="ja-JP" altLang="en-US" u="sng" dirty="0"/>
          </a:p>
        </p:txBody>
      </p:sp>
      <p:sp>
        <p:nvSpPr>
          <p:cNvPr id="19" name="テキスト ボックス 18"/>
          <p:cNvSpPr txBox="1"/>
          <p:nvPr/>
        </p:nvSpPr>
        <p:spPr>
          <a:xfrm>
            <a:off x="476672" y="4141113"/>
            <a:ext cx="6597352" cy="261610"/>
          </a:xfrm>
          <a:prstGeom prst="rect">
            <a:avLst/>
          </a:prstGeom>
          <a:noFill/>
        </p:spPr>
        <p:txBody>
          <a:bodyPr wrap="square" rtlCol="0">
            <a:spAutoFit/>
          </a:bodyPr>
          <a:lstStyle/>
          <a:p>
            <a:r>
              <a:rPr lang="ja-JP" altLang="en-US" sz="1100" dirty="0" smtClean="0"/>
              <a:t>　本プログラムでは方向性ライトを</a:t>
            </a:r>
            <a:r>
              <a:rPr lang="en-US" altLang="ja-JP" sz="1100" dirty="0" smtClean="0"/>
              <a:t>1</a:t>
            </a:r>
            <a:r>
              <a:rPr lang="ja-JP" altLang="en-US" sz="1100" dirty="0" smtClean="0"/>
              <a:t>つ作成する実装例である。</a:t>
            </a:r>
            <a:endParaRPr lang="en-US" altLang="ja-JP" sz="1100" dirty="0" smtClean="0"/>
          </a:p>
        </p:txBody>
      </p:sp>
      <p:sp>
        <p:nvSpPr>
          <p:cNvPr id="3" name="正方形/長方形 2"/>
          <p:cNvSpPr/>
          <p:nvPr/>
        </p:nvSpPr>
        <p:spPr>
          <a:xfrm>
            <a:off x="332656" y="4572000"/>
            <a:ext cx="4666828" cy="3477875"/>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#pragma once</a:t>
            </a:r>
          </a:p>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CharacterA.h</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CharacterB.h</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Camera.h</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b="1" dirty="0">
                <a:latin typeface="ゆたぽん（コーディング）" panose="02000609000000000000" pitchFamily="1" charset="-128"/>
                <a:ea typeface="ゆたぽん（コーディング）" panose="02000609000000000000" pitchFamily="1" charset="-128"/>
              </a:rPr>
              <a:t>#include "</a:t>
            </a:r>
            <a:r>
              <a:rPr lang="en-US" altLang="ja-JP" sz="1100" b="1" dirty="0" err="1">
                <a:latin typeface="ゆたぽん（コーディング）" panose="02000609000000000000" pitchFamily="1" charset="-128"/>
                <a:ea typeface="ゆたぽん（コーディング）" panose="02000609000000000000" pitchFamily="1" charset="-128"/>
              </a:rPr>
              <a:t>DirectionalLight.h</a:t>
            </a:r>
            <a:r>
              <a:rPr lang="en-US" altLang="ja-JP" sz="1100" b="1"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class </a:t>
            </a:r>
            <a:r>
              <a:rPr lang="en-US" altLang="ja-JP" sz="1100" dirty="0" err="1">
                <a:latin typeface="ゆたぽん（コーディング）" panose="02000609000000000000" pitchFamily="1" charset="-128"/>
                <a:ea typeface="ゆたぽん（コーディング）" panose="02000609000000000000" pitchFamily="1" charset="-128"/>
              </a:rPr>
              <a:t>CTestScene</a:t>
            </a:r>
            <a:endParaRPr lang="en-US" altLang="ja-JP"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public:</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Initialize();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Update();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void </a:t>
            </a:r>
            <a:r>
              <a:rPr lang="en-US" altLang="ja-JP" sz="1100" dirty="0">
                <a:latin typeface="ゆたぽん（コーディング）" panose="02000609000000000000" pitchFamily="1" charset="-128"/>
                <a:ea typeface="ゆたぽん（コーディング）" panose="02000609000000000000" pitchFamily="1" charset="-128"/>
              </a:rPr>
              <a:t>Draw();</a:t>
            </a:r>
          </a:p>
          <a:p>
            <a:r>
              <a:rPr lang="en-US" altLang="ja-JP" sz="1100" dirty="0">
                <a:latin typeface="ゆたぽん（コーディング）" panose="02000609000000000000" pitchFamily="1" charset="-128"/>
                <a:ea typeface="ゆたぽん（コーディング）" panose="02000609000000000000" pitchFamily="1" charset="-128"/>
              </a:rPr>
              <a:t>private: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CCharacterA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CCharacterB</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err="1" smtClean="0">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 </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err="1" smtClean="0">
                <a:latin typeface="ゆたぽん（コーディング）" panose="02000609000000000000" pitchFamily="1" charset="-128"/>
                <a:ea typeface="ゆたぽん（コーディング）" panose="02000609000000000000" pitchFamily="1" charset="-128"/>
              </a:rPr>
              <a:t>CDirectionalLight</a:t>
            </a:r>
            <a:r>
              <a:rPr lang="en-US" altLang="ja-JP" sz="1100" b="1" dirty="0">
                <a:latin typeface="ゆたぽん（コーディング）" panose="02000609000000000000" pitchFamily="1" charset="-128"/>
                <a:ea typeface="ゆたぽん（コーディング）" panose="02000609000000000000" pitchFamily="1" charset="-128"/>
              </a:rPr>
              <a:t>* </a:t>
            </a:r>
            <a:r>
              <a:rPr lang="en-US" altLang="ja-JP" sz="1100" b="1" dirty="0" err="1">
                <a:latin typeface="ゆたぽん（コーディング）" panose="02000609000000000000" pitchFamily="1" charset="-128"/>
                <a:ea typeface="ゆたぽん（コーディング）" panose="02000609000000000000" pitchFamily="1" charset="-128"/>
              </a:rPr>
              <a:t>m_pDirLight</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20" name="正方形/長方形 19"/>
          <p:cNvSpPr/>
          <p:nvPr/>
        </p:nvSpPr>
        <p:spPr>
          <a:xfrm>
            <a:off x="310568" y="4572000"/>
            <a:ext cx="6265682"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11790" y="4355976"/>
            <a:ext cx="1013419" cy="261610"/>
          </a:xfrm>
          <a:prstGeom prst="rect">
            <a:avLst/>
          </a:prstGeom>
        </p:spPr>
        <p:txBody>
          <a:bodyPr wrap="none">
            <a:spAutoFit/>
          </a:bodyPr>
          <a:lstStyle/>
          <a:p>
            <a:r>
              <a:rPr lang="en-US" altLang="ja-JP" sz="1100" dirty="0" smtClean="0"/>
              <a:t>&lt;</a:t>
            </a:r>
            <a:r>
              <a:rPr lang="en-US" altLang="ja-JP" sz="1100" dirty="0" err="1" smtClean="0"/>
              <a:t>TestScene.h</a:t>
            </a:r>
            <a:r>
              <a:rPr lang="en-US" altLang="ja-JP" sz="1100" dirty="0" smtClean="0"/>
              <a:t>&gt;</a:t>
            </a:r>
            <a:endParaRPr lang="ja-JP" altLang="en-US" sz="1100" dirty="0"/>
          </a:p>
        </p:txBody>
      </p:sp>
    </p:spTree>
    <p:extLst>
      <p:ext uri="{BB962C8B-B14F-4D97-AF65-F5344CB8AC3E}">
        <p14:creationId xmlns:p14="http://schemas.microsoft.com/office/powerpoint/2010/main" val="27831322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97</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332656" y="395536"/>
            <a:ext cx="6120680" cy="7879080"/>
          </a:xfrm>
          <a:prstGeom prst="rect">
            <a:avLst/>
          </a:prstGeom>
        </p:spPr>
        <p:txBody>
          <a:bodyPr wrap="square">
            <a:spAutoFit/>
          </a:bodyPr>
          <a:lstStyle/>
          <a:p>
            <a:r>
              <a:rPr lang="en-US" altLang="ja-JP" sz="1100" dirty="0">
                <a:latin typeface="ゆたぽん（コーディング）" panose="02000609000000000000" pitchFamily="1" charset="-128"/>
                <a:ea typeface="ゆたぽん（コーディング）" panose="02000609000000000000" pitchFamily="1" charset="-128"/>
              </a:rPr>
              <a:t>#include "</a:t>
            </a:r>
            <a:r>
              <a:rPr lang="en-US" altLang="ja-JP" sz="1100" dirty="0" err="1">
                <a:latin typeface="ゆたぽん（コーディング）" panose="02000609000000000000" pitchFamily="1" charset="-128"/>
                <a:ea typeface="ゆたぽん（コーディング）" panose="02000609000000000000" pitchFamily="1" charset="-128"/>
              </a:rPr>
              <a:t>TestScene.h</a:t>
            </a:r>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a:latin typeface="ゆたぽん（コーディング）" panose="02000609000000000000" pitchFamily="1" charset="-128"/>
                <a:ea typeface="ゆたぽん（コーディング）" panose="02000609000000000000" pitchFamily="1" charset="-128"/>
              </a:rPr>
              <a:t>　</a:t>
            </a:r>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 = NULL;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 = NULL;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 = NULL;</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m_pDirLight</a:t>
            </a:r>
            <a:r>
              <a:rPr lang="en-US" altLang="ja-JP" sz="1100" b="1" dirty="0">
                <a:latin typeface="ゆたぽん（コーディング）" panose="02000609000000000000" pitchFamily="1" charset="-128"/>
                <a:ea typeface="ゆたぽん（コーディング）" panose="02000609000000000000" pitchFamily="1" charset="-128"/>
              </a:rPr>
              <a:t> = NULL;</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SAFE_DELETE(this-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SAFE_DELETE(this-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SAFE_DELETE(this-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SAFE_DELETE(this-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m_pDirLight</a:t>
            </a:r>
            <a:r>
              <a:rPr lang="en-US" altLang="ja-JP" sz="1100" b="1" dirty="0">
                <a:latin typeface="ゆたぽん（コーディング）" panose="02000609000000000000" pitchFamily="1" charset="-128"/>
                <a:ea typeface="ゆたぽん（コーディング）" panose="02000609000000000000" pitchFamily="1" charset="-128"/>
              </a:rPr>
              <a:t>);</a:t>
            </a:r>
          </a:p>
          <a:p>
            <a:r>
              <a:rPr lang="en-US" altLang="ja-JP" sz="1100" dirty="0">
                <a:latin typeface="ゆたぽん（コーディング）" panose="02000609000000000000" pitchFamily="1" charset="-128"/>
                <a:ea typeface="ゆたぽん（コーディング）" panose="02000609000000000000" pitchFamily="1" charset="-128"/>
              </a:rPr>
              <a:t>}</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void </a:t>
            </a:r>
            <a:r>
              <a:rPr lang="en-US" altLang="ja-JP" sz="1100" dirty="0" err="1">
                <a:latin typeface="ゆたぽん（コーディング）" panose="02000609000000000000" pitchFamily="1" charset="-128"/>
                <a:ea typeface="ゆたぽん（コーディング）" panose="02000609000000000000" pitchFamily="1" charset="-128"/>
              </a:rPr>
              <a:t>CTestScene</a:t>
            </a:r>
            <a:r>
              <a:rPr lang="en-US" altLang="ja-JP" sz="1100" dirty="0">
                <a:latin typeface="ゆたぽん（コーディング）" panose="02000609000000000000" pitchFamily="1" charset="-128"/>
                <a:ea typeface="ゆたぽん（コーディング）" panose="02000609000000000000" pitchFamily="1" charset="-128"/>
              </a:rPr>
              <a:t>::Initialize()</a:t>
            </a: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(this-&gt;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 == NULL)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 = new </a:t>
            </a:r>
            <a:r>
              <a:rPr lang="en-US" altLang="ja-JP" sz="1100" dirty="0" err="1">
                <a:latin typeface="ゆたぽん（コーディング）" panose="02000609000000000000" pitchFamily="1" charset="-128"/>
                <a:ea typeface="ゆたぽん（コーディング）" panose="02000609000000000000" pitchFamily="1" charset="-128"/>
              </a:rPr>
              <a:t>CCharacterA</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-&gt;Initialize();</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(this-&gt;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 == NULL)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 = new </a:t>
            </a:r>
            <a:r>
              <a:rPr lang="en-US" altLang="ja-JP" sz="1100" dirty="0" err="1">
                <a:latin typeface="ゆたぽん（コーディング）" panose="02000609000000000000" pitchFamily="1" charset="-128"/>
                <a:ea typeface="ゆたぽん（コーディング）" panose="02000609000000000000" pitchFamily="1" charset="-128"/>
              </a:rPr>
              <a:t>CCharacterB</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m_pCharaB</a:t>
            </a:r>
            <a:r>
              <a:rPr lang="en-US" altLang="ja-JP" sz="1100" dirty="0">
                <a:latin typeface="ゆたぽん（コーディング）" panose="02000609000000000000" pitchFamily="1" charset="-128"/>
                <a:ea typeface="ゆたぽん（コーディング）" panose="02000609000000000000" pitchFamily="1" charset="-128"/>
              </a:rPr>
              <a:t>-&gt;Initialize();</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if </a:t>
            </a:r>
            <a:r>
              <a:rPr lang="en-US" altLang="ja-JP" sz="1100" dirty="0">
                <a:latin typeface="ゆたぽん（コーディング）" panose="02000609000000000000" pitchFamily="1" charset="-128"/>
                <a:ea typeface="ゆたぽん（コーディング）" panose="02000609000000000000" pitchFamily="1" charset="-128"/>
              </a:rPr>
              <a:t>(this-&gt;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 == NULL)</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 = new </a:t>
            </a:r>
            <a:r>
              <a:rPr lang="en-US" altLang="ja-JP" sz="1100" dirty="0" err="1">
                <a:latin typeface="ゆたぽん（コーディング）" panose="02000609000000000000" pitchFamily="1" charset="-128"/>
                <a:ea typeface="ゆたぽん（コーディング）" panose="02000609000000000000" pitchFamily="1" charset="-128"/>
              </a:rPr>
              <a:t>CCamera</a:t>
            </a:r>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a:t>
            </a:r>
            <a:endParaRPr lang="en-US" altLang="ja-JP" sz="1100" dirty="0">
              <a:latin typeface="ゆたぽん（コーディング）" panose="02000609000000000000" pitchFamily="1" charset="-128"/>
              <a:ea typeface="ゆたぽん（コーディング）" panose="02000609000000000000" pitchFamily="1" charset="-128"/>
            </a:endParaRP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-&gt;Initialize();</a:t>
            </a:r>
          </a:p>
          <a:p>
            <a:r>
              <a:rPr lang="ja-JP" altLang="en-US" sz="1100" dirty="0" smtClean="0">
                <a:latin typeface="ゆたぽん（コーディング）" panose="02000609000000000000" pitchFamily="1" charset="-128"/>
                <a:ea typeface="ゆたぽん（コーディング）" panose="02000609000000000000" pitchFamily="1" charset="-128"/>
              </a:rPr>
              <a:t>　　</a:t>
            </a:r>
            <a:r>
              <a:rPr lang="en-US" altLang="ja-JP" sz="1100" dirty="0" smtClean="0">
                <a:latin typeface="ゆたぽん（コーディング）" panose="02000609000000000000" pitchFamily="1" charset="-128"/>
                <a:ea typeface="ゆたぽん（コーディング）" panose="02000609000000000000" pitchFamily="1" charset="-128"/>
              </a:rPr>
              <a:t>this-</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m_pCamera</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setTarget</a:t>
            </a:r>
            <a:r>
              <a:rPr lang="en-US" altLang="ja-JP" sz="1100" dirty="0">
                <a:latin typeface="ゆたぽん（コーディング）" panose="02000609000000000000" pitchFamily="1" charset="-128"/>
                <a:ea typeface="ゆたぽん（コーディング）" panose="02000609000000000000" pitchFamily="1" charset="-128"/>
              </a:rPr>
              <a:t>(this-&gt;</a:t>
            </a:r>
            <a:r>
              <a:rPr lang="en-US" altLang="ja-JP" sz="1100" dirty="0" err="1">
                <a:latin typeface="ゆたぽん（コーディング）" panose="02000609000000000000" pitchFamily="1" charset="-128"/>
                <a:ea typeface="ゆたぽん（コーディング）" panose="02000609000000000000" pitchFamily="1" charset="-128"/>
              </a:rPr>
              <a:t>m_pCharaA</a:t>
            </a:r>
            <a:r>
              <a:rPr lang="en-US" altLang="ja-JP" sz="1100" dirty="0">
                <a:latin typeface="ゆたぽん（コーディング）" panose="02000609000000000000" pitchFamily="1" charset="-128"/>
                <a:ea typeface="ゆたぽん（コーディング）" panose="02000609000000000000" pitchFamily="1" charset="-128"/>
              </a:rPr>
              <a:t>-&gt;</a:t>
            </a:r>
            <a:r>
              <a:rPr lang="en-US" altLang="ja-JP" sz="1100" dirty="0" err="1">
                <a:latin typeface="ゆたぽん（コーディング）" panose="02000609000000000000" pitchFamily="1" charset="-128"/>
                <a:ea typeface="ゆたぽん（コーディング）" panose="02000609000000000000" pitchFamily="1" charset="-128"/>
              </a:rPr>
              <a:t>getInfo</a:t>
            </a:r>
            <a:r>
              <a:rPr lang="en-US" altLang="ja-JP" sz="1100" dirty="0">
                <a:latin typeface="ゆたぽん（コーディング）" panose="02000609000000000000" pitchFamily="1" charset="-128"/>
                <a:ea typeface="ゆたぽん（コーディング）" panose="02000609000000000000" pitchFamily="1" charset="-128"/>
              </a:rPr>
              <a:t>().position);</a:t>
            </a:r>
          </a:p>
          <a:p>
            <a:endParaRPr lang="ja-JP" altLang="en-US" sz="1100"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graphicsDevice</a:t>
            </a:r>
            <a:r>
              <a:rPr lang="en-US" altLang="ja-JP" sz="1100" b="1" dirty="0">
                <a:latin typeface="ゆたぽん（コーディング）" panose="02000609000000000000" pitchFamily="1" charset="-128"/>
                <a:ea typeface="ゆたぽん（コーディング）" panose="02000609000000000000" pitchFamily="1" charset="-128"/>
              </a:rPr>
              <a:t>()).</a:t>
            </a:r>
            <a:r>
              <a:rPr lang="en-US" altLang="ja-JP" sz="1100" b="1" dirty="0" err="1">
                <a:latin typeface="ゆたぽん（コーディング）" panose="02000609000000000000" pitchFamily="1" charset="-128"/>
                <a:ea typeface="ゆたぽん（コーディング）" panose="02000609000000000000" pitchFamily="1" charset="-128"/>
              </a:rPr>
              <a:t>SetRenderState</a:t>
            </a:r>
            <a:r>
              <a:rPr lang="en-US" altLang="ja-JP" sz="1100" b="1" dirty="0">
                <a:latin typeface="ゆたぽん（コーディング）" panose="02000609000000000000" pitchFamily="1" charset="-128"/>
                <a:ea typeface="ゆたぽん（コーディング）" panose="02000609000000000000" pitchFamily="1" charset="-128"/>
              </a:rPr>
              <a:t>(D3DRS_LIGHTING, true</a:t>
            </a:r>
            <a:r>
              <a:rPr lang="en-US" altLang="ja-JP" sz="1100" b="1" dirty="0" smtClean="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ライト設定有効化</a:t>
            </a:r>
            <a:endParaRPr lang="en-US" altLang="ja-JP" sz="1100" b="1" dirty="0">
              <a:latin typeface="ゆたぽん（コーディング）" panose="02000609000000000000" pitchFamily="1" charset="-128"/>
              <a:ea typeface="ゆたぽん（コーディング）" panose="02000609000000000000" pitchFamily="1" charset="-128"/>
            </a:endParaRPr>
          </a:p>
          <a:p>
            <a:endParaRPr lang="ja-JP" altLang="en-US"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m_pDirLight</a:t>
            </a:r>
            <a:r>
              <a:rPr lang="en-US" altLang="ja-JP" sz="1100" b="1" dirty="0">
                <a:latin typeface="ゆたぽん（コーディング）" panose="02000609000000000000" pitchFamily="1" charset="-128"/>
                <a:ea typeface="ゆたぽん（コーディング）" panose="02000609000000000000" pitchFamily="1" charset="-128"/>
              </a:rPr>
              <a:t> = new </a:t>
            </a:r>
            <a:r>
              <a:rPr lang="en-US" altLang="ja-JP" sz="1100" b="1" dirty="0" err="1">
                <a:latin typeface="ゆたぽん（コーディング）" panose="02000609000000000000" pitchFamily="1" charset="-128"/>
                <a:ea typeface="ゆたぽん（コーディング）" panose="02000609000000000000" pitchFamily="1" charset="-128"/>
              </a:rPr>
              <a:t>CDirectionalLight</a:t>
            </a:r>
            <a:r>
              <a:rPr lang="en-US" altLang="ja-JP" sz="1100" b="1" dirty="0">
                <a:latin typeface="ゆたぽん（コーディング）" panose="02000609000000000000" pitchFamily="1" charset="-128"/>
                <a:ea typeface="ゆたぽん（コーディング）" panose="02000609000000000000" pitchFamily="1" charset="-128"/>
              </a:rPr>
              <a:t>(0</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方向性ライトインスタンス化</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m_pDirLight</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setLight</a:t>
            </a:r>
            <a:r>
              <a:rPr lang="en-US" altLang="ja-JP" sz="1100" b="1" dirty="0" smtClean="0">
                <a:latin typeface="ゆたぽん（コーディング）" panose="02000609000000000000" pitchFamily="1" charset="-128"/>
                <a:ea typeface="ゆたぽん（コーディング）" panose="02000609000000000000" pitchFamily="1" charset="-128"/>
              </a:rPr>
              <a:t>();	</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ライト設置</a:t>
            </a:r>
            <a:endParaRPr lang="en-US" altLang="ja-JP" sz="1100" b="1" dirty="0">
              <a:latin typeface="ゆたぽん（コーディング）" panose="02000609000000000000" pitchFamily="1" charset="-128"/>
              <a:ea typeface="ゆたぽん（コーディング）" panose="02000609000000000000" pitchFamily="1" charset="-128"/>
            </a:endParaRPr>
          </a:p>
          <a:p>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this-</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m_pDirLight</a:t>
            </a:r>
            <a:r>
              <a:rPr lang="en-US" altLang="ja-JP" sz="1100" b="1" dirty="0">
                <a:latin typeface="ゆたぽん（コーディング）" panose="02000609000000000000" pitchFamily="1" charset="-128"/>
                <a:ea typeface="ゆたぽん（コーディング）" panose="02000609000000000000" pitchFamily="1" charset="-128"/>
              </a:rPr>
              <a:t>-&gt;</a:t>
            </a:r>
            <a:r>
              <a:rPr lang="en-US" altLang="ja-JP" sz="1100" b="1" dirty="0" err="1">
                <a:latin typeface="ゆたぽん（コーディング）" panose="02000609000000000000" pitchFamily="1" charset="-128"/>
                <a:ea typeface="ゆたぽん（コーディング）" panose="02000609000000000000" pitchFamily="1" charset="-128"/>
              </a:rPr>
              <a:t>EnableLight</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　　　　　　　</a:t>
            </a:r>
            <a:r>
              <a:rPr lang="en-US" altLang="ja-JP" sz="1100" b="1" dirty="0" smtClean="0">
                <a:latin typeface="ゆたぽん（コーディング）" panose="02000609000000000000" pitchFamily="1" charset="-128"/>
                <a:ea typeface="ゆたぽん（コーディング）" panose="02000609000000000000" pitchFamily="1" charset="-128"/>
              </a:rPr>
              <a:t>//</a:t>
            </a:r>
            <a:r>
              <a:rPr lang="ja-JP" altLang="en-US" sz="1100" b="1" dirty="0" smtClean="0">
                <a:latin typeface="ゆたぽん（コーディング）" panose="02000609000000000000" pitchFamily="1" charset="-128"/>
                <a:ea typeface="ゆたぽん（コーディング）" panose="02000609000000000000" pitchFamily="1" charset="-128"/>
              </a:rPr>
              <a:t>ライトスイッチオン</a:t>
            </a:r>
            <a:endParaRPr lang="en-US" altLang="ja-JP" sz="1100" b="1" dirty="0">
              <a:latin typeface="ゆたぽん（コーディング）" panose="02000609000000000000" pitchFamily="1" charset="-128"/>
              <a:ea typeface="ゆたぽん（コーディング）" panose="02000609000000000000" pitchFamily="1" charset="-128"/>
            </a:endParaRPr>
          </a:p>
          <a:p>
            <a:r>
              <a:rPr lang="en-US" altLang="ja-JP" sz="1100" dirty="0">
                <a:latin typeface="ゆたぽん（コーディング）" panose="02000609000000000000" pitchFamily="1" charset="-128"/>
                <a:ea typeface="ゆたぽん（コーディング）" panose="02000609000000000000" pitchFamily="1" charset="-128"/>
              </a:rPr>
              <a:t>}</a:t>
            </a:r>
          </a:p>
          <a:p>
            <a:r>
              <a:rPr lang="ja-JP" altLang="en-US" sz="1100" dirty="0" smtClean="0">
                <a:latin typeface="ゆたぽん（コーディング）" panose="02000609000000000000" pitchFamily="1" charset="-128"/>
                <a:ea typeface="ゆたぽん（コーディング）" panose="02000609000000000000" pitchFamily="1" charset="-128"/>
              </a:rPr>
              <a:t>・・・以下省略</a:t>
            </a:r>
            <a:endParaRPr lang="ja-JP" altLang="en-US" sz="1100" dirty="0">
              <a:latin typeface="ゆたぽん（コーディング）" panose="02000609000000000000" pitchFamily="1" charset="-128"/>
              <a:ea typeface="ゆたぽん（コーディング）" panose="02000609000000000000" pitchFamily="1" charset="-128"/>
            </a:endParaRPr>
          </a:p>
        </p:txBody>
      </p:sp>
      <p:sp>
        <p:nvSpPr>
          <p:cNvPr id="20" name="正方形/長方形 19"/>
          <p:cNvSpPr/>
          <p:nvPr/>
        </p:nvSpPr>
        <p:spPr>
          <a:xfrm>
            <a:off x="310568" y="395536"/>
            <a:ext cx="6265682" cy="7879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11790" y="179512"/>
            <a:ext cx="1146468" cy="261610"/>
          </a:xfrm>
          <a:prstGeom prst="rect">
            <a:avLst/>
          </a:prstGeom>
        </p:spPr>
        <p:txBody>
          <a:bodyPr wrap="none">
            <a:spAutoFit/>
          </a:bodyPr>
          <a:lstStyle/>
          <a:p>
            <a:r>
              <a:rPr lang="en-US" altLang="ja-JP" sz="1100" dirty="0" smtClean="0"/>
              <a:t>&lt;TestScene.cpp&gt;</a:t>
            </a:r>
            <a:endParaRPr lang="ja-JP" altLang="en-US" sz="1100" dirty="0"/>
          </a:p>
        </p:txBody>
      </p:sp>
    </p:spTree>
    <p:extLst>
      <p:ext uri="{BB962C8B-B14F-4D97-AF65-F5344CB8AC3E}">
        <p14:creationId xmlns:p14="http://schemas.microsoft.com/office/powerpoint/2010/main" val="37927080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2696" y="395536"/>
            <a:ext cx="59766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a:spLocks noGrp="1"/>
          </p:cNvSpPr>
          <p:nvPr>
            <p:ph type="title"/>
          </p:nvPr>
        </p:nvSpPr>
        <p:spPr>
          <a:xfrm>
            <a:off x="692696" y="366184"/>
            <a:ext cx="5832648" cy="677424"/>
          </a:xfrm>
        </p:spPr>
        <p:txBody>
          <a:bodyPr>
            <a:normAutofit/>
          </a:bodyPr>
          <a:lstStyle/>
          <a:p>
            <a:pPr algn="l"/>
            <a:r>
              <a:rPr kumimoji="1" lang="ja-JP" altLang="en-US" sz="3200" dirty="0" smtClean="0"/>
              <a:t>カメラ</a:t>
            </a:r>
            <a:r>
              <a:rPr lang="ja-JP" altLang="en-US" sz="3200" dirty="0" smtClean="0"/>
              <a:t>視点制御</a:t>
            </a:r>
            <a:endParaRPr kumimoji="1" lang="ja-JP" altLang="en-US" sz="3200" dirty="0"/>
          </a:p>
        </p:txBody>
      </p:sp>
      <p:sp>
        <p:nvSpPr>
          <p:cNvPr id="8" name="正方形/長方形 7"/>
          <p:cNvSpPr/>
          <p:nvPr/>
        </p:nvSpPr>
        <p:spPr>
          <a:xfrm>
            <a:off x="188640" y="1043608"/>
            <a:ext cx="648072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60648" y="1043608"/>
            <a:ext cx="6336704" cy="261610"/>
          </a:xfrm>
          <a:prstGeom prst="rect">
            <a:avLst/>
          </a:prstGeom>
          <a:noFill/>
        </p:spPr>
        <p:txBody>
          <a:bodyPr wrap="square" rtlCol="0">
            <a:spAutoFit/>
          </a:bodyPr>
          <a:lstStyle/>
          <a:p>
            <a:r>
              <a:rPr kumimoji="1" lang="ja-JP" altLang="en-US" sz="1100" dirty="0" smtClean="0"/>
              <a:t>この章では、カメラ視点を制御する</a:t>
            </a:r>
            <a:r>
              <a:rPr lang="ja-JP" altLang="en-US" sz="1100" dirty="0" smtClean="0"/>
              <a:t>方法について扱う</a:t>
            </a:r>
            <a:r>
              <a:rPr kumimoji="1" lang="ja-JP" altLang="en-US" sz="1100" dirty="0" smtClean="0"/>
              <a:t>。</a:t>
            </a:r>
            <a:endParaRPr kumimoji="1" lang="ja-JP" altLang="en-US" sz="1100" dirty="0"/>
          </a:p>
        </p:txBody>
      </p:sp>
      <p:sp>
        <p:nvSpPr>
          <p:cNvPr id="10" name="テキスト ボックス 9"/>
          <p:cNvSpPr txBox="1"/>
          <p:nvPr/>
        </p:nvSpPr>
        <p:spPr>
          <a:xfrm>
            <a:off x="260648" y="1259632"/>
            <a:ext cx="6597352" cy="261610"/>
          </a:xfrm>
          <a:prstGeom prst="rect">
            <a:avLst/>
          </a:prstGeom>
          <a:noFill/>
        </p:spPr>
        <p:txBody>
          <a:bodyPr wrap="square" rtlCol="0">
            <a:spAutoFit/>
          </a:bodyPr>
          <a:lstStyle/>
          <a:p>
            <a:r>
              <a:rPr kumimoji="1" lang="ja-JP" altLang="en-US" sz="1100" dirty="0" smtClean="0"/>
              <a:t>キーワード：</a:t>
            </a:r>
            <a:r>
              <a:rPr kumimoji="1" lang="en-US" altLang="ja-JP" sz="1100" dirty="0" smtClean="0"/>
              <a:t>TPS</a:t>
            </a:r>
            <a:r>
              <a:rPr kumimoji="1" lang="ja-JP" altLang="en-US" sz="1100" dirty="0" smtClean="0"/>
              <a:t>　</a:t>
            </a:r>
            <a:r>
              <a:rPr kumimoji="1" lang="en-US" altLang="ja-JP" sz="1100" dirty="0" smtClean="0"/>
              <a:t>FPS</a:t>
            </a:r>
            <a:endParaRPr kumimoji="1" lang="ja-JP" altLang="en-US" sz="1100" dirty="0"/>
          </a:p>
        </p:txBody>
      </p:sp>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98</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sp>
        <p:nvSpPr>
          <p:cNvPr id="35" name="正方形/長方形 34"/>
          <p:cNvSpPr/>
          <p:nvPr/>
        </p:nvSpPr>
        <p:spPr>
          <a:xfrm>
            <a:off x="188640" y="395536"/>
            <a:ext cx="504056" cy="64807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タイトル 1"/>
          <p:cNvSpPr txBox="1">
            <a:spLocks/>
          </p:cNvSpPr>
          <p:nvPr/>
        </p:nvSpPr>
        <p:spPr>
          <a:xfrm>
            <a:off x="188640" y="366184"/>
            <a:ext cx="504056" cy="67742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3200" b="0" i="0" u="none" strike="noStrike" kern="1200" cap="none" spc="0" normalizeH="0" baseline="0" noProof="0" dirty="0" smtClean="0">
                <a:ln>
                  <a:noFill/>
                </a:ln>
                <a:solidFill>
                  <a:schemeClr val="tx1"/>
                </a:solidFill>
                <a:effectLst/>
                <a:uLnTx/>
                <a:uFillTx/>
                <a:latin typeface="+mj-lt"/>
                <a:ea typeface="+mj-ea"/>
                <a:cs typeface="+mj-cs"/>
              </a:rPr>
              <a:t>８</a:t>
            </a:r>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41040" y="1898412"/>
            <a:ext cx="2504212" cy="369332"/>
          </a:xfrm>
          <a:prstGeom prst="rect">
            <a:avLst/>
          </a:prstGeom>
          <a:noFill/>
        </p:spPr>
        <p:txBody>
          <a:bodyPr wrap="none" rtlCol="0">
            <a:spAutoFit/>
          </a:bodyPr>
          <a:lstStyle/>
          <a:p>
            <a:r>
              <a:rPr kumimoji="1" lang="ja-JP" altLang="en-US" u="sng" dirty="0" smtClean="0"/>
              <a:t>８．１　カメラ視点の種類</a:t>
            </a:r>
            <a:endParaRPr kumimoji="1" lang="ja-JP" altLang="en-US" u="sng" dirty="0"/>
          </a:p>
        </p:txBody>
      </p:sp>
      <p:sp>
        <p:nvSpPr>
          <p:cNvPr id="13" name="テキスト ボックス 12"/>
          <p:cNvSpPr txBox="1"/>
          <p:nvPr/>
        </p:nvSpPr>
        <p:spPr>
          <a:xfrm>
            <a:off x="525090" y="2268905"/>
            <a:ext cx="6597352" cy="430887"/>
          </a:xfrm>
          <a:prstGeom prst="rect">
            <a:avLst/>
          </a:prstGeom>
          <a:noFill/>
        </p:spPr>
        <p:txBody>
          <a:bodyPr wrap="square" rtlCol="0">
            <a:spAutoFit/>
          </a:bodyPr>
          <a:lstStyle/>
          <a:p>
            <a:r>
              <a:rPr lang="ja-JP" altLang="en-US" sz="1100" dirty="0" smtClean="0"/>
              <a:t>　カメラ視点には、</a:t>
            </a:r>
            <a:r>
              <a:rPr lang="ja-JP" altLang="en-US" sz="1100" b="1" dirty="0" smtClean="0"/>
              <a:t>大きく</a:t>
            </a:r>
            <a:r>
              <a:rPr lang="en-US" altLang="ja-JP" sz="1100" b="1" dirty="0" smtClean="0"/>
              <a:t>TPS(</a:t>
            </a:r>
            <a:r>
              <a:rPr lang="en-US" altLang="ja-JP" sz="1100" b="1" dirty="0" err="1" smtClean="0"/>
              <a:t>ThirdPersonShooting</a:t>
            </a:r>
            <a:r>
              <a:rPr lang="en-US" altLang="ja-JP" sz="1100" b="1" dirty="0" smtClean="0"/>
              <a:t>:</a:t>
            </a:r>
            <a:r>
              <a:rPr lang="ja-JP" altLang="en-US" sz="1100" b="1" dirty="0" smtClean="0"/>
              <a:t>三人称視点</a:t>
            </a:r>
            <a:r>
              <a:rPr lang="en-US" altLang="ja-JP" sz="1100" b="1" dirty="0" smtClean="0"/>
              <a:t>)</a:t>
            </a:r>
            <a:r>
              <a:rPr lang="ja-JP" altLang="en-US" sz="1100" b="1" dirty="0" smtClean="0"/>
              <a:t>と</a:t>
            </a:r>
            <a:r>
              <a:rPr lang="en-US" altLang="ja-JP" sz="1100" b="1" dirty="0" smtClean="0"/>
              <a:t>FPS(</a:t>
            </a:r>
            <a:r>
              <a:rPr lang="en-US" altLang="ja-JP" sz="1100" b="1" dirty="0" err="1" smtClean="0"/>
              <a:t>FirstPersonShooting</a:t>
            </a:r>
            <a:r>
              <a:rPr lang="en-US" altLang="ja-JP" sz="1100" b="1" dirty="0" smtClean="0"/>
              <a:t>:</a:t>
            </a:r>
            <a:r>
              <a:rPr lang="ja-JP" altLang="en-US" sz="1100" b="1" dirty="0" smtClean="0"/>
              <a:t>一人</a:t>
            </a:r>
            <a:endParaRPr lang="en-US" altLang="ja-JP" sz="1100" b="1" dirty="0" smtClean="0"/>
          </a:p>
          <a:p>
            <a:r>
              <a:rPr lang="ja-JP" altLang="en-US" sz="1100" b="1" dirty="0" smtClean="0"/>
              <a:t>称視点</a:t>
            </a:r>
            <a:r>
              <a:rPr lang="en-US" altLang="ja-JP" sz="1100" b="1" dirty="0" smtClean="0"/>
              <a:t>)</a:t>
            </a:r>
            <a:r>
              <a:rPr lang="ja-JP" altLang="en-US" sz="1100" b="1" dirty="0" smtClean="0"/>
              <a:t>の２種類</a:t>
            </a:r>
            <a:r>
              <a:rPr lang="ja-JP" altLang="en-US" sz="1100" dirty="0" smtClean="0"/>
              <a:t>がある。</a:t>
            </a:r>
            <a:endParaRPr kumimoji="1" lang="ja-JP" altLang="en-US" sz="1100" dirty="0"/>
          </a:p>
        </p:txBody>
      </p:sp>
      <p:sp>
        <p:nvSpPr>
          <p:cNvPr id="19" name="テキスト ボックス 18"/>
          <p:cNvSpPr txBox="1"/>
          <p:nvPr/>
        </p:nvSpPr>
        <p:spPr>
          <a:xfrm>
            <a:off x="440668" y="2675692"/>
            <a:ext cx="6597352" cy="600164"/>
          </a:xfrm>
          <a:prstGeom prst="rect">
            <a:avLst/>
          </a:prstGeom>
          <a:noFill/>
        </p:spPr>
        <p:txBody>
          <a:bodyPr wrap="square" rtlCol="0">
            <a:spAutoFit/>
          </a:bodyPr>
          <a:lstStyle/>
          <a:p>
            <a:r>
              <a:rPr lang="ja-JP" altLang="en-US" sz="1100" dirty="0" smtClean="0"/>
              <a:t>　①</a:t>
            </a:r>
            <a:r>
              <a:rPr lang="en-US" altLang="ja-JP" sz="1100" dirty="0" smtClean="0"/>
              <a:t>TPS</a:t>
            </a:r>
          </a:p>
          <a:p>
            <a:r>
              <a:rPr kumimoji="1" lang="ja-JP" altLang="en-US" sz="1100" dirty="0"/>
              <a:t>　</a:t>
            </a:r>
            <a:r>
              <a:rPr kumimoji="1" lang="ja-JP" altLang="en-US" sz="1100" dirty="0" smtClean="0"/>
              <a:t>　　</a:t>
            </a:r>
            <a:r>
              <a:rPr kumimoji="1" lang="ja-JP" altLang="en-US" sz="1100" b="1" dirty="0" smtClean="0"/>
              <a:t>三人称視点と呼ばれるもので、注視点となるオブジェクトを円もしくは球の中点として、カメラを</a:t>
            </a:r>
            <a:endParaRPr kumimoji="1" lang="en-US" altLang="ja-JP" sz="1100" b="1" dirty="0" smtClean="0"/>
          </a:p>
          <a:p>
            <a:r>
              <a:rPr lang="ja-JP" altLang="en-US" sz="1100" b="1" dirty="0"/>
              <a:t>　</a:t>
            </a:r>
            <a:r>
              <a:rPr lang="ja-JP" altLang="en-US" sz="1100" b="1" dirty="0" smtClean="0"/>
              <a:t>　</a:t>
            </a:r>
            <a:r>
              <a:rPr kumimoji="1" lang="ja-JP" altLang="en-US" sz="1100" b="1" dirty="0" smtClean="0"/>
              <a:t>円周もしくは球周移動させる</a:t>
            </a:r>
            <a:r>
              <a:rPr lang="ja-JP" altLang="en-US" sz="1100" b="1" dirty="0" smtClean="0"/>
              <a:t>視点</a:t>
            </a:r>
            <a:r>
              <a:rPr lang="ja-JP" altLang="en-US" sz="1100" dirty="0" smtClean="0"/>
              <a:t>である。</a:t>
            </a:r>
            <a:r>
              <a:rPr lang="en-US" altLang="ja-JP" sz="1100" dirty="0" smtClean="0"/>
              <a:t>RPG</a:t>
            </a:r>
            <a:r>
              <a:rPr lang="ja-JP" altLang="en-US" sz="1100" dirty="0"/>
              <a:t>など</a:t>
            </a:r>
            <a:r>
              <a:rPr lang="ja-JP" altLang="en-US" sz="1100" dirty="0" smtClean="0"/>
              <a:t>でよく使用される。</a:t>
            </a:r>
            <a:endParaRPr kumimoji="1" lang="ja-JP" altLang="en-US" sz="1100" dirty="0"/>
          </a:p>
        </p:txBody>
      </p:sp>
      <p:sp>
        <p:nvSpPr>
          <p:cNvPr id="20" name="テキスト ボックス 19"/>
          <p:cNvSpPr txBox="1"/>
          <p:nvPr/>
        </p:nvSpPr>
        <p:spPr>
          <a:xfrm>
            <a:off x="435992" y="5304830"/>
            <a:ext cx="6597352" cy="600164"/>
          </a:xfrm>
          <a:prstGeom prst="rect">
            <a:avLst/>
          </a:prstGeom>
          <a:noFill/>
        </p:spPr>
        <p:txBody>
          <a:bodyPr wrap="square" rtlCol="0">
            <a:spAutoFit/>
          </a:bodyPr>
          <a:lstStyle/>
          <a:p>
            <a:r>
              <a:rPr lang="ja-JP" altLang="en-US" sz="1100" dirty="0" smtClean="0"/>
              <a:t>　②</a:t>
            </a:r>
            <a:r>
              <a:rPr lang="en-US" altLang="ja-JP" sz="1100" dirty="0" smtClean="0"/>
              <a:t>FPS</a:t>
            </a:r>
          </a:p>
          <a:p>
            <a:r>
              <a:rPr kumimoji="1" lang="ja-JP" altLang="en-US" sz="1100" dirty="0"/>
              <a:t>　</a:t>
            </a:r>
            <a:r>
              <a:rPr kumimoji="1" lang="ja-JP" altLang="en-US" sz="1100" dirty="0" smtClean="0"/>
              <a:t>　　</a:t>
            </a:r>
            <a:r>
              <a:rPr kumimoji="1" lang="ja-JP" altLang="en-US" sz="1100" b="1" dirty="0" smtClean="0"/>
              <a:t>一人称視点と呼ばれるもので、視点を円もしくは球の中点として、注視点を円周もしくは球周</a:t>
            </a:r>
            <a:endParaRPr kumimoji="1" lang="en-US" altLang="ja-JP" sz="1100" b="1" dirty="0" smtClean="0"/>
          </a:p>
          <a:p>
            <a:r>
              <a:rPr lang="ja-JP" altLang="en-US" sz="1100" b="1" dirty="0"/>
              <a:t>　</a:t>
            </a:r>
            <a:r>
              <a:rPr lang="ja-JP" altLang="en-US" sz="1100" b="1" dirty="0" smtClean="0"/>
              <a:t>　</a:t>
            </a:r>
            <a:r>
              <a:rPr kumimoji="1" lang="ja-JP" altLang="en-US" sz="1100" b="1" dirty="0" smtClean="0"/>
              <a:t>移動させる</a:t>
            </a:r>
            <a:r>
              <a:rPr lang="ja-JP" altLang="en-US" sz="1100" b="1" dirty="0" smtClean="0"/>
              <a:t>視点</a:t>
            </a:r>
            <a:r>
              <a:rPr lang="ja-JP" altLang="en-US" sz="1100" dirty="0" smtClean="0"/>
              <a:t>である。シューティングなどでよく使用される。</a:t>
            </a:r>
            <a:endParaRPr kumimoji="1" lang="ja-JP" altLang="en-US" sz="1100" dirty="0"/>
          </a:p>
        </p:txBody>
      </p:sp>
      <p:pic>
        <p:nvPicPr>
          <p:cNvPr id="1026" name="Picture 2" descr="http://blog-imgs-45.fc2.com/d/d/3/dd360/lrff13_01_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760" y="3345832"/>
            <a:ext cx="2984445" cy="169463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1301267" y="5031990"/>
            <a:ext cx="4071949" cy="261610"/>
          </a:xfrm>
          <a:prstGeom prst="rect">
            <a:avLst/>
          </a:prstGeom>
          <a:noFill/>
        </p:spPr>
        <p:txBody>
          <a:bodyPr wrap="none" rtlCol="0">
            <a:spAutoFit/>
          </a:bodyPr>
          <a:lstStyle/>
          <a:p>
            <a:r>
              <a:rPr lang="en-US" altLang="ja-JP" sz="1100" dirty="0" smtClean="0"/>
              <a:t>&lt;</a:t>
            </a:r>
            <a:r>
              <a:rPr lang="en-US" altLang="ja-JP" sz="1100" dirty="0"/>
              <a:t>SQUARE </a:t>
            </a:r>
            <a:r>
              <a:rPr lang="en-US" altLang="ja-JP" sz="1100" dirty="0" smtClean="0"/>
              <a:t>ENIX</a:t>
            </a:r>
            <a:r>
              <a:rPr lang="ja-JP" altLang="en-US" sz="1100" b="1" dirty="0"/>
              <a:t>　</a:t>
            </a:r>
            <a:r>
              <a:rPr kumimoji="1" lang="ja-JP" altLang="en-US" sz="1100" dirty="0" smtClean="0"/>
              <a:t>「</a:t>
            </a:r>
            <a:r>
              <a:rPr kumimoji="1" lang="en-US" altLang="ja-JP" sz="1100" dirty="0" smtClean="0"/>
              <a:t>FINAL FANTASY XIII</a:t>
            </a:r>
            <a:r>
              <a:rPr kumimoji="1" lang="ja-JP" altLang="en-US" sz="1100" dirty="0" smtClean="0"/>
              <a:t>　</a:t>
            </a:r>
            <a:r>
              <a:rPr kumimoji="1" lang="en-US" altLang="ja-JP" sz="1100" dirty="0" smtClean="0"/>
              <a:t>RIGHTNING</a:t>
            </a:r>
            <a:r>
              <a:rPr kumimoji="1" lang="ja-JP" altLang="en-US" sz="1100" dirty="0" smtClean="0"/>
              <a:t>　</a:t>
            </a:r>
            <a:r>
              <a:rPr kumimoji="1" lang="en-US" altLang="ja-JP" sz="1100" dirty="0" smtClean="0"/>
              <a:t>RETURNS</a:t>
            </a:r>
            <a:r>
              <a:rPr kumimoji="1" lang="ja-JP" altLang="en-US" sz="1100" dirty="0" smtClean="0"/>
              <a:t>」より</a:t>
            </a:r>
            <a:r>
              <a:rPr kumimoji="1" lang="en-US" altLang="ja-JP" sz="1100" dirty="0" smtClean="0"/>
              <a:t>&gt;</a:t>
            </a:r>
            <a:endParaRPr kumimoji="1" lang="ja-JP" altLang="en-US" sz="1100" dirty="0"/>
          </a:p>
        </p:txBody>
      </p:sp>
      <p:pic>
        <p:nvPicPr>
          <p:cNvPr id="1028" name="Picture 4" descr="http://www.4gamer.net/games/110/G011003/20110201024/SS/0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760" y="5977002"/>
            <a:ext cx="3012687" cy="169463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1470972" y="7694766"/>
            <a:ext cx="3815468" cy="261610"/>
          </a:xfrm>
          <a:prstGeom prst="rect">
            <a:avLst/>
          </a:prstGeom>
          <a:noFill/>
        </p:spPr>
        <p:txBody>
          <a:bodyPr wrap="none" rtlCol="0">
            <a:spAutoFit/>
          </a:bodyPr>
          <a:lstStyle/>
          <a:p>
            <a:r>
              <a:rPr lang="en-US" altLang="ja-JP" sz="1100" dirty="0" smtClean="0"/>
              <a:t>&lt;</a:t>
            </a:r>
            <a:r>
              <a:rPr lang="en-US" altLang="ja-JP" sz="1100" dirty="0"/>
              <a:t> SQUARE ENIX </a:t>
            </a:r>
            <a:r>
              <a:rPr lang="ja-JP" altLang="en-US" sz="1100" dirty="0" smtClean="0"/>
              <a:t>　</a:t>
            </a:r>
            <a:r>
              <a:rPr kumimoji="1" lang="ja-JP" altLang="en-US" sz="1100" dirty="0" smtClean="0"/>
              <a:t>「</a:t>
            </a:r>
            <a:r>
              <a:rPr lang="ja-JP" altLang="en-US" sz="1100" dirty="0"/>
              <a:t>コール オブ デューティ ブラックオプス</a:t>
            </a:r>
            <a:r>
              <a:rPr kumimoji="1" lang="ja-JP" altLang="en-US" sz="1100" dirty="0" smtClean="0"/>
              <a:t>」より</a:t>
            </a:r>
            <a:r>
              <a:rPr kumimoji="1" lang="en-US" altLang="ja-JP" sz="1100" dirty="0" smtClean="0"/>
              <a:t>&gt;</a:t>
            </a:r>
            <a:endParaRPr kumimoji="1" lang="ja-JP" altLang="en-US" sz="1100" dirty="0"/>
          </a:p>
        </p:txBody>
      </p:sp>
    </p:spTree>
    <p:extLst>
      <p:ext uri="{BB962C8B-B14F-4D97-AF65-F5344CB8AC3E}">
        <p14:creationId xmlns:p14="http://schemas.microsoft.com/office/powerpoint/2010/main" val="25719429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スライド番号プレースホルダ 57"/>
          <p:cNvSpPr>
            <a:spLocks noGrp="1"/>
          </p:cNvSpPr>
          <p:nvPr>
            <p:ph type="sldNum" sz="quarter" idx="12"/>
          </p:nvPr>
        </p:nvSpPr>
        <p:spPr>
          <a:xfrm>
            <a:off x="4914900" y="8475134"/>
            <a:ext cx="1600200" cy="486833"/>
          </a:xfrm>
        </p:spPr>
        <p:txBody>
          <a:bodyPr/>
          <a:lstStyle/>
          <a:p>
            <a:fld id="{F8EF7629-3109-4164-BF67-24379B5E2B45}" type="slidenum">
              <a:rPr kumimoji="1" lang="ja-JP" altLang="en-US" smtClean="0"/>
              <a:pPr/>
              <a:t>99</a:t>
            </a:fld>
            <a:endParaRPr kumimoji="1" lang="ja-JP" altLang="en-US"/>
          </a:p>
        </p:txBody>
      </p:sp>
      <p:sp>
        <p:nvSpPr>
          <p:cNvPr id="34" name="フッター プレースホルダ 58"/>
          <p:cNvSpPr>
            <a:spLocks noGrp="1"/>
          </p:cNvSpPr>
          <p:nvPr>
            <p:ph type="ftr" sz="quarter" idx="11"/>
          </p:nvPr>
        </p:nvSpPr>
        <p:spPr>
          <a:xfrm>
            <a:off x="2343150" y="8475134"/>
            <a:ext cx="2171700" cy="486833"/>
          </a:xfrm>
        </p:spPr>
        <p:txBody>
          <a:bodyPr/>
          <a:lstStyle/>
          <a:p>
            <a:r>
              <a:rPr kumimoji="1" lang="ja-JP" altLang="en-US" smtClean="0"/>
              <a:t>ゲームクリエイター科２年前期　</a:t>
            </a:r>
            <a:r>
              <a:rPr kumimoji="1" lang="en-US" altLang="ja-JP" smtClean="0"/>
              <a:t>DirectXⅡ</a:t>
            </a:r>
            <a:endParaRPr kumimoji="1" lang="ja-JP" altLang="en-US"/>
          </a:p>
        </p:txBody>
      </p:sp>
      <p:cxnSp>
        <p:nvCxnSpPr>
          <p:cNvPr id="37" name="直線コネクタ 36"/>
          <p:cNvCxnSpPr/>
          <p:nvPr/>
        </p:nvCxnSpPr>
        <p:spPr>
          <a:xfrm>
            <a:off x="-531440" y="8388424"/>
            <a:ext cx="763284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32656" y="323528"/>
            <a:ext cx="2297424" cy="369332"/>
          </a:xfrm>
          <a:prstGeom prst="rect">
            <a:avLst/>
          </a:prstGeom>
          <a:noFill/>
        </p:spPr>
        <p:txBody>
          <a:bodyPr wrap="none" rtlCol="0">
            <a:spAutoFit/>
          </a:bodyPr>
          <a:lstStyle/>
          <a:p>
            <a:r>
              <a:rPr kumimoji="1" lang="ja-JP" altLang="en-US" u="sng" dirty="0" smtClean="0"/>
              <a:t>８．２　</a:t>
            </a:r>
            <a:r>
              <a:rPr kumimoji="1" lang="en-US" altLang="ja-JP" u="sng" dirty="0" smtClean="0"/>
              <a:t>TPS</a:t>
            </a:r>
            <a:r>
              <a:rPr kumimoji="1" lang="ja-JP" altLang="en-US" u="sng" dirty="0" smtClean="0"/>
              <a:t>視点の制御</a:t>
            </a:r>
            <a:endParaRPr kumimoji="1" lang="ja-JP" altLang="en-US" u="sng" dirty="0"/>
          </a:p>
        </p:txBody>
      </p:sp>
      <p:sp>
        <p:nvSpPr>
          <p:cNvPr id="19" name="テキスト ボックス 18"/>
          <p:cNvSpPr txBox="1"/>
          <p:nvPr/>
        </p:nvSpPr>
        <p:spPr>
          <a:xfrm>
            <a:off x="476672" y="637982"/>
            <a:ext cx="6597352" cy="769441"/>
          </a:xfrm>
          <a:prstGeom prst="rect">
            <a:avLst/>
          </a:prstGeom>
          <a:noFill/>
        </p:spPr>
        <p:txBody>
          <a:bodyPr wrap="square" rtlCol="0">
            <a:spAutoFit/>
          </a:bodyPr>
          <a:lstStyle/>
          <a:p>
            <a:r>
              <a:rPr lang="ja-JP" altLang="en-US" sz="1100" dirty="0" smtClean="0"/>
              <a:t>　</a:t>
            </a:r>
            <a:r>
              <a:rPr lang="en-US" altLang="ja-JP" sz="1100" dirty="0" smtClean="0"/>
              <a:t>TPS</a:t>
            </a:r>
            <a:r>
              <a:rPr lang="ja-JP" altLang="en-US" sz="1100" dirty="0" smtClean="0"/>
              <a:t>の基本動作においては、カメラは周移動するように制御する。なお、</a:t>
            </a:r>
            <a:r>
              <a:rPr lang="ja-JP" altLang="en-US" sz="1100" b="1" dirty="0" smtClean="0"/>
              <a:t>制御を行う為には必ず</a:t>
            </a:r>
            <a:endParaRPr lang="en-US" altLang="ja-JP" sz="1100" b="1" dirty="0" smtClean="0"/>
          </a:p>
          <a:p>
            <a:r>
              <a:rPr lang="ja-JP" altLang="en-US" sz="1100" b="1" dirty="0" smtClean="0"/>
              <a:t>カメラの周移動する円もしくは球の</a:t>
            </a:r>
            <a:r>
              <a:rPr lang="ja-JP" altLang="en-US" sz="1100" b="1" dirty="0"/>
              <a:t>中心が</a:t>
            </a:r>
            <a:r>
              <a:rPr lang="ja-JP" altLang="en-US" sz="1100" b="1" dirty="0" smtClean="0"/>
              <a:t>オブジェクトである必要がある</a:t>
            </a:r>
            <a:r>
              <a:rPr lang="ja-JP" altLang="en-US" sz="1100" dirty="0" smtClean="0"/>
              <a:t>。なお、カメラが周移動を</a:t>
            </a:r>
            <a:endParaRPr lang="en-US" altLang="ja-JP" sz="1100" dirty="0" smtClean="0"/>
          </a:p>
          <a:p>
            <a:r>
              <a:rPr lang="ja-JP" altLang="en-US" sz="1100" dirty="0" smtClean="0"/>
              <a:t>行うということは、カメラの移動の円の中心がオブジェクトである</a:t>
            </a:r>
            <a:r>
              <a:rPr lang="ja-JP" altLang="en-US" sz="1100" dirty="0"/>
              <a:t>と</a:t>
            </a:r>
            <a:r>
              <a:rPr lang="ja-JP" altLang="en-US" sz="1100" dirty="0" smtClean="0"/>
              <a:t>いう性質を常に保つと、その円の</a:t>
            </a:r>
            <a:endParaRPr lang="en-US" altLang="ja-JP" sz="1100" dirty="0" smtClean="0"/>
          </a:p>
          <a:p>
            <a:r>
              <a:rPr lang="ja-JP" altLang="en-US" sz="1100" dirty="0" smtClean="0"/>
              <a:t>半径は必ず同じである。</a:t>
            </a:r>
            <a:endParaRPr lang="en-US" altLang="ja-JP" sz="1100" dirty="0" smtClean="0"/>
          </a:p>
        </p:txBody>
      </p:sp>
      <p:sp>
        <p:nvSpPr>
          <p:cNvPr id="2" name="円/楕円 1"/>
          <p:cNvSpPr/>
          <p:nvPr/>
        </p:nvSpPr>
        <p:spPr>
          <a:xfrm>
            <a:off x="1916832" y="1539699"/>
            <a:ext cx="2304256"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2962656" y="3643558"/>
            <a:ext cx="216024" cy="324594"/>
            <a:chOff x="2965202" y="5292080"/>
            <a:chExt cx="216024" cy="324594"/>
          </a:xfrm>
        </p:grpSpPr>
        <p:sp>
          <p:nvSpPr>
            <p:cNvPr id="6" name="二等辺三角形 5"/>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円/楕円 7"/>
          <p:cNvSpPr/>
          <p:nvPr/>
        </p:nvSpPr>
        <p:spPr>
          <a:xfrm>
            <a:off x="2959240" y="2582107"/>
            <a:ext cx="219440" cy="219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p:nvGrpSpPr>
        <p:grpSpPr>
          <a:xfrm rot="2717290">
            <a:off x="2132856" y="3318964"/>
            <a:ext cx="216024" cy="324594"/>
            <a:chOff x="2965202" y="5292080"/>
            <a:chExt cx="216024" cy="324594"/>
          </a:xfrm>
        </p:grpSpPr>
        <p:sp>
          <p:nvSpPr>
            <p:cNvPr id="22" name="二等辺三角形 21"/>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rot="13217647">
            <a:off x="3728340" y="1640352"/>
            <a:ext cx="216024" cy="324594"/>
            <a:chOff x="2965202" y="5292080"/>
            <a:chExt cx="216024" cy="324594"/>
          </a:xfrm>
        </p:grpSpPr>
        <p:sp>
          <p:nvSpPr>
            <p:cNvPr id="25" name="二等辺三角形 24"/>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p:nvGrpSpPr>
        <p:grpSpPr>
          <a:xfrm rot="16200000">
            <a:off x="4113076" y="2531238"/>
            <a:ext cx="216024" cy="324594"/>
            <a:chOff x="2965202" y="5292080"/>
            <a:chExt cx="216024" cy="324594"/>
          </a:xfrm>
        </p:grpSpPr>
        <p:sp>
          <p:nvSpPr>
            <p:cNvPr id="31" name="二等辺三角形 30"/>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環状矢印 10"/>
          <p:cNvSpPr/>
          <p:nvPr/>
        </p:nvSpPr>
        <p:spPr>
          <a:xfrm rot="9244189">
            <a:off x="2336395" y="3324071"/>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環状矢印 26"/>
          <p:cNvSpPr/>
          <p:nvPr/>
        </p:nvSpPr>
        <p:spPr>
          <a:xfrm>
            <a:off x="3796013" y="1934035"/>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環状矢印 27"/>
          <p:cNvSpPr/>
          <p:nvPr/>
        </p:nvSpPr>
        <p:spPr>
          <a:xfrm rot="11969801" flipH="1">
            <a:off x="3412040" y="3221122"/>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環状矢印 28"/>
          <p:cNvSpPr/>
          <p:nvPr/>
        </p:nvSpPr>
        <p:spPr>
          <a:xfrm rot="14603124">
            <a:off x="1884182" y="1822388"/>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 name="直線コネクタ 3"/>
          <p:cNvCxnSpPr>
            <a:stCxn id="6" idx="3"/>
            <a:endCxn id="8" idx="4"/>
          </p:cNvCxnSpPr>
          <p:nvPr/>
        </p:nvCxnSpPr>
        <p:spPr>
          <a:xfrm flipH="1" flipV="1">
            <a:off x="3068960" y="2801547"/>
            <a:ext cx="1708" cy="84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22" idx="3"/>
            <a:endCxn id="8" idx="3"/>
          </p:cNvCxnSpPr>
          <p:nvPr/>
        </p:nvCxnSpPr>
        <p:spPr>
          <a:xfrm flipV="1">
            <a:off x="2356205" y="2769411"/>
            <a:ext cx="635171" cy="59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32" idx="0"/>
            <a:endCxn id="8" idx="6"/>
          </p:cNvCxnSpPr>
          <p:nvPr/>
        </p:nvCxnSpPr>
        <p:spPr>
          <a:xfrm flipH="1">
            <a:off x="3178680" y="2691439"/>
            <a:ext cx="988681" cy="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25" idx="3"/>
            <a:endCxn id="8" idx="7"/>
          </p:cNvCxnSpPr>
          <p:nvPr/>
        </p:nvCxnSpPr>
        <p:spPr>
          <a:xfrm flipH="1">
            <a:off x="3146544" y="1926439"/>
            <a:ext cx="584849" cy="687804"/>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481957" y="2880073"/>
            <a:ext cx="234360" cy="261610"/>
          </a:xfrm>
          <a:prstGeom prst="rect">
            <a:avLst/>
          </a:prstGeom>
          <a:noFill/>
        </p:spPr>
        <p:txBody>
          <a:bodyPr wrap="none" rtlCol="0">
            <a:spAutoFit/>
          </a:bodyPr>
          <a:lstStyle/>
          <a:p>
            <a:r>
              <a:rPr lang="en-US" altLang="ja-JP" sz="1100" dirty="0"/>
              <a:t>r</a:t>
            </a:r>
            <a:endParaRPr kumimoji="1" lang="ja-JP" altLang="en-US" sz="1100" dirty="0"/>
          </a:p>
        </p:txBody>
      </p:sp>
      <p:sp>
        <p:nvSpPr>
          <p:cNvPr id="21" name="円弧 20"/>
          <p:cNvSpPr/>
          <p:nvPr/>
        </p:nvSpPr>
        <p:spPr>
          <a:xfrm rot="20439313">
            <a:off x="2736537" y="2794845"/>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p:cNvSpPr/>
          <p:nvPr/>
        </p:nvSpPr>
        <p:spPr>
          <a:xfrm rot="6385304" flipV="1">
            <a:off x="2282394" y="3219613"/>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p:cNvSpPr txBox="1"/>
          <p:nvPr/>
        </p:nvSpPr>
        <p:spPr>
          <a:xfrm>
            <a:off x="3102711" y="3121801"/>
            <a:ext cx="234360" cy="261610"/>
          </a:xfrm>
          <a:prstGeom prst="rect">
            <a:avLst/>
          </a:prstGeom>
          <a:noFill/>
        </p:spPr>
        <p:txBody>
          <a:bodyPr wrap="none" rtlCol="0">
            <a:spAutoFit/>
          </a:bodyPr>
          <a:lstStyle/>
          <a:p>
            <a:r>
              <a:rPr lang="en-US" altLang="ja-JP" sz="1100" dirty="0"/>
              <a:t>r</a:t>
            </a:r>
            <a:endParaRPr kumimoji="1" lang="ja-JP" altLang="en-US" sz="1100" dirty="0"/>
          </a:p>
        </p:txBody>
      </p:sp>
      <p:sp>
        <p:nvSpPr>
          <p:cNvPr id="40" name="円弧 39"/>
          <p:cNvSpPr/>
          <p:nvPr/>
        </p:nvSpPr>
        <p:spPr>
          <a:xfrm rot="6996749">
            <a:off x="3009204" y="3498082"/>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弧 40"/>
          <p:cNvSpPr/>
          <p:nvPr/>
        </p:nvSpPr>
        <p:spPr>
          <a:xfrm rot="14542740" flipV="1">
            <a:off x="2990084" y="2898418"/>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テキスト ボックス 41"/>
          <p:cNvSpPr txBox="1"/>
          <p:nvPr/>
        </p:nvSpPr>
        <p:spPr>
          <a:xfrm>
            <a:off x="3266648" y="2070177"/>
            <a:ext cx="234360" cy="261610"/>
          </a:xfrm>
          <a:prstGeom prst="rect">
            <a:avLst/>
          </a:prstGeom>
          <a:noFill/>
        </p:spPr>
        <p:txBody>
          <a:bodyPr wrap="none" rtlCol="0">
            <a:spAutoFit/>
          </a:bodyPr>
          <a:lstStyle/>
          <a:p>
            <a:r>
              <a:rPr lang="en-US" altLang="ja-JP" sz="1100" dirty="0"/>
              <a:t>r</a:t>
            </a:r>
            <a:endParaRPr kumimoji="1" lang="ja-JP" altLang="en-US" sz="1100" dirty="0"/>
          </a:p>
        </p:txBody>
      </p:sp>
      <p:sp>
        <p:nvSpPr>
          <p:cNvPr id="43" name="円弧 42"/>
          <p:cNvSpPr/>
          <p:nvPr/>
        </p:nvSpPr>
        <p:spPr>
          <a:xfrm rot="20439313">
            <a:off x="3490432" y="1947321"/>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円弧 43"/>
          <p:cNvSpPr/>
          <p:nvPr/>
        </p:nvSpPr>
        <p:spPr>
          <a:xfrm rot="6385304" flipV="1">
            <a:off x="3055510" y="2466406"/>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p:cNvSpPr txBox="1"/>
          <p:nvPr/>
        </p:nvSpPr>
        <p:spPr>
          <a:xfrm>
            <a:off x="3510724" y="2500378"/>
            <a:ext cx="234360" cy="261610"/>
          </a:xfrm>
          <a:prstGeom prst="rect">
            <a:avLst/>
          </a:prstGeom>
          <a:noFill/>
        </p:spPr>
        <p:txBody>
          <a:bodyPr wrap="none" rtlCol="0">
            <a:spAutoFit/>
          </a:bodyPr>
          <a:lstStyle/>
          <a:p>
            <a:r>
              <a:rPr lang="en-US" altLang="ja-JP" sz="1100" dirty="0"/>
              <a:t>r</a:t>
            </a:r>
            <a:endParaRPr kumimoji="1" lang="ja-JP" altLang="en-US" sz="1100" dirty="0"/>
          </a:p>
        </p:txBody>
      </p:sp>
      <p:sp>
        <p:nvSpPr>
          <p:cNvPr id="46" name="円弧 45"/>
          <p:cNvSpPr/>
          <p:nvPr/>
        </p:nvSpPr>
        <p:spPr>
          <a:xfrm rot="1756222">
            <a:off x="3817002" y="2612934"/>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弧 46"/>
          <p:cNvSpPr/>
          <p:nvPr/>
        </p:nvSpPr>
        <p:spPr>
          <a:xfrm rot="9302213" flipV="1">
            <a:off x="3190478" y="2614320"/>
            <a:ext cx="2463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p:cNvSpPr txBox="1"/>
          <p:nvPr/>
        </p:nvSpPr>
        <p:spPr>
          <a:xfrm>
            <a:off x="476672" y="4277578"/>
            <a:ext cx="6597352" cy="1446550"/>
          </a:xfrm>
          <a:prstGeom prst="rect">
            <a:avLst/>
          </a:prstGeom>
          <a:noFill/>
        </p:spPr>
        <p:txBody>
          <a:bodyPr wrap="square" rtlCol="0">
            <a:spAutoFit/>
          </a:bodyPr>
          <a:lstStyle/>
          <a:p>
            <a:r>
              <a:rPr lang="ja-JP" altLang="en-US" sz="1100" dirty="0" smtClean="0"/>
              <a:t>　　上記のことから、半径が必ず同じであるということは、</a:t>
            </a:r>
            <a:r>
              <a:rPr lang="ja-JP" altLang="en-US" sz="1100" b="1" dirty="0" smtClean="0"/>
              <a:t>オブジェクト</a:t>
            </a:r>
            <a:r>
              <a:rPr lang="en-US" altLang="ja-JP" sz="1100" b="1" dirty="0" smtClean="0"/>
              <a:t>(</a:t>
            </a:r>
            <a:r>
              <a:rPr lang="ja-JP" altLang="en-US" sz="1100" b="1" dirty="0" smtClean="0"/>
              <a:t>注視点</a:t>
            </a:r>
            <a:r>
              <a:rPr lang="en-US" altLang="ja-JP" sz="1100" b="1" dirty="0" smtClean="0"/>
              <a:t>)</a:t>
            </a:r>
            <a:r>
              <a:rPr lang="ja-JP" altLang="en-US" sz="1100" b="1" dirty="0" smtClean="0"/>
              <a:t>とカメラの距離は一定で</a:t>
            </a:r>
            <a:endParaRPr lang="en-US" altLang="ja-JP" sz="1100" b="1" dirty="0" smtClean="0"/>
          </a:p>
          <a:p>
            <a:r>
              <a:rPr lang="ja-JP" altLang="en-US" sz="1100" b="1" dirty="0" smtClean="0"/>
              <a:t>ありオブジェクト</a:t>
            </a:r>
            <a:r>
              <a:rPr lang="en-US" altLang="ja-JP" sz="1100" b="1" dirty="0" smtClean="0"/>
              <a:t>(</a:t>
            </a:r>
            <a:r>
              <a:rPr lang="ja-JP" altLang="en-US" sz="1100" b="1" dirty="0" smtClean="0"/>
              <a:t>注視点</a:t>
            </a:r>
            <a:r>
              <a:rPr lang="en-US" altLang="ja-JP" sz="1100" b="1" dirty="0" smtClean="0"/>
              <a:t>)</a:t>
            </a:r>
            <a:r>
              <a:rPr lang="ja-JP" altLang="en-US" sz="1100" b="1" dirty="0" smtClean="0"/>
              <a:t>とカメラ間のベクトルは必ず同じである</a:t>
            </a:r>
            <a:r>
              <a:rPr lang="ja-JP" altLang="en-US" sz="1100" dirty="0" smtClean="0"/>
              <a:t>ことがいえる。このベクトルが後述の</a:t>
            </a:r>
            <a:endParaRPr lang="en-US" altLang="ja-JP" sz="1100" dirty="0" smtClean="0"/>
          </a:p>
          <a:p>
            <a:r>
              <a:rPr lang="ja-JP" altLang="en-US" sz="1100" dirty="0" smtClean="0"/>
              <a:t>内容における基のベクトルである。</a:t>
            </a:r>
            <a:endParaRPr lang="en-US" altLang="ja-JP" sz="1100" dirty="0" smtClean="0"/>
          </a:p>
          <a:p>
            <a:endParaRPr lang="en-US" altLang="ja-JP" sz="1100" dirty="0" smtClean="0"/>
          </a:p>
          <a:p>
            <a:r>
              <a:rPr lang="ja-JP" altLang="en-US" sz="1100" dirty="0"/>
              <a:t>　</a:t>
            </a:r>
            <a:r>
              <a:rPr lang="ja-JP" altLang="en-US" sz="1100" dirty="0" smtClean="0"/>
              <a:t>カメラの動きに着目すると、カメラは移動しても必ずオブジェクト</a:t>
            </a:r>
            <a:r>
              <a:rPr lang="en-US" altLang="ja-JP" sz="1100" dirty="0" smtClean="0"/>
              <a:t>(</a:t>
            </a:r>
            <a:r>
              <a:rPr lang="ja-JP" altLang="en-US" sz="1100" dirty="0" smtClean="0"/>
              <a:t>注視点</a:t>
            </a:r>
            <a:r>
              <a:rPr lang="en-US" altLang="ja-JP" sz="1100" dirty="0" smtClean="0"/>
              <a:t>)</a:t>
            </a:r>
            <a:r>
              <a:rPr lang="ja-JP" altLang="en-US" sz="1100" dirty="0" smtClean="0"/>
              <a:t>を向いている。この</a:t>
            </a:r>
            <a:endParaRPr lang="en-US" altLang="ja-JP" sz="1100" dirty="0" smtClean="0"/>
          </a:p>
          <a:p>
            <a:r>
              <a:rPr lang="ja-JP" altLang="en-US" sz="1100" dirty="0"/>
              <a:t>こと</a:t>
            </a:r>
            <a:r>
              <a:rPr lang="ja-JP" altLang="en-US" sz="1100" dirty="0" smtClean="0"/>
              <a:t>から、</a:t>
            </a:r>
            <a:r>
              <a:rPr lang="ja-JP" altLang="en-US" sz="1100" b="1" dirty="0" smtClean="0"/>
              <a:t>カメラは何かしらのアクションによって角の値が変化し回転状態が変化するといえる。</a:t>
            </a:r>
            <a:endParaRPr lang="en-US" altLang="ja-JP" sz="1100" b="1" dirty="0" smtClean="0"/>
          </a:p>
          <a:p>
            <a:r>
              <a:rPr lang="ja-JP" altLang="en-US" sz="1100" b="1" dirty="0" smtClean="0"/>
              <a:t>また、オブジェクト</a:t>
            </a:r>
            <a:r>
              <a:rPr lang="en-US" altLang="ja-JP" sz="1100" b="1" dirty="0" smtClean="0"/>
              <a:t>(</a:t>
            </a:r>
            <a:r>
              <a:rPr lang="ja-JP" altLang="en-US" sz="1100" b="1" dirty="0" smtClean="0"/>
              <a:t>注視点</a:t>
            </a:r>
            <a:r>
              <a:rPr lang="en-US" altLang="ja-JP" sz="1100" b="1" dirty="0" smtClean="0"/>
              <a:t>)</a:t>
            </a:r>
            <a:r>
              <a:rPr lang="ja-JP" altLang="en-US" sz="1100" b="1" dirty="0" smtClean="0"/>
              <a:t>とカメラのベクトルを常に一定に保つためには、基のベクトルとカメラの</a:t>
            </a:r>
            <a:endParaRPr lang="en-US" altLang="ja-JP" sz="1100" b="1" dirty="0" smtClean="0"/>
          </a:p>
          <a:p>
            <a:r>
              <a:rPr lang="ja-JP" altLang="en-US" sz="1100" b="1" dirty="0" smtClean="0"/>
              <a:t>回転状態を用いて、現在の回転状態におけるベクトルを算出しなければならない</a:t>
            </a:r>
            <a:r>
              <a:rPr lang="ja-JP" altLang="en-US" sz="1100" dirty="0" smtClean="0"/>
              <a:t>。</a:t>
            </a:r>
            <a:endParaRPr lang="en-US" altLang="ja-JP" sz="1100" dirty="0" smtClean="0"/>
          </a:p>
        </p:txBody>
      </p:sp>
      <p:sp>
        <p:nvSpPr>
          <p:cNvPr id="49" name="四角形吹き出し 48"/>
          <p:cNvSpPr/>
          <p:nvPr/>
        </p:nvSpPr>
        <p:spPr>
          <a:xfrm>
            <a:off x="4725144" y="1738694"/>
            <a:ext cx="1656184" cy="825780"/>
          </a:xfrm>
          <a:prstGeom prst="wedgeRectCallout">
            <a:avLst>
              <a:gd name="adj1" fmla="val -112705"/>
              <a:gd name="adj2" fmla="val 520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4739972" y="1846342"/>
            <a:ext cx="1731564" cy="600164"/>
          </a:xfrm>
          <a:prstGeom prst="rect">
            <a:avLst/>
          </a:prstGeom>
          <a:noFill/>
        </p:spPr>
        <p:txBody>
          <a:bodyPr wrap="none" rtlCol="0">
            <a:spAutoFit/>
          </a:bodyPr>
          <a:lstStyle/>
          <a:p>
            <a:r>
              <a:rPr kumimoji="1" lang="ja-JP" altLang="en-US" sz="1100" dirty="0" smtClean="0"/>
              <a:t>オブジェクト</a:t>
            </a:r>
            <a:r>
              <a:rPr kumimoji="1" lang="en-US" altLang="ja-JP" sz="1100" dirty="0" smtClean="0"/>
              <a:t>(</a:t>
            </a:r>
            <a:r>
              <a:rPr kumimoji="1" lang="ja-JP" altLang="en-US" sz="1100" dirty="0" smtClean="0"/>
              <a:t>注視点</a:t>
            </a:r>
            <a:r>
              <a:rPr kumimoji="1" lang="en-US" altLang="ja-JP" sz="1100" dirty="0" smtClean="0"/>
              <a:t>)</a:t>
            </a:r>
            <a:r>
              <a:rPr kumimoji="1" lang="ja-JP" altLang="en-US" sz="1100" dirty="0" smtClean="0"/>
              <a:t>と</a:t>
            </a:r>
            <a:endParaRPr kumimoji="1" lang="en-US" altLang="ja-JP" sz="1100" dirty="0" smtClean="0"/>
          </a:p>
          <a:p>
            <a:r>
              <a:rPr kumimoji="1" lang="ja-JP" altLang="en-US" sz="1100" dirty="0" smtClean="0"/>
              <a:t>カメラ位置の</a:t>
            </a:r>
            <a:r>
              <a:rPr lang="ja-JP" altLang="en-US" sz="1100" dirty="0" smtClean="0"/>
              <a:t>距離</a:t>
            </a:r>
            <a:r>
              <a:rPr lang="en-US" altLang="ja-JP" sz="1100" dirty="0" smtClean="0"/>
              <a:t>(</a:t>
            </a:r>
            <a:r>
              <a:rPr lang="ja-JP" altLang="en-US" sz="1100" dirty="0" smtClean="0"/>
              <a:t>半径</a:t>
            </a:r>
            <a:r>
              <a:rPr lang="en-US" altLang="ja-JP" sz="1100" dirty="0" smtClean="0"/>
              <a:t>)</a:t>
            </a:r>
            <a:r>
              <a:rPr lang="ja-JP" altLang="en-US" sz="1100" dirty="0" smtClean="0"/>
              <a:t>は</a:t>
            </a:r>
            <a:endParaRPr lang="en-US" altLang="ja-JP" sz="1100" dirty="0" smtClean="0"/>
          </a:p>
          <a:p>
            <a:r>
              <a:rPr lang="ja-JP" altLang="en-US" sz="1100" dirty="0" smtClean="0"/>
              <a:t>常に一定</a:t>
            </a:r>
            <a:endParaRPr kumimoji="1" lang="ja-JP" altLang="en-US" sz="1100" dirty="0"/>
          </a:p>
        </p:txBody>
      </p:sp>
      <p:sp>
        <p:nvSpPr>
          <p:cNvPr id="3" name="下矢印 2"/>
          <p:cNvSpPr/>
          <p:nvPr/>
        </p:nvSpPr>
        <p:spPr>
          <a:xfrm>
            <a:off x="5301208" y="2691438"/>
            <a:ext cx="504056" cy="531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4739972" y="3242472"/>
            <a:ext cx="1641356" cy="545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4721772" y="3341060"/>
            <a:ext cx="1673856" cy="430887"/>
          </a:xfrm>
          <a:prstGeom prst="rect">
            <a:avLst/>
          </a:prstGeom>
          <a:noFill/>
        </p:spPr>
        <p:txBody>
          <a:bodyPr wrap="none" rtlCol="0">
            <a:spAutoFit/>
          </a:bodyPr>
          <a:lstStyle/>
          <a:p>
            <a:r>
              <a:rPr kumimoji="1" lang="ja-JP" altLang="en-US" sz="1100" b="1" dirty="0" smtClean="0">
                <a:solidFill>
                  <a:srgbClr val="FF0000"/>
                </a:solidFill>
              </a:rPr>
              <a:t>オブジェクト</a:t>
            </a:r>
            <a:r>
              <a:rPr kumimoji="1" lang="en-US" altLang="ja-JP" sz="1100" b="1" dirty="0" smtClean="0">
                <a:solidFill>
                  <a:srgbClr val="FF0000"/>
                </a:solidFill>
              </a:rPr>
              <a:t>(</a:t>
            </a:r>
            <a:r>
              <a:rPr kumimoji="1" lang="ja-JP" altLang="en-US" sz="1100" b="1" dirty="0" smtClean="0">
                <a:solidFill>
                  <a:srgbClr val="FF0000"/>
                </a:solidFill>
              </a:rPr>
              <a:t>注視点</a:t>
            </a:r>
            <a:r>
              <a:rPr lang="en-US" altLang="ja-JP" sz="1100" b="1" dirty="0" smtClean="0">
                <a:solidFill>
                  <a:srgbClr val="FF0000"/>
                </a:solidFill>
              </a:rPr>
              <a:t>)</a:t>
            </a:r>
            <a:r>
              <a:rPr lang="ja-JP" altLang="en-US" sz="1100" b="1" dirty="0" smtClean="0">
                <a:solidFill>
                  <a:srgbClr val="FF0000"/>
                </a:solidFill>
              </a:rPr>
              <a:t>と</a:t>
            </a:r>
            <a:endParaRPr lang="en-US" altLang="ja-JP" sz="1100" b="1" dirty="0" smtClean="0">
              <a:solidFill>
                <a:srgbClr val="FF0000"/>
              </a:solidFill>
            </a:endParaRPr>
          </a:p>
          <a:p>
            <a:r>
              <a:rPr kumimoji="1" lang="ja-JP" altLang="en-US" sz="1100" b="1" dirty="0" smtClean="0">
                <a:solidFill>
                  <a:srgbClr val="FF0000"/>
                </a:solidFill>
              </a:rPr>
              <a:t>カメラ</a:t>
            </a:r>
            <a:r>
              <a:rPr lang="ja-JP" altLang="en-US" sz="1100" b="1" dirty="0" smtClean="0">
                <a:solidFill>
                  <a:srgbClr val="FF0000"/>
                </a:solidFill>
              </a:rPr>
              <a:t>間のベクトルは同じ</a:t>
            </a:r>
            <a:endParaRPr kumimoji="1" lang="en-US" altLang="ja-JP" sz="1100" b="1" dirty="0" smtClean="0">
              <a:solidFill>
                <a:srgbClr val="FF0000"/>
              </a:solidFill>
            </a:endParaRPr>
          </a:p>
        </p:txBody>
      </p:sp>
      <p:sp>
        <p:nvSpPr>
          <p:cNvPr id="52" name="円/楕円 51"/>
          <p:cNvSpPr/>
          <p:nvPr/>
        </p:nvSpPr>
        <p:spPr>
          <a:xfrm>
            <a:off x="1115571" y="5860022"/>
            <a:ext cx="2304256"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a:off x="2161395" y="7963881"/>
            <a:ext cx="216024" cy="324594"/>
            <a:chOff x="2965202" y="5292080"/>
            <a:chExt cx="216024" cy="324594"/>
          </a:xfrm>
        </p:grpSpPr>
        <p:sp>
          <p:nvSpPr>
            <p:cNvPr id="54" name="二等辺三角形 53"/>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円/楕円 55"/>
          <p:cNvSpPr/>
          <p:nvPr/>
        </p:nvSpPr>
        <p:spPr>
          <a:xfrm>
            <a:off x="2157979" y="6902430"/>
            <a:ext cx="219440" cy="219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p:nvGrpSpPr>
        <p:grpSpPr>
          <a:xfrm rot="2717290">
            <a:off x="1331595" y="7639287"/>
            <a:ext cx="216024" cy="324594"/>
            <a:chOff x="2965202" y="5292080"/>
            <a:chExt cx="216024" cy="324594"/>
          </a:xfrm>
        </p:grpSpPr>
        <p:sp>
          <p:nvSpPr>
            <p:cNvPr id="58" name="二等辺三角形 57"/>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rot="13217647">
            <a:off x="2927079" y="5960675"/>
            <a:ext cx="216024" cy="324594"/>
            <a:chOff x="2965202" y="5292080"/>
            <a:chExt cx="216024" cy="324594"/>
          </a:xfrm>
        </p:grpSpPr>
        <p:sp>
          <p:nvSpPr>
            <p:cNvPr id="61" name="二等辺三角形 60"/>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p:cNvGrpSpPr/>
          <p:nvPr/>
        </p:nvGrpSpPr>
        <p:grpSpPr>
          <a:xfrm rot="16200000">
            <a:off x="3311815" y="6851561"/>
            <a:ext cx="216024" cy="324594"/>
            <a:chOff x="2965202" y="5292080"/>
            <a:chExt cx="216024" cy="324594"/>
          </a:xfrm>
        </p:grpSpPr>
        <p:sp>
          <p:nvSpPr>
            <p:cNvPr id="64" name="二等辺三角形 63"/>
            <p:cNvSpPr/>
            <p:nvPr/>
          </p:nvSpPr>
          <p:spPr>
            <a:xfrm rot="10800000">
              <a:off x="2965202" y="5292080"/>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03302" y="5400650"/>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環状矢印 65"/>
          <p:cNvSpPr/>
          <p:nvPr/>
        </p:nvSpPr>
        <p:spPr>
          <a:xfrm rot="10637497">
            <a:off x="1253868" y="7374846"/>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環状矢印 66"/>
          <p:cNvSpPr/>
          <p:nvPr/>
        </p:nvSpPr>
        <p:spPr>
          <a:xfrm rot="19985610">
            <a:off x="2679600" y="5982674"/>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p:cNvCxnSpPr>
            <a:stCxn id="54" idx="3"/>
            <a:endCxn id="56" idx="4"/>
          </p:cNvCxnSpPr>
          <p:nvPr/>
        </p:nvCxnSpPr>
        <p:spPr>
          <a:xfrm flipH="1" flipV="1">
            <a:off x="2267699" y="7121870"/>
            <a:ext cx="1708" cy="84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58" idx="3"/>
            <a:endCxn id="56" idx="3"/>
          </p:cNvCxnSpPr>
          <p:nvPr/>
        </p:nvCxnSpPr>
        <p:spPr>
          <a:xfrm flipV="1">
            <a:off x="1554944" y="7089734"/>
            <a:ext cx="635171" cy="59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65" idx="0"/>
            <a:endCxn id="56" idx="6"/>
          </p:cNvCxnSpPr>
          <p:nvPr/>
        </p:nvCxnSpPr>
        <p:spPr>
          <a:xfrm flipH="1">
            <a:off x="2377419" y="7011762"/>
            <a:ext cx="988681" cy="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61" idx="3"/>
            <a:endCxn id="56" idx="7"/>
          </p:cNvCxnSpPr>
          <p:nvPr/>
        </p:nvCxnSpPr>
        <p:spPr>
          <a:xfrm flipH="1">
            <a:off x="2345283" y="6246762"/>
            <a:ext cx="584849" cy="687804"/>
          </a:xfrm>
          <a:prstGeom prst="line">
            <a:avLst/>
          </a:prstGeom>
        </p:spPr>
        <p:style>
          <a:lnRef idx="1">
            <a:schemeClr val="accent1"/>
          </a:lnRef>
          <a:fillRef idx="0">
            <a:schemeClr val="accent1"/>
          </a:fillRef>
          <a:effectRef idx="0">
            <a:schemeClr val="accent1"/>
          </a:effectRef>
          <a:fontRef idx="minor">
            <a:schemeClr val="tx1"/>
          </a:fontRef>
        </p:style>
      </p:cxnSp>
      <p:sp>
        <p:nvSpPr>
          <p:cNvPr id="88" name="環状矢印 87"/>
          <p:cNvSpPr/>
          <p:nvPr/>
        </p:nvSpPr>
        <p:spPr>
          <a:xfrm rot="2354881">
            <a:off x="2963844" y="6675395"/>
            <a:ext cx="587372" cy="648072"/>
          </a:xfrm>
          <a:prstGeom prst="circularArrow">
            <a:avLst>
              <a:gd name="adj1" fmla="val 12500"/>
              <a:gd name="adj2" fmla="val 1017209"/>
              <a:gd name="adj3" fmla="val 20457681"/>
              <a:gd name="adj4" fmla="val 17804519"/>
              <a:gd name="adj5" fmla="val 125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 name="直線矢印コネクタ 12"/>
          <p:cNvCxnSpPr>
            <a:endCxn id="88" idx="1"/>
          </p:cNvCxnSpPr>
          <p:nvPr/>
        </p:nvCxnSpPr>
        <p:spPr>
          <a:xfrm flipH="1" flipV="1">
            <a:off x="3525294" y="7120813"/>
            <a:ext cx="164682" cy="13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422471" y="7264384"/>
            <a:ext cx="798617" cy="430887"/>
          </a:xfrm>
          <a:prstGeom prst="rect">
            <a:avLst/>
          </a:prstGeom>
          <a:noFill/>
        </p:spPr>
        <p:txBody>
          <a:bodyPr wrap="none" rtlCol="0">
            <a:spAutoFit/>
          </a:bodyPr>
          <a:lstStyle/>
          <a:p>
            <a:r>
              <a:rPr kumimoji="1" lang="ja-JP" altLang="en-US" sz="1100" dirty="0" smtClean="0"/>
              <a:t>カメラ回転</a:t>
            </a:r>
            <a:endParaRPr lang="en-US" altLang="ja-JP" sz="1100" dirty="0"/>
          </a:p>
          <a:p>
            <a:r>
              <a:rPr lang="en-US" altLang="ja-JP" sz="1100" dirty="0"/>
              <a:t>(</a:t>
            </a:r>
            <a:r>
              <a:rPr lang="ja-JP" altLang="en-US" sz="1100" dirty="0" smtClean="0"/>
              <a:t>状態</a:t>
            </a:r>
            <a:r>
              <a:rPr lang="en-US" altLang="ja-JP" sz="1100" dirty="0" smtClean="0"/>
              <a:t>C)</a:t>
            </a:r>
            <a:endParaRPr lang="ja-JP" altLang="en-US" sz="1100" dirty="0"/>
          </a:p>
        </p:txBody>
      </p:sp>
      <p:cxnSp>
        <p:nvCxnSpPr>
          <p:cNvPr id="89" name="直線矢印コネクタ 88"/>
          <p:cNvCxnSpPr>
            <a:endCxn id="66" idx="1"/>
          </p:cNvCxnSpPr>
          <p:nvPr/>
        </p:nvCxnSpPr>
        <p:spPr>
          <a:xfrm flipV="1">
            <a:off x="1053712" y="7787634"/>
            <a:ext cx="213567" cy="16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90923" y="7905084"/>
            <a:ext cx="798617" cy="430887"/>
          </a:xfrm>
          <a:prstGeom prst="rect">
            <a:avLst/>
          </a:prstGeom>
          <a:noFill/>
        </p:spPr>
        <p:txBody>
          <a:bodyPr wrap="none" rtlCol="0">
            <a:spAutoFit/>
          </a:bodyPr>
          <a:lstStyle/>
          <a:p>
            <a:r>
              <a:rPr kumimoji="1" lang="ja-JP" altLang="en-US" sz="1100" dirty="0" smtClean="0"/>
              <a:t>カメラ回転</a:t>
            </a:r>
            <a:endParaRPr kumimoji="1" lang="en-US" altLang="ja-JP" sz="1100" dirty="0" smtClean="0"/>
          </a:p>
          <a:p>
            <a:r>
              <a:rPr lang="en-US" altLang="ja-JP" sz="1100" dirty="0" smtClean="0"/>
              <a:t>(</a:t>
            </a:r>
            <a:r>
              <a:rPr lang="ja-JP" altLang="en-US" sz="1100" dirty="0" smtClean="0"/>
              <a:t>状態</a:t>
            </a:r>
            <a:r>
              <a:rPr lang="en-US" altLang="ja-JP" sz="1100" dirty="0" smtClean="0"/>
              <a:t>A)</a:t>
            </a:r>
            <a:endParaRPr kumimoji="1" lang="ja-JP" altLang="en-US" sz="1100" dirty="0"/>
          </a:p>
        </p:txBody>
      </p:sp>
      <p:cxnSp>
        <p:nvCxnSpPr>
          <p:cNvPr id="91" name="直線矢印コネクタ 90"/>
          <p:cNvCxnSpPr>
            <a:endCxn id="67" idx="2"/>
          </p:cNvCxnSpPr>
          <p:nvPr/>
        </p:nvCxnSpPr>
        <p:spPr>
          <a:xfrm flipH="1">
            <a:off x="3165978" y="6072453"/>
            <a:ext cx="318097" cy="1274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279895" y="5818601"/>
            <a:ext cx="798617" cy="430887"/>
          </a:xfrm>
          <a:prstGeom prst="rect">
            <a:avLst/>
          </a:prstGeom>
          <a:noFill/>
        </p:spPr>
        <p:txBody>
          <a:bodyPr wrap="none" rtlCol="0">
            <a:spAutoFit/>
          </a:bodyPr>
          <a:lstStyle/>
          <a:p>
            <a:r>
              <a:rPr kumimoji="1" lang="ja-JP" altLang="en-US" sz="1100" dirty="0" smtClean="0"/>
              <a:t>カメラ回転</a:t>
            </a:r>
            <a:endParaRPr lang="en-US" altLang="ja-JP" sz="1100" dirty="0"/>
          </a:p>
          <a:p>
            <a:r>
              <a:rPr lang="en-US" altLang="ja-JP" sz="1100" dirty="0"/>
              <a:t>(</a:t>
            </a:r>
            <a:r>
              <a:rPr lang="ja-JP" altLang="en-US" sz="1100" dirty="0" smtClean="0"/>
              <a:t>状態</a:t>
            </a:r>
            <a:r>
              <a:rPr lang="en-US" altLang="ja-JP" sz="1100" dirty="0" smtClean="0"/>
              <a:t>B)</a:t>
            </a:r>
            <a:endParaRPr lang="ja-JP" altLang="en-US" sz="1100" dirty="0"/>
          </a:p>
        </p:txBody>
      </p:sp>
      <p:sp>
        <p:nvSpPr>
          <p:cNvPr id="94" name="円/楕円 93"/>
          <p:cNvSpPr/>
          <p:nvPr/>
        </p:nvSpPr>
        <p:spPr>
          <a:xfrm>
            <a:off x="2032123" y="7902224"/>
            <a:ext cx="476313" cy="447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左矢印 94"/>
          <p:cNvSpPr/>
          <p:nvPr/>
        </p:nvSpPr>
        <p:spPr>
          <a:xfrm>
            <a:off x="2516056" y="8180463"/>
            <a:ext cx="355703" cy="108012"/>
          </a:xfrm>
          <a:prstGeom prst="lef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2832220" y="8103664"/>
            <a:ext cx="748923" cy="261610"/>
          </a:xfrm>
          <a:prstGeom prst="rect">
            <a:avLst/>
          </a:prstGeom>
          <a:noFill/>
        </p:spPr>
        <p:txBody>
          <a:bodyPr wrap="none" rtlCol="0">
            <a:spAutoFit/>
          </a:bodyPr>
          <a:lstStyle/>
          <a:p>
            <a:r>
              <a:rPr kumimoji="1" lang="ja-JP" altLang="en-US" sz="1100" b="1" dirty="0" smtClean="0"/>
              <a:t>初期状態</a:t>
            </a:r>
            <a:endParaRPr kumimoji="1" lang="ja-JP" altLang="en-US" sz="1100" b="1" dirty="0"/>
          </a:p>
        </p:txBody>
      </p:sp>
      <p:sp>
        <p:nvSpPr>
          <p:cNvPr id="99" name="右矢印 98"/>
          <p:cNvSpPr/>
          <p:nvPr/>
        </p:nvSpPr>
        <p:spPr>
          <a:xfrm rot="2805340">
            <a:off x="1579593" y="7212638"/>
            <a:ext cx="309050" cy="131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右矢印 99"/>
          <p:cNvSpPr/>
          <p:nvPr/>
        </p:nvSpPr>
        <p:spPr>
          <a:xfrm rot="2805340">
            <a:off x="2440611" y="6425043"/>
            <a:ext cx="216024" cy="139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右矢印 100"/>
          <p:cNvSpPr/>
          <p:nvPr/>
        </p:nvSpPr>
        <p:spPr>
          <a:xfrm rot="7415335">
            <a:off x="2765089" y="6836329"/>
            <a:ext cx="216024" cy="139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テキスト ボックス 73"/>
          <p:cNvSpPr txBox="1"/>
          <p:nvPr/>
        </p:nvSpPr>
        <p:spPr>
          <a:xfrm>
            <a:off x="1921381" y="5955248"/>
            <a:ext cx="587020" cy="507831"/>
          </a:xfrm>
          <a:prstGeom prst="rect">
            <a:avLst/>
          </a:prstGeom>
          <a:solidFill>
            <a:schemeClr val="bg1"/>
          </a:solidFill>
          <a:ln>
            <a:solidFill>
              <a:srgbClr val="FF0000"/>
            </a:solidFill>
          </a:ln>
        </p:spPr>
        <p:txBody>
          <a:bodyPr wrap="none" rtlCol="0">
            <a:spAutoFit/>
          </a:bodyPr>
          <a:lstStyle/>
          <a:p>
            <a:r>
              <a:rPr kumimoji="1" lang="ja-JP" altLang="en-US" sz="900" dirty="0" smtClean="0"/>
              <a:t>状態</a:t>
            </a:r>
            <a:r>
              <a:rPr kumimoji="1" lang="en-US" altLang="ja-JP" sz="900" dirty="0" smtClean="0"/>
              <a:t>B</a:t>
            </a:r>
            <a:r>
              <a:rPr kumimoji="1" lang="ja-JP" altLang="en-US" sz="900" dirty="0" smtClean="0"/>
              <a:t>に</a:t>
            </a:r>
            <a:endParaRPr kumimoji="1" lang="en-US" altLang="ja-JP" sz="900" dirty="0" smtClean="0"/>
          </a:p>
          <a:p>
            <a:r>
              <a:rPr kumimoji="1" lang="ja-JP" altLang="en-US" sz="900" dirty="0" smtClean="0"/>
              <a:t>おける</a:t>
            </a:r>
            <a:endParaRPr kumimoji="1" lang="en-US" altLang="ja-JP" sz="900" dirty="0" smtClean="0"/>
          </a:p>
          <a:p>
            <a:r>
              <a:rPr kumimoji="1" lang="ja-JP" altLang="en-US" sz="900" dirty="0" smtClean="0"/>
              <a:t>ベクトル</a:t>
            </a:r>
            <a:endParaRPr kumimoji="1" lang="ja-JP" altLang="en-US" sz="900" dirty="0"/>
          </a:p>
        </p:txBody>
      </p:sp>
      <p:sp>
        <p:nvSpPr>
          <p:cNvPr id="97" name="テキスト ボックス 96"/>
          <p:cNvSpPr txBox="1"/>
          <p:nvPr/>
        </p:nvSpPr>
        <p:spPr>
          <a:xfrm>
            <a:off x="1187517" y="6728572"/>
            <a:ext cx="591829" cy="507831"/>
          </a:xfrm>
          <a:prstGeom prst="rect">
            <a:avLst/>
          </a:prstGeom>
          <a:solidFill>
            <a:schemeClr val="bg1"/>
          </a:solidFill>
          <a:ln>
            <a:solidFill>
              <a:srgbClr val="FF0000"/>
            </a:solidFill>
          </a:ln>
        </p:spPr>
        <p:txBody>
          <a:bodyPr wrap="none" rtlCol="0">
            <a:spAutoFit/>
          </a:bodyPr>
          <a:lstStyle/>
          <a:p>
            <a:r>
              <a:rPr kumimoji="1" lang="ja-JP" altLang="en-US" sz="900" dirty="0" smtClean="0"/>
              <a:t>状態</a:t>
            </a:r>
            <a:r>
              <a:rPr kumimoji="1" lang="en-US" altLang="ja-JP" sz="900" dirty="0" smtClean="0"/>
              <a:t>A</a:t>
            </a:r>
            <a:r>
              <a:rPr kumimoji="1" lang="ja-JP" altLang="en-US" sz="900" dirty="0" smtClean="0"/>
              <a:t>に</a:t>
            </a:r>
            <a:endParaRPr kumimoji="1" lang="en-US" altLang="ja-JP" sz="900" dirty="0" smtClean="0"/>
          </a:p>
          <a:p>
            <a:r>
              <a:rPr kumimoji="1" lang="ja-JP" altLang="en-US" sz="900" dirty="0" smtClean="0"/>
              <a:t>おける</a:t>
            </a:r>
            <a:endParaRPr kumimoji="1" lang="en-US" altLang="ja-JP" sz="900" dirty="0" smtClean="0"/>
          </a:p>
          <a:p>
            <a:r>
              <a:rPr kumimoji="1" lang="ja-JP" altLang="en-US" sz="900" dirty="0" smtClean="0"/>
              <a:t>ベクトル</a:t>
            </a:r>
            <a:endParaRPr kumimoji="1" lang="ja-JP" altLang="en-US" sz="900" dirty="0"/>
          </a:p>
        </p:txBody>
      </p:sp>
      <p:sp>
        <p:nvSpPr>
          <p:cNvPr id="98" name="テキスト ボックス 97"/>
          <p:cNvSpPr txBox="1"/>
          <p:nvPr/>
        </p:nvSpPr>
        <p:spPr>
          <a:xfrm>
            <a:off x="2858620" y="6368253"/>
            <a:ext cx="585417" cy="507831"/>
          </a:xfrm>
          <a:prstGeom prst="rect">
            <a:avLst/>
          </a:prstGeom>
          <a:solidFill>
            <a:schemeClr val="bg1"/>
          </a:solidFill>
          <a:ln>
            <a:solidFill>
              <a:srgbClr val="FF0000"/>
            </a:solidFill>
          </a:ln>
        </p:spPr>
        <p:txBody>
          <a:bodyPr wrap="none" rtlCol="0">
            <a:spAutoFit/>
          </a:bodyPr>
          <a:lstStyle/>
          <a:p>
            <a:r>
              <a:rPr kumimoji="1" lang="ja-JP" altLang="en-US" sz="900" dirty="0" smtClean="0"/>
              <a:t>状態</a:t>
            </a:r>
            <a:r>
              <a:rPr kumimoji="1" lang="en-US" altLang="ja-JP" sz="900" dirty="0" smtClean="0"/>
              <a:t>C</a:t>
            </a:r>
            <a:r>
              <a:rPr kumimoji="1" lang="ja-JP" altLang="en-US" sz="900" dirty="0" smtClean="0"/>
              <a:t>に</a:t>
            </a:r>
            <a:endParaRPr kumimoji="1" lang="en-US" altLang="ja-JP" sz="900" dirty="0" smtClean="0"/>
          </a:p>
          <a:p>
            <a:r>
              <a:rPr kumimoji="1" lang="ja-JP" altLang="en-US" sz="900" dirty="0" smtClean="0"/>
              <a:t>おける</a:t>
            </a:r>
            <a:endParaRPr kumimoji="1" lang="en-US" altLang="ja-JP" sz="900" dirty="0" smtClean="0"/>
          </a:p>
          <a:p>
            <a:r>
              <a:rPr kumimoji="1" lang="ja-JP" altLang="en-US" sz="900" dirty="0" smtClean="0"/>
              <a:t>ベクトル</a:t>
            </a:r>
            <a:endParaRPr kumimoji="1" lang="ja-JP" altLang="en-US" sz="900" dirty="0"/>
          </a:p>
        </p:txBody>
      </p:sp>
      <p:sp>
        <p:nvSpPr>
          <p:cNvPr id="102" name="角丸四角形 101"/>
          <p:cNvSpPr/>
          <p:nvPr/>
        </p:nvSpPr>
        <p:spPr>
          <a:xfrm>
            <a:off x="4283565" y="6406323"/>
            <a:ext cx="2176289" cy="15058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rPr>
              <a:t>各状態における</a:t>
            </a:r>
            <a:endParaRPr kumimoji="1" lang="en-US" altLang="ja-JP" b="1" dirty="0" smtClean="0">
              <a:solidFill>
                <a:srgbClr val="FF0000"/>
              </a:solidFill>
            </a:endParaRPr>
          </a:p>
          <a:p>
            <a:pPr algn="ctr"/>
            <a:r>
              <a:rPr lang="ja-JP" altLang="en-US" b="1" dirty="0" smtClean="0">
                <a:solidFill>
                  <a:srgbClr val="FF0000"/>
                </a:solidFill>
              </a:rPr>
              <a:t>ベクトルは、</a:t>
            </a:r>
            <a:r>
              <a:rPr lang="ja-JP" altLang="en-US" b="1" dirty="0">
                <a:solidFill>
                  <a:srgbClr val="FF0000"/>
                </a:solidFill>
              </a:rPr>
              <a:t>基</a:t>
            </a:r>
            <a:r>
              <a:rPr lang="ja-JP" altLang="en-US" b="1" dirty="0" smtClean="0">
                <a:solidFill>
                  <a:srgbClr val="FF0000"/>
                </a:solidFill>
              </a:rPr>
              <a:t>の</a:t>
            </a:r>
            <a:endParaRPr lang="en-US" altLang="ja-JP" b="1" dirty="0" smtClean="0">
              <a:solidFill>
                <a:srgbClr val="FF0000"/>
              </a:solidFill>
            </a:endParaRPr>
          </a:p>
          <a:p>
            <a:pPr algn="ctr"/>
            <a:r>
              <a:rPr lang="ja-JP" altLang="en-US" b="1" dirty="0" smtClean="0">
                <a:solidFill>
                  <a:srgbClr val="FF0000"/>
                </a:solidFill>
              </a:rPr>
              <a:t>ベクトル</a:t>
            </a:r>
            <a:r>
              <a:rPr lang="ja-JP" altLang="en-US" b="1" dirty="0">
                <a:solidFill>
                  <a:srgbClr val="FF0000"/>
                </a:solidFill>
              </a:rPr>
              <a:t>が</a:t>
            </a:r>
            <a:r>
              <a:rPr lang="ja-JP" altLang="en-US" b="1" dirty="0" smtClean="0">
                <a:solidFill>
                  <a:srgbClr val="FF0000"/>
                </a:solidFill>
              </a:rPr>
              <a:t>カメラの</a:t>
            </a:r>
            <a:endParaRPr lang="en-US" altLang="ja-JP" b="1" dirty="0" smtClean="0">
              <a:solidFill>
                <a:srgbClr val="FF0000"/>
              </a:solidFill>
            </a:endParaRPr>
          </a:p>
          <a:p>
            <a:pPr algn="ctr"/>
            <a:r>
              <a:rPr lang="ja-JP" altLang="en-US" b="1" dirty="0" smtClean="0">
                <a:solidFill>
                  <a:srgbClr val="FF0000"/>
                </a:solidFill>
              </a:rPr>
              <a:t>回転状態に応じた値に変化したもの</a:t>
            </a:r>
            <a:endParaRPr kumimoji="1" lang="ja-JP" altLang="en-US" b="1" dirty="0">
              <a:solidFill>
                <a:srgbClr val="FF0000"/>
              </a:solidFill>
            </a:endParaRPr>
          </a:p>
        </p:txBody>
      </p:sp>
      <p:sp>
        <p:nvSpPr>
          <p:cNvPr id="103" name="右矢印 102"/>
          <p:cNvSpPr/>
          <p:nvPr/>
        </p:nvSpPr>
        <p:spPr>
          <a:xfrm rot="8960887">
            <a:off x="2259311" y="7615791"/>
            <a:ext cx="309050" cy="131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2394649" y="7159272"/>
            <a:ext cx="878767" cy="646331"/>
          </a:xfrm>
          <a:prstGeom prst="rect">
            <a:avLst/>
          </a:prstGeom>
          <a:solidFill>
            <a:schemeClr val="bg1"/>
          </a:solidFill>
          <a:ln>
            <a:solidFill>
              <a:srgbClr val="FF0000"/>
            </a:solidFill>
          </a:ln>
        </p:spPr>
        <p:txBody>
          <a:bodyPr wrap="none" rtlCol="0">
            <a:spAutoFit/>
          </a:bodyPr>
          <a:lstStyle/>
          <a:p>
            <a:r>
              <a:rPr lang="ja-JP" altLang="en-US" sz="900" dirty="0"/>
              <a:t>初期</a:t>
            </a:r>
            <a:r>
              <a:rPr kumimoji="1" lang="ja-JP" altLang="en-US" sz="900" dirty="0" smtClean="0"/>
              <a:t>状態に</a:t>
            </a:r>
            <a:endParaRPr kumimoji="1" lang="en-US" altLang="ja-JP" sz="900" dirty="0" smtClean="0"/>
          </a:p>
          <a:p>
            <a:r>
              <a:rPr kumimoji="1" lang="ja-JP" altLang="en-US" sz="900" dirty="0" smtClean="0"/>
              <a:t>おける</a:t>
            </a:r>
            <a:endParaRPr kumimoji="1" lang="en-US" altLang="ja-JP" sz="900" dirty="0" smtClean="0"/>
          </a:p>
          <a:p>
            <a:r>
              <a:rPr kumimoji="1" lang="ja-JP" altLang="en-US" sz="900" dirty="0" smtClean="0"/>
              <a:t>ベクトル</a:t>
            </a:r>
            <a:endParaRPr kumimoji="1" lang="en-US" altLang="ja-JP" sz="900" dirty="0" smtClean="0"/>
          </a:p>
          <a:p>
            <a:r>
              <a:rPr lang="en-US" altLang="ja-JP" sz="900" dirty="0" smtClean="0"/>
              <a:t>(</a:t>
            </a:r>
            <a:r>
              <a:rPr lang="ja-JP" altLang="en-US" sz="900" dirty="0" smtClean="0"/>
              <a:t>基のベクトル</a:t>
            </a:r>
            <a:r>
              <a:rPr lang="en-US" altLang="ja-JP" sz="900" dirty="0" smtClean="0"/>
              <a:t>)</a:t>
            </a:r>
            <a:endParaRPr kumimoji="1" lang="ja-JP" altLang="en-US" sz="900" dirty="0"/>
          </a:p>
        </p:txBody>
      </p:sp>
    </p:spTree>
    <p:extLst>
      <p:ext uri="{BB962C8B-B14F-4D97-AF65-F5344CB8AC3E}">
        <p14:creationId xmlns:p14="http://schemas.microsoft.com/office/powerpoint/2010/main" val="3928431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7065</TotalTime>
  <Words>9159</Words>
  <Application>Microsoft Office PowerPoint</Application>
  <PresentationFormat>画面に合わせる (4:3)</PresentationFormat>
  <Paragraphs>5512</Paragraphs>
  <Slides>150</Slides>
  <Notes>3</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150</vt:i4>
      </vt:variant>
    </vt:vector>
  </HeadingPairs>
  <TitlesOfParts>
    <vt:vector size="163" baseType="lpstr">
      <vt:lpstr>A-OTF ゴシックMB101 Pro U</vt:lpstr>
      <vt:lpstr>Meiryo UI</vt:lpstr>
      <vt:lpstr>ＭＳ Ｐゴシック</vt:lpstr>
      <vt:lpstr>ＭＳ 明朝</vt:lpstr>
      <vt:lpstr>ゆたぽん（コーディング）</vt:lpstr>
      <vt:lpstr>ゆたぽん（コーディング）Backsl</vt:lpstr>
      <vt:lpstr>Arial</vt:lpstr>
      <vt:lpstr>Calibri</vt:lpstr>
      <vt:lpstr>Century</vt:lpstr>
      <vt:lpstr>Impact</vt:lpstr>
      <vt:lpstr>Microsoft Himalaya</vt:lpstr>
      <vt:lpstr>Times New Roman</vt:lpstr>
      <vt:lpstr>Office テーマ</vt:lpstr>
      <vt:lpstr>DirectXⅠ</vt:lpstr>
      <vt:lpstr>DirectX</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Direct3Dによるレンダリング</vt:lpstr>
      <vt:lpstr>PowerPoint プレゼンテーション</vt:lpstr>
      <vt:lpstr>PowerPoint プレゼンテーション</vt:lpstr>
      <vt:lpstr>PowerPoint プレゼンテーション</vt:lpstr>
      <vt:lpstr>スプライトによる描画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DirectXⅡ</vt:lpstr>
      <vt:lpstr>プリミティブ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ワールド空間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モデルデータの使用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カメラ視点制御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衝突判定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DirectXⅠ</dc:title>
  <dc:creator>kazy</dc:creator>
  <cp:lastModifiedBy>J S</cp:lastModifiedBy>
  <cp:revision>456</cp:revision>
  <cp:lastPrinted>2015-10-28T23:34:37Z</cp:lastPrinted>
  <dcterms:created xsi:type="dcterms:W3CDTF">2014-05-07T12:23:16Z</dcterms:created>
  <dcterms:modified xsi:type="dcterms:W3CDTF">2015-11-25T11:22:39Z</dcterms:modified>
</cp:coreProperties>
</file>