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76" r:id="rId7"/>
    <p:sldId id="262" r:id="rId8"/>
    <p:sldId id="263" r:id="rId9"/>
    <p:sldId id="264" r:id="rId10"/>
    <p:sldId id="260" r:id="rId11"/>
    <p:sldId id="265" r:id="rId12"/>
    <p:sldId id="266" r:id="rId13"/>
    <p:sldId id="268" r:id="rId14"/>
    <p:sldId id="272" r:id="rId15"/>
    <p:sldId id="269" r:id="rId16"/>
    <p:sldId id="275" r:id="rId17"/>
    <p:sldId id="277" r:id="rId18"/>
    <p:sldId id="270" r:id="rId19"/>
    <p:sldId id="271" r:id="rId20"/>
    <p:sldId id="273" r:id="rId21"/>
    <p:sldId id="27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0" d="100"/>
          <a:sy n="100" d="100"/>
        </p:scale>
        <p:origin x="78"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DB3E9F9-7417-4240-AE4B-13052212FDE0}" type="datetimeFigureOut">
              <a:rPr kumimoji="1" lang="ja-JP" altLang="en-US" smtClean="0"/>
              <a:t>2020/11/28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ED1285-093F-400E-B776-A9308FF3F24D}" type="slidenum">
              <a:rPr kumimoji="1" lang="ja-JP" altLang="en-US" smtClean="0"/>
              <a:t>‹#›</a:t>
            </a:fld>
            <a:endParaRPr kumimoji="1" lang="ja-JP" altLang="en-US"/>
          </a:p>
        </p:txBody>
      </p:sp>
    </p:spTree>
    <p:extLst>
      <p:ext uri="{BB962C8B-B14F-4D97-AF65-F5344CB8AC3E}">
        <p14:creationId xmlns:p14="http://schemas.microsoft.com/office/powerpoint/2010/main" val="97171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DB3E9F9-7417-4240-AE4B-13052212FDE0}" type="datetimeFigureOut">
              <a:rPr kumimoji="1" lang="ja-JP" altLang="en-US" smtClean="0"/>
              <a:t>2020/11/28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ED1285-093F-400E-B776-A9308FF3F24D}" type="slidenum">
              <a:rPr kumimoji="1" lang="ja-JP" altLang="en-US" smtClean="0"/>
              <a:t>‹#›</a:t>
            </a:fld>
            <a:endParaRPr kumimoji="1" lang="ja-JP" altLang="en-US"/>
          </a:p>
        </p:txBody>
      </p:sp>
    </p:spTree>
    <p:extLst>
      <p:ext uri="{BB962C8B-B14F-4D97-AF65-F5344CB8AC3E}">
        <p14:creationId xmlns:p14="http://schemas.microsoft.com/office/powerpoint/2010/main" val="183222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DB3E9F9-7417-4240-AE4B-13052212FDE0}" type="datetimeFigureOut">
              <a:rPr kumimoji="1" lang="ja-JP" altLang="en-US" smtClean="0"/>
              <a:t>2020/11/28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ED1285-093F-400E-B776-A9308FF3F24D}" type="slidenum">
              <a:rPr kumimoji="1" lang="ja-JP" altLang="en-US" smtClean="0"/>
              <a:t>‹#›</a:t>
            </a:fld>
            <a:endParaRPr kumimoji="1" lang="ja-JP" altLang="en-US"/>
          </a:p>
        </p:txBody>
      </p:sp>
    </p:spTree>
    <p:extLst>
      <p:ext uri="{BB962C8B-B14F-4D97-AF65-F5344CB8AC3E}">
        <p14:creationId xmlns:p14="http://schemas.microsoft.com/office/powerpoint/2010/main" val="403149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DB3E9F9-7417-4240-AE4B-13052212FDE0}" type="datetimeFigureOut">
              <a:rPr kumimoji="1" lang="ja-JP" altLang="en-US" smtClean="0"/>
              <a:t>2020/11/28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ED1285-093F-400E-B776-A9308FF3F24D}" type="slidenum">
              <a:rPr kumimoji="1" lang="ja-JP" altLang="en-US" smtClean="0"/>
              <a:t>‹#›</a:t>
            </a:fld>
            <a:endParaRPr kumimoji="1" lang="ja-JP" altLang="en-US"/>
          </a:p>
        </p:txBody>
      </p:sp>
    </p:spTree>
    <p:extLst>
      <p:ext uri="{BB962C8B-B14F-4D97-AF65-F5344CB8AC3E}">
        <p14:creationId xmlns:p14="http://schemas.microsoft.com/office/powerpoint/2010/main" val="215679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DB3E9F9-7417-4240-AE4B-13052212FDE0}" type="datetimeFigureOut">
              <a:rPr kumimoji="1" lang="ja-JP" altLang="en-US" smtClean="0"/>
              <a:t>2020/11/28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ED1285-093F-400E-B776-A9308FF3F24D}" type="slidenum">
              <a:rPr kumimoji="1" lang="ja-JP" altLang="en-US" smtClean="0"/>
              <a:t>‹#›</a:t>
            </a:fld>
            <a:endParaRPr kumimoji="1" lang="ja-JP" altLang="en-US"/>
          </a:p>
        </p:txBody>
      </p:sp>
    </p:spTree>
    <p:extLst>
      <p:ext uri="{BB962C8B-B14F-4D97-AF65-F5344CB8AC3E}">
        <p14:creationId xmlns:p14="http://schemas.microsoft.com/office/powerpoint/2010/main" val="103197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B3E9F9-7417-4240-AE4B-13052212FDE0}" type="datetimeFigureOut">
              <a:rPr kumimoji="1" lang="ja-JP" altLang="en-US" smtClean="0"/>
              <a:t>2020/11/28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EED1285-093F-400E-B776-A9308FF3F24D}" type="slidenum">
              <a:rPr kumimoji="1" lang="ja-JP" altLang="en-US" smtClean="0"/>
              <a:t>‹#›</a:t>
            </a:fld>
            <a:endParaRPr kumimoji="1" lang="ja-JP" altLang="en-US"/>
          </a:p>
        </p:txBody>
      </p:sp>
    </p:spTree>
    <p:extLst>
      <p:ext uri="{BB962C8B-B14F-4D97-AF65-F5344CB8AC3E}">
        <p14:creationId xmlns:p14="http://schemas.microsoft.com/office/powerpoint/2010/main" val="30393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DB3E9F9-7417-4240-AE4B-13052212FDE0}" type="datetimeFigureOut">
              <a:rPr kumimoji="1" lang="ja-JP" altLang="en-US" smtClean="0"/>
              <a:t>2020/11/28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EED1285-093F-400E-B776-A9308FF3F24D}" type="slidenum">
              <a:rPr kumimoji="1" lang="ja-JP" altLang="en-US" smtClean="0"/>
              <a:t>‹#›</a:t>
            </a:fld>
            <a:endParaRPr kumimoji="1" lang="ja-JP" altLang="en-US"/>
          </a:p>
        </p:txBody>
      </p:sp>
    </p:spTree>
    <p:extLst>
      <p:ext uri="{BB962C8B-B14F-4D97-AF65-F5344CB8AC3E}">
        <p14:creationId xmlns:p14="http://schemas.microsoft.com/office/powerpoint/2010/main" val="368886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DB3E9F9-7417-4240-AE4B-13052212FDE0}" type="datetimeFigureOut">
              <a:rPr kumimoji="1" lang="ja-JP" altLang="en-US" smtClean="0"/>
              <a:t>2020/11/28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EED1285-093F-400E-B776-A9308FF3F24D}" type="slidenum">
              <a:rPr kumimoji="1" lang="ja-JP" altLang="en-US" smtClean="0"/>
              <a:t>‹#›</a:t>
            </a:fld>
            <a:endParaRPr kumimoji="1" lang="ja-JP" altLang="en-US"/>
          </a:p>
        </p:txBody>
      </p:sp>
    </p:spTree>
    <p:extLst>
      <p:ext uri="{BB962C8B-B14F-4D97-AF65-F5344CB8AC3E}">
        <p14:creationId xmlns:p14="http://schemas.microsoft.com/office/powerpoint/2010/main" val="118575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DB3E9F9-7417-4240-AE4B-13052212FDE0}" type="datetimeFigureOut">
              <a:rPr kumimoji="1" lang="ja-JP" altLang="en-US" smtClean="0"/>
              <a:t>2020/11/28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EED1285-093F-400E-B776-A9308FF3F24D}" type="slidenum">
              <a:rPr kumimoji="1" lang="ja-JP" altLang="en-US" smtClean="0"/>
              <a:t>‹#›</a:t>
            </a:fld>
            <a:endParaRPr kumimoji="1" lang="ja-JP" altLang="en-US"/>
          </a:p>
        </p:txBody>
      </p:sp>
    </p:spTree>
    <p:extLst>
      <p:ext uri="{BB962C8B-B14F-4D97-AF65-F5344CB8AC3E}">
        <p14:creationId xmlns:p14="http://schemas.microsoft.com/office/powerpoint/2010/main" val="217428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DB3E9F9-7417-4240-AE4B-13052212FDE0}" type="datetimeFigureOut">
              <a:rPr kumimoji="1" lang="ja-JP" altLang="en-US" smtClean="0"/>
              <a:t>2020/11/28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EED1285-093F-400E-B776-A9308FF3F24D}" type="slidenum">
              <a:rPr kumimoji="1" lang="ja-JP" altLang="en-US" smtClean="0"/>
              <a:t>‹#›</a:t>
            </a:fld>
            <a:endParaRPr kumimoji="1" lang="ja-JP" altLang="en-US"/>
          </a:p>
        </p:txBody>
      </p:sp>
    </p:spTree>
    <p:extLst>
      <p:ext uri="{BB962C8B-B14F-4D97-AF65-F5344CB8AC3E}">
        <p14:creationId xmlns:p14="http://schemas.microsoft.com/office/powerpoint/2010/main" val="161552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DB3E9F9-7417-4240-AE4B-13052212FDE0}" type="datetimeFigureOut">
              <a:rPr kumimoji="1" lang="ja-JP" altLang="en-US" smtClean="0"/>
              <a:t>2020/11/28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EED1285-093F-400E-B776-A9308FF3F24D}" type="slidenum">
              <a:rPr kumimoji="1" lang="ja-JP" altLang="en-US" smtClean="0"/>
              <a:t>‹#›</a:t>
            </a:fld>
            <a:endParaRPr kumimoji="1" lang="ja-JP" altLang="en-US"/>
          </a:p>
        </p:txBody>
      </p:sp>
    </p:spTree>
    <p:extLst>
      <p:ext uri="{BB962C8B-B14F-4D97-AF65-F5344CB8AC3E}">
        <p14:creationId xmlns:p14="http://schemas.microsoft.com/office/powerpoint/2010/main" val="26291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B3E9F9-7417-4240-AE4B-13052212FDE0}" type="datetimeFigureOut">
              <a:rPr kumimoji="1" lang="ja-JP" altLang="en-US" smtClean="0"/>
              <a:t>2020/11/28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D1285-093F-400E-B776-A9308FF3F24D}" type="slidenum">
              <a:rPr kumimoji="1" lang="ja-JP" altLang="en-US" smtClean="0"/>
              <a:t>‹#›</a:t>
            </a:fld>
            <a:endParaRPr kumimoji="1" lang="ja-JP" altLang="en-US"/>
          </a:p>
        </p:txBody>
      </p:sp>
    </p:spTree>
    <p:extLst>
      <p:ext uri="{BB962C8B-B14F-4D97-AF65-F5344CB8AC3E}">
        <p14:creationId xmlns:p14="http://schemas.microsoft.com/office/powerpoint/2010/main" val="489518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タスク・スケジュール</a:t>
            </a:r>
            <a:r>
              <a:rPr lang="en-US" altLang="ja-JP" dirty="0" smtClean="0"/>
              <a:t/>
            </a:r>
            <a:br>
              <a:rPr lang="en-US" altLang="ja-JP" dirty="0" smtClean="0"/>
            </a:br>
            <a:r>
              <a:rPr lang="ja-JP" altLang="en-US" dirty="0" smtClean="0"/>
              <a:t>設計アプリ</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759746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Q&amp;A</a:t>
            </a:r>
            <a:endParaRPr kumimoji="1" lang="ja-JP" altLang="en-US" dirty="0"/>
          </a:p>
        </p:txBody>
      </p:sp>
      <p:sp>
        <p:nvSpPr>
          <p:cNvPr id="3" name="テキスト ボックス 2"/>
          <p:cNvSpPr txBox="1"/>
          <p:nvPr/>
        </p:nvSpPr>
        <p:spPr>
          <a:xfrm>
            <a:off x="584886" y="1690688"/>
            <a:ext cx="11022227" cy="3416320"/>
          </a:xfrm>
          <a:prstGeom prst="rect">
            <a:avLst/>
          </a:prstGeom>
          <a:noFill/>
        </p:spPr>
        <p:txBody>
          <a:bodyPr wrap="square" rtlCol="0">
            <a:spAutoFit/>
          </a:bodyPr>
          <a:lstStyle/>
          <a:p>
            <a:r>
              <a:rPr kumimoji="1" lang="en-US" altLang="ja-JP" dirty="0" smtClean="0"/>
              <a:t>Q:</a:t>
            </a:r>
            <a:r>
              <a:rPr kumimoji="1" lang="ja-JP" altLang="en-US" dirty="0" smtClean="0"/>
              <a:t>手段内のフローチャートに関して、「商用可能であることを確認する」というものや「実現可能かアタリをつける」というものは</a:t>
            </a:r>
            <a:r>
              <a:rPr lang="ja-JP" altLang="en-US" dirty="0" smtClean="0"/>
              <a:t>その結果の可否によって後ろのフローが変わるから、そういう事例も表現する必要があるのでは？</a:t>
            </a:r>
            <a:endParaRPr lang="en-US" altLang="ja-JP" dirty="0" smtClean="0"/>
          </a:p>
          <a:p>
            <a:endParaRPr kumimoji="1" lang="en-US" altLang="ja-JP" dirty="0"/>
          </a:p>
          <a:p>
            <a:r>
              <a:rPr lang="en-US" altLang="ja-JP" dirty="0" smtClean="0"/>
              <a:t>A:</a:t>
            </a:r>
            <a:r>
              <a:rPr lang="ja-JP" altLang="en-US" dirty="0" smtClean="0"/>
              <a:t>ある課題の結果は、「できた、できなかった」のように予想可能なものばかりではなく、予想していなかった結果になることもある。なので、手段内のフローチャートは「すべて理想的に進んだ場合」のみを考慮する。</a:t>
            </a:r>
            <a:endParaRPr lang="en-US" altLang="ja-JP" dirty="0" smtClean="0"/>
          </a:p>
          <a:p>
            <a:r>
              <a:rPr lang="ja-JP" altLang="en-US" dirty="0" smtClean="0"/>
              <a:t>途中</a:t>
            </a:r>
            <a:r>
              <a:rPr lang="ja-JP" altLang="en-US" dirty="0"/>
              <a:t>結果</a:t>
            </a:r>
            <a:r>
              <a:rPr lang="ja-JP" altLang="en-US" dirty="0" smtClean="0"/>
              <a:t>によってフローが変化した場合はフローを作成し直す。</a:t>
            </a:r>
            <a:endParaRPr lang="en-US" altLang="ja-JP" dirty="0" smtClean="0"/>
          </a:p>
          <a:p>
            <a:endParaRPr lang="en-US" altLang="ja-JP" dirty="0" smtClean="0"/>
          </a:p>
          <a:p>
            <a:endParaRPr lang="en-US" altLang="ja-JP" dirty="0"/>
          </a:p>
          <a:p>
            <a:r>
              <a:rPr lang="en-US" altLang="ja-JP" dirty="0" smtClean="0"/>
              <a:t>Q:</a:t>
            </a:r>
            <a:r>
              <a:rPr lang="ja-JP" altLang="en-US" dirty="0" smtClean="0"/>
              <a:t>最終的に複数の手段のミックスになることもしばしばあると思うが？</a:t>
            </a:r>
            <a:endParaRPr lang="en-US" altLang="ja-JP" dirty="0" smtClean="0"/>
          </a:p>
          <a:p>
            <a:r>
              <a:rPr lang="en-US" altLang="ja-JP" dirty="0" smtClean="0"/>
              <a:t>(ex.</a:t>
            </a:r>
            <a:r>
              <a:rPr lang="ja-JP" altLang="en-US" dirty="0" smtClean="0"/>
              <a:t>ライブラリ</a:t>
            </a:r>
            <a:r>
              <a:rPr lang="en-US" altLang="ja-JP" dirty="0" smtClean="0"/>
              <a:t>A</a:t>
            </a:r>
            <a:r>
              <a:rPr lang="ja-JP" altLang="en-US" dirty="0" smtClean="0"/>
              <a:t>と</a:t>
            </a:r>
            <a:r>
              <a:rPr lang="en-US" altLang="ja-JP" dirty="0" smtClean="0"/>
              <a:t>B</a:t>
            </a:r>
            <a:r>
              <a:rPr lang="ja-JP" altLang="en-US" dirty="0" smtClean="0"/>
              <a:t>を使用しつつ機能の一部は諦める</a:t>
            </a:r>
            <a:r>
              <a:rPr lang="en-US" altLang="ja-JP" dirty="0" smtClean="0"/>
              <a:t>)</a:t>
            </a:r>
          </a:p>
          <a:p>
            <a:endParaRPr lang="en-US" altLang="ja-JP" dirty="0" smtClean="0"/>
          </a:p>
          <a:p>
            <a:r>
              <a:rPr lang="en-US" altLang="ja-JP" dirty="0" smtClean="0"/>
              <a:t>A:</a:t>
            </a:r>
            <a:r>
              <a:rPr lang="ja-JP" altLang="en-US" dirty="0" smtClean="0"/>
              <a:t>その場合はもともとの手段を廃棄して新しく作り直す</a:t>
            </a:r>
            <a:endParaRPr lang="en-US" altLang="ja-JP" dirty="0" smtClean="0"/>
          </a:p>
        </p:txBody>
      </p:sp>
    </p:spTree>
    <p:extLst>
      <p:ext uri="{BB962C8B-B14F-4D97-AF65-F5344CB8AC3E}">
        <p14:creationId xmlns:p14="http://schemas.microsoft.com/office/powerpoint/2010/main" val="220725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ToDo</a:t>
            </a:r>
            <a:r>
              <a:rPr kumimoji="1" lang="en-US" altLang="ja-JP" sz="3600" dirty="0" smtClean="0"/>
              <a:t>(</a:t>
            </a:r>
            <a:r>
              <a:rPr lang="ja-JP" altLang="en-US" sz="3600" dirty="0" smtClean="0"/>
              <a:t>タスク</a:t>
            </a:r>
            <a:r>
              <a:rPr lang="ja-JP" altLang="en-US" sz="3600" dirty="0"/>
              <a:t>リスト</a:t>
            </a:r>
            <a:r>
              <a:rPr kumimoji="1" lang="en-US" altLang="ja-JP" sz="3600" dirty="0" smtClean="0"/>
              <a:t>)</a:t>
            </a:r>
            <a:r>
              <a:rPr kumimoji="1" lang="ja-JP" altLang="en-US" dirty="0" smtClean="0"/>
              <a:t>作成機能</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23351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どうしてこの機能が要るのか</a:t>
            </a:r>
            <a:endParaRPr kumimoji="1" lang="ja-JP" altLang="en-US" dirty="0"/>
          </a:p>
        </p:txBody>
      </p:sp>
      <p:sp>
        <p:nvSpPr>
          <p:cNvPr id="3" name="テキスト ボックス 2"/>
          <p:cNvSpPr txBox="1"/>
          <p:nvPr/>
        </p:nvSpPr>
        <p:spPr>
          <a:xfrm>
            <a:off x="745834" y="2257168"/>
            <a:ext cx="9658413" cy="2246769"/>
          </a:xfrm>
          <a:prstGeom prst="rect">
            <a:avLst/>
          </a:prstGeom>
          <a:noFill/>
        </p:spPr>
        <p:txBody>
          <a:bodyPr wrap="none" rtlCol="0">
            <a:spAutoFit/>
          </a:bodyPr>
          <a:lstStyle/>
          <a:p>
            <a:r>
              <a:rPr kumimoji="1" lang="ja-JP" altLang="en-US" sz="2000" dirty="0" smtClean="0"/>
              <a:t>課題分析機能で各手段のフローを書いたんだから、後は一番確率の高い手段を選んで、</a:t>
            </a:r>
            <a:endParaRPr kumimoji="1" lang="en-US" altLang="ja-JP" sz="2000" dirty="0" smtClean="0"/>
          </a:p>
          <a:p>
            <a:r>
              <a:rPr lang="ja-JP" altLang="en-US" sz="2000" dirty="0" smtClean="0"/>
              <a:t>そのフローを実行すればいいじゃ</a:t>
            </a:r>
            <a:r>
              <a:rPr lang="ja-JP" altLang="en-US" sz="2000" dirty="0" err="1" smtClean="0"/>
              <a:t>ん</a:t>
            </a:r>
            <a:r>
              <a:rPr lang="ja-JP" altLang="en-US" sz="2000" dirty="0" smtClean="0"/>
              <a:t>！</a:t>
            </a:r>
            <a:endParaRPr kumimoji="1" lang="en-US" altLang="ja-JP" sz="2000" dirty="0" smtClean="0"/>
          </a:p>
          <a:p>
            <a:endParaRPr lang="en-US" altLang="ja-JP" sz="2000" dirty="0"/>
          </a:p>
          <a:p>
            <a:r>
              <a:rPr kumimoji="1" lang="ja-JP" altLang="en-US" sz="2000" dirty="0" smtClean="0"/>
              <a:t>→実際の</a:t>
            </a:r>
            <a:r>
              <a:rPr kumimoji="1" lang="en-US" altLang="ja-JP" sz="2000" dirty="0" smtClean="0"/>
              <a:t>ToDo</a:t>
            </a:r>
            <a:r>
              <a:rPr kumimoji="1" lang="ja-JP" altLang="en-US" sz="2000" dirty="0" smtClean="0"/>
              <a:t>がそれに沿ってるとは限らない</a:t>
            </a:r>
            <a:endParaRPr lang="en-US" altLang="ja-JP" sz="2000" dirty="0"/>
          </a:p>
          <a:p>
            <a:r>
              <a:rPr kumimoji="1" lang="ja-JP" altLang="en-US" sz="2000" dirty="0" smtClean="0"/>
              <a:t>　複数の手段を並行で進めて見たり、フローや確率を見直したりする必要がある</a:t>
            </a:r>
            <a:endParaRPr kumimoji="1" lang="en-US" altLang="ja-JP" sz="2000" dirty="0" smtClean="0"/>
          </a:p>
          <a:p>
            <a:endParaRPr lang="en-US" altLang="ja-JP" sz="2000" dirty="0"/>
          </a:p>
          <a:p>
            <a:r>
              <a:rPr kumimoji="1" lang="ja-JP" altLang="en-US" sz="2000" dirty="0" smtClean="0"/>
              <a:t>なので、自分の行動予定としての</a:t>
            </a:r>
            <a:r>
              <a:rPr kumimoji="1" lang="en-US" altLang="ja-JP" sz="2000" dirty="0" smtClean="0"/>
              <a:t>ToDo</a:t>
            </a:r>
            <a:r>
              <a:rPr kumimoji="1" lang="ja-JP" altLang="en-US" sz="2000" dirty="0" smtClean="0"/>
              <a:t>をここで改めて作成する</a:t>
            </a:r>
            <a:endParaRPr kumimoji="1" lang="ja-JP" altLang="en-US" sz="2000" dirty="0"/>
          </a:p>
        </p:txBody>
      </p:sp>
    </p:spTree>
    <p:extLst>
      <p:ext uri="{BB962C8B-B14F-4D97-AF65-F5344CB8AC3E}">
        <p14:creationId xmlns:p14="http://schemas.microsoft.com/office/powerpoint/2010/main" val="2460659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ここでいうタスクの概念</a:t>
            </a:r>
            <a:endParaRPr kumimoji="1" lang="ja-JP" altLang="en-US" dirty="0"/>
          </a:p>
        </p:txBody>
      </p:sp>
      <p:sp>
        <p:nvSpPr>
          <p:cNvPr id="11" name="テキスト ボックス 10"/>
          <p:cNvSpPr txBox="1"/>
          <p:nvPr/>
        </p:nvSpPr>
        <p:spPr>
          <a:xfrm>
            <a:off x="2277582" y="1575316"/>
            <a:ext cx="4158382" cy="461665"/>
          </a:xfrm>
          <a:prstGeom prst="rect">
            <a:avLst/>
          </a:prstGeom>
          <a:noFill/>
        </p:spPr>
        <p:txBody>
          <a:bodyPr wrap="none" rtlCol="0">
            <a:spAutoFit/>
          </a:bodyPr>
          <a:lstStyle/>
          <a:p>
            <a:r>
              <a:rPr lang="ja-JP" altLang="en-US" sz="2400" dirty="0" smtClean="0">
                <a:solidFill>
                  <a:srgbClr val="0070C0"/>
                </a:solidFill>
              </a:rPr>
              <a:t>タスク</a:t>
            </a:r>
            <a:r>
              <a:rPr lang="en-US" altLang="ja-JP" sz="2400" dirty="0" smtClean="0">
                <a:solidFill>
                  <a:srgbClr val="0070C0"/>
                </a:solidFill>
              </a:rPr>
              <a:t>(=ToDo):</a:t>
            </a:r>
            <a:r>
              <a:rPr lang="ja-JP" altLang="en-US" sz="2400" dirty="0" smtClean="0"/>
              <a:t>〇〇機能の実現</a:t>
            </a:r>
            <a:endParaRPr lang="en-US" altLang="ja-JP" sz="2400" dirty="0" smtClean="0"/>
          </a:p>
        </p:txBody>
      </p:sp>
      <p:grpSp>
        <p:nvGrpSpPr>
          <p:cNvPr id="28" name="グループ化 27"/>
          <p:cNvGrpSpPr/>
          <p:nvPr/>
        </p:nvGrpSpPr>
        <p:grpSpPr>
          <a:xfrm>
            <a:off x="2479591" y="2093881"/>
            <a:ext cx="7101016" cy="4346036"/>
            <a:chOff x="5121366" y="2318375"/>
            <a:chExt cx="3759023" cy="4346036"/>
          </a:xfrm>
        </p:grpSpPr>
        <p:sp>
          <p:nvSpPr>
            <p:cNvPr id="15" name="角丸四角形 14"/>
            <p:cNvSpPr/>
            <p:nvPr/>
          </p:nvSpPr>
          <p:spPr>
            <a:xfrm>
              <a:off x="5121366" y="2318375"/>
              <a:ext cx="3759023" cy="4346036"/>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393974" y="2817274"/>
              <a:ext cx="1408670" cy="1478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ysClr val="windowText" lastClr="000000"/>
                  </a:solidFill>
                </a:rPr>
                <a:t>手段</a:t>
              </a:r>
              <a:r>
                <a:rPr kumimoji="1" lang="en-US" altLang="ja-JP" dirty="0" smtClean="0">
                  <a:solidFill>
                    <a:sysClr val="windowText" lastClr="000000"/>
                  </a:solidFill>
                </a:rPr>
                <a:t>A</a:t>
              </a:r>
              <a:r>
                <a:rPr kumimoji="1" lang="ja-JP" altLang="en-US" dirty="0" smtClean="0">
                  <a:solidFill>
                    <a:sysClr val="windowText" lastClr="000000"/>
                  </a:solidFill>
                </a:rPr>
                <a:t>と</a:t>
              </a:r>
              <a:r>
                <a:rPr kumimoji="1" lang="en-US" altLang="ja-JP" dirty="0" smtClean="0">
                  <a:solidFill>
                    <a:sysClr val="windowText" lastClr="000000"/>
                  </a:solidFill>
                </a:rPr>
                <a:t>B</a:t>
              </a:r>
              <a:r>
                <a:rPr kumimoji="1" lang="ja-JP" altLang="en-US" dirty="0" smtClean="0">
                  <a:solidFill>
                    <a:sysClr val="windowText" lastClr="000000"/>
                  </a:solidFill>
                </a:rPr>
                <a:t>を検討</a:t>
              </a:r>
              <a:endParaRPr kumimoji="1" lang="en-US" altLang="ja-JP" dirty="0" smtClean="0">
                <a:solidFill>
                  <a:sysClr val="windowText" lastClr="000000"/>
                </a:solidFill>
              </a:endParaRPr>
            </a:p>
            <a:p>
              <a:pPr algn="ctr"/>
              <a:r>
                <a:rPr lang="ja-JP" altLang="en-US" dirty="0">
                  <a:solidFill>
                    <a:sysClr val="windowText" lastClr="000000"/>
                  </a:solidFill>
                </a:rPr>
                <a:t>手段</a:t>
              </a:r>
              <a:r>
                <a:rPr lang="ja-JP" altLang="en-US" dirty="0" smtClean="0">
                  <a:solidFill>
                    <a:sysClr val="windowText" lastClr="000000"/>
                  </a:solidFill>
                </a:rPr>
                <a:t>を決めて報告</a:t>
              </a:r>
              <a:endParaRPr lang="en-US" altLang="ja-JP" dirty="0" smtClean="0">
                <a:solidFill>
                  <a:sysClr val="windowText" lastClr="000000"/>
                </a:solidFill>
              </a:endParaRPr>
            </a:p>
            <a:p>
              <a:pPr algn="ctr"/>
              <a:r>
                <a:rPr lang="ja-JP" altLang="en-US" dirty="0">
                  <a:solidFill>
                    <a:sysClr val="windowText" lastClr="000000"/>
                  </a:solidFill>
                </a:rPr>
                <a:t>選択</a:t>
              </a:r>
              <a:r>
                <a:rPr lang="ja-JP" altLang="en-US" dirty="0" smtClean="0">
                  <a:solidFill>
                    <a:sysClr val="windowText" lastClr="000000"/>
                  </a:solidFill>
                </a:rPr>
                <a:t>した手段で進める</a:t>
              </a:r>
              <a:endParaRPr lang="en-US" altLang="ja-JP" dirty="0" smtClean="0">
                <a:solidFill>
                  <a:sysClr val="windowText" lastClr="000000"/>
                </a:solidFill>
              </a:endParaRPr>
            </a:p>
            <a:p>
              <a:pPr algn="ctr"/>
              <a:r>
                <a:rPr lang="ja-JP" altLang="en-US" dirty="0" smtClean="0">
                  <a:solidFill>
                    <a:sysClr val="windowText" lastClr="000000"/>
                  </a:solidFill>
                </a:rPr>
                <a:t>：</a:t>
              </a:r>
              <a:endParaRPr kumimoji="1" lang="ja-JP" altLang="en-US" dirty="0" smtClean="0">
                <a:solidFill>
                  <a:sysClr val="windowText" lastClr="000000"/>
                </a:solidFill>
              </a:endParaRPr>
            </a:p>
          </p:txBody>
        </p:sp>
        <p:sp>
          <p:nvSpPr>
            <p:cNvPr id="18" name="正方形/長方形 17"/>
            <p:cNvSpPr/>
            <p:nvPr/>
          </p:nvSpPr>
          <p:spPr>
            <a:xfrm>
              <a:off x="7134031" y="3482590"/>
              <a:ext cx="1408670" cy="10446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smtClean="0">
                  <a:solidFill>
                    <a:sysClr val="windowText" lastClr="000000"/>
                  </a:solidFill>
                </a:rPr>
                <a:t>注意事項、</a:t>
              </a:r>
              <a:endParaRPr kumimoji="1" lang="en-US" altLang="ja-JP" dirty="0" smtClean="0">
                <a:solidFill>
                  <a:sysClr val="windowText" lastClr="000000"/>
                </a:solidFill>
              </a:endParaRPr>
            </a:p>
            <a:p>
              <a:r>
                <a:rPr kumimoji="1" lang="ja-JP" altLang="en-US" dirty="0" smtClean="0">
                  <a:solidFill>
                    <a:sysClr val="windowText" lastClr="000000"/>
                  </a:solidFill>
                </a:rPr>
                <a:t>やってみた結果の</a:t>
              </a:r>
              <a:endParaRPr kumimoji="1" lang="en-US" altLang="ja-JP" dirty="0" smtClean="0">
                <a:solidFill>
                  <a:sysClr val="windowText" lastClr="000000"/>
                </a:solidFill>
              </a:endParaRPr>
            </a:p>
            <a:p>
              <a:r>
                <a:rPr kumimoji="1" lang="ja-JP" altLang="en-US" dirty="0" smtClean="0">
                  <a:solidFill>
                    <a:sysClr val="windowText" lastClr="000000"/>
                  </a:solidFill>
                </a:rPr>
                <a:t>詳細な記述、等</a:t>
              </a:r>
            </a:p>
          </p:txBody>
        </p:sp>
        <p:sp>
          <p:nvSpPr>
            <p:cNvPr id="19" name="テキスト ボックス 18"/>
            <p:cNvSpPr txBox="1"/>
            <p:nvPr/>
          </p:nvSpPr>
          <p:spPr>
            <a:xfrm>
              <a:off x="7098177" y="3111114"/>
              <a:ext cx="718466" cy="369332"/>
            </a:xfrm>
            <a:prstGeom prst="rect">
              <a:avLst/>
            </a:prstGeom>
            <a:noFill/>
          </p:spPr>
          <p:txBody>
            <a:bodyPr wrap="none" rtlCol="0">
              <a:spAutoFit/>
            </a:bodyPr>
            <a:lstStyle/>
            <a:p>
              <a:r>
                <a:rPr lang="ja-JP" altLang="en-US" dirty="0"/>
                <a:t>ノート</a:t>
              </a:r>
              <a:endParaRPr kumimoji="1" lang="ja-JP" altLang="en-US" dirty="0"/>
            </a:p>
          </p:txBody>
        </p:sp>
        <p:sp>
          <p:nvSpPr>
            <p:cNvPr id="20" name="テキスト ボックス 19"/>
            <p:cNvSpPr txBox="1"/>
            <p:nvPr/>
          </p:nvSpPr>
          <p:spPr>
            <a:xfrm>
              <a:off x="5211419" y="2464932"/>
              <a:ext cx="1758815" cy="369332"/>
            </a:xfrm>
            <a:prstGeom prst="rect">
              <a:avLst/>
            </a:prstGeom>
            <a:noFill/>
          </p:spPr>
          <p:txBody>
            <a:bodyPr wrap="none" rtlCol="0">
              <a:spAutoFit/>
            </a:bodyPr>
            <a:lstStyle/>
            <a:p>
              <a:r>
                <a:rPr kumimoji="1" lang="ja-JP" altLang="en-US" dirty="0" smtClean="0"/>
                <a:t>サブタスクリスト</a:t>
              </a:r>
              <a:endParaRPr kumimoji="1" lang="ja-JP" altLang="en-US" dirty="0"/>
            </a:p>
          </p:txBody>
        </p:sp>
        <p:sp>
          <p:nvSpPr>
            <p:cNvPr id="25" name="テキスト ボックス 24"/>
            <p:cNvSpPr txBox="1"/>
            <p:nvPr/>
          </p:nvSpPr>
          <p:spPr>
            <a:xfrm>
              <a:off x="5218901" y="4380005"/>
              <a:ext cx="601447" cy="369332"/>
            </a:xfrm>
            <a:prstGeom prst="rect">
              <a:avLst/>
            </a:prstGeom>
            <a:noFill/>
          </p:spPr>
          <p:txBody>
            <a:bodyPr wrap="none" rtlCol="0">
              <a:spAutoFit/>
            </a:bodyPr>
            <a:lstStyle/>
            <a:p>
              <a:r>
                <a:rPr kumimoji="1" lang="ja-JP" altLang="en-US" dirty="0" smtClean="0"/>
                <a:t>ログ</a:t>
              </a:r>
              <a:endParaRPr kumimoji="1" lang="ja-JP" altLang="en-US" dirty="0"/>
            </a:p>
          </p:txBody>
        </p:sp>
        <p:sp>
          <p:nvSpPr>
            <p:cNvPr id="27" name="正方形/長方形 26"/>
            <p:cNvSpPr/>
            <p:nvPr/>
          </p:nvSpPr>
          <p:spPr>
            <a:xfrm>
              <a:off x="5393973" y="4740842"/>
              <a:ext cx="3219937" cy="1478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dirty="0" smtClean="0">
                  <a:solidFill>
                    <a:sysClr val="windowText" lastClr="000000"/>
                  </a:solidFill>
                </a:rPr>
                <a:t>タスク取り掛かり中に、</a:t>
              </a:r>
              <a:endParaRPr lang="en-US" altLang="ja-JP" dirty="0" smtClean="0">
                <a:solidFill>
                  <a:sysClr val="windowText" lastClr="000000"/>
                </a:solidFill>
              </a:endParaRPr>
            </a:p>
            <a:p>
              <a:r>
                <a:rPr kumimoji="1" lang="ja-JP" altLang="en-US" dirty="0" smtClean="0">
                  <a:solidFill>
                    <a:sysClr val="windowText" lastClr="000000"/>
                  </a:solidFill>
                </a:rPr>
                <a:t>思いついたこと、感じたこと、メモしておきたいこと等を</a:t>
              </a:r>
              <a:endParaRPr kumimoji="1" lang="en-US" altLang="ja-JP" dirty="0" smtClean="0">
                <a:solidFill>
                  <a:sysClr val="windowText" lastClr="000000"/>
                </a:solidFill>
              </a:endParaRPr>
            </a:p>
            <a:p>
              <a:r>
                <a:rPr lang="en-US" altLang="ja-JP" dirty="0" smtClean="0">
                  <a:solidFill>
                    <a:sysClr val="windowText" lastClr="000000"/>
                  </a:solidFill>
                </a:rPr>
                <a:t>Twitter</a:t>
              </a:r>
              <a:r>
                <a:rPr lang="ja-JP" altLang="en-US" dirty="0" err="1" smtClean="0">
                  <a:solidFill>
                    <a:sysClr val="windowText" lastClr="000000"/>
                  </a:solidFill>
                </a:rPr>
                <a:t>のような</a:t>
              </a:r>
              <a:r>
                <a:rPr lang="ja-JP" altLang="en-US" dirty="0" smtClean="0">
                  <a:solidFill>
                    <a:sysClr val="windowText" lastClr="000000"/>
                  </a:solidFill>
                </a:rPr>
                <a:t>感覚でとりあえず記録しておく</a:t>
              </a:r>
              <a:endParaRPr lang="en-US" altLang="ja-JP" dirty="0" smtClean="0">
                <a:solidFill>
                  <a:sysClr val="windowText" lastClr="000000"/>
                </a:solidFill>
              </a:endParaRPr>
            </a:p>
            <a:p>
              <a:r>
                <a:rPr kumimoji="1" lang="ja-JP" altLang="en-US" dirty="0" smtClean="0">
                  <a:solidFill>
                    <a:sysClr val="windowText" lastClr="000000"/>
                  </a:solidFill>
                </a:rPr>
                <a:t>（必要に応じて後でノートにまとめたりとか）</a:t>
              </a:r>
              <a:endParaRPr kumimoji="1" lang="en-US" altLang="ja-JP" dirty="0" smtClean="0">
                <a:solidFill>
                  <a:sysClr val="windowText" lastClr="000000"/>
                </a:solidFill>
              </a:endParaRPr>
            </a:p>
          </p:txBody>
        </p:sp>
      </p:grpSp>
      <p:sp>
        <p:nvSpPr>
          <p:cNvPr id="29" name="テキスト ボックス 28"/>
          <p:cNvSpPr txBox="1"/>
          <p:nvPr/>
        </p:nvSpPr>
        <p:spPr>
          <a:xfrm>
            <a:off x="6322669" y="2167085"/>
            <a:ext cx="2263761" cy="646331"/>
          </a:xfrm>
          <a:prstGeom prst="rect">
            <a:avLst/>
          </a:prstGeom>
          <a:noFill/>
        </p:spPr>
        <p:txBody>
          <a:bodyPr wrap="none" rtlCol="0">
            <a:spAutoFit/>
          </a:bodyPr>
          <a:lstStyle/>
          <a:p>
            <a:r>
              <a:rPr lang="ja-JP" altLang="en-US" dirty="0" smtClean="0"/>
              <a:t>予想所要時間：</a:t>
            </a:r>
            <a:r>
              <a:rPr lang="en-US" altLang="ja-JP" dirty="0" smtClean="0"/>
              <a:t>7</a:t>
            </a:r>
            <a:r>
              <a:rPr lang="ja-JP" altLang="en-US" dirty="0" smtClean="0"/>
              <a:t>時間</a:t>
            </a:r>
            <a:endParaRPr lang="en-US" altLang="ja-JP" dirty="0" smtClean="0"/>
          </a:p>
          <a:p>
            <a:r>
              <a:rPr lang="ja-JP" altLang="en-US" dirty="0"/>
              <a:t>目標</a:t>
            </a:r>
            <a:r>
              <a:rPr kumimoji="1" lang="ja-JP" altLang="en-US" dirty="0" smtClean="0"/>
              <a:t>期限：</a:t>
            </a:r>
            <a:r>
              <a:rPr kumimoji="1" lang="en-US" altLang="ja-JP" dirty="0" smtClean="0"/>
              <a:t>12/31</a:t>
            </a:r>
            <a:endParaRPr kumimoji="1" lang="ja-JP" altLang="en-US" dirty="0"/>
          </a:p>
        </p:txBody>
      </p:sp>
    </p:spTree>
    <p:extLst>
      <p:ext uri="{BB962C8B-B14F-4D97-AF65-F5344CB8AC3E}">
        <p14:creationId xmlns:p14="http://schemas.microsoft.com/office/powerpoint/2010/main" val="128125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暫定の仕様</a:t>
            </a:r>
            <a:endParaRPr kumimoji="1" lang="ja-JP" altLang="en-US" dirty="0"/>
          </a:p>
        </p:txBody>
      </p:sp>
      <p:grpSp>
        <p:nvGrpSpPr>
          <p:cNvPr id="52" name="グループ化 51"/>
          <p:cNvGrpSpPr/>
          <p:nvPr/>
        </p:nvGrpSpPr>
        <p:grpSpPr>
          <a:xfrm>
            <a:off x="2317149" y="1690688"/>
            <a:ext cx="6716311" cy="4141702"/>
            <a:chOff x="2421924" y="1717333"/>
            <a:chExt cx="6716311" cy="4141702"/>
          </a:xfrm>
        </p:grpSpPr>
        <p:grpSp>
          <p:nvGrpSpPr>
            <p:cNvPr id="14" name="グループ化 13"/>
            <p:cNvGrpSpPr/>
            <p:nvPr/>
          </p:nvGrpSpPr>
          <p:grpSpPr>
            <a:xfrm>
              <a:off x="2421924" y="1717333"/>
              <a:ext cx="6713838" cy="4141702"/>
              <a:chOff x="2421924" y="1717333"/>
              <a:chExt cx="5544065" cy="4141702"/>
            </a:xfrm>
          </p:grpSpPr>
          <p:sp>
            <p:nvSpPr>
              <p:cNvPr id="3" name="正方形/長方形 2"/>
              <p:cNvSpPr/>
              <p:nvPr/>
            </p:nvSpPr>
            <p:spPr>
              <a:xfrm>
                <a:off x="2421924" y="1717333"/>
                <a:ext cx="5544065" cy="41417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p:nvSpPr>
            <p:spPr>
              <a:xfrm>
                <a:off x="2421924" y="1717334"/>
                <a:ext cx="5544065" cy="760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ysClr val="windowText" lastClr="000000"/>
                    </a:solidFill>
                  </a:rPr>
                  <a:t>〇〇機能の実現</a:t>
                </a:r>
                <a:endParaRPr kumimoji="1" lang="ja-JP" altLang="en-US" dirty="0">
                  <a:solidFill>
                    <a:sysClr val="windowText" lastClr="000000"/>
                  </a:solidFill>
                </a:endParaRPr>
              </a:p>
            </p:txBody>
          </p:sp>
          <p:sp>
            <p:nvSpPr>
              <p:cNvPr id="5" name="正方形/長方形 4"/>
              <p:cNvSpPr/>
              <p:nvPr/>
            </p:nvSpPr>
            <p:spPr>
              <a:xfrm>
                <a:off x="2421924" y="2477415"/>
                <a:ext cx="1968844" cy="3381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kumimoji="1" lang="en-US" altLang="ja-JP" dirty="0" smtClean="0">
                  <a:solidFill>
                    <a:sysClr val="windowText" lastClr="000000"/>
                  </a:solidFill>
                </a:endParaRPr>
              </a:p>
              <a:p>
                <a:endParaRPr lang="en-US" altLang="ja-JP" dirty="0">
                  <a:solidFill>
                    <a:sysClr val="windowText" lastClr="000000"/>
                  </a:solidFill>
                </a:endParaRPr>
              </a:p>
              <a:p>
                <a:r>
                  <a:rPr lang="ja-JP" altLang="en-US" dirty="0">
                    <a:solidFill>
                      <a:sysClr val="windowText" lastClr="000000"/>
                    </a:solidFill>
                  </a:rPr>
                  <a:t>□</a:t>
                </a:r>
                <a:r>
                  <a:rPr lang="ja-JP" altLang="en-US" dirty="0" smtClean="0">
                    <a:solidFill>
                      <a:sysClr val="windowText" lastClr="000000"/>
                    </a:solidFill>
                  </a:rPr>
                  <a:t>手段</a:t>
                </a:r>
                <a:r>
                  <a:rPr lang="en-US" altLang="ja-JP" dirty="0" smtClean="0">
                    <a:solidFill>
                      <a:sysClr val="windowText" lastClr="000000"/>
                    </a:solidFill>
                  </a:rPr>
                  <a:t>A,B</a:t>
                </a:r>
                <a:r>
                  <a:rPr lang="ja-JP" altLang="en-US" dirty="0" smtClean="0">
                    <a:solidFill>
                      <a:sysClr val="windowText" lastClr="000000"/>
                    </a:solidFill>
                  </a:rPr>
                  <a:t>を検討する</a:t>
                </a:r>
                <a:endParaRPr lang="en-US" altLang="ja-JP" dirty="0" smtClean="0">
                  <a:solidFill>
                    <a:sysClr val="windowText" lastClr="000000"/>
                  </a:solidFill>
                </a:endParaRPr>
              </a:p>
              <a:p>
                <a:r>
                  <a:rPr lang="ja-JP" altLang="en-US" dirty="0">
                    <a:solidFill>
                      <a:sysClr val="windowText" lastClr="000000"/>
                    </a:solidFill>
                  </a:rPr>
                  <a:t>□</a:t>
                </a:r>
                <a:r>
                  <a:rPr kumimoji="1" lang="ja-JP" altLang="en-US" dirty="0" smtClean="0">
                    <a:solidFill>
                      <a:sysClr val="windowText" lastClr="000000"/>
                    </a:solidFill>
                  </a:rPr>
                  <a:t>決定した手段</a:t>
                </a:r>
                <a:r>
                  <a:rPr lang="ja-JP" altLang="en-US" dirty="0" smtClean="0">
                    <a:solidFill>
                      <a:sysClr val="windowText" lastClr="000000"/>
                    </a:solidFill>
                  </a:rPr>
                  <a:t>を上長に報告する</a:t>
                </a:r>
                <a:endParaRPr kumimoji="1" lang="en-US" altLang="ja-JP" dirty="0" smtClean="0">
                  <a:solidFill>
                    <a:sysClr val="windowText" lastClr="000000"/>
                  </a:solidFill>
                </a:endParaRPr>
              </a:p>
              <a:p>
                <a:endParaRPr kumimoji="1" lang="ja-JP" altLang="en-US" dirty="0" smtClean="0">
                  <a:solidFill>
                    <a:sysClr val="windowText" lastClr="000000"/>
                  </a:solidFill>
                </a:endParaRPr>
              </a:p>
            </p:txBody>
          </p:sp>
          <p:sp>
            <p:nvSpPr>
              <p:cNvPr id="15" name="正方形/長方形 14"/>
              <p:cNvSpPr/>
              <p:nvPr/>
            </p:nvSpPr>
            <p:spPr>
              <a:xfrm>
                <a:off x="4390768" y="2484216"/>
                <a:ext cx="1787611" cy="3432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ysClr val="windowText" lastClr="000000"/>
                    </a:solidFill>
                  </a:rPr>
                  <a:t>ノート</a:t>
                </a:r>
              </a:p>
            </p:txBody>
          </p:sp>
          <p:sp>
            <p:nvSpPr>
              <p:cNvPr id="31" name="正方形/長方形 30"/>
              <p:cNvSpPr/>
              <p:nvPr/>
            </p:nvSpPr>
            <p:spPr>
              <a:xfrm>
                <a:off x="6178379" y="2816893"/>
                <a:ext cx="1783527" cy="3042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30" name="正方形/長方形 29"/>
              <p:cNvSpPr/>
              <p:nvPr/>
            </p:nvSpPr>
            <p:spPr>
              <a:xfrm>
                <a:off x="6182462" y="2475978"/>
                <a:ext cx="1779443" cy="3432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ysClr val="windowText" lastClr="000000"/>
                    </a:solidFill>
                  </a:rPr>
                  <a:t>ログ</a:t>
                </a:r>
                <a:endParaRPr kumimoji="1" lang="ja-JP" altLang="en-US" dirty="0" smtClean="0">
                  <a:solidFill>
                    <a:sysClr val="windowText" lastClr="000000"/>
                  </a:solidFill>
                </a:endParaRPr>
              </a:p>
            </p:txBody>
          </p:sp>
          <p:sp>
            <p:nvSpPr>
              <p:cNvPr id="29" name="正方形/長方形 28"/>
              <p:cNvSpPr/>
              <p:nvPr/>
            </p:nvSpPr>
            <p:spPr>
              <a:xfrm>
                <a:off x="2421924" y="2482291"/>
                <a:ext cx="1968844" cy="3432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ysClr val="windowText" lastClr="000000"/>
                    </a:solidFill>
                  </a:rPr>
                  <a:t>サブ</a:t>
                </a:r>
                <a:r>
                  <a:rPr kumimoji="1" lang="ja-JP" altLang="en-US" dirty="0" smtClean="0">
                    <a:solidFill>
                      <a:sysClr val="windowText" lastClr="000000"/>
                    </a:solidFill>
                  </a:rPr>
                  <a:t>タスク一覧</a:t>
                </a:r>
              </a:p>
            </p:txBody>
          </p:sp>
          <p:sp>
            <p:nvSpPr>
              <p:cNvPr id="6" name="正方形/長方形 5"/>
              <p:cNvSpPr/>
              <p:nvPr/>
            </p:nvSpPr>
            <p:spPr>
              <a:xfrm>
                <a:off x="4390768" y="2816893"/>
                <a:ext cx="1791695" cy="30339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ysClr val="windowText" lastClr="000000"/>
                    </a:solidFill>
                  </a:rPr>
                  <a:t>仕様書は～にある</a:t>
                </a:r>
                <a:endParaRPr lang="en-US" altLang="ja-JP" sz="1400" dirty="0" smtClean="0">
                  <a:solidFill>
                    <a:sysClr val="windowText" lastClr="000000"/>
                  </a:solidFill>
                </a:endParaRPr>
              </a:p>
              <a:p>
                <a:endParaRPr kumimoji="1" lang="en-US" altLang="ja-JP" sz="1400" dirty="0" smtClean="0">
                  <a:solidFill>
                    <a:sysClr val="windowText" lastClr="000000"/>
                  </a:solidFill>
                </a:endParaRPr>
              </a:p>
              <a:p>
                <a:r>
                  <a:rPr kumimoji="1" lang="ja-JP" altLang="en-US" sz="1400" dirty="0" smtClean="0">
                    <a:solidFill>
                      <a:sysClr val="windowText" lastClr="000000"/>
                    </a:solidFill>
                  </a:rPr>
                  <a:t>メンターからは～に気を付けて選定して</a:t>
                </a:r>
                <a:r>
                  <a:rPr kumimoji="1" lang="ja-JP" altLang="en-US" sz="1400" dirty="0" err="1" smtClean="0">
                    <a:solidFill>
                      <a:sysClr val="windowText" lastClr="000000"/>
                    </a:solidFill>
                  </a:rPr>
                  <a:t>と</a:t>
                </a:r>
                <a:r>
                  <a:rPr kumimoji="1" lang="ja-JP" altLang="en-US" sz="1400" dirty="0" smtClean="0">
                    <a:solidFill>
                      <a:sysClr val="windowText" lastClr="000000"/>
                    </a:solidFill>
                  </a:rPr>
                  <a:t>言われている</a:t>
                </a:r>
                <a:endParaRPr kumimoji="1" lang="en-US" altLang="ja-JP" sz="1400" dirty="0" smtClean="0">
                  <a:solidFill>
                    <a:sysClr val="windowText" lastClr="000000"/>
                  </a:solidFill>
                </a:endParaRPr>
              </a:p>
              <a:p>
                <a:endParaRPr kumimoji="1" lang="en-US" altLang="ja-JP" sz="1400" dirty="0" smtClean="0">
                  <a:solidFill>
                    <a:sysClr val="windowText" lastClr="000000"/>
                  </a:solidFill>
                </a:endParaRPr>
              </a:p>
              <a:p>
                <a:r>
                  <a:rPr lang="en-US" altLang="ja-JP" sz="1400" dirty="0" smtClean="0">
                    <a:solidFill>
                      <a:sysClr val="windowText" lastClr="000000"/>
                    </a:solidFill>
                  </a:rPr>
                  <a:t>12/23</a:t>
                </a:r>
                <a:r>
                  <a:rPr lang="ja-JP" altLang="en-US" sz="1400" dirty="0" err="1" smtClean="0">
                    <a:solidFill>
                      <a:sysClr val="windowText" lastClr="000000"/>
                    </a:solidFill>
                  </a:rPr>
                  <a:t>までに</a:t>
                </a:r>
                <a:r>
                  <a:rPr lang="ja-JP" altLang="en-US" sz="1400" dirty="0" smtClean="0">
                    <a:solidFill>
                      <a:sysClr val="windowText" lastClr="000000"/>
                    </a:solidFill>
                  </a:rPr>
                  <a:t>～まで進める必要あり。</a:t>
                </a:r>
                <a:endParaRPr kumimoji="1" lang="ja-JP" altLang="en-US" sz="1400" dirty="0" smtClean="0">
                  <a:solidFill>
                    <a:sysClr val="windowText" lastClr="000000"/>
                  </a:solidFill>
                </a:endParaRPr>
              </a:p>
            </p:txBody>
          </p:sp>
          <p:sp>
            <p:nvSpPr>
              <p:cNvPr id="32" name="円/楕円 31"/>
              <p:cNvSpPr/>
              <p:nvPr/>
            </p:nvSpPr>
            <p:spPr>
              <a:xfrm>
                <a:off x="5757987" y="5331813"/>
                <a:ext cx="349456"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ysClr val="windowText" lastClr="000000"/>
                    </a:solidFill>
                    <a:sym typeface="Wingdings" panose="05000000000000000000" pitchFamily="2" charset="2"/>
                  </a:rPr>
                  <a:t></a:t>
                </a:r>
                <a:endParaRPr kumimoji="1" lang="ja-JP" altLang="en-US" sz="2400" dirty="0" smtClean="0">
                  <a:solidFill>
                    <a:sysClr val="windowText" lastClr="000000"/>
                  </a:solidFill>
                </a:endParaRPr>
              </a:p>
            </p:txBody>
          </p:sp>
          <p:sp>
            <p:nvSpPr>
              <p:cNvPr id="33" name="円/楕円 32"/>
              <p:cNvSpPr/>
              <p:nvPr/>
            </p:nvSpPr>
            <p:spPr>
              <a:xfrm>
                <a:off x="7537429" y="5331813"/>
                <a:ext cx="349456"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ysClr val="windowText" lastClr="000000"/>
                    </a:solidFill>
                    <a:sym typeface="Wingdings" panose="05000000000000000000" pitchFamily="2" charset="2"/>
                  </a:rPr>
                  <a:t></a:t>
                </a:r>
                <a:endParaRPr kumimoji="1" lang="ja-JP" altLang="en-US" sz="2400" dirty="0" smtClean="0">
                  <a:solidFill>
                    <a:sysClr val="windowText" lastClr="000000"/>
                  </a:solidFill>
                </a:endParaRPr>
              </a:p>
            </p:txBody>
          </p:sp>
        </p:grpSp>
        <p:sp>
          <p:nvSpPr>
            <p:cNvPr id="24" name="テキスト ボックス 23"/>
            <p:cNvSpPr txBox="1"/>
            <p:nvPr/>
          </p:nvSpPr>
          <p:spPr>
            <a:xfrm>
              <a:off x="6966029" y="2827712"/>
              <a:ext cx="2164788" cy="253916"/>
            </a:xfrm>
            <a:prstGeom prst="rect">
              <a:avLst/>
            </a:prstGeom>
            <a:noFill/>
            <a:ln>
              <a:solidFill>
                <a:schemeClr val="bg2">
                  <a:lumMod val="75000"/>
                </a:schemeClr>
              </a:solidFill>
            </a:ln>
          </p:spPr>
          <p:txBody>
            <a:bodyPr wrap="square" rtlCol="0">
              <a:spAutoFit/>
            </a:bodyPr>
            <a:lstStyle/>
            <a:p>
              <a:r>
                <a:rPr kumimoji="1" lang="en-US" altLang="ja-JP" sz="1050" dirty="0" smtClean="0"/>
                <a:t>11:00  </a:t>
              </a:r>
              <a:r>
                <a:rPr kumimoji="1" lang="ja-JP" altLang="en-US" sz="1050" dirty="0" smtClean="0"/>
                <a:t>～が出来た</a:t>
              </a:r>
              <a:endParaRPr kumimoji="1" lang="ja-JP" altLang="en-US" sz="1050" dirty="0"/>
            </a:p>
          </p:txBody>
        </p:sp>
        <p:sp>
          <p:nvSpPr>
            <p:cNvPr id="34" name="テキスト ボックス 33"/>
            <p:cNvSpPr txBox="1"/>
            <p:nvPr/>
          </p:nvSpPr>
          <p:spPr>
            <a:xfrm>
              <a:off x="6980865" y="3072103"/>
              <a:ext cx="2149952" cy="253916"/>
            </a:xfrm>
            <a:prstGeom prst="rect">
              <a:avLst/>
            </a:prstGeom>
            <a:noFill/>
            <a:ln>
              <a:solidFill>
                <a:schemeClr val="bg2">
                  <a:lumMod val="75000"/>
                </a:schemeClr>
              </a:solidFill>
            </a:ln>
          </p:spPr>
          <p:txBody>
            <a:bodyPr wrap="square" rtlCol="0">
              <a:spAutoFit/>
            </a:bodyPr>
            <a:lstStyle/>
            <a:p>
              <a:r>
                <a:rPr kumimoji="1" lang="en-US" altLang="ja-JP" sz="1050" dirty="0" smtClean="0"/>
                <a:t>11:20  </a:t>
              </a:r>
              <a:r>
                <a:rPr kumimoji="1" lang="ja-JP" altLang="en-US" sz="1050" dirty="0" smtClean="0"/>
                <a:t>メンターに～と言われた</a:t>
              </a:r>
              <a:endParaRPr kumimoji="1" lang="ja-JP" altLang="en-US" sz="1050" dirty="0"/>
            </a:p>
          </p:txBody>
        </p:sp>
        <p:sp>
          <p:nvSpPr>
            <p:cNvPr id="35" name="テキスト ボックス 34"/>
            <p:cNvSpPr txBox="1"/>
            <p:nvPr/>
          </p:nvSpPr>
          <p:spPr>
            <a:xfrm>
              <a:off x="6975919" y="3323934"/>
              <a:ext cx="2162316" cy="415498"/>
            </a:xfrm>
            <a:prstGeom prst="rect">
              <a:avLst/>
            </a:prstGeom>
            <a:noFill/>
            <a:ln>
              <a:solidFill>
                <a:schemeClr val="bg2">
                  <a:lumMod val="75000"/>
                </a:schemeClr>
              </a:solidFill>
            </a:ln>
          </p:spPr>
          <p:txBody>
            <a:bodyPr wrap="square" rtlCol="0">
              <a:spAutoFit/>
            </a:bodyPr>
            <a:lstStyle/>
            <a:p>
              <a:r>
                <a:rPr kumimoji="1" lang="en-US" altLang="ja-JP" sz="1050" dirty="0" smtClean="0"/>
                <a:t>11:30  </a:t>
              </a:r>
              <a:r>
                <a:rPr kumimoji="1" lang="ja-JP" altLang="en-US" sz="1050" dirty="0" smtClean="0"/>
                <a:t>～が</a:t>
              </a:r>
              <a:r>
                <a:rPr lang="ja-JP" altLang="en-US" sz="1050" dirty="0" smtClean="0"/>
                <a:t>難しそう、別の方法にし</a:t>
              </a:r>
              <a:endParaRPr lang="en-US" altLang="ja-JP" sz="1050" dirty="0" smtClean="0"/>
            </a:p>
            <a:p>
              <a:r>
                <a:rPr lang="ja-JP" altLang="en-US" sz="1050" dirty="0"/>
                <a:t>　</a:t>
              </a:r>
              <a:r>
                <a:rPr lang="ja-JP" altLang="en-US" sz="1050" dirty="0" smtClean="0"/>
                <a:t>　　　</a:t>
              </a:r>
              <a:r>
                <a:rPr lang="ja-JP" altLang="en-US" sz="1050" dirty="0" err="1" smtClean="0"/>
                <a:t>た</a:t>
              </a:r>
              <a:r>
                <a:rPr lang="ja-JP" altLang="en-US" sz="1050" dirty="0" smtClean="0"/>
                <a:t>方がよいかも</a:t>
              </a:r>
              <a:r>
                <a:rPr lang="en-US" altLang="ja-JP" sz="1050" dirty="0" smtClean="0"/>
                <a:t>…</a:t>
              </a:r>
              <a:endParaRPr kumimoji="1" lang="ja-JP" altLang="en-US" sz="1050" dirty="0"/>
            </a:p>
          </p:txBody>
        </p:sp>
        <p:sp>
          <p:nvSpPr>
            <p:cNvPr id="48" name="テキスト ボックス 47"/>
            <p:cNvSpPr txBox="1"/>
            <p:nvPr/>
          </p:nvSpPr>
          <p:spPr>
            <a:xfrm>
              <a:off x="6980865" y="3739432"/>
              <a:ext cx="2149952" cy="415498"/>
            </a:xfrm>
            <a:prstGeom prst="rect">
              <a:avLst/>
            </a:prstGeom>
            <a:noFill/>
            <a:ln>
              <a:solidFill>
                <a:schemeClr val="bg2">
                  <a:lumMod val="75000"/>
                </a:schemeClr>
              </a:solidFill>
            </a:ln>
          </p:spPr>
          <p:txBody>
            <a:bodyPr wrap="square" rtlCol="0">
              <a:spAutoFit/>
            </a:bodyPr>
            <a:lstStyle/>
            <a:p>
              <a:r>
                <a:rPr kumimoji="1" lang="en-US" altLang="ja-JP" sz="1050" dirty="0" smtClean="0"/>
                <a:t>11:45 </a:t>
              </a:r>
              <a:r>
                <a:rPr kumimoji="1" lang="ja-JP" altLang="en-US" sz="1050" dirty="0" smtClean="0"/>
                <a:t>昼休み終わったらまた考えよ</a:t>
              </a:r>
              <a:endParaRPr kumimoji="1" lang="en-US" altLang="ja-JP" sz="1050" dirty="0" smtClean="0"/>
            </a:p>
            <a:p>
              <a:r>
                <a:rPr lang="ja-JP" altLang="en-US" sz="1050" dirty="0"/>
                <a:t>　</a:t>
              </a:r>
              <a:r>
                <a:rPr lang="ja-JP" altLang="en-US" sz="1050" dirty="0" smtClean="0"/>
                <a:t>　　　</a:t>
              </a:r>
              <a:r>
                <a:rPr kumimoji="1" lang="ja-JP" altLang="en-US" sz="1050" dirty="0" err="1" smtClean="0"/>
                <a:t>う</a:t>
              </a:r>
              <a:endParaRPr lang="en-US" altLang="ja-JP" sz="1050" dirty="0" smtClean="0"/>
            </a:p>
          </p:txBody>
        </p:sp>
        <p:sp>
          <p:nvSpPr>
            <p:cNvPr id="49" name="テキスト ボックス 48"/>
            <p:cNvSpPr txBox="1"/>
            <p:nvPr/>
          </p:nvSpPr>
          <p:spPr>
            <a:xfrm>
              <a:off x="6966029" y="4152845"/>
              <a:ext cx="2164788" cy="415498"/>
            </a:xfrm>
            <a:prstGeom prst="rect">
              <a:avLst/>
            </a:prstGeom>
            <a:noFill/>
            <a:ln>
              <a:solidFill>
                <a:schemeClr val="bg2">
                  <a:lumMod val="75000"/>
                </a:schemeClr>
              </a:solidFill>
            </a:ln>
          </p:spPr>
          <p:txBody>
            <a:bodyPr wrap="square" rtlCol="0">
              <a:spAutoFit/>
            </a:bodyPr>
            <a:lstStyle/>
            <a:p>
              <a:r>
                <a:rPr kumimoji="1" lang="en-US" altLang="ja-JP" sz="1050" dirty="0" smtClean="0"/>
                <a:t>13:15 </a:t>
              </a:r>
              <a:r>
                <a:rPr lang="ja-JP" altLang="en-US" sz="1050" dirty="0" smtClean="0"/>
                <a:t>～って</a:t>
              </a:r>
              <a:r>
                <a:rPr lang="en-US" altLang="ja-JP" sz="1050" dirty="0" smtClean="0"/>
                <a:t>…</a:t>
              </a:r>
              <a:r>
                <a:rPr lang="ja-JP" altLang="en-US" sz="1050" dirty="0" err="1" smtClean="0"/>
                <a:t>って</a:t>
              </a:r>
              <a:r>
                <a:rPr lang="ja-JP" altLang="en-US" sz="1050" dirty="0" smtClean="0"/>
                <a:t>ことか！</a:t>
              </a:r>
              <a:endParaRPr lang="en-US" altLang="ja-JP" sz="1050" dirty="0"/>
            </a:p>
            <a:p>
              <a:r>
                <a:rPr lang="ja-JP" altLang="en-US" sz="1050" dirty="0" smtClean="0"/>
                <a:t>　　　　実装できるかも</a:t>
              </a:r>
              <a:endParaRPr lang="en-US" altLang="ja-JP" sz="1050" dirty="0" smtClean="0"/>
            </a:p>
          </p:txBody>
        </p:sp>
        <p:sp>
          <p:nvSpPr>
            <p:cNvPr id="50" name="右矢印 49"/>
            <p:cNvSpPr/>
            <p:nvPr/>
          </p:nvSpPr>
          <p:spPr>
            <a:xfrm flipH="1">
              <a:off x="2578443" y="1877116"/>
              <a:ext cx="527222" cy="420130"/>
            </a:xfrm>
            <a:prstGeom prst="rightArrow">
              <a:avLst>
                <a:gd name="adj1" fmla="val 50000"/>
                <a:gd name="adj2" fmla="val 4411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51" name="テキスト ボックス 50"/>
            <p:cNvSpPr txBox="1"/>
            <p:nvPr/>
          </p:nvSpPr>
          <p:spPr>
            <a:xfrm>
              <a:off x="7406313" y="1906977"/>
              <a:ext cx="1649811" cy="461665"/>
            </a:xfrm>
            <a:prstGeom prst="rect">
              <a:avLst/>
            </a:prstGeom>
            <a:noFill/>
          </p:spPr>
          <p:txBody>
            <a:bodyPr wrap="none" rtlCol="0">
              <a:spAutoFit/>
            </a:bodyPr>
            <a:lstStyle/>
            <a:p>
              <a:r>
                <a:rPr kumimoji="1" lang="ja-JP" altLang="en-US" sz="1200" dirty="0" smtClean="0"/>
                <a:t>予想所要時間：</a:t>
              </a:r>
              <a:r>
                <a:rPr kumimoji="1" lang="en-US" altLang="ja-JP" sz="1200" dirty="0" smtClean="0"/>
                <a:t>20</a:t>
              </a:r>
              <a:r>
                <a:rPr kumimoji="1" lang="ja-JP" altLang="en-US" sz="1200" dirty="0" smtClean="0"/>
                <a:t>時間</a:t>
              </a:r>
              <a:endParaRPr kumimoji="1" lang="en-US" altLang="ja-JP" sz="1200" dirty="0" smtClean="0"/>
            </a:p>
            <a:p>
              <a:r>
                <a:rPr lang="ja-JP" altLang="en-US" sz="1200" dirty="0"/>
                <a:t>期限</a:t>
              </a:r>
              <a:r>
                <a:rPr lang="ja-JP" altLang="en-US" sz="1200" dirty="0" smtClean="0"/>
                <a:t>まであと：１４日</a:t>
              </a:r>
              <a:endParaRPr kumimoji="1" lang="ja-JP" altLang="en-US" sz="1200" dirty="0"/>
            </a:p>
          </p:txBody>
        </p:sp>
      </p:grpSp>
      <p:sp>
        <p:nvSpPr>
          <p:cNvPr id="40" name="円/楕円 39"/>
          <p:cNvSpPr/>
          <p:nvPr/>
        </p:nvSpPr>
        <p:spPr>
          <a:xfrm>
            <a:off x="4132767" y="5314436"/>
            <a:ext cx="477794"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4800" dirty="0" smtClean="0">
                <a:solidFill>
                  <a:sysClr val="windowText" lastClr="000000"/>
                </a:solidFill>
              </a:rPr>
              <a:t>+</a:t>
            </a:r>
            <a:endParaRPr kumimoji="1" lang="ja-JP" altLang="en-US" sz="4800" dirty="0" smtClean="0">
              <a:solidFill>
                <a:sysClr val="windowText" lastClr="000000"/>
              </a:solidFill>
            </a:endParaRPr>
          </a:p>
        </p:txBody>
      </p:sp>
      <p:sp>
        <p:nvSpPr>
          <p:cNvPr id="7" name="正方形/長方形 6"/>
          <p:cNvSpPr/>
          <p:nvPr/>
        </p:nvSpPr>
        <p:spPr>
          <a:xfrm>
            <a:off x="6871144" y="5314436"/>
            <a:ext cx="1640859" cy="5097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100" dirty="0" smtClean="0">
                <a:solidFill>
                  <a:sysClr val="windowText" lastClr="000000"/>
                </a:solidFill>
              </a:rPr>
              <a:t>今何考えてる？</a:t>
            </a:r>
          </a:p>
        </p:txBody>
      </p:sp>
    </p:spTree>
    <p:extLst>
      <p:ext uri="{BB962C8B-B14F-4D97-AF65-F5344CB8AC3E}">
        <p14:creationId xmlns:p14="http://schemas.microsoft.com/office/powerpoint/2010/main" val="2139738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暫定の仕様</a:t>
            </a:r>
            <a:endParaRPr kumimoji="1" lang="ja-JP" altLang="en-US" dirty="0"/>
          </a:p>
        </p:txBody>
      </p:sp>
      <p:grpSp>
        <p:nvGrpSpPr>
          <p:cNvPr id="53" name="グループ化 52"/>
          <p:cNvGrpSpPr/>
          <p:nvPr/>
        </p:nvGrpSpPr>
        <p:grpSpPr>
          <a:xfrm>
            <a:off x="5291820" y="172074"/>
            <a:ext cx="6713838" cy="4141702"/>
            <a:chOff x="2421924" y="1717333"/>
            <a:chExt cx="6713838" cy="4141702"/>
          </a:xfrm>
        </p:grpSpPr>
        <p:grpSp>
          <p:nvGrpSpPr>
            <p:cNvPr id="54" name="グループ化 53"/>
            <p:cNvGrpSpPr/>
            <p:nvPr/>
          </p:nvGrpSpPr>
          <p:grpSpPr>
            <a:xfrm>
              <a:off x="2421924" y="1717333"/>
              <a:ext cx="6713838" cy="4141702"/>
              <a:chOff x="2421924" y="1717333"/>
              <a:chExt cx="5544065" cy="4141702"/>
            </a:xfrm>
          </p:grpSpPr>
          <p:sp>
            <p:nvSpPr>
              <p:cNvPr id="62" name="正方形/長方形 61"/>
              <p:cNvSpPr/>
              <p:nvPr/>
            </p:nvSpPr>
            <p:spPr>
              <a:xfrm>
                <a:off x="2421924" y="1717333"/>
                <a:ext cx="5544065" cy="41417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p:cNvSpPr/>
              <p:nvPr/>
            </p:nvSpPr>
            <p:spPr>
              <a:xfrm>
                <a:off x="2421924" y="1717334"/>
                <a:ext cx="5544065" cy="760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ysClr val="windowText" lastClr="000000"/>
                    </a:solidFill>
                  </a:rPr>
                  <a:t>手段</a:t>
                </a:r>
                <a:r>
                  <a:rPr lang="en-US" altLang="ja-JP" dirty="0" smtClean="0">
                    <a:solidFill>
                      <a:sysClr val="windowText" lastClr="000000"/>
                    </a:solidFill>
                  </a:rPr>
                  <a:t>A,B</a:t>
                </a:r>
                <a:r>
                  <a:rPr lang="ja-JP" altLang="en-US" dirty="0" smtClean="0">
                    <a:solidFill>
                      <a:sysClr val="windowText" lastClr="000000"/>
                    </a:solidFill>
                  </a:rPr>
                  <a:t>を検討す</a:t>
                </a:r>
                <a:r>
                  <a:rPr lang="ja-JP" altLang="en-US" dirty="0">
                    <a:solidFill>
                      <a:sysClr val="windowText" lastClr="000000"/>
                    </a:solidFill>
                  </a:rPr>
                  <a:t>る</a:t>
                </a:r>
                <a:endParaRPr kumimoji="1" lang="ja-JP" altLang="en-US" dirty="0">
                  <a:solidFill>
                    <a:sysClr val="windowText" lastClr="000000"/>
                  </a:solidFill>
                </a:endParaRPr>
              </a:p>
            </p:txBody>
          </p:sp>
          <p:sp>
            <p:nvSpPr>
              <p:cNvPr id="64" name="正方形/長方形 63"/>
              <p:cNvSpPr/>
              <p:nvPr/>
            </p:nvSpPr>
            <p:spPr>
              <a:xfrm>
                <a:off x="2421924" y="2477415"/>
                <a:ext cx="1968844" cy="3381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kumimoji="1" lang="en-US" altLang="ja-JP" dirty="0" smtClean="0">
                  <a:solidFill>
                    <a:sysClr val="windowText" lastClr="000000"/>
                  </a:solidFill>
                </a:endParaRPr>
              </a:p>
              <a:p>
                <a:endParaRPr lang="en-US" altLang="ja-JP" dirty="0">
                  <a:solidFill>
                    <a:sysClr val="windowText" lastClr="000000"/>
                  </a:solidFill>
                </a:endParaRPr>
              </a:p>
              <a:p>
                <a:r>
                  <a:rPr lang="ja-JP" altLang="en-US" dirty="0">
                    <a:solidFill>
                      <a:sysClr val="windowText" lastClr="000000"/>
                    </a:solidFill>
                  </a:rPr>
                  <a:t>□</a:t>
                </a:r>
                <a:r>
                  <a:rPr lang="ja-JP" altLang="en-US" dirty="0" smtClean="0">
                    <a:solidFill>
                      <a:sysClr val="windowText" lastClr="000000"/>
                    </a:solidFill>
                  </a:rPr>
                  <a:t>手段</a:t>
                </a:r>
                <a:r>
                  <a:rPr lang="en-US" altLang="ja-JP" dirty="0" smtClean="0">
                    <a:solidFill>
                      <a:sysClr val="windowText" lastClr="000000"/>
                    </a:solidFill>
                  </a:rPr>
                  <a:t>A</a:t>
                </a:r>
                <a:r>
                  <a:rPr lang="ja-JP" altLang="en-US" dirty="0" smtClean="0">
                    <a:solidFill>
                      <a:sysClr val="windowText" lastClr="000000"/>
                    </a:solidFill>
                  </a:rPr>
                  <a:t>の～までやる</a:t>
                </a:r>
                <a:endParaRPr lang="en-US" altLang="ja-JP" dirty="0" smtClean="0">
                  <a:solidFill>
                    <a:sysClr val="windowText" lastClr="000000"/>
                  </a:solidFill>
                </a:endParaRPr>
              </a:p>
              <a:p>
                <a:r>
                  <a:rPr kumimoji="1" lang="ja-JP" altLang="en-US" dirty="0" smtClean="0">
                    <a:solidFill>
                      <a:sysClr val="windowText" lastClr="000000"/>
                    </a:solidFill>
                  </a:rPr>
                  <a:t>□手段</a:t>
                </a:r>
                <a:r>
                  <a:rPr kumimoji="1" lang="en-US" altLang="ja-JP" dirty="0" smtClean="0">
                    <a:solidFill>
                      <a:sysClr val="windowText" lastClr="000000"/>
                    </a:solidFill>
                  </a:rPr>
                  <a:t>B</a:t>
                </a:r>
                <a:r>
                  <a:rPr kumimoji="1" lang="ja-JP" altLang="en-US" dirty="0" smtClean="0">
                    <a:solidFill>
                      <a:sysClr val="windowText" lastClr="000000"/>
                    </a:solidFill>
                  </a:rPr>
                  <a:t>の～までやる</a:t>
                </a:r>
                <a:endParaRPr kumimoji="1" lang="en-US" altLang="ja-JP" dirty="0" smtClean="0">
                  <a:solidFill>
                    <a:sysClr val="windowText" lastClr="000000"/>
                  </a:solidFill>
                </a:endParaRPr>
              </a:p>
              <a:p>
                <a:endParaRPr kumimoji="1" lang="ja-JP" altLang="en-US" dirty="0" smtClean="0">
                  <a:solidFill>
                    <a:sysClr val="windowText" lastClr="000000"/>
                  </a:solidFill>
                </a:endParaRPr>
              </a:p>
            </p:txBody>
          </p:sp>
          <p:sp>
            <p:nvSpPr>
              <p:cNvPr id="65" name="正方形/長方形 64"/>
              <p:cNvSpPr/>
              <p:nvPr/>
            </p:nvSpPr>
            <p:spPr>
              <a:xfrm>
                <a:off x="4390768" y="2484216"/>
                <a:ext cx="1787611" cy="3432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ysClr val="windowText" lastClr="000000"/>
                    </a:solidFill>
                  </a:rPr>
                  <a:t>ノート</a:t>
                </a:r>
              </a:p>
            </p:txBody>
          </p:sp>
          <p:sp>
            <p:nvSpPr>
              <p:cNvPr id="66" name="円/楕円 65"/>
              <p:cNvSpPr/>
              <p:nvPr/>
            </p:nvSpPr>
            <p:spPr>
              <a:xfrm>
                <a:off x="3919584" y="5331813"/>
                <a:ext cx="349456"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ysClr val="windowText" lastClr="000000"/>
                    </a:solidFill>
                    <a:sym typeface="Wingdings" panose="05000000000000000000" pitchFamily="2" charset="2"/>
                  </a:rPr>
                  <a:t></a:t>
                </a:r>
                <a:endParaRPr kumimoji="1" lang="ja-JP" altLang="en-US" sz="2400" dirty="0" smtClean="0">
                  <a:solidFill>
                    <a:sysClr val="windowText" lastClr="000000"/>
                  </a:solidFill>
                </a:endParaRPr>
              </a:p>
            </p:txBody>
          </p:sp>
          <p:sp>
            <p:nvSpPr>
              <p:cNvPr id="67" name="正方形/長方形 66"/>
              <p:cNvSpPr/>
              <p:nvPr/>
            </p:nvSpPr>
            <p:spPr>
              <a:xfrm>
                <a:off x="6178379" y="2816893"/>
                <a:ext cx="1783527" cy="3042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68" name="正方形/長方形 67"/>
              <p:cNvSpPr/>
              <p:nvPr/>
            </p:nvSpPr>
            <p:spPr>
              <a:xfrm>
                <a:off x="6182462" y="2475978"/>
                <a:ext cx="1779443" cy="3432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ysClr val="windowText" lastClr="000000"/>
                    </a:solidFill>
                  </a:rPr>
                  <a:t>ログ</a:t>
                </a:r>
                <a:endParaRPr kumimoji="1" lang="ja-JP" altLang="en-US" dirty="0" smtClean="0">
                  <a:solidFill>
                    <a:sysClr val="windowText" lastClr="000000"/>
                  </a:solidFill>
                </a:endParaRPr>
              </a:p>
            </p:txBody>
          </p:sp>
          <p:sp>
            <p:nvSpPr>
              <p:cNvPr id="69" name="正方形/長方形 68"/>
              <p:cNvSpPr/>
              <p:nvPr/>
            </p:nvSpPr>
            <p:spPr>
              <a:xfrm>
                <a:off x="2421924" y="2482291"/>
                <a:ext cx="1968844" cy="3432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ysClr val="windowText" lastClr="000000"/>
                    </a:solidFill>
                  </a:rPr>
                  <a:t>サブ</a:t>
                </a:r>
                <a:r>
                  <a:rPr kumimoji="1" lang="ja-JP" altLang="en-US" dirty="0" smtClean="0">
                    <a:solidFill>
                      <a:sysClr val="windowText" lastClr="000000"/>
                    </a:solidFill>
                  </a:rPr>
                  <a:t>タスク一覧</a:t>
                </a:r>
              </a:p>
            </p:txBody>
          </p:sp>
          <p:sp>
            <p:nvSpPr>
              <p:cNvPr id="70" name="正方形/長方形 69"/>
              <p:cNvSpPr/>
              <p:nvPr/>
            </p:nvSpPr>
            <p:spPr>
              <a:xfrm>
                <a:off x="4390768" y="2816893"/>
                <a:ext cx="1791695" cy="30339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ysClr val="windowText" lastClr="000000"/>
                    </a:solidFill>
                  </a:rPr>
                  <a:t>とりあえず深追いはせずに、</a:t>
                </a:r>
                <a:r>
                  <a:rPr lang="en-US" altLang="ja-JP" sz="1400" dirty="0" smtClean="0">
                    <a:solidFill>
                      <a:sysClr val="windowText" lastClr="000000"/>
                    </a:solidFill>
                  </a:rPr>
                  <a:t>A</a:t>
                </a:r>
                <a:r>
                  <a:rPr lang="ja-JP" altLang="en-US" sz="1400" dirty="0" smtClean="0">
                    <a:solidFill>
                      <a:sysClr val="windowText" lastClr="000000"/>
                    </a:solidFill>
                  </a:rPr>
                  <a:t>と</a:t>
                </a:r>
                <a:r>
                  <a:rPr lang="en-US" altLang="ja-JP" sz="1400" dirty="0" smtClean="0">
                    <a:solidFill>
                      <a:sysClr val="windowText" lastClr="000000"/>
                    </a:solidFill>
                  </a:rPr>
                  <a:t>B</a:t>
                </a:r>
                <a:r>
                  <a:rPr lang="ja-JP" altLang="en-US" sz="1400" dirty="0" smtClean="0">
                    <a:solidFill>
                      <a:sysClr val="windowText" lastClr="000000"/>
                    </a:solidFill>
                  </a:rPr>
                  <a:t>の触りだけやってみる</a:t>
                </a:r>
                <a:endParaRPr kumimoji="1" lang="ja-JP" altLang="en-US" sz="1400" dirty="0" smtClean="0">
                  <a:solidFill>
                    <a:sysClr val="windowText" lastClr="000000"/>
                  </a:solidFill>
                </a:endParaRPr>
              </a:p>
            </p:txBody>
          </p:sp>
          <p:sp>
            <p:nvSpPr>
              <p:cNvPr id="71" name="円/楕円 70"/>
              <p:cNvSpPr/>
              <p:nvPr/>
            </p:nvSpPr>
            <p:spPr>
              <a:xfrm>
                <a:off x="5757987" y="5331813"/>
                <a:ext cx="349456"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ysClr val="windowText" lastClr="000000"/>
                    </a:solidFill>
                    <a:sym typeface="Wingdings" panose="05000000000000000000" pitchFamily="2" charset="2"/>
                  </a:rPr>
                  <a:t></a:t>
                </a:r>
                <a:endParaRPr kumimoji="1" lang="ja-JP" altLang="en-US" sz="2400" dirty="0" smtClean="0">
                  <a:solidFill>
                    <a:sysClr val="windowText" lastClr="000000"/>
                  </a:solidFill>
                </a:endParaRPr>
              </a:p>
            </p:txBody>
          </p:sp>
          <p:sp>
            <p:nvSpPr>
              <p:cNvPr id="72" name="円/楕円 71"/>
              <p:cNvSpPr/>
              <p:nvPr/>
            </p:nvSpPr>
            <p:spPr>
              <a:xfrm>
                <a:off x="7537429" y="5331813"/>
                <a:ext cx="349456"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ysClr val="windowText" lastClr="000000"/>
                    </a:solidFill>
                    <a:sym typeface="Wingdings" panose="05000000000000000000" pitchFamily="2" charset="2"/>
                  </a:rPr>
                  <a:t></a:t>
                </a:r>
                <a:endParaRPr kumimoji="1" lang="ja-JP" altLang="en-US" sz="2400" dirty="0" smtClean="0">
                  <a:solidFill>
                    <a:sysClr val="windowText" lastClr="000000"/>
                  </a:solidFill>
                </a:endParaRPr>
              </a:p>
            </p:txBody>
          </p:sp>
        </p:grpSp>
        <p:sp>
          <p:nvSpPr>
            <p:cNvPr id="55" name="テキスト ボックス 54"/>
            <p:cNvSpPr txBox="1"/>
            <p:nvPr/>
          </p:nvSpPr>
          <p:spPr>
            <a:xfrm>
              <a:off x="6966029" y="2827712"/>
              <a:ext cx="2164788" cy="253916"/>
            </a:xfrm>
            <a:prstGeom prst="rect">
              <a:avLst/>
            </a:prstGeom>
            <a:noFill/>
            <a:ln>
              <a:solidFill>
                <a:schemeClr val="bg2">
                  <a:lumMod val="75000"/>
                </a:schemeClr>
              </a:solidFill>
            </a:ln>
          </p:spPr>
          <p:txBody>
            <a:bodyPr wrap="square" rtlCol="0">
              <a:spAutoFit/>
            </a:bodyPr>
            <a:lstStyle/>
            <a:p>
              <a:r>
                <a:rPr kumimoji="1" lang="en-US" altLang="ja-JP" sz="1050" dirty="0" smtClean="0"/>
                <a:t>11:00  </a:t>
              </a:r>
              <a:r>
                <a:rPr lang="ja-JP" altLang="en-US" sz="1050" dirty="0" smtClean="0"/>
                <a:t>環境を整えた</a:t>
              </a:r>
              <a:endParaRPr kumimoji="1" lang="ja-JP" altLang="en-US" sz="1050" dirty="0"/>
            </a:p>
          </p:txBody>
        </p:sp>
        <p:sp>
          <p:nvSpPr>
            <p:cNvPr id="60" name="右矢印 59"/>
            <p:cNvSpPr/>
            <p:nvPr/>
          </p:nvSpPr>
          <p:spPr>
            <a:xfrm flipH="1">
              <a:off x="2578443" y="1877116"/>
              <a:ext cx="527222" cy="420130"/>
            </a:xfrm>
            <a:prstGeom prst="rightArrow">
              <a:avLst>
                <a:gd name="adj1" fmla="val 50000"/>
                <a:gd name="adj2" fmla="val 4411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61" name="テキスト ボックス 60"/>
            <p:cNvSpPr txBox="1"/>
            <p:nvPr/>
          </p:nvSpPr>
          <p:spPr>
            <a:xfrm>
              <a:off x="7539720" y="1955744"/>
              <a:ext cx="1571264" cy="461665"/>
            </a:xfrm>
            <a:prstGeom prst="rect">
              <a:avLst/>
            </a:prstGeom>
            <a:noFill/>
          </p:spPr>
          <p:txBody>
            <a:bodyPr wrap="none" rtlCol="0">
              <a:spAutoFit/>
            </a:bodyPr>
            <a:lstStyle/>
            <a:p>
              <a:r>
                <a:rPr kumimoji="1" lang="ja-JP" altLang="en-US" sz="1200" dirty="0" smtClean="0"/>
                <a:t>予想所要時間：</a:t>
              </a:r>
              <a:r>
                <a:rPr lang="en-US" altLang="ja-JP" sz="1200" dirty="0"/>
                <a:t>5</a:t>
              </a:r>
              <a:r>
                <a:rPr kumimoji="1" lang="ja-JP" altLang="en-US" sz="1200" dirty="0" smtClean="0"/>
                <a:t>時間</a:t>
              </a:r>
              <a:endParaRPr kumimoji="1" lang="en-US" altLang="ja-JP" sz="1200" dirty="0" smtClean="0"/>
            </a:p>
            <a:p>
              <a:r>
                <a:rPr lang="ja-JP" altLang="en-US" sz="1200" dirty="0"/>
                <a:t>期限</a:t>
              </a:r>
              <a:r>
                <a:rPr lang="ja-JP" altLang="en-US" sz="1200" dirty="0" smtClean="0"/>
                <a:t>まであと：</a:t>
              </a:r>
              <a:r>
                <a:rPr lang="en-US" altLang="ja-JP" sz="1200" dirty="0" smtClean="0"/>
                <a:t>2</a:t>
              </a:r>
              <a:r>
                <a:rPr lang="ja-JP" altLang="en-US" sz="1200" dirty="0" smtClean="0"/>
                <a:t>日</a:t>
              </a:r>
              <a:endParaRPr kumimoji="1" lang="ja-JP" altLang="en-US" sz="1200" dirty="0"/>
            </a:p>
          </p:txBody>
        </p:sp>
      </p:grpSp>
      <p:grpSp>
        <p:nvGrpSpPr>
          <p:cNvPr id="52" name="グループ化 51"/>
          <p:cNvGrpSpPr/>
          <p:nvPr/>
        </p:nvGrpSpPr>
        <p:grpSpPr>
          <a:xfrm>
            <a:off x="174024" y="2498383"/>
            <a:ext cx="6716311" cy="4141702"/>
            <a:chOff x="2421924" y="1717333"/>
            <a:chExt cx="6716311" cy="4141702"/>
          </a:xfrm>
        </p:grpSpPr>
        <p:grpSp>
          <p:nvGrpSpPr>
            <p:cNvPr id="14" name="グループ化 13"/>
            <p:cNvGrpSpPr/>
            <p:nvPr/>
          </p:nvGrpSpPr>
          <p:grpSpPr>
            <a:xfrm>
              <a:off x="2421924" y="1717333"/>
              <a:ext cx="6713838" cy="4141702"/>
              <a:chOff x="2421924" y="1717333"/>
              <a:chExt cx="5544065" cy="4141702"/>
            </a:xfrm>
          </p:grpSpPr>
          <p:sp>
            <p:nvSpPr>
              <p:cNvPr id="3" name="正方形/長方形 2"/>
              <p:cNvSpPr/>
              <p:nvPr/>
            </p:nvSpPr>
            <p:spPr>
              <a:xfrm>
                <a:off x="2421924" y="1717333"/>
                <a:ext cx="5544065" cy="41417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p:nvSpPr>
            <p:spPr>
              <a:xfrm>
                <a:off x="2421924" y="1717334"/>
                <a:ext cx="5544065" cy="760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ysClr val="windowText" lastClr="000000"/>
                    </a:solidFill>
                  </a:rPr>
                  <a:t>〇〇機能の実現</a:t>
                </a:r>
                <a:endParaRPr kumimoji="1" lang="ja-JP" altLang="en-US" dirty="0">
                  <a:solidFill>
                    <a:sysClr val="windowText" lastClr="000000"/>
                  </a:solidFill>
                </a:endParaRPr>
              </a:p>
            </p:txBody>
          </p:sp>
          <p:sp>
            <p:nvSpPr>
              <p:cNvPr id="5" name="正方形/長方形 4"/>
              <p:cNvSpPr/>
              <p:nvPr/>
            </p:nvSpPr>
            <p:spPr>
              <a:xfrm>
                <a:off x="2421924" y="2477415"/>
                <a:ext cx="1968844" cy="3381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kumimoji="1" lang="en-US" altLang="ja-JP" dirty="0" smtClean="0">
                  <a:solidFill>
                    <a:sysClr val="windowText" lastClr="000000"/>
                  </a:solidFill>
                </a:endParaRPr>
              </a:p>
              <a:p>
                <a:endParaRPr lang="en-US" altLang="ja-JP" dirty="0">
                  <a:solidFill>
                    <a:sysClr val="windowText" lastClr="000000"/>
                  </a:solidFill>
                </a:endParaRPr>
              </a:p>
              <a:p>
                <a:r>
                  <a:rPr lang="ja-JP" altLang="en-US" dirty="0">
                    <a:solidFill>
                      <a:sysClr val="windowText" lastClr="000000"/>
                    </a:solidFill>
                  </a:rPr>
                  <a:t>□</a:t>
                </a:r>
                <a:r>
                  <a:rPr lang="ja-JP" altLang="en-US" dirty="0" smtClean="0">
                    <a:solidFill>
                      <a:sysClr val="windowText" lastClr="000000"/>
                    </a:solidFill>
                  </a:rPr>
                  <a:t>手段</a:t>
                </a:r>
                <a:r>
                  <a:rPr lang="en-US" altLang="ja-JP" dirty="0" smtClean="0">
                    <a:solidFill>
                      <a:sysClr val="windowText" lastClr="000000"/>
                    </a:solidFill>
                  </a:rPr>
                  <a:t>A,B</a:t>
                </a:r>
                <a:r>
                  <a:rPr lang="ja-JP" altLang="en-US" dirty="0" smtClean="0">
                    <a:solidFill>
                      <a:sysClr val="windowText" lastClr="000000"/>
                    </a:solidFill>
                  </a:rPr>
                  <a:t>を検討する</a:t>
                </a:r>
                <a:endParaRPr lang="en-US" altLang="ja-JP" dirty="0" smtClean="0">
                  <a:solidFill>
                    <a:sysClr val="windowText" lastClr="000000"/>
                  </a:solidFill>
                </a:endParaRPr>
              </a:p>
              <a:p>
                <a:r>
                  <a:rPr lang="ja-JP" altLang="en-US" dirty="0">
                    <a:solidFill>
                      <a:sysClr val="windowText" lastClr="000000"/>
                    </a:solidFill>
                  </a:rPr>
                  <a:t>□</a:t>
                </a:r>
                <a:r>
                  <a:rPr kumimoji="1" lang="ja-JP" altLang="en-US" dirty="0" smtClean="0">
                    <a:solidFill>
                      <a:sysClr val="windowText" lastClr="000000"/>
                    </a:solidFill>
                  </a:rPr>
                  <a:t>決定した手段</a:t>
                </a:r>
                <a:r>
                  <a:rPr lang="ja-JP" altLang="en-US" dirty="0" smtClean="0">
                    <a:solidFill>
                      <a:sysClr val="windowText" lastClr="000000"/>
                    </a:solidFill>
                  </a:rPr>
                  <a:t>を上長に報告する</a:t>
                </a:r>
                <a:endParaRPr kumimoji="1" lang="en-US" altLang="ja-JP" dirty="0" smtClean="0">
                  <a:solidFill>
                    <a:sysClr val="windowText" lastClr="000000"/>
                  </a:solidFill>
                </a:endParaRPr>
              </a:p>
              <a:p>
                <a:endParaRPr kumimoji="1" lang="ja-JP" altLang="en-US" dirty="0" smtClean="0">
                  <a:solidFill>
                    <a:sysClr val="windowText" lastClr="000000"/>
                  </a:solidFill>
                </a:endParaRPr>
              </a:p>
            </p:txBody>
          </p:sp>
          <p:sp>
            <p:nvSpPr>
              <p:cNvPr id="15" name="正方形/長方形 14"/>
              <p:cNvSpPr/>
              <p:nvPr/>
            </p:nvSpPr>
            <p:spPr>
              <a:xfrm>
                <a:off x="4390768" y="2484216"/>
                <a:ext cx="1787611" cy="3432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ysClr val="windowText" lastClr="000000"/>
                    </a:solidFill>
                  </a:rPr>
                  <a:t>ノート</a:t>
                </a:r>
              </a:p>
            </p:txBody>
          </p:sp>
          <p:sp>
            <p:nvSpPr>
              <p:cNvPr id="25" name="円/楕円 24"/>
              <p:cNvSpPr/>
              <p:nvPr/>
            </p:nvSpPr>
            <p:spPr>
              <a:xfrm>
                <a:off x="3919584" y="5331813"/>
                <a:ext cx="349456"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ysClr val="windowText" lastClr="000000"/>
                    </a:solidFill>
                    <a:sym typeface="Wingdings" panose="05000000000000000000" pitchFamily="2" charset="2"/>
                  </a:rPr>
                  <a:t></a:t>
                </a:r>
                <a:endParaRPr kumimoji="1" lang="ja-JP" altLang="en-US" sz="2400" dirty="0" smtClean="0">
                  <a:solidFill>
                    <a:sysClr val="windowText" lastClr="000000"/>
                  </a:solidFill>
                </a:endParaRPr>
              </a:p>
            </p:txBody>
          </p:sp>
          <p:sp>
            <p:nvSpPr>
              <p:cNvPr id="31" name="正方形/長方形 30"/>
              <p:cNvSpPr/>
              <p:nvPr/>
            </p:nvSpPr>
            <p:spPr>
              <a:xfrm>
                <a:off x="6178379" y="2816893"/>
                <a:ext cx="1783527" cy="3042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30" name="正方形/長方形 29"/>
              <p:cNvSpPr/>
              <p:nvPr/>
            </p:nvSpPr>
            <p:spPr>
              <a:xfrm>
                <a:off x="6182462" y="2475978"/>
                <a:ext cx="1779443" cy="3432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ysClr val="windowText" lastClr="000000"/>
                    </a:solidFill>
                  </a:rPr>
                  <a:t>ログ</a:t>
                </a:r>
                <a:endParaRPr kumimoji="1" lang="ja-JP" altLang="en-US" dirty="0" smtClean="0">
                  <a:solidFill>
                    <a:sysClr val="windowText" lastClr="000000"/>
                  </a:solidFill>
                </a:endParaRPr>
              </a:p>
            </p:txBody>
          </p:sp>
          <p:sp>
            <p:nvSpPr>
              <p:cNvPr id="29" name="正方形/長方形 28"/>
              <p:cNvSpPr/>
              <p:nvPr/>
            </p:nvSpPr>
            <p:spPr>
              <a:xfrm>
                <a:off x="2421924" y="2482291"/>
                <a:ext cx="1968844" cy="3432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ysClr val="windowText" lastClr="000000"/>
                    </a:solidFill>
                  </a:rPr>
                  <a:t>サブ</a:t>
                </a:r>
                <a:r>
                  <a:rPr kumimoji="1" lang="ja-JP" altLang="en-US" dirty="0" smtClean="0">
                    <a:solidFill>
                      <a:sysClr val="windowText" lastClr="000000"/>
                    </a:solidFill>
                  </a:rPr>
                  <a:t>タスク一覧</a:t>
                </a:r>
              </a:p>
            </p:txBody>
          </p:sp>
          <p:sp>
            <p:nvSpPr>
              <p:cNvPr id="6" name="正方形/長方形 5"/>
              <p:cNvSpPr/>
              <p:nvPr/>
            </p:nvSpPr>
            <p:spPr>
              <a:xfrm>
                <a:off x="4390768" y="2816893"/>
                <a:ext cx="1791695" cy="30339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ysClr val="windowText" lastClr="000000"/>
                    </a:solidFill>
                  </a:rPr>
                  <a:t>仕様書は～にある</a:t>
                </a:r>
                <a:endParaRPr lang="en-US" altLang="ja-JP" sz="1400" dirty="0" smtClean="0">
                  <a:solidFill>
                    <a:sysClr val="windowText" lastClr="000000"/>
                  </a:solidFill>
                </a:endParaRPr>
              </a:p>
              <a:p>
                <a:endParaRPr kumimoji="1" lang="en-US" altLang="ja-JP" sz="1400" dirty="0" smtClean="0">
                  <a:solidFill>
                    <a:sysClr val="windowText" lastClr="000000"/>
                  </a:solidFill>
                </a:endParaRPr>
              </a:p>
              <a:p>
                <a:r>
                  <a:rPr kumimoji="1" lang="ja-JP" altLang="en-US" sz="1400" dirty="0" smtClean="0">
                    <a:solidFill>
                      <a:sysClr val="windowText" lastClr="000000"/>
                    </a:solidFill>
                  </a:rPr>
                  <a:t>メンターからは～に気を付けて選定して</a:t>
                </a:r>
                <a:r>
                  <a:rPr kumimoji="1" lang="ja-JP" altLang="en-US" sz="1400" dirty="0" err="1" smtClean="0">
                    <a:solidFill>
                      <a:sysClr val="windowText" lastClr="000000"/>
                    </a:solidFill>
                  </a:rPr>
                  <a:t>と</a:t>
                </a:r>
                <a:r>
                  <a:rPr kumimoji="1" lang="ja-JP" altLang="en-US" sz="1400" dirty="0" smtClean="0">
                    <a:solidFill>
                      <a:sysClr val="windowText" lastClr="000000"/>
                    </a:solidFill>
                  </a:rPr>
                  <a:t>言われている</a:t>
                </a:r>
                <a:endParaRPr kumimoji="1" lang="en-US" altLang="ja-JP" sz="1400" dirty="0" smtClean="0">
                  <a:solidFill>
                    <a:sysClr val="windowText" lastClr="000000"/>
                  </a:solidFill>
                </a:endParaRPr>
              </a:p>
              <a:p>
                <a:endParaRPr kumimoji="1" lang="en-US" altLang="ja-JP" sz="1400" dirty="0" smtClean="0">
                  <a:solidFill>
                    <a:sysClr val="windowText" lastClr="000000"/>
                  </a:solidFill>
                </a:endParaRPr>
              </a:p>
              <a:p>
                <a:r>
                  <a:rPr lang="en-US" altLang="ja-JP" sz="1400" dirty="0" smtClean="0">
                    <a:solidFill>
                      <a:sysClr val="windowText" lastClr="000000"/>
                    </a:solidFill>
                  </a:rPr>
                  <a:t>12/23</a:t>
                </a:r>
                <a:r>
                  <a:rPr lang="ja-JP" altLang="en-US" sz="1400" dirty="0" err="1" smtClean="0">
                    <a:solidFill>
                      <a:sysClr val="windowText" lastClr="000000"/>
                    </a:solidFill>
                  </a:rPr>
                  <a:t>までに</a:t>
                </a:r>
                <a:r>
                  <a:rPr lang="ja-JP" altLang="en-US" sz="1400" dirty="0" smtClean="0">
                    <a:solidFill>
                      <a:sysClr val="windowText" lastClr="000000"/>
                    </a:solidFill>
                  </a:rPr>
                  <a:t>～まで進める必要あり。</a:t>
                </a:r>
                <a:endParaRPr kumimoji="1" lang="ja-JP" altLang="en-US" sz="1400" dirty="0" smtClean="0">
                  <a:solidFill>
                    <a:sysClr val="windowText" lastClr="000000"/>
                  </a:solidFill>
                </a:endParaRPr>
              </a:p>
            </p:txBody>
          </p:sp>
          <p:sp>
            <p:nvSpPr>
              <p:cNvPr id="32" name="円/楕円 31"/>
              <p:cNvSpPr/>
              <p:nvPr/>
            </p:nvSpPr>
            <p:spPr>
              <a:xfrm>
                <a:off x="5757987" y="5331813"/>
                <a:ext cx="349456"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ysClr val="windowText" lastClr="000000"/>
                    </a:solidFill>
                    <a:sym typeface="Wingdings" panose="05000000000000000000" pitchFamily="2" charset="2"/>
                  </a:rPr>
                  <a:t></a:t>
                </a:r>
                <a:endParaRPr kumimoji="1" lang="ja-JP" altLang="en-US" sz="2400" dirty="0" smtClean="0">
                  <a:solidFill>
                    <a:sysClr val="windowText" lastClr="000000"/>
                  </a:solidFill>
                </a:endParaRPr>
              </a:p>
            </p:txBody>
          </p:sp>
          <p:sp>
            <p:nvSpPr>
              <p:cNvPr id="33" name="円/楕円 32"/>
              <p:cNvSpPr/>
              <p:nvPr/>
            </p:nvSpPr>
            <p:spPr>
              <a:xfrm>
                <a:off x="7537429" y="5331813"/>
                <a:ext cx="349456"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ysClr val="windowText" lastClr="000000"/>
                    </a:solidFill>
                    <a:sym typeface="Wingdings" panose="05000000000000000000" pitchFamily="2" charset="2"/>
                  </a:rPr>
                  <a:t></a:t>
                </a:r>
                <a:endParaRPr kumimoji="1" lang="ja-JP" altLang="en-US" sz="2400" dirty="0" smtClean="0">
                  <a:solidFill>
                    <a:sysClr val="windowText" lastClr="000000"/>
                  </a:solidFill>
                </a:endParaRPr>
              </a:p>
            </p:txBody>
          </p:sp>
        </p:grpSp>
        <p:sp>
          <p:nvSpPr>
            <p:cNvPr id="24" name="テキスト ボックス 23"/>
            <p:cNvSpPr txBox="1"/>
            <p:nvPr/>
          </p:nvSpPr>
          <p:spPr>
            <a:xfrm>
              <a:off x="6966029" y="2827712"/>
              <a:ext cx="2164788" cy="253916"/>
            </a:xfrm>
            <a:prstGeom prst="rect">
              <a:avLst/>
            </a:prstGeom>
            <a:noFill/>
            <a:ln>
              <a:solidFill>
                <a:schemeClr val="bg2">
                  <a:lumMod val="75000"/>
                </a:schemeClr>
              </a:solidFill>
            </a:ln>
          </p:spPr>
          <p:txBody>
            <a:bodyPr wrap="square" rtlCol="0">
              <a:spAutoFit/>
            </a:bodyPr>
            <a:lstStyle/>
            <a:p>
              <a:r>
                <a:rPr kumimoji="1" lang="en-US" altLang="ja-JP" sz="1050" dirty="0" smtClean="0"/>
                <a:t>11:00  </a:t>
              </a:r>
              <a:r>
                <a:rPr kumimoji="1" lang="ja-JP" altLang="en-US" sz="1050" dirty="0" smtClean="0"/>
                <a:t>～が出来た</a:t>
              </a:r>
              <a:endParaRPr kumimoji="1" lang="ja-JP" altLang="en-US" sz="1050" dirty="0"/>
            </a:p>
          </p:txBody>
        </p:sp>
        <p:sp>
          <p:nvSpPr>
            <p:cNvPr id="34" name="テキスト ボックス 33"/>
            <p:cNvSpPr txBox="1"/>
            <p:nvPr/>
          </p:nvSpPr>
          <p:spPr>
            <a:xfrm>
              <a:off x="6980865" y="3072103"/>
              <a:ext cx="2149952" cy="253916"/>
            </a:xfrm>
            <a:prstGeom prst="rect">
              <a:avLst/>
            </a:prstGeom>
            <a:noFill/>
            <a:ln>
              <a:solidFill>
                <a:schemeClr val="bg2">
                  <a:lumMod val="75000"/>
                </a:schemeClr>
              </a:solidFill>
            </a:ln>
          </p:spPr>
          <p:txBody>
            <a:bodyPr wrap="square" rtlCol="0">
              <a:spAutoFit/>
            </a:bodyPr>
            <a:lstStyle/>
            <a:p>
              <a:r>
                <a:rPr kumimoji="1" lang="en-US" altLang="ja-JP" sz="1050" dirty="0" smtClean="0"/>
                <a:t>11:20  </a:t>
              </a:r>
              <a:r>
                <a:rPr kumimoji="1" lang="ja-JP" altLang="en-US" sz="1050" dirty="0" smtClean="0"/>
                <a:t>メンターに～と言われた</a:t>
              </a:r>
              <a:endParaRPr kumimoji="1" lang="ja-JP" altLang="en-US" sz="1050" dirty="0"/>
            </a:p>
          </p:txBody>
        </p:sp>
        <p:sp>
          <p:nvSpPr>
            <p:cNvPr id="35" name="テキスト ボックス 34"/>
            <p:cNvSpPr txBox="1"/>
            <p:nvPr/>
          </p:nvSpPr>
          <p:spPr>
            <a:xfrm>
              <a:off x="6975919" y="3323934"/>
              <a:ext cx="2162316" cy="415498"/>
            </a:xfrm>
            <a:prstGeom prst="rect">
              <a:avLst/>
            </a:prstGeom>
            <a:noFill/>
            <a:ln>
              <a:solidFill>
                <a:schemeClr val="bg2">
                  <a:lumMod val="75000"/>
                </a:schemeClr>
              </a:solidFill>
            </a:ln>
          </p:spPr>
          <p:txBody>
            <a:bodyPr wrap="square" rtlCol="0">
              <a:spAutoFit/>
            </a:bodyPr>
            <a:lstStyle/>
            <a:p>
              <a:r>
                <a:rPr kumimoji="1" lang="en-US" altLang="ja-JP" sz="1050" dirty="0" smtClean="0"/>
                <a:t>11:30  </a:t>
              </a:r>
              <a:r>
                <a:rPr kumimoji="1" lang="ja-JP" altLang="en-US" sz="1050" dirty="0" smtClean="0"/>
                <a:t>～が</a:t>
              </a:r>
              <a:r>
                <a:rPr lang="ja-JP" altLang="en-US" sz="1050" dirty="0" smtClean="0"/>
                <a:t>難しそう、別の方法にし</a:t>
              </a:r>
              <a:endParaRPr lang="en-US" altLang="ja-JP" sz="1050" dirty="0" smtClean="0"/>
            </a:p>
            <a:p>
              <a:r>
                <a:rPr lang="ja-JP" altLang="en-US" sz="1050" dirty="0"/>
                <a:t>　</a:t>
              </a:r>
              <a:r>
                <a:rPr lang="ja-JP" altLang="en-US" sz="1050" dirty="0" smtClean="0"/>
                <a:t>　　　</a:t>
              </a:r>
              <a:r>
                <a:rPr lang="ja-JP" altLang="en-US" sz="1050" dirty="0" err="1" smtClean="0"/>
                <a:t>た</a:t>
              </a:r>
              <a:r>
                <a:rPr lang="ja-JP" altLang="en-US" sz="1050" dirty="0" smtClean="0"/>
                <a:t>方がよいかも</a:t>
              </a:r>
              <a:r>
                <a:rPr lang="en-US" altLang="ja-JP" sz="1050" dirty="0" smtClean="0"/>
                <a:t>…</a:t>
              </a:r>
              <a:endParaRPr kumimoji="1" lang="ja-JP" altLang="en-US" sz="1050" dirty="0"/>
            </a:p>
          </p:txBody>
        </p:sp>
        <p:sp>
          <p:nvSpPr>
            <p:cNvPr id="48" name="テキスト ボックス 47"/>
            <p:cNvSpPr txBox="1"/>
            <p:nvPr/>
          </p:nvSpPr>
          <p:spPr>
            <a:xfrm>
              <a:off x="6980865" y="3739432"/>
              <a:ext cx="2149952" cy="415498"/>
            </a:xfrm>
            <a:prstGeom prst="rect">
              <a:avLst/>
            </a:prstGeom>
            <a:noFill/>
            <a:ln>
              <a:solidFill>
                <a:schemeClr val="bg2">
                  <a:lumMod val="75000"/>
                </a:schemeClr>
              </a:solidFill>
            </a:ln>
          </p:spPr>
          <p:txBody>
            <a:bodyPr wrap="square" rtlCol="0">
              <a:spAutoFit/>
            </a:bodyPr>
            <a:lstStyle/>
            <a:p>
              <a:r>
                <a:rPr kumimoji="1" lang="en-US" altLang="ja-JP" sz="1050" dirty="0" smtClean="0"/>
                <a:t>11:45 </a:t>
              </a:r>
              <a:r>
                <a:rPr kumimoji="1" lang="ja-JP" altLang="en-US" sz="1050" dirty="0" smtClean="0"/>
                <a:t>昼休み終わったらまた考えよ</a:t>
              </a:r>
              <a:endParaRPr kumimoji="1" lang="en-US" altLang="ja-JP" sz="1050" dirty="0" smtClean="0"/>
            </a:p>
            <a:p>
              <a:r>
                <a:rPr lang="ja-JP" altLang="en-US" sz="1050" dirty="0"/>
                <a:t>　</a:t>
              </a:r>
              <a:r>
                <a:rPr lang="ja-JP" altLang="en-US" sz="1050" dirty="0" smtClean="0"/>
                <a:t>　　　</a:t>
              </a:r>
              <a:r>
                <a:rPr kumimoji="1" lang="ja-JP" altLang="en-US" sz="1050" dirty="0" err="1" smtClean="0"/>
                <a:t>う</a:t>
              </a:r>
              <a:endParaRPr lang="en-US" altLang="ja-JP" sz="1050" dirty="0" smtClean="0"/>
            </a:p>
          </p:txBody>
        </p:sp>
        <p:sp>
          <p:nvSpPr>
            <p:cNvPr id="49" name="テキスト ボックス 48"/>
            <p:cNvSpPr txBox="1"/>
            <p:nvPr/>
          </p:nvSpPr>
          <p:spPr>
            <a:xfrm>
              <a:off x="6966029" y="4152845"/>
              <a:ext cx="2164788" cy="415498"/>
            </a:xfrm>
            <a:prstGeom prst="rect">
              <a:avLst/>
            </a:prstGeom>
            <a:noFill/>
            <a:ln>
              <a:solidFill>
                <a:schemeClr val="bg2">
                  <a:lumMod val="75000"/>
                </a:schemeClr>
              </a:solidFill>
            </a:ln>
          </p:spPr>
          <p:txBody>
            <a:bodyPr wrap="square" rtlCol="0">
              <a:spAutoFit/>
            </a:bodyPr>
            <a:lstStyle/>
            <a:p>
              <a:r>
                <a:rPr kumimoji="1" lang="en-US" altLang="ja-JP" sz="1050" dirty="0" smtClean="0"/>
                <a:t>13:15 </a:t>
              </a:r>
              <a:r>
                <a:rPr lang="ja-JP" altLang="en-US" sz="1050" dirty="0" smtClean="0"/>
                <a:t>～って</a:t>
              </a:r>
              <a:r>
                <a:rPr lang="en-US" altLang="ja-JP" sz="1050" dirty="0" smtClean="0"/>
                <a:t>…</a:t>
              </a:r>
              <a:r>
                <a:rPr lang="ja-JP" altLang="en-US" sz="1050" dirty="0" err="1" smtClean="0"/>
                <a:t>って</a:t>
              </a:r>
              <a:r>
                <a:rPr lang="ja-JP" altLang="en-US" sz="1050" dirty="0" smtClean="0"/>
                <a:t>ことか！</a:t>
              </a:r>
              <a:endParaRPr lang="en-US" altLang="ja-JP" sz="1050" dirty="0"/>
            </a:p>
            <a:p>
              <a:r>
                <a:rPr lang="ja-JP" altLang="en-US" sz="1050" dirty="0" smtClean="0"/>
                <a:t>　　　　実装できるかも</a:t>
              </a:r>
              <a:endParaRPr lang="en-US" altLang="ja-JP" sz="1050" dirty="0" smtClean="0"/>
            </a:p>
          </p:txBody>
        </p:sp>
        <p:sp>
          <p:nvSpPr>
            <p:cNvPr id="50" name="右矢印 49"/>
            <p:cNvSpPr/>
            <p:nvPr/>
          </p:nvSpPr>
          <p:spPr>
            <a:xfrm flipH="1">
              <a:off x="2578443" y="1877116"/>
              <a:ext cx="527222" cy="420130"/>
            </a:xfrm>
            <a:prstGeom prst="rightArrow">
              <a:avLst>
                <a:gd name="adj1" fmla="val 50000"/>
                <a:gd name="adj2" fmla="val 4411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51" name="テキスト ボックス 50"/>
            <p:cNvSpPr txBox="1"/>
            <p:nvPr/>
          </p:nvSpPr>
          <p:spPr>
            <a:xfrm>
              <a:off x="7406313" y="1906977"/>
              <a:ext cx="1649811" cy="461665"/>
            </a:xfrm>
            <a:prstGeom prst="rect">
              <a:avLst/>
            </a:prstGeom>
            <a:noFill/>
          </p:spPr>
          <p:txBody>
            <a:bodyPr wrap="none" rtlCol="0">
              <a:spAutoFit/>
            </a:bodyPr>
            <a:lstStyle/>
            <a:p>
              <a:r>
                <a:rPr kumimoji="1" lang="ja-JP" altLang="en-US" sz="1200" dirty="0" smtClean="0"/>
                <a:t>予想所要時間：</a:t>
              </a:r>
              <a:r>
                <a:rPr kumimoji="1" lang="en-US" altLang="ja-JP" sz="1200" dirty="0" smtClean="0"/>
                <a:t>20</a:t>
              </a:r>
              <a:r>
                <a:rPr kumimoji="1" lang="ja-JP" altLang="en-US" sz="1200" dirty="0" smtClean="0"/>
                <a:t>時間</a:t>
              </a:r>
              <a:endParaRPr kumimoji="1" lang="en-US" altLang="ja-JP" sz="1200" dirty="0" smtClean="0"/>
            </a:p>
            <a:p>
              <a:r>
                <a:rPr lang="ja-JP" altLang="en-US" sz="1200" dirty="0"/>
                <a:t>期限</a:t>
              </a:r>
              <a:r>
                <a:rPr lang="ja-JP" altLang="en-US" sz="1200" dirty="0" smtClean="0"/>
                <a:t>まであと：１４日</a:t>
              </a:r>
              <a:endParaRPr kumimoji="1" lang="ja-JP" altLang="en-US" sz="1200" dirty="0"/>
            </a:p>
          </p:txBody>
        </p:sp>
      </p:grpSp>
      <p:cxnSp>
        <p:nvCxnSpPr>
          <p:cNvPr id="74" name="曲線コネクタ 73"/>
          <p:cNvCxnSpPr>
            <a:stCxn id="76" idx="7"/>
          </p:cNvCxnSpPr>
          <p:nvPr/>
        </p:nvCxnSpPr>
        <p:spPr>
          <a:xfrm rot="5400000" flipH="1" flipV="1">
            <a:off x="2328473" y="1083529"/>
            <a:ext cx="2499607" cy="2893072"/>
          </a:xfrm>
          <a:prstGeom prst="curvedConnector2">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76" name="円/楕円 75"/>
          <p:cNvSpPr/>
          <p:nvPr/>
        </p:nvSpPr>
        <p:spPr>
          <a:xfrm>
            <a:off x="504825" y="3705225"/>
            <a:ext cx="1906049" cy="5096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Tree>
    <p:extLst>
      <p:ext uri="{BB962C8B-B14F-4D97-AF65-F5344CB8AC3E}">
        <p14:creationId xmlns:p14="http://schemas.microsoft.com/office/powerpoint/2010/main" val="3931934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課題分析機能からのタスク追加</a:t>
            </a:r>
            <a:endParaRPr kumimoji="1" lang="ja-JP" altLang="en-US" dirty="0"/>
          </a:p>
        </p:txBody>
      </p:sp>
      <p:grpSp>
        <p:nvGrpSpPr>
          <p:cNvPr id="26" name="グループ化 25"/>
          <p:cNvGrpSpPr/>
          <p:nvPr/>
        </p:nvGrpSpPr>
        <p:grpSpPr>
          <a:xfrm>
            <a:off x="764574" y="1881188"/>
            <a:ext cx="6716311" cy="4141702"/>
            <a:chOff x="431199" y="1795463"/>
            <a:chExt cx="6716311" cy="4141702"/>
          </a:xfrm>
        </p:grpSpPr>
        <p:grpSp>
          <p:nvGrpSpPr>
            <p:cNvPr id="3" name="グループ化 2"/>
            <p:cNvGrpSpPr/>
            <p:nvPr/>
          </p:nvGrpSpPr>
          <p:grpSpPr>
            <a:xfrm>
              <a:off x="431199" y="1795463"/>
              <a:ext cx="6716311" cy="4141702"/>
              <a:chOff x="2421924" y="1717333"/>
              <a:chExt cx="6716311" cy="4141702"/>
            </a:xfrm>
          </p:grpSpPr>
          <p:grpSp>
            <p:nvGrpSpPr>
              <p:cNvPr id="4" name="グループ化 3"/>
              <p:cNvGrpSpPr/>
              <p:nvPr/>
            </p:nvGrpSpPr>
            <p:grpSpPr>
              <a:xfrm>
                <a:off x="2421924" y="1717333"/>
                <a:ext cx="6713838" cy="4141702"/>
                <a:chOff x="2421924" y="1717333"/>
                <a:chExt cx="5544065" cy="4141702"/>
              </a:xfrm>
            </p:grpSpPr>
            <p:sp>
              <p:nvSpPr>
                <p:cNvPr id="12" name="正方形/長方形 11"/>
                <p:cNvSpPr/>
                <p:nvPr/>
              </p:nvSpPr>
              <p:spPr>
                <a:xfrm>
                  <a:off x="2421924" y="1717333"/>
                  <a:ext cx="5544065" cy="41417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421924" y="1717334"/>
                  <a:ext cx="5544065" cy="760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ysClr val="windowText" lastClr="000000"/>
                      </a:solidFill>
                    </a:rPr>
                    <a:t>〇〇機能の実現</a:t>
                  </a:r>
                  <a:endParaRPr kumimoji="1" lang="ja-JP" altLang="en-US" dirty="0">
                    <a:solidFill>
                      <a:sysClr val="windowText" lastClr="000000"/>
                    </a:solidFill>
                  </a:endParaRPr>
                </a:p>
              </p:txBody>
            </p:sp>
            <p:sp>
              <p:nvSpPr>
                <p:cNvPr id="14" name="正方形/長方形 13"/>
                <p:cNvSpPr/>
                <p:nvPr/>
              </p:nvSpPr>
              <p:spPr>
                <a:xfrm>
                  <a:off x="2421924" y="2477415"/>
                  <a:ext cx="1968844" cy="3381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kumimoji="1" lang="en-US" altLang="ja-JP" dirty="0" smtClean="0">
                    <a:solidFill>
                      <a:sysClr val="windowText" lastClr="000000"/>
                    </a:solidFill>
                  </a:endParaRPr>
                </a:p>
                <a:p>
                  <a:endParaRPr lang="en-US" altLang="ja-JP" dirty="0">
                    <a:solidFill>
                      <a:sysClr val="windowText" lastClr="000000"/>
                    </a:solidFill>
                  </a:endParaRPr>
                </a:p>
                <a:p>
                  <a:r>
                    <a:rPr lang="ja-JP" altLang="en-US" dirty="0">
                      <a:solidFill>
                        <a:sysClr val="windowText" lastClr="000000"/>
                      </a:solidFill>
                    </a:rPr>
                    <a:t>□</a:t>
                  </a:r>
                  <a:r>
                    <a:rPr lang="ja-JP" altLang="en-US" dirty="0" smtClean="0">
                      <a:solidFill>
                        <a:sysClr val="windowText" lastClr="000000"/>
                      </a:solidFill>
                    </a:rPr>
                    <a:t>手段</a:t>
                  </a:r>
                  <a:r>
                    <a:rPr lang="en-US" altLang="ja-JP" dirty="0" smtClean="0">
                      <a:solidFill>
                        <a:sysClr val="windowText" lastClr="000000"/>
                      </a:solidFill>
                    </a:rPr>
                    <a:t>A,B</a:t>
                  </a:r>
                  <a:r>
                    <a:rPr lang="ja-JP" altLang="en-US" dirty="0" smtClean="0">
                      <a:solidFill>
                        <a:sysClr val="windowText" lastClr="000000"/>
                      </a:solidFill>
                    </a:rPr>
                    <a:t>を検討する</a:t>
                  </a:r>
                  <a:endParaRPr lang="en-US" altLang="ja-JP" dirty="0" smtClean="0">
                    <a:solidFill>
                      <a:sysClr val="windowText" lastClr="000000"/>
                    </a:solidFill>
                  </a:endParaRPr>
                </a:p>
                <a:p>
                  <a:r>
                    <a:rPr lang="ja-JP" altLang="en-US" dirty="0">
                      <a:solidFill>
                        <a:sysClr val="windowText" lastClr="000000"/>
                      </a:solidFill>
                    </a:rPr>
                    <a:t>□</a:t>
                  </a:r>
                  <a:r>
                    <a:rPr kumimoji="1" lang="ja-JP" altLang="en-US" dirty="0" smtClean="0">
                      <a:solidFill>
                        <a:sysClr val="windowText" lastClr="000000"/>
                      </a:solidFill>
                    </a:rPr>
                    <a:t>決定した手段</a:t>
                  </a:r>
                  <a:r>
                    <a:rPr lang="ja-JP" altLang="en-US" dirty="0" smtClean="0">
                      <a:solidFill>
                        <a:sysClr val="windowText" lastClr="000000"/>
                      </a:solidFill>
                    </a:rPr>
                    <a:t>を上長に報告する</a:t>
                  </a:r>
                  <a:endParaRPr kumimoji="1" lang="en-US" altLang="ja-JP" dirty="0" smtClean="0">
                    <a:solidFill>
                      <a:sysClr val="windowText" lastClr="000000"/>
                    </a:solidFill>
                  </a:endParaRPr>
                </a:p>
                <a:p>
                  <a:endParaRPr kumimoji="1" lang="ja-JP" altLang="en-US" dirty="0" smtClean="0">
                    <a:solidFill>
                      <a:sysClr val="windowText" lastClr="000000"/>
                    </a:solidFill>
                  </a:endParaRPr>
                </a:p>
              </p:txBody>
            </p:sp>
            <p:sp>
              <p:nvSpPr>
                <p:cNvPr id="15" name="正方形/長方形 14"/>
                <p:cNvSpPr/>
                <p:nvPr/>
              </p:nvSpPr>
              <p:spPr>
                <a:xfrm>
                  <a:off x="4390768" y="2484216"/>
                  <a:ext cx="1787611" cy="3432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ysClr val="windowText" lastClr="000000"/>
                      </a:solidFill>
                    </a:rPr>
                    <a:t>ノート</a:t>
                  </a:r>
                </a:p>
              </p:txBody>
            </p:sp>
            <p:sp>
              <p:nvSpPr>
                <p:cNvPr id="16" name="正方形/長方形 15"/>
                <p:cNvSpPr/>
                <p:nvPr/>
              </p:nvSpPr>
              <p:spPr>
                <a:xfrm>
                  <a:off x="6178379" y="2816893"/>
                  <a:ext cx="1783527" cy="3042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17" name="正方形/長方形 16"/>
                <p:cNvSpPr/>
                <p:nvPr/>
              </p:nvSpPr>
              <p:spPr>
                <a:xfrm>
                  <a:off x="6182462" y="2475978"/>
                  <a:ext cx="1779443" cy="3432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ysClr val="windowText" lastClr="000000"/>
                      </a:solidFill>
                    </a:rPr>
                    <a:t>ログ</a:t>
                  </a:r>
                  <a:endParaRPr kumimoji="1" lang="ja-JP" altLang="en-US" dirty="0" smtClean="0">
                    <a:solidFill>
                      <a:sysClr val="windowText" lastClr="000000"/>
                    </a:solidFill>
                  </a:endParaRPr>
                </a:p>
              </p:txBody>
            </p:sp>
            <p:sp>
              <p:nvSpPr>
                <p:cNvPr id="18" name="正方形/長方形 17"/>
                <p:cNvSpPr/>
                <p:nvPr/>
              </p:nvSpPr>
              <p:spPr>
                <a:xfrm>
                  <a:off x="2421924" y="2482291"/>
                  <a:ext cx="1968844" cy="3432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ysClr val="windowText" lastClr="000000"/>
                      </a:solidFill>
                    </a:rPr>
                    <a:t>サブ</a:t>
                  </a:r>
                  <a:r>
                    <a:rPr kumimoji="1" lang="ja-JP" altLang="en-US" dirty="0" smtClean="0">
                      <a:solidFill>
                        <a:sysClr val="windowText" lastClr="000000"/>
                      </a:solidFill>
                    </a:rPr>
                    <a:t>タスク一覧</a:t>
                  </a:r>
                </a:p>
              </p:txBody>
            </p:sp>
            <p:sp>
              <p:nvSpPr>
                <p:cNvPr id="19" name="正方形/長方形 18"/>
                <p:cNvSpPr/>
                <p:nvPr/>
              </p:nvSpPr>
              <p:spPr>
                <a:xfrm>
                  <a:off x="4390768" y="2816893"/>
                  <a:ext cx="1791695" cy="30339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ysClr val="windowText" lastClr="000000"/>
                      </a:solidFill>
                    </a:rPr>
                    <a:t>仕様書は～にある</a:t>
                  </a:r>
                  <a:endParaRPr lang="en-US" altLang="ja-JP" sz="1400" dirty="0" smtClean="0">
                    <a:solidFill>
                      <a:sysClr val="windowText" lastClr="000000"/>
                    </a:solidFill>
                  </a:endParaRPr>
                </a:p>
                <a:p>
                  <a:endParaRPr kumimoji="1" lang="en-US" altLang="ja-JP" sz="1400" dirty="0" smtClean="0">
                    <a:solidFill>
                      <a:sysClr val="windowText" lastClr="000000"/>
                    </a:solidFill>
                  </a:endParaRPr>
                </a:p>
                <a:p>
                  <a:r>
                    <a:rPr kumimoji="1" lang="ja-JP" altLang="en-US" sz="1400" dirty="0" smtClean="0">
                      <a:solidFill>
                        <a:sysClr val="windowText" lastClr="000000"/>
                      </a:solidFill>
                    </a:rPr>
                    <a:t>メンターからは～に気を付けて選定して</a:t>
                  </a:r>
                  <a:r>
                    <a:rPr kumimoji="1" lang="ja-JP" altLang="en-US" sz="1400" dirty="0" err="1" smtClean="0">
                      <a:solidFill>
                        <a:sysClr val="windowText" lastClr="000000"/>
                      </a:solidFill>
                    </a:rPr>
                    <a:t>と</a:t>
                  </a:r>
                  <a:r>
                    <a:rPr kumimoji="1" lang="ja-JP" altLang="en-US" sz="1400" dirty="0" smtClean="0">
                      <a:solidFill>
                        <a:sysClr val="windowText" lastClr="000000"/>
                      </a:solidFill>
                    </a:rPr>
                    <a:t>言われている</a:t>
                  </a:r>
                  <a:endParaRPr kumimoji="1" lang="en-US" altLang="ja-JP" sz="1400" dirty="0" smtClean="0">
                    <a:solidFill>
                      <a:sysClr val="windowText" lastClr="000000"/>
                    </a:solidFill>
                  </a:endParaRPr>
                </a:p>
                <a:p>
                  <a:endParaRPr kumimoji="1" lang="en-US" altLang="ja-JP" sz="1400" dirty="0" smtClean="0">
                    <a:solidFill>
                      <a:sysClr val="windowText" lastClr="000000"/>
                    </a:solidFill>
                  </a:endParaRPr>
                </a:p>
                <a:p>
                  <a:r>
                    <a:rPr lang="en-US" altLang="ja-JP" sz="1400" dirty="0" smtClean="0">
                      <a:solidFill>
                        <a:sysClr val="windowText" lastClr="000000"/>
                      </a:solidFill>
                    </a:rPr>
                    <a:t>12/23</a:t>
                  </a:r>
                  <a:r>
                    <a:rPr lang="ja-JP" altLang="en-US" sz="1400" dirty="0" err="1" smtClean="0">
                      <a:solidFill>
                        <a:sysClr val="windowText" lastClr="000000"/>
                      </a:solidFill>
                    </a:rPr>
                    <a:t>までに</a:t>
                  </a:r>
                  <a:r>
                    <a:rPr lang="ja-JP" altLang="en-US" sz="1400" dirty="0" smtClean="0">
                      <a:solidFill>
                        <a:sysClr val="windowText" lastClr="000000"/>
                      </a:solidFill>
                    </a:rPr>
                    <a:t>～まで進める必要あり。</a:t>
                  </a:r>
                  <a:endParaRPr kumimoji="1" lang="ja-JP" altLang="en-US" sz="1400" dirty="0" smtClean="0">
                    <a:solidFill>
                      <a:sysClr val="windowText" lastClr="000000"/>
                    </a:solidFill>
                  </a:endParaRPr>
                </a:p>
              </p:txBody>
            </p:sp>
            <p:sp>
              <p:nvSpPr>
                <p:cNvPr id="20" name="円/楕円 19"/>
                <p:cNvSpPr/>
                <p:nvPr/>
              </p:nvSpPr>
              <p:spPr>
                <a:xfrm>
                  <a:off x="5757987" y="5331813"/>
                  <a:ext cx="349456"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ysClr val="windowText" lastClr="000000"/>
                      </a:solidFill>
                      <a:sym typeface="Wingdings" panose="05000000000000000000" pitchFamily="2" charset="2"/>
                    </a:rPr>
                    <a:t></a:t>
                  </a:r>
                  <a:endParaRPr kumimoji="1" lang="ja-JP" altLang="en-US" sz="2400" dirty="0" smtClean="0">
                    <a:solidFill>
                      <a:sysClr val="windowText" lastClr="000000"/>
                    </a:solidFill>
                  </a:endParaRPr>
                </a:p>
              </p:txBody>
            </p:sp>
            <p:sp>
              <p:nvSpPr>
                <p:cNvPr id="21" name="円/楕円 20"/>
                <p:cNvSpPr/>
                <p:nvPr/>
              </p:nvSpPr>
              <p:spPr>
                <a:xfrm>
                  <a:off x="7537429" y="5331813"/>
                  <a:ext cx="349456"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ysClr val="windowText" lastClr="000000"/>
                      </a:solidFill>
                      <a:sym typeface="Wingdings" panose="05000000000000000000" pitchFamily="2" charset="2"/>
                    </a:rPr>
                    <a:t></a:t>
                  </a:r>
                  <a:endParaRPr kumimoji="1" lang="ja-JP" altLang="en-US" sz="2400" dirty="0" smtClean="0">
                    <a:solidFill>
                      <a:sysClr val="windowText" lastClr="000000"/>
                    </a:solidFill>
                  </a:endParaRPr>
                </a:p>
              </p:txBody>
            </p:sp>
          </p:grpSp>
          <p:sp>
            <p:nvSpPr>
              <p:cNvPr id="5" name="テキスト ボックス 4"/>
              <p:cNvSpPr txBox="1"/>
              <p:nvPr/>
            </p:nvSpPr>
            <p:spPr>
              <a:xfrm>
                <a:off x="6966029" y="2827712"/>
                <a:ext cx="2164788" cy="253916"/>
              </a:xfrm>
              <a:prstGeom prst="rect">
                <a:avLst/>
              </a:prstGeom>
              <a:noFill/>
              <a:ln>
                <a:solidFill>
                  <a:schemeClr val="bg2">
                    <a:lumMod val="75000"/>
                  </a:schemeClr>
                </a:solidFill>
              </a:ln>
            </p:spPr>
            <p:txBody>
              <a:bodyPr wrap="square" rtlCol="0">
                <a:spAutoFit/>
              </a:bodyPr>
              <a:lstStyle/>
              <a:p>
                <a:r>
                  <a:rPr kumimoji="1" lang="en-US" altLang="ja-JP" sz="1050" dirty="0" smtClean="0"/>
                  <a:t>11:00  </a:t>
                </a:r>
                <a:r>
                  <a:rPr kumimoji="1" lang="ja-JP" altLang="en-US" sz="1050" dirty="0" smtClean="0"/>
                  <a:t>～が出来た</a:t>
                </a:r>
                <a:endParaRPr kumimoji="1" lang="ja-JP" altLang="en-US" sz="1050" dirty="0"/>
              </a:p>
            </p:txBody>
          </p:sp>
          <p:sp>
            <p:nvSpPr>
              <p:cNvPr id="6" name="テキスト ボックス 5"/>
              <p:cNvSpPr txBox="1"/>
              <p:nvPr/>
            </p:nvSpPr>
            <p:spPr>
              <a:xfrm>
                <a:off x="6980865" y="3072103"/>
                <a:ext cx="2149952" cy="253916"/>
              </a:xfrm>
              <a:prstGeom prst="rect">
                <a:avLst/>
              </a:prstGeom>
              <a:noFill/>
              <a:ln>
                <a:solidFill>
                  <a:schemeClr val="bg2">
                    <a:lumMod val="75000"/>
                  </a:schemeClr>
                </a:solidFill>
              </a:ln>
            </p:spPr>
            <p:txBody>
              <a:bodyPr wrap="square" rtlCol="0">
                <a:spAutoFit/>
              </a:bodyPr>
              <a:lstStyle/>
              <a:p>
                <a:r>
                  <a:rPr kumimoji="1" lang="en-US" altLang="ja-JP" sz="1050" dirty="0" smtClean="0"/>
                  <a:t>11:20  </a:t>
                </a:r>
                <a:r>
                  <a:rPr kumimoji="1" lang="ja-JP" altLang="en-US" sz="1050" dirty="0" smtClean="0"/>
                  <a:t>メンターに～と言われた</a:t>
                </a:r>
                <a:endParaRPr kumimoji="1" lang="ja-JP" altLang="en-US" sz="1050" dirty="0"/>
              </a:p>
            </p:txBody>
          </p:sp>
          <p:sp>
            <p:nvSpPr>
              <p:cNvPr id="7" name="テキスト ボックス 6"/>
              <p:cNvSpPr txBox="1"/>
              <p:nvPr/>
            </p:nvSpPr>
            <p:spPr>
              <a:xfrm>
                <a:off x="6975919" y="3323934"/>
                <a:ext cx="2162316" cy="415498"/>
              </a:xfrm>
              <a:prstGeom prst="rect">
                <a:avLst/>
              </a:prstGeom>
              <a:noFill/>
              <a:ln>
                <a:solidFill>
                  <a:schemeClr val="bg2">
                    <a:lumMod val="75000"/>
                  </a:schemeClr>
                </a:solidFill>
              </a:ln>
            </p:spPr>
            <p:txBody>
              <a:bodyPr wrap="square" rtlCol="0">
                <a:spAutoFit/>
              </a:bodyPr>
              <a:lstStyle/>
              <a:p>
                <a:r>
                  <a:rPr kumimoji="1" lang="en-US" altLang="ja-JP" sz="1050" dirty="0" smtClean="0"/>
                  <a:t>11:30  </a:t>
                </a:r>
                <a:r>
                  <a:rPr kumimoji="1" lang="ja-JP" altLang="en-US" sz="1050" dirty="0" smtClean="0"/>
                  <a:t>～が</a:t>
                </a:r>
                <a:r>
                  <a:rPr lang="ja-JP" altLang="en-US" sz="1050" dirty="0" smtClean="0"/>
                  <a:t>難しそう、別の方法にし</a:t>
                </a:r>
                <a:endParaRPr lang="en-US" altLang="ja-JP" sz="1050" dirty="0" smtClean="0"/>
              </a:p>
              <a:p>
                <a:r>
                  <a:rPr lang="ja-JP" altLang="en-US" sz="1050" dirty="0"/>
                  <a:t>　</a:t>
                </a:r>
                <a:r>
                  <a:rPr lang="ja-JP" altLang="en-US" sz="1050" dirty="0" smtClean="0"/>
                  <a:t>　　　</a:t>
                </a:r>
                <a:r>
                  <a:rPr lang="ja-JP" altLang="en-US" sz="1050" dirty="0" err="1" smtClean="0"/>
                  <a:t>た</a:t>
                </a:r>
                <a:r>
                  <a:rPr lang="ja-JP" altLang="en-US" sz="1050" dirty="0" smtClean="0"/>
                  <a:t>方がよいかも</a:t>
                </a:r>
                <a:r>
                  <a:rPr lang="en-US" altLang="ja-JP" sz="1050" dirty="0" smtClean="0"/>
                  <a:t>…</a:t>
                </a:r>
                <a:endParaRPr kumimoji="1" lang="ja-JP" altLang="en-US" sz="1050" dirty="0"/>
              </a:p>
            </p:txBody>
          </p:sp>
          <p:sp>
            <p:nvSpPr>
              <p:cNvPr id="8" name="テキスト ボックス 7"/>
              <p:cNvSpPr txBox="1"/>
              <p:nvPr/>
            </p:nvSpPr>
            <p:spPr>
              <a:xfrm>
                <a:off x="6980865" y="3739432"/>
                <a:ext cx="2149952" cy="415498"/>
              </a:xfrm>
              <a:prstGeom prst="rect">
                <a:avLst/>
              </a:prstGeom>
              <a:noFill/>
              <a:ln>
                <a:solidFill>
                  <a:schemeClr val="bg2">
                    <a:lumMod val="75000"/>
                  </a:schemeClr>
                </a:solidFill>
              </a:ln>
            </p:spPr>
            <p:txBody>
              <a:bodyPr wrap="square" rtlCol="0">
                <a:spAutoFit/>
              </a:bodyPr>
              <a:lstStyle/>
              <a:p>
                <a:r>
                  <a:rPr kumimoji="1" lang="en-US" altLang="ja-JP" sz="1050" dirty="0" smtClean="0"/>
                  <a:t>11:45 </a:t>
                </a:r>
                <a:r>
                  <a:rPr kumimoji="1" lang="ja-JP" altLang="en-US" sz="1050" dirty="0" smtClean="0"/>
                  <a:t>昼休み終わったらまた考えよ</a:t>
                </a:r>
                <a:endParaRPr kumimoji="1" lang="en-US" altLang="ja-JP" sz="1050" dirty="0" smtClean="0"/>
              </a:p>
              <a:p>
                <a:r>
                  <a:rPr lang="ja-JP" altLang="en-US" sz="1050" dirty="0"/>
                  <a:t>　</a:t>
                </a:r>
                <a:r>
                  <a:rPr lang="ja-JP" altLang="en-US" sz="1050" dirty="0" smtClean="0"/>
                  <a:t>　　　</a:t>
                </a:r>
                <a:r>
                  <a:rPr kumimoji="1" lang="ja-JP" altLang="en-US" sz="1050" dirty="0" err="1" smtClean="0"/>
                  <a:t>う</a:t>
                </a:r>
                <a:endParaRPr lang="en-US" altLang="ja-JP" sz="1050" dirty="0" smtClean="0"/>
              </a:p>
            </p:txBody>
          </p:sp>
          <p:sp>
            <p:nvSpPr>
              <p:cNvPr id="9" name="テキスト ボックス 8"/>
              <p:cNvSpPr txBox="1"/>
              <p:nvPr/>
            </p:nvSpPr>
            <p:spPr>
              <a:xfrm>
                <a:off x="6966029" y="4152845"/>
                <a:ext cx="2164788" cy="415498"/>
              </a:xfrm>
              <a:prstGeom prst="rect">
                <a:avLst/>
              </a:prstGeom>
              <a:noFill/>
              <a:ln>
                <a:solidFill>
                  <a:schemeClr val="bg2">
                    <a:lumMod val="75000"/>
                  </a:schemeClr>
                </a:solidFill>
              </a:ln>
            </p:spPr>
            <p:txBody>
              <a:bodyPr wrap="square" rtlCol="0">
                <a:spAutoFit/>
              </a:bodyPr>
              <a:lstStyle/>
              <a:p>
                <a:r>
                  <a:rPr kumimoji="1" lang="en-US" altLang="ja-JP" sz="1050" dirty="0" smtClean="0"/>
                  <a:t>13:15 </a:t>
                </a:r>
                <a:r>
                  <a:rPr lang="ja-JP" altLang="en-US" sz="1050" dirty="0" smtClean="0"/>
                  <a:t>～って</a:t>
                </a:r>
                <a:r>
                  <a:rPr lang="en-US" altLang="ja-JP" sz="1050" dirty="0" smtClean="0"/>
                  <a:t>…</a:t>
                </a:r>
                <a:r>
                  <a:rPr lang="ja-JP" altLang="en-US" sz="1050" dirty="0" err="1" smtClean="0"/>
                  <a:t>って</a:t>
                </a:r>
                <a:r>
                  <a:rPr lang="ja-JP" altLang="en-US" sz="1050" dirty="0" smtClean="0"/>
                  <a:t>ことか！</a:t>
                </a:r>
                <a:endParaRPr lang="en-US" altLang="ja-JP" sz="1050" dirty="0"/>
              </a:p>
              <a:p>
                <a:r>
                  <a:rPr lang="ja-JP" altLang="en-US" sz="1050" dirty="0" smtClean="0"/>
                  <a:t>　　　　実装できるかも</a:t>
                </a:r>
                <a:endParaRPr lang="en-US" altLang="ja-JP" sz="1050" dirty="0" smtClean="0"/>
              </a:p>
            </p:txBody>
          </p:sp>
          <p:sp>
            <p:nvSpPr>
              <p:cNvPr id="10" name="右矢印 9"/>
              <p:cNvSpPr/>
              <p:nvPr/>
            </p:nvSpPr>
            <p:spPr>
              <a:xfrm flipH="1">
                <a:off x="2578443" y="1877116"/>
                <a:ext cx="527222" cy="420130"/>
              </a:xfrm>
              <a:prstGeom prst="rightArrow">
                <a:avLst>
                  <a:gd name="adj1" fmla="val 50000"/>
                  <a:gd name="adj2" fmla="val 4411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11" name="テキスト ボックス 10"/>
              <p:cNvSpPr txBox="1"/>
              <p:nvPr/>
            </p:nvSpPr>
            <p:spPr>
              <a:xfrm>
                <a:off x="7406313" y="1906977"/>
                <a:ext cx="1649811" cy="461665"/>
              </a:xfrm>
              <a:prstGeom prst="rect">
                <a:avLst/>
              </a:prstGeom>
              <a:noFill/>
            </p:spPr>
            <p:txBody>
              <a:bodyPr wrap="none" rtlCol="0">
                <a:spAutoFit/>
              </a:bodyPr>
              <a:lstStyle/>
              <a:p>
                <a:r>
                  <a:rPr kumimoji="1" lang="ja-JP" altLang="en-US" sz="1200" dirty="0" smtClean="0"/>
                  <a:t>予想所要時間：</a:t>
                </a:r>
                <a:r>
                  <a:rPr kumimoji="1" lang="en-US" altLang="ja-JP" sz="1200" dirty="0" smtClean="0"/>
                  <a:t>20</a:t>
                </a:r>
                <a:r>
                  <a:rPr kumimoji="1" lang="ja-JP" altLang="en-US" sz="1200" dirty="0" smtClean="0"/>
                  <a:t>時間</a:t>
                </a:r>
                <a:endParaRPr kumimoji="1" lang="en-US" altLang="ja-JP" sz="1200" dirty="0" smtClean="0"/>
              </a:p>
              <a:p>
                <a:r>
                  <a:rPr lang="ja-JP" altLang="en-US" sz="1200" dirty="0"/>
                  <a:t>期限</a:t>
                </a:r>
                <a:r>
                  <a:rPr lang="ja-JP" altLang="en-US" sz="1200" dirty="0" smtClean="0"/>
                  <a:t>まであと：１４日</a:t>
                </a:r>
                <a:endParaRPr kumimoji="1" lang="ja-JP" altLang="en-US" sz="1200" dirty="0"/>
              </a:p>
            </p:txBody>
          </p:sp>
        </p:grpSp>
        <p:sp>
          <p:nvSpPr>
            <p:cNvPr id="22" name="円/楕円 21"/>
            <p:cNvSpPr/>
            <p:nvPr/>
          </p:nvSpPr>
          <p:spPr>
            <a:xfrm>
              <a:off x="2227930" y="5409943"/>
              <a:ext cx="477794"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4800" dirty="0" smtClean="0">
                  <a:solidFill>
                    <a:sysClr val="windowText" lastClr="000000"/>
                  </a:solidFill>
                </a:rPr>
                <a:t>+</a:t>
              </a:r>
              <a:endParaRPr kumimoji="1" lang="ja-JP" altLang="en-US" sz="4800" dirty="0" smtClean="0">
                <a:solidFill>
                  <a:sysClr val="windowText" lastClr="000000"/>
                </a:solidFill>
              </a:endParaRPr>
            </a:p>
          </p:txBody>
        </p:sp>
        <p:sp>
          <p:nvSpPr>
            <p:cNvPr id="23" name="四角形吹き出し 22"/>
            <p:cNvSpPr/>
            <p:nvPr/>
          </p:nvSpPr>
          <p:spPr>
            <a:xfrm>
              <a:off x="2362200" y="4762499"/>
              <a:ext cx="1057275" cy="485775"/>
            </a:xfrm>
            <a:prstGeom prst="wedgeRectCallout">
              <a:avLst>
                <a:gd name="adj1" fmla="val -39532"/>
                <a:gd name="adj2" fmla="val 849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100" dirty="0" smtClean="0">
                  <a:solidFill>
                    <a:sysClr val="windowText" lastClr="000000"/>
                  </a:solidFill>
                </a:rPr>
                <a:t>新規作成</a:t>
              </a:r>
              <a:endParaRPr kumimoji="1" lang="en-US" altLang="ja-JP" sz="1100" dirty="0" smtClean="0">
                <a:solidFill>
                  <a:sysClr val="windowText" lastClr="000000"/>
                </a:solidFill>
              </a:endParaRPr>
            </a:p>
            <a:p>
              <a:r>
                <a:rPr lang="ja-JP" altLang="en-US" sz="1100" dirty="0">
                  <a:solidFill>
                    <a:sysClr val="windowText" lastClr="000000"/>
                  </a:solidFill>
                </a:rPr>
                <a:t>課題</a:t>
              </a:r>
              <a:r>
                <a:rPr kumimoji="1" lang="ja-JP" altLang="en-US" sz="1100" dirty="0" smtClean="0">
                  <a:solidFill>
                    <a:sysClr val="windowText" lastClr="000000"/>
                  </a:solidFill>
                </a:rPr>
                <a:t>から引用</a:t>
              </a:r>
            </a:p>
          </p:txBody>
        </p:sp>
        <p:sp>
          <p:nvSpPr>
            <p:cNvPr id="25" name="正方形/長方形 24"/>
            <p:cNvSpPr/>
            <p:nvPr/>
          </p:nvSpPr>
          <p:spPr>
            <a:xfrm>
              <a:off x="2419350" y="5019675"/>
              <a:ext cx="920041" cy="152400"/>
            </a:xfrm>
            <a:prstGeom prst="rect">
              <a:avLst/>
            </a:prstGeom>
            <a:solidFill>
              <a:schemeClr val="bg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grpSp>
      <p:sp>
        <p:nvSpPr>
          <p:cNvPr id="27" name="テキスト ボックス 26"/>
          <p:cNvSpPr txBox="1"/>
          <p:nvPr/>
        </p:nvSpPr>
        <p:spPr>
          <a:xfrm>
            <a:off x="7874522" y="2670772"/>
            <a:ext cx="4115229" cy="1477328"/>
          </a:xfrm>
          <a:prstGeom prst="rect">
            <a:avLst/>
          </a:prstGeom>
          <a:noFill/>
        </p:spPr>
        <p:txBody>
          <a:bodyPr wrap="none" rtlCol="0">
            <a:spAutoFit/>
          </a:bodyPr>
          <a:lstStyle/>
          <a:p>
            <a:r>
              <a:rPr lang="ja-JP" altLang="en-US" dirty="0"/>
              <a:t>課題</a:t>
            </a:r>
            <a:r>
              <a:rPr kumimoji="1" lang="ja-JP" altLang="en-US" dirty="0" smtClean="0"/>
              <a:t>から引用した場合は、</a:t>
            </a:r>
            <a:endParaRPr kumimoji="1" lang="en-US" altLang="ja-JP" dirty="0" smtClean="0"/>
          </a:p>
          <a:p>
            <a:r>
              <a:rPr lang="ja-JP" altLang="en-US" dirty="0" smtClean="0"/>
              <a:t>引用したい子手段を</a:t>
            </a:r>
            <a:endParaRPr lang="en-US" altLang="ja-JP" dirty="0" smtClean="0"/>
          </a:p>
          <a:p>
            <a:r>
              <a:rPr lang="ja-JP" altLang="en-US" dirty="0" smtClean="0"/>
              <a:t>コンボボックスなどで選択し、</a:t>
            </a:r>
            <a:endParaRPr kumimoji="1" lang="en-US" altLang="ja-JP" dirty="0" smtClean="0"/>
          </a:p>
          <a:p>
            <a:r>
              <a:rPr kumimoji="1" lang="ja-JP" altLang="en-US" dirty="0" smtClean="0"/>
              <a:t>その子手段の子課題をサブタスクに持つ</a:t>
            </a:r>
            <a:endParaRPr kumimoji="1" lang="en-US" altLang="ja-JP" dirty="0" smtClean="0"/>
          </a:p>
          <a:p>
            <a:r>
              <a:rPr kumimoji="1" lang="ja-JP" altLang="en-US" dirty="0" smtClean="0"/>
              <a:t>課題</a:t>
            </a:r>
            <a:r>
              <a:rPr lang="ja-JP" altLang="en-US" dirty="0" smtClean="0"/>
              <a:t>が追加される。</a:t>
            </a:r>
            <a:endParaRPr kumimoji="1" lang="ja-JP" altLang="en-US" dirty="0"/>
          </a:p>
        </p:txBody>
      </p:sp>
    </p:spTree>
    <p:extLst>
      <p:ext uri="{BB962C8B-B14F-4D97-AF65-F5344CB8AC3E}">
        <p14:creationId xmlns:p14="http://schemas.microsoft.com/office/powerpoint/2010/main" val="3031708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タスク</a:t>
            </a:r>
            <a:r>
              <a:rPr lang="ja-JP" altLang="en-US" dirty="0" smtClean="0"/>
              <a:t>を</a:t>
            </a:r>
            <a:r>
              <a:rPr lang="en-US" altLang="ja-JP" dirty="0" err="1" smtClean="0"/>
              <a:t>Redmine</a:t>
            </a:r>
            <a:r>
              <a:rPr lang="ja-JP" altLang="en-US" dirty="0" smtClean="0"/>
              <a:t>チケットとして登録</a:t>
            </a:r>
            <a:endParaRPr kumimoji="1" lang="ja-JP" altLang="en-US" dirty="0"/>
          </a:p>
        </p:txBody>
      </p:sp>
      <p:sp>
        <p:nvSpPr>
          <p:cNvPr id="3" name="テキスト ボックス 2"/>
          <p:cNvSpPr txBox="1"/>
          <p:nvPr/>
        </p:nvSpPr>
        <p:spPr>
          <a:xfrm>
            <a:off x="1009650" y="2428875"/>
            <a:ext cx="7051930" cy="2862322"/>
          </a:xfrm>
          <a:prstGeom prst="rect">
            <a:avLst/>
          </a:prstGeom>
          <a:noFill/>
        </p:spPr>
        <p:txBody>
          <a:bodyPr wrap="none" rtlCol="0">
            <a:spAutoFit/>
          </a:bodyPr>
          <a:lstStyle/>
          <a:p>
            <a:r>
              <a:rPr lang="ja-JP" altLang="en-US" dirty="0" smtClean="0"/>
              <a:t>折角だ</a:t>
            </a:r>
            <a:r>
              <a:rPr lang="ja-JP" altLang="en-US" dirty="0"/>
              <a:t>し</a:t>
            </a:r>
            <a:r>
              <a:rPr lang="ja-JP" altLang="en-US" dirty="0" smtClean="0"/>
              <a:t>親チケットとして親タスクを登録したい</a:t>
            </a:r>
            <a:r>
              <a:rPr lang="en-US" altLang="ja-JP" dirty="0" smtClean="0"/>
              <a:t>…</a:t>
            </a:r>
            <a:r>
              <a:rPr lang="ja-JP" altLang="en-US" dirty="0" smtClean="0"/>
              <a:t>ところだけど、</a:t>
            </a:r>
            <a:endParaRPr lang="en-US" altLang="ja-JP" dirty="0" smtClean="0"/>
          </a:p>
          <a:p>
            <a:r>
              <a:rPr kumimoji="1" lang="ja-JP" altLang="en-US" dirty="0"/>
              <a:t>クソ</a:t>
            </a:r>
            <a:r>
              <a:rPr kumimoji="1" lang="ja-JP" altLang="en-US" dirty="0" err="1" smtClean="0"/>
              <a:t>めんど</a:t>
            </a:r>
            <a:r>
              <a:rPr kumimoji="1" lang="ja-JP" altLang="en-US" dirty="0" smtClean="0"/>
              <a:t>くさそう。</a:t>
            </a:r>
            <a:endParaRPr kumimoji="1" lang="en-US" altLang="ja-JP" dirty="0" smtClean="0"/>
          </a:p>
          <a:p>
            <a:endParaRPr lang="en-US" altLang="ja-JP" dirty="0"/>
          </a:p>
          <a:p>
            <a:r>
              <a:rPr kumimoji="1" lang="en-US" altLang="ja-JP" dirty="0" err="1" smtClean="0"/>
              <a:t>Redmine</a:t>
            </a:r>
            <a:r>
              <a:rPr kumimoji="1" lang="ja-JP" altLang="en-US" dirty="0" smtClean="0"/>
              <a:t>的には親チケットが先に存在している必要があるから、</a:t>
            </a:r>
            <a:endParaRPr kumimoji="1" lang="en-US" altLang="ja-JP" dirty="0" smtClean="0"/>
          </a:p>
          <a:p>
            <a:r>
              <a:rPr lang="ja-JP" altLang="en-US" dirty="0" smtClean="0"/>
              <a:t>親タスクが</a:t>
            </a:r>
            <a:r>
              <a:rPr lang="en-US" altLang="ja-JP" dirty="0" err="1" smtClean="0"/>
              <a:t>redmine</a:t>
            </a:r>
            <a:r>
              <a:rPr lang="ja-JP" altLang="en-US" dirty="0" smtClean="0"/>
              <a:t>に登録済みかどうか判定して、</a:t>
            </a:r>
            <a:endParaRPr lang="en-US" altLang="ja-JP" dirty="0" smtClean="0"/>
          </a:p>
          <a:p>
            <a:r>
              <a:rPr kumimoji="1" lang="ja-JP" altLang="en-US" dirty="0" smtClean="0"/>
              <a:t>未登録→親チケットとして親タスクを登録しなくていいかユーザーに確認</a:t>
            </a:r>
            <a:endParaRPr kumimoji="1" lang="en-US" altLang="ja-JP" dirty="0" smtClean="0"/>
          </a:p>
          <a:p>
            <a:r>
              <a:rPr lang="ja-JP" altLang="en-US" dirty="0" smtClean="0"/>
              <a:t>登録済→自動で親</a:t>
            </a:r>
            <a:r>
              <a:rPr lang="ja-JP" altLang="en-US" dirty="0"/>
              <a:t>タスク</a:t>
            </a:r>
            <a:r>
              <a:rPr lang="ja-JP" altLang="en-US" dirty="0" smtClean="0"/>
              <a:t>のチケットを親チケットとして登録</a:t>
            </a:r>
            <a:endParaRPr kumimoji="1" lang="en-US" altLang="ja-JP" dirty="0" smtClean="0"/>
          </a:p>
          <a:p>
            <a:endParaRPr lang="en-US" altLang="ja-JP" dirty="0"/>
          </a:p>
          <a:p>
            <a:r>
              <a:rPr kumimoji="1" lang="ja-JP" altLang="en-US" dirty="0" smtClean="0"/>
              <a:t>それが無理なら、一つ一つのタスクを登録して、</a:t>
            </a:r>
            <a:endParaRPr kumimoji="1" lang="en-US" altLang="ja-JP" dirty="0" smtClean="0"/>
          </a:p>
          <a:p>
            <a:r>
              <a:rPr lang="ja-JP" altLang="en-US" dirty="0" smtClean="0"/>
              <a:t>サブタスクの達成割合に応じて</a:t>
            </a:r>
            <a:r>
              <a:rPr lang="en-US" altLang="ja-JP" dirty="0" smtClean="0"/>
              <a:t>progress</a:t>
            </a:r>
            <a:r>
              <a:rPr lang="ja-JP" altLang="en-US" dirty="0" smtClean="0"/>
              <a:t>をアップデートするくらい？</a:t>
            </a:r>
            <a:endParaRPr kumimoji="1" lang="ja-JP" altLang="en-US" dirty="0"/>
          </a:p>
        </p:txBody>
      </p:sp>
    </p:spTree>
    <p:extLst>
      <p:ext uri="{BB962C8B-B14F-4D97-AF65-F5344CB8AC3E}">
        <p14:creationId xmlns:p14="http://schemas.microsoft.com/office/powerpoint/2010/main" val="414083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スケジューリング機能</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ToDo</a:t>
            </a:r>
            <a:r>
              <a:rPr kumimoji="1" lang="ja-JP" altLang="en-US" dirty="0" smtClean="0"/>
              <a:t>作成機能で作成した</a:t>
            </a:r>
            <a:r>
              <a:rPr kumimoji="1" lang="en-US" altLang="ja-JP" dirty="0" smtClean="0"/>
              <a:t>ToDo</a:t>
            </a:r>
            <a:r>
              <a:rPr kumimoji="1" lang="ja-JP" altLang="en-US" dirty="0" smtClean="0"/>
              <a:t>をスケジューリングする</a:t>
            </a:r>
            <a:endParaRPr kumimoji="1" lang="ja-JP" altLang="en-US" dirty="0"/>
          </a:p>
        </p:txBody>
      </p:sp>
    </p:spTree>
    <p:extLst>
      <p:ext uri="{BB962C8B-B14F-4D97-AF65-F5344CB8AC3E}">
        <p14:creationId xmlns:p14="http://schemas.microsoft.com/office/powerpoint/2010/main" val="113396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暫定の仕様</a:t>
            </a:r>
            <a:endParaRPr kumimoji="1" lang="ja-JP" altLang="en-US" dirty="0"/>
          </a:p>
        </p:txBody>
      </p:sp>
      <p:sp>
        <p:nvSpPr>
          <p:cNvPr id="3" name="正方形/長方形 2"/>
          <p:cNvSpPr/>
          <p:nvPr/>
        </p:nvSpPr>
        <p:spPr>
          <a:xfrm>
            <a:off x="486032" y="1977081"/>
            <a:ext cx="6853882" cy="42012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4" name="正方形/長方形 3"/>
          <p:cNvSpPr/>
          <p:nvPr/>
        </p:nvSpPr>
        <p:spPr>
          <a:xfrm>
            <a:off x="5436973" y="2273639"/>
            <a:ext cx="1902941" cy="6032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dirty="0" smtClean="0">
                <a:solidFill>
                  <a:sysClr val="windowText" lastClr="000000"/>
                </a:solidFill>
              </a:rPr>
              <a:t>子タスク</a:t>
            </a:r>
            <a:r>
              <a:rPr lang="en-US" altLang="ja-JP" dirty="0" smtClean="0">
                <a:solidFill>
                  <a:sysClr val="windowText" lastClr="000000"/>
                </a:solidFill>
              </a:rPr>
              <a:t>1</a:t>
            </a:r>
          </a:p>
          <a:p>
            <a:r>
              <a:rPr kumimoji="1" lang="en-US" altLang="ja-JP" dirty="0" smtClean="0">
                <a:solidFill>
                  <a:sysClr val="windowText" lastClr="000000"/>
                </a:solidFill>
              </a:rPr>
              <a:t>20</a:t>
            </a:r>
            <a:r>
              <a:rPr kumimoji="1" lang="ja-JP" altLang="en-US" dirty="0" smtClean="0">
                <a:solidFill>
                  <a:sysClr val="windowText" lastClr="000000"/>
                </a:solidFill>
              </a:rPr>
              <a:t>分</a:t>
            </a:r>
          </a:p>
        </p:txBody>
      </p:sp>
      <p:sp>
        <p:nvSpPr>
          <p:cNvPr id="5" name="正方形/長方形 4"/>
          <p:cNvSpPr/>
          <p:nvPr/>
        </p:nvSpPr>
        <p:spPr>
          <a:xfrm>
            <a:off x="477795" y="2273639"/>
            <a:ext cx="1565189" cy="3904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6" name="正方形/長方形 5"/>
          <p:cNvSpPr/>
          <p:nvPr/>
        </p:nvSpPr>
        <p:spPr>
          <a:xfrm>
            <a:off x="2042984" y="2273639"/>
            <a:ext cx="1664043" cy="3904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7" name="正方形/長方形 6"/>
          <p:cNvSpPr/>
          <p:nvPr/>
        </p:nvSpPr>
        <p:spPr>
          <a:xfrm>
            <a:off x="3707027" y="2273639"/>
            <a:ext cx="1729946" cy="3904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8" name="正方形/長方形 7"/>
          <p:cNvSpPr/>
          <p:nvPr/>
        </p:nvSpPr>
        <p:spPr>
          <a:xfrm>
            <a:off x="486032" y="1977081"/>
            <a:ext cx="1556952" cy="288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ysClr val="windowText" lastClr="000000"/>
                </a:solidFill>
              </a:rPr>
              <a:t>12/14(</a:t>
            </a:r>
            <a:r>
              <a:rPr lang="ja-JP" altLang="en-US" dirty="0" smtClean="0">
                <a:solidFill>
                  <a:sysClr val="windowText" lastClr="000000"/>
                </a:solidFill>
              </a:rPr>
              <a:t>月</a:t>
            </a:r>
            <a:r>
              <a:rPr lang="en-US" altLang="ja-JP" dirty="0" smtClean="0">
                <a:solidFill>
                  <a:sysClr val="windowText" lastClr="000000"/>
                </a:solidFill>
              </a:rPr>
              <a:t>)</a:t>
            </a:r>
            <a:endParaRPr kumimoji="1" lang="ja-JP" altLang="en-US" dirty="0" smtClean="0">
              <a:solidFill>
                <a:sysClr val="windowText" lastClr="000000"/>
              </a:solidFill>
            </a:endParaRPr>
          </a:p>
        </p:txBody>
      </p:sp>
      <p:sp>
        <p:nvSpPr>
          <p:cNvPr id="9" name="正方形/長方形 8"/>
          <p:cNvSpPr/>
          <p:nvPr/>
        </p:nvSpPr>
        <p:spPr>
          <a:xfrm>
            <a:off x="2047101" y="1981198"/>
            <a:ext cx="1659925" cy="288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ysClr val="windowText" lastClr="000000"/>
                </a:solidFill>
              </a:rPr>
              <a:t>12/15(</a:t>
            </a:r>
            <a:r>
              <a:rPr lang="ja-JP" altLang="en-US" dirty="0" smtClean="0">
                <a:solidFill>
                  <a:sysClr val="windowText" lastClr="000000"/>
                </a:solidFill>
              </a:rPr>
              <a:t>火</a:t>
            </a:r>
            <a:r>
              <a:rPr lang="en-US" altLang="ja-JP" dirty="0" smtClean="0">
                <a:solidFill>
                  <a:sysClr val="windowText" lastClr="000000"/>
                </a:solidFill>
              </a:rPr>
              <a:t>)</a:t>
            </a:r>
            <a:endParaRPr kumimoji="1" lang="ja-JP" altLang="en-US" dirty="0" smtClean="0">
              <a:solidFill>
                <a:sysClr val="windowText" lastClr="000000"/>
              </a:solidFill>
            </a:endParaRPr>
          </a:p>
        </p:txBody>
      </p:sp>
      <p:sp>
        <p:nvSpPr>
          <p:cNvPr id="10" name="正方形/長方形 9"/>
          <p:cNvSpPr/>
          <p:nvPr/>
        </p:nvSpPr>
        <p:spPr>
          <a:xfrm>
            <a:off x="3707026" y="1977081"/>
            <a:ext cx="1729946" cy="288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ysClr val="windowText" lastClr="000000"/>
                </a:solidFill>
              </a:rPr>
              <a:t>12/16(</a:t>
            </a:r>
            <a:r>
              <a:rPr lang="ja-JP" altLang="en-US" dirty="0">
                <a:solidFill>
                  <a:sysClr val="windowText" lastClr="000000"/>
                </a:solidFill>
              </a:rPr>
              <a:t>水</a:t>
            </a:r>
            <a:r>
              <a:rPr lang="en-US" altLang="ja-JP" dirty="0" smtClean="0">
                <a:solidFill>
                  <a:sysClr val="windowText" lastClr="000000"/>
                </a:solidFill>
              </a:rPr>
              <a:t>)</a:t>
            </a:r>
            <a:endParaRPr kumimoji="1" lang="ja-JP" altLang="en-US" dirty="0" smtClean="0">
              <a:solidFill>
                <a:sysClr val="windowText" lastClr="000000"/>
              </a:solidFill>
            </a:endParaRPr>
          </a:p>
        </p:txBody>
      </p:sp>
      <p:sp>
        <p:nvSpPr>
          <p:cNvPr id="11" name="正方形/長方形 10"/>
          <p:cNvSpPr/>
          <p:nvPr/>
        </p:nvSpPr>
        <p:spPr>
          <a:xfrm>
            <a:off x="2042984" y="3023286"/>
            <a:ext cx="1664042" cy="116977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err="1" smtClean="0">
                <a:solidFill>
                  <a:sysClr val="windowText" lastClr="000000"/>
                </a:solidFill>
              </a:rPr>
              <a:t>Oultook</a:t>
            </a:r>
            <a:r>
              <a:rPr lang="ja-JP" altLang="en-US" dirty="0" smtClean="0">
                <a:solidFill>
                  <a:sysClr val="windowText" lastClr="000000"/>
                </a:solidFill>
              </a:rPr>
              <a:t>の会議</a:t>
            </a:r>
            <a:endParaRPr kumimoji="1" lang="ja-JP" altLang="en-US" dirty="0" smtClean="0">
              <a:solidFill>
                <a:sysClr val="windowText" lastClr="000000"/>
              </a:solidFill>
            </a:endParaRPr>
          </a:p>
        </p:txBody>
      </p:sp>
      <p:sp>
        <p:nvSpPr>
          <p:cNvPr id="12" name="正方形/長方形 11"/>
          <p:cNvSpPr/>
          <p:nvPr/>
        </p:nvSpPr>
        <p:spPr>
          <a:xfrm>
            <a:off x="5436972" y="2885171"/>
            <a:ext cx="1902941" cy="14745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dirty="0">
                <a:solidFill>
                  <a:sysClr val="windowText" lastClr="000000"/>
                </a:solidFill>
              </a:rPr>
              <a:t>子</a:t>
            </a:r>
            <a:r>
              <a:rPr lang="ja-JP" altLang="en-US" dirty="0" smtClean="0">
                <a:solidFill>
                  <a:sysClr val="windowText" lastClr="000000"/>
                </a:solidFill>
              </a:rPr>
              <a:t>タスク</a:t>
            </a:r>
            <a:r>
              <a:rPr lang="en-US" altLang="ja-JP" dirty="0" smtClean="0">
                <a:solidFill>
                  <a:sysClr val="windowText" lastClr="000000"/>
                </a:solidFill>
              </a:rPr>
              <a:t>2</a:t>
            </a:r>
          </a:p>
          <a:p>
            <a:r>
              <a:rPr kumimoji="1" lang="en-US" altLang="ja-JP" dirty="0" smtClean="0">
                <a:solidFill>
                  <a:sysClr val="windowText" lastClr="000000"/>
                </a:solidFill>
              </a:rPr>
              <a:t>60</a:t>
            </a:r>
            <a:r>
              <a:rPr kumimoji="1" lang="ja-JP" altLang="en-US" dirty="0" smtClean="0">
                <a:solidFill>
                  <a:sysClr val="windowText" lastClr="000000"/>
                </a:solidFill>
              </a:rPr>
              <a:t>分</a:t>
            </a:r>
          </a:p>
        </p:txBody>
      </p:sp>
      <p:sp>
        <p:nvSpPr>
          <p:cNvPr id="13" name="正方形/長方形 12"/>
          <p:cNvSpPr/>
          <p:nvPr/>
        </p:nvSpPr>
        <p:spPr>
          <a:xfrm>
            <a:off x="5436971" y="1977081"/>
            <a:ext cx="1902942" cy="288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ysClr val="windowText" lastClr="000000"/>
                </a:solidFill>
              </a:rPr>
              <a:t>親タスク</a:t>
            </a:r>
            <a:r>
              <a:rPr lang="en-US" altLang="ja-JP" dirty="0" smtClean="0">
                <a:solidFill>
                  <a:sysClr val="windowText" lastClr="000000"/>
                </a:solidFill>
              </a:rPr>
              <a:t>A</a:t>
            </a:r>
            <a:endParaRPr kumimoji="1" lang="ja-JP" altLang="en-US" dirty="0" smtClean="0">
              <a:solidFill>
                <a:sysClr val="windowText" lastClr="000000"/>
              </a:solidFill>
            </a:endParaRPr>
          </a:p>
        </p:txBody>
      </p:sp>
      <p:sp>
        <p:nvSpPr>
          <p:cNvPr id="14" name="正方形/長方形 13"/>
          <p:cNvSpPr/>
          <p:nvPr/>
        </p:nvSpPr>
        <p:spPr>
          <a:xfrm>
            <a:off x="3707025" y="3892378"/>
            <a:ext cx="1729945" cy="116977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err="1" smtClean="0">
                <a:solidFill>
                  <a:sysClr val="windowText" lastClr="000000"/>
                </a:solidFill>
              </a:rPr>
              <a:t>Oultook</a:t>
            </a:r>
            <a:r>
              <a:rPr lang="ja-JP" altLang="en-US" dirty="0" smtClean="0">
                <a:solidFill>
                  <a:sysClr val="windowText" lastClr="000000"/>
                </a:solidFill>
              </a:rPr>
              <a:t>の会議</a:t>
            </a:r>
            <a:endParaRPr kumimoji="1" lang="ja-JP" altLang="en-US" dirty="0" smtClean="0">
              <a:solidFill>
                <a:sysClr val="windowText" lastClr="000000"/>
              </a:solidFill>
            </a:endParaRPr>
          </a:p>
        </p:txBody>
      </p:sp>
      <p:sp>
        <p:nvSpPr>
          <p:cNvPr id="16" name="テキスト ボックス 15"/>
          <p:cNvSpPr txBox="1"/>
          <p:nvPr/>
        </p:nvSpPr>
        <p:spPr>
          <a:xfrm>
            <a:off x="7432589" y="2909090"/>
            <a:ext cx="4586512" cy="1754326"/>
          </a:xfrm>
          <a:prstGeom prst="rect">
            <a:avLst/>
          </a:prstGeom>
          <a:noFill/>
        </p:spPr>
        <p:txBody>
          <a:bodyPr wrap="none" rtlCol="0">
            <a:spAutoFit/>
          </a:bodyPr>
          <a:lstStyle/>
          <a:p>
            <a:r>
              <a:rPr kumimoji="1" lang="ja-JP" altLang="en-US" dirty="0" smtClean="0"/>
              <a:t>ドラッグ・ドロップでスケジューリング</a:t>
            </a:r>
            <a:endParaRPr kumimoji="1" lang="en-US" altLang="ja-JP" dirty="0" smtClean="0"/>
          </a:p>
          <a:p>
            <a:endParaRPr lang="en-US" altLang="ja-JP" dirty="0" smtClean="0"/>
          </a:p>
          <a:p>
            <a:r>
              <a:rPr lang="en-US" altLang="ja-JP" dirty="0" smtClean="0"/>
              <a:t>※</a:t>
            </a:r>
            <a:r>
              <a:rPr lang="ja-JP" altLang="en-US" dirty="0" smtClean="0"/>
              <a:t>子タスクをダブルクリックすると、</a:t>
            </a:r>
            <a:endParaRPr lang="en-US" altLang="ja-JP" dirty="0" smtClean="0"/>
          </a:p>
          <a:p>
            <a:r>
              <a:rPr lang="ja-JP" altLang="en-US" dirty="0"/>
              <a:t>　</a:t>
            </a:r>
            <a:r>
              <a:rPr lang="ja-JP" altLang="en-US" dirty="0" smtClean="0"/>
              <a:t>さらにその子タスクリストが表示される</a:t>
            </a:r>
            <a:endParaRPr lang="en-US" altLang="ja-JP" dirty="0"/>
          </a:p>
          <a:p>
            <a:r>
              <a:rPr kumimoji="1" lang="en-US" altLang="ja-JP" dirty="0" smtClean="0"/>
              <a:t>※</a:t>
            </a:r>
            <a:r>
              <a:rPr lang="en-US" altLang="ja-JP" dirty="0" smtClean="0"/>
              <a:t>22</a:t>
            </a:r>
            <a:r>
              <a:rPr lang="ja-JP" altLang="en-US" dirty="0" smtClean="0"/>
              <a:t>時</a:t>
            </a:r>
            <a:r>
              <a:rPr lang="en-US" altLang="ja-JP" dirty="0" smtClean="0"/>
              <a:t>,7</a:t>
            </a:r>
            <a:r>
              <a:rPr lang="ja-JP" altLang="en-US" dirty="0" smtClean="0"/>
              <a:t>時を跨ぐドロップは不可</a:t>
            </a:r>
            <a:endParaRPr lang="en-US" altLang="ja-JP" dirty="0" smtClean="0"/>
          </a:p>
          <a:p>
            <a:r>
              <a:rPr lang="en-US" altLang="ja-JP" dirty="0" smtClean="0"/>
              <a:t>※Outlook</a:t>
            </a:r>
            <a:r>
              <a:rPr lang="ja-JP" altLang="en-US" dirty="0" smtClean="0"/>
              <a:t>から会議の予定などを取ってこれる</a:t>
            </a:r>
            <a:endParaRPr lang="en-US" altLang="ja-JP" dirty="0" smtClean="0"/>
          </a:p>
        </p:txBody>
      </p:sp>
      <p:sp>
        <p:nvSpPr>
          <p:cNvPr id="17" name="正方形/長方形 16"/>
          <p:cNvSpPr/>
          <p:nvPr/>
        </p:nvSpPr>
        <p:spPr>
          <a:xfrm>
            <a:off x="4180700" y="3088056"/>
            <a:ext cx="1408674" cy="1055089"/>
          </a:xfrm>
          <a:prstGeom prst="rect">
            <a:avLst/>
          </a:prstGeom>
          <a:solidFill>
            <a:schemeClr val="bg1">
              <a:alpha val="63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a:solidFill>
                  <a:schemeClr val="tx1">
                    <a:lumMod val="50000"/>
                    <a:lumOff val="50000"/>
                  </a:schemeClr>
                </a:solidFill>
              </a:rPr>
              <a:t>子</a:t>
            </a:r>
            <a:r>
              <a:rPr lang="ja-JP" altLang="en-US" sz="1400" dirty="0" smtClean="0">
                <a:solidFill>
                  <a:schemeClr val="tx1">
                    <a:lumMod val="50000"/>
                    <a:lumOff val="50000"/>
                  </a:schemeClr>
                </a:solidFill>
              </a:rPr>
              <a:t>タスク</a:t>
            </a:r>
            <a:r>
              <a:rPr lang="en-US" altLang="ja-JP" sz="1400" dirty="0" smtClean="0">
                <a:solidFill>
                  <a:schemeClr val="tx1">
                    <a:lumMod val="50000"/>
                    <a:lumOff val="50000"/>
                  </a:schemeClr>
                </a:solidFill>
              </a:rPr>
              <a:t>2</a:t>
            </a:r>
          </a:p>
          <a:p>
            <a:r>
              <a:rPr kumimoji="1" lang="en-US" altLang="ja-JP" sz="1400" dirty="0" smtClean="0">
                <a:solidFill>
                  <a:schemeClr val="tx1">
                    <a:lumMod val="50000"/>
                    <a:lumOff val="50000"/>
                  </a:schemeClr>
                </a:solidFill>
              </a:rPr>
              <a:t>60</a:t>
            </a:r>
            <a:r>
              <a:rPr kumimoji="1" lang="ja-JP" altLang="en-US" sz="1400" dirty="0" smtClean="0">
                <a:solidFill>
                  <a:schemeClr val="tx1">
                    <a:lumMod val="50000"/>
                    <a:lumOff val="50000"/>
                  </a:schemeClr>
                </a:solidFill>
              </a:rPr>
              <a:t>分</a:t>
            </a:r>
          </a:p>
        </p:txBody>
      </p:sp>
      <p:sp>
        <p:nvSpPr>
          <p:cNvPr id="15" name="右矢印 14"/>
          <p:cNvSpPr/>
          <p:nvPr/>
        </p:nvSpPr>
        <p:spPr>
          <a:xfrm flipH="1">
            <a:off x="5445724" y="3514404"/>
            <a:ext cx="650790" cy="271849"/>
          </a:xfrm>
          <a:prstGeom prs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Tree>
    <p:extLst>
      <p:ext uri="{BB962C8B-B14F-4D97-AF65-F5344CB8AC3E}">
        <p14:creationId xmlns:p14="http://schemas.microsoft.com/office/powerpoint/2010/main" val="1275415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主な機能</a:t>
            </a:r>
            <a:endParaRPr kumimoji="1" lang="ja-JP" altLang="en-US" dirty="0"/>
          </a:p>
        </p:txBody>
      </p:sp>
      <p:sp>
        <p:nvSpPr>
          <p:cNvPr id="3" name="テキスト ボックス 2"/>
          <p:cNvSpPr txBox="1"/>
          <p:nvPr/>
        </p:nvSpPr>
        <p:spPr>
          <a:xfrm>
            <a:off x="434835" y="1795849"/>
            <a:ext cx="11322330" cy="3139321"/>
          </a:xfrm>
          <a:prstGeom prst="rect">
            <a:avLst/>
          </a:prstGeom>
          <a:noFill/>
        </p:spPr>
        <p:txBody>
          <a:bodyPr wrap="none" rtlCol="0">
            <a:spAutoFit/>
          </a:bodyPr>
          <a:lstStyle/>
          <a:p>
            <a:r>
              <a:rPr kumimoji="1" lang="ja-JP" altLang="en-US" dirty="0" smtClean="0"/>
              <a:t>・課題分析機能</a:t>
            </a:r>
            <a:endParaRPr kumimoji="1" lang="en-US" altLang="ja-JP" dirty="0" smtClean="0"/>
          </a:p>
          <a:p>
            <a:r>
              <a:rPr kumimoji="1" lang="ja-JP" altLang="en-US" dirty="0" smtClean="0"/>
              <a:t>現在の課題とそれを解決する選択肢の整理・視覚化をサポートする機能</a:t>
            </a:r>
            <a:endParaRPr kumimoji="1" lang="en-US" altLang="ja-JP" dirty="0" smtClean="0"/>
          </a:p>
          <a:p>
            <a:endParaRPr lang="en-US" altLang="ja-JP" dirty="0"/>
          </a:p>
          <a:p>
            <a:r>
              <a:rPr kumimoji="1" lang="ja-JP" altLang="en-US" dirty="0" smtClean="0"/>
              <a:t>・</a:t>
            </a:r>
            <a:r>
              <a:rPr kumimoji="1" lang="en-US" altLang="ja-JP" dirty="0" smtClean="0"/>
              <a:t>ToDo</a:t>
            </a:r>
            <a:r>
              <a:rPr kumimoji="1" lang="ja-JP" altLang="en-US" dirty="0" smtClean="0"/>
              <a:t>作成機能</a:t>
            </a:r>
            <a:endParaRPr kumimoji="1" lang="en-US" altLang="ja-JP" dirty="0" smtClean="0"/>
          </a:p>
          <a:p>
            <a:r>
              <a:rPr lang="ja-JP" altLang="en-US" dirty="0" smtClean="0"/>
              <a:t>課題解決</a:t>
            </a:r>
            <a:r>
              <a:rPr kumimoji="1" lang="ja-JP" altLang="en-US" dirty="0" smtClean="0"/>
              <a:t>の選択肢から、</a:t>
            </a:r>
            <a:r>
              <a:rPr kumimoji="1" lang="en-US" altLang="ja-JP" dirty="0" smtClean="0"/>
              <a:t>ToDo</a:t>
            </a:r>
            <a:r>
              <a:rPr kumimoji="1" lang="ja-JP" altLang="en-US" dirty="0" smtClean="0"/>
              <a:t>を作成する機能</a:t>
            </a:r>
            <a:endParaRPr lang="en-US" altLang="ja-JP" dirty="0" smtClean="0"/>
          </a:p>
          <a:p>
            <a:endParaRPr kumimoji="1" lang="en-US" altLang="ja-JP" dirty="0" smtClean="0"/>
          </a:p>
          <a:p>
            <a:r>
              <a:rPr kumimoji="1" lang="ja-JP" altLang="en-US" dirty="0" smtClean="0"/>
              <a:t>・スケジューリング機能</a:t>
            </a:r>
            <a:endParaRPr kumimoji="1" lang="en-US" altLang="ja-JP" dirty="0" smtClean="0"/>
          </a:p>
          <a:p>
            <a:r>
              <a:rPr kumimoji="1" lang="en-US" altLang="ja-JP" dirty="0" smtClean="0"/>
              <a:t>ToDo</a:t>
            </a:r>
            <a:r>
              <a:rPr kumimoji="1" lang="ja-JP" altLang="en-US" dirty="0" smtClean="0"/>
              <a:t>をカレンダー</a:t>
            </a:r>
            <a:r>
              <a:rPr kumimoji="1" lang="en-US" altLang="ja-JP" dirty="0" smtClean="0"/>
              <a:t>(</a:t>
            </a:r>
            <a:r>
              <a:rPr kumimoji="1" lang="ja-JP" altLang="en-US" dirty="0" smtClean="0"/>
              <a:t>日・週表示</a:t>
            </a:r>
            <a:r>
              <a:rPr kumimoji="1" lang="en-US" altLang="ja-JP" dirty="0" smtClean="0"/>
              <a:t>)</a:t>
            </a:r>
            <a:r>
              <a:rPr kumimoji="1" lang="ja-JP" altLang="en-US" dirty="0" smtClean="0"/>
              <a:t>にドラッグ・ドロップすることでスケジュールを設定できる機能</a:t>
            </a:r>
            <a:endParaRPr kumimoji="1" lang="en-US" altLang="ja-JP" dirty="0" smtClean="0"/>
          </a:p>
          <a:p>
            <a:endParaRPr lang="en-US" altLang="ja-JP" dirty="0"/>
          </a:p>
          <a:p>
            <a:r>
              <a:rPr kumimoji="1" lang="ja-JP" altLang="en-US" dirty="0" smtClean="0"/>
              <a:t>・振り返り機能</a:t>
            </a:r>
            <a:endParaRPr kumimoji="1" lang="en-US" altLang="ja-JP" dirty="0" smtClean="0"/>
          </a:p>
          <a:p>
            <a:r>
              <a:rPr kumimoji="1" lang="ja-JP" altLang="en-US" dirty="0" smtClean="0"/>
              <a:t>実際の行動・実績を</a:t>
            </a:r>
            <a:r>
              <a:rPr kumimoji="1" lang="en-US" altLang="ja-JP" dirty="0" smtClean="0"/>
              <a:t>(</a:t>
            </a:r>
            <a:r>
              <a:rPr kumimoji="1" lang="ja-JP" altLang="en-US" dirty="0" smtClean="0"/>
              <a:t>できるだけ自動で</a:t>
            </a:r>
            <a:r>
              <a:rPr kumimoji="1" lang="en-US" altLang="ja-JP" dirty="0" smtClean="0"/>
              <a:t>)</a:t>
            </a:r>
            <a:r>
              <a:rPr kumimoji="1" lang="ja-JP" altLang="en-US" dirty="0" smtClean="0"/>
              <a:t>記録し、スケジュールと比較して振り返りをしたり、日報を作成したりする機能</a:t>
            </a:r>
            <a:endParaRPr kumimoji="1" lang="en-US" altLang="ja-JP" dirty="0" smtClean="0"/>
          </a:p>
        </p:txBody>
      </p:sp>
    </p:spTree>
    <p:extLst>
      <p:ext uri="{BB962C8B-B14F-4D97-AF65-F5344CB8AC3E}">
        <p14:creationId xmlns:p14="http://schemas.microsoft.com/office/powerpoint/2010/main" val="67980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振り返り機能</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スケジュール通りできたか振り返って、原因分析をしたり日報を出力したりする</a:t>
            </a:r>
            <a:endParaRPr kumimoji="1" lang="ja-JP" altLang="en-US" dirty="0"/>
          </a:p>
        </p:txBody>
      </p:sp>
    </p:spTree>
    <p:extLst>
      <p:ext uri="{BB962C8B-B14F-4D97-AF65-F5344CB8AC3E}">
        <p14:creationId xmlns:p14="http://schemas.microsoft.com/office/powerpoint/2010/main" val="194024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暫定の仕様</a:t>
            </a:r>
            <a:endParaRPr kumimoji="1" lang="ja-JP" altLang="en-US" dirty="0"/>
          </a:p>
        </p:txBody>
      </p:sp>
      <p:grpSp>
        <p:nvGrpSpPr>
          <p:cNvPr id="31" name="グループ化 30"/>
          <p:cNvGrpSpPr/>
          <p:nvPr/>
        </p:nvGrpSpPr>
        <p:grpSpPr>
          <a:xfrm>
            <a:off x="1344566" y="1690688"/>
            <a:ext cx="6862123" cy="4209529"/>
            <a:chOff x="477791" y="1977081"/>
            <a:chExt cx="6862123" cy="4209529"/>
          </a:xfrm>
        </p:grpSpPr>
        <p:sp>
          <p:nvSpPr>
            <p:cNvPr id="3" name="正方形/長方形 2"/>
            <p:cNvSpPr/>
            <p:nvPr/>
          </p:nvSpPr>
          <p:spPr>
            <a:xfrm>
              <a:off x="486032" y="1977081"/>
              <a:ext cx="6853882" cy="42012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22" name="正方形/長方形 21"/>
            <p:cNvSpPr/>
            <p:nvPr/>
          </p:nvSpPr>
          <p:spPr>
            <a:xfrm>
              <a:off x="2051217" y="2263474"/>
              <a:ext cx="1655805" cy="3904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4" name="正方形/長方形 3"/>
            <p:cNvSpPr/>
            <p:nvPr/>
          </p:nvSpPr>
          <p:spPr>
            <a:xfrm>
              <a:off x="2034747" y="4244187"/>
              <a:ext cx="1672276" cy="6032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dirty="0" smtClean="0">
                  <a:solidFill>
                    <a:sysClr val="windowText" lastClr="000000"/>
                  </a:solidFill>
                </a:rPr>
                <a:t>電話対応</a:t>
              </a:r>
              <a:endParaRPr lang="en-US" altLang="ja-JP" dirty="0" smtClean="0">
                <a:solidFill>
                  <a:sysClr val="windowText" lastClr="000000"/>
                </a:solidFill>
              </a:endParaRPr>
            </a:p>
            <a:p>
              <a:r>
                <a:rPr lang="en-US" altLang="ja-JP" dirty="0">
                  <a:solidFill>
                    <a:sysClr val="windowText" lastClr="000000"/>
                  </a:solidFill>
                </a:rPr>
                <a:t>3</a:t>
              </a:r>
              <a:r>
                <a:rPr kumimoji="1" lang="en-US" altLang="ja-JP" dirty="0" smtClean="0">
                  <a:solidFill>
                    <a:sysClr val="windowText" lastClr="000000"/>
                  </a:solidFill>
                </a:rPr>
                <a:t>0</a:t>
              </a:r>
              <a:r>
                <a:rPr kumimoji="1" lang="ja-JP" altLang="en-US" dirty="0" smtClean="0">
                  <a:solidFill>
                    <a:sysClr val="windowText" lastClr="000000"/>
                  </a:solidFill>
                </a:rPr>
                <a:t>分</a:t>
              </a:r>
            </a:p>
          </p:txBody>
        </p:sp>
        <p:sp>
          <p:nvSpPr>
            <p:cNvPr id="5" name="正方形/長方形 4"/>
            <p:cNvSpPr/>
            <p:nvPr/>
          </p:nvSpPr>
          <p:spPr>
            <a:xfrm>
              <a:off x="477795" y="2273639"/>
              <a:ext cx="1565189" cy="3904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8" name="正方形/長方形 7"/>
            <p:cNvSpPr/>
            <p:nvPr/>
          </p:nvSpPr>
          <p:spPr>
            <a:xfrm>
              <a:off x="486031" y="1977081"/>
              <a:ext cx="3220993" cy="288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ysClr val="windowText" lastClr="000000"/>
                  </a:solidFill>
                </a:rPr>
                <a:t>12/14(</a:t>
              </a:r>
              <a:r>
                <a:rPr lang="ja-JP" altLang="en-US" dirty="0" smtClean="0">
                  <a:solidFill>
                    <a:sysClr val="windowText" lastClr="000000"/>
                  </a:solidFill>
                </a:rPr>
                <a:t>月</a:t>
              </a:r>
              <a:r>
                <a:rPr lang="en-US" altLang="ja-JP" dirty="0" smtClean="0">
                  <a:solidFill>
                    <a:sysClr val="windowText" lastClr="000000"/>
                  </a:solidFill>
                </a:rPr>
                <a:t>)</a:t>
              </a:r>
              <a:endParaRPr kumimoji="1" lang="ja-JP" altLang="en-US" dirty="0" smtClean="0">
                <a:solidFill>
                  <a:sysClr val="windowText" lastClr="000000"/>
                </a:solidFill>
              </a:endParaRPr>
            </a:p>
          </p:txBody>
        </p:sp>
        <p:sp>
          <p:nvSpPr>
            <p:cNvPr id="11" name="正方形/長方形 10"/>
            <p:cNvSpPr/>
            <p:nvPr/>
          </p:nvSpPr>
          <p:spPr>
            <a:xfrm>
              <a:off x="477791" y="3065441"/>
              <a:ext cx="1565191" cy="116977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ysClr val="windowText" lastClr="000000"/>
                  </a:solidFill>
                </a:rPr>
                <a:t>会議</a:t>
              </a:r>
              <a:endParaRPr kumimoji="1" lang="ja-JP" altLang="en-US" dirty="0" smtClean="0">
                <a:solidFill>
                  <a:sysClr val="windowText" lastClr="000000"/>
                </a:solidFill>
              </a:endParaRPr>
            </a:p>
          </p:txBody>
        </p:sp>
        <p:sp>
          <p:nvSpPr>
            <p:cNvPr id="12" name="正方形/長方形 11"/>
            <p:cNvSpPr/>
            <p:nvPr/>
          </p:nvSpPr>
          <p:spPr>
            <a:xfrm>
              <a:off x="2042982" y="4846473"/>
              <a:ext cx="1664040" cy="12555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dirty="0" smtClean="0">
                  <a:solidFill>
                    <a:sysClr val="windowText" lastClr="000000"/>
                  </a:solidFill>
                </a:rPr>
                <a:t>タスク</a:t>
              </a:r>
              <a:r>
                <a:rPr lang="en-US" altLang="ja-JP" dirty="0">
                  <a:solidFill>
                    <a:sysClr val="windowText" lastClr="000000"/>
                  </a:solidFill>
                </a:rPr>
                <a:t>A</a:t>
              </a:r>
              <a:endParaRPr lang="en-US" altLang="ja-JP" dirty="0" smtClean="0">
                <a:solidFill>
                  <a:sysClr val="windowText" lastClr="000000"/>
                </a:solidFill>
              </a:endParaRPr>
            </a:p>
            <a:p>
              <a:r>
                <a:rPr kumimoji="1" lang="en-US" altLang="ja-JP" dirty="0" smtClean="0">
                  <a:solidFill>
                    <a:sysClr val="windowText" lastClr="000000"/>
                  </a:solidFill>
                </a:rPr>
                <a:t>60</a:t>
              </a:r>
              <a:r>
                <a:rPr kumimoji="1" lang="ja-JP" altLang="en-US" dirty="0" smtClean="0">
                  <a:solidFill>
                    <a:sysClr val="windowText" lastClr="000000"/>
                  </a:solidFill>
                </a:rPr>
                <a:t>分</a:t>
              </a:r>
            </a:p>
          </p:txBody>
        </p:sp>
        <p:sp>
          <p:nvSpPr>
            <p:cNvPr id="13" name="正方形/長方形 12"/>
            <p:cNvSpPr/>
            <p:nvPr/>
          </p:nvSpPr>
          <p:spPr>
            <a:xfrm>
              <a:off x="3707022" y="1985314"/>
              <a:ext cx="3632891" cy="419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18" name="正方形/長方形 17"/>
            <p:cNvSpPr/>
            <p:nvPr/>
          </p:nvSpPr>
          <p:spPr>
            <a:xfrm>
              <a:off x="486032" y="2263474"/>
              <a:ext cx="1565190" cy="288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ysClr val="windowText" lastClr="000000"/>
                  </a:solidFill>
                </a:rPr>
                <a:t>予定</a:t>
              </a:r>
              <a:endParaRPr kumimoji="1" lang="ja-JP" altLang="en-US" dirty="0" smtClean="0">
                <a:solidFill>
                  <a:sysClr val="windowText" lastClr="000000"/>
                </a:solidFill>
              </a:endParaRPr>
            </a:p>
          </p:txBody>
        </p:sp>
        <p:sp>
          <p:nvSpPr>
            <p:cNvPr id="19" name="正方形/長方形 18"/>
            <p:cNvSpPr/>
            <p:nvPr/>
          </p:nvSpPr>
          <p:spPr>
            <a:xfrm>
              <a:off x="2051220" y="2263474"/>
              <a:ext cx="1655803" cy="288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ysClr val="windowText" lastClr="000000"/>
                  </a:solidFill>
                </a:rPr>
                <a:t>実績</a:t>
              </a:r>
              <a:endParaRPr kumimoji="1" lang="ja-JP" altLang="en-US" dirty="0" smtClean="0">
                <a:solidFill>
                  <a:sysClr val="windowText" lastClr="000000"/>
                </a:solidFill>
              </a:endParaRPr>
            </a:p>
          </p:txBody>
        </p:sp>
        <p:sp>
          <p:nvSpPr>
            <p:cNvPr id="20" name="正方形/長方形 19"/>
            <p:cNvSpPr/>
            <p:nvPr/>
          </p:nvSpPr>
          <p:spPr>
            <a:xfrm>
              <a:off x="477791" y="4243448"/>
              <a:ext cx="1565191" cy="6122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dirty="0" smtClean="0">
                  <a:solidFill>
                    <a:sysClr val="windowText" lastClr="000000"/>
                  </a:solidFill>
                </a:rPr>
                <a:t>タスク</a:t>
              </a:r>
              <a:r>
                <a:rPr lang="en-US" altLang="ja-JP" dirty="0">
                  <a:solidFill>
                    <a:sysClr val="windowText" lastClr="000000"/>
                  </a:solidFill>
                </a:rPr>
                <a:t>A</a:t>
              </a:r>
              <a:endParaRPr lang="en-US" altLang="ja-JP" dirty="0" smtClean="0">
                <a:solidFill>
                  <a:sysClr val="windowText" lastClr="000000"/>
                </a:solidFill>
              </a:endParaRPr>
            </a:p>
            <a:p>
              <a:r>
                <a:rPr lang="en-US" altLang="ja-JP" dirty="0">
                  <a:solidFill>
                    <a:sysClr val="windowText" lastClr="000000"/>
                  </a:solidFill>
                </a:rPr>
                <a:t>3</a:t>
              </a:r>
              <a:r>
                <a:rPr kumimoji="1" lang="en-US" altLang="ja-JP" dirty="0" smtClean="0">
                  <a:solidFill>
                    <a:sysClr val="windowText" lastClr="000000"/>
                  </a:solidFill>
                </a:rPr>
                <a:t>0</a:t>
              </a:r>
              <a:r>
                <a:rPr kumimoji="1" lang="ja-JP" altLang="en-US" dirty="0" smtClean="0">
                  <a:solidFill>
                    <a:sysClr val="windowText" lastClr="000000"/>
                  </a:solidFill>
                </a:rPr>
                <a:t>分</a:t>
              </a:r>
            </a:p>
          </p:txBody>
        </p:sp>
        <p:sp>
          <p:nvSpPr>
            <p:cNvPr id="21" name="正方形/長方形 20"/>
            <p:cNvSpPr/>
            <p:nvPr/>
          </p:nvSpPr>
          <p:spPr>
            <a:xfrm>
              <a:off x="2042982" y="3065441"/>
              <a:ext cx="1664040" cy="116977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ysClr val="windowText" lastClr="000000"/>
                  </a:solidFill>
                </a:rPr>
                <a:t>会議</a:t>
              </a:r>
              <a:endParaRPr kumimoji="1" lang="ja-JP" altLang="en-US" dirty="0" smtClean="0">
                <a:solidFill>
                  <a:sysClr val="windowText" lastClr="000000"/>
                </a:solidFill>
              </a:endParaRPr>
            </a:p>
          </p:txBody>
        </p:sp>
        <p:sp>
          <p:nvSpPr>
            <p:cNvPr id="23" name="正方形/長方形 22"/>
            <p:cNvSpPr/>
            <p:nvPr/>
          </p:nvSpPr>
          <p:spPr>
            <a:xfrm>
              <a:off x="3707020" y="1993547"/>
              <a:ext cx="3632894" cy="419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24" name="正方形/長方形 23"/>
            <p:cNvSpPr/>
            <p:nvPr/>
          </p:nvSpPr>
          <p:spPr>
            <a:xfrm>
              <a:off x="3707022" y="1977081"/>
              <a:ext cx="3632891" cy="2965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ysClr val="windowText" lastClr="000000"/>
                  </a:solidFill>
                </a:rPr>
                <a:t>振り返り</a:t>
              </a:r>
            </a:p>
          </p:txBody>
        </p:sp>
        <p:sp>
          <p:nvSpPr>
            <p:cNvPr id="25" name="正方形/長方形 24"/>
            <p:cNvSpPr/>
            <p:nvPr/>
          </p:nvSpPr>
          <p:spPr>
            <a:xfrm>
              <a:off x="3830645" y="2372982"/>
              <a:ext cx="941380" cy="2965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ysClr val="windowText" lastClr="000000"/>
                  </a:solidFill>
                </a:rPr>
                <a:t>予定</a:t>
              </a:r>
            </a:p>
          </p:txBody>
        </p:sp>
        <p:sp>
          <p:nvSpPr>
            <p:cNvPr id="26" name="正方形/長方形 25"/>
            <p:cNvSpPr/>
            <p:nvPr/>
          </p:nvSpPr>
          <p:spPr>
            <a:xfrm>
              <a:off x="3830645" y="3163231"/>
              <a:ext cx="941380" cy="2965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ysClr val="windowText" lastClr="000000"/>
                  </a:solidFill>
                </a:rPr>
                <a:t>実際</a:t>
              </a:r>
              <a:endParaRPr kumimoji="1" lang="ja-JP" altLang="en-US" dirty="0" smtClean="0">
                <a:solidFill>
                  <a:sysClr val="windowText" lastClr="000000"/>
                </a:solidFill>
              </a:endParaRPr>
            </a:p>
          </p:txBody>
        </p:sp>
        <p:sp>
          <p:nvSpPr>
            <p:cNvPr id="27" name="テキスト ボックス 26"/>
            <p:cNvSpPr txBox="1"/>
            <p:nvPr/>
          </p:nvSpPr>
          <p:spPr>
            <a:xfrm>
              <a:off x="3985149" y="2704915"/>
              <a:ext cx="2021707" cy="369332"/>
            </a:xfrm>
            <a:prstGeom prst="rect">
              <a:avLst/>
            </a:prstGeom>
            <a:noFill/>
          </p:spPr>
          <p:txBody>
            <a:bodyPr wrap="none" rtlCol="0">
              <a:spAutoFit/>
            </a:bodyPr>
            <a:lstStyle/>
            <a:p>
              <a:r>
                <a:rPr kumimoji="1" lang="ja-JP" altLang="en-US" dirty="0" smtClean="0"/>
                <a:t>会議、タスク</a:t>
              </a:r>
              <a:r>
                <a:rPr lang="en-US" altLang="ja-JP" dirty="0" smtClean="0"/>
                <a:t>A</a:t>
              </a:r>
              <a:r>
                <a:rPr kumimoji="1" lang="en-US" altLang="ja-JP" dirty="0" smtClean="0"/>
                <a:t> 30</a:t>
              </a:r>
              <a:r>
                <a:rPr kumimoji="1" lang="ja-JP" altLang="en-US" dirty="0" smtClean="0"/>
                <a:t>分</a:t>
              </a:r>
              <a:endParaRPr kumimoji="1" lang="ja-JP" altLang="en-US" dirty="0"/>
            </a:p>
          </p:txBody>
        </p:sp>
        <p:sp>
          <p:nvSpPr>
            <p:cNvPr id="28" name="テキスト ボックス 27"/>
            <p:cNvSpPr txBox="1"/>
            <p:nvPr/>
          </p:nvSpPr>
          <p:spPr>
            <a:xfrm>
              <a:off x="3985149" y="3521243"/>
              <a:ext cx="2188420" cy="646331"/>
            </a:xfrm>
            <a:prstGeom prst="rect">
              <a:avLst/>
            </a:prstGeom>
            <a:noFill/>
          </p:spPr>
          <p:txBody>
            <a:bodyPr wrap="none" rtlCol="0">
              <a:spAutoFit/>
            </a:bodyPr>
            <a:lstStyle/>
            <a:p>
              <a:r>
                <a:rPr kumimoji="1" lang="ja-JP" altLang="en-US" dirty="0" smtClean="0"/>
                <a:t>会議、電話対応</a:t>
              </a:r>
              <a:r>
                <a:rPr kumimoji="1" lang="en-US" altLang="ja-JP" dirty="0" smtClean="0"/>
                <a:t>30</a:t>
              </a:r>
              <a:r>
                <a:rPr kumimoji="1" lang="ja-JP" altLang="en-US" dirty="0" smtClean="0"/>
                <a:t>分</a:t>
              </a:r>
              <a:endParaRPr kumimoji="1" lang="en-US" altLang="ja-JP" dirty="0" smtClean="0"/>
            </a:p>
            <a:p>
              <a:r>
                <a:rPr kumimoji="1" lang="ja-JP" altLang="en-US" dirty="0" smtClean="0"/>
                <a:t>タスク</a:t>
              </a:r>
              <a:r>
                <a:rPr kumimoji="1" lang="en-US" altLang="ja-JP" dirty="0" smtClean="0"/>
                <a:t>A 60</a:t>
              </a:r>
              <a:r>
                <a:rPr kumimoji="1" lang="ja-JP" altLang="en-US" dirty="0" smtClean="0"/>
                <a:t>分</a:t>
              </a:r>
              <a:endParaRPr kumimoji="1" lang="ja-JP" altLang="en-US" dirty="0"/>
            </a:p>
          </p:txBody>
        </p:sp>
        <p:sp>
          <p:nvSpPr>
            <p:cNvPr id="29" name="正方形/長方形 28"/>
            <p:cNvSpPr/>
            <p:nvPr/>
          </p:nvSpPr>
          <p:spPr>
            <a:xfrm>
              <a:off x="3830645" y="4250210"/>
              <a:ext cx="941380" cy="2965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ysClr val="windowText" lastClr="000000"/>
                  </a:solidFill>
                </a:rPr>
                <a:t>総評</a:t>
              </a:r>
              <a:endParaRPr kumimoji="1" lang="ja-JP" altLang="en-US" dirty="0" smtClean="0">
                <a:solidFill>
                  <a:sysClr val="windowText" lastClr="000000"/>
                </a:solidFill>
              </a:endParaRPr>
            </a:p>
          </p:txBody>
        </p:sp>
        <p:sp>
          <p:nvSpPr>
            <p:cNvPr id="30" name="テキスト ボックス 29"/>
            <p:cNvSpPr txBox="1"/>
            <p:nvPr/>
          </p:nvSpPr>
          <p:spPr>
            <a:xfrm>
              <a:off x="3974858" y="4634829"/>
              <a:ext cx="3347391" cy="1200329"/>
            </a:xfrm>
            <a:prstGeom prst="rect">
              <a:avLst/>
            </a:prstGeom>
            <a:noFill/>
          </p:spPr>
          <p:txBody>
            <a:bodyPr wrap="none" rtlCol="0">
              <a:spAutoFit/>
            </a:bodyPr>
            <a:lstStyle/>
            <a:p>
              <a:r>
                <a:rPr kumimoji="1" lang="ja-JP" altLang="en-US" dirty="0" smtClean="0"/>
                <a:t>電話対応のため作業が遅れた。</a:t>
              </a:r>
              <a:endParaRPr kumimoji="1" lang="en-US" altLang="ja-JP" dirty="0" smtClean="0"/>
            </a:p>
            <a:p>
              <a:r>
                <a:rPr lang="ja-JP" altLang="en-US" dirty="0" smtClean="0"/>
                <a:t>タスク</a:t>
              </a:r>
              <a:r>
                <a:rPr lang="en-US" altLang="ja-JP" dirty="0" smtClean="0"/>
                <a:t>A</a:t>
              </a:r>
              <a:r>
                <a:rPr lang="ja-JP" altLang="en-US" dirty="0" smtClean="0"/>
                <a:t>が予定よりも難航した。</a:t>
              </a:r>
              <a:endParaRPr lang="en-US" altLang="ja-JP" dirty="0" smtClean="0"/>
            </a:p>
            <a:p>
              <a:r>
                <a:rPr lang="ja-JP" altLang="en-US" dirty="0"/>
                <a:t>理由</a:t>
              </a:r>
              <a:r>
                <a:rPr lang="ja-JP" altLang="en-US" dirty="0" smtClean="0"/>
                <a:t>としては以下のことが考えら</a:t>
              </a:r>
              <a:endParaRPr lang="en-US" altLang="ja-JP" dirty="0" smtClean="0"/>
            </a:p>
            <a:p>
              <a:r>
                <a:rPr lang="ja-JP" altLang="en-US" dirty="0" err="1" smtClean="0"/>
                <a:t>れる</a:t>
              </a:r>
              <a:r>
                <a:rPr lang="en-US" altLang="ja-JP" dirty="0" smtClean="0"/>
                <a:t>…</a:t>
              </a:r>
              <a:r>
                <a:rPr lang="ja-JP" altLang="en-US" dirty="0" err="1" smtClean="0"/>
                <a:t>、</a:t>
              </a:r>
              <a:r>
                <a:rPr lang="ja-JP" altLang="en-US" dirty="0" smtClean="0"/>
                <a:t>対策としては</a:t>
              </a:r>
              <a:r>
                <a:rPr lang="en-US" altLang="ja-JP" dirty="0" smtClean="0"/>
                <a:t>…</a:t>
              </a:r>
            </a:p>
          </p:txBody>
        </p:sp>
      </p:grpSp>
      <p:sp>
        <p:nvSpPr>
          <p:cNvPr id="32" name="テキスト ボックス 31"/>
          <p:cNvSpPr txBox="1"/>
          <p:nvPr/>
        </p:nvSpPr>
        <p:spPr>
          <a:xfrm>
            <a:off x="8743950" y="2779048"/>
            <a:ext cx="2714205" cy="923330"/>
          </a:xfrm>
          <a:prstGeom prst="rect">
            <a:avLst/>
          </a:prstGeom>
          <a:noFill/>
        </p:spPr>
        <p:txBody>
          <a:bodyPr wrap="none" rtlCol="0">
            <a:spAutoFit/>
          </a:bodyPr>
          <a:lstStyle/>
          <a:p>
            <a:r>
              <a:rPr kumimoji="1" lang="ja-JP" altLang="en-US" dirty="0" smtClean="0"/>
              <a:t>振り返りと</a:t>
            </a:r>
            <a:endParaRPr kumimoji="1" lang="en-US" altLang="ja-JP" dirty="0" smtClean="0"/>
          </a:p>
          <a:p>
            <a:r>
              <a:rPr lang="ja-JP" altLang="en-US" dirty="0"/>
              <a:t>次</a:t>
            </a:r>
            <a:r>
              <a:rPr lang="ja-JP" altLang="en-US" dirty="0" smtClean="0"/>
              <a:t>の日の予定</a:t>
            </a:r>
            <a:endParaRPr lang="en-US" altLang="ja-JP" dirty="0" smtClean="0"/>
          </a:p>
          <a:p>
            <a:r>
              <a:rPr kumimoji="1" lang="ja-JP" altLang="en-US" dirty="0" smtClean="0"/>
              <a:t>から、日報を出力させたい</a:t>
            </a:r>
            <a:endParaRPr kumimoji="1" lang="ja-JP" altLang="en-US" dirty="0"/>
          </a:p>
        </p:txBody>
      </p:sp>
    </p:spTree>
    <p:extLst>
      <p:ext uri="{BB962C8B-B14F-4D97-AF65-F5344CB8AC3E}">
        <p14:creationId xmlns:p14="http://schemas.microsoft.com/office/powerpoint/2010/main" val="425417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課題分析機能</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20367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課題分析とは</a:t>
            </a:r>
            <a:endParaRPr kumimoji="1" lang="ja-JP" altLang="en-US" dirty="0"/>
          </a:p>
        </p:txBody>
      </p:sp>
      <p:sp>
        <p:nvSpPr>
          <p:cNvPr id="3" name="テキスト ボックス 2"/>
          <p:cNvSpPr txBox="1"/>
          <p:nvPr/>
        </p:nvSpPr>
        <p:spPr>
          <a:xfrm>
            <a:off x="360405" y="3435178"/>
            <a:ext cx="1800493" cy="369332"/>
          </a:xfrm>
          <a:prstGeom prst="rect">
            <a:avLst/>
          </a:prstGeom>
          <a:noFill/>
        </p:spPr>
        <p:txBody>
          <a:bodyPr wrap="none" rtlCol="0">
            <a:spAutoFit/>
          </a:bodyPr>
          <a:lstStyle/>
          <a:p>
            <a:r>
              <a:rPr kumimoji="1" lang="ja-JP" altLang="en-US" dirty="0" smtClean="0"/>
              <a:t>〇〇機能の実現</a:t>
            </a:r>
            <a:endParaRPr kumimoji="1" lang="ja-JP" altLang="en-US" dirty="0"/>
          </a:p>
        </p:txBody>
      </p:sp>
      <p:sp>
        <p:nvSpPr>
          <p:cNvPr id="5" name="テキスト ボックス 4"/>
          <p:cNvSpPr txBox="1"/>
          <p:nvPr/>
        </p:nvSpPr>
        <p:spPr>
          <a:xfrm>
            <a:off x="2998573" y="2586681"/>
            <a:ext cx="1846980" cy="2862322"/>
          </a:xfrm>
          <a:prstGeom prst="rect">
            <a:avLst/>
          </a:prstGeom>
          <a:noFill/>
        </p:spPr>
        <p:txBody>
          <a:bodyPr wrap="none" rtlCol="0">
            <a:spAutoFit/>
          </a:bodyPr>
          <a:lstStyle/>
          <a:p>
            <a:r>
              <a:rPr kumimoji="1" lang="ja-JP" altLang="en-US" dirty="0" smtClean="0"/>
              <a:t>ライブラリ</a:t>
            </a:r>
            <a:r>
              <a:rPr kumimoji="1" lang="en-US" altLang="ja-JP" dirty="0" smtClean="0"/>
              <a:t>A</a:t>
            </a:r>
            <a:r>
              <a:rPr kumimoji="1" lang="ja-JP" altLang="en-US" dirty="0" smtClean="0"/>
              <a:t>を使う</a:t>
            </a:r>
            <a:endParaRPr kumimoji="1" lang="en-US" altLang="ja-JP" dirty="0" smtClean="0"/>
          </a:p>
          <a:p>
            <a:endParaRPr lang="en-US" altLang="ja-JP" dirty="0" smtClean="0"/>
          </a:p>
          <a:p>
            <a:endParaRPr lang="en-US" altLang="ja-JP" dirty="0"/>
          </a:p>
          <a:p>
            <a:r>
              <a:rPr kumimoji="1" lang="ja-JP" altLang="en-US" dirty="0" smtClean="0"/>
              <a:t>ライブラリ</a:t>
            </a:r>
            <a:r>
              <a:rPr kumimoji="1" lang="en-US" altLang="ja-JP" dirty="0" smtClean="0"/>
              <a:t>B</a:t>
            </a:r>
            <a:r>
              <a:rPr kumimoji="1" lang="ja-JP" altLang="en-US" dirty="0" smtClean="0"/>
              <a:t>を使う</a:t>
            </a:r>
            <a:endParaRPr kumimoji="1" lang="en-US" altLang="ja-JP" dirty="0" smtClean="0"/>
          </a:p>
          <a:p>
            <a:endParaRPr lang="en-US" altLang="ja-JP" dirty="0" smtClean="0"/>
          </a:p>
          <a:p>
            <a:endParaRPr lang="en-US" altLang="ja-JP" dirty="0"/>
          </a:p>
          <a:p>
            <a:r>
              <a:rPr kumimoji="1" lang="ja-JP" altLang="en-US" dirty="0" smtClean="0"/>
              <a:t>自作する</a:t>
            </a:r>
            <a:endParaRPr kumimoji="1" lang="en-US" altLang="ja-JP" dirty="0" smtClean="0"/>
          </a:p>
          <a:p>
            <a:endParaRPr lang="en-US" altLang="ja-JP" dirty="0" smtClean="0"/>
          </a:p>
          <a:p>
            <a:endParaRPr lang="en-US" altLang="ja-JP" dirty="0"/>
          </a:p>
          <a:p>
            <a:r>
              <a:rPr kumimoji="1" lang="ja-JP" altLang="en-US" dirty="0" smtClean="0"/>
              <a:t>諦める</a:t>
            </a:r>
            <a:endParaRPr kumimoji="1" lang="ja-JP" altLang="en-US" dirty="0"/>
          </a:p>
        </p:txBody>
      </p:sp>
      <p:sp>
        <p:nvSpPr>
          <p:cNvPr id="6" name="テキスト ボックス 5"/>
          <p:cNvSpPr txBox="1"/>
          <p:nvPr/>
        </p:nvSpPr>
        <p:spPr>
          <a:xfrm>
            <a:off x="937485" y="2008935"/>
            <a:ext cx="646331" cy="369332"/>
          </a:xfrm>
          <a:prstGeom prst="rect">
            <a:avLst/>
          </a:prstGeom>
          <a:noFill/>
        </p:spPr>
        <p:txBody>
          <a:bodyPr wrap="none" rtlCol="0">
            <a:spAutoFit/>
          </a:bodyPr>
          <a:lstStyle/>
          <a:p>
            <a:r>
              <a:rPr kumimoji="1" lang="ja-JP" altLang="en-US" dirty="0" smtClean="0"/>
              <a:t>課題</a:t>
            </a:r>
            <a:endParaRPr kumimoji="1" lang="ja-JP" altLang="en-US" dirty="0"/>
          </a:p>
        </p:txBody>
      </p:sp>
      <p:sp>
        <p:nvSpPr>
          <p:cNvPr id="7" name="テキスト ボックス 6"/>
          <p:cNvSpPr txBox="1"/>
          <p:nvPr/>
        </p:nvSpPr>
        <p:spPr>
          <a:xfrm>
            <a:off x="3291121" y="2015522"/>
            <a:ext cx="1364476" cy="369332"/>
          </a:xfrm>
          <a:prstGeom prst="rect">
            <a:avLst/>
          </a:prstGeom>
          <a:noFill/>
        </p:spPr>
        <p:txBody>
          <a:bodyPr wrap="none" rtlCol="0">
            <a:spAutoFit/>
          </a:bodyPr>
          <a:lstStyle/>
          <a:p>
            <a:r>
              <a:rPr kumimoji="1" lang="ja-JP" altLang="en-US" dirty="0" smtClean="0"/>
              <a:t>手段</a:t>
            </a:r>
            <a:r>
              <a:rPr kumimoji="1" lang="en-US" altLang="ja-JP" dirty="0" smtClean="0"/>
              <a:t>(=</a:t>
            </a:r>
            <a:r>
              <a:rPr kumimoji="1" lang="ja-JP" altLang="en-US" dirty="0" smtClean="0"/>
              <a:t>方針</a:t>
            </a:r>
            <a:r>
              <a:rPr kumimoji="1" lang="en-US" altLang="ja-JP" dirty="0" smtClean="0"/>
              <a:t>)</a:t>
            </a:r>
            <a:endParaRPr kumimoji="1" lang="ja-JP" altLang="en-US" dirty="0"/>
          </a:p>
        </p:txBody>
      </p:sp>
      <p:sp>
        <p:nvSpPr>
          <p:cNvPr id="8" name="テキスト ボックス 7"/>
          <p:cNvSpPr txBox="1"/>
          <p:nvPr/>
        </p:nvSpPr>
        <p:spPr>
          <a:xfrm>
            <a:off x="7725257" y="2008935"/>
            <a:ext cx="1846980" cy="369332"/>
          </a:xfrm>
          <a:prstGeom prst="rect">
            <a:avLst/>
          </a:prstGeom>
          <a:noFill/>
        </p:spPr>
        <p:txBody>
          <a:bodyPr wrap="none" rtlCol="0">
            <a:spAutoFit/>
          </a:bodyPr>
          <a:lstStyle/>
          <a:p>
            <a:r>
              <a:rPr lang="ja-JP" altLang="en-US" dirty="0"/>
              <a:t>ライブラリ</a:t>
            </a:r>
            <a:r>
              <a:rPr lang="en-US" altLang="ja-JP" dirty="0"/>
              <a:t>A</a:t>
            </a:r>
            <a:r>
              <a:rPr lang="ja-JP" altLang="en-US" dirty="0"/>
              <a:t>を使う</a:t>
            </a:r>
            <a:endParaRPr lang="en-US" altLang="ja-JP" dirty="0"/>
          </a:p>
        </p:txBody>
      </p:sp>
      <p:sp>
        <p:nvSpPr>
          <p:cNvPr id="9" name="テキスト ボックス 8"/>
          <p:cNvSpPr txBox="1"/>
          <p:nvPr/>
        </p:nvSpPr>
        <p:spPr>
          <a:xfrm>
            <a:off x="6211330" y="2597660"/>
            <a:ext cx="1999265" cy="369332"/>
          </a:xfrm>
          <a:prstGeom prst="rect">
            <a:avLst/>
          </a:prstGeom>
          <a:noFill/>
        </p:spPr>
        <p:txBody>
          <a:bodyPr wrap="none" rtlCol="0">
            <a:spAutoFit/>
          </a:bodyPr>
          <a:lstStyle/>
          <a:p>
            <a:r>
              <a:rPr kumimoji="1" lang="ja-JP" altLang="en-US" dirty="0" smtClean="0"/>
              <a:t>商用可能か調べる</a:t>
            </a:r>
            <a:endParaRPr kumimoji="1" lang="en-US" altLang="ja-JP" dirty="0" smtClean="0"/>
          </a:p>
        </p:txBody>
      </p:sp>
      <p:sp>
        <p:nvSpPr>
          <p:cNvPr id="10" name="右矢印 9"/>
          <p:cNvSpPr/>
          <p:nvPr/>
        </p:nvSpPr>
        <p:spPr>
          <a:xfrm>
            <a:off x="5173362" y="2696514"/>
            <a:ext cx="667265" cy="236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342383" y="2586681"/>
            <a:ext cx="3419526" cy="369332"/>
          </a:xfrm>
          <a:prstGeom prst="rect">
            <a:avLst/>
          </a:prstGeom>
        </p:spPr>
        <p:txBody>
          <a:bodyPr wrap="none">
            <a:spAutoFit/>
          </a:bodyPr>
          <a:lstStyle/>
          <a:p>
            <a:r>
              <a:rPr lang="ja-JP" altLang="en-US" dirty="0" smtClean="0"/>
              <a:t>機能が実現可能かアタリをつける</a:t>
            </a:r>
            <a:endParaRPr lang="ja-JP" altLang="en-US" dirty="0"/>
          </a:p>
        </p:txBody>
      </p:sp>
      <p:cxnSp>
        <p:nvCxnSpPr>
          <p:cNvPr id="13" name="直線矢印コネクタ 12"/>
          <p:cNvCxnSpPr/>
          <p:nvPr/>
        </p:nvCxnSpPr>
        <p:spPr>
          <a:xfrm>
            <a:off x="7210962" y="2966992"/>
            <a:ext cx="0" cy="354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809224" y="4172306"/>
            <a:ext cx="1066318" cy="369332"/>
          </a:xfrm>
          <a:prstGeom prst="rect">
            <a:avLst/>
          </a:prstGeom>
          <a:noFill/>
        </p:spPr>
        <p:txBody>
          <a:bodyPr wrap="none" rtlCol="0">
            <a:spAutoFit/>
          </a:bodyPr>
          <a:lstStyle/>
          <a:p>
            <a:r>
              <a:rPr kumimoji="1" lang="ja-JP" altLang="en-US" dirty="0" smtClean="0"/>
              <a:t>実装する</a:t>
            </a:r>
            <a:endParaRPr kumimoji="1" lang="ja-JP" altLang="en-US" dirty="0"/>
          </a:p>
        </p:txBody>
      </p:sp>
      <p:cxnSp>
        <p:nvCxnSpPr>
          <p:cNvPr id="15" name="直線矢印コネクタ 14"/>
          <p:cNvCxnSpPr/>
          <p:nvPr/>
        </p:nvCxnSpPr>
        <p:spPr>
          <a:xfrm>
            <a:off x="7210962" y="3740383"/>
            <a:ext cx="598262" cy="467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211329" y="3371051"/>
            <a:ext cx="1952779" cy="369332"/>
          </a:xfrm>
          <a:prstGeom prst="rect">
            <a:avLst/>
          </a:prstGeom>
          <a:noFill/>
        </p:spPr>
        <p:txBody>
          <a:bodyPr wrap="none" rtlCol="0">
            <a:spAutoFit/>
          </a:bodyPr>
          <a:lstStyle/>
          <a:p>
            <a:r>
              <a:rPr kumimoji="1" lang="ja-JP" altLang="en-US" dirty="0" smtClean="0"/>
              <a:t>上長に確認を取る</a:t>
            </a:r>
            <a:endParaRPr kumimoji="1" lang="en-US" altLang="ja-JP" dirty="0" smtClean="0"/>
          </a:p>
        </p:txBody>
      </p:sp>
      <p:cxnSp>
        <p:nvCxnSpPr>
          <p:cNvPr id="17" name="直線矢印コネクタ 16"/>
          <p:cNvCxnSpPr/>
          <p:nvPr/>
        </p:nvCxnSpPr>
        <p:spPr>
          <a:xfrm flipH="1">
            <a:off x="8808857" y="3008585"/>
            <a:ext cx="1075283" cy="115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2714368" y="2552359"/>
            <a:ext cx="2327205" cy="4562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7083865" y="5236080"/>
            <a:ext cx="3449983" cy="369332"/>
          </a:xfrm>
          <a:prstGeom prst="rect">
            <a:avLst/>
          </a:prstGeom>
          <a:noFill/>
        </p:spPr>
        <p:txBody>
          <a:bodyPr wrap="none" rtlCol="0">
            <a:spAutoFit/>
          </a:bodyPr>
          <a:lstStyle/>
          <a:p>
            <a:r>
              <a:rPr kumimoji="1" lang="en-US" altLang="ja-JP" dirty="0" smtClean="0"/>
              <a:t>※</a:t>
            </a:r>
            <a:r>
              <a:rPr kumimoji="1" lang="ja-JP" altLang="en-US" dirty="0" smtClean="0"/>
              <a:t>個々のパーツもまた課題になる</a:t>
            </a:r>
            <a:endParaRPr kumimoji="1" lang="ja-JP" altLang="en-US" dirty="0"/>
          </a:p>
        </p:txBody>
      </p:sp>
    </p:spTree>
    <p:extLst>
      <p:ext uri="{BB962C8B-B14F-4D97-AF65-F5344CB8AC3E}">
        <p14:creationId xmlns:p14="http://schemas.microsoft.com/office/powerpoint/2010/main" val="413565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角丸四角形 25"/>
          <p:cNvSpPr/>
          <p:nvPr/>
        </p:nvSpPr>
        <p:spPr>
          <a:xfrm>
            <a:off x="7815653" y="3520299"/>
            <a:ext cx="3157336" cy="61517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5181600" y="5000368"/>
            <a:ext cx="2611395" cy="61517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a:off x="3289786" y="2794086"/>
            <a:ext cx="7809470" cy="305358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3354181" y="2529325"/>
            <a:ext cx="2327205" cy="456226"/>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p:cNvSpPr/>
          <p:nvPr/>
        </p:nvSpPr>
        <p:spPr>
          <a:xfrm>
            <a:off x="362466" y="2121522"/>
            <a:ext cx="11219934" cy="448522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solidFill>
                  <a:srgbClr val="FF0000"/>
                </a:solidFill>
              </a:rPr>
              <a:t>課題</a:t>
            </a:r>
            <a:r>
              <a:rPr kumimoji="1" lang="ja-JP" altLang="en-US" dirty="0" smtClean="0"/>
              <a:t>と</a:t>
            </a:r>
            <a:r>
              <a:rPr kumimoji="1" lang="ja-JP" altLang="en-US" dirty="0" smtClean="0">
                <a:solidFill>
                  <a:srgbClr val="0070C0"/>
                </a:solidFill>
              </a:rPr>
              <a:t>手段</a:t>
            </a:r>
            <a:r>
              <a:rPr kumimoji="1" lang="ja-JP" altLang="en-US" dirty="0" smtClean="0"/>
              <a:t>の入れ子構造</a:t>
            </a:r>
            <a:endParaRPr kumimoji="1" lang="ja-JP" altLang="en-US" dirty="0"/>
          </a:p>
        </p:txBody>
      </p:sp>
      <p:sp>
        <p:nvSpPr>
          <p:cNvPr id="5" name="テキスト ボックス 4"/>
          <p:cNvSpPr txBox="1"/>
          <p:nvPr/>
        </p:nvSpPr>
        <p:spPr>
          <a:xfrm>
            <a:off x="3594294" y="2594943"/>
            <a:ext cx="1846980" cy="369332"/>
          </a:xfrm>
          <a:prstGeom prst="rect">
            <a:avLst/>
          </a:prstGeom>
          <a:noFill/>
        </p:spPr>
        <p:txBody>
          <a:bodyPr wrap="none" rtlCol="0">
            <a:spAutoFit/>
          </a:bodyPr>
          <a:lstStyle/>
          <a:p>
            <a:r>
              <a:rPr kumimoji="1" lang="ja-JP" altLang="en-US" dirty="0" smtClean="0"/>
              <a:t>ライブラリ</a:t>
            </a:r>
            <a:r>
              <a:rPr kumimoji="1" lang="en-US" altLang="ja-JP" dirty="0" smtClean="0"/>
              <a:t>A</a:t>
            </a:r>
            <a:r>
              <a:rPr kumimoji="1" lang="ja-JP" altLang="en-US" dirty="0" smtClean="0"/>
              <a:t>を使う</a:t>
            </a:r>
            <a:endParaRPr kumimoji="1" lang="en-US" altLang="ja-JP" dirty="0" smtClean="0"/>
          </a:p>
        </p:txBody>
      </p:sp>
      <p:sp>
        <p:nvSpPr>
          <p:cNvPr id="6" name="テキスト ボックス 5"/>
          <p:cNvSpPr txBox="1"/>
          <p:nvPr/>
        </p:nvSpPr>
        <p:spPr>
          <a:xfrm>
            <a:off x="2140210" y="1936857"/>
            <a:ext cx="2377574"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solidFill>
                  <a:srgbClr val="FF0000"/>
                </a:solidFill>
              </a:rPr>
              <a:t>課題</a:t>
            </a:r>
            <a:r>
              <a:rPr kumimoji="1" lang="ja-JP" altLang="en-US" dirty="0" smtClean="0"/>
              <a:t>：</a:t>
            </a:r>
            <a:r>
              <a:rPr lang="ja-JP" altLang="en-US" dirty="0"/>
              <a:t>〇〇機能の</a:t>
            </a:r>
            <a:r>
              <a:rPr lang="ja-JP" altLang="en-US" dirty="0" smtClean="0"/>
              <a:t>実現</a:t>
            </a:r>
            <a:endParaRPr lang="ja-JP" altLang="en-US" dirty="0"/>
          </a:p>
        </p:txBody>
      </p:sp>
      <p:sp>
        <p:nvSpPr>
          <p:cNvPr id="9" name="テキスト ボックス 8"/>
          <p:cNvSpPr txBox="1"/>
          <p:nvPr/>
        </p:nvSpPr>
        <p:spPr>
          <a:xfrm>
            <a:off x="3998240" y="3267506"/>
            <a:ext cx="3172663" cy="369332"/>
          </a:xfrm>
          <a:prstGeom prst="rect">
            <a:avLst/>
          </a:prstGeom>
          <a:noFill/>
          <a:ln w="28575">
            <a:solidFill>
              <a:srgbClr val="FF0000"/>
            </a:solidFill>
          </a:ln>
        </p:spPr>
        <p:txBody>
          <a:bodyPr wrap="none" rtlCol="0">
            <a:spAutoFit/>
          </a:bodyPr>
          <a:lstStyle/>
          <a:p>
            <a:r>
              <a:rPr kumimoji="1" lang="ja-JP" altLang="en-US" dirty="0" smtClean="0"/>
              <a:t>商用可能であることを確認する</a:t>
            </a:r>
            <a:endParaRPr kumimoji="1" lang="en-US" altLang="ja-JP" dirty="0" smtClean="0"/>
          </a:p>
        </p:txBody>
      </p:sp>
      <p:sp>
        <p:nvSpPr>
          <p:cNvPr id="11" name="正方形/長方形 10"/>
          <p:cNvSpPr/>
          <p:nvPr/>
        </p:nvSpPr>
        <p:spPr>
          <a:xfrm>
            <a:off x="7356731" y="3273890"/>
            <a:ext cx="3419526" cy="369332"/>
          </a:xfrm>
          <a:prstGeom prst="rect">
            <a:avLst/>
          </a:prstGeom>
          <a:solidFill>
            <a:schemeClr val="bg1"/>
          </a:solidFill>
          <a:ln w="28575">
            <a:solidFill>
              <a:srgbClr val="FF0000"/>
            </a:solidFill>
          </a:ln>
        </p:spPr>
        <p:txBody>
          <a:bodyPr wrap="none">
            <a:spAutoFit/>
          </a:bodyPr>
          <a:lstStyle/>
          <a:p>
            <a:r>
              <a:rPr lang="ja-JP" altLang="en-US" dirty="0" smtClean="0"/>
              <a:t>機能が実現可能かアタリをつける</a:t>
            </a:r>
            <a:endParaRPr lang="ja-JP" altLang="en-US" dirty="0"/>
          </a:p>
        </p:txBody>
      </p:sp>
      <p:cxnSp>
        <p:nvCxnSpPr>
          <p:cNvPr id="13" name="直線矢印コネクタ 12"/>
          <p:cNvCxnSpPr/>
          <p:nvPr/>
        </p:nvCxnSpPr>
        <p:spPr>
          <a:xfrm>
            <a:off x="4997872" y="3636838"/>
            <a:ext cx="0" cy="354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596134" y="4842152"/>
            <a:ext cx="1066318" cy="369332"/>
          </a:xfrm>
          <a:prstGeom prst="rect">
            <a:avLst/>
          </a:prstGeom>
          <a:solidFill>
            <a:schemeClr val="bg1"/>
          </a:solidFill>
          <a:ln w="28575">
            <a:solidFill>
              <a:srgbClr val="FF0000"/>
            </a:solidFill>
          </a:ln>
        </p:spPr>
        <p:txBody>
          <a:bodyPr wrap="none" rtlCol="0">
            <a:spAutoFit/>
          </a:bodyPr>
          <a:lstStyle/>
          <a:p>
            <a:r>
              <a:rPr kumimoji="1" lang="ja-JP" altLang="en-US" dirty="0" smtClean="0"/>
              <a:t>実装する</a:t>
            </a:r>
            <a:endParaRPr kumimoji="1" lang="ja-JP" altLang="en-US" dirty="0"/>
          </a:p>
        </p:txBody>
      </p:sp>
      <p:cxnSp>
        <p:nvCxnSpPr>
          <p:cNvPr id="15" name="直線矢印コネクタ 14"/>
          <p:cNvCxnSpPr/>
          <p:nvPr/>
        </p:nvCxnSpPr>
        <p:spPr>
          <a:xfrm>
            <a:off x="4997872" y="4410229"/>
            <a:ext cx="598262" cy="467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998239" y="4040897"/>
            <a:ext cx="1952779" cy="369332"/>
          </a:xfrm>
          <a:prstGeom prst="rect">
            <a:avLst/>
          </a:prstGeom>
          <a:noFill/>
          <a:ln w="28575">
            <a:solidFill>
              <a:srgbClr val="FF0000"/>
            </a:solidFill>
          </a:ln>
        </p:spPr>
        <p:txBody>
          <a:bodyPr wrap="none" rtlCol="0">
            <a:spAutoFit/>
          </a:bodyPr>
          <a:lstStyle/>
          <a:p>
            <a:r>
              <a:rPr kumimoji="1" lang="ja-JP" altLang="en-US" dirty="0" smtClean="0"/>
              <a:t>上長に確認を取る</a:t>
            </a:r>
            <a:endParaRPr kumimoji="1" lang="en-US" altLang="ja-JP" dirty="0" smtClean="0"/>
          </a:p>
        </p:txBody>
      </p:sp>
      <p:cxnSp>
        <p:nvCxnSpPr>
          <p:cNvPr id="17" name="直線矢印コネクタ 16"/>
          <p:cNvCxnSpPr/>
          <p:nvPr/>
        </p:nvCxnSpPr>
        <p:spPr>
          <a:xfrm flipH="1">
            <a:off x="6595767" y="3678431"/>
            <a:ext cx="1075283" cy="1152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1070827" y="2766773"/>
            <a:ext cx="1386032" cy="45622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745505" y="4404723"/>
            <a:ext cx="1838965" cy="369332"/>
          </a:xfrm>
          <a:prstGeom prst="rect">
            <a:avLst/>
          </a:prstGeom>
        </p:spPr>
        <p:txBody>
          <a:bodyPr wrap="none">
            <a:spAutoFit/>
          </a:bodyPr>
          <a:lstStyle/>
          <a:p>
            <a:r>
              <a:rPr lang="ja-JP" altLang="en-US" dirty="0"/>
              <a:t>ライブラリ</a:t>
            </a:r>
            <a:r>
              <a:rPr lang="en-US" altLang="ja-JP" dirty="0"/>
              <a:t>B</a:t>
            </a:r>
            <a:r>
              <a:rPr lang="ja-JP" altLang="en-US" dirty="0"/>
              <a:t>を使う</a:t>
            </a:r>
            <a:endParaRPr lang="en-US" altLang="ja-JP" dirty="0"/>
          </a:p>
        </p:txBody>
      </p:sp>
      <p:sp>
        <p:nvSpPr>
          <p:cNvPr id="18" name="正方形/長方形 17"/>
          <p:cNvSpPr/>
          <p:nvPr/>
        </p:nvSpPr>
        <p:spPr>
          <a:xfrm>
            <a:off x="1740324" y="3624180"/>
            <a:ext cx="1066318" cy="369332"/>
          </a:xfrm>
          <a:prstGeom prst="rect">
            <a:avLst/>
          </a:prstGeom>
        </p:spPr>
        <p:txBody>
          <a:bodyPr wrap="none">
            <a:spAutoFit/>
          </a:bodyPr>
          <a:lstStyle/>
          <a:p>
            <a:r>
              <a:rPr lang="ja-JP" altLang="en-US" dirty="0"/>
              <a:t>自作する</a:t>
            </a:r>
            <a:endParaRPr lang="en-US" altLang="ja-JP" dirty="0"/>
          </a:p>
        </p:txBody>
      </p:sp>
      <p:sp>
        <p:nvSpPr>
          <p:cNvPr id="19" name="正方形/長方形 18"/>
          <p:cNvSpPr/>
          <p:nvPr/>
        </p:nvSpPr>
        <p:spPr>
          <a:xfrm>
            <a:off x="1332374" y="2810220"/>
            <a:ext cx="840295" cy="369332"/>
          </a:xfrm>
          <a:prstGeom prst="rect">
            <a:avLst/>
          </a:prstGeom>
        </p:spPr>
        <p:txBody>
          <a:bodyPr wrap="none">
            <a:spAutoFit/>
          </a:bodyPr>
          <a:lstStyle/>
          <a:p>
            <a:r>
              <a:rPr lang="ja-JP" altLang="en-US" dirty="0"/>
              <a:t>諦める</a:t>
            </a:r>
            <a:endParaRPr lang="ja-JP" altLang="en-US" dirty="0"/>
          </a:p>
        </p:txBody>
      </p:sp>
      <p:sp>
        <p:nvSpPr>
          <p:cNvPr id="23" name="円/楕円 22"/>
          <p:cNvSpPr/>
          <p:nvPr/>
        </p:nvSpPr>
        <p:spPr>
          <a:xfrm>
            <a:off x="635033" y="4372919"/>
            <a:ext cx="2327205" cy="45622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1541473" y="3601337"/>
            <a:ext cx="1417245" cy="45622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5299774" y="5279788"/>
            <a:ext cx="610335" cy="20749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6017844" y="5307955"/>
            <a:ext cx="610335" cy="20749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6828240" y="5304564"/>
            <a:ext cx="610335" cy="20749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8333361" y="3766552"/>
            <a:ext cx="610335" cy="20749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365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暫定の仕様</a:t>
            </a:r>
            <a:endParaRPr kumimoji="1" lang="ja-JP" altLang="en-US" dirty="0"/>
          </a:p>
        </p:txBody>
      </p:sp>
      <p:sp>
        <p:nvSpPr>
          <p:cNvPr id="3" name="正方形/長方形 2"/>
          <p:cNvSpPr/>
          <p:nvPr/>
        </p:nvSpPr>
        <p:spPr>
          <a:xfrm>
            <a:off x="2994711" y="1690688"/>
            <a:ext cx="5544065" cy="41417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p:nvSpPr>
        <p:spPr>
          <a:xfrm>
            <a:off x="2994711" y="1690689"/>
            <a:ext cx="5544065" cy="760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ysClr val="windowText" lastClr="000000"/>
                </a:solidFill>
              </a:rPr>
              <a:t>〇〇機能の実現</a:t>
            </a:r>
            <a:endParaRPr kumimoji="1" lang="ja-JP" altLang="en-US" dirty="0">
              <a:solidFill>
                <a:sysClr val="windowText" lastClr="000000"/>
              </a:solidFill>
            </a:endParaRPr>
          </a:p>
        </p:txBody>
      </p:sp>
      <p:sp>
        <p:nvSpPr>
          <p:cNvPr id="5" name="正方形/長方形 4"/>
          <p:cNvSpPr/>
          <p:nvPr/>
        </p:nvSpPr>
        <p:spPr>
          <a:xfrm>
            <a:off x="2994711" y="2450770"/>
            <a:ext cx="1968844" cy="3381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dirty="0" smtClean="0">
                <a:solidFill>
                  <a:sysClr val="windowText" lastClr="000000"/>
                </a:solidFill>
              </a:rPr>
              <a:t>ライブラリ</a:t>
            </a:r>
            <a:r>
              <a:rPr kumimoji="1" lang="en-US" altLang="ja-JP" dirty="0" smtClean="0">
                <a:solidFill>
                  <a:sysClr val="windowText" lastClr="000000"/>
                </a:solidFill>
              </a:rPr>
              <a:t>A</a:t>
            </a:r>
            <a:r>
              <a:rPr kumimoji="1" lang="ja-JP" altLang="en-US" dirty="0" smtClean="0">
                <a:solidFill>
                  <a:sysClr val="windowText" lastClr="000000"/>
                </a:solidFill>
              </a:rPr>
              <a:t>を使う</a:t>
            </a:r>
            <a:endParaRPr kumimoji="1" lang="en-US" altLang="ja-JP" dirty="0" smtClean="0">
              <a:solidFill>
                <a:sysClr val="windowText" lastClr="000000"/>
              </a:solidFill>
            </a:endParaRPr>
          </a:p>
          <a:p>
            <a:r>
              <a:rPr lang="ja-JP" altLang="en-US" dirty="0" smtClean="0">
                <a:solidFill>
                  <a:sysClr val="windowText" lastClr="000000"/>
                </a:solidFill>
              </a:rPr>
              <a:t>ライブラリ</a:t>
            </a:r>
            <a:r>
              <a:rPr lang="en-US" altLang="ja-JP" dirty="0" smtClean="0">
                <a:solidFill>
                  <a:sysClr val="windowText" lastClr="000000"/>
                </a:solidFill>
              </a:rPr>
              <a:t>B</a:t>
            </a:r>
            <a:r>
              <a:rPr lang="ja-JP" altLang="en-US" dirty="0" smtClean="0">
                <a:solidFill>
                  <a:sysClr val="windowText" lastClr="000000"/>
                </a:solidFill>
              </a:rPr>
              <a:t>を使う</a:t>
            </a:r>
            <a:endParaRPr lang="en-US" altLang="ja-JP" dirty="0" smtClean="0">
              <a:solidFill>
                <a:sysClr val="windowText" lastClr="000000"/>
              </a:solidFill>
            </a:endParaRPr>
          </a:p>
          <a:p>
            <a:r>
              <a:rPr kumimoji="1" lang="ja-JP" altLang="en-US" dirty="0" smtClean="0">
                <a:solidFill>
                  <a:sysClr val="windowText" lastClr="000000"/>
                </a:solidFill>
              </a:rPr>
              <a:t>自作する</a:t>
            </a:r>
            <a:endParaRPr kumimoji="1" lang="en-US" altLang="ja-JP" dirty="0" smtClean="0">
              <a:solidFill>
                <a:sysClr val="windowText" lastClr="000000"/>
              </a:solidFill>
            </a:endParaRPr>
          </a:p>
          <a:p>
            <a:r>
              <a:rPr kumimoji="1" lang="ja-JP" altLang="en-US" dirty="0" smtClean="0">
                <a:solidFill>
                  <a:sysClr val="windowText" lastClr="000000"/>
                </a:solidFill>
              </a:rPr>
              <a:t>諦める</a:t>
            </a:r>
          </a:p>
        </p:txBody>
      </p:sp>
      <p:sp>
        <p:nvSpPr>
          <p:cNvPr id="7" name="テキスト ボックス 6"/>
          <p:cNvSpPr txBox="1"/>
          <p:nvPr/>
        </p:nvSpPr>
        <p:spPr>
          <a:xfrm>
            <a:off x="4994503" y="3108407"/>
            <a:ext cx="1999265" cy="369332"/>
          </a:xfrm>
          <a:prstGeom prst="rect">
            <a:avLst/>
          </a:prstGeom>
          <a:noFill/>
        </p:spPr>
        <p:txBody>
          <a:bodyPr wrap="none" rtlCol="0">
            <a:spAutoFit/>
          </a:bodyPr>
          <a:lstStyle/>
          <a:p>
            <a:r>
              <a:rPr kumimoji="1" lang="ja-JP" altLang="en-US" dirty="0" smtClean="0"/>
              <a:t>商用可能か調べる</a:t>
            </a:r>
            <a:endParaRPr kumimoji="1" lang="en-US" altLang="ja-JP" dirty="0" smtClean="0"/>
          </a:p>
        </p:txBody>
      </p:sp>
      <p:sp>
        <p:nvSpPr>
          <p:cNvPr id="8" name="正方形/長方形 7"/>
          <p:cNvSpPr/>
          <p:nvPr/>
        </p:nvSpPr>
        <p:spPr>
          <a:xfrm>
            <a:off x="6993768" y="3115207"/>
            <a:ext cx="1572866" cy="646331"/>
          </a:xfrm>
          <a:prstGeom prst="rect">
            <a:avLst/>
          </a:prstGeom>
        </p:spPr>
        <p:txBody>
          <a:bodyPr wrap="none">
            <a:spAutoFit/>
          </a:bodyPr>
          <a:lstStyle/>
          <a:p>
            <a:r>
              <a:rPr lang="ja-JP" altLang="en-US" dirty="0" smtClean="0"/>
              <a:t>実現可能か</a:t>
            </a:r>
            <a:endParaRPr lang="en-US" altLang="ja-JP" dirty="0" smtClean="0"/>
          </a:p>
          <a:p>
            <a:r>
              <a:rPr lang="ja-JP" altLang="en-US" dirty="0" smtClean="0"/>
              <a:t>アタリをつける</a:t>
            </a:r>
            <a:endParaRPr lang="ja-JP" altLang="en-US" dirty="0"/>
          </a:p>
        </p:txBody>
      </p:sp>
      <p:sp>
        <p:nvSpPr>
          <p:cNvPr id="9" name="テキスト ボックス 8"/>
          <p:cNvSpPr txBox="1"/>
          <p:nvPr/>
        </p:nvSpPr>
        <p:spPr>
          <a:xfrm>
            <a:off x="6384467" y="4512172"/>
            <a:ext cx="1066318" cy="369332"/>
          </a:xfrm>
          <a:prstGeom prst="rect">
            <a:avLst/>
          </a:prstGeom>
          <a:noFill/>
        </p:spPr>
        <p:txBody>
          <a:bodyPr wrap="none" rtlCol="0">
            <a:spAutoFit/>
          </a:bodyPr>
          <a:lstStyle/>
          <a:p>
            <a:r>
              <a:rPr kumimoji="1" lang="ja-JP" altLang="en-US" dirty="0" smtClean="0"/>
              <a:t>実装する</a:t>
            </a:r>
            <a:endParaRPr kumimoji="1" lang="ja-JP" altLang="en-US" dirty="0"/>
          </a:p>
        </p:txBody>
      </p:sp>
      <p:sp>
        <p:nvSpPr>
          <p:cNvPr id="10" name="テキスト ボックス 9"/>
          <p:cNvSpPr txBox="1"/>
          <p:nvPr/>
        </p:nvSpPr>
        <p:spPr>
          <a:xfrm>
            <a:off x="4905889" y="3802975"/>
            <a:ext cx="1952779" cy="369332"/>
          </a:xfrm>
          <a:prstGeom prst="rect">
            <a:avLst/>
          </a:prstGeom>
          <a:noFill/>
        </p:spPr>
        <p:txBody>
          <a:bodyPr wrap="none" rtlCol="0">
            <a:spAutoFit/>
          </a:bodyPr>
          <a:lstStyle/>
          <a:p>
            <a:r>
              <a:rPr kumimoji="1" lang="ja-JP" altLang="en-US" dirty="0" smtClean="0"/>
              <a:t>上長に確認を取る</a:t>
            </a:r>
            <a:endParaRPr kumimoji="1" lang="en-US" altLang="ja-JP" dirty="0" smtClean="0"/>
          </a:p>
        </p:txBody>
      </p:sp>
      <p:cxnSp>
        <p:nvCxnSpPr>
          <p:cNvPr id="11" name="直線矢印コネクタ 10"/>
          <p:cNvCxnSpPr/>
          <p:nvPr/>
        </p:nvCxnSpPr>
        <p:spPr>
          <a:xfrm>
            <a:off x="5982551" y="3477739"/>
            <a:ext cx="0" cy="354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5853772" y="4149687"/>
            <a:ext cx="598262" cy="467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7190739" y="3761538"/>
            <a:ext cx="558146" cy="742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4963555" y="2457571"/>
            <a:ext cx="3575221" cy="3432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ysClr val="windowText" lastClr="000000"/>
                </a:solidFill>
              </a:rPr>
              <a:t>ライブラリ</a:t>
            </a:r>
            <a:r>
              <a:rPr kumimoji="1" lang="en-US" altLang="ja-JP" dirty="0" smtClean="0">
                <a:solidFill>
                  <a:sysClr val="windowText" lastClr="000000"/>
                </a:solidFill>
              </a:rPr>
              <a:t>A</a:t>
            </a:r>
            <a:r>
              <a:rPr kumimoji="1" lang="ja-JP" altLang="en-US" dirty="0" smtClean="0">
                <a:solidFill>
                  <a:sysClr val="windowText" lastClr="000000"/>
                </a:solidFill>
              </a:rPr>
              <a:t>を使う</a:t>
            </a:r>
          </a:p>
        </p:txBody>
      </p:sp>
      <p:sp>
        <p:nvSpPr>
          <p:cNvPr id="25" name="円/楕円 24"/>
          <p:cNvSpPr/>
          <p:nvPr/>
        </p:nvSpPr>
        <p:spPr>
          <a:xfrm>
            <a:off x="4364033" y="5305168"/>
            <a:ext cx="477794"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4800" dirty="0" smtClean="0">
                <a:solidFill>
                  <a:sysClr val="windowText" lastClr="000000"/>
                </a:solidFill>
              </a:rPr>
              <a:t>+</a:t>
            </a:r>
            <a:endParaRPr kumimoji="1" lang="ja-JP" altLang="en-US" sz="4800" dirty="0" smtClean="0">
              <a:solidFill>
                <a:sysClr val="windowText" lastClr="000000"/>
              </a:solidFill>
            </a:endParaRPr>
          </a:p>
        </p:txBody>
      </p:sp>
      <p:sp>
        <p:nvSpPr>
          <p:cNvPr id="26" name="円/楕円 25"/>
          <p:cNvSpPr/>
          <p:nvPr/>
        </p:nvSpPr>
        <p:spPr>
          <a:xfrm>
            <a:off x="7949332" y="5305168"/>
            <a:ext cx="477794"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4800" dirty="0" smtClean="0">
                <a:solidFill>
                  <a:sysClr val="windowText" lastClr="000000"/>
                </a:solidFill>
              </a:rPr>
              <a:t>+</a:t>
            </a:r>
            <a:endParaRPr kumimoji="1" lang="ja-JP" altLang="en-US" sz="4800" dirty="0" smtClean="0">
              <a:solidFill>
                <a:sysClr val="windowText" lastClr="000000"/>
              </a:solidFill>
            </a:endParaRPr>
          </a:p>
        </p:txBody>
      </p:sp>
    </p:spTree>
    <p:extLst>
      <p:ext uri="{BB962C8B-B14F-4D97-AF65-F5344CB8AC3E}">
        <p14:creationId xmlns:p14="http://schemas.microsoft.com/office/powerpoint/2010/main" val="293901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暫定の仕様</a:t>
            </a:r>
            <a:endParaRPr kumimoji="1" lang="ja-JP" altLang="en-US" dirty="0"/>
          </a:p>
        </p:txBody>
      </p:sp>
      <p:sp>
        <p:nvSpPr>
          <p:cNvPr id="3" name="正方形/長方形 2"/>
          <p:cNvSpPr/>
          <p:nvPr/>
        </p:nvSpPr>
        <p:spPr>
          <a:xfrm>
            <a:off x="280086" y="1690687"/>
            <a:ext cx="5544065" cy="41417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p:nvSpPr>
        <p:spPr>
          <a:xfrm>
            <a:off x="280086" y="1690688"/>
            <a:ext cx="5544065" cy="760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ysClr val="windowText" lastClr="000000"/>
                </a:solidFill>
              </a:rPr>
              <a:t>〇〇機能の実現</a:t>
            </a:r>
            <a:endParaRPr kumimoji="1" lang="ja-JP" altLang="en-US" dirty="0">
              <a:solidFill>
                <a:sysClr val="windowText" lastClr="000000"/>
              </a:solidFill>
            </a:endParaRPr>
          </a:p>
        </p:txBody>
      </p:sp>
      <p:sp>
        <p:nvSpPr>
          <p:cNvPr id="5" name="正方形/長方形 4"/>
          <p:cNvSpPr/>
          <p:nvPr/>
        </p:nvSpPr>
        <p:spPr>
          <a:xfrm>
            <a:off x="280086" y="2450769"/>
            <a:ext cx="1968844" cy="3381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dirty="0" smtClean="0">
                <a:solidFill>
                  <a:sysClr val="windowText" lastClr="000000"/>
                </a:solidFill>
              </a:rPr>
              <a:t>ライブラリ</a:t>
            </a:r>
            <a:r>
              <a:rPr kumimoji="1" lang="en-US" altLang="ja-JP" dirty="0" smtClean="0">
                <a:solidFill>
                  <a:sysClr val="windowText" lastClr="000000"/>
                </a:solidFill>
              </a:rPr>
              <a:t>A</a:t>
            </a:r>
            <a:r>
              <a:rPr kumimoji="1" lang="ja-JP" altLang="en-US" dirty="0" smtClean="0">
                <a:solidFill>
                  <a:sysClr val="windowText" lastClr="000000"/>
                </a:solidFill>
              </a:rPr>
              <a:t>を使う</a:t>
            </a:r>
            <a:endParaRPr kumimoji="1" lang="en-US" altLang="ja-JP" dirty="0" smtClean="0">
              <a:solidFill>
                <a:sysClr val="windowText" lastClr="000000"/>
              </a:solidFill>
            </a:endParaRPr>
          </a:p>
          <a:p>
            <a:r>
              <a:rPr lang="ja-JP" altLang="en-US" dirty="0" smtClean="0">
                <a:solidFill>
                  <a:sysClr val="windowText" lastClr="000000"/>
                </a:solidFill>
              </a:rPr>
              <a:t>ライブラリ</a:t>
            </a:r>
            <a:r>
              <a:rPr lang="en-US" altLang="ja-JP" dirty="0" smtClean="0">
                <a:solidFill>
                  <a:sysClr val="windowText" lastClr="000000"/>
                </a:solidFill>
              </a:rPr>
              <a:t>B</a:t>
            </a:r>
            <a:r>
              <a:rPr lang="ja-JP" altLang="en-US" dirty="0" smtClean="0">
                <a:solidFill>
                  <a:sysClr val="windowText" lastClr="000000"/>
                </a:solidFill>
              </a:rPr>
              <a:t>を使う</a:t>
            </a:r>
            <a:endParaRPr lang="en-US" altLang="ja-JP" dirty="0" smtClean="0">
              <a:solidFill>
                <a:sysClr val="windowText" lastClr="000000"/>
              </a:solidFill>
            </a:endParaRPr>
          </a:p>
          <a:p>
            <a:r>
              <a:rPr kumimoji="1" lang="ja-JP" altLang="en-US" dirty="0" smtClean="0">
                <a:solidFill>
                  <a:sysClr val="windowText" lastClr="000000"/>
                </a:solidFill>
              </a:rPr>
              <a:t>自作する</a:t>
            </a:r>
            <a:endParaRPr kumimoji="1" lang="en-US" altLang="ja-JP" dirty="0" smtClean="0">
              <a:solidFill>
                <a:sysClr val="windowText" lastClr="000000"/>
              </a:solidFill>
            </a:endParaRPr>
          </a:p>
          <a:p>
            <a:r>
              <a:rPr kumimoji="1" lang="ja-JP" altLang="en-US" dirty="0" smtClean="0">
                <a:solidFill>
                  <a:sysClr val="windowText" lastClr="000000"/>
                </a:solidFill>
              </a:rPr>
              <a:t>諦める</a:t>
            </a:r>
          </a:p>
        </p:txBody>
      </p:sp>
      <p:sp>
        <p:nvSpPr>
          <p:cNvPr id="7" name="テキスト ボックス 6"/>
          <p:cNvSpPr txBox="1"/>
          <p:nvPr/>
        </p:nvSpPr>
        <p:spPr>
          <a:xfrm>
            <a:off x="2279878" y="3108406"/>
            <a:ext cx="1999265" cy="369332"/>
          </a:xfrm>
          <a:prstGeom prst="rect">
            <a:avLst/>
          </a:prstGeom>
          <a:noFill/>
        </p:spPr>
        <p:txBody>
          <a:bodyPr wrap="none" rtlCol="0">
            <a:spAutoFit/>
          </a:bodyPr>
          <a:lstStyle/>
          <a:p>
            <a:r>
              <a:rPr kumimoji="1" lang="ja-JP" altLang="en-US" dirty="0" smtClean="0"/>
              <a:t>商用可能か調べる</a:t>
            </a:r>
            <a:endParaRPr kumimoji="1" lang="en-US" altLang="ja-JP" dirty="0" smtClean="0"/>
          </a:p>
        </p:txBody>
      </p:sp>
      <p:sp>
        <p:nvSpPr>
          <p:cNvPr id="8" name="正方形/長方形 7"/>
          <p:cNvSpPr/>
          <p:nvPr/>
        </p:nvSpPr>
        <p:spPr>
          <a:xfrm>
            <a:off x="4279143" y="3115206"/>
            <a:ext cx="1572866" cy="646331"/>
          </a:xfrm>
          <a:prstGeom prst="rect">
            <a:avLst/>
          </a:prstGeom>
        </p:spPr>
        <p:txBody>
          <a:bodyPr wrap="none">
            <a:spAutoFit/>
          </a:bodyPr>
          <a:lstStyle/>
          <a:p>
            <a:r>
              <a:rPr lang="ja-JP" altLang="en-US" dirty="0" smtClean="0"/>
              <a:t>実現可能か</a:t>
            </a:r>
            <a:endParaRPr lang="en-US" altLang="ja-JP" dirty="0" smtClean="0"/>
          </a:p>
          <a:p>
            <a:r>
              <a:rPr lang="ja-JP" altLang="en-US" dirty="0" smtClean="0"/>
              <a:t>アタリをつける</a:t>
            </a:r>
            <a:endParaRPr lang="ja-JP" altLang="en-US" dirty="0"/>
          </a:p>
        </p:txBody>
      </p:sp>
      <p:sp>
        <p:nvSpPr>
          <p:cNvPr id="9" name="テキスト ボックス 8"/>
          <p:cNvSpPr txBox="1"/>
          <p:nvPr/>
        </p:nvSpPr>
        <p:spPr>
          <a:xfrm>
            <a:off x="3669842" y="4512171"/>
            <a:ext cx="1066318" cy="369332"/>
          </a:xfrm>
          <a:prstGeom prst="rect">
            <a:avLst/>
          </a:prstGeom>
          <a:noFill/>
        </p:spPr>
        <p:txBody>
          <a:bodyPr wrap="none" rtlCol="0">
            <a:spAutoFit/>
          </a:bodyPr>
          <a:lstStyle/>
          <a:p>
            <a:r>
              <a:rPr kumimoji="1" lang="ja-JP" altLang="en-US" dirty="0" smtClean="0"/>
              <a:t>実装する</a:t>
            </a:r>
            <a:endParaRPr kumimoji="1" lang="ja-JP" altLang="en-US" dirty="0"/>
          </a:p>
        </p:txBody>
      </p:sp>
      <p:sp>
        <p:nvSpPr>
          <p:cNvPr id="10" name="テキスト ボックス 9"/>
          <p:cNvSpPr txBox="1"/>
          <p:nvPr/>
        </p:nvSpPr>
        <p:spPr>
          <a:xfrm>
            <a:off x="2191264" y="3802974"/>
            <a:ext cx="1952779" cy="369332"/>
          </a:xfrm>
          <a:prstGeom prst="rect">
            <a:avLst/>
          </a:prstGeom>
          <a:noFill/>
        </p:spPr>
        <p:txBody>
          <a:bodyPr wrap="none" rtlCol="0">
            <a:spAutoFit/>
          </a:bodyPr>
          <a:lstStyle/>
          <a:p>
            <a:r>
              <a:rPr kumimoji="1" lang="ja-JP" altLang="en-US" dirty="0" smtClean="0"/>
              <a:t>上長に確認を取る</a:t>
            </a:r>
            <a:endParaRPr kumimoji="1" lang="en-US" altLang="ja-JP" dirty="0" smtClean="0"/>
          </a:p>
        </p:txBody>
      </p:sp>
      <p:cxnSp>
        <p:nvCxnSpPr>
          <p:cNvPr id="11" name="直線矢印コネクタ 10"/>
          <p:cNvCxnSpPr/>
          <p:nvPr/>
        </p:nvCxnSpPr>
        <p:spPr>
          <a:xfrm>
            <a:off x="3267926" y="3477738"/>
            <a:ext cx="0" cy="354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3139147" y="4149686"/>
            <a:ext cx="598262" cy="467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4476114" y="3761537"/>
            <a:ext cx="558146" cy="742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2248930" y="2457570"/>
            <a:ext cx="3575221" cy="3432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ysClr val="windowText" lastClr="000000"/>
                </a:solidFill>
              </a:rPr>
              <a:t>ライブラリ</a:t>
            </a:r>
            <a:r>
              <a:rPr kumimoji="1" lang="en-US" altLang="ja-JP" dirty="0" smtClean="0">
                <a:solidFill>
                  <a:sysClr val="windowText" lastClr="000000"/>
                </a:solidFill>
              </a:rPr>
              <a:t>A</a:t>
            </a:r>
            <a:r>
              <a:rPr kumimoji="1" lang="ja-JP" altLang="en-US" dirty="0" smtClean="0">
                <a:solidFill>
                  <a:sysClr val="windowText" lastClr="000000"/>
                </a:solidFill>
              </a:rPr>
              <a:t>を使う</a:t>
            </a:r>
          </a:p>
        </p:txBody>
      </p:sp>
      <p:grpSp>
        <p:nvGrpSpPr>
          <p:cNvPr id="20" name="グループ化 19"/>
          <p:cNvGrpSpPr/>
          <p:nvPr/>
        </p:nvGrpSpPr>
        <p:grpSpPr>
          <a:xfrm>
            <a:off x="7438768" y="1697487"/>
            <a:ext cx="4600832" cy="2989843"/>
            <a:chOff x="6495535" y="1697487"/>
            <a:chExt cx="5544065" cy="4141701"/>
          </a:xfrm>
        </p:grpSpPr>
        <p:sp>
          <p:nvSpPr>
            <p:cNvPr id="16" name="正方形/長方形 15"/>
            <p:cNvSpPr/>
            <p:nvPr/>
          </p:nvSpPr>
          <p:spPr>
            <a:xfrm>
              <a:off x="6495535" y="1697487"/>
              <a:ext cx="5544065" cy="41417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6495535" y="1697488"/>
              <a:ext cx="5544065" cy="760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ysClr val="windowText" lastClr="000000"/>
                  </a:solidFill>
                </a:rPr>
                <a:t>実装する</a:t>
              </a:r>
              <a:endParaRPr kumimoji="1" lang="ja-JP" altLang="en-US" dirty="0">
                <a:solidFill>
                  <a:sysClr val="windowText" lastClr="000000"/>
                </a:solidFill>
              </a:endParaRPr>
            </a:p>
          </p:txBody>
        </p:sp>
        <p:sp>
          <p:nvSpPr>
            <p:cNvPr id="18" name="正方形/長方形 17"/>
            <p:cNvSpPr/>
            <p:nvPr/>
          </p:nvSpPr>
          <p:spPr>
            <a:xfrm>
              <a:off x="6495535" y="2457569"/>
              <a:ext cx="1968844" cy="3381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dirty="0" err="1" smtClean="0">
                  <a:solidFill>
                    <a:sysClr val="windowText" lastClr="000000"/>
                  </a:solidFill>
                </a:rPr>
                <a:t>funcA</a:t>
              </a:r>
              <a:r>
                <a:rPr lang="ja-JP" altLang="en-US" dirty="0" smtClean="0">
                  <a:solidFill>
                    <a:sysClr val="windowText" lastClr="000000"/>
                  </a:solidFill>
                </a:rPr>
                <a:t>を使う</a:t>
              </a:r>
              <a:endParaRPr lang="en-US" altLang="ja-JP" dirty="0" smtClean="0">
                <a:solidFill>
                  <a:sysClr val="windowText" lastClr="000000"/>
                </a:solidFill>
              </a:endParaRPr>
            </a:p>
            <a:p>
              <a:r>
                <a:rPr kumimoji="1" lang="en-US" altLang="ja-JP" dirty="0" err="1" smtClean="0">
                  <a:solidFill>
                    <a:sysClr val="windowText" lastClr="000000"/>
                  </a:solidFill>
                </a:rPr>
                <a:t>funcB</a:t>
              </a:r>
              <a:r>
                <a:rPr kumimoji="1" lang="ja-JP" altLang="en-US" dirty="0" smtClean="0">
                  <a:solidFill>
                    <a:sysClr val="windowText" lastClr="000000"/>
                  </a:solidFill>
                </a:rPr>
                <a:t>を使う</a:t>
              </a:r>
              <a:endParaRPr kumimoji="1" lang="en-US" altLang="ja-JP" dirty="0" smtClean="0">
                <a:solidFill>
                  <a:sysClr val="windowText" lastClr="000000"/>
                </a:solidFill>
              </a:endParaRPr>
            </a:p>
            <a:p>
              <a:endParaRPr kumimoji="1" lang="en-US" altLang="ja-JP" dirty="0" smtClean="0">
                <a:solidFill>
                  <a:sysClr val="windowText" lastClr="000000"/>
                </a:solidFill>
              </a:endParaRPr>
            </a:p>
          </p:txBody>
        </p:sp>
        <p:sp>
          <p:nvSpPr>
            <p:cNvPr id="19" name="正方形/長方形 18"/>
            <p:cNvSpPr/>
            <p:nvPr/>
          </p:nvSpPr>
          <p:spPr>
            <a:xfrm>
              <a:off x="8464379" y="2464370"/>
              <a:ext cx="3575221" cy="3432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err="1" smtClean="0">
                  <a:solidFill>
                    <a:sysClr val="windowText" lastClr="000000"/>
                  </a:solidFill>
                </a:rPr>
                <a:t>funkA</a:t>
              </a:r>
              <a:r>
                <a:rPr kumimoji="1" lang="ja-JP" altLang="en-US" dirty="0" smtClean="0">
                  <a:solidFill>
                    <a:sysClr val="windowText" lastClr="000000"/>
                  </a:solidFill>
                </a:rPr>
                <a:t>を使う</a:t>
              </a:r>
            </a:p>
          </p:txBody>
        </p:sp>
      </p:grpSp>
      <p:sp>
        <p:nvSpPr>
          <p:cNvPr id="21" name="右矢印 20"/>
          <p:cNvSpPr/>
          <p:nvPr/>
        </p:nvSpPr>
        <p:spPr>
          <a:xfrm rot="-1860000">
            <a:off x="4806875" y="3527988"/>
            <a:ext cx="2954653" cy="43934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22" name="テキスト ボックス 21"/>
          <p:cNvSpPr txBox="1"/>
          <p:nvPr/>
        </p:nvSpPr>
        <p:spPr>
          <a:xfrm>
            <a:off x="6058489" y="3987640"/>
            <a:ext cx="1093569" cy="276999"/>
          </a:xfrm>
          <a:prstGeom prst="rect">
            <a:avLst/>
          </a:prstGeom>
          <a:noFill/>
        </p:spPr>
        <p:txBody>
          <a:bodyPr wrap="none" rtlCol="0">
            <a:spAutoFit/>
          </a:bodyPr>
          <a:lstStyle/>
          <a:p>
            <a:r>
              <a:rPr kumimoji="1" lang="ja-JP" altLang="en-US" sz="1200" dirty="0" smtClean="0"/>
              <a:t>ダブルクリック</a:t>
            </a:r>
            <a:endParaRPr kumimoji="1" lang="ja-JP" altLang="en-US" sz="1200" dirty="0"/>
          </a:p>
        </p:txBody>
      </p:sp>
      <p:sp>
        <p:nvSpPr>
          <p:cNvPr id="23" name="テキスト ボックス 22"/>
          <p:cNvSpPr txBox="1"/>
          <p:nvPr/>
        </p:nvSpPr>
        <p:spPr>
          <a:xfrm>
            <a:off x="7410910" y="1677209"/>
            <a:ext cx="1928733" cy="230832"/>
          </a:xfrm>
          <a:prstGeom prst="rect">
            <a:avLst/>
          </a:prstGeom>
          <a:noFill/>
        </p:spPr>
        <p:txBody>
          <a:bodyPr wrap="none" rtlCol="0">
            <a:spAutoFit/>
          </a:bodyPr>
          <a:lstStyle/>
          <a:p>
            <a:r>
              <a:rPr kumimoji="1" lang="ja-JP" altLang="en-US" sz="900" dirty="0" smtClean="0"/>
              <a:t>〇〇機能の実現</a:t>
            </a:r>
            <a:r>
              <a:rPr lang="en-US" altLang="ja-JP" sz="900" dirty="0" smtClean="0"/>
              <a:t>/</a:t>
            </a:r>
            <a:r>
              <a:rPr lang="ja-JP" altLang="en-US" sz="900" dirty="0" smtClean="0"/>
              <a:t>ライブラリ</a:t>
            </a:r>
            <a:r>
              <a:rPr lang="en-US" altLang="ja-JP" sz="900" dirty="0" smtClean="0"/>
              <a:t>A</a:t>
            </a:r>
            <a:r>
              <a:rPr lang="ja-JP" altLang="en-US" sz="900" dirty="0" smtClean="0"/>
              <a:t>を使う</a:t>
            </a:r>
            <a:r>
              <a:rPr lang="en-US" altLang="ja-JP" sz="900" dirty="0" smtClean="0"/>
              <a:t>&gt;</a:t>
            </a:r>
            <a:endParaRPr kumimoji="1" lang="ja-JP" altLang="en-US" sz="900" dirty="0"/>
          </a:p>
        </p:txBody>
      </p:sp>
      <p:sp>
        <p:nvSpPr>
          <p:cNvPr id="25" name="円/楕円 24"/>
          <p:cNvSpPr/>
          <p:nvPr/>
        </p:nvSpPr>
        <p:spPr>
          <a:xfrm>
            <a:off x="1649408" y="5305167"/>
            <a:ext cx="477794"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4800" dirty="0" smtClean="0">
                <a:solidFill>
                  <a:sysClr val="windowText" lastClr="000000"/>
                </a:solidFill>
              </a:rPr>
              <a:t>+</a:t>
            </a:r>
            <a:endParaRPr kumimoji="1" lang="ja-JP" altLang="en-US" sz="4800" dirty="0" smtClean="0">
              <a:solidFill>
                <a:sysClr val="windowText" lastClr="000000"/>
              </a:solidFill>
            </a:endParaRPr>
          </a:p>
        </p:txBody>
      </p:sp>
      <p:sp>
        <p:nvSpPr>
          <p:cNvPr id="26" name="円/楕円 25"/>
          <p:cNvSpPr/>
          <p:nvPr/>
        </p:nvSpPr>
        <p:spPr>
          <a:xfrm>
            <a:off x="5234707" y="5305167"/>
            <a:ext cx="477794"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4800" dirty="0" smtClean="0">
                <a:solidFill>
                  <a:sysClr val="windowText" lastClr="000000"/>
                </a:solidFill>
              </a:rPr>
              <a:t>+</a:t>
            </a:r>
            <a:endParaRPr kumimoji="1" lang="ja-JP" altLang="en-US" sz="4800" dirty="0" smtClean="0">
              <a:solidFill>
                <a:sysClr val="windowText" lastClr="000000"/>
              </a:solidFill>
            </a:endParaRPr>
          </a:p>
        </p:txBody>
      </p:sp>
      <p:sp>
        <p:nvSpPr>
          <p:cNvPr id="27" name="円/楕円 26"/>
          <p:cNvSpPr/>
          <p:nvPr/>
        </p:nvSpPr>
        <p:spPr>
          <a:xfrm>
            <a:off x="8527778" y="4188331"/>
            <a:ext cx="477794"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4800" dirty="0" smtClean="0">
                <a:solidFill>
                  <a:sysClr val="windowText" lastClr="000000"/>
                </a:solidFill>
              </a:rPr>
              <a:t>+</a:t>
            </a:r>
            <a:endParaRPr kumimoji="1" lang="ja-JP" altLang="en-US" sz="4800" dirty="0" smtClean="0">
              <a:solidFill>
                <a:sysClr val="windowText" lastClr="000000"/>
              </a:solidFill>
            </a:endParaRPr>
          </a:p>
        </p:txBody>
      </p:sp>
      <p:sp>
        <p:nvSpPr>
          <p:cNvPr id="28" name="円/楕円 27"/>
          <p:cNvSpPr/>
          <p:nvPr/>
        </p:nvSpPr>
        <p:spPr>
          <a:xfrm>
            <a:off x="11456554" y="4188331"/>
            <a:ext cx="477794" cy="428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4800" dirty="0" smtClean="0">
                <a:solidFill>
                  <a:sysClr val="windowText" lastClr="000000"/>
                </a:solidFill>
              </a:rPr>
              <a:t>+</a:t>
            </a:r>
            <a:endParaRPr kumimoji="1" lang="ja-JP" altLang="en-US" sz="4800" dirty="0" smtClean="0">
              <a:solidFill>
                <a:sysClr val="windowText" lastClr="000000"/>
              </a:solidFill>
            </a:endParaRPr>
          </a:p>
        </p:txBody>
      </p:sp>
    </p:spTree>
    <p:extLst>
      <p:ext uri="{BB962C8B-B14F-4D97-AF65-F5344CB8AC3E}">
        <p14:creationId xmlns:p14="http://schemas.microsoft.com/office/powerpoint/2010/main" val="137901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追加機能</a:t>
            </a:r>
            <a:r>
              <a:rPr lang="ja-JP" altLang="en-US" dirty="0"/>
              <a:t>：</a:t>
            </a:r>
            <a:r>
              <a:rPr kumimoji="1" lang="ja-JP" altLang="en-US" dirty="0" smtClean="0"/>
              <a:t>達成確率計算機能</a:t>
            </a:r>
            <a:endParaRPr kumimoji="1" lang="ja-JP" altLang="en-US" dirty="0"/>
          </a:p>
        </p:txBody>
      </p:sp>
      <p:sp>
        <p:nvSpPr>
          <p:cNvPr id="3" name="テキスト ボックス 2"/>
          <p:cNvSpPr txBox="1"/>
          <p:nvPr/>
        </p:nvSpPr>
        <p:spPr>
          <a:xfrm>
            <a:off x="838200" y="2075935"/>
            <a:ext cx="7649851" cy="954107"/>
          </a:xfrm>
          <a:prstGeom prst="rect">
            <a:avLst/>
          </a:prstGeom>
          <a:noFill/>
        </p:spPr>
        <p:txBody>
          <a:bodyPr wrap="none" rtlCol="0">
            <a:spAutoFit/>
          </a:bodyPr>
          <a:lstStyle/>
          <a:p>
            <a:r>
              <a:rPr kumimoji="1" lang="ja-JP" altLang="en-US" sz="2800" dirty="0" smtClean="0"/>
              <a:t>課題の達成確率　＝　</a:t>
            </a:r>
            <a:r>
              <a:rPr kumimoji="1" lang="en-US" altLang="ja-JP" sz="2800" dirty="0" smtClean="0"/>
              <a:t>1-Π</a:t>
            </a:r>
            <a:r>
              <a:rPr kumimoji="1" lang="ja-JP" altLang="en-US" sz="2800" dirty="0" smtClean="0"/>
              <a:t>（</a:t>
            </a:r>
            <a:r>
              <a:rPr kumimoji="1" lang="en-US" altLang="ja-JP" sz="2800" dirty="0" smtClean="0"/>
              <a:t>1-</a:t>
            </a:r>
            <a:r>
              <a:rPr kumimoji="1" lang="ja-JP" altLang="en-US" sz="2800" dirty="0" smtClean="0"/>
              <a:t>子手段の達成確率）</a:t>
            </a:r>
            <a:endParaRPr kumimoji="1" lang="en-US" altLang="ja-JP" sz="2800" dirty="0" smtClean="0"/>
          </a:p>
          <a:p>
            <a:r>
              <a:rPr lang="ja-JP" altLang="en-US" sz="2800" dirty="0"/>
              <a:t>手段</a:t>
            </a:r>
            <a:r>
              <a:rPr lang="ja-JP" altLang="en-US" sz="2800" dirty="0" smtClean="0"/>
              <a:t>の達成確率　＝　</a:t>
            </a:r>
            <a:r>
              <a:rPr lang="en-US" altLang="ja-JP" sz="2800" dirty="0" smtClean="0"/>
              <a:t>Π(</a:t>
            </a:r>
            <a:r>
              <a:rPr lang="ja-JP" altLang="en-US" sz="2800" dirty="0" smtClean="0"/>
              <a:t>子課題の達成確率</a:t>
            </a:r>
            <a:r>
              <a:rPr lang="en-US" altLang="ja-JP" sz="2800" dirty="0" smtClean="0"/>
              <a:t>)</a:t>
            </a:r>
          </a:p>
        </p:txBody>
      </p:sp>
      <p:sp>
        <p:nvSpPr>
          <p:cNvPr id="4" name="右矢印 3"/>
          <p:cNvSpPr/>
          <p:nvPr/>
        </p:nvSpPr>
        <p:spPr>
          <a:xfrm>
            <a:off x="1351005" y="4001186"/>
            <a:ext cx="469557" cy="39095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ysClr val="windowText" lastClr="000000"/>
              </a:solidFill>
            </a:endParaRPr>
          </a:p>
        </p:txBody>
      </p:sp>
      <p:sp>
        <p:nvSpPr>
          <p:cNvPr id="5" name="テキスト ボックス 4"/>
          <p:cNvSpPr txBox="1"/>
          <p:nvPr/>
        </p:nvSpPr>
        <p:spPr>
          <a:xfrm>
            <a:off x="2150076" y="3781167"/>
            <a:ext cx="6923690" cy="830997"/>
          </a:xfrm>
          <a:prstGeom prst="rect">
            <a:avLst/>
          </a:prstGeom>
          <a:noFill/>
        </p:spPr>
        <p:txBody>
          <a:bodyPr wrap="none" rtlCol="0">
            <a:spAutoFit/>
          </a:bodyPr>
          <a:lstStyle/>
          <a:p>
            <a:r>
              <a:rPr lang="ja-JP" altLang="en-US" sz="2400" dirty="0" smtClean="0"/>
              <a:t>それぞれに達成確率を</a:t>
            </a:r>
            <a:r>
              <a:rPr lang="en-US" altLang="ja-JP" sz="2400" dirty="0" smtClean="0"/>
              <a:t>(</a:t>
            </a:r>
            <a:r>
              <a:rPr lang="ja-JP" altLang="en-US" sz="2400" dirty="0" smtClean="0"/>
              <a:t>何となくで</a:t>
            </a:r>
            <a:r>
              <a:rPr lang="en-US" altLang="ja-JP" sz="2400" dirty="0" smtClean="0"/>
              <a:t>)</a:t>
            </a:r>
            <a:r>
              <a:rPr lang="ja-JP" altLang="en-US" sz="2400" dirty="0"/>
              <a:t>設定</a:t>
            </a:r>
            <a:r>
              <a:rPr lang="ja-JP" altLang="en-US" sz="2400" dirty="0" smtClean="0"/>
              <a:t>しておけば、</a:t>
            </a:r>
            <a:endParaRPr lang="en-US" altLang="ja-JP" sz="2400" dirty="0" smtClean="0"/>
          </a:p>
          <a:p>
            <a:r>
              <a:rPr kumimoji="1" lang="ja-JP" altLang="en-US" sz="2400" dirty="0"/>
              <a:t>全体</a:t>
            </a:r>
            <a:r>
              <a:rPr kumimoji="1" lang="ja-JP" altLang="en-US" sz="2400" dirty="0" smtClean="0"/>
              <a:t>としての課題や手段の達成確率を計算できる！</a:t>
            </a:r>
            <a:endParaRPr kumimoji="1" lang="ja-JP" altLang="en-US" sz="2400" dirty="0"/>
          </a:p>
        </p:txBody>
      </p:sp>
    </p:spTree>
    <p:extLst>
      <p:ext uri="{BB962C8B-B14F-4D97-AF65-F5344CB8AC3E}">
        <p14:creationId xmlns:p14="http://schemas.microsoft.com/office/powerpoint/2010/main" val="131836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どうしてこれらの機能が欲しいと思ったか</a:t>
            </a:r>
            <a:endParaRPr kumimoji="1" lang="ja-JP" altLang="en-US" dirty="0"/>
          </a:p>
        </p:txBody>
      </p:sp>
      <p:sp>
        <p:nvSpPr>
          <p:cNvPr id="3" name="テキスト ボックス 2"/>
          <p:cNvSpPr txBox="1"/>
          <p:nvPr/>
        </p:nvSpPr>
        <p:spPr>
          <a:xfrm>
            <a:off x="1105691" y="2084173"/>
            <a:ext cx="9980617" cy="3785652"/>
          </a:xfrm>
          <a:prstGeom prst="rect">
            <a:avLst/>
          </a:prstGeom>
          <a:noFill/>
        </p:spPr>
        <p:txBody>
          <a:bodyPr wrap="none" rtlCol="0">
            <a:spAutoFit/>
          </a:bodyPr>
          <a:lstStyle/>
          <a:p>
            <a:r>
              <a:rPr kumimoji="1" lang="ja-JP" altLang="en-US" sz="2400" dirty="0" smtClean="0"/>
              <a:t>①普段頭の中でやっている課題の整理や</a:t>
            </a:r>
            <a:r>
              <a:rPr lang="ja-JP" altLang="en-US" sz="2400" dirty="0"/>
              <a:t>方針</a:t>
            </a:r>
            <a:r>
              <a:rPr kumimoji="1" lang="ja-JP" altLang="en-US" sz="2400" dirty="0" smtClean="0"/>
              <a:t>の選択を視覚的に整理できる</a:t>
            </a:r>
            <a:endParaRPr kumimoji="1" lang="en-US" altLang="ja-JP" sz="2400" dirty="0" smtClean="0"/>
          </a:p>
          <a:p>
            <a:endParaRPr lang="en-US" altLang="ja-JP" sz="2400" dirty="0" smtClean="0"/>
          </a:p>
          <a:p>
            <a:r>
              <a:rPr lang="ja-JP" altLang="en-US" sz="2400" dirty="0" smtClean="0"/>
              <a:t>②どの手段が良いのか迷ったときに、確率計算機能で決めれる</a:t>
            </a:r>
            <a:endParaRPr lang="en-US" altLang="ja-JP" sz="2400" dirty="0" smtClean="0"/>
          </a:p>
          <a:p>
            <a:r>
              <a:rPr lang="ja-JP" altLang="en-US" sz="2400" dirty="0" smtClean="0"/>
              <a:t>　＆偉い人に「何でこの方針で進めたの？」って聞かれた時に</a:t>
            </a:r>
            <a:endParaRPr lang="en-US" altLang="ja-JP" sz="2400" dirty="0" smtClean="0"/>
          </a:p>
          <a:p>
            <a:r>
              <a:rPr lang="ja-JP" altLang="en-US" sz="2400" dirty="0"/>
              <a:t>　　</a:t>
            </a:r>
            <a:r>
              <a:rPr lang="ja-JP" altLang="en-US" sz="2400" dirty="0" smtClean="0"/>
              <a:t>「こんな風にタスクを分解して、それぞれの達成率を見積もって計算した」</a:t>
            </a:r>
            <a:endParaRPr lang="en-US" altLang="ja-JP" sz="2400" dirty="0" smtClean="0"/>
          </a:p>
          <a:p>
            <a:r>
              <a:rPr lang="ja-JP" altLang="en-US" sz="2400" dirty="0" smtClean="0"/>
              <a:t>　　って言い訳できる</a:t>
            </a:r>
            <a:endParaRPr lang="en-US" altLang="ja-JP" sz="2400" dirty="0" smtClean="0"/>
          </a:p>
          <a:p>
            <a:endParaRPr kumimoji="1" lang="en-US" altLang="ja-JP" sz="2400" dirty="0"/>
          </a:p>
          <a:p>
            <a:r>
              <a:rPr lang="ja-JP" altLang="en-US" sz="2400" dirty="0" smtClean="0"/>
              <a:t>③上手く行かなかった時、あとから何が悪かったのか分析し易い</a:t>
            </a:r>
            <a:endParaRPr lang="en-US" altLang="ja-JP" sz="2400" dirty="0" smtClean="0"/>
          </a:p>
          <a:p>
            <a:r>
              <a:rPr kumimoji="1" lang="en-US" altLang="ja-JP" sz="2400" dirty="0"/>
              <a:t>	</a:t>
            </a:r>
            <a:r>
              <a:rPr lang="ja-JP" altLang="en-US" sz="2400" dirty="0"/>
              <a:t>特定</a:t>
            </a:r>
            <a:r>
              <a:rPr lang="ja-JP" altLang="en-US" sz="2400" dirty="0" smtClean="0"/>
              <a:t>の課題の達成確率の見積もりが甘かった、</a:t>
            </a:r>
            <a:endParaRPr lang="en-US" altLang="ja-JP" sz="2400" dirty="0" smtClean="0"/>
          </a:p>
          <a:p>
            <a:r>
              <a:rPr kumimoji="1" lang="en-US" altLang="ja-JP" sz="2400" dirty="0"/>
              <a:t>	</a:t>
            </a:r>
            <a:r>
              <a:rPr kumimoji="1" lang="ja-JP" altLang="en-US" sz="2400" dirty="0" smtClean="0"/>
              <a:t>やっておくべき課題に漏れがあった、等</a:t>
            </a:r>
            <a:endParaRPr kumimoji="1" lang="en-US" altLang="ja-JP" sz="2400" dirty="0" smtClean="0"/>
          </a:p>
        </p:txBody>
      </p:sp>
    </p:spTree>
    <p:extLst>
      <p:ext uri="{BB962C8B-B14F-4D97-AF65-F5344CB8AC3E}">
        <p14:creationId xmlns:p14="http://schemas.microsoft.com/office/powerpoint/2010/main" val="30575672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1396</Words>
  <Application>Microsoft Office PowerPoint</Application>
  <PresentationFormat>ワイド画面</PresentationFormat>
  <Paragraphs>298</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ＭＳ Ｐゴシック</vt:lpstr>
      <vt:lpstr>Arial</vt:lpstr>
      <vt:lpstr>Calibri</vt:lpstr>
      <vt:lpstr>Calibri Light</vt:lpstr>
      <vt:lpstr>Wingdings</vt:lpstr>
      <vt:lpstr>Office テーマ</vt:lpstr>
      <vt:lpstr>タスク・スケジュール 設計アプリ</vt:lpstr>
      <vt:lpstr>主な機能</vt:lpstr>
      <vt:lpstr>課題分析機能</vt:lpstr>
      <vt:lpstr>課題分析とは</vt:lpstr>
      <vt:lpstr>課題と手段の入れ子構造</vt:lpstr>
      <vt:lpstr>暫定の仕様</vt:lpstr>
      <vt:lpstr>暫定の仕様</vt:lpstr>
      <vt:lpstr>追加機能：達成確率計算機能</vt:lpstr>
      <vt:lpstr>どうしてこれらの機能が欲しいと思ったか</vt:lpstr>
      <vt:lpstr>Q&amp;A</vt:lpstr>
      <vt:lpstr>ToDo(タスクリスト)作成機能</vt:lpstr>
      <vt:lpstr>どうしてこの機能が要るのか</vt:lpstr>
      <vt:lpstr>ここでいうタスクの概念</vt:lpstr>
      <vt:lpstr>暫定の仕様</vt:lpstr>
      <vt:lpstr>暫定の仕様</vt:lpstr>
      <vt:lpstr>課題分析機能からのタスク追加</vt:lpstr>
      <vt:lpstr>タスクをRedmineチケットとして登録</vt:lpstr>
      <vt:lpstr>スケジューリング機能</vt:lpstr>
      <vt:lpstr>暫定の仕様</vt:lpstr>
      <vt:lpstr>振り返り機能</vt:lpstr>
      <vt:lpstr>暫定の仕様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タスク・スケジュール 設計アプリ</dc:title>
  <dc:creator>kawai harunori</dc:creator>
  <cp:lastModifiedBy>kawai harunori</cp:lastModifiedBy>
  <cp:revision>41</cp:revision>
  <dcterms:created xsi:type="dcterms:W3CDTF">2020-11-28T05:18:12Z</dcterms:created>
  <dcterms:modified xsi:type="dcterms:W3CDTF">2020-11-28T13:52:51Z</dcterms:modified>
</cp:coreProperties>
</file>