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61" r:id="rId5"/>
    <p:sldId id="262" r:id="rId6"/>
    <p:sldId id="28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3" r:id="rId19"/>
    <p:sldId id="274" r:id="rId20"/>
    <p:sldId id="275" r:id="rId21"/>
    <p:sldId id="276" r:id="rId22"/>
    <p:sldId id="284" r:id="rId23"/>
    <p:sldId id="277" r:id="rId24"/>
    <p:sldId id="278" r:id="rId25"/>
    <p:sldId id="285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65Plus" initials="3" lastIdx="4" clrIdx="0">
    <p:extLst>
      <p:ext uri="{19B8F6BF-5375-455C-9EA6-DF929625EA0E}">
        <p15:presenceInfo xmlns:p15="http://schemas.microsoft.com/office/powerpoint/2012/main" userId="S::c132@uqxss.onmicrosoft.com::7a102eae-0c72-4eaa-b27d-65b671941d92" providerId="AD"/>
      </p:ext>
    </p:extLst>
  </p:cmAuthor>
  <p:cmAuthor id="2" name="12614" initials="1" lastIdx="1" clrIdx="1">
    <p:extLst>
      <p:ext uri="{19B8F6BF-5375-455C-9EA6-DF929625EA0E}">
        <p15:presenceInfo xmlns:p15="http://schemas.microsoft.com/office/powerpoint/2012/main" userId="1261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10T13:26:55.243" idx="3">
    <p:pos x="7064" y="4024"/>
    <p:text>Görsel atam@gov.tr adresinden alınmıştır.</p:text>
    <p:extLst>
      <p:ext uri="{C676402C-5697-4E1C-873F-D02D1690AC5C}">
        <p15:threadingInfo xmlns:p15="http://schemas.microsoft.com/office/powerpoint/2012/main" timeZoneBias="-180"/>
      </p:ext>
    </p:extLst>
  </p:cm>
  <p:cm authorId="1" dt="2020-10-10T13:27:42.810" idx="4">
    <p:pos x="7064" y="4160"/>
    <p:text>https://www.atam.gov.tr/fotograflar/i%cc%87nkilaplar-do%cc%88nemi</p:text>
    <p:extLst>
      <p:ext uri="{C676402C-5697-4E1C-873F-D02D1690AC5C}">
        <p15:threadingInfo xmlns:p15="http://schemas.microsoft.com/office/powerpoint/2012/main" timeZoneBias="-180">
          <p15:parentCm authorId="1" idx="3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6FEBF7-E102-4450-B7EA-0D6201897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2FF835F-C980-4CE1-AB0F-66E8FEF2C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3BC6A8-E019-4E30-83D3-5530B606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28C530-ADC8-44FB-AF65-15130093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0C4C2B-F56D-4663-B6D1-69E5B453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0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9B8A01-40EB-4B9D-BA9F-468BAE32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573B433-7663-4C62-BF15-6892ADBD1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E4A23DB-D63B-484C-89AC-F9003566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4E9966-7360-4012-B096-836DB227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8FED16-3F76-4B85-9BDC-F7CD2844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D321D25-4D08-421B-87FC-48B2B87D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302084-0938-4F52-8F73-6F069FA8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EF4997-662B-49B5-8E3C-4FB13A87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DFB3438-2EAD-46EA-9447-2C9EF9F00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259BFD-E364-4452-9DDF-F6054532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33D5DF-3902-4670-B20A-F807E8E3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226836-A199-4FD8-9C59-CB92F542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92AEAB0-4A54-4FA8-8EB4-EC631EDE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7781E8-13E7-4EF7-8F3D-CDA8A734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A821EA-E35C-4CF0-A953-1F2572A5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B5A742-8136-41B0-BC45-3FEFBD675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B95AB6-FCE8-48E3-B978-2518DF00F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97A878-6972-49EC-B9A6-0A95A61A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EFB944-C3E0-4A75-88B5-95B18609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00B1EB-9D2A-4A0E-824F-76A0FCC0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BBDD5D-A8CF-4DB2-B9DC-4C41C204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7B8985-4DF9-4235-A8CB-0A17375F7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1F1E594-A292-451D-97FF-273A9F0F6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52E23AB-2774-45CF-978C-88B5B15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0BECAE-3DFA-4474-ABC6-1FFFDFA11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372C599-4BDD-43CA-89CF-0612A957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A10B3E-165D-428F-975F-1237B520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F5CAF8-57E0-489F-8F15-8EB22FA6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E409141-24B0-47BA-8D31-4E1E6C7A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9BC223D-27BA-4A57-9053-9C7FB573A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732EF6A-E99C-420A-8007-D7E9BCDE2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CBD2587-9D67-4FD1-8473-2752C025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9885F9B-7CD3-4627-98B5-1A3838E6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69AFC8B-FD4F-460C-BD7B-6989A823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933A59-8793-470F-B844-7BEB412F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909AB3A-E506-4409-8E5D-F738B0EA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29CA227-6210-4933-91DF-B42C5861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B87F282-0696-4376-A982-3EDEB661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9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399D5D8-D7C7-4919-AC57-B3B2C3B6F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116362F-E36B-4222-821A-32EB7F86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D58EA81-ECCC-4663-9B5B-6639158E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0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0FD29B-5CFE-477C-9C5D-21E402B1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DC1DF5-AD59-4C1F-9FF1-E4FE5BFC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1ECDDC-1B1A-4C41-AEC7-1AD4486D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D107694-666C-4D35-ACD1-2AA4C4F8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C2C1BDA-433A-4CAC-9703-18B606DA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CEE40C-8E52-4DC4-A6DB-814BF8E4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3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157180-8296-489F-8132-3EEF8FAE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2F37A9E-7F1D-4A6F-BBCE-2E1244219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B7C3F9F-F7B4-4434-A9B4-C05E4CCC0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7233C87-6FB2-4349-A4F9-BEC0B91D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FFA0C8A-B5BF-4A0B-9E8D-42125628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EB6AB42-043C-41D5-ACC6-7B1046A5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F68BA73-5D02-46B8-A1CE-08853BB3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A68C32-1737-4249-A281-F3293AFC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1B48D4-2AFB-4A66-9068-C9B155C39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369DDD-BD81-4CBB-AFF1-C548DDC5A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3BC78E0-D6C5-49CC-8ECC-FBB426C59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B550F7-5263-4666-8309-B8610D3CE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1745870"/>
            <a:ext cx="5582699" cy="16796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0" lang="tr-TR" sz="3600" b="1" i="1" u="none" strike="noStrike" kern="1200" cap="all" spc="2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ATATÜRK İLKELERİ VE </a:t>
            </a:r>
            <a:r>
              <a:rPr kumimoji="0" lang="tr-TR" sz="3600" b="1" i="1" u="none" strike="noStrike" kern="1200" cap="all" spc="200" normalizeH="0" baseline="0" noProof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İNKIlâP</a:t>
            </a:r>
            <a:r>
              <a:rPr kumimoji="0" lang="tr-TR" sz="3600" b="1" i="1" u="none" strike="noStrike" kern="1200" cap="all" spc="20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TARİHİ I</a:t>
            </a:r>
            <a:endParaRPr lang="tr-TR" sz="3600" i="1" dirty="0">
              <a:solidFill>
                <a:srgbClr val="0070C0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3DAEABF-F32F-4E1D-838A-83867CC2E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16" y="3978499"/>
            <a:ext cx="4620584" cy="135315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tr-TR" sz="2000" b="1" i="1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HAFTA</a:t>
            </a:r>
            <a:r>
              <a:rPr lang="tr-TR" sz="2000" b="1" i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TÜRK İNKILÂBINI HAZIRLAYAN ETKENLER</a:t>
            </a:r>
            <a:endParaRPr lang="tr-TR" sz="2000" b="1" i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tr-TR" dirty="0"/>
          </a:p>
        </p:txBody>
      </p:sp>
      <p:pic>
        <p:nvPicPr>
          <p:cNvPr id="5" name="Resim 4" descr="fotoğraf, metin, adam, poz içeren bir resim&#10;&#10;Açıklama otomatik olarak oluşturuldu">
            <a:extLst>
              <a:ext uri="{FF2B5EF4-FFF2-40B4-BE49-F238E27FC236}">
                <a16:creationId xmlns:a16="http://schemas.microsoft.com/office/drawing/2014/main" id="{EAE6B8F4-8B47-4D07-91A1-761147A671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1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718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2C0647F-F9AD-486B-AF93-DD2EA2B95538}"/>
              </a:ext>
            </a:extLst>
          </p:cNvPr>
          <p:cNvSpPr txBox="1"/>
          <p:nvPr/>
        </p:nvSpPr>
        <p:spPr>
          <a:xfrm>
            <a:off x="1164101" y="1141515"/>
            <a:ext cx="9863798" cy="4574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Askeri Teşkilatın Bozulması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Devşirme sistemi bozularak Yeniçeri Ocağı’na askerlikle alakası olmayan kişiler alınmıştır.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200000"/>
              </a:lnSpc>
              <a:spcAft>
                <a:spcPts val="1000"/>
              </a:spcAft>
            </a:pP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III. Murat, oğullarının sünnet töreni esnasında halkı eğlendiren bazı kişileri karşı çıkılmasına rağmen ocağa almaya karar vermiş ve ocağın geleneklerinden birini bozmuştur.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Yeniçeri Ocağı’nda asker sayısının artması sonucu Osmanlı Devleti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ulufe ve cülûs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bahşişlerini dağıtmada güçlük çekmiştir.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durum, yeniçerilerin sık sık isyan etmelerine neden olmuştur.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8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FFBD784-1B39-4F4F-B03A-40CD4E02AE40}"/>
              </a:ext>
            </a:extLst>
          </p:cNvPr>
          <p:cNvSpPr txBox="1"/>
          <p:nvPr/>
        </p:nvSpPr>
        <p:spPr>
          <a:xfrm>
            <a:off x="1348153" y="900423"/>
            <a:ext cx="9495693" cy="50571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«Ocak devlet içindir.»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anlayışının 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«Devlet ocak içindir.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anlayışına dönüşmesi ile yeniçeriler gelenekten ayrılmışlar ve itaat etmemeye başlamışlardır.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Merkezdeki askeri teşkilatın yanı sıra taşradaki askeri teşkilatta da sıkıntılar yaşanmıştır.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Dirliklerin adaletsiz bir şekilde dağıtılması, Tımar sisteminin dolayısıyla Tımarlı Sipahilerinde durumunu olumsuz yönde etkilemiştir.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200000"/>
              </a:lnSpc>
              <a:spcAft>
                <a:spcPts val="1000"/>
              </a:spcAft>
            </a:pP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 XVI. yüzyılda tımarlı sipahi sayısı 140.000 civarında iken duraklama döneminde bu sayı yarı yarıya azalmıştır.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27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EF0F6BF-379C-4AAE-9AE2-3466FE887409}"/>
              </a:ext>
            </a:extLst>
          </p:cNvPr>
          <p:cNvSpPr txBox="1"/>
          <p:nvPr/>
        </p:nvSpPr>
        <p:spPr>
          <a:xfrm>
            <a:off x="1045698" y="882048"/>
            <a:ext cx="10100603" cy="53136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tr-T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Osmanlı Eğitim Sisteminin Bozulması</a:t>
            </a:r>
            <a:r>
              <a:rPr lang="tr-TR" sz="2000" b="1" i="1" strike="noStrik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2000" b="1" strike="no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eğitiminin en önemli unsurlarından biri olan medreselerde pozitif bilimlere yeterince önem verilmemesi bilim ve teknoloji alanında Avrupa’nın gerisinde kalınmasına neden olmuştur.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Rüşvet ve iltimas ilmiye sınıfında da yaygınlaşmıştır.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yöntemle, bazı kişilerin yeni doğmuş çocuklarına müderrislik payesi verilmiş,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«BEŞİK ULEMALIĞI»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ortaya çıkmıştır.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200000"/>
              </a:lnSpc>
              <a:spcAft>
                <a:spcPts val="1000"/>
              </a:spcAft>
            </a:pPr>
            <a:r>
              <a:rPr lang="tr-TR" sz="2000" b="1" i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6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12808A1-8D2A-4BE8-AD74-710F3826EAE5}"/>
              </a:ext>
            </a:extLst>
          </p:cNvPr>
          <p:cNvSpPr txBox="1"/>
          <p:nvPr/>
        </p:nvSpPr>
        <p:spPr>
          <a:xfrm>
            <a:off x="1350498" y="861117"/>
            <a:ext cx="9692639" cy="54435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İlmiye sınıfına mensup olan kadılar rüşvetle çalışmaya başlamış, bu durum adaletsizliğe sebep olmuştur.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Duraklama döneminde ulema, nüfusunu çıkarlarına uygun kullanmaya başlamıştır.</a:t>
            </a:r>
            <a:endParaRPr lang="tr-TR" sz="2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tr-T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 Osmanlı Ekonomisinin Bozulması</a:t>
            </a:r>
            <a:endParaRPr lang="tr-T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Savaşlarda elde edilen ganimetlerin, bağlı devletlerden alınan vergilerin azalması Osmanlı hazine gelirlerini azaltmıştır.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Sarayın gider ve masrafları artmıştır.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1000"/>
              </a:spcAft>
              <a:tabLst>
                <a:tab pos="457200" algn="l"/>
              </a:tabLst>
            </a:pP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4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9F62CFF-06AB-410B-BCC5-D869136CB02B}"/>
              </a:ext>
            </a:extLst>
          </p:cNvPr>
          <p:cNvSpPr txBox="1"/>
          <p:nvPr/>
        </p:nvSpPr>
        <p:spPr>
          <a:xfrm>
            <a:off x="1418492" y="1272320"/>
            <a:ext cx="9580099" cy="4313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Sık sık taht değişikliğinin olması ödenen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CÜLUS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bahşişlerinin artmasına neden olmuştur.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Yeniçeri sayısının giderek artmasıyla ödenen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ULUFE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miktarı artmıştır.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Kapitülasyonlardan dolayı gümrük gelirleri azalmıştır.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Tımar sistemindeki bozulmalar, toprak gelirlerinin azalmasına sebep olmuştur.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Yeni ticaret yollarının keşfedilmesiyle İpek ve Baharat Yolları önemini kaybetmiş, buradan elde edilen gelirlerin büyük bir kısmı kaybedilmiştir.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30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F824109-EA59-4E9F-9870-2AC098F4144B}"/>
              </a:ext>
            </a:extLst>
          </p:cNvPr>
          <p:cNvSpPr txBox="1"/>
          <p:nvPr/>
        </p:nvSpPr>
        <p:spPr>
          <a:xfrm>
            <a:off x="1052732" y="802961"/>
            <a:ext cx="10086535" cy="5626540"/>
          </a:xfrm>
          <a:prstGeom prst="rect">
            <a:avLst/>
          </a:prstGeom>
          <a:noFill/>
          <a:ln>
            <a:noFill/>
          </a:ln>
        </p:spPr>
        <p:txBody>
          <a:bodyPr wrap="square" anchor="b">
            <a:spAutoFit/>
          </a:bodyPr>
          <a:lstStyle/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Coğrafi Keşifler sonucu altın ve gümüş dolaşımının artması enflasyona sebep olmuş, Osmanlı parası değer kaybetmiştir.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200000"/>
              </a:lnSpc>
            </a:pP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*Cülus: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Osmanlı sultanlarının tahta çıkışlarında Kapıkulu askerlerine dağıttığı bahşiştir.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200000"/>
              </a:lnSpc>
              <a:spcAft>
                <a:spcPts val="1000"/>
              </a:spcAft>
            </a:pP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*Ulufe: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Kapıkulu askerleri ve yeniçerilere üç ayda bir verilen maaştır.</a:t>
            </a:r>
          </a:p>
          <a:p>
            <a:pPr>
              <a:lnSpc>
                <a:spcPct val="200000"/>
              </a:lnSpc>
            </a:pPr>
            <a:r>
              <a:rPr lang="tr-T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Toplumsal Yapının Bozulması</a:t>
            </a:r>
            <a:endParaRPr lang="tr-TR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Adaletsizliğin yükseldiği bu süreçte toplumsal tepkiler artmış, isyanlar çıkmıştır.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İsyanların bastırılmasında sert tedbirlerin uygulanması halkın devlete olan güveni sarsmıştır.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Nüfusun hızlı artışı sonucu işsizlik meydana gelmiştir.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200000"/>
              </a:lnSpc>
              <a:spcAft>
                <a:spcPts val="1000"/>
              </a:spcAft>
            </a:pP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92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71BEA39-7EF7-449C-A176-B9BCEBD76FEF}"/>
              </a:ext>
            </a:extLst>
          </p:cNvPr>
          <p:cNvSpPr txBox="1"/>
          <p:nvPr/>
        </p:nvSpPr>
        <p:spPr>
          <a:xfrm>
            <a:off x="1252024" y="836303"/>
            <a:ext cx="9945859" cy="51853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DIŞ NEDENLER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İmparatorluğun Doğal Sınırlara Ulaşması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XVI. yüzyıl sonunda Osmanlı Devleti yaklaşık 20 milyon kilometre kareye ve 100 milyon civarında nüfusa hükmetmektedir.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Devletin doğal sınırlarına ulaşması neticesinde ilerleyecek nokta kalmadığından bir durgunluk sürecine girilmiştir.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Osmanlı, Avusturya, Lehistan, Venedik ve Germen İmparatorluğu ile karşı karşıya kalmış, doğuda kuvvetlenen Rusya Osmanlı için büyük bir tehlike olmaya başlamıştır.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6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4853CAB-0407-4AEB-AC65-70C7DED53AAB}"/>
              </a:ext>
            </a:extLst>
          </p:cNvPr>
          <p:cNvSpPr txBox="1"/>
          <p:nvPr/>
        </p:nvSpPr>
        <p:spPr>
          <a:xfrm>
            <a:off x="1298916" y="1208199"/>
            <a:ext cx="9702019" cy="444160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Avrupa’nın Coğrafi Keşifleri Gerçekleştirmesi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XV. ve XVI. yüzyıllarda yeni kaynaklar bulmak üzere başlayan Coğrafi Keşifler ile Avrupa, ekonomik ve siyasi açıdan ilerlemeye başlamıştır.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Doğu ülkelerinin aracılığı olmadan kaynaklara doğrudan ulaşma imkanı bulmuşlardır.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Dolayısıyla, Avrupa keşiflerle sömürgeciliğe başlamış ve zenginleşmiştir.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Coğrafi Keşiflere kadar dünya ticaret yollarını kontrol eden Osmanlı ekonomik anlamda zor duruma düşmüştür.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08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harita içeren bir resim&#10;&#10;Açıklama otomatik olarak oluşturuldu">
            <a:extLst>
              <a:ext uri="{FF2B5EF4-FFF2-40B4-BE49-F238E27FC236}">
                <a16:creationId xmlns:a16="http://schemas.microsoft.com/office/drawing/2014/main" id="{FD8324EB-02FE-4596-97E5-12D5D0458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5" y="643466"/>
            <a:ext cx="90219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10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44740662-641B-465C-BEA9-D6BDFE659D82}"/>
              </a:ext>
            </a:extLst>
          </p:cNvPr>
          <p:cNvSpPr txBox="1"/>
          <p:nvPr/>
        </p:nvSpPr>
        <p:spPr>
          <a:xfrm>
            <a:off x="1392702" y="1137667"/>
            <a:ext cx="9608233" cy="4582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tr-TR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c. </a:t>
            </a: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Avrupa’nın Osmanlı’ya Karşı Tutumu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Osmanlı, Rumeli’ye ayak basıp İstanbul’un fethini tamamladıktan sonra Avrupa için büyük bir tehlike arz etmiştir.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Osmanlı’nın gücünü kırmak üzere ittifaklar kuran Avrupa başarıya ulaşamamıştır.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XVI. yüzyılda Avrupa devletlerinin ekonomik ve askeri  gücünü arttırmasıyla Osmanlı ile rekabet edebilecek kuvvetler ortaya çıkmıştır.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4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3FC52F-5625-441F-85E4-D3AF9CB1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tr-TR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EEF364-72CD-4806-81AC-52AB0104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196948"/>
            <a:ext cx="5916603" cy="6386732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tr-TR" sz="2000" b="1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İÇ NEDENLER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Merkezi Teşkilatın Bozulması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Taşra Teşkilatının Bozulması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Askeri Teşkilatın Bozulması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Eğitim Sisteminin Bozulması</a:t>
            </a:r>
            <a:r>
              <a:rPr lang="tr-TR" sz="2000" b="1" i="1" strike="noStrik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tr-TR" sz="2000" b="1" strike="noStrike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Ekonomisinin Bozulması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Toplumsal Yapının Bozulması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DIŞ NEDENLER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İmparatorluğun Doğal Sınırlara Ulaşması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Avrupa’nın Coğrafi Keşifleri Gerçekleştirmesi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Avrupa’nın Osmanlı’ya Karşı Tutumu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Avrupa’nın Bilim ve Teknolojide Gelişmesi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Fransız İnkılabı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lphaLcPeriod"/>
            </a:pPr>
            <a:r>
              <a:rPr lang="tr-TR" sz="2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Sanayi Devrimi</a:t>
            </a:r>
            <a:endParaRPr lang="tr-TR" sz="2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3714681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B765D416-7B2E-4BD0-B8AF-48CFB71F7A79}"/>
              </a:ext>
            </a:extLst>
          </p:cNvPr>
          <p:cNvSpPr txBox="1"/>
          <p:nvPr/>
        </p:nvSpPr>
        <p:spPr>
          <a:xfrm>
            <a:off x="1305951" y="1137667"/>
            <a:ext cx="9580098" cy="4582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d. Avrupa’nın Bilim ve Teknolojide Gelişmesi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Rönesans ve Reform süreci sonrası, Avrupa’nın ilerlemesine engel teşkil edecek sıkıntılar aşılmıştır.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Bilimsel ve teknolojik gelişmeler ile Avrupa’da yeni bir süreç başlamış olup modern silah kullanımı yaygınlaşmış, güçlü ordular kurulmuştur.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sebeple, Osmanlı Devleti’nin karşısında ciddi bir güç ortaya çıkmıştır.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62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E7F6ED3-B15C-40BB-9DE9-8297EBB4C4A2}"/>
              </a:ext>
            </a:extLst>
          </p:cNvPr>
          <p:cNvSpPr txBox="1"/>
          <p:nvPr/>
        </p:nvSpPr>
        <p:spPr>
          <a:xfrm>
            <a:off x="1267999" y="1128528"/>
            <a:ext cx="4828002" cy="47049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 Fransız İnkılabı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Fransız İnkılabının ortaya çıkmasında, Fransa'nın dışındaki ve içindeki gelişmelerin etkisi olmuştur.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Fransız İnkılabı getirdiği sonuçlar itibariyle, evrensel nitelikler taşımaktadır.</a:t>
            </a:r>
          </a:p>
        </p:txBody>
      </p:sp>
      <p:pic>
        <p:nvPicPr>
          <p:cNvPr id="4" name="Resim 3" descr="metin, eski, bina, resim içeren bir resim&#10;&#10;Açıklama otomatik olarak oluşturuldu">
            <a:extLst>
              <a:ext uri="{FF2B5EF4-FFF2-40B4-BE49-F238E27FC236}">
                <a16:creationId xmlns:a16="http://schemas.microsoft.com/office/drawing/2014/main" id="{C9194403-6934-4DE2-ABE1-4D80D0F90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418" y="1294228"/>
            <a:ext cx="3355584" cy="409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57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A3A3BA40-0BE2-452A-BE3F-BE910930BC19}"/>
              </a:ext>
            </a:extLst>
          </p:cNvPr>
          <p:cNvSpPr txBox="1"/>
          <p:nvPr/>
        </p:nvSpPr>
        <p:spPr>
          <a:xfrm>
            <a:off x="1298916" y="1003111"/>
            <a:ext cx="9594168" cy="485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Fransız İnkılabının sonucunda;</a:t>
            </a: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Eşitlik, hürriyet, adalet, egemenlik, demokrasi gibi kavramlar ortaya çıkmıştır.</a:t>
            </a: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Mutlak Monarşi yerine egemenliğin halktan geldiği ilkesi kabul edilmiştir.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İnsan Hakları Evrensel Beyannamesi yayınlanmıştır.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Milliyetçilik fikrinin yayılması sonucu çok uluslu imparatorluklar parçalanmıştır.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Ulus-devlet modeli ortaya çıkmıştır.</a:t>
            </a:r>
            <a:endParaRPr lang="tr-TR" b="1" i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39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84BA127-5D77-453F-842E-F267E6C7F7A2}"/>
              </a:ext>
            </a:extLst>
          </p:cNvPr>
          <p:cNvSpPr txBox="1"/>
          <p:nvPr/>
        </p:nvSpPr>
        <p:spPr>
          <a:xfrm>
            <a:off x="1181686" y="642115"/>
            <a:ext cx="9828628" cy="55737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Fransız İnkılabının Osmanlı Devleti’ne etkilerini şöyle sıralamak mümkündür:</a:t>
            </a:r>
            <a:endParaRPr lang="tr-TR" sz="20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İnkılap sonucunda ortaya çıkan milliyetçilik akımının etkisi ile Balkanlarda önce Sırplar daha sonra Rumlar olmak üzere birçok millet ayaklanma başlatmıştır.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Osmanlı’ya olumlu etkisi, demokratikleşme ve anayasacılık hareketlerinin Osmanlı siyasetinde yayılmaya başlamasıdır.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Yargı güvencesi, eşitlik, vatandaşlık hakları gibi demokrasinin temel ilkeleri önce Osmanlı aydınları daha sonra ise toplum arasında yayılmıştır.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 da Tanzimat ve Islahat fermanlarının ilanında ve Meşrutiyetin kabulünde etkili olmuştur. 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107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4C76307-56F6-4017-8CBC-9BF3F4978802}"/>
              </a:ext>
            </a:extLst>
          </p:cNvPr>
          <p:cNvSpPr txBox="1"/>
          <p:nvPr/>
        </p:nvSpPr>
        <p:spPr>
          <a:xfrm>
            <a:off x="1266092" y="836303"/>
            <a:ext cx="9875520" cy="518539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f. Sanayi Devrimi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Rönesans ve Aydınlanma çağının etkisiyle XVIII. yüzyılda Avrupa’da üretim faaliyetleri insan gücünden makine gücüne geçmesiyle birlikte başlayan sürece Sanayi Devrimi denilmiştir.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Sanayi Devrimi, fen bilimlerindeki buluşların üretimde uygulanmasıyla XVIII. yüzyılda İngiltere’de başlamıştır.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süreçte, petrol, kömür gibi enerji kaynaklarına ihtiyaç duyulmuş, yeraltı zenginliklerine ilgi artmıştır.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139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6BD4EFE2-29C7-47B5-9CCD-285DDF21187B}"/>
              </a:ext>
            </a:extLst>
          </p:cNvPr>
          <p:cNvSpPr txBox="1"/>
          <p:nvPr/>
        </p:nvSpPr>
        <p:spPr>
          <a:xfrm>
            <a:off x="1287193" y="1079126"/>
            <a:ext cx="9617613" cy="469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Buhar makinesinin icadı ile üretim alanında yeni bir sistem başlamış ve bu yeniliğe sanayi devrimi ya da makineleşme adı verilmiştir.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</a:tabLst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Kademeli olarak gelişen Sanayi Devrimi XIX. yüzyılda dünyadaki dengeleri etkilemiş, buharlı gemilerin ve demiryollarının yapılması ulaşım sistemini geliştirmiştir.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</a:tabLst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Enerji kaynaklarına olan ihtiyaç, batı dünyasının sömürgecilik faaliyetlerine başlamasına neden olmuştur.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05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50C893C-910D-4466-80A7-A88359A2FBF8}"/>
              </a:ext>
            </a:extLst>
          </p:cNvPr>
          <p:cNvSpPr txBox="1"/>
          <p:nvPr/>
        </p:nvSpPr>
        <p:spPr>
          <a:xfrm>
            <a:off x="1172307" y="704664"/>
            <a:ext cx="9847385" cy="54486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Sömürgecilik faaliyetlerinde İngiltere, Hollanda, Fransa, Belçika gibi ülkeler ön plana çıkmıştır.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İtalya ve Almanya siyasi birliklerini geç tamamladıkları için sömürgecilik faaliyetlerine daha geç katılmışlardır.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Sanayi Devrimi sonucunda;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tr-TR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İnsan gücünün yerini makineler almıştır.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tr-TR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Kapitalizm, emperyalizm, komünizm, sosyalizm, liberalizm gibi sistemler doğmuştur.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74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E868097-EDB3-4C10-9F4F-D799CA974F83}"/>
              </a:ext>
            </a:extLst>
          </p:cNvPr>
          <p:cNvSpPr txBox="1"/>
          <p:nvPr/>
        </p:nvSpPr>
        <p:spPr>
          <a:xfrm>
            <a:off x="982393" y="798919"/>
            <a:ext cx="10227213" cy="58317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 madde arayışı ve pazar ihtiyacı artmış, sonucunda da sömürgecilik hız kazanmıştır.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Ekonomik rekabet artmıştır.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Devletler arası sömürgecilik yarışı bloklaşmaları başlatmış ve bu durum, l. Dünya savaşına neden olmuştur.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Büyük şirketler kurulmuş ve bankacılık sistemi gelişmiştir.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Sanayi Devriminin Osmanlı Devleti’ne etkileri;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kumimoji="0" lang="tr-TR" sz="1800" b="1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Avrupa’dan gelen ucuz ve bol mallar, verilen kapitülasyonlar sebebiyle Osmanlı Devleti’nin iç pazarına girmiştir. 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tabLst>
                <a:tab pos="457200" algn="l"/>
              </a:tabLst>
            </a:pP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40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0E13B991-6DB8-4AB4-B366-CF3C5C966334}"/>
              </a:ext>
            </a:extLst>
          </p:cNvPr>
          <p:cNvSpPr txBox="1"/>
          <p:nvPr/>
        </p:nvSpPr>
        <p:spPr>
          <a:xfrm>
            <a:off x="1209822" y="1030010"/>
            <a:ext cx="9636370" cy="44042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Küçük atölyeler kapanmış, işsizlik artmış ve üretim azalmıştır.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XVIII. yüzyılda Osmanlı Devleti’ne Avrupalıların yapmış olduğu siyasi baskı Sanayi Devrimi ile ekonomik baskıya dönüşmüştür.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Osmanlı’da dış borç artmıştır.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tr-TR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Devleti’nin toprakları Avrupalı devletler için açık pazar haline gelmiştir. </a:t>
            </a:r>
            <a:endParaRPr lang="tr-TR" b="1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 süreçte, Osmanlı Devleti, Avrupalı devletler arasında denge politikası uygulayarak varlığını sürdürmeye çalışmıştır. 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1B1F89-491D-46D2-A301-1EAA110E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74997"/>
            <a:ext cx="10509504" cy="1974892"/>
          </a:xfrm>
        </p:spPr>
        <p:txBody>
          <a:bodyPr anchor="b">
            <a:normAutofit/>
          </a:bodyPr>
          <a:lstStyle/>
          <a:p>
            <a:r>
              <a:rPr lang="tr-TR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TÜRK İNKILABINI HAZIRLAYAN ETKENLER</a:t>
            </a:r>
            <a:br>
              <a:rPr lang="tr-TR" sz="4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42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8159DF-5E36-4D0D-A8F9-E6FCBA677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25748"/>
            <a:ext cx="10509504" cy="4237680"/>
          </a:xfrm>
        </p:spPr>
        <p:txBody>
          <a:bodyPr>
            <a:normAutofit/>
          </a:bodyPr>
          <a:lstStyle/>
          <a:p>
            <a:pPr lvl="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Türk İnkılabının ortaya çıkışında, Osmanlı Devleti'ni iç ve dış politikada yaşamış olduğu süreçler etkili olmuştur.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Devleti'nde idari teşkilatta, ekonomide, orduda, sosyal hayatta ve adalet mekanizmasında meydana gelen bozulmalar iç sebeplerdir.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Diğer taraftan, özellikle Avrupa'da meydana gelen gelişmeler de Osmanlı Devleti'ni doğrudan etkilemiş olup, yıkılış sürecini hızlandırmıştır.</a:t>
            </a:r>
            <a:endParaRPr lang="tr-TR" sz="20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540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7740CA2-9325-4E1B-B4CE-978CD643E772}"/>
              </a:ext>
            </a:extLst>
          </p:cNvPr>
          <p:cNvSpPr txBox="1"/>
          <p:nvPr/>
        </p:nvSpPr>
        <p:spPr>
          <a:xfrm>
            <a:off x="1320018" y="1075567"/>
            <a:ext cx="9551963" cy="47068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lphaUcPeriod"/>
            </a:pPr>
            <a:r>
              <a:rPr lang="tr-TR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İÇ NEDENLER</a:t>
            </a:r>
            <a:endParaRPr lang="tr-TR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Merkezi Teşkilatın Bozulması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Sultan Süleyman’dan sonra devletin idaresini devralan Osmanlı sultanları devlet yönetiminden uzaklaşmış, sembolik olarak merkezi yönetimin başında bulunmuşlardır.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sultanları ordunun başında seferlere çıkmamaya başlamışlardır.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1000"/>
              </a:spcAft>
            </a:pPr>
            <a:r>
              <a:rPr lang="tr-T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Not:</a:t>
            </a: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Sokullu Mehmet Paşa ve Köprülüler, Osmanlı sultanlarının geri planda kaldıkları icraatlar gerçekleştirmişlerdir.</a:t>
            </a:r>
            <a:endParaRPr lang="tr-T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7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FE0C17B-ED2C-4D24-BD78-9C60CBE8AEF7}"/>
              </a:ext>
            </a:extLst>
          </p:cNvPr>
          <p:cNvSpPr txBox="1"/>
          <p:nvPr/>
        </p:nvSpPr>
        <p:spPr>
          <a:xfrm>
            <a:off x="1404424" y="1209912"/>
            <a:ext cx="9383151" cy="38260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Osmanlı’nın gelenekselleşmiş kurallarının terkedilmeye başlaması merkezi yönetimi sıkıntıya düşürmüştür.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İmparatorluğu çok uluslu bir yapıya sahip olması ve geniş bir coğrafyaya hükmetmesi sebebiyle olumsuzluklar yaşamıştır.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Özellikle, merkezden uzak bölgelerde merkezi devlet teşkilatının getirdiği olumsuzluklarla karşılaşılmıştır.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tin kutusu 6">
            <a:extLst>
              <a:ext uri="{FF2B5EF4-FFF2-40B4-BE49-F238E27FC236}">
                <a16:creationId xmlns:a16="http://schemas.microsoft.com/office/drawing/2014/main" id="{DEEB979B-7E5C-4B7D-9ABF-481B4ACF9B18}"/>
              </a:ext>
            </a:extLst>
          </p:cNvPr>
          <p:cNvSpPr txBox="1"/>
          <p:nvPr/>
        </p:nvSpPr>
        <p:spPr>
          <a:xfrm>
            <a:off x="1223890" y="908547"/>
            <a:ext cx="9355015" cy="5307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</a:tabLst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Devlet düzeninin bozulması toplumsal yapıda huzursuzlukları da beraberinde getirmiştir.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</a:tabLst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III. Mehmet döneminde şehzadelerin devlet yönetiminde tecrübe edindikleri </a:t>
            </a: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«SANCAĞA ÇIKMA»</a:t>
            </a: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geleneği sona ermiştir.</a:t>
            </a: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112946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</a:tabLst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Şehzadeler, sancağa çıkma geleneğinin sona ermesinden dolayı </a:t>
            </a: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«KAFES USULÜ» </a:t>
            </a: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uygulaması ile saraya hapsedilerek deneyimsiz bir şekilde tahta çıkmaya başlamışlardır.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</a:tabLst>
              <a:defRPr/>
            </a:pP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6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75B306D-3627-41CA-BBF9-FDA5FB82ACCE}"/>
              </a:ext>
            </a:extLst>
          </p:cNvPr>
          <p:cNvSpPr txBox="1"/>
          <p:nvPr/>
        </p:nvSpPr>
        <p:spPr>
          <a:xfrm>
            <a:off x="1312985" y="1079126"/>
            <a:ext cx="9566030" cy="469974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Osmanlı’da yüksek rütbedeki devlet görevleri için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«LİYAKAT USULÜ»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terkedilerek, rüşvet ve iltimas etkili olmaya başlamıştır.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Osmanlı devletinde veraset sisteminin değişmesi de devlet teşkilatının bozulmasında etkili olmuştur.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v"/>
              <a:tabLst>
                <a:tab pos="457200" algn="l"/>
              </a:tabLst>
              <a:defRPr/>
            </a:pPr>
            <a:r>
              <a:rPr kumimoji="0" lang="tr-T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Kuruluş döneminde ülke hanedan ailesinin ortak malı sayılırken I. Murat döneminde devlet, sultan ve oğullarına ait olmuştur.</a:t>
            </a:r>
            <a:endParaRPr kumimoji="0" lang="tr-T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tabLst>
                <a:tab pos="457200" algn="l"/>
              </a:tabLst>
            </a:pP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613209A-B691-47B3-94DB-471EE15D2E12}"/>
              </a:ext>
            </a:extLst>
          </p:cNvPr>
          <p:cNvSpPr txBox="1"/>
          <p:nvPr/>
        </p:nvSpPr>
        <p:spPr>
          <a:xfrm>
            <a:off x="1237957" y="592646"/>
            <a:ext cx="5584874" cy="56727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Fatih Sultan Mehmet, devlet yönetiminin en güçlü ve en yetenekli şehzade tarafından yönetilmesini esas alan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«KARDEŞ KATLİ»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uygulamasına olanak sağlamıştır.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Duraklama döneminde ise, I. Ahmet bu uygulamayı sona erdirerek en yaşlı ve en olgun hanedan üyesinin devletin başına geçmesini sağlayan </a:t>
            </a:r>
            <a:r>
              <a:rPr lang="tr-TR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«EKBER ve ERŞED» </a:t>
            </a: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usulünü getirmiştir.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0DA76CB-3A18-4181-BDF8-3FD45B671E83}"/>
              </a:ext>
            </a:extLst>
          </p:cNvPr>
          <p:cNvSpPr txBox="1"/>
          <p:nvPr/>
        </p:nvSpPr>
        <p:spPr>
          <a:xfrm>
            <a:off x="7624690" y="1486032"/>
            <a:ext cx="3446584" cy="3885936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tr-T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«… ve her kimesneye evladımdan saltanat müyesser ola, karındaşlarını nizam-ı âlem için katletmek </a:t>
            </a:r>
            <a:r>
              <a:rPr lang="tr-T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münasipdir</a:t>
            </a:r>
            <a:r>
              <a:rPr lang="tr-T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ekser ulema tecviz </a:t>
            </a:r>
            <a:r>
              <a:rPr lang="tr-T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etmişdir</a:t>
            </a:r>
            <a:r>
              <a:rPr lang="tr-T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anınla amel olalar.»</a:t>
            </a:r>
          </a:p>
          <a:p>
            <a:pPr>
              <a:lnSpc>
                <a:spcPct val="200000"/>
              </a:lnSpc>
            </a:pPr>
            <a:r>
              <a:rPr lang="tr-T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Fatih Kanunnamesi</a:t>
            </a:r>
          </a:p>
        </p:txBody>
      </p:sp>
    </p:spTree>
    <p:extLst>
      <p:ext uri="{BB962C8B-B14F-4D97-AF65-F5344CB8AC3E}">
        <p14:creationId xmlns:p14="http://schemas.microsoft.com/office/powerpoint/2010/main" val="21569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7230E830-C995-46BF-A4F0-5F8DA8C88BC6}"/>
              </a:ext>
            </a:extLst>
          </p:cNvPr>
          <p:cNvSpPr txBox="1"/>
          <p:nvPr/>
        </p:nvSpPr>
        <p:spPr>
          <a:xfrm>
            <a:off x="1334086" y="772183"/>
            <a:ext cx="9723119" cy="531363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tr-TR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 Taşra Teşkilatının Bozulması</a:t>
            </a:r>
            <a:endParaRPr kumimoji="0" lang="tr-T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Taşra teşkilatına rüşvet ve iltimas yoluyla atanan yöneticiler keyfi uygulamalar yapmışlardır.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Taşra teşkilatının önemli unsurlarından biri olan kadılar bilgi ve tecrübe bakımından yeterli olamamışlardır.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Yöneticilerin toplumun ihtiyaçlarına cevap verecek yeterlilikte olmaması sosyal huzursuzlukların ortaya çıkmasında etkili olmuştur.</a:t>
            </a:r>
          </a:p>
          <a:p>
            <a:pPr marL="342900" lvl="0" indent="-342900" algn="just">
              <a:lnSpc>
                <a:spcPct val="200000"/>
              </a:lnSpc>
              <a:spcAft>
                <a:spcPts val="1000"/>
              </a:spcAft>
              <a:buClr>
                <a:srgbClr val="0070C0"/>
              </a:buCl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tr-TR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durum, taşrada bir çok isyanın çıkmasına neden olmuştur.</a:t>
            </a:r>
            <a:endParaRPr lang="tr-T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97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1507</Words>
  <Application>Microsoft Office PowerPoint</Application>
  <PresentationFormat>Geniş ekran</PresentationFormat>
  <Paragraphs>131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Teması</vt:lpstr>
      <vt:lpstr>ATATÜRK İLKELERİ VE İNKIlâP TARİHİ I</vt:lpstr>
      <vt:lpstr>İÇİNDEKİLER</vt:lpstr>
      <vt:lpstr>TÜRK İNKILABINI HAZIRLAYAN ETKENLER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ATATÜRK İLKELERİ VE İNKIlâP TARİHİ I</dc:title>
  <dc:creator>365Plus</dc:creator>
  <cp:lastModifiedBy>12614</cp:lastModifiedBy>
  <cp:revision>4</cp:revision>
  <dcterms:created xsi:type="dcterms:W3CDTF">2020-10-11T21:56:24Z</dcterms:created>
  <dcterms:modified xsi:type="dcterms:W3CDTF">2021-10-09T13:10:21Z</dcterms:modified>
</cp:coreProperties>
</file>