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comments/comment1.xml" ContentType="application/vnd.openxmlformats-officedocument.presentationml.comment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6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78" r:id="rId19"/>
    <p:sldId id="280" r:id="rId20"/>
    <p:sldId id="291" r:id="rId21"/>
    <p:sldId id="290" r:id="rId22"/>
    <p:sldId id="281" r:id="rId23"/>
    <p:sldId id="282" r:id="rId24"/>
    <p:sldId id="285" r:id="rId25"/>
    <p:sldId id="283" r:id="rId26"/>
    <p:sldId id="284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65Plus" initials="3" lastIdx="4" clrIdx="0">
    <p:extLst>
      <p:ext uri="{19B8F6BF-5375-455C-9EA6-DF929625EA0E}">
        <p15:presenceInfo xmlns:p15="http://schemas.microsoft.com/office/powerpoint/2012/main" userId="S::c132@uqxss.onmicrosoft.com::7a102eae-0c72-4eaa-b27d-65b671941d92" providerId="AD"/>
      </p:ext>
    </p:extLst>
  </p:cmAuthor>
  <p:cmAuthor id="2" name="12614" initials="1" lastIdx="1" clrIdx="1">
    <p:extLst>
      <p:ext uri="{19B8F6BF-5375-455C-9EA6-DF929625EA0E}">
        <p15:presenceInfo xmlns:p15="http://schemas.microsoft.com/office/powerpoint/2012/main" userId="126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0T13:26:55.243" idx="3">
    <p:pos x="7064" y="4024"/>
    <p:text>Görsel atam@gov.tr adresinden alınmıştır.</p:text>
    <p:extLst>
      <p:ext uri="{C676402C-5697-4E1C-873F-D02D1690AC5C}">
        <p15:threadingInfo xmlns:p15="http://schemas.microsoft.com/office/powerpoint/2012/main" timeZoneBias="-180"/>
      </p:ext>
    </p:extLst>
  </p:cm>
  <p:cm authorId="1" dt="2020-10-10T13:27:42.810" idx="4">
    <p:pos x="7064" y="4160"/>
    <p:text>https://www.atam.gov.tr/fotograflar/i%cc%87nkilaplar-do%cc%88nemi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4DB73-CF7B-4DAC-887C-04506FC33608}" type="doc">
      <dgm:prSet loTypeId="urn:microsoft.com/office/officeart/2005/8/layout/hList6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716D57-AB20-4246-AC77-32CEC9351D91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A. OSMANLI’DA PARÇALANMA TEHLİKESİNE KARŞI ISLAHAT ÇALIŞMALARI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995C4D-42F5-4C13-B6AE-DE21DA8AC824}" type="parTrans" cxnId="{77C0AB39-BC29-4CCC-B2F1-25B7860A54DA}">
      <dgm:prSet/>
      <dgm:spPr/>
      <dgm:t>
        <a:bodyPr/>
        <a:lstStyle/>
        <a:p>
          <a:endParaRPr lang="en-US"/>
        </a:p>
      </dgm:t>
    </dgm:pt>
    <dgm:pt modelId="{A70C48C4-DFCB-4990-BF7E-89640A4F0BA6}" type="sibTrans" cxnId="{77C0AB39-BC29-4CCC-B2F1-25B7860A54DA}">
      <dgm:prSet/>
      <dgm:spPr/>
      <dgm:t>
        <a:bodyPr/>
        <a:lstStyle/>
        <a:p>
          <a:endParaRPr lang="en-US"/>
        </a:p>
      </dgm:t>
    </dgm:pt>
    <dgm:pt modelId="{AB1DCA97-07E8-461B-9841-14FFFCD8BDF1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lphaLcPeriod"/>
          </a:pPr>
          <a:r>
            <a:rPr lang="tr-TR" sz="2000" b="1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Lale Devri</a:t>
          </a:r>
          <a:endParaRPr lang="en-US" sz="20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A31B00-2959-4406-8098-962A57FFA005}" type="parTrans" cxnId="{FE0FC2B3-C9B8-4E9E-848C-C35A3C1DD730}">
      <dgm:prSet/>
      <dgm:spPr/>
      <dgm:t>
        <a:bodyPr/>
        <a:lstStyle/>
        <a:p>
          <a:endParaRPr lang="en-US"/>
        </a:p>
      </dgm:t>
    </dgm:pt>
    <dgm:pt modelId="{39D60468-5080-4875-ABF8-BFE0372AE2E4}" type="sibTrans" cxnId="{FE0FC2B3-C9B8-4E9E-848C-C35A3C1DD730}">
      <dgm:prSet/>
      <dgm:spPr/>
      <dgm:t>
        <a:bodyPr/>
        <a:lstStyle/>
        <a:p>
          <a:endParaRPr lang="en-US"/>
        </a:p>
      </dgm:t>
    </dgm:pt>
    <dgm:pt modelId="{A2D025D4-F821-4037-892E-57F6A04E80C3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lphaLcPeriod"/>
          </a:pPr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III. Selim Dönemi Islahatları</a:t>
          </a:r>
          <a:endParaRPr lang="en-US" sz="20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CF9C2C-0B97-4D2D-A762-3A2DAA336E60}" type="parTrans" cxnId="{5B5C22B4-17F9-461D-B5BD-C5D3972D24CB}">
      <dgm:prSet/>
      <dgm:spPr/>
      <dgm:t>
        <a:bodyPr/>
        <a:lstStyle/>
        <a:p>
          <a:endParaRPr lang="en-US"/>
        </a:p>
      </dgm:t>
    </dgm:pt>
    <dgm:pt modelId="{B92B23FA-77F5-4E00-A819-6F596F8CB582}" type="sibTrans" cxnId="{5B5C22B4-17F9-461D-B5BD-C5D3972D24CB}">
      <dgm:prSet/>
      <dgm:spPr/>
      <dgm:t>
        <a:bodyPr/>
        <a:lstStyle/>
        <a:p>
          <a:endParaRPr lang="en-US"/>
        </a:p>
      </dgm:t>
    </dgm:pt>
    <dgm:pt modelId="{F62408FF-8A98-47BB-B3A5-1CCC44754FFA}">
      <dgm:prSet custT="1"/>
      <dgm:spPr/>
      <dgm:t>
        <a:bodyPr/>
        <a:lstStyle/>
        <a:p>
          <a:pPr>
            <a:lnSpc>
              <a:spcPct val="150000"/>
            </a:lnSpc>
            <a:buFont typeface="+mj-lt"/>
            <a:buAutoNum type="alphaLcPeriod"/>
          </a:pPr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II. Mahmut Dönemi Islahatları</a:t>
          </a:r>
          <a:endParaRPr lang="en-US" sz="20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B17FAE-1C2A-4AA1-AB7C-0E84971F7AEC}" type="parTrans" cxnId="{7B0C009C-5006-4446-A3A8-44BB169B2CC8}">
      <dgm:prSet/>
      <dgm:spPr/>
      <dgm:t>
        <a:bodyPr/>
        <a:lstStyle/>
        <a:p>
          <a:endParaRPr lang="en-US"/>
        </a:p>
      </dgm:t>
    </dgm:pt>
    <dgm:pt modelId="{44926132-0164-4753-8BCC-54617B15A198}" type="sibTrans" cxnId="{7B0C009C-5006-4446-A3A8-44BB169B2CC8}">
      <dgm:prSet/>
      <dgm:spPr/>
      <dgm:t>
        <a:bodyPr/>
        <a:lstStyle/>
        <a:p>
          <a:endParaRPr lang="en-US"/>
        </a:p>
      </dgm:t>
    </dgm:pt>
    <dgm:pt modelId="{C932A9D2-4E10-452C-BD4B-44B9C83191E5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B. XIX.YÜZYILDA  OSMANLI’DA  ÖNEMLİ SİYASAL GELİŞMELER</a:t>
          </a:r>
          <a:endParaRPr lang="en-US" sz="20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F5C0C4-3295-4D99-A1BC-93BB32CBDEE0}" type="parTrans" cxnId="{459F85D7-D0DE-429A-AE30-994E6A065B2D}">
      <dgm:prSet/>
      <dgm:spPr/>
      <dgm:t>
        <a:bodyPr/>
        <a:lstStyle/>
        <a:p>
          <a:endParaRPr lang="en-US"/>
        </a:p>
      </dgm:t>
    </dgm:pt>
    <dgm:pt modelId="{824C21FC-C968-44C6-A4ED-F97238E41070}" type="sibTrans" cxnId="{459F85D7-D0DE-429A-AE30-994E6A065B2D}">
      <dgm:prSet/>
      <dgm:spPr/>
      <dgm:t>
        <a:bodyPr/>
        <a:lstStyle/>
        <a:p>
          <a:endParaRPr lang="en-US"/>
        </a:p>
      </dgm:t>
    </dgm:pt>
    <dgm:pt modelId="{2D828B25-EEFB-4292-B9AB-E0A3531B8F2E}">
      <dgm:prSet custT="1"/>
      <dgm:spPr/>
      <dgm:t>
        <a:bodyPr anchor="ctr"/>
        <a:lstStyle/>
        <a:p>
          <a:pPr>
            <a:lnSpc>
              <a:spcPct val="150000"/>
            </a:lnSpc>
            <a:buFont typeface="+mj-lt"/>
            <a:buAutoNum type="alphaLcPeriod"/>
          </a:pPr>
          <a:r>
            <a:rPr lang="tr-TR" sz="2000" b="1" i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Tanzimat Fermanı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BE096B-1729-4DE4-89E7-C871E7F32E91}" type="parTrans" cxnId="{B9B4BAC3-2819-4803-BE9C-A0B73BA87302}">
      <dgm:prSet/>
      <dgm:spPr/>
      <dgm:t>
        <a:bodyPr/>
        <a:lstStyle/>
        <a:p>
          <a:endParaRPr lang="en-US"/>
        </a:p>
      </dgm:t>
    </dgm:pt>
    <dgm:pt modelId="{EBC1C3B9-58E0-4EF8-BB0D-979E32DD1AEF}" type="sibTrans" cxnId="{B9B4BAC3-2819-4803-BE9C-A0B73BA87302}">
      <dgm:prSet/>
      <dgm:spPr/>
      <dgm:t>
        <a:bodyPr/>
        <a:lstStyle/>
        <a:p>
          <a:endParaRPr lang="en-US"/>
        </a:p>
      </dgm:t>
    </dgm:pt>
    <dgm:pt modelId="{EFB5D492-17A5-45B9-BA99-6CF8CF5E7352}">
      <dgm:prSet custT="1"/>
      <dgm:spPr/>
      <dgm:t>
        <a:bodyPr anchor="ctr"/>
        <a:lstStyle/>
        <a:p>
          <a:pPr>
            <a:lnSpc>
              <a:spcPct val="150000"/>
            </a:lnSpc>
            <a:buFont typeface="+mj-lt"/>
            <a:buAutoNum type="alphaLcPeriod"/>
          </a:pPr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Islahat Fermanı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113B73-0639-4594-80EE-3AEF25941BF1}" type="parTrans" cxnId="{1DAD35BD-8C1D-4453-BD52-99E5E4B2B971}">
      <dgm:prSet/>
      <dgm:spPr/>
      <dgm:t>
        <a:bodyPr/>
        <a:lstStyle/>
        <a:p>
          <a:endParaRPr lang="tr-TR"/>
        </a:p>
      </dgm:t>
    </dgm:pt>
    <dgm:pt modelId="{71FD5DEC-DB84-48AA-B88A-370E3BD829EF}" type="sibTrans" cxnId="{1DAD35BD-8C1D-4453-BD52-99E5E4B2B971}">
      <dgm:prSet/>
      <dgm:spPr/>
      <dgm:t>
        <a:bodyPr/>
        <a:lstStyle/>
        <a:p>
          <a:endParaRPr lang="tr-TR"/>
        </a:p>
      </dgm:t>
    </dgm:pt>
    <dgm:pt modelId="{959B333E-D9AF-4CF4-972E-7CECC46F36E8}">
      <dgm:prSet custT="1"/>
      <dgm:spPr/>
      <dgm:t>
        <a:bodyPr anchor="ctr"/>
        <a:lstStyle/>
        <a:p>
          <a:pPr>
            <a:lnSpc>
              <a:spcPct val="150000"/>
            </a:lnSpc>
            <a:buFont typeface="+mj-lt"/>
            <a:buAutoNum type="alphaLcPeriod"/>
          </a:pPr>
          <a:r>
            <a:rPr lang="tr-TR" sz="2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Genç Osmanlılar ve I. Meşrutiyet</a:t>
          </a:r>
          <a:endParaRPr lang="en-US" sz="2000" b="1" i="1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9C425B-456F-4D67-9DB3-C2A18580A9CD}" type="parTrans" cxnId="{B4E18ED8-66CA-4833-9F05-58F97CE2C81B}">
      <dgm:prSet/>
      <dgm:spPr/>
      <dgm:t>
        <a:bodyPr/>
        <a:lstStyle/>
        <a:p>
          <a:endParaRPr lang="tr-TR"/>
        </a:p>
      </dgm:t>
    </dgm:pt>
    <dgm:pt modelId="{91E58FBB-CFA0-43DB-BE1F-88A656DEE39B}" type="sibTrans" cxnId="{B4E18ED8-66CA-4833-9F05-58F97CE2C81B}">
      <dgm:prSet/>
      <dgm:spPr/>
      <dgm:t>
        <a:bodyPr/>
        <a:lstStyle/>
        <a:p>
          <a:endParaRPr lang="tr-TR"/>
        </a:p>
      </dgm:t>
    </dgm:pt>
    <dgm:pt modelId="{F0DF984F-478E-446E-A757-462A2DB97516}" type="pres">
      <dgm:prSet presAssocID="{DBE4DB73-CF7B-4DAC-887C-04506FC33608}" presName="Name0" presStyleCnt="0">
        <dgm:presLayoutVars>
          <dgm:dir/>
          <dgm:resizeHandles val="exact"/>
        </dgm:presLayoutVars>
      </dgm:prSet>
      <dgm:spPr/>
    </dgm:pt>
    <dgm:pt modelId="{687B6FCC-374A-4E11-8BDC-16A72B743863}" type="pres">
      <dgm:prSet presAssocID="{31716D57-AB20-4246-AC77-32CEC9351D91}" presName="node" presStyleLbl="node1" presStyleIdx="0" presStyleCnt="2">
        <dgm:presLayoutVars>
          <dgm:bulletEnabled val="1"/>
        </dgm:presLayoutVars>
      </dgm:prSet>
      <dgm:spPr/>
    </dgm:pt>
    <dgm:pt modelId="{976B2AF0-6ECB-4994-81F3-7FE59DD677C1}" type="pres">
      <dgm:prSet presAssocID="{A70C48C4-DFCB-4990-BF7E-89640A4F0BA6}" presName="sibTrans" presStyleCnt="0"/>
      <dgm:spPr/>
    </dgm:pt>
    <dgm:pt modelId="{A961ACDC-A238-4BC3-BD0C-61D1156156C5}" type="pres">
      <dgm:prSet presAssocID="{C932A9D2-4E10-452C-BD4B-44B9C83191E5}" presName="node" presStyleLbl="node1" presStyleIdx="1" presStyleCnt="2">
        <dgm:presLayoutVars>
          <dgm:bulletEnabled val="1"/>
        </dgm:presLayoutVars>
      </dgm:prSet>
      <dgm:spPr/>
    </dgm:pt>
  </dgm:ptLst>
  <dgm:cxnLst>
    <dgm:cxn modelId="{B487DC01-AC09-4823-9519-1FE5000CA469}" type="presOf" srcId="{31716D57-AB20-4246-AC77-32CEC9351D91}" destId="{687B6FCC-374A-4E11-8BDC-16A72B743863}" srcOrd="0" destOrd="0" presId="urn:microsoft.com/office/officeart/2005/8/layout/hList6"/>
    <dgm:cxn modelId="{9C24D320-E9F8-4921-8C60-727059A1DDC2}" type="presOf" srcId="{A2D025D4-F821-4037-892E-57F6A04E80C3}" destId="{687B6FCC-374A-4E11-8BDC-16A72B743863}" srcOrd="0" destOrd="2" presId="urn:microsoft.com/office/officeart/2005/8/layout/hList6"/>
    <dgm:cxn modelId="{D5932725-C29B-4777-997C-E2E1A5CA11C9}" type="presOf" srcId="{AB1DCA97-07E8-461B-9841-14FFFCD8BDF1}" destId="{687B6FCC-374A-4E11-8BDC-16A72B743863}" srcOrd="0" destOrd="1" presId="urn:microsoft.com/office/officeart/2005/8/layout/hList6"/>
    <dgm:cxn modelId="{77C0AB39-BC29-4CCC-B2F1-25B7860A54DA}" srcId="{DBE4DB73-CF7B-4DAC-887C-04506FC33608}" destId="{31716D57-AB20-4246-AC77-32CEC9351D91}" srcOrd="0" destOrd="0" parTransId="{E3995C4D-42F5-4C13-B6AE-DE21DA8AC824}" sibTransId="{A70C48C4-DFCB-4990-BF7E-89640A4F0BA6}"/>
    <dgm:cxn modelId="{99F7FC53-1AFB-430B-8DAF-EFA286A29968}" type="presOf" srcId="{2D828B25-EEFB-4292-B9AB-E0A3531B8F2E}" destId="{A961ACDC-A238-4BC3-BD0C-61D1156156C5}" srcOrd="0" destOrd="1" presId="urn:microsoft.com/office/officeart/2005/8/layout/hList6"/>
    <dgm:cxn modelId="{92BFE454-67FD-4040-BA14-D54A15C41F35}" type="presOf" srcId="{DBE4DB73-CF7B-4DAC-887C-04506FC33608}" destId="{F0DF984F-478E-446E-A757-462A2DB97516}" srcOrd="0" destOrd="0" presId="urn:microsoft.com/office/officeart/2005/8/layout/hList6"/>
    <dgm:cxn modelId="{85983D7C-6E73-4DDA-830F-6A4C89BE8B9B}" type="presOf" srcId="{959B333E-D9AF-4CF4-972E-7CECC46F36E8}" destId="{A961ACDC-A238-4BC3-BD0C-61D1156156C5}" srcOrd="0" destOrd="3" presId="urn:microsoft.com/office/officeart/2005/8/layout/hList6"/>
    <dgm:cxn modelId="{1E229D86-D208-4CB7-B735-DD28844E8456}" type="presOf" srcId="{C932A9D2-4E10-452C-BD4B-44B9C83191E5}" destId="{A961ACDC-A238-4BC3-BD0C-61D1156156C5}" srcOrd="0" destOrd="0" presId="urn:microsoft.com/office/officeart/2005/8/layout/hList6"/>
    <dgm:cxn modelId="{AB95E38A-106F-4FBD-8222-D2B86DB1E0E4}" type="presOf" srcId="{F62408FF-8A98-47BB-B3A5-1CCC44754FFA}" destId="{687B6FCC-374A-4E11-8BDC-16A72B743863}" srcOrd="0" destOrd="3" presId="urn:microsoft.com/office/officeart/2005/8/layout/hList6"/>
    <dgm:cxn modelId="{7B0C009C-5006-4446-A3A8-44BB169B2CC8}" srcId="{31716D57-AB20-4246-AC77-32CEC9351D91}" destId="{F62408FF-8A98-47BB-B3A5-1CCC44754FFA}" srcOrd="2" destOrd="0" parTransId="{87B17FAE-1C2A-4AA1-AB7C-0E84971F7AEC}" sibTransId="{44926132-0164-4753-8BCC-54617B15A198}"/>
    <dgm:cxn modelId="{FE0FC2B3-C9B8-4E9E-848C-C35A3C1DD730}" srcId="{31716D57-AB20-4246-AC77-32CEC9351D91}" destId="{AB1DCA97-07E8-461B-9841-14FFFCD8BDF1}" srcOrd="0" destOrd="0" parTransId="{32A31B00-2959-4406-8098-962A57FFA005}" sibTransId="{39D60468-5080-4875-ABF8-BFE0372AE2E4}"/>
    <dgm:cxn modelId="{5B5C22B4-17F9-461D-B5BD-C5D3972D24CB}" srcId="{31716D57-AB20-4246-AC77-32CEC9351D91}" destId="{A2D025D4-F821-4037-892E-57F6A04E80C3}" srcOrd="1" destOrd="0" parTransId="{BACF9C2C-0B97-4D2D-A762-3A2DAA336E60}" sibTransId="{B92B23FA-77F5-4E00-A819-6F596F8CB582}"/>
    <dgm:cxn modelId="{1DAD35BD-8C1D-4453-BD52-99E5E4B2B971}" srcId="{C932A9D2-4E10-452C-BD4B-44B9C83191E5}" destId="{EFB5D492-17A5-45B9-BA99-6CF8CF5E7352}" srcOrd="1" destOrd="0" parTransId="{59113B73-0639-4594-80EE-3AEF25941BF1}" sibTransId="{71FD5DEC-DB84-48AA-B88A-370E3BD829EF}"/>
    <dgm:cxn modelId="{B9B4BAC3-2819-4803-BE9C-A0B73BA87302}" srcId="{C932A9D2-4E10-452C-BD4B-44B9C83191E5}" destId="{2D828B25-EEFB-4292-B9AB-E0A3531B8F2E}" srcOrd="0" destOrd="0" parTransId="{0EBE096B-1729-4DE4-89E7-C871E7F32E91}" sibTransId="{EBC1C3B9-58E0-4EF8-BB0D-979E32DD1AEF}"/>
    <dgm:cxn modelId="{459F85D7-D0DE-429A-AE30-994E6A065B2D}" srcId="{DBE4DB73-CF7B-4DAC-887C-04506FC33608}" destId="{C932A9D2-4E10-452C-BD4B-44B9C83191E5}" srcOrd="1" destOrd="0" parTransId="{4DF5C0C4-3295-4D99-A1BC-93BB32CBDEE0}" sibTransId="{824C21FC-C968-44C6-A4ED-F97238E41070}"/>
    <dgm:cxn modelId="{B4E18ED8-66CA-4833-9F05-58F97CE2C81B}" srcId="{C932A9D2-4E10-452C-BD4B-44B9C83191E5}" destId="{959B333E-D9AF-4CF4-972E-7CECC46F36E8}" srcOrd="2" destOrd="0" parTransId="{529C425B-456F-4D67-9DB3-C2A18580A9CD}" sibTransId="{91E58FBB-CFA0-43DB-BE1F-88A656DEE39B}"/>
    <dgm:cxn modelId="{2FB8C7EF-06EC-44F1-B7E9-ACFD631AC697}" type="presOf" srcId="{EFB5D492-17A5-45B9-BA99-6CF8CF5E7352}" destId="{A961ACDC-A238-4BC3-BD0C-61D1156156C5}" srcOrd="0" destOrd="2" presId="urn:microsoft.com/office/officeart/2005/8/layout/hList6"/>
    <dgm:cxn modelId="{34EA91D9-0CDE-49B5-80DA-12430AE3A8A7}" type="presParOf" srcId="{F0DF984F-478E-446E-A757-462A2DB97516}" destId="{687B6FCC-374A-4E11-8BDC-16A72B743863}" srcOrd="0" destOrd="0" presId="urn:microsoft.com/office/officeart/2005/8/layout/hList6"/>
    <dgm:cxn modelId="{BC69E142-BF17-4906-8740-6A9A53A4FEDB}" type="presParOf" srcId="{F0DF984F-478E-446E-A757-462A2DB97516}" destId="{976B2AF0-6ECB-4994-81F3-7FE59DD677C1}" srcOrd="1" destOrd="0" presId="urn:microsoft.com/office/officeart/2005/8/layout/hList6"/>
    <dgm:cxn modelId="{E5AD4C31-D88E-4686-B0FF-F18698E48A3E}" type="presParOf" srcId="{F0DF984F-478E-446E-A757-462A2DB97516}" destId="{A961ACDC-A238-4BC3-BD0C-61D1156156C5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B6FCC-374A-4E11-8BDC-16A72B743863}">
      <dsp:nvSpPr>
        <dsp:cNvPr id="0" name=""/>
        <dsp:cNvSpPr/>
      </dsp:nvSpPr>
      <dsp:spPr>
        <a:xfrm rot="16200000">
          <a:off x="339116" y="-334027"/>
          <a:ext cx="4227342" cy="4895397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just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A. OSMANLI’DA PARÇALANMA TEHLİKESİNE KARŞI ISLAHAT ÇALIŞMALARI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tr-TR" sz="2000" b="1" i="1" kern="12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Lale Devri</a:t>
          </a:r>
          <a:endParaRPr lang="en-US" sz="2000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III. Selim Dönemi Islahatları</a:t>
          </a:r>
          <a:endParaRPr lang="en-US" sz="2000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II. Mahmut Dönemi Islahatları</a:t>
          </a:r>
          <a:endParaRPr lang="en-US" sz="2000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089" y="845468"/>
        <a:ext cx="4895397" cy="2536406"/>
      </dsp:txXfrm>
    </dsp:sp>
    <dsp:sp modelId="{A961ACDC-A238-4BC3-BD0C-61D1156156C5}">
      <dsp:nvSpPr>
        <dsp:cNvPr id="0" name=""/>
        <dsp:cNvSpPr/>
      </dsp:nvSpPr>
      <dsp:spPr>
        <a:xfrm rot="16200000">
          <a:off x="5601669" y="-334027"/>
          <a:ext cx="4227342" cy="4895397"/>
        </a:xfrm>
        <a:prstGeom prst="flowChartManualOperati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just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B. XIX.YÜZYILDA  OSMANLI’DA  ÖNEMLİ SİYASAL GELİŞMELER</a:t>
          </a:r>
          <a:endParaRPr lang="en-US" sz="2000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tr-TR" sz="2000" b="1" i="1" kern="12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Tanzimat Fermanı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Islahat Fermanı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+mj-lt"/>
            <a:buAutoNum type="alphaLcPeriod"/>
          </a:pPr>
          <a:r>
            <a:rPr lang="tr-TR" sz="2000" b="1" i="1" kern="1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Genç Osmanlılar ve I. Meşrutiyet</a:t>
          </a:r>
          <a:endParaRPr lang="en-US" sz="2000" b="1" i="1" kern="1200" dirty="0">
            <a:solidFill>
              <a:srgbClr val="0070C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267642" y="845468"/>
        <a:ext cx="4895397" cy="2536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B83D-A884-4B44-B4E7-F1C0102978F7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89E86-56DE-4EC7-BB02-8886E7761D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44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89E86-56DE-4EC7-BB02-8886E7761DA4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79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0D30E6-DFBB-49DD-9A9D-1D5D9C3FA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4B29A5-37FE-42F3-B213-83A116900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FD7907-96C0-4CBE-A213-0E9605C1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7E0755-D852-41E3-A20A-01E6259F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B9CFF4-D3AA-45AA-92D8-459B19E3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A84AC5-6277-4B16-ACD9-3D8B1B8B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14D5651-CD8D-4542-9DD3-528C36DB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3331FE-D6BE-4DAD-8611-E6036A2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E85EF7-1187-4CEC-82F5-16F06C17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D5E72A-6879-4266-9459-75BBC60A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68FB319-E3B9-4782-9517-F11C1DFC1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42A1D80-9E61-4D28-91AA-91C75E811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1E4B94-1E7E-49C0-BD25-A8D6DA5B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9908DD-1546-4C55-9450-B475FA48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98BE8-51AB-4DBD-BE21-CC3ABB57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46C319-59C0-489F-8FF9-880BAE3B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DECF61-E465-4207-99D6-025AEA7E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EA665-4007-496E-ACE4-E1A16318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A0C709-C376-4A46-99F4-711811B3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6DCF69-B284-4F16-ACC0-DE95BCD9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AAF20-A3BF-44E8-8A2D-99B88094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F07773-80B0-4FE8-8DFB-53C0AD686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5F3A8-7648-4288-A87C-1C36029F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70F6E1-3325-49F0-8199-1E25CE2D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EA7BDB-8868-4621-B328-96B8BE3B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2D3C5F-9852-450B-AA1F-298DF892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33C034-97A4-4158-8855-1BB0A1E70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7DB71EA-D969-4540-AE88-11909A55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69C389-5A45-4FD8-88EA-93BB4367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0E0479-3B05-4B27-ACDE-188999F5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614E355-8590-43C2-9760-27B1ED8A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2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8BF81A-F6B3-4C2B-B452-9A778CAF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C15986C-8CD5-4692-8FB5-538C2CD5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090C22-F9B8-45D8-BCE2-1A9C2C488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11E0A06-0519-4068-9349-37127239F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86D7CC9-2170-46DB-A53F-20F4B74E1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F77B9DE-7F29-461A-9F30-BB07E6AF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78086A7-3900-4597-A3D3-C80F65E9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CB29757-B009-4784-9751-8603931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1F7017-5BD6-4776-9FDA-AD8C8977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FA29D74-F6EA-4249-AD3B-0F167C5E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F0989CE-63F3-417E-8C00-3AA75DFF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9D43999-FD53-452D-AB76-1DC203AE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B5284EF-EE01-4974-A1B0-38B087A0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9722CC1-6311-4B98-9BA9-E6AAE03F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79E49DE-DABA-4C2B-9D84-F6D3D549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02ACA5-DF6D-4157-A336-283A10F5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521F96-627C-480E-9E37-5AD66FB3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8CA0C80-02CD-46A8-BAD0-36F64CD8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F5613A-A3EE-4BAD-ADA6-9706FE7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11404E-CB69-4845-A7F0-553C6681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9D77A4-D8D3-433E-91FD-870BA604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EB6579-D94E-4E76-9D3D-92397805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D69610-2C36-4B77-B164-EBBE407E8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29CADBF-4C3E-4B1A-A0F8-1EC4F484C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B81FD1-2884-47A4-908E-46F45B49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CF6FAB-02FE-42D1-8D73-56E3A354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74FAEA1-6513-44AF-AF9C-AFA31A58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7DB0701-9A37-4ADC-AEC2-42EFCCFB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3D6626-C503-4EAE-AFAC-3A870E9F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4D1B49-71E8-414B-AEE9-DB70B341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B4C07F-CA26-4FFE-8B6D-244D81F69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6BCA23-918D-41DC-8A38-0888C8107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B550F7-5263-4666-8309-B8610D3CE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530117" cy="3204134"/>
          </a:xfrm>
          <a:ln>
            <a:noFill/>
          </a:ln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kumimoji="0" lang="tr-TR" sz="4400" b="1" i="0" u="none" strike="noStrike" kern="1200" cap="all" spc="200" normalizeH="0" baseline="0" noProof="0" dirty="0">
                <a:ln>
                  <a:noFill/>
                </a:ln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tr-TR" sz="3200" b="1" i="1" u="none" strike="noStrike" kern="1200" cap="all" spc="2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ATATÜRK İLKELERİ VE </a:t>
            </a:r>
            <a:r>
              <a:rPr kumimoji="0" lang="tr-TR" sz="3200" b="1" i="1" u="none" strike="noStrike" kern="1200" cap="all" spc="20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İNKIlâP</a:t>
            </a:r>
            <a:r>
              <a:rPr kumimoji="0" lang="tr-TR" sz="3200" b="1" i="1" u="none" strike="noStrike" kern="1200" cap="all" spc="2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TARİHİ I</a:t>
            </a:r>
            <a:endParaRPr lang="tr-TR" sz="4400" i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DAEABF-F32F-4E1D-838A-83867CC2E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4530116" cy="14090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HAFTA: OSMANLI </a:t>
            </a:r>
            <a:r>
              <a:rPr lang="tr-TR" sz="2000" b="1" i="1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DEVLETİ’NDE ISLAHAT HAREKETLERİ</a:t>
            </a:r>
            <a:endParaRPr lang="tr-TR" sz="2000" b="1" i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 descr="fotoğraf, metin, adam, poz içeren bir resim&#10;&#10;Açıklama otomatik olarak oluşturuldu">
            <a:extLst>
              <a:ext uri="{FF2B5EF4-FFF2-40B4-BE49-F238E27FC236}">
                <a16:creationId xmlns:a16="http://schemas.microsoft.com/office/drawing/2014/main" id="{EAE6B8F4-8B47-4D07-91A1-761147A67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4" b="36153"/>
          <a:stretch/>
        </p:blipFill>
        <p:spPr>
          <a:xfrm>
            <a:off x="5176867" y="720789"/>
            <a:ext cx="6846363" cy="54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87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478FF94-518F-434A-ACD4-DAB8E8C7B068}"/>
              </a:ext>
            </a:extLst>
          </p:cNvPr>
          <p:cNvSpPr txBox="1"/>
          <p:nvPr/>
        </p:nvSpPr>
        <p:spPr>
          <a:xfrm>
            <a:off x="906545" y="965450"/>
            <a:ext cx="10378910" cy="5313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tr-TR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lang="tr-TR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Mahmut Dönemi Islahatları</a:t>
            </a:r>
            <a:endParaRPr lang="tr-TR" sz="2000" b="1" i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1808 yılında tahta çıkan II. Mahmut, Osmanlı Devleti’nin siyasi ve askeri açıdan zor bir dönemine denk gelmiştir.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süreçte, İngiltere, Fransa ve Rusya ile mücadeleler sürmüş, Osmanlı Devleti gücünü iyiden iyiye yitirmeye başlamıştır.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Mahmut döneminde, devleti kurtarmak adına askeri, yönetim, mali, kültürel ve eğitim alanında çok önemli ıslahatlar yapılarak III. Selim’in ıslahatçı devlet politikası devam ettirilmiştir.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D9B3C17-0A01-4610-A77B-1A7931B7F64C}"/>
              </a:ext>
            </a:extLst>
          </p:cNvPr>
          <p:cNvSpPr txBox="1"/>
          <p:nvPr/>
        </p:nvSpPr>
        <p:spPr>
          <a:xfrm>
            <a:off x="934825" y="841487"/>
            <a:ext cx="10322350" cy="534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1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Askeri Alandaki Islahatlar</a:t>
            </a:r>
            <a:r>
              <a:rPr lang="tr-TR" sz="18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Sekban-ı Cedit ve Eşkinci ocakları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1826 yılında Yeniçeri Ocağı kaldırılmıştır. (Vaka-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yı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Hayriye)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sz="1800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Yeniçeri Ocağının yerine, batı tarzında </a:t>
            </a:r>
            <a:r>
              <a:rPr lang="tr-TR" sz="1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Asakir</a:t>
            </a: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 </a:t>
            </a:r>
            <a:r>
              <a:rPr lang="tr-TR" sz="1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Mansure</a:t>
            </a: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 Muhammediye ordusu kurulmuştur.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ordunun eğitimi için Prusya’dan subaylar getirilmiştir.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Ordunun ihtiyacını karşılamak üzere Harp Okulu açılmıştır. (1831)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Avrupa’ya eğitim görmek üzere subaylar gönderilmiştir.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00A6B92-2B74-49CF-8688-19A730746486}"/>
              </a:ext>
            </a:extLst>
          </p:cNvPr>
          <p:cNvSpPr txBox="1"/>
          <p:nvPr/>
        </p:nvSpPr>
        <p:spPr>
          <a:xfrm>
            <a:off x="934825" y="2872268"/>
            <a:ext cx="10322350" cy="64068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16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Yeniçeri Ocağı’nın kaldırılmasıyla padişahın otoritesi yeniden sağlanmıştır. Ayrıca yapılacak olan ıslahatların önündeki en büyük engel kaldırılmıştır. </a:t>
            </a:r>
            <a:endParaRPr lang="tr-TR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2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5E7DB2A-59A6-44DC-9329-FDED1A79F46D}"/>
              </a:ext>
            </a:extLst>
          </p:cNvPr>
          <p:cNvSpPr txBox="1"/>
          <p:nvPr/>
        </p:nvSpPr>
        <p:spPr>
          <a:xfrm>
            <a:off x="1018095" y="1181780"/>
            <a:ext cx="10096107" cy="466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</a:pPr>
            <a:r>
              <a:rPr lang="tr-TR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Yönetim Alanındaki Islahatlar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Mahmut ayanlar ile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Sened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 İttifak’ı imzalamıştır.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Divan teşkilatı kaldırılarak nazırlıklar (bakanlıklar)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Dirlik sistemi kaldırılmış, yerine devlet memurlarına maaş bağlanmıştır.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Posta ve polis teşkilatı kurulmuştur.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İlk defa karantina uygulaması yapılmıştır.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Müsadere usulü kaldırılarak özel mülkiyet ve miras hakkı tanınmıştır.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60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C048B44-9688-4005-9FD9-6CED438283C2}"/>
              </a:ext>
            </a:extLst>
          </p:cNvPr>
          <p:cNvSpPr txBox="1"/>
          <p:nvPr/>
        </p:nvSpPr>
        <p:spPr>
          <a:xfrm>
            <a:off x="1036949" y="821651"/>
            <a:ext cx="10001840" cy="5214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Askeri amaçlı ilk nüfus sayımı yapılmıştır.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Memurlara fes ve pantolon giyme zorunluluğu getirilmiştir.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Memurlar iç işleri ve dış işleri olmak üzere ikiye ayrılmıştır.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Memurlar için rütbe ve nişan uygulaması başlatılmıştır.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Ayanlık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kaldırılarak, iller merkeze bağlanmıştır.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İstanbul’a, nüfus yoğunluğunun getireceği sıkıntıları engellenmek üzere, 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vize uygulaması getirilmiştir.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Yurt dışı seyahatler için pasaport uygulaması başlamıştır.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C6C61ED-9EE8-4AEE-BEFE-32D28EF94DB8}"/>
              </a:ext>
            </a:extLst>
          </p:cNvPr>
          <p:cNvSpPr txBox="1"/>
          <p:nvPr/>
        </p:nvSpPr>
        <p:spPr>
          <a:xfrm>
            <a:off x="977245" y="949891"/>
            <a:ext cx="5791201" cy="495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</a:pPr>
            <a:r>
              <a:rPr lang="tr-TR" sz="1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Eğitim ve Kültür Alanındaki Islahatlar</a:t>
            </a:r>
            <a:endParaRPr lang="tr-TR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İstanbul’da ilköğretimin zorunlu olması kabul edilmiş, fakat uygulanamamıştır.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Yüksekokullara öğrenci yetiştirmek amacı ile rüştiye okulları açılmıştır.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Enderun Mektebi kaldırılarak yerine devlet memurluğu için </a:t>
            </a:r>
            <a:r>
              <a:rPr lang="tr-TR" sz="1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Mekteb</a:t>
            </a: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 Maarif-i Adliye okulu kurulmuştur.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Orduya subay yetiştirmek üzere Harp Okulu açılmıştır.</a:t>
            </a:r>
            <a:endParaRPr lang="tr-TR" sz="16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F25F438-7FDF-4091-B5CB-0FE52CC20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32" y="1753385"/>
            <a:ext cx="3384223" cy="38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9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F154111-D7E5-48BC-9528-3E30010B60DD}"/>
              </a:ext>
            </a:extLst>
          </p:cNvPr>
          <p:cNvSpPr txBox="1"/>
          <p:nvPr/>
        </p:nvSpPr>
        <p:spPr>
          <a:xfrm>
            <a:off x="952107" y="1405253"/>
            <a:ext cx="10114961" cy="397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İlk resmî gazete olan Takvim-i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Vakayî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çıkarılmıştır.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İlk kez Avrupa’ya öğrenciler gönderilmiştir.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Mekteb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 Tıbbîye ve Mızıka-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yı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Hümayun gibi yüksekokullar açılmıştır.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Mahmut’un porteleri devlet dairelerine asılmıştır.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Yabancı müzik serbest bırakılmıştır.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Tercüme Odaları açılmıştır.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9AFFCE0-0C8F-42E4-B707-275029E8C215}"/>
              </a:ext>
            </a:extLst>
          </p:cNvPr>
          <p:cNvSpPr txBox="1"/>
          <p:nvPr/>
        </p:nvSpPr>
        <p:spPr>
          <a:xfrm>
            <a:off x="1010238" y="591377"/>
            <a:ext cx="10171521" cy="589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200000"/>
              </a:lnSpc>
              <a:spcAft>
                <a:spcPts val="1000"/>
              </a:spcAft>
            </a:pPr>
            <a:r>
              <a:rPr lang="tr-TR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Ekonomik Alandaki Islahatları</a:t>
            </a:r>
            <a:endParaRPr lang="tr-T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İngilizler ile Balta Limanı Antlaşması imzalanmıştır.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tr-TR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Yerli malı kullanımı teşvik edilmiştir.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Ticaret Nezareti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tr-TR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Ordunun kıyafet ihtiyacını karşılamak üzere Bez fabrikası, fes ihtiyacını karşılamak üzere Feshane açılmıştır.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Yerli tüccara, gümrük vergilerinde kolaylık sağlanmıştır.</a:t>
            </a:r>
            <a:r>
              <a:rPr lang="tr-TR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5943B46-2FB7-4EC7-8DC7-D5F201998270}"/>
              </a:ext>
            </a:extLst>
          </p:cNvPr>
          <p:cNvSpPr txBox="1"/>
          <p:nvPr/>
        </p:nvSpPr>
        <p:spPr>
          <a:xfrm>
            <a:off x="1010238" y="2068531"/>
            <a:ext cx="10171521" cy="42216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tr-TR" sz="16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Osmanlı Devleti, bu antlaşma ile yarı sömürge haline gelmiştir. </a:t>
            </a:r>
            <a:endParaRPr lang="tr-TR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4FDECEA-8C20-4282-ABCE-0A2AAAA8BB1C}"/>
              </a:ext>
            </a:extLst>
          </p:cNvPr>
          <p:cNvSpPr txBox="1"/>
          <p:nvPr/>
        </p:nvSpPr>
        <p:spPr>
          <a:xfrm>
            <a:off x="1010238" y="4067338"/>
            <a:ext cx="10171520" cy="42216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tr-TR" sz="16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Tarım ve ticaret işlerinin düzenlenmesi hedeflenmiştir.</a:t>
            </a:r>
            <a:endParaRPr lang="tr-TR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8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CE29E-30B8-49AF-88DD-8B1D99CD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018"/>
            <a:ext cx="10515600" cy="1325563"/>
          </a:xfrm>
        </p:spPr>
        <p:txBody>
          <a:bodyPr anchor="b">
            <a:normAutofit/>
          </a:bodyPr>
          <a:lstStyle/>
          <a:p>
            <a:r>
              <a:rPr lang="tr-TR" sz="2000" b="1" i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 XIX.YÜZYILDA  OSMANLI’DA  ÖNEMLİ SİYASAL GELİŞMELER</a:t>
            </a:r>
            <a:b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85A7AF-F660-4DBB-8493-7CBE3C83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81"/>
            <a:ext cx="10360843" cy="414843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Mahmut’un vefatının ardından yerine Osmanlı saltanatının başına Sultan Abdülmecit geçmiştir.</a:t>
            </a:r>
          </a:p>
          <a:p>
            <a:pPr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1839 yılından itibaren başlayan bu sürece, milliyetçilik akımının etkisiyle başlayan isyanlar, toprak kayıplarının artarak devam etmesi, Avrupa’nın müdahaleci tutumu gibi problemler damga vurmuştur.</a:t>
            </a:r>
          </a:p>
          <a:p>
            <a:pPr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Osmanlı Devleti, artarda  gelen sorunlar karşısında ıslahat çalışmalarını sürdürmüştür.</a:t>
            </a:r>
          </a:p>
        </p:txBody>
      </p:sp>
    </p:spTree>
    <p:extLst>
      <p:ext uri="{BB962C8B-B14F-4D97-AF65-F5344CB8AC3E}">
        <p14:creationId xmlns:p14="http://schemas.microsoft.com/office/powerpoint/2010/main" val="312566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1BD34E90-3FC7-4757-8B55-BBB438201955}"/>
              </a:ext>
            </a:extLst>
          </p:cNvPr>
          <p:cNvSpPr txBox="1"/>
          <p:nvPr/>
        </p:nvSpPr>
        <p:spPr>
          <a:xfrm>
            <a:off x="1113934" y="1368500"/>
            <a:ext cx="9964132" cy="41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Tanzimat Fermanı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Tanzimat Fermanı Padişah Abdülmecit zamanında, Hariciye Nazırı (Dışişleri Bakanı) Mustafa Reşit Paşa tarafından hazırlanmıştır.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Mustafa Reşit Paşa, devletin kurtulmasının Avrupa ülkelerinin desteğine bağlı olduğunu ileri sürmüştür. 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Hazırlanan program 3 Kasım 1839 tarihinde Gülhane Parkı’nda halkın huzurunda 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Mustafa Reşit Paşa tarafından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okunmuştur.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nedenle, fermana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«Gülhane Hattı Hümayunu»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adı verilmiştir.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6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911EB97-232F-45A2-B0C5-BD4B84189A6F}"/>
              </a:ext>
            </a:extLst>
          </p:cNvPr>
          <p:cNvSpPr txBox="1"/>
          <p:nvPr/>
        </p:nvSpPr>
        <p:spPr>
          <a:xfrm>
            <a:off x="1080686" y="651718"/>
            <a:ext cx="10246937" cy="571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Fermanın yayınlanmasının nedenleri şunlardır: 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Milliyetçilik akımına karşı, Osmanlı toprak bütünlüğünü korumak,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Osmanlıcılık fikri,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Rusya’nın Balkanlardaki etkisini kırmak,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Avrupalı devletlere yakınlık sağlamak,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Fermanın içeriği;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EA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Hangi din ve millete mensup olursa olsun Osmanlı memleketlerinde yaşayan bütün tebaa can, ırz ve namus garantisine sahip olacaktır.</a:t>
            </a:r>
          </a:p>
          <a:p>
            <a:pPr marL="171450" marR="62230" lvl="0" indent="-171450" algn="just" defTabSz="914400" rtl="0" eaLnBrk="0" fontAlgn="auto" latinLnBrk="0" hangingPunct="0">
              <a:lnSpc>
                <a:spcPct val="150000"/>
              </a:lnSpc>
              <a:spcBef>
                <a:spcPts val="205"/>
              </a:spcBef>
              <a:spcAft>
                <a:spcPts val="800"/>
              </a:spcAft>
              <a:buClr>
                <a:srgbClr val="EA0000"/>
              </a:buClr>
              <a:buSzTx/>
              <a:buFont typeface="Arial" panose="020B0604020202020204" pitchFamily="34" charset="0"/>
              <a:buChar char="•"/>
              <a:tabLst>
                <a:tab pos="1342390" algn="l"/>
              </a:tabLst>
              <a:defRPr/>
            </a:pPr>
            <a:r>
              <a:rPr kumimoji="0" lang="tr-TR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Herkes mülkiyet hakkına sahip bulunacak ve bu hak ferdin lehine olarak devlet tarafından müdafaa edilecektir.</a:t>
            </a:r>
          </a:p>
          <a:p>
            <a:pPr marR="0" lvl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tabLst>
                <a:tab pos="457200" algn="l"/>
              </a:tabLst>
              <a:defRPr/>
            </a:pP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3FC52F-5625-441F-85E4-D3AF9CB1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i="1" dirty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İÇİNDEKİLER</a:t>
            </a:r>
          </a:p>
        </p:txBody>
      </p:sp>
      <p:graphicFrame>
        <p:nvGraphicFramePr>
          <p:cNvPr id="47" name="İçerik Yer Tutucusu 2">
            <a:extLst>
              <a:ext uri="{FF2B5EF4-FFF2-40B4-BE49-F238E27FC236}">
                <a16:creationId xmlns:a16="http://schemas.microsoft.com/office/drawing/2014/main" id="{D983CBD0-0509-4EA8-8D06-87112505C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004519"/>
              </p:ext>
            </p:extLst>
          </p:nvPr>
        </p:nvGraphicFramePr>
        <p:xfrm>
          <a:off x="1011936" y="2082018"/>
          <a:ext cx="10168128" cy="4227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0F2C412-FB24-23CB-B8B2-4F2FF2B18EB0}"/>
              </a:ext>
            </a:extLst>
          </p:cNvPr>
          <p:cNvSpPr txBox="1"/>
          <p:nvPr/>
        </p:nvSpPr>
        <p:spPr>
          <a:xfrm>
            <a:off x="993058" y="799470"/>
            <a:ext cx="10205884" cy="541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457200" lvl="0" indent="-171450" algn="just" defTabSz="914400" rtl="0" eaLnBrk="0" fontAlgn="auto" latinLnBrk="0" hangingPunct="0">
              <a:lnSpc>
                <a:spcPct val="200000"/>
              </a:lnSpc>
              <a:spcBef>
                <a:spcPts val="25"/>
              </a:spcBef>
              <a:spcAft>
                <a:spcPts val="800"/>
              </a:spcAft>
              <a:buClr>
                <a:srgbClr val="EA0000"/>
              </a:buClr>
              <a:buSzTx/>
              <a:buFont typeface="Arial" panose="020B0604020202020204" pitchFamily="34" charset="0"/>
              <a:buChar char="•"/>
              <a:tabLst>
                <a:tab pos="1342390" algn="l"/>
              </a:tabLst>
              <a:defRPr/>
            </a:pP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Vergiler için belli ve adil nispetler tayin edilecek, vergi mükellefiyeti eşit olacaktır.</a:t>
            </a:r>
          </a:p>
          <a:p>
            <a:pPr marL="171450" marR="143510" indent="-171450" algn="just" eaLnBrk="0" hangingPunct="0">
              <a:lnSpc>
                <a:spcPct val="200000"/>
              </a:lnSpc>
              <a:spcBef>
                <a:spcPts val="25"/>
              </a:spcBef>
              <a:spcAft>
                <a:spcPts val="800"/>
              </a:spcAft>
              <a:buClr>
                <a:srgbClr val="EA0000"/>
              </a:buClr>
              <a:buFont typeface="Arial" panose="020B0604020202020204" pitchFamily="34" charset="0"/>
              <a:buChar char="•"/>
              <a:tabLst>
                <a:tab pos="134239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Askerlik hizmeti için belli bir süre ve her yerin nüfusu nispetinde mükellefiyet konulacaktır. Yeni düzenlemeden “millet-i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saire”de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istisnasız olarak </a:t>
            </a:r>
            <a:r>
              <a:rPr lang="tr-TR" b="1" i="1" spc="-1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yararlanacaktır.</a:t>
            </a:r>
            <a:endParaRPr lang="tr-TR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" marR="202565" indent="-171450" algn="just" eaLnBrk="0" hangingPunct="0">
              <a:lnSpc>
                <a:spcPct val="200000"/>
              </a:lnSpc>
              <a:spcBef>
                <a:spcPts val="205"/>
              </a:spcBef>
              <a:spcAft>
                <a:spcPts val="800"/>
              </a:spcAft>
              <a:buClr>
                <a:srgbClr val="EA0000"/>
              </a:buClr>
              <a:buFont typeface="Arial" panose="020B0604020202020204" pitchFamily="34" charset="0"/>
              <a:buChar char="•"/>
              <a:tabLst>
                <a:tab pos="134239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Suç işlediği iddia olunanlar hakkında tahkikat açık olarak yapılacak ve bunlar alenen muhakeme edilecektir.</a:t>
            </a:r>
          </a:p>
          <a:p>
            <a:pPr marL="171450" marR="392430" indent="-171450" algn="just" eaLnBrk="0" hangingPunct="0">
              <a:lnSpc>
                <a:spcPct val="200000"/>
              </a:lnSpc>
              <a:spcAft>
                <a:spcPts val="800"/>
              </a:spcAft>
              <a:buClr>
                <a:srgbClr val="EA0000"/>
              </a:buClr>
              <a:buFont typeface="Arial" panose="020B0604020202020204" pitchFamily="34" charset="0"/>
              <a:buChar char="•"/>
              <a:tabLst>
                <a:tab pos="134239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Kimse hakkında mahkemenin kararı (hükmü) olmadan idam cezası tatbik olunmayacaktır.</a:t>
            </a:r>
          </a:p>
          <a:p>
            <a:pPr marL="171450" indent="-171450" algn="just" eaLnBrk="0" hangingPunct="0">
              <a:lnSpc>
                <a:spcPct val="200000"/>
              </a:lnSpc>
              <a:spcBef>
                <a:spcPts val="5"/>
              </a:spcBef>
              <a:spcAft>
                <a:spcPts val="800"/>
              </a:spcAft>
              <a:buClr>
                <a:srgbClr val="EA0000"/>
              </a:buClr>
              <a:buFont typeface="Arial" panose="020B0604020202020204" pitchFamily="34" charset="0"/>
              <a:buChar char="•"/>
              <a:tabLst>
                <a:tab pos="134239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Mahkûm olanların varisleri, veraset hakkından mahrum edilmeyeceklerdir.</a:t>
            </a:r>
          </a:p>
          <a:p>
            <a:pPr marL="171450" indent="-171450" algn="just" eaLnBrk="0" hangingPunct="0">
              <a:lnSpc>
                <a:spcPct val="200000"/>
              </a:lnSpc>
              <a:spcBef>
                <a:spcPts val="195"/>
              </a:spcBef>
              <a:spcAft>
                <a:spcPts val="800"/>
              </a:spcAft>
              <a:buClr>
                <a:srgbClr val="EA0000"/>
              </a:buClr>
              <a:buFont typeface="Arial" panose="020B0604020202020204" pitchFamily="34" charset="0"/>
              <a:buChar char="•"/>
              <a:tabLst>
                <a:tab pos="134239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Çeşitli din ve milletlerden olan tebaaya hukuk önünde eşitlik tanınacaktır.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tr-TR" sz="110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4459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6B2321C-A58E-5012-4ED2-9D552CC567C5}"/>
              </a:ext>
            </a:extLst>
          </p:cNvPr>
          <p:cNvSpPr txBox="1"/>
          <p:nvPr/>
        </p:nvSpPr>
        <p:spPr>
          <a:xfrm>
            <a:off x="1229032" y="816522"/>
            <a:ext cx="9733936" cy="522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just" defTabSz="914400" rtl="0" eaLnBrk="0" fontAlgn="auto" latinLnBrk="0" hangingPunct="0">
              <a:lnSpc>
                <a:spcPct val="200000"/>
              </a:lnSpc>
              <a:spcBef>
                <a:spcPts val="210"/>
              </a:spcBef>
              <a:spcAft>
                <a:spcPts val="800"/>
              </a:spcAft>
              <a:buClr>
                <a:srgbClr val="EA0000"/>
              </a:buClr>
              <a:buSzTx/>
              <a:buFont typeface="Arial" panose="020B0604020202020204" pitchFamily="34" charset="0"/>
              <a:buChar char="•"/>
              <a:tabLst>
                <a:tab pos="1342390" algn="l"/>
              </a:tabLst>
              <a:defRPr/>
            </a:pP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Bütün devlet memurlarına statülerine uygun belli bir maaş bağlanacaktır.</a:t>
            </a:r>
          </a:p>
          <a:p>
            <a:pPr marL="171450" marR="1059815" lvl="0" indent="-171450" algn="just" defTabSz="914400" rtl="0" eaLnBrk="0" fontAlgn="auto" latinLnBrk="0" hangingPunct="0">
              <a:lnSpc>
                <a:spcPct val="200000"/>
              </a:lnSpc>
              <a:spcBef>
                <a:spcPts val="195"/>
              </a:spcBef>
              <a:spcAft>
                <a:spcPts val="800"/>
              </a:spcAft>
              <a:buClr>
                <a:srgbClr val="EA0000"/>
              </a:buClr>
              <a:buSzTx/>
              <a:buFont typeface="Arial" panose="020B0604020202020204" pitchFamily="34" charset="0"/>
              <a:buChar char="•"/>
              <a:tabLst>
                <a:tab pos="1342390" algn="l"/>
              </a:tabLst>
              <a:defRPr/>
            </a:pP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Rüşvet, kati olarak kalkacak ve buna cesaret edenler şiddetle cezalandırılacaklardır.</a:t>
            </a:r>
          </a:p>
          <a:p>
            <a:pPr marL="171450" marR="0" lvl="0" indent="-171450" algn="just" defTabSz="914400" rtl="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rgbClr val="EA0000"/>
              </a:buClr>
              <a:buSzTx/>
              <a:buFont typeface="Arial" panose="020B0604020202020204" pitchFamily="34" charset="0"/>
              <a:buChar char="•"/>
              <a:tabLst>
                <a:tab pos="1342390" algn="l"/>
              </a:tabLst>
              <a:defRPr/>
            </a:pP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Hükümdar bizzat kendisi bu usullere riayet etmeyi ve bunlara aykırı davranmamayı kabul ettiği gibi; ulema ve devlet ricali de bu hususta yemin edeceklerdir.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Tanzimat Fermanının yayınlanması sonucunda;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Devleti’nde Müslümanlar ve gayrimüslimler kanun önünde eşit hale gelmiştir.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tarihinde batılı hukuk kurallarına geçiş sağlanmıştır.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Padişahın yetkileri kanun gücüyle kısıtlanmıştır.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81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458C369-A1B8-407B-B473-13C097E4B40A}"/>
              </a:ext>
            </a:extLst>
          </p:cNvPr>
          <p:cNvSpPr txBox="1"/>
          <p:nvPr/>
        </p:nvSpPr>
        <p:spPr>
          <a:xfrm>
            <a:off x="779282" y="935144"/>
            <a:ext cx="10633435" cy="4987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r>
              <a:rPr lang="tr-TR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 Islahat Fermanı (1856)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Kırım Savaşı sırasında İngiltere ve Fransa, Osmanlı Devleti’ne yapmış oldukları yardım karşılığında Hıristiyanlara bazı haklar verilmesini istemişlerdir 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Bunun üzerine Abdülmecit, Paris Antlaşması’na Hıristiyanları koruyucu bir madde konulmasını engellemek üzere Islahat Fermanını ilan etmiştir.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Islahat Fermanının ilanında etkili olan unsurlar şunlardır: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Balkan isyanlarını sona erdirmek,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Osmanlıcılık idealine uygun bir toplum meydana getirmek,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Avrupa’nın baskısı,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9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57C81C7-F7F4-4F28-AB26-152E35206866}"/>
              </a:ext>
            </a:extLst>
          </p:cNvPr>
          <p:cNvSpPr txBox="1"/>
          <p:nvPr/>
        </p:nvSpPr>
        <p:spPr>
          <a:xfrm>
            <a:off x="1866509" y="720938"/>
            <a:ext cx="9125146" cy="6606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Paris Konferansı’nda Osmanlı lehine sonuç almak,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Rusya’nın azınlıklar üzerindeki etkisini kırmak,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Islahat Fermanının 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içeriği;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Tebaanın can, namus ve mal  dokunulmazlığı garanti altına alınmıştır.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İşkence, dayak, angarya yasaklanmıştır.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Gayrı Müslimlere karşı küçük düşürücü ifadeler yasaklanmıştır.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Mahkemeler herkese açık hale getirilmiş, kanunlar önünde tüm tebaanın eşitliği kabul edilmiştir.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yrı Müslimlerin devlet görevlerine atanmalarına karar verilmiştir.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Vergi işlemleri ve askerlik hizmetlerinde eşitlik getirilmiştir. </a:t>
            </a:r>
            <a:endParaRPr lang="tr-TR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endParaRPr lang="tr-TR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3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20F74E2-EC3E-4152-A03E-29E7A600A25F}"/>
              </a:ext>
            </a:extLst>
          </p:cNvPr>
          <p:cNvSpPr txBox="1"/>
          <p:nvPr/>
        </p:nvSpPr>
        <p:spPr>
          <a:xfrm>
            <a:off x="980388" y="1196113"/>
            <a:ext cx="10171521" cy="446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Islahat Fermanının ilanı ile;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Tanzimat Fermanı ile sağlanan eşitlik ortamına ilişkin ayrıntılı esaslar belirlenm</a:t>
            </a: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Osmanlı’daki Gayrimüslim ve Müslümanlar eşit duruma gelmişlerdir.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Islahat Fermanı’na tepkiler neticesinde Şam, Lübnan ve Cidde’de olaylar çıkmıştır.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Islahat Fermanı ve Avrupa’nın müdahaleci tutumu karşısında asker ve  sivil bürokratlardan oluşan bir grup 1859 yılında Sultan Abdülmecid’i  tahttan indirmek üzere harekete geçmişlerdir. (Kuleli Vakası)</a:t>
            </a:r>
            <a:endParaRPr lang="tr-TR" b="1" i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6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5F3B8BE-1F36-4715-B776-F40BEA9EB9BC}"/>
              </a:ext>
            </a:extLst>
          </p:cNvPr>
          <p:cNvSpPr txBox="1"/>
          <p:nvPr/>
        </p:nvSpPr>
        <p:spPr>
          <a:xfrm>
            <a:off x="1197204" y="677622"/>
            <a:ext cx="9964132" cy="5313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tr-TR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c. Genç Osmanlılar ve I. Meşrutiyet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yenilik hareketleri genellikle devlet adamları tarafından 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gerçekleştirilmiştir.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Tanzimat döneminde eğitim ve basının gelişmesi, Avrupa ile bağlantının artması Osmanlı’da aydın bir zümrenin oluşmasını sağlamıştır.</a:t>
            </a:r>
            <a:endParaRPr lang="tr-T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aydın zümre Avrupa’daki fikir hareketlerinden etkilenmiş, hürriyet, vatan, milliyetçilik gibi kavramları benimsemiştir.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gelişmelere paralel olarak 1865 yılında adına Genç (Yeni) Osmanlılar adı verilen grup ortaya çıkmıştır.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FC8992F-2A1B-4981-B2A1-D11D6ED85090}"/>
              </a:ext>
            </a:extLst>
          </p:cNvPr>
          <p:cNvSpPr txBox="1"/>
          <p:nvPr/>
        </p:nvSpPr>
        <p:spPr>
          <a:xfrm>
            <a:off x="906544" y="663532"/>
            <a:ext cx="10378912" cy="607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süreçte, Namık Kemal, Ali Suavi ve Ziya Paşa gibi Osmanlı aydınları Osmanlı padişahı Abdülaziz’e meşrutiyet ve anayasa taleplerini iletmişlerdir.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Genç Osmanlılar, devletin kötüye gidişini durdurma yöntemi olarak meşrutiyetin ilanını ve tüm tebaanın haklarının anayasal güvence altına alınmasını istemişlerdir.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taleplerin Sultan Abdülaziz tarafından kabul edilmemesi üzerine Genç Osmanlılar üzerindeki baskı giderek artmıştır.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95F1D3A-5D6E-4B1B-B1A3-BE02D47F1737}"/>
              </a:ext>
            </a:extLst>
          </p:cNvPr>
          <p:cNvSpPr txBox="1"/>
          <p:nvPr/>
        </p:nvSpPr>
        <p:spPr>
          <a:xfrm>
            <a:off x="906543" y="3600897"/>
            <a:ext cx="10378912" cy="1107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600" b="1" i="1" u="sng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 yöntemin önerilmesi ile ayrılıkçı isyanların önüne geçilmesi ve Avrupa’nın Osmanlı iç işlerine karışmasının önlenmesi hedeflenmiştir.</a:t>
            </a:r>
            <a:endParaRPr lang="tr-T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3752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8C04BA8-09E0-4803-AE88-A6265BA1282E}"/>
              </a:ext>
            </a:extLst>
          </p:cNvPr>
          <p:cNvSpPr txBox="1"/>
          <p:nvPr/>
        </p:nvSpPr>
        <p:spPr>
          <a:xfrm>
            <a:off x="1244337" y="1195755"/>
            <a:ext cx="9954705" cy="4040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Meşrutiyet’in ilan edilmesinde etkili olan faktörler şunlardır: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Genç Osmanlıların Meşrutiyet’in ilanı noktasında ciddi bir baskı oluşturmaları,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Abdülhamit’in tahta çıkarken Meşrutiyet’i ilan edeceği konusunda söz vermesi,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Rusya’nın Balkanlardaki </a:t>
            </a:r>
            <a:r>
              <a:rPr lang="tr-TR" sz="1800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Panislavizm</a:t>
            </a: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politikasının engellenmek istenmesi,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İstanbul Konferansı esnasında Osmanlı aleyhine kararlar alınmasının önlenmek istenmesi,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sz="1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Devleti’nin iç işlerine müdahale edilmesini istememesi,</a:t>
            </a:r>
            <a:endParaRPr lang="tr-TR" sz="1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2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10D38BB-9C5B-4EA6-A2EC-A5BDB764B373}"/>
              </a:ext>
            </a:extLst>
          </p:cNvPr>
          <p:cNvSpPr txBox="1"/>
          <p:nvPr/>
        </p:nvSpPr>
        <p:spPr>
          <a:xfrm>
            <a:off x="1074656" y="703529"/>
            <a:ext cx="10077253" cy="585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1876’da ilan edilen ve 119 maddeden oluşan Kanun-ı Esasi ile Osmanlı Devleti’nde anayasal bir yönetim oluşturulmuştur. 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anayasaya göre;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Padişahın yetkileri sınırlandırılarak meşruti yönetime geçilmiştir.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tebaasından olan ve belli koşulları taşıyan herkese seçme seçilme hakkı verilmiştir.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Halkın oylaması sonucu belirlenen mebuslardan oluşan </a:t>
            </a:r>
            <a:r>
              <a:rPr lang="tr-TR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tr-TR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Mebusan</a:t>
            </a:r>
            <a:r>
              <a:rPr lang="tr-TR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Meclisi» 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ile padişahın atadığı mebuslardan oluşan </a:t>
            </a:r>
            <a:r>
              <a:rPr lang="tr-TR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«Ayan Meclisi» 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olmak üzere ikili meclis yapısı benimsenmiştir.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Türk tarihinde ilk kez halk yönetime katılmıştır.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9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CBACD61-4337-4664-B5A9-1E7EC2657FDA}"/>
              </a:ext>
            </a:extLst>
          </p:cNvPr>
          <p:cNvSpPr txBox="1"/>
          <p:nvPr/>
        </p:nvSpPr>
        <p:spPr>
          <a:xfrm>
            <a:off x="1121791" y="761551"/>
            <a:ext cx="9992412" cy="5656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Padişaha meclisi açma ve kapama, meclis kararlarını onaylama, devlet aleyhinde çalışanları sürgüne gönderme gibi geniş yetkiler tanınmıştır. </a:t>
            </a: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Kişi hak ve özgürlükleri, mal ve konut dokunulmazlığı, mahkemelerin bağımsız olması gibi konulara da değinilmiştir.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Osmanlı’da yapılan ilk genel seçimde Mebuslar Meclisi üyeleri belirlenmiş, meclis çalışmalarına 1877’de başlamıştır.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esnada dış politikada, Rusya’nın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Panislavizm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politikası sebebiyle Balkanlarda Slav milletleri ayaklanmaya başlamıştır.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1B1F89-491D-46D2-A301-1EAA110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4997"/>
            <a:ext cx="10509504" cy="1974892"/>
          </a:xfrm>
        </p:spPr>
        <p:txBody>
          <a:bodyPr anchor="ctr">
            <a:normAutofit/>
          </a:bodyPr>
          <a:lstStyle/>
          <a:p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tr-TR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OSMANLI DEVLETİ’NDE YENİLİK HAREKETLERİ</a:t>
            </a:r>
            <a:endParaRPr lang="tr-TR" sz="2400" i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8159DF-5E36-4D0D-A8F9-E6FCBA67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6513"/>
            <a:ext cx="10441041" cy="3677082"/>
          </a:xfrm>
        </p:spPr>
        <p:txBody>
          <a:bodyPr>
            <a:noAutofit/>
          </a:bodyPr>
          <a:lstStyle/>
          <a:p>
            <a:pPr lvl="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Sultan Süleyman dönemi sonrasında 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içeride ve dışarıda meydana gelen gelişmelerin etkisiyle ciddi bir sarsıntı yaşayan Osmanlı Devleti, XVII. yüzyıldan itibaren devleti ayakta tutmak üzere ıslahat çalışmalarına başlamıştır.</a:t>
            </a:r>
          </a:p>
          <a:p>
            <a:pPr lvl="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XVIII. yüzyıl sonlarına kadar gerçekleştirilen ıslahat çalışmalarının planlı ve istikrarlı olduğunu ifade etmek mümkün olmamakla beraber, ıslahat çalışmalarının XIX. yüzyılda yoğunlaştığı görülmektedir.</a:t>
            </a:r>
            <a:endParaRPr lang="tr-TR" sz="2000" i="1" dirty="0"/>
          </a:p>
        </p:txBody>
      </p:sp>
    </p:spTree>
    <p:extLst>
      <p:ext uri="{BB962C8B-B14F-4D97-AF65-F5344CB8AC3E}">
        <p14:creationId xmlns:p14="http://schemas.microsoft.com/office/powerpoint/2010/main" val="1452592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4F5C9E3-A0B8-4E89-B7BE-8DED0006E0DA}"/>
              </a:ext>
            </a:extLst>
          </p:cNvPr>
          <p:cNvSpPr txBox="1"/>
          <p:nvPr/>
        </p:nvSpPr>
        <p:spPr>
          <a:xfrm>
            <a:off x="1084082" y="1157545"/>
            <a:ext cx="10322351" cy="392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İngiltere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«Hasta Adam»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politikası gereği Osmanlı’yı kendi kontrolünde tutmaya yönelmiştir. 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Ayrıca, Osmanlı, Avrupalı devletler tarafından gayrimüslim tebaayla ilgili ıslahat yapması konusunda baskı altına alınmıştır.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süreçte, Rusya’nın baskıları sonucu, Balkanlarda yapılacak ıslahatları görüşmek üzere İstanbul’da uluslararası bir konferans toplanmıştır.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9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A6CE63-836C-4C78-8FF6-FD216EB5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A. OSMANLI’DA PARÇALANMA TEHLİKESİNE KARŞI ISLAHAT ÇALIŞMALARI</a:t>
            </a:r>
            <a:endParaRPr lang="tr-TR" sz="4400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42E1DF-D60A-47CD-BCCD-C2E63C9F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36" y="1894029"/>
            <a:ext cx="10509504" cy="446083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220000"/>
              </a:lnSpc>
              <a:buClr>
                <a:srgbClr val="002060"/>
              </a:buClr>
              <a:buNone/>
            </a:pPr>
            <a:r>
              <a:rPr lang="tr-TR" sz="8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 Lale Devri</a:t>
            </a:r>
            <a:endParaRPr lang="en-US" sz="8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2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8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Devleti’nde 1718 yılında Avusturya ile imzalanan Pasarofça Antlaşması’ndan 1730 yılındaki Patrona Halil İsyanına kadar devam eden döneme </a:t>
            </a:r>
            <a:r>
              <a:rPr lang="tr-TR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LALE DEVRİ </a:t>
            </a:r>
            <a:r>
              <a:rPr lang="tr-TR" sz="8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denilmiştir.</a:t>
            </a:r>
          </a:p>
          <a:p>
            <a:pPr lvl="0" algn="just">
              <a:lnSpc>
                <a:spcPct val="22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8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2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8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dönemde, III. Ahmet hüküm sürmüş olup Nevşehirli Damat İbrahim Paşa sadrazam olarak görev yapmıştır.</a:t>
            </a:r>
            <a:endParaRPr lang="tr-T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v"/>
            </a:pPr>
            <a:endParaRPr lang="tr-TR" sz="2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D0A8F56-D564-4B43-8E6A-071BC5CCA3B8}"/>
              </a:ext>
            </a:extLst>
          </p:cNvPr>
          <p:cNvSpPr txBox="1"/>
          <p:nvPr/>
        </p:nvSpPr>
        <p:spPr>
          <a:xfrm>
            <a:off x="746980" y="4274794"/>
            <a:ext cx="10500360" cy="422167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tr-TR" sz="16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 Lale Devri, Osmanlı-İran Savaşları dışında, genelde barışçı bir politikanın benimsendiği devir olmuştur.</a:t>
            </a:r>
            <a:endParaRPr lang="tr-T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8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214F97E-CDFC-4607-A376-30CDA5F15791}"/>
              </a:ext>
            </a:extLst>
          </p:cNvPr>
          <p:cNvSpPr txBox="1"/>
          <p:nvPr/>
        </p:nvSpPr>
        <p:spPr>
          <a:xfrm>
            <a:off x="1112363" y="776399"/>
            <a:ext cx="10030119" cy="5399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dönemde Avrupa ile savaş yaşanmamış, Avrupa’yı daha yakından tanımak amaçlı adımlar atılmıştır.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Lale Devri’nde;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Avrupa’ya ilk kez geçici elçiler gönderilmiştir.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Sait Efendi ve İbrahim Müteferrika ilk özel matbaayı kurmuştur.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matbaada ilk basılan eser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Vankulu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Lugati’dir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Yalova’da kağıt fabrikası kurulmuştur.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7EF57FF-BB8A-4C1E-9A43-CC33471515DF}"/>
              </a:ext>
            </a:extLst>
          </p:cNvPr>
          <p:cNvSpPr txBox="1"/>
          <p:nvPr/>
        </p:nvSpPr>
        <p:spPr>
          <a:xfrm>
            <a:off x="1225485" y="4903388"/>
            <a:ext cx="9854152" cy="7914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tr-TR" sz="1600" b="1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İlmiye sınıfının dini ve ekonomik kaygıları sebebiyle matbaanın kullanımı gecikmiştir. 1727’den itibaren dini eserler dışında farklı konularda kitaplar basılmıştır.</a:t>
            </a:r>
            <a:endParaRPr lang="tr-TR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0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1C8D67D-A2C8-4783-BD77-068BD1D13DAD}"/>
              </a:ext>
            </a:extLst>
          </p:cNvPr>
          <p:cNvSpPr txBox="1"/>
          <p:nvPr/>
        </p:nvSpPr>
        <p:spPr>
          <a:xfrm>
            <a:off x="1093509" y="823903"/>
            <a:ext cx="9992413" cy="559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Tulumbacılar Bölüğü adı ile ilk kez bir itfaiye bölüğü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İstanbul’da kumaş fabrikası ve İznik’te çini atölyesi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İlk kez çiçek aşısı uygulanmıştır.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İstanbul’un çeşitli yerlerinde pek çok kütüphane açılmıştır.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Pek çok klasik eser Türkçeye çevrilmiştir.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Lale Devri Osmanlı Devleti’nde, batının üstünlüğünün kabul edildiği ve batının örnek alınarak ıslahatların gerçekleştirildiği ilk dönem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tabLst>
                <a:tab pos="457200" algn="l"/>
              </a:tabLst>
            </a:pPr>
            <a:endParaRPr lang="tr-TR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0D66305-397B-4920-946C-1E90670DBC72}"/>
              </a:ext>
            </a:extLst>
          </p:cNvPr>
          <p:cNvSpPr txBox="1"/>
          <p:nvPr/>
        </p:nvSpPr>
        <p:spPr>
          <a:xfrm>
            <a:off x="1118647" y="3906883"/>
            <a:ext cx="9979844" cy="79149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tr-TR" sz="16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 Lale Devri’nde bilim, teknik ve sanat alanında ıslahatlara yoğunlaşan Osmanlı, askeri alana yönelik ıslahatları daha sınırlı tutmuştur.</a:t>
            </a:r>
            <a:endParaRPr lang="tr-T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8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FFD128C-0934-464A-8DE2-DA52329C4A46}"/>
              </a:ext>
            </a:extLst>
          </p:cNvPr>
          <p:cNvSpPr txBox="1"/>
          <p:nvPr/>
        </p:nvSpPr>
        <p:spPr>
          <a:xfrm>
            <a:off x="942975" y="775164"/>
            <a:ext cx="10306050" cy="530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Lale Devri’nde halkın büyük bir kısmı zor durumdayken İstanbul'da bazı devlet adamlarının rahat içinde yaşamaları, eğlenceye düşkünlükleri halk arasında huzursuzluğa neden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Patrona Halil’in çıkardığı isyan sonucu Lale Devri sona ermiş, Nevşehirli Damat İbrahim Paşa ve yakınları öldürülmüş, III. Ahmet tahttan indirilmiştir.</a:t>
            </a:r>
          </a:p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III. Selim Dönemi Islahatları</a:t>
            </a:r>
            <a:endParaRPr lang="tr-TR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1789 yılında tahta çıkan III. Selim, devletin kötü gidişatına engel olmak üzere 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tedbirler almak amacıyla,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devletin önde gelen yöneticilerinden oluşan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«Meşveret Meclisi»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ismiyle bir danışma kurulu kurmuştur. </a:t>
            </a:r>
          </a:p>
        </p:txBody>
      </p:sp>
    </p:spTree>
    <p:extLst>
      <p:ext uri="{BB962C8B-B14F-4D97-AF65-F5344CB8AC3E}">
        <p14:creationId xmlns:p14="http://schemas.microsoft.com/office/powerpoint/2010/main" val="215709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C3A3EC8-14BF-42A1-B3FD-E3571D1D4ECB}"/>
              </a:ext>
            </a:extLst>
          </p:cNvPr>
          <p:cNvSpPr txBox="1"/>
          <p:nvPr/>
        </p:nvSpPr>
        <p:spPr>
          <a:xfrm>
            <a:off x="885824" y="634726"/>
            <a:ext cx="10544175" cy="585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Meşveret Meclisi’nde tartışılan görüşlerin etkisiyle, Nizam-ı </a:t>
            </a:r>
            <a:r>
              <a:rPr lang="tr-TR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Cedid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ismiyle </a:t>
            </a: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askeri ve idari alana yönelik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dizi ıslahat gerçekleştirilmiştir. 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göre;</a:t>
            </a:r>
            <a:endParaRPr lang="tr-TR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«Nizam-ı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Cedid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ismiyle batı tarzında ordu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Nizam-ı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Cedid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ordusunun ihtiyaçlarını karşılamak üzere «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İrad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-ı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Cedid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adıyla ayrı bir hazine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Nizam-ı </a:t>
            </a:r>
            <a:r>
              <a:rPr lang="tr-TR" b="1" i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Cedid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ordusunun talimlerini gerçekleştirmesi için Selimiye ve Levent kışlaları açılmıştır.</a:t>
            </a:r>
            <a:r>
              <a:rPr lang="tr-TR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orduya eğitim vermek üzere İsveç ve Fransa’dan uzmanlar getirilmiştir.</a:t>
            </a:r>
            <a:endParaRPr lang="tr-TR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Clr>
                <a:srgbClr val="00206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7DD7EFA-59D8-4435-8687-18EF43999DC1}"/>
              </a:ext>
            </a:extLst>
          </p:cNvPr>
          <p:cNvSpPr txBox="1"/>
          <p:nvPr/>
        </p:nvSpPr>
        <p:spPr>
          <a:xfrm>
            <a:off x="862012" y="637610"/>
            <a:ext cx="10467975" cy="575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Mühendishane-i </a:t>
            </a:r>
            <a:r>
              <a:rPr lang="tr-TR" b="1" i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Berr</a:t>
            </a: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-i Hümayun ve Mühendishane-i Bahr-i Hümayun adıyla, 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 ve Deniz Mühendishanesi modernize edilmiştir.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Batıdaki bilim, teknik ve siyasi alandaki gelişmeleri takip edebilmek amacıyla Londra, Paris, Viyana, Berlin gibi merkezlerde </a:t>
            </a:r>
            <a:r>
              <a:rPr lang="tr-TR" b="1" i="1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daimî elçilikler 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Okullarda yabancı dil olarak Fransızca</a:t>
            </a: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okutulmaya başlanmıştır.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Yerli malı kullanımı teşvik edilmiştir.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İlk devlet matbaası kurulmuştur.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Selim, ıslahatlardan rahatsız olan yeniçeriler tarafından «Kabakçı Mustafa İsyanı» sonucu tahttan indirilmiştir.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8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E90C0782D2B124E8B56F6681AC54098" ma:contentTypeVersion="7" ma:contentTypeDescription="Yeni belge oluşturun." ma:contentTypeScope="" ma:versionID="5fad555e9d9b7d87f22c39e7aafc5781">
  <xsd:schema xmlns:xsd="http://www.w3.org/2001/XMLSchema" xmlns:xs="http://www.w3.org/2001/XMLSchema" xmlns:p="http://schemas.microsoft.com/office/2006/metadata/properties" xmlns:ns2="b4c26fea-0ae9-480d-bc69-8aed782699f5" targetNamespace="http://schemas.microsoft.com/office/2006/metadata/properties" ma:root="true" ma:fieldsID="3102fd297c196f7fd53774cf27164001" ns2:_="">
    <xsd:import namespace="b4c26fea-0ae9-480d-bc69-8aed78269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26fea-0ae9-480d-bc69-8aed78269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71F2AD-CD88-4908-B6DD-23A0127BA1C8}"/>
</file>

<file path=customXml/itemProps2.xml><?xml version="1.0" encoding="utf-8"?>
<ds:datastoreItem xmlns:ds="http://schemas.openxmlformats.org/officeDocument/2006/customXml" ds:itemID="{2293759D-5E04-4BBD-A3AB-759C0AE23012}"/>
</file>

<file path=customXml/itemProps3.xml><?xml version="1.0" encoding="utf-8"?>
<ds:datastoreItem xmlns:ds="http://schemas.openxmlformats.org/officeDocument/2006/customXml" ds:itemID="{3687919E-65E0-41F4-B1FC-42B30708D42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1952</Words>
  <Application>Microsoft Office PowerPoint</Application>
  <PresentationFormat>Geniş ekran</PresentationFormat>
  <Paragraphs>184</Paragraphs>
  <Slides>30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Teması</vt:lpstr>
      <vt:lpstr> ATATÜRK İLKELERİ VE İNKIlâP TARİHİ I</vt:lpstr>
      <vt:lpstr>İÇİNDEKİLER</vt:lpstr>
      <vt:lpstr> OSMANLI DEVLETİ’NDE YENİLİK HAREKETLERİ</vt:lpstr>
      <vt:lpstr>A. OSMANLI’DA PARÇALANMA TEHLİKESİNE KARŞI ISLAHAT ÇALIŞMALARI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B. XIX.YÜZYILDA  OSMANLI’DA  ÖNEMLİ SİYASAL GELİŞMELER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ATATÜRK İLKELERİ VE İNKIlâP TARİHİ I</dc:title>
  <dc:creator>365Plus</dc:creator>
  <cp:lastModifiedBy>12614</cp:lastModifiedBy>
  <cp:revision>43</cp:revision>
  <dcterms:created xsi:type="dcterms:W3CDTF">2020-10-16T16:00:02Z</dcterms:created>
  <dcterms:modified xsi:type="dcterms:W3CDTF">2023-10-16T11:55:01Z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0x010100AE90C0782D2B124E8B56F6681AC54098</vt:lpwstr>
  </property>
</Properties>
</file>