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9" r:id="rId21"/>
    <p:sldId id="281" r:id="rId22"/>
    <p:sldId id="282" r:id="rId23"/>
    <p:sldId id="283" r:id="rId24"/>
    <p:sldId id="284" r:id="rId25"/>
    <p:sldId id="285" r:id="rId26"/>
    <p:sldId id="290" r:id="rId27"/>
    <p:sldId id="286" r:id="rId28"/>
    <p:sldId id="287" r:id="rId29"/>
    <p:sldId id="288" r:id="rId30"/>
    <p:sldId id="291" r:id="rId31"/>
    <p:sldId id="289" r:id="rId3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65Plus" initials="3" lastIdx="4" clrIdx="0">
    <p:extLst>
      <p:ext uri="{19B8F6BF-5375-455C-9EA6-DF929625EA0E}">
        <p15:presenceInfo xmlns:p15="http://schemas.microsoft.com/office/powerpoint/2012/main" userId="S::c132@uqxss.onmicrosoft.com::7a102eae-0c72-4eaa-b27d-65b671941d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0T13:26:55.243" idx="3">
    <p:pos x="7064" y="4024"/>
    <p:text>Görsel atam@gov.tr adresinden alınmıştır.</p:text>
    <p:extLst>
      <p:ext uri="{C676402C-5697-4E1C-873F-D02D1690AC5C}">
        <p15:threadingInfo xmlns:p15="http://schemas.microsoft.com/office/powerpoint/2012/main" timeZoneBias="-180"/>
      </p:ext>
    </p:extLst>
  </p:cm>
  <p:cm authorId="1" dt="2020-10-10T13:27:42.810" idx="4">
    <p:pos x="7064" y="4160"/>
    <p:text>https://www.atam.gov.tr/fotograflar/i%cc%87nkilaplar-do%cc%88nemi</p:text>
    <p:extLst>
      <p:ext uri="{C676402C-5697-4E1C-873F-D02D1690AC5C}">
        <p15:threadingInfo xmlns:p15="http://schemas.microsoft.com/office/powerpoint/2012/main" timeZoneBias="-180">
          <p15:parentCm authorId="1" idx="3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505427-9D63-4037-9C05-4A04FBE703EA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9AE8B4-1D54-4727-8140-FB389BF4A0D1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tr-TR" sz="20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A. İSTİBDAD DÖNEMİ</a:t>
          </a:r>
          <a:endParaRPr lang="en-US" sz="2000" b="1" i="1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93687F-B68C-459C-9FA5-C5FDC721D69F}" type="parTrans" cxnId="{8325D4F3-8C55-4803-8EA5-816596B9A626}">
      <dgm:prSet/>
      <dgm:spPr/>
      <dgm:t>
        <a:bodyPr/>
        <a:lstStyle/>
        <a:p>
          <a:endParaRPr lang="en-US"/>
        </a:p>
      </dgm:t>
    </dgm:pt>
    <dgm:pt modelId="{3ECFC5F9-AC92-4162-8A09-9E3392BB9788}" type="sibTrans" cxnId="{8325D4F3-8C55-4803-8EA5-816596B9A626}">
      <dgm:prSet/>
      <dgm:spPr/>
      <dgm:t>
        <a:bodyPr/>
        <a:lstStyle/>
        <a:p>
          <a:endParaRPr lang="en-US"/>
        </a:p>
      </dgm:t>
    </dgm:pt>
    <dgm:pt modelId="{28F46C84-411D-47EF-AED9-8744C3BE2DCF}">
      <dgm:prSet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tr-TR" sz="20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B. İTTİHAT TERAKKİ VE II. MEŞRUTİYET</a:t>
          </a:r>
          <a:endParaRPr lang="en-US" sz="2000" b="1" i="1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71AD3E-5CCC-4024-A1B6-024615E35E7B}" type="parTrans" cxnId="{F3307479-CF98-4C37-A2A7-FC179E00FF41}">
      <dgm:prSet/>
      <dgm:spPr/>
      <dgm:t>
        <a:bodyPr/>
        <a:lstStyle/>
        <a:p>
          <a:endParaRPr lang="en-US"/>
        </a:p>
      </dgm:t>
    </dgm:pt>
    <dgm:pt modelId="{AAB2870C-5A45-4DAA-AEFC-A2C95A38E866}" type="sibTrans" cxnId="{F3307479-CF98-4C37-A2A7-FC179E00FF41}">
      <dgm:prSet/>
      <dgm:spPr/>
      <dgm:t>
        <a:bodyPr/>
        <a:lstStyle/>
        <a:p>
          <a:endParaRPr lang="en-US"/>
        </a:p>
      </dgm:t>
    </dgm:pt>
    <dgm:pt modelId="{1A09627E-262B-4203-B6C5-A2F507107BB4}">
      <dgm:prSet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tr-TR" sz="20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C. FİKİR AKIMLARI</a:t>
          </a:r>
          <a:endParaRPr lang="en-US" sz="2000" b="1" i="1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1588A6-1B07-45D3-B8E6-D0685F879C47}" type="parTrans" cxnId="{BCF86204-106E-47DB-89E4-42DCBA8CFFF3}">
      <dgm:prSet/>
      <dgm:spPr/>
      <dgm:t>
        <a:bodyPr/>
        <a:lstStyle/>
        <a:p>
          <a:endParaRPr lang="en-US"/>
        </a:p>
      </dgm:t>
    </dgm:pt>
    <dgm:pt modelId="{A76E8C07-EB91-4675-8BE6-AE1CAB5FFEB7}" type="sibTrans" cxnId="{BCF86204-106E-47DB-89E4-42DCBA8CFFF3}">
      <dgm:prSet/>
      <dgm:spPr/>
      <dgm:t>
        <a:bodyPr/>
        <a:lstStyle/>
        <a:p>
          <a:endParaRPr lang="en-US"/>
        </a:p>
      </dgm:t>
    </dgm:pt>
    <dgm:pt modelId="{B763FD1D-1415-42B3-BCB7-46882991DE78}">
      <dgm:prSet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tr-TR" sz="20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D. TRABLUSGARP SAVAŞI</a:t>
          </a:r>
          <a:endParaRPr lang="en-US" sz="2000" b="1" i="1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007690-0F1B-47E0-B11A-22683145DA90}" type="parTrans" cxnId="{A327B035-9C28-495A-BCAA-7FBCF3F8751D}">
      <dgm:prSet/>
      <dgm:spPr/>
      <dgm:t>
        <a:bodyPr/>
        <a:lstStyle/>
        <a:p>
          <a:endParaRPr lang="en-US"/>
        </a:p>
      </dgm:t>
    </dgm:pt>
    <dgm:pt modelId="{C26336F3-BE81-463E-AB3B-ABEE99BDC518}" type="sibTrans" cxnId="{A327B035-9C28-495A-BCAA-7FBCF3F8751D}">
      <dgm:prSet/>
      <dgm:spPr/>
      <dgm:t>
        <a:bodyPr/>
        <a:lstStyle/>
        <a:p>
          <a:endParaRPr lang="en-US"/>
        </a:p>
      </dgm:t>
    </dgm:pt>
    <dgm:pt modelId="{20464CF2-A36F-4B7B-B3A4-1384EBB63A83}">
      <dgm:prSet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tr-TR" sz="20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E. BALKAN SAVAŞLARI</a:t>
          </a:r>
          <a:endParaRPr lang="en-US" sz="2000" b="1" i="1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A82788-0E74-4C6D-8626-A3A584E7E173}" type="parTrans" cxnId="{9834B747-F4E8-447E-B975-1F07FDE29FC3}">
      <dgm:prSet/>
      <dgm:spPr/>
      <dgm:t>
        <a:bodyPr/>
        <a:lstStyle/>
        <a:p>
          <a:endParaRPr lang="en-US"/>
        </a:p>
      </dgm:t>
    </dgm:pt>
    <dgm:pt modelId="{DD8B7EE9-9819-4E92-8E6A-AAE7DE9A13E4}" type="sibTrans" cxnId="{9834B747-F4E8-447E-B975-1F07FDE29FC3}">
      <dgm:prSet/>
      <dgm:spPr/>
      <dgm:t>
        <a:bodyPr/>
        <a:lstStyle/>
        <a:p>
          <a:endParaRPr lang="en-US"/>
        </a:p>
      </dgm:t>
    </dgm:pt>
    <dgm:pt modelId="{95E94492-55F3-49DB-BE96-15A3846391CA}" type="pres">
      <dgm:prSet presAssocID="{9E505427-9D63-4037-9C05-4A04FBE703EA}" presName="linear" presStyleCnt="0">
        <dgm:presLayoutVars>
          <dgm:animLvl val="lvl"/>
          <dgm:resizeHandles val="exact"/>
        </dgm:presLayoutVars>
      </dgm:prSet>
      <dgm:spPr/>
    </dgm:pt>
    <dgm:pt modelId="{EB81D4AF-9BAC-4A31-82C6-22BC4CDE0240}" type="pres">
      <dgm:prSet presAssocID="{029AE8B4-1D54-4727-8140-FB389BF4A0D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1894259-9205-40EE-B601-53D808D9EE8C}" type="pres">
      <dgm:prSet presAssocID="{3ECFC5F9-AC92-4162-8A09-9E3392BB9788}" presName="spacer" presStyleCnt="0"/>
      <dgm:spPr/>
    </dgm:pt>
    <dgm:pt modelId="{DAD8097E-1D0F-47A3-AB8D-353EA7976952}" type="pres">
      <dgm:prSet presAssocID="{28F46C84-411D-47EF-AED9-8744C3BE2DC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AAE6D0B-36C0-470E-80D7-B7AB4CFB950F}" type="pres">
      <dgm:prSet presAssocID="{AAB2870C-5A45-4DAA-AEFC-A2C95A38E866}" presName="spacer" presStyleCnt="0"/>
      <dgm:spPr/>
    </dgm:pt>
    <dgm:pt modelId="{2937A74E-15A1-4ED4-86BF-25993155C407}" type="pres">
      <dgm:prSet presAssocID="{1A09627E-262B-4203-B6C5-A2F507107BB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F4FE45C-4429-4080-B8A4-A4D806165057}" type="pres">
      <dgm:prSet presAssocID="{A76E8C07-EB91-4675-8BE6-AE1CAB5FFEB7}" presName="spacer" presStyleCnt="0"/>
      <dgm:spPr/>
    </dgm:pt>
    <dgm:pt modelId="{4E29CD24-FDF5-44B2-9033-C7EB0F242FA2}" type="pres">
      <dgm:prSet presAssocID="{B763FD1D-1415-42B3-BCB7-46882991DE78}" presName="parentText" presStyleLbl="node1" presStyleIdx="3" presStyleCnt="5" custLinFactNeighborX="0" custLinFactNeighborY="48287">
        <dgm:presLayoutVars>
          <dgm:chMax val="0"/>
          <dgm:bulletEnabled val="1"/>
        </dgm:presLayoutVars>
      </dgm:prSet>
      <dgm:spPr/>
    </dgm:pt>
    <dgm:pt modelId="{6F192AF4-D40C-4674-90C1-0B7D6F160ED9}" type="pres">
      <dgm:prSet presAssocID="{C26336F3-BE81-463E-AB3B-ABEE99BDC518}" presName="spacer" presStyleCnt="0"/>
      <dgm:spPr/>
    </dgm:pt>
    <dgm:pt modelId="{57A2F72D-9B0A-49C1-A92C-BBEC7A900607}" type="pres">
      <dgm:prSet presAssocID="{20464CF2-A36F-4B7B-B3A4-1384EBB63A8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CF86204-106E-47DB-89E4-42DCBA8CFFF3}" srcId="{9E505427-9D63-4037-9C05-4A04FBE703EA}" destId="{1A09627E-262B-4203-B6C5-A2F507107BB4}" srcOrd="2" destOrd="0" parTransId="{E01588A6-1B07-45D3-B8E6-D0685F879C47}" sibTransId="{A76E8C07-EB91-4675-8BE6-AE1CAB5FFEB7}"/>
    <dgm:cxn modelId="{4396992B-A1D4-47B6-A692-FFDBFF81B81E}" type="presOf" srcId="{28F46C84-411D-47EF-AED9-8744C3BE2DCF}" destId="{DAD8097E-1D0F-47A3-AB8D-353EA7976952}" srcOrd="0" destOrd="0" presId="urn:microsoft.com/office/officeart/2005/8/layout/vList2"/>
    <dgm:cxn modelId="{A327B035-9C28-495A-BCAA-7FBCF3F8751D}" srcId="{9E505427-9D63-4037-9C05-4A04FBE703EA}" destId="{B763FD1D-1415-42B3-BCB7-46882991DE78}" srcOrd="3" destOrd="0" parTransId="{70007690-0F1B-47E0-B11A-22683145DA90}" sibTransId="{C26336F3-BE81-463E-AB3B-ABEE99BDC518}"/>
    <dgm:cxn modelId="{AA2DDC44-0FA3-472F-9B71-772AD8E03838}" type="presOf" srcId="{029AE8B4-1D54-4727-8140-FB389BF4A0D1}" destId="{EB81D4AF-9BAC-4A31-82C6-22BC4CDE0240}" srcOrd="0" destOrd="0" presId="urn:microsoft.com/office/officeart/2005/8/layout/vList2"/>
    <dgm:cxn modelId="{9834B747-F4E8-447E-B975-1F07FDE29FC3}" srcId="{9E505427-9D63-4037-9C05-4A04FBE703EA}" destId="{20464CF2-A36F-4B7B-B3A4-1384EBB63A83}" srcOrd="4" destOrd="0" parTransId="{25A82788-0E74-4C6D-8626-A3A584E7E173}" sibTransId="{DD8B7EE9-9819-4E92-8E6A-AAE7DE9A13E4}"/>
    <dgm:cxn modelId="{F9299E4A-54A8-4603-8DF3-62478966180A}" type="presOf" srcId="{9E505427-9D63-4037-9C05-4A04FBE703EA}" destId="{95E94492-55F3-49DB-BE96-15A3846391CA}" srcOrd="0" destOrd="0" presId="urn:microsoft.com/office/officeart/2005/8/layout/vList2"/>
    <dgm:cxn modelId="{05A29F54-1374-47BE-A966-4DDD57C84D88}" type="presOf" srcId="{20464CF2-A36F-4B7B-B3A4-1384EBB63A83}" destId="{57A2F72D-9B0A-49C1-A92C-BBEC7A900607}" srcOrd="0" destOrd="0" presId="urn:microsoft.com/office/officeart/2005/8/layout/vList2"/>
    <dgm:cxn modelId="{F3307479-CF98-4C37-A2A7-FC179E00FF41}" srcId="{9E505427-9D63-4037-9C05-4A04FBE703EA}" destId="{28F46C84-411D-47EF-AED9-8744C3BE2DCF}" srcOrd="1" destOrd="0" parTransId="{CF71AD3E-5CCC-4024-A1B6-024615E35E7B}" sibTransId="{AAB2870C-5A45-4DAA-AEFC-A2C95A38E866}"/>
    <dgm:cxn modelId="{982006B7-450E-42EB-8100-5D3BE555EC89}" type="presOf" srcId="{1A09627E-262B-4203-B6C5-A2F507107BB4}" destId="{2937A74E-15A1-4ED4-86BF-25993155C407}" srcOrd="0" destOrd="0" presId="urn:microsoft.com/office/officeart/2005/8/layout/vList2"/>
    <dgm:cxn modelId="{8325D4F3-8C55-4803-8EA5-816596B9A626}" srcId="{9E505427-9D63-4037-9C05-4A04FBE703EA}" destId="{029AE8B4-1D54-4727-8140-FB389BF4A0D1}" srcOrd="0" destOrd="0" parTransId="{C893687F-B68C-459C-9FA5-C5FDC721D69F}" sibTransId="{3ECFC5F9-AC92-4162-8A09-9E3392BB9788}"/>
    <dgm:cxn modelId="{D97C56FB-C184-444E-A0F5-751A28976A25}" type="presOf" srcId="{B763FD1D-1415-42B3-BCB7-46882991DE78}" destId="{4E29CD24-FDF5-44B2-9033-C7EB0F242FA2}" srcOrd="0" destOrd="0" presId="urn:microsoft.com/office/officeart/2005/8/layout/vList2"/>
    <dgm:cxn modelId="{6BE84CCE-C480-4587-901D-BC882F29510A}" type="presParOf" srcId="{95E94492-55F3-49DB-BE96-15A3846391CA}" destId="{EB81D4AF-9BAC-4A31-82C6-22BC4CDE0240}" srcOrd="0" destOrd="0" presId="urn:microsoft.com/office/officeart/2005/8/layout/vList2"/>
    <dgm:cxn modelId="{BAC50599-4797-4EDE-BA91-FBB3D399631C}" type="presParOf" srcId="{95E94492-55F3-49DB-BE96-15A3846391CA}" destId="{21894259-9205-40EE-B601-53D808D9EE8C}" srcOrd="1" destOrd="0" presId="urn:microsoft.com/office/officeart/2005/8/layout/vList2"/>
    <dgm:cxn modelId="{E4B12D4A-5808-4A3E-B2FB-190775734DB5}" type="presParOf" srcId="{95E94492-55F3-49DB-BE96-15A3846391CA}" destId="{DAD8097E-1D0F-47A3-AB8D-353EA7976952}" srcOrd="2" destOrd="0" presId="urn:microsoft.com/office/officeart/2005/8/layout/vList2"/>
    <dgm:cxn modelId="{DDB03FCC-9CFE-4B3E-9B3E-CA06252F8495}" type="presParOf" srcId="{95E94492-55F3-49DB-BE96-15A3846391CA}" destId="{0AAE6D0B-36C0-470E-80D7-B7AB4CFB950F}" srcOrd="3" destOrd="0" presId="urn:microsoft.com/office/officeart/2005/8/layout/vList2"/>
    <dgm:cxn modelId="{A68DA82B-0512-4D73-8A17-B94318D599CD}" type="presParOf" srcId="{95E94492-55F3-49DB-BE96-15A3846391CA}" destId="{2937A74E-15A1-4ED4-86BF-25993155C407}" srcOrd="4" destOrd="0" presId="urn:microsoft.com/office/officeart/2005/8/layout/vList2"/>
    <dgm:cxn modelId="{C9A50E3B-8061-4B10-8FF3-EB973E287348}" type="presParOf" srcId="{95E94492-55F3-49DB-BE96-15A3846391CA}" destId="{6F4FE45C-4429-4080-B8A4-A4D806165057}" srcOrd="5" destOrd="0" presId="urn:microsoft.com/office/officeart/2005/8/layout/vList2"/>
    <dgm:cxn modelId="{79DB15F6-7F00-4BD8-959F-A869BBD56727}" type="presParOf" srcId="{95E94492-55F3-49DB-BE96-15A3846391CA}" destId="{4E29CD24-FDF5-44B2-9033-C7EB0F242FA2}" srcOrd="6" destOrd="0" presId="urn:microsoft.com/office/officeart/2005/8/layout/vList2"/>
    <dgm:cxn modelId="{A56AB7B0-EA23-4493-92E1-2BE1B746D4EB}" type="presParOf" srcId="{95E94492-55F3-49DB-BE96-15A3846391CA}" destId="{6F192AF4-D40C-4674-90C1-0B7D6F160ED9}" srcOrd="7" destOrd="0" presId="urn:microsoft.com/office/officeart/2005/8/layout/vList2"/>
    <dgm:cxn modelId="{FE08CE71-E119-4F2B-B2E8-6489852E506E}" type="presParOf" srcId="{95E94492-55F3-49DB-BE96-15A3846391CA}" destId="{57A2F72D-9B0A-49C1-A92C-BBEC7A900607}" srcOrd="8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1D4AF-9BAC-4A31-82C6-22BC4CDE0240}">
      <dsp:nvSpPr>
        <dsp:cNvPr id="0" name=""/>
        <dsp:cNvSpPr/>
      </dsp:nvSpPr>
      <dsp:spPr>
        <a:xfrm>
          <a:off x="0" y="7487"/>
          <a:ext cx="10168127" cy="6552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i="1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A. İSTİBDAD DÖNEMİ</a:t>
          </a:r>
          <a:endParaRPr lang="en-US" sz="2000" b="1" i="1" kern="1200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84" y="39471"/>
        <a:ext cx="10104159" cy="591232"/>
      </dsp:txXfrm>
    </dsp:sp>
    <dsp:sp modelId="{DAD8097E-1D0F-47A3-AB8D-353EA7976952}">
      <dsp:nvSpPr>
        <dsp:cNvPr id="0" name=""/>
        <dsp:cNvSpPr/>
      </dsp:nvSpPr>
      <dsp:spPr>
        <a:xfrm>
          <a:off x="0" y="763487"/>
          <a:ext cx="10168127" cy="655200"/>
        </a:xfrm>
        <a:prstGeom prst="roundRect">
          <a:avLst/>
        </a:prstGeom>
        <a:solidFill>
          <a:schemeClr val="bg2"/>
        </a:soli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i="1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B. İTTİHAT TERAKKİ VE II. MEŞRUTİYET</a:t>
          </a:r>
          <a:endParaRPr lang="en-US" sz="2000" b="1" i="1" kern="1200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84" y="795471"/>
        <a:ext cx="10104159" cy="591232"/>
      </dsp:txXfrm>
    </dsp:sp>
    <dsp:sp modelId="{2937A74E-15A1-4ED4-86BF-25993155C407}">
      <dsp:nvSpPr>
        <dsp:cNvPr id="0" name=""/>
        <dsp:cNvSpPr/>
      </dsp:nvSpPr>
      <dsp:spPr>
        <a:xfrm>
          <a:off x="0" y="1519488"/>
          <a:ext cx="10168127" cy="655200"/>
        </a:xfrm>
        <a:prstGeom prst="roundRect">
          <a:avLst/>
        </a:prstGeom>
        <a:solidFill>
          <a:schemeClr val="bg2"/>
        </a:soli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i="1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C. FİKİR AKIMLARI</a:t>
          </a:r>
          <a:endParaRPr lang="en-US" sz="2000" b="1" i="1" kern="1200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84" y="1551472"/>
        <a:ext cx="10104159" cy="591232"/>
      </dsp:txXfrm>
    </dsp:sp>
    <dsp:sp modelId="{4E29CD24-FDF5-44B2-9033-C7EB0F242FA2}">
      <dsp:nvSpPr>
        <dsp:cNvPr id="0" name=""/>
        <dsp:cNvSpPr/>
      </dsp:nvSpPr>
      <dsp:spPr>
        <a:xfrm>
          <a:off x="0" y="2324161"/>
          <a:ext cx="10168127" cy="655200"/>
        </a:xfrm>
        <a:prstGeom prst="roundRect">
          <a:avLst/>
        </a:prstGeom>
        <a:solidFill>
          <a:schemeClr val="bg2"/>
        </a:soli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i="1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D. TRABLUSGARP SAVAŞI</a:t>
          </a:r>
          <a:endParaRPr lang="en-US" sz="2000" b="1" i="1" kern="1200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84" y="2356145"/>
        <a:ext cx="10104159" cy="591232"/>
      </dsp:txXfrm>
    </dsp:sp>
    <dsp:sp modelId="{57A2F72D-9B0A-49C1-A92C-BBEC7A900607}">
      <dsp:nvSpPr>
        <dsp:cNvPr id="0" name=""/>
        <dsp:cNvSpPr/>
      </dsp:nvSpPr>
      <dsp:spPr>
        <a:xfrm>
          <a:off x="0" y="3031488"/>
          <a:ext cx="10168127" cy="655200"/>
        </a:xfrm>
        <a:prstGeom prst="roundRect">
          <a:avLst/>
        </a:prstGeom>
        <a:solidFill>
          <a:schemeClr val="bg2"/>
        </a:soli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i="1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E. BALKAN SAVAŞLARI</a:t>
          </a:r>
          <a:endParaRPr lang="en-US" sz="2000" b="1" i="1" kern="1200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84" y="3063472"/>
        <a:ext cx="10104159" cy="591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B83D-A884-4B44-B4E7-F1C0102978F7}" type="datetimeFigureOut">
              <a:rPr lang="tr-TR" smtClean="0"/>
              <a:t>25.10.2021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89E86-56DE-4EC7-BB02-8886E7761D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44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89E86-56DE-4EC7-BB02-8886E7761DA4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79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56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4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4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1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0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3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3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7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5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5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CB550F7-5263-4666-8309-B8610D3CE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867742" cy="3204134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br>
              <a:rPr kumimoji="0" lang="tr-TR" sz="4400" b="1" i="0" u="none" strike="noStrike" kern="1200" cap="all" spc="20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tr-TR" sz="3200" b="1" i="1" u="none" strike="noStrike" kern="1200" cap="all" spc="20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ATATÜRK İLKELERİ VE </a:t>
            </a:r>
            <a:r>
              <a:rPr kumimoji="0" lang="tr-TR" sz="3200" b="1" i="1" u="none" strike="noStrike" kern="1200" cap="all" spc="200" normalizeH="0" baseline="0" noProof="0" dirty="0" err="1">
                <a:ln>
                  <a:noFill/>
                </a:ln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İNKIlâP</a:t>
            </a:r>
            <a:r>
              <a:rPr kumimoji="0" lang="tr-TR" sz="3200" b="1" i="1" u="none" strike="noStrike" kern="1200" cap="all" spc="20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TARİHİ I</a:t>
            </a:r>
            <a:endParaRPr lang="tr-TR" sz="4400" i="1" dirty="0">
              <a:solidFill>
                <a:srgbClr val="0070C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3DAEABF-F32F-4E1D-838A-83867CC2E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4867742" cy="140908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i="1" u="sng" dirty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4.HAFTA</a:t>
            </a:r>
            <a:r>
              <a:rPr lang="tr-TR" sz="2000" b="1" i="1" dirty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XX. YÜZYIL BAŞLARINDA  OSMANLI DEVLETİ</a:t>
            </a:r>
          </a:p>
        </p:txBody>
      </p:sp>
      <p:sp>
        <p:nvSpPr>
          <p:cNvPr id="68" name="Rectangle 6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Resim 4" descr="fotoğraf, metin, adam, poz içeren bir resim&#10;&#10;Açıklama otomatik olarak oluşturuldu">
            <a:extLst>
              <a:ext uri="{FF2B5EF4-FFF2-40B4-BE49-F238E27FC236}">
                <a16:creationId xmlns:a16="http://schemas.microsoft.com/office/drawing/2014/main" id="{EAE6B8F4-8B47-4D07-91A1-761147A671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4" b="36153"/>
          <a:stretch/>
        </p:blipFill>
        <p:spPr>
          <a:xfrm>
            <a:off x="5472332" y="720789"/>
            <a:ext cx="6550898" cy="54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87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ED3E018-F671-42BA-B282-94C4A99E6247}"/>
              </a:ext>
            </a:extLst>
          </p:cNvPr>
          <p:cNvSpPr txBox="1"/>
          <p:nvPr/>
        </p:nvSpPr>
        <p:spPr>
          <a:xfrm>
            <a:off x="952500" y="1392702"/>
            <a:ext cx="10201275" cy="412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gelişmelerin yaşandığı sırada, </a:t>
            </a:r>
            <a:r>
              <a:rPr lang="tr-TR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Reval’de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İngiltere ve Rusya bir görüşme gerçekleştirmiştir. (1908)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Burada, İngiltere ve Rusya, Makedonya’nın Osmanlı’dan ayrılması konusunda görüş birliğine varmışlardır. 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İttihat ve Terakki Cemiyeti, </a:t>
            </a:r>
            <a:r>
              <a:rPr lang="tr-TR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Reval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‘den gelen haberler üzerine yayınladığı bildiride, II. Abdülhamit’i şiddetle eleştirmiştir.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Bunun üzerine, Makedonya’daki İttihatçı subaylar Manastır dağına çıkarak Abdülhamit yönetimine karşı ayaklanmıştır.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D115933-1E94-4F4B-9C4D-8DD7E23B310C}"/>
              </a:ext>
            </a:extLst>
          </p:cNvPr>
          <p:cNvSpPr txBox="1"/>
          <p:nvPr/>
        </p:nvSpPr>
        <p:spPr>
          <a:xfrm>
            <a:off x="952500" y="5513702"/>
            <a:ext cx="10201275" cy="357534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tr-TR" sz="1600" b="1" i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Not:</a:t>
            </a:r>
            <a:r>
              <a:rPr lang="tr-TR" sz="16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Makedonya’da ayaklanan subaylar içinde Enver ve Niyazi Beyler bulunmaktadır.</a:t>
            </a:r>
            <a:endParaRPr lang="tr-TR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63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A31D607-85E2-486A-A07B-63E06EBC6E0B}"/>
              </a:ext>
            </a:extLst>
          </p:cNvPr>
          <p:cNvSpPr txBox="1"/>
          <p:nvPr/>
        </p:nvSpPr>
        <p:spPr>
          <a:xfrm>
            <a:off x="947738" y="945307"/>
            <a:ext cx="10296524" cy="4967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Makedonya’daki gelişmeler sebebiyle ülkedeki ayaklanmaların artışından endişe duyan  II. Abdülhamit, 23 Temmuz 1908’de meşrutiyeti yeniden ilan etmiştir.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Meşrutiyet’in ilanı ile seçim çalışmaları hızla başlamıştır.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Seçime İttihat ve Terakki Partisi ile o dönemde kurulan birçok parti katılmıştır.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26 Kasım 1908’de yapılan seçim sonucunda İttihat ve Terakki, mecliste 289 sandalyenin 288’ini kazanmıştır.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9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FA102271-31A1-447A-94FD-FB4E4042B460}"/>
              </a:ext>
            </a:extLst>
          </p:cNvPr>
          <p:cNvSpPr txBox="1"/>
          <p:nvPr/>
        </p:nvSpPr>
        <p:spPr>
          <a:xfrm>
            <a:off x="1085850" y="1181684"/>
            <a:ext cx="10067925" cy="4210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Meşrutiyet döneminin en önemli gelişmesi, dernek ve partilerin kurulmasına anayasal olarak izin verilmesiyle </a:t>
            </a:r>
            <a:r>
              <a:rPr lang="tr-TR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ilk kez </a:t>
            </a:r>
            <a:r>
              <a:rPr lang="tr-TR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çok partili hayata</a:t>
            </a:r>
            <a:r>
              <a:rPr lang="tr-T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geçilmesidir.</a:t>
            </a:r>
          </a:p>
          <a:p>
            <a:pPr lvl="0" algn="just">
              <a:lnSpc>
                <a:spcPct val="200000"/>
              </a:lnSpc>
              <a:spcAft>
                <a:spcPts val="1000"/>
              </a:spcAft>
              <a:buClr>
                <a:srgbClr val="002060"/>
              </a:buClr>
              <a:tabLst>
                <a:tab pos="457200" algn="l"/>
              </a:tabLst>
            </a:pPr>
            <a:endParaRPr lang="tr-TR" sz="20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200000"/>
              </a:lnSpc>
              <a:spcAft>
                <a:spcPts val="1000"/>
              </a:spcAft>
              <a:buClr>
                <a:srgbClr val="002060"/>
              </a:buClr>
              <a:tabLst>
                <a:tab pos="457200" algn="l"/>
              </a:tabLst>
            </a:pP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1909’da Kanun-ı Esasi’de yapılan değişikliklere göre padişahın yetkileri sınırlandırılmıştır.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Meclisin yetkileri ve etkinliği arttırılmıştır.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691F92F-7EAF-4AF3-B776-F1F6DD4327AA}"/>
              </a:ext>
            </a:extLst>
          </p:cNvPr>
          <p:cNvSpPr txBox="1"/>
          <p:nvPr/>
        </p:nvSpPr>
        <p:spPr>
          <a:xfrm>
            <a:off x="1085850" y="2715950"/>
            <a:ext cx="10067925" cy="87889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1000"/>
              </a:spcAft>
            </a:pPr>
            <a:r>
              <a:rPr lang="tr-TR" sz="1800" b="1" i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Not:</a:t>
            </a:r>
            <a:r>
              <a:rPr lang="tr-TR" sz="1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Osmanlı’da çok partili hayata geçilmesiyle İttihat ve Terakki Fırkasının yanı sıra </a:t>
            </a:r>
            <a:r>
              <a:rPr lang="tr-TR" sz="18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Ahrar</a:t>
            </a:r>
            <a:r>
              <a:rPr lang="tr-TR" sz="1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Fırkası, Hürriyet ve İtilaf Fırkası gibi partiler kurulmuştur.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06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281BAFF7-1464-4B2A-8843-B1630BA5A542}"/>
              </a:ext>
            </a:extLst>
          </p:cNvPr>
          <p:cNvSpPr txBox="1"/>
          <p:nvPr/>
        </p:nvSpPr>
        <p:spPr>
          <a:xfrm>
            <a:off x="990601" y="1131863"/>
            <a:ext cx="10287000" cy="4813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İttihat ve Terakki, seçimlerden sonra hükümet kurma hakkı olduğu halde bocalama süreci yaşayarak dışarıdan denetim yöntemini tercih etmiştir.</a:t>
            </a:r>
          </a:p>
          <a:p>
            <a:pPr lvl="0" algn="just">
              <a:lnSpc>
                <a:spcPct val="200000"/>
              </a:lnSpc>
              <a:spcAft>
                <a:spcPts val="1000"/>
              </a:spcAft>
              <a:buClr>
                <a:srgbClr val="002060"/>
              </a:buClr>
              <a:tabLst>
                <a:tab pos="457200" algn="l"/>
              </a:tabLst>
            </a:pPr>
            <a:endParaRPr lang="tr-TR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Meşrutiyet’in ilanından sonra İstanbul’da rejim aleyhtarı bir ayaklanma başlamıştır. (13 Nisan 1909)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«31 Mart Olayı»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olarak tarihe geçen ayaklanma giderek büyümüştür.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B009875-7F22-4188-8127-B4439B09FB64}"/>
              </a:ext>
            </a:extLst>
          </p:cNvPr>
          <p:cNvSpPr txBox="1"/>
          <p:nvPr/>
        </p:nvSpPr>
        <p:spPr>
          <a:xfrm>
            <a:off x="990601" y="2842770"/>
            <a:ext cx="10287000" cy="7914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206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tr-TR" sz="16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Not:</a:t>
            </a:r>
            <a:r>
              <a:rPr kumimoji="0" lang="tr-TR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İttihat ve Terakki, Meşrutiyet’in ilanı öncesi gizli bir örgüt olduğundan dağınık, genç ve tecrübesiz bir kadroya sahiptir. Bu nedenle doğrudan hükümet kurmayı tercih etmemişlerdir.</a:t>
            </a: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95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6BA4126-4EAE-4461-8608-030B29445414}"/>
              </a:ext>
            </a:extLst>
          </p:cNvPr>
          <p:cNvSpPr txBox="1"/>
          <p:nvPr/>
        </p:nvSpPr>
        <p:spPr>
          <a:xfrm>
            <a:off x="933450" y="929077"/>
            <a:ext cx="10363200" cy="4197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Abdülhamit, Şeriat talebi ile ortaya çıkan isyanı bastırma konusunda yetersiz kalmıştır.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Rejimi korumak üzere, İttihatçılar tarafından oluşturulan Hareket Ordusu isyanı bastırmıştır.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İttihatçılar, II. Abdülhamit’i isyan esnasında isyana destek verdiği ve isyanı engellemediği iddiasıyla tahttan indirmişlerdir.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Abdülhamit’in yerine V. Mehmet Reşat tahta  çıkarılmıştır.</a:t>
            </a:r>
            <a:endParaRPr lang="tr-TR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1066895-82A9-496B-845A-3F09EDC6B024}"/>
              </a:ext>
            </a:extLst>
          </p:cNvPr>
          <p:cNvSpPr txBox="1"/>
          <p:nvPr/>
        </p:nvSpPr>
        <p:spPr>
          <a:xfrm>
            <a:off x="933450" y="5354356"/>
            <a:ext cx="10363200" cy="42216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  <a:buClr>
                <a:srgbClr val="002060"/>
              </a:buClr>
              <a:tabLst>
                <a:tab pos="457200" algn="l"/>
              </a:tabLst>
            </a:pPr>
            <a:r>
              <a:rPr lang="tr-TR" sz="1600" b="1" i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Not:</a:t>
            </a:r>
            <a:r>
              <a:rPr lang="tr-TR" sz="16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V. Mehmet Reşat, İttihatçıların gölgesinde kalmış, bu süreçte yetki İttihatçıların elinde olmuştur.</a:t>
            </a:r>
            <a:endParaRPr lang="tr-TR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6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60CC8E0-4E03-4B47-835F-36762FE575F4}"/>
              </a:ext>
            </a:extLst>
          </p:cNvPr>
          <p:cNvSpPr txBox="1"/>
          <p:nvPr/>
        </p:nvSpPr>
        <p:spPr>
          <a:xfrm>
            <a:off x="1352916" y="996603"/>
            <a:ext cx="9877059" cy="4095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Meşrutiyet’in ilan edildiği süreçte Osmanlı’da önemli gelişmeler söz konusu olmuştur: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Bulgaristan bağımsızlığını ilan etmiştir.(1908)</a:t>
            </a:r>
            <a:endParaRPr lang="tr-TR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Avusturya, Bosna-Hersek’i ilhak etmiştir.</a:t>
            </a:r>
            <a:endParaRPr lang="tr-TR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Girit, Yunanistan’a katıldığını duyurmuştur. </a:t>
            </a:r>
            <a:endParaRPr lang="tr-TR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gelişmeler, Osmanlı birliği düşüncesinin yürütülemeyeceğini göstermiştir.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792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A54AF1CE-5748-4551-AA38-A407357140E8}"/>
              </a:ext>
            </a:extLst>
          </p:cNvPr>
          <p:cNvSpPr txBox="1"/>
          <p:nvPr/>
        </p:nvSpPr>
        <p:spPr>
          <a:xfrm>
            <a:off x="1066800" y="1674055"/>
            <a:ext cx="9925050" cy="3428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250000"/>
              </a:lnSpc>
              <a:spcAft>
                <a:spcPts val="1000"/>
              </a:spcAft>
              <a:buClr>
                <a:srgbClr val="002060"/>
              </a:buClr>
            </a:pPr>
            <a:r>
              <a:rPr lang="tr-TR" sz="2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FİKİR AKIMLARI</a:t>
            </a:r>
            <a:endParaRPr lang="tr-TR" sz="2000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Meşrutiyet dönemi, fikirsel özgürlüğün gelişmesine olanak sağlamıştır.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XX. yy. başlarında Osmanlı Devleti parçalanma tehlikesiyle karşı karşıya kalmıştır.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sırada, devleti kurtarmak üzere farklı görüşler ileri sürülmüştür.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35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A0184C74-4C7F-4E97-B4A5-0987FA522CB2}"/>
              </a:ext>
            </a:extLst>
          </p:cNvPr>
          <p:cNvSpPr txBox="1"/>
          <p:nvPr/>
        </p:nvSpPr>
        <p:spPr>
          <a:xfrm>
            <a:off x="1057274" y="1078678"/>
            <a:ext cx="9953625" cy="4518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250000"/>
              </a:lnSpc>
              <a:spcAft>
                <a:spcPts val="1000"/>
              </a:spcAft>
            </a:pPr>
            <a:r>
              <a:rPr lang="tr-TR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Osmanlıcılık</a:t>
            </a:r>
            <a:endParaRPr lang="tr-T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Osmanlıcılık, imparatorluk dahilindeki tüm tebaayı «Osmanlı Milleti» olarak kabul eden görüştür. 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fikre göre, tüm unsurları  imparatorluk ideali çevresinde birleştirerek imparatorluğun çıkarları doğrultusunda hareket edilmesi hedeflenmiştir.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Milliyetçilik akımından etkilenen unsurların Osmanlı’dan ayrılması ve Avrupa’nın müdahalesine karşı çıkmak amacıyla Osmanlıcılık fikri gündeme gelmiştir.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39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62273518-6B79-4803-AEBE-383AE64B1CD2}"/>
              </a:ext>
            </a:extLst>
          </p:cNvPr>
          <p:cNvSpPr txBox="1"/>
          <p:nvPr/>
        </p:nvSpPr>
        <p:spPr>
          <a:xfrm>
            <a:off x="981076" y="1615570"/>
            <a:ext cx="10277474" cy="3133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Osmanlıcılık düşüncesi, siyasi bir fikir olarak Genç Osmanlılar tarafından oluşturulmuştur.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Mahmut ve Tanzimat dönemlerinde Osmanlıcılık görüşü adı konmamış bir şekilde ortaya çıkmıştır. 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Tanzimat ve Islahat Fermanları, Kanun-ı Esasi ve Meşrutiyet rejimi bu fikir çevresinde gelişmiştir.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Balkan Savaşları esnasında da bu politika iflas etmiştir.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803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7D2E1DC-0D4B-4CCB-BDE7-CB51DD916438}"/>
              </a:ext>
            </a:extLst>
          </p:cNvPr>
          <p:cNvSpPr txBox="1"/>
          <p:nvPr/>
        </p:nvSpPr>
        <p:spPr>
          <a:xfrm>
            <a:off x="1223889" y="949891"/>
            <a:ext cx="9834636" cy="4958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200000"/>
              </a:lnSpc>
              <a:spcAft>
                <a:spcPts val="1000"/>
              </a:spcAft>
            </a:pPr>
            <a:r>
              <a:rPr lang="tr-TR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İslamcılık</a:t>
            </a:r>
            <a:endParaRPr lang="tr-T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Osmanlı’dan kopuşların devam etmesi sebebiyle Osmanlıcılık idealinin bütünlüğü sağlamaya yetmediği görülmüştür.</a:t>
            </a:r>
            <a:endParaRPr lang="tr-TR" b="1" i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Devletin yıkılışına kadar resmi söylem Osmanlıcılık olmasına rağmen Müslüman unsurları bir arada tutmak amacıyla İslamcılık görüşü ortaya çıkmıştır.</a:t>
            </a:r>
            <a:endParaRPr lang="tr-TR" b="1" i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Abdülhamit döneminde ön plana çıkan görüş</a:t>
            </a:r>
            <a:r>
              <a:rPr lang="tr-TR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«Osmanlı Milleti» düşüncesinin yerine «İslam Ümmeti» fikrine savunmuştur.</a:t>
            </a: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İslamcılık düşüncesi, Osmanlı birliğini sağlamaya yetmemiş</a:t>
            </a:r>
            <a:r>
              <a:rPr lang="tr-TR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tir.</a:t>
            </a:r>
            <a:endParaRPr lang="tr-TR" b="1" i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4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3FC52F-5625-441F-85E4-D3AF9CB1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sz="3200" b="1" i="1" dirty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İÇİNDEKİLER</a:t>
            </a:r>
          </a:p>
        </p:txBody>
      </p:sp>
      <p:graphicFrame>
        <p:nvGraphicFramePr>
          <p:cNvPr id="18" name="İçerik Yer Tutucusu 3">
            <a:extLst>
              <a:ext uri="{FF2B5EF4-FFF2-40B4-BE49-F238E27FC236}">
                <a16:creationId xmlns:a16="http://schemas.microsoft.com/office/drawing/2014/main" id="{5CC2015E-135D-4EEF-A898-F6021DCDC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722645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4681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4C9C5B-F9BE-40D8-B173-6F58A367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685801"/>
            <a:ext cx="10168128" cy="13118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</a:pPr>
            <a:r>
              <a:rPr kumimoji="0" lang="tr-TR" sz="18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Türkçülük ve Turancılık</a:t>
            </a:r>
            <a:br>
              <a:rPr kumimoji="0" lang="tr-TR" sz="18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tr-TR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Balkan Savaşları sonrası İttihatçılar arasında yaygınlaşan Türkçülük fikri, dışa dönük ve içe dönük olarak iki boyutludur.</a:t>
            </a:r>
            <a:endParaRPr lang="tr-TR" sz="1800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110180C-1FED-458E-B9FC-1334E7D9F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tr-TR" sz="1800" b="0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Dışa Dönük Türkçülük </a:t>
            </a:r>
            <a:endParaRPr kumimoji="0" lang="tr-TR" sz="1800" b="0" i="0" u="none" strike="noStrike" kern="1200" spc="50" normalizeH="0" baseline="0" noProof="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66B1F49-8D77-4B98-9EE3-F801B46C1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>
                <a:tab pos="457200" algn="l"/>
              </a:tabLst>
              <a:defRPr/>
            </a:pPr>
            <a:r>
              <a:rPr kumimoji="0" lang="tr-TR" sz="19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Balkanların kaybedilmesinden sonra Osmanlı’yı eski gücüne kavuşturma idealine dayalıdır.</a:t>
            </a:r>
            <a:endParaRPr kumimoji="0" lang="tr-TR" sz="19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>
                <a:tab pos="457200" algn="l"/>
              </a:tabLst>
              <a:defRPr/>
            </a:pPr>
            <a:r>
              <a:rPr kumimoji="0" lang="tr-TR" sz="19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Rus işgalindeki Türkleri kurtararak tüm Türkleri birleştirme amacındadırlar.</a:t>
            </a:r>
            <a:endParaRPr kumimoji="0" lang="tr-TR" sz="19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>
                <a:tab pos="457200" algn="l"/>
              </a:tabLst>
              <a:defRPr/>
            </a:pPr>
            <a:r>
              <a:rPr kumimoji="0" lang="tr-TR" sz="19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fikre TURANCILIK adını verilmiştir.</a:t>
            </a:r>
            <a:r>
              <a:rPr kumimoji="0" lang="tr-TR" sz="1900" b="1" i="1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tr-TR" sz="19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Not:</a:t>
            </a:r>
            <a:r>
              <a:rPr kumimoji="0" lang="tr-TR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Enver Paşa, Sarıkamış Harekatını Turancılık fikri doğrultusunda gerçekleştirmiştir. Ancak, başarılı olamamıştır.</a:t>
            </a: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E3301EF-EC87-4216-AEED-86F95D498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kumimoji="0" lang="tr-TR" sz="1800" b="0" i="1" u="none" strike="noStrike" kern="1200" spc="50" normalizeH="0" baseline="0" noProof="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İçe Dönük Türkçülük</a:t>
            </a:r>
            <a:endParaRPr lang="tr-TR" sz="3600" b="0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C0DD42D-81B3-4EC3-97F7-01FA755F2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Ø"/>
              <a:tabLst>
                <a:tab pos="457200" algn="l"/>
              </a:tabLst>
              <a:defRPr/>
            </a:pPr>
            <a:r>
              <a:rPr kumimoji="0" lang="tr-TR" sz="19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Türklük bilincini geliştirerek, dil, tarih, kültür alanında bilinçlenmek hedeflenmiştir.</a:t>
            </a:r>
            <a:endParaRPr kumimoji="0" lang="tr-TR" sz="19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Ø"/>
              <a:tabLst>
                <a:tab pos="457200" algn="l"/>
              </a:tabLst>
              <a:defRPr/>
            </a:pPr>
            <a:r>
              <a:rPr kumimoji="0" lang="tr-TR" sz="19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Milli İktisat politikası, Milli Mücadele bu ideale göre şekillenmiştir.</a:t>
            </a:r>
            <a:endParaRPr kumimoji="0" lang="tr-TR" sz="19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Not:</a:t>
            </a:r>
            <a:r>
              <a:rPr kumimoji="0" lang="tr-TR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Türkçülük fikri, yeni Türk devletinin kurulmasında etkili olmuştur.</a:t>
            </a: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4257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211CC3CA-8BF4-45D0-AA4D-607FEF511A53}"/>
              </a:ext>
            </a:extLst>
          </p:cNvPr>
          <p:cNvSpPr txBox="1"/>
          <p:nvPr/>
        </p:nvSpPr>
        <p:spPr>
          <a:xfrm>
            <a:off x="1133475" y="888432"/>
            <a:ext cx="10115550" cy="5081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1000"/>
              </a:spcAft>
            </a:pPr>
            <a:r>
              <a:rPr lang="tr-TR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Batıcılık</a:t>
            </a:r>
            <a:endParaRPr lang="tr-TR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Osmanlı’da Batılılaşma fikri, Lale Devri’nden itibaren başlamıştır.</a:t>
            </a:r>
            <a:endParaRPr lang="tr-TR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Ancak, Batılılaşmanın nasıl olacağı ile ilgili farklı görüşler ortaya konulmuştur.</a:t>
            </a:r>
            <a:endParaRPr lang="tr-TR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Batının bilim ve teknolojisinden faydalanılmasını savunan görüşün yanı sıra, tamamıyla batılılaşma fikrine sahip olan görüşler de vardır.</a:t>
            </a:r>
            <a:endParaRPr lang="tr-TR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Osmanlı’da XIX. yüzyılda batılılaşma fikri hız kazanmıştır.</a:t>
            </a:r>
            <a:endParaRPr lang="tr-TR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süreçte, batılılaşma fikri yapılanları yetersiz bulanlar ve Batı karşıtı olanlar tarafından sıkça eleştirilmiştir.</a:t>
            </a:r>
            <a:endParaRPr lang="tr-TR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83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554145F-477C-4B7D-B358-EB77CC2BD051}"/>
              </a:ext>
            </a:extLst>
          </p:cNvPr>
          <p:cNvSpPr txBox="1"/>
          <p:nvPr/>
        </p:nvSpPr>
        <p:spPr>
          <a:xfrm>
            <a:off x="1322362" y="973636"/>
            <a:ext cx="9087729" cy="5142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tr-TR" sz="2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D. TRABLUSGARP SAVAŞI</a:t>
            </a:r>
            <a:endParaRPr lang="en-US" sz="20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İtalya, Eylül 1911’de </a:t>
            </a:r>
            <a:r>
              <a:rPr kumimoji="0" lang="tr-TR" sz="20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Trablusgarp’ı işgal etmiştir. Bu durumun ortaya çıkmasının nedenleri şunlardır: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İtalya’nın siyasi birliğini geç tamamlayıp hammadde arayışına geçmesi,</a:t>
            </a:r>
            <a:endParaRPr lang="tr-TR" b="1" i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 Devleti’nin Trablusgarp’ı koruyacak gücünün olmaması,</a:t>
            </a:r>
            <a:endParaRPr lang="tr-TR" b="1" i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İtalya Trablusgarp’a doğru ilerlerken </a:t>
            </a:r>
            <a:r>
              <a:rPr lang="tr-TR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İngiltere ve Fransa’nın  sessiz kalması,</a:t>
            </a:r>
            <a:endParaRPr lang="tr-TR" b="1" i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İtalya’nın Osmanlı Devleti’ne verdiği ültimatomların Osmanlı Devleti tarafından geri çevrilmesi,</a:t>
            </a:r>
            <a:endParaRPr lang="tr-TR" b="1" i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865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A2D3E124-FECF-43C4-8BF6-D8708D8360E8}"/>
              </a:ext>
            </a:extLst>
          </p:cNvPr>
          <p:cNvSpPr txBox="1"/>
          <p:nvPr/>
        </p:nvSpPr>
        <p:spPr>
          <a:xfrm>
            <a:off x="1257300" y="1394148"/>
            <a:ext cx="9991725" cy="406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İşgalin başlaması 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üzerine Enver Paşa, Mustafa Kemal, Süleyman Askeri, Fethi Bey gibi gönüllü subaylar Trablusgarp’a gönderilmiştir.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Mustafa Kemal’in Derne ve </a:t>
            </a:r>
            <a:r>
              <a:rPr lang="tr-TR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Tobruk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ta, Enver Paşa’nın Bingazi’de başarılar elde etmesi üzerine, İtalya, Osmanlı Devleti’ni zorlamak adına Rodos ve On İki Adayı işgal etmiştir.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esnada, Balkan Savaşları çıkınca Osmanlı mecburen  barış yapmak zorunda kalmıştır.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393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10752CB3-1032-48C1-9EBF-72F7AAF55F4C}"/>
              </a:ext>
            </a:extLst>
          </p:cNvPr>
          <p:cNvSpPr txBox="1"/>
          <p:nvPr/>
        </p:nvSpPr>
        <p:spPr>
          <a:xfrm>
            <a:off x="1195387" y="1318221"/>
            <a:ext cx="10053637" cy="3943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100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tr-TR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İtalya ve Osmanlı arasında 18 Ekim 1912 tarihinde </a:t>
            </a:r>
            <a:r>
              <a:rPr kumimoji="0" lang="tr-TR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Uşi</a:t>
            </a:r>
            <a:r>
              <a:rPr kumimoji="0" lang="tr-TR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kumimoji="0" lang="tr-TR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Ouchy</a:t>
            </a:r>
            <a:r>
              <a:rPr kumimoji="0" lang="tr-TR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Antlaşması imzalanmıştır.</a:t>
            </a:r>
          </a:p>
          <a:p>
            <a:pPr marL="34290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Buna göre;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Trablusgarp ve Bingazi İtalya’ya bırakılmıştır.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Rodos ve On İki Ada geçici olarak (Balkan savaşları bitene kadar) İtalya’ya bırakılmıştır.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2060"/>
              </a:buClr>
              <a:buSzTx/>
              <a:tabLst/>
              <a:defRPr/>
            </a:pP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4986C19-50AA-4A61-9838-6B73F32AB292}"/>
              </a:ext>
            </a:extLst>
          </p:cNvPr>
          <p:cNvSpPr txBox="1"/>
          <p:nvPr/>
        </p:nvSpPr>
        <p:spPr>
          <a:xfrm>
            <a:off x="1195388" y="4746852"/>
            <a:ext cx="10053636" cy="514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Not:</a:t>
            </a:r>
            <a:r>
              <a:rPr kumimoji="0" lang="tr-TR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Osmanlı Devleti, Kuzey Afrika’daki son toprağını kaybetmiştir</a:t>
            </a:r>
            <a:r>
              <a:rPr kumimoji="0" lang="tr-TR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tr-TR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152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F717FB9-5F35-42BB-8B53-E9C716E40032}"/>
              </a:ext>
            </a:extLst>
          </p:cNvPr>
          <p:cNvSpPr txBox="1"/>
          <p:nvPr/>
        </p:nvSpPr>
        <p:spPr>
          <a:xfrm>
            <a:off x="1066800" y="1006317"/>
            <a:ext cx="9944099" cy="4845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1000"/>
              </a:spcAft>
            </a:pPr>
            <a:r>
              <a:rPr lang="tr-TR" sz="2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 BALKAN SAVAŞLARI (1912-1913)</a:t>
            </a:r>
            <a:endParaRPr lang="tr-TR" sz="20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1000"/>
              </a:spcAft>
            </a:pPr>
            <a:r>
              <a:rPr lang="tr-TR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 BALKAN SAVAŞI</a:t>
            </a: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 Balkan Savaşı’nın patlak vermesinde etkili olan unsurlar şunlardır:</a:t>
            </a: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Fransız İhtilali’nin yaymış olduğu milliyetçilik akımının etkisi,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Rusya’nın </a:t>
            </a:r>
            <a:r>
              <a:rPr lang="tr-TR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Panislavzm</a:t>
            </a: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düşüncesinden dolayı Balkan ülkelerine destek vermesi,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Osmanlıların Balkanlardan çıkarılmak istenmesi,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Rusya’nın desteği ile Bulgaristan, Yunanistan, Sırbistan ve Karadağ ittifak kurması,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99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harita içeren bir resim&#10;&#10;Açıklama otomatik olarak oluşturuldu">
            <a:extLst>
              <a:ext uri="{FF2B5EF4-FFF2-40B4-BE49-F238E27FC236}">
                <a16:creationId xmlns:a16="http://schemas.microsoft.com/office/drawing/2014/main" id="{E6CEA7D0-B432-48DB-9383-C1E9830F3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8" y="714375"/>
            <a:ext cx="10868024" cy="542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5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F62D063-69C7-4D4E-A26F-DB8218FC6002}"/>
              </a:ext>
            </a:extLst>
          </p:cNvPr>
          <p:cNvSpPr txBox="1"/>
          <p:nvPr/>
        </p:nvSpPr>
        <p:spPr>
          <a:xfrm>
            <a:off x="981075" y="1126767"/>
            <a:ext cx="10258425" cy="3419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 Devleti yenilmiş, Londra Antlaşması imzalanmıştır. 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antlaşmaya göre;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Midye-Enez çizgisinin batı kısmı hariç bütün Balkan toprakları Osmanlı’nın elinden çıkmıştır.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Yunanistan, Selanik, Makedonya’nın bir kısmı ve Girit’i almıştır.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Bulgaristan, Dedeağaç, Kırklareli, Kavala ve Edirne’yi almıştır.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0025F7A-8CF9-4F8E-B06A-D291F4CA5AAB}"/>
              </a:ext>
            </a:extLst>
          </p:cNvPr>
          <p:cNvSpPr txBox="1"/>
          <p:nvPr/>
        </p:nvSpPr>
        <p:spPr>
          <a:xfrm>
            <a:off x="981075" y="4773604"/>
            <a:ext cx="10258425" cy="514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  <a:spcAft>
                <a:spcPts val="1000"/>
              </a:spcAft>
              <a:defRPr/>
            </a:pPr>
            <a:r>
              <a:rPr kumimoji="0" lang="tr-TR" sz="16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Not:</a:t>
            </a:r>
            <a:r>
              <a:rPr kumimoji="0" lang="tr-TR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Arnavutluk fırsattan </a:t>
            </a:r>
            <a:r>
              <a:rPr kumimoji="0" lang="tr-TR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yararlanıp bağımsızlığını </a:t>
            </a:r>
            <a:r>
              <a:rPr lang="tr-TR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ilan etmiştir.</a:t>
            </a:r>
            <a:endParaRPr kumimoji="0" lang="tr-TR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72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C723B163-0A42-4E39-ADFF-4BB36772E564}"/>
              </a:ext>
            </a:extLst>
          </p:cNvPr>
          <p:cNvSpPr txBox="1"/>
          <p:nvPr/>
        </p:nvSpPr>
        <p:spPr>
          <a:xfrm>
            <a:off x="952500" y="919114"/>
            <a:ext cx="10287000" cy="5019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1000"/>
              </a:spcAft>
            </a:pPr>
            <a:r>
              <a:rPr lang="tr-TR" sz="2000" b="1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Bab</a:t>
            </a:r>
            <a:r>
              <a:rPr lang="tr-TR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-ı Ali Baskını (23 Ocak 1913)</a:t>
            </a:r>
            <a:endParaRPr lang="tr-TR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Enver Paşa’nın başını çektiği bir grup İttihatçı, I. Balkan Savaşı yenilgisinden Kamil Paşa Hükümetini sorumlu tutarak </a:t>
            </a:r>
            <a:r>
              <a:rPr lang="tr-TR" b="1" i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Bab</a:t>
            </a:r>
            <a:r>
              <a:rPr lang="tr-TR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-ı Ali’ye baskın düzenlemiştir.</a:t>
            </a: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Baskın sırasında Kamil Paşa istifaya zorlanmıştır.</a:t>
            </a:r>
            <a:endParaRPr lang="tr-TR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Kamil Paşa’nın istifası sonrası, İttihatçılar Mahmut Şevket Paşa’nın yeni hükümeti kurması için Sultan Reşat’a isteklerini bildirmişlerdir.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Mahmut Şevket Paşa Hükümeti’nin kurulmasıyla İttihatçılar, I. Dünya Savaşı sonuna kadar iktidarı ele almışlardır.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271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6A5AE8C-C5CF-481C-A0E6-42CB45B73C2A}"/>
              </a:ext>
            </a:extLst>
          </p:cNvPr>
          <p:cNvSpPr txBox="1"/>
          <p:nvPr/>
        </p:nvSpPr>
        <p:spPr>
          <a:xfrm>
            <a:off x="942975" y="458321"/>
            <a:ext cx="10306050" cy="5435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BALKAN SAVAŞI</a:t>
            </a: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 Balkan Savaşı sonrasında toplanan Londra Konferansında, Osmanlı’dan alınan toprakların paylaşımı noktasında Balkan  devletleri arasında anlaşmazlık çıkmıştır.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Daha fazla toprak aldığı iddiasıyla Bulgaristan’a karşı Yunanistan, Sırbistan ve Romanya ittifak oluşturmuştur.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Balkan Savaşı’nın patlak vermesi üzerine Osmanlı Devleti  durumu fırsat bilerek kaybettiği toprakları almak üzere savaşa dahil olmuştur.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tr-TR" sz="2000" b="1" i="1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32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F1B1F89-491D-46D2-A301-1EAA110E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08" y="750636"/>
            <a:ext cx="11167447" cy="1315035"/>
          </a:xfrm>
        </p:spPr>
        <p:txBody>
          <a:bodyPr>
            <a:normAutofit/>
          </a:bodyPr>
          <a:lstStyle/>
          <a:p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tr-TR" sz="2400" b="1" i="1" dirty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XX. YÜZYIL BAŞLARINDA  OSMANLI DEVLETİ</a:t>
            </a:r>
            <a:endParaRPr lang="tr-TR" sz="2400" dirty="0">
              <a:solidFill>
                <a:srgbClr val="0070C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8159DF-5E36-4D0D-A8F9-E6FCBA677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9" y="2314222"/>
            <a:ext cx="11167447" cy="3576216"/>
          </a:xfrm>
        </p:spPr>
        <p:txBody>
          <a:bodyPr>
            <a:normAutofit/>
          </a:bodyPr>
          <a:lstStyle/>
          <a:p>
            <a:pPr lvl="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1861-1876 arasında Osmanlı tahtında bulunan Sultan Abdülaziz’in tahttan indirilerek öldürülmesi üzerine, V. Murat tahtta çıkmış, üç ayın sonunda sağlık sorunları sebebiyle azledilmiştir.</a:t>
            </a:r>
          </a:p>
          <a:p>
            <a:pPr lvl="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Meşrutiyeti ilan edeceği taahhüdünde bulunan II. Abdülhamit 1876 yılında devletin başına geçmiştir.</a:t>
            </a:r>
          </a:p>
          <a:p>
            <a:pPr lvl="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 Aralık 1876 tarihinde Meşrutiyet ilan edilmesine rağmen, 1877-1878 Osmanlı –Rus Savaşı gerekçe gösterilerek Meclis feshedilmiş, böylece I. Meşrutiyet dönemi sona ermiştir.</a:t>
            </a:r>
          </a:p>
        </p:txBody>
      </p:sp>
    </p:spTree>
    <p:extLst>
      <p:ext uri="{BB962C8B-B14F-4D97-AF65-F5344CB8AC3E}">
        <p14:creationId xmlns:p14="http://schemas.microsoft.com/office/powerpoint/2010/main" val="1452592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CAAB1F9F-88C4-4276-A92B-C95DEF45BEDE}"/>
              </a:ext>
            </a:extLst>
          </p:cNvPr>
          <p:cNvSpPr txBox="1"/>
          <p:nvPr/>
        </p:nvSpPr>
        <p:spPr>
          <a:xfrm>
            <a:off x="952500" y="942975"/>
            <a:ext cx="4419600" cy="6051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tr-TR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Edirne ve Kırklareli Osmanlı tarafından geri alınmıştır.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tr-TR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Bulgaristan savaşı kaybederek büyük bir hezimet yaşamıştır.</a:t>
            </a: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kumimoji="0" lang="tr-TR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Balkan devletleri, 10 Ağustos 1913’te Bükreş Antlaşması’nı imzalamış, savaş sona ermiştir.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2060"/>
              </a:buClr>
              <a:buSzTx/>
              <a:tabLst/>
              <a:defRPr/>
            </a:pP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Resim 4" descr="harita içeren bir resim&#10;&#10;Açıklama otomatik olarak oluşturuldu">
            <a:extLst>
              <a:ext uri="{FF2B5EF4-FFF2-40B4-BE49-F238E27FC236}">
                <a16:creationId xmlns:a16="http://schemas.microsoft.com/office/drawing/2014/main" id="{82D19528-F17F-499D-AD8C-74599D1FB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942975"/>
            <a:ext cx="44196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35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DF25763-0C37-4220-8897-F8AA93B70979}"/>
              </a:ext>
            </a:extLst>
          </p:cNvPr>
          <p:cNvSpPr txBox="1"/>
          <p:nvPr/>
        </p:nvSpPr>
        <p:spPr>
          <a:xfrm>
            <a:off x="1000125" y="1231987"/>
            <a:ext cx="10191750" cy="4646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tr-TR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Balkan Savaşı sonunda Osmanlı Devleti Bulgaristan ile 1913 tarihli İstanbul Antlaşması’nı, Yunanistan ile Atina Antlaşması’nı, Sırbistan ile 1914 tarihli İstanbul Antlaşması’nı imzalamıştır.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Balkan Savaşları sonucunda Osmanlı Devleti’nin Ege denizi ve Balkan hakimiyeti son bulmuştur.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Osmanlıcılık fikri iflas ederek Türkçülük fikri hızla yayılmaya başlamıştır.</a:t>
            </a:r>
            <a:endParaRPr lang="tr-TR" sz="2000" i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9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01E660BE-A225-4C1A-B26C-65405E824FA0}"/>
              </a:ext>
            </a:extLst>
          </p:cNvPr>
          <p:cNvSpPr txBox="1"/>
          <p:nvPr/>
        </p:nvSpPr>
        <p:spPr>
          <a:xfrm>
            <a:off x="1072444" y="900363"/>
            <a:ext cx="10047111" cy="4951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1000"/>
              </a:spcAft>
            </a:pPr>
            <a:r>
              <a:rPr lang="tr-TR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tr-TR" sz="2000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İSTİBDAD DÖNEMİ</a:t>
            </a:r>
            <a:endParaRPr lang="tr-TR" sz="20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 algn="just">
              <a:lnSpc>
                <a:spcPct val="1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 Meşrutiyet ile II. Meşrutiyet arasındaki sürece </a:t>
            </a:r>
            <a:r>
              <a:rPr lang="tr-TR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İstibdad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Dönemi denilmektedir.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 algn="just">
              <a:lnSpc>
                <a:spcPct val="1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Otuz yıl boyunca devam eden bu süreçte;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Otoriter bir rejim hakim olmuştur. </a:t>
            </a:r>
            <a:endParaRPr lang="tr-TR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İstihbarat faaliyetleri başlamıştır. (Jurnalcilik)</a:t>
            </a:r>
            <a:endParaRPr lang="tr-TR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Meşrutiyet rejimini isteyen aydın gruba ciddi bir baskı uygulanmıştır.</a:t>
            </a:r>
            <a:endParaRPr lang="tr-TR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Basına yoğun bir sansür uygulanmıştır.</a:t>
            </a:r>
            <a:endParaRPr lang="tr-TR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 Devleti ve Almanya arasında yakınlaşma yaşanmıştır.</a:t>
            </a:r>
            <a:endParaRPr lang="tr-TR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Çok sayıda okul açılmıştır.</a:t>
            </a:r>
            <a:endParaRPr lang="tr-TR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15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E9D5EA3-77E4-4A9A-9F74-1BA364F5197A}"/>
              </a:ext>
            </a:extLst>
          </p:cNvPr>
          <p:cNvSpPr txBox="1"/>
          <p:nvPr/>
        </p:nvSpPr>
        <p:spPr>
          <a:xfrm>
            <a:off x="1072444" y="1187244"/>
            <a:ext cx="10250311" cy="5121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Abdülhamit rejimine karşı bir kısım Osmanlı aydını </a:t>
            </a:r>
            <a:r>
              <a:rPr lang="tr-TR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İttihad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-ı Osmani Cemiyetinde gizli bir şekilde örgütlenmeye başlamıştır.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Cemiyet, gizli bir fikir kulübü olarak Askeri Tıbbiyeli bazı öğrenciler tarafından 1889 yılında kurulmuştur.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Cemiyetin kurucuları, İbrahim </a:t>
            </a:r>
            <a:r>
              <a:rPr lang="tr-TR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Temo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İshak </a:t>
            </a:r>
            <a:r>
              <a:rPr lang="tr-TR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Sukuti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Mehmet Reşit, </a:t>
            </a:r>
            <a:r>
              <a:rPr lang="tr-TR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Hüseyinzade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Ali ve Abdullah Cevdet’tir.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Cemiyetin kurulma amacı, meşrutiyet rejiminin ve parlamenter sistemin yeniden ilan edilmesidir.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endParaRPr lang="tr-T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89C7E27-9E91-408C-BFBA-C743D03A5BAE}"/>
              </a:ext>
            </a:extLst>
          </p:cNvPr>
          <p:cNvSpPr txBox="1"/>
          <p:nvPr/>
        </p:nvSpPr>
        <p:spPr>
          <a:xfrm>
            <a:off x="1072444" y="2225127"/>
            <a:ext cx="10250311" cy="41742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Not:</a:t>
            </a:r>
            <a:r>
              <a:rPr kumimoji="0" lang="tr-TR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tr-TR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İttihad</a:t>
            </a:r>
            <a:r>
              <a:rPr kumimoji="0" lang="tr-TR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-ı Osmani Cemiyeti, İttihat ve Terakki Cemiyeti’nin ilk aşamasını oluşturmaktadır.</a:t>
            </a:r>
          </a:p>
        </p:txBody>
      </p:sp>
    </p:spTree>
    <p:extLst>
      <p:ext uri="{BB962C8B-B14F-4D97-AF65-F5344CB8AC3E}">
        <p14:creationId xmlns:p14="http://schemas.microsoft.com/office/powerpoint/2010/main" val="238417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CFD284E1-FF63-40EA-A97B-9FDCC7DB0ACF}"/>
              </a:ext>
            </a:extLst>
          </p:cNvPr>
          <p:cNvSpPr txBox="1"/>
          <p:nvPr/>
        </p:nvSpPr>
        <p:spPr>
          <a:xfrm>
            <a:off x="914400" y="981808"/>
            <a:ext cx="10391775" cy="532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İttihad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-ı Osmani Cemiyeti, kuruluşundan kısa bir süre sonra Harbiye, Mülkiye gibi yüksekokullarda  ve önemli merkezlerde yayılmıştır.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Cemiyetin hızla yayılmasından rahatsızlık duyan </a:t>
            </a:r>
            <a:r>
              <a:rPr lang="tr-TR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İstibdad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rejimi üyeleri takip altına almış, bazılarını tutuklamıştır.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sebeple, bir çok üye, ülke dışına kaçarak Jön Türklerle temas kurmuştur.</a:t>
            </a: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Yurtdışı örgütlenmesini gerçekleştirdikten sonra İttihat ve Terakki Cemiyeti olarak isim değiştirmişlerdir.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  <a:buClr>
                <a:srgbClr val="002060"/>
              </a:buClr>
              <a:tabLst>
                <a:tab pos="457200" algn="l"/>
              </a:tabLst>
            </a:pP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5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3E8E68D2-9B59-4986-943D-697C63926711}"/>
              </a:ext>
            </a:extLst>
          </p:cNvPr>
          <p:cNvSpPr txBox="1"/>
          <p:nvPr/>
        </p:nvSpPr>
        <p:spPr>
          <a:xfrm>
            <a:off x="1038225" y="1123949"/>
            <a:ext cx="10115550" cy="4654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200000"/>
              </a:lnSpc>
              <a:spcAft>
                <a:spcPts val="1000"/>
              </a:spcAft>
              <a:buClr>
                <a:srgbClr val="002060"/>
              </a:buClr>
            </a:pPr>
            <a:r>
              <a:rPr lang="tr-TR" sz="2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İTTİHAT TERAKKİ VE II. MEŞRUTİYET</a:t>
            </a:r>
            <a:endParaRPr lang="tr-TR" sz="20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İttihad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-ı Osmani Cemiyeti üyeleri Avrupa’ya geldikten sonra burada Jön Türklerle bağlantı kurmuşlardır.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Sonrasında, cemiyetin ismini değiştirerek Osmanlı İttihat ve Terakki Cemiyeti adını almışlardır.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Cemiyet, kısa sürede Paris, Cenevre, Kahire ve Osmanlı topraklarında örgütlenmeye başlamıştır.</a:t>
            </a:r>
            <a:endParaRPr lang="tr-TR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59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CFD896E9-A151-4CD4-84E0-51A55D0936A9}"/>
              </a:ext>
            </a:extLst>
          </p:cNvPr>
          <p:cNvSpPr txBox="1"/>
          <p:nvPr/>
        </p:nvSpPr>
        <p:spPr>
          <a:xfrm>
            <a:off x="866775" y="1038641"/>
            <a:ext cx="10496550" cy="395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1902 yılında Paris’te toplanan Jön Türk Kongresi’nde Osmanlı rejiminin değişmesi konusunda farklı iki görüş ortaya çıkmıştır</a:t>
            </a:r>
            <a:r>
              <a:rPr lang="tr-TR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Prens Sabahattin adem-i merkeziyetçi bir yönetimi savunurken, Ahmet Rıza pozitivizmi gündeme getirmiştir.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1906 yılında Selanik’te kurulan «Osmanlı Hürriyet Cemiyeti», 1907 yılında İttihat ve Terakki Cemiyeti ile birleşmiştir.</a:t>
            </a:r>
            <a:endParaRPr lang="tr-TR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A02A1CB-61BB-4A18-A42F-C0008C0A3AAB}"/>
              </a:ext>
            </a:extLst>
          </p:cNvPr>
          <p:cNvSpPr txBox="1"/>
          <p:nvPr/>
        </p:nvSpPr>
        <p:spPr>
          <a:xfrm>
            <a:off x="866774" y="4993757"/>
            <a:ext cx="10496549" cy="514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  <a:spcAft>
                <a:spcPts val="1000"/>
              </a:spcAft>
              <a:buClr>
                <a:srgbClr val="002060"/>
              </a:buClr>
              <a:tabLst>
                <a:tab pos="457200" algn="l"/>
              </a:tabLst>
            </a:pPr>
            <a:r>
              <a:rPr lang="tr-TR" sz="1600" b="1" i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Not:</a:t>
            </a:r>
            <a:r>
              <a:rPr lang="tr-TR" sz="16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Osmanlı Hürriyet Cemiyeti’ne üye birçok yüksek rütbeli Osmanlı subayı İttihat ve Terakki Cemiyeti’ne katılmıştır.</a:t>
            </a:r>
            <a:endParaRPr lang="tr-TR" sz="1600" i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1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99A3D03-E43A-449F-9A51-ECE3F79A5975}"/>
              </a:ext>
            </a:extLst>
          </p:cNvPr>
          <p:cNvSpPr txBox="1"/>
          <p:nvPr/>
        </p:nvSpPr>
        <p:spPr>
          <a:xfrm>
            <a:off x="876301" y="1308296"/>
            <a:ext cx="10172700" cy="4034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birleşmeden güçlenerek çıkan İttihat ve Terakki Cemiyeti faaliyetlerini hızlandırmıştır.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İttihat ve Terakki Cemiyeti’nin örgütlendikten kısa süre sonra gerçekleştirmek istediği hedefleri şunlardır: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Meşrutiyet ve anayasanın yeniden uygulanması</a:t>
            </a:r>
            <a:endParaRPr lang="tr-TR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Tüm Osmanlı tebaasına anayasal haklar verilmesi suretiyle yönetimde söz sahibi olunması</a:t>
            </a:r>
            <a:endParaRPr lang="tr-TR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Devletin parçalanmasının önlenmesi</a:t>
            </a:r>
            <a:endParaRPr lang="tr-TR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3806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AE90C0782D2B124E8B56F6681AC54098" ma:contentTypeVersion="7" ma:contentTypeDescription="Yeni belge oluşturun." ma:contentTypeScope="" ma:versionID="5fad555e9d9b7d87f22c39e7aafc5781">
  <xsd:schema xmlns:xsd="http://www.w3.org/2001/XMLSchema" xmlns:xs="http://www.w3.org/2001/XMLSchema" xmlns:p="http://schemas.microsoft.com/office/2006/metadata/properties" xmlns:ns2="b4c26fea-0ae9-480d-bc69-8aed782699f5" targetNamespace="http://schemas.microsoft.com/office/2006/metadata/properties" ma:root="true" ma:fieldsID="3102fd297c196f7fd53774cf27164001" ns2:_="">
    <xsd:import namespace="b4c26fea-0ae9-480d-bc69-8aed782699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c26fea-0ae9-480d-bc69-8aed782699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AC74DA-BC53-4494-A27B-5816580185D8}"/>
</file>

<file path=customXml/itemProps2.xml><?xml version="1.0" encoding="utf-8"?>
<ds:datastoreItem xmlns:ds="http://schemas.openxmlformats.org/officeDocument/2006/customXml" ds:itemID="{6763B24A-B0BE-423A-8536-608BDF826FB6}"/>
</file>

<file path=customXml/itemProps3.xml><?xml version="1.0" encoding="utf-8"?>
<ds:datastoreItem xmlns:ds="http://schemas.openxmlformats.org/officeDocument/2006/customXml" ds:itemID="{C2D473F7-924C-4EC0-9C70-6BACBB0F9753}"/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1737</Words>
  <Application>Microsoft Office PowerPoint</Application>
  <PresentationFormat>Geniş ekran</PresentationFormat>
  <Paragraphs>150</Paragraphs>
  <Slides>31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7" baseType="lpstr">
      <vt:lpstr>Arial</vt:lpstr>
      <vt:lpstr>Avenir Next LT Pro</vt:lpstr>
      <vt:lpstr>Calibri</vt:lpstr>
      <vt:lpstr>Times New Roman</vt:lpstr>
      <vt:lpstr>Wingdings</vt:lpstr>
      <vt:lpstr>AccentBoxVTI</vt:lpstr>
      <vt:lpstr> ATATÜRK İLKELERİ VE İNKIlâP TARİHİ I</vt:lpstr>
      <vt:lpstr>İÇİNDEKİLER</vt:lpstr>
      <vt:lpstr> XX. YÜZYIL BAŞLARINDA  OSMANLI DEVLETİ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Türkçülük ve Turancılık Balkan Savaşları sonrası İttihatçılar arasında yaygınlaşan Türkçülük fikri, dışa dönük ve içe dönük olarak iki boyutludur.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ATATÜRK İLKELERİ VE İNKIlâP TARİHİ I</dc:title>
  <dc:creator>Öğr. Gör. Pınar ÇAM</dc:creator>
  <cp:lastModifiedBy>12614 12614</cp:lastModifiedBy>
  <cp:revision>31</cp:revision>
  <dcterms:created xsi:type="dcterms:W3CDTF">2020-10-17T14:17:18Z</dcterms:created>
  <dcterms:modified xsi:type="dcterms:W3CDTF">2021-10-25T11:16:13Z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0x010100AE90C0782D2B124E8B56F6681AC54098</vt:lpwstr>
  </property>
</Properties>
</file>