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2"/>
  </p:notesMasterIdLst>
  <p:sldIdLst>
    <p:sldId id="256" r:id="rId2"/>
    <p:sldId id="312" r:id="rId3"/>
    <p:sldId id="258" r:id="rId4"/>
    <p:sldId id="303" r:id="rId5"/>
    <p:sldId id="260" r:id="rId6"/>
    <p:sldId id="259" r:id="rId7"/>
    <p:sldId id="305" r:id="rId8"/>
    <p:sldId id="304" r:id="rId9"/>
    <p:sldId id="261" r:id="rId10"/>
    <p:sldId id="313" r:id="rId11"/>
    <p:sldId id="314" r:id="rId12"/>
    <p:sldId id="284" r:id="rId13"/>
    <p:sldId id="285" r:id="rId14"/>
    <p:sldId id="286" r:id="rId15"/>
    <p:sldId id="288" r:id="rId16"/>
    <p:sldId id="289" r:id="rId17"/>
    <p:sldId id="262" r:id="rId18"/>
    <p:sldId id="291" r:id="rId19"/>
    <p:sldId id="295" r:id="rId20"/>
    <p:sldId id="302" r:id="rId2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10" autoAdjust="0"/>
    <p:restoredTop sz="96296" autoAdjust="0"/>
  </p:normalViewPr>
  <p:slideViewPr>
    <p:cSldViewPr>
      <p:cViewPr>
        <p:scale>
          <a:sx n="90" d="100"/>
          <a:sy n="90" d="100"/>
        </p:scale>
        <p:origin x="2120" y="8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DB381-41AF-4044-83F1-9B8FFF5378E4}" type="datetimeFigureOut">
              <a:rPr lang="tr-TR" smtClean="0"/>
              <a:pPr/>
              <a:t>23.09.2025</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0658F-AAF3-4ADA-AE91-6DEE9EC0078D}" type="slidenum">
              <a:rPr lang="tr-TR" smtClean="0"/>
              <a:pPr/>
              <a:t>‹#›</a:t>
            </a:fld>
            <a:endParaRPr lang="tr-TR"/>
          </a:p>
        </p:txBody>
      </p:sp>
    </p:spTree>
    <p:extLst>
      <p:ext uri="{BB962C8B-B14F-4D97-AF65-F5344CB8AC3E}">
        <p14:creationId xmlns:p14="http://schemas.microsoft.com/office/powerpoint/2010/main" val="1725309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DD0658F-AAF3-4ADA-AE91-6DEE9EC0078D}" type="slidenum">
              <a:rPr lang="tr-TR" smtClean="0"/>
              <a:pPr/>
              <a:t>1</a:t>
            </a:fld>
            <a:endParaRPr lang="tr-TR"/>
          </a:p>
        </p:txBody>
      </p:sp>
    </p:spTree>
    <p:extLst>
      <p:ext uri="{BB962C8B-B14F-4D97-AF65-F5344CB8AC3E}">
        <p14:creationId xmlns:p14="http://schemas.microsoft.com/office/powerpoint/2010/main" val="2673455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610B7-BB1B-67B0-54F9-F7902469BD8F}"/>
            </a:ext>
          </a:extLst>
        </p:cNvPr>
        <p:cNvGrpSpPr/>
        <p:nvPr/>
      </p:nvGrpSpPr>
      <p:grpSpPr>
        <a:xfrm>
          <a:off x="0" y="0"/>
          <a:ext cx="0" cy="0"/>
          <a:chOff x="0" y="0"/>
          <a:chExt cx="0" cy="0"/>
        </a:xfrm>
      </p:grpSpPr>
      <p:sp>
        <p:nvSpPr>
          <p:cNvPr id="2" name="Slayt Görüntüsü Yer Tutucusu 1">
            <a:extLst>
              <a:ext uri="{FF2B5EF4-FFF2-40B4-BE49-F238E27FC236}">
                <a16:creationId xmlns:a16="http://schemas.microsoft.com/office/drawing/2014/main" id="{9F89E132-EF72-3654-84F1-DB947B268A6C}"/>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A9A31E59-CC7A-3AB5-A1F4-3CE6269AAB46}"/>
              </a:ext>
            </a:extLst>
          </p:cNvPr>
          <p:cNvSpPr>
            <a:spLocks noGrp="1"/>
          </p:cNvSpPr>
          <p:nvPr>
            <p:ph type="body" idx="1"/>
          </p:nvPr>
        </p:nvSpPr>
        <p:spPr/>
        <p:txBody>
          <a:bodyPr/>
          <a:lstStyle/>
          <a:p>
            <a:endParaRPr lang="tr-TR" dirty="0"/>
          </a:p>
        </p:txBody>
      </p:sp>
      <p:sp>
        <p:nvSpPr>
          <p:cNvPr id="4" name="Slayt Numarası Yer Tutucusu 3">
            <a:extLst>
              <a:ext uri="{FF2B5EF4-FFF2-40B4-BE49-F238E27FC236}">
                <a16:creationId xmlns:a16="http://schemas.microsoft.com/office/drawing/2014/main" id="{94FF0365-6C3A-B994-778E-C7C4CDAC9358}"/>
              </a:ext>
            </a:extLst>
          </p:cNvPr>
          <p:cNvSpPr>
            <a:spLocks noGrp="1"/>
          </p:cNvSpPr>
          <p:nvPr>
            <p:ph type="sldNum" sz="quarter" idx="10"/>
          </p:nvPr>
        </p:nvSpPr>
        <p:spPr/>
        <p:txBody>
          <a:bodyPr/>
          <a:lstStyle/>
          <a:p>
            <a:fld id="{5DD0658F-AAF3-4ADA-AE91-6DEE9EC0078D}" type="slidenum">
              <a:rPr lang="tr-TR" smtClean="0"/>
              <a:pPr/>
              <a:t>11</a:t>
            </a:fld>
            <a:endParaRPr lang="tr-TR"/>
          </a:p>
        </p:txBody>
      </p:sp>
    </p:spTree>
    <p:extLst>
      <p:ext uri="{BB962C8B-B14F-4D97-AF65-F5344CB8AC3E}">
        <p14:creationId xmlns:p14="http://schemas.microsoft.com/office/powerpoint/2010/main" val="3007824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DD0658F-AAF3-4ADA-AE91-6DEE9EC0078D}" type="slidenum">
              <a:rPr lang="tr-TR" smtClean="0"/>
              <a:pPr/>
              <a:t>12</a:t>
            </a:fld>
            <a:endParaRPr lang="tr-TR"/>
          </a:p>
        </p:txBody>
      </p:sp>
    </p:spTree>
    <p:extLst>
      <p:ext uri="{BB962C8B-B14F-4D97-AF65-F5344CB8AC3E}">
        <p14:creationId xmlns:p14="http://schemas.microsoft.com/office/powerpoint/2010/main" val="2230126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DD0658F-AAF3-4ADA-AE91-6DEE9EC0078D}" type="slidenum">
              <a:rPr lang="tr-TR" smtClean="0"/>
              <a:pPr/>
              <a:t>13</a:t>
            </a:fld>
            <a:endParaRPr lang="tr-TR"/>
          </a:p>
        </p:txBody>
      </p:sp>
    </p:spTree>
    <p:extLst>
      <p:ext uri="{BB962C8B-B14F-4D97-AF65-F5344CB8AC3E}">
        <p14:creationId xmlns:p14="http://schemas.microsoft.com/office/powerpoint/2010/main" val="4083242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DD0658F-AAF3-4ADA-AE91-6DEE9EC0078D}" type="slidenum">
              <a:rPr lang="tr-TR" smtClean="0"/>
              <a:pPr/>
              <a:t>14</a:t>
            </a:fld>
            <a:endParaRPr lang="tr-TR"/>
          </a:p>
        </p:txBody>
      </p:sp>
    </p:spTree>
    <p:extLst>
      <p:ext uri="{BB962C8B-B14F-4D97-AF65-F5344CB8AC3E}">
        <p14:creationId xmlns:p14="http://schemas.microsoft.com/office/powerpoint/2010/main" val="1110777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DD0658F-AAF3-4ADA-AE91-6DEE9EC0078D}" type="slidenum">
              <a:rPr lang="tr-TR" smtClean="0"/>
              <a:pPr/>
              <a:t>15</a:t>
            </a:fld>
            <a:endParaRPr lang="tr-TR"/>
          </a:p>
        </p:txBody>
      </p:sp>
    </p:spTree>
    <p:extLst>
      <p:ext uri="{BB962C8B-B14F-4D97-AF65-F5344CB8AC3E}">
        <p14:creationId xmlns:p14="http://schemas.microsoft.com/office/powerpoint/2010/main" val="1971078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DD0658F-AAF3-4ADA-AE91-6DEE9EC0078D}" type="slidenum">
              <a:rPr lang="tr-TR" smtClean="0"/>
              <a:pPr/>
              <a:t>16</a:t>
            </a:fld>
            <a:endParaRPr lang="tr-TR"/>
          </a:p>
        </p:txBody>
      </p:sp>
    </p:spTree>
    <p:extLst>
      <p:ext uri="{BB962C8B-B14F-4D97-AF65-F5344CB8AC3E}">
        <p14:creationId xmlns:p14="http://schemas.microsoft.com/office/powerpoint/2010/main" val="132528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DD0658F-AAF3-4ADA-AE91-6DEE9EC0078D}" type="slidenum">
              <a:rPr lang="tr-TR" smtClean="0"/>
              <a:pPr/>
              <a:t>19</a:t>
            </a:fld>
            <a:endParaRPr lang="tr-TR"/>
          </a:p>
        </p:txBody>
      </p:sp>
    </p:spTree>
    <p:extLst>
      <p:ext uri="{BB962C8B-B14F-4D97-AF65-F5344CB8AC3E}">
        <p14:creationId xmlns:p14="http://schemas.microsoft.com/office/powerpoint/2010/main" val="3723656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DD0658F-AAF3-4ADA-AE91-6DEE9EC0078D}" type="slidenum">
              <a:rPr lang="tr-TR" smtClean="0"/>
              <a:pPr/>
              <a:t>3</a:t>
            </a:fld>
            <a:endParaRPr lang="tr-TR"/>
          </a:p>
        </p:txBody>
      </p:sp>
    </p:spTree>
    <p:extLst>
      <p:ext uri="{BB962C8B-B14F-4D97-AF65-F5344CB8AC3E}">
        <p14:creationId xmlns:p14="http://schemas.microsoft.com/office/powerpoint/2010/main" val="2105524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DD0658F-AAF3-4ADA-AE91-6DEE9EC0078D}" type="slidenum">
              <a:rPr lang="tr-TR" smtClean="0"/>
              <a:pPr/>
              <a:t>4</a:t>
            </a:fld>
            <a:endParaRPr lang="tr-TR"/>
          </a:p>
        </p:txBody>
      </p:sp>
    </p:spTree>
    <p:extLst>
      <p:ext uri="{BB962C8B-B14F-4D97-AF65-F5344CB8AC3E}">
        <p14:creationId xmlns:p14="http://schemas.microsoft.com/office/powerpoint/2010/main" val="2377850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DD0658F-AAF3-4ADA-AE91-6DEE9EC0078D}" type="slidenum">
              <a:rPr lang="tr-TR" smtClean="0"/>
              <a:pPr/>
              <a:t>5</a:t>
            </a:fld>
            <a:endParaRPr lang="tr-TR"/>
          </a:p>
        </p:txBody>
      </p:sp>
    </p:spTree>
    <p:extLst>
      <p:ext uri="{BB962C8B-B14F-4D97-AF65-F5344CB8AC3E}">
        <p14:creationId xmlns:p14="http://schemas.microsoft.com/office/powerpoint/2010/main" val="1356415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DD0658F-AAF3-4ADA-AE91-6DEE9EC0078D}" type="slidenum">
              <a:rPr lang="tr-TR" smtClean="0"/>
              <a:pPr/>
              <a:t>6</a:t>
            </a:fld>
            <a:endParaRPr lang="tr-TR"/>
          </a:p>
        </p:txBody>
      </p:sp>
    </p:spTree>
    <p:extLst>
      <p:ext uri="{BB962C8B-B14F-4D97-AF65-F5344CB8AC3E}">
        <p14:creationId xmlns:p14="http://schemas.microsoft.com/office/powerpoint/2010/main" val="2756719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DD0658F-AAF3-4ADA-AE91-6DEE9EC0078D}" type="slidenum">
              <a:rPr lang="tr-TR" smtClean="0"/>
              <a:pPr/>
              <a:t>7</a:t>
            </a:fld>
            <a:endParaRPr lang="tr-TR"/>
          </a:p>
        </p:txBody>
      </p:sp>
    </p:spTree>
    <p:extLst>
      <p:ext uri="{BB962C8B-B14F-4D97-AF65-F5344CB8AC3E}">
        <p14:creationId xmlns:p14="http://schemas.microsoft.com/office/powerpoint/2010/main" val="350850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DD0658F-AAF3-4ADA-AE91-6DEE9EC0078D}" type="slidenum">
              <a:rPr lang="tr-TR" smtClean="0"/>
              <a:pPr/>
              <a:t>8</a:t>
            </a:fld>
            <a:endParaRPr lang="tr-TR"/>
          </a:p>
        </p:txBody>
      </p:sp>
    </p:spTree>
    <p:extLst>
      <p:ext uri="{BB962C8B-B14F-4D97-AF65-F5344CB8AC3E}">
        <p14:creationId xmlns:p14="http://schemas.microsoft.com/office/powerpoint/2010/main" val="1045692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DD0658F-AAF3-4ADA-AE91-6DEE9EC0078D}" type="slidenum">
              <a:rPr lang="tr-TR" smtClean="0"/>
              <a:pPr/>
              <a:t>9</a:t>
            </a:fld>
            <a:endParaRPr lang="tr-TR"/>
          </a:p>
        </p:txBody>
      </p:sp>
    </p:spTree>
    <p:extLst>
      <p:ext uri="{BB962C8B-B14F-4D97-AF65-F5344CB8AC3E}">
        <p14:creationId xmlns:p14="http://schemas.microsoft.com/office/powerpoint/2010/main" val="3573467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58606-F161-C8A8-EC42-640DA5E53CAF}"/>
            </a:ext>
          </a:extLst>
        </p:cNvPr>
        <p:cNvGrpSpPr/>
        <p:nvPr/>
      </p:nvGrpSpPr>
      <p:grpSpPr>
        <a:xfrm>
          <a:off x="0" y="0"/>
          <a:ext cx="0" cy="0"/>
          <a:chOff x="0" y="0"/>
          <a:chExt cx="0" cy="0"/>
        </a:xfrm>
      </p:grpSpPr>
      <p:sp>
        <p:nvSpPr>
          <p:cNvPr id="2" name="Slayt Görüntüsü Yer Tutucusu 1">
            <a:extLst>
              <a:ext uri="{FF2B5EF4-FFF2-40B4-BE49-F238E27FC236}">
                <a16:creationId xmlns:a16="http://schemas.microsoft.com/office/drawing/2014/main" id="{98D767E0-CC6E-8B8B-CCAC-3E5CFFDDEE0C}"/>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609EEB29-5071-2073-B849-FE07326D4EE8}"/>
              </a:ext>
            </a:extLst>
          </p:cNvPr>
          <p:cNvSpPr>
            <a:spLocks noGrp="1"/>
          </p:cNvSpPr>
          <p:nvPr>
            <p:ph type="body" idx="1"/>
          </p:nvPr>
        </p:nvSpPr>
        <p:spPr/>
        <p:txBody>
          <a:bodyPr/>
          <a:lstStyle/>
          <a:p>
            <a:endParaRPr lang="tr-TR" dirty="0"/>
          </a:p>
        </p:txBody>
      </p:sp>
      <p:sp>
        <p:nvSpPr>
          <p:cNvPr id="4" name="Slayt Numarası Yer Tutucusu 3">
            <a:extLst>
              <a:ext uri="{FF2B5EF4-FFF2-40B4-BE49-F238E27FC236}">
                <a16:creationId xmlns:a16="http://schemas.microsoft.com/office/drawing/2014/main" id="{8DA85199-B01A-7CAA-0CE6-F7EED9108411}"/>
              </a:ext>
            </a:extLst>
          </p:cNvPr>
          <p:cNvSpPr>
            <a:spLocks noGrp="1"/>
          </p:cNvSpPr>
          <p:nvPr>
            <p:ph type="sldNum" sz="quarter" idx="10"/>
          </p:nvPr>
        </p:nvSpPr>
        <p:spPr/>
        <p:txBody>
          <a:bodyPr/>
          <a:lstStyle/>
          <a:p>
            <a:fld id="{5DD0658F-AAF3-4ADA-AE91-6DEE9EC0078D}" type="slidenum">
              <a:rPr lang="tr-TR" smtClean="0"/>
              <a:pPr/>
              <a:t>10</a:t>
            </a:fld>
            <a:endParaRPr lang="tr-TR"/>
          </a:p>
        </p:txBody>
      </p:sp>
    </p:spTree>
    <p:extLst>
      <p:ext uri="{BB962C8B-B14F-4D97-AF65-F5344CB8AC3E}">
        <p14:creationId xmlns:p14="http://schemas.microsoft.com/office/powerpoint/2010/main" val="3634294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23.09.2025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D9F75050-0E15-4C5B-92B0-66D068882F1F}" type="datetimeFigureOut">
              <a:rPr lang="tr-TR" smtClean="0"/>
              <a:pPr/>
              <a:t>23.09.2025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D9F75050-0E15-4C5B-92B0-66D068882F1F}" type="datetimeFigureOut">
              <a:rPr lang="tr-TR" smtClean="0"/>
              <a:pPr/>
              <a:t>23.09.2025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D9F75050-0E15-4C5B-92B0-66D068882F1F}" type="datetimeFigureOut">
              <a:rPr lang="tr-TR" smtClean="0"/>
              <a:pPr/>
              <a:t>23.09.2025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23.09.2025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D9F75050-0E15-4C5B-92B0-66D068882F1F}" type="datetimeFigureOut">
              <a:rPr lang="tr-TR" smtClean="0"/>
              <a:pPr/>
              <a:t>23.09.2025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D9F75050-0E15-4C5B-92B0-66D068882F1F}" type="datetimeFigureOut">
              <a:rPr lang="tr-TR" smtClean="0"/>
              <a:pPr/>
              <a:t>23.09.2025</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D9F75050-0E15-4C5B-92B0-66D068882F1F}" type="datetimeFigureOut">
              <a:rPr lang="tr-TR" smtClean="0"/>
              <a:pPr/>
              <a:t>23.09.2025</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23.09.2025</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23.09.2025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23.09.2025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75050-0E15-4C5B-92B0-66D068882F1F}" type="datetimeFigureOut">
              <a:rPr lang="tr-TR" smtClean="0"/>
              <a:pPr/>
              <a:t>23.09.2025</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a:xfrm>
            <a:off x="395534" y="5805265"/>
            <a:ext cx="3960441" cy="720080"/>
          </a:xfrm>
        </p:spPr>
        <p:txBody>
          <a:bodyPr>
            <a:normAutofit/>
          </a:bodyPr>
          <a:lstStyle/>
          <a:p>
            <a:r>
              <a:rPr lang="tr-TR" sz="2800" dirty="0"/>
              <a:t>GÜLDEN KAYAN</a:t>
            </a:r>
            <a:endParaRPr lang="tr-TR" sz="2000" dirty="0"/>
          </a:p>
          <a:p>
            <a:endParaRPr lang="tr-TR" sz="2000" dirty="0"/>
          </a:p>
        </p:txBody>
      </p:sp>
      <p:pic>
        <p:nvPicPr>
          <p:cNvPr id="4" name="Picture 2" descr="İnsan anatomisi patladı, ayrı parçalar, kaslar, organlar, kemikler gösteren dekonstrüksiyon. Yaratıcı renk paletleri ve tasarımcı detayı."/>
          <p:cNvPicPr>
            <a:picLocks noChangeAspect="1" noChangeArrowheads="1"/>
          </p:cNvPicPr>
          <p:nvPr/>
        </p:nvPicPr>
        <p:blipFill rotWithShape="1">
          <a:blip r:embed="rId3">
            <a:extLst>
              <a:ext uri="{28A0092B-C50C-407E-A947-70E740481C1C}">
                <a14:useLocalDpi xmlns:a14="http://schemas.microsoft.com/office/drawing/2010/main" val="0"/>
              </a:ext>
            </a:extLst>
          </a:blip>
          <a:srcRect b="4286"/>
          <a:stretch/>
        </p:blipFill>
        <p:spPr bwMode="auto">
          <a:xfrm>
            <a:off x="395535" y="188640"/>
            <a:ext cx="5460403" cy="5400600"/>
          </a:xfrm>
          <a:prstGeom prst="rect">
            <a:avLst/>
          </a:prstGeom>
          <a:noFill/>
          <a:extLst>
            <a:ext uri="{909E8E84-426E-40DD-AFC4-6F175D3DCCD1}">
              <a14:hiddenFill xmlns:a14="http://schemas.microsoft.com/office/drawing/2010/main">
                <a:solidFill>
                  <a:srgbClr val="FFFFFF"/>
                </a:solidFill>
              </a14:hiddenFill>
            </a:ext>
          </a:extLst>
        </p:spPr>
      </p:pic>
      <p:sp>
        <p:nvSpPr>
          <p:cNvPr id="7" name="1 Başlık"/>
          <p:cNvSpPr>
            <a:spLocks noGrp="1"/>
          </p:cNvSpPr>
          <p:nvPr>
            <p:ph type="ctrTitle"/>
          </p:nvPr>
        </p:nvSpPr>
        <p:spPr>
          <a:xfrm>
            <a:off x="5841667" y="1556792"/>
            <a:ext cx="3240360" cy="1470025"/>
          </a:xfrm>
        </p:spPr>
        <p:txBody>
          <a:bodyPr/>
          <a:lstStyle/>
          <a:p>
            <a:r>
              <a:rPr lang="tr-TR" b="1" dirty="0"/>
              <a:t>ANATOMİ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013F2-077F-FBA6-CD53-92201E1898A2}"/>
            </a:ext>
          </a:extLst>
        </p:cNvPr>
        <p:cNvGrpSpPr/>
        <p:nvPr/>
      </p:nvGrpSpPr>
      <p:grpSpPr>
        <a:xfrm>
          <a:off x="0" y="0"/>
          <a:ext cx="0" cy="0"/>
          <a:chOff x="0" y="0"/>
          <a:chExt cx="0" cy="0"/>
        </a:xfrm>
      </p:grpSpPr>
      <p:sp>
        <p:nvSpPr>
          <p:cNvPr id="4" name="3 Metin kutusu">
            <a:extLst>
              <a:ext uri="{FF2B5EF4-FFF2-40B4-BE49-F238E27FC236}">
                <a16:creationId xmlns:a16="http://schemas.microsoft.com/office/drawing/2014/main" id="{EE34A040-A148-5E7E-9333-1F8E17C1B72A}"/>
              </a:ext>
            </a:extLst>
          </p:cNvPr>
          <p:cNvSpPr txBox="1"/>
          <p:nvPr/>
        </p:nvSpPr>
        <p:spPr>
          <a:xfrm>
            <a:off x="0" y="500042"/>
            <a:ext cx="5072066" cy="3508653"/>
          </a:xfrm>
          <a:prstGeom prst="rect">
            <a:avLst/>
          </a:prstGeom>
          <a:noFill/>
        </p:spPr>
        <p:txBody>
          <a:bodyPr wrap="square" rtlCol="0">
            <a:spAutoFit/>
          </a:bodyPr>
          <a:lstStyle/>
          <a:p>
            <a:pPr marL="0" lvl="1"/>
            <a:r>
              <a:rPr lang="tr-TR" sz="2400" dirty="0"/>
              <a:t>Vücudumuzdaki Başlıca Bölgeler;</a:t>
            </a:r>
          </a:p>
          <a:p>
            <a:pPr marL="457200" lvl="2">
              <a:buFont typeface="Arial" pitchFamily="34" charset="0"/>
              <a:buChar char="•"/>
            </a:pPr>
            <a:r>
              <a:rPr lang="tr-TR" i="1" dirty="0"/>
              <a:t>baş </a:t>
            </a:r>
          </a:p>
          <a:p>
            <a:pPr marL="457200" lvl="2">
              <a:buFont typeface="Arial" pitchFamily="34" charset="0"/>
              <a:buChar char="•"/>
            </a:pPr>
            <a:r>
              <a:rPr lang="tr-TR" i="1" dirty="0"/>
              <a:t>boyun</a:t>
            </a:r>
          </a:p>
          <a:p>
            <a:pPr marL="457200" lvl="2">
              <a:buFont typeface="Arial" pitchFamily="34" charset="0"/>
              <a:buChar char="•"/>
            </a:pPr>
            <a:r>
              <a:rPr lang="tr-TR" i="1" dirty="0"/>
              <a:t>göğüs (</a:t>
            </a:r>
            <a:r>
              <a:rPr lang="tr-TR" i="1" dirty="0" err="1"/>
              <a:t>toraks</a:t>
            </a:r>
            <a:r>
              <a:rPr lang="tr-TR" i="1" dirty="0"/>
              <a:t>) </a:t>
            </a:r>
          </a:p>
          <a:p>
            <a:pPr lvl="1">
              <a:buFont typeface="Arial" pitchFamily="34" charset="0"/>
              <a:buChar char="•"/>
            </a:pPr>
            <a:r>
              <a:rPr lang="tr-TR" i="1" dirty="0"/>
              <a:t>karın (abdomen) </a:t>
            </a:r>
          </a:p>
          <a:p>
            <a:pPr lvl="1">
              <a:buFont typeface="Arial" pitchFamily="34" charset="0"/>
              <a:buChar char="•"/>
            </a:pPr>
            <a:r>
              <a:rPr lang="tr-TR" i="1" dirty="0"/>
              <a:t>sırt </a:t>
            </a:r>
          </a:p>
          <a:p>
            <a:pPr lvl="1">
              <a:buFont typeface="Arial" pitchFamily="34" charset="0"/>
              <a:buChar char="•"/>
            </a:pPr>
            <a:r>
              <a:rPr lang="tr-TR" i="1" dirty="0" err="1"/>
              <a:t>pelvik</a:t>
            </a:r>
            <a:r>
              <a:rPr lang="tr-TR" i="1" dirty="0"/>
              <a:t> bölge </a:t>
            </a:r>
          </a:p>
          <a:p>
            <a:pPr lvl="1">
              <a:buFont typeface="Arial" pitchFamily="34" charset="0"/>
              <a:buChar char="•"/>
            </a:pPr>
            <a:r>
              <a:rPr lang="tr-TR" i="1" dirty="0"/>
              <a:t>üst </a:t>
            </a:r>
            <a:r>
              <a:rPr lang="tr-TR" i="1" dirty="0" err="1"/>
              <a:t>ekstremiteler</a:t>
            </a:r>
            <a:r>
              <a:rPr lang="tr-TR" i="1" dirty="0"/>
              <a:t> </a:t>
            </a:r>
          </a:p>
          <a:p>
            <a:pPr lvl="1">
              <a:buFont typeface="Arial" pitchFamily="34" charset="0"/>
              <a:buChar char="•"/>
            </a:pPr>
            <a:r>
              <a:rPr lang="tr-TR" i="1" dirty="0"/>
              <a:t>alt </a:t>
            </a:r>
            <a:r>
              <a:rPr lang="tr-TR" i="1" dirty="0" err="1"/>
              <a:t>ekstremiteler</a:t>
            </a:r>
            <a:r>
              <a:rPr lang="tr-TR" dirty="0"/>
              <a:t> </a:t>
            </a:r>
          </a:p>
          <a:p>
            <a:pPr marL="0" lvl="1"/>
            <a:endParaRPr lang="tr-TR" i="1" dirty="0"/>
          </a:p>
          <a:p>
            <a:pPr marL="0" lvl="1"/>
            <a:r>
              <a:rPr lang="tr-TR" i="1" dirty="0"/>
              <a:t>	</a:t>
            </a:r>
            <a:endParaRPr lang="tr-TR" sz="2800" dirty="0"/>
          </a:p>
          <a:p>
            <a:endParaRPr lang="tr-TR" dirty="0"/>
          </a:p>
        </p:txBody>
      </p:sp>
      <p:sp>
        <p:nvSpPr>
          <p:cNvPr id="6" name="5 Dikdörtgen">
            <a:extLst>
              <a:ext uri="{FF2B5EF4-FFF2-40B4-BE49-F238E27FC236}">
                <a16:creationId xmlns:a16="http://schemas.microsoft.com/office/drawing/2014/main" id="{E299194A-EA82-7F54-82CF-AC797572448A}"/>
              </a:ext>
            </a:extLst>
          </p:cNvPr>
          <p:cNvSpPr/>
          <p:nvPr/>
        </p:nvSpPr>
        <p:spPr>
          <a:xfrm>
            <a:off x="0" y="0"/>
            <a:ext cx="6286544" cy="461665"/>
          </a:xfrm>
          <a:prstGeom prst="rect">
            <a:avLst/>
          </a:prstGeom>
        </p:spPr>
        <p:txBody>
          <a:bodyPr wrap="square">
            <a:spAutoFit/>
          </a:bodyPr>
          <a:lstStyle/>
          <a:p>
            <a:pPr>
              <a:buFontTx/>
              <a:buChar char="-"/>
            </a:pPr>
            <a:r>
              <a:rPr lang="tr-TR" sz="2400" i="1" dirty="0" err="1"/>
              <a:t>Topografik</a:t>
            </a:r>
            <a:r>
              <a:rPr lang="tr-TR" sz="2400" i="1" dirty="0"/>
              <a:t> Anatomi (Bölgesel Anatomi)</a:t>
            </a:r>
          </a:p>
        </p:txBody>
      </p:sp>
      <p:sp>
        <p:nvSpPr>
          <p:cNvPr id="7" name="6 Metin kutusu">
            <a:extLst>
              <a:ext uri="{FF2B5EF4-FFF2-40B4-BE49-F238E27FC236}">
                <a16:creationId xmlns:a16="http://schemas.microsoft.com/office/drawing/2014/main" id="{E72E87EB-0253-E942-BAA4-CE6250BD4212}"/>
              </a:ext>
            </a:extLst>
          </p:cNvPr>
          <p:cNvSpPr txBox="1"/>
          <p:nvPr/>
        </p:nvSpPr>
        <p:spPr>
          <a:xfrm>
            <a:off x="467544" y="4365104"/>
            <a:ext cx="3786214" cy="1477328"/>
          </a:xfrm>
          <a:prstGeom prst="rect">
            <a:avLst/>
          </a:prstGeom>
          <a:noFill/>
        </p:spPr>
        <p:txBody>
          <a:bodyPr wrap="square" rtlCol="0">
            <a:spAutoFit/>
          </a:bodyPr>
          <a:lstStyle/>
          <a:p>
            <a:pPr>
              <a:buFont typeface="Arial" pitchFamily="34" charset="0"/>
              <a:buChar char="•"/>
            </a:pPr>
            <a:r>
              <a:rPr lang="tr-TR" i="1" dirty="0"/>
              <a:t>omuz, </a:t>
            </a:r>
          </a:p>
          <a:p>
            <a:pPr>
              <a:buFont typeface="Arial" pitchFamily="34" charset="0"/>
              <a:buChar char="•"/>
            </a:pPr>
            <a:r>
              <a:rPr lang="tr-TR" i="1" dirty="0"/>
              <a:t>kol (</a:t>
            </a:r>
            <a:r>
              <a:rPr lang="tr-TR" i="1" dirty="0" err="1"/>
              <a:t>brachium</a:t>
            </a:r>
            <a:r>
              <a:rPr lang="tr-TR" i="1" dirty="0"/>
              <a:t>), </a:t>
            </a:r>
          </a:p>
          <a:p>
            <a:pPr>
              <a:buFont typeface="Arial" pitchFamily="34" charset="0"/>
              <a:buChar char="•"/>
            </a:pPr>
            <a:r>
              <a:rPr lang="tr-TR" i="1" dirty="0"/>
              <a:t>önkol(</a:t>
            </a:r>
            <a:r>
              <a:rPr lang="tr-TR" i="1" dirty="0" err="1"/>
              <a:t>antebrachium</a:t>
            </a:r>
            <a:r>
              <a:rPr lang="tr-TR" i="1" dirty="0"/>
              <a:t>), </a:t>
            </a:r>
          </a:p>
          <a:p>
            <a:pPr>
              <a:buFont typeface="Arial" pitchFamily="34" charset="0"/>
              <a:buChar char="•"/>
            </a:pPr>
            <a:r>
              <a:rPr lang="tr-TR" i="1" dirty="0"/>
              <a:t>el</a:t>
            </a:r>
            <a:r>
              <a:rPr lang="tr-TR" dirty="0"/>
              <a:t> </a:t>
            </a:r>
          </a:p>
          <a:p>
            <a:pPr>
              <a:buFont typeface="Arial" pitchFamily="34" charset="0"/>
              <a:buChar char="•"/>
            </a:pPr>
            <a:endParaRPr lang="tr-TR" dirty="0"/>
          </a:p>
        </p:txBody>
      </p:sp>
      <p:pic>
        <p:nvPicPr>
          <p:cNvPr id="36866" name="Picture 2">
            <a:extLst>
              <a:ext uri="{FF2B5EF4-FFF2-40B4-BE49-F238E27FC236}">
                <a16:creationId xmlns:a16="http://schemas.microsoft.com/office/drawing/2014/main" id="{10D37603-E076-D8E6-14A5-BB9413DD43CD}"/>
              </a:ext>
            </a:extLst>
          </p:cNvPr>
          <p:cNvPicPr>
            <a:picLocks noChangeAspect="1" noChangeArrowheads="1"/>
          </p:cNvPicPr>
          <p:nvPr/>
        </p:nvPicPr>
        <p:blipFill>
          <a:blip r:embed="rId3"/>
          <a:srcRect/>
          <a:stretch>
            <a:fillRect/>
          </a:stretch>
        </p:blipFill>
        <p:spPr bwMode="auto">
          <a:xfrm>
            <a:off x="5024431" y="857232"/>
            <a:ext cx="4119569" cy="5791991"/>
          </a:xfrm>
          <a:prstGeom prst="rect">
            <a:avLst/>
          </a:prstGeom>
          <a:noFill/>
          <a:ln w="9525">
            <a:noFill/>
            <a:miter lim="800000"/>
            <a:headEnd/>
            <a:tailEnd/>
          </a:ln>
          <a:effectLst/>
        </p:spPr>
      </p:pic>
      <p:sp>
        <p:nvSpPr>
          <p:cNvPr id="3" name="Metin kutusu 2">
            <a:extLst>
              <a:ext uri="{FF2B5EF4-FFF2-40B4-BE49-F238E27FC236}">
                <a16:creationId xmlns:a16="http://schemas.microsoft.com/office/drawing/2014/main" id="{26CB8AEF-C202-575C-9C22-5E9F855D9A4F}"/>
              </a:ext>
            </a:extLst>
          </p:cNvPr>
          <p:cNvSpPr txBox="1"/>
          <p:nvPr/>
        </p:nvSpPr>
        <p:spPr>
          <a:xfrm>
            <a:off x="402425" y="3816239"/>
            <a:ext cx="4622006" cy="461665"/>
          </a:xfrm>
          <a:prstGeom prst="rect">
            <a:avLst/>
          </a:prstGeom>
          <a:noFill/>
        </p:spPr>
        <p:txBody>
          <a:bodyPr wrap="square">
            <a:spAutoFit/>
          </a:bodyPr>
          <a:lstStyle/>
          <a:p>
            <a:r>
              <a:rPr lang="tr-TR" sz="2400" dirty="0"/>
              <a:t>-Üst ekstremitede; </a:t>
            </a:r>
          </a:p>
        </p:txBody>
      </p:sp>
    </p:spTree>
    <p:extLst>
      <p:ext uri="{BB962C8B-B14F-4D97-AF65-F5344CB8AC3E}">
        <p14:creationId xmlns:p14="http://schemas.microsoft.com/office/powerpoint/2010/main" val="5785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5712D-34F3-631D-953E-AA9D9F87AB3F}"/>
            </a:ext>
          </a:extLst>
        </p:cNvPr>
        <p:cNvGrpSpPr/>
        <p:nvPr/>
      </p:nvGrpSpPr>
      <p:grpSpPr>
        <a:xfrm>
          <a:off x="0" y="0"/>
          <a:ext cx="0" cy="0"/>
          <a:chOff x="0" y="0"/>
          <a:chExt cx="0" cy="0"/>
        </a:xfrm>
      </p:grpSpPr>
      <p:sp>
        <p:nvSpPr>
          <p:cNvPr id="4" name="3 Metin kutusu">
            <a:extLst>
              <a:ext uri="{FF2B5EF4-FFF2-40B4-BE49-F238E27FC236}">
                <a16:creationId xmlns:a16="http://schemas.microsoft.com/office/drawing/2014/main" id="{C576D956-5DCA-2B00-83A5-A1CC07C9D7DA}"/>
              </a:ext>
            </a:extLst>
          </p:cNvPr>
          <p:cNvSpPr txBox="1"/>
          <p:nvPr/>
        </p:nvSpPr>
        <p:spPr>
          <a:xfrm>
            <a:off x="0" y="500042"/>
            <a:ext cx="5072066" cy="3508653"/>
          </a:xfrm>
          <a:prstGeom prst="rect">
            <a:avLst/>
          </a:prstGeom>
          <a:noFill/>
        </p:spPr>
        <p:txBody>
          <a:bodyPr wrap="square" rtlCol="0">
            <a:spAutoFit/>
          </a:bodyPr>
          <a:lstStyle/>
          <a:p>
            <a:pPr marL="0" lvl="1"/>
            <a:r>
              <a:rPr lang="tr-TR" sz="2400" dirty="0"/>
              <a:t>Vücudumuzdaki Başlıca Bölgeler;</a:t>
            </a:r>
          </a:p>
          <a:p>
            <a:pPr marL="457200" lvl="2">
              <a:buFont typeface="Arial" pitchFamily="34" charset="0"/>
              <a:buChar char="•"/>
            </a:pPr>
            <a:r>
              <a:rPr lang="tr-TR" i="1" dirty="0"/>
              <a:t>baş </a:t>
            </a:r>
          </a:p>
          <a:p>
            <a:pPr marL="457200" lvl="2">
              <a:buFont typeface="Arial" pitchFamily="34" charset="0"/>
              <a:buChar char="•"/>
            </a:pPr>
            <a:r>
              <a:rPr lang="tr-TR" i="1" dirty="0"/>
              <a:t>boyun</a:t>
            </a:r>
          </a:p>
          <a:p>
            <a:pPr marL="457200" lvl="2">
              <a:buFont typeface="Arial" pitchFamily="34" charset="0"/>
              <a:buChar char="•"/>
            </a:pPr>
            <a:r>
              <a:rPr lang="tr-TR" i="1" dirty="0"/>
              <a:t>göğüs (</a:t>
            </a:r>
            <a:r>
              <a:rPr lang="tr-TR" i="1" dirty="0" err="1"/>
              <a:t>toraks</a:t>
            </a:r>
            <a:r>
              <a:rPr lang="tr-TR" i="1" dirty="0"/>
              <a:t>) </a:t>
            </a:r>
          </a:p>
          <a:p>
            <a:pPr lvl="1">
              <a:buFont typeface="Arial" pitchFamily="34" charset="0"/>
              <a:buChar char="•"/>
            </a:pPr>
            <a:r>
              <a:rPr lang="tr-TR" i="1" dirty="0"/>
              <a:t>karın (abdomen) </a:t>
            </a:r>
          </a:p>
          <a:p>
            <a:pPr lvl="1">
              <a:buFont typeface="Arial" pitchFamily="34" charset="0"/>
              <a:buChar char="•"/>
            </a:pPr>
            <a:r>
              <a:rPr lang="tr-TR" i="1" dirty="0"/>
              <a:t>sırt </a:t>
            </a:r>
          </a:p>
          <a:p>
            <a:pPr lvl="1">
              <a:buFont typeface="Arial" pitchFamily="34" charset="0"/>
              <a:buChar char="•"/>
            </a:pPr>
            <a:r>
              <a:rPr lang="tr-TR" i="1" dirty="0" err="1"/>
              <a:t>pelvik</a:t>
            </a:r>
            <a:r>
              <a:rPr lang="tr-TR" i="1" dirty="0"/>
              <a:t> bölge </a:t>
            </a:r>
          </a:p>
          <a:p>
            <a:pPr lvl="1">
              <a:buFont typeface="Arial" pitchFamily="34" charset="0"/>
              <a:buChar char="•"/>
            </a:pPr>
            <a:r>
              <a:rPr lang="tr-TR" i="1" dirty="0"/>
              <a:t>üst </a:t>
            </a:r>
            <a:r>
              <a:rPr lang="tr-TR" i="1" dirty="0" err="1"/>
              <a:t>ekstremiteler</a:t>
            </a:r>
            <a:r>
              <a:rPr lang="tr-TR" i="1" dirty="0"/>
              <a:t> </a:t>
            </a:r>
          </a:p>
          <a:p>
            <a:pPr lvl="1">
              <a:buFont typeface="Arial" pitchFamily="34" charset="0"/>
              <a:buChar char="•"/>
            </a:pPr>
            <a:r>
              <a:rPr lang="tr-TR" i="1" dirty="0"/>
              <a:t>alt </a:t>
            </a:r>
            <a:r>
              <a:rPr lang="tr-TR" i="1" dirty="0" err="1"/>
              <a:t>ekstremiteler</a:t>
            </a:r>
            <a:r>
              <a:rPr lang="tr-TR" dirty="0"/>
              <a:t> </a:t>
            </a:r>
          </a:p>
          <a:p>
            <a:pPr marL="0" lvl="1"/>
            <a:endParaRPr lang="tr-TR" i="1" dirty="0"/>
          </a:p>
          <a:p>
            <a:pPr marL="0" lvl="1"/>
            <a:r>
              <a:rPr lang="tr-TR" i="1" dirty="0"/>
              <a:t>	</a:t>
            </a:r>
            <a:endParaRPr lang="tr-TR" sz="2800" dirty="0"/>
          </a:p>
          <a:p>
            <a:endParaRPr lang="tr-TR" dirty="0"/>
          </a:p>
        </p:txBody>
      </p:sp>
      <p:sp>
        <p:nvSpPr>
          <p:cNvPr id="6" name="5 Dikdörtgen">
            <a:extLst>
              <a:ext uri="{FF2B5EF4-FFF2-40B4-BE49-F238E27FC236}">
                <a16:creationId xmlns:a16="http://schemas.microsoft.com/office/drawing/2014/main" id="{0EEBCC23-40A6-47EE-3CDF-F348796D1896}"/>
              </a:ext>
            </a:extLst>
          </p:cNvPr>
          <p:cNvSpPr/>
          <p:nvPr/>
        </p:nvSpPr>
        <p:spPr>
          <a:xfrm>
            <a:off x="0" y="0"/>
            <a:ext cx="6286544" cy="461665"/>
          </a:xfrm>
          <a:prstGeom prst="rect">
            <a:avLst/>
          </a:prstGeom>
        </p:spPr>
        <p:txBody>
          <a:bodyPr wrap="square">
            <a:spAutoFit/>
          </a:bodyPr>
          <a:lstStyle/>
          <a:p>
            <a:pPr>
              <a:buFontTx/>
              <a:buChar char="-"/>
            </a:pPr>
            <a:r>
              <a:rPr lang="tr-TR" sz="2400" i="1" dirty="0" err="1"/>
              <a:t>Topografik</a:t>
            </a:r>
            <a:r>
              <a:rPr lang="tr-TR" sz="2400" i="1" dirty="0"/>
              <a:t> Anatomi (Bölgesel Anatomi)</a:t>
            </a:r>
          </a:p>
        </p:txBody>
      </p:sp>
      <p:sp>
        <p:nvSpPr>
          <p:cNvPr id="7" name="6 Metin kutusu">
            <a:extLst>
              <a:ext uri="{FF2B5EF4-FFF2-40B4-BE49-F238E27FC236}">
                <a16:creationId xmlns:a16="http://schemas.microsoft.com/office/drawing/2014/main" id="{92564952-9EF8-5F9F-D23C-A13B7BAD4177}"/>
              </a:ext>
            </a:extLst>
          </p:cNvPr>
          <p:cNvSpPr txBox="1"/>
          <p:nvPr/>
        </p:nvSpPr>
        <p:spPr>
          <a:xfrm>
            <a:off x="467544" y="3253798"/>
            <a:ext cx="3786214" cy="3323987"/>
          </a:xfrm>
          <a:prstGeom prst="rect">
            <a:avLst/>
          </a:prstGeom>
          <a:noFill/>
        </p:spPr>
        <p:txBody>
          <a:bodyPr wrap="square" rtlCol="0">
            <a:spAutoFit/>
          </a:bodyPr>
          <a:lstStyle/>
          <a:p>
            <a:r>
              <a:rPr lang="tr-TR" sz="2400" dirty="0"/>
              <a:t>-Üst </a:t>
            </a:r>
            <a:r>
              <a:rPr lang="tr-TR" sz="2400" dirty="0" err="1"/>
              <a:t>ekstremitede</a:t>
            </a:r>
            <a:r>
              <a:rPr lang="tr-TR" sz="2400" dirty="0"/>
              <a:t>; </a:t>
            </a:r>
          </a:p>
          <a:p>
            <a:pPr>
              <a:buFont typeface="Arial" pitchFamily="34" charset="0"/>
              <a:buChar char="•"/>
            </a:pPr>
            <a:r>
              <a:rPr lang="tr-TR" i="1" dirty="0"/>
              <a:t>omuz, </a:t>
            </a:r>
          </a:p>
          <a:p>
            <a:pPr>
              <a:buFont typeface="Arial" pitchFamily="34" charset="0"/>
              <a:buChar char="•"/>
            </a:pPr>
            <a:r>
              <a:rPr lang="tr-TR" i="1" dirty="0"/>
              <a:t>kol (</a:t>
            </a:r>
            <a:r>
              <a:rPr lang="tr-TR" i="1" dirty="0" err="1"/>
              <a:t>brachium</a:t>
            </a:r>
            <a:r>
              <a:rPr lang="tr-TR" i="1" dirty="0"/>
              <a:t>), </a:t>
            </a:r>
          </a:p>
          <a:p>
            <a:pPr>
              <a:buFont typeface="Arial" pitchFamily="34" charset="0"/>
              <a:buChar char="•"/>
            </a:pPr>
            <a:r>
              <a:rPr lang="tr-TR" i="1" dirty="0"/>
              <a:t>önkol(</a:t>
            </a:r>
            <a:r>
              <a:rPr lang="tr-TR" i="1" dirty="0" err="1"/>
              <a:t>antebrachium</a:t>
            </a:r>
            <a:r>
              <a:rPr lang="tr-TR" i="1" dirty="0"/>
              <a:t>), </a:t>
            </a:r>
          </a:p>
          <a:p>
            <a:pPr>
              <a:buFont typeface="Arial" pitchFamily="34" charset="0"/>
              <a:buChar char="•"/>
            </a:pPr>
            <a:r>
              <a:rPr lang="tr-TR" i="1" dirty="0"/>
              <a:t>el</a:t>
            </a:r>
            <a:r>
              <a:rPr lang="tr-TR" dirty="0"/>
              <a:t> </a:t>
            </a:r>
          </a:p>
          <a:p>
            <a:pPr>
              <a:buFont typeface="Arial" pitchFamily="34" charset="0"/>
              <a:buChar char="•"/>
            </a:pPr>
            <a:endParaRPr lang="tr-TR" dirty="0"/>
          </a:p>
          <a:p>
            <a:r>
              <a:rPr lang="tr-TR" sz="2400" dirty="0"/>
              <a:t>-Alt </a:t>
            </a:r>
            <a:r>
              <a:rPr lang="tr-TR" sz="2400" dirty="0" err="1"/>
              <a:t>ekstremitede</a:t>
            </a:r>
            <a:r>
              <a:rPr lang="tr-TR" sz="2400" dirty="0"/>
              <a:t>; </a:t>
            </a:r>
          </a:p>
          <a:p>
            <a:pPr>
              <a:buFont typeface="Arial" pitchFamily="34" charset="0"/>
              <a:buChar char="•"/>
            </a:pPr>
            <a:r>
              <a:rPr lang="tr-TR" i="1" dirty="0"/>
              <a:t>kalça (</a:t>
            </a:r>
            <a:r>
              <a:rPr lang="tr-TR" i="1" dirty="0" err="1"/>
              <a:t>glutea</a:t>
            </a:r>
            <a:r>
              <a:rPr lang="tr-TR" i="1" dirty="0"/>
              <a:t>), </a:t>
            </a:r>
          </a:p>
          <a:p>
            <a:pPr>
              <a:buFont typeface="Arial" pitchFamily="34" charset="0"/>
              <a:buChar char="•"/>
            </a:pPr>
            <a:r>
              <a:rPr lang="tr-TR" i="1" dirty="0"/>
              <a:t>uyluk (</a:t>
            </a:r>
            <a:r>
              <a:rPr lang="tr-TR" i="1" dirty="0" err="1"/>
              <a:t>femoris</a:t>
            </a:r>
            <a:r>
              <a:rPr lang="tr-TR" i="1" dirty="0"/>
              <a:t>), </a:t>
            </a:r>
          </a:p>
          <a:p>
            <a:pPr>
              <a:buFont typeface="Arial" pitchFamily="34" charset="0"/>
              <a:buChar char="•"/>
            </a:pPr>
            <a:r>
              <a:rPr lang="tr-TR" i="1" dirty="0"/>
              <a:t>bacak(</a:t>
            </a:r>
            <a:r>
              <a:rPr lang="tr-TR" i="1" dirty="0" err="1"/>
              <a:t>crura</a:t>
            </a:r>
            <a:r>
              <a:rPr lang="tr-TR" i="1" dirty="0"/>
              <a:t>), </a:t>
            </a:r>
          </a:p>
          <a:p>
            <a:pPr>
              <a:buFont typeface="Arial" pitchFamily="34" charset="0"/>
              <a:buChar char="•"/>
            </a:pPr>
            <a:r>
              <a:rPr lang="tr-TR" i="1" dirty="0"/>
              <a:t>ayak</a:t>
            </a:r>
            <a:r>
              <a:rPr lang="tr-TR" dirty="0"/>
              <a:t> </a:t>
            </a:r>
          </a:p>
        </p:txBody>
      </p:sp>
      <p:pic>
        <p:nvPicPr>
          <p:cNvPr id="36866" name="Picture 2">
            <a:extLst>
              <a:ext uri="{FF2B5EF4-FFF2-40B4-BE49-F238E27FC236}">
                <a16:creationId xmlns:a16="http://schemas.microsoft.com/office/drawing/2014/main" id="{DED7C0B0-3A33-DDD3-6EC1-42AB651BC36D}"/>
              </a:ext>
            </a:extLst>
          </p:cNvPr>
          <p:cNvPicPr>
            <a:picLocks noChangeAspect="1" noChangeArrowheads="1"/>
          </p:cNvPicPr>
          <p:nvPr/>
        </p:nvPicPr>
        <p:blipFill>
          <a:blip r:embed="rId3"/>
          <a:srcRect/>
          <a:stretch>
            <a:fillRect/>
          </a:stretch>
        </p:blipFill>
        <p:spPr bwMode="auto">
          <a:xfrm>
            <a:off x="5024431" y="857232"/>
            <a:ext cx="4119569" cy="5791991"/>
          </a:xfrm>
          <a:prstGeom prst="rect">
            <a:avLst/>
          </a:prstGeom>
          <a:noFill/>
          <a:ln w="9525">
            <a:noFill/>
            <a:miter lim="800000"/>
            <a:headEnd/>
            <a:tailEnd/>
          </a:ln>
          <a:effectLst/>
        </p:spPr>
      </p:pic>
    </p:spTree>
    <p:extLst>
      <p:ext uri="{BB962C8B-B14F-4D97-AF65-F5344CB8AC3E}">
        <p14:creationId xmlns:p14="http://schemas.microsoft.com/office/powerpoint/2010/main" val="277961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Dikdörtgen"/>
          <p:cNvSpPr/>
          <p:nvPr/>
        </p:nvSpPr>
        <p:spPr>
          <a:xfrm>
            <a:off x="214282" y="0"/>
            <a:ext cx="8429684" cy="2123658"/>
          </a:xfrm>
          <a:prstGeom prst="rect">
            <a:avLst/>
          </a:prstGeom>
        </p:spPr>
        <p:txBody>
          <a:bodyPr wrap="square">
            <a:spAutoFit/>
          </a:bodyPr>
          <a:lstStyle/>
          <a:p>
            <a:r>
              <a:rPr lang="tr-TR" sz="2400" b="1" i="1" dirty="0"/>
              <a:t>Anatomik Pozisyon</a:t>
            </a:r>
            <a:r>
              <a:rPr lang="tr-TR" sz="2400" dirty="0"/>
              <a:t> </a:t>
            </a:r>
          </a:p>
          <a:p>
            <a:pPr lvl="1">
              <a:buFont typeface="Arial" pitchFamily="34" charset="0"/>
              <a:buChar char="•"/>
            </a:pPr>
            <a:r>
              <a:rPr lang="tr-TR" dirty="0"/>
              <a:t>Birey ayakta dik durur, </a:t>
            </a:r>
          </a:p>
          <a:p>
            <a:pPr lvl="1">
              <a:buFont typeface="Arial" pitchFamily="34" charset="0"/>
              <a:buChar char="•"/>
            </a:pPr>
            <a:r>
              <a:rPr lang="tr-TR" dirty="0"/>
              <a:t>Baş ve omuzlar diktir,</a:t>
            </a:r>
          </a:p>
          <a:p>
            <a:pPr lvl="1">
              <a:buFont typeface="Arial" pitchFamily="34" charset="0"/>
              <a:buChar char="•"/>
            </a:pPr>
            <a:r>
              <a:rPr lang="tr-TR" dirty="0"/>
              <a:t>Yüz ve gözler karşıya bakar, </a:t>
            </a:r>
          </a:p>
          <a:p>
            <a:pPr lvl="1">
              <a:buFont typeface="Arial" pitchFamily="34" charset="0"/>
              <a:buChar char="•"/>
            </a:pPr>
            <a:r>
              <a:rPr lang="tr-TR" dirty="0"/>
              <a:t>Ayaklar öne yönelik, topuklar bitişiktir, </a:t>
            </a:r>
          </a:p>
          <a:p>
            <a:pPr lvl="1">
              <a:buFont typeface="Arial" pitchFamily="34" charset="0"/>
              <a:buChar char="•"/>
            </a:pPr>
            <a:r>
              <a:rPr lang="tr-TR" dirty="0"/>
              <a:t>Kollar yanlarda sarkıktır,</a:t>
            </a:r>
          </a:p>
          <a:p>
            <a:pPr lvl="1">
              <a:buFont typeface="Arial" pitchFamily="34" charset="0"/>
              <a:buChar char="•"/>
            </a:pPr>
            <a:r>
              <a:rPr lang="tr-TR" dirty="0"/>
              <a:t>Avuç içleri karşıya bakar.</a:t>
            </a:r>
          </a:p>
        </p:txBody>
      </p:sp>
      <p:pic>
        <p:nvPicPr>
          <p:cNvPr id="13314" name="Picture 2" descr="http://notoku.com/wp-content/uploads/1344_10_res_1_5.jpg"/>
          <p:cNvPicPr>
            <a:picLocks noChangeAspect="1" noChangeArrowheads="1"/>
          </p:cNvPicPr>
          <p:nvPr/>
        </p:nvPicPr>
        <p:blipFill>
          <a:blip r:embed="rId3"/>
          <a:srcRect/>
          <a:stretch>
            <a:fillRect/>
          </a:stretch>
        </p:blipFill>
        <p:spPr bwMode="auto">
          <a:xfrm>
            <a:off x="1428728" y="2552410"/>
            <a:ext cx="2809873" cy="4305590"/>
          </a:xfrm>
          <a:prstGeom prst="rect">
            <a:avLst/>
          </a:prstGeom>
          <a:noFill/>
        </p:spPr>
      </p:pic>
      <p:sp>
        <p:nvSpPr>
          <p:cNvPr id="4" name="3 Çarpma"/>
          <p:cNvSpPr/>
          <p:nvPr/>
        </p:nvSpPr>
        <p:spPr>
          <a:xfrm>
            <a:off x="2285984" y="3786190"/>
            <a:ext cx="1428760" cy="1500198"/>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dirty="0">
              <a:solidFill>
                <a:srgbClr val="FF0000"/>
              </a:solidFill>
            </a:endParaRPr>
          </a:p>
        </p:txBody>
      </p:sp>
      <p:pic>
        <p:nvPicPr>
          <p:cNvPr id="3" name="Resim 2"/>
          <p:cNvPicPr>
            <a:picLocks noChangeAspect="1"/>
          </p:cNvPicPr>
          <p:nvPr/>
        </p:nvPicPr>
        <p:blipFill>
          <a:blip r:embed="rId4"/>
          <a:stretch>
            <a:fillRect/>
          </a:stretch>
        </p:blipFill>
        <p:spPr>
          <a:xfrm>
            <a:off x="-35505" y="2479863"/>
            <a:ext cx="5302943" cy="4450684"/>
          </a:xfrm>
          <a:prstGeom prst="rect">
            <a:avLst/>
          </a:prstGeom>
        </p:spPr>
      </p:pic>
      <p:pic>
        <p:nvPicPr>
          <p:cNvPr id="5" name="Picture 3" descr="C:\Documents and Settings\User\Desktop\eczacılık ders\_simsiz_8_1255753673.jpg">
            <a:extLst>
              <a:ext uri="{FF2B5EF4-FFF2-40B4-BE49-F238E27FC236}">
                <a16:creationId xmlns:a16="http://schemas.microsoft.com/office/drawing/2014/main" id="{C0465C8E-0FA4-C82B-1085-077C60886BD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758" t="14871" r="13874" b="25397"/>
          <a:stretch/>
        </p:blipFill>
        <p:spPr bwMode="auto">
          <a:xfrm>
            <a:off x="5491536" y="692696"/>
            <a:ext cx="3405034" cy="519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ox(i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spect="1" noChangeArrowheads="1"/>
          </p:cNvPicPr>
          <p:nvPr/>
        </p:nvPicPr>
        <p:blipFill>
          <a:blip r:embed="rId3"/>
          <a:srcRect/>
          <a:stretch>
            <a:fillRect/>
          </a:stretch>
        </p:blipFill>
        <p:spPr bwMode="auto">
          <a:xfrm>
            <a:off x="2612227" y="404664"/>
            <a:ext cx="6531773" cy="4619643"/>
          </a:xfrm>
          <a:prstGeom prst="rect">
            <a:avLst/>
          </a:prstGeom>
          <a:noFill/>
          <a:ln w="9525">
            <a:noFill/>
            <a:miter lim="800000"/>
            <a:headEnd/>
            <a:tailEnd/>
          </a:ln>
          <a:effectLst/>
        </p:spPr>
      </p:pic>
      <p:sp>
        <p:nvSpPr>
          <p:cNvPr id="3" name="2 Metin kutusu"/>
          <p:cNvSpPr txBox="1"/>
          <p:nvPr/>
        </p:nvSpPr>
        <p:spPr>
          <a:xfrm>
            <a:off x="0" y="118912"/>
            <a:ext cx="5214974" cy="461665"/>
          </a:xfrm>
          <a:prstGeom prst="rect">
            <a:avLst/>
          </a:prstGeom>
          <a:noFill/>
        </p:spPr>
        <p:txBody>
          <a:bodyPr wrap="square" rtlCol="0">
            <a:spAutoFit/>
          </a:bodyPr>
          <a:lstStyle/>
          <a:p>
            <a:r>
              <a:rPr lang="tr-TR" sz="2400" b="1" dirty="0"/>
              <a:t>Anatomik Düzlemler ve Eksenler</a:t>
            </a:r>
            <a:endParaRPr lang="tr-TR" sz="2400" dirty="0"/>
          </a:p>
        </p:txBody>
      </p:sp>
      <p:sp>
        <p:nvSpPr>
          <p:cNvPr id="4" name="3 Metin kutusu"/>
          <p:cNvSpPr txBox="1"/>
          <p:nvPr/>
        </p:nvSpPr>
        <p:spPr>
          <a:xfrm>
            <a:off x="0" y="4807390"/>
            <a:ext cx="6286512" cy="1938992"/>
          </a:xfrm>
          <a:prstGeom prst="rect">
            <a:avLst/>
          </a:prstGeom>
          <a:noFill/>
        </p:spPr>
        <p:txBody>
          <a:bodyPr wrap="square" rtlCol="0">
            <a:spAutoFit/>
          </a:bodyPr>
          <a:lstStyle/>
          <a:p>
            <a:pPr>
              <a:buFont typeface="Arial" pitchFamily="34" charset="0"/>
              <a:buChar char="•"/>
            </a:pPr>
            <a:r>
              <a:rPr lang="tr-TR" sz="2000" i="1" dirty="0"/>
              <a:t>Sagittal Düzlem (</a:t>
            </a:r>
            <a:r>
              <a:rPr lang="tr-TR" sz="2000" i="1" dirty="0" err="1"/>
              <a:t>Planum</a:t>
            </a:r>
            <a:r>
              <a:rPr lang="tr-TR" sz="2000" i="1" dirty="0"/>
              <a:t> </a:t>
            </a:r>
            <a:r>
              <a:rPr lang="tr-TR" sz="2000" i="1" dirty="0" err="1"/>
              <a:t>Sagittale</a:t>
            </a:r>
            <a:r>
              <a:rPr lang="tr-TR" sz="2000" i="1" dirty="0"/>
              <a:t>)</a:t>
            </a:r>
            <a:r>
              <a:rPr lang="tr-TR" sz="2000" dirty="0"/>
              <a:t> </a:t>
            </a:r>
          </a:p>
          <a:p>
            <a:r>
              <a:rPr lang="tr-TR" sz="2000" i="1" dirty="0"/>
              <a:t>	-</a:t>
            </a:r>
            <a:r>
              <a:rPr lang="tr-TR" sz="2000" i="1" dirty="0" err="1"/>
              <a:t>Median</a:t>
            </a:r>
            <a:r>
              <a:rPr lang="tr-TR" sz="2000" i="1" dirty="0"/>
              <a:t> düzlem (</a:t>
            </a:r>
            <a:r>
              <a:rPr lang="tr-TR" sz="2000" i="1" dirty="0" err="1"/>
              <a:t>planum</a:t>
            </a:r>
            <a:r>
              <a:rPr lang="tr-TR" sz="2000" i="1" dirty="0"/>
              <a:t> </a:t>
            </a:r>
            <a:r>
              <a:rPr lang="tr-TR" sz="2000" i="1" dirty="0" err="1"/>
              <a:t>medianum</a:t>
            </a:r>
            <a:r>
              <a:rPr lang="tr-TR" sz="2000" i="1" dirty="0"/>
              <a:t>)</a:t>
            </a:r>
          </a:p>
          <a:p>
            <a:endParaRPr lang="tr-TR" sz="2000" i="1" dirty="0"/>
          </a:p>
          <a:p>
            <a:pPr>
              <a:buFont typeface="Arial" pitchFamily="34" charset="0"/>
              <a:buChar char="•"/>
            </a:pPr>
            <a:r>
              <a:rPr lang="tr-TR" sz="2000" i="1" dirty="0" err="1"/>
              <a:t>Koronal</a:t>
            </a:r>
            <a:r>
              <a:rPr lang="tr-TR" sz="2000" i="1" dirty="0"/>
              <a:t> (</a:t>
            </a:r>
            <a:r>
              <a:rPr lang="tr-TR" sz="2000" i="1" dirty="0" err="1"/>
              <a:t>Frontal</a:t>
            </a:r>
            <a:r>
              <a:rPr lang="tr-TR" sz="2000" i="1" dirty="0"/>
              <a:t>) Düzlem (</a:t>
            </a:r>
            <a:r>
              <a:rPr lang="tr-TR" sz="2000" i="1" dirty="0" err="1"/>
              <a:t>Planum</a:t>
            </a:r>
            <a:r>
              <a:rPr lang="tr-TR" sz="2000" i="1" dirty="0"/>
              <a:t> </a:t>
            </a:r>
            <a:r>
              <a:rPr lang="tr-TR" sz="2000" i="1" dirty="0" err="1"/>
              <a:t>Coronale</a:t>
            </a:r>
            <a:r>
              <a:rPr lang="tr-TR" sz="2000" i="1" dirty="0"/>
              <a:t>)</a:t>
            </a:r>
          </a:p>
          <a:p>
            <a:endParaRPr lang="tr-TR" sz="2000" i="1" dirty="0"/>
          </a:p>
          <a:p>
            <a:pPr>
              <a:buFont typeface="Arial" pitchFamily="34" charset="0"/>
              <a:buChar char="•"/>
            </a:pPr>
            <a:r>
              <a:rPr lang="tr-TR" sz="2000" i="1" dirty="0" err="1"/>
              <a:t>Transvers</a:t>
            </a:r>
            <a:r>
              <a:rPr lang="tr-TR" sz="2000" i="1" dirty="0"/>
              <a:t> (</a:t>
            </a:r>
            <a:r>
              <a:rPr lang="tr-TR" sz="2000" i="1" dirty="0" err="1"/>
              <a:t>Horizontal</a:t>
            </a:r>
            <a:r>
              <a:rPr lang="tr-TR" sz="2000" i="1" dirty="0"/>
              <a:t>) Düzlem (</a:t>
            </a:r>
            <a:r>
              <a:rPr lang="tr-TR" sz="2000" i="1" dirty="0" err="1"/>
              <a:t>Planum</a:t>
            </a:r>
            <a:r>
              <a:rPr lang="tr-TR" sz="2000" i="1" dirty="0"/>
              <a:t> </a:t>
            </a:r>
            <a:r>
              <a:rPr lang="tr-TR" sz="2000" i="1" dirty="0" err="1"/>
              <a:t>Transversum</a:t>
            </a:r>
            <a:r>
              <a:rPr lang="tr-TR" sz="2000" i="1" dirty="0"/>
              <a:t>)</a:t>
            </a:r>
            <a:endParaRPr lang="tr-TR" sz="2000" dirty="0"/>
          </a:p>
        </p:txBody>
      </p:sp>
      <p:cxnSp>
        <p:nvCxnSpPr>
          <p:cNvPr id="5" name="Düz Ok Bağlayıcısı 4"/>
          <p:cNvCxnSpPr/>
          <p:nvPr/>
        </p:nvCxnSpPr>
        <p:spPr>
          <a:xfrm>
            <a:off x="3992609" y="5024307"/>
            <a:ext cx="439581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Düz Ok Bağlayıcısı 7"/>
          <p:cNvCxnSpPr/>
          <p:nvPr/>
        </p:nvCxnSpPr>
        <p:spPr>
          <a:xfrm flipV="1">
            <a:off x="8388424" y="2542674"/>
            <a:ext cx="0" cy="2481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p:cNvCxnSpPr/>
          <p:nvPr/>
        </p:nvCxnSpPr>
        <p:spPr>
          <a:xfrm flipV="1">
            <a:off x="6286512" y="4807390"/>
            <a:ext cx="0" cy="2169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p:cNvCxnSpPr/>
          <p:nvPr/>
        </p:nvCxnSpPr>
        <p:spPr>
          <a:xfrm>
            <a:off x="4788024" y="5927050"/>
            <a:ext cx="576064" cy="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16" name="Düz Ok Bağlayıcısı 15"/>
          <p:cNvCxnSpPr/>
          <p:nvPr/>
        </p:nvCxnSpPr>
        <p:spPr>
          <a:xfrm flipV="1">
            <a:off x="5364088" y="4630906"/>
            <a:ext cx="0" cy="1296144"/>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18" name="Düz Ok Bağlayıcısı 17"/>
          <p:cNvCxnSpPr/>
          <p:nvPr/>
        </p:nvCxnSpPr>
        <p:spPr>
          <a:xfrm flipH="1">
            <a:off x="4427984" y="1318538"/>
            <a:ext cx="720080" cy="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Düz Ok Bağlayıcısı 20"/>
          <p:cNvCxnSpPr/>
          <p:nvPr/>
        </p:nvCxnSpPr>
        <p:spPr>
          <a:xfrm>
            <a:off x="5652120" y="6503114"/>
            <a:ext cx="1368152"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Düz Ok Bağlayıcısı 23"/>
          <p:cNvCxnSpPr/>
          <p:nvPr/>
        </p:nvCxnSpPr>
        <p:spPr>
          <a:xfrm flipV="1">
            <a:off x="6948264" y="2614682"/>
            <a:ext cx="0" cy="3888432"/>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Düz Ok Bağlayıcısı 25"/>
          <p:cNvCxnSpPr/>
          <p:nvPr/>
        </p:nvCxnSpPr>
        <p:spPr>
          <a:xfrm flipH="1">
            <a:off x="4499992" y="2688721"/>
            <a:ext cx="784310" cy="85678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www.cis.rit.edu/htbooks/mri/images/head.gif"/>
          <p:cNvPicPr>
            <a:picLocks noChangeAspect="1" noChangeArrowheads="1"/>
          </p:cNvPicPr>
          <p:nvPr/>
        </p:nvPicPr>
        <p:blipFill>
          <a:blip r:embed="rId3"/>
          <a:srcRect/>
          <a:stretch>
            <a:fillRect/>
          </a:stretch>
        </p:blipFill>
        <p:spPr bwMode="auto">
          <a:xfrm>
            <a:off x="0" y="0"/>
            <a:ext cx="2714620" cy="2714620"/>
          </a:xfrm>
          <a:prstGeom prst="rect">
            <a:avLst/>
          </a:prstGeom>
          <a:noFill/>
        </p:spPr>
      </p:pic>
      <p:pic>
        <p:nvPicPr>
          <p:cNvPr id="11268" name="Picture 4" descr="http://t3.gstatic.com/images?q=tbn:ANd9GcSFukgmfWK33P2KDWQqTXHOFPMYzrqV3KAdfUhEVHIYY-VJYfjX"/>
          <p:cNvPicPr>
            <a:picLocks noChangeAspect="1" noChangeArrowheads="1"/>
          </p:cNvPicPr>
          <p:nvPr/>
        </p:nvPicPr>
        <p:blipFill>
          <a:blip r:embed="rId4"/>
          <a:srcRect/>
          <a:stretch>
            <a:fillRect/>
          </a:stretch>
        </p:blipFill>
        <p:spPr bwMode="auto">
          <a:xfrm>
            <a:off x="3143240" y="0"/>
            <a:ext cx="2643182" cy="2643182"/>
          </a:xfrm>
          <a:prstGeom prst="rect">
            <a:avLst/>
          </a:prstGeom>
          <a:noFill/>
        </p:spPr>
      </p:pic>
      <p:pic>
        <p:nvPicPr>
          <p:cNvPr id="11270" name="Picture 6" descr="http://eso-cdn.bestpractice.bmj.com/best-practice/images/bp/en-gb/966-3_default.jpg"/>
          <p:cNvPicPr>
            <a:picLocks noChangeAspect="1" noChangeArrowheads="1"/>
          </p:cNvPicPr>
          <p:nvPr/>
        </p:nvPicPr>
        <p:blipFill>
          <a:blip r:embed="rId5"/>
          <a:srcRect/>
          <a:stretch>
            <a:fillRect/>
          </a:stretch>
        </p:blipFill>
        <p:spPr bwMode="auto">
          <a:xfrm>
            <a:off x="6357950" y="0"/>
            <a:ext cx="2079303" cy="2643182"/>
          </a:xfrm>
          <a:prstGeom prst="rect">
            <a:avLst/>
          </a:prstGeom>
          <a:noFill/>
        </p:spPr>
      </p:pic>
      <p:pic>
        <p:nvPicPr>
          <p:cNvPr id="5" name="Picture 5"/>
          <p:cNvPicPr>
            <a:picLocks noChangeAspect="1" noChangeArrowheads="1"/>
          </p:cNvPicPr>
          <p:nvPr/>
        </p:nvPicPr>
        <p:blipFill>
          <a:blip r:embed="rId6"/>
          <a:srcRect/>
          <a:stretch>
            <a:fillRect/>
          </a:stretch>
        </p:blipFill>
        <p:spPr bwMode="auto">
          <a:xfrm>
            <a:off x="2987824" y="3284984"/>
            <a:ext cx="2000233" cy="3645284"/>
          </a:xfrm>
          <a:prstGeom prst="rect">
            <a:avLst/>
          </a:prstGeom>
          <a:noFill/>
          <a:ln w="9525">
            <a:noFill/>
            <a:miter lim="800000"/>
            <a:headEnd/>
            <a:tailEnd/>
          </a:ln>
          <a:effectLst/>
        </p:spPr>
      </p:pic>
      <p:sp>
        <p:nvSpPr>
          <p:cNvPr id="6" name="5 Metin kutusu"/>
          <p:cNvSpPr txBox="1"/>
          <p:nvPr/>
        </p:nvSpPr>
        <p:spPr>
          <a:xfrm>
            <a:off x="285720" y="2786058"/>
            <a:ext cx="2000264" cy="369332"/>
          </a:xfrm>
          <a:prstGeom prst="rect">
            <a:avLst/>
          </a:prstGeom>
          <a:noFill/>
        </p:spPr>
        <p:txBody>
          <a:bodyPr wrap="square" rtlCol="0">
            <a:spAutoFit/>
          </a:bodyPr>
          <a:lstStyle/>
          <a:p>
            <a:r>
              <a:rPr lang="tr-TR" dirty="0"/>
              <a:t>Sagittal kesit</a:t>
            </a:r>
          </a:p>
        </p:txBody>
      </p:sp>
      <p:sp>
        <p:nvSpPr>
          <p:cNvPr id="7" name="6 Metin kutusu"/>
          <p:cNvSpPr txBox="1"/>
          <p:nvPr/>
        </p:nvSpPr>
        <p:spPr>
          <a:xfrm>
            <a:off x="3428992" y="2714620"/>
            <a:ext cx="1928826" cy="369332"/>
          </a:xfrm>
          <a:prstGeom prst="rect">
            <a:avLst/>
          </a:prstGeom>
          <a:noFill/>
        </p:spPr>
        <p:txBody>
          <a:bodyPr wrap="square" rtlCol="0">
            <a:spAutoFit/>
          </a:bodyPr>
          <a:lstStyle/>
          <a:p>
            <a:r>
              <a:rPr lang="tr-TR" dirty="0" err="1"/>
              <a:t>Koronal</a:t>
            </a:r>
            <a:r>
              <a:rPr lang="tr-TR" dirty="0"/>
              <a:t> kesit</a:t>
            </a:r>
          </a:p>
        </p:txBody>
      </p:sp>
      <p:sp>
        <p:nvSpPr>
          <p:cNvPr id="8" name="7 Metin kutusu"/>
          <p:cNvSpPr txBox="1"/>
          <p:nvPr/>
        </p:nvSpPr>
        <p:spPr>
          <a:xfrm>
            <a:off x="6643702" y="2714620"/>
            <a:ext cx="2214578" cy="369332"/>
          </a:xfrm>
          <a:prstGeom prst="rect">
            <a:avLst/>
          </a:prstGeom>
          <a:noFill/>
        </p:spPr>
        <p:txBody>
          <a:bodyPr wrap="square" rtlCol="0">
            <a:spAutoFit/>
          </a:bodyPr>
          <a:lstStyle/>
          <a:p>
            <a:r>
              <a:rPr lang="tr-TR" dirty="0" err="1"/>
              <a:t>Transvers</a:t>
            </a:r>
            <a:r>
              <a:rPr lang="tr-TR" dirty="0"/>
              <a:t> kesit</a:t>
            </a:r>
          </a:p>
        </p:txBody>
      </p:sp>
      <p:cxnSp>
        <p:nvCxnSpPr>
          <p:cNvPr id="9" name="Düz Ok Bağlayıcısı 8"/>
          <p:cNvCxnSpPr/>
          <p:nvPr/>
        </p:nvCxnSpPr>
        <p:spPr>
          <a:xfrm flipH="1" flipV="1">
            <a:off x="1907704" y="2714620"/>
            <a:ext cx="1663024" cy="6418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Düz Ok Bağlayıcısı 10"/>
          <p:cNvCxnSpPr/>
          <p:nvPr/>
        </p:nvCxnSpPr>
        <p:spPr>
          <a:xfrm flipV="1">
            <a:off x="4427984" y="2643182"/>
            <a:ext cx="648072" cy="81918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13" name="Düz Ok Bağlayıcısı 12"/>
          <p:cNvCxnSpPr/>
          <p:nvPr/>
        </p:nvCxnSpPr>
        <p:spPr>
          <a:xfrm flipV="1">
            <a:off x="4856986" y="2714620"/>
            <a:ext cx="1875254" cy="2226548"/>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0" y="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2400" b="1" i="1" u="none" strike="noStrike" cap="none" normalizeH="0" baseline="0" dirty="0">
                <a:ln>
                  <a:noFill/>
                </a:ln>
                <a:solidFill>
                  <a:schemeClr val="tx1"/>
                </a:solidFill>
                <a:effectLst/>
                <a:latin typeface="Arial" pitchFamily="34" charset="0"/>
                <a:ea typeface="Times New Roman" pitchFamily="18" charset="0"/>
                <a:cs typeface="Arial" pitchFamily="34" charset="0"/>
              </a:rPr>
              <a:t>Hareketler İle İlgili Terimler</a:t>
            </a:r>
            <a:endParaRPr kumimoji="0" lang="tr-TR" sz="2400" b="0" i="0" u="none" strike="noStrike" cap="none" normalizeH="0" baseline="0" dirty="0">
              <a:ln>
                <a:noFill/>
              </a:ln>
              <a:solidFill>
                <a:schemeClr val="tx1"/>
              </a:solidFill>
              <a:effectLst/>
              <a:latin typeface="Arial" pitchFamily="34" charset="0"/>
              <a:cs typeface="Arial" pitchFamily="34" charset="0"/>
            </a:endParaRPr>
          </a:p>
        </p:txBody>
      </p:sp>
      <p:sp>
        <p:nvSpPr>
          <p:cNvPr id="3" name="2 Metin kutusu"/>
          <p:cNvSpPr txBox="1"/>
          <p:nvPr/>
        </p:nvSpPr>
        <p:spPr>
          <a:xfrm>
            <a:off x="0" y="785794"/>
            <a:ext cx="6072198" cy="3139321"/>
          </a:xfrm>
          <a:prstGeom prst="rect">
            <a:avLst/>
          </a:prstGeom>
          <a:noFill/>
        </p:spPr>
        <p:txBody>
          <a:bodyPr wrap="square" rtlCol="0">
            <a:spAutoFit/>
          </a:bodyPr>
          <a:lstStyle/>
          <a:p>
            <a:r>
              <a:rPr lang="tr-TR" dirty="0" err="1">
                <a:latin typeface="Arial" pitchFamily="34" charset="0"/>
                <a:cs typeface="Arial" pitchFamily="34" charset="0"/>
              </a:rPr>
              <a:t>flexion</a:t>
            </a:r>
            <a:r>
              <a:rPr lang="tr-TR" dirty="0">
                <a:latin typeface="Arial" pitchFamily="34" charset="0"/>
                <a:cs typeface="Arial" pitchFamily="34" charset="0"/>
              </a:rPr>
              <a:t> </a:t>
            </a:r>
            <a:r>
              <a:rPr lang="tr-TR" b="1" dirty="0">
                <a:latin typeface="Arial" pitchFamily="34" charset="0"/>
                <a:cs typeface="Arial" pitchFamily="34" charset="0"/>
              </a:rPr>
              <a:t>X</a:t>
            </a:r>
            <a:r>
              <a:rPr lang="tr-TR" dirty="0">
                <a:latin typeface="Arial" pitchFamily="34" charset="0"/>
                <a:cs typeface="Arial" pitchFamily="34" charset="0"/>
              </a:rPr>
              <a:t> </a:t>
            </a:r>
            <a:r>
              <a:rPr lang="tr-TR" dirty="0" err="1">
                <a:latin typeface="Arial" pitchFamily="34" charset="0"/>
                <a:cs typeface="Arial" pitchFamily="34" charset="0"/>
              </a:rPr>
              <a:t>extension</a:t>
            </a:r>
            <a:r>
              <a:rPr lang="tr-TR" dirty="0">
                <a:latin typeface="Arial" pitchFamily="34" charset="0"/>
                <a:cs typeface="Arial" pitchFamily="34" charset="0"/>
              </a:rPr>
              <a:t> </a:t>
            </a:r>
            <a:r>
              <a:rPr lang="tr-TR" i="1" dirty="0">
                <a:latin typeface="Arial" pitchFamily="34" charset="0"/>
                <a:cs typeface="Arial" pitchFamily="34" charset="0"/>
              </a:rPr>
              <a:t> (</a:t>
            </a:r>
            <a:r>
              <a:rPr lang="tr-TR" i="1" dirty="0" err="1">
                <a:latin typeface="Arial" pitchFamily="34" charset="0"/>
                <a:cs typeface="Arial" pitchFamily="34" charset="0"/>
              </a:rPr>
              <a:t>fleksiyon</a:t>
            </a:r>
            <a:r>
              <a:rPr lang="tr-TR" i="1" dirty="0">
                <a:latin typeface="Arial" pitchFamily="34" charset="0"/>
                <a:cs typeface="Arial" pitchFamily="34" charset="0"/>
              </a:rPr>
              <a:t> </a:t>
            </a:r>
            <a:r>
              <a:rPr lang="tr-TR" b="1" i="1" dirty="0">
                <a:latin typeface="Arial" pitchFamily="34" charset="0"/>
                <a:cs typeface="Arial" pitchFamily="34" charset="0"/>
              </a:rPr>
              <a:t>X</a:t>
            </a:r>
            <a:r>
              <a:rPr lang="tr-TR" i="1" dirty="0">
                <a:latin typeface="Arial" pitchFamily="34" charset="0"/>
                <a:cs typeface="Arial" pitchFamily="34" charset="0"/>
              </a:rPr>
              <a:t> </a:t>
            </a:r>
            <a:r>
              <a:rPr lang="tr-TR" i="1" dirty="0" err="1">
                <a:latin typeface="Arial" pitchFamily="34" charset="0"/>
                <a:cs typeface="Arial" pitchFamily="34" charset="0"/>
              </a:rPr>
              <a:t>ekstansiyon</a:t>
            </a:r>
            <a:r>
              <a:rPr lang="tr-TR" i="1" dirty="0">
                <a:latin typeface="Arial" pitchFamily="34" charset="0"/>
                <a:cs typeface="Arial" pitchFamily="34" charset="0"/>
              </a:rPr>
              <a:t>)</a:t>
            </a:r>
            <a:endParaRPr lang="tr-TR" dirty="0">
              <a:latin typeface="Arial" pitchFamily="34" charset="0"/>
              <a:cs typeface="Arial" pitchFamily="34" charset="0"/>
            </a:endParaRPr>
          </a:p>
          <a:p>
            <a:r>
              <a:rPr lang="tr-TR" i="1" dirty="0">
                <a:latin typeface="Arial" pitchFamily="34" charset="0"/>
                <a:cs typeface="Arial" pitchFamily="34" charset="0"/>
              </a:rPr>
              <a:t>                                                </a:t>
            </a:r>
            <a:endParaRPr lang="tr-TR" dirty="0">
              <a:latin typeface="Arial" pitchFamily="34" charset="0"/>
              <a:cs typeface="Arial" pitchFamily="34" charset="0"/>
            </a:endParaRPr>
          </a:p>
          <a:p>
            <a:r>
              <a:rPr lang="tr-TR" dirty="0" err="1">
                <a:latin typeface="Arial" pitchFamily="34" charset="0"/>
                <a:cs typeface="Arial" pitchFamily="34" charset="0"/>
              </a:rPr>
              <a:t>abduction</a:t>
            </a:r>
            <a:r>
              <a:rPr lang="tr-TR" dirty="0">
                <a:latin typeface="Arial" pitchFamily="34" charset="0"/>
                <a:cs typeface="Arial" pitchFamily="34" charset="0"/>
              </a:rPr>
              <a:t> </a:t>
            </a:r>
            <a:r>
              <a:rPr lang="tr-TR" b="1" dirty="0">
                <a:latin typeface="Arial" pitchFamily="34" charset="0"/>
                <a:cs typeface="Arial" pitchFamily="34" charset="0"/>
              </a:rPr>
              <a:t>X</a:t>
            </a:r>
            <a:r>
              <a:rPr lang="tr-TR" dirty="0">
                <a:latin typeface="Arial" pitchFamily="34" charset="0"/>
                <a:cs typeface="Arial" pitchFamily="34" charset="0"/>
              </a:rPr>
              <a:t> </a:t>
            </a:r>
            <a:r>
              <a:rPr lang="tr-TR" dirty="0" err="1">
                <a:latin typeface="Arial" pitchFamily="34" charset="0"/>
                <a:cs typeface="Arial" pitchFamily="34" charset="0"/>
              </a:rPr>
              <a:t>adduction</a:t>
            </a:r>
            <a:r>
              <a:rPr lang="tr-TR" dirty="0">
                <a:latin typeface="Arial" pitchFamily="34" charset="0"/>
                <a:cs typeface="Arial" pitchFamily="34" charset="0"/>
              </a:rPr>
              <a:t> (</a:t>
            </a:r>
            <a:r>
              <a:rPr lang="tr-TR" i="1" dirty="0" err="1">
                <a:latin typeface="Arial" pitchFamily="34" charset="0"/>
                <a:cs typeface="Arial" pitchFamily="34" charset="0"/>
              </a:rPr>
              <a:t>abduksiyon</a:t>
            </a:r>
            <a:r>
              <a:rPr lang="tr-TR" b="1" i="1" dirty="0">
                <a:latin typeface="Arial" pitchFamily="34" charset="0"/>
                <a:cs typeface="Arial" pitchFamily="34" charset="0"/>
              </a:rPr>
              <a:t> X</a:t>
            </a:r>
            <a:r>
              <a:rPr lang="tr-TR" i="1" dirty="0">
                <a:latin typeface="Arial" pitchFamily="34" charset="0"/>
                <a:cs typeface="Arial" pitchFamily="34" charset="0"/>
              </a:rPr>
              <a:t> </a:t>
            </a:r>
            <a:r>
              <a:rPr lang="tr-TR" i="1" dirty="0" err="1">
                <a:latin typeface="Arial" pitchFamily="34" charset="0"/>
                <a:cs typeface="Arial" pitchFamily="34" charset="0"/>
              </a:rPr>
              <a:t>adduksiyon</a:t>
            </a:r>
            <a:r>
              <a:rPr lang="tr-TR" dirty="0">
                <a:latin typeface="Arial" pitchFamily="34" charset="0"/>
                <a:cs typeface="Arial" pitchFamily="34" charset="0"/>
              </a:rPr>
              <a:t>)</a:t>
            </a:r>
          </a:p>
          <a:p>
            <a:endParaRPr lang="tr-TR" dirty="0">
              <a:latin typeface="Arial" pitchFamily="34" charset="0"/>
              <a:cs typeface="Arial" pitchFamily="34" charset="0"/>
            </a:endParaRPr>
          </a:p>
          <a:p>
            <a:r>
              <a:rPr lang="tr-TR" dirty="0" err="1">
                <a:latin typeface="Arial" pitchFamily="34" charset="0"/>
                <a:cs typeface="Arial" pitchFamily="34" charset="0"/>
              </a:rPr>
              <a:t>rotation</a:t>
            </a:r>
            <a:r>
              <a:rPr lang="tr-TR" dirty="0">
                <a:latin typeface="Arial" pitchFamily="34" charset="0"/>
                <a:cs typeface="Arial" pitchFamily="34" charset="0"/>
              </a:rPr>
              <a:t>	(</a:t>
            </a:r>
            <a:r>
              <a:rPr lang="tr-TR" i="1" dirty="0">
                <a:latin typeface="Arial" pitchFamily="34" charset="0"/>
                <a:cs typeface="Arial" pitchFamily="34" charset="0"/>
              </a:rPr>
              <a:t>rotasyon</a:t>
            </a:r>
            <a:r>
              <a:rPr lang="tr-TR" dirty="0">
                <a:latin typeface="Arial" pitchFamily="34" charset="0"/>
                <a:cs typeface="Arial" pitchFamily="34" charset="0"/>
              </a:rPr>
              <a:t>)</a:t>
            </a:r>
          </a:p>
          <a:p>
            <a:endParaRPr lang="tr-TR" dirty="0">
              <a:latin typeface="Arial" pitchFamily="34" charset="0"/>
              <a:cs typeface="Arial" pitchFamily="34" charset="0"/>
            </a:endParaRPr>
          </a:p>
          <a:p>
            <a:r>
              <a:rPr lang="tr-TR" dirty="0" err="1">
                <a:latin typeface="Arial" pitchFamily="34" charset="0"/>
                <a:cs typeface="Arial" pitchFamily="34" charset="0"/>
              </a:rPr>
              <a:t>supination</a:t>
            </a:r>
            <a:r>
              <a:rPr lang="tr-TR" dirty="0">
                <a:latin typeface="Arial" pitchFamily="34" charset="0"/>
                <a:cs typeface="Arial" pitchFamily="34" charset="0"/>
              </a:rPr>
              <a:t> </a:t>
            </a:r>
            <a:r>
              <a:rPr lang="tr-TR" b="1" dirty="0">
                <a:latin typeface="Arial" pitchFamily="34" charset="0"/>
                <a:cs typeface="Arial" pitchFamily="34" charset="0"/>
              </a:rPr>
              <a:t>X</a:t>
            </a:r>
            <a:r>
              <a:rPr lang="tr-TR" dirty="0">
                <a:latin typeface="Arial" pitchFamily="34" charset="0"/>
                <a:cs typeface="Arial" pitchFamily="34" charset="0"/>
              </a:rPr>
              <a:t> </a:t>
            </a:r>
            <a:r>
              <a:rPr lang="tr-TR" dirty="0" err="1">
                <a:latin typeface="Arial" pitchFamily="34" charset="0"/>
                <a:cs typeface="Arial" pitchFamily="34" charset="0"/>
              </a:rPr>
              <a:t>pronation</a:t>
            </a:r>
            <a:r>
              <a:rPr lang="tr-TR" dirty="0">
                <a:latin typeface="Arial" pitchFamily="34" charset="0"/>
                <a:cs typeface="Arial" pitchFamily="34" charset="0"/>
              </a:rPr>
              <a:t> (</a:t>
            </a:r>
            <a:r>
              <a:rPr lang="tr-TR" i="1" dirty="0" err="1">
                <a:latin typeface="Arial" pitchFamily="34" charset="0"/>
                <a:cs typeface="Arial" pitchFamily="34" charset="0"/>
              </a:rPr>
              <a:t>supinasyon</a:t>
            </a:r>
            <a:r>
              <a:rPr lang="tr-TR" i="1" dirty="0">
                <a:latin typeface="Arial" pitchFamily="34" charset="0"/>
                <a:cs typeface="Arial" pitchFamily="34" charset="0"/>
              </a:rPr>
              <a:t> </a:t>
            </a:r>
            <a:r>
              <a:rPr lang="tr-TR" b="1" i="1" dirty="0">
                <a:latin typeface="Arial" pitchFamily="34" charset="0"/>
                <a:cs typeface="Arial" pitchFamily="34" charset="0"/>
              </a:rPr>
              <a:t>X</a:t>
            </a:r>
            <a:r>
              <a:rPr lang="tr-TR" i="1" dirty="0">
                <a:latin typeface="Arial" pitchFamily="34" charset="0"/>
                <a:cs typeface="Arial" pitchFamily="34" charset="0"/>
              </a:rPr>
              <a:t> </a:t>
            </a:r>
            <a:r>
              <a:rPr lang="tr-TR" i="1" dirty="0" err="1">
                <a:latin typeface="Arial" pitchFamily="34" charset="0"/>
                <a:cs typeface="Arial" pitchFamily="34" charset="0"/>
              </a:rPr>
              <a:t>pronasyon</a:t>
            </a:r>
            <a:r>
              <a:rPr lang="tr-TR" dirty="0">
                <a:latin typeface="Arial" pitchFamily="34" charset="0"/>
                <a:cs typeface="Arial" pitchFamily="34" charset="0"/>
              </a:rPr>
              <a:t>)</a:t>
            </a:r>
          </a:p>
          <a:p>
            <a:endParaRPr lang="tr-TR" dirty="0">
              <a:latin typeface="Arial" pitchFamily="34" charset="0"/>
              <a:cs typeface="Arial" pitchFamily="34" charset="0"/>
            </a:endParaRPr>
          </a:p>
          <a:p>
            <a:r>
              <a:rPr lang="tr-TR" dirty="0" err="1">
                <a:latin typeface="Arial" pitchFamily="34" charset="0"/>
                <a:cs typeface="Arial" pitchFamily="34" charset="0"/>
              </a:rPr>
              <a:t>circumduction</a:t>
            </a:r>
            <a:r>
              <a:rPr lang="tr-TR" dirty="0">
                <a:latin typeface="Arial" pitchFamily="34" charset="0"/>
                <a:cs typeface="Arial" pitchFamily="34" charset="0"/>
              </a:rPr>
              <a:t>  (</a:t>
            </a:r>
            <a:r>
              <a:rPr lang="tr-TR" i="1" dirty="0" err="1">
                <a:latin typeface="Arial" pitchFamily="34" charset="0"/>
                <a:cs typeface="Arial" pitchFamily="34" charset="0"/>
              </a:rPr>
              <a:t>sirkumduksiyon</a:t>
            </a:r>
            <a:r>
              <a:rPr lang="tr-TR" dirty="0">
                <a:latin typeface="Arial" pitchFamily="34" charset="0"/>
                <a:cs typeface="Arial" pitchFamily="34" charset="0"/>
              </a:rPr>
              <a:t>)</a:t>
            </a:r>
          </a:p>
          <a:p>
            <a:endParaRPr lang="tr-TR" dirty="0">
              <a:latin typeface="Arial" pitchFamily="34" charset="0"/>
              <a:cs typeface="Arial" pitchFamily="34" charset="0"/>
            </a:endParaRPr>
          </a:p>
          <a:p>
            <a:r>
              <a:rPr lang="tr-TR" dirty="0"/>
              <a:t>	</a:t>
            </a:r>
          </a:p>
        </p:txBody>
      </p:sp>
      <p:pic>
        <p:nvPicPr>
          <p:cNvPr id="5" name="Resim 4"/>
          <p:cNvPicPr>
            <a:picLocks noChangeAspect="1"/>
          </p:cNvPicPr>
          <p:nvPr/>
        </p:nvPicPr>
        <p:blipFill>
          <a:blip r:embed="rId3"/>
          <a:stretch>
            <a:fillRect/>
          </a:stretch>
        </p:blipFill>
        <p:spPr>
          <a:xfrm>
            <a:off x="7256210" y="2589948"/>
            <a:ext cx="1895475" cy="2443163"/>
          </a:xfrm>
          <a:prstGeom prst="rect">
            <a:avLst/>
          </a:prstGeom>
        </p:spPr>
      </p:pic>
      <p:pic>
        <p:nvPicPr>
          <p:cNvPr id="6" name="Resim 5"/>
          <p:cNvPicPr>
            <a:picLocks noChangeAspect="1"/>
          </p:cNvPicPr>
          <p:nvPr/>
        </p:nvPicPr>
        <p:blipFill>
          <a:blip r:embed="rId4"/>
          <a:stretch>
            <a:fillRect/>
          </a:stretch>
        </p:blipFill>
        <p:spPr>
          <a:xfrm>
            <a:off x="6166990" y="0"/>
            <a:ext cx="2984695" cy="2548508"/>
          </a:xfrm>
          <a:prstGeom prst="rect">
            <a:avLst/>
          </a:prstGeom>
        </p:spPr>
      </p:pic>
      <p:pic>
        <p:nvPicPr>
          <p:cNvPr id="7" name="Resim 6"/>
          <p:cNvPicPr>
            <a:picLocks noChangeAspect="1"/>
          </p:cNvPicPr>
          <p:nvPr/>
        </p:nvPicPr>
        <p:blipFill>
          <a:blip r:embed="rId5"/>
          <a:stretch>
            <a:fillRect/>
          </a:stretch>
        </p:blipFill>
        <p:spPr>
          <a:xfrm>
            <a:off x="25379" y="4109560"/>
            <a:ext cx="2357698" cy="2748440"/>
          </a:xfrm>
          <a:prstGeom prst="rect">
            <a:avLst/>
          </a:prstGeom>
        </p:spPr>
      </p:pic>
      <p:sp>
        <p:nvSpPr>
          <p:cNvPr id="8" name="Metin kutusu 7"/>
          <p:cNvSpPr txBox="1"/>
          <p:nvPr/>
        </p:nvSpPr>
        <p:spPr>
          <a:xfrm>
            <a:off x="0" y="4149080"/>
            <a:ext cx="827584" cy="276999"/>
          </a:xfrm>
          <a:prstGeom prst="rect">
            <a:avLst/>
          </a:prstGeom>
          <a:noFill/>
        </p:spPr>
        <p:txBody>
          <a:bodyPr wrap="square" rtlCol="0">
            <a:spAutoFit/>
          </a:bodyPr>
          <a:lstStyle/>
          <a:p>
            <a:r>
              <a:rPr lang="tr-TR" sz="1200" dirty="0"/>
              <a:t>rotasyon</a:t>
            </a:r>
          </a:p>
        </p:txBody>
      </p:sp>
      <p:sp>
        <p:nvSpPr>
          <p:cNvPr id="11" name="Metin kutusu 10"/>
          <p:cNvSpPr txBox="1"/>
          <p:nvPr/>
        </p:nvSpPr>
        <p:spPr>
          <a:xfrm>
            <a:off x="1503155" y="4165775"/>
            <a:ext cx="1173997" cy="276999"/>
          </a:xfrm>
          <a:prstGeom prst="rect">
            <a:avLst/>
          </a:prstGeom>
          <a:noFill/>
        </p:spPr>
        <p:txBody>
          <a:bodyPr wrap="square" rtlCol="0">
            <a:spAutoFit/>
          </a:bodyPr>
          <a:lstStyle/>
          <a:p>
            <a:r>
              <a:rPr lang="tr-TR" sz="1200" dirty="0" err="1"/>
              <a:t>circumduction</a:t>
            </a:r>
            <a:endParaRPr lang="tr-TR" sz="1200" dirty="0"/>
          </a:p>
        </p:txBody>
      </p:sp>
      <p:pic>
        <p:nvPicPr>
          <p:cNvPr id="9" name="Resim 8"/>
          <p:cNvPicPr>
            <a:picLocks noChangeAspect="1"/>
          </p:cNvPicPr>
          <p:nvPr/>
        </p:nvPicPr>
        <p:blipFill>
          <a:blip r:embed="rId6"/>
          <a:stretch>
            <a:fillRect/>
          </a:stretch>
        </p:blipFill>
        <p:spPr>
          <a:xfrm>
            <a:off x="2631603" y="4102630"/>
            <a:ext cx="2660477" cy="2778875"/>
          </a:xfrm>
          <a:prstGeom prst="rect">
            <a:avLst/>
          </a:prstGeom>
        </p:spPr>
      </p:pic>
      <p:pic>
        <p:nvPicPr>
          <p:cNvPr id="10" name="Resim 9"/>
          <p:cNvPicPr>
            <a:picLocks noChangeAspect="1"/>
          </p:cNvPicPr>
          <p:nvPr/>
        </p:nvPicPr>
        <p:blipFill>
          <a:blip r:embed="rId7"/>
          <a:stretch>
            <a:fillRect/>
          </a:stretch>
        </p:blipFill>
        <p:spPr>
          <a:xfrm>
            <a:off x="5374482" y="4102630"/>
            <a:ext cx="1573750" cy="2755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5950" y="836712"/>
            <a:ext cx="5472608" cy="2031325"/>
          </a:xfrm>
          <a:prstGeom prst="rect">
            <a:avLst/>
          </a:prstGeom>
        </p:spPr>
        <p:txBody>
          <a:bodyPr wrap="square">
            <a:spAutoFit/>
          </a:bodyPr>
          <a:lstStyle/>
          <a:p>
            <a:r>
              <a:rPr lang="tr-TR" dirty="0" err="1">
                <a:latin typeface="Arial" pitchFamily="34" charset="0"/>
                <a:cs typeface="Arial" pitchFamily="34" charset="0"/>
              </a:rPr>
              <a:t>invertion</a:t>
            </a:r>
            <a:r>
              <a:rPr lang="tr-TR" dirty="0">
                <a:latin typeface="Arial" pitchFamily="34" charset="0"/>
                <a:cs typeface="Arial" pitchFamily="34" charset="0"/>
              </a:rPr>
              <a:t> </a:t>
            </a:r>
            <a:r>
              <a:rPr lang="tr-TR" b="1" dirty="0">
                <a:latin typeface="Arial" pitchFamily="34" charset="0"/>
                <a:cs typeface="Arial" pitchFamily="34" charset="0"/>
              </a:rPr>
              <a:t>X</a:t>
            </a:r>
            <a:r>
              <a:rPr lang="tr-TR" dirty="0">
                <a:latin typeface="Arial" pitchFamily="34" charset="0"/>
                <a:cs typeface="Arial" pitchFamily="34" charset="0"/>
              </a:rPr>
              <a:t> </a:t>
            </a:r>
            <a:r>
              <a:rPr lang="tr-TR" dirty="0" err="1">
                <a:latin typeface="Arial" pitchFamily="34" charset="0"/>
                <a:cs typeface="Arial" pitchFamily="34" charset="0"/>
              </a:rPr>
              <a:t>evertion</a:t>
            </a:r>
            <a:r>
              <a:rPr lang="tr-TR" dirty="0">
                <a:latin typeface="Arial" pitchFamily="34" charset="0"/>
                <a:cs typeface="Arial" pitchFamily="34" charset="0"/>
              </a:rPr>
              <a:t> (</a:t>
            </a:r>
            <a:r>
              <a:rPr lang="tr-TR" i="1" dirty="0" err="1">
                <a:latin typeface="Arial" pitchFamily="34" charset="0"/>
                <a:cs typeface="Arial" pitchFamily="34" charset="0"/>
              </a:rPr>
              <a:t>inversiyon</a:t>
            </a:r>
            <a:r>
              <a:rPr lang="tr-TR" i="1" dirty="0">
                <a:latin typeface="Arial" pitchFamily="34" charset="0"/>
                <a:cs typeface="Arial" pitchFamily="34" charset="0"/>
              </a:rPr>
              <a:t> </a:t>
            </a:r>
            <a:r>
              <a:rPr lang="tr-TR" b="1" i="1" dirty="0">
                <a:latin typeface="Arial" pitchFamily="34" charset="0"/>
                <a:cs typeface="Arial" pitchFamily="34" charset="0"/>
              </a:rPr>
              <a:t>X</a:t>
            </a:r>
            <a:r>
              <a:rPr lang="tr-TR" i="1" dirty="0">
                <a:latin typeface="Arial" pitchFamily="34" charset="0"/>
                <a:cs typeface="Arial" pitchFamily="34" charset="0"/>
              </a:rPr>
              <a:t> </a:t>
            </a:r>
            <a:r>
              <a:rPr lang="tr-TR" i="1" dirty="0" err="1">
                <a:latin typeface="Arial" pitchFamily="34" charset="0"/>
                <a:cs typeface="Arial" pitchFamily="34" charset="0"/>
              </a:rPr>
              <a:t>eversiyon</a:t>
            </a:r>
            <a:r>
              <a:rPr lang="tr-TR" dirty="0">
                <a:latin typeface="Arial" pitchFamily="34" charset="0"/>
                <a:cs typeface="Arial" pitchFamily="34" charset="0"/>
              </a:rPr>
              <a:t>)</a:t>
            </a:r>
          </a:p>
          <a:p>
            <a:endParaRPr lang="tr-TR" dirty="0">
              <a:latin typeface="Arial" pitchFamily="34" charset="0"/>
              <a:cs typeface="Arial" pitchFamily="34" charset="0"/>
            </a:endParaRPr>
          </a:p>
          <a:p>
            <a:endParaRPr lang="tr-TR" dirty="0">
              <a:latin typeface="Arial" pitchFamily="34" charset="0"/>
              <a:cs typeface="Arial" pitchFamily="34" charset="0"/>
            </a:endParaRPr>
          </a:p>
          <a:p>
            <a:r>
              <a:rPr lang="tr-TR" dirty="0" err="1">
                <a:latin typeface="Arial" pitchFamily="34" charset="0"/>
                <a:cs typeface="Arial" pitchFamily="34" charset="0"/>
              </a:rPr>
              <a:t>depression</a:t>
            </a:r>
            <a:r>
              <a:rPr lang="tr-TR" dirty="0">
                <a:latin typeface="Arial" pitchFamily="34" charset="0"/>
                <a:cs typeface="Arial" pitchFamily="34" charset="0"/>
              </a:rPr>
              <a:t> </a:t>
            </a:r>
            <a:r>
              <a:rPr lang="tr-TR" b="1" dirty="0">
                <a:latin typeface="Arial" pitchFamily="34" charset="0"/>
                <a:cs typeface="Arial" pitchFamily="34" charset="0"/>
              </a:rPr>
              <a:t>X</a:t>
            </a:r>
            <a:r>
              <a:rPr lang="tr-TR" dirty="0">
                <a:latin typeface="Arial" pitchFamily="34" charset="0"/>
                <a:cs typeface="Arial" pitchFamily="34" charset="0"/>
              </a:rPr>
              <a:t> </a:t>
            </a:r>
            <a:r>
              <a:rPr lang="tr-TR" dirty="0" err="1">
                <a:latin typeface="Arial" pitchFamily="34" charset="0"/>
                <a:cs typeface="Arial" pitchFamily="34" charset="0"/>
              </a:rPr>
              <a:t>elevation</a:t>
            </a:r>
            <a:r>
              <a:rPr lang="tr-TR" dirty="0">
                <a:latin typeface="Arial" pitchFamily="34" charset="0"/>
                <a:cs typeface="Arial" pitchFamily="34" charset="0"/>
              </a:rPr>
              <a:t> (</a:t>
            </a:r>
            <a:r>
              <a:rPr lang="tr-TR" i="1" dirty="0">
                <a:latin typeface="Arial" pitchFamily="34" charset="0"/>
                <a:cs typeface="Arial" pitchFamily="34" charset="0"/>
              </a:rPr>
              <a:t>depresyon </a:t>
            </a:r>
            <a:r>
              <a:rPr lang="tr-TR" b="1" i="1" dirty="0">
                <a:latin typeface="Arial" pitchFamily="34" charset="0"/>
                <a:cs typeface="Arial" pitchFamily="34" charset="0"/>
              </a:rPr>
              <a:t>X</a:t>
            </a:r>
            <a:r>
              <a:rPr lang="tr-TR" i="1" dirty="0">
                <a:latin typeface="Arial" pitchFamily="34" charset="0"/>
                <a:cs typeface="Arial" pitchFamily="34" charset="0"/>
              </a:rPr>
              <a:t> </a:t>
            </a:r>
            <a:r>
              <a:rPr lang="tr-TR" i="1" dirty="0" err="1">
                <a:latin typeface="Arial" pitchFamily="34" charset="0"/>
                <a:cs typeface="Arial" pitchFamily="34" charset="0"/>
              </a:rPr>
              <a:t>elevasyon</a:t>
            </a:r>
            <a:r>
              <a:rPr lang="tr-TR" dirty="0">
                <a:latin typeface="Arial" pitchFamily="34" charset="0"/>
                <a:cs typeface="Arial" pitchFamily="34" charset="0"/>
              </a:rPr>
              <a:t>)</a:t>
            </a:r>
          </a:p>
          <a:p>
            <a:endParaRPr lang="tr-TR" dirty="0">
              <a:latin typeface="Arial" pitchFamily="34" charset="0"/>
              <a:cs typeface="Arial" pitchFamily="34" charset="0"/>
            </a:endParaRPr>
          </a:p>
          <a:p>
            <a:endParaRPr lang="tr-TR" dirty="0">
              <a:latin typeface="Arial" pitchFamily="34" charset="0"/>
              <a:cs typeface="Arial" pitchFamily="34" charset="0"/>
            </a:endParaRPr>
          </a:p>
          <a:p>
            <a:r>
              <a:rPr lang="tr-TR" dirty="0" err="1">
                <a:latin typeface="Arial" pitchFamily="34" charset="0"/>
                <a:cs typeface="Arial" pitchFamily="34" charset="0"/>
              </a:rPr>
              <a:t>opposition</a:t>
            </a:r>
            <a:r>
              <a:rPr lang="tr-TR" dirty="0">
                <a:latin typeface="Arial" pitchFamily="34" charset="0"/>
                <a:cs typeface="Arial" pitchFamily="34" charset="0"/>
              </a:rPr>
              <a:t> </a:t>
            </a:r>
            <a:r>
              <a:rPr lang="tr-TR" b="1" dirty="0">
                <a:latin typeface="Arial" pitchFamily="34" charset="0"/>
                <a:cs typeface="Arial" pitchFamily="34" charset="0"/>
              </a:rPr>
              <a:t>X</a:t>
            </a:r>
            <a:r>
              <a:rPr lang="tr-TR" dirty="0">
                <a:latin typeface="Arial" pitchFamily="34" charset="0"/>
                <a:cs typeface="Arial" pitchFamily="34" charset="0"/>
              </a:rPr>
              <a:t> </a:t>
            </a:r>
            <a:r>
              <a:rPr lang="tr-TR" dirty="0" err="1">
                <a:latin typeface="Arial" pitchFamily="34" charset="0"/>
                <a:cs typeface="Arial" pitchFamily="34" charset="0"/>
              </a:rPr>
              <a:t>reposition</a:t>
            </a:r>
            <a:r>
              <a:rPr lang="tr-TR" dirty="0">
                <a:latin typeface="Arial" pitchFamily="34" charset="0"/>
                <a:cs typeface="Arial" pitchFamily="34" charset="0"/>
              </a:rPr>
              <a:t> (</a:t>
            </a:r>
            <a:r>
              <a:rPr lang="tr-TR" i="1" dirty="0" err="1">
                <a:latin typeface="Arial" pitchFamily="34" charset="0"/>
                <a:cs typeface="Arial" pitchFamily="34" charset="0"/>
              </a:rPr>
              <a:t>opozisyon</a:t>
            </a:r>
            <a:r>
              <a:rPr lang="tr-TR" i="1" dirty="0">
                <a:latin typeface="Arial" pitchFamily="34" charset="0"/>
                <a:cs typeface="Arial" pitchFamily="34" charset="0"/>
              </a:rPr>
              <a:t> </a:t>
            </a:r>
            <a:r>
              <a:rPr lang="tr-TR" b="1" i="1" dirty="0">
                <a:latin typeface="Arial" pitchFamily="34" charset="0"/>
                <a:cs typeface="Arial" pitchFamily="34" charset="0"/>
              </a:rPr>
              <a:t>X</a:t>
            </a:r>
            <a:r>
              <a:rPr lang="tr-TR" i="1" dirty="0">
                <a:latin typeface="Arial" pitchFamily="34" charset="0"/>
                <a:cs typeface="Arial" pitchFamily="34" charset="0"/>
              </a:rPr>
              <a:t> </a:t>
            </a:r>
            <a:r>
              <a:rPr lang="tr-TR" i="1" dirty="0" err="1">
                <a:latin typeface="Arial" pitchFamily="34" charset="0"/>
                <a:cs typeface="Arial" pitchFamily="34" charset="0"/>
              </a:rPr>
              <a:t>repozisyon</a:t>
            </a:r>
            <a:r>
              <a:rPr lang="tr-TR" dirty="0">
                <a:latin typeface="Arial" pitchFamily="34" charset="0"/>
                <a:cs typeface="Arial" pitchFamily="34" charset="0"/>
              </a:rPr>
              <a:t>)</a:t>
            </a:r>
            <a:endParaRPr lang="tr-TR" dirty="0"/>
          </a:p>
        </p:txBody>
      </p:sp>
      <p:pic>
        <p:nvPicPr>
          <p:cNvPr id="4" name="Resim 3"/>
          <p:cNvPicPr>
            <a:picLocks noChangeAspect="1"/>
          </p:cNvPicPr>
          <p:nvPr/>
        </p:nvPicPr>
        <p:blipFill>
          <a:blip r:embed="rId3"/>
          <a:stretch>
            <a:fillRect/>
          </a:stretch>
        </p:blipFill>
        <p:spPr>
          <a:xfrm>
            <a:off x="5494692" y="188640"/>
            <a:ext cx="3649308" cy="2372296"/>
          </a:xfrm>
          <a:prstGeom prst="rect">
            <a:avLst/>
          </a:prstGeom>
        </p:spPr>
      </p:pic>
      <p:pic>
        <p:nvPicPr>
          <p:cNvPr id="5" name="Resim 4"/>
          <p:cNvPicPr>
            <a:picLocks noChangeAspect="1"/>
          </p:cNvPicPr>
          <p:nvPr/>
        </p:nvPicPr>
        <p:blipFill>
          <a:blip r:embed="rId4"/>
          <a:stretch>
            <a:fillRect/>
          </a:stretch>
        </p:blipFill>
        <p:spPr>
          <a:xfrm>
            <a:off x="6732240" y="4265914"/>
            <a:ext cx="2471756" cy="2641987"/>
          </a:xfrm>
          <a:prstGeom prst="rect">
            <a:avLst/>
          </a:prstGeom>
        </p:spPr>
      </p:pic>
      <p:pic>
        <p:nvPicPr>
          <p:cNvPr id="6" name="Resim 5"/>
          <p:cNvPicPr>
            <a:picLocks noChangeAspect="1"/>
          </p:cNvPicPr>
          <p:nvPr/>
        </p:nvPicPr>
        <p:blipFill>
          <a:blip r:embed="rId5"/>
          <a:stretch>
            <a:fillRect/>
          </a:stretch>
        </p:blipFill>
        <p:spPr>
          <a:xfrm>
            <a:off x="3923928" y="4315816"/>
            <a:ext cx="2370586" cy="2542184"/>
          </a:xfrm>
          <a:prstGeom prst="rect">
            <a:avLst/>
          </a:prstGeom>
        </p:spPr>
      </p:pic>
      <p:pic>
        <p:nvPicPr>
          <p:cNvPr id="7" name="Resim 6"/>
          <p:cNvPicPr>
            <a:picLocks noChangeAspect="1"/>
          </p:cNvPicPr>
          <p:nvPr/>
        </p:nvPicPr>
        <p:blipFill>
          <a:blip r:embed="rId6"/>
          <a:stretch>
            <a:fillRect/>
          </a:stretch>
        </p:blipFill>
        <p:spPr>
          <a:xfrm>
            <a:off x="395536" y="3284984"/>
            <a:ext cx="1666875" cy="3209925"/>
          </a:xfrm>
          <a:prstGeom prst="rect">
            <a:avLst/>
          </a:prstGeom>
        </p:spPr>
      </p:pic>
      <p:cxnSp>
        <p:nvCxnSpPr>
          <p:cNvPr id="9" name="Düz Ok Bağlayıcısı 8"/>
          <p:cNvCxnSpPr/>
          <p:nvPr/>
        </p:nvCxnSpPr>
        <p:spPr>
          <a:xfrm>
            <a:off x="4699322" y="1052736"/>
            <a:ext cx="72064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Düz Ok Bağlayıcısı 9"/>
          <p:cNvCxnSpPr/>
          <p:nvPr/>
        </p:nvCxnSpPr>
        <p:spPr>
          <a:xfrm>
            <a:off x="4969034" y="1988840"/>
            <a:ext cx="827102" cy="17281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Düz Ok Bağlayıcısı 10"/>
          <p:cNvCxnSpPr>
            <a:endCxn id="7" idx="0"/>
          </p:cNvCxnSpPr>
          <p:nvPr/>
        </p:nvCxnSpPr>
        <p:spPr>
          <a:xfrm>
            <a:off x="1228973" y="2889142"/>
            <a:ext cx="1" cy="3958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Dikdörtgen">
            <a:extLst>
              <a:ext uri="{FF2B5EF4-FFF2-40B4-BE49-F238E27FC236}">
                <a16:creationId xmlns:a16="http://schemas.microsoft.com/office/drawing/2014/main" id="{DFD3460B-E6A4-EB32-3719-543A21C8DF3B}"/>
              </a:ext>
            </a:extLst>
          </p:cNvPr>
          <p:cNvSpPr/>
          <p:nvPr/>
        </p:nvSpPr>
        <p:spPr>
          <a:xfrm>
            <a:off x="3203848" y="309449"/>
            <a:ext cx="2990850" cy="369888"/>
          </a:xfrm>
          <a:prstGeom prst="rect">
            <a:avLst/>
          </a:prstGeom>
        </p:spPr>
        <p:txBody>
          <a:bodyPr wrap="none">
            <a:spAutoFit/>
          </a:bodyPr>
          <a:lstStyle/>
          <a:p>
            <a:pPr algn="ctr">
              <a:defRPr/>
            </a:pPr>
            <a:r>
              <a:rPr lang="tr-TR" b="1" cap="all" dirty="0">
                <a:latin typeface="+mn-lt"/>
                <a:ea typeface="Calibri" pitchFamily="34" charset="0"/>
                <a:cs typeface="Times New Roman" pitchFamily="18" charset="0"/>
              </a:rPr>
              <a:t>Genel  </a:t>
            </a:r>
            <a:r>
              <a:rPr lang="tr-TR" b="1" cap="all" dirty="0" err="1">
                <a:latin typeface="+mn-lt"/>
                <a:ea typeface="Calibri" pitchFamily="34" charset="0"/>
                <a:cs typeface="Times New Roman" pitchFamily="18" charset="0"/>
              </a:rPr>
              <a:t>anatomİk</a:t>
            </a:r>
            <a:r>
              <a:rPr lang="tr-TR" b="1" cap="all" dirty="0">
                <a:latin typeface="+mn-lt"/>
                <a:ea typeface="Calibri" pitchFamily="34" charset="0"/>
                <a:cs typeface="Times New Roman" pitchFamily="18" charset="0"/>
              </a:rPr>
              <a:t> </a:t>
            </a:r>
            <a:r>
              <a:rPr lang="tr-TR" b="1" cap="all" dirty="0" err="1">
                <a:latin typeface="+mn-lt"/>
                <a:ea typeface="Calibri" pitchFamily="34" charset="0"/>
                <a:cs typeface="Times New Roman" pitchFamily="18" charset="0"/>
              </a:rPr>
              <a:t>terİmler</a:t>
            </a:r>
            <a:endParaRPr lang="tr-TR" cap="all" dirty="0">
              <a:latin typeface="+mn-lt"/>
              <a:cs typeface="Times New Roman" pitchFamily="18" charset="0"/>
            </a:endParaRPr>
          </a:p>
        </p:txBody>
      </p:sp>
      <p:sp>
        <p:nvSpPr>
          <p:cNvPr id="7169" name="Rectangle 1">
            <a:extLst>
              <a:ext uri="{FF2B5EF4-FFF2-40B4-BE49-F238E27FC236}">
                <a16:creationId xmlns:a16="http://schemas.microsoft.com/office/drawing/2014/main" id="{6AD06F30-AC2B-6E52-49B0-1E6083A6D110}"/>
              </a:ext>
            </a:extLst>
          </p:cNvPr>
          <p:cNvSpPr>
            <a:spLocks noChangeArrowheads="1"/>
          </p:cNvSpPr>
          <p:nvPr/>
        </p:nvSpPr>
        <p:spPr bwMode="auto">
          <a:xfrm>
            <a:off x="2423070" y="677466"/>
            <a:ext cx="5214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tr-TR" altLang="tr-TR" b="1" dirty="0">
                <a:latin typeface="Calibri" panose="020F0502020204030204" pitchFamily="34" charset="0"/>
                <a:cs typeface="Times New Roman" panose="02020603050405020304" pitchFamily="18" charset="0"/>
              </a:rPr>
              <a:t>Yer ve Durum Tarifinde Kullanılan Genel Terimler</a:t>
            </a:r>
            <a:endParaRPr lang="tr-TR" altLang="tr-TR" dirty="0">
              <a:latin typeface="Calibri" panose="020F0502020204030204" pitchFamily="34" charset="0"/>
              <a:cs typeface="Times New Roman" panose="02020603050405020304" pitchFamily="18" charset="0"/>
            </a:endParaRPr>
          </a:p>
        </p:txBody>
      </p:sp>
      <p:sp>
        <p:nvSpPr>
          <p:cNvPr id="7170" name="Rectangle 2">
            <a:extLst>
              <a:ext uri="{FF2B5EF4-FFF2-40B4-BE49-F238E27FC236}">
                <a16:creationId xmlns:a16="http://schemas.microsoft.com/office/drawing/2014/main" id="{7F9BFD50-D502-6B84-57AC-72434B387078}"/>
              </a:ext>
            </a:extLst>
          </p:cNvPr>
          <p:cNvSpPr>
            <a:spLocks noChangeArrowheads="1"/>
          </p:cNvSpPr>
          <p:nvPr/>
        </p:nvSpPr>
        <p:spPr bwMode="auto">
          <a:xfrm>
            <a:off x="251520" y="1140932"/>
            <a:ext cx="4752528" cy="555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buFont typeface="Arial" panose="020B0604020202020204" pitchFamily="34" charset="0"/>
              <a:buChar char="•"/>
            </a:pPr>
            <a:r>
              <a:rPr lang="tr-TR" altLang="tr-TR" sz="1400" b="1" dirty="0" err="1">
                <a:latin typeface="Calibri" panose="020F0502020204030204" pitchFamily="34" charset="0"/>
                <a:cs typeface="Times New Roman" panose="02020603050405020304" pitchFamily="18" charset="0"/>
              </a:rPr>
              <a:t>superior</a:t>
            </a:r>
            <a:r>
              <a:rPr lang="tr-TR" altLang="tr-TR" sz="1400" b="1" dirty="0">
                <a:latin typeface="Calibri" panose="020F0502020204030204" pitchFamily="34" charset="0"/>
                <a:cs typeface="Times New Roman" panose="02020603050405020304" pitchFamily="18" charset="0"/>
              </a:rPr>
              <a:t> x </a:t>
            </a:r>
            <a:r>
              <a:rPr lang="tr-TR" altLang="tr-TR" sz="1400" b="1" dirty="0" err="1">
                <a:latin typeface="Calibri" panose="020F0502020204030204" pitchFamily="34" charset="0"/>
                <a:cs typeface="Times New Roman" panose="02020603050405020304" pitchFamily="18" charset="0"/>
              </a:rPr>
              <a:t>inferior</a:t>
            </a:r>
            <a:r>
              <a:rPr lang="tr-TR" altLang="tr-TR" sz="1400" b="1" dirty="0">
                <a:latin typeface="Calibri" panose="020F0502020204030204" pitchFamily="34" charset="0"/>
                <a:cs typeface="Times New Roman" panose="02020603050405020304" pitchFamily="18" charset="0"/>
              </a:rPr>
              <a:t> </a:t>
            </a:r>
            <a:r>
              <a:rPr lang="tr-TR" altLang="tr-TR" sz="1400" dirty="0">
                <a:latin typeface="Calibri" panose="020F0502020204030204" pitchFamily="34" charset="0"/>
                <a:cs typeface="Times New Roman" panose="02020603050405020304" pitchFamily="18" charset="0"/>
              </a:rPr>
              <a:t>= üstte x altta</a:t>
            </a:r>
          </a:p>
          <a:p>
            <a:pPr algn="just">
              <a:lnSpc>
                <a:spcPct val="150000"/>
              </a:lnSpc>
              <a:buFont typeface="Arial" panose="020B0604020202020204" pitchFamily="34" charset="0"/>
              <a:buChar char="•"/>
            </a:pPr>
            <a:r>
              <a:rPr lang="tr-TR" altLang="tr-TR" sz="1400" b="1" dirty="0">
                <a:latin typeface="Calibri" panose="020F0502020204030204" pitchFamily="34" charset="0"/>
                <a:cs typeface="Times New Roman" panose="02020603050405020304" pitchFamily="18" charset="0"/>
              </a:rPr>
              <a:t>anterior x posterior </a:t>
            </a:r>
            <a:r>
              <a:rPr lang="tr-TR" altLang="tr-TR" sz="1400" dirty="0">
                <a:latin typeface="Calibri" panose="020F0502020204030204" pitchFamily="34" charset="0"/>
                <a:cs typeface="Times New Roman" panose="02020603050405020304" pitchFamily="18" charset="0"/>
              </a:rPr>
              <a:t>= önde x arkada</a:t>
            </a:r>
          </a:p>
          <a:p>
            <a:pPr algn="just">
              <a:lnSpc>
                <a:spcPct val="150000"/>
              </a:lnSpc>
              <a:buFont typeface="Arial" panose="020B0604020202020204" pitchFamily="34" charset="0"/>
              <a:buChar char="•"/>
            </a:pPr>
            <a:r>
              <a:rPr lang="tr-TR" altLang="tr-TR" sz="1400" b="1" dirty="0" err="1">
                <a:latin typeface="Calibri" panose="020F0502020204030204" pitchFamily="34" charset="0"/>
                <a:cs typeface="Times New Roman" panose="02020603050405020304" pitchFamily="18" charset="0"/>
              </a:rPr>
              <a:t>medialis</a:t>
            </a:r>
            <a:r>
              <a:rPr lang="tr-TR" altLang="tr-TR" sz="1400" b="1" dirty="0">
                <a:latin typeface="Calibri" panose="020F0502020204030204" pitchFamily="34" charset="0"/>
                <a:cs typeface="Times New Roman" panose="02020603050405020304" pitchFamily="18" charset="0"/>
              </a:rPr>
              <a:t> x </a:t>
            </a:r>
            <a:r>
              <a:rPr lang="tr-TR" altLang="tr-TR" sz="1400" b="1" dirty="0" err="1">
                <a:latin typeface="Calibri" panose="020F0502020204030204" pitchFamily="34" charset="0"/>
                <a:cs typeface="Times New Roman" panose="02020603050405020304" pitchFamily="18" charset="0"/>
              </a:rPr>
              <a:t>lateralis</a:t>
            </a:r>
            <a:r>
              <a:rPr lang="tr-TR" altLang="tr-TR" sz="1400" b="1" dirty="0">
                <a:latin typeface="Calibri" panose="020F0502020204030204" pitchFamily="34" charset="0"/>
                <a:cs typeface="Times New Roman" panose="02020603050405020304" pitchFamily="18" charset="0"/>
              </a:rPr>
              <a:t> </a:t>
            </a:r>
            <a:r>
              <a:rPr lang="tr-TR" altLang="tr-TR" sz="1400" dirty="0">
                <a:latin typeface="Calibri" panose="020F0502020204030204" pitchFamily="34" charset="0"/>
                <a:cs typeface="Times New Roman" panose="02020603050405020304" pitchFamily="18" charset="0"/>
              </a:rPr>
              <a:t>= içte x dışta</a:t>
            </a:r>
          </a:p>
          <a:p>
            <a:pPr algn="just">
              <a:lnSpc>
                <a:spcPct val="150000"/>
              </a:lnSpc>
              <a:buFont typeface="Arial" panose="020B0604020202020204" pitchFamily="34" charset="0"/>
              <a:buChar char="•"/>
            </a:pPr>
            <a:r>
              <a:rPr lang="tr-TR" altLang="tr-TR" sz="1400" b="1" dirty="0" err="1">
                <a:latin typeface="Calibri" panose="020F0502020204030204" pitchFamily="34" charset="0"/>
                <a:cs typeface="Times New Roman" panose="02020603050405020304" pitchFamily="18" charset="0"/>
              </a:rPr>
              <a:t>medianus</a:t>
            </a:r>
            <a:r>
              <a:rPr lang="tr-TR" altLang="tr-TR" sz="1400" dirty="0">
                <a:latin typeface="Calibri" panose="020F0502020204030204" pitchFamily="34" charset="0"/>
                <a:cs typeface="Times New Roman" panose="02020603050405020304" pitchFamily="18" charset="0"/>
              </a:rPr>
              <a:t> = tam orta hatta</a:t>
            </a:r>
          </a:p>
          <a:p>
            <a:pPr algn="just">
              <a:lnSpc>
                <a:spcPct val="150000"/>
              </a:lnSpc>
              <a:buFont typeface="Arial" panose="020B0604020202020204" pitchFamily="34" charset="0"/>
              <a:buChar char="•"/>
            </a:pPr>
            <a:r>
              <a:rPr lang="tr-TR" altLang="tr-TR" sz="1400" b="1" dirty="0" err="1">
                <a:latin typeface="Calibri" panose="020F0502020204030204" pitchFamily="34" charset="0"/>
                <a:cs typeface="Times New Roman" panose="02020603050405020304" pitchFamily="18" charset="0"/>
              </a:rPr>
              <a:t>intermedius</a:t>
            </a:r>
            <a:r>
              <a:rPr lang="tr-TR" altLang="tr-TR" sz="1400" b="1" dirty="0">
                <a:latin typeface="Calibri" panose="020F0502020204030204" pitchFamily="34" charset="0"/>
                <a:cs typeface="Times New Roman" panose="02020603050405020304" pitchFamily="18" charset="0"/>
              </a:rPr>
              <a:t> </a:t>
            </a:r>
            <a:r>
              <a:rPr lang="tr-TR" altLang="tr-TR" sz="1400" dirty="0">
                <a:latin typeface="Calibri" panose="020F0502020204030204" pitchFamily="34" charset="0"/>
                <a:cs typeface="Times New Roman" panose="02020603050405020304" pitchFamily="18" charset="0"/>
              </a:rPr>
              <a:t>= iki oluşumun ortasında bulunan</a:t>
            </a:r>
          </a:p>
          <a:p>
            <a:pPr algn="just">
              <a:lnSpc>
                <a:spcPct val="150000"/>
              </a:lnSpc>
              <a:buFont typeface="Arial" panose="020B0604020202020204" pitchFamily="34" charset="0"/>
              <a:buChar char="•"/>
            </a:pPr>
            <a:r>
              <a:rPr lang="tr-TR" altLang="tr-TR" sz="1400" b="1" dirty="0" err="1">
                <a:latin typeface="Calibri" panose="020F0502020204030204" pitchFamily="34" charset="0"/>
                <a:cs typeface="Times New Roman" panose="02020603050405020304" pitchFamily="18" charset="0"/>
              </a:rPr>
              <a:t>dexter</a:t>
            </a:r>
            <a:r>
              <a:rPr lang="tr-TR" altLang="tr-TR" sz="1400" b="1" dirty="0">
                <a:latin typeface="Calibri" panose="020F0502020204030204" pitchFamily="34" charset="0"/>
                <a:cs typeface="Times New Roman" panose="02020603050405020304" pitchFamily="18" charset="0"/>
              </a:rPr>
              <a:t> x </a:t>
            </a:r>
            <a:r>
              <a:rPr lang="tr-TR" altLang="tr-TR" sz="1400" b="1" dirty="0" err="1">
                <a:latin typeface="Calibri" panose="020F0502020204030204" pitchFamily="34" charset="0"/>
                <a:cs typeface="Times New Roman" panose="02020603050405020304" pitchFamily="18" charset="0"/>
              </a:rPr>
              <a:t>sinister</a:t>
            </a:r>
            <a:r>
              <a:rPr lang="tr-TR" altLang="tr-TR" sz="1400" dirty="0">
                <a:latin typeface="Calibri" panose="020F0502020204030204" pitchFamily="34" charset="0"/>
                <a:cs typeface="Times New Roman" panose="02020603050405020304" pitchFamily="18" charset="0"/>
              </a:rPr>
              <a:t> = sağda x solda</a:t>
            </a:r>
          </a:p>
          <a:p>
            <a:pPr algn="just">
              <a:lnSpc>
                <a:spcPct val="150000"/>
              </a:lnSpc>
              <a:buFont typeface="Arial" panose="020B0604020202020204" pitchFamily="34" charset="0"/>
              <a:buChar char="•"/>
            </a:pPr>
            <a:r>
              <a:rPr lang="tr-TR" altLang="tr-TR" sz="1400" b="1" dirty="0" err="1">
                <a:latin typeface="Calibri" panose="020F0502020204030204" pitchFamily="34" charset="0"/>
                <a:cs typeface="Times New Roman" panose="02020603050405020304" pitchFamily="18" charset="0"/>
              </a:rPr>
              <a:t>superficialis</a:t>
            </a:r>
            <a:r>
              <a:rPr lang="tr-TR" altLang="tr-TR" sz="1400" b="1" dirty="0">
                <a:latin typeface="Calibri" panose="020F0502020204030204" pitchFamily="34" charset="0"/>
                <a:cs typeface="Times New Roman" panose="02020603050405020304" pitchFamily="18" charset="0"/>
              </a:rPr>
              <a:t> x </a:t>
            </a:r>
            <a:r>
              <a:rPr lang="tr-TR" altLang="tr-TR" sz="1400" b="1" dirty="0" err="1">
                <a:latin typeface="Calibri" panose="020F0502020204030204" pitchFamily="34" charset="0"/>
                <a:cs typeface="Times New Roman" panose="02020603050405020304" pitchFamily="18" charset="0"/>
              </a:rPr>
              <a:t>profundus</a:t>
            </a:r>
            <a:r>
              <a:rPr lang="tr-TR" altLang="tr-TR" sz="1400" dirty="0">
                <a:latin typeface="Calibri" panose="020F0502020204030204" pitchFamily="34" charset="0"/>
                <a:cs typeface="Times New Roman" panose="02020603050405020304" pitchFamily="18" charset="0"/>
              </a:rPr>
              <a:t> = </a:t>
            </a:r>
            <a:r>
              <a:rPr lang="tr-TR" altLang="tr-TR" sz="1400" dirty="0" err="1">
                <a:latin typeface="Calibri" panose="020F0502020204030204" pitchFamily="34" charset="0"/>
                <a:cs typeface="Times New Roman" panose="02020603050405020304" pitchFamily="18" charset="0"/>
              </a:rPr>
              <a:t>yüzeyelde</a:t>
            </a:r>
            <a:r>
              <a:rPr lang="tr-TR" altLang="tr-TR" sz="1400" dirty="0">
                <a:latin typeface="Calibri" panose="020F0502020204030204" pitchFamily="34" charset="0"/>
                <a:cs typeface="Times New Roman" panose="02020603050405020304" pitchFamily="18" charset="0"/>
              </a:rPr>
              <a:t> bulunan x derinde bulunan</a:t>
            </a:r>
          </a:p>
          <a:p>
            <a:pPr algn="just">
              <a:lnSpc>
                <a:spcPct val="150000"/>
              </a:lnSpc>
              <a:buFont typeface="Arial" panose="020B0604020202020204" pitchFamily="34" charset="0"/>
              <a:buChar char="•"/>
            </a:pPr>
            <a:r>
              <a:rPr lang="tr-TR" altLang="tr-TR" sz="1400" b="1" dirty="0" err="1">
                <a:latin typeface="Calibri" panose="020F0502020204030204" pitchFamily="34" charset="0"/>
                <a:cs typeface="Times New Roman" panose="02020603050405020304" pitchFamily="18" charset="0"/>
              </a:rPr>
              <a:t>internus</a:t>
            </a:r>
            <a:r>
              <a:rPr lang="tr-TR" altLang="tr-TR" sz="1400" b="1" dirty="0">
                <a:latin typeface="Calibri" panose="020F0502020204030204" pitchFamily="34" charset="0"/>
                <a:cs typeface="Times New Roman" panose="02020603050405020304" pitchFamily="18" charset="0"/>
              </a:rPr>
              <a:t> x </a:t>
            </a:r>
            <a:r>
              <a:rPr lang="tr-TR" altLang="tr-TR" sz="1400" b="1" dirty="0" err="1">
                <a:latin typeface="Calibri" panose="020F0502020204030204" pitchFamily="34" charset="0"/>
                <a:cs typeface="Times New Roman" panose="02020603050405020304" pitchFamily="18" charset="0"/>
              </a:rPr>
              <a:t>externus</a:t>
            </a:r>
            <a:r>
              <a:rPr lang="tr-TR" altLang="tr-TR" sz="1400" dirty="0">
                <a:latin typeface="Calibri" panose="020F0502020204030204" pitchFamily="34" charset="0"/>
                <a:cs typeface="Times New Roman" panose="02020603050405020304" pitchFamily="18" charset="0"/>
              </a:rPr>
              <a:t> = içte bulunan x dışta bulunan</a:t>
            </a:r>
          </a:p>
          <a:p>
            <a:pPr algn="just">
              <a:lnSpc>
                <a:spcPct val="150000"/>
              </a:lnSpc>
              <a:buFont typeface="Arial" panose="020B0604020202020204" pitchFamily="34" charset="0"/>
              <a:buChar char="•"/>
            </a:pPr>
            <a:r>
              <a:rPr lang="tr-TR" altLang="tr-TR" sz="1400" b="1" dirty="0" err="1">
                <a:latin typeface="Calibri" panose="020F0502020204030204" pitchFamily="34" charset="0"/>
                <a:cs typeface="Times New Roman" panose="02020603050405020304" pitchFamily="18" charset="0"/>
              </a:rPr>
              <a:t>proximalis</a:t>
            </a:r>
            <a:r>
              <a:rPr lang="tr-TR" altLang="tr-TR" sz="1400" b="1" dirty="0">
                <a:latin typeface="Calibri" panose="020F0502020204030204" pitchFamily="34" charset="0"/>
                <a:cs typeface="Times New Roman" panose="02020603050405020304" pitchFamily="18" charset="0"/>
              </a:rPr>
              <a:t> x </a:t>
            </a:r>
            <a:r>
              <a:rPr lang="tr-TR" altLang="tr-TR" sz="1400" b="1" dirty="0" err="1">
                <a:latin typeface="Calibri" panose="020F0502020204030204" pitchFamily="34" charset="0"/>
                <a:cs typeface="Times New Roman" panose="02020603050405020304" pitchFamily="18" charset="0"/>
              </a:rPr>
              <a:t>distalis</a:t>
            </a:r>
            <a:r>
              <a:rPr lang="tr-TR" altLang="tr-TR" sz="1400" dirty="0">
                <a:latin typeface="Calibri" panose="020F0502020204030204" pitchFamily="34" charset="0"/>
                <a:cs typeface="Times New Roman" panose="02020603050405020304" pitchFamily="18" charset="0"/>
              </a:rPr>
              <a:t> = vücut merkezine yakın olan x vücut merkezinden uzak olan</a:t>
            </a:r>
          </a:p>
          <a:p>
            <a:pPr algn="just">
              <a:lnSpc>
                <a:spcPct val="150000"/>
              </a:lnSpc>
              <a:buFont typeface="Arial" panose="020B0604020202020204" pitchFamily="34" charset="0"/>
              <a:buChar char="•"/>
            </a:pPr>
            <a:r>
              <a:rPr lang="tr-TR" altLang="tr-TR" sz="1400" b="1" dirty="0" err="1">
                <a:latin typeface="Calibri" panose="020F0502020204030204" pitchFamily="34" charset="0"/>
                <a:cs typeface="Times New Roman" panose="02020603050405020304" pitchFamily="18" charset="0"/>
              </a:rPr>
              <a:t>cranialis</a:t>
            </a:r>
            <a:r>
              <a:rPr lang="tr-TR" altLang="tr-TR" sz="1400" b="1" dirty="0">
                <a:latin typeface="Calibri" panose="020F0502020204030204" pitchFamily="34" charset="0"/>
                <a:cs typeface="Times New Roman" panose="02020603050405020304" pitchFamily="18" charset="0"/>
              </a:rPr>
              <a:t> x </a:t>
            </a:r>
            <a:r>
              <a:rPr lang="tr-TR" altLang="tr-TR" sz="1400" b="1" dirty="0" err="1">
                <a:latin typeface="Calibri" panose="020F0502020204030204" pitchFamily="34" charset="0"/>
                <a:cs typeface="Times New Roman" panose="02020603050405020304" pitchFamily="18" charset="0"/>
              </a:rPr>
              <a:t>caudalis</a:t>
            </a:r>
            <a:r>
              <a:rPr lang="tr-TR" altLang="tr-TR" sz="1400" dirty="0">
                <a:latin typeface="Calibri" panose="020F0502020204030204" pitchFamily="34" charset="0"/>
                <a:cs typeface="Times New Roman" panose="02020603050405020304" pitchFamily="18" charset="0"/>
              </a:rPr>
              <a:t> = başa yakın x kuyruğa yakın</a:t>
            </a:r>
          </a:p>
          <a:p>
            <a:pPr algn="just">
              <a:lnSpc>
                <a:spcPct val="150000"/>
              </a:lnSpc>
              <a:buFont typeface="Arial" panose="020B0604020202020204" pitchFamily="34" charset="0"/>
              <a:buChar char="•"/>
            </a:pPr>
            <a:r>
              <a:rPr lang="tr-TR" altLang="tr-TR" sz="1400" b="1" dirty="0" err="1">
                <a:latin typeface="Calibri" panose="020F0502020204030204" pitchFamily="34" charset="0"/>
                <a:cs typeface="Times New Roman" panose="02020603050405020304" pitchFamily="18" charset="0"/>
              </a:rPr>
              <a:t>palmaris</a:t>
            </a:r>
            <a:r>
              <a:rPr lang="tr-TR" altLang="tr-TR" sz="1400" b="1" dirty="0">
                <a:latin typeface="Calibri" panose="020F0502020204030204" pitchFamily="34" charset="0"/>
                <a:cs typeface="Times New Roman" panose="02020603050405020304" pitchFamily="18" charset="0"/>
              </a:rPr>
              <a:t>(=</a:t>
            </a:r>
            <a:r>
              <a:rPr lang="tr-TR" altLang="tr-TR" sz="1400" b="1" dirty="0" err="1">
                <a:latin typeface="Calibri" panose="020F0502020204030204" pitchFamily="34" charset="0"/>
                <a:cs typeface="Times New Roman" panose="02020603050405020304" pitchFamily="18" charset="0"/>
              </a:rPr>
              <a:t>volaris</a:t>
            </a:r>
            <a:r>
              <a:rPr lang="tr-TR" altLang="tr-TR" sz="1400" b="1" dirty="0">
                <a:latin typeface="Calibri" panose="020F0502020204030204" pitchFamily="34" charset="0"/>
                <a:cs typeface="Times New Roman" panose="02020603050405020304" pitchFamily="18" charset="0"/>
              </a:rPr>
              <a:t>) x </a:t>
            </a:r>
            <a:r>
              <a:rPr lang="tr-TR" altLang="tr-TR" sz="1400" b="1" dirty="0" err="1">
                <a:latin typeface="Calibri" panose="020F0502020204030204" pitchFamily="34" charset="0"/>
                <a:cs typeface="Times New Roman" panose="02020603050405020304" pitchFamily="18" charset="0"/>
              </a:rPr>
              <a:t>dorsalis</a:t>
            </a:r>
            <a:r>
              <a:rPr lang="tr-TR" altLang="tr-TR" sz="1400" dirty="0">
                <a:latin typeface="Calibri" panose="020F0502020204030204" pitchFamily="34" charset="0"/>
                <a:cs typeface="Times New Roman" panose="02020603050405020304" pitchFamily="18" charset="0"/>
              </a:rPr>
              <a:t> = avuç içinde x el sırtında</a:t>
            </a:r>
          </a:p>
          <a:p>
            <a:pPr algn="just">
              <a:lnSpc>
                <a:spcPct val="150000"/>
              </a:lnSpc>
              <a:buFont typeface="Arial" panose="020B0604020202020204" pitchFamily="34" charset="0"/>
              <a:buChar char="•"/>
            </a:pPr>
            <a:r>
              <a:rPr lang="tr-TR" altLang="tr-TR" sz="1400" b="1" dirty="0" err="1">
                <a:latin typeface="Calibri" panose="020F0502020204030204" pitchFamily="34" charset="0"/>
                <a:cs typeface="Times New Roman" panose="02020603050405020304" pitchFamily="18" charset="0"/>
              </a:rPr>
              <a:t>plantaris</a:t>
            </a:r>
            <a:r>
              <a:rPr lang="tr-TR" altLang="tr-TR" sz="1400" b="1" dirty="0">
                <a:latin typeface="Calibri" panose="020F0502020204030204" pitchFamily="34" charset="0"/>
                <a:cs typeface="Times New Roman" panose="02020603050405020304" pitchFamily="18" charset="0"/>
              </a:rPr>
              <a:t> x </a:t>
            </a:r>
            <a:r>
              <a:rPr lang="tr-TR" altLang="tr-TR" sz="1400" b="1" dirty="0" err="1">
                <a:latin typeface="Calibri" panose="020F0502020204030204" pitchFamily="34" charset="0"/>
                <a:cs typeface="Times New Roman" panose="02020603050405020304" pitchFamily="18" charset="0"/>
              </a:rPr>
              <a:t>dorsalis</a:t>
            </a:r>
            <a:r>
              <a:rPr lang="tr-TR" altLang="tr-TR" sz="1400" dirty="0">
                <a:latin typeface="Calibri" panose="020F0502020204030204" pitchFamily="34" charset="0"/>
                <a:cs typeface="Times New Roman" panose="02020603050405020304" pitchFamily="18" charset="0"/>
              </a:rPr>
              <a:t> = ayak tabanında x ayak sırtında</a:t>
            </a:r>
          </a:p>
          <a:p>
            <a:pPr algn="just">
              <a:lnSpc>
                <a:spcPct val="150000"/>
              </a:lnSpc>
              <a:buFont typeface="Arial" panose="020B0604020202020204" pitchFamily="34" charset="0"/>
              <a:buChar char="•"/>
            </a:pPr>
            <a:r>
              <a:rPr lang="tr-TR" altLang="tr-TR" sz="1400" b="1" dirty="0" err="1">
                <a:latin typeface="Calibri" panose="020F0502020204030204" pitchFamily="34" charset="0"/>
                <a:cs typeface="Times New Roman" panose="02020603050405020304" pitchFamily="18" charset="0"/>
              </a:rPr>
              <a:t>ventralis</a:t>
            </a:r>
            <a:r>
              <a:rPr lang="tr-TR" altLang="tr-TR" sz="1400" b="1" dirty="0">
                <a:latin typeface="Calibri" panose="020F0502020204030204" pitchFamily="34" charset="0"/>
                <a:cs typeface="Times New Roman" panose="02020603050405020304" pitchFamily="18" charset="0"/>
              </a:rPr>
              <a:t> x </a:t>
            </a:r>
            <a:r>
              <a:rPr lang="tr-TR" altLang="tr-TR" sz="1400" b="1" dirty="0" err="1">
                <a:latin typeface="Calibri" panose="020F0502020204030204" pitchFamily="34" charset="0"/>
                <a:cs typeface="Times New Roman" panose="02020603050405020304" pitchFamily="18" charset="0"/>
              </a:rPr>
              <a:t>dorsali</a:t>
            </a:r>
            <a:r>
              <a:rPr lang="tr-TR" altLang="tr-TR" sz="1400" dirty="0" err="1">
                <a:latin typeface="Calibri" panose="020F0502020204030204" pitchFamily="34" charset="0"/>
                <a:cs typeface="Times New Roman" panose="02020603050405020304" pitchFamily="18" charset="0"/>
              </a:rPr>
              <a:t>s</a:t>
            </a:r>
            <a:r>
              <a:rPr lang="tr-TR" altLang="tr-TR" sz="1400" dirty="0">
                <a:latin typeface="Calibri" panose="020F0502020204030204" pitchFamily="34" charset="0"/>
                <a:cs typeface="Times New Roman" panose="02020603050405020304" pitchFamily="18" charset="0"/>
              </a:rPr>
              <a:t> = karına yakın x sırta yakın</a:t>
            </a:r>
          </a:p>
          <a:p>
            <a:pPr algn="just">
              <a:lnSpc>
                <a:spcPct val="150000"/>
              </a:lnSpc>
              <a:buFont typeface="Arial" panose="020B0604020202020204" pitchFamily="34" charset="0"/>
              <a:buChar char="•"/>
            </a:pPr>
            <a:r>
              <a:rPr lang="tr-TR" altLang="tr-TR" sz="1400" b="1" dirty="0" err="1">
                <a:latin typeface="Calibri" panose="020F0502020204030204" pitchFamily="34" charset="0"/>
                <a:cs typeface="Times New Roman" panose="02020603050405020304" pitchFamily="18" charset="0"/>
              </a:rPr>
              <a:t>centralis</a:t>
            </a:r>
            <a:r>
              <a:rPr lang="tr-TR" altLang="tr-TR" sz="1400" b="1" dirty="0">
                <a:latin typeface="Calibri" panose="020F0502020204030204" pitchFamily="34" charset="0"/>
                <a:cs typeface="Times New Roman" panose="02020603050405020304" pitchFamily="18" charset="0"/>
              </a:rPr>
              <a:t> x </a:t>
            </a:r>
            <a:r>
              <a:rPr lang="tr-TR" altLang="tr-TR" sz="1400" b="1" dirty="0" err="1">
                <a:latin typeface="Calibri" panose="020F0502020204030204" pitchFamily="34" charset="0"/>
                <a:cs typeface="Times New Roman" panose="02020603050405020304" pitchFamily="18" charset="0"/>
              </a:rPr>
              <a:t>peripheralis</a:t>
            </a:r>
            <a:r>
              <a:rPr lang="tr-TR" altLang="tr-TR" sz="1400" dirty="0">
                <a:latin typeface="Calibri" panose="020F0502020204030204" pitchFamily="34" charset="0"/>
                <a:cs typeface="Times New Roman" panose="02020603050405020304" pitchFamily="18" charset="0"/>
              </a:rPr>
              <a:t> = merkeze yakın x merkezden uzak, çevrede</a:t>
            </a:r>
          </a:p>
        </p:txBody>
      </p:sp>
      <p:pic>
        <p:nvPicPr>
          <p:cNvPr id="2" name="Picture 2" descr="10">
            <a:extLst>
              <a:ext uri="{FF2B5EF4-FFF2-40B4-BE49-F238E27FC236}">
                <a16:creationId xmlns:a16="http://schemas.microsoft.com/office/drawing/2014/main" id="{2AD2719C-53CC-3336-E80C-B294146B2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055" y="1628800"/>
            <a:ext cx="3611428" cy="47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69"/>
                                        </p:tgtEl>
                                        <p:attrNameLst>
                                          <p:attrName>style.visibility</p:attrName>
                                        </p:attrNameLst>
                                      </p:cBhvr>
                                      <p:to>
                                        <p:strVal val="visible"/>
                                      </p:to>
                                    </p:set>
                                    <p:animEffect transition="in" filter="box(in)">
                                      <p:cBhvr>
                                        <p:cTn id="7" dur="500"/>
                                        <p:tgtEl>
                                          <p:spTgt spid="71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170">
                                            <p:txEl>
                                              <p:pRg st="0" end="0"/>
                                            </p:txEl>
                                          </p:spTgt>
                                        </p:tgtEl>
                                        <p:attrNameLst>
                                          <p:attrName>style.visibility</p:attrName>
                                        </p:attrNameLst>
                                      </p:cBhvr>
                                      <p:to>
                                        <p:strVal val="visible"/>
                                      </p:to>
                                    </p:set>
                                    <p:animEffect transition="in" filter="checkerboard(across)">
                                      <p:cBhvr>
                                        <p:cTn id="12" dur="500"/>
                                        <p:tgtEl>
                                          <p:spTgt spid="717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7170">
                                            <p:txEl>
                                              <p:pRg st="1" end="1"/>
                                            </p:txEl>
                                          </p:spTgt>
                                        </p:tgtEl>
                                        <p:attrNameLst>
                                          <p:attrName>style.visibility</p:attrName>
                                        </p:attrNameLst>
                                      </p:cBhvr>
                                      <p:to>
                                        <p:strVal val="visible"/>
                                      </p:to>
                                    </p:set>
                                    <p:animEffect transition="in" filter="checkerboard(across)">
                                      <p:cBhvr>
                                        <p:cTn id="17" dur="500"/>
                                        <p:tgtEl>
                                          <p:spTgt spid="717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7170">
                                            <p:txEl>
                                              <p:pRg st="2" end="2"/>
                                            </p:txEl>
                                          </p:spTgt>
                                        </p:tgtEl>
                                        <p:attrNameLst>
                                          <p:attrName>style.visibility</p:attrName>
                                        </p:attrNameLst>
                                      </p:cBhvr>
                                      <p:to>
                                        <p:strVal val="visible"/>
                                      </p:to>
                                    </p:set>
                                    <p:animEffect transition="in" filter="checkerboard(across)">
                                      <p:cBhvr>
                                        <p:cTn id="22" dur="500"/>
                                        <p:tgtEl>
                                          <p:spTgt spid="717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7170">
                                            <p:txEl>
                                              <p:pRg st="3" end="3"/>
                                            </p:txEl>
                                          </p:spTgt>
                                        </p:tgtEl>
                                        <p:attrNameLst>
                                          <p:attrName>style.visibility</p:attrName>
                                        </p:attrNameLst>
                                      </p:cBhvr>
                                      <p:to>
                                        <p:strVal val="visible"/>
                                      </p:to>
                                    </p:set>
                                    <p:animEffect transition="in" filter="checkerboard(across)">
                                      <p:cBhvr>
                                        <p:cTn id="27" dur="500"/>
                                        <p:tgtEl>
                                          <p:spTgt spid="7170">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7170">
                                            <p:txEl>
                                              <p:pRg st="4" end="4"/>
                                            </p:txEl>
                                          </p:spTgt>
                                        </p:tgtEl>
                                        <p:attrNameLst>
                                          <p:attrName>style.visibility</p:attrName>
                                        </p:attrNameLst>
                                      </p:cBhvr>
                                      <p:to>
                                        <p:strVal val="visible"/>
                                      </p:to>
                                    </p:set>
                                    <p:animEffect transition="in" filter="checkerboard(across)">
                                      <p:cBhvr>
                                        <p:cTn id="32" dur="500"/>
                                        <p:tgtEl>
                                          <p:spTgt spid="7170">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7170">
                                            <p:txEl>
                                              <p:pRg st="5" end="5"/>
                                            </p:txEl>
                                          </p:spTgt>
                                        </p:tgtEl>
                                        <p:attrNameLst>
                                          <p:attrName>style.visibility</p:attrName>
                                        </p:attrNameLst>
                                      </p:cBhvr>
                                      <p:to>
                                        <p:strVal val="visible"/>
                                      </p:to>
                                    </p:set>
                                    <p:animEffect transition="in" filter="checkerboard(across)">
                                      <p:cBhvr>
                                        <p:cTn id="37" dur="500"/>
                                        <p:tgtEl>
                                          <p:spTgt spid="7170">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7170">
                                            <p:txEl>
                                              <p:pRg st="6" end="6"/>
                                            </p:txEl>
                                          </p:spTgt>
                                        </p:tgtEl>
                                        <p:attrNameLst>
                                          <p:attrName>style.visibility</p:attrName>
                                        </p:attrNameLst>
                                      </p:cBhvr>
                                      <p:to>
                                        <p:strVal val="visible"/>
                                      </p:to>
                                    </p:set>
                                    <p:animEffect transition="in" filter="checkerboard(across)">
                                      <p:cBhvr>
                                        <p:cTn id="42" dur="500"/>
                                        <p:tgtEl>
                                          <p:spTgt spid="7170">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7170">
                                            <p:txEl>
                                              <p:pRg st="7" end="7"/>
                                            </p:txEl>
                                          </p:spTgt>
                                        </p:tgtEl>
                                        <p:attrNameLst>
                                          <p:attrName>style.visibility</p:attrName>
                                        </p:attrNameLst>
                                      </p:cBhvr>
                                      <p:to>
                                        <p:strVal val="visible"/>
                                      </p:to>
                                    </p:set>
                                    <p:animEffect transition="in" filter="checkerboard(across)">
                                      <p:cBhvr>
                                        <p:cTn id="47" dur="500"/>
                                        <p:tgtEl>
                                          <p:spTgt spid="7170">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7170">
                                            <p:txEl>
                                              <p:pRg st="8" end="8"/>
                                            </p:txEl>
                                          </p:spTgt>
                                        </p:tgtEl>
                                        <p:attrNameLst>
                                          <p:attrName>style.visibility</p:attrName>
                                        </p:attrNameLst>
                                      </p:cBhvr>
                                      <p:to>
                                        <p:strVal val="visible"/>
                                      </p:to>
                                    </p:set>
                                    <p:animEffect transition="in" filter="checkerboard(across)">
                                      <p:cBhvr>
                                        <p:cTn id="52" dur="500"/>
                                        <p:tgtEl>
                                          <p:spTgt spid="7170">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7170">
                                            <p:txEl>
                                              <p:pRg st="9" end="9"/>
                                            </p:txEl>
                                          </p:spTgt>
                                        </p:tgtEl>
                                        <p:attrNameLst>
                                          <p:attrName>style.visibility</p:attrName>
                                        </p:attrNameLst>
                                      </p:cBhvr>
                                      <p:to>
                                        <p:strVal val="visible"/>
                                      </p:to>
                                    </p:set>
                                    <p:animEffect transition="in" filter="checkerboard(across)">
                                      <p:cBhvr>
                                        <p:cTn id="57" dur="500"/>
                                        <p:tgtEl>
                                          <p:spTgt spid="7170">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nodeType="clickEffect">
                                  <p:stCondLst>
                                    <p:cond delay="0"/>
                                  </p:stCondLst>
                                  <p:childTnLst>
                                    <p:set>
                                      <p:cBhvr>
                                        <p:cTn id="61" dur="1" fill="hold">
                                          <p:stCondLst>
                                            <p:cond delay="0"/>
                                          </p:stCondLst>
                                        </p:cTn>
                                        <p:tgtEl>
                                          <p:spTgt spid="7170">
                                            <p:txEl>
                                              <p:pRg st="10" end="10"/>
                                            </p:txEl>
                                          </p:spTgt>
                                        </p:tgtEl>
                                        <p:attrNameLst>
                                          <p:attrName>style.visibility</p:attrName>
                                        </p:attrNameLst>
                                      </p:cBhvr>
                                      <p:to>
                                        <p:strVal val="visible"/>
                                      </p:to>
                                    </p:set>
                                    <p:animEffect transition="in" filter="checkerboard(across)">
                                      <p:cBhvr>
                                        <p:cTn id="62" dur="500"/>
                                        <p:tgtEl>
                                          <p:spTgt spid="7170">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nodeType="clickEffect">
                                  <p:stCondLst>
                                    <p:cond delay="0"/>
                                  </p:stCondLst>
                                  <p:childTnLst>
                                    <p:set>
                                      <p:cBhvr>
                                        <p:cTn id="66" dur="1" fill="hold">
                                          <p:stCondLst>
                                            <p:cond delay="0"/>
                                          </p:stCondLst>
                                        </p:cTn>
                                        <p:tgtEl>
                                          <p:spTgt spid="7170">
                                            <p:txEl>
                                              <p:pRg st="11" end="11"/>
                                            </p:txEl>
                                          </p:spTgt>
                                        </p:tgtEl>
                                        <p:attrNameLst>
                                          <p:attrName>style.visibility</p:attrName>
                                        </p:attrNameLst>
                                      </p:cBhvr>
                                      <p:to>
                                        <p:strVal val="visible"/>
                                      </p:to>
                                    </p:set>
                                    <p:animEffect transition="in" filter="checkerboard(across)">
                                      <p:cBhvr>
                                        <p:cTn id="67" dur="500"/>
                                        <p:tgtEl>
                                          <p:spTgt spid="7170">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ntr" presetSubtype="10" fill="hold" nodeType="clickEffect">
                                  <p:stCondLst>
                                    <p:cond delay="0"/>
                                  </p:stCondLst>
                                  <p:childTnLst>
                                    <p:set>
                                      <p:cBhvr>
                                        <p:cTn id="71" dur="1" fill="hold">
                                          <p:stCondLst>
                                            <p:cond delay="0"/>
                                          </p:stCondLst>
                                        </p:cTn>
                                        <p:tgtEl>
                                          <p:spTgt spid="7170">
                                            <p:txEl>
                                              <p:pRg st="12" end="12"/>
                                            </p:txEl>
                                          </p:spTgt>
                                        </p:tgtEl>
                                        <p:attrNameLst>
                                          <p:attrName>style.visibility</p:attrName>
                                        </p:attrNameLst>
                                      </p:cBhvr>
                                      <p:to>
                                        <p:strVal val="visible"/>
                                      </p:to>
                                    </p:set>
                                    <p:animEffect transition="in" filter="checkerboard(across)">
                                      <p:cBhvr>
                                        <p:cTn id="72" dur="500"/>
                                        <p:tgtEl>
                                          <p:spTgt spid="7170">
                                            <p:txEl>
                                              <p:pRg st="12" end="12"/>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 presetClass="entr" presetSubtype="10" fill="hold" nodeType="clickEffect">
                                  <p:stCondLst>
                                    <p:cond delay="0"/>
                                  </p:stCondLst>
                                  <p:childTnLst>
                                    <p:set>
                                      <p:cBhvr>
                                        <p:cTn id="76" dur="1" fill="hold">
                                          <p:stCondLst>
                                            <p:cond delay="0"/>
                                          </p:stCondLst>
                                        </p:cTn>
                                        <p:tgtEl>
                                          <p:spTgt spid="7170">
                                            <p:txEl>
                                              <p:pRg st="13" end="13"/>
                                            </p:txEl>
                                          </p:spTgt>
                                        </p:tgtEl>
                                        <p:attrNameLst>
                                          <p:attrName>style.visibility</p:attrName>
                                        </p:attrNameLst>
                                      </p:cBhvr>
                                      <p:to>
                                        <p:strVal val="visible"/>
                                      </p:to>
                                    </p:set>
                                    <p:animEffect transition="in" filter="checkerboard(across)">
                                      <p:cBhvr>
                                        <p:cTn id="77" dur="500"/>
                                        <p:tgtEl>
                                          <p:spTgt spid="717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Dikdörtgen"/>
          <p:cNvSpPr/>
          <p:nvPr/>
        </p:nvSpPr>
        <p:spPr>
          <a:xfrm>
            <a:off x="428596" y="642918"/>
            <a:ext cx="3084306" cy="369332"/>
          </a:xfrm>
          <a:prstGeom prst="rect">
            <a:avLst/>
          </a:prstGeom>
        </p:spPr>
        <p:txBody>
          <a:bodyPr wrap="none">
            <a:spAutoFit/>
          </a:bodyPr>
          <a:lstStyle/>
          <a:p>
            <a:r>
              <a:rPr lang="tr-TR" b="1" dirty="0"/>
              <a:t>Sık Kullanılan Bazı Kısaltmalar </a:t>
            </a:r>
            <a:endParaRPr lang="tr-TR" dirty="0"/>
          </a:p>
        </p:txBody>
      </p:sp>
      <p:sp>
        <p:nvSpPr>
          <p:cNvPr id="6145" name="Rectangle 1"/>
          <p:cNvSpPr>
            <a:spLocks noChangeArrowheads="1"/>
          </p:cNvSpPr>
          <p:nvPr/>
        </p:nvSpPr>
        <p:spPr bwMode="auto">
          <a:xfrm>
            <a:off x="428596" y="1428736"/>
            <a:ext cx="9144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33400" algn="l"/>
              </a:tabLst>
            </a:pPr>
            <a:r>
              <a:rPr kumimoji="0" lang="tr-TR" b="0" i="0" u="none" strike="noStrike" cap="none" normalizeH="0" baseline="0" dirty="0">
                <a:ln>
                  <a:noFill/>
                </a:ln>
                <a:solidFill>
                  <a:schemeClr val="tx1"/>
                </a:solidFill>
                <a:effectLst/>
                <a:latin typeface="Arial" pitchFamily="34" charset="0"/>
                <a:ea typeface="Times New Roman" pitchFamily="18" charset="0"/>
                <a:cs typeface="Arial" pitchFamily="34" charset="0"/>
              </a:rPr>
              <a:t>a. 	: </a:t>
            </a: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arteria</a:t>
            </a:r>
            <a:endParaRPr kumimoji="0" lang="tr-TR"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l"/>
              </a:tabLst>
            </a:pP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aa</a:t>
            </a:r>
            <a:r>
              <a:rPr kumimoji="0" lang="tr-TR" b="0" i="0" u="none" strike="noStrike" cap="none" normalizeH="0" baseline="0" dirty="0">
                <a:ln>
                  <a:noFill/>
                </a:ln>
                <a:solidFill>
                  <a:schemeClr val="tx1"/>
                </a:solidFill>
                <a:effectLst/>
                <a:latin typeface="Arial" pitchFamily="34" charset="0"/>
                <a:ea typeface="Times New Roman" pitchFamily="18" charset="0"/>
                <a:cs typeface="Arial" pitchFamily="34" charset="0"/>
              </a:rPr>
              <a:t>. 	: </a:t>
            </a: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arteriae</a:t>
            </a:r>
            <a:endParaRPr kumimoji="0" lang="tr-TR"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l"/>
              </a:tabLst>
            </a:pPr>
            <a:r>
              <a:rPr kumimoji="0" lang="tr-TR" b="0" i="0" u="none" strike="noStrike" cap="none" normalizeH="0" baseline="0" dirty="0">
                <a:ln>
                  <a:noFill/>
                </a:ln>
                <a:solidFill>
                  <a:schemeClr val="tx1"/>
                </a:solidFill>
                <a:effectLst/>
                <a:latin typeface="Arial" pitchFamily="34" charset="0"/>
                <a:ea typeface="Times New Roman" pitchFamily="18" charset="0"/>
                <a:cs typeface="Arial" pitchFamily="34" charset="0"/>
              </a:rPr>
              <a:t>art. 	: </a:t>
            </a: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articulatio</a:t>
            </a:r>
            <a:endParaRPr kumimoji="0" lang="tr-TR"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l"/>
              </a:tabLst>
            </a:pP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gl</a:t>
            </a:r>
            <a:r>
              <a:rPr kumimoji="0" lang="tr-TR" b="0" i="0" u="none" strike="noStrike" cap="none" normalizeH="0" baseline="0" dirty="0">
                <a:ln>
                  <a:noFill/>
                </a:ln>
                <a:solidFill>
                  <a:schemeClr val="tx1"/>
                </a:solidFill>
                <a:effectLst/>
                <a:latin typeface="Arial" pitchFamily="34" charset="0"/>
                <a:ea typeface="Times New Roman" pitchFamily="18" charset="0"/>
                <a:cs typeface="Arial" pitchFamily="34" charset="0"/>
              </a:rPr>
              <a:t>. 	: </a:t>
            </a: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glandula</a:t>
            </a:r>
            <a:endParaRPr kumimoji="0" lang="tr-TR"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l"/>
              </a:tabLst>
            </a:pP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gll</a:t>
            </a:r>
            <a:r>
              <a:rPr kumimoji="0" lang="tr-TR" b="0" i="0" u="none" strike="noStrike" cap="none" normalizeH="0" baseline="0" dirty="0">
                <a:ln>
                  <a:noFill/>
                </a:ln>
                <a:solidFill>
                  <a:schemeClr val="tx1"/>
                </a:solidFill>
                <a:effectLst/>
                <a:latin typeface="Arial" pitchFamily="34" charset="0"/>
                <a:ea typeface="Times New Roman" pitchFamily="18" charset="0"/>
                <a:cs typeface="Arial" pitchFamily="34" charset="0"/>
              </a:rPr>
              <a:t>. 	: </a:t>
            </a: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glandulae</a:t>
            </a:r>
            <a:endParaRPr kumimoji="0" lang="tr-TR"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l"/>
              </a:tabLst>
            </a:pPr>
            <a:r>
              <a:rPr kumimoji="0" lang="tr-TR" b="0" i="0" u="none" strike="noStrike" cap="none" normalizeH="0" baseline="0" dirty="0">
                <a:ln>
                  <a:noFill/>
                </a:ln>
                <a:solidFill>
                  <a:schemeClr val="tx1"/>
                </a:solidFill>
                <a:effectLst/>
                <a:latin typeface="Arial" pitchFamily="34" charset="0"/>
                <a:ea typeface="Times New Roman" pitchFamily="18" charset="0"/>
                <a:cs typeface="Arial" pitchFamily="34" charset="0"/>
              </a:rPr>
              <a:t>lig. 	: </a:t>
            </a: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ligamentum</a:t>
            </a:r>
            <a:endParaRPr kumimoji="0" lang="tr-TR"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l"/>
              </a:tabLst>
            </a:pP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ligg</a:t>
            </a:r>
            <a:r>
              <a:rPr kumimoji="0" lang="tr-TR" b="0" i="0" u="none" strike="noStrike" cap="none" normalizeH="0" baseline="0" dirty="0">
                <a:ln>
                  <a:noFill/>
                </a:ln>
                <a:solidFill>
                  <a:schemeClr val="tx1"/>
                </a:solidFill>
                <a:effectLst/>
                <a:latin typeface="Arial" pitchFamily="34" charset="0"/>
                <a:ea typeface="Times New Roman" pitchFamily="18" charset="0"/>
                <a:cs typeface="Arial" pitchFamily="34" charset="0"/>
              </a:rPr>
              <a:t>.	: </a:t>
            </a: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ligamenta</a:t>
            </a:r>
            <a:endParaRPr kumimoji="0" lang="tr-TR"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l"/>
              </a:tabLst>
            </a:pPr>
            <a:r>
              <a:rPr kumimoji="0" lang="tr-TR" b="0" i="0" u="none" strike="noStrike" cap="none" normalizeH="0" baseline="0" dirty="0">
                <a:ln>
                  <a:noFill/>
                </a:ln>
                <a:solidFill>
                  <a:schemeClr val="tx1"/>
                </a:solidFill>
                <a:effectLst/>
                <a:latin typeface="Arial" pitchFamily="34" charset="0"/>
                <a:ea typeface="Times New Roman" pitchFamily="18" charset="0"/>
                <a:cs typeface="Arial" pitchFamily="34" charset="0"/>
              </a:rPr>
              <a:t>m. 	: </a:t>
            </a: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musculus</a:t>
            </a:r>
            <a:r>
              <a:rPr kumimoji="0" lang="tr-TR"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tr-TR"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l"/>
              </a:tabLst>
            </a:pPr>
            <a:r>
              <a:rPr kumimoji="0" lang="tr-TR" b="0" i="0" u="none" strike="noStrike" cap="none" normalizeH="0" baseline="0" dirty="0">
                <a:ln>
                  <a:noFill/>
                </a:ln>
                <a:solidFill>
                  <a:schemeClr val="tx1"/>
                </a:solidFill>
                <a:effectLst/>
                <a:latin typeface="Arial" pitchFamily="34" charset="0"/>
                <a:ea typeface="Times New Roman" pitchFamily="18" charset="0"/>
                <a:cs typeface="Arial" pitchFamily="34" charset="0"/>
              </a:rPr>
              <a:t>mm. 	: </a:t>
            </a: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musculi</a:t>
            </a:r>
            <a:endParaRPr kumimoji="0" lang="tr-TR"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l"/>
              </a:tabLst>
            </a:pPr>
            <a:r>
              <a:rPr kumimoji="0" lang="tr-TR" b="0" i="0" u="none" strike="noStrike" cap="none" normalizeH="0" baseline="0" dirty="0">
                <a:ln>
                  <a:noFill/>
                </a:ln>
                <a:solidFill>
                  <a:schemeClr val="tx1"/>
                </a:solidFill>
                <a:effectLst/>
                <a:latin typeface="Arial" pitchFamily="34" charset="0"/>
                <a:ea typeface="Times New Roman" pitchFamily="18" charset="0"/>
                <a:cs typeface="Arial" pitchFamily="34" charset="0"/>
              </a:rPr>
              <a:t>n. 	: </a:t>
            </a: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nervus</a:t>
            </a:r>
            <a:endParaRPr kumimoji="0" lang="tr-TR"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l"/>
              </a:tabLst>
            </a:pP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nn</a:t>
            </a:r>
            <a:r>
              <a:rPr kumimoji="0" lang="tr-TR" b="0" i="0" u="none" strike="noStrike" cap="none" normalizeH="0" baseline="0" dirty="0">
                <a:ln>
                  <a:noFill/>
                </a:ln>
                <a:solidFill>
                  <a:schemeClr val="tx1"/>
                </a:solidFill>
                <a:effectLst/>
                <a:latin typeface="Arial" pitchFamily="34" charset="0"/>
                <a:ea typeface="Times New Roman" pitchFamily="18" charset="0"/>
                <a:cs typeface="Arial" pitchFamily="34" charset="0"/>
              </a:rPr>
              <a:t>. 	: </a:t>
            </a: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nervi</a:t>
            </a:r>
            <a:endParaRPr kumimoji="0" lang="tr-TR"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l"/>
              </a:tabLst>
            </a:pPr>
            <a:r>
              <a:rPr kumimoji="0" lang="tr-TR" b="0" i="0" u="none" strike="noStrike" cap="none" normalizeH="0" baseline="0" dirty="0">
                <a:ln>
                  <a:noFill/>
                </a:ln>
                <a:solidFill>
                  <a:schemeClr val="tx1"/>
                </a:solidFill>
                <a:effectLst/>
                <a:latin typeface="Arial" pitchFamily="34" charset="0"/>
                <a:ea typeface="Times New Roman" pitchFamily="18" charset="0"/>
                <a:cs typeface="Arial" pitchFamily="34" charset="0"/>
              </a:rPr>
              <a:t>r. 	: </a:t>
            </a: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ramus</a:t>
            </a:r>
            <a:endParaRPr kumimoji="0" lang="tr-TR"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l"/>
              </a:tabLst>
            </a:pP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rr</a:t>
            </a:r>
            <a:r>
              <a:rPr kumimoji="0" lang="tr-TR" b="0" i="0" u="none" strike="noStrike" cap="none" normalizeH="0" baseline="0" dirty="0">
                <a:ln>
                  <a:noFill/>
                </a:ln>
                <a:solidFill>
                  <a:schemeClr val="tx1"/>
                </a:solidFill>
                <a:effectLst/>
                <a:latin typeface="Arial" pitchFamily="34" charset="0"/>
                <a:ea typeface="Times New Roman" pitchFamily="18" charset="0"/>
                <a:cs typeface="Arial" pitchFamily="34" charset="0"/>
              </a:rPr>
              <a:t>. 	: rami</a:t>
            </a:r>
            <a:endParaRPr kumimoji="0" lang="tr-TR"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l"/>
              </a:tabLst>
            </a:pPr>
            <a:r>
              <a:rPr kumimoji="0" lang="tr-TR" b="0" i="0" u="none" strike="noStrike" cap="none" normalizeH="0" baseline="0" dirty="0">
                <a:ln>
                  <a:noFill/>
                </a:ln>
                <a:solidFill>
                  <a:schemeClr val="tx1"/>
                </a:solidFill>
                <a:effectLst/>
                <a:latin typeface="Arial" pitchFamily="34" charset="0"/>
                <a:ea typeface="Times New Roman" pitchFamily="18" charset="0"/>
                <a:cs typeface="Arial" pitchFamily="34" charset="0"/>
              </a:rPr>
              <a:t>v. 	: vena</a:t>
            </a:r>
            <a:endParaRPr kumimoji="0" lang="tr-TR"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l"/>
              </a:tabLst>
            </a:pP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vv</a:t>
            </a:r>
            <a:r>
              <a:rPr kumimoji="0" lang="tr-TR" b="0" i="0" u="none" strike="noStrike" cap="none" normalizeH="0" baseline="0" dirty="0">
                <a:ln>
                  <a:noFill/>
                </a:ln>
                <a:solidFill>
                  <a:schemeClr val="tx1"/>
                </a:solidFill>
                <a:effectLst/>
                <a:latin typeface="Arial" pitchFamily="34" charset="0"/>
                <a:ea typeface="Times New Roman" pitchFamily="18" charset="0"/>
                <a:cs typeface="Arial" pitchFamily="34" charset="0"/>
              </a:rPr>
              <a:t>. 	 : </a:t>
            </a: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venae</a:t>
            </a:r>
            <a:endParaRPr kumimoji="0" lang="tr-TR"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33400" algn="l"/>
              </a:tabLst>
            </a:pP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proc</a:t>
            </a:r>
            <a:r>
              <a:rPr kumimoji="0" lang="tr-TR" b="0" i="0" u="none" strike="noStrike" cap="none" normalizeH="0" baseline="0" dirty="0">
                <a:ln>
                  <a:noFill/>
                </a:ln>
                <a:solidFill>
                  <a:schemeClr val="tx1"/>
                </a:solidFill>
                <a:effectLst/>
                <a:latin typeface="Arial" pitchFamily="34" charset="0"/>
                <a:ea typeface="Times New Roman" pitchFamily="18" charset="0"/>
                <a:cs typeface="Arial" pitchFamily="34" charset="0"/>
              </a:rPr>
              <a:t>. : </a:t>
            </a:r>
            <a:r>
              <a:rPr kumimoji="0" lang="tr-TR"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processus</a:t>
            </a:r>
            <a:r>
              <a:rPr kumimoji="0" lang="tr-TR" b="0" i="0" u="none" strike="noStrike" cap="none" normalizeH="0" baseline="0" dirty="0">
                <a:ln>
                  <a:noFill/>
                </a:ln>
                <a:solidFill>
                  <a:schemeClr val="tx1"/>
                </a:solidFill>
                <a:effectLst/>
                <a:latin typeface="Arial" pitchFamily="34" charset="0"/>
                <a:cs typeface="Arial" pitchFamily="34" charset="0"/>
              </a:rPr>
              <a:t> </a:t>
            </a:r>
          </a:p>
        </p:txBody>
      </p:sp>
      <p:sp>
        <p:nvSpPr>
          <p:cNvPr id="5" name="4 Metin kutusu"/>
          <p:cNvSpPr txBox="1"/>
          <p:nvPr/>
        </p:nvSpPr>
        <p:spPr>
          <a:xfrm>
            <a:off x="4929190" y="1643050"/>
            <a:ext cx="4643470" cy="3416320"/>
          </a:xfrm>
          <a:prstGeom prst="rect">
            <a:avLst/>
          </a:prstGeom>
          <a:noFill/>
        </p:spPr>
        <p:txBody>
          <a:bodyPr wrap="square" rtlCol="0">
            <a:spAutoFit/>
          </a:bodyPr>
          <a:lstStyle/>
          <a:p>
            <a:r>
              <a:rPr lang="tr-TR" b="1" u="sng" dirty="0"/>
              <a:t>Sayı</a:t>
            </a:r>
            <a:r>
              <a:rPr lang="tr-TR" b="1" dirty="0"/>
              <a:t> 	</a:t>
            </a:r>
            <a:r>
              <a:rPr lang="tr-TR" b="1" u="sng" dirty="0"/>
              <a:t>Sıra Sayı Sıfatları</a:t>
            </a:r>
            <a:endParaRPr lang="tr-TR" b="1" dirty="0"/>
          </a:p>
          <a:p>
            <a:r>
              <a:rPr lang="tr-TR" dirty="0" err="1"/>
              <a:t>unus</a:t>
            </a:r>
            <a:r>
              <a:rPr lang="tr-TR" dirty="0"/>
              <a:t>, a	</a:t>
            </a:r>
            <a:r>
              <a:rPr lang="tr-TR" dirty="0" err="1"/>
              <a:t>primus</a:t>
            </a:r>
            <a:r>
              <a:rPr lang="tr-TR" dirty="0"/>
              <a:t>, -a, -um	: birinci</a:t>
            </a:r>
          </a:p>
          <a:p>
            <a:r>
              <a:rPr lang="tr-TR" dirty="0" err="1"/>
              <a:t>duo</a:t>
            </a:r>
            <a:r>
              <a:rPr lang="tr-TR" dirty="0"/>
              <a:t>	</a:t>
            </a:r>
            <a:r>
              <a:rPr lang="tr-TR" dirty="0" err="1"/>
              <a:t>secundus</a:t>
            </a:r>
            <a:r>
              <a:rPr lang="tr-TR" dirty="0"/>
              <a:t>, -a, -um	: ikinci</a:t>
            </a:r>
          </a:p>
          <a:p>
            <a:r>
              <a:rPr lang="tr-TR" dirty="0" err="1"/>
              <a:t>tres</a:t>
            </a:r>
            <a:r>
              <a:rPr lang="tr-TR" dirty="0"/>
              <a:t>, -</a:t>
            </a:r>
            <a:r>
              <a:rPr lang="tr-TR" dirty="0" err="1"/>
              <a:t>tria</a:t>
            </a:r>
            <a:r>
              <a:rPr lang="tr-TR" dirty="0"/>
              <a:t>	</a:t>
            </a:r>
            <a:r>
              <a:rPr lang="tr-TR" dirty="0" err="1"/>
              <a:t>tertius</a:t>
            </a:r>
            <a:r>
              <a:rPr lang="tr-TR" dirty="0"/>
              <a:t>, -a, -um	: üçüncü</a:t>
            </a:r>
          </a:p>
          <a:p>
            <a:r>
              <a:rPr lang="tr-TR" dirty="0" err="1"/>
              <a:t>quattuor</a:t>
            </a:r>
            <a:r>
              <a:rPr lang="tr-TR" dirty="0"/>
              <a:t>	</a:t>
            </a:r>
            <a:r>
              <a:rPr lang="tr-TR" dirty="0" err="1"/>
              <a:t>quartus</a:t>
            </a:r>
            <a:r>
              <a:rPr lang="tr-TR" dirty="0"/>
              <a:t>, -a, -um	: dördüncü</a:t>
            </a:r>
          </a:p>
          <a:p>
            <a:r>
              <a:rPr lang="tr-TR" dirty="0" err="1"/>
              <a:t>quinque</a:t>
            </a:r>
            <a:r>
              <a:rPr lang="tr-TR" dirty="0"/>
              <a:t>	</a:t>
            </a:r>
            <a:r>
              <a:rPr lang="tr-TR" dirty="0" err="1"/>
              <a:t>quintus</a:t>
            </a:r>
            <a:r>
              <a:rPr lang="tr-TR" dirty="0"/>
              <a:t>, -a, -um	: beşinci</a:t>
            </a:r>
          </a:p>
          <a:p>
            <a:r>
              <a:rPr lang="tr-TR" dirty="0" err="1"/>
              <a:t>sex</a:t>
            </a:r>
            <a:r>
              <a:rPr lang="tr-TR" dirty="0"/>
              <a:t>	</a:t>
            </a:r>
            <a:r>
              <a:rPr lang="tr-TR" dirty="0" err="1"/>
              <a:t>sextus</a:t>
            </a:r>
            <a:r>
              <a:rPr lang="tr-TR" dirty="0"/>
              <a:t>, -a, -um	: altıncı</a:t>
            </a:r>
          </a:p>
          <a:p>
            <a:r>
              <a:rPr lang="tr-TR" dirty="0" err="1"/>
              <a:t>septem</a:t>
            </a:r>
            <a:r>
              <a:rPr lang="tr-TR" dirty="0"/>
              <a:t>	</a:t>
            </a:r>
            <a:r>
              <a:rPr lang="tr-TR" dirty="0" err="1"/>
              <a:t>septimus</a:t>
            </a:r>
            <a:r>
              <a:rPr lang="tr-TR" dirty="0"/>
              <a:t>, -a, -um	: yedinci</a:t>
            </a:r>
          </a:p>
          <a:p>
            <a:r>
              <a:rPr lang="tr-TR" dirty="0" err="1"/>
              <a:t>octo</a:t>
            </a:r>
            <a:r>
              <a:rPr lang="tr-TR" dirty="0"/>
              <a:t>	</a:t>
            </a:r>
            <a:r>
              <a:rPr lang="tr-TR" dirty="0" err="1"/>
              <a:t>octavus</a:t>
            </a:r>
            <a:r>
              <a:rPr lang="tr-TR" dirty="0"/>
              <a:t>, -a, -um	: sekizinci</a:t>
            </a:r>
          </a:p>
          <a:p>
            <a:r>
              <a:rPr lang="tr-TR" dirty="0" err="1"/>
              <a:t>novem</a:t>
            </a:r>
            <a:r>
              <a:rPr lang="tr-TR" dirty="0"/>
              <a:t>	</a:t>
            </a:r>
            <a:r>
              <a:rPr lang="tr-TR" dirty="0" err="1"/>
              <a:t>nonus</a:t>
            </a:r>
            <a:r>
              <a:rPr lang="tr-TR" dirty="0"/>
              <a:t>, -a, -um	 : dokuzuncu</a:t>
            </a:r>
          </a:p>
          <a:p>
            <a:r>
              <a:rPr lang="tr-TR" dirty="0" err="1"/>
              <a:t>decem</a:t>
            </a:r>
            <a:r>
              <a:rPr lang="tr-TR" dirty="0"/>
              <a:t>	</a:t>
            </a:r>
            <a:r>
              <a:rPr lang="tr-TR" dirty="0" err="1"/>
              <a:t>decimus</a:t>
            </a:r>
            <a:r>
              <a:rPr lang="tr-TR" dirty="0"/>
              <a:t>, -a, -um	 : onuncu</a:t>
            </a:r>
          </a:p>
          <a:p>
            <a:r>
              <a:rPr lang="tr-TR" dirty="0" err="1"/>
              <a:t>centum</a:t>
            </a:r>
            <a:r>
              <a:rPr lang="tr-TR" dirty="0"/>
              <a:t>	</a:t>
            </a:r>
            <a:r>
              <a:rPr lang="tr-TR" dirty="0" err="1"/>
              <a:t>centesimus</a:t>
            </a:r>
            <a:r>
              <a:rPr lang="tr-TR" dirty="0"/>
              <a:t> 	 : yüzüncü</a:t>
            </a:r>
          </a:p>
        </p:txBody>
      </p:sp>
      <p:sp>
        <p:nvSpPr>
          <p:cNvPr id="6" name="5 Dikdörtgen"/>
          <p:cNvSpPr/>
          <p:nvPr/>
        </p:nvSpPr>
        <p:spPr>
          <a:xfrm>
            <a:off x="4786314" y="642918"/>
            <a:ext cx="3700628" cy="369332"/>
          </a:xfrm>
          <a:prstGeom prst="rect">
            <a:avLst/>
          </a:prstGeom>
        </p:spPr>
        <p:txBody>
          <a:bodyPr wrap="none">
            <a:spAutoFit/>
          </a:bodyPr>
          <a:lstStyle/>
          <a:p>
            <a:r>
              <a:rPr lang="tr-TR" b="1" dirty="0"/>
              <a:t>Latincede Sayılar ve Sıra Sayı Sıfatları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4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4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14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45">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145">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145">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1000100" y="928670"/>
            <a:ext cx="7000924" cy="3416320"/>
          </a:xfrm>
          <a:prstGeom prst="rect">
            <a:avLst/>
          </a:prstGeom>
          <a:noFill/>
        </p:spPr>
        <p:txBody>
          <a:bodyPr wrap="square" rtlCol="0">
            <a:spAutoFit/>
          </a:bodyPr>
          <a:lstStyle/>
          <a:p>
            <a:r>
              <a:rPr lang="tr-TR" sz="2400" b="1" i="1" dirty="0"/>
              <a:t>Varyasyon nedir?</a:t>
            </a:r>
            <a:endParaRPr lang="tr-TR" sz="2400" dirty="0"/>
          </a:p>
          <a:p>
            <a:endParaRPr lang="tr-TR" sz="2400" dirty="0"/>
          </a:p>
          <a:p>
            <a:endParaRPr lang="tr-TR" sz="2400" dirty="0"/>
          </a:p>
          <a:p>
            <a:endParaRPr lang="tr-TR" sz="2400" dirty="0"/>
          </a:p>
          <a:p>
            <a:endParaRPr lang="tr-TR" sz="2400" dirty="0"/>
          </a:p>
          <a:p>
            <a:endParaRPr lang="tr-TR" sz="2400" b="1" i="1" dirty="0"/>
          </a:p>
          <a:p>
            <a:endParaRPr lang="tr-TR" sz="2400" b="1" i="1" dirty="0"/>
          </a:p>
          <a:p>
            <a:r>
              <a:rPr lang="tr-TR" sz="2400" b="1" i="1" dirty="0"/>
              <a:t>Anomali nedir?</a:t>
            </a:r>
            <a:endParaRPr lang="tr-TR" sz="2400" dirty="0"/>
          </a:p>
          <a:p>
            <a:endParaRPr lang="tr-TR" sz="2400" dirty="0"/>
          </a:p>
        </p:txBody>
      </p:sp>
      <p:pic>
        <p:nvPicPr>
          <p:cNvPr id="9218" name="Picture 2" descr="variation anatomy ile ilgili görsel sonuc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216" y="0"/>
            <a:ext cx="2627784" cy="368123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anomaly ear ile ilgili görsel sonuc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12102" y="4279932"/>
            <a:ext cx="1934575" cy="2578068"/>
          </a:xfrm>
          <a:prstGeom prst="rect">
            <a:avLst/>
          </a:prstGeom>
          <a:noFill/>
          <a:extLst>
            <a:ext uri="{909E8E84-426E-40DD-AFC4-6F175D3DCCD1}">
              <a14:hiddenFill xmlns:a14="http://schemas.microsoft.com/office/drawing/2010/main">
                <a:solidFill>
                  <a:srgbClr val="FFFFFF"/>
                </a:solidFill>
              </a14:hiddenFill>
            </a:ext>
          </a:extLst>
        </p:spPr>
      </p:pic>
      <p:pic>
        <p:nvPicPr>
          <p:cNvPr id="3" name="Resim 2"/>
          <p:cNvPicPr>
            <a:picLocks noChangeAspect="1"/>
          </p:cNvPicPr>
          <p:nvPr/>
        </p:nvPicPr>
        <p:blipFill>
          <a:blip r:embed="rId5"/>
          <a:stretch>
            <a:fillRect/>
          </a:stretch>
        </p:blipFill>
        <p:spPr>
          <a:xfrm>
            <a:off x="3203848" y="3762375"/>
            <a:ext cx="3476625" cy="30956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2483768" y="1196752"/>
            <a:ext cx="4707892" cy="3903504"/>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tr-TR" sz="2800" dirty="0"/>
              <a:t>Anatomi ne demek?</a:t>
            </a:r>
          </a:p>
          <a:p>
            <a:pPr marL="285750" indent="-285750">
              <a:lnSpc>
                <a:spcPct val="150000"/>
              </a:lnSpc>
              <a:buFont typeface="Wingdings" panose="05000000000000000000" pitchFamily="2" charset="2"/>
              <a:buChar char="Ø"/>
            </a:pPr>
            <a:r>
              <a:rPr lang="tr-TR" sz="2800" dirty="0"/>
              <a:t>Anatominin sınıflandırılması?</a:t>
            </a:r>
          </a:p>
          <a:p>
            <a:pPr marL="285750" indent="-285750">
              <a:lnSpc>
                <a:spcPct val="150000"/>
              </a:lnSpc>
              <a:buFont typeface="Wingdings" panose="05000000000000000000" pitchFamily="2" charset="2"/>
              <a:buChar char="Ø"/>
            </a:pPr>
            <a:r>
              <a:rPr lang="tr-TR" sz="2800" dirty="0"/>
              <a:t>Düzlemler ve eksenler?</a:t>
            </a:r>
          </a:p>
          <a:p>
            <a:pPr marL="285750" indent="-285750">
              <a:lnSpc>
                <a:spcPct val="150000"/>
              </a:lnSpc>
              <a:buFont typeface="Wingdings" panose="05000000000000000000" pitchFamily="2" charset="2"/>
              <a:buChar char="Ø"/>
            </a:pPr>
            <a:r>
              <a:rPr lang="tr-TR" sz="2800" dirty="0"/>
              <a:t>Anatomik pozisyon?</a:t>
            </a:r>
          </a:p>
          <a:p>
            <a:pPr marL="285750" indent="-285750">
              <a:lnSpc>
                <a:spcPct val="150000"/>
              </a:lnSpc>
              <a:buFont typeface="Wingdings" panose="05000000000000000000" pitchFamily="2" charset="2"/>
              <a:buChar char="Ø"/>
            </a:pPr>
            <a:r>
              <a:rPr lang="tr-TR" sz="2800" dirty="0"/>
              <a:t>Anatomik terimler?</a:t>
            </a:r>
          </a:p>
          <a:p>
            <a:pPr marL="285750" indent="-285750">
              <a:lnSpc>
                <a:spcPct val="150000"/>
              </a:lnSpc>
              <a:buFont typeface="Wingdings" panose="05000000000000000000" pitchFamily="2" charset="2"/>
              <a:buChar char="Ø"/>
            </a:pPr>
            <a:r>
              <a:rPr lang="tr-TR" sz="2800" dirty="0"/>
              <a:t>Varyasyon, anomali?</a:t>
            </a:r>
          </a:p>
        </p:txBody>
      </p:sp>
    </p:spTree>
    <p:extLst>
      <p:ext uri="{BB962C8B-B14F-4D97-AF65-F5344CB8AC3E}">
        <p14:creationId xmlns:p14="http://schemas.microsoft.com/office/powerpoint/2010/main" val="32557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954020" y="404664"/>
            <a:ext cx="6804756" cy="1323439"/>
          </a:xfrm>
          <a:prstGeom prst="rect">
            <a:avLst/>
          </a:prstGeom>
          <a:noFill/>
        </p:spPr>
        <p:txBody>
          <a:bodyPr wrap="square" rtlCol="0">
            <a:spAutoFit/>
          </a:bodyPr>
          <a:lstStyle/>
          <a:p>
            <a:pPr algn="ctr"/>
            <a:r>
              <a:rPr lang="en-US" sz="4000" dirty="0" err="1"/>
              <a:t>Bütün</a:t>
            </a:r>
            <a:r>
              <a:rPr lang="en-US" sz="4000" dirty="0"/>
              <a:t> </a:t>
            </a:r>
            <a:r>
              <a:rPr lang="en-US" sz="4000" dirty="0" err="1"/>
              <a:t>büyük</a:t>
            </a:r>
            <a:r>
              <a:rPr lang="en-US" sz="4000" dirty="0"/>
              <a:t> </a:t>
            </a:r>
            <a:r>
              <a:rPr lang="en-US" sz="4000" dirty="0" err="1"/>
              <a:t>işler</a:t>
            </a:r>
            <a:r>
              <a:rPr lang="en-US" sz="4000" dirty="0"/>
              <a:t>,</a:t>
            </a:r>
            <a:r>
              <a:rPr lang="tr-TR" sz="4000" dirty="0"/>
              <a:t> </a:t>
            </a:r>
          </a:p>
          <a:p>
            <a:pPr algn="ctr"/>
            <a:r>
              <a:rPr lang="en-US" sz="4000" dirty="0" err="1"/>
              <a:t>küçük</a:t>
            </a:r>
            <a:r>
              <a:rPr lang="en-US" sz="4000" dirty="0"/>
              <a:t> </a:t>
            </a:r>
            <a:r>
              <a:rPr lang="en-US" sz="4000" dirty="0" err="1"/>
              <a:t>başlangıçlarla</a:t>
            </a:r>
            <a:r>
              <a:rPr lang="en-US" sz="4000" dirty="0"/>
              <a:t> </a:t>
            </a:r>
            <a:r>
              <a:rPr lang="en-US" sz="4000" dirty="0" err="1"/>
              <a:t>olur</a:t>
            </a:r>
            <a:r>
              <a:rPr lang="tr-TR" sz="4000" dirty="0"/>
              <a:t>. </a:t>
            </a:r>
          </a:p>
        </p:txBody>
      </p:sp>
      <p:pic>
        <p:nvPicPr>
          <p:cNvPr id="2050" name="Picture 2" descr="http://www.yeniisfikirleri.net/wp-content/uploads/2019/01/calismaya-iliskin-ozlu-sozl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110" y="2564904"/>
            <a:ext cx="5184576" cy="29267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395536" y="1052736"/>
            <a:ext cx="8496944" cy="4093428"/>
          </a:xfrm>
          <a:prstGeom prst="rect">
            <a:avLst/>
          </a:prstGeom>
          <a:noFill/>
        </p:spPr>
        <p:txBody>
          <a:bodyPr wrap="square" rtlCol="0">
            <a:spAutoFit/>
          </a:bodyPr>
          <a:lstStyle/>
          <a:p>
            <a:r>
              <a:rPr lang="tr-TR" b="1" dirty="0"/>
              <a:t>‘Anatomi’ terimi;</a:t>
            </a:r>
          </a:p>
          <a:p>
            <a:endParaRPr lang="tr-TR" dirty="0"/>
          </a:p>
          <a:p>
            <a:r>
              <a:rPr lang="tr-TR"/>
              <a:t>-Yunanca </a:t>
            </a:r>
            <a:r>
              <a:rPr lang="tr-TR" dirty="0"/>
              <a:t>kökenlidir</a:t>
            </a:r>
          </a:p>
          <a:p>
            <a:r>
              <a:rPr lang="tr-TR" dirty="0"/>
              <a:t>-</a:t>
            </a:r>
            <a:r>
              <a:rPr lang="tr-TR" dirty="0" err="1"/>
              <a:t>Diseksiyon</a:t>
            </a:r>
            <a:r>
              <a:rPr lang="tr-TR" dirty="0"/>
              <a:t> sanatı (parçalarına ayırarak inceleme sanatı)</a:t>
            </a:r>
          </a:p>
          <a:p>
            <a:endParaRPr lang="tr-TR" dirty="0"/>
          </a:p>
          <a:p>
            <a:endParaRPr lang="tr-TR" dirty="0"/>
          </a:p>
          <a:p>
            <a:endParaRPr lang="tr-TR" dirty="0"/>
          </a:p>
          <a:p>
            <a:r>
              <a:rPr lang="tr-TR" b="1" dirty="0"/>
              <a:t>Tanım: </a:t>
            </a:r>
          </a:p>
          <a:p>
            <a:r>
              <a:rPr lang="tr-TR" sz="2000" dirty="0"/>
              <a:t>Anatomi, insan vücudunun yapı ve fonksiyonu ile ilgilenen tanımlayıcı bir bilim olup, insan vücudunun normal şekil ve yapısını, vücudu oluşturan organları, bunların yapıları ile fonksiyonları arasındaki ilişkileri ve organlar arasındaki komşuluk ilişkilerini inceler. </a:t>
            </a:r>
          </a:p>
          <a:p>
            <a:endParaRPr lang="tr-TR" dirty="0"/>
          </a:p>
          <a:p>
            <a:endParaRPr lang="tr-T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 Metin kutusu"/>
          <p:cNvSpPr txBox="1"/>
          <p:nvPr/>
        </p:nvSpPr>
        <p:spPr>
          <a:xfrm>
            <a:off x="318737" y="703208"/>
            <a:ext cx="4786346" cy="2862322"/>
          </a:xfrm>
          <a:prstGeom prst="rect">
            <a:avLst/>
          </a:prstGeom>
          <a:noFill/>
        </p:spPr>
        <p:txBody>
          <a:bodyPr wrap="square" rtlCol="0">
            <a:spAutoFit/>
          </a:bodyPr>
          <a:lstStyle/>
          <a:p>
            <a:r>
              <a:rPr lang="tr-TR" sz="2000" dirty="0" err="1"/>
              <a:t>Makroskopik</a:t>
            </a:r>
            <a:r>
              <a:rPr lang="tr-TR" sz="2000" dirty="0"/>
              <a:t> anatomi</a:t>
            </a:r>
          </a:p>
          <a:p>
            <a:endParaRPr lang="tr-TR" sz="2000" dirty="0"/>
          </a:p>
          <a:p>
            <a:endParaRPr lang="tr-TR" sz="2000" dirty="0"/>
          </a:p>
          <a:p>
            <a:endParaRPr lang="tr-TR" sz="2000" dirty="0"/>
          </a:p>
          <a:p>
            <a:r>
              <a:rPr lang="tr-TR" sz="2000" dirty="0" err="1"/>
              <a:t>Mikroskopik</a:t>
            </a:r>
            <a:r>
              <a:rPr lang="tr-TR" sz="2000" dirty="0"/>
              <a:t> anatomi</a:t>
            </a:r>
          </a:p>
          <a:p>
            <a:endParaRPr lang="tr-TR" sz="2000" dirty="0"/>
          </a:p>
          <a:p>
            <a:r>
              <a:rPr lang="tr-TR" sz="2000" dirty="0"/>
              <a:t>	    Sitoloji</a:t>
            </a:r>
          </a:p>
          <a:p>
            <a:r>
              <a:rPr lang="tr-TR" sz="2000" dirty="0"/>
              <a:t>                    Histoloji</a:t>
            </a:r>
          </a:p>
          <a:p>
            <a:r>
              <a:rPr lang="tr-TR" sz="2000" dirty="0"/>
              <a:t>	</a:t>
            </a:r>
          </a:p>
        </p:txBody>
      </p:sp>
      <p:pic>
        <p:nvPicPr>
          <p:cNvPr id="2050" name="Picture 2" descr="Ad:  anatomi3.jpg&#10;Gösterim: 258&#10;Boyut:  18.1 K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083" y="351929"/>
            <a:ext cx="381000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3" name="Resim 2"/>
          <p:cNvPicPr>
            <a:picLocks noChangeAspect="1"/>
          </p:cNvPicPr>
          <p:nvPr/>
        </p:nvPicPr>
        <p:blipFill>
          <a:blip r:embed="rId4"/>
          <a:stretch>
            <a:fillRect/>
          </a:stretch>
        </p:blipFill>
        <p:spPr>
          <a:xfrm>
            <a:off x="1043608" y="4365104"/>
            <a:ext cx="2368418" cy="1728192"/>
          </a:xfrm>
          <a:prstGeom prst="rect">
            <a:avLst/>
          </a:prstGeom>
        </p:spPr>
      </p:pic>
      <p:sp>
        <p:nvSpPr>
          <p:cNvPr id="4" name="AutoShape 4" descr="esophagus ile ilgili görsel sonucu"/>
          <p:cNvSpPr>
            <a:spLocks noChangeAspect="1" noChangeArrowheads="1"/>
          </p:cNvSpPr>
          <p:nvPr/>
        </p:nvSpPr>
        <p:spPr bwMode="auto">
          <a:xfrm>
            <a:off x="155575" y="-1576388"/>
            <a:ext cx="2857500" cy="32956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2054" name="Picture 6" descr="esophagus ile ilgili görsel sonuc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088" y="3228786"/>
            <a:ext cx="2857500" cy="32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16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0" y="0"/>
            <a:ext cx="8460432" cy="1107996"/>
          </a:xfrm>
          <a:prstGeom prst="rect">
            <a:avLst/>
          </a:prstGeom>
          <a:noFill/>
        </p:spPr>
        <p:txBody>
          <a:bodyPr wrap="square" rtlCol="0">
            <a:spAutoFit/>
          </a:bodyPr>
          <a:lstStyle/>
          <a:p>
            <a:r>
              <a:rPr lang="tr-TR" sz="2400" dirty="0" err="1"/>
              <a:t>Makroskopik</a:t>
            </a:r>
            <a:r>
              <a:rPr lang="tr-TR" sz="2400" dirty="0"/>
              <a:t> Anatomi’nin İnceleme Yöntemleri</a:t>
            </a:r>
          </a:p>
          <a:p>
            <a:pPr>
              <a:buFontTx/>
              <a:buChar char="-"/>
            </a:pPr>
            <a:r>
              <a:rPr lang="tr-TR" sz="2400" i="1" dirty="0"/>
              <a:t>Sistematik Anatomi</a:t>
            </a:r>
          </a:p>
          <a:p>
            <a:pPr lvl="2"/>
            <a:endParaRPr lang="tr-TR" b="1" i="1" dirty="0"/>
          </a:p>
        </p:txBody>
      </p:sp>
      <p:sp>
        <p:nvSpPr>
          <p:cNvPr id="2" name="Dikdörtgen 1"/>
          <p:cNvSpPr/>
          <p:nvPr/>
        </p:nvSpPr>
        <p:spPr>
          <a:xfrm>
            <a:off x="2267744" y="4005064"/>
            <a:ext cx="8639942" cy="2893100"/>
          </a:xfrm>
          <a:prstGeom prst="rect">
            <a:avLst/>
          </a:prstGeom>
        </p:spPr>
        <p:txBody>
          <a:bodyPr wrap="square">
            <a:spAutoFit/>
          </a:bodyPr>
          <a:lstStyle/>
          <a:p>
            <a:pPr lvl="3"/>
            <a:r>
              <a:rPr lang="tr-TR" sz="1400" dirty="0"/>
              <a:t>Hareket Sistemi (</a:t>
            </a:r>
            <a:r>
              <a:rPr lang="tr-TR" sz="1400" dirty="0" err="1"/>
              <a:t>Lokomotor</a:t>
            </a:r>
            <a:r>
              <a:rPr lang="tr-TR" sz="1400" dirty="0"/>
              <a:t> Sistem)</a:t>
            </a:r>
          </a:p>
          <a:p>
            <a:pPr lvl="4"/>
            <a:r>
              <a:rPr lang="tr-TR" sz="1400" dirty="0"/>
              <a:t>İskelet Sistemi (=</a:t>
            </a:r>
            <a:r>
              <a:rPr lang="tr-TR" sz="1400" dirty="0" err="1"/>
              <a:t>Systema</a:t>
            </a:r>
            <a:r>
              <a:rPr lang="tr-TR" sz="1400" dirty="0"/>
              <a:t> </a:t>
            </a:r>
            <a:r>
              <a:rPr lang="tr-TR" sz="1400" dirty="0" err="1"/>
              <a:t>Skeletale</a:t>
            </a:r>
            <a:r>
              <a:rPr lang="tr-TR" sz="1400" dirty="0"/>
              <a:t>)</a:t>
            </a:r>
          </a:p>
          <a:p>
            <a:pPr lvl="4"/>
            <a:r>
              <a:rPr lang="tr-TR" sz="1400" dirty="0"/>
              <a:t>Eklem Sistemi (</a:t>
            </a:r>
            <a:r>
              <a:rPr lang="tr-TR" sz="1400" dirty="0" err="1"/>
              <a:t>Artiküler</a:t>
            </a:r>
            <a:r>
              <a:rPr lang="tr-TR" sz="1400" dirty="0"/>
              <a:t> Sistem= </a:t>
            </a:r>
            <a:r>
              <a:rPr lang="tr-TR" sz="1400" dirty="0" err="1"/>
              <a:t>Systema</a:t>
            </a:r>
            <a:r>
              <a:rPr lang="tr-TR" sz="1400" dirty="0"/>
              <a:t> </a:t>
            </a:r>
            <a:r>
              <a:rPr lang="tr-TR" sz="1400" dirty="0" err="1"/>
              <a:t>Articulare</a:t>
            </a:r>
            <a:r>
              <a:rPr lang="tr-TR" sz="1400" dirty="0"/>
              <a:t>)</a:t>
            </a:r>
          </a:p>
          <a:p>
            <a:pPr lvl="4"/>
            <a:r>
              <a:rPr lang="tr-TR" sz="1400" dirty="0"/>
              <a:t>Kas Sistemi (</a:t>
            </a:r>
            <a:r>
              <a:rPr lang="tr-TR" sz="1400" dirty="0" err="1"/>
              <a:t>Muskular</a:t>
            </a:r>
            <a:r>
              <a:rPr lang="tr-TR" sz="1400" dirty="0"/>
              <a:t> Sistem= </a:t>
            </a:r>
            <a:r>
              <a:rPr lang="tr-TR" sz="1400" dirty="0" err="1"/>
              <a:t>Systema</a:t>
            </a:r>
            <a:r>
              <a:rPr lang="tr-TR" sz="1400" dirty="0"/>
              <a:t> </a:t>
            </a:r>
            <a:r>
              <a:rPr lang="tr-TR" sz="1400" dirty="0" err="1"/>
              <a:t>Musculare</a:t>
            </a:r>
            <a:r>
              <a:rPr lang="tr-TR" sz="1400" dirty="0"/>
              <a:t>)</a:t>
            </a:r>
          </a:p>
          <a:p>
            <a:pPr lvl="3"/>
            <a:r>
              <a:rPr lang="tr-TR" sz="1400" dirty="0"/>
              <a:t>Solunum Sistemi (</a:t>
            </a:r>
            <a:r>
              <a:rPr lang="tr-TR" sz="1400" dirty="0" err="1"/>
              <a:t>Respiratuvar</a:t>
            </a:r>
            <a:r>
              <a:rPr lang="tr-TR" sz="1400" dirty="0"/>
              <a:t> Sistem= </a:t>
            </a:r>
            <a:r>
              <a:rPr lang="tr-TR" sz="1400" dirty="0" err="1"/>
              <a:t>Systema</a:t>
            </a:r>
            <a:r>
              <a:rPr lang="tr-TR" sz="1400" dirty="0"/>
              <a:t> </a:t>
            </a:r>
            <a:r>
              <a:rPr lang="tr-TR" sz="1400" dirty="0" err="1"/>
              <a:t>Respiratorium</a:t>
            </a:r>
            <a:r>
              <a:rPr lang="tr-TR" sz="1400" dirty="0"/>
              <a:t>)</a:t>
            </a:r>
          </a:p>
          <a:p>
            <a:pPr lvl="3"/>
            <a:r>
              <a:rPr lang="tr-TR" sz="1400" dirty="0"/>
              <a:t>Dolaşım Sistemi (</a:t>
            </a:r>
            <a:r>
              <a:rPr lang="tr-TR" sz="1400" dirty="0" err="1"/>
              <a:t>Kardiyovasküler</a:t>
            </a:r>
            <a:r>
              <a:rPr lang="tr-TR" sz="1400" dirty="0"/>
              <a:t> Sistem= </a:t>
            </a:r>
            <a:r>
              <a:rPr lang="tr-TR" sz="1400" dirty="0" err="1"/>
              <a:t>Systema</a:t>
            </a:r>
            <a:r>
              <a:rPr lang="tr-TR" sz="1400" dirty="0"/>
              <a:t> </a:t>
            </a:r>
            <a:r>
              <a:rPr lang="tr-TR" sz="1400" dirty="0" err="1"/>
              <a:t>Cardiovasculare</a:t>
            </a:r>
            <a:r>
              <a:rPr lang="tr-TR" sz="1400" dirty="0"/>
              <a:t>)</a:t>
            </a:r>
          </a:p>
          <a:p>
            <a:pPr lvl="3"/>
            <a:r>
              <a:rPr lang="tr-TR" sz="1400" dirty="0"/>
              <a:t>Sindirim Sistemi (</a:t>
            </a:r>
            <a:r>
              <a:rPr lang="tr-TR" sz="1400" dirty="0" err="1"/>
              <a:t>Digestif</a:t>
            </a:r>
            <a:r>
              <a:rPr lang="tr-TR" sz="1400" dirty="0"/>
              <a:t> Sistem, </a:t>
            </a:r>
            <a:r>
              <a:rPr lang="tr-TR" sz="1400" dirty="0" err="1"/>
              <a:t>Alimenter</a:t>
            </a:r>
            <a:r>
              <a:rPr lang="tr-TR" sz="1400" dirty="0"/>
              <a:t> Sistem= </a:t>
            </a:r>
            <a:r>
              <a:rPr lang="tr-TR" sz="1400" dirty="0" err="1"/>
              <a:t>Systema</a:t>
            </a:r>
            <a:r>
              <a:rPr lang="tr-TR" sz="1400" dirty="0"/>
              <a:t> </a:t>
            </a:r>
            <a:r>
              <a:rPr lang="tr-TR" sz="1400" dirty="0" err="1"/>
              <a:t>Digestorum</a:t>
            </a:r>
            <a:r>
              <a:rPr lang="tr-TR" sz="1400" dirty="0"/>
              <a:t>)</a:t>
            </a:r>
          </a:p>
          <a:p>
            <a:pPr lvl="3"/>
            <a:r>
              <a:rPr lang="tr-TR" sz="1400" dirty="0"/>
              <a:t>İç Salgı Sistemi (Endokrin Sistem= </a:t>
            </a:r>
            <a:r>
              <a:rPr lang="tr-TR" sz="1400" dirty="0" err="1"/>
              <a:t>Glandulae</a:t>
            </a:r>
            <a:r>
              <a:rPr lang="tr-TR" sz="1400" dirty="0"/>
              <a:t> </a:t>
            </a:r>
            <a:r>
              <a:rPr lang="tr-TR" sz="1400" dirty="0" err="1"/>
              <a:t>Endocrinae</a:t>
            </a:r>
            <a:r>
              <a:rPr lang="tr-TR" sz="1400" dirty="0"/>
              <a:t>)</a:t>
            </a:r>
          </a:p>
          <a:p>
            <a:pPr lvl="3"/>
            <a:r>
              <a:rPr lang="tr-TR" sz="1400" dirty="0"/>
              <a:t>Boşaltım Sistemi (</a:t>
            </a:r>
            <a:r>
              <a:rPr lang="tr-TR" sz="1400" dirty="0" err="1"/>
              <a:t>Üriner</a:t>
            </a:r>
            <a:r>
              <a:rPr lang="tr-TR" sz="1400" dirty="0"/>
              <a:t> Sistemi=</a:t>
            </a:r>
            <a:r>
              <a:rPr lang="tr-TR" sz="1400" dirty="0" err="1"/>
              <a:t>Systema</a:t>
            </a:r>
            <a:r>
              <a:rPr lang="tr-TR" sz="1400" dirty="0"/>
              <a:t> </a:t>
            </a:r>
            <a:r>
              <a:rPr lang="tr-TR" sz="1400" dirty="0" err="1"/>
              <a:t>Urinarium</a:t>
            </a:r>
            <a:r>
              <a:rPr lang="tr-TR" sz="1400" dirty="0"/>
              <a:t>)</a:t>
            </a:r>
          </a:p>
          <a:p>
            <a:pPr lvl="3"/>
            <a:r>
              <a:rPr lang="tr-TR" sz="1400" dirty="0"/>
              <a:t>Üreme Sistemi (</a:t>
            </a:r>
            <a:r>
              <a:rPr lang="tr-TR" sz="1400" dirty="0" err="1"/>
              <a:t>Reproduktif</a:t>
            </a:r>
            <a:r>
              <a:rPr lang="tr-TR" sz="1400" dirty="0"/>
              <a:t> Sistem= </a:t>
            </a:r>
            <a:r>
              <a:rPr lang="tr-TR" sz="1400" dirty="0" err="1"/>
              <a:t>Systemata</a:t>
            </a:r>
            <a:r>
              <a:rPr lang="tr-TR" sz="1400" dirty="0"/>
              <a:t> </a:t>
            </a:r>
            <a:r>
              <a:rPr lang="tr-TR" sz="1400" dirty="0" err="1"/>
              <a:t>Genitalia</a:t>
            </a:r>
            <a:r>
              <a:rPr lang="tr-TR" sz="1400" dirty="0"/>
              <a:t>)</a:t>
            </a:r>
          </a:p>
          <a:p>
            <a:pPr lvl="3"/>
            <a:r>
              <a:rPr lang="tr-TR" sz="1400" dirty="0"/>
              <a:t>Sinir Sistemi (</a:t>
            </a:r>
            <a:r>
              <a:rPr lang="tr-TR" sz="1400" dirty="0" err="1"/>
              <a:t>Nervöz</a:t>
            </a:r>
            <a:r>
              <a:rPr lang="tr-TR" sz="1400" dirty="0"/>
              <a:t> Sistem= </a:t>
            </a:r>
            <a:r>
              <a:rPr lang="tr-TR" sz="1400" dirty="0" err="1"/>
              <a:t>Systema</a:t>
            </a:r>
            <a:r>
              <a:rPr lang="tr-TR" sz="1400" dirty="0"/>
              <a:t> </a:t>
            </a:r>
            <a:r>
              <a:rPr lang="tr-TR" sz="1400" dirty="0" err="1"/>
              <a:t>Nervosum</a:t>
            </a:r>
            <a:r>
              <a:rPr lang="tr-TR" sz="1400" dirty="0"/>
              <a:t>)</a:t>
            </a:r>
          </a:p>
          <a:p>
            <a:pPr lvl="3"/>
            <a:r>
              <a:rPr lang="tr-TR" sz="1400" dirty="0"/>
              <a:t>Deri- Örtü Sistemi (</a:t>
            </a:r>
            <a:r>
              <a:rPr lang="tr-TR" sz="1400" dirty="0" err="1"/>
              <a:t>İntegumental</a:t>
            </a:r>
            <a:r>
              <a:rPr lang="tr-TR" sz="1400" dirty="0"/>
              <a:t> Sistem= </a:t>
            </a:r>
            <a:r>
              <a:rPr lang="tr-TR" sz="1400" dirty="0" err="1"/>
              <a:t>Integumentum</a:t>
            </a:r>
            <a:r>
              <a:rPr lang="tr-TR" sz="1400" dirty="0"/>
              <a:t> </a:t>
            </a:r>
            <a:r>
              <a:rPr lang="tr-TR" sz="1400" dirty="0" err="1"/>
              <a:t>Commune</a:t>
            </a:r>
            <a:endParaRPr lang="tr-TR" sz="1400" dirty="0"/>
          </a:p>
          <a:p>
            <a:pPr lvl="3"/>
            <a:r>
              <a:rPr lang="tr-TR" sz="1400" dirty="0"/>
              <a:t>Bağışıklık Sistemi (Lenfatik Sistem=</a:t>
            </a:r>
            <a:r>
              <a:rPr lang="tr-TR" sz="1400" dirty="0" err="1"/>
              <a:t>Systema</a:t>
            </a:r>
            <a:r>
              <a:rPr lang="tr-TR" sz="1400" dirty="0"/>
              <a:t> </a:t>
            </a:r>
            <a:r>
              <a:rPr lang="tr-TR" sz="1400" dirty="0" err="1"/>
              <a:t>Lymphoideum</a:t>
            </a:r>
            <a:r>
              <a:rPr lang="tr-TR" sz="1400" dirty="0"/>
              <a:t>)</a:t>
            </a:r>
          </a:p>
        </p:txBody>
      </p:sp>
      <p:pic>
        <p:nvPicPr>
          <p:cNvPr id="5122" name="Picture 2" descr="systematic anatomy ile ilgili görsel sonuc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032017"/>
            <a:ext cx="6191250" cy="2686051"/>
          </a:xfrm>
          <a:prstGeom prst="rect">
            <a:avLst/>
          </a:prstGeom>
          <a:noFill/>
          <a:extLst>
            <a:ext uri="{909E8E84-426E-40DD-AFC4-6F175D3DCCD1}">
              <a14:hiddenFill xmlns:a14="http://schemas.microsoft.com/office/drawing/2010/main">
                <a:solidFill>
                  <a:srgbClr val="FFFFFF"/>
                </a:solidFill>
              </a14:hiddenFill>
            </a:ext>
          </a:extLst>
        </p:spPr>
      </p:pic>
      <p:sp>
        <p:nvSpPr>
          <p:cNvPr id="3" name="Dikdörtgen 2"/>
          <p:cNvSpPr/>
          <p:nvPr/>
        </p:nvSpPr>
        <p:spPr>
          <a:xfrm>
            <a:off x="-905765" y="3960227"/>
            <a:ext cx="4347729" cy="369332"/>
          </a:xfrm>
          <a:prstGeom prst="rect">
            <a:avLst/>
          </a:prstGeom>
        </p:spPr>
        <p:txBody>
          <a:bodyPr wrap="none">
            <a:spAutoFit/>
          </a:bodyPr>
          <a:lstStyle/>
          <a:p>
            <a:pPr lvl="2"/>
            <a:r>
              <a:rPr lang="tr-TR" b="1" i="1" dirty="0"/>
              <a:t>Vücudumuzdaki Başlıca Sistemler:</a:t>
            </a:r>
            <a:endParaRPr lang="tr-T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o"/>
          <p:cNvGraphicFramePr>
            <a:graphicFrameLocks noGrp="1"/>
          </p:cNvGraphicFramePr>
          <p:nvPr>
            <p:extLst>
              <p:ext uri="{D42A27DB-BD31-4B8C-83A1-F6EECF244321}">
                <p14:modId xmlns:p14="http://schemas.microsoft.com/office/powerpoint/2010/main" val="3650606810"/>
              </p:ext>
            </p:extLst>
          </p:nvPr>
        </p:nvGraphicFramePr>
        <p:xfrm>
          <a:off x="500034" y="1226653"/>
          <a:ext cx="4143404" cy="3017520"/>
        </p:xfrm>
        <a:graphic>
          <a:graphicData uri="http://schemas.openxmlformats.org/drawingml/2006/table">
            <a:tbl>
              <a:tblPr/>
              <a:tblGrid>
                <a:gridCol w="4143404">
                  <a:extLst>
                    <a:ext uri="{9D8B030D-6E8A-4147-A177-3AD203B41FA5}">
                      <a16:colId xmlns:a16="http://schemas.microsoft.com/office/drawing/2014/main" val="20000"/>
                    </a:ext>
                  </a:extLst>
                </a:gridCol>
              </a:tblGrid>
              <a:tr h="2928958">
                <a:tc>
                  <a:txBody>
                    <a:bodyPr/>
                    <a:lstStyle/>
                    <a:p>
                      <a:pPr algn="just">
                        <a:spcAft>
                          <a:spcPts val="0"/>
                        </a:spcAft>
                        <a:tabLst>
                          <a:tab pos="228600" algn="l"/>
                        </a:tabLst>
                      </a:pPr>
                      <a:r>
                        <a:rPr lang="tr-TR" sz="1800" b="1" i="1" dirty="0">
                          <a:latin typeface="Arial"/>
                          <a:ea typeface="Times New Roman"/>
                        </a:rPr>
                        <a:t>Yaşam Dönemleri</a:t>
                      </a:r>
                    </a:p>
                    <a:p>
                      <a:pPr algn="just">
                        <a:spcAft>
                          <a:spcPts val="0"/>
                        </a:spcAft>
                        <a:tabLst>
                          <a:tab pos="228600" algn="l"/>
                        </a:tabLst>
                      </a:pPr>
                      <a:r>
                        <a:rPr lang="tr-TR" sz="1800" b="1" i="1" dirty="0">
                          <a:latin typeface="Arial"/>
                          <a:ea typeface="Times New Roman"/>
                        </a:rPr>
                        <a:t> </a:t>
                      </a:r>
                      <a:endParaRPr lang="tr-TR" sz="1800" dirty="0">
                        <a:latin typeface="Times New Roman"/>
                        <a:ea typeface="Times New Roman"/>
                      </a:endParaRPr>
                    </a:p>
                    <a:p>
                      <a:pPr marL="342900" lvl="0" indent="-342900" algn="just">
                        <a:spcAft>
                          <a:spcPts val="0"/>
                        </a:spcAft>
                        <a:buFont typeface="Symbol"/>
                        <a:buChar char=""/>
                        <a:tabLst>
                          <a:tab pos="457200" algn="l"/>
                        </a:tabLst>
                      </a:pPr>
                      <a:r>
                        <a:rPr lang="tr-TR" sz="1800" i="1" dirty="0">
                          <a:latin typeface="Arial"/>
                          <a:ea typeface="Times New Roman"/>
                        </a:rPr>
                        <a:t>Embriyo dönemi</a:t>
                      </a:r>
                      <a:endParaRPr lang="tr-TR" sz="1800" dirty="0">
                        <a:latin typeface="Times New Roman"/>
                        <a:ea typeface="Times New Roman"/>
                      </a:endParaRPr>
                    </a:p>
                    <a:p>
                      <a:pPr marL="342900" lvl="0" indent="-342900" algn="just">
                        <a:spcAft>
                          <a:spcPts val="0"/>
                        </a:spcAft>
                        <a:buFont typeface="Symbol"/>
                        <a:buChar char=""/>
                        <a:tabLst>
                          <a:tab pos="457200" algn="l"/>
                        </a:tabLst>
                      </a:pPr>
                      <a:r>
                        <a:rPr lang="tr-TR" sz="1800" i="1" dirty="0" err="1">
                          <a:latin typeface="Arial"/>
                          <a:ea typeface="Times New Roman"/>
                        </a:rPr>
                        <a:t>Fötal</a:t>
                      </a:r>
                      <a:r>
                        <a:rPr lang="tr-TR" sz="1800" i="1" dirty="0">
                          <a:latin typeface="Arial"/>
                          <a:ea typeface="Times New Roman"/>
                        </a:rPr>
                        <a:t> dönem </a:t>
                      </a:r>
                      <a:r>
                        <a:rPr lang="tr-TR" sz="1800" dirty="0">
                          <a:latin typeface="Arial"/>
                          <a:ea typeface="Times New Roman"/>
                        </a:rPr>
                        <a:t>denir. </a:t>
                      </a:r>
                    </a:p>
                    <a:p>
                      <a:pPr marL="342900" lvl="0" indent="-342900" algn="just">
                        <a:spcAft>
                          <a:spcPts val="0"/>
                        </a:spcAft>
                        <a:buFont typeface="Symbol"/>
                        <a:buNone/>
                        <a:tabLst>
                          <a:tab pos="457200" algn="l"/>
                        </a:tabLst>
                      </a:pPr>
                      <a:r>
                        <a:rPr lang="tr-TR" sz="1800" i="1" dirty="0">
                          <a:latin typeface="Arial"/>
                          <a:ea typeface="Times New Roman"/>
                        </a:rPr>
                        <a:t>                  Embriyoloji</a:t>
                      </a:r>
                      <a:r>
                        <a:rPr lang="tr-TR" sz="1800" dirty="0">
                          <a:latin typeface="Arial"/>
                          <a:ea typeface="Times New Roman"/>
                        </a:rPr>
                        <a:t> nedir?</a:t>
                      </a:r>
                      <a:endParaRPr lang="tr-TR" sz="1800" dirty="0">
                        <a:latin typeface="Times New Roman"/>
                        <a:ea typeface="Times New Roman"/>
                      </a:endParaRPr>
                    </a:p>
                    <a:p>
                      <a:pPr marL="342900" lvl="0" indent="-342900" algn="just">
                        <a:spcAft>
                          <a:spcPts val="0"/>
                        </a:spcAft>
                        <a:buFont typeface="Symbol"/>
                        <a:buChar char=""/>
                        <a:tabLst>
                          <a:tab pos="457200" algn="l"/>
                        </a:tabLst>
                      </a:pPr>
                      <a:r>
                        <a:rPr lang="tr-TR" sz="1800" i="1" dirty="0" err="1">
                          <a:latin typeface="Arial"/>
                          <a:ea typeface="Times New Roman"/>
                        </a:rPr>
                        <a:t>Yenidoğan</a:t>
                      </a:r>
                      <a:r>
                        <a:rPr lang="tr-TR" sz="1800" i="1" dirty="0">
                          <a:latin typeface="Arial"/>
                          <a:ea typeface="Times New Roman"/>
                        </a:rPr>
                        <a:t> dönemi</a:t>
                      </a:r>
                      <a:endParaRPr lang="tr-TR" sz="1800" dirty="0">
                        <a:latin typeface="Times New Roman"/>
                        <a:ea typeface="Times New Roman"/>
                      </a:endParaRPr>
                    </a:p>
                    <a:p>
                      <a:pPr marL="342900" lvl="0" indent="-342900" algn="just">
                        <a:spcAft>
                          <a:spcPts val="0"/>
                        </a:spcAft>
                        <a:buFont typeface="Symbol"/>
                        <a:buChar char=""/>
                        <a:tabLst>
                          <a:tab pos="457200" algn="l"/>
                        </a:tabLst>
                      </a:pPr>
                      <a:r>
                        <a:rPr lang="tr-TR" sz="1800" i="1" dirty="0">
                          <a:latin typeface="Arial"/>
                          <a:ea typeface="Times New Roman"/>
                        </a:rPr>
                        <a:t>Süt çocuğu dönemi</a:t>
                      </a:r>
                      <a:endParaRPr lang="tr-TR" sz="1800" dirty="0">
                        <a:latin typeface="Times New Roman"/>
                        <a:ea typeface="Times New Roman"/>
                      </a:endParaRPr>
                    </a:p>
                    <a:p>
                      <a:pPr marL="342900" lvl="0" indent="-342900" algn="just">
                        <a:spcAft>
                          <a:spcPts val="0"/>
                        </a:spcAft>
                        <a:buFont typeface="Symbol"/>
                        <a:buChar char=""/>
                        <a:tabLst>
                          <a:tab pos="457200" algn="l"/>
                        </a:tabLst>
                      </a:pPr>
                      <a:r>
                        <a:rPr lang="tr-TR" sz="1800" i="1" dirty="0">
                          <a:latin typeface="Arial"/>
                          <a:ea typeface="Times New Roman"/>
                        </a:rPr>
                        <a:t>Çocukluk dönemi </a:t>
                      </a:r>
                      <a:r>
                        <a:rPr lang="tr-TR" sz="1800" dirty="0">
                          <a:latin typeface="Arial"/>
                          <a:ea typeface="Times New Roman"/>
                        </a:rPr>
                        <a:t>(</a:t>
                      </a:r>
                      <a:r>
                        <a:rPr lang="tr-TR" sz="1800" i="1" dirty="0" err="1">
                          <a:latin typeface="Arial"/>
                          <a:ea typeface="Times New Roman"/>
                        </a:rPr>
                        <a:t>nipioanatomi</a:t>
                      </a:r>
                      <a:r>
                        <a:rPr lang="tr-TR" sz="1800" i="1" dirty="0">
                          <a:latin typeface="Arial"/>
                          <a:ea typeface="Times New Roman"/>
                        </a:rPr>
                        <a:t> </a:t>
                      </a:r>
                      <a:r>
                        <a:rPr lang="tr-TR" sz="1800" dirty="0">
                          <a:latin typeface="Arial"/>
                          <a:ea typeface="Times New Roman"/>
                        </a:rPr>
                        <a:t>) </a:t>
                      </a:r>
                      <a:endParaRPr lang="tr-TR" sz="1800" dirty="0">
                        <a:latin typeface="Times New Roman"/>
                        <a:ea typeface="Times New Roman"/>
                      </a:endParaRPr>
                    </a:p>
                    <a:p>
                      <a:pPr marL="342900" lvl="0" indent="-342900" algn="just">
                        <a:spcAft>
                          <a:spcPts val="0"/>
                        </a:spcAft>
                        <a:buFont typeface="Symbol"/>
                        <a:buChar char=""/>
                        <a:tabLst>
                          <a:tab pos="457200" algn="l"/>
                        </a:tabLst>
                      </a:pPr>
                      <a:r>
                        <a:rPr lang="tr-TR" sz="1800" i="1" dirty="0" err="1">
                          <a:latin typeface="Arial"/>
                          <a:ea typeface="Times New Roman"/>
                        </a:rPr>
                        <a:t>Adolesan</a:t>
                      </a:r>
                      <a:r>
                        <a:rPr lang="tr-TR" sz="1800" i="1" dirty="0">
                          <a:latin typeface="Arial"/>
                          <a:ea typeface="Times New Roman"/>
                        </a:rPr>
                        <a:t> dönemi</a:t>
                      </a:r>
                      <a:endParaRPr lang="tr-TR" sz="1800" dirty="0">
                        <a:latin typeface="Times New Roman"/>
                        <a:ea typeface="Times New Roman"/>
                      </a:endParaRPr>
                    </a:p>
                    <a:p>
                      <a:pPr marL="342900" lvl="0" indent="-342900" algn="just">
                        <a:spcAft>
                          <a:spcPts val="0"/>
                        </a:spcAft>
                        <a:buFont typeface="Symbol"/>
                        <a:buChar char=""/>
                        <a:tabLst>
                          <a:tab pos="457200" algn="l"/>
                        </a:tabLst>
                      </a:pPr>
                      <a:r>
                        <a:rPr lang="tr-TR" sz="1800" i="1" dirty="0">
                          <a:latin typeface="Arial"/>
                          <a:ea typeface="Times New Roman"/>
                        </a:rPr>
                        <a:t>Erişkin dönemi</a:t>
                      </a:r>
                      <a:r>
                        <a:rPr lang="tr-TR" sz="1800" dirty="0">
                          <a:latin typeface="Arial"/>
                          <a:ea typeface="Times New Roman"/>
                        </a:rPr>
                        <a:t> (</a:t>
                      </a:r>
                      <a:r>
                        <a:rPr lang="tr-TR" sz="1800" i="1" dirty="0" err="1">
                          <a:latin typeface="Arial"/>
                          <a:ea typeface="Times New Roman"/>
                        </a:rPr>
                        <a:t>adult</a:t>
                      </a:r>
                      <a:r>
                        <a:rPr lang="tr-TR" sz="1800" i="1" dirty="0">
                          <a:latin typeface="Arial"/>
                          <a:ea typeface="Times New Roman"/>
                        </a:rPr>
                        <a:t> dönemi)</a:t>
                      </a:r>
                    </a:p>
                    <a:p>
                      <a:pPr marL="342900" lvl="0" indent="-342900" algn="just">
                        <a:spcAft>
                          <a:spcPts val="0"/>
                        </a:spcAft>
                        <a:buFont typeface="Symbol"/>
                        <a:buChar char=""/>
                        <a:tabLst>
                          <a:tab pos="457200" algn="l"/>
                        </a:tabLst>
                      </a:pPr>
                      <a:r>
                        <a:rPr lang="tr-TR" sz="1800" i="1" dirty="0">
                          <a:latin typeface="Arial"/>
                          <a:ea typeface="Times New Roman"/>
                        </a:rPr>
                        <a:t>Yaşlılık dönemi</a:t>
                      </a:r>
                      <a:r>
                        <a:rPr lang="tr-TR" sz="1800" dirty="0">
                          <a:latin typeface="Arial"/>
                          <a:ea typeface="Times New Roman"/>
                        </a:rPr>
                        <a:t> (</a:t>
                      </a:r>
                      <a:r>
                        <a:rPr lang="tr-TR" sz="1800" i="1" dirty="0">
                          <a:latin typeface="Arial"/>
                          <a:ea typeface="Times New Roman"/>
                        </a:rPr>
                        <a:t>geriatri)</a:t>
                      </a:r>
                      <a:endParaRPr lang="tr-TR"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bl>
          </a:graphicData>
        </a:graphic>
      </p:graphicFrame>
      <p:sp>
        <p:nvSpPr>
          <p:cNvPr id="5" name="4 Metin kutusu"/>
          <p:cNvSpPr txBox="1"/>
          <p:nvPr/>
        </p:nvSpPr>
        <p:spPr>
          <a:xfrm>
            <a:off x="500034" y="500042"/>
            <a:ext cx="3500462" cy="461665"/>
          </a:xfrm>
          <a:prstGeom prst="rect">
            <a:avLst/>
          </a:prstGeom>
          <a:noFill/>
        </p:spPr>
        <p:txBody>
          <a:bodyPr wrap="square" rtlCol="0">
            <a:spAutoFit/>
          </a:bodyPr>
          <a:lstStyle/>
          <a:p>
            <a:r>
              <a:rPr lang="tr-TR" sz="2400" dirty="0"/>
              <a:t>-Gelişimsel Anatomi</a:t>
            </a:r>
          </a:p>
        </p:txBody>
      </p:sp>
      <p:pic>
        <p:nvPicPr>
          <p:cNvPr id="2" name="Resim 1"/>
          <p:cNvPicPr>
            <a:picLocks noChangeAspect="1"/>
          </p:cNvPicPr>
          <p:nvPr/>
        </p:nvPicPr>
        <p:blipFill>
          <a:blip r:embed="rId3"/>
          <a:stretch>
            <a:fillRect/>
          </a:stretch>
        </p:blipFill>
        <p:spPr>
          <a:xfrm>
            <a:off x="5037528" y="1142875"/>
            <a:ext cx="3909498" cy="2790181"/>
          </a:xfrm>
          <a:prstGeom prst="rect">
            <a:avLst/>
          </a:prstGeom>
        </p:spPr>
      </p:pic>
      <p:pic>
        <p:nvPicPr>
          <p:cNvPr id="7" name="Picture 4" descr="developmental anatomy ile ilgili görsel sonuc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509120"/>
            <a:ext cx="3413433" cy="2190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79512" y="314949"/>
            <a:ext cx="4572000" cy="2031325"/>
          </a:xfrm>
          <a:prstGeom prst="rect">
            <a:avLst/>
          </a:prstGeom>
        </p:spPr>
        <p:txBody>
          <a:bodyPr>
            <a:spAutoFit/>
          </a:bodyPr>
          <a:lstStyle/>
          <a:p>
            <a:endParaRPr lang="tr-TR" i="1" dirty="0"/>
          </a:p>
          <a:p>
            <a:endParaRPr lang="tr-TR" i="1" dirty="0"/>
          </a:p>
          <a:p>
            <a:r>
              <a:rPr lang="tr-TR" i="1" dirty="0"/>
              <a:t>-</a:t>
            </a:r>
            <a:r>
              <a:rPr lang="tr-TR" i="1" dirty="0" err="1"/>
              <a:t>Topografik</a:t>
            </a:r>
            <a:r>
              <a:rPr lang="tr-TR" i="1" dirty="0"/>
              <a:t> Anatomi (Bölgesel Anatomi)</a:t>
            </a:r>
          </a:p>
          <a:p>
            <a:endParaRPr lang="tr-TR" i="1" dirty="0"/>
          </a:p>
          <a:p>
            <a:endParaRPr lang="tr-TR" i="1" dirty="0"/>
          </a:p>
          <a:p>
            <a:endParaRPr lang="tr-TR" i="1" dirty="0"/>
          </a:p>
          <a:p>
            <a:endParaRPr lang="tr-TR" i="1" dirty="0"/>
          </a:p>
        </p:txBody>
      </p:sp>
      <p:pic>
        <p:nvPicPr>
          <p:cNvPr id="6146" name="Picture 2" descr="&quot;topographic anatomy&quot; ile ilgili görsel sonucu"/>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193" t="12599" r="17451" b="5509"/>
          <a:stretch/>
        </p:blipFill>
        <p:spPr bwMode="auto">
          <a:xfrm>
            <a:off x="5868144" y="-14917"/>
            <a:ext cx="3275856" cy="2505066"/>
          </a:xfrm>
          <a:prstGeom prst="rect">
            <a:avLst/>
          </a:prstGeom>
          <a:noFill/>
          <a:extLst>
            <a:ext uri="{909E8E84-426E-40DD-AFC4-6F175D3DCCD1}">
              <a14:hiddenFill xmlns:a14="http://schemas.microsoft.com/office/drawing/2010/main">
                <a:solidFill>
                  <a:srgbClr val="FFFFFF"/>
                </a:solidFill>
              </a14:hiddenFill>
            </a:ext>
          </a:extLst>
        </p:spPr>
      </p:pic>
      <p:sp>
        <p:nvSpPr>
          <p:cNvPr id="3" name="Dikdörtgen 2"/>
          <p:cNvSpPr/>
          <p:nvPr/>
        </p:nvSpPr>
        <p:spPr>
          <a:xfrm>
            <a:off x="35496" y="3356992"/>
            <a:ext cx="4572001" cy="1200329"/>
          </a:xfrm>
          <a:prstGeom prst="rect">
            <a:avLst/>
          </a:prstGeom>
        </p:spPr>
        <p:txBody>
          <a:bodyPr>
            <a:spAutoFit/>
          </a:bodyPr>
          <a:lstStyle/>
          <a:p>
            <a:endParaRPr lang="tr-TR" i="1" dirty="0"/>
          </a:p>
          <a:p>
            <a:r>
              <a:rPr lang="tr-TR" i="1" dirty="0"/>
              <a:t>-Cerrahi Anatomi</a:t>
            </a:r>
          </a:p>
          <a:p>
            <a:endParaRPr lang="tr-TR" i="1" dirty="0"/>
          </a:p>
          <a:p>
            <a:endParaRPr lang="tr-TR" dirty="0"/>
          </a:p>
        </p:txBody>
      </p:sp>
      <p:pic>
        <p:nvPicPr>
          <p:cNvPr id="6148" name="Picture 4" descr="&quot;surgical anatomy&quot; ile ilgili görsel sonuc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5175" y="2708920"/>
            <a:ext cx="3275856" cy="2181721"/>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2573" y="5661248"/>
            <a:ext cx="2868734" cy="369332"/>
          </a:xfrm>
          <a:prstGeom prst="rect">
            <a:avLst/>
          </a:prstGeom>
        </p:spPr>
        <p:txBody>
          <a:bodyPr wrap="none">
            <a:spAutoFit/>
          </a:bodyPr>
          <a:lstStyle/>
          <a:p>
            <a:r>
              <a:rPr lang="tr-TR" i="1" dirty="0"/>
              <a:t>-Estetik ve Yüzeysel Anatomi</a:t>
            </a:r>
            <a:r>
              <a:rPr lang="tr-TR" dirty="0"/>
              <a:t> </a:t>
            </a:r>
          </a:p>
        </p:txBody>
      </p:sp>
      <p:pic>
        <p:nvPicPr>
          <p:cNvPr id="6152" name="Picture 8" descr="aesthetic anatomy ile ilgili görsel sonuc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3150" y="5333999"/>
            <a:ext cx="299085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aesthetic anatomy ile ilgili görsel sonuc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8436" y="4051681"/>
            <a:ext cx="2247900" cy="280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05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5 Metin kutusu"/>
          <p:cNvSpPr txBox="1"/>
          <p:nvPr/>
        </p:nvSpPr>
        <p:spPr>
          <a:xfrm>
            <a:off x="611560" y="236183"/>
            <a:ext cx="5500726" cy="461665"/>
          </a:xfrm>
          <a:prstGeom prst="rect">
            <a:avLst/>
          </a:prstGeom>
          <a:noFill/>
        </p:spPr>
        <p:txBody>
          <a:bodyPr wrap="square" rtlCol="0">
            <a:spAutoFit/>
          </a:bodyPr>
          <a:lstStyle/>
          <a:p>
            <a:r>
              <a:rPr lang="tr-TR" sz="2400" i="1" dirty="0"/>
              <a:t>-</a:t>
            </a:r>
            <a:r>
              <a:rPr lang="tr-TR" sz="2400" i="1" dirty="0" err="1"/>
              <a:t>Komperatif</a:t>
            </a:r>
            <a:r>
              <a:rPr lang="tr-TR" sz="2400" i="1" dirty="0"/>
              <a:t> (Karşılaştırmalı) Anatomi</a:t>
            </a:r>
            <a:endParaRPr lang="tr-TR" sz="2400" dirty="0"/>
          </a:p>
        </p:txBody>
      </p:sp>
      <p:pic>
        <p:nvPicPr>
          <p:cNvPr id="4098" name="Picture 2" descr="comparative anatomy ile ilgili görsel sonuc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1" y="836712"/>
            <a:ext cx="4968552" cy="2818617"/>
          </a:xfrm>
          <a:prstGeom prst="rect">
            <a:avLst/>
          </a:prstGeom>
          <a:noFill/>
          <a:extLst>
            <a:ext uri="{909E8E84-426E-40DD-AFC4-6F175D3DCCD1}">
              <a14:hiddenFill xmlns:a14="http://schemas.microsoft.com/office/drawing/2010/main">
                <a:solidFill>
                  <a:srgbClr val="FFFFFF"/>
                </a:solidFill>
              </a14:hiddenFill>
            </a:ext>
          </a:extLst>
        </p:spPr>
      </p:pic>
      <p:sp>
        <p:nvSpPr>
          <p:cNvPr id="4" name="5 Metin kutusu"/>
          <p:cNvSpPr txBox="1"/>
          <p:nvPr/>
        </p:nvSpPr>
        <p:spPr>
          <a:xfrm>
            <a:off x="827584" y="3933056"/>
            <a:ext cx="5500726" cy="1938992"/>
          </a:xfrm>
          <a:prstGeom prst="rect">
            <a:avLst/>
          </a:prstGeom>
          <a:noFill/>
        </p:spPr>
        <p:txBody>
          <a:bodyPr wrap="square" rtlCol="0">
            <a:spAutoFit/>
          </a:bodyPr>
          <a:lstStyle/>
          <a:p>
            <a:r>
              <a:rPr lang="tr-TR" sz="2400" i="1" dirty="0"/>
              <a:t>-Klinik Anatomi </a:t>
            </a:r>
            <a:endParaRPr lang="tr-TR" sz="2400" dirty="0"/>
          </a:p>
          <a:p>
            <a:endParaRPr lang="tr-TR" sz="2400" i="1" dirty="0"/>
          </a:p>
          <a:p>
            <a:r>
              <a:rPr lang="tr-TR" sz="2400" i="1" dirty="0"/>
              <a:t>-Radyolojik Anatomi</a:t>
            </a:r>
          </a:p>
          <a:p>
            <a:endParaRPr lang="tr-TR" sz="2400" i="1" dirty="0"/>
          </a:p>
          <a:p>
            <a:r>
              <a:rPr lang="tr-TR" sz="2400" i="1" dirty="0"/>
              <a:t>-</a:t>
            </a:r>
            <a:r>
              <a:rPr lang="tr-TR" sz="2400" i="1" dirty="0" err="1"/>
              <a:t>Nöroanatomi</a:t>
            </a:r>
            <a:r>
              <a:rPr lang="tr-TR" sz="2400" i="1" dirty="0"/>
              <a:t> </a:t>
            </a:r>
            <a:endParaRPr lang="tr-TR" sz="2400" dirty="0"/>
          </a:p>
        </p:txBody>
      </p:sp>
    </p:spTree>
    <p:extLst>
      <p:ext uri="{BB962C8B-B14F-4D97-AF65-F5344CB8AC3E}">
        <p14:creationId xmlns:p14="http://schemas.microsoft.com/office/powerpoint/2010/main" val="285829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0" y="500042"/>
            <a:ext cx="5072066" cy="3508653"/>
          </a:xfrm>
          <a:prstGeom prst="rect">
            <a:avLst/>
          </a:prstGeom>
          <a:noFill/>
        </p:spPr>
        <p:txBody>
          <a:bodyPr wrap="square" rtlCol="0">
            <a:spAutoFit/>
          </a:bodyPr>
          <a:lstStyle/>
          <a:p>
            <a:pPr marL="0" lvl="1"/>
            <a:r>
              <a:rPr lang="tr-TR" sz="2400" dirty="0"/>
              <a:t>Vücudumuzdaki Başlıca Bölgeler;</a:t>
            </a:r>
          </a:p>
          <a:p>
            <a:pPr marL="457200" lvl="2">
              <a:buFont typeface="Arial" pitchFamily="34" charset="0"/>
              <a:buChar char="•"/>
            </a:pPr>
            <a:r>
              <a:rPr lang="tr-TR" i="1" dirty="0"/>
              <a:t>baş </a:t>
            </a:r>
          </a:p>
          <a:p>
            <a:pPr marL="457200" lvl="2">
              <a:buFont typeface="Arial" pitchFamily="34" charset="0"/>
              <a:buChar char="•"/>
            </a:pPr>
            <a:r>
              <a:rPr lang="tr-TR" i="1" dirty="0"/>
              <a:t>boyun</a:t>
            </a:r>
          </a:p>
          <a:p>
            <a:pPr marL="457200" lvl="2">
              <a:buFont typeface="Arial" pitchFamily="34" charset="0"/>
              <a:buChar char="•"/>
            </a:pPr>
            <a:r>
              <a:rPr lang="tr-TR" i="1" dirty="0"/>
              <a:t>göğüs (</a:t>
            </a:r>
            <a:r>
              <a:rPr lang="tr-TR" i="1" dirty="0" err="1"/>
              <a:t>toraks</a:t>
            </a:r>
            <a:r>
              <a:rPr lang="tr-TR" i="1" dirty="0"/>
              <a:t>) </a:t>
            </a:r>
          </a:p>
          <a:p>
            <a:pPr lvl="1">
              <a:buFont typeface="Arial" pitchFamily="34" charset="0"/>
              <a:buChar char="•"/>
            </a:pPr>
            <a:r>
              <a:rPr lang="tr-TR" i="1" dirty="0"/>
              <a:t>karın (abdomen) </a:t>
            </a:r>
          </a:p>
          <a:p>
            <a:pPr lvl="1">
              <a:buFont typeface="Arial" pitchFamily="34" charset="0"/>
              <a:buChar char="•"/>
            </a:pPr>
            <a:r>
              <a:rPr lang="tr-TR" i="1" dirty="0"/>
              <a:t>sırt </a:t>
            </a:r>
          </a:p>
          <a:p>
            <a:pPr lvl="1">
              <a:buFont typeface="Arial" pitchFamily="34" charset="0"/>
              <a:buChar char="•"/>
            </a:pPr>
            <a:r>
              <a:rPr lang="tr-TR" i="1" dirty="0" err="1"/>
              <a:t>pelvik</a:t>
            </a:r>
            <a:r>
              <a:rPr lang="tr-TR" i="1" dirty="0"/>
              <a:t> bölge </a:t>
            </a:r>
          </a:p>
          <a:p>
            <a:pPr lvl="1">
              <a:buFont typeface="Arial" pitchFamily="34" charset="0"/>
              <a:buChar char="•"/>
            </a:pPr>
            <a:r>
              <a:rPr lang="tr-TR" i="1" dirty="0"/>
              <a:t>üst </a:t>
            </a:r>
            <a:r>
              <a:rPr lang="tr-TR" i="1" dirty="0" err="1"/>
              <a:t>ekstremiteler</a:t>
            </a:r>
            <a:r>
              <a:rPr lang="tr-TR" i="1" dirty="0"/>
              <a:t> </a:t>
            </a:r>
          </a:p>
          <a:p>
            <a:pPr lvl="1">
              <a:buFont typeface="Arial" pitchFamily="34" charset="0"/>
              <a:buChar char="•"/>
            </a:pPr>
            <a:r>
              <a:rPr lang="tr-TR" i="1" dirty="0"/>
              <a:t>alt </a:t>
            </a:r>
            <a:r>
              <a:rPr lang="tr-TR" i="1" dirty="0" err="1"/>
              <a:t>ekstremiteler</a:t>
            </a:r>
            <a:r>
              <a:rPr lang="tr-TR" dirty="0"/>
              <a:t> </a:t>
            </a:r>
          </a:p>
          <a:p>
            <a:pPr marL="0" lvl="1"/>
            <a:endParaRPr lang="tr-TR" i="1" dirty="0"/>
          </a:p>
          <a:p>
            <a:pPr marL="0" lvl="1"/>
            <a:r>
              <a:rPr lang="tr-TR" i="1" dirty="0"/>
              <a:t>	</a:t>
            </a:r>
            <a:endParaRPr lang="tr-TR" sz="2800" dirty="0"/>
          </a:p>
          <a:p>
            <a:endParaRPr lang="tr-TR" dirty="0"/>
          </a:p>
        </p:txBody>
      </p:sp>
      <p:sp>
        <p:nvSpPr>
          <p:cNvPr id="6" name="5 Dikdörtgen"/>
          <p:cNvSpPr/>
          <p:nvPr/>
        </p:nvSpPr>
        <p:spPr>
          <a:xfrm>
            <a:off x="0" y="0"/>
            <a:ext cx="6286544" cy="461665"/>
          </a:xfrm>
          <a:prstGeom prst="rect">
            <a:avLst/>
          </a:prstGeom>
        </p:spPr>
        <p:txBody>
          <a:bodyPr wrap="square">
            <a:spAutoFit/>
          </a:bodyPr>
          <a:lstStyle/>
          <a:p>
            <a:pPr>
              <a:buFontTx/>
              <a:buChar char="-"/>
            </a:pPr>
            <a:r>
              <a:rPr lang="tr-TR" sz="2400" i="1" dirty="0" err="1"/>
              <a:t>Topografik</a:t>
            </a:r>
            <a:r>
              <a:rPr lang="tr-TR" sz="2400" i="1" dirty="0"/>
              <a:t> Anatomi (Bölgesel Anatomi)</a:t>
            </a:r>
          </a:p>
        </p:txBody>
      </p:sp>
      <p:pic>
        <p:nvPicPr>
          <p:cNvPr id="36866" name="Picture 2"/>
          <p:cNvPicPr>
            <a:picLocks noChangeAspect="1" noChangeArrowheads="1"/>
          </p:cNvPicPr>
          <p:nvPr/>
        </p:nvPicPr>
        <p:blipFill>
          <a:blip r:embed="rId3"/>
          <a:srcRect/>
          <a:stretch>
            <a:fillRect/>
          </a:stretch>
        </p:blipFill>
        <p:spPr bwMode="auto">
          <a:xfrm>
            <a:off x="5024431" y="857232"/>
            <a:ext cx="4119569" cy="579199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3489</TotalTime>
  <Words>945</Words>
  <Application>Microsoft Macintosh PowerPoint</Application>
  <PresentationFormat>Ekran Gösterisi (4:3)</PresentationFormat>
  <Paragraphs>230</Paragraphs>
  <Slides>20</Slides>
  <Notes>16</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20</vt:i4>
      </vt:variant>
    </vt:vector>
  </HeadingPairs>
  <TitlesOfParts>
    <vt:vector size="26" baseType="lpstr">
      <vt:lpstr>Arial</vt:lpstr>
      <vt:lpstr>Calibri</vt:lpstr>
      <vt:lpstr>Symbol</vt:lpstr>
      <vt:lpstr>Times New Roman</vt:lpstr>
      <vt:lpstr>Wingdings</vt:lpstr>
      <vt:lpstr>Ofis Teması</vt:lpstr>
      <vt:lpstr>ANATOMİ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Anatomi Dersi</dc:title>
  <dc:creator>zeliha kurtoglu</dc:creator>
  <cp:lastModifiedBy>GÜLDEN KAYAN</cp:lastModifiedBy>
  <cp:revision>127</cp:revision>
  <dcterms:created xsi:type="dcterms:W3CDTF">2013-09-13T11:19:30Z</dcterms:created>
  <dcterms:modified xsi:type="dcterms:W3CDTF">2025-09-23T17:42:12Z</dcterms:modified>
</cp:coreProperties>
</file>