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2" r:id="rId3"/>
    <p:sldId id="263" r:id="rId4"/>
    <p:sldId id="265" r:id="rId5"/>
    <p:sldId id="266" r:id="rId6"/>
    <p:sldId id="267" r:id="rId7"/>
    <p:sldId id="268" r:id="rId8"/>
    <p:sldId id="269" r:id="rId9"/>
    <p:sldId id="271" r:id="rId10"/>
    <p:sldId id="272" r:id="rId11"/>
    <p:sldId id="274" r:id="rId12"/>
    <p:sldId id="275" r:id="rId13"/>
    <p:sldId id="278" r:id="rId14"/>
    <p:sldId id="279" r:id="rId15"/>
    <p:sldId id="282" r:id="rId16"/>
    <p:sldId id="283" r:id="rId17"/>
    <p:sldId id="286" r:id="rId18"/>
    <p:sldId id="287" r:id="rId19"/>
    <p:sldId id="288" r:id="rId20"/>
    <p:sldId id="318" r:id="rId21"/>
    <p:sldId id="289" r:id="rId22"/>
    <p:sldId id="290" r:id="rId23"/>
    <p:sldId id="291" r:id="rId24"/>
    <p:sldId id="292" r:id="rId25"/>
    <p:sldId id="293" r:id="rId26"/>
    <p:sldId id="294" r:id="rId27"/>
    <p:sldId id="295" r:id="rId28"/>
    <p:sldId id="302" r:id="rId29"/>
    <p:sldId id="303" r:id="rId30"/>
    <p:sldId id="304" r:id="rId31"/>
    <p:sldId id="305" r:id="rId32"/>
    <p:sldId id="306" r:id="rId33"/>
    <p:sldId id="307" r:id="rId34"/>
    <p:sldId id="308" r:id="rId35"/>
    <p:sldId id="310" r:id="rId36"/>
    <p:sldId id="311" r:id="rId37"/>
    <p:sldId id="320" r:id="rId38"/>
    <p:sldId id="312" r:id="rId39"/>
    <p:sldId id="317" r:id="rId40"/>
    <p:sldId id="313" r:id="rId41"/>
    <p:sldId id="314" r:id="rId42"/>
    <p:sldId id="315" r:id="rId43"/>
    <p:sldId id="319" r:id="rId44"/>
    <p:sldId id="316" r:id="rId4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71"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C1374-F576-408C-AEDC-AD49CA2144BC}" type="datetimeFigureOut">
              <a:rPr lang="tr-TR" smtClean="0"/>
              <a:pPr/>
              <a:t>23.09.2022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D010-CE49-4157-9B3D-F6BA58B69B2A}" type="slidenum">
              <a:rPr lang="tr-TR" smtClean="0"/>
              <a:pPr/>
              <a:t>‹#›</a:t>
            </a:fld>
            <a:endParaRPr lang="tr-TR"/>
          </a:p>
        </p:txBody>
      </p:sp>
    </p:spTree>
    <p:extLst>
      <p:ext uri="{BB962C8B-B14F-4D97-AF65-F5344CB8AC3E}">
        <p14:creationId xmlns="" xmlns:p14="http://schemas.microsoft.com/office/powerpoint/2010/main" val="305400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6C9F00F-9FAE-4DAE-BB57-4A3D3D8E38B5}" type="slidenum">
              <a:rPr lang="tr-TR" smtClean="0"/>
              <a:pPr/>
              <a:t>44</a:t>
            </a:fld>
            <a:endParaRPr lang="tr-TR"/>
          </a:p>
        </p:txBody>
      </p:sp>
    </p:spTree>
    <p:extLst>
      <p:ext uri="{BB962C8B-B14F-4D97-AF65-F5344CB8AC3E}">
        <p14:creationId xmlns="" xmlns:p14="http://schemas.microsoft.com/office/powerpoint/2010/main" val="192582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1"/>
          <p:cNvSpPr>
            <a:spLocks noGrp="1"/>
          </p:cNvSpPr>
          <p:nvPr>
            <p:ph type="ctrTitle" hasCustomPrompt="1"/>
          </p:nvPr>
        </p:nvSpPr>
        <p:spPr>
          <a:xfrm>
            <a:off x="4733365" y="2708920"/>
            <a:ext cx="3313355" cy="1149665"/>
          </a:xfrm>
        </p:spPr>
        <p:txBody>
          <a:bodyPr>
            <a:noAutofit/>
          </a:bodyPr>
          <a:lstStyle>
            <a:lvl1pPr algn="ctr">
              <a:defRPr sz="4000">
                <a:latin typeface="Calibri" pitchFamily="34" charset="0"/>
                <a:cs typeface="Calibri" pitchFamily="34" charset="0"/>
              </a:defRPr>
            </a:lvl1pPr>
          </a:lstStyle>
          <a:p>
            <a:r>
              <a:rPr lang="tr-TR" dirty="0" smtClean="0"/>
              <a:t>Türk Dili 1</a:t>
            </a:r>
            <a:endParaRPr lang="en-US" dirty="0"/>
          </a:p>
        </p:txBody>
      </p:sp>
      <p:sp>
        <p:nvSpPr>
          <p:cNvPr id="3" name="Subtitle 2"/>
          <p:cNvSpPr>
            <a:spLocks noGrp="1"/>
          </p:cNvSpPr>
          <p:nvPr>
            <p:ph type="subTitle" idx="1"/>
          </p:nvPr>
        </p:nvSpPr>
        <p:spPr>
          <a:xfrm>
            <a:off x="4733365" y="4004730"/>
            <a:ext cx="3309803" cy="1260629"/>
          </a:xfrm>
        </p:spPr>
        <p:txBody>
          <a:bodyPr>
            <a:noAutofit/>
          </a:bodyPr>
          <a:lstStyle>
            <a:lvl1pPr marL="0" indent="0" algn="ctr">
              <a:buNone/>
              <a:defRPr sz="2800">
                <a:solidFill>
                  <a:schemeClr val="accent2">
                    <a:lumMod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Asıl alt başlık stilini düzenlemek için tıklatın</a:t>
            </a:r>
            <a:endParaRPr lang="en-US" dirty="0"/>
          </a:p>
        </p:txBody>
      </p:sp>
      <p:sp>
        <p:nvSpPr>
          <p:cNvPr id="4" name="Date Placeholder 3"/>
          <p:cNvSpPr>
            <a:spLocks noGrp="1"/>
          </p:cNvSpPr>
          <p:nvPr>
            <p:ph type="dt" sz="half" idx="10"/>
          </p:nvPr>
        </p:nvSpPr>
        <p:spPr>
          <a:xfrm>
            <a:off x="5377031" y="1340768"/>
            <a:ext cx="2133600" cy="606819"/>
          </a:xfrm>
        </p:spPr>
        <p:txBody>
          <a:bodyPr anchor="b"/>
          <a:lstStyle>
            <a:lvl1pPr algn="ctr">
              <a:defRPr sz="2400">
                <a:latin typeface="Calibri" pitchFamily="34" charset="0"/>
                <a:cs typeface="Calibri" pitchFamily="34" charset="0"/>
              </a:defRPr>
            </a:lvl1pPr>
          </a:lstStyle>
          <a:p>
            <a:r>
              <a:rPr lang="en-US" smtClean="0"/>
              <a:t>TÜRK DİLİ - 2019</a:t>
            </a:r>
            <a:endParaRPr lang="tr-TR"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89" name="Rectangle 88"/>
          <p:cNvSpPr/>
          <p:nvPr/>
        </p:nvSpPr>
        <p:spPr>
          <a:xfrm>
            <a:off x="4650889" y="6088284"/>
            <a:ext cx="3505200" cy="8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Dikey Metin">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27584" y="1556792"/>
            <a:ext cx="7560840" cy="4275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6256" y="1030147"/>
            <a:ext cx="1368152" cy="5130072"/>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827584" y="1030147"/>
            <a:ext cx="5904656" cy="51300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Footer Placeholder 4"/>
          <p:cNvSpPr>
            <a:spLocks noGrp="1"/>
          </p:cNvSpPr>
          <p:nvPr>
            <p:ph type="ftr" sz="quarter" idx="11"/>
          </p:nvPr>
        </p:nvSpPr>
        <p:spPr>
          <a:xfrm>
            <a:off x="2159740" y="6165304"/>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560840" cy="72008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827584" y="1556792"/>
            <a:ext cx="7560840" cy="4608512"/>
          </a:xfrm>
        </p:spPr>
        <p:txBody>
          <a:bodyPr/>
          <a:lstStyle>
            <a:lvl1pPr algn="just">
              <a:defRPr/>
            </a:lvl1pPr>
            <a:lvl2pPr algn="just">
              <a:defRPr/>
            </a:lvl2pPr>
            <a:lvl3pPr algn="just">
              <a:defRPr/>
            </a:lvl3pPr>
            <a:lvl4pPr algn="just">
              <a:defRPr/>
            </a:lvl4pPr>
            <a:lvl5pPr algn="just">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5"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
        <p:nvSpPr>
          <p:cNvPr id="6"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27584" y="1268760"/>
            <a:ext cx="7560839"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27584" y="3068960"/>
            <a:ext cx="7560839" cy="2592288"/>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8" name="Rectangle 88"/>
          <p:cNvSpPr/>
          <p:nvPr userDrawn="1"/>
        </p:nvSpPr>
        <p:spPr>
          <a:xfrm>
            <a:off x="827584" y="2852936"/>
            <a:ext cx="756084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0"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27584" y="1556791"/>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3"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4" name="Content Placeholder 8"/>
          <p:cNvSpPr>
            <a:spLocks noGrp="1"/>
          </p:cNvSpPr>
          <p:nvPr>
            <p:ph sz="quarter" idx="14"/>
          </p:nvPr>
        </p:nvSpPr>
        <p:spPr>
          <a:xfrm>
            <a:off x="4644008" y="1556792"/>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584" y="1484784"/>
            <a:ext cx="3641675"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Asıl metin stillerini düzenlemek için tıklatın</a:t>
            </a:r>
          </a:p>
        </p:txBody>
      </p:sp>
      <p:sp>
        <p:nvSpPr>
          <p:cNvPr id="4" name="Content Placeholder 3"/>
          <p:cNvSpPr>
            <a:spLocks noGrp="1"/>
          </p:cNvSpPr>
          <p:nvPr>
            <p:ph sz="half" idx="2"/>
          </p:nvPr>
        </p:nvSpPr>
        <p:spPr>
          <a:xfrm>
            <a:off x="827584" y="2132856"/>
            <a:ext cx="3633993"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716016" y="1484785"/>
            <a:ext cx="3672407"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16016" y="2132856"/>
            <a:ext cx="3672408"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0"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12"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3"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4"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7"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a:p>
        </p:txBody>
      </p:sp>
      <p:sp>
        <p:nvSpPr>
          <p:cNvPr id="8"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9"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10"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6"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796136" y="224492"/>
            <a:ext cx="2334852" cy="365125"/>
          </a:xfrm>
          <a:prstGeom prst="rect">
            <a:avLst/>
          </a:prstGeom>
        </p:spPr>
        <p:txBody>
          <a:bodyPr vert="horz" lIns="91440" tIns="45720" rIns="91440" bIns="45720" rtlCol="0" anchor="ctr"/>
          <a:lstStyle>
            <a:lvl1pPr algn="r">
              <a:defRPr sz="1200">
                <a:solidFill>
                  <a:srgbClr val="FEFEFE"/>
                </a:solidFill>
                <a:latin typeface="Calibri" pitchFamily="34" charset="0"/>
                <a:cs typeface="Calibri" pitchFamily="34" charset="0"/>
              </a:defRPr>
            </a:lvl1pPr>
          </a:lstStyle>
          <a:p>
            <a:r>
              <a:rPr lang="en-US" smtClean="0"/>
              <a:t>TÜRK DİLİ - 2019</a:t>
            </a:r>
            <a:endParaRPr lang="tr-TR" dirty="0"/>
          </a:p>
        </p:txBody>
      </p:sp>
      <p:sp>
        <p:nvSpPr>
          <p:cNvPr id="5" name="Footer Placeholder 4"/>
          <p:cNvSpPr>
            <a:spLocks noGrp="1"/>
          </p:cNvSpPr>
          <p:nvPr>
            <p:ph type="ftr" sz="quarter" idx="3"/>
          </p:nvPr>
        </p:nvSpPr>
        <p:spPr>
          <a:xfrm>
            <a:off x="2555776" y="5852160"/>
            <a:ext cx="5587824" cy="365125"/>
          </a:xfrm>
          <a:prstGeom prst="rect">
            <a:avLst/>
          </a:prstGeom>
        </p:spPr>
        <p:txBody>
          <a:bodyPr vert="horz" lIns="91440" tIns="45720" rIns="91440" bIns="45720" rtlCol="0" anchor="ctr"/>
          <a:lstStyle>
            <a:lvl1pPr algn="r">
              <a:defRPr sz="1200">
                <a:solidFill>
                  <a:schemeClr val="accent1"/>
                </a:solidFill>
                <a:latin typeface="Calibri" pitchFamily="34" charset="0"/>
                <a:cs typeface="Calibri" pitchFamily="34" charset="0"/>
              </a:defRPr>
            </a:lvl1pPr>
          </a:lstStyle>
          <a:p>
            <a:r>
              <a:rPr lang="tr-TR" smtClean="0"/>
              <a:t>Çukurova Üniversitesi Türk Dili Bölümü</a:t>
            </a:r>
            <a:endParaRPr lang="tr-TR"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latin typeface="Calibri" pitchFamily="34" charset="0"/>
                <a:cs typeface="Calibri" pitchFamily="34" charset="0"/>
              </a:defRPr>
            </a:lvl1pPr>
          </a:lstStyle>
          <a:p>
            <a:fld id="{1BD32E9B-782C-495C-8D4F-D85C593FAEB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4000" kern="1200">
          <a:solidFill>
            <a:schemeClr val="accent1"/>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Calibri" pitchFamily="34" charset="0"/>
          <a:ea typeface="+mn-ea"/>
          <a:cs typeface="Calibri" pitchFamily="34"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Calibri" pitchFamily="34" charset="0"/>
          <a:ea typeface="+mn-ea"/>
          <a:cs typeface="Calibri" pitchFamily="34"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Calibri" pitchFamily="34" charset="0"/>
          <a:ea typeface="+mn-ea"/>
          <a:cs typeface="Calibri" pitchFamily="34"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Calibri" pitchFamily="34" charset="0"/>
          <a:ea typeface="+mn-ea"/>
          <a:cs typeface="Calibri" pitchFamily="34"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Calibri" pitchFamily="34" charset="0"/>
          <a:ea typeface="+mn-ea"/>
          <a:cs typeface="Calibri"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4733365" y="4004730"/>
            <a:ext cx="3309803" cy="1800534"/>
          </a:xfrm>
        </p:spPr>
        <p:txBody>
          <a:bodyPr/>
          <a:lstStyle/>
          <a:p>
            <a:r>
              <a:rPr lang="tr-TR" sz="2400" b="1" dirty="0" smtClean="0"/>
              <a:t>1. HAFTA</a:t>
            </a:r>
            <a:r>
              <a:rPr lang="tr-TR" sz="2400" dirty="0" smtClean="0"/>
              <a:t> </a:t>
            </a:r>
          </a:p>
          <a:p>
            <a:r>
              <a:rPr lang="tr-TR" sz="2400" b="1" dirty="0" smtClean="0">
                <a:solidFill>
                  <a:schemeClr val="accent2">
                    <a:lumMod val="60000"/>
                    <a:lumOff val="40000"/>
                  </a:schemeClr>
                </a:solidFill>
              </a:rPr>
              <a:t>DİL NEDİR? </a:t>
            </a:r>
          </a:p>
          <a:p>
            <a:r>
              <a:rPr lang="tr-TR" sz="2400" b="1" dirty="0" smtClean="0">
                <a:solidFill>
                  <a:schemeClr val="accent2">
                    <a:lumMod val="60000"/>
                    <a:lumOff val="40000"/>
                  </a:schemeClr>
                </a:solidFill>
              </a:rPr>
              <a:t>DİL-KÜLTÜR İLİŞKİSİ</a:t>
            </a:r>
          </a:p>
        </p:txBody>
      </p:sp>
      <p:sp>
        <p:nvSpPr>
          <p:cNvPr id="5" name="Unvan 4"/>
          <p:cNvSpPr>
            <a:spLocks noGrp="1"/>
          </p:cNvSpPr>
          <p:nvPr>
            <p:ph type="ctrTitle"/>
          </p:nvPr>
        </p:nvSpPr>
        <p:spPr/>
        <p:txBody>
          <a:bodyPr/>
          <a:lstStyle/>
          <a:p>
            <a:r>
              <a:rPr lang="tr-TR" dirty="0" smtClean="0"/>
              <a:t>TÜRK DİLİ I</a:t>
            </a:r>
            <a:endParaRPr lang="tr-TR" dirty="0"/>
          </a:p>
        </p:txBody>
      </p:sp>
      <p:pic>
        <p:nvPicPr>
          <p:cNvPr id="7" name="Resim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68004" y="548680"/>
            <a:ext cx="1240523" cy="1235561"/>
          </a:xfrm>
          <a:prstGeom prst="rect">
            <a:avLst/>
          </a:prstGeom>
        </p:spPr>
      </p:pic>
    </p:spTree>
    <p:extLst>
      <p:ext uri="{BB962C8B-B14F-4D97-AF65-F5344CB8AC3E}">
        <p14:creationId xmlns="" xmlns:p14="http://schemas.microsoft.com/office/powerpoint/2010/main" val="22931491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44120"/>
            <a:ext cx="8001056" cy="5410223"/>
          </a:xfrm>
        </p:spPr>
        <p:txBody>
          <a:bodyPr/>
          <a:lstStyle/>
          <a:p>
            <a:pPr marL="0" indent="0" algn="just">
              <a:lnSpc>
                <a:spcPct val="150000"/>
              </a:lnSpc>
              <a:buNone/>
            </a:pPr>
            <a:r>
              <a:rPr lang="tr-TR" sz="2200" dirty="0" smtClean="0"/>
              <a:t>5. Dil, düşüncenin </a:t>
            </a:r>
            <a:r>
              <a:rPr lang="tr-TR" sz="2200" dirty="0"/>
              <a:t>aracıdır. Bugün için düşünmek dediğimiz </a:t>
            </a:r>
            <a:r>
              <a:rPr lang="tr-TR" sz="2200" dirty="0" smtClean="0"/>
              <a:t>eylem, </a:t>
            </a:r>
            <a:r>
              <a:rPr lang="tr-TR" sz="2200" dirty="0"/>
              <a:t>büyük ölçüde </a:t>
            </a:r>
            <a:r>
              <a:rPr lang="tr-TR" sz="2200" dirty="0" smtClean="0"/>
              <a:t>dilin kelimelerinden </a:t>
            </a:r>
            <a:r>
              <a:rPr lang="tr-TR" sz="2200" dirty="0"/>
              <a:t>yararlanılarak meydana gelmektedir. Soyut kavramlar üzerinde düşünebilmek </a:t>
            </a:r>
            <a:r>
              <a:rPr lang="tr-TR" sz="2200" dirty="0" smtClean="0"/>
              <a:t>için kelimelerden </a:t>
            </a:r>
            <a:r>
              <a:rPr lang="tr-TR" sz="2200" dirty="0"/>
              <a:t>yararlanmaktan başka yol yoktur. </a:t>
            </a:r>
            <a:endParaRPr lang="tr-TR" sz="2200" dirty="0" smtClean="0"/>
          </a:p>
          <a:p>
            <a:pPr marL="0" indent="0" algn="just">
              <a:lnSpc>
                <a:spcPct val="150000"/>
              </a:lnSpc>
              <a:buNone/>
            </a:pPr>
            <a:r>
              <a:rPr lang="tr-TR" sz="2200" dirty="0" smtClean="0"/>
              <a:t>Dilin </a:t>
            </a:r>
            <a:r>
              <a:rPr lang="tr-TR" sz="2200" dirty="0"/>
              <a:t>gelişmiş olması düşünceyi de geliştirir; düşünmek de yeni ve </a:t>
            </a:r>
            <a:r>
              <a:rPr lang="tr-TR" sz="2200" dirty="0" smtClean="0"/>
              <a:t>farklı </a:t>
            </a:r>
            <a:r>
              <a:rPr lang="tr-TR" sz="2200" dirty="0"/>
              <a:t>kavramların zihinden geçmesini sağlayacağından bu yeni kavramlar dile </a:t>
            </a:r>
            <a:r>
              <a:rPr lang="tr-TR" sz="2200" dirty="0" smtClean="0"/>
              <a:t>yeni kelimelerin </a:t>
            </a:r>
            <a:r>
              <a:rPr lang="tr-TR" sz="2200" dirty="0"/>
              <a:t>eklenmesi sonucunu doğurur.  </a:t>
            </a:r>
            <a:endParaRPr lang="tr-TR" sz="2200" dirty="0" smtClean="0"/>
          </a:p>
          <a:p>
            <a:pPr marL="0" indent="0">
              <a:lnSpc>
                <a:spcPct val="150000"/>
              </a:lnSpc>
              <a:buNone/>
            </a:pPr>
            <a:r>
              <a:rPr lang="tr-TR" sz="2200" dirty="0" smtClean="0"/>
              <a:t>“Dil, düşüncenin evidir.”</a:t>
            </a:r>
            <a:r>
              <a:rPr lang="tr-TR" sz="2000" dirty="0" smtClean="0"/>
              <a:t> </a:t>
            </a:r>
            <a:r>
              <a:rPr lang="tr-TR" sz="2200" dirty="0" smtClean="0"/>
              <a:t>(</a:t>
            </a:r>
            <a:r>
              <a:rPr lang="tr-TR" sz="2200" dirty="0" err="1" smtClean="0"/>
              <a:t>Wittgenstein</a:t>
            </a:r>
            <a:r>
              <a:rPr lang="tr-TR" sz="2200" dirty="0" smtClean="0"/>
              <a:t>)</a:t>
            </a:r>
          </a:p>
          <a:p>
            <a:pPr marL="0" indent="0">
              <a:lnSpc>
                <a:spcPct val="150000"/>
              </a:lnSpc>
              <a:buNone/>
            </a:pPr>
            <a:r>
              <a:rPr lang="tr-TR" sz="2200" dirty="0" smtClean="0"/>
              <a:t>“Dilimin sınırları, dünyamın sınırları demektir.” (</a:t>
            </a:r>
            <a:r>
              <a:rPr lang="tr-TR" sz="2200" dirty="0" err="1" smtClean="0"/>
              <a:t>Heidegger</a:t>
            </a:r>
            <a:r>
              <a:rPr lang="tr-TR" sz="2200" dirty="0" smtClean="0"/>
              <a:t>)</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10</a:t>
            </a:fld>
            <a:endParaRPr lang="tr-T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142984"/>
            <a:ext cx="8001056" cy="5410223"/>
          </a:xfrm>
        </p:spPr>
        <p:txBody>
          <a:bodyPr/>
          <a:lstStyle/>
          <a:p>
            <a:pPr marL="0" indent="0" algn="just">
              <a:lnSpc>
                <a:spcPct val="150000"/>
              </a:lnSpc>
              <a:buNone/>
            </a:pPr>
            <a:r>
              <a:rPr lang="tr-TR" sz="2200" dirty="0" smtClean="0"/>
              <a:t>6. Dilin kendine ait kanunları vardır. Kişi tek başına dile müdahale edemez. Onu kendi kişisel görüşüne göre değiştiremez ve geliştiremez. </a:t>
            </a:r>
            <a:r>
              <a:rPr lang="tr-TR" sz="2200" dirty="0"/>
              <a:t>Ç</a:t>
            </a:r>
            <a:r>
              <a:rPr lang="tr-TR" sz="2200" dirty="0" smtClean="0"/>
              <a:t>ünkü dilin de kendine özgü kuralları vardır. Dildeki gelişmeler, ancak dilin kendi kuralları çerçevesinde olur. </a:t>
            </a:r>
          </a:p>
          <a:p>
            <a:pPr marL="0" indent="0" algn="just">
              <a:lnSpc>
                <a:spcPct val="150000"/>
              </a:lnSpc>
              <a:buNone/>
            </a:pPr>
            <a:r>
              <a:rPr lang="tr-TR" sz="2200" dirty="0" smtClean="0"/>
              <a:t>Kısacası dil istenilen zamanda değiştirilebilen bir yapıya sahip değildir. Dil; </a:t>
            </a:r>
            <a:r>
              <a:rPr lang="tr-TR" sz="2200" dirty="0"/>
              <a:t>her insan topluluğunun, her milletin tarih içindeki gelişmesi ve değişmesi ile sıkı sıkıya bağlıdır.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11</a:t>
            </a:fld>
            <a:endParaRPr lang="tr-T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428737"/>
            <a:ext cx="7929618" cy="3286148"/>
          </a:xfrm>
        </p:spPr>
        <p:txBody>
          <a:bodyPr/>
          <a:lstStyle/>
          <a:p>
            <a:pPr marL="0" indent="0" algn="just">
              <a:lnSpc>
                <a:spcPct val="150000"/>
              </a:lnSpc>
              <a:buNone/>
            </a:pPr>
            <a:r>
              <a:rPr lang="tr-TR" sz="2200" dirty="0" smtClean="0"/>
              <a:t>7. Dil, sosyal bir kurumdur. Dil, insanlar arasındaki anlaşmayı sağlayan bir araç olması bakımından sosyal bir yöne sahiptir. Dil, kurallarını onu kullanan toplum bireylerine olduğu gibi kabul ettirmiştir. Herkes ona uymak zorundadır. Bu sebeple bütün sosyal kurumlar gibi, dil de toplumun üstünde bir benlik kazanmıştır.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12</a:t>
            </a:fld>
            <a:endParaRPr lang="tr-T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500175"/>
            <a:ext cx="7715304" cy="4714907"/>
          </a:xfrm>
        </p:spPr>
        <p:txBody>
          <a:bodyPr/>
          <a:lstStyle/>
          <a:p>
            <a:pPr marL="0" indent="0" algn="just">
              <a:lnSpc>
                <a:spcPct val="150000"/>
              </a:lnSpc>
              <a:buNone/>
            </a:pPr>
            <a:r>
              <a:rPr lang="tr-TR" sz="2200" dirty="0" smtClean="0"/>
              <a:t>8. Dil, toplulukları millet yapan en önemli </a:t>
            </a:r>
            <a:r>
              <a:rPr lang="tr-TR" sz="2200" dirty="0" err="1" smtClean="0"/>
              <a:t>ögelerden</a:t>
            </a:r>
            <a:r>
              <a:rPr lang="tr-TR" sz="2200" dirty="0" smtClean="0"/>
              <a:t> biridir. Toplumların en büyük dayanağı dildir. </a:t>
            </a:r>
          </a:p>
          <a:p>
            <a:pPr marL="0" indent="0" algn="just">
              <a:lnSpc>
                <a:spcPct val="150000"/>
              </a:lnSpc>
              <a:buNone/>
            </a:pPr>
            <a:r>
              <a:rPr lang="tr-TR" sz="2200" dirty="0" smtClean="0"/>
              <a:t>Bir toplumu ayakta tutan, bir toplumun varlığını sağlayan ve devam ettiren, bir toplumda sarsılmaz bir birlik yaratan kurum olarak dilin oynadığı rol çok büyüktür. </a:t>
            </a:r>
          </a:p>
          <a:p>
            <a:pPr marL="0" indent="0" algn="just">
              <a:lnSpc>
                <a:spcPct val="150000"/>
              </a:lnSpc>
              <a:buNone/>
            </a:pP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13</a:t>
            </a:fld>
            <a:endParaRPr lang="tr-T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857232"/>
            <a:ext cx="7858180" cy="5000659"/>
          </a:xfrm>
        </p:spPr>
        <p:txBody>
          <a:bodyPr>
            <a:noAutofit/>
          </a:bodyPr>
          <a:lstStyle/>
          <a:p>
            <a:pPr marL="0" indent="0" algn="just">
              <a:lnSpc>
                <a:spcPct val="150000"/>
              </a:lnSpc>
              <a:buNone/>
            </a:pPr>
            <a:r>
              <a:rPr lang="tr-TR" sz="2100" dirty="0" smtClean="0"/>
              <a:t>9. Dil, kültürün aynası ve aktarıcısıdır. Her </a:t>
            </a:r>
            <a:r>
              <a:rPr lang="tr-TR" sz="2100" dirty="0"/>
              <a:t>dil kendi kültürü içinde öncelikler sırasına sahiptir. </a:t>
            </a:r>
            <a:r>
              <a:rPr lang="tr-TR" sz="2100" dirty="0" smtClean="0"/>
              <a:t>Doğayla </a:t>
            </a:r>
            <a:r>
              <a:rPr lang="tr-TR" sz="2100" dirty="0"/>
              <a:t>iç içe bir yaşantıya sahip Türklerin dilinde renkler doğadan yararlanılarak adlandırılmıştır: limon küfü, ördek başı yeşil, kavun içi </a:t>
            </a:r>
            <a:r>
              <a:rPr lang="tr-TR" sz="2100" dirty="0" smtClean="0"/>
              <a:t>gibi. </a:t>
            </a:r>
            <a:r>
              <a:rPr lang="tr-TR" sz="2100" dirty="0"/>
              <a:t>Yeşil sözcüğü yaş kökünden </a:t>
            </a:r>
            <a:r>
              <a:rPr lang="tr-TR" sz="2100" dirty="0" smtClean="0"/>
              <a:t>gelmektedir</a:t>
            </a:r>
            <a:r>
              <a:rPr lang="tr-TR" sz="2100" dirty="0"/>
              <a:t>. </a:t>
            </a:r>
            <a:r>
              <a:rPr lang="tr-TR" sz="2100" dirty="0" smtClean="0"/>
              <a:t>10. Dil doğal bir araçtır. Çevremizde doğal olan varlık ve nesneler gibi dil de doğaldır. “at” ve “otomobil” örneklerini burada verebiliriz. “at” doğal bir araçtır. Ona istediğiniz gibi hükmedemezsiniz. “Otomobil” ise yapay bir araçtır, sizin istediğiniz gibi hareket eder. Dil de “at” örneğinde olduğu gibi doğaldır, yapısına uymayan bir müdahaleyi kabul etmez.</a:t>
            </a:r>
            <a:endParaRPr lang="tr-TR" sz="21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14</a:t>
            </a:fld>
            <a:endParaRPr lang="tr-T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827584" y="963058"/>
            <a:ext cx="7560840" cy="608554"/>
          </a:xfrm>
        </p:spPr>
        <p:txBody>
          <a:bodyPr>
            <a:noAutofit/>
          </a:bodyPr>
          <a:lstStyle/>
          <a:p>
            <a:r>
              <a:rPr lang="tr-TR" sz="2800" b="1" dirty="0" smtClean="0">
                <a:solidFill>
                  <a:schemeClr val="accent2">
                    <a:lumMod val="60000"/>
                    <a:lumOff val="40000"/>
                  </a:schemeClr>
                </a:solidFill>
              </a:rPr>
              <a:t>2</a:t>
            </a:r>
            <a:r>
              <a:rPr lang="tr-TR" sz="2800" b="1" dirty="0">
                <a:solidFill>
                  <a:schemeClr val="accent2">
                    <a:lumMod val="60000"/>
                    <a:lumOff val="40000"/>
                  </a:schemeClr>
                </a:solidFill>
              </a:rPr>
              <a:t>. Dilin Birey ve Toplum İçin Önemi</a:t>
            </a:r>
          </a:p>
        </p:txBody>
      </p:sp>
      <p:sp>
        <p:nvSpPr>
          <p:cNvPr id="3" name="2 İçerik Yer Tutucusu"/>
          <p:cNvSpPr>
            <a:spLocks noGrp="1"/>
          </p:cNvSpPr>
          <p:nvPr>
            <p:ph idx="1"/>
          </p:nvPr>
        </p:nvSpPr>
        <p:spPr>
          <a:xfrm>
            <a:off x="571472" y="1571612"/>
            <a:ext cx="8001056" cy="5024338"/>
          </a:xfrm>
        </p:spPr>
        <p:txBody>
          <a:bodyPr>
            <a:normAutofit fontScale="92500" lnSpcReduction="10000"/>
          </a:bodyPr>
          <a:lstStyle/>
          <a:p>
            <a:pPr marL="0" indent="0" algn="just">
              <a:lnSpc>
                <a:spcPct val="150000"/>
              </a:lnSpc>
              <a:spcBef>
                <a:spcPts val="0"/>
              </a:spcBef>
              <a:spcAft>
                <a:spcPts val="600"/>
              </a:spcAft>
              <a:buNone/>
            </a:pPr>
            <a:r>
              <a:rPr lang="tr-TR" dirty="0" smtClean="0"/>
              <a:t>Çinli bilge Konfüçyüs şu sözleriyle dilin toplum için ne kadar önemli olduğunu vurgulamıştır: </a:t>
            </a:r>
          </a:p>
          <a:p>
            <a:pPr marL="0" indent="0" algn="just">
              <a:lnSpc>
                <a:spcPct val="150000"/>
              </a:lnSpc>
              <a:spcBef>
                <a:spcPts val="0"/>
              </a:spcBef>
              <a:spcAft>
                <a:spcPts val="600"/>
              </a:spcAft>
              <a:buNone/>
            </a:pPr>
            <a:r>
              <a:rPr lang="tr-TR" dirty="0" smtClean="0"/>
              <a:t>“… Bir ülkenin yönetimini ele alsaydım yapacağım ilk iş, hiç kuşkusuz dilini gözden geçirmek olurdu. Çünkü dil kusurlu ise, sözcükler düşünceyi iyi ifade edemez. Düşünce iyi ifade edilemezse görevler ve hizmetler gereği gibi yapılamaz. Görev ve hizmetin gerektiği şekilde yapılamadığı yerlerde âdet, kural ve kültür bozulur. Âdet, kural ve kültür bozulursa adalet yanlış yollara sapar. Adalet yoldan çıkarsa şaşkınlık içine düşen halk ne yapacağını, işin nereye varacağını bilemez. İşte bunun içindir ki hiçbir şey dil kadar önemli değildir.”</a:t>
            </a:r>
            <a:endParaRPr lang="tr-TR"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5" name="Altbilgi Yer Tutucusu 4"/>
          <p:cNvSpPr>
            <a:spLocks noGrp="1"/>
          </p:cNvSpPr>
          <p:nvPr>
            <p:ph type="ftr" sz="quarter" idx="11"/>
          </p:nvPr>
        </p:nvSpPr>
        <p:spPr>
          <a:xfrm flipV="1">
            <a:off x="2159740" y="6525344"/>
            <a:ext cx="6228684" cy="46928"/>
          </a:xfrm>
        </p:spPr>
        <p:txBody>
          <a:bodyPr/>
          <a:lstStyle/>
          <a:p>
            <a:r>
              <a:rPr lang="tr-TR" dirty="0" smtClean="0"/>
              <a:t>Çukurova Üniversitesi Türk Dili Bölümü</a:t>
            </a:r>
          </a:p>
        </p:txBody>
      </p:sp>
      <p:sp>
        <p:nvSpPr>
          <p:cNvPr id="6" name="Slayt Numarası Yer Tutucusu 5"/>
          <p:cNvSpPr>
            <a:spLocks noGrp="1"/>
          </p:cNvSpPr>
          <p:nvPr>
            <p:ph type="sldNum" sz="quarter" idx="12"/>
          </p:nvPr>
        </p:nvSpPr>
        <p:spPr/>
        <p:txBody>
          <a:bodyPr/>
          <a:lstStyle/>
          <a:p>
            <a:fld id="{1BD32E9B-782C-495C-8D4F-D85C593FAEB2}" type="slidenum">
              <a:rPr lang="tr-TR" smtClean="0"/>
              <a:pPr/>
              <a:t>15</a:t>
            </a:fld>
            <a:endParaRPr lang="tr-TR"/>
          </a:p>
        </p:txBody>
      </p:sp>
    </p:spTree>
    <p:extLst>
      <p:ext uri="{BB962C8B-B14F-4D97-AF65-F5344CB8AC3E}">
        <p14:creationId xmlns="" xmlns:p14="http://schemas.microsoft.com/office/powerpoint/2010/main" val="301532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357299"/>
            <a:ext cx="7786742" cy="5143535"/>
          </a:xfrm>
        </p:spPr>
        <p:txBody>
          <a:bodyPr/>
          <a:lstStyle/>
          <a:p>
            <a:pPr marL="0" indent="0" algn="just">
              <a:lnSpc>
                <a:spcPct val="150000"/>
              </a:lnSpc>
              <a:buNone/>
            </a:pPr>
            <a:r>
              <a:rPr lang="tr-TR" sz="2200" dirty="0" smtClean="0"/>
              <a:t>Dil, toplumdaki bireylerin birbirleriyle anlaşmaları ve birikimlerini gelecek kuşaklara aktarabilmeleri için gereklidir. Dil, onu konuşan toplumun kültürünün, dünya görüşünün yansıtıcısıdır. Dil, bir toplumun evreni anlayış ve anlatış biçimidir. Dildeki benzetmeler, aktarmalar, deyim ve atasözleri incelendiğinde o toplumun özellikleri kendiliğinden ortaya çıkar: “ Yarım elma gönül alma”, “çam sakızı çoban armağanı” gibi ifadeler bunun örnekleridir.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16</a:t>
            </a:fld>
            <a:endParaRPr lang="tr-TR"/>
          </a:p>
        </p:txBody>
      </p:sp>
    </p:spTree>
    <p:extLst>
      <p:ext uri="{BB962C8B-B14F-4D97-AF65-F5344CB8AC3E}">
        <p14:creationId xmlns="" xmlns:p14="http://schemas.microsoft.com/office/powerpoint/2010/main" val="17298670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dirty="0" smtClean="0">
                <a:solidFill>
                  <a:schemeClr val="accent2">
                    <a:lumMod val="60000"/>
                    <a:lumOff val="40000"/>
                  </a:schemeClr>
                </a:solidFill>
              </a:rPr>
              <a:t>DEĞERLENDİRME SORULARI</a:t>
            </a:r>
            <a:endParaRPr lang="tr-TR" sz="2800" dirty="0">
              <a:solidFill>
                <a:schemeClr val="accent2">
                  <a:lumMod val="60000"/>
                  <a:lumOff val="40000"/>
                </a:schemeClr>
              </a:solidFill>
            </a:endParaRPr>
          </a:p>
        </p:txBody>
      </p:sp>
      <p:sp>
        <p:nvSpPr>
          <p:cNvPr id="3" name="2 İçerik Yer Tutucusu"/>
          <p:cNvSpPr>
            <a:spLocks noGrp="1"/>
          </p:cNvSpPr>
          <p:nvPr>
            <p:ph idx="1"/>
          </p:nvPr>
        </p:nvSpPr>
        <p:spPr>
          <a:xfrm>
            <a:off x="642910" y="1533546"/>
            <a:ext cx="7215238" cy="4895850"/>
          </a:xfrm>
        </p:spPr>
        <p:txBody>
          <a:bodyPr>
            <a:normAutofit lnSpcReduction="10000"/>
          </a:bodyPr>
          <a:lstStyle/>
          <a:p>
            <a:pPr>
              <a:buNone/>
            </a:pPr>
            <a:r>
              <a:rPr lang="tr-TR" sz="2100" b="1" i="1" dirty="0" smtClean="0">
                <a:solidFill>
                  <a:srgbClr val="0070C0"/>
                </a:solidFill>
              </a:rPr>
              <a:t>1. Aşağıdakilerden hangisi dilin özelliklerinden biri sayılamaz?</a:t>
            </a:r>
            <a:endParaRPr lang="tr-TR" sz="2100" dirty="0" smtClean="0">
              <a:solidFill>
                <a:srgbClr val="0070C0"/>
              </a:solidFill>
            </a:endParaRPr>
          </a:p>
          <a:p>
            <a:pPr>
              <a:buNone/>
            </a:pPr>
            <a:r>
              <a:rPr lang="tr-TR" sz="2100" dirty="0" smtClean="0"/>
              <a:t>A) Bir işaretler sistemi olması</a:t>
            </a:r>
          </a:p>
          <a:p>
            <a:pPr>
              <a:buNone/>
            </a:pPr>
            <a:r>
              <a:rPr lang="tr-TR" sz="2100" dirty="0" smtClean="0"/>
              <a:t>B) Toplumsal bir kurum olması</a:t>
            </a:r>
          </a:p>
          <a:p>
            <a:pPr>
              <a:buNone/>
            </a:pPr>
            <a:r>
              <a:rPr lang="tr-TR" sz="2100" dirty="0" smtClean="0"/>
              <a:t>C) Dış etkilere kapalı olması</a:t>
            </a:r>
          </a:p>
          <a:p>
            <a:pPr>
              <a:buNone/>
            </a:pPr>
            <a:r>
              <a:rPr lang="tr-TR" sz="2100" dirty="0" smtClean="0"/>
              <a:t>D) Canlı bir varlık olması</a:t>
            </a:r>
          </a:p>
          <a:p>
            <a:pPr>
              <a:buNone/>
            </a:pPr>
            <a:r>
              <a:rPr lang="tr-TR" sz="2100" dirty="0" smtClean="0"/>
              <a:t>E) Kültüre ayna tutması</a:t>
            </a:r>
          </a:p>
          <a:p>
            <a:pPr>
              <a:buNone/>
            </a:pPr>
            <a:r>
              <a:rPr lang="tr-TR" sz="2100" dirty="0" smtClean="0"/>
              <a:t> </a:t>
            </a:r>
          </a:p>
          <a:p>
            <a:pPr>
              <a:buNone/>
            </a:pPr>
            <a:r>
              <a:rPr lang="tr-TR" sz="2100" b="1" i="1" dirty="0" smtClean="0">
                <a:solidFill>
                  <a:srgbClr val="0070C0"/>
                </a:solidFill>
              </a:rPr>
              <a:t>2. Aşağıdakilerden hangisi dilin özelliklerinden biri değildir?</a:t>
            </a:r>
            <a:endParaRPr lang="tr-TR" sz="2100" dirty="0" smtClean="0">
              <a:solidFill>
                <a:srgbClr val="0070C0"/>
              </a:solidFill>
            </a:endParaRPr>
          </a:p>
          <a:p>
            <a:pPr>
              <a:buNone/>
            </a:pPr>
            <a:r>
              <a:rPr lang="tr-TR" sz="2100" dirty="0" smtClean="0"/>
              <a:t>A) Sosyal bir kurum olması </a:t>
            </a:r>
          </a:p>
          <a:p>
            <a:pPr>
              <a:buNone/>
            </a:pPr>
            <a:r>
              <a:rPr lang="tr-TR" sz="2100" dirty="0" smtClean="0"/>
              <a:t>B) Doğal bir iletişim aracı olması</a:t>
            </a:r>
          </a:p>
          <a:p>
            <a:pPr>
              <a:buNone/>
            </a:pPr>
            <a:r>
              <a:rPr lang="tr-TR" sz="2100" dirty="0" smtClean="0"/>
              <a:t>C) Oluşum tarihinin belli olması</a:t>
            </a:r>
          </a:p>
          <a:p>
            <a:pPr>
              <a:buNone/>
            </a:pPr>
            <a:r>
              <a:rPr lang="tr-TR" sz="2100" dirty="0" smtClean="0"/>
              <a:t>D) İşaretler sistemi olması</a:t>
            </a:r>
          </a:p>
          <a:p>
            <a:pPr>
              <a:buNone/>
            </a:pPr>
            <a:r>
              <a:rPr lang="tr-TR" sz="2100" dirty="0" smtClean="0"/>
              <a:t>E) Değişim ve gelişime açık olması</a:t>
            </a:r>
            <a:endParaRPr lang="tr-TR" sz="21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17</a:t>
            </a:fld>
            <a:endParaRPr lang="tr-TR"/>
          </a:p>
        </p:txBody>
      </p:sp>
    </p:spTree>
    <p:extLst>
      <p:ext uri="{BB962C8B-B14F-4D97-AF65-F5344CB8AC3E}">
        <p14:creationId xmlns="" xmlns:p14="http://schemas.microsoft.com/office/powerpoint/2010/main" val="20735351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000108"/>
            <a:ext cx="7891489" cy="5267347"/>
          </a:xfrm>
        </p:spPr>
        <p:txBody>
          <a:bodyPr/>
          <a:lstStyle/>
          <a:p>
            <a:pPr algn="just">
              <a:buNone/>
            </a:pPr>
            <a:r>
              <a:rPr lang="tr-TR" sz="2000" b="1" i="1" dirty="0" smtClean="0">
                <a:solidFill>
                  <a:srgbClr val="0070C0"/>
                </a:solidFill>
              </a:rPr>
              <a:t>3. Dil, insanların topluca yaşamaya başladıkları tarih öncesi dönemlerde birbirleri ile anlaşma gereği duymaları sonucu doğmuştur. “İnsan konuşma yeteneği ile doğar fakat dil doğuştan bilinmez. Çocuk içinde yaşadığı toplumun dilini, ana dilini, uzun bir çıraklık devresi süresince öğrenir. Aslında her dil bir insan topluluğu arasında bin yıllar boyu gelişerek meydana gelmiş bir sosyal kurumdur.”</a:t>
            </a:r>
            <a:endParaRPr lang="tr-TR" sz="2000" dirty="0" smtClean="0">
              <a:solidFill>
                <a:srgbClr val="0070C0"/>
              </a:solidFill>
            </a:endParaRPr>
          </a:p>
          <a:p>
            <a:pPr>
              <a:buNone/>
            </a:pPr>
            <a:r>
              <a:rPr lang="tr-TR" sz="2000" b="1" i="1" dirty="0" smtClean="0">
                <a:solidFill>
                  <a:srgbClr val="0070C0"/>
                </a:solidFill>
              </a:rPr>
              <a:t>Bu paragraftaki açıklamalar dilin aşağıdaki özelliklerinden hangisiyle ilgilidir?  </a:t>
            </a:r>
            <a:endParaRPr lang="tr-TR" sz="2000" dirty="0" smtClean="0">
              <a:solidFill>
                <a:srgbClr val="0070C0"/>
              </a:solidFill>
            </a:endParaRPr>
          </a:p>
          <a:p>
            <a:pPr>
              <a:buNone/>
            </a:pPr>
            <a:r>
              <a:rPr lang="tr-TR" sz="2000" dirty="0" smtClean="0"/>
              <a:t>A) Toplumsal bir kurum olma </a:t>
            </a:r>
          </a:p>
          <a:p>
            <a:pPr>
              <a:buNone/>
            </a:pPr>
            <a:r>
              <a:rPr lang="tr-TR" sz="2000" dirty="0" smtClean="0"/>
              <a:t>B) Canlı bir varlık olma </a:t>
            </a:r>
          </a:p>
          <a:p>
            <a:pPr>
              <a:buNone/>
            </a:pPr>
            <a:r>
              <a:rPr lang="tr-TR" sz="2000" dirty="0" smtClean="0"/>
              <a:t>C) Ulusal bir kurum olma</a:t>
            </a:r>
          </a:p>
          <a:p>
            <a:pPr>
              <a:buNone/>
            </a:pPr>
            <a:r>
              <a:rPr lang="tr-TR" sz="2000" dirty="0" smtClean="0"/>
              <a:t>D) İşaretler sistemi olma</a:t>
            </a:r>
          </a:p>
          <a:p>
            <a:pPr>
              <a:buNone/>
            </a:pPr>
            <a:r>
              <a:rPr lang="tr-TR" sz="2000" dirty="0" smtClean="0"/>
              <a:t>E) Kültür aktarıcısı olma</a:t>
            </a:r>
          </a:p>
          <a:p>
            <a:pPr>
              <a:buNone/>
            </a:pPr>
            <a:r>
              <a:rPr lang="tr-TR" sz="2000" dirty="0" smtClean="0"/>
              <a:t> </a:t>
            </a:r>
            <a:endParaRPr lang="tr-TR" sz="20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18</a:t>
            </a:fld>
            <a:endParaRPr lang="tr-TR"/>
          </a:p>
        </p:txBody>
      </p:sp>
    </p:spTree>
    <p:extLst>
      <p:ext uri="{BB962C8B-B14F-4D97-AF65-F5344CB8AC3E}">
        <p14:creationId xmlns="" xmlns:p14="http://schemas.microsoft.com/office/powerpoint/2010/main" val="8579419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5" y="1142984"/>
            <a:ext cx="8001056" cy="4895850"/>
          </a:xfrm>
        </p:spPr>
        <p:txBody>
          <a:bodyPr>
            <a:normAutofit/>
          </a:bodyPr>
          <a:lstStyle/>
          <a:p>
            <a:pPr algn="just">
              <a:buNone/>
            </a:pPr>
            <a:r>
              <a:rPr lang="tr-TR" sz="2000" b="1" i="1" dirty="0" smtClean="0">
                <a:solidFill>
                  <a:srgbClr val="0070C0"/>
                </a:solidFill>
              </a:rPr>
              <a:t>4. 	"İnsanlar arasında iletişimi sağlayan, bilinmeyen zamanlarda ortaya çıkmış bir işaretler sistemi, kendine özgü yasaları olan ve bu yasalar çerçevesinde gelişen çok yönlü sosyal bir kurumdur."</a:t>
            </a:r>
            <a:endParaRPr lang="tr-TR" sz="2000" dirty="0" smtClean="0">
              <a:solidFill>
                <a:srgbClr val="0070C0"/>
              </a:solidFill>
            </a:endParaRPr>
          </a:p>
          <a:p>
            <a:pPr algn="just">
              <a:buNone/>
            </a:pPr>
            <a:r>
              <a:rPr lang="tr-TR" sz="2000" b="1" i="1" dirty="0" smtClean="0">
                <a:solidFill>
                  <a:srgbClr val="0070C0"/>
                </a:solidFill>
              </a:rPr>
              <a:t>	Yukarıdaki tanım aşağıdakilerden hangisi için yapılmıştır?</a:t>
            </a:r>
            <a:endParaRPr lang="tr-TR" sz="2000" dirty="0" smtClean="0">
              <a:solidFill>
                <a:srgbClr val="0070C0"/>
              </a:solidFill>
            </a:endParaRPr>
          </a:p>
          <a:p>
            <a:pPr algn="just">
              <a:buNone/>
            </a:pPr>
            <a:r>
              <a:rPr lang="tr-TR" sz="2000" dirty="0" smtClean="0"/>
              <a:t>	A) Terim        B) Ağız        C) Lehçe        D) Mecaz       E) Dil</a:t>
            </a:r>
          </a:p>
          <a:p>
            <a:pPr algn="just">
              <a:buNone/>
            </a:pPr>
            <a:r>
              <a:rPr lang="tr-TR" sz="2000" dirty="0" smtClean="0"/>
              <a:t> </a:t>
            </a:r>
          </a:p>
          <a:p>
            <a:pPr algn="just">
              <a:buNone/>
            </a:pPr>
            <a:r>
              <a:rPr lang="tr-TR" sz="2000" b="1" i="1" dirty="0" smtClean="0">
                <a:solidFill>
                  <a:srgbClr val="0070C0"/>
                </a:solidFill>
              </a:rPr>
              <a:t>5. 	Aşağıdakilerden hangisi dilin canlı bir varlık olduğunun göstergesidir?</a:t>
            </a:r>
            <a:endParaRPr lang="tr-TR" sz="2000" dirty="0" smtClean="0">
              <a:solidFill>
                <a:srgbClr val="0070C0"/>
              </a:solidFill>
            </a:endParaRPr>
          </a:p>
          <a:p>
            <a:pPr algn="just">
              <a:buNone/>
            </a:pPr>
            <a:r>
              <a:rPr lang="tr-TR" sz="2000" dirty="0" smtClean="0"/>
              <a:t>	A) Dil, bir işaretler sistemidir.</a:t>
            </a:r>
          </a:p>
          <a:p>
            <a:pPr algn="just">
              <a:buNone/>
            </a:pPr>
            <a:r>
              <a:rPr lang="tr-TR" sz="2000" dirty="0" smtClean="0"/>
              <a:t>	B) Dil, toplumun gelişimine bağlı olarak değişir ve gelişir.</a:t>
            </a:r>
          </a:p>
          <a:p>
            <a:pPr algn="just">
              <a:buNone/>
            </a:pPr>
            <a:r>
              <a:rPr lang="tr-TR" sz="2000" dirty="0" smtClean="0"/>
              <a:t>	C) Dil, toplum bireyleri arasında ortak duygular oluşturur.</a:t>
            </a:r>
          </a:p>
          <a:p>
            <a:pPr algn="just">
              <a:buNone/>
            </a:pPr>
            <a:r>
              <a:rPr lang="tr-TR" sz="2000" dirty="0" smtClean="0"/>
              <a:t>	D) Dille millî kültür arasında bağ vardır.</a:t>
            </a:r>
          </a:p>
          <a:p>
            <a:pPr algn="just">
              <a:buNone/>
            </a:pPr>
            <a:r>
              <a:rPr lang="tr-TR" sz="2000" dirty="0" smtClean="0"/>
              <a:t>	E) Dil, toplumda insanlar arasında anlaşmayı sağlar.</a:t>
            </a:r>
          </a:p>
          <a:p>
            <a:pPr algn="just">
              <a:buNone/>
            </a:pPr>
            <a:endParaRPr lang="tr-TR" sz="20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19</a:t>
            </a:fld>
            <a:endParaRPr lang="tr-TR"/>
          </a:p>
        </p:txBody>
      </p:sp>
    </p:spTree>
    <p:extLst>
      <p:ext uri="{BB962C8B-B14F-4D97-AF65-F5344CB8AC3E}">
        <p14:creationId xmlns="" xmlns:p14="http://schemas.microsoft.com/office/powerpoint/2010/main" val="19501787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772816"/>
            <a:ext cx="8072494" cy="4566077"/>
          </a:xfrm>
        </p:spPr>
        <p:txBody>
          <a:bodyPr/>
          <a:lstStyle/>
          <a:p>
            <a:pPr marL="0" indent="0" algn="just">
              <a:lnSpc>
                <a:spcPct val="150000"/>
              </a:lnSpc>
              <a:buNone/>
            </a:pPr>
            <a:r>
              <a:rPr lang="tr-TR" sz="2200" dirty="0" smtClean="0"/>
              <a:t>	Dil, bütün canlılarda ortak bir bildirim aracıdır. Canlılar arasında bir bilgi alışverişi bulunmaktadır. Doğada bulunan canlılar çıkardıkları birtakım seslerle bu anlaşmayı sağlamaktadır. </a:t>
            </a:r>
          </a:p>
          <a:p>
            <a:pPr marL="0" indent="0" algn="just">
              <a:lnSpc>
                <a:spcPct val="150000"/>
              </a:lnSpc>
              <a:buNone/>
            </a:pPr>
            <a:r>
              <a:rPr lang="tr-TR" sz="2200" dirty="0"/>
              <a:t> </a:t>
            </a:r>
            <a:r>
              <a:rPr lang="tr-TR" sz="2200" dirty="0" smtClean="0"/>
              <a:t>        Karıncaların yiyecek buldukları zaman bıraktıkları madde ile diğer karıncalara haber vermelerinde, Yunus balıklarının veya balinaların titreşime dayalı seslerle anlaşmalarında bir bildirim vardır. </a:t>
            </a:r>
            <a:endParaRPr lang="tr-TR" sz="2200" dirty="0"/>
          </a:p>
        </p:txBody>
      </p:sp>
      <p:sp>
        <p:nvSpPr>
          <p:cNvPr id="6" name="5 Başlık"/>
          <p:cNvSpPr>
            <a:spLocks noGrp="1"/>
          </p:cNvSpPr>
          <p:nvPr>
            <p:ph type="title"/>
          </p:nvPr>
        </p:nvSpPr>
        <p:spPr>
          <a:xfrm>
            <a:off x="1475656" y="980728"/>
            <a:ext cx="7248547" cy="863600"/>
          </a:xfrm>
        </p:spPr>
        <p:txBody>
          <a:bodyPr>
            <a:normAutofit/>
          </a:bodyPr>
          <a:lstStyle/>
          <a:p>
            <a:r>
              <a:rPr lang="tr-TR" sz="2800" b="1" dirty="0" smtClean="0">
                <a:solidFill>
                  <a:schemeClr val="accent2">
                    <a:lumMod val="60000"/>
                    <a:lumOff val="40000"/>
                  </a:schemeClr>
                </a:solidFill>
              </a:rPr>
              <a:t>1. Dilin Tanımı</a:t>
            </a:r>
            <a:endParaRPr lang="tr-TR" sz="28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a:t>
            </a:fld>
            <a:endParaRPr lang="tr-T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smtClean="0">
                <a:solidFill>
                  <a:schemeClr val="accent2">
                    <a:lumMod val="60000"/>
                    <a:lumOff val="40000"/>
                  </a:schemeClr>
                </a:solidFill>
              </a:rPr>
              <a:t> Cevaplar: 1.C 2.C 3.A 4.E 5.B</a:t>
            </a:r>
            <a:br>
              <a:rPr lang="tr-TR" b="1" dirty="0" smtClean="0">
                <a:solidFill>
                  <a:schemeClr val="accent2">
                    <a:lumMod val="60000"/>
                    <a:lumOff val="40000"/>
                  </a:schemeClr>
                </a:solidFill>
              </a:rPr>
            </a:br>
            <a:endParaRPr lang="tr-TR" dirty="0" smtClean="0">
              <a:solidFill>
                <a:schemeClr val="accent2">
                  <a:lumMod val="60000"/>
                  <a:lumOff val="40000"/>
                </a:schemeClr>
              </a:solidFill>
            </a:endParaRPr>
          </a:p>
          <a:p>
            <a:endParaRPr lang="tr-TR"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20</a:t>
            </a:fld>
            <a:endParaRPr lang="tr-T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b="1" dirty="0" smtClean="0">
                <a:solidFill>
                  <a:schemeClr val="accent2">
                    <a:lumMod val="60000"/>
                    <a:lumOff val="40000"/>
                  </a:schemeClr>
                </a:solidFill>
              </a:rPr>
              <a:t>KAYNAKÇA</a:t>
            </a:r>
            <a:endParaRPr lang="tr-TR" sz="2800" b="1" dirty="0">
              <a:solidFill>
                <a:schemeClr val="accent2">
                  <a:lumMod val="60000"/>
                  <a:lumOff val="40000"/>
                </a:schemeClr>
              </a:solidFill>
            </a:endParaRPr>
          </a:p>
        </p:txBody>
      </p:sp>
      <p:sp>
        <p:nvSpPr>
          <p:cNvPr id="3" name="2 İçerik Yer Tutucusu"/>
          <p:cNvSpPr>
            <a:spLocks noGrp="1"/>
          </p:cNvSpPr>
          <p:nvPr>
            <p:ph idx="1"/>
          </p:nvPr>
        </p:nvSpPr>
        <p:spPr>
          <a:xfrm>
            <a:off x="642910" y="1533546"/>
            <a:ext cx="7786742" cy="4895850"/>
          </a:xfrm>
        </p:spPr>
        <p:txBody>
          <a:bodyPr>
            <a:normAutofit fontScale="92500"/>
          </a:bodyPr>
          <a:lstStyle/>
          <a:p>
            <a:pPr>
              <a:lnSpc>
                <a:spcPct val="150000"/>
              </a:lnSpc>
            </a:pPr>
            <a:r>
              <a:rPr lang="tr-TR" sz="2200" dirty="0" smtClean="0"/>
              <a:t>AKSAN, Doğan (1979), </a:t>
            </a:r>
            <a:r>
              <a:rPr lang="tr-TR" sz="2200" i="1" dirty="0" smtClean="0"/>
              <a:t>Her Yönüyle Dil (Ana Çizgileriyle Dilbilim),</a:t>
            </a:r>
            <a:r>
              <a:rPr lang="tr-TR" sz="2200" b="1" dirty="0" smtClean="0"/>
              <a:t> </a:t>
            </a:r>
            <a:r>
              <a:rPr lang="tr-TR" sz="2200" dirty="0" smtClean="0"/>
              <a:t>Ankara: TDK Yayınları.</a:t>
            </a:r>
          </a:p>
          <a:p>
            <a:pPr>
              <a:lnSpc>
                <a:spcPct val="150000"/>
              </a:lnSpc>
            </a:pPr>
            <a:r>
              <a:rPr lang="tr-TR" sz="2200" dirty="0" smtClean="0"/>
              <a:t>ERGİN, Muharrem (1994), </a:t>
            </a:r>
            <a:r>
              <a:rPr lang="tr-TR" sz="2200" i="1" dirty="0" smtClean="0"/>
              <a:t>Üniversiteler için Türk Dili,</a:t>
            </a:r>
            <a:r>
              <a:rPr lang="tr-TR" sz="2200" dirty="0" smtClean="0"/>
              <a:t> İstanbul: Bayrak Yayınları.</a:t>
            </a:r>
          </a:p>
          <a:p>
            <a:pPr>
              <a:lnSpc>
                <a:spcPct val="150000"/>
              </a:lnSpc>
            </a:pPr>
            <a:r>
              <a:rPr lang="tr-TR" sz="2200" dirty="0" smtClean="0"/>
              <a:t>KAPLAN, Mehmet (1985), </a:t>
            </a:r>
            <a:r>
              <a:rPr lang="tr-TR" sz="2200" i="1" dirty="0" smtClean="0"/>
              <a:t>Kültür ve Dil,</a:t>
            </a:r>
            <a:r>
              <a:rPr lang="tr-TR" sz="2200" dirty="0" smtClean="0"/>
              <a:t> İstanbul: Dergâh Yayınları.</a:t>
            </a:r>
          </a:p>
          <a:p>
            <a:pPr>
              <a:lnSpc>
                <a:spcPct val="150000"/>
              </a:lnSpc>
            </a:pPr>
            <a:r>
              <a:rPr lang="tr-TR" sz="2200" dirty="0" smtClean="0"/>
              <a:t>KORKMAZ, Zeynep (1992), </a:t>
            </a:r>
            <a:r>
              <a:rPr lang="tr-TR" sz="2200" i="1" dirty="0" smtClean="0"/>
              <a:t>Gramer Terimleri Sözlüğü</a:t>
            </a:r>
            <a:r>
              <a:rPr lang="tr-TR" sz="2200" dirty="0" smtClean="0"/>
              <a:t>, Ankara: TDK Yayınları.</a:t>
            </a:r>
          </a:p>
          <a:p>
            <a:pPr>
              <a:lnSpc>
                <a:spcPct val="150000"/>
              </a:lnSpc>
            </a:pPr>
            <a:r>
              <a:rPr lang="tr-TR" sz="2200" dirty="0" smtClean="0"/>
              <a:t>KORKMAZ, Zeynep (2005), </a:t>
            </a:r>
            <a:r>
              <a:rPr lang="tr-TR" sz="2200" i="1" dirty="0" smtClean="0"/>
              <a:t>Türk Dili ve Kompozisyon</a:t>
            </a:r>
            <a:r>
              <a:rPr lang="tr-TR" sz="2200" dirty="0" smtClean="0"/>
              <a:t>, Ankara: Ekin Kitabevi. </a:t>
            </a:r>
          </a:p>
          <a:p>
            <a:pPr>
              <a:lnSpc>
                <a:spcPct val="150000"/>
              </a:lnSpc>
            </a:pP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21</a:t>
            </a:fld>
            <a:endParaRPr lang="tr-TR"/>
          </a:p>
        </p:txBody>
      </p:sp>
    </p:spTree>
    <p:extLst>
      <p:ext uri="{BB962C8B-B14F-4D97-AF65-F5344CB8AC3E}">
        <p14:creationId xmlns="" xmlns:p14="http://schemas.microsoft.com/office/powerpoint/2010/main" val="12951544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071546"/>
            <a:ext cx="7929618" cy="5072098"/>
          </a:xfrm>
        </p:spPr>
        <p:txBody>
          <a:bodyPr>
            <a:normAutofit fontScale="62500" lnSpcReduction="20000"/>
          </a:bodyPr>
          <a:lstStyle/>
          <a:p>
            <a:pPr marL="0" indent="0" algn="just">
              <a:lnSpc>
                <a:spcPct val="150000"/>
              </a:lnSpc>
              <a:buNone/>
            </a:pPr>
            <a:r>
              <a:rPr lang="tr-TR" sz="2200" dirty="0" smtClean="0"/>
              <a:t>	</a:t>
            </a:r>
          </a:p>
          <a:p>
            <a:pPr marL="0" indent="0" algn="just">
              <a:lnSpc>
                <a:spcPct val="150000"/>
              </a:lnSpc>
              <a:buNone/>
            </a:pPr>
            <a:r>
              <a:rPr lang="tr-TR" sz="2900" dirty="0" smtClean="0"/>
              <a:t>Türkçe </a:t>
            </a:r>
            <a:r>
              <a:rPr lang="tr-TR" sz="2900" dirty="0" err="1" smtClean="0"/>
              <a:t>Sözlük’te</a:t>
            </a:r>
            <a:r>
              <a:rPr lang="tr-TR" sz="2900" dirty="0" smtClean="0"/>
              <a:t> kültür şu şekilde tanımlanmaktadır: </a:t>
            </a:r>
          </a:p>
          <a:p>
            <a:pPr marL="0" indent="0" algn="just">
              <a:lnSpc>
                <a:spcPct val="150000"/>
              </a:lnSpc>
              <a:buNone/>
            </a:pPr>
            <a:r>
              <a:rPr lang="tr-TR" sz="2900" dirty="0" smtClean="0"/>
              <a:t>1. Tarihî, toplumsal gelişme süreci içinde yaratılan bütün maddi ve manevi değerler ile bunları yaratmada, sonraki nesillere iletmede kullanılan, insanın doğal ve toplumsal çerçevesine egemenliğinin ölçüsünü gösteren araçların bütünü, hars, ekin. </a:t>
            </a:r>
          </a:p>
          <a:p>
            <a:pPr marL="0" indent="0" algn="just">
              <a:lnSpc>
                <a:spcPct val="150000"/>
              </a:lnSpc>
              <a:buNone/>
            </a:pPr>
            <a:r>
              <a:rPr lang="tr-TR" sz="2900" dirty="0" smtClean="0"/>
              <a:t>2. Bir topluma veya halk topluluğuna özgü düşünce ve sanat eserlerinin bütünü. </a:t>
            </a:r>
          </a:p>
          <a:p>
            <a:pPr marL="0" indent="0" algn="just">
              <a:lnSpc>
                <a:spcPct val="150000"/>
              </a:lnSpc>
              <a:buNone/>
            </a:pPr>
            <a:r>
              <a:rPr lang="tr-TR" sz="2900" dirty="0" smtClean="0"/>
              <a:t>3. Muhakeme, zevk ve eleştirme yeteneklerinin öğrenim ve yaşantılar yoluyla geliştirilmiş olan biçimi. </a:t>
            </a:r>
          </a:p>
          <a:p>
            <a:pPr marL="0" indent="0" algn="just">
              <a:lnSpc>
                <a:spcPct val="150000"/>
              </a:lnSpc>
              <a:buNone/>
            </a:pPr>
            <a:r>
              <a:rPr lang="tr-TR" sz="2900" dirty="0" smtClean="0"/>
              <a:t>4. Bireyin kazandığı bilgi. </a:t>
            </a:r>
          </a:p>
          <a:p>
            <a:pPr marL="0" indent="0" algn="just">
              <a:lnSpc>
                <a:spcPct val="150000"/>
              </a:lnSpc>
              <a:buNone/>
            </a:pPr>
            <a:r>
              <a:rPr lang="tr-TR" sz="2900" dirty="0" smtClean="0"/>
              <a:t>5. Tarım. </a:t>
            </a:r>
          </a:p>
          <a:p>
            <a:pPr marL="0" indent="0" algn="just">
              <a:lnSpc>
                <a:spcPct val="150000"/>
              </a:lnSpc>
              <a:buNone/>
            </a:pPr>
            <a:r>
              <a:rPr lang="tr-TR" sz="2900" dirty="0" smtClean="0"/>
              <a:t>6. Uygun biyolojik şartlarda bir mikrop türünü üretme (Türkçe Sözlük 2011:1558).	</a:t>
            </a:r>
          </a:p>
        </p:txBody>
      </p:sp>
      <p:sp>
        <p:nvSpPr>
          <p:cNvPr id="6" name="5 Başlık"/>
          <p:cNvSpPr>
            <a:spLocks noGrp="1"/>
          </p:cNvSpPr>
          <p:nvPr>
            <p:ph type="title"/>
          </p:nvPr>
        </p:nvSpPr>
        <p:spPr>
          <a:xfrm>
            <a:off x="428596" y="428604"/>
            <a:ext cx="7521759" cy="714380"/>
          </a:xfrm>
        </p:spPr>
        <p:txBody>
          <a:bodyPr>
            <a:normAutofit/>
          </a:bodyPr>
          <a:lstStyle/>
          <a:p>
            <a:r>
              <a:rPr lang="tr-TR" sz="2800" b="1" dirty="0" smtClean="0">
                <a:solidFill>
                  <a:schemeClr val="accent2">
                    <a:lumMod val="60000"/>
                    <a:lumOff val="40000"/>
                  </a:schemeClr>
                </a:solidFill>
              </a:rPr>
              <a:t>1. Kültürün Tanımı ve Özellikleri</a:t>
            </a:r>
            <a:endParaRPr lang="tr-TR" sz="2800" b="1"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dirty="0" smtClean="0"/>
              <a:t>Çukurova Üniversitesi Türk Dili Bölümü</a:t>
            </a:r>
          </a:p>
        </p:txBody>
      </p:sp>
      <p:sp>
        <p:nvSpPr>
          <p:cNvPr id="5" name="Slayt Numarası Yer Tutucusu 4"/>
          <p:cNvSpPr>
            <a:spLocks noGrp="1"/>
          </p:cNvSpPr>
          <p:nvPr>
            <p:ph type="sldNum" sz="quarter" idx="12"/>
          </p:nvPr>
        </p:nvSpPr>
        <p:spPr/>
        <p:txBody>
          <a:bodyPr/>
          <a:lstStyle/>
          <a:p>
            <a:fld id="{1BD32E9B-782C-495C-8D4F-D85C593FAEB2}" type="slidenum">
              <a:rPr lang="tr-TR" smtClean="0"/>
              <a:pPr/>
              <a:t>22</a:t>
            </a:fld>
            <a:endParaRPr lang="tr-TR"/>
          </a:p>
        </p:txBody>
      </p:sp>
    </p:spTree>
    <p:extLst>
      <p:ext uri="{BB962C8B-B14F-4D97-AF65-F5344CB8AC3E}">
        <p14:creationId xmlns="" xmlns:p14="http://schemas.microsoft.com/office/powerpoint/2010/main" val="165909453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285861"/>
            <a:ext cx="7786742" cy="3714776"/>
          </a:xfrm>
        </p:spPr>
        <p:txBody>
          <a:bodyPr/>
          <a:lstStyle/>
          <a:p>
            <a:pPr marL="0" indent="0" algn="just">
              <a:lnSpc>
                <a:spcPct val="150000"/>
              </a:lnSpc>
              <a:buNone/>
            </a:pPr>
            <a:r>
              <a:rPr lang="tr-TR" sz="2200" dirty="0" smtClean="0"/>
              <a:t>Ziya Gökalp kültürü şöyle ifade eder: “Bir milletin dinî, ahlaki, akli, estetik, lisani, iktisadi ve fennî hayatlarının ahenkli bir bütünüdür.” (Gökalp 1975: 27) </a:t>
            </a:r>
          </a:p>
          <a:p>
            <a:pPr marL="0" indent="0" algn="just">
              <a:lnSpc>
                <a:spcPct val="150000"/>
              </a:lnSpc>
              <a:buNone/>
            </a:pPr>
            <a:r>
              <a:rPr lang="tr-TR" sz="2200" dirty="0" smtClean="0"/>
              <a:t>Bozkurt Güvenç kültür için “Kültür, toplum, insanoğlu, eğitim süreci ve kültürel muhteva gibi değişkenlerin ve bunlar arasındaki karmaşık ilişkilerin bir işlevidir.” (Güvenç, 1994: 101) demektedir.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23</a:t>
            </a:fld>
            <a:endParaRPr lang="tr-TR"/>
          </a:p>
        </p:txBody>
      </p:sp>
    </p:spTree>
    <p:extLst>
      <p:ext uri="{BB962C8B-B14F-4D97-AF65-F5344CB8AC3E}">
        <p14:creationId xmlns="" xmlns:p14="http://schemas.microsoft.com/office/powerpoint/2010/main" val="46963541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285861"/>
            <a:ext cx="7858180" cy="4286279"/>
          </a:xfrm>
        </p:spPr>
        <p:txBody>
          <a:bodyPr/>
          <a:lstStyle/>
          <a:p>
            <a:pPr marL="0" indent="0" algn="just">
              <a:lnSpc>
                <a:spcPct val="150000"/>
              </a:lnSpc>
              <a:buNone/>
            </a:pPr>
            <a:r>
              <a:rPr lang="tr-TR" sz="2200" dirty="0" smtClean="0"/>
              <a:t>UNESCO tarafından düzenlenen Dünya Kültür Politikaları Konferansı Sonuç Bildirgesi’nde yer alan kültür tanımına göre “En geniş anlamıyla kültür, bir toplumu ya da toplumsal bir grubu tanımlayan belirgin maddi, manevi, zihinsel ve duygusal özelliklerin bileşiminden oluşan bir bütün ve sadece bilim ve edebiyatı değil, aynı zamanda yaşam biçimlerini, insanın temel haklarını, değer yargılarını, geleneklerini ve inançlarını da kapsayan bir olgu”dur. (UNESCO, 1982)</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24</a:t>
            </a:fld>
            <a:endParaRPr lang="tr-TR"/>
          </a:p>
        </p:txBody>
      </p:sp>
    </p:spTree>
    <p:extLst>
      <p:ext uri="{BB962C8B-B14F-4D97-AF65-F5344CB8AC3E}">
        <p14:creationId xmlns="" xmlns:p14="http://schemas.microsoft.com/office/powerpoint/2010/main" val="135566277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3244" y="1142984"/>
            <a:ext cx="8143932" cy="5286412"/>
          </a:xfrm>
        </p:spPr>
        <p:txBody>
          <a:bodyPr>
            <a:normAutofit/>
          </a:bodyPr>
          <a:lstStyle/>
          <a:p>
            <a:pPr marL="0" indent="0" algn="just">
              <a:lnSpc>
                <a:spcPct val="150000"/>
              </a:lnSpc>
              <a:buNone/>
            </a:pPr>
            <a:r>
              <a:rPr lang="tr-TR" sz="2200" dirty="0" smtClean="0"/>
              <a:t>“Kültür, sadece tabiatın insan eliyle işlenmesi değil, bizzat insanın ahlaki, sosyal, entelektüel, teknik istidat ve kabiliyetlerinin geliştirilmesi demektir.” (Abadan,1956:174)	</a:t>
            </a:r>
          </a:p>
          <a:p>
            <a:pPr marL="0" indent="0" algn="just">
              <a:lnSpc>
                <a:spcPct val="150000"/>
              </a:lnSpc>
              <a:buNone/>
            </a:pPr>
            <a:r>
              <a:rPr lang="tr-TR" sz="2200" dirty="0" smtClean="0"/>
              <a:t>Burada </a:t>
            </a:r>
            <a:r>
              <a:rPr lang="tr-TR" sz="2200" dirty="0"/>
              <a:t>ifade edilmek istenen insanın eğitimidir. İnsan, doğuştan potansiyel olarak pek çok yeteneği getirmekle birlikte uygun ortam bulamazsa, bunları ortaya çıkarmak mümkün olamaz. </a:t>
            </a:r>
            <a:r>
              <a:rPr lang="tr-TR" sz="2200" dirty="0" smtClean="0"/>
              <a:t>                    </a:t>
            </a:r>
            <a:r>
              <a:rPr lang="tr-TR" sz="2200" dirty="0" err="1" smtClean="0"/>
              <a:t>Tylor'a</a:t>
            </a:r>
            <a:r>
              <a:rPr lang="tr-TR" sz="2200" dirty="0" smtClean="0"/>
              <a:t> göre kültür, “Bilgileri, inançları, sanatı, hukuku, morali, töreleri, kişinin toplumdan edindiği bütün istidat ve alışkanlıkları içeren karmaşık bir bütündür.” (Soysal 1985:236) </a:t>
            </a:r>
            <a:r>
              <a:rPr lang="tr-TR" sz="2200" dirty="0" err="1" smtClean="0"/>
              <a:t>Tylor</a:t>
            </a:r>
            <a:r>
              <a:rPr lang="tr-TR" sz="2200" dirty="0" smtClean="0"/>
              <a:t>, kültür sözcüğü ile maddi kültürden çok, manevi kültürü kastetmektedir.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25</a:t>
            </a:fld>
            <a:endParaRPr lang="tr-TR"/>
          </a:p>
        </p:txBody>
      </p:sp>
    </p:spTree>
    <p:extLst>
      <p:ext uri="{BB962C8B-B14F-4D97-AF65-F5344CB8AC3E}">
        <p14:creationId xmlns="" xmlns:p14="http://schemas.microsoft.com/office/powerpoint/2010/main" val="12912496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85861"/>
            <a:ext cx="7858180" cy="3714775"/>
          </a:xfrm>
        </p:spPr>
        <p:txBody>
          <a:bodyPr/>
          <a:lstStyle/>
          <a:p>
            <a:pPr marL="0" indent="0" algn="just">
              <a:lnSpc>
                <a:spcPct val="150000"/>
              </a:lnSpc>
              <a:buNone/>
            </a:pPr>
            <a:r>
              <a:rPr lang="tr-TR" sz="2200" dirty="0" smtClean="0"/>
              <a:t>Hilmi Ziya </a:t>
            </a:r>
            <a:r>
              <a:rPr lang="tr-TR" sz="2200" dirty="0" err="1" smtClean="0"/>
              <a:t>Ülken'e</a:t>
            </a:r>
            <a:r>
              <a:rPr lang="tr-TR" sz="2200" dirty="0" smtClean="0"/>
              <a:t> göre kültür, “Milletin içinde bulunduğu medeniyet şartlarına göre yarattığı bütün dil, ilim, sanat, felsefe, örf ve âdetler ve bunların toplamıdır.” (Ülken 1948:7)</a:t>
            </a:r>
          </a:p>
          <a:p>
            <a:pPr marL="0" indent="0" algn="just">
              <a:lnSpc>
                <a:spcPct val="150000"/>
              </a:lnSpc>
              <a:buNone/>
            </a:pPr>
            <a:r>
              <a:rPr lang="tr-TR" sz="2200" dirty="0" smtClean="0"/>
              <a:t>Sonuçta kültür bir milletin yaşayış tarzı, maddi ve manevi yönlerini içine alan değerler topluluğudur. Bir milletin dili, dini, gelenek ve görenekleri, sanat eserleri kültürün başta gelen </a:t>
            </a:r>
            <a:r>
              <a:rPr lang="tr-TR" sz="2200" dirty="0" err="1" smtClean="0"/>
              <a:t>ögeleridir</a:t>
            </a:r>
            <a:r>
              <a:rPr lang="tr-TR" sz="2200" dirty="0" smtClean="0"/>
              <a:t>.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26</a:t>
            </a:fld>
            <a:endParaRPr lang="tr-TR"/>
          </a:p>
        </p:txBody>
      </p:sp>
    </p:spTree>
    <p:extLst>
      <p:ext uri="{BB962C8B-B14F-4D97-AF65-F5344CB8AC3E}">
        <p14:creationId xmlns="" xmlns:p14="http://schemas.microsoft.com/office/powerpoint/2010/main" val="35145692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85786" y="1285861"/>
            <a:ext cx="7786742" cy="5143536"/>
          </a:xfrm>
        </p:spPr>
        <p:txBody>
          <a:bodyPr/>
          <a:lstStyle/>
          <a:p>
            <a:pPr marL="0" indent="0" algn="just">
              <a:lnSpc>
                <a:spcPct val="150000"/>
              </a:lnSpc>
              <a:buNone/>
            </a:pPr>
            <a:r>
              <a:rPr lang="tr-TR" sz="2200" dirty="0" smtClean="0"/>
              <a:t>İnsanların kullandıkları çeşitli alet ve eşyalar, ev şekilleri, giyim kuşam tarzları, yemek ve beslenme şekilleri gibi maddi yaşama düzeni ile ilgili olanları maddi kültür; dil, din, tarih, gelenek ve görenek, hukuk, ahlak gibi yaşayışın manevi yönü ile ilgili olanları da manevi kültür içinde yer almaktadır.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27</a:t>
            </a:fld>
            <a:endParaRPr lang="tr-TR"/>
          </a:p>
        </p:txBody>
      </p:sp>
    </p:spTree>
    <p:extLst>
      <p:ext uri="{BB962C8B-B14F-4D97-AF65-F5344CB8AC3E}">
        <p14:creationId xmlns="" xmlns:p14="http://schemas.microsoft.com/office/powerpoint/2010/main" val="100247206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560477"/>
            <a:ext cx="7929618" cy="4654605"/>
          </a:xfrm>
        </p:spPr>
        <p:txBody>
          <a:bodyPr>
            <a:normAutofit/>
          </a:bodyPr>
          <a:lstStyle/>
          <a:p>
            <a:pPr marL="0" indent="0" algn="just">
              <a:lnSpc>
                <a:spcPct val="150000"/>
              </a:lnSpc>
              <a:buNone/>
            </a:pPr>
            <a:r>
              <a:rPr lang="tr-TR" sz="2200" b="1" dirty="0" smtClean="0">
                <a:solidFill>
                  <a:schemeClr val="accent2">
                    <a:lumMod val="60000"/>
                    <a:lumOff val="40000"/>
                  </a:schemeClr>
                </a:solidFill>
              </a:rPr>
              <a:t>1. </a:t>
            </a:r>
            <a:r>
              <a:rPr lang="tr-TR" sz="2200" dirty="0" smtClean="0"/>
              <a:t>Kültür canlı ve doğal bir varlık niteliğindedir. Hareketli bir yapıya sahiptir. Bir toplumun yaşama düzenine bağlı olarak doğup gelişir. </a:t>
            </a:r>
          </a:p>
          <a:p>
            <a:pPr marL="0" indent="0" algn="just">
              <a:lnSpc>
                <a:spcPct val="150000"/>
              </a:lnSpc>
              <a:buNone/>
            </a:pPr>
            <a:r>
              <a:rPr lang="tr-TR" sz="2200" b="1" dirty="0" smtClean="0">
                <a:solidFill>
                  <a:schemeClr val="accent2">
                    <a:lumMod val="60000"/>
                    <a:lumOff val="40000"/>
                  </a:schemeClr>
                </a:solidFill>
              </a:rPr>
              <a:t>2. </a:t>
            </a:r>
            <a:r>
              <a:rPr lang="tr-TR" sz="2200" dirty="0" smtClean="0"/>
              <a:t>Kültür, toplumun ortak malıdır ve kapsamlıdır. Toplumdan ayrı düşünülemez. Kültürün kişilerin üstüne çıkarak topluma hükmeden kuralları vardır. Bu kurallara, bu düzene aykırı davranışlar ve dış müdahaleler, onun sağlıklı yol alışını engeller; varlığını tehlikeye sokar. Bu gibi durumlarda kültür gereken tepkiyi de gösterir. </a:t>
            </a:r>
          </a:p>
        </p:txBody>
      </p:sp>
      <p:sp>
        <p:nvSpPr>
          <p:cNvPr id="6" name="5 Başlık"/>
          <p:cNvSpPr>
            <a:spLocks noGrp="1"/>
          </p:cNvSpPr>
          <p:nvPr>
            <p:ph type="title"/>
          </p:nvPr>
        </p:nvSpPr>
        <p:spPr>
          <a:xfrm>
            <a:off x="500035" y="714356"/>
            <a:ext cx="8072494" cy="863600"/>
          </a:xfrm>
        </p:spPr>
        <p:txBody>
          <a:bodyPr>
            <a:normAutofit/>
          </a:bodyPr>
          <a:lstStyle/>
          <a:p>
            <a:r>
              <a:rPr lang="tr-TR" sz="2800" b="1" dirty="0" smtClean="0">
                <a:solidFill>
                  <a:schemeClr val="accent2">
                    <a:lumMod val="60000"/>
                    <a:lumOff val="40000"/>
                  </a:schemeClr>
                </a:solidFill>
              </a:rPr>
              <a:t>2. Kültürün Özellikleri</a:t>
            </a:r>
            <a:endParaRPr lang="tr-TR" sz="2800" b="1"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28</a:t>
            </a:fld>
            <a:endParaRPr lang="tr-TR"/>
          </a:p>
        </p:txBody>
      </p:sp>
    </p:spTree>
    <p:extLst>
      <p:ext uri="{BB962C8B-B14F-4D97-AF65-F5344CB8AC3E}">
        <p14:creationId xmlns="" xmlns:p14="http://schemas.microsoft.com/office/powerpoint/2010/main" val="149707504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142985"/>
            <a:ext cx="8001056" cy="5214974"/>
          </a:xfrm>
        </p:spPr>
        <p:txBody>
          <a:bodyPr>
            <a:normAutofit fontScale="92500"/>
          </a:bodyPr>
          <a:lstStyle/>
          <a:p>
            <a:pPr marL="0" indent="0" algn="just">
              <a:lnSpc>
                <a:spcPct val="150000"/>
              </a:lnSpc>
              <a:buNone/>
            </a:pPr>
            <a:r>
              <a:rPr lang="tr-TR" b="1" dirty="0" smtClean="0">
                <a:solidFill>
                  <a:schemeClr val="accent2">
                    <a:lumMod val="60000"/>
                    <a:lumOff val="40000"/>
                  </a:schemeClr>
                </a:solidFill>
              </a:rPr>
              <a:t>3</a:t>
            </a:r>
            <a:r>
              <a:rPr lang="tr-TR" sz="2200" b="1" dirty="0" smtClean="0">
                <a:solidFill>
                  <a:schemeClr val="accent2">
                    <a:lumMod val="60000"/>
                    <a:lumOff val="40000"/>
                  </a:schemeClr>
                </a:solidFill>
              </a:rPr>
              <a:t>.</a:t>
            </a:r>
            <a:r>
              <a:rPr lang="tr-TR" sz="2200" b="1" dirty="0" smtClean="0">
                <a:solidFill>
                  <a:srgbClr val="FF0000"/>
                </a:solidFill>
              </a:rPr>
              <a:t> </a:t>
            </a:r>
            <a:r>
              <a:rPr lang="tr-TR" dirty="0" smtClean="0"/>
              <a:t>Kültür özgün ve millî bir kişilik yapısına sahiptir. “kilim” nesnesi özgünlük özelliğini gösteren iyi bir örnektir. Bir yabancı kilimi görmek için ülkesinden gelebilmektedir. “saz”, millî kültürümüzün önemli bir unsurudur. Bize has, bize aittir ve sadece bir müzik aleti değil, gerisinde barındırdıklarıyla milletimizin kimliğini ifade eder.</a:t>
            </a:r>
          </a:p>
          <a:p>
            <a:pPr marL="0" indent="0">
              <a:lnSpc>
                <a:spcPct val="150000"/>
              </a:lnSpc>
              <a:buNone/>
            </a:pPr>
            <a:r>
              <a:rPr lang="tr-TR" dirty="0" smtClean="0"/>
              <a:t>Burada medeniyet kavramına da değinelim. Kültür millî, medeniyet ise milletlerarasıdır. Medeniyet insani evrensel değerler bütünü, bilim ve teknolojide gelişmişlik olarak tanımlanır. Kültür değişmeleri uzun bir dönem gerektirirken medeniyet kısa bir süre içinde değişimini gerçekleştirir.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29</a:t>
            </a:fld>
            <a:endParaRPr lang="tr-TR"/>
          </a:p>
        </p:txBody>
      </p:sp>
    </p:spTree>
    <p:extLst>
      <p:ext uri="{BB962C8B-B14F-4D97-AF65-F5344CB8AC3E}">
        <p14:creationId xmlns="" xmlns:p14="http://schemas.microsoft.com/office/powerpoint/2010/main" val="4145825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285860"/>
            <a:ext cx="8072494" cy="5267347"/>
          </a:xfrm>
        </p:spPr>
        <p:txBody>
          <a:bodyPr/>
          <a:lstStyle/>
          <a:p>
            <a:pPr marL="0" indent="0" algn="just">
              <a:lnSpc>
                <a:spcPct val="150000"/>
              </a:lnSpc>
              <a:buNone/>
            </a:pPr>
            <a:r>
              <a:rPr lang="tr-TR" sz="2200" dirty="0" smtClean="0"/>
              <a:t>	 İnsanlar arasındaki jestler, mimikler kısacası beden dilinin kullanımı bildirimin araçlarıdır. Bunun yanında trafik işaretleri, matematik işaretleri, renkler, semboller, kişiler arasındaki mesafeler aslında birer bildirim örneğidir. Kısacası canlılar arasındaki bilgi alışverişine bildirim adı verilmektedir. Bir başka tanım şu şekildedir: “Bir araç vazifesi gören ilkel veya gelişmiş bir işaret sisteminden yararlanılarak bir bilginin, bir duygunun bir yerden başka bir yere, bir zihinden başka bir zihne aktarılması olayıdır.” (Korkmaz 2005:2)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a:t>
            </a:fld>
            <a:endParaRPr lang="tr-T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214422"/>
            <a:ext cx="7858180" cy="5072097"/>
          </a:xfrm>
        </p:spPr>
        <p:txBody>
          <a:bodyPr>
            <a:normAutofit fontScale="77500" lnSpcReduction="20000"/>
          </a:bodyPr>
          <a:lstStyle/>
          <a:p>
            <a:pPr marL="0" indent="0" algn="just">
              <a:lnSpc>
                <a:spcPct val="150000"/>
              </a:lnSpc>
              <a:buNone/>
            </a:pPr>
            <a:r>
              <a:rPr lang="tr-TR" sz="2800" b="1" dirty="0" smtClean="0">
                <a:solidFill>
                  <a:schemeClr val="accent2">
                    <a:lumMod val="60000"/>
                    <a:lumOff val="40000"/>
                  </a:schemeClr>
                </a:solidFill>
              </a:rPr>
              <a:t>4</a:t>
            </a:r>
            <a:r>
              <a:rPr lang="tr-TR" sz="2200" b="1" dirty="0" smtClean="0">
                <a:solidFill>
                  <a:schemeClr val="accent2">
                    <a:lumMod val="60000"/>
                    <a:lumOff val="40000"/>
                  </a:schemeClr>
                </a:solidFill>
              </a:rPr>
              <a:t>.</a:t>
            </a:r>
            <a:r>
              <a:rPr lang="tr-TR" sz="2200" dirty="0" smtClean="0">
                <a:solidFill>
                  <a:schemeClr val="accent2">
                    <a:lumMod val="60000"/>
                    <a:lumOff val="40000"/>
                  </a:schemeClr>
                </a:solidFill>
              </a:rPr>
              <a:t> </a:t>
            </a:r>
            <a:r>
              <a:rPr lang="tr-TR" sz="2800" dirty="0" smtClean="0"/>
              <a:t>Bir kültürün özü asla değiştirilemez ve başka bir kültüre dönüştürülemez. Bu yapılırsa artık o milletten eser kalmaz. </a:t>
            </a:r>
          </a:p>
          <a:p>
            <a:pPr marL="0" indent="0" algn="just">
              <a:lnSpc>
                <a:spcPct val="150000"/>
              </a:lnSpc>
              <a:buNone/>
            </a:pPr>
            <a:r>
              <a:rPr lang="tr-TR" sz="2800" b="1" dirty="0" smtClean="0">
                <a:solidFill>
                  <a:schemeClr val="accent2">
                    <a:lumMod val="60000"/>
                    <a:lumOff val="40000"/>
                  </a:schemeClr>
                </a:solidFill>
              </a:rPr>
              <a:t>5.</a:t>
            </a:r>
            <a:r>
              <a:rPr lang="tr-TR" sz="2800" dirty="0" smtClean="0"/>
              <a:t> Kültür tarihîdir ve süreklilik vasfı taşır. Kültür uzun yıllar boyunca oluşur ve sürekli bir şekilde kuşaktan kuşağa aktarılır. Kültür bir anda oluşmaz, tarihî ve süreklilik özelliğiyle geniş bir alana yayılır.</a:t>
            </a:r>
          </a:p>
          <a:p>
            <a:pPr marL="0" indent="0" algn="just">
              <a:lnSpc>
                <a:spcPct val="150000"/>
              </a:lnSpc>
              <a:buNone/>
            </a:pPr>
            <a:r>
              <a:rPr lang="tr-TR" sz="2800" b="1" dirty="0" smtClean="0">
                <a:solidFill>
                  <a:schemeClr val="accent2">
                    <a:lumMod val="60000"/>
                    <a:lumOff val="40000"/>
                  </a:schemeClr>
                </a:solidFill>
              </a:rPr>
              <a:t>6.</a:t>
            </a:r>
            <a:r>
              <a:rPr lang="tr-TR" sz="2800" dirty="0" smtClean="0"/>
              <a:t> Kültür, topluma mutluluk verir; kişiyi toplumla bütünleştirir. Kültür uyumlu ve dengeli bir bütünün ifadesidir. </a:t>
            </a:r>
          </a:p>
          <a:p>
            <a:pPr marL="0" indent="0" algn="just">
              <a:lnSpc>
                <a:spcPct val="150000"/>
              </a:lnSpc>
              <a:buNone/>
            </a:pPr>
            <a:r>
              <a:rPr lang="tr-TR" sz="2800" b="1" dirty="0" smtClean="0">
                <a:solidFill>
                  <a:schemeClr val="accent2">
                    <a:lumMod val="60000"/>
                    <a:lumOff val="40000"/>
                  </a:schemeClr>
                </a:solidFill>
              </a:rPr>
              <a:t>7.</a:t>
            </a:r>
            <a:r>
              <a:rPr lang="tr-TR" sz="2800" dirty="0" smtClean="0"/>
              <a:t> Kültür eğitim-öğretim, gelenekler, din, dil, sanat, edebiyat, folklor gibi çeşitli kültür ögeleriyle kuşaktan kuşağa aktarılan sosyal bir mirastır.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30</a:t>
            </a:fld>
            <a:endParaRPr lang="tr-TR"/>
          </a:p>
        </p:txBody>
      </p:sp>
    </p:spTree>
    <p:extLst>
      <p:ext uri="{BB962C8B-B14F-4D97-AF65-F5344CB8AC3E}">
        <p14:creationId xmlns="" xmlns:p14="http://schemas.microsoft.com/office/powerpoint/2010/main" val="98662699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447801"/>
            <a:ext cx="7858180" cy="4624405"/>
          </a:xfrm>
        </p:spPr>
        <p:txBody>
          <a:bodyPr>
            <a:normAutofit fontScale="70000" lnSpcReduction="20000"/>
          </a:bodyPr>
          <a:lstStyle/>
          <a:p>
            <a:pPr marL="0" indent="0">
              <a:lnSpc>
                <a:spcPct val="150000"/>
              </a:lnSpc>
              <a:buNone/>
            </a:pPr>
            <a:r>
              <a:rPr lang="tr-TR" sz="2800" dirty="0" smtClean="0"/>
              <a:t>Türk edebiyatı en eski çağlardan bugüne kadar bütün safhaları, devirleri ve sosyal tabakaları ile Türk milletinin hayatını, zevkini, dünya görüşünü, yaratma gücünü gösteren bir duygu, düşünce ve hayal dünyasıdır. </a:t>
            </a:r>
            <a:r>
              <a:rPr lang="tr-TR" sz="2800" dirty="0"/>
              <a:t>Binlerce yıllık Türk tarihinde Türk milletinin gerek sözlü gerekse yazılı bütün yaratmalarının günümüze kadar ulaşabilmesini sağlayan dilin bu aktarım özelliğidir. </a:t>
            </a:r>
            <a:r>
              <a:rPr lang="tr-TR" sz="2800" dirty="0" smtClean="0"/>
              <a:t>                                                                                                             Destanlar</a:t>
            </a:r>
            <a:r>
              <a:rPr lang="tr-TR" sz="2800" dirty="0"/>
              <a:t>, efsaneler, ninniler, masallar, türküler, yazılı eserler vb. </a:t>
            </a:r>
            <a:r>
              <a:rPr lang="tr-TR" sz="2800" smtClean="0"/>
              <a:t>daha </a:t>
            </a:r>
            <a:r>
              <a:rPr lang="tr-TR" sz="2800" dirty="0"/>
              <a:t>nice kültür malzemesi dil sayesinde Türk milletinin </a:t>
            </a:r>
            <a:r>
              <a:rPr lang="tr-TR" sz="2800"/>
              <a:t>hafızasında </a:t>
            </a:r>
            <a:r>
              <a:rPr lang="tr-TR" sz="2800" smtClean="0"/>
              <a:t>kalmış; </a:t>
            </a:r>
            <a:r>
              <a:rPr lang="tr-TR" sz="2800" dirty="0"/>
              <a:t>yazılı ve sözlü bir şekilde günümüze ulaşmış ve milli benliğimizin oluşumunda çok önemli bir rol almıştır. </a:t>
            </a:r>
            <a:endParaRPr lang="tr-TR" sz="2800" dirty="0" smtClean="0"/>
          </a:p>
          <a:p>
            <a:pPr marL="0" indent="0" algn="just">
              <a:lnSpc>
                <a:spcPct val="150000"/>
              </a:lnSpc>
              <a:buNone/>
            </a:pPr>
            <a:r>
              <a:rPr lang="tr-TR" sz="2800" dirty="0" smtClean="0"/>
              <a:t>	</a:t>
            </a:r>
          </a:p>
        </p:txBody>
      </p:sp>
      <p:sp>
        <p:nvSpPr>
          <p:cNvPr id="6" name="5 Başlık"/>
          <p:cNvSpPr>
            <a:spLocks noGrp="1"/>
          </p:cNvSpPr>
          <p:nvPr>
            <p:ph type="title"/>
          </p:nvPr>
        </p:nvSpPr>
        <p:spPr>
          <a:xfrm>
            <a:off x="642910" y="601680"/>
            <a:ext cx="7929618" cy="863600"/>
          </a:xfrm>
        </p:spPr>
        <p:txBody>
          <a:bodyPr>
            <a:normAutofit/>
          </a:bodyPr>
          <a:lstStyle/>
          <a:p>
            <a:r>
              <a:rPr lang="tr-TR" sz="2800" b="1" dirty="0" smtClean="0">
                <a:solidFill>
                  <a:schemeClr val="accent2">
                    <a:lumMod val="60000"/>
                    <a:lumOff val="40000"/>
                  </a:schemeClr>
                </a:solidFill>
              </a:rPr>
              <a:t>3. Dil-Kültür İlişkisi</a:t>
            </a:r>
            <a:endParaRPr lang="tr-TR" sz="28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31</a:t>
            </a:fld>
            <a:endParaRPr lang="tr-TR"/>
          </a:p>
        </p:txBody>
      </p:sp>
    </p:spTree>
    <p:extLst>
      <p:ext uri="{BB962C8B-B14F-4D97-AF65-F5344CB8AC3E}">
        <p14:creationId xmlns="" xmlns:p14="http://schemas.microsoft.com/office/powerpoint/2010/main" val="268739516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285861"/>
            <a:ext cx="7786742" cy="5000659"/>
          </a:xfrm>
        </p:spPr>
        <p:txBody>
          <a:bodyPr/>
          <a:lstStyle/>
          <a:p>
            <a:pPr marL="0" indent="0" algn="just">
              <a:buNone/>
            </a:pPr>
            <a:endParaRPr lang="tr-TR" sz="2200" dirty="0" smtClean="0"/>
          </a:p>
          <a:p>
            <a:pPr marL="0" indent="0" algn="just">
              <a:buNone/>
            </a:pPr>
            <a:endParaRPr lang="tr-TR" sz="2200" dirty="0" smtClean="0"/>
          </a:p>
          <a:p>
            <a:pPr marL="0" indent="0" algn="just">
              <a:buNone/>
            </a:pPr>
            <a:r>
              <a:rPr lang="tr-TR" sz="2200" dirty="0" smtClean="0"/>
              <a:t>Tasavvuf kültürü Yunus Emre’nin ilahilerinde, Türk halkının bayrakta sembolleşen vatan sevgisi Mehmet Akif’in İstiklal Marşı’nda, Millî Mücadele ruhu Mehmet Emin Yurdakul’un şiirlerinde ve bu dönemin romanlarında, İstanbul’un güzellikleri Yahya Kemal’in eserlerinde ebedîleşmiştir. </a:t>
            </a:r>
          </a:p>
          <a:p>
            <a:pPr marL="0" indent="0" algn="just">
              <a:buNone/>
            </a:pPr>
            <a:r>
              <a:rPr lang="tr-TR" sz="2200" dirty="0" smtClean="0"/>
              <a:t>Türk milletinin gelenekleri, folkloru, yüzlerce yıllık hayat tecrübelerinin sonuçları veciz ifadesini atasözlerinde bulmuştur. </a:t>
            </a:r>
          </a:p>
          <a:p>
            <a:pPr marL="0" indent="0" algn="just">
              <a:lnSpc>
                <a:spcPct val="150000"/>
              </a:lnSpc>
              <a:buNone/>
            </a:pPr>
            <a:r>
              <a:rPr lang="tr-TR" sz="2200" dirty="0"/>
              <a:t> </a:t>
            </a:r>
            <a:r>
              <a:rPr lang="tr-TR" sz="2200" dirty="0" smtClean="0"/>
              <a:t>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32</a:t>
            </a:fld>
            <a:endParaRPr lang="tr-TR"/>
          </a:p>
        </p:txBody>
      </p:sp>
    </p:spTree>
    <p:extLst>
      <p:ext uri="{BB962C8B-B14F-4D97-AF65-F5344CB8AC3E}">
        <p14:creationId xmlns="" xmlns:p14="http://schemas.microsoft.com/office/powerpoint/2010/main" val="340453049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156367"/>
            <a:ext cx="7715304" cy="5058715"/>
          </a:xfrm>
        </p:spPr>
        <p:txBody>
          <a:bodyPr/>
          <a:lstStyle/>
          <a:p>
            <a:pPr marL="0" indent="0">
              <a:lnSpc>
                <a:spcPct val="150000"/>
              </a:lnSpc>
              <a:buNone/>
            </a:pPr>
            <a:r>
              <a:rPr lang="tr-TR" sz="2200" dirty="0" smtClean="0"/>
              <a:t>Türk </a:t>
            </a:r>
            <a:r>
              <a:rPr lang="tr-TR" sz="2200" dirty="0"/>
              <a:t>kültüründeki yazılı ve sözlü yaratmaların günümüze ulaşabilmesi sayesinde Türk kültürü incelenebilmekte, Türklük bilimi çalışmaları yürütülebilmektedir. Türk milletinin dilinde yaşamaya devam eden </a:t>
            </a:r>
            <a:r>
              <a:rPr lang="tr-TR" sz="2200" dirty="0" smtClean="0"/>
              <a:t>mani</a:t>
            </a:r>
            <a:r>
              <a:rPr lang="tr-TR" sz="2200" dirty="0"/>
              <a:t>, ninni, masal vb. sözlü </a:t>
            </a:r>
            <a:r>
              <a:rPr lang="tr-TR" sz="2200" dirty="0" smtClean="0"/>
              <a:t>yaratmalar ile Orhun Yazıtları ve </a:t>
            </a:r>
            <a:r>
              <a:rPr lang="tr-TR" sz="2200" dirty="0" err="1" smtClean="0"/>
              <a:t>Dîvânu</a:t>
            </a:r>
            <a:r>
              <a:rPr lang="tr-TR" sz="2200" dirty="0" smtClean="0"/>
              <a:t> </a:t>
            </a:r>
            <a:r>
              <a:rPr lang="tr-TR" sz="2200" dirty="0" err="1" smtClean="0"/>
              <a:t>Lugâti't</a:t>
            </a:r>
            <a:r>
              <a:rPr lang="tr-TR" sz="2200" dirty="0" smtClean="0"/>
              <a:t>-Türk sayesinde </a:t>
            </a:r>
            <a:r>
              <a:rPr lang="tr-TR" sz="2200" dirty="0"/>
              <a:t>yüzlerce yıl öncesinde Türklerin nasıl bir hayata sahip oldukları öğrenilebilmiş ve bu sayede de Türklük bilimi günümüzde çok büyük mesafeler kaydetmiştir.</a:t>
            </a: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33</a:t>
            </a:fld>
            <a:endParaRPr lang="tr-TR"/>
          </a:p>
        </p:txBody>
      </p:sp>
    </p:spTree>
    <p:extLst>
      <p:ext uri="{BB962C8B-B14F-4D97-AF65-F5344CB8AC3E}">
        <p14:creationId xmlns="" xmlns:p14="http://schemas.microsoft.com/office/powerpoint/2010/main" val="41720792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571613"/>
            <a:ext cx="7572428" cy="3786214"/>
          </a:xfrm>
        </p:spPr>
        <p:txBody>
          <a:bodyPr>
            <a:noAutofit/>
          </a:bodyPr>
          <a:lstStyle/>
          <a:p>
            <a:pPr marL="0" indent="0" algn="just">
              <a:lnSpc>
                <a:spcPct val="150000"/>
              </a:lnSpc>
              <a:buNone/>
            </a:pPr>
            <a:r>
              <a:rPr lang="tr-TR" sz="2200" dirty="0" smtClean="0"/>
              <a:t>Dil, kültürün ilk ve temel unsurudur. </a:t>
            </a:r>
            <a:r>
              <a:rPr lang="tr-TR" sz="2200" dirty="0"/>
              <a:t>Bir milletin fertleri arasındaki ortak duygu ve düşünce akımı dille kurulabilmektedir. Bu akım dünden bugüne, bugünden yarına dille aktarılmaktadır. Bundan dolayı </a:t>
            </a:r>
            <a:r>
              <a:rPr lang="tr-TR" sz="2200" dirty="0" smtClean="0"/>
              <a:t>dil, </a:t>
            </a:r>
            <a:r>
              <a:rPr lang="tr-TR" sz="2200" dirty="0"/>
              <a:t>aynı zamanda bir kültür aktarıcısı, bir kültür taşıyıcısıdır. Bir milletin tarihi, coğrafyası, değer ölçüleri, folkloru, müziği, edebiyatı, ilmi, dünya görüşü ve millet olmayı gerçekleştiren her türlü ortak değerleri yüzyılların süzgecinden süzüle süzüle kelimelerde, deyimlerde sembolleşerek hep dil hazinesine akıtılmakta, özünü orada saklamaktadır.</a:t>
            </a:r>
            <a:endParaRPr lang="tr-TR" sz="2200" dirty="0" smtClean="0"/>
          </a:p>
        </p:txBody>
      </p:sp>
      <p:sp>
        <p:nvSpPr>
          <p:cNvPr id="6" name="5 Başlık"/>
          <p:cNvSpPr>
            <a:spLocks noGrp="1"/>
          </p:cNvSpPr>
          <p:nvPr>
            <p:ph type="title"/>
          </p:nvPr>
        </p:nvSpPr>
        <p:spPr>
          <a:xfrm>
            <a:off x="642910" y="785794"/>
            <a:ext cx="7834810" cy="714380"/>
          </a:xfrm>
        </p:spPr>
        <p:txBody>
          <a:bodyPr>
            <a:normAutofit/>
          </a:bodyPr>
          <a:lstStyle/>
          <a:p>
            <a:r>
              <a:rPr lang="tr-TR" sz="2800" b="1" dirty="0" smtClean="0">
                <a:solidFill>
                  <a:schemeClr val="accent2">
                    <a:lumMod val="60000"/>
                    <a:lumOff val="40000"/>
                  </a:schemeClr>
                </a:solidFill>
              </a:rPr>
              <a:t>4. Dil-Kültür İlişkisinin Toplumsal Anlamı</a:t>
            </a:r>
            <a:endParaRPr lang="tr-TR" sz="28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34</a:t>
            </a:fld>
            <a:endParaRPr lang="tr-TR"/>
          </a:p>
        </p:txBody>
      </p:sp>
    </p:spTree>
    <p:extLst>
      <p:ext uri="{BB962C8B-B14F-4D97-AF65-F5344CB8AC3E}">
        <p14:creationId xmlns="" xmlns:p14="http://schemas.microsoft.com/office/powerpoint/2010/main" val="41789309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857232"/>
            <a:ext cx="7929618" cy="5143536"/>
          </a:xfrm>
        </p:spPr>
        <p:txBody>
          <a:bodyPr/>
          <a:lstStyle/>
          <a:p>
            <a:pPr marL="0" indent="0" algn="just">
              <a:lnSpc>
                <a:spcPct val="150000"/>
              </a:lnSpc>
              <a:buNone/>
            </a:pPr>
            <a:r>
              <a:rPr lang="tr-TR" sz="2200" dirty="0" smtClean="0"/>
              <a:t>	</a:t>
            </a:r>
          </a:p>
          <a:p>
            <a:pPr marL="0" indent="0" algn="just">
              <a:lnSpc>
                <a:spcPct val="150000"/>
              </a:lnSpc>
              <a:buNone/>
            </a:pPr>
            <a:r>
              <a:rPr lang="tr-TR" sz="2200" dirty="0"/>
              <a:t> </a:t>
            </a:r>
            <a:r>
              <a:rPr lang="tr-TR" sz="2200" dirty="0" smtClean="0"/>
              <a:t> Biz Orhun Yazıtları sayesinde Göktürklerin varlığı, meseleleri, duygu ve düşünceleri hakkında bir fikir ediniyoruz. Türklerin yöneticisi durumunda olan şahısların halkı muhatap alıp, halka hitap ettiklerini, yaptıkları işleri halka anlattıklarını görüyoruz. </a:t>
            </a:r>
          </a:p>
          <a:p>
            <a:pPr marL="0" indent="0" algn="just">
              <a:lnSpc>
                <a:spcPct val="150000"/>
              </a:lnSpc>
              <a:buNone/>
            </a:pPr>
            <a:r>
              <a:rPr lang="tr-TR" sz="2200" dirty="0" smtClean="0"/>
              <a:t>Bu da milletimizdeki demokrasi anlayışının yüzyıllar öncesine kadar uzandığının bir delilidir. Aynı hitap şeklini yıllar sonra 1071’de Malazgirt’te  Alparslan’da, 20. yüzyılda Atatürk’te görebiliyoruz.</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35</a:t>
            </a:fld>
            <a:endParaRPr lang="tr-TR"/>
          </a:p>
        </p:txBody>
      </p:sp>
    </p:spTree>
    <p:extLst>
      <p:ext uri="{BB962C8B-B14F-4D97-AF65-F5344CB8AC3E}">
        <p14:creationId xmlns="" xmlns:p14="http://schemas.microsoft.com/office/powerpoint/2010/main" val="120898857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57224" y="1140721"/>
            <a:ext cx="7643866" cy="5074361"/>
          </a:xfrm>
        </p:spPr>
        <p:txBody>
          <a:bodyPr>
            <a:normAutofit fontScale="85000" lnSpcReduction="10000"/>
          </a:bodyPr>
          <a:lstStyle/>
          <a:p>
            <a:pPr marL="0" indent="0" algn="just">
              <a:lnSpc>
                <a:spcPct val="150000"/>
              </a:lnSpc>
              <a:buNone/>
            </a:pPr>
            <a:r>
              <a:rPr lang="tr-TR" dirty="0" smtClean="0"/>
              <a:t>Bir milletin kültürü, tarih boyunca ortaya koyduğu eserlerden oluşur. Milletler dillerini ve kültürlerini yüzyıllar boyunca işleye işleye oluştururlar.  Bir millet kültür bakımından ileri gitmiş, yüksek bir seviyeye erişmişse dili de bu seviyeye uygun bir biçimde gelişme kaydeder. </a:t>
            </a:r>
          </a:p>
          <a:p>
            <a:pPr marL="0" indent="0">
              <a:lnSpc>
                <a:spcPct val="150000"/>
              </a:lnSpc>
              <a:buNone/>
            </a:pPr>
            <a:r>
              <a:rPr lang="tr-TR" dirty="0"/>
              <a:t> </a:t>
            </a:r>
            <a:r>
              <a:rPr lang="tr-TR" dirty="0" smtClean="0"/>
              <a:t>Atatürk’ün </a:t>
            </a:r>
            <a:r>
              <a:rPr lang="tr-TR" dirty="0"/>
              <a:t>şu sözü dilin millet hayatındaki yerine işaret etmesi bakımından önemlidir:</a:t>
            </a:r>
          </a:p>
          <a:p>
            <a:pPr marL="0" indent="0">
              <a:lnSpc>
                <a:spcPct val="150000"/>
              </a:lnSpc>
              <a:buNone/>
            </a:pPr>
            <a:r>
              <a:rPr lang="tr-TR" dirty="0" smtClean="0"/>
              <a:t>“</a:t>
            </a:r>
            <a:r>
              <a:rPr lang="tr-TR" dirty="0"/>
              <a:t>Türk dili Türk milleti için kutsal bir hazinedir. Çünkü Türk milleti geçirdiği sonu gelmez kötü durumlar içinde ahlakının, geleneklerinin, hatıralarının, çıkarlarının, kısacası kendini millî yapan dili sayesinde korunduğunu görüyor. Türk dili, Türk milletinin kalbidir, zihnidir.” </a:t>
            </a:r>
            <a:endParaRPr lang="tr-TR" dirty="0" smtClean="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36</a:t>
            </a:fld>
            <a:endParaRPr lang="tr-TR"/>
          </a:p>
        </p:txBody>
      </p:sp>
    </p:spTree>
    <p:extLst>
      <p:ext uri="{BB962C8B-B14F-4D97-AF65-F5344CB8AC3E}">
        <p14:creationId xmlns="" xmlns:p14="http://schemas.microsoft.com/office/powerpoint/2010/main" val="58383203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142984"/>
            <a:ext cx="7560840" cy="5022320"/>
          </a:xfrm>
        </p:spPr>
        <p:txBody>
          <a:bodyPr>
            <a:normAutofit lnSpcReduction="10000"/>
          </a:bodyPr>
          <a:lstStyle/>
          <a:p>
            <a:pPr>
              <a:buNone/>
            </a:pPr>
            <a:r>
              <a:rPr lang="tr-TR" b="1" dirty="0" smtClean="0"/>
              <a:t>    </a:t>
            </a:r>
            <a:r>
              <a:rPr lang="tr-TR" sz="2200" dirty="0" smtClean="0"/>
              <a:t>Atatürk,  Türkiye Cumhuriyeti Devleti’ni kurduktan sonra yaptığı çalışmalarda dile ayrı bir önem vermiştir.  12 Temmuz 1932 tarihinde daha sonra adının Türk Dil Kurumu olarak değişeceği Türk Dili Tetkik Cemiyeti’nin kurulmasını sağlamıştır. </a:t>
            </a:r>
          </a:p>
          <a:p>
            <a:pPr>
              <a:buNone/>
            </a:pPr>
            <a:r>
              <a:rPr lang="tr-TR" sz="2200" dirty="0" smtClean="0"/>
              <a:t>    </a:t>
            </a:r>
          </a:p>
          <a:p>
            <a:pPr>
              <a:buNone/>
            </a:pPr>
            <a:r>
              <a:rPr lang="tr-TR" sz="2200" dirty="0" smtClean="0"/>
              <a:t>    Türk Dili Tetkik Cemiyeti’nin amacı, "Türk dilinin öz güzelliğini ve zenginliğini ortaya çıkarmak, onu yeryüzü dilleri arasında değerine yaraşır yüksekliğe eriştirmek" olarak belirlenmiştir. </a:t>
            </a:r>
          </a:p>
          <a:p>
            <a:pPr>
              <a:buNone/>
            </a:pPr>
            <a:r>
              <a:rPr lang="tr-TR" sz="2200" dirty="0" smtClean="0"/>
              <a:t>    </a:t>
            </a:r>
          </a:p>
          <a:p>
            <a:pPr>
              <a:buNone/>
            </a:pPr>
            <a:r>
              <a:rPr lang="tr-TR" sz="2200" dirty="0" smtClean="0"/>
              <a:t>    Yine Atatürk, adını kendilerinin verdiği Dil ve Tarih-Coğrafya Fakültesini 1935 yılında  TBMM'de kabul edilen yasa ile kurmuş ve bu Fakülte 9 Ocak 1936'da eğitim-öğretime açılmıştır. </a:t>
            </a:r>
            <a:endParaRPr lang="tr-TR" sz="2200"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37</a:t>
            </a:fld>
            <a:endParaRPr lang="tr-T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7" name="İçerik Yer Tutucusu 6"/>
          <p:cNvSpPr>
            <a:spLocks noGrp="1"/>
          </p:cNvSpPr>
          <p:nvPr>
            <p:ph idx="1"/>
          </p:nvPr>
        </p:nvSpPr>
        <p:spPr>
          <a:xfrm>
            <a:off x="827584" y="714356"/>
            <a:ext cx="7704856" cy="5643602"/>
          </a:xfrm>
        </p:spPr>
        <p:txBody>
          <a:bodyPr>
            <a:noAutofit/>
          </a:bodyPr>
          <a:lstStyle/>
          <a:p>
            <a:pPr marL="68580" indent="0">
              <a:buNone/>
            </a:pPr>
            <a:r>
              <a:rPr lang="tr-TR" sz="2200" dirty="0" smtClean="0"/>
              <a:t>Yahya </a:t>
            </a:r>
            <a:r>
              <a:rPr lang="tr-TR" sz="2200" dirty="0"/>
              <a:t>Kemal Beyatlı’nın “Bizi ezelden ebede kadar, bir millet </a:t>
            </a:r>
            <a:r>
              <a:rPr lang="tr-TR" sz="2200" dirty="0" smtClean="0"/>
              <a:t>hâlinde </a:t>
            </a:r>
            <a:r>
              <a:rPr lang="tr-TR" sz="2200" dirty="0"/>
              <a:t>koruyan, birbirimize bağlayan bu Türkçedir</a:t>
            </a:r>
            <a:r>
              <a:rPr lang="tr-TR" sz="2200" dirty="0" smtClean="0"/>
              <a:t>.” ve </a:t>
            </a:r>
            <a:r>
              <a:rPr lang="tr-TR" sz="2200" dirty="0"/>
              <a:t>Peyami Safa’nın “Dilini kaybeden bir millet her şeyini kaybetmiş demektir.” </a:t>
            </a:r>
            <a:r>
              <a:rPr lang="tr-TR" sz="2200" dirty="0" smtClean="0"/>
              <a:t>sözleri </a:t>
            </a:r>
            <a:r>
              <a:rPr lang="tr-TR" sz="2200" dirty="0"/>
              <a:t>dilin bir millet için önemini en güzel şekilde ortaya koymuştur. </a:t>
            </a:r>
            <a:endParaRPr lang="tr-TR" sz="2200" dirty="0" smtClean="0"/>
          </a:p>
          <a:p>
            <a:pPr marL="68580" indent="0">
              <a:buNone/>
            </a:pPr>
            <a:endParaRPr lang="tr-TR" sz="2200" dirty="0"/>
          </a:p>
          <a:p>
            <a:pPr marL="68580" indent="0">
              <a:buNone/>
            </a:pPr>
            <a:r>
              <a:rPr lang="tr-TR" sz="2200" dirty="0" smtClean="0"/>
              <a:t>Bir </a:t>
            </a:r>
            <a:r>
              <a:rPr lang="tr-TR" sz="2200" dirty="0"/>
              <a:t>milletin dili bozulursa kültüründe sıkıntılar ortaya çıkar. Düşünce, sanat ve edebiyat alanlarında çöküntü başlar. Dil asıl işlevi olan insanlar arasında anlaşma aracı olma özelliğini yerine getiremez. </a:t>
            </a:r>
            <a:endParaRPr lang="tr-TR" sz="2200" dirty="0" smtClean="0"/>
          </a:p>
          <a:p>
            <a:pPr marL="68580" indent="0">
              <a:buNone/>
            </a:pPr>
            <a:endParaRPr lang="tr-TR" sz="2200" dirty="0"/>
          </a:p>
          <a:p>
            <a:pPr marL="68580" indent="0">
              <a:buNone/>
            </a:pPr>
            <a:r>
              <a:rPr lang="tr-TR" sz="2200" dirty="0" smtClean="0"/>
              <a:t>Yeni </a:t>
            </a:r>
            <a:r>
              <a:rPr lang="tr-TR" sz="2200" dirty="0"/>
              <a:t>neslin kültürel değerleri öğrenmemesi ve bireylerin, kuşakların birbiriyle sağlıklı iletişim kurmalarını engellemek bir milletin sonunu hazırlar. Bu sebeple dilimize sahip çıkmalı ve yabancılaşmanın etkilerinden korumak için elimizden geleni yapmalıyız.</a:t>
            </a:r>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3" name="Slayt Numarası Yer Tutucusu 2"/>
          <p:cNvSpPr>
            <a:spLocks noGrp="1"/>
          </p:cNvSpPr>
          <p:nvPr>
            <p:ph type="sldNum" sz="quarter" idx="12"/>
          </p:nvPr>
        </p:nvSpPr>
        <p:spPr/>
        <p:txBody>
          <a:bodyPr/>
          <a:lstStyle/>
          <a:p>
            <a:fld id="{1BD32E9B-782C-495C-8D4F-D85C593FAEB2}" type="slidenum">
              <a:rPr lang="tr-TR" smtClean="0"/>
              <a:pPr/>
              <a:t>38</a:t>
            </a:fld>
            <a:endParaRPr lang="tr-TR"/>
          </a:p>
        </p:txBody>
      </p:sp>
    </p:spTree>
    <p:extLst>
      <p:ext uri="{BB962C8B-B14F-4D97-AF65-F5344CB8AC3E}">
        <p14:creationId xmlns="" xmlns:p14="http://schemas.microsoft.com/office/powerpoint/2010/main" val="483730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en-US" smtClean="0"/>
              <a:t>TÜRK DİLİ - 2019</a:t>
            </a:r>
            <a:endParaRPr lang="tr-TR" dirty="0"/>
          </a:p>
        </p:txBody>
      </p:sp>
      <p:sp>
        <p:nvSpPr>
          <p:cNvPr id="3" name="Altbilgi Yer Tutucusu 2"/>
          <p:cNvSpPr>
            <a:spLocks noGrp="1"/>
          </p:cNvSpPr>
          <p:nvPr>
            <p:ph type="ftr" sz="quarter" idx="11"/>
          </p:nvPr>
        </p:nvSpPr>
        <p:spPr/>
        <p:txBody>
          <a:bodyPr/>
          <a:lstStyle/>
          <a:p>
            <a:r>
              <a:rPr lang="tr-TR" smtClean="0"/>
              <a:t>Çukurova Üniversitesi Türk Dili Bölümü</a:t>
            </a:r>
            <a:endParaRPr lang="tr-TR" dirty="0" smtClean="0"/>
          </a:p>
        </p:txBody>
      </p:sp>
      <p:sp>
        <p:nvSpPr>
          <p:cNvPr id="5" name="Dikdörtgen 4"/>
          <p:cNvSpPr/>
          <p:nvPr/>
        </p:nvSpPr>
        <p:spPr>
          <a:xfrm>
            <a:off x="642910" y="1307925"/>
            <a:ext cx="7715304" cy="3816429"/>
          </a:xfrm>
          <a:prstGeom prst="rect">
            <a:avLst/>
          </a:prstGeom>
        </p:spPr>
        <p:txBody>
          <a:bodyPr wrap="square">
            <a:spAutoFit/>
          </a:bodyPr>
          <a:lstStyle/>
          <a:p>
            <a:r>
              <a:rPr lang="tr-TR" sz="2200" b="1" dirty="0">
                <a:solidFill>
                  <a:srgbClr val="0070C0"/>
                </a:solidFill>
                <a:latin typeface="Calibri" panose="020F0502020204030204" pitchFamily="34" charset="0"/>
                <a:cs typeface="Calibri" panose="020F0502020204030204" pitchFamily="34" charset="0"/>
              </a:rPr>
              <a:t>1.Aşağıdakilerden hangisi kültürün özellikleri arasında yer almaz</a:t>
            </a:r>
            <a:r>
              <a:rPr lang="tr-TR" sz="2200" b="1" dirty="0" smtClean="0">
                <a:solidFill>
                  <a:srgbClr val="0070C0"/>
                </a:solidFill>
                <a:latin typeface="Calibri" panose="020F0502020204030204" pitchFamily="34" charset="0"/>
                <a:cs typeface="Calibri" panose="020F0502020204030204" pitchFamily="34" charset="0"/>
              </a:rPr>
              <a:t>?</a:t>
            </a:r>
          </a:p>
          <a:p>
            <a:r>
              <a:rPr lang="tr-TR" sz="2200" dirty="0" smtClean="0">
                <a:latin typeface="Calibri" panose="020F0502020204030204" pitchFamily="34" charset="0"/>
                <a:cs typeface="Calibri" panose="020F0502020204030204" pitchFamily="34" charset="0"/>
              </a:rPr>
              <a:t> </a:t>
            </a:r>
          </a:p>
          <a:p>
            <a:r>
              <a:rPr lang="tr-TR" sz="2200" dirty="0" smtClean="0">
                <a:latin typeface="Calibri" panose="020F0502020204030204" pitchFamily="34" charset="0"/>
                <a:cs typeface="Calibri" panose="020F0502020204030204" pitchFamily="34" charset="0"/>
              </a:rPr>
              <a:t> </a:t>
            </a:r>
            <a:r>
              <a:rPr lang="tr-TR" sz="2200" dirty="0">
                <a:latin typeface="Calibri" panose="020F0502020204030204" pitchFamily="34" charset="0"/>
                <a:cs typeface="Calibri" panose="020F0502020204030204" pitchFamily="34" charset="0"/>
              </a:rPr>
              <a:t>A) Kültür, insanın başlangıçtan bugüne zihni </a:t>
            </a:r>
            <a:r>
              <a:rPr lang="tr-TR" sz="2200" dirty="0" smtClean="0">
                <a:latin typeface="Calibri" panose="020F0502020204030204" pitchFamily="34" charset="0"/>
                <a:cs typeface="Calibri" panose="020F0502020204030204" pitchFamily="34" charset="0"/>
              </a:rPr>
              <a:t>ve emeğiyle </a:t>
            </a:r>
            <a:r>
              <a:rPr lang="tr-TR" sz="2200" dirty="0">
                <a:latin typeface="Calibri" panose="020F0502020204030204" pitchFamily="34" charset="0"/>
                <a:cs typeface="Calibri" panose="020F0502020204030204" pitchFamily="34" charset="0"/>
              </a:rPr>
              <a:t>ortaya koyduğu bilgi ve etkinlik birikimini konu </a:t>
            </a:r>
            <a:r>
              <a:rPr lang="tr-TR" sz="2200" dirty="0" smtClean="0">
                <a:latin typeface="Calibri" panose="020F0502020204030204" pitchFamily="34" charset="0"/>
                <a:cs typeface="Calibri" panose="020F0502020204030204" pitchFamily="34" charset="0"/>
              </a:rPr>
              <a:t>alır.</a:t>
            </a:r>
          </a:p>
          <a:p>
            <a:r>
              <a:rPr lang="tr-TR" sz="2200" dirty="0" smtClean="0">
                <a:latin typeface="Calibri" panose="020F0502020204030204" pitchFamily="34" charset="0"/>
                <a:cs typeface="Calibri" panose="020F0502020204030204" pitchFamily="34" charset="0"/>
              </a:rPr>
              <a:t>B</a:t>
            </a:r>
            <a:r>
              <a:rPr lang="tr-TR" sz="2200" dirty="0">
                <a:latin typeface="Calibri" panose="020F0502020204030204" pitchFamily="34" charset="0"/>
                <a:cs typeface="Calibri" panose="020F0502020204030204" pitchFamily="34" charset="0"/>
              </a:rPr>
              <a:t>) Kültür bir anda oluşmaz, zaman içinde </a:t>
            </a:r>
            <a:r>
              <a:rPr lang="tr-TR" sz="2200" dirty="0" smtClean="0">
                <a:latin typeface="Calibri" panose="020F0502020204030204" pitchFamily="34" charset="0"/>
                <a:cs typeface="Calibri" panose="020F0502020204030204" pitchFamily="34" charset="0"/>
              </a:rPr>
              <a:t>oluşur.</a:t>
            </a:r>
          </a:p>
          <a:p>
            <a:r>
              <a:rPr lang="tr-TR" sz="2200" dirty="0" smtClean="0">
                <a:latin typeface="Calibri" panose="020F0502020204030204" pitchFamily="34" charset="0"/>
                <a:cs typeface="Calibri" panose="020F0502020204030204" pitchFamily="34" charset="0"/>
              </a:rPr>
              <a:t>C</a:t>
            </a:r>
            <a:r>
              <a:rPr lang="tr-TR" sz="2200" dirty="0">
                <a:latin typeface="Calibri" panose="020F0502020204030204" pitchFamily="34" charset="0"/>
                <a:cs typeface="Calibri" panose="020F0502020204030204" pitchFamily="34" charset="0"/>
              </a:rPr>
              <a:t>)“Din” faktörü kültürün şekillenmesinde en önemli unsurlar </a:t>
            </a:r>
            <a:r>
              <a:rPr lang="tr-TR" sz="2200" dirty="0" smtClean="0">
                <a:latin typeface="Calibri" panose="020F0502020204030204" pitchFamily="34" charset="0"/>
                <a:cs typeface="Calibri" panose="020F0502020204030204" pitchFamily="34" charset="0"/>
              </a:rPr>
              <a:t>arasındadır.</a:t>
            </a:r>
          </a:p>
          <a:p>
            <a:r>
              <a:rPr lang="tr-TR" sz="2200" dirty="0" smtClean="0">
                <a:latin typeface="Calibri" panose="020F0502020204030204" pitchFamily="34" charset="0"/>
                <a:cs typeface="Calibri" panose="020F0502020204030204" pitchFamily="34" charset="0"/>
              </a:rPr>
              <a:t>D</a:t>
            </a:r>
            <a:r>
              <a:rPr lang="tr-TR" sz="2200" dirty="0">
                <a:latin typeface="Calibri" panose="020F0502020204030204" pitchFamily="34" charset="0"/>
                <a:cs typeface="Calibri" panose="020F0502020204030204" pitchFamily="34" charset="0"/>
              </a:rPr>
              <a:t>) Kültürün gelecek nesillere aktarılması ”dil” ögesiyle </a:t>
            </a:r>
            <a:r>
              <a:rPr lang="tr-TR" sz="2200" dirty="0" smtClean="0">
                <a:latin typeface="Calibri" panose="020F0502020204030204" pitchFamily="34" charset="0"/>
                <a:cs typeface="Calibri" panose="020F0502020204030204" pitchFamily="34" charset="0"/>
              </a:rPr>
              <a:t>olur.</a:t>
            </a:r>
          </a:p>
          <a:p>
            <a:r>
              <a:rPr lang="tr-TR" sz="2200" dirty="0" smtClean="0">
                <a:latin typeface="Calibri" panose="020F0502020204030204" pitchFamily="34" charset="0"/>
                <a:cs typeface="Calibri" panose="020F0502020204030204" pitchFamily="34" charset="0"/>
              </a:rPr>
              <a:t>E</a:t>
            </a:r>
            <a:r>
              <a:rPr lang="tr-TR" sz="2200" dirty="0">
                <a:latin typeface="Calibri" panose="020F0502020204030204" pitchFamily="34" charset="0"/>
                <a:cs typeface="Calibri" panose="020F0502020204030204" pitchFamily="34" charset="0"/>
              </a:rPr>
              <a:t>) Kültür, başka bir ulusun kültürüyle desteklendiğinde kalıcı olur.</a:t>
            </a:r>
          </a:p>
          <a:p>
            <a:endParaRPr lang="tr-TR" sz="2200" dirty="0"/>
          </a:p>
        </p:txBody>
      </p:sp>
    </p:spTree>
    <p:extLst>
      <p:ext uri="{BB962C8B-B14F-4D97-AF65-F5344CB8AC3E}">
        <p14:creationId xmlns="" xmlns:p14="http://schemas.microsoft.com/office/powerpoint/2010/main" val="17744782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85860"/>
            <a:ext cx="8001056" cy="5267347"/>
          </a:xfrm>
        </p:spPr>
        <p:txBody>
          <a:bodyPr/>
          <a:lstStyle/>
          <a:p>
            <a:pPr marL="0" indent="0" algn="just">
              <a:lnSpc>
                <a:spcPct val="150000"/>
              </a:lnSpc>
              <a:spcBef>
                <a:spcPts val="0"/>
              </a:spcBef>
              <a:buNone/>
            </a:pPr>
            <a:r>
              <a:rPr lang="tr-TR" sz="2200" dirty="0" smtClean="0"/>
              <a:t>	O zaman dili nasıl tanımlayabiliriz? Yapılmış tanımlara bakalım:</a:t>
            </a:r>
          </a:p>
          <a:p>
            <a:pPr marL="0" indent="0" algn="just">
              <a:lnSpc>
                <a:spcPct val="150000"/>
              </a:lnSpc>
              <a:spcBef>
                <a:spcPts val="0"/>
              </a:spcBef>
              <a:buNone/>
            </a:pPr>
            <a:r>
              <a:rPr lang="tr-TR" sz="2200" dirty="0" smtClean="0"/>
              <a:t>	“Dil, insanlar arasında anlaşmayı sağlayan tabii bir vasıta; kendi kanunları içinde yaşayan ve gelişen canlı bir varlık; milleti birleştiren, koruyan ve onun ortak malı olan sosyal bir müessese; seslerden örülmüş muazzam bir yapı; temeli bilinmeyen zamanlarda atılmış bir gizli antlaşmalar ve sözleşmeler sistemidir.” (Ergin 1994:7).</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a:t>
            </a:fld>
            <a:endParaRPr lang="tr-T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500174"/>
            <a:ext cx="7705725" cy="4857784"/>
          </a:xfrm>
        </p:spPr>
        <p:txBody>
          <a:bodyPr/>
          <a:lstStyle/>
          <a:p>
            <a:pPr algn="just">
              <a:buNone/>
            </a:pPr>
            <a:r>
              <a:rPr lang="tr-TR" sz="2200" b="1" i="1" dirty="0" smtClean="0">
                <a:solidFill>
                  <a:srgbClr val="0070C0"/>
                </a:solidFill>
              </a:rPr>
              <a:t>   2. Kültürle ilgili olarak aşağıdaki yargılardan hangisi </a:t>
            </a:r>
            <a:r>
              <a:rPr lang="tr-TR" sz="2200" b="1" i="1" u="sng" dirty="0" smtClean="0">
                <a:solidFill>
                  <a:srgbClr val="0070C0"/>
                </a:solidFill>
              </a:rPr>
              <a:t>yanlıştır?</a:t>
            </a:r>
          </a:p>
          <a:p>
            <a:pPr algn="just">
              <a:buNone/>
            </a:pPr>
            <a:endParaRPr lang="tr-TR" sz="2200" dirty="0" smtClean="0">
              <a:solidFill>
                <a:srgbClr val="0070C0"/>
              </a:solidFill>
            </a:endParaRPr>
          </a:p>
          <a:p>
            <a:pPr algn="just">
              <a:buNone/>
            </a:pPr>
            <a:r>
              <a:rPr lang="tr-TR" sz="2200" dirty="0" smtClean="0"/>
              <a:t>	A) Kültür, bir topluluğu, bir cemiyeti millet yapan, onu diğer milletlerden farklı kılan hayat tezahürlerinin bütünüdür.</a:t>
            </a:r>
          </a:p>
          <a:p>
            <a:pPr algn="just">
              <a:buNone/>
            </a:pPr>
            <a:r>
              <a:rPr lang="tr-TR" sz="2200" dirty="0" smtClean="0"/>
              <a:t>	B) Kültür, insanların kendi yarattıkları, kabul görmüş toplumsal davranışları içine alır.</a:t>
            </a:r>
          </a:p>
          <a:p>
            <a:pPr algn="just">
              <a:buNone/>
            </a:pPr>
            <a:r>
              <a:rPr lang="tr-TR" sz="2200" dirty="0" smtClean="0"/>
              <a:t>	C) Kültürel </a:t>
            </a:r>
            <a:r>
              <a:rPr lang="tr-TR" sz="2200" dirty="0" err="1" smtClean="0"/>
              <a:t>ögeler</a:t>
            </a:r>
            <a:r>
              <a:rPr lang="tr-TR" sz="2200" dirty="0" smtClean="0"/>
              <a:t>, bir insanın yaşamında miras edindiği, babadan </a:t>
            </a:r>
            <a:r>
              <a:rPr lang="tr-TR" sz="2200" dirty="0" err="1" smtClean="0"/>
              <a:t>oğula</a:t>
            </a:r>
            <a:r>
              <a:rPr lang="tr-TR" sz="2200" dirty="0" smtClean="0"/>
              <a:t> geçen maddi veya manevi </a:t>
            </a:r>
            <a:r>
              <a:rPr lang="tr-TR" sz="2200" dirty="0" err="1" smtClean="0"/>
              <a:t>ögelerden</a:t>
            </a:r>
            <a:r>
              <a:rPr lang="tr-TR" sz="2200" dirty="0" smtClean="0"/>
              <a:t> oluşur.</a:t>
            </a:r>
          </a:p>
          <a:p>
            <a:pPr algn="just">
              <a:buNone/>
            </a:pPr>
            <a:r>
              <a:rPr lang="tr-TR" sz="2200" dirty="0" smtClean="0"/>
              <a:t>	D) Toplumlar çeşitlendikçe ve aynı toplum içinde kurumların işlevleri farklılaştıkça ve çoğaldıkça, çeşitli kültür düzeyleri de ortaya çıkar.</a:t>
            </a:r>
          </a:p>
          <a:p>
            <a:pPr algn="just">
              <a:buNone/>
            </a:pPr>
            <a:r>
              <a:rPr lang="tr-TR" sz="2200" dirty="0" smtClean="0"/>
              <a:t>	E) Kültür, dünyadaki bütün insanların paylaştığı evrensel davranışlar bütünüdür.</a:t>
            </a:r>
          </a:p>
          <a:p>
            <a:pPr algn="just">
              <a:buNone/>
            </a:pPr>
            <a:endParaRPr lang="tr-TR" sz="2200" dirty="0" smtClean="0"/>
          </a:p>
          <a:p>
            <a:pPr algn="just"/>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40</a:t>
            </a:fld>
            <a:endParaRPr lang="tr-TR"/>
          </a:p>
        </p:txBody>
      </p:sp>
    </p:spTree>
    <p:extLst>
      <p:ext uri="{BB962C8B-B14F-4D97-AF65-F5344CB8AC3E}">
        <p14:creationId xmlns="" xmlns:p14="http://schemas.microsoft.com/office/powerpoint/2010/main" val="269557211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000108"/>
            <a:ext cx="7929618" cy="5357850"/>
          </a:xfrm>
        </p:spPr>
        <p:txBody>
          <a:bodyPr>
            <a:normAutofit fontScale="92500"/>
          </a:bodyPr>
          <a:lstStyle/>
          <a:p>
            <a:pPr>
              <a:buNone/>
            </a:pPr>
            <a:r>
              <a:rPr lang="tr-TR" sz="2000" b="1" i="1" dirty="0" smtClean="0"/>
              <a:t>	</a:t>
            </a:r>
            <a:r>
              <a:rPr lang="tr-TR" sz="2000" b="1" i="1" dirty="0" smtClean="0">
                <a:solidFill>
                  <a:srgbClr val="0070C0"/>
                </a:solidFill>
              </a:rPr>
              <a:t>3-Aşağıdakilerden hangisi kültürü oluşturan </a:t>
            </a:r>
            <a:r>
              <a:rPr lang="tr-TR" sz="2000" b="1" i="1" dirty="0" err="1" smtClean="0">
                <a:solidFill>
                  <a:srgbClr val="0070C0"/>
                </a:solidFill>
              </a:rPr>
              <a:t>ögelerden</a:t>
            </a:r>
            <a:r>
              <a:rPr lang="tr-TR" sz="2000" b="1" i="1" dirty="0" smtClean="0">
                <a:solidFill>
                  <a:srgbClr val="0070C0"/>
                </a:solidFill>
              </a:rPr>
              <a:t> biri değildir? </a:t>
            </a:r>
            <a:endParaRPr lang="tr-TR" sz="2000" dirty="0" smtClean="0">
              <a:solidFill>
                <a:srgbClr val="0070C0"/>
              </a:solidFill>
            </a:endParaRPr>
          </a:p>
          <a:p>
            <a:pPr>
              <a:buNone/>
            </a:pPr>
            <a:r>
              <a:rPr lang="tr-TR" sz="2000" dirty="0" smtClean="0"/>
              <a:t>	A) Dil  B) El sanatları C) İnançlar D) Bilimsel araştırmalar  E)Yöresel kıyafetler</a:t>
            </a:r>
          </a:p>
          <a:p>
            <a:pPr>
              <a:buNone/>
            </a:pPr>
            <a:r>
              <a:rPr lang="tr-TR" sz="1100" dirty="0" smtClean="0"/>
              <a:t> </a:t>
            </a:r>
          </a:p>
          <a:p>
            <a:pPr>
              <a:buNone/>
            </a:pPr>
            <a:r>
              <a:rPr lang="tr-TR" sz="2000" b="1" i="1" dirty="0" smtClean="0">
                <a:solidFill>
                  <a:srgbClr val="0070C0"/>
                </a:solidFill>
              </a:rPr>
              <a:t>	4-Aşağıdakilerden hangisi maddi kültür </a:t>
            </a:r>
            <a:r>
              <a:rPr lang="tr-TR" sz="2000" b="1" i="1" dirty="0" err="1" smtClean="0">
                <a:solidFill>
                  <a:srgbClr val="0070C0"/>
                </a:solidFill>
              </a:rPr>
              <a:t>ögelerinden</a:t>
            </a:r>
            <a:r>
              <a:rPr lang="tr-TR" sz="2000" b="1" i="1" dirty="0" smtClean="0">
                <a:solidFill>
                  <a:srgbClr val="0070C0"/>
                </a:solidFill>
              </a:rPr>
              <a:t> biridir?</a:t>
            </a:r>
            <a:endParaRPr lang="tr-TR" sz="2000" dirty="0" smtClean="0">
              <a:solidFill>
                <a:srgbClr val="0070C0"/>
              </a:solidFill>
            </a:endParaRPr>
          </a:p>
          <a:p>
            <a:pPr>
              <a:buNone/>
            </a:pPr>
            <a:r>
              <a:rPr lang="tr-TR" sz="2000" dirty="0" smtClean="0"/>
              <a:t>	A) Geleneksel el sanatları  </a:t>
            </a:r>
          </a:p>
          <a:p>
            <a:pPr>
              <a:buNone/>
            </a:pPr>
            <a:r>
              <a:rPr lang="tr-TR" sz="2000" dirty="0" smtClean="0"/>
              <a:t>	B) Dünya görüşü  </a:t>
            </a:r>
          </a:p>
          <a:p>
            <a:pPr>
              <a:buNone/>
            </a:pPr>
            <a:r>
              <a:rPr lang="tr-TR" sz="2000" dirty="0" smtClean="0"/>
              <a:t>	C) Etik   </a:t>
            </a:r>
          </a:p>
          <a:p>
            <a:pPr>
              <a:buNone/>
            </a:pPr>
            <a:r>
              <a:rPr lang="tr-TR" sz="2000" dirty="0" smtClean="0"/>
              <a:t>	D) İnançlar  </a:t>
            </a:r>
          </a:p>
          <a:p>
            <a:pPr>
              <a:buNone/>
            </a:pPr>
            <a:r>
              <a:rPr lang="tr-TR" sz="2000" dirty="0" smtClean="0"/>
              <a:t>	E) Davranış kalıpları</a:t>
            </a:r>
          </a:p>
          <a:p>
            <a:pPr>
              <a:buNone/>
            </a:pPr>
            <a:r>
              <a:rPr lang="tr-TR" sz="1400" b="1" i="1" dirty="0" smtClean="0"/>
              <a:t> </a:t>
            </a:r>
          </a:p>
          <a:p>
            <a:pPr>
              <a:buNone/>
            </a:pPr>
            <a:r>
              <a:rPr lang="tr-TR" sz="2000" b="1" i="1" dirty="0" smtClean="0">
                <a:solidFill>
                  <a:srgbClr val="0070C0"/>
                </a:solidFill>
              </a:rPr>
              <a:t>	</a:t>
            </a:r>
            <a:r>
              <a:rPr lang="tr-TR" sz="2000" b="1" i="1" dirty="0" smtClean="0">
                <a:solidFill>
                  <a:schemeClr val="accent2"/>
                </a:solidFill>
              </a:rPr>
              <a:t>5-</a:t>
            </a:r>
            <a:r>
              <a:rPr lang="tr-TR" sz="2000" dirty="0" smtClean="0">
                <a:solidFill>
                  <a:schemeClr val="accent2"/>
                </a:solidFill>
              </a:rPr>
              <a:t>Aşağıdakilerden</a:t>
            </a:r>
            <a:r>
              <a:rPr lang="tr-TR" sz="2000" b="1" i="1" dirty="0" smtClean="0">
                <a:solidFill>
                  <a:schemeClr val="accent2"/>
                </a:solidFill>
              </a:rPr>
              <a:t> hangisi manevi kültür </a:t>
            </a:r>
            <a:r>
              <a:rPr lang="tr-TR" sz="2000" b="1" i="1" dirty="0" err="1" smtClean="0">
                <a:solidFill>
                  <a:schemeClr val="accent2"/>
                </a:solidFill>
              </a:rPr>
              <a:t>ögelerinden</a:t>
            </a:r>
            <a:r>
              <a:rPr lang="tr-TR" sz="2000" b="1" i="1" dirty="0" smtClean="0">
                <a:solidFill>
                  <a:schemeClr val="accent2"/>
                </a:solidFill>
              </a:rPr>
              <a:t> biridir? </a:t>
            </a:r>
            <a:endParaRPr lang="tr-TR" sz="2000" dirty="0" smtClean="0">
              <a:solidFill>
                <a:schemeClr val="accent2"/>
              </a:solidFill>
            </a:endParaRPr>
          </a:p>
          <a:p>
            <a:pPr>
              <a:buNone/>
            </a:pPr>
            <a:r>
              <a:rPr lang="tr-TR" sz="2000" dirty="0" smtClean="0"/>
              <a:t>	A) Geleneksel el sanatları</a:t>
            </a:r>
          </a:p>
          <a:p>
            <a:pPr>
              <a:buNone/>
            </a:pPr>
            <a:r>
              <a:rPr lang="tr-TR" sz="2000" dirty="0" smtClean="0"/>
              <a:t>	B) Geleneksel kıyafetler</a:t>
            </a:r>
          </a:p>
          <a:p>
            <a:pPr>
              <a:buNone/>
            </a:pPr>
            <a:r>
              <a:rPr lang="tr-TR" sz="2000" dirty="0" smtClean="0"/>
              <a:t>	C) Ahlaki değerler </a:t>
            </a:r>
          </a:p>
          <a:p>
            <a:pPr>
              <a:buNone/>
            </a:pPr>
            <a:r>
              <a:rPr lang="tr-TR" sz="2000" dirty="0" smtClean="0"/>
              <a:t>	D) Mimari</a:t>
            </a:r>
          </a:p>
          <a:p>
            <a:pPr>
              <a:buNone/>
            </a:pPr>
            <a:r>
              <a:rPr lang="tr-TR" sz="2000" dirty="0" smtClean="0"/>
              <a:t>	E) Yöresel yemekler</a:t>
            </a:r>
          </a:p>
          <a:p>
            <a:pPr>
              <a:buNone/>
            </a:pPr>
            <a:endParaRPr lang="tr-TR" sz="20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41</a:t>
            </a:fld>
            <a:endParaRPr lang="tr-TR"/>
          </a:p>
        </p:txBody>
      </p:sp>
    </p:spTree>
    <p:extLst>
      <p:ext uri="{BB962C8B-B14F-4D97-AF65-F5344CB8AC3E}">
        <p14:creationId xmlns="" xmlns:p14="http://schemas.microsoft.com/office/powerpoint/2010/main" val="357459064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1285860"/>
            <a:ext cx="7929618" cy="5053033"/>
          </a:xfrm>
        </p:spPr>
        <p:txBody>
          <a:bodyPr/>
          <a:lstStyle/>
          <a:p>
            <a:pPr algn="just">
              <a:buNone/>
            </a:pPr>
            <a:r>
              <a:rPr lang="tr-TR" sz="2000" b="1" i="1" dirty="0" smtClean="0">
                <a:solidFill>
                  <a:srgbClr val="0070C0"/>
                </a:solidFill>
              </a:rPr>
              <a:t>	6-Dil ve kültür arasındaki ilişkiye dair aşağıdaki yargılardan hangisi </a:t>
            </a:r>
            <a:r>
              <a:rPr lang="tr-TR" sz="2000" b="1" i="1" u="sng" dirty="0" smtClean="0">
                <a:solidFill>
                  <a:srgbClr val="0070C0"/>
                </a:solidFill>
              </a:rPr>
              <a:t>söylenemez? </a:t>
            </a:r>
            <a:endParaRPr lang="tr-TR" sz="2000" dirty="0" smtClean="0">
              <a:solidFill>
                <a:srgbClr val="0070C0"/>
              </a:solidFill>
            </a:endParaRPr>
          </a:p>
          <a:p>
            <a:pPr algn="just">
              <a:buNone/>
            </a:pPr>
            <a:r>
              <a:rPr lang="tr-TR" sz="2000" dirty="0" smtClean="0"/>
              <a:t> </a:t>
            </a:r>
          </a:p>
          <a:p>
            <a:pPr algn="just">
              <a:buNone/>
            </a:pPr>
            <a:r>
              <a:rPr lang="tr-TR" sz="2000" dirty="0" smtClean="0"/>
              <a:t>	A) Dil ve kültür arasında, birbirini yaratma, birbirinin varlığına ve devingenliğine kaynak ve ortam oluşturma yönünde organik bir ilişki bulunur.</a:t>
            </a:r>
          </a:p>
          <a:p>
            <a:pPr algn="just">
              <a:buNone/>
            </a:pPr>
            <a:r>
              <a:rPr lang="tr-TR" sz="2000" dirty="0" smtClean="0"/>
              <a:t>	B) Dil ve kültür arasındaki ilişki, tamamıyla ekonomik faktörlerin kontrolü altındadır.</a:t>
            </a:r>
          </a:p>
          <a:p>
            <a:pPr algn="just">
              <a:buNone/>
            </a:pPr>
            <a:r>
              <a:rPr lang="tr-TR" sz="2000" dirty="0" smtClean="0"/>
              <a:t>	C) Dil, sözlü ve yazılı kültür </a:t>
            </a:r>
            <a:r>
              <a:rPr lang="tr-TR" sz="2000" dirty="0" err="1" smtClean="0"/>
              <a:t>ögelerini</a:t>
            </a:r>
            <a:r>
              <a:rPr lang="tr-TR" sz="2000" dirty="0" smtClean="0"/>
              <a:t> yaratır.</a:t>
            </a:r>
          </a:p>
          <a:p>
            <a:pPr algn="just">
              <a:buNone/>
            </a:pPr>
            <a:r>
              <a:rPr lang="tr-TR" sz="2000" dirty="0" smtClean="0"/>
              <a:t>	D) Dil, kültürel </a:t>
            </a:r>
            <a:r>
              <a:rPr lang="tr-TR" sz="2000" dirty="0" err="1" smtClean="0"/>
              <a:t>ögeleri</a:t>
            </a:r>
            <a:r>
              <a:rPr lang="tr-TR" sz="2000" dirty="0" smtClean="0"/>
              <a:t> sonraki nesillere taşır.</a:t>
            </a:r>
          </a:p>
          <a:p>
            <a:pPr algn="just">
              <a:buNone/>
            </a:pPr>
            <a:r>
              <a:rPr lang="tr-TR" sz="2000" dirty="0" smtClean="0"/>
              <a:t>	E) Bir toplumun kültürü, gizli bir toplumsal sözleşme ve örtük kurallar bütünü oluşturarak o toplumun dil ve iletişimi üzerinde etkili olur.</a:t>
            </a:r>
          </a:p>
          <a:p>
            <a:pPr algn="just">
              <a:buNone/>
            </a:pPr>
            <a:r>
              <a:rPr lang="tr-TR" sz="2000" b="1" dirty="0" smtClean="0"/>
              <a:t> </a:t>
            </a:r>
            <a:endParaRPr lang="tr-TR" sz="2000" dirty="0" smtClean="0">
              <a:solidFill>
                <a:srgbClr val="FF0000"/>
              </a:solidFill>
            </a:endParaRPr>
          </a:p>
          <a:p>
            <a:pPr algn="r">
              <a:buNone/>
            </a:pPr>
            <a:r>
              <a:rPr lang="tr-TR" sz="2000" b="1" dirty="0" smtClean="0">
                <a:solidFill>
                  <a:schemeClr val="accent2">
                    <a:lumMod val="60000"/>
                    <a:lumOff val="40000"/>
                  </a:schemeClr>
                </a:solidFill>
              </a:rPr>
              <a:t>      </a:t>
            </a:r>
            <a:endParaRPr lang="tr-TR" sz="20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42</a:t>
            </a:fld>
            <a:endParaRPr lang="tr-TR"/>
          </a:p>
        </p:txBody>
      </p:sp>
    </p:spTree>
    <p:extLst>
      <p:ext uri="{BB962C8B-B14F-4D97-AF65-F5344CB8AC3E}">
        <p14:creationId xmlns="" xmlns:p14="http://schemas.microsoft.com/office/powerpoint/2010/main" val="183680955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smtClean="0">
                <a:solidFill>
                  <a:schemeClr val="accent2">
                    <a:lumMod val="60000"/>
                    <a:lumOff val="40000"/>
                  </a:schemeClr>
                </a:solidFill>
              </a:rPr>
              <a:t>   Cevaplar: 1. E   2. E   3. D   4. A   5. C   6. B</a:t>
            </a:r>
            <a:endParaRPr lang="tr-TR"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43</a:t>
            </a:fld>
            <a:endParaRPr lang="tr-T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00100" y="857232"/>
            <a:ext cx="7560840" cy="720080"/>
          </a:xfrm>
        </p:spPr>
        <p:txBody>
          <a:bodyPr>
            <a:normAutofit/>
          </a:bodyPr>
          <a:lstStyle/>
          <a:p>
            <a:r>
              <a:rPr lang="tr-TR" sz="2800" b="1" dirty="0" smtClean="0">
                <a:solidFill>
                  <a:schemeClr val="accent2">
                    <a:lumMod val="60000"/>
                    <a:lumOff val="40000"/>
                  </a:schemeClr>
                </a:solidFill>
              </a:rPr>
              <a:t>KAYNAKÇA</a:t>
            </a:r>
            <a:endParaRPr lang="tr-TR" sz="2800" b="1" dirty="0">
              <a:solidFill>
                <a:schemeClr val="accent2">
                  <a:lumMod val="60000"/>
                  <a:lumOff val="40000"/>
                </a:schemeClr>
              </a:solidFill>
            </a:endParaRPr>
          </a:p>
        </p:txBody>
      </p:sp>
      <p:sp>
        <p:nvSpPr>
          <p:cNvPr id="3" name="2 İçerik Yer Tutucusu"/>
          <p:cNvSpPr>
            <a:spLocks noGrp="1"/>
          </p:cNvSpPr>
          <p:nvPr>
            <p:ph idx="1"/>
          </p:nvPr>
        </p:nvSpPr>
        <p:spPr>
          <a:xfrm>
            <a:off x="857224" y="1643050"/>
            <a:ext cx="7429552" cy="4695843"/>
          </a:xfrm>
        </p:spPr>
        <p:txBody>
          <a:bodyPr>
            <a:normAutofit fontScale="92500"/>
          </a:bodyPr>
          <a:lstStyle/>
          <a:p>
            <a:r>
              <a:rPr lang="tr-TR" sz="2200" dirty="0" smtClean="0"/>
              <a:t>ABADAN, Yavuz (1956), “Kültür Mefhumu ve Değişimi", </a:t>
            </a:r>
            <a:r>
              <a:rPr lang="tr-TR" sz="2200" i="1" dirty="0" smtClean="0"/>
              <a:t>Yücel Mecmuası</a:t>
            </a:r>
            <a:r>
              <a:rPr lang="tr-TR" sz="2200" dirty="0" smtClean="0"/>
              <a:t>, İstanbul.</a:t>
            </a:r>
          </a:p>
          <a:p>
            <a:r>
              <a:rPr lang="tr-TR" sz="2200" dirty="0" smtClean="0"/>
              <a:t>GÖKALP, Ziya (1975), </a:t>
            </a:r>
            <a:r>
              <a:rPr lang="tr-TR" sz="2200" i="1" dirty="0" smtClean="0"/>
              <a:t>Türkçülüğün Esasları</a:t>
            </a:r>
            <a:r>
              <a:rPr lang="tr-TR" sz="2200" dirty="0" smtClean="0"/>
              <a:t>, İstanbul: Sebil Matbaacılık.</a:t>
            </a:r>
          </a:p>
          <a:p>
            <a:r>
              <a:rPr lang="tr-TR" sz="2200" dirty="0" smtClean="0"/>
              <a:t>GÜNGÖR, Erol (1986), </a:t>
            </a:r>
            <a:r>
              <a:rPr lang="tr-TR" sz="2200" i="1" dirty="0" smtClean="0"/>
              <a:t>Kültür Değişmesi ve Milliyetçilik</a:t>
            </a:r>
            <a:r>
              <a:rPr lang="tr-TR" sz="2200" dirty="0" smtClean="0"/>
              <a:t>, İstanbul: </a:t>
            </a:r>
            <a:r>
              <a:rPr lang="tr-TR" sz="2200" dirty="0" err="1" smtClean="0"/>
              <a:t>Ötüken</a:t>
            </a:r>
            <a:r>
              <a:rPr lang="tr-TR" sz="2200" dirty="0" smtClean="0"/>
              <a:t> Yayınevi.</a:t>
            </a:r>
          </a:p>
          <a:p>
            <a:r>
              <a:rPr lang="tr-TR" sz="2200" dirty="0" smtClean="0"/>
              <a:t>GÜVENÇ, Bozkurt (1994), </a:t>
            </a:r>
            <a:r>
              <a:rPr lang="tr-TR" sz="2200" i="1" dirty="0" smtClean="0"/>
              <a:t>İnsan ve Kültür (</a:t>
            </a:r>
            <a:r>
              <a:rPr lang="tr-TR" sz="2200" dirty="0" smtClean="0"/>
              <a:t>6. baskı</a:t>
            </a:r>
            <a:r>
              <a:rPr lang="tr-TR" sz="2200" i="1" dirty="0" smtClean="0"/>
              <a:t>),</a:t>
            </a:r>
            <a:r>
              <a:rPr lang="tr-TR" sz="2200" dirty="0" smtClean="0"/>
              <a:t> İstanbul: Remzi </a:t>
            </a:r>
            <a:r>
              <a:rPr lang="tr-TR" sz="2200" dirty="0" err="1" smtClean="0"/>
              <a:t>Kitabevi</a:t>
            </a:r>
            <a:r>
              <a:rPr lang="tr-TR" sz="2200" dirty="0" smtClean="0"/>
              <a:t>.</a:t>
            </a:r>
          </a:p>
          <a:p>
            <a:r>
              <a:rPr lang="tr-TR" sz="2200" dirty="0" smtClean="0"/>
              <a:t>SOYSAL, İsmail (1985), "İletişim İnkılabı ve Milli Kültür", </a:t>
            </a:r>
            <a:r>
              <a:rPr lang="tr-TR" sz="2200" i="1" dirty="0" smtClean="0"/>
              <a:t>Erdem Dergisi</a:t>
            </a:r>
            <a:r>
              <a:rPr lang="tr-TR" sz="2200" dirty="0" smtClean="0"/>
              <a:t>, Ankara.</a:t>
            </a:r>
          </a:p>
          <a:p>
            <a:r>
              <a:rPr lang="tr-TR" sz="2200" dirty="0" smtClean="0"/>
              <a:t>Türkçe Sözlük, 2011, Ankara: (11. Baskı), Türk Dil Kurumu Yayınları.</a:t>
            </a:r>
          </a:p>
          <a:p>
            <a:r>
              <a:rPr lang="tr-TR" sz="2200" dirty="0" smtClean="0"/>
              <a:t>ÜLKEN, H. Ziya (1948), “Millet ve Tarih Şuuru”, </a:t>
            </a:r>
            <a:r>
              <a:rPr lang="tr-TR" sz="2200" i="1" dirty="0" smtClean="0"/>
              <a:t>Türk Düşüncesi Mecmuası</a:t>
            </a:r>
            <a:r>
              <a:rPr lang="tr-TR" sz="2200" dirty="0" smtClean="0"/>
              <a:t>, İstanbul.</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44</a:t>
            </a:fld>
            <a:endParaRPr lang="tr-TR"/>
          </a:p>
        </p:txBody>
      </p:sp>
    </p:spTree>
    <p:extLst>
      <p:ext uri="{BB962C8B-B14F-4D97-AF65-F5344CB8AC3E}">
        <p14:creationId xmlns="" xmlns:p14="http://schemas.microsoft.com/office/powerpoint/2010/main" val="37560942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85860"/>
            <a:ext cx="8001056" cy="5267347"/>
          </a:xfrm>
        </p:spPr>
        <p:txBody>
          <a:bodyPr/>
          <a:lstStyle/>
          <a:p>
            <a:pPr marL="0" indent="0" algn="just">
              <a:lnSpc>
                <a:spcPct val="150000"/>
              </a:lnSpc>
              <a:spcBef>
                <a:spcPts val="0"/>
              </a:spcBef>
              <a:buNone/>
            </a:pPr>
            <a:r>
              <a:rPr lang="tr-TR" sz="2200" dirty="0" smtClean="0"/>
              <a:t>	Prof. Dr. Doğan Aksan ise, "İnsanların ayrıcalık belgesi." olarak nitelendirdiği dil kavramını şöyle tanımlar: "Dil düşünce, duygu ve isteklerin, bir toplumda ses ve anlam yönünden ortak olan </a:t>
            </a:r>
            <a:r>
              <a:rPr lang="tr-TR" sz="2200" dirty="0" err="1" smtClean="0"/>
              <a:t>ögeler</a:t>
            </a:r>
            <a:r>
              <a:rPr lang="tr-TR" sz="2200" dirty="0" smtClean="0"/>
              <a:t> ve kurallardan yararlanılarak başkalarına aktarılmasını sağlayan çok yönlü, çok gelişmiş bir dizgedir." (Aksan 1979:51-55).</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5</a:t>
            </a:fld>
            <a:endParaRPr lang="tr-T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85860"/>
            <a:ext cx="8001056" cy="5267347"/>
          </a:xfrm>
        </p:spPr>
        <p:txBody>
          <a:bodyPr/>
          <a:lstStyle/>
          <a:p>
            <a:pPr marL="0" indent="0" algn="just">
              <a:lnSpc>
                <a:spcPct val="150000"/>
              </a:lnSpc>
              <a:buNone/>
            </a:pPr>
            <a:r>
              <a:rPr lang="tr-TR" sz="2200" dirty="0" smtClean="0"/>
              <a:t>	“Dil duygu ve düşünceyi insana aktaran bir vasıta olduğu için insan topluluklarını bir yığın ve kitle olmaktan kurtararak aralarında duygu ve düşünce birliği olan bir cemiyet, yani millet hâline getirir.” (Kaplan 1985:45)</a:t>
            </a:r>
          </a:p>
          <a:p>
            <a:pPr marL="0" indent="0" algn="just">
              <a:lnSpc>
                <a:spcPct val="150000"/>
              </a:lnSpc>
              <a:buNone/>
            </a:pPr>
            <a:r>
              <a:rPr lang="tr-TR" sz="2200" dirty="0" smtClean="0"/>
              <a:t>	“İnsanlar arasında karşılıklı haberleşme aracı olarak kullanılan; duygu, düşünce ve isteklerin ses, şekil ve anlam bakımından her toplumun kendi değer yargılarına göre şekillenmiş ortak kuralların yardımı ile başkalarına aktarılmasını sağlayan seslerden örülü çok yönlü ve gelişmiş bir sistem.” (Korkmaz, 1992:43)</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6</a:t>
            </a:fld>
            <a:endParaRPr lang="tr-T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714356"/>
            <a:ext cx="7929618" cy="5267347"/>
          </a:xfrm>
        </p:spPr>
        <p:txBody>
          <a:bodyPr>
            <a:noAutofit/>
          </a:bodyPr>
          <a:lstStyle/>
          <a:p>
            <a:pPr marL="0" indent="0" algn="just">
              <a:lnSpc>
                <a:spcPct val="150000"/>
              </a:lnSpc>
              <a:buNone/>
            </a:pPr>
            <a:r>
              <a:rPr lang="tr-TR" sz="2200" dirty="0" smtClean="0"/>
              <a:t>      Dilin tanımlarından hareketle dilin özelliklerini şu şekilde  sıralayabiliriz:</a:t>
            </a:r>
          </a:p>
          <a:p>
            <a:pPr marL="0" indent="0" algn="just">
              <a:lnSpc>
                <a:spcPct val="150000"/>
              </a:lnSpc>
              <a:buNone/>
            </a:pPr>
            <a:r>
              <a:rPr lang="tr-TR" sz="2200" dirty="0" smtClean="0"/>
              <a:t>      1.Dil, insanlar arasında anlaşmayı sağlayan bir araçtır</a:t>
            </a:r>
          </a:p>
          <a:p>
            <a:pPr marL="457200" indent="-457200" algn="just">
              <a:lnSpc>
                <a:spcPct val="150000"/>
              </a:lnSpc>
              <a:buNone/>
            </a:pPr>
            <a:r>
              <a:rPr lang="tr-TR" sz="2200" dirty="0" smtClean="0"/>
              <a:t>      2. Dil, seslerden örülmüş bir sistemdir. Anlaşabilmek için seslerin birleşiminden meydana gelen hecelerle anlamlı veya görevli ses birlikleri dediğimiz kelimeleri oluştururuz. Ayakkabı, silgi, elma, anne; için, ki, ama gibi. Kelimeler tek başlarına yargı bildirmez. Bir düşünceyi, bir duyguyu, isteği bütün olarak anlatmak için kelimelerin dilin kurallarına göre dizilerek cümle hâline gelmesi gerekir. O hâlde dilin en küçük birimi sestir.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7</a:t>
            </a:fld>
            <a:endParaRPr lang="tr-T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244120"/>
            <a:ext cx="7858180" cy="5410223"/>
          </a:xfrm>
        </p:spPr>
        <p:txBody>
          <a:bodyPr>
            <a:normAutofit/>
          </a:bodyPr>
          <a:lstStyle/>
          <a:p>
            <a:pPr marL="0" indent="0" algn="just">
              <a:lnSpc>
                <a:spcPct val="150000"/>
              </a:lnSpc>
              <a:buNone/>
            </a:pPr>
            <a:r>
              <a:rPr lang="tr-TR" sz="2200" dirty="0" smtClean="0"/>
              <a:t>3. Dil, toplumsal gelişmelere paralel olarak zenginleşen veya yoksullaşan canlı ve sosyal bir varlıktır. </a:t>
            </a:r>
          </a:p>
          <a:p>
            <a:pPr marL="0" indent="0" algn="just">
              <a:lnSpc>
                <a:spcPct val="150000"/>
              </a:lnSpc>
              <a:buNone/>
            </a:pPr>
            <a:r>
              <a:rPr lang="tr-TR" sz="2200" dirty="0" smtClean="0"/>
              <a:t>Dil, kalıplaşmış bir yapıya sahip değildir</a:t>
            </a:r>
            <a:r>
              <a:rPr lang="tr-TR" sz="2200" dirty="0"/>
              <a:t>. İnsan hayatındaki gelişmeler ve değişmelere paralel olarak değişir, gelişir. </a:t>
            </a:r>
            <a:r>
              <a:rPr lang="tr-TR" sz="2200" dirty="0" smtClean="0"/>
              <a:t>Örneğin “</a:t>
            </a:r>
            <a:r>
              <a:rPr lang="tr-TR" sz="2200" dirty="0" err="1" smtClean="0"/>
              <a:t>edgü</a:t>
            </a:r>
            <a:r>
              <a:rPr lang="tr-TR" sz="2200" dirty="0" smtClean="0"/>
              <a:t>” kelimesi günümüze gelinceye kadar birtakım değişikliklerden geçmiş ve “iyi” olmuştur. Yine “kağnı” kelimesi eski dönemlerde çok kullanılan bir kelimeyken günümüzde kullanım sıklığı çok azalmıştır.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8</a:t>
            </a:fld>
            <a:endParaRPr lang="tr-T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857232"/>
            <a:ext cx="8072494" cy="5410223"/>
          </a:xfrm>
        </p:spPr>
        <p:txBody>
          <a:bodyPr>
            <a:normAutofit/>
          </a:bodyPr>
          <a:lstStyle/>
          <a:p>
            <a:pPr marL="0" indent="0" algn="just">
              <a:lnSpc>
                <a:spcPct val="150000"/>
              </a:lnSpc>
              <a:buNone/>
            </a:pPr>
            <a:r>
              <a:rPr lang="tr-TR" sz="2200" dirty="0" smtClean="0"/>
              <a:t>4. Dil, temeli bilinmeyen zamanlarda atılmış gizli anlaşmalar sistemidir. Burada </a:t>
            </a:r>
            <a:r>
              <a:rPr lang="tr-TR" sz="2200" dirty="0"/>
              <a:t>önemli olan zihinden geçen kavramdır. Zihinden geçen kavramın karşı zihinde oluşturulması için bir şifreye (simgeye) ihtiyaç vardır. Bu şifre de her toplumda kendine özgü biçimde oluşturulmuştur. Buna dilin nedensizlik ilkesi diyebiliriz. Her toplum bu anlaşmayı kendine göre yapmıştır. Bunun için kavramlar aynı olsa bile o kavramları </a:t>
            </a:r>
            <a:r>
              <a:rPr lang="tr-TR" sz="2200" dirty="0" smtClean="0"/>
              <a:t>karşılayan kelimeler </a:t>
            </a:r>
            <a:r>
              <a:rPr lang="tr-TR" sz="2200" dirty="0"/>
              <a:t>dilden dile farklılık gösterir. </a:t>
            </a:r>
            <a:r>
              <a:rPr lang="tr-TR" sz="2200" dirty="0" smtClean="0"/>
              <a:t>Anlaşmanın gizliliği meselesi ise bu kavramları karşılayan kelimelerin kim ya da kimler tarafından ne zaman verildiğinin bilinmemesidir. </a:t>
            </a:r>
            <a:r>
              <a:rPr lang="tr-TR" sz="2200" dirty="0"/>
              <a:t>D</a:t>
            </a:r>
            <a:r>
              <a:rPr lang="tr-TR" sz="2200" dirty="0" smtClean="0"/>
              <a:t>ilin </a:t>
            </a:r>
            <a:r>
              <a:rPr lang="tr-TR" sz="2200" dirty="0"/>
              <a:t>ortaya çıkışıyla yazıya geçirilişi </a:t>
            </a:r>
            <a:r>
              <a:rPr lang="tr-TR" sz="2200" dirty="0" smtClean="0"/>
              <a:t>arasında uzun </a:t>
            </a:r>
            <a:r>
              <a:rPr lang="tr-TR" sz="2200" dirty="0"/>
              <a:t>bir zaman vardır.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9</a:t>
            </a:fld>
            <a:endParaRPr lang="tr-T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E90C0782D2B124E8B56F6681AC54098" ma:contentTypeVersion="0" ma:contentTypeDescription="Yeni belge oluşturun." ma:contentTypeScope="" ma:versionID="82e614a504432f7cb45c58b6b619f514">
  <xsd:schema xmlns:xsd="http://www.w3.org/2001/XMLSchema" xmlns:xs="http://www.w3.org/2001/XMLSchema" xmlns:p="http://schemas.microsoft.com/office/2006/metadata/properties" targetNamespace="http://schemas.microsoft.com/office/2006/metadata/properties" ma:root="true" ma:fieldsID="68a2fbe66a6f6f184fc86b4e9f7506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2F0273-1719-4447-80EC-48A25A95CE6D}"/>
</file>

<file path=customXml/itemProps2.xml><?xml version="1.0" encoding="utf-8"?>
<ds:datastoreItem xmlns:ds="http://schemas.openxmlformats.org/officeDocument/2006/customXml" ds:itemID="{1CAB6FB0-6A34-4A58-9538-D2C3B395F7D6}"/>
</file>

<file path=customXml/itemProps3.xml><?xml version="1.0" encoding="utf-8"?>
<ds:datastoreItem xmlns:ds="http://schemas.openxmlformats.org/officeDocument/2006/customXml" ds:itemID="{372863A2-956E-499D-85B9-DF4C48EF9D31}"/>
</file>

<file path=docProps/app.xml><?xml version="1.0" encoding="utf-8"?>
<Properties xmlns="http://schemas.openxmlformats.org/officeDocument/2006/extended-properties" xmlns:vt="http://schemas.openxmlformats.org/officeDocument/2006/docPropsVTypes">
  <Template/>
  <TotalTime>1502</TotalTime>
  <Words>2916</Words>
  <Application>Microsoft Office PowerPoint</Application>
  <PresentationFormat>Ekran Gösterisi (4:3)</PresentationFormat>
  <Paragraphs>302</Paragraphs>
  <Slides>44</Slides>
  <Notes>1</Notes>
  <HiddenSlides>0</HiddenSlides>
  <MMClips>0</MMClips>
  <ScaleCrop>false</ScaleCrop>
  <HeadingPairs>
    <vt:vector size="4" baseType="variant">
      <vt:variant>
        <vt:lpstr>Tema</vt:lpstr>
      </vt:variant>
      <vt:variant>
        <vt:i4>1</vt:i4>
      </vt:variant>
      <vt:variant>
        <vt:lpstr>Slayt Başlıkları</vt:lpstr>
      </vt:variant>
      <vt:variant>
        <vt:i4>44</vt:i4>
      </vt:variant>
    </vt:vector>
  </HeadingPairs>
  <TitlesOfParts>
    <vt:vector size="45" baseType="lpstr">
      <vt:lpstr>Austin</vt:lpstr>
      <vt:lpstr>TÜRK DİLİ I</vt:lpstr>
      <vt:lpstr>1. Dilin Tanımı</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2. Dilin Birey ve Toplum İçin Önemi</vt:lpstr>
      <vt:lpstr>Slayt 16</vt:lpstr>
      <vt:lpstr>DEĞERLENDİRME SORULARI</vt:lpstr>
      <vt:lpstr>Slayt 18</vt:lpstr>
      <vt:lpstr>Slayt 19</vt:lpstr>
      <vt:lpstr>Slayt 20</vt:lpstr>
      <vt:lpstr>KAYNAKÇA</vt:lpstr>
      <vt:lpstr>1. Kültürün Tanımı ve Özellikleri</vt:lpstr>
      <vt:lpstr>Slayt 23</vt:lpstr>
      <vt:lpstr>Slayt 24</vt:lpstr>
      <vt:lpstr>Slayt 25</vt:lpstr>
      <vt:lpstr>Slayt 26</vt:lpstr>
      <vt:lpstr>Slayt 27</vt:lpstr>
      <vt:lpstr>2. Kültürün Özellikleri</vt:lpstr>
      <vt:lpstr>Slayt 29</vt:lpstr>
      <vt:lpstr>Slayt 30</vt:lpstr>
      <vt:lpstr>3. Dil-Kültür İlişkisi</vt:lpstr>
      <vt:lpstr>Slayt 32</vt:lpstr>
      <vt:lpstr>Slayt 33</vt:lpstr>
      <vt:lpstr>4. Dil-Kültür İlişkisinin Toplumsal Anlamı</vt:lpstr>
      <vt:lpstr>Slayt 35</vt:lpstr>
      <vt:lpstr>Slayt 36</vt:lpstr>
      <vt:lpstr>Slayt 37</vt:lpstr>
      <vt:lpstr>Slayt 38</vt:lpstr>
      <vt:lpstr>Slayt 39</vt:lpstr>
      <vt:lpstr>Slayt 40</vt:lpstr>
      <vt:lpstr>Slayt 41</vt:lpstr>
      <vt:lpstr>Slayt 42</vt:lpstr>
      <vt:lpstr>Slayt 43</vt:lpstr>
      <vt:lpstr>KAYNAKÇA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Esin Ünal</dc:creator>
  <cp:lastModifiedBy>ADMIN</cp:lastModifiedBy>
  <cp:revision>299</cp:revision>
  <dcterms:created xsi:type="dcterms:W3CDTF">2012-06-19T12:58:15Z</dcterms:created>
  <dcterms:modified xsi:type="dcterms:W3CDTF">2022-09-23T08:04:55Z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0x010100AE90C0782D2B124E8B56F6681AC54098</vt:lpwstr>
  </property>
</Properties>
</file>