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60" r:id="rId3"/>
    <p:sldId id="290" r:id="rId4"/>
    <p:sldId id="261" r:id="rId5"/>
    <p:sldId id="262" r:id="rId6"/>
    <p:sldId id="289" r:id="rId7"/>
    <p:sldId id="263" r:id="rId8"/>
    <p:sldId id="288" r:id="rId9"/>
    <p:sldId id="277" r:id="rId10"/>
    <p:sldId id="287" r:id="rId11"/>
    <p:sldId id="265" r:id="rId12"/>
    <p:sldId id="266" r:id="rId13"/>
    <p:sldId id="267" r:id="rId14"/>
    <p:sldId id="286" r:id="rId15"/>
    <p:sldId id="268" r:id="rId16"/>
    <p:sldId id="285" r:id="rId17"/>
    <p:sldId id="269" r:id="rId18"/>
    <p:sldId id="284" r:id="rId19"/>
    <p:sldId id="270" r:id="rId20"/>
    <p:sldId id="278" r:id="rId21"/>
    <p:sldId id="271" r:id="rId22"/>
    <p:sldId id="283" r:id="rId23"/>
    <p:sldId id="273" r:id="rId24"/>
    <p:sldId id="279" r:id="rId25"/>
    <p:sldId id="280" r:id="rId26"/>
    <p:sldId id="281" r:id="rId27"/>
    <p:sldId id="274" r:id="rId28"/>
    <p:sldId id="291" r:id="rId29"/>
    <p:sldId id="292" r:id="rId30"/>
    <p:sldId id="293" r:id="rId31"/>
    <p:sldId id="275" r:id="rId32"/>
    <p:sldId id="276" r:id="rId33"/>
    <p:sldId id="294" r:id="rId34"/>
    <p:sldId id="295" r:id="rId35"/>
    <p:sldId id="282"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71" autoAdjust="0"/>
  </p:normalViewPr>
  <p:slideViewPr>
    <p:cSldViewPr>
      <p:cViewPr>
        <p:scale>
          <a:sx n="75" d="100"/>
          <a:sy n="75" d="100"/>
        </p:scale>
        <p:origin x="-1236"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C1374-F576-408C-AEDC-AD49CA2144BC}" type="datetimeFigureOut">
              <a:rPr lang="tr-TR" smtClean="0"/>
              <a:pPr/>
              <a:t>27.09.2022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D010-CE49-4157-9B3D-F6BA58B69B2A}" type="slidenum">
              <a:rPr lang="tr-TR" smtClean="0"/>
              <a:pPr/>
              <a:t>‹#›</a:t>
            </a:fld>
            <a:endParaRPr lang="tr-TR"/>
          </a:p>
        </p:txBody>
      </p:sp>
    </p:spTree>
    <p:extLst>
      <p:ext uri="{BB962C8B-B14F-4D97-AF65-F5344CB8AC3E}">
        <p14:creationId xmlns:p14="http://schemas.microsoft.com/office/powerpoint/2010/main" xmlns="" val="305400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8" name="Grup 7"/>
          <p:cNvGrpSpPr/>
          <p:nvPr userDrawn="1"/>
        </p:nvGrpSpPr>
        <p:grpSpPr>
          <a:xfrm>
            <a:off x="9509" y="27384"/>
            <a:ext cx="9134491" cy="6858000"/>
            <a:chOff x="9509" y="27384"/>
            <a:chExt cx="9134491" cy="6858000"/>
          </a:xfrm>
        </p:grpSpPr>
        <p:pic>
          <p:nvPicPr>
            <p:cNvPr id="72" name="Resim 71"/>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xmlns="">
                    <a14:imgLayer r:embed="rId3">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59583"/>
            <a:stretch/>
          </p:blipFill>
          <p:spPr>
            <a:xfrm>
              <a:off x="6372200" y="27384"/>
              <a:ext cx="2771800" cy="6858000"/>
            </a:xfrm>
            <a:prstGeom prst="rect">
              <a:avLst/>
            </a:prstGeom>
            <a:effectLst>
              <a:glow>
                <a:schemeClr val="accent1"/>
              </a:glow>
            </a:effectLst>
          </p:spPr>
        </p:pic>
        <p:pic>
          <p:nvPicPr>
            <p:cNvPr id="7" name="Resim 6"/>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xmlns="">
                    <a14:imgLayer r:embed="rId3">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6805"/>
            <a:stretch/>
          </p:blipFill>
          <p:spPr>
            <a:xfrm>
              <a:off x="9509" y="27384"/>
              <a:ext cx="6391291" cy="6858000"/>
            </a:xfrm>
            <a:prstGeom prst="rect">
              <a:avLst/>
            </a:prstGeom>
            <a:effectLst>
              <a:glow>
                <a:schemeClr val="accent1"/>
              </a:glow>
            </a:effectLst>
          </p:spPr>
        </p:pic>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1"/>
          <p:cNvSpPr>
            <a:spLocks noGrp="1"/>
          </p:cNvSpPr>
          <p:nvPr>
            <p:ph type="ctrTitle" hasCustomPrompt="1"/>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dirty="0" smtClean="0"/>
              <a:t>Türk Dili 1</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4" name="Date Placeholder 3"/>
          <p:cNvSpPr>
            <a:spLocks noGrp="1"/>
          </p:cNvSpPr>
          <p:nvPr>
            <p:ph type="dt" sz="half" idx="10"/>
          </p:nvPr>
        </p:nvSpPr>
        <p:spPr>
          <a:xfrm>
            <a:off x="5377031" y="1340768"/>
            <a:ext cx="2133600" cy="606819"/>
          </a:xfrm>
        </p:spPr>
        <p:txBody>
          <a:bodyPr anchor="b"/>
          <a:lstStyle>
            <a:lvl1pPr algn="ctr">
              <a:defRPr sz="2400">
                <a:latin typeface="Calibri" pitchFamily="34" charset="0"/>
                <a:cs typeface="Calibri" pitchFamily="34" charset="0"/>
              </a:defRPr>
            </a:lvl1pPr>
          </a:lstStyle>
          <a:p>
            <a:r>
              <a:rPr lang="tr-TR" dirty="0" smtClean="0"/>
              <a:t>2016</a:t>
            </a:r>
            <a:endParaRPr lang="tr-TR"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89" name="Rectangle 88"/>
          <p:cNvSpPr/>
          <p:nvPr/>
        </p:nvSpPr>
        <p:spPr>
          <a:xfrm>
            <a:off x="4650889" y="6088284"/>
            <a:ext cx="3505200" cy="8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Footer Placeholder 4"/>
          <p:cNvSpPr>
            <a:spLocks noGrp="1"/>
          </p:cNvSpPr>
          <p:nvPr>
            <p:ph type="ftr" sz="quarter" idx="11"/>
          </p:nvPr>
        </p:nvSpPr>
        <p:spPr>
          <a:xfrm>
            <a:off x="2159740" y="6165304"/>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5"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
        <p:nvSpPr>
          <p:cNvPr id="6"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27584" y="1268760"/>
            <a:ext cx="7560839"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8" name="Rectangle 88"/>
          <p:cNvSpPr/>
          <p:nvPr userDrawn="1"/>
        </p:nvSpPr>
        <p:spPr>
          <a:xfrm>
            <a:off x="827584" y="2852936"/>
            <a:ext cx="756084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0"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3"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0"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12"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9"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10"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6"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7"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53" name="Grup 52"/>
          <p:cNvGrpSpPr/>
          <p:nvPr userDrawn="1"/>
        </p:nvGrpSpPr>
        <p:grpSpPr>
          <a:xfrm>
            <a:off x="9509" y="27384"/>
            <a:ext cx="9134491" cy="6858000"/>
            <a:chOff x="9509" y="27384"/>
            <a:chExt cx="9134491" cy="6858000"/>
          </a:xfrm>
        </p:grpSpPr>
        <p:pic>
          <p:nvPicPr>
            <p:cNvPr id="54" name="Resim 53"/>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xmlns="">
                    <a14:imgLayer r:embed="rId3">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59583"/>
            <a:stretch/>
          </p:blipFill>
          <p:spPr>
            <a:xfrm>
              <a:off x="6372200" y="27384"/>
              <a:ext cx="2771800" cy="6858000"/>
            </a:xfrm>
            <a:prstGeom prst="rect">
              <a:avLst/>
            </a:prstGeom>
            <a:effectLst>
              <a:glow>
                <a:schemeClr val="accent1"/>
              </a:glow>
            </a:effectLst>
          </p:spPr>
        </p:pic>
        <p:pic>
          <p:nvPicPr>
            <p:cNvPr id="55" name="Resim 54"/>
            <p:cNvPicPr>
              <a:picLocks noChangeAspect="1"/>
            </p:cNvPicPr>
            <p:nvPr userDrawn="1"/>
          </p:nvPicPr>
          <p:blipFill rotWithShape="1">
            <a:blip r:embed="rId2" cstate="print">
              <a:duotone>
                <a:schemeClr val="bg2">
                  <a:shade val="45000"/>
                  <a:satMod val="135000"/>
                </a:schemeClr>
                <a:prstClr val="white"/>
              </a:duotone>
              <a:extLst>
                <a:ext uri="{BEBA8EAE-BF5A-486C-A8C5-ECC9F3942E4B}">
                  <a14:imgProps xmlns:a14="http://schemas.microsoft.com/office/drawing/2010/main" xmlns="">
                    <a14:imgLayer r:embed="rId3">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6805"/>
            <a:stretch/>
          </p:blipFill>
          <p:spPr>
            <a:xfrm>
              <a:off x="9509" y="27384"/>
              <a:ext cx="6391291" cy="6858000"/>
            </a:xfrm>
            <a:prstGeom prst="rect">
              <a:avLst/>
            </a:prstGeom>
            <a:effectLst>
              <a:glow>
                <a:schemeClr val="accent1"/>
              </a:glow>
            </a:effectLst>
          </p:spPr>
        </p:pic>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tr-TR" dirty="0" smtClean="0"/>
              <a:t>TÜRK DİLİ - 2016</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61" name="Grup 60"/>
          <p:cNvGrpSpPr/>
          <p:nvPr userDrawn="1"/>
        </p:nvGrpSpPr>
        <p:grpSpPr>
          <a:xfrm>
            <a:off x="9509" y="27384"/>
            <a:ext cx="9134491" cy="6858000"/>
            <a:chOff x="9509" y="27384"/>
            <a:chExt cx="9134491" cy="6858000"/>
          </a:xfrm>
        </p:grpSpPr>
        <p:pic>
          <p:nvPicPr>
            <p:cNvPr id="62" name="Resim 61"/>
            <p:cNvPicPr>
              <a:picLocks noChangeAspect="1"/>
            </p:cNvPicPr>
            <p:nvPr userDrawn="1"/>
          </p:nvPicPr>
          <p:blipFill rotWithShape="1">
            <a:blip r:embed="rId13" cstate="print">
              <a:duotone>
                <a:schemeClr val="bg2">
                  <a:shade val="45000"/>
                  <a:satMod val="135000"/>
                </a:schemeClr>
                <a:prstClr val="white"/>
              </a:duotone>
              <a:extLst>
                <a:ext uri="{BEBA8EAE-BF5A-486C-A8C5-ECC9F3942E4B}">
                  <a14:imgProps xmlns:a14="http://schemas.microsoft.com/office/drawing/2010/main" xmlns="">
                    <a14:imgLayer r:embed="rId14">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59583"/>
            <a:stretch/>
          </p:blipFill>
          <p:spPr>
            <a:xfrm>
              <a:off x="6372200" y="27384"/>
              <a:ext cx="2771800" cy="6858000"/>
            </a:xfrm>
            <a:prstGeom prst="rect">
              <a:avLst/>
            </a:prstGeom>
            <a:effectLst>
              <a:glow>
                <a:schemeClr val="accent1"/>
              </a:glow>
            </a:effectLst>
          </p:spPr>
        </p:pic>
        <p:pic>
          <p:nvPicPr>
            <p:cNvPr id="63" name="Resim 62"/>
            <p:cNvPicPr>
              <a:picLocks noChangeAspect="1"/>
            </p:cNvPicPr>
            <p:nvPr userDrawn="1"/>
          </p:nvPicPr>
          <p:blipFill rotWithShape="1">
            <a:blip r:embed="rId13" cstate="print">
              <a:duotone>
                <a:schemeClr val="bg2">
                  <a:shade val="45000"/>
                  <a:satMod val="135000"/>
                </a:schemeClr>
                <a:prstClr val="white"/>
              </a:duotone>
              <a:extLst>
                <a:ext uri="{BEBA8EAE-BF5A-486C-A8C5-ECC9F3942E4B}">
                  <a14:imgProps xmlns:a14="http://schemas.microsoft.com/office/drawing/2010/main" xmlns="">
                    <a14:imgLayer r:embed="rId14">
                      <a14:imgEffect>
                        <a14:artisticCement/>
                      </a14:imgEffect>
                      <a14:imgEffect>
                        <a14:colorTemperature colorTemp="7200"/>
                      </a14:imgEffect>
                    </a14:imgLayer>
                  </a14:imgProps>
                </a:ext>
                <a:ext uri="{28A0092B-C50C-407E-A947-70E740481C1C}">
                  <a14:useLocalDpi xmlns:a14="http://schemas.microsoft.com/office/drawing/2010/main" xmlns="" val="0"/>
                </a:ext>
              </a:extLst>
            </a:blip>
            <a:srcRect r="6805"/>
            <a:stretch/>
          </p:blipFill>
          <p:spPr>
            <a:xfrm>
              <a:off x="9509" y="27384"/>
              <a:ext cx="6391291" cy="6858000"/>
            </a:xfrm>
            <a:prstGeom prst="rect">
              <a:avLst/>
            </a:prstGeom>
            <a:effectLst>
              <a:glow>
                <a:schemeClr val="accent1"/>
              </a:glow>
            </a:effectLst>
          </p:spPr>
        </p:pic>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796136" y="224492"/>
            <a:ext cx="2334852" cy="365125"/>
          </a:xfrm>
          <a:prstGeom prst="rect">
            <a:avLst/>
          </a:prstGeom>
        </p:spPr>
        <p:txBody>
          <a:bodyPr vert="horz" lIns="91440" tIns="45720" rIns="91440" bIns="45720" rtlCol="0" anchor="ctr"/>
          <a:lstStyle>
            <a:lvl1pPr algn="r">
              <a:defRPr sz="1200">
                <a:solidFill>
                  <a:srgbClr val="FEFEFE"/>
                </a:solidFill>
                <a:latin typeface="Calibri" pitchFamily="34" charset="0"/>
                <a:cs typeface="Calibri" pitchFamily="34" charset="0"/>
              </a:defRPr>
            </a:lvl1pPr>
          </a:lstStyle>
          <a:p>
            <a:r>
              <a:rPr lang="tr-TR" smtClean="0"/>
              <a:t>ÇUZEM- 2016</a:t>
            </a:r>
            <a:endParaRPr lang="tr-TR" dirty="0"/>
          </a:p>
        </p:txBody>
      </p:sp>
      <p:sp>
        <p:nvSpPr>
          <p:cNvPr id="5" name="Footer Placeholder 4"/>
          <p:cNvSpPr>
            <a:spLocks noGrp="1"/>
          </p:cNvSpPr>
          <p:nvPr>
            <p:ph type="ftr" sz="quarter" idx="3"/>
          </p:nvPr>
        </p:nvSpPr>
        <p:spPr>
          <a:xfrm>
            <a:off x="2555776" y="5852160"/>
            <a:ext cx="5587824" cy="365125"/>
          </a:xfrm>
          <a:prstGeom prst="rect">
            <a:avLst/>
          </a:prstGeom>
        </p:spPr>
        <p:txBody>
          <a:bodyPr vert="horz" lIns="91440" tIns="45720" rIns="91440" bIns="45720" rtlCol="0" anchor="ctr"/>
          <a:lstStyle>
            <a:lvl1pPr algn="r">
              <a:defRPr sz="1200">
                <a:solidFill>
                  <a:schemeClr val="accent1"/>
                </a:solidFill>
                <a:latin typeface="Calibri" pitchFamily="34" charset="0"/>
                <a:cs typeface="Calibri" pitchFamily="34" charset="0"/>
              </a:defRPr>
            </a:lvl1pPr>
          </a:lstStyle>
          <a:p>
            <a:r>
              <a:rPr lang="tr-TR" dirty="0" smtClean="0"/>
              <a:t>Çukurova Üniversitesi Uzaktan Eğitim Uygulama ve Araştırma Merkezi</a:t>
            </a:r>
            <a:endParaRPr lang="tr-TR"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latin typeface="Calibri" pitchFamily="34" charset="0"/>
                <a:cs typeface="Calibri" pitchFamily="34" charset="0"/>
              </a:defRPr>
            </a:lvl1pPr>
          </a:lstStyle>
          <a:p>
            <a:fld id="{1BD32E9B-782C-495C-8D4F-D85C593FAEB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4000" kern="1200">
          <a:solidFill>
            <a:schemeClr val="accent1"/>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Calibri" pitchFamily="34" charset="0"/>
          <a:ea typeface="+mn-ea"/>
          <a:cs typeface="Calibri" pitchFamily="34"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Calibri" pitchFamily="34" charset="0"/>
          <a:ea typeface="+mn-ea"/>
          <a:cs typeface="Calibri" pitchFamily="34"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Calibri" pitchFamily="34" charset="0"/>
          <a:ea typeface="+mn-ea"/>
          <a:cs typeface="Calibri" pitchFamily="34"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Calibri" pitchFamily="34" charset="0"/>
          <a:ea typeface="+mn-ea"/>
          <a:cs typeface="Calibri" pitchFamily="34"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Calibri" pitchFamily="34" charset="0"/>
          <a:ea typeface="+mn-ea"/>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4733365" y="3429000"/>
            <a:ext cx="3309803" cy="1836359"/>
          </a:xfrm>
        </p:spPr>
        <p:txBody>
          <a:bodyPr/>
          <a:lstStyle/>
          <a:p>
            <a:pPr algn="l">
              <a:lnSpc>
                <a:spcPct val="150000"/>
              </a:lnSpc>
            </a:pPr>
            <a:r>
              <a:rPr lang="tr-TR" b="1" dirty="0" smtClean="0">
                <a:solidFill>
                  <a:schemeClr val="accent1"/>
                </a:solidFill>
              </a:rPr>
              <a:t>2.HAFTA</a:t>
            </a:r>
          </a:p>
          <a:p>
            <a:pPr algn="l">
              <a:lnSpc>
                <a:spcPct val="150000"/>
              </a:lnSpc>
            </a:pPr>
            <a:r>
              <a:rPr lang="tr-TR" b="1" dirty="0" smtClean="0">
                <a:solidFill>
                  <a:schemeClr val="accent2">
                    <a:lumMod val="60000"/>
                    <a:lumOff val="40000"/>
                  </a:schemeClr>
                </a:solidFill>
              </a:rPr>
              <a:t>DİLİN 	TÜRLERİ</a:t>
            </a:r>
          </a:p>
          <a:p>
            <a:pPr algn="l">
              <a:lnSpc>
                <a:spcPct val="150000"/>
              </a:lnSpc>
            </a:pPr>
            <a:r>
              <a:rPr lang="tr-TR" b="1" dirty="0" smtClean="0"/>
              <a:t> </a:t>
            </a:r>
          </a:p>
        </p:txBody>
      </p:sp>
      <p:sp>
        <p:nvSpPr>
          <p:cNvPr id="4" name="Veri Yer Tutucusu 3"/>
          <p:cNvSpPr>
            <a:spLocks noGrp="1"/>
          </p:cNvSpPr>
          <p:nvPr>
            <p:ph type="dt" sz="half" idx="10"/>
          </p:nvPr>
        </p:nvSpPr>
        <p:spPr>
          <a:xfrm>
            <a:off x="4652448" y="1516828"/>
            <a:ext cx="3505664" cy="750981"/>
          </a:xfrm>
        </p:spPr>
        <p:txBody>
          <a:bodyPr/>
          <a:lstStyle/>
          <a:p>
            <a:r>
              <a:rPr lang="tr-TR" sz="3600" dirty="0" smtClean="0"/>
              <a:t>2019</a:t>
            </a:r>
            <a:endParaRPr lang="tr-TR" dirty="0"/>
          </a:p>
        </p:txBody>
      </p:sp>
      <p:sp>
        <p:nvSpPr>
          <p:cNvPr id="5" name="Unvan 4"/>
          <p:cNvSpPr>
            <a:spLocks noGrp="1"/>
          </p:cNvSpPr>
          <p:nvPr>
            <p:ph type="ctrTitle"/>
          </p:nvPr>
        </p:nvSpPr>
        <p:spPr>
          <a:xfrm>
            <a:off x="4733365" y="1484785"/>
            <a:ext cx="3313355" cy="1440160"/>
          </a:xfrm>
        </p:spPr>
        <p:txBody>
          <a:bodyPr/>
          <a:lstStyle/>
          <a:p>
            <a:r>
              <a:rPr lang="tr-TR" dirty="0" smtClean="0"/>
              <a:t>TÜRK DİLİ I</a:t>
            </a:r>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68004" y="281267"/>
            <a:ext cx="1240523" cy="1235561"/>
          </a:xfrm>
          <a:prstGeom prst="rect">
            <a:avLst/>
          </a:prstGeom>
        </p:spPr>
      </p:pic>
    </p:spTree>
    <p:extLst>
      <p:ext uri="{BB962C8B-B14F-4D97-AF65-F5344CB8AC3E}">
        <p14:creationId xmlns:p14="http://schemas.microsoft.com/office/powerpoint/2010/main" xmlns="" val="22931491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5184576"/>
          </a:xfrm>
        </p:spPr>
        <p:txBody>
          <a:bodyPr/>
          <a:lstStyle/>
          <a:p>
            <a:pPr>
              <a:buNone/>
            </a:pPr>
            <a:r>
              <a:rPr lang="tr-TR" dirty="0" smtClean="0"/>
              <a:t>           </a:t>
            </a:r>
          </a:p>
          <a:p>
            <a:pPr>
              <a:buNone/>
            </a:pPr>
            <a:r>
              <a:rPr lang="tr-TR" sz="2200" dirty="0" smtClean="0"/>
              <a:t>             Kaynağı konuşma dili olmasına rağmen okuma yazmada kullanılan; kitap, dergi gibi her türlü bilimsel çalışmada ve resmî yazışmada geçerli olan yazı dili veya yazılı dil, ait olduğu toplumun lehçe veya ağızlarından birine göre şekillenir ve ortak anlaşma dili olur. Konuşma dilinde rastlanan kural ihlali yazı dilinde olamaz.</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10</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85861"/>
            <a:ext cx="7858180" cy="4786345"/>
          </a:xfrm>
        </p:spPr>
        <p:txBody>
          <a:bodyPr/>
          <a:lstStyle/>
          <a:p>
            <a:pPr marL="0" indent="0" algn="just">
              <a:lnSpc>
                <a:spcPct val="150000"/>
              </a:lnSpc>
              <a:buNone/>
            </a:pPr>
            <a:r>
              <a:rPr lang="tr-TR" sz="2200" dirty="0" smtClean="0"/>
              <a:t>	Konuşma dili birçok lehçe ve ağızlara ayrılabildiği hâlde yazı dili daha çok toparlayıcı bir özellik taşır. Esas itibarıyla yazı dili, bir konuşma diline bağlı olarak gelişmekle birlikte yüzde yüz o konuşma diline bağlı kalmaz. </a:t>
            </a:r>
          </a:p>
          <a:p>
            <a:pPr marL="0" indent="0" algn="just">
              <a:lnSpc>
                <a:spcPct val="150000"/>
              </a:lnSpc>
              <a:buNone/>
            </a:pPr>
            <a:r>
              <a:rPr lang="tr-TR" sz="2200" dirty="0" smtClean="0"/>
              <a:t>             Yazı dili bağlı olduğu konuşma dilinin dışındaki çeşitli ağızlardan gelen kelime ve şekilleri bünyesine alıp başka kaynaklardan da beslenerek ülkenin ortak dili hâline gelir.</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642919"/>
            <a:ext cx="7715304" cy="4786345"/>
          </a:xfrm>
        </p:spPr>
        <p:txBody>
          <a:bodyPr/>
          <a:lstStyle/>
          <a:p>
            <a:pPr marL="0" indent="0" algn="just">
              <a:lnSpc>
                <a:spcPct val="150000"/>
              </a:lnSpc>
              <a:buNone/>
            </a:pPr>
            <a:r>
              <a:rPr lang="tr-TR" sz="2200" dirty="0" smtClean="0"/>
              <a:t>	 </a:t>
            </a:r>
          </a:p>
          <a:p>
            <a:pPr marL="0" indent="0" algn="just">
              <a:lnSpc>
                <a:spcPct val="150000"/>
              </a:lnSpc>
              <a:buNone/>
            </a:pPr>
            <a:r>
              <a:rPr lang="tr-TR" sz="2200" dirty="0"/>
              <a:t> </a:t>
            </a:r>
            <a:r>
              <a:rPr lang="tr-TR" sz="2200" dirty="0" smtClean="0"/>
              <a:t>          Yazı dilini kullanırken ifadenin anlaşılır olmasına büyük bir dikkat gösterilir. Düşünce esas olarak yazarken şekillenir. Yazı dili kalıcıdır, kuşaktan kuşağa aktarılır. Konuşma dilinde vurgu ve tonlama gibi özellikler öne çıkarken yazı dilinde bunların yerini yazım kuralları ve noktalama işaretleri alır. </a:t>
            </a:r>
          </a:p>
          <a:p>
            <a:pPr marL="0" indent="0" algn="just">
              <a:lnSpc>
                <a:spcPct val="150000"/>
              </a:lnSpc>
              <a:buNone/>
            </a:pPr>
            <a:r>
              <a:rPr lang="tr-TR" sz="2200" dirty="0" smtClean="0"/>
              <a:t>         “En soluk mürekkep en sadık bellekten üstündür.” ve “Söz uçar, yazı kalır.” ifadeleri yazı dilinin üstünlüğünü anlatır.</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571604" y="225424"/>
            <a:ext cx="7077775" cy="1115343"/>
          </a:xfrm>
        </p:spPr>
        <p:txBody>
          <a:bodyPr>
            <a:normAutofit fontScale="90000"/>
          </a:bodyPr>
          <a:lstStyle/>
          <a:p>
            <a:r>
              <a:rPr lang="tr-TR" sz="2800" b="1" dirty="0" smtClean="0">
                <a:solidFill>
                  <a:schemeClr val="accent2">
                    <a:lumMod val="60000"/>
                    <a:lumOff val="40000"/>
                  </a:schemeClr>
                </a:solidFill>
              </a:rPr>
              <a:t> </a:t>
            </a:r>
            <a:br>
              <a:rPr lang="tr-TR" sz="2800" b="1" dirty="0" smtClean="0">
                <a:solidFill>
                  <a:schemeClr val="accent2">
                    <a:lumMod val="60000"/>
                    <a:lumOff val="40000"/>
                  </a:schemeClr>
                </a:solidFill>
              </a:rPr>
            </a:br>
            <a:r>
              <a:rPr lang="tr-TR" sz="2800" b="1" dirty="0" smtClean="0">
                <a:solidFill>
                  <a:schemeClr val="accent2">
                    <a:lumMod val="60000"/>
                    <a:lumOff val="40000"/>
                  </a:schemeClr>
                </a:solidFill>
              </a:rPr>
              <a:t/>
            </a:r>
            <a:br>
              <a:rPr lang="tr-TR" sz="2800" b="1" dirty="0" smtClean="0">
                <a:solidFill>
                  <a:schemeClr val="accent2">
                    <a:lumMod val="60000"/>
                    <a:lumOff val="40000"/>
                  </a:schemeClr>
                </a:solidFill>
              </a:rPr>
            </a:br>
            <a:r>
              <a:rPr lang="tr-TR" sz="2800" b="1" dirty="0" smtClean="0">
                <a:solidFill>
                  <a:schemeClr val="accent2">
                    <a:lumMod val="60000"/>
                    <a:lumOff val="40000"/>
                  </a:schemeClr>
                </a:solidFill>
              </a:rPr>
              <a:t/>
            </a:r>
            <a:br>
              <a:rPr lang="tr-TR" sz="2800" b="1" dirty="0" smtClean="0">
                <a:solidFill>
                  <a:schemeClr val="accent2">
                    <a:lumMod val="60000"/>
                    <a:lumOff val="40000"/>
                  </a:schemeClr>
                </a:solidFill>
              </a:rPr>
            </a:br>
            <a:r>
              <a:rPr lang="tr-TR" sz="2800" b="1" dirty="0" smtClean="0">
                <a:solidFill>
                  <a:schemeClr val="accent2">
                    <a:lumMod val="60000"/>
                    <a:lumOff val="40000"/>
                  </a:schemeClr>
                </a:solidFill>
              </a:rPr>
              <a:t/>
            </a:r>
            <a:br>
              <a:rPr lang="tr-TR" sz="2800" b="1" dirty="0" smtClean="0">
                <a:solidFill>
                  <a:schemeClr val="accent2">
                    <a:lumMod val="60000"/>
                    <a:lumOff val="40000"/>
                  </a:schemeClr>
                </a:solidFill>
              </a:rPr>
            </a:br>
            <a:r>
              <a:rPr lang="tr-TR" sz="2800" b="1" dirty="0" smtClean="0">
                <a:solidFill>
                  <a:schemeClr val="accent2">
                    <a:lumMod val="60000"/>
                    <a:lumOff val="40000"/>
                  </a:schemeClr>
                </a:solidFill>
              </a:rPr>
              <a:t/>
            </a:r>
            <a:br>
              <a:rPr lang="tr-TR" sz="2800" b="1" dirty="0" smtClean="0">
                <a:solidFill>
                  <a:schemeClr val="accent2">
                    <a:lumMod val="60000"/>
                    <a:lumOff val="40000"/>
                  </a:schemeClr>
                </a:solidFill>
              </a:rPr>
            </a:br>
            <a:r>
              <a:rPr lang="tr-TR" sz="3100" b="1" dirty="0" smtClean="0">
                <a:solidFill>
                  <a:schemeClr val="accent2">
                    <a:lumMod val="60000"/>
                    <a:lumOff val="40000"/>
                  </a:schemeClr>
                </a:solidFill>
              </a:rPr>
              <a:t>Ağız ve Lehçe </a:t>
            </a:r>
            <a:endParaRPr lang="tr-TR" sz="3100" b="1" dirty="0">
              <a:solidFill>
                <a:schemeClr val="accent2">
                  <a:lumMod val="60000"/>
                  <a:lumOff val="40000"/>
                </a:schemeClr>
              </a:solidFill>
            </a:endParaRPr>
          </a:p>
        </p:txBody>
      </p:sp>
      <p:sp>
        <p:nvSpPr>
          <p:cNvPr id="3" name="2 İçerik Yer Tutucusu"/>
          <p:cNvSpPr>
            <a:spLocks noGrp="1"/>
          </p:cNvSpPr>
          <p:nvPr>
            <p:ph idx="1"/>
          </p:nvPr>
        </p:nvSpPr>
        <p:spPr>
          <a:xfrm>
            <a:off x="642910" y="1412777"/>
            <a:ext cx="7786742" cy="4945182"/>
          </a:xfrm>
        </p:spPr>
        <p:txBody>
          <a:bodyPr>
            <a:normAutofit/>
          </a:bodyPr>
          <a:lstStyle/>
          <a:p>
            <a:pPr marL="0" indent="0" algn="just">
              <a:lnSpc>
                <a:spcPct val="150000"/>
              </a:lnSpc>
              <a:buNone/>
            </a:pPr>
            <a:r>
              <a:rPr lang="tr-TR" sz="2200" dirty="0" smtClean="0"/>
              <a:t>	Ağız, herhangi bir dil veya lehçenin daha çok söyleyiş  özelliklerine bağlı olarak oluşan kollarıdır. Her dil veya lehçenin kendi içinde ağızları vardır.  Ağızlar, yalnızca konuşma diliyle ilgilidir.</a:t>
            </a:r>
          </a:p>
          <a:p>
            <a:pPr marL="0" indent="0" algn="just">
              <a:lnSpc>
                <a:spcPct val="150000"/>
              </a:lnSpc>
              <a:buNone/>
            </a:pPr>
            <a:r>
              <a:rPr lang="tr-TR" sz="2200" dirty="0" smtClean="0"/>
              <a:t>               Bir dil veya lehçenin bölgeden bölgeye veya şehirden şehre göstermiş olduğu söyleyiş (telaffuz) farklılığına ağız denir.</a:t>
            </a:r>
          </a:p>
          <a:p>
            <a:pPr marL="0" indent="0">
              <a:lnSpc>
                <a:spcPct val="150000"/>
              </a:lnSpc>
              <a:buNone/>
            </a:pPr>
            <a:r>
              <a:rPr lang="tr-TR" sz="2200" dirty="0"/>
              <a:t> </a:t>
            </a:r>
            <a:r>
              <a:rPr lang="tr-TR" sz="2200" dirty="0" smtClean="0"/>
              <a:t>     </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216277694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052736"/>
            <a:ext cx="7560840" cy="5112568"/>
          </a:xfrm>
        </p:spPr>
        <p:txBody>
          <a:bodyPr>
            <a:normAutofit/>
          </a:bodyPr>
          <a:lstStyle/>
          <a:p>
            <a:pPr>
              <a:buNone/>
            </a:pPr>
            <a:r>
              <a:rPr lang="tr-TR" sz="2200" dirty="0" smtClean="0"/>
              <a:t>          </a:t>
            </a:r>
          </a:p>
          <a:p>
            <a:pPr>
              <a:buNone/>
            </a:pPr>
            <a:r>
              <a:rPr lang="tr-TR" sz="2200" dirty="0" smtClean="0"/>
              <a:t>             Örnek olarak Türkiye Türkçesinin Erzurum, Trabzon, Denizli, Tokat ve Antalya ağzı gibi çok sayıda ağzı mevcuttur. Her dilin çok sayıda ağzı bulunabilir. Bu ağızlardan yalnızca bir tanesi, yazı dili için esas kabul edilir. Türkiye Türkçesinin yazı dili İstanbul ağzına dayanmaktadır. İstanbul kültür, sanat ve bilim merkezi olduğu için İstanbul ağzı, yazı dilimizin temelini oluşturmuştur. </a:t>
            </a:r>
          </a:p>
          <a:p>
            <a:pPr>
              <a:buNone/>
            </a:pPr>
            <a:r>
              <a:rPr lang="tr-TR" sz="2200" dirty="0" smtClean="0"/>
              <a:t>             “Geliyorum” kelimesinin çeşitli Anadolu ağızlarında </a:t>
            </a:r>
            <a:r>
              <a:rPr lang="tr-TR" sz="2200" dirty="0" err="1" smtClean="0"/>
              <a:t>geliyom</a:t>
            </a:r>
            <a:r>
              <a:rPr lang="tr-TR" sz="2200" dirty="0" smtClean="0"/>
              <a:t>, </a:t>
            </a:r>
            <a:r>
              <a:rPr lang="tr-TR" sz="2200" dirty="0" err="1" smtClean="0"/>
              <a:t>gelirem</a:t>
            </a:r>
            <a:r>
              <a:rPr lang="tr-TR" sz="2200" dirty="0" smtClean="0"/>
              <a:t>, </a:t>
            </a:r>
            <a:r>
              <a:rPr lang="tr-TR" sz="2200" dirty="0" err="1" smtClean="0"/>
              <a:t>geliyem</a:t>
            </a:r>
            <a:r>
              <a:rPr lang="tr-TR" sz="2200" dirty="0" smtClean="0"/>
              <a:t> şeklinde söylenmesi ağız özelliklerini yansıtır.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14</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908719"/>
            <a:ext cx="7715304" cy="5163487"/>
          </a:xfrm>
        </p:spPr>
        <p:txBody>
          <a:bodyPr/>
          <a:lstStyle/>
          <a:p>
            <a:pPr marL="0" indent="0" algn="just">
              <a:lnSpc>
                <a:spcPct val="150000"/>
              </a:lnSpc>
              <a:buNone/>
            </a:pPr>
            <a:r>
              <a:rPr lang="tr-TR" sz="2200" dirty="0" smtClean="0"/>
              <a:t>	 </a:t>
            </a:r>
          </a:p>
          <a:p>
            <a:pPr marL="0" indent="0" algn="just">
              <a:lnSpc>
                <a:spcPct val="150000"/>
              </a:lnSpc>
              <a:buNone/>
            </a:pPr>
            <a:r>
              <a:rPr lang="tr-TR" sz="2200" dirty="0" smtClean="0"/>
              <a:t>         </a:t>
            </a:r>
          </a:p>
          <a:p>
            <a:pPr marL="0" indent="0" algn="just">
              <a:lnSpc>
                <a:spcPct val="150000"/>
              </a:lnSpc>
              <a:buNone/>
            </a:pPr>
            <a:r>
              <a:rPr lang="tr-TR" sz="2200" dirty="0" smtClean="0"/>
              <a:t>           Lehçe; bir dilin coğrafi ve sosyal ayrılıklar dolayısıyla ses yapısı, şekil yapısı ve söz varlığı bakımından zamanla birbirinden az çok ayrılmış olan alt dallarına (kollarına) denir. </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12166880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5184576"/>
          </a:xfrm>
        </p:spPr>
        <p:txBody>
          <a:bodyPr/>
          <a:lstStyle/>
          <a:p>
            <a:pPr>
              <a:buNone/>
            </a:pPr>
            <a:r>
              <a:rPr lang="tr-TR" dirty="0" smtClean="0"/>
              <a:t>          </a:t>
            </a:r>
          </a:p>
          <a:p>
            <a:pPr>
              <a:buNone/>
            </a:pPr>
            <a:r>
              <a:rPr lang="tr-TR" dirty="0" smtClean="0"/>
              <a:t>           Bir dilin metinlerle takip edilemeyen bir döneminde ayrılmış olan alt kollarına o dilin uzak lehçesi denir.</a:t>
            </a:r>
          </a:p>
          <a:p>
            <a:pPr>
              <a:buNone/>
            </a:pPr>
            <a:r>
              <a:rPr lang="tr-TR" dirty="0" smtClean="0"/>
              <a:t>             Bir dilin metinlerle takip edilebilen bir döneminde ayrılmış olan alt kollarına o dilin yakın (çağdaş) lehçesi denir.</a:t>
            </a:r>
          </a:p>
          <a:p>
            <a:pPr>
              <a:buNone/>
            </a:pPr>
            <a:r>
              <a:rPr lang="tr-TR" sz="2200" dirty="0" smtClean="0"/>
              <a:t>              Türkçeden metinlerle takip edilemeyen dönemlerde ayrılmış olan Yakut Türkçesi ve Çuvaş Türkçesi uzak lehçe, metinlerle takip edilebilen dönemlerde  ayrılmış olan Azeri, Kazak, Kırgız, Özbek, Tatar, Gagavuz Türkçesi gibi kollar yakın lehçe olarak kabul edilmektedir.</a:t>
            </a:r>
          </a:p>
          <a:p>
            <a:pPr>
              <a:buNone/>
            </a:pP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16</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124744"/>
            <a:ext cx="7715304" cy="4375958"/>
          </a:xfrm>
        </p:spPr>
        <p:txBody>
          <a:bodyPr>
            <a:noAutofit/>
          </a:bodyPr>
          <a:lstStyle/>
          <a:p>
            <a:pPr marL="0" indent="0" algn="just">
              <a:lnSpc>
                <a:spcPct val="150000"/>
              </a:lnSpc>
              <a:buNone/>
            </a:pPr>
            <a:r>
              <a:rPr lang="tr-TR" sz="2200" dirty="0" smtClean="0"/>
              <a:t>        </a:t>
            </a:r>
          </a:p>
          <a:p>
            <a:pPr marL="0" indent="0" algn="just">
              <a:lnSpc>
                <a:spcPct val="150000"/>
              </a:lnSpc>
              <a:buNone/>
            </a:pPr>
            <a:r>
              <a:rPr lang="tr-TR" sz="2200" dirty="0" smtClean="0"/>
              <a:t>      Ağızda genellikle ses ve söyleyiş farklılığı varken lehçede ses ve söyleyiş farklılığıyla birlikte dilin yapısı, söz dizimi ve söz varlığı da değişmektedir. O kadar ki bu farklılıklar zamanla lehçelerin birer dil olmasını sağlamaktadır.</a:t>
            </a:r>
          </a:p>
          <a:p>
            <a:pPr marL="0" indent="0" algn="just">
              <a:lnSpc>
                <a:spcPct val="150000"/>
              </a:lnSpc>
              <a:buNone/>
            </a:pPr>
            <a:r>
              <a:rPr lang="tr-TR" sz="2200" dirty="0"/>
              <a:t> </a:t>
            </a:r>
            <a:r>
              <a:rPr lang="tr-TR" sz="2200" dirty="0" smtClean="0"/>
              <a:t>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21652161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052736"/>
            <a:ext cx="7560840" cy="5112568"/>
          </a:xfrm>
        </p:spPr>
        <p:txBody>
          <a:bodyPr/>
          <a:lstStyle/>
          <a:p>
            <a:pPr>
              <a:buNone/>
            </a:pPr>
            <a:r>
              <a:rPr lang="tr-TR" dirty="0" smtClean="0"/>
              <a:t>              </a:t>
            </a:r>
          </a:p>
          <a:p>
            <a:pPr>
              <a:buNone/>
            </a:pPr>
            <a:r>
              <a:rPr lang="tr-TR" sz="2200" dirty="0" smtClean="0"/>
              <a:t>            Geniş bir coğrafyada yaşayan Türkçe birçok lehçeye ayrılmıştır: Bunlardan Batı Türkçesi (Oğuz-Türkmen Grubu) Türkiye Türkçesi, Azeri Türkçesi, Türkmen Türkçesi ve Gagavuz Türkçesi şeklinde bölümlere ayrılırken Kuzey-Doğu Türkçesi veya Doğu Türkçesi de Türkçenin diğer lehçeleri olarak sınıflandırılır.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18</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244121"/>
            <a:ext cx="7858180" cy="4899524"/>
          </a:xfrm>
        </p:spPr>
        <p:txBody>
          <a:bodyPr/>
          <a:lstStyle/>
          <a:p>
            <a:pPr marL="0" indent="0">
              <a:lnSpc>
                <a:spcPct val="150000"/>
              </a:lnSpc>
              <a:buNone/>
            </a:pPr>
            <a:r>
              <a:rPr lang="tr-TR" sz="2200" dirty="0" smtClean="0"/>
              <a:t>	Bir dilin lehçeleri arasındaki bağı ya da farklılıkları en iyi lehçeler sözlüğü ortaya koyar. W. </a:t>
            </a:r>
            <a:r>
              <a:rPr lang="tr-TR" sz="2200" dirty="0" err="1" smtClean="0"/>
              <a:t>Radloff’un</a:t>
            </a:r>
            <a:r>
              <a:rPr lang="tr-TR" sz="2200" dirty="0" smtClean="0"/>
              <a:t> “Türk Lehçeler Sözlüğü” bu nitelikte bir sözlüktür. Hüseyin Kâzım’ın “Büyük Türk </a:t>
            </a:r>
            <a:r>
              <a:rPr lang="tr-TR" sz="2200" dirty="0" err="1" smtClean="0"/>
              <a:t>Lugâtı</a:t>
            </a:r>
            <a:r>
              <a:rPr lang="tr-TR" sz="2200" dirty="0" smtClean="0"/>
              <a:t>”  da bu alanda hazırlanmış büyük bir sözlüktür . </a:t>
            </a:r>
          </a:p>
          <a:p>
            <a:pPr marL="0" indent="0">
              <a:lnSpc>
                <a:spcPct val="150000"/>
              </a:lnSpc>
              <a:buNone/>
            </a:pPr>
            <a:r>
              <a:rPr lang="tr-TR" sz="2200" dirty="0" smtClean="0"/>
              <a:t>           Türk lehçeleri hakkında ilk bilgileri veren eserse </a:t>
            </a:r>
            <a:r>
              <a:rPr lang="tr-TR" sz="2200" dirty="0" err="1" smtClean="0"/>
              <a:t>Kâşgarlı</a:t>
            </a:r>
            <a:r>
              <a:rPr lang="tr-TR" sz="2200" dirty="0" smtClean="0"/>
              <a:t> Mahmut’un ölümsüz eseri “</a:t>
            </a:r>
            <a:r>
              <a:rPr lang="tr-TR" sz="2200" dirty="0" err="1" smtClean="0"/>
              <a:t>Dîvânu</a:t>
            </a:r>
            <a:r>
              <a:rPr lang="tr-TR" sz="2200" dirty="0" smtClean="0"/>
              <a:t> </a:t>
            </a:r>
            <a:r>
              <a:rPr lang="tr-TR" sz="2200" dirty="0" err="1" smtClean="0"/>
              <a:t>Lugâti't</a:t>
            </a:r>
            <a:r>
              <a:rPr lang="tr-TR" sz="2200" dirty="0" smtClean="0"/>
              <a:t>-Türk” tür.</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86465202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071546"/>
            <a:ext cx="7786742" cy="5267347"/>
          </a:xfrm>
        </p:spPr>
        <p:txBody>
          <a:bodyPr>
            <a:normAutofit/>
          </a:bodyPr>
          <a:lstStyle/>
          <a:p>
            <a:pPr marL="0" indent="0">
              <a:lnSpc>
                <a:spcPct val="150000"/>
              </a:lnSpc>
              <a:buNone/>
            </a:pPr>
            <a:r>
              <a:rPr lang="tr-TR" sz="2800" b="1" dirty="0" smtClean="0">
                <a:solidFill>
                  <a:srgbClr val="FF0000"/>
                </a:solidFill>
              </a:rPr>
              <a:t>     </a:t>
            </a:r>
            <a:r>
              <a:rPr lang="tr-TR" sz="2800" b="1" dirty="0" smtClean="0">
                <a:solidFill>
                  <a:schemeClr val="accent2">
                    <a:lumMod val="60000"/>
                    <a:lumOff val="40000"/>
                  </a:schemeClr>
                </a:solidFill>
              </a:rPr>
              <a:t> </a:t>
            </a:r>
            <a:r>
              <a:rPr lang="tr-TR" sz="2800" b="1" dirty="0" smtClean="0">
                <a:solidFill>
                  <a:schemeClr val="accent2"/>
                </a:solidFill>
              </a:rPr>
              <a:t>Ana dili</a:t>
            </a:r>
            <a:r>
              <a:rPr lang="tr-TR" sz="2800" dirty="0" smtClean="0">
                <a:solidFill>
                  <a:schemeClr val="accent2"/>
                </a:solidFill>
              </a:rPr>
              <a:t> </a:t>
            </a:r>
          </a:p>
          <a:p>
            <a:pPr marL="0" indent="0">
              <a:lnSpc>
                <a:spcPct val="150000"/>
              </a:lnSpc>
              <a:buNone/>
            </a:pPr>
            <a:r>
              <a:rPr lang="tr-TR" sz="2000" dirty="0" smtClean="0"/>
              <a:t>         Ana dili, insanın içinde doğup büyüdüğü aile ya da toplum çevresinde edindiği ilk dildir. Belli bir yaşa gelene kadar farkında olmadan bir insanın zihnine işlenen dil kuralları ile sözcüklere ana dili denir. </a:t>
            </a:r>
          </a:p>
          <a:p>
            <a:pPr marL="0" indent="0">
              <a:lnSpc>
                <a:spcPct val="150000"/>
              </a:lnSpc>
              <a:buNone/>
            </a:pPr>
            <a:r>
              <a:rPr lang="tr-TR" sz="2000" dirty="0" smtClean="0"/>
              <a:t>          Ana dilinin bir ortamda yaşanarak edinildiği düşünülür. Dil çevresi denilen ortam, dil içinde düşünmeyi belirler ve düşünceye açılım kazandırır. </a:t>
            </a:r>
          </a:p>
          <a:p>
            <a:pPr marL="0" indent="0">
              <a:lnSpc>
                <a:spcPct val="150000"/>
              </a:lnSpc>
              <a:buNone/>
            </a:pPr>
            <a:endParaRPr lang="tr-TR" sz="2000" dirty="0" smtClean="0"/>
          </a:p>
          <a:p>
            <a:pPr marL="0" indent="0">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5184576"/>
          </a:xfrm>
        </p:spPr>
        <p:txBody>
          <a:bodyPr>
            <a:normAutofit/>
          </a:bodyPr>
          <a:lstStyle/>
          <a:p>
            <a:pPr>
              <a:buNone/>
            </a:pPr>
            <a:r>
              <a:rPr lang="tr-TR" sz="2200" dirty="0" smtClean="0"/>
              <a:t>       </a:t>
            </a:r>
          </a:p>
          <a:p>
            <a:pPr>
              <a:buNone/>
            </a:pPr>
            <a:r>
              <a:rPr lang="tr-TR" sz="2200" dirty="0" smtClean="0"/>
              <a:t>        Türkçenin bazı lehçeleri karşılaştırıldığında: </a:t>
            </a:r>
          </a:p>
          <a:p>
            <a:pPr>
              <a:buNone/>
            </a:pPr>
            <a:r>
              <a:rPr lang="tr-TR" sz="2200" dirty="0" smtClean="0"/>
              <a:t>        Türkiye Türkçesi: Yeni Yılınız Kutlu Olsun!</a:t>
            </a:r>
          </a:p>
          <a:p>
            <a:pPr>
              <a:buNone/>
            </a:pPr>
            <a:r>
              <a:rPr lang="tr-TR" sz="2200" dirty="0" smtClean="0"/>
              <a:t>        Azerbaycan Türkçesi: Yeni iliniz mübarek olsun!</a:t>
            </a:r>
          </a:p>
          <a:p>
            <a:pPr>
              <a:buNone/>
            </a:pPr>
            <a:r>
              <a:rPr lang="tr-TR" sz="2200" dirty="0" smtClean="0"/>
              <a:t>        Kazak Türkçesi: </a:t>
            </a:r>
            <a:r>
              <a:rPr lang="tr-TR" sz="2200" dirty="0" err="1" smtClean="0"/>
              <a:t>Janga</a:t>
            </a:r>
            <a:r>
              <a:rPr lang="tr-TR" sz="2200" dirty="0" smtClean="0"/>
              <a:t> </a:t>
            </a:r>
            <a:r>
              <a:rPr lang="tr-TR" sz="2200" dirty="0" err="1" smtClean="0"/>
              <a:t>jılıngız</a:t>
            </a:r>
            <a:r>
              <a:rPr lang="tr-TR" sz="2200" dirty="0" smtClean="0"/>
              <a:t> </a:t>
            </a:r>
            <a:r>
              <a:rPr lang="tr-TR" sz="2200" dirty="0" err="1" smtClean="0"/>
              <a:t>kuttı</a:t>
            </a:r>
            <a:r>
              <a:rPr lang="tr-TR" sz="2200" dirty="0" smtClean="0"/>
              <a:t> </a:t>
            </a:r>
            <a:r>
              <a:rPr lang="tr-TR" sz="2200" dirty="0" err="1" smtClean="0"/>
              <a:t>bolsın</a:t>
            </a:r>
            <a:r>
              <a:rPr lang="tr-TR" sz="2200" dirty="0" smtClean="0"/>
              <a:t>!</a:t>
            </a:r>
          </a:p>
          <a:p>
            <a:pPr>
              <a:buNone/>
            </a:pPr>
            <a:r>
              <a:rPr lang="tr-TR" sz="2200" dirty="0" smtClean="0"/>
              <a:t>        Kırgız Türkçesi: </a:t>
            </a:r>
            <a:r>
              <a:rPr lang="tr-TR" sz="2200" dirty="0" err="1" smtClean="0"/>
              <a:t>Cangı</a:t>
            </a:r>
            <a:r>
              <a:rPr lang="tr-TR" sz="2200" dirty="0" smtClean="0"/>
              <a:t> </a:t>
            </a:r>
            <a:r>
              <a:rPr lang="tr-TR" sz="2200" dirty="0" err="1" smtClean="0"/>
              <a:t>cılıngız</a:t>
            </a:r>
            <a:r>
              <a:rPr lang="tr-TR" sz="2200" dirty="0" smtClean="0"/>
              <a:t> kuttu bolsun!</a:t>
            </a:r>
          </a:p>
          <a:p>
            <a:pPr>
              <a:buNone/>
            </a:pPr>
            <a:r>
              <a:rPr lang="tr-TR" sz="2200" dirty="0" smtClean="0"/>
              <a:t>        Özbek Türkçesi: Yengi </a:t>
            </a:r>
            <a:r>
              <a:rPr lang="tr-TR" sz="2200" dirty="0" err="1" smtClean="0"/>
              <a:t>yılıngız</a:t>
            </a:r>
            <a:r>
              <a:rPr lang="tr-TR" sz="2200" dirty="0" smtClean="0"/>
              <a:t> mübarek </a:t>
            </a:r>
            <a:r>
              <a:rPr lang="tr-TR" sz="2200" dirty="0" err="1" smtClean="0"/>
              <a:t>bolsın</a:t>
            </a:r>
            <a:r>
              <a:rPr lang="tr-TR" sz="2200" dirty="0" smtClean="0"/>
              <a:t>!</a:t>
            </a:r>
          </a:p>
          <a:p>
            <a:pPr>
              <a:buNone/>
            </a:pPr>
            <a:r>
              <a:rPr lang="tr-TR" sz="2200" dirty="0" smtClean="0"/>
              <a:t>        Türkmen Türkçesi: Teze yılınızı </a:t>
            </a:r>
            <a:r>
              <a:rPr lang="tr-TR" sz="2200" dirty="0" err="1" smtClean="0"/>
              <a:t>gutlayaarın</a:t>
            </a:r>
            <a:r>
              <a:rPr lang="tr-TR" sz="2200" dirty="0" smtClean="0"/>
              <a:t>!</a:t>
            </a:r>
          </a:p>
          <a:p>
            <a:pPr>
              <a:buNone/>
            </a:pPr>
            <a:r>
              <a:rPr lang="tr-TR" dirty="0" smtClean="0"/>
              <a:t> </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20</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85786" y="1071546"/>
            <a:ext cx="7572428" cy="4500594"/>
          </a:xfrm>
        </p:spPr>
        <p:txBody>
          <a:bodyPr>
            <a:normAutofit/>
          </a:bodyPr>
          <a:lstStyle/>
          <a:p>
            <a:pPr marL="0" indent="0" algn="just">
              <a:lnSpc>
                <a:spcPct val="150000"/>
              </a:lnSpc>
              <a:buNone/>
            </a:pPr>
            <a:r>
              <a:rPr lang="tr-TR" sz="2200" b="1" dirty="0" smtClean="0">
                <a:solidFill>
                  <a:schemeClr val="accent2">
                    <a:lumMod val="60000"/>
                    <a:lumOff val="40000"/>
                  </a:schemeClr>
                </a:solidFill>
              </a:rPr>
              <a:t>         Özel Dil (Grup Dili) </a:t>
            </a:r>
          </a:p>
          <a:p>
            <a:pPr marL="0" indent="0" algn="just">
              <a:lnSpc>
                <a:spcPct val="150000"/>
              </a:lnSpc>
              <a:buNone/>
            </a:pPr>
            <a:r>
              <a:rPr lang="tr-TR" sz="2200" b="1" dirty="0" smtClean="0">
                <a:solidFill>
                  <a:schemeClr val="accent2">
                    <a:lumMod val="60000"/>
                    <a:lumOff val="40000"/>
                  </a:schemeClr>
                </a:solidFill>
              </a:rPr>
              <a:t>         </a:t>
            </a:r>
            <a:r>
              <a:rPr lang="tr-TR" sz="2200" dirty="0" smtClean="0"/>
              <a:t>Bir toplumda konuşulan dil; o dili konuşan insanların yetiştiği ve içinde bulunduğu çevreye, edindiği mesleğe, kültür düzeyine ve yaşına göre değişiklik göstermektedir. Bu şekilde ortaya çıkan diller özel dil veya grup dili adı altında değerlendirilir. </a:t>
            </a:r>
          </a:p>
          <a:p>
            <a:pPr marL="0" indent="0" algn="just">
              <a:lnSpc>
                <a:spcPct val="150000"/>
              </a:lnSpc>
              <a:buNone/>
            </a:pPr>
            <a:r>
              <a:rPr lang="tr-TR" sz="2200" dirty="0" smtClean="0"/>
              <a:t>	</a:t>
            </a: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1249397446"/>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55576" y="1124744"/>
            <a:ext cx="7560840" cy="4608512"/>
          </a:xfrm>
        </p:spPr>
        <p:txBody>
          <a:bodyPr/>
          <a:lstStyle/>
          <a:p>
            <a:pPr>
              <a:buNone/>
            </a:pPr>
            <a:r>
              <a:rPr lang="tr-TR" dirty="0" smtClean="0"/>
              <a:t>            </a:t>
            </a:r>
          </a:p>
          <a:p>
            <a:pPr>
              <a:buNone/>
            </a:pPr>
            <a:r>
              <a:rPr lang="tr-TR" dirty="0" smtClean="0"/>
              <a:t>             </a:t>
            </a:r>
            <a:r>
              <a:rPr lang="tr-TR" sz="2200" dirty="0" smtClean="0"/>
              <a:t>Tıp dili, hukuk dili, edebiyat dili, gazete dili, denizcilik dili gibi pek çok mesleğe ait özel diller vardır. Ayrıca diğer faktörlere göre de diller; köylü dili, aydın dili, çocuk dili, yetişkin dili gibi çeşitli adlar altında da gruplandırılabilir.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22</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548680"/>
            <a:ext cx="7643866" cy="5523527"/>
          </a:xfrm>
        </p:spPr>
        <p:txBody>
          <a:bodyPr/>
          <a:lstStyle/>
          <a:p>
            <a:pPr marL="0" indent="0" algn="just">
              <a:lnSpc>
                <a:spcPct val="150000"/>
              </a:lnSpc>
              <a:buNone/>
            </a:pPr>
            <a:r>
              <a:rPr lang="tr-TR" sz="2200" dirty="0" smtClean="0"/>
              <a:t>	</a:t>
            </a:r>
          </a:p>
          <a:p>
            <a:pPr marL="0" indent="0" algn="just">
              <a:lnSpc>
                <a:spcPct val="150000"/>
              </a:lnSpc>
              <a:buNone/>
            </a:pPr>
            <a:r>
              <a:rPr lang="tr-TR" sz="2200" b="1" dirty="0" smtClean="0">
                <a:solidFill>
                  <a:schemeClr val="accent2">
                    <a:lumMod val="60000"/>
                    <a:lumOff val="40000"/>
                  </a:schemeClr>
                </a:solidFill>
              </a:rPr>
              <a:t>         Argo-Jargon</a:t>
            </a:r>
          </a:p>
          <a:p>
            <a:pPr marL="0" indent="0">
              <a:lnSpc>
                <a:spcPct val="150000"/>
              </a:lnSpc>
              <a:buNone/>
            </a:pPr>
            <a:r>
              <a:rPr lang="tr-TR" sz="2200" dirty="0" smtClean="0"/>
              <a:t>         </a:t>
            </a:r>
            <a:r>
              <a:rPr lang="tr-TR" sz="2000" dirty="0" smtClean="0"/>
              <a:t>Türk Dil Kurumu Türkçe </a:t>
            </a:r>
            <a:r>
              <a:rPr lang="tr-TR" sz="2000" dirty="0" err="1" smtClean="0"/>
              <a:t>Sözlük’te</a:t>
            </a:r>
            <a:r>
              <a:rPr lang="tr-TR" sz="2000" dirty="0" smtClean="0"/>
              <a:t>, “Her yerde ve her zaman kullanılmayan veya kullanılmaması gereken genellikle eğitimsiz kişilerin söylediği söz veya deyim; serserilerin, külhanbeylerinin kullandığı söz veya deyim.” şeklinde tanımlanan argo; tarih boyunca ve her ülkede, toplumun daha alt kesimlerinde görülse de nadiren ve kısmen üst kesimlerde de görülmektedir. </a:t>
            </a:r>
          </a:p>
          <a:p>
            <a:pPr marL="0" indent="0" algn="just">
              <a:lnSpc>
                <a:spcPct val="150000"/>
              </a:lnSpc>
              <a:buNone/>
            </a:pP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80615645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4176464"/>
          </a:xfrm>
        </p:spPr>
        <p:txBody>
          <a:bodyPr/>
          <a:lstStyle/>
          <a:p>
            <a:pPr>
              <a:buNone/>
            </a:pPr>
            <a:r>
              <a:rPr lang="tr-TR" dirty="0" smtClean="0"/>
              <a:t>           </a:t>
            </a:r>
            <a:r>
              <a:rPr lang="tr-TR" sz="2200" dirty="0" smtClean="0"/>
              <a:t>Başka bir ifadeyle belli bir gruba özgü ve başkaları tarafından anlaşılması güç olan, grubun kendi aralarında anlaşmalarını sağlayan; farklı, özel bir dil şeklinde de açıklanabilir. </a:t>
            </a:r>
          </a:p>
          <a:p>
            <a:pPr>
              <a:buNone/>
            </a:pPr>
            <a:r>
              <a:rPr lang="tr-TR" sz="2200" dirty="0" smtClean="0"/>
              <a:t>          Kimi zaman yabancı dillerden alınan sözcüklerin kullanıldığı argo, çoğu zaman ortak dildeki gündelik sözcüklere farklı anlamlar yüklenerek oluşturulmaktadır. Avam dili, lümpen dili, alt sınıf dili, varoş dili gibi çeşitli adlarla da anılır.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24</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5184576"/>
          </a:xfrm>
        </p:spPr>
        <p:txBody>
          <a:bodyPr/>
          <a:lstStyle/>
          <a:p>
            <a:pPr>
              <a:buNone/>
            </a:pPr>
            <a:endParaRPr lang="tr-TR" dirty="0" smtClean="0"/>
          </a:p>
          <a:p>
            <a:pPr>
              <a:buNone/>
            </a:pPr>
            <a:r>
              <a:rPr lang="tr-TR" dirty="0" smtClean="0"/>
              <a:t>          </a:t>
            </a:r>
          </a:p>
          <a:p>
            <a:pPr>
              <a:buNone/>
            </a:pPr>
            <a:r>
              <a:rPr lang="tr-TR" dirty="0" smtClean="0"/>
              <a:t>            </a:t>
            </a:r>
            <a:r>
              <a:rPr lang="tr-TR" sz="2200" dirty="0" smtClean="0"/>
              <a:t>Argodan kesin çizgilerle ayırmanın zor olduğu jargon ise yine Türk Dil Kurumu Türkçe </a:t>
            </a:r>
            <a:r>
              <a:rPr lang="tr-TR" sz="2200" dirty="0" err="1" smtClean="0"/>
              <a:t>Sözlük’te</a:t>
            </a:r>
            <a:r>
              <a:rPr lang="tr-TR" sz="2200" dirty="0" smtClean="0"/>
              <a:t>, “ Aynı meslek veya topluluktaki insanların ortak dilden ayrı olarak kullandıkları özel dil veya söz dağarcığıdır.” şeklinde tanımlanmaktadır.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25</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052736"/>
            <a:ext cx="7560840" cy="5112568"/>
          </a:xfrm>
        </p:spPr>
        <p:txBody>
          <a:bodyPr/>
          <a:lstStyle/>
          <a:p>
            <a:pPr>
              <a:buNone/>
            </a:pPr>
            <a:r>
              <a:rPr lang="tr-TR" dirty="0" smtClean="0"/>
              <a:t>              </a:t>
            </a:r>
          </a:p>
          <a:p>
            <a:pPr>
              <a:buNone/>
            </a:pPr>
            <a:r>
              <a:rPr lang="tr-TR" sz="2200" dirty="0" smtClean="0"/>
              <a:t>             Argodaki gibi olumsuz anlamdan ziyade belirli bir alana özgü dil olma niteliği daha ağır basan jargon; asker, esnaf, futbolcu, öğrenci gibi toplumun birçok kesiminin, sözcüklerin bilinçli bir şekilde değiştirilmesi veya bozulması yoluyla kendi  aralarında anlaşmalarını sağladıkları bir iletişim türüdür. Başkaları tarafından kolay kavranmaması, zaman içinde hızla değişmesi gibi birtakım özellikler gösterir.</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26</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42852"/>
            <a:ext cx="7858180" cy="6215106"/>
          </a:xfrm>
        </p:spPr>
        <p:txBody>
          <a:bodyPr/>
          <a:lstStyle/>
          <a:p>
            <a:pPr marL="0" indent="0" algn="just">
              <a:lnSpc>
                <a:spcPct val="150000"/>
              </a:lnSpc>
              <a:buNone/>
            </a:pPr>
            <a:r>
              <a:rPr lang="tr-TR" sz="2200" dirty="0" smtClean="0"/>
              <a:t>	</a:t>
            </a:r>
          </a:p>
          <a:p>
            <a:pPr marL="0" indent="0" algn="just">
              <a:lnSpc>
                <a:spcPct val="150000"/>
              </a:lnSpc>
              <a:buNone/>
            </a:pPr>
            <a:endParaRPr lang="tr-TR" sz="2200" dirty="0"/>
          </a:p>
          <a:p>
            <a:pPr marL="0" indent="0" algn="just">
              <a:lnSpc>
                <a:spcPct val="150000"/>
              </a:lnSpc>
              <a:buNone/>
            </a:pPr>
            <a:r>
              <a:rPr lang="tr-TR" sz="2200" dirty="0" smtClean="0"/>
              <a:t> 	Örneğin dümen (hile, dolap), </a:t>
            </a:r>
            <a:r>
              <a:rPr lang="tr-TR" sz="2200" smtClean="0"/>
              <a:t>dümen yapmak (yelkenleri suya indirmek) </a:t>
            </a:r>
            <a:r>
              <a:rPr lang="tr-TR" sz="2200" dirty="0" smtClean="0"/>
              <a:t>dikine tıraş (yalanlarla dolu gevezelik), palavra (uydurma söz ya da haber; uzun ve boş konuşma), omuzlamak (alıp götürmek), yuvarlamak (bir şey yemek), boşlamak (vazgeçmek, peşini bırakmak) gibi sözcük ve öbekler </a:t>
            </a:r>
            <a:r>
              <a:rPr lang="tr-TR" sz="2200" smtClean="0"/>
              <a:t>argodan </a:t>
            </a:r>
            <a:r>
              <a:rPr lang="tr-TR" sz="2200" smtClean="0"/>
              <a:t>yazı</a:t>
            </a:r>
            <a:r>
              <a:rPr lang="tr-TR" sz="2200" smtClean="0"/>
              <a:t> </a:t>
            </a:r>
            <a:r>
              <a:rPr lang="tr-TR" sz="2200" dirty="0" smtClean="0"/>
              <a:t>dilimize geçmiştir.</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137305976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dirty="0" smtClean="0"/>
              <a:t>            </a:t>
            </a:r>
            <a:r>
              <a:rPr lang="tr-TR" sz="2200" dirty="0" smtClean="0"/>
              <a:t>Bunların yanında dil adını verdiğimiz toplumsal olgu, özelliklerine ve kullanım bağlamlarına göre değişik adlar alır:</a:t>
            </a:r>
          </a:p>
          <a:p>
            <a:pPr>
              <a:buNone/>
            </a:pPr>
            <a:r>
              <a:rPr lang="tr-TR" sz="2200" dirty="0" smtClean="0"/>
              <a:t>            kültür dili</a:t>
            </a:r>
          </a:p>
          <a:p>
            <a:pPr>
              <a:buNone/>
            </a:pPr>
            <a:r>
              <a:rPr lang="tr-TR" sz="2200" dirty="0" smtClean="0"/>
              <a:t>            ölü dil</a:t>
            </a:r>
          </a:p>
          <a:p>
            <a:pPr>
              <a:buNone/>
            </a:pPr>
            <a:r>
              <a:rPr lang="tr-TR" sz="2200" dirty="0" smtClean="0"/>
              <a:t>            bilim dili</a:t>
            </a:r>
          </a:p>
          <a:p>
            <a:pPr>
              <a:buNone/>
            </a:pPr>
            <a:r>
              <a:rPr lang="tr-TR" sz="2200" dirty="0" smtClean="0"/>
              <a:t>            yaşayan dil</a:t>
            </a:r>
          </a:p>
          <a:p>
            <a:pPr>
              <a:buNone/>
            </a:pPr>
            <a:r>
              <a:rPr lang="tr-TR" sz="2200" dirty="0" smtClean="0"/>
              <a:t>            uygarlık dili</a:t>
            </a:r>
          </a:p>
          <a:p>
            <a:pPr>
              <a:buNone/>
            </a:pPr>
            <a:r>
              <a:rPr lang="tr-TR" sz="2200" dirty="0" smtClean="0"/>
              <a:t>            doğal dil</a:t>
            </a:r>
          </a:p>
          <a:p>
            <a:pPr>
              <a:buNone/>
            </a:pPr>
            <a:r>
              <a:rPr lang="tr-TR" sz="2200" dirty="0" smtClean="0"/>
              <a:t>            yapay dil</a:t>
            </a:r>
          </a:p>
          <a:p>
            <a:pPr>
              <a:buNone/>
            </a:pPr>
            <a:r>
              <a:rPr lang="tr-TR" sz="2200" dirty="0" smtClean="0"/>
              <a:t>            resmî dil</a:t>
            </a:r>
          </a:p>
          <a:p>
            <a:endParaRPr lang="tr-TR" dirty="0" smtClean="0"/>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28</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a:buNone/>
            </a:pPr>
            <a:r>
              <a:rPr lang="tr-TR" sz="2200" dirty="0" smtClean="0"/>
              <a:t>   </a:t>
            </a:r>
          </a:p>
          <a:p>
            <a:pPr>
              <a:buNone/>
            </a:pPr>
            <a:r>
              <a:rPr lang="tr-TR" sz="2200" dirty="0" smtClean="0"/>
              <a:t>    Kültür dili: Kültür etkinliklerinde, dil bilgisi kurallarına özen gösterilerek kullanılan dil.</a:t>
            </a:r>
          </a:p>
          <a:p>
            <a:pPr>
              <a:buNone/>
            </a:pPr>
            <a:r>
              <a:rPr lang="tr-TR" sz="2200" dirty="0" smtClean="0"/>
              <a:t>    Yapay dil: Farklı diller konuşan insanlar arasında anlaşmayı sağlamak için özel olarak oluşturulan dil. Esperanto, </a:t>
            </a:r>
            <a:r>
              <a:rPr lang="tr-TR" sz="2200" dirty="0" err="1" smtClean="0"/>
              <a:t>İdo</a:t>
            </a:r>
            <a:r>
              <a:rPr lang="tr-TR" sz="2200" dirty="0" smtClean="0"/>
              <a:t>, </a:t>
            </a:r>
            <a:r>
              <a:rPr lang="tr-TR" sz="2200" dirty="0" err="1" smtClean="0"/>
              <a:t>Oksidental</a:t>
            </a:r>
            <a:r>
              <a:rPr lang="tr-TR" sz="2200" dirty="0" smtClean="0"/>
              <a:t>, </a:t>
            </a:r>
            <a:r>
              <a:rPr lang="tr-TR" sz="2200" dirty="0" err="1" smtClean="0"/>
              <a:t>Volapük</a:t>
            </a:r>
            <a:r>
              <a:rPr lang="tr-TR" sz="2200" dirty="0" smtClean="0"/>
              <a:t> gibi.</a:t>
            </a:r>
          </a:p>
          <a:p>
            <a:pPr>
              <a:buNone/>
            </a:pPr>
            <a:r>
              <a:rPr lang="tr-TR" sz="2200" dirty="0" smtClean="0"/>
              <a:t>    Uygarlık dili: Bir uygarlığın, kültürün yayılmasına aracılık eden, başka dilleri de etkileyen gelişmiş dil.</a:t>
            </a:r>
          </a:p>
          <a:p>
            <a:pPr>
              <a:buNone/>
            </a:pPr>
            <a:r>
              <a:rPr lang="tr-TR" sz="2200" dirty="0" smtClean="0"/>
              <a:t>     Resmî dil: Bir ülkede yasayla kabul edilen dil.</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29</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5184576"/>
          </a:xfrm>
        </p:spPr>
        <p:txBody>
          <a:bodyPr/>
          <a:lstStyle/>
          <a:p>
            <a:pPr>
              <a:buNone/>
            </a:pPr>
            <a:r>
              <a:rPr lang="tr-TR" dirty="0" smtClean="0"/>
              <a:t>            </a:t>
            </a:r>
          </a:p>
          <a:p>
            <a:pPr>
              <a:buNone/>
            </a:pPr>
            <a:r>
              <a:rPr lang="tr-TR" dirty="0" smtClean="0"/>
              <a:t>            </a:t>
            </a:r>
            <a:r>
              <a:rPr lang="tr-TR" sz="2200" dirty="0" smtClean="0"/>
              <a:t>İnsanın başlangıçta annesinden ve doğup büyüdüğü aile ve soyca bağlı bulunduğu toplum çevresinden öğrendiği dil olan ana dili, insanın bilinçaltına iner ve onun kişilerle toplum arasındaki ilişkilerinde en güçlü bağı oluşturur.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sz="2200" dirty="0" smtClean="0"/>
              <a:t>    Bilim dili: Bilimsel yapıtlarda kullanılan, kendine özgü terminolojisi ve söylemi bulunan dil.</a:t>
            </a:r>
          </a:p>
          <a:p>
            <a:pPr>
              <a:buNone/>
            </a:pPr>
            <a:r>
              <a:rPr lang="tr-TR" sz="2200" dirty="0" smtClean="0"/>
              <a:t>    Doğal dil: İnsan diline özgü sesli bildirişim aracı.</a:t>
            </a:r>
          </a:p>
          <a:p>
            <a:pPr>
              <a:buNone/>
            </a:pPr>
            <a:r>
              <a:rPr lang="tr-TR" sz="2200" dirty="0" smtClean="0"/>
              <a:t>    Yaşayan dil: Günümüzde konuşulan ve yazılan dil.</a:t>
            </a:r>
          </a:p>
          <a:p>
            <a:pPr>
              <a:buNone/>
            </a:pPr>
            <a:r>
              <a:rPr lang="tr-TR" sz="2200" dirty="0" smtClean="0"/>
              <a:t>    Ölü dil: Bugün hiçbir toplulukça konuşulmayan, varlığı yazılı belgeler aracılığıyla saptanan dil. </a:t>
            </a:r>
          </a:p>
          <a:p>
            <a:pPr>
              <a:buNone/>
            </a:pPr>
            <a:r>
              <a:rPr lang="tr-TR" sz="2200" dirty="0" smtClean="0"/>
              <a:t>    Örnek: Latince, Sanskritçe, Hititçe gibi. (</a:t>
            </a:r>
            <a:r>
              <a:rPr lang="tr-TR" sz="2200" dirty="0" err="1" smtClean="0"/>
              <a:t>Çotuksöken</a:t>
            </a:r>
            <a:r>
              <a:rPr lang="tr-TR" sz="2200" dirty="0" smtClean="0"/>
              <a:t>,2014: 30)</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30</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27584" y="1121894"/>
            <a:ext cx="7560840" cy="720080"/>
          </a:xfrm>
        </p:spPr>
        <p:txBody>
          <a:bodyPr/>
          <a:lstStyle/>
          <a:p>
            <a:r>
              <a:rPr lang="tr-TR" b="1" dirty="0" smtClean="0">
                <a:solidFill>
                  <a:schemeClr val="accent2">
                    <a:lumMod val="60000"/>
                    <a:lumOff val="40000"/>
                  </a:schemeClr>
                </a:solidFill>
              </a:rPr>
              <a:t>  DEĞERLENDİRME SORULARI</a:t>
            </a:r>
            <a:endParaRPr lang="tr-TR" dirty="0">
              <a:solidFill>
                <a:schemeClr val="accent2">
                  <a:lumMod val="60000"/>
                  <a:lumOff val="40000"/>
                </a:schemeClr>
              </a:solidFill>
            </a:endParaRPr>
          </a:p>
        </p:txBody>
      </p:sp>
      <p:sp>
        <p:nvSpPr>
          <p:cNvPr id="3" name="2 İçerik Yer Tutucusu"/>
          <p:cNvSpPr>
            <a:spLocks noGrp="1"/>
          </p:cNvSpPr>
          <p:nvPr>
            <p:ph idx="1"/>
          </p:nvPr>
        </p:nvSpPr>
        <p:spPr>
          <a:xfrm>
            <a:off x="714348" y="1962174"/>
            <a:ext cx="7858180" cy="4395784"/>
          </a:xfrm>
        </p:spPr>
        <p:txBody>
          <a:bodyPr/>
          <a:lstStyle/>
          <a:p>
            <a:pPr>
              <a:buNone/>
            </a:pPr>
            <a:r>
              <a:rPr lang="tr-TR" sz="2200" b="1" i="1" dirty="0" smtClean="0">
                <a:solidFill>
                  <a:srgbClr val="0070C0"/>
                </a:solidFill>
              </a:rPr>
              <a:t>	1. Türkçenin uzun tarihî dönemler içinde ve uzak bölgelerde birbirinden ayrılan; Azeri, Kazak, Kırgız, Türkmen örnekleriyle temsil edilen kollarına ne ad verilir? </a:t>
            </a:r>
            <a:endParaRPr lang="tr-TR" sz="2200" dirty="0" smtClean="0">
              <a:solidFill>
                <a:srgbClr val="0070C0"/>
              </a:solidFill>
            </a:endParaRPr>
          </a:p>
          <a:p>
            <a:pPr>
              <a:buNone/>
            </a:pPr>
            <a:r>
              <a:rPr lang="tr-TR" sz="2200" dirty="0" smtClean="0"/>
              <a:t>	A) Lehçe       B) Mecaz     C) Terim        D) Ana dil       E) Argo</a:t>
            </a:r>
          </a:p>
          <a:p>
            <a:pPr>
              <a:buNone/>
            </a:pPr>
            <a:r>
              <a:rPr lang="tr-TR" sz="2200" dirty="0" smtClean="0"/>
              <a:t> </a:t>
            </a:r>
          </a:p>
          <a:p>
            <a:pPr>
              <a:buNone/>
            </a:pPr>
            <a:r>
              <a:rPr lang="tr-TR" sz="2200" b="1" i="1" dirty="0" smtClean="0">
                <a:solidFill>
                  <a:srgbClr val="0070C0"/>
                </a:solidFill>
              </a:rPr>
              <a:t>	2. Rizeliyle Ankaralının konuşma dilindeki farklılığı açıklayan terim aşağıdakilerden hangisidir?</a:t>
            </a:r>
            <a:endParaRPr lang="tr-TR" sz="2200" dirty="0" smtClean="0">
              <a:solidFill>
                <a:srgbClr val="0070C0"/>
              </a:solidFill>
            </a:endParaRPr>
          </a:p>
          <a:p>
            <a:pPr>
              <a:buNone/>
            </a:pPr>
            <a:r>
              <a:rPr lang="tr-TR" sz="2200" dirty="0" smtClean="0"/>
              <a:t>	A) Lehçe         B) Argo        C) Yapı          D) Ağız         E) Köken</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35300437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604984"/>
            <a:ext cx="7643866" cy="4681536"/>
          </a:xfrm>
        </p:spPr>
        <p:txBody>
          <a:bodyPr/>
          <a:lstStyle/>
          <a:p>
            <a:pPr>
              <a:buNone/>
            </a:pPr>
            <a:r>
              <a:rPr lang="tr-TR" sz="2000" b="1" i="1" dirty="0" smtClean="0">
                <a:solidFill>
                  <a:srgbClr val="0070C0"/>
                </a:solidFill>
              </a:rPr>
              <a:t>	</a:t>
            </a:r>
            <a:r>
              <a:rPr lang="tr-TR" sz="2200" b="1" i="1" dirty="0" smtClean="0">
                <a:solidFill>
                  <a:srgbClr val="0070C0"/>
                </a:solidFill>
              </a:rPr>
              <a:t>3. Aşağıdakilerden hangisi yazı dilinin özelliklerinden biri </a:t>
            </a:r>
            <a:r>
              <a:rPr lang="tr-TR" sz="2200" b="1" i="1" u="sng" dirty="0" smtClean="0">
                <a:solidFill>
                  <a:srgbClr val="0070C0"/>
                </a:solidFill>
              </a:rPr>
              <a:t>değildir?</a:t>
            </a:r>
            <a:endParaRPr lang="tr-TR" sz="2000" dirty="0" smtClean="0">
              <a:solidFill>
                <a:srgbClr val="0070C0"/>
              </a:solidFill>
            </a:endParaRPr>
          </a:p>
          <a:p>
            <a:pPr>
              <a:buNone/>
            </a:pPr>
            <a:r>
              <a:rPr lang="tr-TR" sz="2000" dirty="0" smtClean="0"/>
              <a:t>	A) Yazı dili bir ülkenin ortak dilidir.</a:t>
            </a:r>
          </a:p>
          <a:p>
            <a:pPr>
              <a:buNone/>
            </a:pPr>
            <a:r>
              <a:rPr lang="tr-TR" sz="2000" dirty="0" smtClean="0"/>
              <a:t>	B) Yazı dili kalıcıdır ve kuşaktan kuşağa aktarılır. </a:t>
            </a:r>
          </a:p>
          <a:p>
            <a:pPr>
              <a:buNone/>
            </a:pPr>
            <a:r>
              <a:rPr lang="tr-TR" sz="2000" dirty="0" smtClean="0"/>
              <a:t>	C) Yazı dili kültür dili, sanat dili, medeniyet dili olarak da adlandırılır.</a:t>
            </a:r>
          </a:p>
          <a:p>
            <a:pPr>
              <a:buNone/>
            </a:pPr>
            <a:r>
              <a:rPr lang="tr-TR" sz="2000" dirty="0" smtClean="0"/>
              <a:t>	D) Yazı dilinde yazım kuralları ve noktalama işaretleri vardır.</a:t>
            </a:r>
          </a:p>
          <a:p>
            <a:pPr>
              <a:buNone/>
            </a:pPr>
            <a:r>
              <a:rPr lang="tr-TR" sz="2000" dirty="0" smtClean="0"/>
              <a:t>	E) Yazı dili günlük hayatta gelişigüzel kullanılan dildir.</a:t>
            </a:r>
          </a:p>
          <a:p>
            <a:pPr>
              <a:buNone/>
            </a:pPr>
            <a:r>
              <a:rPr lang="tr-TR" sz="2000" b="1" dirty="0" smtClean="0"/>
              <a:t> </a:t>
            </a:r>
            <a:endParaRPr lang="tr-TR" sz="2000" dirty="0" smtClean="0"/>
          </a:p>
          <a:p>
            <a:pPr algn="r">
              <a:buNone/>
            </a:pPr>
            <a:endParaRPr lang="tr-TR" sz="22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extLst>
      <p:ext uri="{BB962C8B-B14F-4D97-AF65-F5344CB8AC3E}">
        <p14:creationId xmlns:p14="http://schemas.microsoft.com/office/powerpoint/2010/main" xmlns="" val="350276066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sz="2200" b="1" i="1" dirty="0" smtClean="0"/>
              <a:t>      </a:t>
            </a:r>
            <a:r>
              <a:rPr lang="tr-TR" sz="2200" b="1" dirty="0" smtClean="0">
                <a:solidFill>
                  <a:schemeClr val="accent2"/>
                </a:solidFill>
              </a:rPr>
              <a:t>4</a:t>
            </a:r>
            <a:r>
              <a:rPr lang="tr-TR" sz="2200" b="1" i="1" dirty="0" smtClean="0">
                <a:solidFill>
                  <a:schemeClr val="accent2"/>
                </a:solidFill>
              </a:rPr>
              <a:t>. Aşağıdakilerden hangisi Anadolu ağızları için </a:t>
            </a:r>
            <a:r>
              <a:rPr lang="tr-TR" sz="2200" b="1" i="1" u="sng" dirty="0" smtClean="0">
                <a:solidFill>
                  <a:schemeClr val="accent2"/>
                </a:solidFill>
              </a:rPr>
              <a:t>söylenemez</a:t>
            </a:r>
            <a:r>
              <a:rPr lang="tr-TR" sz="2200" b="1" i="1" dirty="0" smtClean="0">
                <a:solidFill>
                  <a:schemeClr val="accent2"/>
                </a:solidFill>
              </a:rPr>
              <a:t>?</a:t>
            </a:r>
            <a:endParaRPr lang="tr-TR" sz="2200" dirty="0" smtClean="0">
              <a:solidFill>
                <a:schemeClr val="accent2"/>
              </a:solidFill>
            </a:endParaRPr>
          </a:p>
          <a:p>
            <a:pPr>
              <a:buNone/>
            </a:pPr>
            <a:r>
              <a:rPr lang="tr-TR" sz="2200" dirty="0" smtClean="0"/>
              <a:t>    A) Ağızlardan derleme yapmak dili zenginleştirme yollarından birisidir.</a:t>
            </a:r>
          </a:p>
          <a:p>
            <a:pPr>
              <a:buNone/>
            </a:pPr>
            <a:r>
              <a:rPr lang="tr-TR" sz="2200" dirty="0" smtClean="0"/>
              <a:t>    B) Dilin eski dönemlerinden gelen pek çok arkaik </a:t>
            </a:r>
            <a:r>
              <a:rPr lang="tr-TR" sz="2200" dirty="0" err="1" smtClean="0"/>
              <a:t>öge</a:t>
            </a:r>
            <a:r>
              <a:rPr lang="tr-TR" sz="2200" dirty="0" smtClean="0"/>
              <a:t>, eski şekil ve anlamlarıyla ağızlarda yaşar.   </a:t>
            </a:r>
          </a:p>
          <a:p>
            <a:pPr>
              <a:buNone/>
            </a:pPr>
            <a:r>
              <a:rPr lang="tr-TR" sz="2200" dirty="0" smtClean="0"/>
              <a:t>    C) Ağızlar, ortak dile oranla daha zengin bir dil varlığına sahiptir.</a:t>
            </a:r>
          </a:p>
          <a:p>
            <a:pPr>
              <a:buNone/>
            </a:pPr>
            <a:r>
              <a:rPr lang="tr-TR" sz="2200" dirty="0" smtClean="0"/>
              <a:t>     D) Ağızlar farklı söyleyişleri yansıtır.</a:t>
            </a:r>
          </a:p>
          <a:p>
            <a:pPr>
              <a:buNone/>
            </a:pPr>
            <a:r>
              <a:rPr lang="tr-TR" sz="2200" dirty="0" smtClean="0"/>
              <a:t>     E) Ağızlardan ortak dile mal olacak uygun kelime bulmak mümkün değildir.</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33</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buNone/>
            </a:pPr>
            <a:r>
              <a:rPr lang="tr-TR" sz="2200" b="1" i="1" dirty="0" smtClean="0">
                <a:solidFill>
                  <a:schemeClr val="accent2"/>
                </a:solidFill>
              </a:rPr>
              <a:t>    5.Aşağıdakilerden hangisi ortak dilin özelliklerinden biri </a:t>
            </a:r>
            <a:r>
              <a:rPr lang="tr-TR" sz="2200" b="1" i="1" u="sng" dirty="0" smtClean="0">
                <a:solidFill>
                  <a:schemeClr val="accent2"/>
                </a:solidFill>
              </a:rPr>
              <a:t>olamaz</a:t>
            </a:r>
            <a:r>
              <a:rPr lang="tr-TR" sz="2200" b="1" i="1" dirty="0" smtClean="0">
                <a:solidFill>
                  <a:schemeClr val="accent2"/>
                </a:solidFill>
              </a:rPr>
              <a:t>?</a:t>
            </a:r>
            <a:endParaRPr lang="tr-TR" sz="2200" dirty="0" smtClean="0">
              <a:solidFill>
                <a:schemeClr val="accent2"/>
              </a:solidFill>
            </a:endParaRPr>
          </a:p>
          <a:p>
            <a:pPr>
              <a:buNone/>
            </a:pPr>
            <a:r>
              <a:rPr lang="tr-TR" sz="2200" dirty="0" smtClean="0"/>
              <a:t>    A) Hem yazılı hem sözlü olarak düzenlenir.</a:t>
            </a:r>
          </a:p>
          <a:p>
            <a:pPr>
              <a:buNone/>
            </a:pPr>
            <a:r>
              <a:rPr lang="tr-TR" sz="2200" dirty="0" smtClean="0"/>
              <a:t>    B) Bir bölgenin konuşma diline bağlı olarak gelişir.</a:t>
            </a:r>
          </a:p>
          <a:p>
            <a:pPr>
              <a:buNone/>
            </a:pPr>
            <a:r>
              <a:rPr lang="tr-TR" sz="2200" dirty="0" smtClean="0"/>
              <a:t>    C) Bağlı olduğu konuşma dilinin dışındaki lehçe ve ağızlardan kelime almaz.</a:t>
            </a:r>
          </a:p>
          <a:p>
            <a:pPr>
              <a:buNone/>
            </a:pPr>
            <a:r>
              <a:rPr lang="tr-TR" sz="2200" dirty="0" smtClean="0"/>
              <a:t>    D) Resmî dil, edebî dil, yazı dili olarak da adlandırılır.</a:t>
            </a:r>
          </a:p>
          <a:p>
            <a:pPr>
              <a:buNone/>
            </a:pPr>
            <a:r>
              <a:rPr lang="tr-TR" sz="2200" dirty="0" smtClean="0"/>
              <a:t>    E) Genellikle yönetim ve kültür merkezlerinin ağzı üzerine  kurulur.</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34</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124744"/>
            <a:ext cx="7560840" cy="5040560"/>
          </a:xfrm>
        </p:spPr>
        <p:txBody>
          <a:bodyPr/>
          <a:lstStyle/>
          <a:p>
            <a:pPr>
              <a:buNone/>
            </a:pPr>
            <a:r>
              <a:rPr lang="tr-TR" b="1" dirty="0" smtClean="0">
                <a:solidFill>
                  <a:schemeClr val="accent2">
                    <a:lumMod val="60000"/>
                    <a:lumOff val="40000"/>
                  </a:schemeClr>
                </a:solidFill>
              </a:rPr>
              <a:t>Cevaplar: 1. A    2. D   3. E   4. E   5. C</a:t>
            </a:r>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35</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857232"/>
            <a:ext cx="7858180" cy="5481661"/>
          </a:xfrm>
        </p:spPr>
        <p:txBody>
          <a:bodyPr/>
          <a:lstStyle/>
          <a:p>
            <a:pPr>
              <a:buNone/>
            </a:pPr>
            <a:r>
              <a:rPr lang="tr-TR" sz="2200" b="1" dirty="0">
                <a:solidFill>
                  <a:srgbClr val="FF0000"/>
                </a:solidFill>
              </a:rPr>
              <a:t> </a:t>
            </a:r>
            <a:r>
              <a:rPr lang="tr-TR" sz="2200" b="1" dirty="0" smtClean="0">
                <a:solidFill>
                  <a:srgbClr val="FF0000"/>
                </a:solidFill>
              </a:rPr>
              <a:t>             </a:t>
            </a:r>
            <a:r>
              <a:rPr lang="tr-TR" sz="2800" b="1" dirty="0" smtClean="0">
                <a:solidFill>
                  <a:schemeClr val="accent2"/>
                </a:solidFill>
              </a:rPr>
              <a:t>Ana dil</a:t>
            </a:r>
            <a:endParaRPr lang="tr-TR" sz="2800" dirty="0" smtClean="0">
              <a:solidFill>
                <a:schemeClr val="accent2"/>
              </a:solidFill>
            </a:endParaRPr>
          </a:p>
          <a:p>
            <a:pPr>
              <a:buNone/>
            </a:pPr>
            <a:r>
              <a:rPr lang="tr-TR" sz="2000" i="1" dirty="0" smtClean="0"/>
              <a:t>                </a:t>
            </a:r>
            <a:r>
              <a:rPr lang="tr-TR" sz="2000" dirty="0" smtClean="0"/>
              <a:t>Ses, şekil veya anlam bakımından birbirinden küçük farklılıkları bulunan ve akraba oldukları kabul edilen dil ve lehçelerin aslını oluşturan, kök bakımından birleştikleri ortak veya kaynak dile ana dil denir. Kendisinden, başka dil veya lehçelerin türediği dildir. </a:t>
            </a:r>
          </a:p>
          <a:p>
            <a:pPr>
              <a:buNone/>
            </a:pPr>
            <a:r>
              <a:rPr lang="tr-TR" sz="2000" dirty="0" smtClean="0"/>
              <a:t>                Altayca, bütün Türk dilleri için; Latince, Roman dilleri için ana dildir. Sanskritçe, Çince ve Sümerce gibi bazı dillerin de ana dil olduğu  kabul edilmektedir.</a:t>
            </a:r>
          </a:p>
          <a:p>
            <a:pPr marL="0" indent="0" algn="just">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142985"/>
            <a:ext cx="7786742" cy="5214974"/>
          </a:xfrm>
        </p:spPr>
        <p:txBody>
          <a:bodyPr>
            <a:normAutofit/>
          </a:bodyPr>
          <a:lstStyle/>
          <a:p>
            <a:pPr>
              <a:buNone/>
            </a:pPr>
            <a:r>
              <a:rPr lang="tr-TR" sz="2800" b="1" dirty="0" smtClean="0">
                <a:solidFill>
                  <a:schemeClr val="accent4"/>
                </a:solidFill>
              </a:rPr>
              <a:t>            Ortak Dil (Standart Dil)</a:t>
            </a:r>
            <a:endParaRPr lang="tr-TR" sz="2800" dirty="0" smtClean="0"/>
          </a:p>
          <a:p>
            <a:pPr>
              <a:buNone/>
            </a:pPr>
            <a:r>
              <a:rPr lang="tr-TR" sz="2200" dirty="0" smtClean="0"/>
              <a:t>    </a:t>
            </a:r>
            <a:r>
              <a:rPr lang="tr-TR" sz="2200" dirty="0"/>
              <a:t>	</a:t>
            </a:r>
            <a:r>
              <a:rPr lang="tr-TR" sz="2200" dirty="0" smtClean="0">
                <a:solidFill>
                  <a:schemeClr val="accent4"/>
                </a:solidFill>
              </a:rPr>
              <a:t>        </a:t>
            </a:r>
            <a:r>
              <a:rPr lang="tr-TR" sz="2200" dirty="0" smtClean="0"/>
              <a:t>Bir ülkede konuşulan lehçe ve ağızlar içinde yaygınlaşarak hâkim duruma geçen, herkes tarafından benimsenip kullanılan ortak yazı ve edebiyat diline ortak dil denir. Ortak diller genellikle yönetim ve kültür merkezlerinin ağzı üzerine kurulur. Ortak dile ağızlardan kelime girdiği gibi ağızlar da ortak dilden kelime ve cümle şekilleri alabilir. </a:t>
            </a:r>
          </a:p>
          <a:p>
            <a:pPr>
              <a:buNone/>
            </a:pPr>
            <a:r>
              <a:rPr lang="tr-TR" sz="2000" dirty="0" smtClean="0"/>
              <a:t>             </a:t>
            </a:r>
            <a:endParaRPr lang="tr-TR" sz="2200" dirty="0"/>
          </a:p>
          <a:p>
            <a:pPr marL="0" indent="0" algn="just">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052736"/>
            <a:ext cx="7560840" cy="5112568"/>
          </a:xfrm>
        </p:spPr>
        <p:txBody>
          <a:bodyPr/>
          <a:lstStyle/>
          <a:p>
            <a:pPr>
              <a:buNone/>
            </a:pPr>
            <a:r>
              <a:rPr lang="tr-TR" dirty="0" smtClean="0"/>
              <a:t>             </a:t>
            </a:r>
            <a:r>
              <a:rPr lang="tr-TR" sz="2200" dirty="0" smtClean="0"/>
              <a:t>Türkiye Türkçesinde ortak dil İstanbul ağzı üzerine kurulmuştur. Çünkü İstanbul yüzyıllarca yönetim, bilim, sanat ve kültür merkezi olmuştur.</a:t>
            </a:r>
          </a:p>
          <a:p>
            <a:pPr>
              <a:buNone/>
            </a:pPr>
            <a:r>
              <a:rPr lang="tr-TR" sz="2200" dirty="0" smtClean="0"/>
              <a:t>           Ortak dil için yazı dili, resmî dil, edebî dil ifadeleri de kullanılmaktadır. Bütün basın yayın organları, kitle iletişim araçları, bütün resmî kuruluşlar ortak dilin en yaygın olarak kullanıldığı alanlardır.</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6</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329394" y="225425"/>
            <a:ext cx="7319985" cy="863600"/>
          </a:xfrm>
        </p:spPr>
        <p:txBody>
          <a:bodyPr>
            <a:normAutofit fontScale="90000"/>
          </a:bodyPr>
          <a:lstStyle/>
          <a:p>
            <a:r>
              <a:rPr lang="tr-TR" sz="2800" b="1" dirty="0" smtClean="0">
                <a:solidFill>
                  <a:srgbClr val="FF0000"/>
                </a:solidFill>
              </a:rPr>
              <a:t> </a:t>
            </a:r>
            <a:br>
              <a:rPr lang="tr-TR" sz="2800" b="1" dirty="0" smtClean="0">
                <a:solidFill>
                  <a:srgbClr val="FF0000"/>
                </a:solidFill>
              </a:rPr>
            </a:br>
            <a:r>
              <a:rPr lang="tr-TR" sz="2800" b="1" dirty="0">
                <a:solidFill>
                  <a:srgbClr val="FF0000"/>
                </a:solidFill>
              </a:rPr>
              <a:t/>
            </a:r>
            <a:br>
              <a:rPr lang="tr-TR" sz="2800" b="1" dirty="0">
                <a:solidFill>
                  <a:srgbClr val="FF0000"/>
                </a:solidFill>
              </a:rPr>
            </a:br>
            <a:r>
              <a:rPr lang="tr-TR" sz="2800" b="1" dirty="0" smtClean="0">
                <a:solidFill>
                  <a:srgbClr val="FF0000"/>
                </a:solidFill>
              </a:rPr>
              <a:t/>
            </a:r>
            <a:br>
              <a:rPr lang="tr-TR" sz="2800" b="1" dirty="0" smtClean="0">
                <a:solidFill>
                  <a:srgbClr val="FF0000"/>
                </a:solidFill>
              </a:rPr>
            </a:br>
            <a:endParaRPr lang="tr-TR" sz="2200" b="1" dirty="0">
              <a:solidFill>
                <a:srgbClr val="FF0000"/>
              </a:solidFill>
            </a:endParaRPr>
          </a:p>
        </p:txBody>
      </p:sp>
      <p:sp>
        <p:nvSpPr>
          <p:cNvPr id="3" name="2 İçerik Yer Tutucusu"/>
          <p:cNvSpPr>
            <a:spLocks noGrp="1"/>
          </p:cNvSpPr>
          <p:nvPr>
            <p:ph idx="1"/>
          </p:nvPr>
        </p:nvSpPr>
        <p:spPr>
          <a:xfrm>
            <a:off x="714348" y="1159785"/>
            <a:ext cx="7643866" cy="4983859"/>
          </a:xfrm>
        </p:spPr>
        <p:txBody>
          <a:bodyPr/>
          <a:lstStyle/>
          <a:p>
            <a:pPr marL="0" indent="0">
              <a:lnSpc>
                <a:spcPct val="150000"/>
              </a:lnSpc>
              <a:buNone/>
            </a:pPr>
            <a:r>
              <a:rPr lang="tr-TR" sz="2000" b="1" dirty="0">
                <a:solidFill>
                  <a:schemeClr val="accent2">
                    <a:lumMod val="60000"/>
                    <a:lumOff val="40000"/>
                  </a:schemeClr>
                </a:solidFill>
              </a:rPr>
              <a:t>	</a:t>
            </a:r>
            <a:r>
              <a:rPr lang="tr-TR" sz="2000" b="1" dirty="0" smtClean="0"/>
              <a:t> </a:t>
            </a:r>
            <a:r>
              <a:rPr lang="tr-TR" sz="2800" b="1" dirty="0" smtClean="0">
                <a:solidFill>
                  <a:schemeClr val="accent2"/>
                </a:solidFill>
              </a:rPr>
              <a:t>Konuşma Dili ve Yazı Dili</a:t>
            </a:r>
            <a:endParaRPr lang="tr-TR" sz="2800" dirty="0" smtClean="0">
              <a:solidFill>
                <a:schemeClr val="accent2"/>
              </a:solidFill>
            </a:endParaRPr>
          </a:p>
          <a:p>
            <a:pPr marL="0" indent="0">
              <a:lnSpc>
                <a:spcPct val="150000"/>
              </a:lnSpc>
              <a:buNone/>
            </a:pPr>
            <a:r>
              <a:rPr lang="tr-TR" sz="2000" dirty="0" smtClean="0"/>
              <a:t>          Bir dilin iki cephesi vardır: Bunlardan  biri, insanların karşı karşıya geldikleri zaman sesli olarak görüşürken yani konuşurken kullandıkları konuşma dili, diğeri yazıda kullanılan yazı dildir. Buna yazı dili veya kültür dili de denmektedir. Konuşma dili, yazı dilinden farklı olarak çeşitli söyleyiş özellikleri taşıyan ve günlük hayatta  kullanılan dildir. </a:t>
            </a:r>
          </a:p>
          <a:p>
            <a:pPr marL="0" indent="0" algn="just">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tr-TR" dirty="0" smtClean="0"/>
              <a:t>TÜRK DİLİ - 2019</a:t>
            </a:r>
            <a:endParaRPr lang="tr-TR"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1124744"/>
            <a:ext cx="7560840" cy="5040560"/>
          </a:xfrm>
        </p:spPr>
        <p:txBody>
          <a:bodyPr/>
          <a:lstStyle/>
          <a:p>
            <a:pPr>
              <a:buNone/>
            </a:pPr>
            <a:r>
              <a:rPr lang="tr-TR" dirty="0" smtClean="0"/>
              <a:t>            </a:t>
            </a:r>
          </a:p>
          <a:p>
            <a:pPr>
              <a:buNone/>
            </a:pPr>
            <a:endParaRPr lang="tr-TR" sz="2200" dirty="0" smtClean="0"/>
          </a:p>
          <a:p>
            <a:pPr>
              <a:buNone/>
            </a:pPr>
            <a:r>
              <a:rPr lang="tr-TR" sz="2200" dirty="0" smtClean="0"/>
              <a:t>            Dil, yazıdan ayrı olarak düşünülebilir ama konuşmadan ayrı olarak düşünülemez. Bu dil sosyal tabakalara, coğrafi bölgelere bağlı olarak birtakım farklılıklar gösterebilir. Lehçeler ve ağızlar bu değişikliğin doğal sonuçlarıdır.</a:t>
            </a:r>
            <a:endParaRPr lang="tr-TR" sz="2200"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8</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827584" y="980728"/>
            <a:ext cx="7560840" cy="4608512"/>
          </a:xfrm>
        </p:spPr>
        <p:txBody>
          <a:bodyPr>
            <a:normAutofit/>
          </a:bodyPr>
          <a:lstStyle/>
          <a:p>
            <a:pPr>
              <a:buNone/>
            </a:pPr>
            <a:r>
              <a:rPr lang="tr-TR" dirty="0" smtClean="0"/>
              <a:t>             </a:t>
            </a:r>
          </a:p>
          <a:p>
            <a:pPr>
              <a:buNone/>
            </a:pPr>
            <a:endParaRPr lang="tr-TR" dirty="0" smtClean="0"/>
          </a:p>
          <a:p>
            <a:pPr>
              <a:buNone/>
            </a:pPr>
            <a:r>
              <a:rPr lang="tr-TR" dirty="0" smtClean="0"/>
              <a:t>           </a:t>
            </a:r>
            <a:r>
              <a:rPr lang="tr-TR" sz="2200" dirty="0" smtClean="0"/>
              <a:t>Resmî dil, kültür dili, bilim dili, standart dil, ölçünlü dil gibi çeşitli şekillerde de nitelendirilen yazı dili adından da anlaşılacağı üzere yazıda  kullanılan dildir. Kendine özgü  bazı özellikleri  dışında konuşma dilinin yazıya aktarılan  şeklidir. </a:t>
            </a:r>
          </a:p>
          <a:p>
            <a:pPr>
              <a:buNone/>
            </a:pPr>
            <a:r>
              <a:rPr lang="tr-TR" sz="2200" dirty="0" smtClean="0"/>
              <a:t>         </a:t>
            </a:r>
          </a:p>
          <a:p>
            <a:endParaRPr lang="tr-TR" dirty="0"/>
          </a:p>
        </p:txBody>
      </p:sp>
      <p:sp>
        <p:nvSpPr>
          <p:cNvPr id="4" name="3 Veri Yer Tutucusu"/>
          <p:cNvSpPr>
            <a:spLocks noGrp="1"/>
          </p:cNvSpPr>
          <p:nvPr>
            <p:ph type="dt" sz="half" idx="10"/>
          </p:nvPr>
        </p:nvSpPr>
        <p:spPr/>
        <p:txBody>
          <a:bodyPr/>
          <a:lstStyle/>
          <a:p>
            <a:r>
              <a:rPr lang="tr-TR" dirty="0"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9</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168BFA-DECA-4FA4-9E92-306AE9DD19CC}"/>
</file>

<file path=customXml/itemProps2.xml><?xml version="1.0" encoding="utf-8"?>
<ds:datastoreItem xmlns:ds="http://schemas.openxmlformats.org/officeDocument/2006/customXml" ds:itemID="{6765D76D-F87A-4D0D-8DE5-8991CC48E3FE}"/>
</file>

<file path=customXml/itemProps3.xml><?xml version="1.0" encoding="utf-8"?>
<ds:datastoreItem xmlns:ds="http://schemas.openxmlformats.org/officeDocument/2006/customXml" ds:itemID="{DDF2D183-F687-4975-9B0E-FE1BD4AA1F7F}"/>
</file>

<file path=docProps/app.xml><?xml version="1.0" encoding="utf-8"?>
<Properties xmlns="http://schemas.openxmlformats.org/officeDocument/2006/extended-properties" xmlns:vt="http://schemas.openxmlformats.org/officeDocument/2006/docPropsVTypes">
  <Template/>
  <TotalTime>1350</TotalTime>
  <Words>1556</Words>
  <Application>Microsoft Office PowerPoint</Application>
  <PresentationFormat>Ekran Gösterisi (4:3)</PresentationFormat>
  <Paragraphs>200</Paragraphs>
  <Slides>35</Slides>
  <Notes>0</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Austin</vt:lpstr>
      <vt:lpstr>TÜRK DİLİ I</vt:lpstr>
      <vt:lpstr>Slayt 2</vt:lpstr>
      <vt:lpstr>Slayt 3</vt:lpstr>
      <vt:lpstr>Slayt 4</vt:lpstr>
      <vt:lpstr>Slayt 5</vt:lpstr>
      <vt:lpstr>Slayt 6</vt:lpstr>
      <vt:lpstr>    </vt:lpstr>
      <vt:lpstr>Slayt 8</vt:lpstr>
      <vt:lpstr>Slayt 9</vt:lpstr>
      <vt:lpstr>Slayt 10</vt:lpstr>
      <vt:lpstr>Slayt 11</vt:lpstr>
      <vt:lpstr>Slayt 12</vt:lpstr>
      <vt:lpstr>      Ağız ve Lehçe </vt:lpstr>
      <vt:lpstr>Slayt 14</vt:lpstr>
      <vt:lpstr>Slayt 15</vt:lpstr>
      <vt:lpstr>Slayt 16</vt:lpstr>
      <vt:lpstr>Slayt 17</vt:lpstr>
      <vt:lpstr>Slayt 18</vt:lpstr>
      <vt:lpstr>Slayt 19</vt:lpstr>
      <vt:lpstr>Slayt 20</vt:lpstr>
      <vt:lpstr>Slayt 21</vt:lpstr>
      <vt:lpstr>Slayt 22</vt:lpstr>
      <vt:lpstr>Slayt 23</vt:lpstr>
      <vt:lpstr>Slayt 24</vt:lpstr>
      <vt:lpstr>Slayt 25</vt:lpstr>
      <vt:lpstr>Slayt 26</vt:lpstr>
      <vt:lpstr>Slayt 27</vt:lpstr>
      <vt:lpstr>Slayt 28</vt:lpstr>
      <vt:lpstr>Slayt 29</vt:lpstr>
      <vt:lpstr>Slayt 30</vt:lpstr>
      <vt:lpstr>  DEĞERLENDİRME SORULARI</vt:lpstr>
      <vt:lpstr>Slayt 32</vt:lpstr>
      <vt:lpstr>Slayt 33</vt:lpstr>
      <vt:lpstr>Slayt 34</vt:lpstr>
      <vt:lpstr>Slayt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310</cp:revision>
  <dcterms:created xsi:type="dcterms:W3CDTF">2012-06-19T12:58:15Z</dcterms:created>
  <dcterms:modified xsi:type="dcterms:W3CDTF">2022-09-27T08:23:00Z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