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9.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7"/>
  </p:notesMasterIdLst>
  <p:sldIdLst>
    <p:sldId id="256" r:id="rId2"/>
    <p:sldId id="260" r:id="rId3"/>
    <p:sldId id="261" r:id="rId4"/>
    <p:sldId id="262" r:id="rId5"/>
    <p:sldId id="263" r:id="rId6"/>
    <p:sldId id="304" r:id="rId7"/>
    <p:sldId id="305" r:id="rId8"/>
    <p:sldId id="290" r:id="rId9"/>
    <p:sldId id="264" r:id="rId10"/>
    <p:sldId id="292" r:id="rId11"/>
    <p:sldId id="291" r:id="rId12"/>
    <p:sldId id="293" r:id="rId13"/>
    <p:sldId id="265" r:id="rId14"/>
    <p:sldId id="294" r:id="rId15"/>
    <p:sldId id="266" r:id="rId16"/>
    <p:sldId id="303" r:id="rId17"/>
    <p:sldId id="295" r:id="rId18"/>
    <p:sldId id="306" r:id="rId19"/>
    <p:sldId id="267" r:id="rId20"/>
    <p:sldId id="268" r:id="rId21"/>
    <p:sldId id="296" r:id="rId22"/>
    <p:sldId id="269" r:id="rId23"/>
    <p:sldId id="270" r:id="rId24"/>
    <p:sldId id="271" r:id="rId25"/>
    <p:sldId id="272" r:id="rId26"/>
    <p:sldId id="273" r:id="rId27"/>
    <p:sldId id="274" r:id="rId28"/>
    <p:sldId id="298" r:id="rId29"/>
    <p:sldId id="299" r:id="rId30"/>
    <p:sldId id="300"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302" r:id="rId45"/>
    <p:sldId id="288" r:id="rId4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71"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C1374-F576-408C-AEDC-AD49CA2144BC}" type="datetimeFigureOut">
              <a:rPr lang="tr-TR" smtClean="0"/>
              <a:pPr/>
              <a:t>03.10.2022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5CD010-CE49-4157-9B3D-F6BA58B69B2A}" type="slidenum">
              <a:rPr lang="tr-TR" smtClean="0"/>
              <a:pPr/>
              <a:t>‹#›</a:t>
            </a:fld>
            <a:endParaRPr lang="tr-TR"/>
          </a:p>
        </p:txBody>
      </p:sp>
    </p:spTree>
    <p:extLst>
      <p:ext uri="{BB962C8B-B14F-4D97-AF65-F5344CB8AC3E}">
        <p14:creationId xmlns:p14="http://schemas.microsoft.com/office/powerpoint/2010/main" xmlns="" val="305400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1"/>
          <p:cNvSpPr>
            <a:spLocks noGrp="1"/>
          </p:cNvSpPr>
          <p:nvPr>
            <p:ph type="ctrTitle" hasCustomPrompt="1"/>
          </p:nvPr>
        </p:nvSpPr>
        <p:spPr>
          <a:xfrm>
            <a:off x="4733365" y="2708920"/>
            <a:ext cx="3313355" cy="1149665"/>
          </a:xfrm>
        </p:spPr>
        <p:txBody>
          <a:bodyPr>
            <a:noAutofit/>
          </a:bodyPr>
          <a:lstStyle>
            <a:lvl1pPr algn="ctr">
              <a:defRPr sz="4000">
                <a:latin typeface="Calibri" pitchFamily="34" charset="0"/>
                <a:cs typeface="Calibri" pitchFamily="34" charset="0"/>
              </a:defRPr>
            </a:lvl1pPr>
          </a:lstStyle>
          <a:p>
            <a:r>
              <a:rPr lang="tr-TR" dirty="0" smtClean="0"/>
              <a:t>Türk Dili 1</a:t>
            </a:r>
            <a:endParaRPr lang="en-US" dirty="0"/>
          </a:p>
        </p:txBody>
      </p:sp>
      <p:sp>
        <p:nvSpPr>
          <p:cNvPr id="3" name="Subtitle 2"/>
          <p:cNvSpPr>
            <a:spLocks noGrp="1"/>
          </p:cNvSpPr>
          <p:nvPr>
            <p:ph type="subTitle" idx="1"/>
          </p:nvPr>
        </p:nvSpPr>
        <p:spPr>
          <a:xfrm>
            <a:off x="4733365" y="4004730"/>
            <a:ext cx="3309803" cy="1260629"/>
          </a:xfrm>
        </p:spPr>
        <p:txBody>
          <a:bodyPr>
            <a:noAutofit/>
          </a:bodyPr>
          <a:lstStyle>
            <a:lvl1pPr marL="0" indent="0" algn="ctr">
              <a:buNone/>
              <a:defRPr sz="2800">
                <a:solidFill>
                  <a:schemeClr val="accent2">
                    <a:lumMod val="75000"/>
                  </a:schemeClr>
                </a:solidFill>
                <a:latin typeface="Calibri" pitchFamily="34" charset="0"/>
                <a:cs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dirty="0" smtClean="0"/>
              <a:t>Asıl alt başlık stilini düzenlemek için tıklatın</a:t>
            </a:r>
            <a:endParaRPr lang="en-US" dirty="0"/>
          </a:p>
        </p:txBody>
      </p:sp>
      <p:sp>
        <p:nvSpPr>
          <p:cNvPr id="4" name="Date Placeholder 3"/>
          <p:cNvSpPr>
            <a:spLocks noGrp="1"/>
          </p:cNvSpPr>
          <p:nvPr>
            <p:ph type="dt" sz="half" idx="10"/>
          </p:nvPr>
        </p:nvSpPr>
        <p:spPr>
          <a:xfrm>
            <a:off x="5377031" y="1340768"/>
            <a:ext cx="2133600" cy="606819"/>
          </a:xfrm>
        </p:spPr>
        <p:txBody>
          <a:bodyPr anchor="b"/>
          <a:lstStyle>
            <a:lvl1pPr algn="ctr">
              <a:defRPr sz="2400">
                <a:latin typeface="Calibri" pitchFamily="34" charset="0"/>
                <a:cs typeface="Calibri" pitchFamily="34" charset="0"/>
              </a:defRPr>
            </a:lvl1pPr>
          </a:lstStyle>
          <a:p>
            <a:r>
              <a:rPr lang="en-US" smtClean="0"/>
              <a:t>TÜRK DİLİ - 2019</a:t>
            </a:r>
            <a:endParaRPr lang="tr-TR" dirty="0"/>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89" name="Rectangle 88"/>
          <p:cNvSpPr/>
          <p:nvPr/>
        </p:nvSpPr>
        <p:spPr>
          <a:xfrm>
            <a:off x="4650889" y="6088284"/>
            <a:ext cx="3505200" cy="817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şlık, Dikey Metin">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827584" y="1556792"/>
            <a:ext cx="7560840" cy="427583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6256" y="1030147"/>
            <a:ext cx="1368152" cy="5130072"/>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827584" y="1030147"/>
            <a:ext cx="5904656" cy="5130072"/>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9"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0" name="Footer Placeholder 4"/>
          <p:cNvSpPr>
            <a:spLocks noGrp="1"/>
          </p:cNvSpPr>
          <p:nvPr>
            <p:ph type="ftr" sz="quarter" idx="11"/>
          </p:nvPr>
        </p:nvSpPr>
        <p:spPr>
          <a:xfrm>
            <a:off x="2159740" y="6165304"/>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827584" y="764704"/>
            <a:ext cx="7560840" cy="720080"/>
          </a:xfrm>
        </p:spPr>
        <p:txBody>
          <a:bodyPr/>
          <a:lstStyle/>
          <a:p>
            <a:r>
              <a:rPr lang="tr-TR" smtClean="0"/>
              <a:t>Asıl başlık stili için tıklatın</a:t>
            </a:r>
            <a:endParaRPr lang="en-US"/>
          </a:p>
        </p:txBody>
      </p:sp>
      <p:sp>
        <p:nvSpPr>
          <p:cNvPr id="3" name="Content Placeholder 2"/>
          <p:cNvSpPr>
            <a:spLocks noGrp="1"/>
          </p:cNvSpPr>
          <p:nvPr>
            <p:ph idx="1"/>
          </p:nvPr>
        </p:nvSpPr>
        <p:spPr>
          <a:xfrm>
            <a:off x="827584" y="1556792"/>
            <a:ext cx="7560840" cy="4608512"/>
          </a:xfrm>
        </p:spPr>
        <p:txBody>
          <a:bodyPr/>
          <a:lstStyle>
            <a:lvl1pPr algn="just">
              <a:defRPr/>
            </a:lvl1pPr>
            <a:lvl2pPr algn="just">
              <a:defRPr/>
            </a:lvl2pPr>
            <a:lvl3pPr algn="just">
              <a:defRPr/>
            </a:lvl3pPr>
            <a:lvl4pPr algn="just">
              <a:defRPr/>
            </a:lvl4pPr>
            <a:lvl5pPr algn="just">
              <a:defRPr/>
            </a:lvl5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5"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
        <p:nvSpPr>
          <p:cNvPr id="6"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827584" y="1268760"/>
            <a:ext cx="7560839"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827584" y="3068960"/>
            <a:ext cx="7560839" cy="2592288"/>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dirty="0" smtClean="0"/>
              <a:t>Asıl metin stillerini düzenlemek için tıklatın</a:t>
            </a:r>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Rectangle 88"/>
          <p:cNvSpPr/>
          <p:nvPr userDrawn="1"/>
        </p:nvSpPr>
        <p:spPr>
          <a:xfrm>
            <a:off x="827584" y="2852936"/>
            <a:ext cx="7560840"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10"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1"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ki İçerik">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827584" y="1556791"/>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0"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3"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14" name="Content Placeholder 8"/>
          <p:cNvSpPr>
            <a:spLocks noGrp="1"/>
          </p:cNvSpPr>
          <p:nvPr>
            <p:ph sz="quarter" idx="14"/>
          </p:nvPr>
        </p:nvSpPr>
        <p:spPr>
          <a:xfrm>
            <a:off x="4644008" y="1556792"/>
            <a:ext cx="3744416" cy="4603427"/>
          </a:xfrm>
        </p:spPr>
        <p:txBody>
          <a:body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7584" y="1484784"/>
            <a:ext cx="3641675"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dirty="0" smtClean="0"/>
              <a:t>Asıl metin stillerini düzenlemek için tıklatın</a:t>
            </a:r>
          </a:p>
        </p:txBody>
      </p:sp>
      <p:sp>
        <p:nvSpPr>
          <p:cNvPr id="4" name="Content Placeholder 3"/>
          <p:cNvSpPr>
            <a:spLocks noGrp="1"/>
          </p:cNvSpPr>
          <p:nvPr>
            <p:ph sz="half" idx="2"/>
          </p:nvPr>
        </p:nvSpPr>
        <p:spPr>
          <a:xfrm>
            <a:off x="827584" y="2132856"/>
            <a:ext cx="3633993"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5" name="Text Placeholder 4"/>
          <p:cNvSpPr>
            <a:spLocks noGrp="1"/>
          </p:cNvSpPr>
          <p:nvPr>
            <p:ph type="body" sz="quarter" idx="3"/>
          </p:nvPr>
        </p:nvSpPr>
        <p:spPr>
          <a:xfrm>
            <a:off x="4716016" y="1484785"/>
            <a:ext cx="3672407" cy="639762"/>
          </a:xfrm>
        </p:spPr>
        <p:txBody>
          <a:bodyPr anchor="b">
            <a:noAutofit/>
          </a:bodyPr>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716016" y="2132856"/>
            <a:ext cx="3672408" cy="403244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0"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12" name="Slide Number Placeholder 5"/>
          <p:cNvSpPr>
            <a:spLocks noGrp="1"/>
          </p:cNvSpPr>
          <p:nvPr>
            <p:ph type="sldNum" sz="quarter" idx="12"/>
          </p:nvPr>
        </p:nvSpPr>
        <p:spPr>
          <a:xfrm>
            <a:off x="827584" y="6160219"/>
            <a:ext cx="1332156" cy="365125"/>
          </a:xfrm>
        </p:spPr>
        <p:txBody>
          <a:bodyPr vert="horz" lIns="91440" tIns="45720" rIns="91440" bIns="45720" rtlCol="0" anchor="ctr"/>
          <a:lstStyle>
            <a:lvl1pPr algn="l">
              <a:defRPr lang="tr-TR" smtClean="0">
                <a:solidFill>
                  <a:schemeClr val="accent1"/>
                </a:solidFill>
              </a:defRPr>
            </a:lvl1pPr>
          </a:lstStyle>
          <a:p>
            <a:fld id="{1BD32E9B-782C-495C-8D4F-D85C593FAEB2}" type="slidenum">
              <a:rPr lang="tr-TR" smtClean="0"/>
              <a:pPr/>
              <a:t>‹#›</a:t>
            </a:fld>
            <a:endParaRPr lang="tr-TR"/>
          </a:p>
        </p:txBody>
      </p:sp>
      <p:sp>
        <p:nvSpPr>
          <p:cNvPr id="13"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14"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alnızca Başlık">
    <p:spTree>
      <p:nvGrpSpPr>
        <p:cNvPr id="1" name=""/>
        <p:cNvGrpSpPr/>
        <p:nvPr/>
      </p:nvGrpSpPr>
      <p:grpSpPr>
        <a:xfrm>
          <a:off x="0" y="0"/>
          <a:ext cx="0" cy="0"/>
          <a:chOff x="0" y="0"/>
          <a:chExt cx="0" cy="0"/>
        </a:xfrm>
      </p:grpSpPr>
      <p:sp>
        <p:nvSpPr>
          <p:cNvPr id="7"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a:p>
        </p:txBody>
      </p:sp>
      <p:sp>
        <p:nvSpPr>
          <p:cNvPr id="8" name="Title 1"/>
          <p:cNvSpPr>
            <a:spLocks noGrp="1"/>
          </p:cNvSpPr>
          <p:nvPr>
            <p:ph type="title"/>
          </p:nvPr>
        </p:nvSpPr>
        <p:spPr>
          <a:xfrm>
            <a:off x="827584" y="764704"/>
            <a:ext cx="7560840" cy="720080"/>
          </a:xfrm>
        </p:spPr>
        <p:txBody>
          <a:bodyPr/>
          <a:lstStyle/>
          <a:p>
            <a:r>
              <a:rPr lang="tr-TR" dirty="0" smtClean="0"/>
              <a:t>Asıl başlık stili için tıklatın</a:t>
            </a:r>
            <a:endParaRPr lang="en-US" dirty="0"/>
          </a:p>
        </p:txBody>
      </p:sp>
      <p:sp>
        <p:nvSpPr>
          <p:cNvPr id="9"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10"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6" name="Slide Number Placeholder 5"/>
          <p:cNvSpPr txBox="1">
            <a:spLocks/>
          </p:cNvSpPr>
          <p:nvPr userDrawn="1"/>
        </p:nvSpPr>
        <p:spPr>
          <a:xfrm>
            <a:off x="827584" y="6160219"/>
            <a:ext cx="1332156" cy="365125"/>
          </a:xfrm>
          <a:prstGeom prst="rect">
            <a:avLst/>
          </a:prstGeom>
        </p:spPr>
        <p:txBody>
          <a:bodyPr vert="horz" lIns="91440" tIns="45720" rIns="91440" bIns="45720" rtlCol="0" anchor="ctr"/>
          <a:lstStyle>
            <a:defPPr>
              <a:defRPr lang="tr-TR"/>
            </a:defPPr>
            <a:lvl1pPr marL="0" algn="l" defTabSz="914400" rtl="0" eaLnBrk="1" latinLnBrk="0" hangingPunct="1">
              <a:defRPr lang="tr-TR" sz="1200" kern="1200" smtClean="0">
                <a:solidFill>
                  <a:schemeClr val="accent1"/>
                </a:solidFill>
                <a:latin typeface="Calibri" pitchFamily="34" charset="0"/>
                <a:ea typeface="+mn-ea"/>
                <a:cs typeface="Calibri"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D32E9B-782C-495C-8D4F-D85C593FAEB2}" type="slidenum">
              <a:rPr lang="tr-TR" smtClean="0"/>
              <a:pPr/>
              <a:t>‹#›</a:t>
            </a:fld>
            <a:endParaRPr lang="tr-TR" dirty="0"/>
          </a:p>
        </p:txBody>
      </p:sp>
      <p:sp>
        <p:nvSpPr>
          <p:cNvPr id="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
        <p:nvSpPr>
          <p:cNvPr id="8" name="Footer Placeholder 4"/>
          <p:cNvSpPr>
            <a:spLocks noGrp="1"/>
          </p:cNvSpPr>
          <p:nvPr>
            <p:ph type="ftr" sz="quarter" idx="11"/>
          </p:nvPr>
        </p:nvSpPr>
        <p:spPr>
          <a:xfrm>
            <a:off x="2159740" y="6160219"/>
            <a:ext cx="6228684" cy="365125"/>
          </a:xfrm>
        </p:spPr>
        <p:txBody>
          <a:bodyPr/>
          <a:lstStyle/>
          <a:p>
            <a:r>
              <a:rPr lang="tr-TR" dirty="0" smtClean="0"/>
              <a:t>Çukurova Üniversitesi Türk Dili Bölümü</a:t>
            </a: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dirty="0" smtClean="0"/>
              <a:t>Asıl metin stillerini düzenlemek için tıklatın</a:t>
            </a:r>
          </a:p>
          <a:p>
            <a:pPr lvl="1"/>
            <a:r>
              <a:rPr lang="tr-TR" dirty="0" smtClean="0"/>
              <a:t>İkinci düzey</a:t>
            </a:r>
          </a:p>
          <a:p>
            <a:pPr lvl="2"/>
            <a:r>
              <a:rPr lang="tr-TR" dirty="0" smtClean="0"/>
              <a:t>Üçüncü düzey</a:t>
            </a:r>
          </a:p>
          <a:p>
            <a:pPr lvl="3"/>
            <a:r>
              <a:rPr lang="tr-TR" dirty="0" smtClean="0"/>
              <a:t>Dördüncü düzey</a:t>
            </a:r>
          </a:p>
          <a:p>
            <a:pPr lvl="4"/>
            <a:r>
              <a:rPr lang="tr-TR" dirty="0"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87"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dirty="0"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Footer Placeholder 5"/>
          <p:cNvSpPr>
            <a:spLocks noGrp="1"/>
          </p:cNvSpPr>
          <p:nvPr>
            <p:ph type="ftr" sz="quarter" idx="11"/>
          </p:nvPr>
        </p:nvSpPr>
        <p:spPr>
          <a:xfrm>
            <a:off x="4641448" y="5724835"/>
            <a:ext cx="3493664" cy="365125"/>
          </a:xfrm>
        </p:spPr>
        <p:txBody>
          <a:bodyPr>
            <a:normAutofit/>
          </a:bodyPr>
          <a:lstStyle/>
          <a:p>
            <a:r>
              <a:rPr lang="tr-TR" dirty="0" smtClean="0"/>
              <a:t>Çukurova Üniversitesi Türk Dili Bölümü</a:t>
            </a:r>
          </a:p>
        </p:txBody>
      </p:sp>
      <p:sp>
        <p:nvSpPr>
          <p:cNvPr id="15" name="Date Placeholder 3"/>
          <p:cNvSpPr>
            <a:spLocks noGrp="1"/>
          </p:cNvSpPr>
          <p:nvPr>
            <p:ph type="dt" sz="half" idx="10"/>
          </p:nvPr>
        </p:nvSpPr>
        <p:spPr>
          <a:xfrm>
            <a:off x="4644008" y="111547"/>
            <a:ext cx="3486980" cy="365125"/>
          </a:xfrm>
        </p:spPr>
        <p:txBody>
          <a:bodyPr/>
          <a:lstStyle>
            <a:lvl1pPr algn="ctr">
              <a:defRPr sz="1800" b="1"/>
            </a:lvl1pPr>
          </a:lstStyle>
          <a:p>
            <a:r>
              <a:rPr lang="en-US" smtClean="0"/>
              <a:t>TÜRK DİLİ - 2019</a:t>
            </a:r>
            <a:endParaRPr lang="tr-TR" dirty="0"/>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pitchFamily="34" charset="0"/>
              <a:cs typeface="Calibri" pitchFamily="34" charset="0"/>
            </a:endParaRPr>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dirty="0"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796136" y="224492"/>
            <a:ext cx="2334852" cy="365125"/>
          </a:xfrm>
          <a:prstGeom prst="rect">
            <a:avLst/>
          </a:prstGeom>
        </p:spPr>
        <p:txBody>
          <a:bodyPr vert="horz" lIns="91440" tIns="45720" rIns="91440" bIns="45720" rtlCol="0" anchor="ctr"/>
          <a:lstStyle>
            <a:lvl1pPr algn="r">
              <a:defRPr sz="1200">
                <a:solidFill>
                  <a:srgbClr val="FEFEFE"/>
                </a:solidFill>
                <a:latin typeface="Calibri" pitchFamily="34" charset="0"/>
                <a:cs typeface="Calibri" pitchFamily="34" charset="0"/>
              </a:defRPr>
            </a:lvl1pPr>
          </a:lstStyle>
          <a:p>
            <a:r>
              <a:rPr lang="en-US" smtClean="0"/>
              <a:t>TÜRK DİLİ - 2019</a:t>
            </a:r>
            <a:endParaRPr lang="tr-TR" dirty="0"/>
          </a:p>
        </p:txBody>
      </p:sp>
      <p:sp>
        <p:nvSpPr>
          <p:cNvPr id="5" name="Footer Placeholder 4"/>
          <p:cNvSpPr>
            <a:spLocks noGrp="1"/>
          </p:cNvSpPr>
          <p:nvPr>
            <p:ph type="ftr" sz="quarter" idx="3"/>
          </p:nvPr>
        </p:nvSpPr>
        <p:spPr>
          <a:xfrm>
            <a:off x="2555776" y="5852160"/>
            <a:ext cx="5587824" cy="365125"/>
          </a:xfrm>
          <a:prstGeom prst="rect">
            <a:avLst/>
          </a:prstGeom>
        </p:spPr>
        <p:txBody>
          <a:bodyPr vert="horz" lIns="91440" tIns="45720" rIns="91440" bIns="45720" rtlCol="0" anchor="ctr"/>
          <a:lstStyle>
            <a:lvl1pPr algn="r">
              <a:defRPr sz="1200">
                <a:solidFill>
                  <a:schemeClr val="accent1"/>
                </a:solidFill>
                <a:latin typeface="Calibri" pitchFamily="34" charset="0"/>
                <a:cs typeface="Calibri" pitchFamily="34" charset="0"/>
              </a:defRPr>
            </a:lvl1pPr>
          </a:lstStyle>
          <a:p>
            <a:r>
              <a:rPr lang="tr-TR" smtClean="0"/>
              <a:t>Çukurova Üniversitesi Türk Dili Bölümü</a:t>
            </a:r>
            <a:endParaRPr lang="tr-TR" dirty="0"/>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latin typeface="Calibri" pitchFamily="34" charset="0"/>
                <a:cs typeface="Calibri" pitchFamily="34" charset="0"/>
              </a:defRPr>
            </a:lvl1pPr>
          </a:lstStyle>
          <a:p>
            <a:fld id="{1BD32E9B-782C-495C-8D4F-D85C593FAEB2}"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hf hdr="0"/>
  <p:txStyles>
    <p:titleStyle>
      <a:lvl1pPr algn="l" defTabSz="914400" rtl="0" eaLnBrk="1" latinLnBrk="0" hangingPunct="1">
        <a:spcBef>
          <a:spcPct val="0"/>
        </a:spcBef>
        <a:buNone/>
        <a:defRPr sz="4000" kern="1200">
          <a:solidFill>
            <a:schemeClr val="accent1"/>
          </a:solidFill>
          <a:latin typeface="Calibri" pitchFamily="34" charset="0"/>
          <a:ea typeface="+mj-ea"/>
          <a:cs typeface="Calibri" pitchFamily="34" charset="0"/>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Calibri" pitchFamily="34" charset="0"/>
          <a:ea typeface="+mn-ea"/>
          <a:cs typeface="Calibri" pitchFamily="34" charset="0"/>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Calibri" pitchFamily="34" charset="0"/>
          <a:ea typeface="+mn-ea"/>
          <a:cs typeface="Calibri" pitchFamily="34" charset="0"/>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Calibri" pitchFamily="34" charset="0"/>
          <a:ea typeface="+mn-ea"/>
          <a:cs typeface="Calibri" pitchFamily="34" charset="0"/>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Calibri" pitchFamily="34" charset="0"/>
          <a:ea typeface="+mn-ea"/>
          <a:cs typeface="Calibri" pitchFamily="34" charset="0"/>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Calibri" pitchFamily="34" charset="0"/>
          <a:ea typeface="+mn-ea"/>
          <a:cs typeface="Calibri" pitchFamily="34" charset="0"/>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p:cNvSpPr>
            <a:spLocks noGrp="1"/>
          </p:cNvSpPr>
          <p:nvPr>
            <p:ph type="subTitle" idx="1"/>
          </p:nvPr>
        </p:nvSpPr>
        <p:spPr>
          <a:xfrm>
            <a:off x="4733365" y="4004730"/>
            <a:ext cx="3309803" cy="1656518"/>
          </a:xfrm>
        </p:spPr>
        <p:txBody>
          <a:bodyPr/>
          <a:lstStyle/>
          <a:p>
            <a:pPr>
              <a:lnSpc>
                <a:spcPct val="150000"/>
              </a:lnSpc>
            </a:pPr>
            <a:r>
              <a:rPr lang="tr-TR" sz="1600" b="1" dirty="0">
                <a:solidFill>
                  <a:schemeClr val="accent1"/>
                </a:solidFill>
                <a:latin typeface="Times New Roman" pitchFamily="18" charset="0"/>
                <a:cs typeface="Times New Roman" pitchFamily="18" charset="0"/>
              </a:rPr>
              <a:t>3</a:t>
            </a:r>
            <a:r>
              <a:rPr lang="tr-TR" sz="1600" b="1" dirty="0" smtClean="0">
                <a:solidFill>
                  <a:schemeClr val="accent1"/>
                </a:solidFill>
                <a:latin typeface="Times New Roman" pitchFamily="18" charset="0"/>
                <a:cs typeface="Times New Roman" pitchFamily="18" charset="0"/>
              </a:rPr>
              <a:t>. HAFTA</a:t>
            </a:r>
          </a:p>
          <a:p>
            <a:pPr>
              <a:lnSpc>
                <a:spcPct val="150000"/>
              </a:lnSpc>
            </a:pPr>
            <a:r>
              <a:rPr lang="tr-TR" sz="1600" b="1" dirty="0" smtClean="0">
                <a:solidFill>
                  <a:schemeClr val="accent2">
                    <a:lumMod val="60000"/>
                    <a:lumOff val="40000"/>
                  </a:schemeClr>
                </a:solidFill>
                <a:latin typeface="Times New Roman" pitchFamily="18" charset="0"/>
                <a:cs typeface="Times New Roman" pitchFamily="18" charset="0"/>
              </a:rPr>
              <a:t>DİLLERİN DOĞUŞU</a:t>
            </a:r>
          </a:p>
          <a:p>
            <a:pPr>
              <a:lnSpc>
                <a:spcPct val="150000"/>
              </a:lnSpc>
            </a:pPr>
            <a:r>
              <a:rPr lang="tr-TR" sz="1600" b="1" dirty="0" smtClean="0">
                <a:solidFill>
                  <a:schemeClr val="accent2">
                    <a:lumMod val="60000"/>
                    <a:lumOff val="40000"/>
                  </a:schemeClr>
                </a:solidFill>
                <a:latin typeface="Times New Roman" pitchFamily="18" charset="0"/>
                <a:cs typeface="Times New Roman" pitchFamily="18" charset="0"/>
              </a:rPr>
              <a:t>TÜRK DİLİNİN DÜNYA DİLLERİ ARASINDAKİ  YERİ</a:t>
            </a:r>
          </a:p>
          <a:p>
            <a:pPr>
              <a:lnSpc>
                <a:spcPct val="150000"/>
              </a:lnSpc>
            </a:pPr>
            <a:endParaRPr lang="tr-TR" sz="1600" b="1" dirty="0" smtClean="0">
              <a:solidFill>
                <a:srgbClr val="FF0000"/>
              </a:solidFill>
              <a:latin typeface="Times New Roman" pitchFamily="18" charset="0"/>
              <a:cs typeface="Times New Roman" pitchFamily="18" charset="0"/>
            </a:endParaRPr>
          </a:p>
        </p:txBody>
      </p:sp>
      <p:sp>
        <p:nvSpPr>
          <p:cNvPr id="5" name="Unvan 4"/>
          <p:cNvSpPr>
            <a:spLocks noGrp="1"/>
          </p:cNvSpPr>
          <p:nvPr>
            <p:ph type="ctrTitle"/>
          </p:nvPr>
        </p:nvSpPr>
        <p:spPr/>
        <p:txBody>
          <a:bodyPr/>
          <a:lstStyle/>
          <a:p>
            <a:r>
              <a:rPr lang="tr-TR" dirty="0"/>
              <a:t>Türk Dili </a:t>
            </a:r>
            <a:r>
              <a:rPr lang="tr-TR" dirty="0" smtClean="0"/>
              <a:t>I</a:t>
            </a:r>
            <a:endParaRPr lang="tr-TR" dirty="0"/>
          </a:p>
        </p:txBody>
      </p:sp>
      <p:pic>
        <p:nvPicPr>
          <p:cNvPr id="7" name="Resim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68004" y="476672"/>
            <a:ext cx="1240523" cy="1235561"/>
          </a:xfrm>
          <a:prstGeom prst="rect">
            <a:avLst/>
          </a:prstGeom>
        </p:spPr>
      </p:pic>
    </p:spTree>
    <p:extLst>
      <p:ext uri="{BB962C8B-B14F-4D97-AF65-F5344CB8AC3E}">
        <p14:creationId xmlns:p14="http://schemas.microsoft.com/office/powerpoint/2010/main" xmlns="" val="229314912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      </a:t>
            </a:r>
            <a:r>
              <a:rPr lang="tr-TR" sz="2800" dirty="0" smtClean="0"/>
              <a:t>2. Dil Sınıflamaları</a:t>
            </a:r>
            <a:endParaRPr lang="tr-TR" sz="2800" dirty="0"/>
          </a:p>
        </p:txBody>
      </p:sp>
      <p:sp>
        <p:nvSpPr>
          <p:cNvPr id="3" name="İçerik Yer Tutucusu 2"/>
          <p:cNvSpPr>
            <a:spLocks noGrp="1"/>
          </p:cNvSpPr>
          <p:nvPr>
            <p:ph idx="1"/>
          </p:nvPr>
        </p:nvSpPr>
        <p:spPr/>
        <p:txBody>
          <a:bodyPr/>
          <a:lstStyle/>
          <a:p>
            <a:pPr marL="68580" indent="0">
              <a:buNone/>
            </a:pPr>
            <a:r>
              <a:rPr lang="tr-TR" dirty="0"/>
              <a:t>      </a:t>
            </a:r>
            <a:r>
              <a:rPr lang="tr-TR" dirty="0" smtClean="0"/>
              <a:t>   </a:t>
            </a:r>
            <a:r>
              <a:rPr lang="tr-TR" sz="2200" dirty="0">
                <a:solidFill>
                  <a:srgbClr val="0070C0"/>
                </a:solidFill>
              </a:rPr>
              <a:t>2.1. Yapı Bakımından Diller</a:t>
            </a:r>
          </a:p>
          <a:p>
            <a:pPr marL="68580" indent="0">
              <a:buNone/>
            </a:pPr>
            <a:r>
              <a:rPr lang="tr-TR" dirty="0">
                <a:solidFill>
                  <a:srgbClr val="0070C0"/>
                </a:solidFill>
              </a:rPr>
              <a:t> </a:t>
            </a:r>
            <a:r>
              <a:rPr lang="tr-TR" dirty="0" smtClean="0">
                <a:solidFill>
                  <a:srgbClr val="0070C0"/>
                </a:solidFill>
              </a:rPr>
              <a:t>        </a:t>
            </a:r>
            <a:r>
              <a:rPr lang="tr-TR" sz="2200" dirty="0" smtClean="0"/>
              <a:t>Dillerdeki </a:t>
            </a:r>
            <a:r>
              <a:rPr lang="tr-TR" sz="2200" dirty="0"/>
              <a:t>seslerin düzeni, kelime türetme (yapım) veya çekim biçimleri ve söz varlığındaki benzerlikler dillerin yapıları açısından da sınıflandırılabileceğini göstermiştir. </a:t>
            </a:r>
            <a:r>
              <a:rPr lang="tr-TR" sz="2200" dirty="0" smtClean="0"/>
              <a:t>Karşılaştırmalı dil çalışmaları neticesinde dünya üzerindeki dillerin benzerliklerinden hareketle dilleri çeşitli açılardan sınıflandırma denemeleri yapılmıştır.</a:t>
            </a:r>
            <a:endParaRPr lang="tr-TR" sz="2200"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10</a:t>
            </a:fld>
            <a:endParaRPr lang="tr-TR"/>
          </a:p>
        </p:txBody>
      </p:sp>
    </p:spTree>
    <p:extLst>
      <p:ext uri="{BB962C8B-B14F-4D97-AF65-F5344CB8AC3E}">
        <p14:creationId xmlns:p14="http://schemas.microsoft.com/office/powerpoint/2010/main" xmlns="" val="338421483"/>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68580" indent="0">
              <a:buNone/>
            </a:pPr>
            <a:r>
              <a:rPr lang="tr-TR" sz="2200" dirty="0" smtClean="0"/>
              <a:t>         Bu </a:t>
            </a:r>
            <a:r>
              <a:rPr lang="tr-TR" sz="2200" dirty="0"/>
              <a:t>sınıflandırma çalışmalarında yapı, köken, cümle </a:t>
            </a:r>
            <a:r>
              <a:rPr lang="tr-TR" sz="2200" dirty="0" err="1" smtClean="0"/>
              <a:t>ögelerinin</a:t>
            </a:r>
            <a:r>
              <a:rPr lang="tr-TR" sz="2200" dirty="0" smtClean="0"/>
              <a:t> </a:t>
            </a:r>
            <a:r>
              <a:rPr lang="tr-TR" sz="2200" dirty="0"/>
              <a:t>dizilişi, coğrafi yönler vb. birçok ölçüt bulunmasına rağmen bunlardan en çok yapı ve köken (kaynak) ölçütleri </a:t>
            </a:r>
            <a:r>
              <a:rPr lang="tr-TR" sz="2200" dirty="0" smtClean="0"/>
              <a:t>kullanılmaktadır. </a:t>
            </a:r>
          </a:p>
          <a:p>
            <a:pPr marL="68580" indent="0">
              <a:buNone/>
            </a:pPr>
            <a:r>
              <a:rPr lang="tr-TR" sz="2200" dirty="0" smtClean="0"/>
              <a:t>        Diller, yapıları </a:t>
            </a:r>
            <a:r>
              <a:rPr lang="tr-TR" sz="2200" dirty="0"/>
              <a:t>bakımından sınıflandırıldıklarında üç gruba ayrılır:	</a:t>
            </a:r>
          </a:p>
          <a:p>
            <a:pPr marL="68580" indent="0">
              <a:buNone/>
            </a:pPr>
            <a:endParaRPr lang="tr-TR"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11</a:t>
            </a:fld>
            <a:endParaRPr lang="tr-TR"/>
          </a:p>
        </p:txBody>
      </p:sp>
    </p:spTree>
    <p:extLst>
      <p:ext uri="{BB962C8B-B14F-4D97-AF65-F5344CB8AC3E}">
        <p14:creationId xmlns:p14="http://schemas.microsoft.com/office/powerpoint/2010/main" xmlns="" val="69779278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çerik Yer Tutucusu 6"/>
          <p:cNvPicPr>
            <a:picLocks noGrp="1" noChangeAspect="1"/>
          </p:cNvPicPr>
          <p:nvPr>
            <p:ph idx="1"/>
          </p:nvPr>
        </p:nvPicPr>
        <p:blipFill>
          <a:blip r:embed="rId2" cstate="print"/>
          <a:stretch>
            <a:fillRect/>
          </a:stretch>
        </p:blipFill>
        <p:spPr>
          <a:xfrm>
            <a:off x="1979712" y="2276872"/>
            <a:ext cx="4932091" cy="2139881"/>
          </a:xfrm>
          <a:prstGeom prst="rect">
            <a:avLst/>
          </a:prstGeom>
        </p:spPr>
      </p:pic>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12</a:t>
            </a:fld>
            <a:endParaRPr lang="tr-TR"/>
          </a:p>
        </p:txBody>
      </p:sp>
    </p:spTree>
    <p:extLst>
      <p:ext uri="{BB962C8B-B14F-4D97-AF65-F5344CB8AC3E}">
        <p14:creationId xmlns:p14="http://schemas.microsoft.com/office/powerpoint/2010/main" xmlns="" val="3579000404"/>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084928"/>
            <a:ext cx="7786742" cy="5273030"/>
          </a:xfrm>
        </p:spPr>
        <p:txBody>
          <a:bodyPr/>
          <a:lstStyle/>
          <a:p>
            <a:pPr marL="0" indent="0" algn="just">
              <a:lnSpc>
                <a:spcPct val="150000"/>
              </a:lnSpc>
              <a:buNone/>
            </a:pPr>
            <a:r>
              <a:rPr lang="tr-TR" sz="2200" b="1" dirty="0" smtClean="0">
                <a:solidFill>
                  <a:schemeClr val="accent2">
                    <a:lumMod val="60000"/>
                    <a:lumOff val="40000"/>
                  </a:schemeClr>
                </a:solidFill>
              </a:rPr>
              <a:t>           A. Tek Heceli Diller (</a:t>
            </a:r>
            <a:r>
              <a:rPr lang="tr-TR" sz="2200" b="1" dirty="0" err="1" smtClean="0">
                <a:solidFill>
                  <a:schemeClr val="accent2">
                    <a:lumMod val="60000"/>
                    <a:lumOff val="40000"/>
                  </a:schemeClr>
                </a:solidFill>
              </a:rPr>
              <a:t>Yalınlayan</a:t>
            </a:r>
            <a:r>
              <a:rPr lang="tr-TR" sz="2200" b="1" dirty="0" smtClean="0">
                <a:solidFill>
                  <a:schemeClr val="accent2">
                    <a:lumMod val="60000"/>
                    <a:lumOff val="40000"/>
                  </a:schemeClr>
                </a:solidFill>
              </a:rPr>
              <a:t> </a:t>
            </a:r>
            <a:r>
              <a:rPr lang="tr-TR" sz="2200" b="1" dirty="0">
                <a:solidFill>
                  <a:schemeClr val="accent2">
                    <a:lumMod val="60000"/>
                    <a:lumOff val="40000"/>
                  </a:schemeClr>
                </a:solidFill>
              </a:rPr>
              <a:t>D</a:t>
            </a:r>
            <a:r>
              <a:rPr lang="tr-TR" sz="2200" b="1" dirty="0" smtClean="0">
                <a:solidFill>
                  <a:schemeClr val="accent2">
                    <a:lumMod val="60000"/>
                    <a:lumOff val="40000"/>
                  </a:schemeClr>
                </a:solidFill>
              </a:rPr>
              <a:t>iller, Ayrımlı </a:t>
            </a:r>
            <a:r>
              <a:rPr lang="tr-TR" sz="2200" b="1" dirty="0">
                <a:solidFill>
                  <a:schemeClr val="accent2">
                    <a:lumMod val="60000"/>
                    <a:lumOff val="40000"/>
                  </a:schemeClr>
                </a:solidFill>
              </a:rPr>
              <a:t>D</a:t>
            </a:r>
            <a:r>
              <a:rPr lang="tr-TR" sz="2200" b="1" dirty="0" smtClean="0">
                <a:solidFill>
                  <a:schemeClr val="accent2">
                    <a:lumMod val="60000"/>
                    <a:lumOff val="40000"/>
                  </a:schemeClr>
                </a:solidFill>
              </a:rPr>
              <a:t>iller)</a:t>
            </a:r>
          </a:p>
          <a:p>
            <a:pPr marL="0" indent="0" algn="just">
              <a:lnSpc>
                <a:spcPct val="150000"/>
              </a:lnSpc>
              <a:buNone/>
            </a:pPr>
            <a:r>
              <a:rPr lang="tr-TR" sz="2200" b="1" dirty="0">
                <a:solidFill>
                  <a:srgbClr val="FF0000"/>
                </a:solidFill>
              </a:rPr>
              <a:t> </a:t>
            </a:r>
            <a:r>
              <a:rPr lang="tr-TR" sz="2200" b="1" dirty="0" smtClean="0">
                <a:solidFill>
                  <a:srgbClr val="FF0000"/>
                </a:solidFill>
              </a:rPr>
              <a:t>          </a:t>
            </a:r>
            <a:r>
              <a:rPr lang="tr-TR" sz="2200" dirty="0" smtClean="0"/>
              <a:t>Bu gruba giren dillerdeki kelimeler genellikle tek hecelidir. Bu dillerin en belirgin özelliği kelimelerin ek almaması ve çekime girmemesidir. Dilin işleyişi, çok güçlü vurgu sistemiyle ve kelimelerin cümle içindeki yeriyle sağlanır. Tek heceli dillerin en tipik örneği Çincedir. Bunun yanı sıra Endonezya dilleri, Tibetçe, Vietnam dili, Himalaya ve Afrika dillerinden bazıları da bu gruba girer.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13</a:t>
            </a:fld>
            <a:endParaRPr lang="tr-T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68580" indent="0">
              <a:buNone/>
            </a:pPr>
            <a:r>
              <a:rPr lang="tr-TR" sz="2200" dirty="0" smtClean="0"/>
              <a:t>         Çinceden </a:t>
            </a:r>
            <a:r>
              <a:rPr lang="tr-TR" sz="2200" dirty="0"/>
              <a:t>Örnek:</a:t>
            </a:r>
          </a:p>
          <a:p>
            <a:pPr marL="68580" indent="0">
              <a:buNone/>
            </a:pPr>
            <a:r>
              <a:rPr lang="tr-TR" sz="2200" dirty="0"/>
              <a:t>         </a:t>
            </a:r>
            <a:r>
              <a:rPr lang="tr-TR" sz="2200" dirty="0" err="1"/>
              <a:t>Wo</a:t>
            </a:r>
            <a:r>
              <a:rPr lang="tr-TR" sz="2200" dirty="0"/>
              <a:t> </a:t>
            </a:r>
            <a:r>
              <a:rPr lang="tr-TR" sz="2200" dirty="0" err="1"/>
              <a:t>zai</a:t>
            </a:r>
            <a:r>
              <a:rPr lang="tr-TR" sz="2200" dirty="0"/>
              <a:t> </a:t>
            </a:r>
            <a:r>
              <a:rPr lang="tr-TR" sz="2200" dirty="0" err="1"/>
              <a:t>xie</a:t>
            </a:r>
            <a:r>
              <a:rPr lang="tr-TR" sz="2200" dirty="0"/>
              <a:t>: Yazıyorum.</a:t>
            </a:r>
          </a:p>
          <a:p>
            <a:pPr marL="68580" indent="0">
              <a:buNone/>
            </a:pPr>
            <a:r>
              <a:rPr lang="tr-TR" sz="2200" dirty="0"/>
              <a:t>        (ben) (yazmak)</a:t>
            </a:r>
          </a:p>
          <a:p>
            <a:pPr marL="68580" indent="0">
              <a:buNone/>
            </a:pPr>
            <a:r>
              <a:rPr lang="tr-TR" sz="2200" dirty="0"/>
              <a:t>        </a:t>
            </a:r>
            <a:r>
              <a:rPr lang="tr-TR" sz="2200" dirty="0" err="1"/>
              <a:t>Wo</a:t>
            </a:r>
            <a:r>
              <a:rPr lang="tr-TR" sz="2200" dirty="0"/>
              <a:t> </a:t>
            </a:r>
            <a:r>
              <a:rPr lang="tr-TR" sz="2200" dirty="0" err="1"/>
              <a:t>yao</a:t>
            </a:r>
            <a:r>
              <a:rPr lang="tr-TR" sz="2200" dirty="0"/>
              <a:t> </a:t>
            </a:r>
            <a:r>
              <a:rPr lang="tr-TR" sz="2200" dirty="0" err="1"/>
              <a:t>xie</a:t>
            </a:r>
            <a:r>
              <a:rPr lang="tr-TR" sz="2200" dirty="0"/>
              <a:t> </a:t>
            </a:r>
            <a:r>
              <a:rPr lang="tr-TR" sz="2200" dirty="0" err="1"/>
              <a:t>ma</a:t>
            </a:r>
            <a:r>
              <a:rPr lang="tr-TR" sz="2200" dirty="0"/>
              <a:t>: Yazıyor muyum?</a:t>
            </a:r>
          </a:p>
          <a:p>
            <a:pPr marL="68580" indent="0">
              <a:buNone/>
            </a:pPr>
            <a:r>
              <a:rPr lang="tr-TR" sz="2200" dirty="0"/>
              <a:t>      </a:t>
            </a:r>
            <a:r>
              <a:rPr lang="tr-TR" sz="2200" dirty="0" smtClean="0"/>
              <a:t>  </a:t>
            </a:r>
            <a:r>
              <a:rPr lang="tr-TR" sz="2200" dirty="0"/>
              <a:t>(ben) (yazmak) (mı) </a:t>
            </a:r>
          </a:p>
          <a:p>
            <a:pPr marL="68580" indent="0">
              <a:buNone/>
            </a:pPr>
            <a:r>
              <a:rPr lang="tr-TR" sz="2200" dirty="0" smtClean="0"/>
              <a:t>        </a:t>
            </a:r>
            <a:r>
              <a:rPr lang="tr-TR" sz="2200" dirty="0" err="1" smtClean="0"/>
              <a:t>Wo</a:t>
            </a:r>
            <a:r>
              <a:rPr lang="tr-TR" sz="2200" dirty="0" smtClean="0"/>
              <a:t> </a:t>
            </a:r>
            <a:r>
              <a:rPr lang="tr-TR" sz="2200" dirty="0" err="1"/>
              <a:t>bú</a:t>
            </a:r>
            <a:r>
              <a:rPr lang="tr-TR" sz="2200" dirty="0"/>
              <a:t> </a:t>
            </a:r>
            <a:r>
              <a:rPr lang="tr-TR" sz="2200" dirty="0" err="1"/>
              <a:t>xie</a:t>
            </a:r>
            <a:r>
              <a:rPr lang="tr-TR" sz="2200" dirty="0"/>
              <a:t>: Yazmıyorum.</a:t>
            </a:r>
          </a:p>
          <a:p>
            <a:pPr marL="68580" indent="0">
              <a:buNone/>
            </a:pPr>
            <a:r>
              <a:rPr lang="tr-TR" sz="2200" dirty="0"/>
              <a:t>      </a:t>
            </a:r>
            <a:r>
              <a:rPr lang="tr-TR" sz="2200" dirty="0" smtClean="0"/>
              <a:t>  </a:t>
            </a:r>
            <a:r>
              <a:rPr lang="tr-TR" sz="2200" dirty="0"/>
              <a:t>(ben) (değil) (yazmak)</a:t>
            </a:r>
          </a:p>
          <a:p>
            <a:pPr marL="68580" indent="0">
              <a:buNone/>
            </a:pPr>
            <a:r>
              <a:rPr lang="tr-TR" sz="2200" dirty="0"/>
              <a:t>       </a:t>
            </a:r>
            <a:r>
              <a:rPr lang="tr-TR" sz="2200" dirty="0" smtClean="0"/>
              <a:t> </a:t>
            </a:r>
            <a:r>
              <a:rPr lang="tr-TR" sz="2200" dirty="0" err="1" smtClean="0"/>
              <a:t>Wo</a:t>
            </a:r>
            <a:r>
              <a:rPr lang="tr-TR" sz="2200" dirty="0" smtClean="0"/>
              <a:t> </a:t>
            </a:r>
            <a:r>
              <a:rPr lang="tr-TR" sz="2200" dirty="0" err="1"/>
              <a:t>xie</a:t>
            </a:r>
            <a:r>
              <a:rPr lang="tr-TR" sz="2200" dirty="0"/>
              <a:t> le: Yazdım.</a:t>
            </a:r>
          </a:p>
          <a:p>
            <a:pPr marL="68580" indent="0">
              <a:buNone/>
            </a:pPr>
            <a:r>
              <a:rPr lang="tr-TR" sz="2200" dirty="0"/>
              <a:t>     </a:t>
            </a:r>
            <a:r>
              <a:rPr lang="tr-TR" sz="2200" dirty="0" smtClean="0"/>
              <a:t>   </a:t>
            </a:r>
            <a:r>
              <a:rPr lang="tr-TR" sz="2200" dirty="0"/>
              <a:t>(ben) (yazmak) (</a:t>
            </a:r>
            <a:r>
              <a:rPr lang="tr-TR" sz="2200" dirty="0" err="1"/>
              <a:t>dı</a:t>
            </a:r>
            <a:r>
              <a:rPr lang="tr-TR" sz="2200" dirty="0"/>
              <a:t>)</a:t>
            </a:r>
          </a:p>
          <a:p>
            <a:endParaRPr lang="tr-TR"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14</a:t>
            </a:fld>
            <a:endParaRPr lang="tr-TR"/>
          </a:p>
        </p:txBody>
      </p:sp>
    </p:spTree>
    <p:extLst>
      <p:ext uri="{BB962C8B-B14F-4D97-AF65-F5344CB8AC3E}">
        <p14:creationId xmlns:p14="http://schemas.microsoft.com/office/powerpoint/2010/main" xmlns="" val="19719120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714356"/>
            <a:ext cx="7786742" cy="5715040"/>
          </a:xfrm>
        </p:spPr>
        <p:txBody>
          <a:bodyPr>
            <a:normAutofit lnSpcReduction="10000"/>
          </a:bodyPr>
          <a:lstStyle/>
          <a:p>
            <a:pPr marL="0" indent="0" algn="just">
              <a:lnSpc>
                <a:spcPct val="150000"/>
              </a:lnSpc>
              <a:buNone/>
            </a:pPr>
            <a:r>
              <a:rPr lang="tr-TR" sz="2200" b="1" dirty="0" smtClean="0">
                <a:solidFill>
                  <a:schemeClr val="accent2">
                    <a:lumMod val="60000"/>
                    <a:lumOff val="40000"/>
                  </a:schemeClr>
                </a:solidFill>
              </a:rPr>
              <a:t>            </a:t>
            </a:r>
          </a:p>
          <a:p>
            <a:pPr marL="0" indent="0" algn="just">
              <a:lnSpc>
                <a:spcPct val="150000"/>
              </a:lnSpc>
              <a:buNone/>
            </a:pPr>
            <a:r>
              <a:rPr lang="tr-TR" sz="2200" b="1" dirty="0" smtClean="0">
                <a:solidFill>
                  <a:schemeClr val="accent2">
                    <a:lumMod val="60000"/>
                    <a:lumOff val="40000"/>
                  </a:schemeClr>
                </a:solidFill>
              </a:rPr>
              <a:t>            B. Eklemeli Diller (Bağlantılı Diller, Bitişken Diller)</a:t>
            </a:r>
          </a:p>
          <a:p>
            <a:pPr marL="0" indent="0">
              <a:lnSpc>
                <a:spcPct val="150000"/>
              </a:lnSpc>
              <a:buNone/>
            </a:pPr>
            <a:r>
              <a:rPr lang="tr-TR" sz="2200" dirty="0" smtClean="0"/>
              <a:t>            Bu </a:t>
            </a:r>
            <a:r>
              <a:rPr lang="tr-TR" sz="2200" dirty="0"/>
              <a:t>dillerde </a:t>
            </a:r>
            <a:r>
              <a:rPr lang="tr-TR" sz="2200" dirty="0" smtClean="0"/>
              <a:t>değişmeyen </a:t>
            </a:r>
            <a:r>
              <a:rPr lang="tr-TR" sz="2200" dirty="0"/>
              <a:t>köklere çok sayıda ekler getirilir. Kelime köklerinin başına veya sonuna eklenen ekler anlam ve görev değişikliği </a:t>
            </a:r>
            <a:r>
              <a:rPr lang="tr-TR" sz="2200" dirty="0" smtClean="0"/>
              <a:t>yapar. Bu dillerde tek </a:t>
            </a:r>
            <a:r>
              <a:rPr lang="tr-TR" sz="2200" dirty="0"/>
              <a:t>veya çok heceli kelime kökleriyle ekler vardır. Türetme veya çekim sırasında kökte bir değişme olmaz. Köklerle ekler birbirinden kolaylıkla ayrılabilir</a:t>
            </a:r>
            <a:r>
              <a:rPr lang="tr-TR" sz="2200" dirty="0" smtClean="0"/>
              <a:t>. Türkçe</a:t>
            </a:r>
            <a:r>
              <a:rPr lang="tr-TR" sz="2200" dirty="0"/>
              <a:t>, Moğolca, </a:t>
            </a:r>
            <a:r>
              <a:rPr lang="tr-TR" sz="2200" dirty="0" smtClean="0"/>
              <a:t>Mançuca-Tunguzca</a:t>
            </a:r>
            <a:r>
              <a:rPr lang="tr-TR" sz="2200" dirty="0"/>
              <a:t>, Macarca, </a:t>
            </a:r>
            <a:r>
              <a:rPr lang="tr-TR" sz="2200" dirty="0" smtClean="0"/>
              <a:t>Fince, </a:t>
            </a:r>
            <a:r>
              <a:rPr lang="tr-TR" sz="2200" dirty="0" err="1" smtClean="0"/>
              <a:t>Samoyetçe</a:t>
            </a:r>
            <a:r>
              <a:rPr lang="tr-TR" sz="2200" dirty="0" smtClean="0"/>
              <a:t>, Japonca, Korece </a:t>
            </a:r>
            <a:r>
              <a:rPr lang="tr-TR" sz="2200" dirty="0"/>
              <a:t>bu gruba giren dillerdendir. </a:t>
            </a:r>
          </a:p>
          <a:p>
            <a:pPr marL="0" indent="0">
              <a:lnSpc>
                <a:spcPct val="150000"/>
              </a:lnSpc>
              <a:buNone/>
            </a:pPr>
            <a:r>
              <a:rPr lang="tr-TR" sz="2200" dirty="0"/>
              <a:t>            </a:t>
            </a:r>
          </a:p>
          <a:p>
            <a:pPr marL="0" indent="0" algn="just">
              <a:lnSpc>
                <a:spcPct val="150000"/>
              </a:lnSpc>
              <a:buNone/>
            </a:pPr>
            <a:r>
              <a:rPr lang="tr-TR" sz="2200" dirty="0" smtClean="0"/>
              <a:t>    </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15</a:t>
            </a:fld>
            <a:endParaRPr lang="tr-T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lnSpcReduction="10000"/>
          </a:bodyPr>
          <a:lstStyle/>
          <a:p>
            <a:pPr marL="0" indent="0">
              <a:lnSpc>
                <a:spcPct val="150000"/>
              </a:lnSpc>
              <a:buNone/>
            </a:pPr>
            <a:r>
              <a:rPr lang="tr-TR" dirty="0" smtClean="0"/>
              <a:t>          Bu gruba giren dillerin en önemli özelliği ek dediğimiz görevli parçaların kelimelere baştan veya sondan eklenmesiyle kavramlara karşılık bulunmasıdır. Türetme dediğimiz yeni kelime yapma işleminde kelime kökleri değişmez. Köke getirilen yapım ekleri ile yeni sözcükler, yeni kavramlar türetilir. Yeni ekler ulandığında kökte bir değişiklik olmaz. Türkçeye yabancı dillerden giren bazı sözcük köklerine de ekler getirilerek yeni sözcükler türetilir.</a:t>
            </a:r>
          </a:p>
          <a:p>
            <a:pPr marL="0" indent="0">
              <a:lnSpc>
                <a:spcPct val="150000"/>
              </a:lnSpc>
              <a:buNone/>
            </a:pPr>
            <a:r>
              <a:rPr lang="tr-TR" dirty="0" smtClean="0"/>
              <a:t>    </a:t>
            </a:r>
          </a:p>
          <a:p>
            <a:endParaRPr lang="tr-TR"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16</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a:bodyPr>
          <a:lstStyle/>
          <a:p>
            <a:pPr marL="68580" indent="0">
              <a:buNone/>
            </a:pPr>
            <a:r>
              <a:rPr lang="tr-TR" dirty="0" smtClean="0"/>
              <a:t>         </a:t>
            </a:r>
            <a:r>
              <a:rPr lang="tr-TR" sz="2200" dirty="0" smtClean="0"/>
              <a:t>Eklemeli dillere </a:t>
            </a:r>
            <a:r>
              <a:rPr lang="tr-TR" sz="2200" dirty="0"/>
              <a:t>en güzel örnek Türkçedir. Ayrıca Altay dilleri, (Moğolca, </a:t>
            </a:r>
            <a:r>
              <a:rPr lang="tr-TR" sz="2200" dirty="0" smtClean="0"/>
              <a:t>Mançuca-Tunguzca, Korece) </a:t>
            </a:r>
            <a:r>
              <a:rPr lang="tr-TR" sz="2200" dirty="0"/>
              <a:t>küçük ayrımlarla Japonca; Ural dilleri (Fince, Macarca, </a:t>
            </a:r>
            <a:r>
              <a:rPr lang="tr-TR" sz="2200" dirty="0" err="1"/>
              <a:t>Samoyetçe</a:t>
            </a:r>
            <a:r>
              <a:rPr lang="tr-TR" sz="2200" dirty="0"/>
              <a:t>) ile bazı Asya ve Afrika dilleri bu gruba girer. </a:t>
            </a:r>
            <a:endParaRPr lang="tr-TR" sz="2200" dirty="0" smtClean="0"/>
          </a:p>
          <a:p>
            <a:pPr marL="68580" indent="0">
              <a:buNone/>
            </a:pPr>
            <a:r>
              <a:rPr lang="tr-TR" sz="2200" dirty="0" smtClean="0"/>
              <a:t>         Örneğin “göz+</a:t>
            </a:r>
            <a:r>
              <a:rPr lang="tr-TR" sz="2200" dirty="0" err="1" smtClean="0"/>
              <a:t>le</a:t>
            </a:r>
            <a:r>
              <a:rPr lang="tr-TR" sz="2200" dirty="0" smtClean="0"/>
              <a:t>+m+</a:t>
            </a:r>
            <a:r>
              <a:rPr lang="tr-TR" sz="2200" dirty="0" err="1" smtClean="0"/>
              <a:t>ci</a:t>
            </a:r>
            <a:r>
              <a:rPr lang="tr-TR" sz="2200" dirty="0" smtClean="0"/>
              <a:t>” kelimesinde </a:t>
            </a:r>
            <a:r>
              <a:rPr lang="tr-TR" sz="2200" dirty="0"/>
              <a:t>üç farklı </a:t>
            </a:r>
            <a:r>
              <a:rPr lang="tr-TR" sz="2200" dirty="0" smtClean="0"/>
              <a:t>ek, </a:t>
            </a:r>
            <a:r>
              <a:rPr lang="tr-TR" sz="2200" dirty="0"/>
              <a:t>köke eklenerek üç farklı kelime türetilmiştir. Kökte bir değişiklik olmamaktadır. </a:t>
            </a:r>
            <a:r>
              <a:rPr lang="tr-TR" sz="2200" dirty="0" smtClean="0"/>
              <a:t> </a:t>
            </a:r>
            <a:endParaRPr lang="tr-TR" sz="2200" dirty="0"/>
          </a:p>
          <a:p>
            <a:endParaRPr lang="tr-TR" dirty="0"/>
          </a:p>
          <a:p>
            <a:endParaRPr lang="tr-TR"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17</a:t>
            </a:fld>
            <a:endParaRPr lang="tr-TR"/>
          </a:p>
        </p:txBody>
      </p:sp>
    </p:spTree>
    <p:extLst>
      <p:ext uri="{BB962C8B-B14F-4D97-AF65-F5344CB8AC3E}">
        <p14:creationId xmlns:p14="http://schemas.microsoft.com/office/powerpoint/2010/main" xmlns="" val="2521866377"/>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marL="68580" indent="0">
              <a:buNone/>
            </a:pPr>
            <a:r>
              <a:rPr lang="tr-TR" sz="2200" dirty="0" smtClean="0"/>
              <a:t>Göz- </a:t>
            </a:r>
            <a:r>
              <a:rPr lang="tr-TR" sz="2200" dirty="0" err="1" smtClean="0"/>
              <a:t>cü</a:t>
            </a:r>
            <a:r>
              <a:rPr lang="tr-TR" sz="2200" dirty="0" smtClean="0"/>
              <a:t> “gözcü”</a:t>
            </a:r>
          </a:p>
          <a:p>
            <a:pPr marL="68580" indent="0">
              <a:buNone/>
            </a:pPr>
            <a:r>
              <a:rPr lang="tr-TR" sz="2200" dirty="0" smtClean="0"/>
              <a:t>Göz - lük - </a:t>
            </a:r>
            <a:r>
              <a:rPr lang="tr-TR" sz="2200" dirty="0" err="1" smtClean="0"/>
              <a:t>çü</a:t>
            </a:r>
            <a:r>
              <a:rPr lang="tr-TR" sz="2200" dirty="0" smtClean="0"/>
              <a:t> - lük “gözlükçülük”</a:t>
            </a:r>
          </a:p>
          <a:p>
            <a:pPr marL="68580" indent="0">
              <a:buNone/>
            </a:pPr>
            <a:r>
              <a:rPr lang="tr-TR" sz="2200" dirty="0" smtClean="0"/>
              <a:t>Göz - </a:t>
            </a:r>
            <a:r>
              <a:rPr lang="tr-TR" sz="2200" dirty="0" err="1" smtClean="0"/>
              <a:t>le</a:t>
            </a:r>
            <a:r>
              <a:rPr lang="tr-TR" sz="2200" dirty="0" smtClean="0"/>
              <a:t> - </a:t>
            </a:r>
            <a:r>
              <a:rPr lang="tr-TR" sz="2200" dirty="0" err="1" smtClean="0"/>
              <a:t>mek</a:t>
            </a:r>
            <a:r>
              <a:rPr lang="tr-TR" sz="2200" dirty="0" smtClean="0"/>
              <a:t> “gözlemek”</a:t>
            </a:r>
          </a:p>
          <a:p>
            <a:pPr marL="68580" indent="0">
              <a:buNone/>
            </a:pPr>
            <a:r>
              <a:rPr lang="tr-TR" sz="2200" dirty="0" smtClean="0"/>
              <a:t>Göz - </a:t>
            </a:r>
            <a:r>
              <a:rPr lang="tr-TR" sz="2200" dirty="0" err="1" smtClean="0"/>
              <a:t>cü</a:t>
            </a:r>
            <a:r>
              <a:rPr lang="tr-TR" sz="2200" dirty="0" smtClean="0"/>
              <a:t> - lük “gözcülük”</a:t>
            </a:r>
          </a:p>
          <a:p>
            <a:pPr marL="68580" indent="0">
              <a:buNone/>
            </a:pPr>
            <a:r>
              <a:rPr lang="tr-TR" sz="2200" dirty="0" smtClean="0"/>
              <a:t>Okul- </a:t>
            </a:r>
            <a:r>
              <a:rPr lang="tr-TR" sz="2200" dirty="0" err="1" smtClean="0"/>
              <a:t>laş</a:t>
            </a:r>
            <a:r>
              <a:rPr lang="tr-TR" sz="2200" dirty="0" smtClean="0"/>
              <a:t> - </a:t>
            </a:r>
            <a:r>
              <a:rPr lang="tr-TR" sz="2200" dirty="0" err="1" smtClean="0"/>
              <a:t>ma</a:t>
            </a:r>
            <a:r>
              <a:rPr lang="tr-TR" sz="2200" dirty="0" smtClean="0"/>
              <a:t> (oranı) “okullaşma”</a:t>
            </a:r>
          </a:p>
          <a:p>
            <a:pPr marL="68580" indent="0">
              <a:buNone/>
            </a:pPr>
            <a:r>
              <a:rPr lang="tr-TR" sz="2200" dirty="0" smtClean="0"/>
              <a:t>Karar- </a:t>
            </a:r>
            <a:r>
              <a:rPr lang="tr-TR" sz="2200" dirty="0" err="1" smtClean="0"/>
              <a:t>laş</a:t>
            </a:r>
            <a:r>
              <a:rPr lang="tr-TR" sz="2200" dirty="0" smtClean="0"/>
              <a:t>- tır- </a:t>
            </a:r>
            <a:r>
              <a:rPr lang="tr-TR" sz="2200" dirty="0" err="1" smtClean="0"/>
              <a:t>ıl</a:t>
            </a:r>
            <a:r>
              <a:rPr lang="tr-TR" sz="2200" dirty="0" smtClean="0"/>
              <a:t>- </a:t>
            </a:r>
            <a:r>
              <a:rPr lang="tr-TR" sz="2200" dirty="0" err="1" smtClean="0"/>
              <a:t>mak</a:t>
            </a:r>
            <a:r>
              <a:rPr lang="tr-TR" sz="2200" dirty="0" smtClean="0"/>
              <a:t> “kararlaştırılmak”</a:t>
            </a:r>
          </a:p>
          <a:p>
            <a:pPr marL="68580" indent="0">
              <a:buNone/>
            </a:pPr>
            <a:r>
              <a:rPr lang="tr-TR" sz="2200" dirty="0" smtClean="0"/>
              <a:t>Baş- la-t- </a:t>
            </a:r>
            <a:r>
              <a:rPr lang="tr-TR" sz="2200" dirty="0" err="1" smtClean="0"/>
              <a:t>mak</a:t>
            </a:r>
            <a:r>
              <a:rPr lang="tr-TR" sz="2200" dirty="0" smtClean="0"/>
              <a:t> “başlatmak” vb.</a:t>
            </a:r>
          </a:p>
          <a:p>
            <a:endParaRPr lang="tr-TR" sz="2200"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18</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071547"/>
            <a:ext cx="7858180" cy="4572031"/>
          </a:xfrm>
        </p:spPr>
        <p:txBody>
          <a:bodyPr/>
          <a:lstStyle/>
          <a:p>
            <a:pPr marL="0" indent="0" algn="just">
              <a:lnSpc>
                <a:spcPct val="150000"/>
              </a:lnSpc>
              <a:buNone/>
            </a:pPr>
            <a:r>
              <a:rPr lang="tr-TR" sz="2200" b="1" dirty="0" smtClean="0">
                <a:solidFill>
                  <a:srgbClr val="FF0000"/>
                </a:solidFill>
              </a:rPr>
              <a:t>           </a:t>
            </a:r>
            <a:r>
              <a:rPr lang="tr-TR" sz="2200" b="1" dirty="0" smtClean="0">
                <a:solidFill>
                  <a:schemeClr val="accent2">
                    <a:lumMod val="60000"/>
                    <a:lumOff val="40000"/>
                  </a:schemeClr>
                </a:solidFill>
              </a:rPr>
              <a:t>C. Çekimli Diller (Bükümlü </a:t>
            </a:r>
            <a:r>
              <a:rPr lang="tr-TR" sz="2200" b="1" dirty="0">
                <a:solidFill>
                  <a:schemeClr val="accent2">
                    <a:lumMod val="60000"/>
                    <a:lumOff val="40000"/>
                  </a:schemeClr>
                </a:solidFill>
              </a:rPr>
              <a:t>D</a:t>
            </a:r>
            <a:r>
              <a:rPr lang="tr-TR" sz="2200" b="1" dirty="0" smtClean="0">
                <a:solidFill>
                  <a:schemeClr val="accent2">
                    <a:lumMod val="60000"/>
                    <a:lumOff val="40000"/>
                  </a:schemeClr>
                </a:solidFill>
              </a:rPr>
              <a:t>iller) </a:t>
            </a:r>
          </a:p>
          <a:p>
            <a:pPr marL="0" indent="0" algn="just">
              <a:lnSpc>
                <a:spcPct val="150000"/>
              </a:lnSpc>
              <a:buNone/>
            </a:pPr>
            <a:r>
              <a:rPr lang="tr-TR" sz="2200" dirty="0" smtClean="0"/>
              <a:t>           Bu gruba giren dillerin işleyişi kelime kök ve gövdelerindeki birtakım bükülmelerle sağlanır. Çekim sırasında ve yeni kelime türetilirken kelime kökü değişik biçimlere girer. </a:t>
            </a:r>
          </a:p>
          <a:p>
            <a:pPr marL="0" indent="0" algn="just">
              <a:lnSpc>
                <a:spcPct val="150000"/>
              </a:lnSpc>
              <a:buNone/>
            </a:pPr>
            <a:r>
              <a:rPr lang="tr-TR" sz="2200" dirty="0" smtClean="0"/>
              <a:t>          Çekimli dillerin kimisinde kök ünlüleri değiştiği hâlde, kelime kökü ile türetilen yeni kelime arasındaki ilgiyi gösteren bir bağ vardır. Kelime kökündeki ünsüzlerden oluşan asıl sesler yeni kelimede de korunmuştur.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19</a:t>
            </a:fld>
            <a:endParaRPr lang="tr-T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772815"/>
            <a:ext cx="7715304" cy="4013639"/>
          </a:xfrm>
        </p:spPr>
        <p:txBody>
          <a:bodyPr>
            <a:normAutofit fontScale="62500" lnSpcReduction="20000"/>
          </a:bodyPr>
          <a:lstStyle/>
          <a:p>
            <a:pPr marL="0" indent="0">
              <a:lnSpc>
                <a:spcPct val="150000"/>
              </a:lnSpc>
              <a:buNone/>
            </a:pPr>
            <a:r>
              <a:rPr lang="tr-TR" sz="2200" dirty="0" smtClean="0"/>
              <a:t>         </a:t>
            </a:r>
            <a:r>
              <a:rPr lang="tr-TR" sz="2800" dirty="0" smtClean="0"/>
              <a:t>Dilin </a:t>
            </a:r>
            <a:r>
              <a:rPr lang="tr-TR" sz="2800" dirty="0"/>
              <a:t>nasıl doğduğu ve konuşmanın nasıl ortaya çıktığı konusunda dil bilimciler tarafından birtakım teoriler ortaya atılmıştır. Bunlardan bazılarına göre konuşma, insanın tabiattaki sesleri taklidinden ortaya çıkmıştır. Bazılarına göre ise bütün dünya dilleri tek kaynaktan doğmuştur. </a:t>
            </a:r>
          </a:p>
          <a:p>
            <a:pPr marL="0" indent="0">
              <a:lnSpc>
                <a:spcPct val="150000"/>
              </a:lnSpc>
              <a:buNone/>
            </a:pPr>
            <a:r>
              <a:rPr lang="tr-TR" sz="2800" dirty="0"/>
              <a:t>       </a:t>
            </a:r>
            <a:r>
              <a:rPr lang="tr-TR" sz="2800" dirty="0" smtClean="0"/>
              <a:t>  Bu </a:t>
            </a:r>
            <a:r>
              <a:rPr lang="tr-TR" sz="2800" dirty="0"/>
              <a:t>ve bunun gibi teorilerin her birinin kendine göre bazı mantıklı gerekçeleri olmakla birlikte dil araştırmaları için gerekli olan metinlerden en eski yazılı belgelerin günümüzden ancak 5500 yıl kadar öncesine ait olması, ilk insanların ise bundan binlerce, belki de milyonlarca yıl önce yaşamış olmaları, dillerin doğuşu hakkında kesin bir yargıya varılamayacağını gösteriyor. Dillerin doğuşu ile ilgili kabul gören bazı kuramlar </a:t>
            </a:r>
            <a:r>
              <a:rPr lang="tr-TR" sz="2800" dirty="0" smtClean="0"/>
              <a:t>kaynaklarda şu şekilde yer </a:t>
            </a:r>
            <a:r>
              <a:rPr lang="tr-TR" sz="2800" dirty="0"/>
              <a:t>almaktadır:</a:t>
            </a:r>
          </a:p>
          <a:p>
            <a:pPr marL="0" indent="0" algn="just">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Dikdörtgen 1"/>
          <p:cNvSpPr/>
          <p:nvPr/>
        </p:nvSpPr>
        <p:spPr>
          <a:xfrm>
            <a:off x="1763688" y="1268760"/>
            <a:ext cx="3528392" cy="523220"/>
          </a:xfrm>
          <a:prstGeom prst="rect">
            <a:avLst/>
          </a:prstGeom>
        </p:spPr>
        <p:txBody>
          <a:bodyPr wrap="square">
            <a:spAutoFit/>
          </a:bodyPr>
          <a:lstStyle/>
          <a:p>
            <a:r>
              <a:rPr lang="tr-TR" sz="2800" b="1" dirty="0">
                <a:solidFill>
                  <a:schemeClr val="accent2">
                    <a:lumMod val="60000"/>
                    <a:lumOff val="40000"/>
                  </a:schemeClr>
                </a:solidFill>
                <a:latin typeface="Calibri" pitchFamily="34" charset="0"/>
              </a:rPr>
              <a:t>DİLLERİN DOĞUŞU</a:t>
            </a:r>
            <a:endParaRPr lang="tr-TR" sz="2800" dirty="0">
              <a:solidFill>
                <a:schemeClr val="accent2">
                  <a:lumMod val="60000"/>
                  <a:lumOff val="40000"/>
                </a:schemeClr>
              </a:solidFill>
              <a:latin typeface="Calibri" pitchFamily="34" charset="0"/>
            </a:endParaRPr>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a:t>
            </a:fld>
            <a:endParaRPr lang="tr-T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142984"/>
            <a:ext cx="7858180" cy="5265693"/>
          </a:xfrm>
        </p:spPr>
        <p:txBody>
          <a:bodyPr/>
          <a:lstStyle/>
          <a:p>
            <a:pPr marL="0" indent="0" algn="just">
              <a:lnSpc>
                <a:spcPct val="150000"/>
              </a:lnSpc>
              <a:buNone/>
            </a:pPr>
            <a:r>
              <a:rPr lang="tr-TR" sz="2200" dirty="0" smtClean="0"/>
              <a:t>         Bu gruptaki dillerin en tipik örneği Arapçadır. Bu dilde kelimenin çekirdeğini meydana getiren ünsüzler değişmezken bu ünsüzlerin oluşturduğu köklerden belli kalıplara göre yeni kelimeler türetilir: şekil, teşkil, müteşekkil; fikir, tefekkür, mütefekkir, efkâr... </a:t>
            </a:r>
          </a:p>
          <a:p>
            <a:pPr marL="0" indent="0" algn="just">
              <a:lnSpc>
                <a:spcPct val="150000"/>
              </a:lnSpc>
              <a:buNone/>
            </a:pPr>
            <a:r>
              <a:rPr lang="tr-TR" sz="2200" dirty="0" smtClean="0"/>
              <a:t>         Hint-Avrupa dil ailesine giren dillerde bu özellik göze çarpar: İngilizcede "içmek" fiilinin çekimde </a:t>
            </a:r>
            <a:r>
              <a:rPr lang="tr-TR" sz="2200" dirty="0" err="1" smtClean="0"/>
              <a:t>drink</a:t>
            </a:r>
            <a:r>
              <a:rPr lang="tr-TR" sz="2200" dirty="0" smtClean="0"/>
              <a:t>/</a:t>
            </a:r>
            <a:r>
              <a:rPr lang="tr-TR" sz="2200" dirty="0" err="1" smtClean="0"/>
              <a:t>drank</a:t>
            </a:r>
            <a:r>
              <a:rPr lang="tr-TR" sz="2200" dirty="0" smtClean="0"/>
              <a:t>/</a:t>
            </a:r>
            <a:r>
              <a:rPr lang="tr-TR" sz="2200" dirty="0" err="1" smtClean="0"/>
              <a:t>drunk</a:t>
            </a:r>
            <a:r>
              <a:rPr lang="tr-TR" sz="2200" dirty="0" smtClean="0"/>
              <a:t>; Almancada </a:t>
            </a:r>
            <a:r>
              <a:rPr lang="tr-TR" sz="2200" dirty="0" err="1" smtClean="0"/>
              <a:t>trinken</a:t>
            </a:r>
            <a:r>
              <a:rPr lang="tr-TR" sz="2200" dirty="0" smtClean="0"/>
              <a:t>/</a:t>
            </a:r>
            <a:r>
              <a:rPr lang="tr-TR" sz="2200" dirty="0" err="1" smtClean="0"/>
              <a:t>trank</a:t>
            </a:r>
            <a:r>
              <a:rPr lang="tr-TR" sz="2200" dirty="0" smtClean="0"/>
              <a:t>/</a:t>
            </a:r>
            <a:r>
              <a:rPr lang="tr-TR" sz="2200" dirty="0" err="1" smtClean="0"/>
              <a:t>getrunken</a:t>
            </a:r>
            <a:r>
              <a:rPr lang="tr-TR" sz="2200" dirty="0" smtClean="0"/>
              <a:t>; "gitmek" fiilinin İngilizcede </a:t>
            </a:r>
            <a:r>
              <a:rPr lang="tr-TR" sz="2200" dirty="0" err="1" smtClean="0"/>
              <a:t>go</a:t>
            </a:r>
            <a:r>
              <a:rPr lang="tr-TR" sz="2200" dirty="0" smtClean="0"/>
              <a:t>/</a:t>
            </a:r>
            <a:r>
              <a:rPr lang="tr-TR" sz="2200" dirty="0" err="1" smtClean="0"/>
              <a:t>went</a:t>
            </a:r>
            <a:r>
              <a:rPr lang="tr-TR" sz="2200" dirty="0" smtClean="0"/>
              <a:t>/</a:t>
            </a:r>
            <a:r>
              <a:rPr lang="tr-TR" sz="2200" dirty="0" err="1" smtClean="0"/>
              <a:t>gone</a:t>
            </a:r>
            <a:r>
              <a:rPr lang="tr-TR" sz="2200" dirty="0" smtClean="0"/>
              <a:t>; Almancada </a:t>
            </a:r>
            <a:r>
              <a:rPr lang="tr-TR" sz="2200" dirty="0" err="1" smtClean="0"/>
              <a:t>gehen</a:t>
            </a:r>
            <a:r>
              <a:rPr lang="tr-TR" sz="2200" dirty="0" smtClean="0"/>
              <a:t>/</a:t>
            </a:r>
            <a:r>
              <a:rPr lang="tr-TR" sz="2200" dirty="0" err="1" smtClean="0"/>
              <a:t>ging</a:t>
            </a:r>
            <a:r>
              <a:rPr lang="tr-TR" sz="2200" dirty="0" smtClean="0"/>
              <a:t>/</a:t>
            </a:r>
            <a:r>
              <a:rPr lang="tr-TR" sz="2200" dirty="0" err="1" smtClean="0"/>
              <a:t>gegangen</a:t>
            </a:r>
            <a:r>
              <a:rPr lang="tr-TR" sz="2200" dirty="0" smtClean="0"/>
              <a:t> şekillerine girmesi gibi.</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20</a:t>
            </a:fld>
            <a:endParaRPr lang="tr-T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pPr marL="68580" indent="0">
              <a:buNone/>
            </a:pPr>
            <a:r>
              <a:rPr lang="tr-TR" dirty="0" smtClean="0"/>
              <a:t>      </a:t>
            </a:r>
          </a:p>
          <a:p>
            <a:pPr marL="68580" indent="0">
              <a:buNone/>
            </a:pPr>
            <a:r>
              <a:rPr lang="tr-TR" dirty="0" smtClean="0"/>
              <a:t>           Arapça</a:t>
            </a:r>
            <a:endParaRPr lang="tr-TR" dirty="0"/>
          </a:p>
          <a:p>
            <a:pPr marL="68580" indent="0">
              <a:buNone/>
            </a:pPr>
            <a:r>
              <a:rPr lang="tr-TR" dirty="0"/>
              <a:t>      </a:t>
            </a:r>
            <a:r>
              <a:rPr lang="tr-TR" dirty="0" smtClean="0"/>
              <a:t>   "</a:t>
            </a:r>
            <a:r>
              <a:rPr lang="tr-TR" dirty="0"/>
              <a:t>yazmak" </a:t>
            </a:r>
            <a:r>
              <a:rPr lang="tr-TR" dirty="0" smtClean="0"/>
              <a:t>ketebe</a:t>
            </a:r>
            <a:endParaRPr lang="tr-TR" dirty="0"/>
          </a:p>
          <a:p>
            <a:pPr marL="68580" indent="0">
              <a:buNone/>
            </a:pPr>
            <a:r>
              <a:rPr lang="tr-TR" dirty="0"/>
              <a:t>      </a:t>
            </a:r>
            <a:r>
              <a:rPr lang="tr-TR" dirty="0" smtClean="0"/>
              <a:t>   </a:t>
            </a:r>
            <a:r>
              <a:rPr lang="tr-TR" dirty="0" err="1" smtClean="0"/>
              <a:t>kitab</a:t>
            </a:r>
            <a:r>
              <a:rPr lang="tr-TR" dirty="0"/>
              <a:t>, </a:t>
            </a:r>
            <a:r>
              <a:rPr lang="tr-TR" dirty="0" err="1" smtClean="0"/>
              <a:t>kâtib</a:t>
            </a:r>
            <a:r>
              <a:rPr lang="tr-TR" dirty="0"/>
              <a:t>, </a:t>
            </a:r>
            <a:r>
              <a:rPr lang="tr-TR" dirty="0" err="1"/>
              <a:t>mektub</a:t>
            </a:r>
            <a:r>
              <a:rPr lang="tr-TR" dirty="0"/>
              <a:t>, </a:t>
            </a:r>
            <a:r>
              <a:rPr lang="tr-TR" dirty="0" err="1" smtClean="0"/>
              <a:t>mekteb</a:t>
            </a:r>
            <a:r>
              <a:rPr lang="tr-TR" dirty="0" smtClean="0"/>
              <a:t> vb.</a:t>
            </a:r>
            <a:endParaRPr lang="tr-TR" dirty="0"/>
          </a:p>
          <a:p>
            <a:endParaRPr lang="tr-TR" dirty="0"/>
          </a:p>
          <a:p>
            <a:endParaRPr lang="tr-TR"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21</a:t>
            </a:fld>
            <a:endParaRPr lang="tr-TR"/>
          </a:p>
        </p:txBody>
      </p:sp>
    </p:spTree>
    <p:extLst>
      <p:ext uri="{BB962C8B-B14F-4D97-AF65-F5344CB8AC3E}">
        <p14:creationId xmlns:p14="http://schemas.microsoft.com/office/powerpoint/2010/main" xmlns="" val="3638609299"/>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458897"/>
            <a:ext cx="7786742" cy="5113375"/>
          </a:xfrm>
        </p:spPr>
        <p:txBody>
          <a:bodyPr>
            <a:normAutofit fontScale="92500" lnSpcReduction="20000"/>
          </a:bodyPr>
          <a:lstStyle/>
          <a:p>
            <a:pPr marL="0" indent="0" algn="just">
              <a:lnSpc>
                <a:spcPct val="150000"/>
              </a:lnSpc>
              <a:buNone/>
            </a:pPr>
            <a:r>
              <a:rPr lang="tr-TR" sz="2200" dirty="0" smtClean="0"/>
              <a:t>         Yeryüzünde varlığı kabul edilen diller, birbirleriyle ses bilgisi, şekil bilgisi ve cümle yapısı ile köken bilgisi ve ortak kelimeleri bakımından karşılaştırıldıklarında benzerlikler tespit edilmiştir. Özellikle kolay kolay değişmeyen şu türden kelimelere dikkat edilir: Temel organ adları( baş, ayak, burun, kulak), sayı adları, akrabalık adları, eylemler ya da eylem kökleri.</a:t>
            </a:r>
          </a:p>
          <a:p>
            <a:pPr marL="0" indent="0" algn="just">
              <a:lnSpc>
                <a:spcPct val="150000"/>
              </a:lnSpc>
              <a:buNone/>
            </a:pPr>
            <a:r>
              <a:rPr lang="tr-TR" sz="2200" dirty="0" smtClean="0"/>
              <a:t>          Yapılan bu karşılaştırmalar sonucunda birbirleriyle benzerlikler taşıyan, dillerin bilinmeyen bir yerde ve zamanda yaşamış olan ana bir dilden doğup geliştiği düşüncesi ortaya çıkmıştır. İşte bu şekilde benzerlikler taşıyan ve geçmişteki bir ana dilden geliştiği düşünülen dillerin oluşturduğu gruplara dil ailesi denir.</a:t>
            </a:r>
          </a:p>
          <a:p>
            <a:pPr marL="0" indent="0" algn="just">
              <a:lnSpc>
                <a:spcPct val="150000"/>
              </a:lnSpc>
              <a:buNone/>
            </a:pPr>
            <a:r>
              <a:rPr lang="tr-TR" sz="2200" dirty="0" smtClean="0"/>
              <a:t>	</a:t>
            </a:r>
          </a:p>
        </p:txBody>
      </p:sp>
      <p:sp>
        <p:nvSpPr>
          <p:cNvPr id="6" name="5 Başlık"/>
          <p:cNvSpPr>
            <a:spLocks noGrp="1"/>
          </p:cNvSpPr>
          <p:nvPr>
            <p:ph type="title"/>
          </p:nvPr>
        </p:nvSpPr>
        <p:spPr>
          <a:xfrm>
            <a:off x="1142976" y="511177"/>
            <a:ext cx="7677175" cy="863600"/>
          </a:xfrm>
        </p:spPr>
        <p:txBody>
          <a:bodyPr/>
          <a:lstStyle/>
          <a:p>
            <a:r>
              <a:rPr lang="tr-TR" sz="2400" b="1" dirty="0" smtClean="0">
                <a:solidFill>
                  <a:schemeClr val="accent2">
                    <a:lumMod val="60000"/>
                    <a:lumOff val="40000"/>
                  </a:schemeClr>
                </a:solidFill>
              </a:rPr>
              <a:t>2.2. Köken (Kaynak) Bakımından Diller</a:t>
            </a:r>
            <a:endParaRPr lang="tr-TR" sz="24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22</a:t>
            </a:fld>
            <a:endParaRPr lang="tr-TR"/>
          </a:p>
        </p:txBody>
      </p:sp>
    </p:spTree>
    <p:extLst>
      <p:ext uri="{BB962C8B-B14F-4D97-AF65-F5344CB8AC3E}">
        <p14:creationId xmlns:p14="http://schemas.microsoft.com/office/powerpoint/2010/main" xmlns="" val="74109224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785794"/>
            <a:ext cx="8001056" cy="5643602"/>
          </a:xfrm>
        </p:spPr>
        <p:txBody>
          <a:bodyPr/>
          <a:lstStyle/>
          <a:p>
            <a:pPr marL="0" indent="0" algn="just">
              <a:lnSpc>
                <a:spcPct val="150000"/>
              </a:lnSpc>
              <a:buNone/>
            </a:pPr>
            <a:r>
              <a:rPr lang="tr-TR" sz="2200" b="1" dirty="0" smtClean="0">
                <a:solidFill>
                  <a:schemeClr val="accent2">
                    <a:lumMod val="60000"/>
                    <a:lumOff val="40000"/>
                  </a:schemeClr>
                </a:solidFill>
              </a:rPr>
              <a:t>           1. Hint-Avrupa Dil Ailesi</a:t>
            </a:r>
          </a:p>
          <a:p>
            <a:pPr marL="0" indent="0" algn="just">
              <a:lnSpc>
                <a:spcPct val="150000"/>
              </a:lnSpc>
              <a:buNone/>
            </a:pPr>
            <a:r>
              <a:rPr lang="tr-TR" sz="2200" b="1" dirty="0" smtClean="0">
                <a:solidFill>
                  <a:srgbClr val="0070C0"/>
                </a:solidFill>
              </a:rPr>
              <a:t>          A. Avrupa Kolu</a:t>
            </a:r>
          </a:p>
          <a:p>
            <a:pPr marL="0" indent="0" algn="just">
              <a:lnSpc>
                <a:spcPct val="150000"/>
              </a:lnSpc>
              <a:buNone/>
            </a:pPr>
            <a:r>
              <a:rPr lang="tr-TR" sz="2200" b="1" dirty="0" smtClean="0">
                <a:solidFill>
                  <a:srgbClr val="00B050"/>
                </a:solidFill>
              </a:rPr>
              <a:t>         </a:t>
            </a:r>
            <a:r>
              <a:rPr lang="tr-TR" sz="2200" b="1" dirty="0" smtClean="0">
                <a:solidFill>
                  <a:schemeClr val="accent2">
                    <a:lumMod val="60000"/>
                    <a:lumOff val="40000"/>
                  </a:schemeClr>
                </a:solidFill>
              </a:rPr>
              <a:t>1. Germen dilleri: </a:t>
            </a:r>
            <a:r>
              <a:rPr lang="tr-TR" sz="2200" dirty="0" smtClean="0"/>
              <a:t>Almanca, Felemenkçe, İngilizce, İskandinav dilleri.</a:t>
            </a:r>
          </a:p>
          <a:p>
            <a:pPr marL="0" indent="0" algn="just">
              <a:lnSpc>
                <a:spcPct val="150000"/>
              </a:lnSpc>
              <a:buNone/>
            </a:pPr>
            <a:r>
              <a:rPr lang="tr-TR" sz="2200" dirty="0">
                <a:solidFill>
                  <a:srgbClr val="00B050"/>
                </a:solidFill>
              </a:rPr>
              <a:t> </a:t>
            </a:r>
            <a:r>
              <a:rPr lang="tr-TR" sz="2200" dirty="0" smtClean="0">
                <a:solidFill>
                  <a:srgbClr val="00B050"/>
                </a:solidFill>
              </a:rPr>
              <a:t>        </a:t>
            </a:r>
            <a:r>
              <a:rPr lang="tr-TR" sz="2200" b="1" dirty="0" smtClean="0">
                <a:solidFill>
                  <a:schemeClr val="accent2">
                    <a:lumMod val="60000"/>
                    <a:lumOff val="40000"/>
                  </a:schemeClr>
                </a:solidFill>
              </a:rPr>
              <a:t>2. Roman dilleri: </a:t>
            </a:r>
            <a:r>
              <a:rPr lang="tr-TR" sz="2200" dirty="0" smtClean="0"/>
              <a:t>Bu grubun ana dili Latincedir. Bugün yaşayan kolları Fransızca, İspanyolca, Portekizce, İtalyanca ve Rumencedir.</a:t>
            </a:r>
          </a:p>
          <a:p>
            <a:pPr marL="0" indent="0">
              <a:lnSpc>
                <a:spcPct val="150000"/>
              </a:lnSpc>
              <a:buNone/>
            </a:pPr>
            <a:r>
              <a:rPr lang="tr-TR" sz="2200" b="1" dirty="0" smtClean="0">
                <a:solidFill>
                  <a:srgbClr val="00B050"/>
                </a:solidFill>
              </a:rPr>
              <a:t>          </a:t>
            </a:r>
            <a:r>
              <a:rPr lang="tr-TR" sz="2200" b="1" dirty="0" smtClean="0">
                <a:solidFill>
                  <a:schemeClr val="accent2">
                    <a:lumMod val="60000"/>
                    <a:lumOff val="40000"/>
                  </a:schemeClr>
                </a:solidFill>
              </a:rPr>
              <a:t>3. İslav (Slav) dilleri: </a:t>
            </a:r>
            <a:r>
              <a:rPr lang="tr-TR" sz="2200" dirty="0" smtClean="0"/>
              <a:t>Rusça, Bulgarca, Sırpça,  Lehçe, </a:t>
            </a:r>
            <a:r>
              <a:rPr lang="tr-TR" sz="2200" dirty="0"/>
              <a:t>Slovakça, Çekçe.</a:t>
            </a:r>
            <a:endParaRPr lang="tr-TR" sz="2200" dirty="0" smtClean="0"/>
          </a:p>
          <a:p>
            <a:pPr marL="0" indent="0" algn="just">
              <a:lnSpc>
                <a:spcPct val="150000"/>
              </a:lnSpc>
              <a:buNone/>
            </a:pPr>
            <a:r>
              <a:rPr lang="tr-TR" sz="2200" b="1" dirty="0" smtClean="0">
                <a:solidFill>
                  <a:srgbClr val="00B050"/>
                </a:solidFill>
              </a:rPr>
              <a:t>           </a:t>
            </a:r>
            <a:r>
              <a:rPr lang="tr-TR" sz="2200" b="1" dirty="0" smtClean="0">
                <a:solidFill>
                  <a:schemeClr val="accent2">
                    <a:lumMod val="60000"/>
                    <a:lumOff val="40000"/>
                  </a:schemeClr>
                </a:solidFill>
              </a:rPr>
              <a:t>4. </a:t>
            </a:r>
            <a:r>
              <a:rPr lang="tr-TR" sz="2200" dirty="0" smtClean="0"/>
              <a:t>Yunanca, Arnavutça, </a:t>
            </a:r>
            <a:r>
              <a:rPr lang="tr-TR" sz="2200" dirty="0" err="1" smtClean="0"/>
              <a:t>Keltçe</a:t>
            </a:r>
            <a:r>
              <a:rPr lang="tr-TR" sz="2200" dirty="0" smtClean="0"/>
              <a:t>. </a:t>
            </a:r>
          </a:p>
        </p:txBody>
      </p:sp>
      <p:sp>
        <p:nvSpPr>
          <p:cNvPr id="4" name="Veri Yer Tutucusu 3"/>
          <p:cNvSpPr>
            <a:spLocks noGrp="1"/>
          </p:cNvSpPr>
          <p:nvPr>
            <p:ph type="dt" sz="half" idx="10"/>
          </p:nvPr>
        </p:nvSpPr>
        <p:spPr>
          <a:xfrm>
            <a:off x="4786884" y="162305"/>
            <a:ext cx="3281864" cy="337737"/>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23</a:t>
            </a:fld>
            <a:endParaRPr lang="tr-TR"/>
          </a:p>
        </p:txBody>
      </p:sp>
    </p:spTree>
    <p:extLst>
      <p:ext uri="{BB962C8B-B14F-4D97-AF65-F5344CB8AC3E}">
        <p14:creationId xmlns:p14="http://schemas.microsoft.com/office/powerpoint/2010/main" xmlns="" val="2859047177"/>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85786" y="785794"/>
            <a:ext cx="7643866" cy="4408437"/>
          </a:xfrm>
        </p:spPr>
        <p:txBody>
          <a:bodyPr/>
          <a:lstStyle/>
          <a:p>
            <a:pPr marL="0" indent="0">
              <a:lnSpc>
                <a:spcPct val="150000"/>
              </a:lnSpc>
              <a:buNone/>
            </a:pPr>
            <a:r>
              <a:rPr lang="tr-TR" sz="2200" b="1" dirty="0" smtClean="0">
                <a:solidFill>
                  <a:srgbClr val="0070C0"/>
                </a:solidFill>
              </a:rPr>
              <a:t>	</a:t>
            </a:r>
          </a:p>
          <a:p>
            <a:pPr marL="0" indent="0">
              <a:lnSpc>
                <a:spcPct val="150000"/>
              </a:lnSpc>
              <a:buNone/>
            </a:pPr>
            <a:r>
              <a:rPr lang="tr-TR" sz="2200" b="1" dirty="0" smtClean="0">
                <a:solidFill>
                  <a:srgbClr val="0070C0"/>
                </a:solidFill>
              </a:rPr>
              <a:t>           </a:t>
            </a:r>
            <a:r>
              <a:rPr lang="tr-TR" sz="2200" b="1" dirty="0" smtClean="0">
                <a:solidFill>
                  <a:schemeClr val="bg2"/>
                </a:solidFill>
              </a:rPr>
              <a:t>B. Asya Kolu</a:t>
            </a:r>
            <a:endParaRPr lang="tr-TR" sz="2200" dirty="0" smtClean="0">
              <a:solidFill>
                <a:schemeClr val="bg2"/>
              </a:solidFill>
            </a:endParaRPr>
          </a:p>
          <a:p>
            <a:pPr marL="0" indent="0">
              <a:lnSpc>
                <a:spcPct val="150000"/>
              </a:lnSpc>
              <a:buNone/>
            </a:pPr>
            <a:r>
              <a:rPr lang="tr-TR" sz="2200" dirty="0" smtClean="0"/>
              <a:t>           Hint-İran Dilleri: Hintçe, Farsça ve Ermenice.</a:t>
            </a:r>
          </a:p>
          <a:p>
            <a:pPr marL="0" indent="0">
              <a:lnSpc>
                <a:spcPct val="150000"/>
              </a:lnSpc>
              <a:buNone/>
            </a:pPr>
            <a:r>
              <a:rPr lang="tr-TR" sz="2200" b="1" dirty="0" smtClean="0">
                <a:solidFill>
                  <a:schemeClr val="accent2">
                    <a:lumMod val="60000"/>
                    <a:lumOff val="40000"/>
                  </a:schemeClr>
                </a:solidFill>
              </a:rPr>
              <a:t>           2. Hami-Sami Dilleri Ailesi </a:t>
            </a:r>
            <a:endParaRPr lang="tr-TR" sz="2200" dirty="0" smtClean="0">
              <a:solidFill>
                <a:schemeClr val="accent2">
                  <a:lumMod val="60000"/>
                  <a:lumOff val="40000"/>
                </a:schemeClr>
              </a:solidFill>
            </a:endParaRPr>
          </a:p>
          <a:p>
            <a:pPr marL="0" indent="0">
              <a:lnSpc>
                <a:spcPct val="150000"/>
              </a:lnSpc>
              <a:buNone/>
            </a:pPr>
            <a:r>
              <a:rPr lang="tr-TR" sz="2200" dirty="0" smtClean="0"/>
              <a:t>           Bu </a:t>
            </a:r>
            <a:r>
              <a:rPr lang="tr-TR" sz="2200" dirty="0"/>
              <a:t>dil ailesi adını Hz. Nuh’un oğulları </a:t>
            </a:r>
            <a:r>
              <a:rPr lang="tr-TR" sz="2200" dirty="0" err="1"/>
              <a:t>Hâm</a:t>
            </a:r>
            <a:r>
              <a:rPr lang="tr-TR" sz="2200" dirty="0"/>
              <a:t> ile </a:t>
            </a:r>
            <a:r>
              <a:rPr lang="tr-TR" sz="2200" dirty="0" err="1"/>
              <a:t>Sâm’dan</a:t>
            </a:r>
            <a:r>
              <a:rPr lang="tr-TR" sz="2200" dirty="0"/>
              <a:t> </a:t>
            </a:r>
            <a:r>
              <a:rPr lang="tr-TR" sz="2200" dirty="0" smtClean="0"/>
              <a:t>almıştır</a:t>
            </a:r>
            <a:r>
              <a:rPr lang="tr-TR" sz="2200" dirty="0"/>
              <a:t>.</a:t>
            </a:r>
            <a:r>
              <a:rPr lang="tr-TR" sz="2200" dirty="0" smtClean="0"/>
              <a:t> Dil ailesi içinde Arapça, İbranice, </a:t>
            </a:r>
            <a:r>
              <a:rPr lang="tr-TR" sz="2200" dirty="0" err="1" smtClean="0"/>
              <a:t>Aramice</a:t>
            </a:r>
            <a:r>
              <a:rPr lang="tr-TR" sz="2200" dirty="0" smtClean="0"/>
              <a:t>, Libya Berber dilleri, </a:t>
            </a:r>
            <a:r>
              <a:rPr lang="tr-TR" sz="2200" dirty="0" err="1" smtClean="0"/>
              <a:t>Akadca</a:t>
            </a:r>
            <a:r>
              <a:rPr lang="tr-TR" sz="2200" dirty="0" smtClean="0"/>
              <a:t> vardır.</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24</a:t>
            </a:fld>
            <a:endParaRPr lang="tr-TR"/>
          </a:p>
        </p:txBody>
      </p:sp>
    </p:spTree>
    <p:extLst>
      <p:ext uri="{BB962C8B-B14F-4D97-AF65-F5344CB8AC3E}">
        <p14:creationId xmlns:p14="http://schemas.microsoft.com/office/powerpoint/2010/main" xmlns="" val="157105828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85786" y="1142985"/>
            <a:ext cx="7643866" cy="5143536"/>
          </a:xfrm>
        </p:spPr>
        <p:txBody>
          <a:bodyPr>
            <a:normAutofit/>
          </a:bodyPr>
          <a:lstStyle/>
          <a:p>
            <a:pPr marL="0" indent="0">
              <a:buNone/>
            </a:pPr>
            <a:r>
              <a:rPr lang="tr-TR" sz="2200" b="1" dirty="0" smtClean="0"/>
              <a:t> </a:t>
            </a:r>
            <a:r>
              <a:rPr lang="tr-TR" sz="2200" b="1" dirty="0" smtClean="0">
                <a:solidFill>
                  <a:schemeClr val="accent2">
                    <a:lumMod val="60000"/>
                    <a:lumOff val="40000"/>
                  </a:schemeClr>
                </a:solidFill>
              </a:rPr>
              <a:t>        3. </a:t>
            </a:r>
            <a:r>
              <a:rPr lang="tr-TR" sz="2200" b="1" dirty="0" err="1" smtClean="0">
                <a:solidFill>
                  <a:schemeClr val="accent2">
                    <a:lumMod val="60000"/>
                    <a:lumOff val="40000"/>
                  </a:schemeClr>
                </a:solidFill>
              </a:rPr>
              <a:t>Bantu</a:t>
            </a:r>
            <a:r>
              <a:rPr lang="tr-TR" sz="2200" b="1" dirty="0" smtClean="0">
                <a:solidFill>
                  <a:schemeClr val="accent2">
                    <a:lumMod val="60000"/>
                    <a:lumOff val="40000"/>
                  </a:schemeClr>
                </a:solidFill>
              </a:rPr>
              <a:t> Dil Ailesi</a:t>
            </a:r>
          </a:p>
          <a:p>
            <a:pPr marL="0" indent="0">
              <a:buNone/>
            </a:pPr>
            <a:r>
              <a:rPr lang="tr-TR" sz="2200" dirty="0" smtClean="0"/>
              <a:t>         Orta ve Güney Afrika'da konuşulan </a:t>
            </a:r>
            <a:r>
              <a:rPr lang="tr-TR" sz="2200" dirty="0" err="1" smtClean="0"/>
              <a:t>Bantu</a:t>
            </a:r>
            <a:r>
              <a:rPr lang="tr-TR" sz="2200" dirty="0" smtClean="0"/>
              <a:t> dillerini içine alan geniş bir dil ailesidir.</a:t>
            </a:r>
          </a:p>
          <a:p>
            <a:pPr marL="0" indent="0">
              <a:buNone/>
            </a:pPr>
            <a:r>
              <a:rPr lang="tr-TR" sz="2200" b="1" dirty="0" smtClean="0">
                <a:solidFill>
                  <a:srgbClr val="0070C0"/>
                </a:solidFill>
              </a:rPr>
              <a:t>          </a:t>
            </a:r>
            <a:r>
              <a:rPr lang="tr-TR" sz="2200" b="1" dirty="0" smtClean="0">
                <a:solidFill>
                  <a:schemeClr val="accent2">
                    <a:lumMod val="60000"/>
                    <a:lumOff val="40000"/>
                  </a:schemeClr>
                </a:solidFill>
              </a:rPr>
              <a:t>4. Çin - Tibet Dil Ailesi</a:t>
            </a:r>
          </a:p>
          <a:p>
            <a:pPr marL="0" indent="0">
              <a:buNone/>
            </a:pPr>
            <a:r>
              <a:rPr lang="tr-TR" sz="2200" dirty="0" smtClean="0"/>
              <a:t>          Çin ve Tibet dilleri bu aile içinde yer alır.</a:t>
            </a:r>
          </a:p>
          <a:p>
            <a:pPr marL="0" indent="0">
              <a:buNone/>
            </a:pPr>
            <a:r>
              <a:rPr lang="tr-TR" sz="2200" b="1" dirty="0" smtClean="0">
                <a:solidFill>
                  <a:srgbClr val="0070C0"/>
                </a:solidFill>
              </a:rPr>
              <a:t>          </a:t>
            </a:r>
            <a:r>
              <a:rPr lang="tr-TR" sz="2200" b="1" dirty="0" smtClean="0">
                <a:solidFill>
                  <a:schemeClr val="accent2">
                    <a:lumMod val="60000"/>
                    <a:lumOff val="40000"/>
                  </a:schemeClr>
                </a:solidFill>
              </a:rPr>
              <a:t>5. Kafkas Dilleri</a:t>
            </a:r>
          </a:p>
          <a:p>
            <a:pPr marL="0" indent="0">
              <a:buNone/>
            </a:pPr>
            <a:r>
              <a:rPr lang="tr-TR" sz="2200" dirty="0" smtClean="0"/>
              <a:t>         Bu </a:t>
            </a:r>
            <a:r>
              <a:rPr lang="tr-TR" sz="2200" dirty="0"/>
              <a:t>diller Kafkasya’da Türk lehçeleri ile birlikte yaşamaktadır; ancak köken bakımından birbirinden farklılardır</a:t>
            </a:r>
            <a:r>
              <a:rPr lang="tr-TR" sz="2200" dirty="0" smtClean="0"/>
              <a:t>.</a:t>
            </a:r>
            <a:r>
              <a:rPr lang="tr-TR" sz="2000" dirty="0" smtClean="0"/>
              <a:t> </a:t>
            </a:r>
            <a:r>
              <a:rPr lang="tr-TR" sz="2200" dirty="0" smtClean="0"/>
              <a:t>Gürcü, </a:t>
            </a:r>
            <a:r>
              <a:rPr lang="tr-TR" sz="2200" dirty="0" err="1" smtClean="0"/>
              <a:t>Abhaz</a:t>
            </a:r>
            <a:r>
              <a:rPr lang="tr-TR" sz="2200" dirty="0" smtClean="0"/>
              <a:t>-</a:t>
            </a:r>
            <a:r>
              <a:rPr lang="tr-TR" sz="2200" dirty="0" err="1" smtClean="0"/>
              <a:t>Çerkes</a:t>
            </a:r>
            <a:r>
              <a:rPr lang="tr-TR" sz="2200" dirty="0" smtClean="0"/>
              <a:t>, </a:t>
            </a:r>
            <a:r>
              <a:rPr lang="tr-TR" sz="2200" dirty="0" err="1"/>
              <a:t>Lezgi</a:t>
            </a:r>
            <a:r>
              <a:rPr lang="tr-TR" sz="2200" dirty="0"/>
              <a:t>-Çeçen dilleri bu dil ailesindendir</a:t>
            </a:r>
            <a:r>
              <a:rPr lang="tr-TR" sz="2200" b="1" dirty="0" smtClean="0">
                <a:solidFill>
                  <a:srgbClr val="0070C0"/>
                </a:solidFill>
              </a:rPr>
              <a:t>	</a:t>
            </a:r>
          </a:p>
          <a:p>
            <a:pPr marL="0" indent="0">
              <a:buNone/>
            </a:pPr>
            <a:r>
              <a:rPr lang="tr-TR" sz="2200" b="1" dirty="0" smtClean="0">
                <a:solidFill>
                  <a:schemeClr val="accent2">
                    <a:lumMod val="60000"/>
                    <a:lumOff val="40000"/>
                  </a:schemeClr>
                </a:solidFill>
              </a:rPr>
              <a:t>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25</a:t>
            </a:fld>
            <a:endParaRPr lang="tr-TR"/>
          </a:p>
        </p:txBody>
      </p:sp>
    </p:spTree>
    <p:extLst>
      <p:ext uri="{BB962C8B-B14F-4D97-AF65-F5344CB8AC3E}">
        <p14:creationId xmlns:p14="http://schemas.microsoft.com/office/powerpoint/2010/main" xmlns="" val="376562538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140721"/>
            <a:ext cx="7858180" cy="5002923"/>
          </a:xfrm>
        </p:spPr>
        <p:txBody>
          <a:bodyPr>
            <a:normAutofit/>
          </a:bodyPr>
          <a:lstStyle/>
          <a:p>
            <a:pPr marL="0" indent="0">
              <a:lnSpc>
                <a:spcPct val="150000"/>
              </a:lnSpc>
              <a:buNone/>
            </a:pPr>
            <a:r>
              <a:rPr lang="tr-TR" sz="2200" b="1" dirty="0" smtClean="0">
                <a:solidFill>
                  <a:srgbClr val="0070C0"/>
                </a:solidFill>
              </a:rPr>
              <a:t>	</a:t>
            </a:r>
          </a:p>
          <a:p>
            <a:pPr marL="0" indent="0">
              <a:lnSpc>
                <a:spcPct val="150000"/>
              </a:lnSpc>
              <a:buNone/>
            </a:pPr>
            <a:r>
              <a:rPr lang="tr-TR" sz="2200" b="1" dirty="0" smtClean="0">
                <a:solidFill>
                  <a:srgbClr val="0070C0"/>
                </a:solidFill>
              </a:rPr>
              <a:t>           </a:t>
            </a:r>
            <a:r>
              <a:rPr lang="tr-TR" sz="2200" b="1" dirty="0" smtClean="0">
                <a:solidFill>
                  <a:schemeClr val="accent2">
                    <a:lumMod val="60000"/>
                    <a:lumOff val="40000"/>
                  </a:schemeClr>
                </a:solidFill>
              </a:rPr>
              <a:t>6. Ural Dilleri Ailesi: </a:t>
            </a:r>
            <a:r>
              <a:rPr lang="tr-TR" sz="2200" dirty="0" smtClean="0"/>
              <a:t>Fince, Macarca, </a:t>
            </a:r>
            <a:r>
              <a:rPr lang="tr-TR" sz="2200" dirty="0" err="1" smtClean="0"/>
              <a:t>Samoyetçe</a:t>
            </a:r>
            <a:r>
              <a:rPr lang="tr-TR" sz="2200" dirty="0" smtClean="0"/>
              <a:t>, </a:t>
            </a:r>
            <a:r>
              <a:rPr lang="tr-TR" sz="2200" dirty="0" err="1" smtClean="0"/>
              <a:t>Ugorca</a:t>
            </a:r>
            <a:r>
              <a:rPr lang="tr-TR" sz="2200" dirty="0" smtClean="0"/>
              <a:t>.</a:t>
            </a:r>
          </a:p>
          <a:p>
            <a:pPr marL="0" indent="0">
              <a:lnSpc>
                <a:spcPct val="150000"/>
              </a:lnSpc>
              <a:buNone/>
            </a:pPr>
            <a:r>
              <a:rPr lang="tr-TR" sz="2200" dirty="0" smtClean="0">
                <a:solidFill>
                  <a:schemeClr val="accent1"/>
                </a:solidFill>
              </a:rPr>
              <a:t>           </a:t>
            </a:r>
            <a:r>
              <a:rPr lang="tr-TR" sz="2200" dirty="0" smtClean="0">
                <a:solidFill>
                  <a:schemeClr val="accent2"/>
                </a:solidFill>
              </a:rPr>
              <a:t>7</a:t>
            </a:r>
            <a:r>
              <a:rPr lang="tr-TR" sz="2200" dirty="0" smtClean="0">
                <a:solidFill>
                  <a:srgbClr val="0070C0"/>
                </a:solidFill>
              </a:rPr>
              <a:t>. </a:t>
            </a:r>
            <a:r>
              <a:rPr lang="tr-TR" sz="2200" b="1" dirty="0" smtClean="0">
                <a:solidFill>
                  <a:schemeClr val="accent2">
                    <a:lumMod val="60000"/>
                    <a:lumOff val="40000"/>
                  </a:schemeClr>
                </a:solidFill>
              </a:rPr>
              <a:t>Altay Dilleri Ailesi:</a:t>
            </a:r>
            <a:r>
              <a:rPr lang="tr-TR" sz="2200" dirty="0" smtClean="0">
                <a:solidFill>
                  <a:schemeClr val="accent2">
                    <a:lumMod val="60000"/>
                    <a:lumOff val="40000"/>
                  </a:schemeClr>
                </a:solidFill>
              </a:rPr>
              <a:t> </a:t>
            </a:r>
            <a:r>
              <a:rPr lang="tr-TR" sz="2200" dirty="0" smtClean="0"/>
              <a:t>Türkçe, Moğolca, Mançuca-Tunguzca, Japonca, Korece.</a:t>
            </a:r>
          </a:p>
          <a:p>
            <a:pPr marL="0" indent="0">
              <a:lnSpc>
                <a:spcPct val="150000"/>
              </a:lnSpc>
              <a:buNone/>
            </a:pPr>
            <a:r>
              <a:rPr lang="tr-TR" sz="2200" dirty="0" smtClean="0"/>
              <a:t>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26</a:t>
            </a:fld>
            <a:endParaRPr lang="tr-TR"/>
          </a:p>
        </p:txBody>
      </p:sp>
    </p:spTree>
    <p:extLst>
      <p:ext uri="{BB962C8B-B14F-4D97-AF65-F5344CB8AC3E}">
        <p14:creationId xmlns:p14="http://schemas.microsoft.com/office/powerpoint/2010/main" xmlns="" val="3060297686"/>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11560" y="692696"/>
            <a:ext cx="7858180" cy="5429288"/>
          </a:xfrm>
        </p:spPr>
        <p:txBody>
          <a:bodyPr>
            <a:normAutofit fontScale="92500" lnSpcReduction="10000"/>
          </a:bodyPr>
          <a:lstStyle/>
          <a:p>
            <a:pPr marL="0" indent="0">
              <a:lnSpc>
                <a:spcPct val="150000"/>
              </a:lnSpc>
              <a:buNone/>
            </a:pPr>
            <a:r>
              <a:rPr lang="tr-TR" dirty="0">
                <a:solidFill>
                  <a:schemeClr val="tx1"/>
                </a:solidFill>
              </a:rPr>
              <a:t> </a:t>
            </a:r>
            <a:r>
              <a:rPr lang="tr-TR" dirty="0" smtClean="0">
                <a:solidFill>
                  <a:schemeClr val="tx1"/>
                </a:solidFill>
              </a:rPr>
              <a:t>        </a:t>
            </a:r>
            <a:r>
              <a:rPr lang="tr-TR" b="1" dirty="0" smtClean="0">
                <a:solidFill>
                  <a:schemeClr val="tx1"/>
                </a:solidFill>
              </a:rPr>
              <a:t> </a:t>
            </a:r>
            <a:r>
              <a:rPr lang="tr-TR" b="1" dirty="0" smtClean="0">
                <a:solidFill>
                  <a:schemeClr val="accent2">
                    <a:lumMod val="60000"/>
                    <a:lumOff val="40000"/>
                  </a:schemeClr>
                </a:solidFill>
              </a:rPr>
              <a:t>Altay Dillerinin Ortak Özellikleri</a:t>
            </a:r>
            <a:endParaRPr lang="tr-TR" dirty="0" smtClean="0">
              <a:solidFill>
                <a:schemeClr val="accent2">
                  <a:lumMod val="60000"/>
                  <a:lumOff val="40000"/>
                </a:schemeClr>
              </a:solidFill>
            </a:endParaRPr>
          </a:p>
          <a:p>
            <a:pPr marL="0" indent="0">
              <a:lnSpc>
                <a:spcPct val="150000"/>
              </a:lnSpc>
              <a:buNone/>
            </a:pPr>
            <a:r>
              <a:rPr lang="tr-TR" sz="2200" dirty="0" smtClean="0"/>
              <a:t>           </a:t>
            </a:r>
            <a:r>
              <a:rPr lang="tr-TR" dirty="0" smtClean="0"/>
              <a:t>1) Bu diller sondan </a:t>
            </a:r>
            <a:r>
              <a:rPr lang="tr-TR" dirty="0" smtClean="0"/>
              <a:t>eklemelidir</a:t>
            </a:r>
            <a:r>
              <a:rPr lang="tr-TR" dirty="0" smtClean="0"/>
              <a:t>. Kelime kök ve gövdeleri sabittir. Türetme, yeni eklerle yapılır.</a:t>
            </a:r>
          </a:p>
          <a:p>
            <a:pPr marL="0" indent="0">
              <a:lnSpc>
                <a:spcPct val="150000"/>
              </a:lnSpc>
              <a:buNone/>
            </a:pPr>
            <a:r>
              <a:rPr lang="tr-TR" dirty="0" smtClean="0"/>
              <a:t>           2) Bu dillerde </a:t>
            </a:r>
            <a:r>
              <a:rPr lang="tr-TR" dirty="0"/>
              <a:t>ses </a:t>
            </a:r>
            <a:r>
              <a:rPr lang="tr-TR" dirty="0" smtClean="0"/>
              <a:t>uyumu bulunmaktadır.</a:t>
            </a:r>
          </a:p>
          <a:p>
            <a:pPr marL="0" indent="0">
              <a:lnSpc>
                <a:spcPct val="150000"/>
              </a:lnSpc>
              <a:buNone/>
            </a:pPr>
            <a:r>
              <a:rPr lang="tr-TR" dirty="0" smtClean="0"/>
              <a:t>           3) Kelimelerde cinsiyet ayrımı yoktur</a:t>
            </a:r>
            <a:r>
              <a:rPr lang="tr-TR" dirty="0"/>
              <a:t>. </a:t>
            </a:r>
            <a:r>
              <a:rPr lang="tr-TR" dirty="0" smtClean="0"/>
              <a:t>Arapça müdür-müdire,      İngilizce he-</a:t>
            </a:r>
            <a:r>
              <a:rPr lang="tr-TR" dirty="0" err="1" smtClean="0"/>
              <a:t>she</a:t>
            </a:r>
            <a:r>
              <a:rPr lang="tr-TR" dirty="0" smtClean="0"/>
              <a:t> gibi.	</a:t>
            </a:r>
          </a:p>
          <a:p>
            <a:pPr>
              <a:buNone/>
            </a:pPr>
            <a:r>
              <a:rPr lang="tr-TR" dirty="0"/>
              <a:t> </a:t>
            </a:r>
            <a:r>
              <a:rPr lang="tr-TR" dirty="0" smtClean="0"/>
              <a:t>         4) İsimlerin çekiminde iyelik ekleri kullanılır.  İngilizce his </a:t>
            </a:r>
            <a:r>
              <a:rPr lang="tr-TR" dirty="0" err="1" smtClean="0"/>
              <a:t>father</a:t>
            </a:r>
            <a:r>
              <a:rPr lang="tr-TR" dirty="0" smtClean="0"/>
              <a:t> = Türkçe onun babası.</a:t>
            </a:r>
          </a:p>
          <a:p>
            <a:pPr>
              <a:buNone/>
            </a:pPr>
            <a:r>
              <a:rPr lang="tr-TR" dirty="0" smtClean="0"/>
              <a:t>           5) Fiil şekilleri zengindir.      </a:t>
            </a:r>
          </a:p>
          <a:p>
            <a:pPr>
              <a:buNone/>
            </a:pPr>
            <a:r>
              <a:rPr lang="tr-TR" dirty="0" smtClean="0"/>
              <a:t>          6) Hint-Avrupa dillerindeki ön ek yerine son ek kullanılır. Farsça </a:t>
            </a:r>
            <a:r>
              <a:rPr lang="tr-TR" dirty="0" err="1" smtClean="0"/>
              <a:t>bî</a:t>
            </a:r>
            <a:r>
              <a:rPr lang="tr-TR" dirty="0" smtClean="0"/>
              <a:t>-</a:t>
            </a:r>
            <a:r>
              <a:rPr lang="tr-TR" dirty="0" err="1" smtClean="0"/>
              <a:t>günâh</a:t>
            </a:r>
            <a:r>
              <a:rPr lang="tr-TR" dirty="0" smtClean="0"/>
              <a:t> = Türkçe suç-</a:t>
            </a:r>
            <a:r>
              <a:rPr lang="tr-TR" dirty="0" err="1" smtClean="0"/>
              <a:t>suz</a:t>
            </a:r>
            <a:r>
              <a:rPr lang="tr-TR" dirty="0" smtClean="0"/>
              <a:t>.</a:t>
            </a:r>
          </a:p>
          <a:p>
            <a:pPr marL="0" indent="0">
              <a:lnSpc>
                <a:spcPct val="150000"/>
              </a:lnSpc>
              <a:buNone/>
            </a:pPr>
            <a:r>
              <a:rPr lang="tr-TR" dirty="0" smtClean="0"/>
              <a:t>     </a:t>
            </a:r>
            <a:endParaRPr lang="tr-TR"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27</a:t>
            </a:fld>
            <a:endParaRPr lang="tr-TR"/>
          </a:p>
        </p:txBody>
      </p:sp>
    </p:spTree>
    <p:extLst>
      <p:ext uri="{BB962C8B-B14F-4D97-AF65-F5344CB8AC3E}">
        <p14:creationId xmlns:p14="http://schemas.microsoft.com/office/powerpoint/2010/main" xmlns="" val="1441542038"/>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fontScale="92500" lnSpcReduction="20000"/>
          </a:bodyPr>
          <a:lstStyle/>
          <a:p>
            <a:pPr>
              <a:buNone/>
            </a:pPr>
            <a:r>
              <a:rPr lang="tr-TR" dirty="0" smtClean="0"/>
              <a:t>              7) Sıfatlar isimlerden önce gelir: güzel çocuk. Tamlamalarda tamlayan önce tamlanan sonra gelir: köyün yolu. Genellikle özne başta, fiil sondadır.</a:t>
            </a:r>
          </a:p>
          <a:p>
            <a:pPr>
              <a:buNone/>
            </a:pPr>
            <a:r>
              <a:rPr lang="tr-TR" dirty="0" smtClean="0"/>
              <a:t>             8) Sayı sözlerinden sonra çokluk eki kullanılmaz (beş elma, üç kişi gibi). Türkçede üç </a:t>
            </a:r>
            <a:r>
              <a:rPr lang="tr-TR" dirty="0" err="1" smtClean="0"/>
              <a:t>silahşörler</a:t>
            </a:r>
            <a:r>
              <a:rPr lang="tr-TR" dirty="0" smtClean="0"/>
              <a:t>, kırk haramiler, yedi cüceler gibi tamlamalar istisna örneklerdir.</a:t>
            </a:r>
          </a:p>
          <a:p>
            <a:pPr>
              <a:buNone/>
            </a:pPr>
            <a:r>
              <a:rPr lang="tr-TR" dirty="0" smtClean="0"/>
              <a:t>             9) Karşılaştırma, -den çıkma durumu eki ile yapılır: Ali’den çalışkan.</a:t>
            </a:r>
          </a:p>
          <a:p>
            <a:pPr>
              <a:buNone/>
            </a:pPr>
            <a:r>
              <a:rPr lang="tr-TR" dirty="0" smtClean="0"/>
              <a:t>             10) Yardımcı fiil olarak i- kullanılır: çalışkandı.</a:t>
            </a:r>
          </a:p>
          <a:p>
            <a:pPr>
              <a:buNone/>
            </a:pPr>
            <a:r>
              <a:rPr lang="tr-TR" dirty="0" smtClean="0"/>
              <a:t>             11) Altay dillerinin çoğunda olumsuz hareket için ayrı bir fiil vardır.</a:t>
            </a:r>
          </a:p>
          <a:p>
            <a:pPr>
              <a:buNone/>
            </a:pPr>
            <a:r>
              <a:rPr lang="tr-TR" dirty="0" smtClean="0"/>
              <a:t>              12) Soru eki bulunmaktadır.</a:t>
            </a:r>
          </a:p>
          <a:p>
            <a:pPr>
              <a:buNone/>
            </a:pPr>
            <a:r>
              <a:rPr lang="tr-TR" dirty="0" smtClean="0"/>
              <a:t>              13)</a:t>
            </a:r>
            <a:r>
              <a:rPr lang="tr-TR" dirty="0" smtClean="0">
                <a:cs typeface="Times New Roman" pitchFamily="18" charset="0"/>
              </a:rPr>
              <a:t> Sözcüğün başına yazılan, Arapçadaki “el” ya da İngilizcedeki “</a:t>
            </a:r>
            <a:r>
              <a:rPr lang="tr-TR" dirty="0" err="1" smtClean="0">
                <a:cs typeface="Times New Roman" pitchFamily="18" charset="0"/>
              </a:rPr>
              <a:t>the</a:t>
            </a:r>
            <a:r>
              <a:rPr lang="tr-TR" dirty="0" smtClean="0">
                <a:cs typeface="Times New Roman" pitchFamily="18" charset="0"/>
              </a:rPr>
              <a:t>” gibi belirtme edatları yoktur.</a:t>
            </a:r>
            <a:endParaRPr lang="tr-TR" dirty="0"/>
          </a:p>
        </p:txBody>
      </p:sp>
      <p:sp>
        <p:nvSpPr>
          <p:cNvPr id="4" name="3 Veri Yer Tutucusu"/>
          <p:cNvSpPr>
            <a:spLocks noGrp="1"/>
          </p:cNvSpPr>
          <p:nvPr>
            <p:ph type="dt" sz="half" idx="10"/>
          </p:nvPr>
        </p:nvSpPr>
        <p:spPr>
          <a:xfrm>
            <a:off x="5148064" y="0"/>
            <a:ext cx="3486980" cy="365125"/>
          </a:xfrm>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28</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827584" y="764704"/>
            <a:ext cx="7560840" cy="1306974"/>
          </a:xfrm>
        </p:spPr>
        <p:txBody>
          <a:bodyPr>
            <a:normAutofit fontScale="90000"/>
          </a:bodyPr>
          <a:lstStyle/>
          <a:p>
            <a:r>
              <a:rPr lang="tr-TR" dirty="0" smtClean="0"/>
              <a:t/>
            </a:r>
            <a:br>
              <a:rPr lang="tr-TR" dirty="0" smtClean="0"/>
            </a:br>
            <a:r>
              <a:rPr lang="tr-TR" b="1" dirty="0" smtClean="0"/>
              <a:t> </a:t>
            </a: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t>
            </a:r>
            <a:br>
              <a:rPr lang="tr-TR" dirty="0" smtClean="0"/>
            </a:br>
            <a:r>
              <a:rPr lang="tr-TR" dirty="0" smtClean="0"/>
              <a:t/>
            </a:r>
            <a:br>
              <a:rPr lang="tr-TR" dirty="0" smtClean="0"/>
            </a:br>
            <a:r>
              <a:rPr lang="tr-TR" dirty="0" smtClean="0"/>
              <a:t>          </a:t>
            </a:r>
            <a:r>
              <a:rPr lang="tr-TR" sz="2400" dirty="0" smtClean="0"/>
              <a:t>Türk Dilinin Dünya Dilleri Arasındaki Yeri</a:t>
            </a:r>
            <a:endParaRPr lang="tr-TR" sz="2400" dirty="0"/>
          </a:p>
        </p:txBody>
      </p:sp>
      <p:sp>
        <p:nvSpPr>
          <p:cNvPr id="3" name="2 İçerik Yer Tutucusu"/>
          <p:cNvSpPr>
            <a:spLocks noGrp="1"/>
          </p:cNvSpPr>
          <p:nvPr>
            <p:ph idx="1"/>
          </p:nvPr>
        </p:nvSpPr>
        <p:spPr>
          <a:xfrm>
            <a:off x="827584" y="2071678"/>
            <a:ext cx="7560840" cy="4143404"/>
          </a:xfrm>
        </p:spPr>
        <p:txBody>
          <a:bodyPr>
            <a:normAutofit/>
          </a:bodyPr>
          <a:lstStyle/>
          <a:p>
            <a:pPr>
              <a:buNone/>
            </a:pPr>
            <a:r>
              <a:rPr lang="tr-TR" dirty="0" smtClean="0"/>
              <a:t>              </a:t>
            </a:r>
          </a:p>
          <a:p>
            <a:pPr>
              <a:buNone/>
            </a:pPr>
            <a:r>
              <a:rPr lang="tr-TR" sz="2200" dirty="0" smtClean="0"/>
              <a:t>               Türkçe, kaynak (köken) bakımından Altay Dilleri ailesine  mensup olup yapı bakımından ise eklemeli diller içerisinde yer alan ve sondan eklemeli bir dildir.  Türkçede ön ek bulunmamaktadır.</a:t>
            </a:r>
          </a:p>
          <a:p>
            <a:endParaRPr lang="tr-TR"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29</a:t>
            </a:fld>
            <a:endParaRPr lang="tr-TR"/>
          </a:p>
        </p:txBody>
      </p:sp>
      <p:sp>
        <p:nvSpPr>
          <p:cNvPr id="1025" name="Rectangle 1"/>
          <p:cNvSpPr>
            <a:spLocks noChangeArrowheads="1"/>
          </p:cNvSpPr>
          <p:nvPr/>
        </p:nvSpPr>
        <p:spPr bwMode="auto">
          <a:xfrm>
            <a:off x="0" y="-17621"/>
            <a:ext cx="184731" cy="492443"/>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417601"/>
            <a:ext cx="7715304" cy="4868919"/>
          </a:xfrm>
        </p:spPr>
        <p:txBody>
          <a:bodyPr/>
          <a:lstStyle/>
          <a:p>
            <a:pPr marL="0" indent="0" algn="just">
              <a:lnSpc>
                <a:spcPct val="150000"/>
              </a:lnSpc>
              <a:buNone/>
            </a:pPr>
            <a:r>
              <a:rPr lang="tr-TR" sz="2200" dirty="0" smtClean="0"/>
              <a:t>        Bu kurama göre, insan dilinin oluşumundaki baş etken ses taklididir. İnsan, çevresindeki doğa olaylarını, hayvanların ve ses çıkaran bütün eşyanın seslerini taklit etmek suretiyle dili meydana getirmiştir. </a:t>
            </a:r>
          </a:p>
          <a:p>
            <a:pPr marL="0" indent="0" algn="just">
              <a:lnSpc>
                <a:spcPct val="150000"/>
              </a:lnSpc>
              <a:buNone/>
            </a:pPr>
            <a:r>
              <a:rPr lang="tr-TR" sz="2200" dirty="0"/>
              <a:t> </a:t>
            </a:r>
            <a:r>
              <a:rPr lang="tr-TR" sz="2200" dirty="0" smtClean="0"/>
              <a:t>      Örnek olarak hayvanların bağırmaları, kükremeleri, gök gürültüsü, dalların çatırdaması, suyun çağlaması, arıların vızıldaması vb. sesler taklit edilerek kelime oluşturulmuştur: pat pat, çat, hav, miyav, mışıl mışıl, şırıl şırıl, vız, me gibi. </a:t>
            </a:r>
          </a:p>
        </p:txBody>
      </p:sp>
      <p:sp>
        <p:nvSpPr>
          <p:cNvPr id="6" name="5 Başlık"/>
          <p:cNvSpPr>
            <a:spLocks noGrp="1"/>
          </p:cNvSpPr>
          <p:nvPr>
            <p:ph type="title"/>
          </p:nvPr>
        </p:nvSpPr>
        <p:spPr>
          <a:xfrm>
            <a:off x="1142976" y="571480"/>
            <a:ext cx="7643867" cy="863600"/>
          </a:xfrm>
        </p:spPr>
        <p:txBody>
          <a:bodyPr/>
          <a:lstStyle/>
          <a:p>
            <a:r>
              <a:rPr lang="tr-TR" sz="2800" b="1" dirty="0" smtClean="0">
                <a:solidFill>
                  <a:schemeClr val="accent2">
                    <a:lumMod val="60000"/>
                    <a:lumOff val="40000"/>
                  </a:schemeClr>
                </a:solidFill>
              </a:rPr>
              <a:t>A. Yansıma (Taklit) Görüşü</a:t>
            </a:r>
            <a:endParaRPr lang="tr-TR" sz="2800" b="1" dirty="0">
              <a:solidFill>
                <a:schemeClr val="accent2">
                  <a:lumMod val="60000"/>
                  <a:lumOff val="40000"/>
                </a:schemeClr>
              </a:solidFill>
            </a:endParaRPr>
          </a:p>
        </p:txBody>
      </p:sp>
      <p:sp>
        <p:nvSpPr>
          <p:cNvPr id="4" name="Veri Yer Tutucusu 3"/>
          <p:cNvSpPr>
            <a:spLocks noGrp="1"/>
          </p:cNvSpPr>
          <p:nvPr>
            <p:ph type="dt" sz="half" idx="10"/>
          </p:nvPr>
        </p:nvSpPr>
        <p:spPr>
          <a:xfrm>
            <a:off x="4656920"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a:t>
            </a:fld>
            <a:endParaRPr lang="tr-T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30</a:t>
            </a:fld>
            <a:endParaRPr lang="tr-TR"/>
          </a:p>
        </p:txBody>
      </p:sp>
      <p:pic>
        <p:nvPicPr>
          <p:cNvPr id="7" name="6 İçerik Yer Tutucusu"/>
          <p:cNvPicPr>
            <a:picLocks noGrp="1"/>
          </p:cNvPicPr>
          <p:nvPr>
            <p:ph idx="1"/>
          </p:nvPr>
        </p:nvPicPr>
        <p:blipFill>
          <a:blip r:embed="rId2" cstate="print">
            <a:extLst>
              <a:ext uri="{28A0092B-C50C-407E-A947-70E740481C1C}">
                <a14:useLocalDpi xmlns:a14="http://schemas.microsoft.com/office/drawing/2010/main" xmlns="" val="0"/>
              </a:ext>
            </a:extLst>
          </a:blip>
          <a:srcRect/>
          <a:stretch>
            <a:fillRect/>
          </a:stretch>
        </p:blipFill>
        <p:spPr bwMode="auto">
          <a:xfrm>
            <a:off x="827584" y="980728"/>
            <a:ext cx="7416824" cy="5184576"/>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214422"/>
            <a:ext cx="7786742" cy="5113376"/>
          </a:xfrm>
        </p:spPr>
        <p:txBody>
          <a:bodyPr/>
          <a:lstStyle/>
          <a:p>
            <a:pPr marL="0" indent="0" algn="just">
              <a:lnSpc>
                <a:spcPct val="150000"/>
              </a:lnSpc>
              <a:buNone/>
            </a:pPr>
            <a:r>
              <a:rPr lang="tr-TR" sz="2200" dirty="0" smtClean="0"/>
              <a:t>	</a:t>
            </a:r>
          </a:p>
          <a:p>
            <a:pPr marL="0" indent="0" algn="just">
              <a:lnSpc>
                <a:spcPct val="150000"/>
              </a:lnSpc>
              <a:buNone/>
            </a:pPr>
            <a:r>
              <a:rPr lang="tr-TR" sz="2200" dirty="0"/>
              <a:t> </a:t>
            </a:r>
            <a:r>
              <a:rPr lang="tr-TR" sz="2200" dirty="0" smtClean="0"/>
              <a:t>         Türkçe güçlü ve zengin bir dildir. Bir dilin güçlü ve zengin olması için birtakım ölçütler vardır: Tarih, coğrafi yaygınlık, söz varlığının genişliği, atasözlerinin çokluğu ve anlatım gücü vb. gibi. </a:t>
            </a:r>
          </a:p>
        </p:txBody>
      </p:sp>
      <p:sp>
        <p:nvSpPr>
          <p:cNvPr id="6" name="5 Başlık"/>
          <p:cNvSpPr>
            <a:spLocks noGrp="1"/>
          </p:cNvSpPr>
          <p:nvPr>
            <p:ph type="title"/>
          </p:nvPr>
        </p:nvSpPr>
        <p:spPr>
          <a:xfrm>
            <a:off x="1214414" y="928670"/>
            <a:ext cx="7248547" cy="863600"/>
          </a:xfrm>
        </p:spPr>
        <p:txBody>
          <a:bodyPr>
            <a:noAutofit/>
          </a:bodyPr>
          <a:lstStyle/>
          <a:p>
            <a:r>
              <a:rPr lang="tr-TR" sz="2400" b="1" dirty="0" smtClean="0">
                <a:solidFill>
                  <a:srgbClr val="FF0000"/>
                </a:solidFill>
              </a:rPr>
              <a:t/>
            </a:r>
            <a:br>
              <a:rPr lang="tr-TR" sz="2400" b="1" dirty="0" smtClean="0">
                <a:solidFill>
                  <a:srgbClr val="FF0000"/>
                </a:solidFill>
              </a:rPr>
            </a:br>
            <a:r>
              <a:rPr lang="tr-TR" sz="2400" b="1" dirty="0" smtClean="0">
                <a:solidFill>
                  <a:srgbClr val="FF0000"/>
                </a:solidFill>
              </a:rPr>
              <a:t/>
            </a:r>
            <a:br>
              <a:rPr lang="tr-TR" sz="2400" b="1" dirty="0" smtClean="0">
                <a:solidFill>
                  <a:srgbClr val="FF0000"/>
                </a:solidFill>
              </a:rPr>
            </a:br>
            <a:r>
              <a:rPr lang="tr-TR" sz="2400" b="1" dirty="0">
                <a:solidFill>
                  <a:srgbClr val="FF0000"/>
                </a:solidFill>
              </a:rPr>
              <a:t/>
            </a:r>
            <a:br>
              <a:rPr lang="tr-TR" sz="2400" b="1" dirty="0">
                <a:solidFill>
                  <a:srgbClr val="FF0000"/>
                </a:solidFill>
              </a:rPr>
            </a:br>
            <a:r>
              <a:rPr lang="tr-TR" sz="2400" b="1" dirty="0" smtClean="0">
                <a:solidFill>
                  <a:srgbClr val="FF0000"/>
                </a:solidFill>
              </a:rPr>
              <a:t/>
            </a:r>
            <a:br>
              <a:rPr lang="tr-TR" sz="2400" b="1" dirty="0" smtClean="0">
                <a:solidFill>
                  <a:srgbClr val="FF0000"/>
                </a:solidFill>
              </a:rPr>
            </a:br>
            <a:r>
              <a:rPr lang="tr-TR" sz="2400" b="1" dirty="0" smtClean="0">
                <a:solidFill>
                  <a:schemeClr val="accent2">
                    <a:lumMod val="60000"/>
                    <a:lumOff val="40000"/>
                  </a:schemeClr>
                </a:solidFill>
              </a:rPr>
              <a:t> Türkçenin Diğer Dillerle Etkileşimi</a:t>
            </a:r>
            <a:endParaRPr lang="tr-TR" sz="2400" b="1"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31</a:t>
            </a:fld>
            <a:endParaRPr lang="tr-TR"/>
          </a:p>
        </p:txBody>
      </p:sp>
    </p:spTree>
    <p:extLst>
      <p:ext uri="{BB962C8B-B14F-4D97-AF65-F5344CB8AC3E}">
        <p14:creationId xmlns:p14="http://schemas.microsoft.com/office/powerpoint/2010/main" xmlns="" val="1612872951"/>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142985"/>
            <a:ext cx="7858180" cy="4857784"/>
          </a:xfrm>
        </p:spPr>
        <p:txBody>
          <a:bodyPr/>
          <a:lstStyle/>
          <a:p>
            <a:pPr marL="0" indent="0" algn="just">
              <a:lnSpc>
                <a:spcPct val="150000"/>
              </a:lnSpc>
              <a:buNone/>
            </a:pPr>
            <a:r>
              <a:rPr lang="tr-TR" sz="2200" dirty="0" smtClean="0"/>
              <a:t>	</a:t>
            </a:r>
          </a:p>
          <a:p>
            <a:pPr marL="0" indent="0" algn="just">
              <a:lnSpc>
                <a:spcPct val="150000"/>
              </a:lnSpc>
              <a:buNone/>
            </a:pPr>
            <a:r>
              <a:rPr lang="tr-TR" sz="2200" dirty="0" smtClean="0"/>
              <a:t>          Türkçe, bugün geniş bir coğrafyada konuşulmaktadır.  Avrupa’nın batısından Asya’nın doğusuna kadar uzanan yaklaşık on iki milyon kilometrekarelik bir alanda Türk dili konuşulmaktadır. İngilizce, Arapça, İspanyolca gibi çok az sayıda dil, bu kadar geniş bir coğrafyada konuşulma ayrıcalığına sahiptir.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32</a:t>
            </a:fld>
            <a:endParaRPr lang="tr-TR"/>
          </a:p>
        </p:txBody>
      </p:sp>
    </p:spTree>
    <p:extLst>
      <p:ext uri="{BB962C8B-B14F-4D97-AF65-F5344CB8AC3E}">
        <p14:creationId xmlns:p14="http://schemas.microsoft.com/office/powerpoint/2010/main" xmlns="" val="262727584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142985"/>
            <a:ext cx="8001056" cy="5214974"/>
          </a:xfrm>
        </p:spPr>
        <p:txBody>
          <a:bodyPr/>
          <a:lstStyle/>
          <a:p>
            <a:pPr marL="0" indent="0" algn="just">
              <a:lnSpc>
                <a:spcPct val="150000"/>
              </a:lnSpc>
              <a:buNone/>
            </a:pPr>
            <a:r>
              <a:rPr lang="tr-TR" sz="2200" dirty="0" smtClean="0"/>
              <a:t>           Bir dildeki sözcüklerin bütünü, söz varlığını (söz dağarcığı, kelime hazinesi) oluşturur. (TDK 2011: 2157) Bu söz varlığı, Türkçenin anlatım gücünü olumlu yönde etkilemiş, daha da geliştirmiştir. </a:t>
            </a:r>
          </a:p>
          <a:p>
            <a:pPr marL="0" indent="0" algn="just">
              <a:lnSpc>
                <a:spcPct val="150000"/>
              </a:lnSpc>
              <a:buNone/>
            </a:pPr>
            <a:r>
              <a:rPr lang="tr-TR" sz="2200" dirty="0" smtClean="0"/>
              <a:t>           Bir toplumun yaşayışına, yaşayış şekline, hayata bakış tarzına, maddi ve manevi değerlerine, inançlarına kısacası kültürüne ilişkin ilk bilgileri söz varlığından elde edebiliriz. Söz varlığı toplumun konuştuğu dilin sözcüklerini, deyimlerini, hazır söz kalıplarını, atasözlerini kapsar.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33</a:t>
            </a:fld>
            <a:endParaRPr lang="tr-TR"/>
          </a:p>
        </p:txBody>
      </p:sp>
    </p:spTree>
    <p:extLst>
      <p:ext uri="{BB962C8B-B14F-4D97-AF65-F5344CB8AC3E}">
        <p14:creationId xmlns:p14="http://schemas.microsoft.com/office/powerpoint/2010/main" xmlns="" val="63213332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142985"/>
            <a:ext cx="7929618" cy="5143536"/>
          </a:xfrm>
        </p:spPr>
        <p:txBody>
          <a:bodyPr/>
          <a:lstStyle/>
          <a:p>
            <a:pPr marL="0" indent="0" algn="just">
              <a:lnSpc>
                <a:spcPct val="150000"/>
              </a:lnSpc>
              <a:buNone/>
            </a:pPr>
            <a:r>
              <a:rPr lang="tr-TR" sz="2200" dirty="0" smtClean="0"/>
              <a:t>        Her dilin söz varlığında deyimler vardır. Kimi deyimler belirli dillere özgü olsa da bunların benzerleri başka dillerde de görülebilir. Ancak yeryüzündeki her dilin atasözü yoktur. Bir atasözünün oluşabilmesi için yüzyılların geçmesi gerekmektedir. </a:t>
            </a:r>
          </a:p>
          <a:p>
            <a:pPr marL="0" indent="0" algn="just">
              <a:lnSpc>
                <a:spcPct val="150000"/>
              </a:lnSpc>
              <a:buNone/>
            </a:pPr>
            <a:r>
              <a:rPr lang="tr-TR" sz="2200" dirty="0" smtClean="0"/>
              <a:t>        Başlangıçta bir kişi tarafından söylenen ancak dilin konuşurları tarafından benimsenen, yüzyıllarca tekrarlanarak belirli bir kalıba dökülen atasözleri dillerin yaşını da gösteren söz varlığı </a:t>
            </a:r>
            <a:r>
              <a:rPr lang="tr-TR" sz="2200" dirty="0" err="1" smtClean="0"/>
              <a:t>ögeleridir</a:t>
            </a:r>
            <a:r>
              <a:rPr lang="tr-TR" sz="2200" dirty="0" smtClean="0"/>
              <a:t>.</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34</a:t>
            </a:fld>
            <a:endParaRPr lang="tr-TR"/>
          </a:p>
        </p:txBody>
      </p:sp>
    </p:spTree>
    <p:extLst>
      <p:ext uri="{BB962C8B-B14F-4D97-AF65-F5344CB8AC3E}">
        <p14:creationId xmlns:p14="http://schemas.microsoft.com/office/powerpoint/2010/main" xmlns="" val="71250639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041387"/>
            <a:ext cx="8001056" cy="5102258"/>
          </a:xfrm>
        </p:spPr>
        <p:txBody>
          <a:bodyPr/>
          <a:lstStyle/>
          <a:p>
            <a:pPr marL="0" indent="0" algn="just">
              <a:lnSpc>
                <a:spcPct val="150000"/>
              </a:lnSpc>
              <a:buNone/>
            </a:pPr>
            <a:r>
              <a:rPr lang="tr-TR" sz="2100" dirty="0" smtClean="0"/>
              <a:t>            </a:t>
            </a:r>
            <a:r>
              <a:rPr lang="tr-TR" sz="2200" dirty="0" smtClean="0"/>
              <a:t>Türkçenin başka dillerle etkileşiminde çeşitli nedenler vardır. Medeniyet değişmeleri, kültür yapısında meydana gelen farklılıklar, göçler, savaşlar, bilim ve teknolojideki ilerlemeler gibi nedenler sayılabilir. </a:t>
            </a:r>
          </a:p>
          <a:p>
            <a:pPr marL="0" indent="0" algn="just">
              <a:lnSpc>
                <a:spcPct val="150000"/>
              </a:lnSpc>
              <a:buNone/>
            </a:pPr>
            <a:r>
              <a:rPr lang="tr-TR" sz="2200" dirty="0" smtClean="0"/>
              <a:t>          Türklerin İslamiyet’i kabul etmesiyle Türkçeye Arapça ve Farsçadan kelimeler girmiş, Batı medeniyetine girilmesiyle beraber ilk önce Fransızca Türkçeyi etkilemiş, son dönemde ise İngilizce  etkilemiştir.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35</a:t>
            </a:fld>
            <a:endParaRPr lang="tr-TR"/>
          </a:p>
        </p:txBody>
      </p:sp>
    </p:spTree>
    <p:extLst>
      <p:ext uri="{BB962C8B-B14F-4D97-AF65-F5344CB8AC3E}">
        <p14:creationId xmlns:p14="http://schemas.microsoft.com/office/powerpoint/2010/main" xmlns="" val="1648323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214423"/>
            <a:ext cx="8072494" cy="4572032"/>
          </a:xfrm>
        </p:spPr>
        <p:txBody>
          <a:bodyPr/>
          <a:lstStyle/>
          <a:p>
            <a:pPr marL="0" indent="0" algn="just">
              <a:lnSpc>
                <a:spcPct val="150000"/>
              </a:lnSpc>
              <a:buNone/>
            </a:pPr>
            <a:r>
              <a:rPr lang="tr-TR" sz="2200" dirty="0" smtClean="0"/>
              <a:t>        Türkler, tarihleri boyunca ilişkide bulundukları toplumların dillerinden kelimeler aldıkları gibi bu toplumlardan çoğunun dillerine kelimeler de vermiştir. </a:t>
            </a:r>
          </a:p>
          <a:p>
            <a:pPr marL="0" indent="0" algn="just">
              <a:lnSpc>
                <a:spcPct val="150000"/>
              </a:lnSpc>
              <a:buNone/>
            </a:pPr>
            <a:r>
              <a:rPr lang="tr-TR" sz="2200" dirty="0"/>
              <a:t> </a:t>
            </a:r>
            <a:r>
              <a:rPr lang="tr-TR" sz="2200" dirty="0" smtClean="0"/>
              <a:t>          En eski dönemlerde ilişkide bulunduğumuz Çinceden başlayarak Macarcaya, Finceye, Farsçaya, Urducaya, Arapçaya, Rusçaya, Ukraynacaya, Ermeniceye, Yunancaya, Rumenceye, Bulgarcaya, Sırpçaya, Arnavutçaya, Çekçeye, İtalyancaya, Fransızcaya, İngilizceye, Almancaya Türkçeden birçok kelime geçmiştir.</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36</a:t>
            </a:fld>
            <a:endParaRPr lang="tr-TR"/>
          </a:p>
        </p:txBody>
      </p:sp>
    </p:spTree>
    <p:extLst>
      <p:ext uri="{BB962C8B-B14F-4D97-AF65-F5344CB8AC3E}">
        <p14:creationId xmlns:p14="http://schemas.microsoft.com/office/powerpoint/2010/main" xmlns="" val="131367384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142985"/>
            <a:ext cx="7858180" cy="5000660"/>
          </a:xfrm>
        </p:spPr>
        <p:txBody>
          <a:bodyPr/>
          <a:lstStyle/>
          <a:p>
            <a:pPr marL="0" indent="0" algn="just">
              <a:lnSpc>
                <a:spcPct val="150000"/>
              </a:lnSpc>
              <a:buNone/>
            </a:pPr>
            <a:r>
              <a:rPr lang="tr-TR" sz="2200" dirty="0" smtClean="0"/>
              <a:t>         Dünya dillerinin söz varlığına Türkçenin verdiği sözlerden en çok bilineni yoğurt olmakla birlikte bacanak,  damga, dolma, düğme, kayık, kazan, köşk, ocak, sarma gibi çok sayıda kelime başka dillere geçmiştir. Çeşitli dillerden alıntıların Türkçeleşmiş biçimleriyle ve Türkçe aracılığıyla başka dillere geçen divan, kahve, kervansaray, kubbe, sultan gibi kelimelerin de eklenmesiyle dünya dillerine geçen kelime sayısının on binin üzerinde olduğu ortaya konulmuştur. (Karaağaç, 2008)</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37</a:t>
            </a:fld>
            <a:endParaRPr lang="tr-TR"/>
          </a:p>
        </p:txBody>
      </p:sp>
    </p:spTree>
    <p:extLst>
      <p:ext uri="{BB962C8B-B14F-4D97-AF65-F5344CB8AC3E}">
        <p14:creationId xmlns:p14="http://schemas.microsoft.com/office/powerpoint/2010/main" xmlns="" val="2483439324"/>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000100" y="979018"/>
            <a:ext cx="6879125" cy="678052"/>
          </a:xfrm>
        </p:spPr>
        <p:txBody>
          <a:bodyPr>
            <a:normAutofit fontScale="90000"/>
          </a:bodyPr>
          <a:lstStyle/>
          <a:p>
            <a:r>
              <a:rPr lang="tr-TR" b="1" dirty="0" smtClean="0">
                <a:solidFill>
                  <a:schemeClr val="accent2">
                    <a:lumMod val="60000"/>
                    <a:lumOff val="40000"/>
                  </a:schemeClr>
                </a:solidFill>
              </a:rPr>
              <a:t>DEĞERLENDİRME SORULARI</a:t>
            </a:r>
            <a:endParaRPr lang="tr-TR" dirty="0">
              <a:solidFill>
                <a:schemeClr val="accent2">
                  <a:lumMod val="60000"/>
                  <a:lumOff val="40000"/>
                </a:schemeClr>
              </a:solidFill>
            </a:endParaRPr>
          </a:p>
        </p:txBody>
      </p:sp>
      <p:sp>
        <p:nvSpPr>
          <p:cNvPr id="3" name="2 İçerik Yer Tutucusu"/>
          <p:cNvSpPr>
            <a:spLocks noGrp="1"/>
          </p:cNvSpPr>
          <p:nvPr>
            <p:ph idx="1"/>
          </p:nvPr>
        </p:nvSpPr>
        <p:spPr>
          <a:xfrm>
            <a:off x="642910" y="1819298"/>
            <a:ext cx="7929618" cy="4610098"/>
          </a:xfrm>
        </p:spPr>
        <p:txBody>
          <a:bodyPr/>
          <a:lstStyle/>
          <a:p>
            <a:pPr>
              <a:lnSpc>
                <a:spcPct val="150000"/>
              </a:lnSpc>
              <a:buNone/>
            </a:pPr>
            <a:r>
              <a:rPr lang="tr-TR" sz="2200" b="1" i="1" dirty="0" smtClean="0">
                <a:solidFill>
                  <a:srgbClr val="0070C0"/>
                </a:solidFill>
              </a:rPr>
              <a:t>	1. Aşağıdaki bilgilerden hangisi </a:t>
            </a:r>
            <a:r>
              <a:rPr lang="tr-TR" sz="2200" b="1" i="1" u="sng" dirty="0" smtClean="0">
                <a:solidFill>
                  <a:srgbClr val="0070C0"/>
                </a:solidFill>
              </a:rPr>
              <a:t>yanlıştır?</a:t>
            </a:r>
            <a:endParaRPr lang="tr-TR" sz="2200" dirty="0" smtClean="0">
              <a:solidFill>
                <a:srgbClr val="0070C0"/>
              </a:solidFill>
            </a:endParaRPr>
          </a:p>
          <a:p>
            <a:pPr>
              <a:lnSpc>
                <a:spcPct val="150000"/>
              </a:lnSpc>
              <a:buNone/>
            </a:pPr>
            <a:r>
              <a:rPr lang="tr-TR" sz="2200" dirty="0" smtClean="0"/>
              <a:t> 	A) Türkçe, Altay dil ailesine mensup sondan eklemeli bir dildir.</a:t>
            </a:r>
          </a:p>
          <a:p>
            <a:pPr>
              <a:lnSpc>
                <a:spcPct val="150000"/>
              </a:lnSpc>
              <a:buNone/>
            </a:pPr>
            <a:r>
              <a:rPr lang="tr-TR" sz="2200" dirty="0" smtClean="0"/>
              <a:t>	B)  İngilizce, Hint-Avrupa dil ailesine mensup çekimli bir dildir.</a:t>
            </a:r>
          </a:p>
          <a:p>
            <a:pPr>
              <a:lnSpc>
                <a:spcPct val="150000"/>
              </a:lnSpc>
              <a:buNone/>
            </a:pPr>
            <a:r>
              <a:rPr lang="tr-TR" sz="2200" dirty="0" smtClean="0"/>
              <a:t>	C) Farsça, Hami-Sami dil ailesine mensup çekimli bir dildir.</a:t>
            </a:r>
          </a:p>
          <a:p>
            <a:pPr>
              <a:lnSpc>
                <a:spcPct val="150000"/>
              </a:lnSpc>
              <a:buNone/>
            </a:pPr>
            <a:r>
              <a:rPr lang="tr-TR" sz="2200" dirty="0" smtClean="0"/>
              <a:t>	D) Afrika dillerinin büyük bir bölümü </a:t>
            </a:r>
            <a:r>
              <a:rPr lang="tr-TR" sz="2200" dirty="0" err="1" smtClean="0"/>
              <a:t>Bantu</a:t>
            </a:r>
            <a:r>
              <a:rPr lang="tr-TR" sz="2200" dirty="0" smtClean="0"/>
              <a:t> dil ailesinin mensubudur.</a:t>
            </a:r>
          </a:p>
          <a:p>
            <a:pPr>
              <a:lnSpc>
                <a:spcPct val="150000"/>
              </a:lnSpc>
              <a:buNone/>
            </a:pPr>
            <a:r>
              <a:rPr lang="tr-TR" sz="2200" dirty="0" smtClean="0"/>
              <a:t>	E) Macarca, Ural dil ailesine mensuptur.</a:t>
            </a:r>
          </a:p>
          <a:p>
            <a:pPr>
              <a:lnSpc>
                <a:spcPct val="150000"/>
              </a:lnSpc>
              <a:buNone/>
            </a:pP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38</a:t>
            </a:fld>
            <a:endParaRPr lang="tr-TR"/>
          </a:p>
        </p:txBody>
      </p:sp>
    </p:spTree>
    <p:extLst>
      <p:ext uri="{BB962C8B-B14F-4D97-AF65-F5344CB8AC3E}">
        <p14:creationId xmlns:p14="http://schemas.microsoft.com/office/powerpoint/2010/main" xmlns="" val="3826908283"/>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428736"/>
            <a:ext cx="7929618" cy="4786346"/>
          </a:xfrm>
        </p:spPr>
        <p:txBody>
          <a:bodyPr/>
          <a:lstStyle/>
          <a:p>
            <a:pPr>
              <a:buNone/>
            </a:pPr>
            <a:r>
              <a:rPr lang="tr-TR" sz="2200" b="1" i="1" dirty="0" smtClean="0">
                <a:solidFill>
                  <a:srgbClr val="0070C0"/>
                </a:solidFill>
              </a:rPr>
              <a:t>	2. Türkçe ile ilgili aşağıdaki ifadelerden hangisi </a:t>
            </a:r>
            <a:r>
              <a:rPr lang="tr-TR" sz="2200" b="1" i="1" u="sng" dirty="0" smtClean="0">
                <a:solidFill>
                  <a:srgbClr val="0070C0"/>
                </a:solidFill>
              </a:rPr>
              <a:t>yanlıştır?</a:t>
            </a:r>
            <a:endParaRPr lang="tr-TR" sz="2200" dirty="0" smtClean="0">
              <a:solidFill>
                <a:srgbClr val="0070C0"/>
              </a:solidFill>
            </a:endParaRPr>
          </a:p>
          <a:p>
            <a:pPr>
              <a:buNone/>
            </a:pPr>
            <a:r>
              <a:rPr lang="tr-TR" sz="2200" dirty="0" smtClean="0">
                <a:solidFill>
                  <a:srgbClr val="0070C0"/>
                </a:solidFill>
              </a:rPr>
              <a:t> </a:t>
            </a:r>
          </a:p>
          <a:p>
            <a:pPr>
              <a:lnSpc>
                <a:spcPct val="150000"/>
              </a:lnSpc>
              <a:buNone/>
            </a:pPr>
            <a:r>
              <a:rPr lang="tr-TR" sz="2200" dirty="0" smtClean="0"/>
              <a:t>	A) Türkiye Türkçesi, Türk lehçeleri sınıflandırmasında Batı Türkçesi veya Oğuz-Türkmen koluna dahil edilir.</a:t>
            </a:r>
          </a:p>
          <a:p>
            <a:pPr>
              <a:lnSpc>
                <a:spcPct val="150000"/>
              </a:lnSpc>
              <a:buNone/>
            </a:pPr>
            <a:r>
              <a:rPr lang="tr-TR" sz="2200" dirty="0" smtClean="0"/>
              <a:t>	B) Çuvaş Türkçesi ve Yakut Türkçesi Türkçenin ağızlarıdır.</a:t>
            </a:r>
          </a:p>
          <a:p>
            <a:pPr>
              <a:lnSpc>
                <a:spcPct val="150000"/>
              </a:lnSpc>
              <a:buNone/>
            </a:pPr>
            <a:r>
              <a:rPr lang="tr-TR" sz="2200" dirty="0" smtClean="0"/>
              <a:t>	C) Dünyada en çok konuşulan dillerden birisidir.</a:t>
            </a:r>
          </a:p>
          <a:p>
            <a:pPr>
              <a:lnSpc>
                <a:spcPct val="150000"/>
              </a:lnSpc>
              <a:buNone/>
            </a:pPr>
            <a:r>
              <a:rPr lang="tr-TR" sz="2200" dirty="0" smtClean="0"/>
              <a:t>	D) Türkiye Türkçesinde, İstanbul ağzı yazı dilinin omurgası olarak belirlenmiştir.</a:t>
            </a:r>
          </a:p>
          <a:p>
            <a:pPr>
              <a:lnSpc>
                <a:spcPct val="150000"/>
              </a:lnSpc>
              <a:buNone/>
            </a:pPr>
            <a:r>
              <a:rPr lang="tr-TR" sz="2200" dirty="0" smtClean="0"/>
              <a:t>	E) Türkçe sondan eklemeli bir dildir.</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39</a:t>
            </a:fld>
            <a:endParaRPr lang="tr-TR"/>
          </a:p>
        </p:txBody>
      </p:sp>
    </p:spTree>
    <p:extLst>
      <p:ext uri="{BB962C8B-B14F-4D97-AF65-F5344CB8AC3E}">
        <p14:creationId xmlns:p14="http://schemas.microsoft.com/office/powerpoint/2010/main" xmlns="" val="228410634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428736"/>
            <a:ext cx="7929618" cy="5000660"/>
          </a:xfrm>
        </p:spPr>
        <p:txBody>
          <a:bodyPr>
            <a:normAutofit lnSpcReduction="10000"/>
          </a:bodyPr>
          <a:lstStyle/>
          <a:p>
            <a:pPr marL="0" indent="0" algn="just">
              <a:lnSpc>
                <a:spcPct val="150000"/>
              </a:lnSpc>
              <a:buNone/>
            </a:pPr>
            <a:r>
              <a:rPr lang="tr-TR" sz="2200" dirty="0" smtClean="0"/>
              <a:t>	</a:t>
            </a:r>
          </a:p>
          <a:p>
            <a:pPr marL="0" indent="0" algn="just">
              <a:lnSpc>
                <a:spcPct val="150000"/>
              </a:lnSpc>
              <a:buNone/>
            </a:pPr>
            <a:r>
              <a:rPr lang="tr-TR" sz="2200" dirty="0" smtClean="0"/>
              <a:t>         Bu varsayıma göre kelimelerin birçoğu, insanların duygulanmaları sırasında çıkarmış oldukları ünlemlerden oluşmuştur. İnsanlar çeşitli durumlar karşısında ruh ve bedenle ilgili duygularının etkisiyle hayret veya hayranlık ifade eden sesler çıkarırlar. </a:t>
            </a:r>
          </a:p>
          <a:p>
            <a:pPr marL="0" indent="0" algn="just">
              <a:lnSpc>
                <a:spcPct val="150000"/>
              </a:lnSpc>
              <a:buNone/>
            </a:pPr>
            <a:r>
              <a:rPr lang="tr-TR" sz="2200" dirty="0"/>
              <a:t> </a:t>
            </a:r>
            <a:r>
              <a:rPr lang="tr-TR" sz="2200" dirty="0" smtClean="0"/>
              <a:t>         Bunlardan bir kısmı insanın elinde olmadan çıkmakta ve çeşitli duygularını yansıtmaktadır: ah, of, ıh, aha, uf vb. İşte bunlar gibi ünlemlerin sonradan kelimelere dönüştüğü ve çeşitli kavramları karşıladığı ileri sürülmüştür.</a:t>
            </a:r>
          </a:p>
        </p:txBody>
      </p:sp>
      <p:sp>
        <p:nvSpPr>
          <p:cNvPr id="6" name="5 Başlık"/>
          <p:cNvSpPr>
            <a:spLocks noGrp="1"/>
          </p:cNvSpPr>
          <p:nvPr>
            <p:ph type="title"/>
          </p:nvPr>
        </p:nvSpPr>
        <p:spPr>
          <a:xfrm>
            <a:off x="1071538" y="1052736"/>
            <a:ext cx="7280945" cy="530253"/>
          </a:xfrm>
        </p:spPr>
        <p:txBody>
          <a:bodyPr/>
          <a:lstStyle/>
          <a:p>
            <a:r>
              <a:rPr lang="tr-TR" sz="2800" b="1" dirty="0" smtClean="0">
                <a:solidFill>
                  <a:schemeClr val="accent2">
                    <a:lumMod val="60000"/>
                    <a:lumOff val="40000"/>
                  </a:schemeClr>
                </a:solidFill>
              </a:rPr>
              <a:t>B. Ünlemleri Temel Alan Görüş</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786884" y="111547"/>
            <a:ext cx="3308161" cy="361341"/>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a:t>
            </a:fld>
            <a:endParaRPr lang="tr-T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604984"/>
            <a:ext cx="7858180" cy="4538660"/>
          </a:xfrm>
        </p:spPr>
        <p:txBody>
          <a:bodyPr/>
          <a:lstStyle/>
          <a:p>
            <a:pPr>
              <a:buNone/>
            </a:pPr>
            <a:r>
              <a:rPr lang="tr-TR" sz="2200" b="1" i="1" dirty="0" smtClean="0">
                <a:solidFill>
                  <a:srgbClr val="0070C0"/>
                </a:solidFill>
              </a:rPr>
              <a:t>3. Aşağıdakilerden hangisinde bilgi yanlışlığı </a:t>
            </a:r>
            <a:r>
              <a:rPr lang="tr-TR" sz="2200" b="1" i="1" u="sng" dirty="0" smtClean="0">
                <a:solidFill>
                  <a:srgbClr val="0070C0"/>
                </a:solidFill>
              </a:rPr>
              <a:t>vardır</a:t>
            </a:r>
            <a:r>
              <a:rPr lang="tr-TR" sz="2200" b="1" i="1" dirty="0" smtClean="0">
                <a:solidFill>
                  <a:srgbClr val="0070C0"/>
                </a:solidFill>
              </a:rPr>
              <a:t>?</a:t>
            </a:r>
            <a:endParaRPr lang="tr-TR" sz="2200" dirty="0" smtClean="0">
              <a:solidFill>
                <a:srgbClr val="0070C0"/>
              </a:solidFill>
            </a:endParaRPr>
          </a:p>
          <a:p>
            <a:pPr>
              <a:buNone/>
            </a:pPr>
            <a:r>
              <a:rPr lang="tr-TR" sz="2200" dirty="0" smtClean="0">
                <a:solidFill>
                  <a:srgbClr val="0070C0"/>
                </a:solidFill>
              </a:rPr>
              <a:t> </a:t>
            </a:r>
          </a:p>
          <a:p>
            <a:pPr>
              <a:lnSpc>
                <a:spcPct val="150000"/>
              </a:lnSpc>
              <a:buNone/>
            </a:pPr>
            <a:r>
              <a:rPr lang="tr-TR" sz="2200" dirty="0" smtClean="0"/>
              <a:t>A) Hint-Avrupa dil ailesinin üyelerinden biri de Arapçadır.</a:t>
            </a:r>
          </a:p>
          <a:p>
            <a:pPr>
              <a:lnSpc>
                <a:spcPct val="150000"/>
              </a:lnSpc>
              <a:buNone/>
            </a:pPr>
            <a:r>
              <a:rPr lang="tr-TR" sz="2200" dirty="0" smtClean="0"/>
              <a:t>B) Çekimli dillerde kökler değişime uğrar, sabit değildir.</a:t>
            </a:r>
          </a:p>
          <a:p>
            <a:pPr algn="l">
              <a:lnSpc>
                <a:spcPct val="150000"/>
              </a:lnSpc>
              <a:buNone/>
            </a:pPr>
            <a:r>
              <a:rPr lang="tr-TR" sz="2200" dirty="0" smtClean="0"/>
              <a:t>C) Tek heceli dillerde kavramlar; vurgu ve tonlama sistemlerinde farklılık yaratılarak karşılanır.</a:t>
            </a:r>
          </a:p>
          <a:p>
            <a:pPr>
              <a:lnSpc>
                <a:spcPct val="150000"/>
              </a:lnSpc>
              <a:buNone/>
            </a:pPr>
            <a:r>
              <a:rPr lang="tr-TR" sz="2200" dirty="0" smtClean="0"/>
              <a:t>D) Eklemeli dillerde kökler değişmez, sabittir.</a:t>
            </a:r>
          </a:p>
          <a:p>
            <a:pPr>
              <a:lnSpc>
                <a:spcPct val="150000"/>
              </a:lnSpc>
              <a:buNone/>
            </a:pPr>
            <a:r>
              <a:rPr lang="tr-TR" sz="2200" dirty="0" smtClean="0"/>
              <a:t>E) Altay dil ailesine giren diller sondan eklemelidir.</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40</a:t>
            </a:fld>
            <a:endParaRPr lang="tr-TR"/>
          </a:p>
        </p:txBody>
      </p:sp>
    </p:spTree>
    <p:extLst>
      <p:ext uri="{BB962C8B-B14F-4D97-AF65-F5344CB8AC3E}">
        <p14:creationId xmlns:p14="http://schemas.microsoft.com/office/powerpoint/2010/main" xmlns="" val="12552427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604984"/>
            <a:ext cx="7715304" cy="4681536"/>
          </a:xfrm>
        </p:spPr>
        <p:txBody>
          <a:bodyPr/>
          <a:lstStyle/>
          <a:p>
            <a:pPr>
              <a:buNone/>
            </a:pPr>
            <a:r>
              <a:rPr lang="tr-TR" sz="2200" b="1" i="1" dirty="0" smtClean="0">
                <a:solidFill>
                  <a:srgbClr val="0070C0"/>
                </a:solidFill>
              </a:rPr>
              <a:t>	4. Kelimelerin ek almadığı, kelimelerin cümle içinde yer değiştirmesiyle cümlede anlamın sağlandığı, vurgu ve tonlamanın önemli olduğu dillerdir. En tipik temsilcisinin Çince olduğu bu diller yapı bakımından hangi diller grubuna girer?</a:t>
            </a:r>
            <a:endParaRPr lang="tr-TR" sz="2200" dirty="0" smtClean="0">
              <a:solidFill>
                <a:srgbClr val="0070C0"/>
              </a:solidFill>
            </a:endParaRPr>
          </a:p>
          <a:p>
            <a:pPr>
              <a:buNone/>
            </a:pPr>
            <a:r>
              <a:rPr lang="tr-TR" sz="2200" dirty="0" smtClean="0">
                <a:solidFill>
                  <a:srgbClr val="0070C0"/>
                </a:solidFill>
              </a:rPr>
              <a:t> </a:t>
            </a:r>
          </a:p>
          <a:p>
            <a:pPr>
              <a:buNone/>
            </a:pPr>
            <a:r>
              <a:rPr lang="tr-TR" sz="2200" dirty="0" smtClean="0"/>
              <a:t>	A) Yapılarına Göre Diller  </a:t>
            </a:r>
          </a:p>
          <a:p>
            <a:pPr>
              <a:buNone/>
            </a:pPr>
            <a:r>
              <a:rPr lang="tr-TR" sz="2200" dirty="0" smtClean="0"/>
              <a:t>	B) Tek Heceli Diller  </a:t>
            </a:r>
          </a:p>
          <a:p>
            <a:pPr>
              <a:buNone/>
            </a:pPr>
            <a:r>
              <a:rPr lang="tr-TR" sz="2200" dirty="0" smtClean="0"/>
              <a:t>	C) Köken Bakımından Diller </a:t>
            </a:r>
          </a:p>
          <a:p>
            <a:pPr>
              <a:buNone/>
            </a:pPr>
            <a:r>
              <a:rPr lang="tr-TR" sz="2200" dirty="0" smtClean="0"/>
              <a:t>	D) Çekimli Diller  </a:t>
            </a:r>
          </a:p>
          <a:p>
            <a:pPr>
              <a:buNone/>
            </a:pPr>
            <a:r>
              <a:rPr lang="tr-TR" sz="2200" dirty="0" smtClean="0"/>
              <a:t>	E) Eklemeli Diller</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41</a:t>
            </a:fld>
            <a:endParaRPr lang="tr-TR"/>
          </a:p>
        </p:txBody>
      </p:sp>
    </p:spTree>
    <p:extLst>
      <p:ext uri="{BB962C8B-B14F-4D97-AF65-F5344CB8AC3E}">
        <p14:creationId xmlns:p14="http://schemas.microsoft.com/office/powerpoint/2010/main" xmlns="" val="22293138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604984"/>
            <a:ext cx="7715304" cy="4681536"/>
          </a:xfrm>
        </p:spPr>
        <p:txBody>
          <a:bodyPr/>
          <a:lstStyle/>
          <a:p>
            <a:pPr>
              <a:buNone/>
            </a:pPr>
            <a:r>
              <a:rPr lang="tr-TR" sz="2200" b="1" i="1" dirty="0" smtClean="0">
                <a:solidFill>
                  <a:srgbClr val="0070C0"/>
                </a:solidFill>
              </a:rPr>
              <a:t>	5. Türkçe hem yapı bakımından hem de kaynak (köken) bakımından aşağıdaki gruplandırmaların hangisinde </a:t>
            </a:r>
            <a:r>
              <a:rPr lang="tr-TR" sz="2200" b="1" i="1" u="sng" dirty="0" smtClean="0">
                <a:solidFill>
                  <a:srgbClr val="0070C0"/>
                </a:solidFill>
              </a:rPr>
              <a:t>yer almaktadır</a:t>
            </a:r>
            <a:r>
              <a:rPr lang="tr-TR" sz="2200" b="1" i="1" dirty="0" smtClean="0">
                <a:solidFill>
                  <a:srgbClr val="0070C0"/>
                </a:solidFill>
              </a:rPr>
              <a:t>?</a:t>
            </a:r>
            <a:endParaRPr lang="tr-TR" sz="2200" dirty="0" smtClean="0">
              <a:solidFill>
                <a:srgbClr val="0070C0"/>
              </a:solidFill>
            </a:endParaRPr>
          </a:p>
          <a:p>
            <a:pPr>
              <a:buNone/>
            </a:pPr>
            <a:r>
              <a:rPr lang="tr-TR" sz="2200" dirty="0" smtClean="0">
                <a:solidFill>
                  <a:srgbClr val="0070C0"/>
                </a:solidFill>
              </a:rPr>
              <a:t> </a:t>
            </a:r>
          </a:p>
          <a:p>
            <a:pPr>
              <a:lnSpc>
                <a:spcPct val="150000"/>
              </a:lnSpc>
              <a:buNone/>
            </a:pPr>
            <a:r>
              <a:rPr lang="tr-TR" sz="2200" dirty="0" smtClean="0"/>
              <a:t>	A) Eklemeli diller + Altay </a:t>
            </a:r>
          </a:p>
          <a:p>
            <a:pPr>
              <a:lnSpc>
                <a:spcPct val="150000"/>
              </a:lnSpc>
              <a:buNone/>
            </a:pPr>
            <a:r>
              <a:rPr lang="tr-TR" sz="2200" dirty="0" smtClean="0"/>
              <a:t>	B) Çekimli diller + Hami-Sami </a:t>
            </a:r>
          </a:p>
          <a:p>
            <a:pPr>
              <a:lnSpc>
                <a:spcPct val="150000"/>
              </a:lnSpc>
              <a:buNone/>
            </a:pPr>
            <a:r>
              <a:rPr lang="tr-TR" sz="2200" dirty="0" smtClean="0"/>
              <a:t>	C) Tek heceli dilleri + Çin-Tibet </a:t>
            </a:r>
          </a:p>
          <a:p>
            <a:pPr>
              <a:lnSpc>
                <a:spcPct val="150000"/>
              </a:lnSpc>
              <a:buNone/>
            </a:pPr>
            <a:r>
              <a:rPr lang="tr-TR" sz="2200" dirty="0" smtClean="0"/>
              <a:t>	D) Tek heceli diller + Hint-Avrupa</a:t>
            </a:r>
          </a:p>
          <a:p>
            <a:pPr>
              <a:lnSpc>
                <a:spcPct val="150000"/>
              </a:lnSpc>
              <a:buNone/>
            </a:pPr>
            <a:r>
              <a:rPr lang="tr-TR" sz="2200" dirty="0" smtClean="0"/>
              <a:t>	E) Çekimli diller + Ural </a:t>
            </a:r>
            <a:endParaRPr lang="tr-TR" sz="2200" dirty="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42</a:t>
            </a:fld>
            <a:endParaRPr lang="tr-TR"/>
          </a:p>
        </p:txBody>
      </p:sp>
    </p:spTree>
    <p:extLst>
      <p:ext uri="{BB962C8B-B14F-4D97-AF65-F5344CB8AC3E}">
        <p14:creationId xmlns:p14="http://schemas.microsoft.com/office/powerpoint/2010/main" xmlns="" val="259583402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714348" y="1604984"/>
            <a:ext cx="7643866" cy="4467222"/>
          </a:xfrm>
        </p:spPr>
        <p:txBody>
          <a:bodyPr>
            <a:normAutofit lnSpcReduction="10000"/>
          </a:bodyPr>
          <a:lstStyle/>
          <a:p>
            <a:pPr>
              <a:lnSpc>
                <a:spcPct val="150000"/>
              </a:lnSpc>
              <a:buNone/>
            </a:pPr>
            <a:r>
              <a:rPr lang="tr-TR" sz="2200" b="1" i="1" dirty="0" smtClean="0">
                <a:solidFill>
                  <a:srgbClr val="0070C0"/>
                </a:solidFill>
              </a:rPr>
              <a:t>	6. Aşağıdaki dillerden hangisi köken (kaynak) bakımından Türkçeye en yakındır? </a:t>
            </a:r>
            <a:endParaRPr lang="tr-TR" sz="2200" dirty="0" smtClean="0">
              <a:solidFill>
                <a:srgbClr val="0070C0"/>
              </a:solidFill>
            </a:endParaRPr>
          </a:p>
          <a:p>
            <a:pPr>
              <a:lnSpc>
                <a:spcPct val="150000"/>
              </a:lnSpc>
              <a:buNone/>
            </a:pPr>
            <a:r>
              <a:rPr lang="tr-TR" sz="2200" dirty="0" smtClean="0">
                <a:solidFill>
                  <a:srgbClr val="0070C0"/>
                </a:solidFill>
              </a:rPr>
              <a:t> </a:t>
            </a:r>
            <a:r>
              <a:rPr lang="tr-TR" sz="2200" dirty="0" smtClean="0"/>
              <a:t>A) Yunanca       		</a:t>
            </a:r>
          </a:p>
          <a:p>
            <a:pPr>
              <a:lnSpc>
                <a:spcPct val="150000"/>
              </a:lnSpc>
              <a:buNone/>
            </a:pPr>
            <a:r>
              <a:rPr lang="tr-TR" sz="2200" dirty="0" smtClean="0"/>
              <a:t>B) Hintçe</a:t>
            </a:r>
          </a:p>
          <a:p>
            <a:pPr>
              <a:lnSpc>
                <a:spcPct val="150000"/>
              </a:lnSpc>
              <a:buNone/>
            </a:pPr>
            <a:r>
              <a:rPr lang="tr-TR" sz="2200" dirty="0" smtClean="0"/>
              <a:t>C) Fransızca       		</a:t>
            </a:r>
          </a:p>
          <a:p>
            <a:pPr>
              <a:lnSpc>
                <a:spcPct val="150000"/>
              </a:lnSpc>
              <a:buNone/>
            </a:pPr>
            <a:r>
              <a:rPr lang="tr-TR" sz="2200" dirty="0" smtClean="0"/>
              <a:t>D) Moğolca         </a:t>
            </a:r>
          </a:p>
          <a:p>
            <a:pPr>
              <a:lnSpc>
                <a:spcPct val="150000"/>
              </a:lnSpc>
              <a:buNone/>
            </a:pPr>
            <a:r>
              <a:rPr lang="tr-TR" sz="2200" dirty="0" smtClean="0"/>
              <a:t>E) Arapça  </a:t>
            </a:r>
          </a:p>
          <a:p>
            <a:pPr>
              <a:lnSpc>
                <a:spcPct val="150000"/>
              </a:lnSpc>
              <a:buNone/>
            </a:pPr>
            <a:r>
              <a:rPr lang="tr-TR" sz="2200" b="1" dirty="0" smtClean="0"/>
              <a:t> </a:t>
            </a:r>
            <a:endParaRPr lang="tr-TR" sz="2200" dirty="0" smtClean="0"/>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43</a:t>
            </a:fld>
            <a:endParaRPr lang="tr-TR"/>
          </a:p>
        </p:txBody>
      </p:sp>
    </p:spTree>
    <p:extLst>
      <p:ext uri="{BB962C8B-B14F-4D97-AF65-F5344CB8AC3E}">
        <p14:creationId xmlns:p14="http://schemas.microsoft.com/office/powerpoint/2010/main" xmlns="" val="171605203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928726" y="1214422"/>
            <a:ext cx="8703848" cy="4608512"/>
          </a:xfrm>
        </p:spPr>
        <p:txBody>
          <a:bodyPr/>
          <a:lstStyle/>
          <a:p>
            <a:pPr algn="r">
              <a:lnSpc>
                <a:spcPct val="150000"/>
              </a:lnSpc>
              <a:buNone/>
            </a:pPr>
            <a:r>
              <a:rPr lang="tr-TR" b="1" dirty="0" smtClean="0">
                <a:solidFill>
                  <a:schemeClr val="accent2">
                    <a:lumMod val="60000"/>
                    <a:lumOff val="40000"/>
                  </a:schemeClr>
                </a:solidFill>
              </a:rPr>
              <a:t>Cevaplar</a:t>
            </a:r>
            <a:r>
              <a:rPr lang="tr-TR" dirty="0" smtClean="0">
                <a:solidFill>
                  <a:schemeClr val="accent2">
                    <a:lumMod val="60000"/>
                    <a:lumOff val="40000"/>
                  </a:schemeClr>
                </a:solidFill>
              </a:rPr>
              <a:t>: </a:t>
            </a:r>
            <a:r>
              <a:rPr lang="tr-TR" b="1" dirty="0" smtClean="0">
                <a:solidFill>
                  <a:schemeClr val="accent2">
                    <a:lumMod val="60000"/>
                    <a:lumOff val="40000"/>
                  </a:schemeClr>
                </a:solidFill>
              </a:rPr>
              <a:t>1. C    2. B    3. A   4. B   5. A  6. D</a:t>
            </a:r>
            <a:endParaRPr lang="tr-TR" dirty="0">
              <a:solidFill>
                <a:schemeClr val="accent2">
                  <a:lumMod val="60000"/>
                  <a:lumOff val="40000"/>
                </a:schemeClr>
              </a:solidFill>
            </a:endParaRPr>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44</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smtClean="0">
                <a:solidFill>
                  <a:schemeClr val="accent2">
                    <a:lumMod val="60000"/>
                    <a:lumOff val="40000"/>
                  </a:schemeClr>
                </a:solidFill>
              </a:rPr>
              <a:t>KAYNAKÇA</a:t>
            </a:r>
            <a:endParaRPr lang="tr-TR" b="1" dirty="0">
              <a:solidFill>
                <a:schemeClr val="accent2">
                  <a:lumMod val="60000"/>
                  <a:lumOff val="40000"/>
                </a:schemeClr>
              </a:solidFill>
            </a:endParaRPr>
          </a:p>
        </p:txBody>
      </p:sp>
      <p:sp>
        <p:nvSpPr>
          <p:cNvPr id="3" name="2 İçerik Yer Tutucusu"/>
          <p:cNvSpPr>
            <a:spLocks noGrp="1"/>
          </p:cNvSpPr>
          <p:nvPr>
            <p:ph idx="1"/>
          </p:nvPr>
        </p:nvSpPr>
        <p:spPr/>
        <p:txBody>
          <a:bodyPr/>
          <a:lstStyle/>
          <a:p>
            <a:pPr>
              <a:spcBef>
                <a:spcPts val="1800"/>
              </a:spcBef>
            </a:pPr>
            <a:r>
              <a:rPr lang="tr-TR" sz="2200" dirty="0" smtClean="0"/>
              <a:t>KARAAĞAÇ, </a:t>
            </a:r>
            <a:r>
              <a:rPr lang="tr-TR" sz="2200" dirty="0" err="1" smtClean="0"/>
              <a:t>Günay</a:t>
            </a:r>
            <a:r>
              <a:rPr lang="tr-TR" sz="2200" dirty="0" smtClean="0"/>
              <a:t> (2008), </a:t>
            </a:r>
            <a:r>
              <a:rPr lang="tr-TR" sz="2200" i="1" dirty="0" smtClean="0"/>
              <a:t>Türkçe </a:t>
            </a:r>
            <a:r>
              <a:rPr lang="tr-TR" sz="2200" i="1" dirty="0" err="1" smtClean="0"/>
              <a:t>Verintiler</a:t>
            </a:r>
            <a:r>
              <a:rPr lang="tr-TR" sz="2200" i="1" dirty="0" smtClean="0"/>
              <a:t> Sözlüğü</a:t>
            </a:r>
            <a:r>
              <a:rPr lang="tr-TR" sz="2200" dirty="0" smtClean="0"/>
              <a:t>, Ankara: Türk Dil Kurumu Yayınları.</a:t>
            </a:r>
          </a:p>
          <a:p>
            <a:pPr>
              <a:spcBef>
                <a:spcPts val="1800"/>
              </a:spcBef>
            </a:pPr>
            <a:r>
              <a:rPr lang="tr-TR" sz="2200" dirty="0" smtClean="0"/>
              <a:t>KORKMAZ, Zeynep (2005), Türk Dili ve Kompozisyon , Ankara: Ekin Kitabevi.</a:t>
            </a:r>
          </a:p>
          <a:p>
            <a:pPr>
              <a:spcBef>
                <a:spcPts val="1800"/>
              </a:spcBef>
            </a:pPr>
            <a:r>
              <a:rPr lang="tr-TR" sz="2200" dirty="0" smtClean="0"/>
              <a:t>KORKMAZ, Zeynep (2005), Türk Dili Üzerine Araştırmalar, Ankara: Türk Dil Kurumu Yayınları.</a:t>
            </a:r>
          </a:p>
          <a:p>
            <a:pPr>
              <a:spcBef>
                <a:spcPts val="1800"/>
              </a:spcBef>
            </a:pPr>
            <a:r>
              <a:rPr lang="tr-TR" sz="2200" dirty="0" smtClean="0"/>
              <a:t>Türkçe Sözlük, 2011, Ankara: (11. Baskı), Türk Dil Kurumu Yayınları.</a:t>
            </a: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45</a:t>
            </a:fld>
            <a:endParaRPr lang="tr-TR"/>
          </a:p>
        </p:txBody>
      </p:sp>
    </p:spTree>
    <p:extLst>
      <p:ext uri="{BB962C8B-B14F-4D97-AF65-F5344CB8AC3E}">
        <p14:creationId xmlns:p14="http://schemas.microsoft.com/office/powerpoint/2010/main" xmlns="" val="31525919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642910" y="1733553"/>
            <a:ext cx="7786742" cy="4552967"/>
          </a:xfrm>
        </p:spPr>
        <p:txBody>
          <a:bodyPr/>
          <a:lstStyle/>
          <a:p>
            <a:pPr marL="0" indent="0" algn="just">
              <a:lnSpc>
                <a:spcPct val="150000"/>
              </a:lnSpc>
              <a:buNone/>
            </a:pPr>
            <a:r>
              <a:rPr lang="tr-TR" sz="2200" dirty="0" smtClean="0"/>
              <a:t>         Bu kurama göre dildeki ilk kelimeler, insanların bir arada, toplu hâlde iş görürken anlaşmak amacıyla çıkardıkları seslerden oluşmuştur. </a:t>
            </a:r>
          </a:p>
          <a:p>
            <a:pPr marL="0" indent="0" algn="just">
              <a:lnSpc>
                <a:spcPct val="150000"/>
              </a:lnSpc>
              <a:buNone/>
            </a:pPr>
            <a:r>
              <a:rPr lang="tr-TR" sz="2200" dirty="0" smtClean="0"/>
              <a:t>            Örneğin birlikte bir şey kaldırırken çıkarılan “hop” sesi gibi. Burada konuşma ve düşünme yeteneği uyandıran etmenin ortak çalışma olduğu kabul edilmektedir.</a:t>
            </a:r>
          </a:p>
        </p:txBody>
      </p:sp>
      <p:sp>
        <p:nvSpPr>
          <p:cNvPr id="6" name="5 Başlık"/>
          <p:cNvSpPr>
            <a:spLocks noGrp="1"/>
          </p:cNvSpPr>
          <p:nvPr>
            <p:ph type="title"/>
          </p:nvPr>
        </p:nvSpPr>
        <p:spPr>
          <a:xfrm>
            <a:off x="1142976" y="1052736"/>
            <a:ext cx="7252986" cy="557835"/>
          </a:xfrm>
        </p:spPr>
        <p:txBody>
          <a:bodyPr/>
          <a:lstStyle/>
          <a:p>
            <a:r>
              <a:rPr lang="tr-TR" sz="2800" b="1" dirty="0" smtClean="0">
                <a:solidFill>
                  <a:schemeClr val="accent2">
                    <a:lumMod val="60000"/>
                    <a:lumOff val="40000"/>
                  </a:schemeClr>
                </a:solidFill>
              </a:rPr>
              <a:t> C. İş Kuramı</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5</a:t>
            </a:fld>
            <a:endParaRPr lang="tr-T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2800" dirty="0" smtClean="0"/>
              <a:t>         D. Güneş Dil Teorisi</a:t>
            </a:r>
            <a:endParaRPr lang="tr-TR" sz="2800" dirty="0"/>
          </a:p>
        </p:txBody>
      </p:sp>
      <p:sp>
        <p:nvSpPr>
          <p:cNvPr id="3" name="2 İçerik Yer Tutucusu"/>
          <p:cNvSpPr>
            <a:spLocks noGrp="1"/>
          </p:cNvSpPr>
          <p:nvPr>
            <p:ph idx="1"/>
          </p:nvPr>
        </p:nvSpPr>
        <p:spPr/>
        <p:txBody>
          <a:bodyPr/>
          <a:lstStyle/>
          <a:p>
            <a:pPr marL="68580" indent="0">
              <a:buNone/>
            </a:pPr>
            <a:r>
              <a:rPr lang="tr-TR" dirty="0" smtClean="0"/>
              <a:t>          </a:t>
            </a:r>
            <a:r>
              <a:rPr lang="tr-TR" sz="2200" dirty="0" smtClean="0"/>
              <a:t>Güneş Dil Teorisi, Türk dilinin eskiliği ve başka dillere kaynaklık ettiği görüşünden doğmuştur. Viyanalı dilci F. </a:t>
            </a:r>
            <a:r>
              <a:rPr lang="tr-TR" sz="2200" dirty="0" err="1" smtClean="0"/>
              <a:t>Kvergic’in</a:t>
            </a:r>
            <a:r>
              <a:rPr lang="tr-TR" sz="2200" dirty="0" smtClean="0"/>
              <a:t> Atatürk’e göndermiş olduğu basılmamış bir inceleme, bu teoriye kaynaklık etmiştir. </a:t>
            </a:r>
          </a:p>
          <a:p>
            <a:pPr marL="68580" indent="0">
              <a:buNone/>
            </a:pPr>
            <a:r>
              <a:rPr lang="tr-TR" sz="2200" dirty="0" smtClean="0"/>
              <a:t>           Bu incelemede </a:t>
            </a:r>
            <a:r>
              <a:rPr lang="tr-TR" sz="2200" dirty="0" err="1" smtClean="0"/>
              <a:t>Kvergic</a:t>
            </a:r>
            <a:r>
              <a:rPr lang="tr-TR" sz="2200" dirty="0" smtClean="0"/>
              <a:t>; Moğol, Mançu-Tunguz dilleri ile Fin, Macar, Japon, Hitit dilleri arasında yakınlık olduğunu  ortaya koymayı amaçlayan deliller üzerinde durmuştur. Atatürk, bu teorideki esas fikri geliştirmiştir ve böylece Güneş Dil Teorisi ortaya çıkmıştır. </a:t>
            </a:r>
          </a:p>
          <a:p>
            <a:pPr>
              <a:buNone/>
            </a:pPr>
            <a:endParaRPr lang="tr-TR" sz="2200"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6</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a:bodyPr>
          <a:lstStyle/>
          <a:p>
            <a:pPr marL="68580" indent="0">
              <a:buNone/>
            </a:pPr>
            <a:r>
              <a:rPr lang="tr-TR" sz="2200" dirty="0" smtClean="0"/>
              <a:t>         Atatürk tarafından hazırlanan Etimoloji, Morfoloji ve Fonetik Bakımından Türk Dili: Notlar başlıklı kitapçıkta bu teorinin okunduğu ve ondan yararlanıldığı ifade edilmiştir. Atatürk, </a:t>
            </a:r>
            <a:r>
              <a:rPr lang="tr-TR" sz="2200" dirty="0" err="1" smtClean="0"/>
              <a:t>Kvergic’in</a:t>
            </a:r>
            <a:r>
              <a:rPr lang="tr-TR" sz="2200" dirty="0" smtClean="0"/>
              <a:t> görüşleri ile Türk dilinin kaynaklarına ulaşma amacı ile ilgilenmiş ve bu amaç, ifadesini Güneş Dil Teorisi’nde bulmuştur. (Zeynep Korkmaz, Türk Dili Üzerine Araştırmalar)	</a:t>
            </a:r>
            <a:endParaRPr lang="tr-TR" sz="2200" dirty="0"/>
          </a:p>
        </p:txBody>
      </p:sp>
      <p:sp>
        <p:nvSpPr>
          <p:cNvPr id="4" name="3 Veri Yer Tutucusu"/>
          <p:cNvSpPr>
            <a:spLocks noGrp="1"/>
          </p:cNvSpPr>
          <p:nvPr>
            <p:ph type="dt" sz="half" idx="10"/>
          </p:nvPr>
        </p:nvSpPr>
        <p:spPr/>
        <p:txBody>
          <a:bodyPr/>
          <a:lstStyle/>
          <a:p>
            <a:r>
              <a:rPr lang="en-US" smtClean="0"/>
              <a:t>TÜRK DİLİ - 2019</a:t>
            </a:r>
            <a:endParaRPr lang="tr-TR" dirty="0"/>
          </a:p>
        </p:txBody>
      </p:sp>
      <p:sp>
        <p:nvSpPr>
          <p:cNvPr id="5" name="4 Altbilgi Yer Tutucusu"/>
          <p:cNvSpPr>
            <a:spLocks noGrp="1"/>
          </p:cNvSpPr>
          <p:nvPr>
            <p:ph type="ftr" sz="quarter" idx="11"/>
          </p:nvPr>
        </p:nvSpPr>
        <p:spPr/>
        <p:txBody>
          <a:bodyPr/>
          <a:lstStyle/>
          <a:p>
            <a:r>
              <a:rPr lang="tr-TR" smtClean="0"/>
              <a:t>Çukurova Üniversitesi Türk Dili Bölümü</a:t>
            </a:r>
            <a:endParaRPr lang="tr-TR" dirty="0" smtClean="0"/>
          </a:p>
        </p:txBody>
      </p:sp>
      <p:sp>
        <p:nvSpPr>
          <p:cNvPr id="6" name="5 Slayt Numarası Yer Tutucusu"/>
          <p:cNvSpPr>
            <a:spLocks noGrp="1"/>
          </p:cNvSpPr>
          <p:nvPr>
            <p:ph type="sldNum" sz="quarter" idx="12"/>
          </p:nvPr>
        </p:nvSpPr>
        <p:spPr/>
        <p:txBody>
          <a:bodyPr/>
          <a:lstStyle/>
          <a:p>
            <a:fld id="{1BD32E9B-782C-495C-8D4F-D85C593FAEB2}" type="slidenum">
              <a:rPr lang="tr-TR" smtClean="0"/>
              <a:pPr/>
              <a:t>7</a:t>
            </a:fld>
            <a:endParaRPr lang="tr-TR"/>
          </a:p>
        </p:txBody>
      </p:sp>
    </p:spTree>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20000"/>
          </a:bodyPr>
          <a:lstStyle/>
          <a:p>
            <a:pPr marL="68580" indent="0">
              <a:buNone/>
            </a:pPr>
            <a:r>
              <a:rPr lang="tr-TR" dirty="0" smtClean="0"/>
              <a:t>        Dilin </a:t>
            </a:r>
            <a:r>
              <a:rPr lang="tr-TR" dirty="0"/>
              <a:t>kökeni konusunda daha başka görüşler de bulunmaktadır. </a:t>
            </a:r>
            <a:r>
              <a:rPr lang="tr-TR" dirty="0" smtClean="0"/>
              <a:t>Ay Kuramı, Psikolojik Kuram gibi. Bütün </a:t>
            </a:r>
            <a:r>
              <a:rPr lang="tr-TR" dirty="0"/>
              <a:t>bu görüşler, merak konusu olan dilin nasıl doğduğuna cevap bulmaya çalışmıştır. Bu görüşlerden birinin </a:t>
            </a:r>
            <a:r>
              <a:rPr lang="tr-TR" dirty="0" smtClean="0"/>
              <a:t>değil, </a:t>
            </a:r>
            <a:r>
              <a:rPr lang="tr-TR" dirty="0"/>
              <a:t>belki hepsinin ve </a:t>
            </a:r>
            <a:r>
              <a:rPr lang="tr-TR" dirty="0" smtClean="0"/>
              <a:t>başkalarının </a:t>
            </a:r>
            <a:r>
              <a:rPr lang="tr-TR" dirty="0"/>
              <a:t>dilin doğmasında etkili olduğu söylenebilir. Dilin doğuşuna ait </a:t>
            </a:r>
            <a:r>
              <a:rPr lang="tr-TR" dirty="0" smtClean="0"/>
              <a:t>varsayımları </a:t>
            </a:r>
            <a:r>
              <a:rPr lang="tr-TR" dirty="0"/>
              <a:t>tek tek ele </a:t>
            </a:r>
            <a:r>
              <a:rPr lang="tr-TR" dirty="0" smtClean="0"/>
              <a:t>almak </a:t>
            </a:r>
            <a:r>
              <a:rPr lang="tr-TR" dirty="0"/>
              <a:t>yerine, bütün bu </a:t>
            </a:r>
            <a:r>
              <a:rPr lang="tr-TR" dirty="0" smtClean="0"/>
              <a:t>kuramları </a:t>
            </a:r>
            <a:r>
              <a:rPr lang="tr-TR" dirty="0"/>
              <a:t>antropoloji, psikoloji ve dil biliminin verilerine göre bir arada </a:t>
            </a:r>
            <a:r>
              <a:rPr lang="tr-TR" dirty="0" smtClean="0"/>
              <a:t>değerlendirilirse </a:t>
            </a:r>
            <a:r>
              <a:rPr lang="tr-TR" dirty="0"/>
              <a:t>daha bilimsel ve konuyu aydınlatıcı yargılara ulaşılabilir. </a:t>
            </a:r>
            <a:endParaRPr lang="tr-TR" dirty="0" smtClean="0"/>
          </a:p>
          <a:p>
            <a:pPr marL="68580" indent="0">
              <a:buNone/>
            </a:pPr>
            <a:r>
              <a:rPr lang="tr-TR" dirty="0"/>
              <a:t> </a:t>
            </a:r>
            <a:r>
              <a:rPr lang="tr-TR" dirty="0" smtClean="0"/>
              <a:t>       Örneğin </a:t>
            </a:r>
            <a:r>
              <a:rPr lang="tr-TR" dirty="0"/>
              <a:t>dilde ses taklidi </a:t>
            </a:r>
            <a:r>
              <a:rPr lang="tr-TR" dirty="0" err="1" smtClean="0"/>
              <a:t>ögelerin</a:t>
            </a:r>
            <a:r>
              <a:rPr lang="tr-TR" dirty="0" smtClean="0"/>
              <a:t> </a:t>
            </a:r>
            <a:r>
              <a:rPr lang="tr-TR" dirty="0"/>
              <a:t>sayısı hiç de az değildir. Aynı biçimde söz varlığının bir kısmını da ünlemlerin oluşturduğu görülmektedir. Ayrıca, insanların topluca iş </a:t>
            </a:r>
            <a:r>
              <a:rPr lang="tr-TR" dirty="0" smtClean="0"/>
              <a:t>görürken </a:t>
            </a:r>
            <a:r>
              <a:rPr lang="tr-TR" dirty="0"/>
              <a:t>birtakım ritmik sesler çıkardıkları da bir gerçektir. Sonuçta bu kuramlardan her biri, bir parça da olsa </a:t>
            </a:r>
            <a:r>
              <a:rPr lang="tr-TR" dirty="0" smtClean="0"/>
              <a:t>gerçeklik </a:t>
            </a:r>
            <a:r>
              <a:rPr lang="tr-TR" dirty="0"/>
              <a:t>payı taşımaktadır.</a:t>
            </a:r>
          </a:p>
          <a:p>
            <a:endParaRPr lang="tr-TR" dirty="0"/>
          </a:p>
          <a:p>
            <a:endParaRPr lang="tr-TR" dirty="0"/>
          </a:p>
        </p:txBody>
      </p:sp>
      <p:sp>
        <p:nvSpPr>
          <p:cNvPr id="4" name="Veri Yer Tutucusu 3"/>
          <p:cNvSpPr>
            <a:spLocks noGrp="1"/>
          </p:cNvSpPr>
          <p:nvPr>
            <p:ph type="dt" sz="half" idx="10"/>
          </p:nvPr>
        </p:nvSpPr>
        <p:spPr/>
        <p:txBody>
          <a:bodyPr/>
          <a:lstStyle/>
          <a:p>
            <a:r>
              <a:rPr lang="en-US" smtClean="0"/>
              <a:t>TÜRK DİLİ - 2019</a:t>
            </a:r>
            <a:endParaRPr lang="tr-TR" dirty="0"/>
          </a:p>
        </p:txBody>
      </p:sp>
      <p:sp>
        <p:nvSpPr>
          <p:cNvPr id="5" name="Altbilgi Yer Tutucusu 4"/>
          <p:cNvSpPr>
            <a:spLocks noGrp="1"/>
          </p:cNvSpPr>
          <p:nvPr>
            <p:ph type="ftr" sz="quarter" idx="11"/>
          </p:nvPr>
        </p:nvSpPr>
        <p:spPr/>
        <p:txBody>
          <a:bodyPr/>
          <a:lstStyle/>
          <a:p>
            <a:r>
              <a:rPr lang="tr-TR" smtClean="0"/>
              <a:t>Çukurova Üniversitesi Türk Dili Bölümü</a:t>
            </a:r>
            <a:endParaRPr lang="tr-TR" dirty="0" smtClean="0"/>
          </a:p>
        </p:txBody>
      </p:sp>
      <p:sp>
        <p:nvSpPr>
          <p:cNvPr id="6" name="Slayt Numarası Yer Tutucusu 5"/>
          <p:cNvSpPr>
            <a:spLocks noGrp="1"/>
          </p:cNvSpPr>
          <p:nvPr>
            <p:ph type="sldNum" sz="quarter" idx="12"/>
          </p:nvPr>
        </p:nvSpPr>
        <p:spPr/>
        <p:txBody>
          <a:bodyPr/>
          <a:lstStyle/>
          <a:p>
            <a:fld id="{1BD32E9B-782C-495C-8D4F-D85C593FAEB2}" type="slidenum">
              <a:rPr lang="tr-TR" smtClean="0"/>
              <a:pPr/>
              <a:t>8</a:t>
            </a:fld>
            <a:endParaRPr lang="tr-TR"/>
          </a:p>
        </p:txBody>
      </p:sp>
    </p:spTree>
    <p:extLst>
      <p:ext uri="{BB962C8B-B14F-4D97-AF65-F5344CB8AC3E}">
        <p14:creationId xmlns:p14="http://schemas.microsoft.com/office/powerpoint/2010/main" xmlns="" val="3734488306"/>
      </p:ext>
    </p:extLst>
  </p:cSld>
  <p:clrMapOvr>
    <a:masterClrMapping/>
  </p:clrMapOvr>
  <mc:AlternateContent xmlns:mc="http://schemas.openxmlformats.org/markup-compatibility/2006">
    <mc:Choice xmlns:p14="http://schemas.microsoft.com/office/powerpoint/2010/main" xmlns=""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571472" y="1556793"/>
            <a:ext cx="8001056" cy="4658290"/>
          </a:xfrm>
        </p:spPr>
        <p:txBody>
          <a:bodyPr>
            <a:normAutofit fontScale="70000" lnSpcReduction="20000"/>
          </a:bodyPr>
          <a:lstStyle/>
          <a:p>
            <a:pPr marL="0" indent="0" algn="just">
              <a:lnSpc>
                <a:spcPct val="150000"/>
              </a:lnSpc>
              <a:buNone/>
            </a:pPr>
            <a:r>
              <a:rPr lang="tr-TR" sz="2200" b="1" dirty="0" smtClean="0">
                <a:solidFill>
                  <a:schemeClr val="accent2">
                    <a:lumMod val="60000"/>
                    <a:lumOff val="40000"/>
                  </a:schemeClr>
                </a:solidFill>
              </a:rPr>
              <a:t>             </a:t>
            </a:r>
            <a:r>
              <a:rPr lang="tr-TR" sz="3100" b="1" dirty="0" smtClean="0">
                <a:solidFill>
                  <a:schemeClr val="accent2">
                    <a:lumMod val="60000"/>
                    <a:lumOff val="40000"/>
                  </a:schemeClr>
                </a:solidFill>
              </a:rPr>
              <a:t>1. Yeryüzündeki Diller</a:t>
            </a:r>
          </a:p>
          <a:p>
            <a:pPr marL="0" indent="0">
              <a:lnSpc>
                <a:spcPct val="150000"/>
              </a:lnSpc>
              <a:buNone/>
            </a:pPr>
            <a:r>
              <a:rPr lang="tr-TR" sz="2200" dirty="0" smtClean="0"/>
              <a:t>              </a:t>
            </a:r>
            <a:r>
              <a:rPr lang="tr-TR" sz="2600" dirty="0" smtClean="0"/>
              <a:t>Bugün </a:t>
            </a:r>
            <a:r>
              <a:rPr lang="tr-TR" sz="2600" dirty="0"/>
              <a:t>dünyada kaç dilin konuşulduğu, bunlardan kaçının ana dili olduğu konusunda kesin bir sayı ortaya konulamamaktadır. Hâlen yazı dili durumuna gelmemiş  dillerin  bulunması, kimi dillerin henüz yeterince işlenip incelenmemesi, lehçelerin ayrı bir dil  sayılıp sayılamayacağı konusunda görüş birliğine varılamaması gibi </a:t>
            </a:r>
            <a:r>
              <a:rPr lang="tr-TR" sz="2600" dirty="0" smtClean="0"/>
              <a:t>nedenler, buna  </a:t>
            </a:r>
            <a:r>
              <a:rPr lang="tr-TR" sz="2600" dirty="0"/>
              <a:t>ilişkin kesin bir sayının verilmesini  güçleştirmektedir. </a:t>
            </a:r>
          </a:p>
          <a:p>
            <a:pPr marL="0" indent="0">
              <a:lnSpc>
                <a:spcPct val="150000"/>
              </a:lnSpc>
              <a:buNone/>
            </a:pPr>
            <a:r>
              <a:rPr lang="tr-TR" sz="2600" dirty="0"/>
              <a:t>           1940’lı yıllarda yapılan bir </a:t>
            </a:r>
            <a:r>
              <a:rPr lang="tr-TR" sz="2600" dirty="0" smtClean="0"/>
              <a:t>araştırmada, </a:t>
            </a:r>
            <a:r>
              <a:rPr lang="tr-TR" sz="2600" dirty="0"/>
              <a:t>dünyada lehçeleriyle birlikte </a:t>
            </a:r>
            <a:r>
              <a:rPr lang="tr-TR" sz="2600" dirty="0" smtClean="0"/>
              <a:t>3000 civarında dilin </a:t>
            </a:r>
            <a:r>
              <a:rPr lang="tr-TR" sz="2600" dirty="0"/>
              <a:t>konuşulmakta olduğu tespit edilmiştir. Bu sayıyı ölü dillerle 5000’e, 6000’e, abartılı olarak 30000’e çıkaranlar da vardır. UNESCO’nun 1998 yılındaki bir tespitine göre de konuşulan dil </a:t>
            </a:r>
            <a:r>
              <a:rPr lang="tr-TR" sz="2600" dirty="0" smtClean="0"/>
              <a:t>sayısı 6000 </a:t>
            </a:r>
            <a:r>
              <a:rPr lang="tr-TR" sz="2600" dirty="0"/>
              <a:t>civarındadır.</a:t>
            </a:r>
          </a:p>
          <a:p>
            <a:pPr marL="0" indent="0" algn="just">
              <a:lnSpc>
                <a:spcPct val="150000"/>
              </a:lnSpc>
              <a:buNone/>
            </a:pPr>
            <a:endParaRPr lang="tr-TR" sz="2200" dirty="0" smtClean="0"/>
          </a:p>
        </p:txBody>
      </p:sp>
      <p:sp>
        <p:nvSpPr>
          <p:cNvPr id="6" name="5 Başlık"/>
          <p:cNvSpPr>
            <a:spLocks noGrp="1"/>
          </p:cNvSpPr>
          <p:nvPr>
            <p:ph type="title"/>
          </p:nvPr>
        </p:nvSpPr>
        <p:spPr>
          <a:xfrm>
            <a:off x="1071538" y="530242"/>
            <a:ext cx="7334100" cy="785953"/>
          </a:xfrm>
        </p:spPr>
        <p:txBody>
          <a:bodyPr/>
          <a:lstStyle/>
          <a:p>
            <a:r>
              <a:rPr lang="tr-TR" sz="2800" b="1" dirty="0" smtClean="0">
                <a:solidFill>
                  <a:schemeClr val="accent2">
                    <a:lumMod val="60000"/>
                    <a:lumOff val="40000"/>
                  </a:schemeClr>
                </a:solidFill>
              </a:rPr>
              <a:t>Türk Dilinin Dünya Dilleri Arasındaki Yeri</a:t>
            </a:r>
            <a:endParaRPr lang="tr-TR" sz="2800" dirty="0">
              <a:solidFill>
                <a:schemeClr val="accent2">
                  <a:lumMod val="60000"/>
                  <a:lumOff val="40000"/>
                </a:schemeClr>
              </a:solidFill>
            </a:endParaRPr>
          </a:p>
        </p:txBody>
      </p:sp>
      <p:sp>
        <p:nvSpPr>
          <p:cNvPr id="4" name="Veri Yer Tutucusu 3"/>
          <p:cNvSpPr>
            <a:spLocks noGrp="1"/>
          </p:cNvSpPr>
          <p:nvPr>
            <p:ph type="dt" sz="half" idx="10"/>
          </p:nvPr>
        </p:nvSpPr>
        <p:spPr>
          <a:xfrm>
            <a:off x="4644008" y="111547"/>
            <a:ext cx="3486980" cy="365125"/>
          </a:xfrm>
        </p:spPr>
        <p:txBody>
          <a:bodyPr/>
          <a:lstStyle/>
          <a:p>
            <a:r>
              <a:rPr lang="en-US" smtClean="0"/>
              <a:t>TÜRK DİLİ - 2019</a:t>
            </a:r>
            <a:endParaRPr lang="tr-TR" dirty="0"/>
          </a:p>
        </p:txBody>
      </p:sp>
      <p:sp>
        <p:nvSpPr>
          <p:cNvPr id="2" name="Altbilgi Yer Tutucusu 1"/>
          <p:cNvSpPr>
            <a:spLocks noGrp="1"/>
          </p:cNvSpPr>
          <p:nvPr>
            <p:ph type="ftr" sz="quarter" idx="11"/>
          </p:nvPr>
        </p:nvSpPr>
        <p:spPr/>
        <p:txBody>
          <a:bodyPr/>
          <a:lstStyle/>
          <a:p>
            <a:r>
              <a:rPr lang="tr-TR" smtClean="0"/>
              <a:t>Çukurova Üniversitesi Türk Dili Bölümü</a:t>
            </a:r>
            <a:endParaRPr lang="tr-TR" dirty="0" smtClean="0"/>
          </a:p>
        </p:txBody>
      </p:sp>
      <p:sp>
        <p:nvSpPr>
          <p:cNvPr id="5" name="Slayt Numarası Yer Tutucusu 4"/>
          <p:cNvSpPr>
            <a:spLocks noGrp="1"/>
          </p:cNvSpPr>
          <p:nvPr>
            <p:ph type="sldNum" sz="quarter" idx="12"/>
          </p:nvPr>
        </p:nvSpPr>
        <p:spPr/>
        <p:txBody>
          <a:bodyPr/>
          <a:lstStyle/>
          <a:p>
            <a:fld id="{1BD32E9B-782C-495C-8D4F-D85C593FAEB2}" type="slidenum">
              <a:rPr lang="tr-TR" smtClean="0"/>
              <a:pPr/>
              <a:t>9</a:t>
            </a:fld>
            <a:endParaRPr lang="tr-TR"/>
          </a:p>
        </p:txBody>
      </p:sp>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AE90C0782D2B124E8B56F6681AC54098" ma:contentTypeVersion="0" ma:contentTypeDescription="Yeni belge oluşturun." ma:contentTypeScope="" ma:versionID="82e614a504432f7cb45c58b6b619f514">
  <xsd:schema xmlns:xsd="http://www.w3.org/2001/XMLSchema" xmlns:xs="http://www.w3.org/2001/XMLSchema" xmlns:p="http://schemas.microsoft.com/office/2006/metadata/properties" targetNamespace="http://schemas.microsoft.com/office/2006/metadata/properties" ma:root="true" ma:fieldsID="68a2fbe66a6f6f184fc86b4e9f75065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7188EB-7AC5-4C95-8085-1F35023E5ABA}"/>
</file>

<file path=customXml/itemProps2.xml><?xml version="1.0" encoding="utf-8"?>
<ds:datastoreItem xmlns:ds="http://schemas.openxmlformats.org/officeDocument/2006/customXml" ds:itemID="{98E4AE64-0059-45D0-9597-660FADBB535E}"/>
</file>

<file path=customXml/itemProps3.xml><?xml version="1.0" encoding="utf-8"?>
<ds:datastoreItem xmlns:ds="http://schemas.openxmlformats.org/officeDocument/2006/customXml" ds:itemID="{7634CE63-A5E3-4013-8E98-C3FD0A393F38}"/>
</file>

<file path=docProps/app.xml><?xml version="1.0" encoding="utf-8"?>
<Properties xmlns="http://schemas.openxmlformats.org/officeDocument/2006/extended-properties" xmlns:vt="http://schemas.openxmlformats.org/officeDocument/2006/docPropsVTypes">
  <Template/>
  <TotalTime>1561</TotalTime>
  <Words>2626</Words>
  <Application>Microsoft Office PowerPoint</Application>
  <PresentationFormat>Ekran Gösterisi (4:3)</PresentationFormat>
  <Paragraphs>306</Paragraphs>
  <Slides>45</Slides>
  <Notes>0</Notes>
  <HiddenSlides>0</HiddenSlides>
  <MMClips>0</MMClips>
  <ScaleCrop>false</ScaleCrop>
  <HeadingPairs>
    <vt:vector size="4" baseType="variant">
      <vt:variant>
        <vt:lpstr>Tema</vt:lpstr>
      </vt:variant>
      <vt:variant>
        <vt:i4>1</vt:i4>
      </vt:variant>
      <vt:variant>
        <vt:lpstr>Slayt Başlıkları</vt:lpstr>
      </vt:variant>
      <vt:variant>
        <vt:i4>45</vt:i4>
      </vt:variant>
    </vt:vector>
  </HeadingPairs>
  <TitlesOfParts>
    <vt:vector size="46" baseType="lpstr">
      <vt:lpstr>Austin</vt:lpstr>
      <vt:lpstr>Türk Dili I</vt:lpstr>
      <vt:lpstr>Slayt 2</vt:lpstr>
      <vt:lpstr>A. Yansıma (Taklit) Görüşü</vt:lpstr>
      <vt:lpstr>B. Ünlemleri Temel Alan Görüş</vt:lpstr>
      <vt:lpstr> C. İş Kuramı</vt:lpstr>
      <vt:lpstr>         D. Güneş Dil Teorisi</vt:lpstr>
      <vt:lpstr>Slayt 7</vt:lpstr>
      <vt:lpstr>Slayt 8</vt:lpstr>
      <vt:lpstr>Türk Dilinin Dünya Dilleri Arasındaki Yeri</vt:lpstr>
      <vt:lpstr>      2. Dil Sınıflamaları</vt:lpstr>
      <vt:lpstr>Slayt 11</vt:lpstr>
      <vt:lpstr>Slayt 12</vt:lpstr>
      <vt:lpstr>Slayt 13</vt:lpstr>
      <vt:lpstr>Slayt 14</vt:lpstr>
      <vt:lpstr>Slayt 15</vt:lpstr>
      <vt:lpstr>Slayt 16</vt:lpstr>
      <vt:lpstr>Slayt 17</vt:lpstr>
      <vt:lpstr>Slayt 18</vt:lpstr>
      <vt:lpstr>Slayt 19</vt:lpstr>
      <vt:lpstr>Slayt 20</vt:lpstr>
      <vt:lpstr>Slayt 21</vt:lpstr>
      <vt:lpstr>2.2. Köken (Kaynak) Bakımından Diller</vt:lpstr>
      <vt:lpstr>Slayt 23</vt:lpstr>
      <vt:lpstr>Slayt 24</vt:lpstr>
      <vt:lpstr>Slayt 25</vt:lpstr>
      <vt:lpstr>Slayt 26</vt:lpstr>
      <vt:lpstr>Slayt 27</vt:lpstr>
      <vt:lpstr>Slayt 28</vt:lpstr>
      <vt:lpstr>                            Türk Dilinin Dünya Dilleri Arasındaki Yeri</vt:lpstr>
      <vt:lpstr>Slayt 30</vt:lpstr>
      <vt:lpstr>     Türkçenin Diğer Dillerle Etkileşimi</vt:lpstr>
      <vt:lpstr>Slayt 32</vt:lpstr>
      <vt:lpstr>Slayt 33</vt:lpstr>
      <vt:lpstr>Slayt 34</vt:lpstr>
      <vt:lpstr>Slayt 35</vt:lpstr>
      <vt:lpstr>Slayt 36</vt:lpstr>
      <vt:lpstr>Slayt 37</vt:lpstr>
      <vt:lpstr>DEĞERLENDİRME SORULARI</vt:lpstr>
      <vt:lpstr>Slayt 39</vt:lpstr>
      <vt:lpstr>Slayt 40</vt:lpstr>
      <vt:lpstr>Slayt 41</vt:lpstr>
      <vt:lpstr>Slayt 42</vt:lpstr>
      <vt:lpstr>Slayt 43</vt:lpstr>
      <vt:lpstr>Slayt 44</vt:lpstr>
      <vt:lpstr>KAYNAKÇA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Esin Ünal</dc:creator>
  <cp:lastModifiedBy>ADMIN</cp:lastModifiedBy>
  <cp:revision>329</cp:revision>
  <dcterms:created xsi:type="dcterms:W3CDTF">2012-06-19T12:58:15Z</dcterms:created>
  <dcterms:modified xsi:type="dcterms:W3CDTF">2022-10-03T12:00:50Z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0x010100AE90C0782D2B124E8B56F6681AC54098</vt:lpwstr>
  </property>
</Properties>
</file>