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308"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39" r:id="rId50"/>
    <p:sldId id="340" r:id="rId51"/>
    <p:sldId id="341" r:id="rId52"/>
    <p:sldId id="342" r:id="rId53"/>
    <p:sldId id="343" r:id="rId54"/>
    <p:sldId id="344" r:id="rId55"/>
    <p:sldId id="345" r:id="rId56"/>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CC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195" autoAdjust="0"/>
    <p:restoredTop sz="94671" autoAdjust="0"/>
  </p:normalViewPr>
  <p:slideViewPr>
    <p:cSldViewPr>
      <p:cViewPr varScale="1">
        <p:scale>
          <a:sx n="73" d="100"/>
          <a:sy n="73" d="100"/>
        </p:scale>
        <p:origin x="-155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7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4AF895D-6F5D-4525-8646-DC91411D735C}" type="datetimeFigureOut">
              <a:rPr lang="tr-TR"/>
              <a:pPr>
                <a:defRPr/>
              </a:pPr>
              <a:t>09.10.2022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5FD6450-23A6-454A-BF1F-C7915048FAAF}" type="slidenum">
              <a:rPr lang="tr-TR" altLang="en-US"/>
              <a:pPr/>
              <a:t>‹#›</a:t>
            </a:fld>
            <a:endParaRPr lang="tr-T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45"/>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8" name="Rectangle 46"/>
          <p:cNvSpPr/>
          <p:nvPr/>
        </p:nvSpPr>
        <p:spPr>
          <a:xfrm>
            <a:off x="4649788" y="-22225"/>
            <a:ext cx="3505200" cy="2312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9" name="Rectangle 49"/>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10" name="Rectangle 88"/>
          <p:cNvSpPr/>
          <p:nvPr/>
        </p:nvSpPr>
        <p:spPr>
          <a:xfrm>
            <a:off x="4651375" y="6088063"/>
            <a:ext cx="3505200" cy="82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2" name="Title 1"/>
          <p:cNvSpPr>
            <a:spLocks noGrp="1"/>
          </p:cNvSpPr>
          <p:nvPr>
            <p:ph type="ctrTitle"/>
          </p:nvPr>
        </p:nvSpPr>
        <p:spPr>
          <a:xfrm>
            <a:off x="4733365" y="2708920"/>
            <a:ext cx="3313355" cy="1149665"/>
          </a:xfrm>
        </p:spPr>
        <p:txBody>
          <a:bodyPr>
            <a:noAutofit/>
          </a:bodyPr>
          <a:lstStyle>
            <a:lvl1pPr algn="ctr">
              <a:defRPr sz="4000">
                <a:latin typeface="Calibri" pitchFamily="34" charset="0"/>
                <a:cs typeface="Calibri" pitchFamily="34" charset="0"/>
              </a:defRPr>
            </a:lvl1pPr>
          </a:lstStyle>
          <a:p>
            <a:r>
              <a:rPr lang="tr-TR" smtClean="0"/>
              <a:t>Asıl başlık stili için tıklatın</a:t>
            </a:r>
            <a:endParaRPr lang="en-US" dirty="0"/>
          </a:p>
        </p:txBody>
      </p:sp>
      <p:sp>
        <p:nvSpPr>
          <p:cNvPr id="3" name="Subtitle 2"/>
          <p:cNvSpPr>
            <a:spLocks noGrp="1"/>
          </p:cNvSpPr>
          <p:nvPr>
            <p:ph type="subTitle" idx="1"/>
          </p:nvPr>
        </p:nvSpPr>
        <p:spPr>
          <a:xfrm>
            <a:off x="4733365" y="4004730"/>
            <a:ext cx="3309803" cy="1260629"/>
          </a:xfrm>
        </p:spPr>
        <p:txBody>
          <a:bodyPr>
            <a:noAutofit/>
          </a:bodyPr>
          <a:lstStyle>
            <a:lvl1pPr marL="0" indent="0" algn="ctr">
              <a:buNone/>
              <a:defRPr sz="2800">
                <a:solidFill>
                  <a:schemeClr val="accent2">
                    <a:lumMod val="75000"/>
                  </a:schemeClr>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dirty="0" smtClean="0"/>
              <a:t>Asıl alt başlık stilini düzenlemek için tıklatın</a:t>
            </a:r>
            <a:endParaRPr lang="en-US" dirty="0"/>
          </a:p>
        </p:txBody>
      </p:sp>
      <p:sp>
        <p:nvSpPr>
          <p:cNvPr id="11" name="Date Placeholder 3"/>
          <p:cNvSpPr>
            <a:spLocks noGrp="1"/>
          </p:cNvSpPr>
          <p:nvPr>
            <p:ph type="dt" sz="half" idx="10"/>
          </p:nvPr>
        </p:nvSpPr>
        <p:spPr>
          <a:xfrm>
            <a:off x="5376863" y="1341438"/>
            <a:ext cx="2133600" cy="606425"/>
          </a:xfrm>
        </p:spPr>
        <p:txBody>
          <a:bodyPr anchor="b"/>
          <a:lstStyle>
            <a:lvl1pPr algn="ctr">
              <a:defRPr sz="2400">
                <a:latin typeface="Calibri" pitchFamily="34" charset="0"/>
                <a:cs typeface="Calibri" pitchFamily="34" charset="0"/>
              </a:defRPr>
            </a:lvl1pPr>
          </a:lstStyle>
          <a:p>
            <a:pPr>
              <a:defRPr/>
            </a:pPr>
            <a:r>
              <a:rPr lang="en-US" smtClean="0"/>
              <a:t>TÜRK DİLİ - 2019</a:t>
            </a:r>
            <a:endParaRPr lang="tr-TR"/>
          </a:p>
        </p:txBody>
      </p:sp>
    </p:spTree>
    <p:extLst>
      <p:ext uri="{BB962C8B-B14F-4D97-AF65-F5344CB8AC3E}">
        <p14:creationId xmlns="" xmlns:p14="http://schemas.microsoft.com/office/powerpoint/2010/main" val="183107262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şlık, Dikey Metin">
    <p:spTree>
      <p:nvGrpSpPr>
        <p:cNvPr id="1" name=""/>
        <p:cNvGrpSpPr/>
        <p:nvPr/>
      </p:nvGrpSpPr>
      <p:grpSpPr>
        <a:xfrm>
          <a:off x="0" y="0"/>
          <a:ext cx="0" cy="0"/>
          <a:chOff x="0" y="0"/>
          <a:chExt cx="0" cy="0"/>
        </a:xfrm>
      </p:grpSpPr>
      <p:sp>
        <p:nvSpPr>
          <p:cNvPr id="4" name="Slide Number Placeholder 5"/>
          <p:cNvSpPr txBox="1">
            <a:spLocks/>
          </p:cNvSpPr>
          <p:nvPr userDrawn="1"/>
        </p:nvSpPr>
        <p:spPr>
          <a:xfrm>
            <a:off x="827088" y="6159500"/>
            <a:ext cx="1331912"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060F3A-AF8B-4CA2-B63E-C05B5DA4F709}" type="slidenum">
              <a:rPr lang="tr-TR" altLang="en-US" sz="1200">
                <a:solidFill>
                  <a:schemeClr val="accent1"/>
                </a:solidFill>
                <a:latin typeface="Calibri" panose="020F0502020204030204" pitchFamily="34" charset="0"/>
                <a:cs typeface="Calibri" panose="020F0502020204030204" pitchFamily="34" charset="0"/>
              </a:rPr>
              <a:pPr eaLnBrk="1" hangingPunct="1"/>
              <a:t>‹#›</a:t>
            </a:fld>
            <a:endParaRPr lang="tr-TR" altLang="en-US" sz="1200">
              <a:solidFill>
                <a:schemeClr val="accent1"/>
              </a:solidFill>
              <a:latin typeface="Calibri" panose="020F0502020204030204" pitchFamily="34" charset="0"/>
              <a:cs typeface="Calibri" panose="020F0502020204030204" pitchFamily="34" charset="0"/>
            </a:endParaRPr>
          </a:p>
        </p:txBody>
      </p:sp>
      <p:sp>
        <p:nvSpPr>
          <p:cNvPr id="3" name="Vertical Text Placeholder 2"/>
          <p:cNvSpPr>
            <a:spLocks noGrp="1"/>
          </p:cNvSpPr>
          <p:nvPr>
            <p:ph type="body" orient="vert" idx="1"/>
          </p:nvPr>
        </p:nvSpPr>
        <p:spPr>
          <a:xfrm>
            <a:off x="827584" y="1556792"/>
            <a:ext cx="7560840" cy="427583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5"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6" name="Footer Placeholder 4"/>
          <p:cNvSpPr>
            <a:spLocks noGrp="1"/>
          </p:cNvSpPr>
          <p:nvPr>
            <p:ph type="ftr" sz="quarter" idx="11"/>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4590810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4" name="Slide Number Placeholder 5"/>
          <p:cNvSpPr txBox="1">
            <a:spLocks/>
          </p:cNvSpPr>
          <p:nvPr userDrawn="1"/>
        </p:nvSpPr>
        <p:spPr>
          <a:xfrm>
            <a:off x="827088" y="6159500"/>
            <a:ext cx="1331912"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CA18F3-F469-44FF-9AA5-177F9C2A8D93}" type="slidenum">
              <a:rPr lang="tr-TR" altLang="en-US" sz="1200">
                <a:solidFill>
                  <a:schemeClr val="accent1"/>
                </a:solidFill>
                <a:latin typeface="Calibri" panose="020F0502020204030204" pitchFamily="34" charset="0"/>
                <a:cs typeface="Calibri" panose="020F0502020204030204" pitchFamily="34" charset="0"/>
              </a:rPr>
              <a:pPr eaLnBrk="1" hangingPunct="1"/>
              <a:t>‹#›</a:t>
            </a:fld>
            <a:endParaRPr lang="tr-TR" altLang="en-US" sz="1200">
              <a:solidFill>
                <a:schemeClr val="accent1"/>
              </a:solidFill>
              <a:latin typeface="Calibri" panose="020F0502020204030204" pitchFamily="34" charset="0"/>
              <a:cs typeface="Calibri" panose="020F0502020204030204" pitchFamily="34" charset="0"/>
            </a:endParaRPr>
          </a:p>
        </p:txBody>
      </p:sp>
      <p:sp>
        <p:nvSpPr>
          <p:cNvPr id="2" name="Vertical Title 1"/>
          <p:cNvSpPr>
            <a:spLocks noGrp="1"/>
          </p:cNvSpPr>
          <p:nvPr>
            <p:ph type="title" orient="vert"/>
          </p:nvPr>
        </p:nvSpPr>
        <p:spPr>
          <a:xfrm>
            <a:off x="6876256" y="1030147"/>
            <a:ext cx="1368152" cy="5130072"/>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827584" y="1030147"/>
            <a:ext cx="5904656" cy="513007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6" name="Footer Placeholder 4"/>
          <p:cNvSpPr>
            <a:spLocks noGrp="1"/>
          </p:cNvSpPr>
          <p:nvPr>
            <p:ph type="ftr" sz="quarter" idx="11"/>
          </p:nvPr>
        </p:nvSpPr>
        <p:spPr>
          <a:xfrm>
            <a:off x="2159000" y="616585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9694724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560840" cy="720080"/>
          </a:xfrm>
        </p:spPr>
        <p:txBody>
          <a:bodyPr/>
          <a:lstStyle/>
          <a:p>
            <a:r>
              <a:rPr lang="tr-TR" smtClean="0"/>
              <a:t>Asıl başlık stili için tıklatın</a:t>
            </a:r>
            <a:endParaRPr lang="en-US"/>
          </a:p>
        </p:txBody>
      </p:sp>
      <p:sp>
        <p:nvSpPr>
          <p:cNvPr id="3" name="Content Placeholder 2"/>
          <p:cNvSpPr>
            <a:spLocks noGrp="1"/>
          </p:cNvSpPr>
          <p:nvPr>
            <p:ph idx="1"/>
          </p:nvPr>
        </p:nvSpPr>
        <p:spPr>
          <a:xfrm>
            <a:off x="827584" y="1556792"/>
            <a:ext cx="7560840" cy="4608512"/>
          </a:xfrm>
        </p:spPr>
        <p:txBody>
          <a:bodyPr/>
          <a:lstStyle>
            <a:lvl1pPr algn="just">
              <a:defRPr/>
            </a:lvl1pPr>
            <a:lvl2pPr algn="just">
              <a:defRPr/>
            </a:lvl2pPr>
            <a:lvl3pPr algn="just">
              <a:defRPr/>
            </a:lvl3pPr>
            <a:lvl4pPr algn="just">
              <a:defRPr/>
            </a:lvl4pPr>
            <a:lvl5pPr algn="just">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5" name="Footer Placeholder 4"/>
          <p:cNvSpPr>
            <a:spLocks noGrp="1"/>
          </p:cNvSpPr>
          <p:nvPr>
            <p:ph type="ftr" sz="quarter" idx="11"/>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
        <p:nvSpPr>
          <p:cNvPr id="6" name="Slide Number Placeholder 5"/>
          <p:cNvSpPr>
            <a:spLocks noGrp="1"/>
          </p:cNvSpPr>
          <p:nvPr>
            <p:ph type="sldNum" sz="quarter" idx="12"/>
          </p:nvPr>
        </p:nvSpPr>
        <p:spPr>
          <a:xfrm>
            <a:off x="827088" y="6159500"/>
            <a:ext cx="1331912" cy="365125"/>
          </a:xfrm>
        </p:spPr>
        <p:txBody>
          <a:bodyPr/>
          <a:lstStyle>
            <a:lvl1pPr>
              <a:defRPr>
                <a:solidFill>
                  <a:schemeClr val="accent1"/>
                </a:solidFill>
              </a:defRPr>
            </a:lvl1pPr>
          </a:lstStyle>
          <a:p>
            <a:fld id="{44D0852E-1015-4CCD-AD65-F2D9910A0E21}" type="slidenum">
              <a:rPr lang="tr-TR" altLang="en-US"/>
              <a:pPr/>
              <a:t>‹#›</a:t>
            </a:fld>
            <a:endParaRPr lang="tr-TR" altLang="en-US"/>
          </a:p>
        </p:txBody>
      </p:sp>
    </p:spTree>
    <p:extLst>
      <p:ext uri="{BB962C8B-B14F-4D97-AF65-F5344CB8AC3E}">
        <p14:creationId xmlns="" xmlns:p14="http://schemas.microsoft.com/office/powerpoint/2010/main" val="1645941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Rectangle 88"/>
          <p:cNvSpPr/>
          <p:nvPr userDrawn="1"/>
        </p:nvSpPr>
        <p:spPr>
          <a:xfrm>
            <a:off x="827088" y="2852738"/>
            <a:ext cx="7561262" cy="46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2" name="Title 1"/>
          <p:cNvSpPr>
            <a:spLocks noGrp="1"/>
          </p:cNvSpPr>
          <p:nvPr>
            <p:ph type="title"/>
          </p:nvPr>
        </p:nvSpPr>
        <p:spPr>
          <a:xfrm>
            <a:off x="827584" y="1268760"/>
            <a:ext cx="7560839" cy="1362075"/>
          </a:xfrm>
        </p:spPr>
        <p:txBody>
          <a:bodyPr/>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827584" y="3068960"/>
            <a:ext cx="7560839" cy="2592288"/>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smtClean="0"/>
              <a:t>Asıl metin stillerini düzenlemek için tıklatın</a:t>
            </a:r>
          </a:p>
        </p:txBody>
      </p:sp>
      <p:sp>
        <p:nvSpPr>
          <p:cNvPr id="5"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6" name="Slide Number Placeholder 5"/>
          <p:cNvSpPr>
            <a:spLocks noGrp="1"/>
          </p:cNvSpPr>
          <p:nvPr>
            <p:ph type="sldNum" sz="quarter" idx="11"/>
          </p:nvPr>
        </p:nvSpPr>
        <p:spPr>
          <a:xfrm>
            <a:off x="827088" y="6159500"/>
            <a:ext cx="1331912" cy="365125"/>
          </a:xfrm>
        </p:spPr>
        <p:txBody>
          <a:bodyPr/>
          <a:lstStyle>
            <a:lvl1pPr>
              <a:defRPr>
                <a:solidFill>
                  <a:schemeClr val="accent1"/>
                </a:solidFill>
              </a:defRPr>
            </a:lvl1pPr>
          </a:lstStyle>
          <a:p>
            <a:fld id="{E1CF5A01-6673-48FA-9271-6870E9C033B6}" type="slidenum">
              <a:rPr lang="tr-TR" altLang="en-US"/>
              <a:pPr/>
              <a:t>‹#›</a:t>
            </a:fld>
            <a:endParaRPr lang="tr-TR" altLang="en-US"/>
          </a:p>
        </p:txBody>
      </p:sp>
      <p:sp>
        <p:nvSpPr>
          <p:cNvPr id="7" name="Footer Placeholder 4"/>
          <p:cNvSpPr>
            <a:spLocks noGrp="1"/>
          </p:cNvSpPr>
          <p:nvPr>
            <p:ph type="ftr" sz="quarter" idx="12"/>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62493209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5" name="Slide Number Placeholder 5"/>
          <p:cNvSpPr txBox="1">
            <a:spLocks/>
          </p:cNvSpPr>
          <p:nvPr userDrawn="1"/>
        </p:nvSpPr>
        <p:spPr>
          <a:xfrm>
            <a:off x="827088" y="6159500"/>
            <a:ext cx="1331912"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D4BD0E-A71D-411D-8A63-E81F9E453CE8}" type="slidenum">
              <a:rPr lang="tr-TR" altLang="en-US" sz="1200">
                <a:solidFill>
                  <a:schemeClr val="accent1"/>
                </a:solidFill>
                <a:latin typeface="Calibri" panose="020F0502020204030204" pitchFamily="34" charset="0"/>
                <a:cs typeface="Calibri" panose="020F0502020204030204" pitchFamily="34" charset="0"/>
              </a:rPr>
              <a:pPr eaLnBrk="1" hangingPunct="1"/>
              <a:t>‹#›</a:t>
            </a:fld>
            <a:endParaRPr lang="tr-TR" altLang="en-US" sz="1200">
              <a:solidFill>
                <a:schemeClr val="accent1"/>
              </a:solidFill>
              <a:latin typeface="Calibri" panose="020F0502020204030204" pitchFamily="34" charset="0"/>
              <a:cs typeface="Calibri" panose="020F0502020204030204" pitchFamily="34" charset="0"/>
            </a:endParaRPr>
          </a:p>
        </p:txBody>
      </p:sp>
      <p:sp>
        <p:nvSpPr>
          <p:cNvPr id="9" name="Content Placeholder 8"/>
          <p:cNvSpPr>
            <a:spLocks noGrp="1"/>
          </p:cNvSpPr>
          <p:nvPr>
            <p:ph sz="quarter" idx="13"/>
          </p:nvPr>
        </p:nvSpPr>
        <p:spPr>
          <a:xfrm>
            <a:off x="827584" y="1556791"/>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4" name="Content Placeholder 8"/>
          <p:cNvSpPr>
            <a:spLocks noGrp="1"/>
          </p:cNvSpPr>
          <p:nvPr>
            <p:ph sz="quarter" idx="14"/>
          </p:nvPr>
        </p:nvSpPr>
        <p:spPr>
          <a:xfrm>
            <a:off x="4644008" y="1556792"/>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6" name="Date Placeholder 3"/>
          <p:cNvSpPr>
            <a:spLocks noGrp="1"/>
          </p:cNvSpPr>
          <p:nvPr>
            <p:ph type="dt" sz="half" idx="15"/>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7" name="Footer Placeholder 4"/>
          <p:cNvSpPr>
            <a:spLocks noGrp="1"/>
          </p:cNvSpPr>
          <p:nvPr>
            <p:ph type="ftr" sz="quarter" idx="16"/>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41645668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584" y="1484784"/>
            <a:ext cx="3641675"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Asıl metin stillerini düzenlemek için tıklatın</a:t>
            </a:r>
          </a:p>
        </p:txBody>
      </p:sp>
      <p:sp>
        <p:nvSpPr>
          <p:cNvPr id="4" name="Content Placeholder 3"/>
          <p:cNvSpPr>
            <a:spLocks noGrp="1"/>
          </p:cNvSpPr>
          <p:nvPr>
            <p:ph sz="half" idx="2"/>
          </p:nvPr>
        </p:nvSpPr>
        <p:spPr>
          <a:xfrm>
            <a:off x="827584" y="2132856"/>
            <a:ext cx="3633993"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5" name="Text Placeholder 4"/>
          <p:cNvSpPr>
            <a:spLocks noGrp="1"/>
          </p:cNvSpPr>
          <p:nvPr>
            <p:ph type="body" sz="quarter" idx="3"/>
          </p:nvPr>
        </p:nvSpPr>
        <p:spPr>
          <a:xfrm>
            <a:off x="4716016" y="1484785"/>
            <a:ext cx="3672407"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716016" y="2132856"/>
            <a:ext cx="3672408"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7"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8" name="Slide Number Placeholder 5"/>
          <p:cNvSpPr>
            <a:spLocks noGrp="1"/>
          </p:cNvSpPr>
          <p:nvPr>
            <p:ph type="sldNum" sz="quarter" idx="11"/>
          </p:nvPr>
        </p:nvSpPr>
        <p:spPr>
          <a:xfrm>
            <a:off x="827088" y="6159500"/>
            <a:ext cx="1331912" cy="365125"/>
          </a:xfrm>
        </p:spPr>
        <p:txBody>
          <a:bodyPr/>
          <a:lstStyle>
            <a:lvl1pPr>
              <a:defRPr>
                <a:solidFill>
                  <a:schemeClr val="accent1"/>
                </a:solidFill>
              </a:defRPr>
            </a:lvl1pPr>
          </a:lstStyle>
          <a:p>
            <a:fld id="{1E5516E5-A921-4BA8-93EC-E9017EF80986}" type="slidenum">
              <a:rPr lang="tr-TR" altLang="en-US"/>
              <a:pPr/>
              <a:t>‹#›</a:t>
            </a:fld>
            <a:endParaRPr lang="tr-TR" altLang="en-US"/>
          </a:p>
        </p:txBody>
      </p:sp>
      <p:sp>
        <p:nvSpPr>
          <p:cNvPr id="9" name="Footer Placeholder 4"/>
          <p:cNvSpPr>
            <a:spLocks noGrp="1"/>
          </p:cNvSpPr>
          <p:nvPr>
            <p:ph type="ftr" sz="quarter" idx="12"/>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337953744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3" name="Slide Number Placeholder 5"/>
          <p:cNvSpPr txBox="1">
            <a:spLocks/>
          </p:cNvSpPr>
          <p:nvPr userDrawn="1"/>
        </p:nvSpPr>
        <p:spPr>
          <a:xfrm>
            <a:off x="827088" y="6159500"/>
            <a:ext cx="1331912"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8F4E43-21A7-43B6-B183-8497F76A9973}" type="slidenum">
              <a:rPr lang="tr-TR" altLang="en-US" sz="1200">
                <a:solidFill>
                  <a:schemeClr val="accent1"/>
                </a:solidFill>
                <a:latin typeface="Calibri" panose="020F0502020204030204" pitchFamily="34" charset="0"/>
                <a:cs typeface="Calibri" panose="020F0502020204030204" pitchFamily="34" charset="0"/>
              </a:rPr>
              <a:pPr eaLnBrk="1" hangingPunct="1"/>
              <a:t>‹#›</a:t>
            </a:fld>
            <a:endParaRPr lang="tr-TR" altLang="en-US" sz="1200">
              <a:solidFill>
                <a:schemeClr val="accent1"/>
              </a:solidFill>
              <a:latin typeface="Calibri" panose="020F0502020204030204" pitchFamily="34" charset="0"/>
              <a:cs typeface="Calibri" panose="020F0502020204030204" pitchFamily="34" charset="0"/>
            </a:endParaRPr>
          </a:p>
        </p:txBody>
      </p:sp>
      <p:sp>
        <p:nvSpPr>
          <p:cNvPr id="8"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4"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5" name="Footer Placeholder 4"/>
          <p:cNvSpPr>
            <a:spLocks noGrp="1"/>
          </p:cNvSpPr>
          <p:nvPr>
            <p:ph type="ftr" sz="quarter" idx="11"/>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5927572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Slide Number Placeholder 5"/>
          <p:cNvSpPr txBox="1">
            <a:spLocks/>
          </p:cNvSpPr>
          <p:nvPr userDrawn="1"/>
        </p:nvSpPr>
        <p:spPr>
          <a:xfrm>
            <a:off x="827088" y="6159500"/>
            <a:ext cx="1331912" cy="365125"/>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1B4818-F934-463A-9A90-FC86832F7570}" type="slidenum">
              <a:rPr lang="tr-TR" altLang="en-US" sz="1200">
                <a:solidFill>
                  <a:schemeClr val="accent1"/>
                </a:solidFill>
                <a:latin typeface="Calibri" panose="020F0502020204030204" pitchFamily="34" charset="0"/>
                <a:cs typeface="Calibri" panose="020F0502020204030204" pitchFamily="34" charset="0"/>
              </a:rPr>
              <a:pPr eaLnBrk="1" hangingPunct="1"/>
              <a:t>‹#›</a:t>
            </a:fld>
            <a:endParaRPr lang="tr-TR" altLang="en-US" sz="1200">
              <a:solidFill>
                <a:schemeClr val="accent1"/>
              </a:solidFill>
              <a:latin typeface="Calibri" panose="020F0502020204030204" pitchFamily="34" charset="0"/>
              <a:cs typeface="Calibri" panose="020F0502020204030204" pitchFamily="34" charset="0"/>
            </a:endParaRPr>
          </a:p>
        </p:txBody>
      </p:sp>
      <p:sp>
        <p:nvSpPr>
          <p:cNvPr id="3" name="Date Placeholder 3"/>
          <p:cNvSpPr>
            <a:spLocks noGrp="1"/>
          </p:cNvSpPr>
          <p:nvPr>
            <p:ph type="dt" sz="half" idx="10"/>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
        <p:nvSpPr>
          <p:cNvPr id="4" name="Footer Placeholder 4"/>
          <p:cNvSpPr>
            <a:spLocks noGrp="1"/>
          </p:cNvSpPr>
          <p:nvPr>
            <p:ph type="ftr" sz="quarter" idx="11"/>
          </p:nvPr>
        </p:nvSpPr>
        <p:spPr>
          <a:xfrm>
            <a:off x="2159000" y="6159500"/>
            <a:ext cx="6229350" cy="365125"/>
          </a:xfrm>
        </p:spPr>
        <p:txBody>
          <a:bodyPr rtlCol="0"/>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Tree>
    <p:extLst>
      <p:ext uri="{BB962C8B-B14F-4D97-AF65-F5344CB8AC3E}">
        <p14:creationId xmlns="" xmlns:p14="http://schemas.microsoft.com/office/powerpoint/2010/main" val="858901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44" name="Rectangle 45"/>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ectangle 56"/>
          <p:cNvSpPr/>
          <p:nvPr userDrawn="1"/>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57"/>
          <p:cNvSpPr/>
          <p:nvPr/>
        </p:nvSpPr>
        <p:spPr>
          <a:xfrm>
            <a:off x="904875" y="601663"/>
            <a:ext cx="3562350" cy="564832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Rectangle 60"/>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2" name="Title 1"/>
          <p:cNvSpPr>
            <a:spLocks noGrp="1"/>
          </p:cNvSpPr>
          <p:nvPr>
            <p:ph type="title"/>
          </p:nvPr>
        </p:nvSpPr>
        <p:spPr>
          <a:xfrm>
            <a:off x="4739833" y="2657434"/>
            <a:ext cx="3304572" cy="1463153"/>
          </a:xfrm>
        </p:spPr>
        <p:txBody>
          <a:bodyPr>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8" name="Footer Placeholder 5"/>
          <p:cNvSpPr>
            <a:spLocks noGrp="1"/>
          </p:cNvSpPr>
          <p:nvPr>
            <p:ph type="ftr" sz="quarter" idx="10"/>
          </p:nvPr>
        </p:nvSpPr>
        <p:spPr>
          <a:xfrm>
            <a:off x="4641850" y="5724525"/>
            <a:ext cx="3492500" cy="365125"/>
          </a:xfrm>
        </p:spPr>
        <p:txBody>
          <a:bodyPr rtlCol="0">
            <a:normAutofit/>
          </a:bodyPr>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
        <p:nvSpPr>
          <p:cNvPr id="49" name="Date Placeholder 3"/>
          <p:cNvSpPr>
            <a:spLocks noGrp="1"/>
          </p:cNvSpPr>
          <p:nvPr>
            <p:ph type="dt" sz="half" idx="11"/>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Tree>
    <p:extLst>
      <p:ext uri="{BB962C8B-B14F-4D97-AF65-F5344CB8AC3E}">
        <p14:creationId xmlns="" xmlns:p14="http://schemas.microsoft.com/office/powerpoint/2010/main" val="10506474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9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100"/>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01"/>
          <p:cNvSpPr/>
          <p:nvPr/>
        </p:nvSpPr>
        <p:spPr>
          <a:xfrm>
            <a:off x="904875" y="601663"/>
            <a:ext cx="3562350" cy="564832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4"/>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734424" y="2660904"/>
            <a:ext cx="3300984" cy="1463040"/>
          </a:xfrm>
        </p:spPr>
        <p:txBody>
          <a:bodyPr>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rtlCol="0">
            <a:normAutofit/>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dirty="0" smtClean="0"/>
              <a:t>Resim eklemek için simgeyi tıklatın</a:t>
            </a:r>
            <a:endParaRPr lang="en-US" noProof="0"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2" name="Footer Placeholder 5"/>
          <p:cNvSpPr>
            <a:spLocks noGrp="1"/>
          </p:cNvSpPr>
          <p:nvPr>
            <p:ph type="ftr" sz="quarter" idx="10"/>
          </p:nvPr>
        </p:nvSpPr>
        <p:spPr>
          <a:xfrm>
            <a:off x="4641850" y="5724525"/>
            <a:ext cx="3492500" cy="365125"/>
          </a:xfrm>
        </p:spPr>
        <p:txBody>
          <a:bodyPr rtlCol="0">
            <a:normAutofit/>
          </a:bodyPr>
          <a:lstStyle>
            <a:lvl1pPr fontAlgn="auto">
              <a:spcBef>
                <a:spcPts val="0"/>
              </a:spcBef>
              <a:spcAft>
                <a:spcPts val="0"/>
              </a:spcAft>
              <a:defRPr>
                <a:ea typeface="+mn-ea"/>
                <a:cs typeface="Calibri" pitchFamily="34" charset="0"/>
              </a:defRPr>
            </a:lvl1pPr>
          </a:lstStyle>
          <a:p>
            <a:pPr>
              <a:defRPr/>
            </a:pPr>
            <a:r>
              <a:rPr lang="tr-TR"/>
              <a:t>Çukurova Üniversitesi Türk Dili Bölümü</a:t>
            </a:r>
          </a:p>
        </p:txBody>
      </p:sp>
      <p:sp>
        <p:nvSpPr>
          <p:cNvPr id="13" name="Date Placeholder 3"/>
          <p:cNvSpPr>
            <a:spLocks noGrp="1"/>
          </p:cNvSpPr>
          <p:nvPr>
            <p:ph type="dt" sz="half" idx="11"/>
          </p:nvPr>
        </p:nvSpPr>
        <p:spPr>
          <a:xfrm>
            <a:off x="4643438" y="111125"/>
            <a:ext cx="3487737" cy="365125"/>
          </a:xfrm>
        </p:spPr>
        <p:txBody>
          <a:bodyPr wrap="square" numCol="1" anchorCtr="0" compatLnSpc="1">
            <a:prstTxWarp prst="textNoShape">
              <a:avLst/>
            </a:prstTxWarp>
          </a:bodyPr>
          <a:lstStyle>
            <a:lvl1pPr algn="ctr" fontAlgn="base">
              <a:spcBef>
                <a:spcPct val="0"/>
              </a:spcBef>
              <a:spcAft>
                <a:spcPct val="0"/>
              </a:spcAft>
              <a:defRPr sz="1800" b="1">
                <a:cs typeface="Arial" charset="0"/>
              </a:defRPr>
            </a:lvl1pPr>
          </a:lstStyle>
          <a:p>
            <a:pPr>
              <a:defRPr/>
            </a:pPr>
            <a:r>
              <a:rPr lang="en-US" altLang="tr-TR" smtClean="0"/>
              <a:t>TÜRK DİLİ - 2019</a:t>
            </a:r>
            <a:endParaRPr lang="tr-TR" altLang="tr-TR"/>
          </a:p>
        </p:txBody>
      </p:sp>
    </p:spTree>
    <p:extLst>
      <p:ext uri="{BB962C8B-B14F-4D97-AF65-F5344CB8AC3E}">
        <p14:creationId xmlns="" xmlns:p14="http://schemas.microsoft.com/office/powerpoint/2010/main" val="30373463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93BBF6"/>
            </a:gs>
            <a:gs pos="62000">
              <a:srgbClr val="6085BE"/>
            </a:gs>
            <a:gs pos="100000">
              <a:srgbClr val="4F74AD"/>
            </a:gs>
          </a:gsLst>
          <a:lin ang="5400000"/>
        </a:gradFill>
        <a:effectLst/>
      </p:bgPr>
    </p:bg>
    <p:spTree>
      <p:nvGrpSpPr>
        <p:cNvPr id="1" name=""/>
        <p:cNvGrpSpPr/>
        <p:nvPr/>
      </p:nvGrpSpPr>
      <p:grpSpPr>
        <a:xfrm>
          <a:off x="0" y="0"/>
          <a:ext cx="0" cy="0"/>
          <a:chOff x="0" y="0"/>
          <a:chExt cx="0" cy="0"/>
        </a:xfrm>
      </p:grpSpPr>
      <p:sp>
        <p:nvSpPr>
          <p:cNvPr id="66" name="Rectangle 65"/>
          <p:cNvSpPr/>
          <p:nvPr/>
        </p:nvSpPr>
        <p:spPr>
          <a:xfrm>
            <a:off x="457200" y="333375"/>
            <a:ext cx="8229600" cy="6186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70" name="Rectangle 69"/>
          <p:cNvSpPr/>
          <p:nvPr/>
        </p:nvSpPr>
        <p:spPr>
          <a:xfrm>
            <a:off x="4560888" y="-22225"/>
            <a:ext cx="3679825" cy="7000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71" name="Rectangle 70"/>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Calibri" pitchFamily="34" charset="0"/>
              <a:cs typeface="Calibri" pitchFamily="34" charset="0"/>
            </a:endParaRPr>
          </a:p>
        </p:txBody>
      </p:sp>
      <p:sp>
        <p:nvSpPr>
          <p:cNvPr id="1030" name="Title Placeholder 1"/>
          <p:cNvSpPr>
            <a:spLocks noGrp="1"/>
          </p:cNvSpPr>
          <p:nvPr>
            <p:ph type="title"/>
          </p:nvPr>
        </p:nvSpPr>
        <p:spPr bwMode="auto">
          <a:xfrm>
            <a:off x="1042988" y="1027113"/>
            <a:ext cx="7024687"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tr-TR" altLang="tr-TR" smtClean="0"/>
              <a:t>Asıl başlık stili için tıklatın</a:t>
            </a:r>
            <a:endParaRPr lang="en-US" altLang="tr-TR" smtClean="0"/>
          </a:p>
        </p:txBody>
      </p:sp>
      <p:sp>
        <p:nvSpPr>
          <p:cNvPr id="1031" name="Text Placeholder 2"/>
          <p:cNvSpPr>
            <a:spLocks noGrp="1"/>
          </p:cNvSpPr>
          <p:nvPr>
            <p:ph type="body" idx="1"/>
          </p:nvPr>
        </p:nvSpPr>
        <p:spPr bwMode="auto">
          <a:xfrm>
            <a:off x="1042988" y="2324100"/>
            <a:ext cx="6777037" cy="3508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endParaRPr lang="en-US" altLang="tr-TR" smtClean="0"/>
          </a:p>
        </p:txBody>
      </p:sp>
      <p:sp>
        <p:nvSpPr>
          <p:cNvPr id="4" name="Date Placeholder 3"/>
          <p:cNvSpPr>
            <a:spLocks noGrp="1"/>
          </p:cNvSpPr>
          <p:nvPr>
            <p:ph type="dt" sz="half" idx="2"/>
          </p:nvPr>
        </p:nvSpPr>
        <p:spPr>
          <a:xfrm>
            <a:off x="5795963" y="223838"/>
            <a:ext cx="2335212" cy="365125"/>
          </a:xfrm>
          <a:prstGeom prst="rect">
            <a:avLst/>
          </a:prstGeom>
        </p:spPr>
        <p:txBody>
          <a:bodyPr vert="horz" lIns="91440" tIns="45720" rIns="91440" bIns="45720" rtlCol="0" anchor="ctr"/>
          <a:lstStyle>
            <a:lvl1pPr algn="r" fontAlgn="auto">
              <a:spcBef>
                <a:spcPts val="0"/>
              </a:spcBef>
              <a:spcAft>
                <a:spcPts val="0"/>
              </a:spcAft>
              <a:defRPr sz="1200">
                <a:solidFill>
                  <a:srgbClr val="FEFEFE"/>
                </a:solidFill>
                <a:latin typeface="Calibri" pitchFamily="34" charset="0"/>
                <a:cs typeface="Calibri" pitchFamily="34" charset="0"/>
              </a:defRPr>
            </a:lvl1pPr>
          </a:lstStyle>
          <a:p>
            <a:pPr>
              <a:defRPr/>
            </a:pPr>
            <a:r>
              <a:rPr lang="en-US" smtClean="0"/>
              <a:t>TÜRK DİLİ - 2019</a:t>
            </a:r>
            <a:endParaRPr lang="tr-TR" dirty="0"/>
          </a:p>
        </p:txBody>
      </p:sp>
      <p:sp>
        <p:nvSpPr>
          <p:cNvPr id="5" name="Footer Placeholder 4"/>
          <p:cNvSpPr>
            <a:spLocks noGrp="1"/>
          </p:cNvSpPr>
          <p:nvPr>
            <p:ph type="ftr" sz="quarter" idx="3"/>
          </p:nvPr>
        </p:nvSpPr>
        <p:spPr>
          <a:xfrm>
            <a:off x="2555875" y="5851525"/>
            <a:ext cx="55880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accent1"/>
                </a:solidFill>
                <a:latin typeface="Calibri" pitchFamily="34" charset="0"/>
                <a:cs typeface="Arial" charset="0"/>
              </a:defRPr>
            </a:lvl1pPr>
          </a:lstStyle>
          <a:p>
            <a:pPr>
              <a:defRPr/>
            </a:pPr>
            <a:r>
              <a:rPr lang="tr-TR" altLang="tr-TR" smtClean="0"/>
              <a:t>Çukurova Üniversitesi Türk Dili Bölümü</a:t>
            </a:r>
            <a:endParaRPr lang="tr-TR" altLang="tr-TR"/>
          </a:p>
        </p:txBody>
      </p:sp>
      <p:sp>
        <p:nvSpPr>
          <p:cNvPr id="6" name="Slide Number Placeholder 5"/>
          <p:cNvSpPr>
            <a:spLocks noGrp="1"/>
          </p:cNvSpPr>
          <p:nvPr>
            <p:ph type="sldNum" sz="quarter" idx="4"/>
          </p:nvPr>
        </p:nvSpPr>
        <p:spPr>
          <a:xfrm>
            <a:off x="4649788" y="223838"/>
            <a:ext cx="1331912"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EFEFE"/>
                </a:solidFill>
                <a:latin typeface="Calibri" panose="020F0502020204030204" pitchFamily="34" charset="0"/>
                <a:cs typeface="Calibri" panose="020F0502020204030204" pitchFamily="34" charset="0"/>
              </a:defRPr>
            </a:lvl1pPr>
          </a:lstStyle>
          <a:p>
            <a:fld id="{87DC6524-570F-4CE0-A2B9-66695F426186}" type="slidenum">
              <a:rPr lang="tr-TR" altLang="en-US"/>
              <a:pPr/>
              <a:t>‹#›</a:t>
            </a:fld>
            <a:endParaRPr lang="tr-TR" altLang="en-US"/>
          </a:p>
        </p:txBody>
      </p:sp>
    </p:spTree>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Lst>
  <p:transition/>
  <p:timing>
    <p:tnLst>
      <p:par>
        <p:cTn id="1" dur="indefinite" restart="never" nodeType="tmRoot"/>
      </p:par>
    </p:tnLst>
  </p:timing>
  <p:hf hdr="0"/>
  <p:txStyles>
    <p:titleStyle>
      <a:lvl1pPr algn="l" rtl="0" eaLnBrk="0" fontAlgn="base" hangingPunct="0">
        <a:spcBef>
          <a:spcPct val="0"/>
        </a:spcBef>
        <a:spcAft>
          <a:spcPct val="0"/>
        </a:spcAft>
        <a:defRPr sz="4000" kern="1200">
          <a:solidFill>
            <a:schemeClr val="accent1"/>
          </a:solidFill>
          <a:latin typeface="Calibri" pitchFamily="34" charset="0"/>
          <a:ea typeface="Calibri" pitchFamily="34" charset="0"/>
          <a:cs typeface="Calibri" pitchFamily="34" charset="0"/>
        </a:defRPr>
      </a:lvl1pPr>
      <a:lvl2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2pPr>
      <a:lvl3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3pPr>
      <a:lvl4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4pPr>
      <a:lvl5pPr algn="l" rtl="0" eaLnBrk="0" fontAlgn="base" hangingPunct="0">
        <a:spcBef>
          <a:spcPct val="0"/>
        </a:spcBef>
        <a:spcAft>
          <a:spcPct val="0"/>
        </a:spcAft>
        <a:defRPr sz="4000">
          <a:solidFill>
            <a:schemeClr val="accent1"/>
          </a:solidFill>
          <a:latin typeface="Calibri" pitchFamily="34" charset="0"/>
          <a:ea typeface="Calibri" pitchFamily="34" charset="0"/>
          <a:cs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3050" algn="l" rtl="0" eaLnBrk="0" fontAlgn="base" hangingPunct="0">
        <a:spcBef>
          <a:spcPct val="20000"/>
        </a:spcBef>
        <a:spcAft>
          <a:spcPct val="0"/>
        </a:spcAft>
        <a:buClr>
          <a:schemeClr val="accent1"/>
        </a:buClr>
        <a:buSzPct val="76000"/>
        <a:buFont typeface="Wingdings 2" panose="05020102010507070707" pitchFamily="18" charset="2"/>
        <a:buChar char=""/>
        <a:defRPr sz="2400" kern="1200">
          <a:solidFill>
            <a:schemeClr val="tx2"/>
          </a:solidFill>
          <a:latin typeface="Calibri" pitchFamily="34" charset="0"/>
          <a:ea typeface="Calibri" pitchFamily="34" charset="0"/>
          <a:cs typeface="Calibri" pitchFamily="34" charset="0"/>
        </a:defRPr>
      </a:lvl1pPr>
      <a:lvl2pPr marL="639763" indent="-273050" algn="l" rtl="0" eaLnBrk="0" fontAlgn="base" hangingPunct="0">
        <a:spcBef>
          <a:spcPct val="20000"/>
        </a:spcBef>
        <a:spcAft>
          <a:spcPct val="0"/>
        </a:spcAft>
        <a:buClr>
          <a:schemeClr val="accent1"/>
        </a:buClr>
        <a:buSzPct val="76000"/>
        <a:buFont typeface="Wingdings 2" panose="05020102010507070707" pitchFamily="18" charset="2"/>
        <a:buChar char=""/>
        <a:defRPr sz="2200" kern="1200">
          <a:solidFill>
            <a:schemeClr val="tx2"/>
          </a:solidFill>
          <a:latin typeface="Calibri" pitchFamily="34" charset="0"/>
          <a:ea typeface="Calibri" pitchFamily="34" charset="0"/>
          <a:cs typeface="Calibri" pitchFamily="34" charset="0"/>
        </a:defRPr>
      </a:lvl2pPr>
      <a:lvl3pPr marL="914400" indent="-228600" algn="l" rtl="0" eaLnBrk="0" fontAlgn="base" hangingPunct="0">
        <a:spcBef>
          <a:spcPct val="20000"/>
        </a:spcBef>
        <a:spcAft>
          <a:spcPct val="0"/>
        </a:spcAft>
        <a:buClr>
          <a:schemeClr val="accent1"/>
        </a:buClr>
        <a:buSzPct val="76000"/>
        <a:buFont typeface="Wingdings 2" panose="05020102010507070707" pitchFamily="18" charset="2"/>
        <a:buChar char=""/>
        <a:defRPr sz="2000" kern="1200">
          <a:solidFill>
            <a:schemeClr val="tx2"/>
          </a:solidFill>
          <a:latin typeface="Calibri" pitchFamily="34" charset="0"/>
          <a:ea typeface="Calibri" pitchFamily="34" charset="0"/>
          <a:cs typeface="Calibri" pitchFamily="34" charset="0"/>
        </a:defRPr>
      </a:lvl3pPr>
      <a:lvl4pPr marL="1123950" indent="-228600" algn="l" rtl="0" eaLnBrk="0" fontAlgn="base" hangingPunct="0">
        <a:spcBef>
          <a:spcPct val="20000"/>
        </a:spcBef>
        <a:spcAft>
          <a:spcPct val="0"/>
        </a:spcAft>
        <a:buClr>
          <a:schemeClr val="accent1"/>
        </a:buClr>
        <a:buSzPct val="76000"/>
        <a:buFont typeface="Wingdings 2" panose="05020102010507070707" pitchFamily="18" charset="2"/>
        <a:buChar char=""/>
        <a:defRPr kern="1200">
          <a:solidFill>
            <a:schemeClr val="tx2"/>
          </a:solidFill>
          <a:latin typeface="Calibri" pitchFamily="34" charset="0"/>
          <a:ea typeface="Calibri" pitchFamily="34" charset="0"/>
          <a:cs typeface="Calibri" pitchFamily="34" charset="0"/>
        </a:defRPr>
      </a:lvl4pPr>
      <a:lvl5pPr marL="1325563" indent="-228600" algn="l" rtl="0" eaLnBrk="0" fontAlgn="base" hangingPunct="0">
        <a:spcBef>
          <a:spcPct val="20000"/>
        </a:spcBef>
        <a:spcAft>
          <a:spcPct val="0"/>
        </a:spcAft>
        <a:buClr>
          <a:schemeClr val="accent1"/>
        </a:buClr>
        <a:buSzPct val="76000"/>
        <a:buFont typeface="Wingdings 2" panose="05020102010507070707" pitchFamily="18" charset="2"/>
        <a:buChar char=""/>
        <a:defRPr sz="1600" kern="1200">
          <a:solidFill>
            <a:schemeClr val="tx2"/>
          </a:solidFill>
          <a:latin typeface="Calibri" pitchFamily="34" charset="0"/>
          <a:ea typeface="Calibri" pitchFamily="34" charset="0"/>
          <a:cs typeface="Calibri" pitchFamily="34"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lt Başlık 2"/>
          <p:cNvSpPr>
            <a:spLocks noGrp="1"/>
          </p:cNvSpPr>
          <p:nvPr>
            <p:ph type="subTitle" idx="1"/>
          </p:nvPr>
        </p:nvSpPr>
        <p:spPr>
          <a:xfrm>
            <a:off x="4750594" y="4005064"/>
            <a:ext cx="3309938" cy="1655762"/>
          </a:xfrm>
        </p:spPr>
        <p:txBody>
          <a:bodyPr/>
          <a:lstStyle/>
          <a:p>
            <a:pPr eaLnBrk="1" hangingPunct="1"/>
            <a:r>
              <a:rPr lang="tr-TR" sz="2400" b="1" dirty="0" smtClean="0"/>
              <a:t>4. </a:t>
            </a:r>
            <a:r>
              <a:rPr lang="tr-TR" sz="2400" b="1" dirty="0"/>
              <a:t>HAFTA</a:t>
            </a:r>
            <a:endParaRPr lang="tr-TR" altLang="tr-TR" sz="2400" dirty="0" smtClean="0">
              <a:ea typeface="+mn-ea"/>
            </a:endParaRPr>
          </a:p>
          <a:p>
            <a:pPr eaLnBrk="1" hangingPunct="1"/>
            <a:r>
              <a:rPr lang="tr-TR" altLang="tr-TR" sz="2400" b="1" dirty="0">
                <a:solidFill>
                  <a:schemeClr val="accent2">
                    <a:lumMod val="60000"/>
                    <a:lumOff val="40000"/>
                  </a:schemeClr>
                </a:solidFill>
                <a:ea typeface="+mn-ea"/>
              </a:rPr>
              <a:t>TÜRK DİLİNİN TARİHÎ DÖNEMLERİ</a:t>
            </a:r>
          </a:p>
        </p:txBody>
      </p:sp>
      <p:pic>
        <p:nvPicPr>
          <p:cNvPr id="14341" name="Resim 6"/>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5784850" y="548680"/>
            <a:ext cx="1241425" cy="1235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Unvan 4"/>
          <p:cNvSpPr>
            <a:spLocks noGrp="1"/>
          </p:cNvSpPr>
          <p:nvPr>
            <p:ph type="ctrTitle"/>
          </p:nvPr>
        </p:nvSpPr>
        <p:spPr>
          <a:xfrm>
            <a:off x="4720731" y="2852936"/>
            <a:ext cx="3313355" cy="648072"/>
          </a:xfrm>
        </p:spPr>
        <p:txBody>
          <a:bodyPr/>
          <a:lstStyle/>
          <a:p>
            <a:r>
              <a:rPr lang="tr-TR" dirty="0" smtClean="0"/>
              <a:t>Türk </a:t>
            </a:r>
            <a:r>
              <a:rPr lang="tr-TR" dirty="0" smtClean="0"/>
              <a:t>Dili-I</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62467" name="2 İçerik Yer Tutucusu"/>
          <p:cNvSpPr>
            <a:spLocks noGrp="1"/>
          </p:cNvSpPr>
          <p:nvPr>
            <p:ph idx="1"/>
          </p:nvPr>
        </p:nvSpPr>
        <p:spPr>
          <a:xfrm>
            <a:off x="827088" y="1484313"/>
            <a:ext cx="7561262" cy="4681537"/>
          </a:xfrm>
        </p:spPr>
        <p:txBody>
          <a:bodyPr/>
          <a:lstStyle/>
          <a:p>
            <a:pPr eaLnBrk="1" hangingPunct="1"/>
            <a:r>
              <a:rPr lang="tr-TR" altLang="tr-TR" dirty="0" smtClean="0">
                <a:latin typeface="Times New Roman" panose="02020603050405020304" pitchFamily="18" charset="0"/>
                <a:cs typeface="Times New Roman" panose="02020603050405020304" pitchFamily="18" charset="0"/>
              </a:rPr>
              <a:t>Doğu Türkistan'daki kazılarda ortaya çıkarılan yüzlerce sandık eserin çoğu, dinî nitelikli olmakla beraber aralarında tıp, falcılık, astronomi ve şiirle ilgili olanlar da vardır. En önemlileri şunlardır:</a:t>
            </a:r>
          </a:p>
          <a:p>
            <a:pPr eaLnBrk="1" hangingPunct="1"/>
            <a:r>
              <a:rPr lang="tr-TR" altLang="tr-TR" b="1" dirty="0" smtClean="0">
                <a:latin typeface="Times New Roman" panose="02020603050405020304" pitchFamily="18" charset="0"/>
                <a:cs typeface="Times New Roman" panose="02020603050405020304" pitchFamily="18" charset="0"/>
              </a:rPr>
              <a:t>Sekiz </a:t>
            </a:r>
            <a:r>
              <a:rPr lang="tr-TR" altLang="tr-TR" b="1" dirty="0" err="1" smtClean="0">
                <a:latin typeface="Times New Roman" panose="02020603050405020304" pitchFamily="18" charset="0"/>
                <a:cs typeface="Times New Roman" panose="02020603050405020304" pitchFamily="18" charset="0"/>
              </a:rPr>
              <a:t>Yükmek</a:t>
            </a:r>
            <a:r>
              <a:rPr lang="tr-TR" altLang="tr-TR" b="1" dirty="0" smtClean="0">
                <a:latin typeface="Times New Roman" panose="02020603050405020304" pitchFamily="18" charset="0"/>
                <a:cs typeface="Times New Roman" panose="02020603050405020304" pitchFamily="18" charset="0"/>
              </a:rPr>
              <a:t> </a:t>
            </a:r>
            <a:r>
              <a:rPr lang="tr-TR" altLang="tr-TR" dirty="0" smtClean="0">
                <a:latin typeface="Times New Roman" panose="02020603050405020304" pitchFamily="18" charset="0"/>
                <a:cs typeface="Times New Roman" panose="02020603050405020304" pitchFamily="18" charset="0"/>
              </a:rPr>
              <a:t>(Sekiz Yığın):Çinceden çevrilen Sekiz </a:t>
            </a:r>
            <a:r>
              <a:rPr lang="tr-TR" altLang="tr-TR" dirty="0" err="1" smtClean="0">
                <a:latin typeface="Times New Roman" panose="02020603050405020304" pitchFamily="18" charset="0"/>
                <a:cs typeface="Times New Roman" panose="02020603050405020304" pitchFamily="18" charset="0"/>
              </a:rPr>
              <a:t>Yükmek'te</a:t>
            </a:r>
            <a:r>
              <a:rPr lang="tr-TR" altLang="tr-TR" dirty="0" smtClean="0">
                <a:latin typeface="Times New Roman" panose="02020603050405020304" pitchFamily="18" charset="0"/>
                <a:cs typeface="Times New Roman" panose="02020603050405020304" pitchFamily="18" charset="0"/>
              </a:rPr>
              <a:t> Burkancılığa ait dinî-ahlaki inanışlar ve bazı pratik bilgiler vardır. </a:t>
            </a:r>
          </a:p>
          <a:p>
            <a:pPr eaLnBrk="1" hangingPunct="1"/>
            <a:r>
              <a:rPr lang="tr-TR" altLang="en-US" dirty="0" smtClean="0">
                <a:latin typeface="Times New Roman" panose="02020603050405020304" pitchFamily="18" charset="0"/>
                <a:cs typeface="Times New Roman" panose="02020603050405020304" pitchFamily="18" charset="0"/>
              </a:rPr>
              <a:t>Uygurlar arasında çok yayılan bu eser, kısa cümleleriyle içten anlatımı ve zengin söz varlığıyla dikkati çeker.</a:t>
            </a:r>
            <a:r>
              <a:rPr lang="tr-TR" altLang="tr-TR" b="1" dirty="0" smtClean="0">
                <a:latin typeface="Times New Roman" panose="02020603050405020304" pitchFamily="18" charset="0"/>
                <a:cs typeface="Times New Roman" panose="02020603050405020304" pitchFamily="18" charset="0"/>
              </a:rPr>
              <a:t> </a:t>
            </a:r>
            <a:endParaRPr lang="tr-TR" altLang="tr-TR" dirty="0" smtClean="0">
              <a:latin typeface="Times New Roman" panose="02020603050405020304" pitchFamily="18" charset="0"/>
              <a:cs typeface="Times New Roman" panose="02020603050405020304" pitchFamily="18" charset="0"/>
            </a:endParaRP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10</a:t>
            </a:fld>
            <a:endParaRPr lang="tr-TR" altLang="en-US"/>
          </a:p>
        </p:txBody>
      </p:sp>
    </p:spTree>
    <p:extLst>
      <p:ext uri="{BB962C8B-B14F-4D97-AF65-F5344CB8AC3E}">
        <p14:creationId xmlns="" xmlns:p14="http://schemas.microsoft.com/office/powerpoint/2010/main" val="137572437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63491" name="2 İçerik Yer Tutucusu"/>
          <p:cNvSpPr>
            <a:spLocks noGrp="1"/>
          </p:cNvSpPr>
          <p:nvPr>
            <p:ph idx="1"/>
          </p:nvPr>
        </p:nvSpPr>
        <p:spPr>
          <a:xfrm>
            <a:off x="827088" y="1484313"/>
            <a:ext cx="7561262" cy="4681537"/>
          </a:xfrm>
        </p:spPr>
        <p:txBody>
          <a:bodyPr/>
          <a:lstStyle/>
          <a:p>
            <a:pPr eaLnBrk="1" hangingPunct="1"/>
            <a:r>
              <a:rPr lang="tr-TR" altLang="tr-TR" b="1" smtClean="0">
                <a:latin typeface="Times New Roman" panose="02020603050405020304" pitchFamily="18" charset="0"/>
                <a:cs typeface="Times New Roman" panose="02020603050405020304" pitchFamily="18" charset="0"/>
              </a:rPr>
              <a:t>Altun Yaruk </a:t>
            </a:r>
            <a:r>
              <a:rPr lang="tr-TR" altLang="tr-TR" smtClean="0">
                <a:latin typeface="Times New Roman" panose="02020603050405020304" pitchFamily="18" charset="0"/>
                <a:cs typeface="Times New Roman" panose="02020603050405020304" pitchFamily="18" charset="0"/>
              </a:rPr>
              <a:t>(Altın Işık): Sıngku Seli Tutung tarafından Çinceden Uygurcaya çevrilen en hacimli olan eser, Burkancılığın temellerini, felsefesini ve Buda’nın menkıbelerini içerir. </a:t>
            </a:r>
          </a:p>
          <a:p>
            <a:pPr eaLnBrk="1" hangingPunct="1"/>
            <a:r>
              <a:rPr lang="tr-TR" altLang="en-US" smtClean="0">
                <a:latin typeface="Times New Roman" panose="02020603050405020304" pitchFamily="18" charset="0"/>
                <a:cs typeface="Times New Roman" panose="02020603050405020304" pitchFamily="18" charset="0"/>
              </a:rPr>
              <a:t> Bunlardan en meşhurları </a:t>
            </a:r>
            <a:r>
              <a:rPr lang="tr-TR" altLang="en-US" i="1" smtClean="0">
                <a:latin typeface="Times New Roman" panose="02020603050405020304" pitchFamily="18" charset="0"/>
                <a:cs typeface="Times New Roman" panose="02020603050405020304" pitchFamily="18" charset="0"/>
              </a:rPr>
              <a:t>Şehzade ile Aç Pars Hikâyesi</a:t>
            </a:r>
            <a:r>
              <a:rPr lang="tr-TR" altLang="en-US" smtClean="0">
                <a:latin typeface="Times New Roman" panose="02020603050405020304" pitchFamily="18" charset="0"/>
                <a:cs typeface="Times New Roman" panose="02020603050405020304" pitchFamily="18" charset="0"/>
              </a:rPr>
              <a:t>, </a:t>
            </a:r>
            <a:r>
              <a:rPr lang="tr-TR" altLang="en-US" i="1" smtClean="0">
                <a:latin typeface="Times New Roman" panose="02020603050405020304" pitchFamily="18" charset="0"/>
                <a:cs typeface="Times New Roman" panose="02020603050405020304" pitchFamily="18" charset="0"/>
              </a:rPr>
              <a:t>Dantipali Beğ</a:t>
            </a:r>
            <a:r>
              <a:rPr lang="tr-TR" altLang="en-US" smtClean="0">
                <a:latin typeface="Times New Roman" panose="02020603050405020304" pitchFamily="18" charset="0"/>
                <a:cs typeface="Times New Roman" panose="02020603050405020304" pitchFamily="18" charset="0"/>
              </a:rPr>
              <a:t> Hikâyesi ve </a:t>
            </a:r>
            <a:r>
              <a:rPr lang="tr-TR" altLang="en-US" i="1" smtClean="0">
                <a:latin typeface="Times New Roman" panose="02020603050405020304" pitchFamily="18" charset="0"/>
                <a:cs typeface="Times New Roman" panose="02020603050405020304" pitchFamily="18" charset="0"/>
              </a:rPr>
              <a:t>Çaştani Beğ</a:t>
            </a:r>
            <a:r>
              <a:rPr lang="tr-TR" altLang="en-US" smtClean="0">
                <a:latin typeface="Times New Roman" panose="02020603050405020304" pitchFamily="18" charset="0"/>
                <a:cs typeface="Times New Roman" panose="02020603050405020304" pitchFamily="18" charset="0"/>
              </a:rPr>
              <a:t> Hikâyesi’dir.</a:t>
            </a:r>
            <a:endParaRPr lang="tr-TR" altLang="tr-TR" b="1" smtClean="0">
              <a:latin typeface="Times New Roman" panose="02020603050405020304" pitchFamily="18" charset="0"/>
              <a:cs typeface="Times New Roman" panose="02020603050405020304" pitchFamily="18" charset="0"/>
            </a:endParaRPr>
          </a:p>
          <a:p>
            <a:pPr eaLnBrk="1" hangingPunct="1"/>
            <a:r>
              <a:rPr lang="tr-TR" altLang="tr-TR" b="1" smtClean="0">
                <a:latin typeface="Times New Roman" panose="02020603050405020304" pitchFamily="18" charset="0"/>
                <a:cs typeface="Times New Roman" panose="02020603050405020304" pitchFamily="18" charset="0"/>
              </a:rPr>
              <a:t>Irk Bitig </a:t>
            </a:r>
            <a:r>
              <a:rPr lang="tr-TR" altLang="tr-TR" smtClean="0">
                <a:latin typeface="Times New Roman" panose="02020603050405020304" pitchFamily="18" charset="0"/>
                <a:cs typeface="Times New Roman" panose="02020603050405020304" pitchFamily="18" charset="0"/>
              </a:rPr>
              <a:t>(Fal Kitabı): Köktürk yazısıyla yazılmış fal kitabıdır.</a:t>
            </a:r>
          </a:p>
          <a:p>
            <a:pPr eaLnBrk="1" hangingPunct="1"/>
            <a:r>
              <a:rPr lang="tr-TR" altLang="en-US" smtClean="0">
                <a:latin typeface="Times New Roman" panose="02020603050405020304" pitchFamily="18" charset="0"/>
                <a:cs typeface="Times New Roman" panose="02020603050405020304" pitchFamily="18" charset="0"/>
              </a:rPr>
              <a:t> Çeşitli inanışlar ve masal unsurlarının bulunduğu kitapta günlük dile ait pek çok kelime de vardır.</a:t>
            </a:r>
            <a:r>
              <a:rPr lang="tr-TR" altLang="tr-TR" smtClean="0">
                <a:latin typeface="Times New Roman" panose="02020603050405020304" pitchFamily="18" charset="0"/>
                <a:cs typeface="Times New Roman" panose="02020603050405020304" pitchFamily="18" charset="0"/>
              </a:rPr>
              <a:t> </a:t>
            </a:r>
          </a:p>
          <a:p>
            <a:pPr eaLnBrk="1" hangingPunct="1">
              <a:buFont typeface="Wingdings 2" panose="05020102010507070707" pitchFamily="18" charset="2"/>
              <a:buNone/>
            </a:pPr>
            <a:r>
              <a:rPr lang="tr-TR" altLang="tr-TR" smtClean="0"/>
              <a:t> </a:t>
            </a:r>
          </a:p>
          <a:p>
            <a:pPr eaLnBrk="1" hangingPunct="1"/>
            <a:endParaRPr lang="tr-TR" altLang="tr-TR" smtClean="0"/>
          </a:p>
          <a:p>
            <a:pPr eaLnBrk="1" hangingPunct="1">
              <a:buFont typeface="Wingdings 2" panose="05020102010507070707" pitchFamily="18" charset="2"/>
              <a:buNone/>
            </a:pPr>
            <a:r>
              <a:rPr lang="tr-TR" altLang="tr-TR" b="1" smtClean="0"/>
              <a:t> </a:t>
            </a:r>
            <a:endParaRPr lang="tr-TR" altLang="tr-TR"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11</a:t>
            </a:fld>
            <a:endParaRPr lang="tr-TR" altLang="en-US"/>
          </a:p>
        </p:txBody>
      </p:sp>
    </p:spTree>
    <p:extLst>
      <p:ext uri="{BB962C8B-B14F-4D97-AF65-F5344CB8AC3E}">
        <p14:creationId xmlns="" xmlns:p14="http://schemas.microsoft.com/office/powerpoint/2010/main" val="26410658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Başlık"/>
          <p:cNvSpPr>
            <a:spLocks noGrp="1"/>
          </p:cNvSpPr>
          <p:nvPr>
            <p:ph type="title"/>
          </p:nvPr>
        </p:nvSpPr>
        <p:spPr>
          <a:xfrm>
            <a:off x="827088" y="765175"/>
            <a:ext cx="7561262" cy="719138"/>
          </a:xfrm>
        </p:spPr>
        <p:txBody>
          <a:bodyPr/>
          <a:lstStyle/>
          <a:p>
            <a:endParaRPr lang="en-US" altLang="en-US" smtClean="0"/>
          </a:p>
        </p:txBody>
      </p:sp>
      <p:sp>
        <p:nvSpPr>
          <p:cNvPr id="64515" name="2 İçerik Yer Tutucusu"/>
          <p:cNvSpPr>
            <a:spLocks noGrp="1"/>
          </p:cNvSpPr>
          <p:nvPr>
            <p:ph idx="1"/>
          </p:nvPr>
        </p:nvSpPr>
        <p:spPr>
          <a:xfrm>
            <a:off x="827088" y="1557338"/>
            <a:ext cx="7561262" cy="4608512"/>
          </a:xfrm>
        </p:spPr>
        <p:txBody>
          <a:bodyPr/>
          <a:lstStyle/>
          <a:p>
            <a:endParaRPr lang="tr-TR" altLang="en-US" b="1" smtClean="0"/>
          </a:p>
          <a:p>
            <a:r>
              <a:rPr lang="tr-TR" altLang="en-US" b="1" smtClean="0">
                <a:latin typeface="Times New Roman" panose="02020603050405020304" pitchFamily="18" charset="0"/>
                <a:cs typeface="Times New Roman" panose="02020603050405020304" pitchFamily="18" charset="0"/>
              </a:rPr>
              <a:t>Kalyanamkara ve Papamkara Hikâyesi (İyi Düşünceli Şehzade ile Kötü Düşünceli Şehzadenin Hikâyesi): </a:t>
            </a:r>
            <a:r>
              <a:rPr lang="tr-TR" altLang="en-US" smtClean="0">
                <a:latin typeface="Times New Roman" panose="02020603050405020304" pitchFamily="18" charset="0"/>
                <a:cs typeface="Times New Roman" panose="02020603050405020304" pitchFamily="18" charset="0"/>
              </a:rPr>
              <a:t>Burkancılığa ait bir menkıbenin hikâyesidir. </a:t>
            </a:r>
          </a:p>
          <a:p>
            <a:endParaRPr lang="tr-TR" altLang="en-US" smtClean="0">
              <a:latin typeface="Times New Roman" panose="02020603050405020304" pitchFamily="18" charset="0"/>
              <a:cs typeface="Times New Roman" panose="02020603050405020304" pitchFamily="18" charset="0"/>
            </a:endParaRPr>
          </a:p>
          <a:p>
            <a:r>
              <a:rPr lang="tr-TR" altLang="en-US" smtClean="0">
                <a:latin typeface="Times New Roman" panose="02020603050405020304" pitchFamily="18" charset="0"/>
                <a:cs typeface="Times New Roman" panose="02020603050405020304" pitchFamily="18" charset="0"/>
              </a:rPr>
              <a:t>İyi düşünceli şehzadenin bütün canlılara yardım etmek ve canlıların birbirlerini öldürmelerini engellemek için bir mücevheri elde etmek üzere yaptığı maceralı yolculuğu anlatılır.                                                                                                       </a:t>
            </a:r>
          </a:p>
          <a:p>
            <a:endParaRPr lang="tr-TR" altLang="en-US" smtClean="0"/>
          </a:p>
        </p:txBody>
      </p:sp>
      <p:sp>
        <p:nvSpPr>
          <p:cNvPr id="6451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6451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6451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0168DE-96B9-4546-AAD5-74081DB3D5BA}" type="slidenum">
              <a:rPr lang="tr-TR" altLang="en-US">
                <a:solidFill>
                  <a:schemeClr val="accent1"/>
                </a:solidFill>
                <a:latin typeface="Calibri" panose="020F0502020204030204" pitchFamily="34" charset="0"/>
              </a:rPr>
              <a:pPr eaLnBrk="1" hangingPunct="1"/>
              <a:t>12</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18003204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Başlık"/>
          <p:cNvSpPr>
            <a:spLocks noGrp="1"/>
          </p:cNvSpPr>
          <p:nvPr>
            <p:ph type="title"/>
          </p:nvPr>
        </p:nvSpPr>
        <p:spPr>
          <a:xfrm>
            <a:off x="827088" y="765175"/>
            <a:ext cx="7561262" cy="719138"/>
          </a:xfrm>
        </p:spPr>
        <p:txBody>
          <a:bodyPr/>
          <a:lstStyle/>
          <a:p>
            <a:pPr eaLnBrk="1" hangingPunct="1"/>
            <a:endParaRPr lang="tr-TR" altLang="tr-TR" sz="3200" smtClean="0"/>
          </a:p>
        </p:txBody>
      </p:sp>
      <p:sp>
        <p:nvSpPr>
          <p:cNvPr id="65539" name="2 İçerik Yer Tutucusu"/>
          <p:cNvSpPr>
            <a:spLocks noGrp="1"/>
          </p:cNvSpPr>
          <p:nvPr>
            <p:ph idx="1"/>
          </p:nvPr>
        </p:nvSpPr>
        <p:spPr>
          <a:xfrm>
            <a:off x="827088" y="1484313"/>
            <a:ext cx="7561262" cy="4681537"/>
          </a:xfrm>
        </p:spPr>
        <p:txBody>
          <a:bodyPr/>
          <a:lstStyle/>
          <a:p>
            <a:pPr marL="69850" indent="0" eaLnBrk="1" hangingPunct="1">
              <a:buNone/>
            </a:pPr>
            <a:r>
              <a:rPr lang="tr-TR" altLang="tr-TR" b="1" dirty="0" smtClean="0"/>
              <a:t>c) </a:t>
            </a:r>
            <a:r>
              <a:rPr lang="tr-TR" altLang="tr-TR" b="1" dirty="0" err="1" smtClean="0"/>
              <a:t>Karahanlı</a:t>
            </a:r>
            <a:r>
              <a:rPr lang="tr-TR" altLang="tr-TR" b="1" dirty="0" smtClean="0"/>
              <a:t> Dönemi </a:t>
            </a:r>
            <a:endParaRPr lang="tr-TR" altLang="tr-TR" dirty="0" smtClean="0">
              <a:latin typeface="Times New Roman" panose="02020603050405020304" pitchFamily="18" charset="0"/>
              <a:cs typeface="Times New Roman" panose="02020603050405020304" pitchFamily="18" charset="0"/>
            </a:endParaRPr>
          </a:p>
          <a:p>
            <a:pPr eaLnBrk="1" hangingPunct="1"/>
            <a:r>
              <a:rPr lang="tr-TR" altLang="tr-TR" dirty="0" smtClean="0">
                <a:latin typeface="Times New Roman" panose="02020603050405020304" pitchFamily="18" charset="0"/>
                <a:cs typeface="Times New Roman" panose="02020603050405020304" pitchFamily="18" charset="0"/>
              </a:rPr>
              <a:t>Eski Türkçenin </a:t>
            </a:r>
            <a:r>
              <a:rPr lang="tr-TR" altLang="tr-TR" dirty="0" err="1" smtClean="0">
                <a:latin typeface="Times New Roman" panose="02020603050405020304" pitchFamily="18" charset="0"/>
                <a:cs typeface="Times New Roman" panose="02020603050405020304" pitchFamily="18" charset="0"/>
              </a:rPr>
              <a:t>Karahanlı</a:t>
            </a:r>
            <a:r>
              <a:rPr lang="tr-TR" altLang="tr-TR" dirty="0" smtClean="0">
                <a:latin typeface="Times New Roman" panose="02020603050405020304" pitchFamily="18" charset="0"/>
                <a:cs typeface="Times New Roman" panose="02020603050405020304" pitchFamily="18" charset="0"/>
              </a:rPr>
              <a:t> Dönemi’ne ait başlıca eserleri şunlardır:</a:t>
            </a:r>
          </a:p>
          <a:p>
            <a:pPr eaLnBrk="1" hangingPunct="1"/>
            <a:r>
              <a:rPr lang="tr-TR" altLang="tr-TR" b="1" dirty="0" smtClean="0">
                <a:latin typeface="Times New Roman" panose="02020603050405020304" pitchFamily="18" charset="0"/>
                <a:cs typeface="Times New Roman" panose="02020603050405020304" pitchFamily="18" charset="0"/>
              </a:rPr>
              <a:t>Kutadgu Bilig</a:t>
            </a:r>
            <a:r>
              <a:rPr lang="tr-TR" altLang="tr-TR" dirty="0" smtClean="0">
                <a:latin typeface="Times New Roman" panose="02020603050405020304" pitchFamily="18" charset="0"/>
                <a:cs typeface="Times New Roman" panose="02020603050405020304" pitchFamily="18" charset="0"/>
              </a:rPr>
              <a:t> (</a:t>
            </a:r>
            <a:r>
              <a:rPr lang="tr-TR" altLang="tr-TR" b="1" dirty="0" smtClean="0">
                <a:latin typeface="Times New Roman" panose="02020603050405020304" pitchFamily="18" charset="0"/>
                <a:cs typeface="Times New Roman" panose="02020603050405020304" pitchFamily="18" charset="0"/>
              </a:rPr>
              <a:t>Mutluluk Bilgisi): </a:t>
            </a:r>
            <a:r>
              <a:rPr lang="tr-TR" altLang="tr-TR" dirty="0" smtClean="0">
                <a:latin typeface="Times New Roman" panose="02020603050405020304" pitchFamily="18" charset="0"/>
                <a:cs typeface="Times New Roman" panose="02020603050405020304" pitchFamily="18" charset="0"/>
              </a:rPr>
              <a:t>Yusuf Has </a:t>
            </a:r>
            <a:r>
              <a:rPr lang="tr-TR" altLang="tr-TR" dirty="0" err="1" smtClean="0">
                <a:latin typeface="Times New Roman" panose="02020603050405020304" pitchFamily="18" charset="0"/>
                <a:cs typeface="Times New Roman" panose="02020603050405020304" pitchFamily="18" charset="0"/>
              </a:rPr>
              <a:t>Hâcib</a:t>
            </a:r>
            <a:r>
              <a:rPr lang="tr-TR" altLang="tr-TR" dirty="0" smtClean="0">
                <a:latin typeface="Times New Roman" panose="02020603050405020304" pitchFamily="18" charset="0"/>
                <a:cs typeface="Times New Roman" panose="02020603050405020304" pitchFamily="18" charset="0"/>
              </a:rPr>
              <a:t> 1069-1070 yılında</a:t>
            </a:r>
            <a:r>
              <a:rPr lang="tr-TR" altLang="tr-TR" i="1" dirty="0" smtClean="0">
                <a:latin typeface="Times New Roman" panose="02020603050405020304" pitchFamily="18" charset="0"/>
                <a:cs typeface="Times New Roman" panose="02020603050405020304" pitchFamily="18" charset="0"/>
              </a:rPr>
              <a:t> devlet, adalet,</a:t>
            </a:r>
            <a:r>
              <a:rPr lang="tr-TR" altLang="tr-TR" dirty="0" smtClean="0">
                <a:latin typeface="Times New Roman" panose="02020603050405020304" pitchFamily="18" charset="0"/>
                <a:cs typeface="Times New Roman" panose="02020603050405020304" pitchFamily="18" charset="0"/>
              </a:rPr>
              <a:t> </a:t>
            </a:r>
            <a:r>
              <a:rPr lang="tr-TR" altLang="tr-TR" i="1" dirty="0" smtClean="0">
                <a:latin typeface="Times New Roman" panose="02020603050405020304" pitchFamily="18" charset="0"/>
                <a:cs typeface="Times New Roman" panose="02020603050405020304" pitchFamily="18" charset="0"/>
              </a:rPr>
              <a:t>akıl ve </a:t>
            </a:r>
            <a:r>
              <a:rPr lang="tr-TR" altLang="tr-TR" i="1" dirty="0" err="1" smtClean="0">
                <a:latin typeface="Times New Roman" panose="02020603050405020304" pitchFamily="18" charset="0"/>
                <a:cs typeface="Times New Roman" panose="02020603050405020304" pitchFamily="18" charset="0"/>
              </a:rPr>
              <a:t>kanaat’i</a:t>
            </a:r>
            <a:r>
              <a:rPr lang="tr-TR" altLang="tr-TR" dirty="0" smtClean="0">
                <a:latin typeface="Times New Roman" panose="02020603050405020304" pitchFamily="18" charset="0"/>
                <a:cs typeface="Times New Roman" panose="02020603050405020304" pitchFamily="18" charset="0"/>
              </a:rPr>
              <a:t> temsil eden dört sembolik kişiyi birbirleriyle konuşturarak insanlara iki cihanda mesut olmanın yolunu göstermiştir.</a:t>
            </a:r>
            <a:r>
              <a:rPr lang="tr-TR" altLang="en-US" dirty="0" smtClean="0">
                <a:latin typeface="Times New Roman" panose="02020603050405020304" pitchFamily="18" charset="0"/>
                <a:cs typeface="Times New Roman" panose="02020603050405020304" pitchFamily="18" charset="0"/>
              </a:rPr>
              <a:t> Siyasetname niteliğindeki bu eserde, ideal bireylerden oluşan bir toplum ve devlet göz önünde canlandırılmıştır.</a:t>
            </a:r>
            <a:r>
              <a:rPr lang="tr-TR" altLang="tr-TR" dirty="0" smtClean="0">
                <a:latin typeface="Times New Roman" panose="02020603050405020304" pitchFamily="18" charset="0"/>
                <a:cs typeface="Times New Roman" panose="02020603050405020304" pitchFamily="18" charset="0"/>
              </a:rPr>
              <a:t> </a:t>
            </a:r>
          </a:p>
          <a:p>
            <a:pPr eaLnBrk="1" hangingPunct="1"/>
            <a:r>
              <a:rPr lang="tr-TR" altLang="tr-TR" dirty="0" smtClean="0">
                <a:latin typeface="Times New Roman" panose="02020603050405020304" pitchFamily="18" charset="0"/>
                <a:cs typeface="Times New Roman" panose="02020603050405020304" pitchFamily="18" charset="0"/>
              </a:rPr>
              <a:t>İslamlığın etkisindeki Türk edebiyatının ilk ürünüdür.  </a:t>
            </a:r>
          </a:p>
          <a:p>
            <a:pPr eaLnBrk="1" hangingPunct="1">
              <a:buFont typeface="Wingdings 2" panose="05020102010507070707" pitchFamily="18" charset="2"/>
              <a:buNone/>
            </a:pPr>
            <a:endParaRPr lang="tr-TR" altLang="tr-TR" dirty="0"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13</a:t>
            </a:fld>
            <a:endParaRPr lang="tr-TR" altLang="en-US"/>
          </a:p>
        </p:txBody>
      </p:sp>
    </p:spTree>
    <p:extLst>
      <p:ext uri="{BB962C8B-B14F-4D97-AF65-F5344CB8AC3E}">
        <p14:creationId xmlns="" xmlns:p14="http://schemas.microsoft.com/office/powerpoint/2010/main" val="2877151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66563" name="2 İçerik Yer Tutucusu"/>
          <p:cNvSpPr>
            <a:spLocks noGrp="1"/>
          </p:cNvSpPr>
          <p:nvPr>
            <p:ph idx="1"/>
          </p:nvPr>
        </p:nvSpPr>
        <p:spPr>
          <a:xfrm>
            <a:off x="827088" y="2060575"/>
            <a:ext cx="7561262" cy="4105275"/>
          </a:xfrm>
        </p:spPr>
        <p:txBody>
          <a:bodyPr/>
          <a:lstStyle/>
          <a:p>
            <a:r>
              <a:rPr lang="tr-TR" altLang="tr-TR" b="1" smtClean="0">
                <a:latin typeface="Times New Roman" panose="02020603050405020304" pitchFamily="18" charset="0"/>
                <a:cs typeface="Times New Roman" panose="02020603050405020304" pitchFamily="18" charset="0"/>
              </a:rPr>
              <a:t>Dîvânu Lugâti’t-Türk </a:t>
            </a:r>
            <a:r>
              <a:rPr lang="tr-TR" altLang="en-US" smtClean="0">
                <a:latin typeface="Times New Roman" panose="02020603050405020304" pitchFamily="18" charset="0"/>
                <a:cs typeface="Times New Roman" panose="02020603050405020304" pitchFamily="18" charset="0"/>
              </a:rPr>
              <a:t>(</a:t>
            </a:r>
            <a:r>
              <a:rPr lang="tr-TR" altLang="en-US" b="1" smtClean="0">
                <a:latin typeface="Times New Roman" panose="02020603050405020304" pitchFamily="18" charset="0"/>
                <a:cs typeface="Times New Roman" panose="02020603050405020304" pitchFamily="18" charset="0"/>
              </a:rPr>
              <a:t>Türk Dillerinin Divanı):</a:t>
            </a:r>
            <a:r>
              <a:rPr lang="tr-TR" altLang="tr-TR" smtClean="0">
                <a:latin typeface="Times New Roman" panose="02020603050405020304" pitchFamily="18" charset="0"/>
                <a:cs typeface="Times New Roman" panose="02020603050405020304" pitchFamily="18" charset="0"/>
              </a:rPr>
              <a:t> Araplara Türkçeyi öğretmek ve Türk dilinin üstünlüğünü göstermek amacıyla Kaşgarlı </a:t>
            </a:r>
            <a:r>
              <a:rPr lang="en-US" altLang="tr-TR" smtClean="0">
                <a:latin typeface="Times New Roman" panose="02020603050405020304" pitchFamily="18" charset="0"/>
                <a:cs typeface="Times New Roman" panose="02020603050405020304" pitchFamily="18" charset="0"/>
              </a:rPr>
              <a:t>Mahmu</a:t>
            </a:r>
            <a:r>
              <a:rPr lang="tr-TR" altLang="tr-TR" smtClean="0">
                <a:latin typeface="Times New Roman" panose="02020603050405020304" pitchFamily="18" charset="0"/>
                <a:cs typeface="Times New Roman" panose="02020603050405020304" pitchFamily="18" charset="0"/>
              </a:rPr>
              <a:t>t</a:t>
            </a:r>
            <a:r>
              <a:rPr lang="en-US" altLang="tr-TR" smtClean="0">
                <a:latin typeface="Times New Roman" panose="02020603050405020304" pitchFamily="18" charset="0"/>
                <a:cs typeface="Times New Roman" panose="02020603050405020304" pitchFamily="18" charset="0"/>
              </a:rPr>
              <a:t> </a:t>
            </a:r>
            <a:r>
              <a:rPr lang="tr-TR" altLang="tr-TR" smtClean="0">
                <a:latin typeface="Times New Roman" panose="02020603050405020304" pitchFamily="18" charset="0"/>
                <a:cs typeface="Times New Roman" panose="02020603050405020304" pitchFamily="18" charset="0"/>
              </a:rPr>
              <a:t>tarafından 1077'de yazılmıştır. </a:t>
            </a:r>
          </a:p>
          <a:p>
            <a:r>
              <a:rPr lang="tr-TR" altLang="tr-TR" smtClean="0">
                <a:latin typeface="Times New Roman" panose="02020603050405020304" pitchFamily="18" charset="0"/>
                <a:cs typeface="Times New Roman" panose="02020603050405020304" pitchFamily="18" charset="0"/>
              </a:rPr>
              <a:t>Aynı zamanda Türkçeyle Arapçayı karşılaştıran bir eserdir. </a:t>
            </a:r>
          </a:p>
          <a:p>
            <a:r>
              <a:rPr lang="tr-TR" altLang="en-US" smtClean="0">
                <a:latin typeface="Times New Roman" panose="02020603050405020304" pitchFamily="18" charset="0"/>
                <a:cs typeface="Times New Roman" panose="02020603050405020304" pitchFamily="18" charset="0"/>
              </a:rPr>
              <a:t> Dîvânu Lugâti't-Türk, 11. yüzyıl Orta Asya Türk dünyasının en sağlam dil mirası olmasının yanında Türk kültürü ve medeniyetinin eşsiz kaynaklarından biridir.</a:t>
            </a:r>
          </a:p>
          <a:p>
            <a:pPr eaLnBrk="1" hangingPunct="1"/>
            <a:r>
              <a:rPr lang="tr-TR" altLang="tr-TR" smtClean="0">
                <a:latin typeface="Times New Roman" panose="02020603050405020304" pitchFamily="18" charset="0"/>
                <a:cs typeface="Times New Roman" panose="02020603050405020304" pitchFamily="18" charset="0"/>
              </a:rPr>
              <a:t>Türkçenin ilk sözlüğü ve ilk dil bilgisi kitabıdır.  </a:t>
            </a: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14</a:t>
            </a:fld>
            <a:endParaRPr lang="tr-TR" altLang="en-US"/>
          </a:p>
        </p:txBody>
      </p:sp>
    </p:spTree>
    <p:extLst>
      <p:ext uri="{BB962C8B-B14F-4D97-AF65-F5344CB8AC3E}">
        <p14:creationId xmlns="" xmlns:p14="http://schemas.microsoft.com/office/powerpoint/2010/main" val="8446288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Başlık"/>
          <p:cNvSpPr>
            <a:spLocks noGrp="1"/>
          </p:cNvSpPr>
          <p:nvPr>
            <p:ph type="title"/>
          </p:nvPr>
        </p:nvSpPr>
        <p:spPr>
          <a:xfrm>
            <a:off x="827088" y="765175"/>
            <a:ext cx="7561262" cy="719138"/>
          </a:xfrm>
        </p:spPr>
        <p:txBody>
          <a:bodyPr/>
          <a:lstStyle/>
          <a:p>
            <a:endParaRPr lang="en-US" altLang="en-US" smtClean="0"/>
          </a:p>
        </p:txBody>
      </p:sp>
      <p:sp>
        <p:nvSpPr>
          <p:cNvPr id="67587" name="2 İçerik Yer Tutucusu"/>
          <p:cNvSpPr>
            <a:spLocks noGrp="1"/>
          </p:cNvSpPr>
          <p:nvPr>
            <p:ph idx="1"/>
          </p:nvPr>
        </p:nvSpPr>
        <p:spPr>
          <a:xfrm>
            <a:off x="827088" y="1557338"/>
            <a:ext cx="7561262" cy="4608512"/>
          </a:xfrm>
        </p:spPr>
        <p:txBody>
          <a:bodyPr/>
          <a:lstStyle/>
          <a:p>
            <a:r>
              <a:rPr lang="tr-TR" altLang="en-US" b="1" smtClean="0">
                <a:latin typeface="Times New Roman" panose="02020603050405020304" pitchFamily="18" charset="0"/>
                <a:cs typeface="Times New Roman" panose="02020603050405020304" pitchFamily="18" charset="0"/>
              </a:rPr>
              <a:t>Atabetü’l-Hakâyık (Gerçeklerin Eşiği): </a:t>
            </a:r>
            <a:r>
              <a:rPr lang="tr-TR" altLang="en-US" smtClean="0">
                <a:latin typeface="Times New Roman" panose="02020603050405020304" pitchFamily="18" charset="0"/>
                <a:cs typeface="Times New Roman" panose="02020603050405020304" pitchFamily="18" charset="0"/>
              </a:rPr>
              <a:t>Dinî ve tasavvufi konuların anlatıldığı bu eserin Edip Ahmet tarafından 12. yüzyılın başlarında yazıldığı tahmin edilmektedir. </a:t>
            </a:r>
          </a:p>
          <a:p>
            <a:r>
              <a:rPr lang="tr-TR" altLang="en-US" smtClean="0">
                <a:latin typeface="Times New Roman" panose="02020603050405020304" pitchFamily="18" charset="0"/>
                <a:cs typeface="Times New Roman" panose="02020603050405020304" pitchFamily="18" charset="0"/>
              </a:rPr>
              <a:t>Kitapta; bilginin yararı, cahilliğin zararı, dili tutmanın önemi, cimriliğin kötülüğü, cömertliğin iyiliği, alçak gönüllüğünün güzelliği, kibrin kötülüğü gibi konular işlenmiştir. </a:t>
            </a:r>
          </a:p>
          <a:p>
            <a:r>
              <a:rPr lang="tr-TR" altLang="en-US" smtClean="0">
                <a:latin typeface="Times New Roman" panose="02020603050405020304" pitchFamily="18" charset="0"/>
                <a:cs typeface="Times New Roman" panose="02020603050405020304" pitchFamily="18" charset="0"/>
              </a:rPr>
              <a:t>Eser, bu bakımdan öğretici bir özelliğe sahiptir.</a:t>
            </a:r>
          </a:p>
          <a:p>
            <a:endParaRPr lang="tr-TR" altLang="en-US" smtClean="0"/>
          </a:p>
        </p:txBody>
      </p:sp>
      <p:sp>
        <p:nvSpPr>
          <p:cNvPr id="6758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6758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6759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666FC0-E794-470F-9BB1-F9D5D3F2DD71}" type="slidenum">
              <a:rPr lang="tr-TR" altLang="en-US">
                <a:solidFill>
                  <a:schemeClr val="accent1"/>
                </a:solidFill>
                <a:latin typeface="Calibri" panose="020F0502020204030204" pitchFamily="34" charset="0"/>
              </a:rPr>
              <a:pPr eaLnBrk="1" hangingPunct="1"/>
              <a:t>15</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342487101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68611" name="2 İçerik Yer Tutucusu"/>
          <p:cNvSpPr>
            <a:spLocks noGrp="1"/>
          </p:cNvSpPr>
          <p:nvPr>
            <p:ph idx="1"/>
          </p:nvPr>
        </p:nvSpPr>
        <p:spPr>
          <a:xfrm>
            <a:off x="827088" y="1484313"/>
            <a:ext cx="7561262" cy="4681537"/>
          </a:xfrm>
        </p:spPr>
        <p:txBody>
          <a:bodyPr/>
          <a:lstStyle/>
          <a:p>
            <a:pPr eaLnBrk="1" hangingPunct="1"/>
            <a:r>
              <a:rPr lang="tr-TR" altLang="tr-TR" b="1" dirty="0" err="1" smtClean="0">
                <a:latin typeface="Times New Roman" panose="02020603050405020304" pitchFamily="18" charset="0"/>
                <a:cs typeface="Times New Roman" panose="02020603050405020304" pitchFamily="18" charset="0"/>
              </a:rPr>
              <a:t>Dîvân</a:t>
            </a:r>
            <a:r>
              <a:rPr lang="tr-TR" altLang="tr-TR" b="1" dirty="0" smtClean="0">
                <a:latin typeface="Times New Roman" panose="02020603050405020304" pitchFamily="18" charset="0"/>
                <a:cs typeface="Times New Roman" panose="02020603050405020304" pitchFamily="18" charset="0"/>
              </a:rPr>
              <a:t>-ı Hikmet:</a:t>
            </a:r>
            <a:r>
              <a:rPr lang="tr-TR" altLang="tr-TR" dirty="0" smtClean="0">
                <a:latin typeface="Times New Roman" panose="02020603050405020304" pitchFamily="18" charset="0"/>
                <a:cs typeface="Times New Roman" panose="02020603050405020304" pitchFamily="18" charset="0"/>
              </a:rPr>
              <a:t>Hoca Ahmet </a:t>
            </a:r>
            <a:r>
              <a:rPr lang="tr-TR" altLang="tr-TR" dirty="0" err="1" smtClean="0">
                <a:latin typeface="Times New Roman" panose="02020603050405020304" pitchFamily="18" charset="0"/>
                <a:cs typeface="Times New Roman" panose="02020603050405020304" pitchFamily="18" charset="0"/>
              </a:rPr>
              <a:t>Yesevî'nin</a:t>
            </a:r>
            <a:r>
              <a:rPr lang="tr-TR" altLang="tr-TR" dirty="0" smtClean="0">
                <a:latin typeface="Times New Roman" panose="02020603050405020304" pitchFamily="18" charset="0"/>
                <a:cs typeface="Times New Roman" panose="02020603050405020304" pitchFamily="18" charset="0"/>
              </a:rPr>
              <a:t> şiirlerine hikmet, bu şiirlerin toplandığı defterlere </a:t>
            </a:r>
            <a:r>
              <a:rPr lang="tr-TR" altLang="tr-TR" dirty="0" err="1" smtClean="0">
                <a:latin typeface="Times New Roman" panose="02020603050405020304" pitchFamily="18" charset="0"/>
                <a:cs typeface="Times New Roman" panose="02020603050405020304" pitchFamily="18" charset="0"/>
              </a:rPr>
              <a:t>Dîvân</a:t>
            </a:r>
            <a:r>
              <a:rPr lang="tr-TR" altLang="tr-TR" dirty="0" smtClean="0">
                <a:latin typeface="Times New Roman" panose="02020603050405020304" pitchFamily="18" charset="0"/>
                <a:cs typeface="Times New Roman" panose="02020603050405020304" pitchFamily="18" charset="0"/>
              </a:rPr>
              <a:t>-ı Hikmet denmektedir. </a:t>
            </a:r>
            <a:r>
              <a:rPr lang="tr-TR" altLang="en-US" dirty="0" smtClean="0">
                <a:latin typeface="Times New Roman" panose="02020603050405020304" pitchFamily="18" charset="0"/>
                <a:cs typeface="Times New Roman" panose="02020603050405020304" pitchFamily="18" charset="0"/>
              </a:rPr>
              <a:t>Bu eserdeki şiirlerin hepsi, Hoca Ahmet </a:t>
            </a:r>
            <a:r>
              <a:rPr lang="tr-TR" altLang="en-US" dirty="0" err="1" smtClean="0">
                <a:latin typeface="Times New Roman" panose="02020603050405020304" pitchFamily="18" charset="0"/>
                <a:cs typeface="Times New Roman" panose="02020603050405020304" pitchFamily="18" charset="0"/>
              </a:rPr>
              <a:t>Yesevî'ye</a:t>
            </a:r>
            <a:r>
              <a:rPr lang="tr-TR" altLang="en-US" dirty="0" smtClean="0">
                <a:latin typeface="Times New Roman" panose="02020603050405020304" pitchFamily="18" charset="0"/>
                <a:cs typeface="Times New Roman" panose="02020603050405020304" pitchFamily="18" charset="0"/>
              </a:rPr>
              <a:t> ait değildir.  </a:t>
            </a:r>
          </a:p>
          <a:p>
            <a:pPr eaLnBrk="1" hangingPunct="1"/>
            <a:r>
              <a:rPr lang="tr-TR" altLang="en-US" dirty="0" smtClean="0">
                <a:latin typeface="Times New Roman" panose="02020603050405020304" pitchFamily="18" charset="0"/>
                <a:cs typeface="Times New Roman" panose="02020603050405020304" pitchFamily="18" charset="0"/>
              </a:rPr>
              <a:t>Kitapta, öğretici yönü ağır basan manzumeler vardır. </a:t>
            </a:r>
          </a:p>
          <a:p>
            <a:pPr eaLnBrk="1" hangingPunct="1"/>
            <a:r>
              <a:rPr lang="tr-TR" altLang="en-US" dirty="0" smtClean="0">
                <a:latin typeface="Times New Roman" panose="02020603050405020304" pitchFamily="18" charset="0"/>
                <a:cs typeface="Times New Roman" panose="02020603050405020304" pitchFamily="18" charset="0"/>
              </a:rPr>
              <a:t>Hoca Ahmet </a:t>
            </a:r>
            <a:r>
              <a:rPr lang="tr-TR" altLang="en-US" dirty="0" err="1" smtClean="0">
                <a:latin typeface="Times New Roman" panose="02020603050405020304" pitchFamily="18" charset="0"/>
                <a:cs typeface="Times New Roman" panose="02020603050405020304" pitchFamily="18" charset="0"/>
              </a:rPr>
              <a:t>Yesevî</a:t>
            </a:r>
            <a:r>
              <a:rPr lang="tr-TR" altLang="en-US" dirty="0" smtClean="0">
                <a:latin typeface="Times New Roman" panose="02020603050405020304" pitchFamily="18" charset="0"/>
                <a:cs typeface="Times New Roman" panose="02020603050405020304" pitchFamily="18" charset="0"/>
              </a:rPr>
              <a:t>, Türklerin İslam’ı daha iyi tanımalarına hizmet etmiş, yaşadığı dönemde birleştirici bir rol üstlenmiş; Hacı Bektaşi Veli, Yunus Emre ve Mahdum Kulu gibi kişilerin yetişmesine vesile olmuştur.</a:t>
            </a:r>
            <a:endParaRPr lang="tr-TR" altLang="tr-TR" dirty="0" smtClean="0">
              <a:latin typeface="Times New Roman" panose="02020603050405020304" pitchFamily="18" charset="0"/>
              <a:cs typeface="Times New Roman" panose="02020603050405020304" pitchFamily="18" charset="0"/>
            </a:endParaRPr>
          </a:p>
          <a:p>
            <a:pPr eaLnBrk="1" hangingPunct="1"/>
            <a:endParaRPr lang="tr-TR" altLang="tr-TR" dirty="0"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16</a:t>
            </a:fld>
            <a:endParaRPr lang="tr-TR" altLang="en-US"/>
          </a:p>
        </p:txBody>
      </p:sp>
    </p:spTree>
    <p:extLst>
      <p:ext uri="{BB962C8B-B14F-4D97-AF65-F5344CB8AC3E}">
        <p14:creationId xmlns="" xmlns:p14="http://schemas.microsoft.com/office/powerpoint/2010/main" val="45863681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Başlık"/>
          <p:cNvSpPr>
            <a:spLocks noGrp="1"/>
          </p:cNvSpPr>
          <p:nvPr>
            <p:ph type="title"/>
          </p:nvPr>
        </p:nvSpPr>
        <p:spPr>
          <a:xfrm>
            <a:off x="827088" y="765175"/>
            <a:ext cx="7561262" cy="719138"/>
          </a:xfrm>
        </p:spPr>
        <p:txBody>
          <a:bodyPr/>
          <a:lstStyle/>
          <a:p>
            <a:endParaRPr lang="en-US" altLang="en-US" smtClean="0"/>
          </a:p>
        </p:txBody>
      </p:sp>
      <p:sp>
        <p:nvSpPr>
          <p:cNvPr id="69635" name="2 İçerik Yer Tutucusu"/>
          <p:cNvSpPr>
            <a:spLocks noGrp="1"/>
          </p:cNvSpPr>
          <p:nvPr>
            <p:ph idx="1"/>
          </p:nvPr>
        </p:nvSpPr>
        <p:spPr>
          <a:xfrm>
            <a:off x="827088" y="1484313"/>
            <a:ext cx="7561262" cy="4608512"/>
          </a:xfrm>
        </p:spPr>
        <p:txBody>
          <a:bodyPr/>
          <a:lstStyle/>
          <a:p>
            <a:r>
              <a:rPr lang="tr-TR" altLang="en-US" smtClean="0">
                <a:latin typeface="Times New Roman" panose="02020603050405020304" pitchFamily="18" charset="0"/>
                <a:cs typeface="Times New Roman" panose="02020603050405020304" pitchFamily="18" charset="0"/>
              </a:rPr>
              <a:t>Eski Türkçe Dönemi’ne ait yukarıdaki metinlerin ortak özelliği, hepsinin öğretici nitelikte olmasıdır. </a:t>
            </a:r>
          </a:p>
          <a:p>
            <a:r>
              <a:rPr lang="tr-TR" altLang="en-US" smtClean="0">
                <a:latin typeface="Times New Roman" panose="02020603050405020304" pitchFamily="18" charset="0"/>
                <a:cs typeface="Times New Roman" panose="02020603050405020304" pitchFamily="18" charset="0"/>
              </a:rPr>
              <a:t>Köktürk metinleri henüz yerleşik olmayan kültüre ait olup Köktürk yazısıyla taşlar üzerine yazılmış, hitabet türünün ilk ve mükemmel örneklerindendir. </a:t>
            </a:r>
          </a:p>
          <a:p>
            <a:r>
              <a:rPr lang="tr-TR" altLang="en-US" smtClean="0">
                <a:latin typeface="Times New Roman" panose="02020603050405020304" pitchFamily="18" charset="0"/>
                <a:cs typeface="Times New Roman" panose="02020603050405020304" pitchFamily="18" charset="0"/>
              </a:rPr>
              <a:t>Uygur metinlerinin çoğu; Maniheizm ve Budizm’in öğretilerini hikâye üslubuyla anlatır.  </a:t>
            </a:r>
          </a:p>
          <a:p>
            <a:r>
              <a:rPr lang="tr-TR" altLang="en-US" smtClean="0">
                <a:latin typeface="Times New Roman" panose="02020603050405020304" pitchFamily="18" charset="0"/>
                <a:cs typeface="Times New Roman" panose="02020603050405020304" pitchFamily="18" charset="0"/>
              </a:rPr>
              <a:t>Bunlar, Uygur alfabesiyle (deri, ağaç kabukları, kâğıt vb.) farklı malzemeler üzerine yazılmıştır.</a:t>
            </a:r>
          </a:p>
        </p:txBody>
      </p:sp>
      <p:sp>
        <p:nvSpPr>
          <p:cNvPr id="6963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69637" name="4 Altbilgi Yer Tutucusu"/>
          <p:cNvSpPr>
            <a:spLocks noGrp="1"/>
          </p:cNvSpPr>
          <p:nvPr>
            <p:ph type="ftr" sz="quarter" idx="11"/>
          </p:nvPr>
        </p:nvSpPr>
        <p:spPr bwMode="auto">
          <a:xfrm>
            <a:off x="468313" y="6159500"/>
            <a:ext cx="7920037"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accent1"/>
                </a:solidFill>
                <a:latin typeface="Calibri" panose="020F0502020204030204" pitchFamily="34" charset="0"/>
              </a:rPr>
              <a:t>Çukurova Üniversitesi Türk Dili Bölümü</a:t>
            </a:r>
          </a:p>
        </p:txBody>
      </p:sp>
      <p:sp>
        <p:nvSpPr>
          <p:cNvPr id="6963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E5A658-4F9C-4138-AD32-8C72316C8923}" type="slidenum">
              <a:rPr lang="tr-TR" altLang="en-US">
                <a:solidFill>
                  <a:schemeClr val="accent1"/>
                </a:solidFill>
                <a:latin typeface="Calibri" panose="020F0502020204030204" pitchFamily="34" charset="0"/>
              </a:rPr>
              <a:pPr eaLnBrk="1" hangingPunct="1"/>
              <a:t>17</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417808041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Başlık"/>
          <p:cNvSpPr>
            <a:spLocks noGrp="1"/>
          </p:cNvSpPr>
          <p:nvPr>
            <p:ph type="title"/>
          </p:nvPr>
        </p:nvSpPr>
        <p:spPr>
          <a:xfrm>
            <a:off x="827088" y="765175"/>
            <a:ext cx="7561262" cy="719138"/>
          </a:xfrm>
        </p:spPr>
        <p:txBody>
          <a:bodyPr/>
          <a:lstStyle/>
          <a:p>
            <a:endParaRPr lang="en-US" altLang="en-US" smtClean="0"/>
          </a:p>
        </p:txBody>
      </p:sp>
      <p:sp>
        <p:nvSpPr>
          <p:cNvPr id="70659" name="2 İçerik Yer Tutucusu"/>
          <p:cNvSpPr>
            <a:spLocks noGrp="1"/>
          </p:cNvSpPr>
          <p:nvPr>
            <p:ph idx="1"/>
          </p:nvPr>
        </p:nvSpPr>
        <p:spPr>
          <a:xfrm>
            <a:off x="827088" y="1484313"/>
            <a:ext cx="7561262" cy="4681537"/>
          </a:xfrm>
        </p:spPr>
        <p:txBody>
          <a:bodyPr/>
          <a:lstStyle/>
          <a:p>
            <a:endParaRPr lang="tr-TR" altLang="en-US" smtClean="0"/>
          </a:p>
          <a:p>
            <a:r>
              <a:rPr lang="tr-TR" altLang="en-US" smtClean="0">
                <a:latin typeface="Times New Roman" panose="02020603050405020304" pitchFamily="18" charset="0"/>
                <a:cs typeface="Times New Roman" panose="02020603050405020304" pitchFamily="18" charset="0"/>
              </a:rPr>
              <a:t>Bunların çoğu henüz yayımlanmamıştır.</a:t>
            </a:r>
          </a:p>
          <a:p>
            <a:r>
              <a:rPr lang="tr-TR" altLang="en-US" smtClean="0">
                <a:latin typeface="Times New Roman" panose="02020603050405020304" pitchFamily="18" charset="0"/>
                <a:cs typeface="Times New Roman" panose="02020603050405020304" pitchFamily="18" charset="0"/>
              </a:rPr>
              <a:t>Karahanlı metinleri ise şehir kültürüne ait ilk İslami eserlerden olup Arap temelli alfabeyle kitap biçiminde yazılmıştır. </a:t>
            </a:r>
          </a:p>
          <a:p>
            <a:r>
              <a:rPr lang="tr-TR" altLang="en-US" smtClean="0">
                <a:latin typeface="Times New Roman" panose="02020603050405020304" pitchFamily="18" charset="0"/>
                <a:cs typeface="Times New Roman" panose="02020603050405020304" pitchFamily="18" charset="0"/>
              </a:rPr>
              <a:t>Bunlar dil ve kültür tarihi açısından son derece kıymetli eserlerdir.</a:t>
            </a:r>
          </a:p>
        </p:txBody>
      </p:sp>
      <p:sp>
        <p:nvSpPr>
          <p:cNvPr id="7066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7066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7066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2B4B15-15EE-47C1-B15E-B05B50CAE12F}" type="slidenum">
              <a:rPr lang="tr-TR" altLang="en-US">
                <a:solidFill>
                  <a:schemeClr val="accent1"/>
                </a:solidFill>
                <a:latin typeface="Calibri" panose="020F0502020204030204" pitchFamily="34" charset="0"/>
              </a:rPr>
              <a:pPr eaLnBrk="1" hangingPunct="1"/>
              <a:t>18</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12245628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title"/>
          </p:nvPr>
        </p:nvSpPr>
        <p:spPr>
          <a:xfrm>
            <a:off x="1042988" y="836613"/>
            <a:ext cx="7561262" cy="504825"/>
          </a:xfrm>
        </p:spPr>
        <p:txBody>
          <a:bodyPr/>
          <a:lstStyle/>
          <a:p>
            <a:pPr eaLnBrk="1" hangingPunct="1"/>
            <a:endParaRPr lang="tr-TR" altLang="tr-TR" sz="2800" smtClean="0">
              <a:latin typeface="Times New Roman" panose="02020603050405020304" pitchFamily="18" charset="0"/>
              <a:cs typeface="Times New Roman" panose="02020603050405020304" pitchFamily="18" charset="0"/>
            </a:endParaRPr>
          </a:p>
        </p:txBody>
      </p:sp>
      <p:sp>
        <p:nvSpPr>
          <p:cNvPr id="15363" name="2 İçerik Yer Tutucusu"/>
          <p:cNvSpPr>
            <a:spLocks noGrp="1"/>
          </p:cNvSpPr>
          <p:nvPr>
            <p:ph idx="1"/>
          </p:nvPr>
        </p:nvSpPr>
        <p:spPr>
          <a:xfrm>
            <a:off x="827088" y="1341438"/>
            <a:ext cx="7561262" cy="4824412"/>
          </a:xfrm>
        </p:spPr>
        <p:txBody>
          <a:bodyPr/>
          <a:lstStyle/>
          <a:p>
            <a:pPr eaLnBrk="1" hangingPunct="1"/>
            <a:r>
              <a:rPr lang="tr-TR" altLang="tr-TR" b="1" dirty="0" smtClean="0">
                <a:latin typeface="Times New Roman" panose="02020603050405020304" pitchFamily="18" charset="0"/>
                <a:cs typeface="Times New Roman" panose="02020603050405020304" pitchFamily="18" charset="0"/>
              </a:rPr>
              <a:t>5) Orta Türkçe Dönemi  (13 - 15. yy. </a:t>
            </a:r>
            <a:r>
              <a:rPr lang="tr-TR" altLang="tr-TR" b="1" dirty="0" smtClean="0">
                <a:latin typeface="Times New Roman" panose="02020603050405020304" pitchFamily="18" charset="0"/>
                <a:cs typeface="Times New Roman" panose="02020603050405020304" pitchFamily="18" charset="0"/>
              </a:rPr>
              <a:t>)</a:t>
            </a:r>
            <a:endParaRPr lang="tr-TR" altLang="tr-TR" dirty="0" smtClean="0">
              <a:latin typeface="Times New Roman" panose="02020603050405020304" pitchFamily="18" charset="0"/>
              <a:cs typeface="Times New Roman" panose="02020603050405020304" pitchFamily="18" charset="0"/>
            </a:endParaRPr>
          </a:p>
          <a:p>
            <a:pPr eaLnBrk="1" hangingPunct="1"/>
            <a:r>
              <a:rPr lang="tr-TR" altLang="tr-TR" dirty="0" smtClean="0">
                <a:latin typeface="Times New Roman" panose="02020603050405020304" pitchFamily="18" charset="0"/>
                <a:cs typeface="Times New Roman" panose="02020603050405020304" pitchFamily="18" charset="0"/>
              </a:rPr>
              <a:t>13 ve 14. yüzyıllarda Batı Türkistan’da kullanılan Ortak Türkçeye; Müşterek Orta Asya Türkçesi veya </a:t>
            </a:r>
            <a:r>
              <a:rPr lang="tr-TR" altLang="tr-TR" dirty="0" err="1" smtClean="0">
                <a:latin typeface="Times New Roman" panose="02020603050405020304" pitchFamily="18" charset="0"/>
                <a:cs typeface="Times New Roman" panose="02020603050405020304" pitchFamily="18" charset="0"/>
              </a:rPr>
              <a:t>Harezm</a:t>
            </a:r>
            <a:r>
              <a:rPr lang="tr-TR" altLang="tr-TR" dirty="0" smtClean="0">
                <a:latin typeface="Times New Roman" panose="02020603050405020304" pitchFamily="18" charset="0"/>
                <a:cs typeface="Times New Roman" panose="02020603050405020304" pitchFamily="18" charset="0"/>
              </a:rPr>
              <a:t> Türkçesi de denir.</a:t>
            </a:r>
          </a:p>
          <a:p>
            <a:pPr eaLnBrk="1" hangingPunct="1"/>
            <a:r>
              <a:rPr lang="tr-TR" altLang="tr-TR" dirty="0" smtClean="0">
                <a:latin typeface="Times New Roman" panose="02020603050405020304" pitchFamily="18" charset="0"/>
                <a:cs typeface="Times New Roman" panose="02020603050405020304" pitchFamily="18" charset="0"/>
              </a:rPr>
              <a:t>Eski Türkçeyle yeni Türkçeyi birbirine bağlayan geçiş dönemidir. </a:t>
            </a:r>
          </a:p>
          <a:p>
            <a:pPr eaLnBrk="1" hangingPunct="1"/>
            <a:r>
              <a:rPr lang="tr-TR" altLang="en-US" dirty="0" err="1" smtClean="0">
                <a:latin typeface="Times New Roman" panose="02020603050405020304" pitchFamily="18" charset="0"/>
                <a:cs typeface="Times New Roman" panose="02020603050405020304" pitchFamily="18" charset="0"/>
              </a:rPr>
              <a:t>Harezm</a:t>
            </a:r>
            <a:r>
              <a:rPr lang="tr-TR" altLang="en-US" dirty="0" smtClean="0">
                <a:latin typeface="Times New Roman" panose="02020603050405020304" pitchFamily="18" charset="0"/>
                <a:cs typeface="Times New Roman" panose="02020603050405020304" pitchFamily="18" charset="0"/>
              </a:rPr>
              <a:t> Türkçesi, 13 ve 14. yüzyıllarda Batı Türkistan’daki yazı diline verilen isimdir.</a:t>
            </a:r>
          </a:p>
          <a:p>
            <a:pPr eaLnBrk="1" hangingPunct="1"/>
            <a:r>
              <a:rPr lang="tr-TR" altLang="en-US" dirty="0" smtClean="0">
                <a:latin typeface="Times New Roman" panose="02020603050405020304" pitchFamily="18" charset="0"/>
                <a:cs typeface="Times New Roman" panose="02020603050405020304" pitchFamily="18" charset="0"/>
              </a:rPr>
              <a:t>Türk dili ve kültüründe önemli değişmelerin olduğu bu dönem, </a:t>
            </a:r>
            <a:r>
              <a:rPr lang="tr-TR" altLang="en-US" dirty="0" err="1" smtClean="0">
                <a:latin typeface="Times New Roman" panose="02020603050405020304" pitchFamily="18" charset="0"/>
                <a:cs typeface="Times New Roman" panose="02020603050405020304" pitchFamily="18" charset="0"/>
              </a:rPr>
              <a:t>Harezm</a:t>
            </a:r>
            <a:r>
              <a:rPr lang="tr-TR" altLang="en-US" dirty="0" smtClean="0">
                <a:latin typeface="Times New Roman" panose="02020603050405020304" pitchFamily="18" charset="0"/>
                <a:cs typeface="Times New Roman" panose="02020603050405020304" pitchFamily="18" charset="0"/>
              </a:rPr>
              <a:t> Türkçesi ile temsil edilir.</a:t>
            </a:r>
            <a:endParaRPr lang="tr-TR" altLang="tr-TR" dirty="0" smtClean="0">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endParaRPr lang="tr-TR" altLang="tr-TR" dirty="0"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19</a:t>
            </a:fld>
            <a:endParaRPr lang="tr-TR"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Başlık 1"/>
          <p:cNvSpPr>
            <a:spLocks noGrp="1"/>
          </p:cNvSpPr>
          <p:nvPr>
            <p:ph type="title"/>
          </p:nvPr>
        </p:nvSpPr>
        <p:spPr>
          <a:xfrm>
            <a:off x="900113" y="981075"/>
            <a:ext cx="7559675" cy="1511300"/>
          </a:xfrm>
        </p:spPr>
        <p:txBody>
          <a:bodyPr/>
          <a:lstStyle/>
          <a:p>
            <a:pPr algn="ctr"/>
            <a:r>
              <a:rPr lang="tr-TR" altLang="tr-TR" sz="3200" b="1" dirty="0" smtClean="0">
                <a:latin typeface="Times New Roman" panose="02020603050405020304" pitchFamily="18" charset="0"/>
                <a:cs typeface="Times New Roman" panose="02020603050405020304" pitchFamily="18" charset="0"/>
              </a:rPr>
              <a:t>TÜRK DİLİNİN GELİŞMESİ VE TARİHÎ DÖNEMLERİ</a:t>
            </a:r>
            <a:br>
              <a:rPr lang="tr-TR" altLang="tr-TR" sz="3200" b="1" dirty="0" smtClean="0">
                <a:latin typeface="Times New Roman" panose="02020603050405020304" pitchFamily="18" charset="0"/>
                <a:cs typeface="Times New Roman" panose="02020603050405020304" pitchFamily="18" charset="0"/>
              </a:rPr>
            </a:br>
            <a:endParaRPr lang="tr-TR" altLang="en-US" sz="3200" dirty="0" smtClean="0"/>
          </a:p>
        </p:txBody>
      </p:sp>
      <p:sp>
        <p:nvSpPr>
          <p:cNvPr id="54275" name="İçerik Yer Tutucusu 2"/>
          <p:cNvSpPr>
            <a:spLocks noGrp="1"/>
          </p:cNvSpPr>
          <p:nvPr>
            <p:ph idx="1"/>
          </p:nvPr>
        </p:nvSpPr>
        <p:spPr>
          <a:xfrm>
            <a:off x="827088" y="2420938"/>
            <a:ext cx="7561262" cy="3817937"/>
          </a:xfrm>
        </p:spPr>
        <p:txBody>
          <a:bodyPr/>
          <a:lstStyle/>
          <a:p>
            <a:pPr algn="l">
              <a:buFont typeface="Wingdings 2" panose="05020102010507070707" pitchFamily="18" charset="2"/>
              <a:buNone/>
            </a:pPr>
            <a:endParaRPr lang="tr-TR" altLang="en-US" b="1" smtClean="0">
              <a:latin typeface="Times New Roman" panose="02020603050405020304" pitchFamily="18" charset="0"/>
              <a:cs typeface="Times New Roman" panose="02020603050405020304" pitchFamily="18" charset="0"/>
            </a:endParaRPr>
          </a:p>
          <a:p>
            <a:pPr algn="l">
              <a:buFont typeface="Wingdings 2" panose="05020102010507070707" pitchFamily="18" charset="2"/>
              <a:buNone/>
            </a:pPr>
            <a:r>
              <a:rPr lang="tr-TR" altLang="en-US" b="1" smtClean="0">
                <a:latin typeface="Times New Roman" panose="02020603050405020304" pitchFamily="18" charset="0"/>
                <a:cs typeface="Times New Roman" panose="02020603050405020304" pitchFamily="18" charset="0"/>
              </a:rPr>
              <a:t>1) Altay Dil Birliği Dönemi</a:t>
            </a:r>
            <a:endParaRPr lang="tr-TR" altLang="tr-TR" b="1" smtClean="0">
              <a:latin typeface="Times New Roman" panose="02020603050405020304" pitchFamily="18" charset="0"/>
              <a:cs typeface="Times New Roman" panose="02020603050405020304" pitchFamily="18" charset="0"/>
            </a:endParaRPr>
          </a:p>
          <a:p>
            <a:pPr algn="l">
              <a:buFont typeface="Wingdings 2" panose="05020102010507070707" pitchFamily="18" charset="2"/>
              <a:buNone/>
            </a:pPr>
            <a:r>
              <a:rPr lang="tr-TR" altLang="en-US" b="1" smtClean="0">
                <a:latin typeface="Times New Roman" panose="02020603050405020304" pitchFamily="18" charset="0"/>
                <a:cs typeface="Times New Roman" panose="02020603050405020304" pitchFamily="18" charset="0"/>
              </a:rPr>
              <a:t>2) En Eski Türkçe Dönemi</a:t>
            </a:r>
            <a:r>
              <a:rPr lang="tr-TR" altLang="tr-TR" b="1" smtClean="0">
                <a:latin typeface="Times New Roman" panose="02020603050405020304" pitchFamily="18" charset="0"/>
                <a:cs typeface="Times New Roman" panose="02020603050405020304" pitchFamily="18" charset="0"/>
              </a:rPr>
              <a:t>  </a:t>
            </a:r>
          </a:p>
          <a:p>
            <a:pPr algn="l">
              <a:buFont typeface="Wingdings 2" panose="05020102010507070707" pitchFamily="18" charset="2"/>
              <a:buNone/>
            </a:pPr>
            <a:r>
              <a:rPr lang="tr-TR" altLang="en-US" b="1" smtClean="0">
                <a:latin typeface="Times New Roman" panose="02020603050405020304" pitchFamily="18" charset="0"/>
                <a:cs typeface="Times New Roman" panose="02020603050405020304" pitchFamily="18" charset="0"/>
              </a:rPr>
              <a:t>3) İlk Türkçe Dönemi</a:t>
            </a:r>
            <a:r>
              <a:rPr lang="tr-TR" altLang="tr-TR" b="1" smtClean="0">
                <a:latin typeface="Times New Roman" panose="02020603050405020304" pitchFamily="18" charset="0"/>
                <a:cs typeface="Times New Roman" panose="02020603050405020304" pitchFamily="18" charset="0"/>
              </a:rPr>
              <a:t> </a:t>
            </a:r>
          </a:p>
          <a:p>
            <a:pPr algn="l">
              <a:buFont typeface="Wingdings 2" panose="05020102010507070707" pitchFamily="18" charset="2"/>
              <a:buNone/>
            </a:pPr>
            <a:r>
              <a:rPr lang="tr-TR" altLang="en-US" b="1" smtClean="0">
                <a:latin typeface="Times New Roman" panose="02020603050405020304" pitchFamily="18" charset="0"/>
                <a:cs typeface="Times New Roman" panose="02020603050405020304" pitchFamily="18" charset="0"/>
              </a:rPr>
              <a:t>4) Eski Türkçe Dönemi</a:t>
            </a:r>
            <a:endParaRPr lang="tr-TR" altLang="tr-TR" b="1" smtClean="0">
              <a:latin typeface="Times New Roman" panose="02020603050405020304" pitchFamily="18" charset="0"/>
              <a:cs typeface="Times New Roman" panose="02020603050405020304" pitchFamily="18" charset="0"/>
            </a:endParaRPr>
          </a:p>
          <a:p>
            <a:pPr algn="l">
              <a:buFont typeface="Wingdings 2" panose="05020102010507070707" pitchFamily="18" charset="2"/>
              <a:buNone/>
            </a:pPr>
            <a:r>
              <a:rPr lang="tr-TR" altLang="en-US" b="1" smtClean="0">
                <a:latin typeface="Times New Roman" panose="02020603050405020304" pitchFamily="18" charset="0"/>
                <a:cs typeface="Times New Roman" panose="02020603050405020304" pitchFamily="18" charset="0"/>
              </a:rPr>
              <a:t>5) Orta Türkçe Dönemi</a:t>
            </a:r>
          </a:p>
          <a:p>
            <a:pPr algn="l">
              <a:buFont typeface="Wingdings 2" panose="05020102010507070707" pitchFamily="18" charset="2"/>
              <a:buNone/>
            </a:pPr>
            <a:r>
              <a:rPr lang="tr-TR" altLang="en-US" b="1" smtClean="0">
                <a:latin typeface="Times New Roman" panose="02020603050405020304" pitchFamily="18" charset="0"/>
                <a:cs typeface="Times New Roman" panose="02020603050405020304" pitchFamily="18" charset="0"/>
              </a:rPr>
              <a:t>6) Yeni Türkçe Dönemi </a:t>
            </a:r>
            <a:r>
              <a:rPr lang="tr-TR" altLang="tr-TR" b="1" smtClean="0">
                <a:latin typeface="Times New Roman" panose="02020603050405020304" pitchFamily="18" charset="0"/>
                <a:cs typeface="Times New Roman" panose="02020603050405020304" pitchFamily="18" charset="0"/>
              </a:rPr>
              <a:t/>
            </a:r>
            <a:br>
              <a:rPr lang="tr-TR" altLang="tr-TR" b="1" smtClean="0">
                <a:latin typeface="Times New Roman" panose="02020603050405020304" pitchFamily="18" charset="0"/>
                <a:cs typeface="Times New Roman" panose="02020603050405020304" pitchFamily="18" charset="0"/>
              </a:rPr>
            </a:br>
            <a:r>
              <a:rPr lang="tr-TR" altLang="tr-TR" smtClean="0"/>
              <a:t/>
            </a:r>
            <a:br>
              <a:rPr lang="tr-TR" altLang="tr-TR" smtClean="0"/>
            </a:br>
            <a:endParaRPr lang="tr-TR" altLang="en-US" b="1" smtClean="0">
              <a:latin typeface="Times New Roman" panose="02020603050405020304" pitchFamily="18" charset="0"/>
              <a:cs typeface="Times New Roman" panose="02020603050405020304" pitchFamily="18" charset="0"/>
            </a:endParaRPr>
          </a:p>
        </p:txBody>
      </p:sp>
      <p:sp>
        <p:nvSpPr>
          <p:cNvPr id="54276" name="Veri Yer Tutucusu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54277" name="Altbilgi Yer Tutucusu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54278" name="Slayt Numarası Yer Tutucusu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3D64FF-6FD6-4AFF-8D42-374E70AF2D22}" type="slidenum">
              <a:rPr lang="tr-TR" altLang="en-US">
                <a:solidFill>
                  <a:schemeClr val="accent1"/>
                </a:solidFill>
                <a:latin typeface="Calibri" panose="020F0502020204030204" pitchFamily="34" charset="0"/>
              </a:rPr>
              <a:pPr eaLnBrk="1" hangingPunct="1"/>
              <a:t>2</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80725418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16387" name="2 İçerik Yer Tutucusu"/>
          <p:cNvSpPr>
            <a:spLocks noGrp="1"/>
          </p:cNvSpPr>
          <p:nvPr>
            <p:ph idx="1"/>
          </p:nvPr>
        </p:nvSpPr>
        <p:spPr>
          <a:xfrm>
            <a:off x="827088" y="1484313"/>
            <a:ext cx="7561262" cy="4681537"/>
          </a:xfrm>
        </p:spPr>
        <p:txBody>
          <a:bodyPr/>
          <a:lstStyle/>
          <a:p>
            <a:pPr eaLnBrk="1" hangingPunct="1"/>
            <a:r>
              <a:rPr lang="tr-TR" altLang="en-US" dirty="0" smtClean="0">
                <a:latin typeface="Times New Roman" panose="02020603050405020304" pitchFamily="18" charset="0"/>
                <a:cs typeface="Times New Roman" panose="02020603050405020304" pitchFamily="18" charset="0"/>
              </a:rPr>
              <a:t>Edebî gelenekler bakımından </a:t>
            </a:r>
            <a:r>
              <a:rPr lang="tr-TR" altLang="en-US" dirty="0" err="1" smtClean="0">
                <a:latin typeface="Times New Roman" panose="02020603050405020304" pitchFamily="18" charset="0"/>
                <a:cs typeface="Times New Roman" panose="02020603050405020304" pitchFamily="18" charset="0"/>
              </a:rPr>
              <a:t>Karahanlı</a:t>
            </a:r>
            <a:r>
              <a:rPr lang="tr-TR" altLang="en-US" dirty="0" smtClean="0">
                <a:latin typeface="Times New Roman" panose="02020603050405020304" pitchFamily="18" charset="0"/>
                <a:cs typeface="Times New Roman" panose="02020603050405020304" pitchFamily="18" charset="0"/>
              </a:rPr>
              <a:t> Türkçesine dayanan bu yazı dili; Oğuz ve Kıpçak lehçelerinden de etkilenmiştir. </a:t>
            </a:r>
          </a:p>
          <a:p>
            <a:pPr eaLnBrk="1" hangingPunct="1"/>
            <a:r>
              <a:rPr lang="tr-TR" altLang="en-US" dirty="0" smtClean="0">
                <a:latin typeface="Times New Roman" panose="02020603050405020304" pitchFamily="18" charset="0"/>
                <a:cs typeface="Times New Roman" panose="02020603050405020304" pitchFamily="18" charset="0"/>
              </a:rPr>
              <a:t>Bu dönemin dili, karma imlalı bir özellik taşır. Bunun sebebi ise Türkler Orta Asya’dan kuzeydoğuya ve güneybatıya göç ederken </a:t>
            </a:r>
            <a:r>
              <a:rPr lang="tr-TR" altLang="en-US" dirty="0" err="1" smtClean="0">
                <a:latin typeface="Times New Roman" panose="02020603050405020304" pitchFamily="18" charset="0"/>
                <a:cs typeface="Times New Roman" panose="02020603050405020304" pitchFamily="18" charset="0"/>
              </a:rPr>
              <a:t>Harezm</a:t>
            </a:r>
            <a:r>
              <a:rPr lang="tr-TR" altLang="en-US" dirty="0" smtClean="0">
                <a:latin typeface="Times New Roman" panose="02020603050405020304" pitchFamily="18" charset="0"/>
                <a:cs typeface="Times New Roman" panose="02020603050405020304" pitchFamily="18" charset="0"/>
              </a:rPr>
              <a:t> Bölgesi’ni adeta bir kapı yani bir eşik gibi kullanmışlardır.</a:t>
            </a:r>
            <a:r>
              <a:rPr lang="tr-TR" altLang="tr-TR" dirty="0" smtClean="0">
                <a:latin typeface="Times New Roman" panose="02020603050405020304" pitchFamily="18" charset="0"/>
                <a:cs typeface="Times New Roman" panose="02020603050405020304" pitchFamily="18" charset="0"/>
              </a:rPr>
              <a:t> </a:t>
            </a:r>
          </a:p>
          <a:p>
            <a:pPr eaLnBrk="1" hangingPunct="1"/>
            <a:r>
              <a:rPr lang="tr-TR" altLang="tr-TR" dirty="0" smtClean="0">
                <a:latin typeface="Times New Roman" panose="02020603050405020304" pitchFamily="18" charset="0"/>
                <a:cs typeface="Times New Roman" panose="02020603050405020304" pitchFamily="18" charset="0"/>
              </a:rPr>
              <a:t>Bu devreyi en iyi temsil eden eser, 1358’de </a:t>
            </a:r>
            <a:r>
              <a:rPr lang="tr-TR" altLang="tr-TR" dirty="0" err="1" smtClean="0">
                <a:latin typeface="Times New Roman" panose="02020603050405020304" pitchFamily="18" charset="0"/>
                <a:cs typeface="Times New Roman" panose="02020603050405020304" pitchFamily="18" charset="0"/>
              </a:rPr>
              <a:t>Kerderli</a:t>
            </a:r>
            <a:r>
              <a:rPr lang="tr-TR" altLang="tr-TR" dirty="0" smtClean="0">
                <a:latin typeface="Times New Roman" panose="02020603050405020304" pitchFamily="18" charset="0"/>
                <a:cs typeface="Times New Roman" panose="02020603050405020304" pitchFamily="18" charset="0"/>
              </a:rPr>
              <a:t> Mahmut tarafından yazılan </a:t>
            </a:r>
            <a:r>
              <a:rPr lang="tr-TR" altLang="tr-TR" dirty="0" err="1" smtClean="0">
                <a:latin typeface="Times New Roman" panose="02020603050405020304" pitchFamily="18" charset="0"/>
                <a:cs typeface="Times New Roman" panose="02020603050405020304" pitchFamily="18" charset="0"/>
              </a:rPr>
              <a:t>Nehcü’l</a:t>
            </a:r>
            <a:r>
              <a:rPr lang="tr-TR" altLang="tr-TR" dirty="0" smtClean="0">
                <a:latin typeface="Times New Roman" panose="02020603050405020304" pitchFamily="18" charset="0"/>
                <a:cs typeface="Times New Roman" panose="02020603050405020304" pitchFamily="18" charset="0"/>
              </a:rPr>
              <a:t>-</a:t>
            </a:r>
            <a:r>
              <a:rPr lang="tr-TR" altLang="tr-TR" dirty="0" err="1" smtClean="0">
                <a:latin typeface="Times New Roman" panose="02020603050405020304" pitchFamily="18" charset="0"/>
                <a:cs typeface="Times New Roman" panose="02020603050405020304" pitchFamily="18" charset="0"/>
              </a:rPr>
              <a:t>Ferâdis’tir</a:t>
            </a:r>
            <a:r>
              <a:rPr lang="tr-TR" altLang="tr-TR" dirty="0" smtClean="0">
                <a:latin typeface="Times New Roman" panose="02020603050405020304" pitchFamily="18" charset="0"/>
                <a:cs typeface="Times New Roman" panose="02020603050405020304" pitchFamily="18" charset="0"/>
              </a:rPr>
              <a:t>. (Cennetlerin Açık Yolu)</a:t>
            </a:r>
          </a:p>
          <a:p>
            <a:pPr eaLnBrk="1" hangingPunct="1">
              <a:buFont typeface="Wingdings 2" panose="05020102010507070707" pitchFamily="18" charset="2"/>
              <a:buNone/>
            </a:pPr>
            <a:endParaRPr lang="tr-TR" altLang="tr-TR" dirty="0"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20</a:t>
            </a:fld>
            <a:endParaRPr lang="tr-TR"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a:xfrm>
            <a:off x="755650" y="908050"/>
            <a:ext cx="7561263" cy="576263"/>
          </a:xfrm>
        </p:spPr>
        <p:txBody>
          <a:bodyPr/>
          <a:lstStyle/>
          <a:p>
            <a:pPr eaLnBrk="1" hangingPunct="1"/>
            <a:r>
              <a:rPr lang="tr-TR" altLang="tr-TR" sz="2300" smtClean="0"/>
              <a:t/>
            </a:r>
            <a:br>
              <a:rPr lang="tr-TR" altLang="tr-TR" sz="2300" smtClean="0"/>
            </a:br>
            <a:r>
              <a:rPr lang="tr-TR" altLang="tr-TR" sz="2300" smtClean="0"/>
              <a:t/>
            </a:r>
            <a:br>
              <a:rPr lang="tr-TR" altLang="tr-TR" sz="2300" smtClean="0"/>
            </a:br>
            <a:r>
              <a:rPr lang="tr-TR" altLang="tr-TR" sz="2300" smtClean="0"/>
              <a:t/>
            </a:r>
            <a:br>
              <a:rPr lang="tr-TR" altLang="tr-TR" sz="2300" smtClean="0"/>
            </a:br>
            <a:r>
              <a:rPr lang="tr-TR" altLang="tr-TR" sz="2300" smtClean="0"/>
              <a:t>                </a:t>
            </a:r>
            <a:endParaRPr lang="tr-TR" altLang="tr-TR" sz="2800" smtClean="0"/>
          </a:p>
        </p:txBody>
      </p:sp>
      <p:sp>
        <p:nvSpPr>
          <p:cNvPr id="17411" name="2 İçerik Yer Tutucusu"/>
          <p:cNvSpPr>
            <a:spLocks noGrp="1"/>
          </p:cNvSpPr>
          <p:nvPr>
            <p:ph idx="1"/>
          </p:nvPr>
        </p:nvSpPr>
        <p:spPr>
          <a:xfrm>
            <a:off x="827088" y="1196975"/>
            <a:ext cx="7561262" cy="4968875"/>
          </a:xfrm>
        </p:spPr>
        <p:txBody>
          <a:bodyPr/>
          <a:lstStyle/>
          <a:p>
            <a:pPr eaLnBrk="1" hangingPunct="1"/>
            <a:r>
              <a:rPr lang="tr-TR" altLang="tr-TR" b="1" smtClean="0">
                <a:latin typeface="Times New Roman" panose="02020603050405020304" pitchFamily="18" charset="0"/>
                <a:cs typeface="Times New Roman" panose="02020603050405020304" pitchFamily="18" charset="0"/>
              </a:rPr>
              <a:t>6) Yeni Türkçe Dönemi (15 - 20. yy.)</a:t>
            </a:r>
            <a:endParaRPr lang="tr-TR" altLang="tr-TR" smtClean="0">
              <a:latin typeface="Times New Roman" panose="02020603050405020304" pitchFamily="18" charset="0"/>
              <a:cs typeface="Times New Roman" panose="02020603050405020304" pitchFamily="18" charset="0"/>
            </a:endParaRPr>
          </a:p>
          <a:p>
            <a:pPr eaLnBrk="1" hangingPunct="1"/>
            <a:endParaRPr lang="tr-TR" altLang="tr-TR" smtClean="0">
              <a:latin typeface="Times New Roman" panose="02020603050405020304" pitchFamily="18" charset="0"/>
              <a:cs typeface="Times New Roman" panose="02020603050405020304" pitchFamily="18" charset="0"/>
            </a:endParaRPr>
          </a:p>
          <a:p>
            <a:pPr eaLnBrk="1" hangingPunct="1"/>
            <a:r>
              <a:rPr lang="tr-TR" altLang="tr-TR" smtClean="0">
                <a:latin typeface="Times New Roman" panose="02020603050405020304" pitchFamily="18" charset="0"/>
                <a:cs typeface="Times New Roman" panose="02020603050405020304" pitchFamily="18" charset="0"/>
              </a:rPr>
              <a:t>Bu dönem; Orta Türkçe Dönemi’ndeki Türk lehçelerinin, edebiyatlarının gelişerek devam ettiği dönemdir.</a:t>
            </a:r>
          </a:p>
          <a:p>
            <a:pPr eaLnBrk="1" hangingPunct="1"/>
            <a:r>
              <a:rPr lang="tr-TR" altLang="en-US" smtClean="0">
                <a:latin typeface="Times New Roman" panose="02020603050405020304" pitchFamily="18" charset="0"/>
                <a:cs typeface="Times New Roman" panose="02020603050405020304" pitchFamily="18" charset="0"/>
              </a:rPr>
              <a:t>Bu dönemi, dil bilgisi yapısı bakımından belli farklılıklar olmakla birlikte, Orta Türkçe Dönemi’nden kesin çizgilerle ayırmak pek mümkün değildir. </a:t>
            </a:r>
          </a:p>
          <a:p>
            <a:pPr eaLnBrk="1" hangingPunct="1"/>
            <a:r>
              <a:rPr lang="tr-TR" altLang="en-US" smtClean="0">
                <a:latin typeface="Times New Roman" panose="02020603050405020304" pitchFamily="18" charset="0"/>
                <a:cs typeface="Times New Roman" panose="02020603050405020304" pitchFamily="18" charset="0"/>
              </a:rPr>
              <a:t>Ancak Türkçenin dış etkiler sebebiyle bazı değişikliklere uğradığı zamanlar, bu dönem içinde değerlendirilebilir.</a:t>
            </a:r>
            <a:endParaRPr lang="tr-TR" altLang="tr-TR" smtClean="0">
              <a:latin typeface="Times New Roman" panose="02020603050405020304" pitchFamily="18" charset="0"/>
              <a:cs typeface="Times New Roman" panose="02020603050405020304" pitchFamily="18" charset="0"/>
            </a:endParaRPr>
          </a:p>
          <a:p>
            <a:pPr eaLnBrk="1" hangingPunct="1"/>
            <a:endParaRPr lang="tr-TR" altLang="tr-TR"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21</a:t>
            </a:fld>
            <a:endParaRPr lang="tr-TR"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a:xfrm>
            <a:off x="827088" y="765175"/>
            <a:ext cx="7561262" cy="719138"/>
          </a:xfrm>
        </p:spPr>
        <p:txBody>
          <a:bodyPr/>
          <a:lstStyle/>
          <a:p>
            <a:endParaRPr lang="en-US" altLang="en-US" smtClean="0"/>
          </a:p>
        </p:txBody>
      </p:sp>
      <p:sp>
        <p:nvSpPr>
          <p:cNvPr id="18435" name="2 İçerik Yer Tutucusu"/>
          <p:cNvSpPr>
            <a:spLocks noGrp="1"/>
          </p:cNvSpPr>
          <p:nvPr>
            <p:ph idx="1"/>
          </p:nvPr>
        </p:nvSpPr>
        <p:spPr>
          <a:xfrm>
            <a:off x="827088" y="1557338"/>
            <a:ext cx="7561262" cy="4608512"/>
          </a:xfrm>
        </p:spPr>
        <p:txBody>
          <a:bodyPr/>
          <a:lstStyle/>
          <a:p>
            <a:r>
              <a:rPr lang="tr-TR" altLang="en-US" dirty="0" smtClean="0">
                <a:latin typeface="Times New Roman" panose="02020603050405020304" pitchFamily="18" charset="0"/>
                <a:cs typeface="Times New Roman" panose="02020603050405020304" pitchFamily="18" charset="0"/>
              </a:rPr>
              <a:t>Bu dönemde bir tarafta Orhun, Uygur, </a:t>
            </a:r>
            <a:r>
              <a:rPr lang="tr-TR" altLang="en-US" dirty="0" err="1" smtClean="0">
                <a:latin typeface="Times New Roman" panose="02020603050405020304" pitchFamily="18" charset="0"/>
                <a:cs typeface="Times New Roman" panose="02020603050405020304" pitchFamily="18" charset="0"/>
              </a:rPr>
              <a:t>Karahanlı</a:t>
            </a:r>
            <a:r>
              <a:rPr lang="tr-TR" altLang="en-US" dirty="0" smtClean="0">
                <a:latin typeface="Times New Roman" panose="02020603050405020304" pitchFamily="18" charset="0"/>
                <a:cs typeface="Times New Roman" panose="02020603050405020304" pitchFamily="18" charset="0"/>
              </a:rPr>
              <a:t>, </a:t>
            </a:r>
            <a:r>
              <a:rPr lang="tr-TR" altLang="en-US" dirty="0" err="1" smtClean="0">
                <a:latin typeface="Times New Roman" panose="02020603050405020304" pitchFamily="18" charset="0"/>
                <a:cs typeface="Times New Roman" panose="02020603050405020304" pitchFamily="18" charset="0"/>
              </a:rPr>
              <a:t>Harezm</a:t>
            </a:r>
            <a:r>
              <a:rPr lang="tr-TR" altLang="en-US" dirty="0" smtClean="0">
                <a:latin typeface="Times New Roman" panose="02020603050405020304" pitchFamily="18" charset="0"/>
                <a:cs typeface="Times New Roman" panose="02020603050405020304" pitchFamily="18" charset="0"/>
              </a:rPr>
              <a:t> Türkçeleri ve onun devamı niteliğinde olan ve geçmişteki ses ve yapı bilgisi özelliklerini koruyan Çağatay Türkçesi gelişmesini </a:t>
            </a:r>
            <a:r>
              <a:rPr lang="tr-TR" altLang="en-US" dirty="0" smtClean="0">
                <a:latin typeface="Times New Roman" panose="02020603050405020304" pitchFamily="18" charset="0"/>
                <a:cs typeface="Times New Roman" panose="02020603050405020304" pitchFamily="18" charset="0"/>
              </a:rPr>
              <a:t>sürdürürken </a:t>
            </a:r>
            <a:r>
              <a:rPr lang="tr-TR" altLang="en-US" dirty="0" smtClean="0">
                <a:latin typeface="Times New Roman" panose="02020603050405020304" pitchFamily="18" charset="0"/>
                <a:cs typeface="Times New Roman" panose="02020603050405020304" pitchFamily="18" charset="0"/>
              </a:rPr>
              <a:t>diğer tarafta Anadolu Selçuklularıyla birlikte Oğuz </a:t>
            </a:r>
            <a:r>
              <a:rPr lang="tr-TR" altLang="en-US" dirty="0" smtClean="0">
                <a:latin typeface="Times New Roman" panose="02020603050405020304" pitchFamily="18" charset="0"/>
                <a:cs typeface="Times New Roman" panose="02020603050405020304" pitchFamily="18" charset="0"/>
              </a:rPr>
              <a:t>ağzı </a:t>
            </a:r>
            <a:r>
              <a:rPr lang="tr-TR" altLang="en-US" dirty="0" smtClean="0">
                <a:latin typeface="Times New Roman" panose="02020603050405020304" pitchFamily="18" charset="0"/>
                <a:cs typeface="Times New Roman" panose="02020603050405020304" pitchFamily="18" charset="0"/>
              </a:rPr>
              <a:t>(Batı Türkçesi), yazı dili olmaya başlamıştır. </a:t>
            </a:r>
          </a:p>
          <a:p>
            <a:r>
              <a:rPr lang="tr-TR" altLang="en-US" dirty="0" smtClean="0">
                <a:latin typeface="Times New Roman" panose="02020603050405020304" pitchFamily="18" charset="0"/>
                <a:cs typeface="Times New Roman" panose="02020603050405020304" pitchFamily="18" charset="0"/>
              </a:rPr>
              <a:t>Batı Türkçesi; Kuzey-Doğu Türkçesi dışında -kısa sürede- büyük gelişmeler göstererek Türkçenin ikinci büyük edebî yazı dili olmuştur.</a:t>
            </a:r>
          </a:p>
        </p:txBody>
      </p:sp>
      <p:sp>
        <p:nvSpPr>
          <p:cNvPr id="1843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1843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1843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24A8E5-AD83-4459-BBEB-D9D56B412CC5}" type="slidenum">
              <a:rPr lang="tr-TR" altLang="en-US">
                <a:solidFill>
                  <a:schemeClr val="accent1"/>
                </a:solidFill>
                <a:latin typeface="Calibri" panose="020F0502020204030204" pitchFamily="34" charset="0"/>
              </a:rPr>
              <a:pPr eaLnBrk="1" hangingPunct="1"/>
              <a:t>22</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p:cNvSpPr>
          <p:nvPr>
            <p:ph type="title"/>
          </p:nvPr>
        </p:nvSpPr>
        <p:spPr>
          <a:xfrm>
            <a:off x="827088" y="1125538"/>
            <a:ext cx="7561262" cy="790575"/>
          </a:xfrm>
        </p:spPr>
        <p:txBody>
          <a:bodyPr/>
          <a:lstStyle/>
          <a:p>
            <a:pPr eaLnBrk="1" hangingPunct="1"/>
            <a:r>
              <a:rPr lang="tr-TR" altLang="tr-TR" sz="2300" b="1" smtClean="0"/>
              <a:t/>
            </a:r>
            <a:br>
              <a:rPr lang="tr-TR" altLang="tr-TR" sz="2300" b="1" smtClean="0"/>
            </a:br>
            <a:r>
              <a:rPr lang="tr-TR" altLang="tr-TR" sz="2300" b="1" smtClean="0"/>
              <a:t>             </a:t>
            </a:r>
            <a:r>
              <a:rPr lang="tr-TR" altLang="tr-TR" sz="2400" b="1" smtClean="0"/>
              <a:t>A) TÜRK YAZI DİLİNİN TARİHÎ GELİŞİMİ</a:t>
            </a:r>
            <a:r>
              <a:rPr lang="tr-TR" altLang="tr-TR" sz="2300" smtClean="0"/>
              <a:t/>
            </a:r>
            <a:br>
              <a:rPr lang="tr-TR" altLang="tr-TR" sz="2300" smtClean="0"/>
            </a:br>
            <a:endParaRPr lang="tr-TR" altLang="tr-TR" sz="2300" smtClean="0"/>
          </a:p>
        </p:txBody>
      </p:sp>
      <p:sp>
        <p:nvSpPr>
          <p:cNvPr id="19459" name="2 İçerik Yer Tutucusu"/>
          <p:cNvSpPr>
            <a:spLocks noGrp="1"/>
          </p:cNvSpPr>
          <p:nvPr>
            <p:ph idx="1"/>
          </p:nvPr>
        </p:nvSpPr>
        <p:spPr>
          <a:xfrm>
            <a:off x="827088" y="1916113"/>
            <a:ext cx="7561262" cy="3744912"/>
          </a:xfrm>
        </p:spPr>
        <p:txBody>
          <a:bodyPr/>
          <a:lstStyle/>
          <a:p>
            <a:pPr eaLnBrk="1" hangingPunct="1"/>
            <a:r>
              <a:rPr lang="tr-TR" altLang="tr-TR" smtClean="0">
                <a:latin typeface="Times New Roman" panose="02020603050405020304" pitchFamily="18" charset="0"/>
                <a:cs typeface="Times New Roman" panose="02020603050405020304" pitchFamily="18" charset="0"/>
              </a:rPr>
              <a:t>Türkler 6. yüzyıldan itibaren değişik bölgelerde, farklı alfabelerle yazılmış dil yadigârları bırakmışlardır.</a:t>
            </a:r>
          </a:p>
          <a:p>
            <a:pPr eaLnBrk="1" hangingPunct="1"/>
            <a:r>
              <a:rPr lang="tr-TR" altLang="en-US" smtClean="0">
                <a:latin typeface="Times New Roman" panose="02020603050405020304" pitchFamily="18" charset="0"/>
                <a:cs typeface="Times New Roman" panose="02020603050405020304" pitchFamily="18" charset="0"/>
              </a:rPr>
              <a:t> Bu eserlerde din, alfabe, konu gibi farklılıkların yanında kullanılan malzemede de çeşitlilik vardır.</a:t>
            </a:r>
            <a:r>
              <a:rPr lang="tr-TR" altLang="tr-TR" smtClean="0">
                <a:latin typeface="Times New Roman" panose="02020603050405020304" pitchFamily="18" charset="0"/>
                <a:cs typeface="Times New Roman" panose="02020603050405020304" pitchFamily="18" charset="0"/>
              </a:rPr>
              <a:t> </a:t>
            </a:r>
          </a:p>
          <a:p>
            <a:pPr eaLnBrk="1" hangingPunct="1"/>
            <a:r>
              <a:rPr lang="tr-TR" altLang="en-US" smtClean="0">
                <a:latin typeface="Times New Roman" panose="02020603050405020304" pitchFamily="18" charset="0"/>
                <a:cs typeface="Times New Roman" panose="02020603050405020304" pitchFamily="18" charset="0"/>
              </a:rPr>
              <a:t>Bunların bazıları taşlar üzerine, bazıları ağaç kütüklerine, bazıları derilere, kâğıtlara yazılmıştır. </a:t>
            </a:r>
          </a:p>
          <a:p>
            <a:pPr eaLnBrk="1" hangingPunct="1"/>
            <a:r>
              <a:rPr lang="tr-TR" altLang="en-US" smtClean="0">
                <a:latin typeface="Times New Roman" panose="02020603050405020304" pitchFamily="18" charset="0"/>
                <a:cs typeface="Times New Roman" panose="02020603050405020304" pitchFamily="18" charset="0"/>
              </a:rPr>
              <a:t>Türk yazı dilinin tarihî gelişimi sade bir şekilde sonraki sayfada özetlenmiştir.</a:t>
            </a:r>
          </a:p>
          <a:p>
            <a:pPr eaLnBrk="1" hangingPunct="1"/>
            <a:endParaRPr lang="tr-TR" altLang="tr-TR" smtClean="0"/>
          </a:p>
          <a:p>
            <a:pPr eaLnBrk="1" hangingPunct="1"/>
            <a:endParaRPr lang="tr-TR" altLang="tr-TR" smtClean="0"/>
          </a:p>
          <a:p>
            <a:pPr eaLnBrk="1" hangingPunct="1"/>
            <a:endParaRPr lang="tr-TR" altLang="tr-TR" smtClean="0"/>
          </a:p>
          <a:p>
            <a:pPr eaLnBrk="1" hangingPunct="1"/>
            <a:endParaRPr lang="tr-TR" altLang="tr-TR"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23</a:t>
            </a:fld>
            <a:endParaRPr lang="tr-TR"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Başlık"/>
          <p:cNvSpPr>
            <a:spLocks noGrp="1"/>
          </p:cNvSpPr>
          <p:nvPr>
            <p:ph type="title"/>
          </p:nvPr>
        </p:nvSpPr>
        <p:spPr>
          <a:xfrm>
            <a:off x="827088" y="765175"/>
            <a:ext cx="7561262" cy="719138"/>
          </a:xfrm>
        </p:spPr>
        <p:txBody>
          <a:bodyPr/>
          <a:lstStyle/>
          <a:p>
            <a:endParaRPr lang="en-US" altLang="en-US" smtClean="0"/>
          </a:p>
        </p:txBody>
      </p:sp>
      <p:sp>
        <p:nvSpPr>
          <p:cNvPr id="20483" name="2 İçerik Yer Tutucusu"/>
          <p:cNvSpPr>
            <a:spLocks noGrp="1"/>
          </p:cNvSpPr>
          <p:nvPr>
            <p:ph idx="1"/>
          </p:nvPr>
        </p:nvSpPr>
        <p:spPr>
          <a:xfrm>
            <a:off x="827088" y="1557338"/>
            <a:ext cx="7561262" cy="4608512"/>
          </a:xfrm>
        </p:spPr>
        <p:txBody>
          <a:bodyPr/>
          <a:lstStyle/>
          <a:p>
            <a:endParaRPr lang="tr-TR" altLang="en-US" smtClean="0">
              <a:latin typeface="Times New Roman" panose="02020603050405020304" pitchFamily="18" charset="0"/>
              <a:cs typeface="Times New Roman" panose="02020603050405020304" pitchFamily="18" charset="0"/>
            </a:endParaRPr>
          </a:p>
          <a:p>
            <a:r>
              <a:rPr lang="tr-TR" altLang="en-US" smtClean="0">
                <a:latin typeface="Times New Roman" panose="02020603050405020304" pitchFamily="18" charset="0"/>
                <a:cs typeface="Times New Roman" panose="02020603050405020304" pitchFamily="18" charset="0"/>
              </a:rPr>
              <a:t>11. yüzyıla kadar Altaylardan Hazar ve Karadeniz'in kuzeyine, hatta Orta Avrupa ve Balkanlara doğru giden Türkler, İslamiyet'i kabul ettikten sonra ve İran Devletlerinin de ortadan kalkmasıyla 11. yüzyılın ilk yıllarından başlayarak bugünkü Azerbaycan, İran üzerinden Anadolu’ya doğru yönelmeye başlamışlardır. </a:t>
            </a:r>
          </a:p>
          <a:p>
            <a:r>
              <a:rPr lang="tr-TR" altLang="en-US" smtClean="0">
                <a:latin typeface="Times New Roman" panose="02020603050405020304" pitchFamily="18" charset="0"/>
                <a:cs typeface="Times New Roman" panose="02020603050405020304" pitchFamily="18" charset="0"/>
              </a:rPr>
              <a:t>Sonunda 13. yüzyılda Azerbaycan ve Anadolu yeni bir Türk yurdu hâline gelmiştir. </a:t>
            </a:r>
          </a:p>
        </p:txBody>
      </p:sp>
      <p:sp>
        <p:nvSpPr>
          <p:cNvPr id="20484"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0485"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0486"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097D64-EE4E-45E2-858A-876FCAEDE7CB}" type="slidenum">
              <a:rPr lang="tr-TR" altLang="en-US">
                <a:solidFill>
                  <a:schemeClr val="accent1"/>
                </a:solidFill>
                <a:latin typeface="Calibri" panose="020F0502020204030204" pitchFamily="34" charset="0"/>
              </a:rPr>
              <a:pPr eaLnBrk="1" hangingPunct="1"/>
              <a:t>24</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title"/>
          </p:nvPr>
        </p:nvSpPr>
        <p:spPr>
          <a:xfrm>
            <a:off x="827088" y="765175"/>
            <a:ext cx="7561262" cy="719138"/>
          </a:xfrm>
        </p:spPr>
        <p:txBody>
          <a:bodyPr/>
          <a:lstStyle/>
          <a:p>
            <a:endParaRPr lang="en-US" altLang="en-US" smtClean="0"/>
          </a:p>
        </p:txBody>
      </p:sp>
      <p:sp>
        <p:nvSpPr>
          <p:cNvPr id="21507" name="2 İçerik Yer Tutucusu"/>
          <p:cNvSpPr>
            <a:spLocks noGrp="1"/>
          </p:cNvSpPr>
          <p:nvPr>
            <p:ph idx="1"/>
          </p:nvPr>
        </p:nvSpPr>
        <p:spPr>
          <a:xfrm>
            <a:off x="827088" y="1484313"/>
            <a:ext cx="7561262" cy="4681537"/>
          </a:xfrm>
        </p:spPr>
        <p:txBody>
          <a:bodyPr/>
          <a:lstStyle/>
          <a:p>
            <a:r>
              <a:rPr lang="tr-TR" altLang="en-US" smtClean="0">
                <a:latin typeface="Times New Roman" panose="02020603050405020304" pitchFamily="18" charset="0"/>
                <a:cs typeface="Times New Roman" panose="02020603050405020304" pitchFamily="18" charset="0"/>
              </a:rPr>
              <a:t>Türklerin batıda Anadolu'ya, kuzeyde Karadeniz'in kuzeyi ve batısına kadar yayılmaları, buralarda yeni kültür merkezleri oluşturmaları, o bölge halkının ağzı ile eserler yazmaları sonucunda Türk yazı dili çeşitlenerek yayıldığı bölgelere göre biri Kuzey-Doğu Türkçesi, diğeri Batı Türkçesi olmak üzere iki kola ayrıldı.</a:t>
            </a:r>
          </a:p>
          <a:p>
            <a:r>
              <a:rPr lang="tr-TR" altLang="en-US" smtClean="0">
                <a:latin typeface="Times New Roman" panose="02020603050405020304" pitchFamily="18" charset="0"/>
                <a:cs typeface="Times New Roman" panose="02020603050405020304" pitchFamily="18" charset="0"/>
              </a:rPr>
              <a:t>13. yüzyılda  Türkçenin ikinci bir yazı dili ortaya çıktığı için bu yüzyıl, Türkçenin bir dönüm noktası olarak da değerlendirilir.</a:t>
            </a:r>
          </a:p>
          <a:p>
            <a:pPr>
              <a:buFont typeface="Wingdings 2" panose="05020102010507070707" pitchFamily="18" charset="2"/>
              <a:buNone/>
            </a:pPr>
            <a:endParaRPr lang="tr-TR" altLang="en-US" smtClean="0"/>
          </a:p>
          <a:p>
            <a:endParaRPr lang="tr-TR" altLang="en-US" smtClean="0"/>
          </a:p>
        </p:txBody>
      </p:sp>
      <p:sp>
        <p:nvSpPr>
          <p:cNvPr id="2150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2150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2151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39E4C3-A968-4642-B968-68F0EC4AD952}" type="slidenum">
              <a:rPr lang="tr-TR" altLang="en-US">
                <a:solidFill>
                  <a:schemeClr val="accent1"/>
                </a:solidFill>
                <a:latin typeface="Calibri" panose="020F0502020204030204" pitchFamily="34" charset="0"/>
              </a:rPr>
              <a:pPr eaLnBrk="1" hangingPunct="1"/>
              <a:t>25</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a:xfrm>
            <a:off x="827088" y="369888"/>
            <a:ext cx="7561262" cy="1619250"/>
          </a:xfrm>
        </p:spPr>
        <p:txBody>
          <a:bodyPr/>
          <a:lstStyle/>
          <a:p>
            <a:pPr eaLnBrk="1" hangingPunct="1"/>
            <a:r>
              <a:rPr lang="tr-TR" altLang="tr-TR" sz="2300" b="1" smtClean="0"/>
              <a:t/>
            </a:r>
            <a:br>
              <a:rPr lang="tr-TR" altLang="tr-TR" sz="2300" b="1" smtClean="0"/>
            </a:br>
            <a:r>
              <a:rPr lang="tr-TR" altLang="tr-TR" sz="2300" b="1" smtClean="0"/>
              <a:t/>
            </a:r>
            <a:br>
              <a:rPr lang="tr-TR" altLang="tr-TR" sz="2300" b="1" smtClean="0"/>
            </a:br>
            <a:r>
              <a:rPr lang="tr-TR" altLang="tr-TR" sz="2300" smtClean="0"/>
              <a:t> </a:t>
            </a:r>
            <a:br>
              <a:rPr lang="tr-TR" altLang="tr-TR" sz="2300" smtClean="0"/>
            </a:br>
            <a:r>
              <a:rPr lang="tr-TR" altLang="tr-TR" sz="2300" smtClean="0"/>
              <a:t/>
            </a:r>
            <a:br>
              <a:rPr lang="tr-TR" altLang="tr-TR" sz="2300" smtClean="0"/>
            </a:br>
            <a:r>
              <a:rPr lang="tr-TR" altLang="tr-TR" sz="2300" smtClean="0"/>
              <a:t/>
            </a:r>
            <a:br>
              <a:rPr lang="tr-TR" altLang="tr-TR" sz="2300" smtClean="0"/>
            </a:br>
            <a:r>
              <a:rPr lang="tr-TR" altLang="tr-TR" sz="2300" smtClean="0"/>
              <a:t/>
            </a:r>
            <a:br>
              <a:rPr lang="tr-TR" altLang="tr-TR" sz="2300" smtClean="0"/>
            </a:br>
            <a:r>
              <a:rPr lang="tr-TR" altLang="tr-TR" sz="2300" smtClean="0"/>
              <a:t/>
            </a:r>
            <a:br>
              <a:rPr lang="tr-TR" altLang="tr-TR" sz="2300" smtClean="0"/>
            </a:br>
            <a:r>
              <a:rPr lang="tr-TR" altLang="tr-TR" sz="2300" smtClean="0"/>
              <a:t/>
            </a:r>
            <a:br>
              <a:rPr lang="tr-TR" altLang="tr-TR" sz="2300" smtClean="0"/>
            </a:br>
            <a:r>
              <a:rPr lang="tr-TR" altLang="tr-TR" sz="2300" smtClean="0"/>
              <a:t>      </a:t>
            </a:r>
            <a:br>
              <a:rPr lang="tr-TR" altLang="tr-TR" sz="2300" smtClean="0"/>
            </a:br>
            <a:endParaRPr lang="tr-TR" altLang="tr-TR" sz="2300" smtClean="0"/>
          </a:p>
        </p:txBody>
      </p:sp>
      <p:sp>
        <p:nvSpPr>
          <p:cNvPr id="22531" name="2 İçerik Yer Tutucusu"/>
          <p:cNvSpPr>
            <a:spLocks noGrp="1"/>
          </p:cNvSpPr>
          <p:nvPr>
            <p:ph idx="1"/>
          </p:nvPr>
        </p:nvSpPr>
        <p:spPr>
          <a:xfrm>
            <a:off x="827088" y="1196975"/>
            <a:ext cx="7561262" cy="4968875"/>
          </a:xfrm>
        </p:spPr>
        <p:txBody>
          <a:bodyPr/>
          <a:lstStyle/>
          <a:p>
            <a:pPr eaLnBrk="1" hangingPunct="1"/>
            <a:r>
              <a:rPr lang="tr-TR" altLang="tr-TR" smtClean="0">
                <a:latin typeface="Times New Roman" panose="02020603050405020304" pitchFamily="18" charset="0"/>
                <a:cs typeface="Times New Roman" panose="02020603050405020304" pitchFamily="18" charset="0"/>
              </a:rPr>
              <a:t>1) </a:t>
            </a:r>
            <a:r>
              <a:rPr lang="tr-TR" altLang="tr-TR" b="1" smtClean="0">
                <a:latin typeface="Times New Roman" panose="02020603050405020304" pitchFamily="18" charset="0"/>
                <a:cs typeface="Times New Roman" panose="02020603050405020304" pitchFamily="18" charset="0"/>
              </a:rPr>
              <a:t>Kuzey-Doğu Türkçesi</a:t>
            </a:r>
            <a:endParaRPr lang="tr-TR" altLang="tr-TR" smtClean="0">
              <a:latin typeface="Times New Roman" panose="02020603050405020304" pitchFamily="18" charset="0"/>
              <a:cs typeface="Times New Roman" panose="02020603050405020304" pitchFamily="18" charset="0"/>
            </a:endParaRPr>
          </a:p>
          <a:p>
            <a:pPr eaLnBrk="1" hangingPunct="1"/>
            <a:r>
              <a:rPr lang="tr-TR" altLang="tr-TR" smtClean="0">
                <a:latin typeface="Times New Roman" panose="02020603050405020304" pitchFamily="18" charset="0"/>
                <a:cs typeface="Times New Roman" panose="02020603050405020304" pitchFamily="18" charset="0"/>
              </a:rPr>
              <a:t>Orta Türkçe Dönemi’nde Eski Türkçenin bir devamı olarak 13 ve 14. yüzyıllarda Orta Asya ile Hazar Denizi’nin kuzeyindeki Türkler arasında kullanılan yazı dilidir.</a:t>
            </a:r>
          </a:p>
          <a:p>
            <a:pPr eaLnBrk="1" hangingPunct="1"/>
            <a:r>
              <a:rPr lang="tr-TR" altLang="en-US" smtClean="0">
                <a:latin typeface="Times New Roman" panose="02020603050405020304" pitchFamily="18" charset="0"/>
                <a:cs typeface="Times New Roman" panose="02020603050405020304" pitchFamily="18" charset="0"/>
              </a:rPr>
              <a:t>Eski Türkçenin birçok izlerini taşımakla birlikte yeni Türkçenin özellikleri de yavaş yavaş şekillenmeye başlamıştır.</a:t>
            </a:r>
            <a:r>
              <a:rPr lang="tr-TR" altLang="tr-TR" smtClean="0">
                <a:latin typeface="Times New Roman" panose="02020603050405020304" pitchFamily="18" charset="0"/>
                <a:cs typeface="Times New Roman" panose="02020603050405020304" pitchFamily="18" charset="0"/>
              </a:rPr>
              <a:t> </a:t>
            </a:r>
          </a:p>
          <a:p>
            <a:pPr eaLnBrk="1" hangingPunct="1"/>
            <a:r>
              <a:rPr lang="tr-TR" altLang="tr-TR" smtClean="0">
                <a:latin typeface="Times New Roman" panose="02020603050405020304" pitchFamily="18" charset="0"/>
                <a:cs typeface="Times New Roman" panose="02020603050405020304" pitchFamily="18" charset="0"/>
              </a:rPr>
              <a:t>Kuzey ve Doğu Türkçesi arasındaki farkların giderek artmasıyla bu yazı dili, 15. yüzyılda Kuzey Türkçesi ve Doğu Türkçesi olarak iki kolda gelişmesini sürdürmüştür.</a:t>
            </a:r>
          </a:p>
          <a:p>
            <a:pPr eaLnBrk="1" hangingPunct="1"/>
            <a:endParaRPr lang="tr-TR" altLang="tr-TR"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26</a:t>
            </a:fld>
            <a:endParaRPr lang="tr-TR"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a:xfrm>
            <a:off x="755650" y="908050"/>
            <a:ext cx="7561263" cy="792163"/>
          </a:xfrm>
        </p:spPr>
        <p:txBody>
          <a:bodyPr/>
          <a:lstStyle/>
          <a:p>
            <a:pPr eaLnBrk="1" hangingPunct="1"/>
            <a:r>
              <a:rPr lang="tr-TR" altLang="tr-TR" sz="3200" b="1" smtClean="0"/>
              <a:t>    </a:t>
            </a:r>
            <a:endParaRPr lang="tr-TR" altLang="tr-TR" sz="3200" smtClean="0"/>
          </a:p>
        </p:txBody>
      </p:sp>
      <p:sp>
        <p:nvSpPr>
          <p:cNvPr id="23555" name="2 İçerik Yer Tutucusu"/>
          <p:cNvSpPr>
            <a:spLocks noGrp="1"/>
          </p:cNvSpPr>
          <p:nvPr>
            <p:ph idx="1"/>
          </p:nvPr>
        </p:nvSpPr>
        <p:spPr>
          <a:xfrm>
            <a:off x="827088" y="908050"/>
            <a:ext cx="7561262" cy="5257800"/>
          </a:xfrm>
        </p:spPr>
        <p:txBody>
          <a:bodyPr/>
          <a:lstStyle/>
          <a:p>
            <a:pPr eaLnBrk="1" hangingPunct="1"/>
            <a:endParaRPr lang="tr-TR" altLang="tr-TR" b="1" smtClean="0">
              <a:latin typeface="Times New Roman" panose="02020603050405020304" pitchFamily="18" charset="0"/>
              <a:cs typeface="Times New Roman" panose="02020603050405020304" pitchFamily="18" charset="0"/>
            </a:endParaRPr>
          </a:p>
          <a:p>
            <a:pPr eaLnBrk="1" hangingPunct="1"/>
            <a:r>
              <a:rPr lang="tr-TR" altLang="tr-TR" b="1" smtClean="0">
                <a:latin typeface="Times New Roman" panose="02020603050405020304" pitchFamily="18" charset="0"/>
                <a:cs typeface="Times New Roman" panose="02020603050405020304" pitchFamily="18" charset="0"/>
              </a:rPr>
              <a:t>a) Kuzey Türkçesi</a:t>
            </a:r>
            <a:endParaRPr lang="tr-TR" altLang="tr-TR" smtClean="0">
              <a:latin typeface="Times New Roman" panose="02020603050405020304" pitchFamily="18" charset="0"/>
              <a:cs typeface="Times New Roman" panose="02020603050405020304" pitchFamily="18" charset="0"/>
            </a:endParaRPr>
          </a:p>
          <a:p>
            <a:pPr eaLnBrk="1" hangingPunct="1"/>
            <a:r>
              <a:rPr lang="tr-TR" altLang="tr-TR" smtClean="0">
                <a:latin typeface="Times New Roman" panose="02020603050405020304" pitchFamily="18" charset="0"/>
                <a:cs typeface="Times New Roman" panose="02020603050405020304" pitchFamily="18" charset="0"/>
              </a:rPr>
              <a:t>Kıpçak Türkçesi ve Tatar Türkçesi olarak da adlandırılan Kuzey Türkçesi, Hazar Denizi’nin kuzeyinden batıya doğru yayılan Türklerin kullandıkları yazı dilidir. </a:t>
            </a:r>
          </a:p>
          <a:p>
            <a:pPr eaLnBrk="1" hangingPunct="1"/>
            <a:r>
              <a:rPr lang="tr-TR" altLang="tr-TR" smtClean="0">
                <a:latin typeface="Times New Roman" panose="02020603050405020304" pitchFamily="18" charset="0"/>
                <a:cs typeface="Times New Roman" panose="02020603050405020304" pitchFamily="18" charset="0"/>
              </a:rPr>
              <a:t>Bugünkü Kazan Tatarlarının, Kırgızların ve Kazakların dilleri Kuzey Türkçesinin önde gelen kollarındandır.</a:t>
            </a:r>
          </a:p>
          <a:p>
            <a:pPr eaLnBrk="1" hangingPunct="1"/>
            <a:r>
              <a:rPr lang="tr-TR" altLang="tr-TR" smtClean="0">
                <a:latin typeface="Times New Roman" panose="02020603050405020304" pitchFamily="18" charset="0"/>
                <a:cs typeface="Times New Roman" panose="02020603050405020304" pitchFamily="18" charset="0"/>
              </a:rPr>
              <a:t> </a:t>
            </a:r>
            <a:r>
              <a:rPr lang="tr-TR" altLang="en-US" smtClean="0">
                <a:latin typeface="Times New Roman" panose="02020603050405020304" pitchFamily="18" charset="0"/>
                <a:cs typeface="Times New Roman" panose="02020603050405020304" pitchFamily="18" charset="0"/>
              </a:rPr>
              <a:t>Kuzey Türkçesini temsil eden en önemli eser, 1303’te Alman ve İtalyan misyoner rahipler tarafından hazırlanmış Kodeks Kumanikus isimli eserdir. </a:t>
            </a:r>
          </a:p>
          <a:p>
            <a:pPr eaLnBrk="1" hangingPunct="1"/>
            <a:r>
              <a:rPr lang="tr-TR" altLang="en-US" smtClean="0">
                <a:latin typeface="Times New Roman" panose="02020603050405020304" pitchFamily="18" charset="0"/>
                <a:cs typeface="Times New Roman" panose="02020603050405020304" pitchFamily="18" charset="0"/>
              </a:rPr>
              <a:t>Ayrıca Mısır’a giden Kıpçak Türkleri, burada da çok önemli eserler yazmışlardır.  </a:t>
            </a:r>
          </a:p>
          <a:p>
            <a:pPr eaLnBrk="1" hangingPunct="1">
              <a:buFont typeface="Wingdings 2" panose="05020102010507070707" pitchFamily="18" charset="2"/>
              <a:buNone/>
            </a:pPr>
            <a:r>
              <a:rPr lang="tr-TR" altLang="tr-TR" smtClean="0"/>
              <a:t> </a:t>
            </a: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27</a:t>
            </a:fld>
            <a:endParaRPr lang="tr-TR"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a:xfrm rot="10800000" flipV="1">
            <a:off x="827088" y="1295400"/>
            <a:ext cx="7632700" cy="46038"/>
          </a:xfrm>
        </p:spPr>
        <p:txBody>
          <a:bodyPr/>
          <a:lstStyle/>
          <a:p>
            <a:pPr eaLnBrk="1" hangingPunct="1"/>
            <a:endParaRPr lang="tr-TR" altLang="tr-TR" sz="3200" smtClean="0"/>
          </a:p>
        </p:txBody>
      </p:sp>
      <p:sp>
        <p:nvSpPr>
          <p:cNvPr id="24579" name="2 İçerik Yer Tutucusu"/>
          <p:cNvSpPr>
            <a:spLocks noGrp="1"/>
          </p:cNvSpPr>
          <p:nvPr>
            <p:ph idx="1"/>
          </p:nvPr>
        </p:nvSpPr>
        <p:spPr>
          <a:xfrm>
            <a:off x="827088" y="1341438"/>
            <a:ext cx="7561262" cy="4824412"/>
          </a:xfrm>
        </p:spPr>
        <p:txBody>
          <a:bodyPr/>
          <a:lstStyle/>
          <a:p>
            <a:pPr eaLnBrk="1" hangingPunct="1"/>
            <a:endParaRPr lang="tr-TR" altLang="tr-TR" b="1" smtClean="0"/>
          </a:p>
          <a:p>
            <a:pPr eaLnBrk="1" hangingPunct="1"/>
            <a:r>
              <a:rPr lang="tr-TR" altLang="tr-TR" b="1" smtClean="0">
                <a:latin typeface="Times New Roman" panose="02020603050405020304" pitchFamily="18" charset="0"/>
                <a:cs typeface="Times New Roman" panose="02020603050405020304" pitchFamily="18" charset="0"/>
              </a:rPr>
              <a:t>b) Doğu Türkçesi</a:t>
            </a:r>
            <a:endParaRPr lang="tr-TR" altLang="tr-TR" smtClean="0">
              <a:latin typeface="Times New Roman" panose="02020603050405020304" pitchFamily="18" charset="0"/>
              <a:cs typeface="Times New Roman" panose="02020603050405020304" pitchFamily="18" charset="0"/>
            </a:endParaRPr>
          </a:p>
          <a:p>
            <a:pPr eaLnBrk="1" hangingPunct="1"/>
            <a:r>
              <a:rPr lang="tr-TR" altLang="tr-TR" smtClean="0">
                <a:latin typeface="Times New Roman" panose="02020603050405020304" pitchFamily="18" charset="0"/>
                <a:cs typeface="Times New Roman" panose="02020603050405020304" pitchFamily="18" charset="0"/>
              </a:rPr>
              <a:t>Harezm-Kıpçak Türkçesinin bir devamı olarak 15. yüzyıldan 20. yüzyıla kadar gelişmesini sürdüren Orta Asya  (Doğu)Türklüğünün yazı dilidir. </a:t>
            </a:r>
          </a:p>
          <a:p>
            <a:pPr eaLnBrk="1" hangingPunct="1"/>
            <a:r>
              <a:rPr lang="tr-TR" altLang="en-US" smtClean="0">
                <a:latin typeface="Times New Roman" panose="02020603050405020304" pitchFamily="18" charset="0"/>
                <a:cs typeface="Times New Roman" panose="02020603050405020304" pitchFamily="18" charset="0"/>
              </a:rPr>
              <a:t>Çağatayca olarak da adlandırılan bu yazı dili Sekkakî, Lütfî, Gedâî, Ali Şir Nevâyî, Hüseyin Baykara, Şiban Han, Muhammed Salih, Babür Han, Ebu’l-Gazi Bahadır Han gibi şair ve yazarlar tarafından temsil edilir.</a:t>
            </a:r>
            <a:endParaRPr lang="tr-TR" altLang="tr-TR" smtClean="0">
              <a:latin typeface="Times New Roman" panose="02020603050405020304" pitchFamily="18" charset="0"/>
              <a:cs typeface="Times New Roman" panose="02020603050405020304" pitchFamily="18" charset="0"/>
            </a:endParaRPr>
          </a:p>
          <a:p>
            <a:pPr eaLnBrk="1" hangingPunct="1"/>
            <a:r>
              <a:rPr lang="tr-TR" altLang="tr-TR" smtClean="0">
                <a:latin typeface="Times New Roman" panose="02020603050405020304" pitchFamily="18" charset="0"/>
                <a:cs typeface="Times New Roman" panose="02020603050405020304" pitchFamily="18" charset="0"/>
              </a:rPr>
              <a:t>Doğu Türkçesi bugün, Batı Türkistan’daki Modern Özbek Türkçesi ve Doğu Türkistan’daki Yeni Uygur Türkçesiyle temsil edilmektedir.</a:t>
            </a:r>
          </a:p>
          <a:p>
            <a:pPr eaLnBrk="1" hangingPunct="1"/>
            <a:endParaRPr lang="tr-TR" altLang="tr-TR"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28</a:t>
            </a:fld>
            <a:endParaRPr lang="tr-TR"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a:xfrm>
            <a:off x="684213" y="1125538"/>
            <a:ext cx="7561262" cy="44450"/>
          </a:xfrm>
        </p:spPr>
        <p:txBody>
          <a:bodyPr/>
          <a:lstStyle/>
          <a:p>
            <a:pPr eaLnBrk="1" hangingPunct="1"/>
            <a:endParaRPr lang="tr-TR" altLang="tr-TR" smtClean="0"/>
          </a:p>
        </p:txBody>
      </p:sp>
      <p:sp>
        <p:nvSpPr>
          <p:cNvPr id="25603" name="2 İçerik Yer Tutucusu"/>
          <p:cNvSpPr>
            <a:spLocks noGrp="1"/>
          </p:cNvSpPr>
          <p:nvPr>
            <p:ph idx="1"/>
          </p:nvPr>
        </p:nvSpPr>
        <p:spPr>
          <a:xfrm>
            <a:off x="827088" y="1484313"/>
            <a:ext cx="7561262" cy="4681537"/>
          </a:xfrm>
        </p:spPr>
        <p:txBody>
          <a:bodyPr/>
          <a:lstStyle/>
          <a:p>
            <a:pPr eaLnBrk="1" hangingPunct="1"/>
            <a:endParaRPr lang="tr-TR" altLang="en-US" b="1" dirty="0" smtClean="0">
              <a:latin typeface="Times New Roman" panose="02020603050405020304" pitchFamily="18" charset="0"/>
              <a:cs typeface="Times New Roman" panose="02020603050405020304" pitchFamily="18" charset="0"/>
            </a:endParaRPr>
          </a:p>
          <a:p>
            <a:pPr eaLnBrk="1" hangingPunct="1"/>
            <a:r>
              <a:rPr lang="tr-TR" altLang="en-US" b="1" dirty="0" smtClean="0">
                <a:latin typeface="Times New Roman" panose="02020603050405020304" pitchFamily="18" charset="0"/>
                <a:cs typeface="Times New Roman" panose="02020603050405020304" pitchFamily="18" charset="0"/>
              </a:rPr>
              <a:t>Ali </a:t>
            </a:r>
            <a:r>
              <a:rPr lang="tr-TR" altLang="en-US" b="1" dirty="0" err="1" smtClean="0">
                <a:latin typeface="Times New Roman" panose="02020603050405020304" pitchFamily="18" charset="0"/>
                <a:cs typeface="Times New Roman" panose="02020603050405020304" pitchFamily="18" charset="0"/>
              </a:rPr>
              <a:t>Şîr</a:t>
            </a:r>
            <a:r>
              <a:rPr lang="tr-TR" altLang="en-US" b="1" dirty="0" smtClean="0">
                <a:latin typeface="Times New Roman" panose="02020603050405020304" pitchFamily="18" charset="0"/>
                <a:cs typeface="Times New Roman" panose="02020603050405020304" pitchFamily="18" charset="0"/>
              </a:rPr>
              <a:t> </a:t>
            </a:r>
            <a:r>
              <a:rPr lang="tr-TR" altLang="en-US" b="1" dirty="0" err="1" smtClean="0">
                <a:latin typeface="Times New Roman" panose="02020603050405020304" pitchFamily="18" charset="0"/>
                <a:cs typeface="Times New Roman" panose="02020603050405020304" pitchFamily="18" charset="0"/>
              </a:rPr>
              <a:t>Nevâyî</a:t>
            </a:r>
            <a:r>
              <a:rPr lang="tr-TR" altLang="en-US" b="1" dirty="0" smtClean="0">
                <a:latin typeface="Times New Roman" panose="02020603050405020304" pitchFamily="18" charset="0"/>
                <a:cs typeface="Times New Roman" panose="02020603050405020304" pitchFamily="18" charset="0"/>
              </a:rPr>
              <a:t>, </a:t>
            </a:r>
            <a:r>
              <a:rPr lang="tr-TR" altLang="en-US" b="1" dirty="0" err="1" smtClean="0">
                <a:latin typeface="Times New Roman" panose="02020603050405020304" pitchFamily="18" charset="0"/>
                <a:cs typeface="Times New Roman" panose="02020603050405020304" pitchFamily="18" charset="0"/>
              </a:rPr>
              <a:t>Muhâkemetü’l</a:t>
            </a:r>
            <a:r>
              <a:rPr lang="tr-TR" altLang="en-US" b="1" dirty="0" smtClean="0">
                <a:latin typeface="Times New Roman" panose="02020603050405020304" pitchFamily="18" charset="0"/>
                <a:cs typeface="Times New Roman" panose="02020603050405020304" pitchFamily="18" charset="0"/>
              </a:rPr>
              <a:t>-</a:t>
            </a:r>
            <a:r>
              <a:rPr lang="tr-TR" altLang="en-US" b="1" dirty="0" err="1" smtClean="0">
                <a:latin typeface="Times New Roman" panose="02020603050405020304" pitchFamily="18" charset="0"/>
                <a:cs typeface="Times New Roman" panose="02020603050405020304" pitchFamily="18" charset="0"/>
              </a:rPr>
              <a:t>Lügâteyn</a:t>
            </a:r>
            <a:r>
              <a:rPr lang="tr-TR" altLang="en-US" b="1" dirty="0" smtClean="0">
                <a:latin typeface="Times New Roman" panose="02020603050405020304" pitchFamily="18" charset="0"/>
                <a:cs typeface="Times New Roman" panose="02020603050405020304" pitchFamily="18" charset="0"/>
              </a:rPr>
              <a:t> (İki Dilin Karşılaştırması)  </a:t>
            </a:r>
            <a:r>
              <a:rPr lang="tr-TR" altLang="en-US" dirty="0" smtClean="0">
                <a:latin typeface="Times New Roman" panose="02020603050405020304" pitchFamily="18" charset="0"/>
                <a:cs typeface="Times New Roman" panose="02020603050405020304" pitchFamily="18" charset="0"/>
              </a:rPr>
              <a:t>isimli eseriyle Türkçeyle Farsçayı karşılaştırıp Türkçenin Farsçadan üstünlüğünü savunmuştur. </a:t>
            </a:r>
            <a:r>
              <a:rPr lang="tr-TR" altLang="en-US" dirty="0" err="1" smtClean="0">
                <a:latin typeface="Times New Roman" panose="02020603050405020304" pitchFamily="18" charset="0"/>
                <a:cs typeface="Times New Roman" panose="02020603050405020304" pitchFamily="18" charset="0"/>
              </a:rPr>
              <a:t>Mecâlisü’n</a:t>
            </a:r>
            <a:r>
              <a:rPr lang="tr-TR" altLang="en-US" dirty="0" smtClean="0">
                <a:latin typeface="Times New Roman" panose="02020603050405020304" pitchFamily="18" charset="0"/>
                <a:cs typeface="Times New Roman" panose="02020603050405020304" pitchFamily="18" charset="0"/>
              </a:rPr>
              <a:t>-</a:t>
            </a:r>
            <a:r>
              <a:rPr lang="tr-TR" altLang="en-US" dirty="0" err="1" smtClean="0">
                <a:latin typeface="Times New Roman" panose="02020603050405020304" pitchFamily="18" charset="0"/>
                <a:cs typeface="Times New Roman" panose="02020603050405020304" pitchFamily="18" charset="0"/>
              </a:rPr>
              <a:t>Nefâis</a:t>
            </a:r>
            <a:r>
              <a:rPr lang="tr-TR" altLang="en-US" dirty="0" smtClean="0">
                <a:latin typeface="Times New Roman" panose="02020603050405020304" pitchFamily="18" charset="0"/>
                <a:cs typeface="Times New Roman" panose="02020603050405020304" pitchFamily="18" charset="0"/>
              </a:rPr>
              <a:t> Ali </a:t>
            </a:r>
            <a:r>
              <a:rPr lang="tr-TR" altLang="en-US" dirty="0" err="1" smtClean="0">
                <a:latin typeface="Times New Roman" panose="02020603050405020304" pitchFamily="18" charset="0"/>
                <a:cs typeface="Times New Roman" panose="02020603050405020304" pitchFamily="18" charset="0"/>
              </a:rPr>
              <a:t>Şîr</a:t>
            </a:r>
            <a:r>
              <a:rPr lang="tr-TR" altLang="en-US" dirty="0" smtClean="0">
                <a:latin typeface="Times New Roman" panose="02020603050405020304" pitchFamily="18" charset="0"/>
                <a:cs typeface="Times New Roman" panose="02020603050405020304" pitchFamily="18" charset="0"/>
              </a:rPr>
              <a:t> </a:t>
            </a:r>
            <a:r>
              <a:rPr lang="tr-TR" altLang="en-US" dirty="0" err="1" smtClean="0">
                <a:latin typeface="Times New Roman" panose="02020603050405020304" pitchFamily="18" charset="0"/>
                <a:cs typeface="Times New Roman" panose="02020603050405020304" pitchFamily="18" charset="0"/>
              </a:rPr>
              <a:t>Nevayî’nin</a:t>
            </a:r>
            <a:r>
              <a:rPr lang="tr-TR" altLang="en-US" dirty="0" smtClean="0">
                <a:latin typeface="Times New Roman" panose="02020603050405020304" pitchFamily="18" charset="0"/>
                <a:cs typeface="Times New Roman" panose="02020603050405020304" pitchFamily="18" charset="0"/>
              </a:rPr>
              <a:t> başka bir eseridir.</a:t>
            </a:r>
          </a:p>
          <a:p>
            <a:pPr eaLnBrk="1" hangingPunct="1"/>
            <a:r>
              <a:rPr lang="tr-TR" altLang="en-US" b="1" dirty="0" smtClean="0">
                <a:latin typeface="Times New Roman" panose="02020603050405020304" pitchFamily="18" charset="0"/>
                <a:cs typeface="Times New Roman" panose="02020603050405020304" pitchFamily="18" charset="0"/>
              </a:rPr>
              <a:t>Babür Şah, </a:t>
            </a:r>
            <a:r>
              <a:rPr lang="tr-TR" altLang="en-US" b="1" dirty="0" err="1" smtClean="0">
                <a:latin typeface="Times New Roman" panose="02020603050405020304" pitchFamily="18" charset="0"/>
                <a:cs typeface="Times New Roman" panose="02020603050405020304" pitchFamily="18" charset="0"/>
              </a:rPr>
              <a:t>Vekayi</a:t>
            </a:r>
            <a:r>
              <a:rPr lang="tr-TR" altLang="en-US" b="1" dirty="0" smtClean="0">
                <a:latin typeface="Times New Roman" panose="02020603050405020304" pitchFamily="18" charset="0"/>
                <a:cs typeface="Times New Roman" panose="02020603050405020304" pitchFamily="18" charset="0"/>
              </a:rPr>
              <a:t> (</a:t>
            </a:r>
            <a:r>
              <a:rPr lang="tr-TR" altLang="en-US" b="1" dirty="0" err="1" smtClean="0">
                <a:latin typeface="Times New Roman" panose="02020603050405020304" pitchFamily="18" charset="0"/>
                <a:cs typeface="Times New Roman" panose="02020603050405020304" pitchFamily="18" charset="0"/>
              </a:rPr>
              <a:t>Babürname</a:t>
            </a:r>
            <a:r>
              <a:rPr lang="tr-TR" altLang="en-US" b="1" dirty="0" smtClean="0">
                <a:latin typeface="Times New Roman" panose="02020603050405020304" pitchFamily="18" charset="0"/>
                <a:cs typeface="Times New Roman" panose="02020603050405020304" pitchFamily="18" charset="0"/>
              </a:rPr>
              <a:t>) </a:t>
            </a:r>
            <a:r>
              <a:rPr lang="tr-TR" altLang="en-US" dirty="0" smtClean="0">
                <a:latin typeface="Times New Roman" panose="02020603050405020304" pitchFamily="18" charset="0"/>
                <a:cs typeface="Times New Roman" panose="02020603050405020304" pitchFamily="18" charset="0"/>
              </a:rPr>
              <a:t>isimli esriyle dünya edebiyatında anı (hatırat) türünün ilk örneklerinden birini yazmıştır. </a:t>
            </a:r>
            <a:endParaRPr lang="tr-TR" altLang="tr-TR" dirty="0" smtClean="0">
              <a:latin typeface="Times New Roman" panose="02020603050405020304" pitchFamily="18" charset="0"/>
              <a:cs typeface="Times New Roman" panose="02020603050405020304" pitchFamily="18" charset="0"/>
            </a:endParaRPr>
          </a:p>
          <a:p>
            <a:pPr eaLnBrk="1" hangingPunct="1"/>
            <a:r>
              <a:rPr lang="tr-TR" altLang="tr-TR" b="1" dirty="0" err="1" smtClean="0">
                <a:latin typeface="Times New Roman" panose="02020603050405020304" pitchFamily="18" charset="0"/>
                <a:cs typeface="Times New Roman" panose="02020603050405020304" pitchFamily="18" charset="0"/>
              </a:rPr>
              <a:t>Ebu’l</a:t>
            </a:r>
            <a:r>
              <a:rPr lang="tr-TR" altLang="tr-TR" b="1" dirty="0" smtClean="0">
                <a:latin typeface="Times New Roman" panose="02020603050405020304" pitchFamily="18" charset="0"/>
                <a:cs typeface="Times New Roman" panose="02020603050405020304" pitchFamily="18" charset="0"/>
              </a:rPr>
              <a:t>-Gazi Bahadır Han, Şecere-i Türkî ve Şecere-i </a:t>
            </a:r>
            <a:r>
              <a:rPr lang="tr-TR" altLang="tr-TR" b="1" dirty="0" err="1" smtClean="0">
                <a:latin typeface="Times New Roman" panose="02020603050405020304" pitchFamily="18" charset="0"/>
                <a:cs typeface="Times New Roman" panose="02020603050405020304" pitchFamily="18" charset="0"/>
              </a:rPr>
              <a:t>Terâkime</a:t>
            </a:r>
            <a:r>
              <a:rPr lang="tr-TR" altLang="tr-TR" b="1" dirty="0" smtClean="0">
                <a:latin typeface="Times New Roman" panose="02020603050405020304" pitchFamily="18" charset="0"/>
                <a:cs typeface="Times New Roman" panose="02020603050405020304" pitchFamily="18" charset="0"/>
              </a:rPr>
              <a:t>  </a:t>
            </a:r>
            <a:r>
              <a:rPr lang="tr-TR" altLang="tr-TR" dirty="0" smtClean="0">
                <a:latin typeface="Times New Roman" panose="02020603050405020304" pitchFamily="18" charset="0"/>
                <a:cs typeface="Times New Roman" panose="02020603050405020304" pitchFamily="18" charset="0"/>
              </a:rPr>
              <a:t>isimli tarih kitaplarını yazmıştır</a:t>
            </a:r>
            <a:r>
              <a:rPr lang="tr-TR" altLang="tr-TR" dirty="0" smtClean="0"/>
              <a:t>. </a:t>
            </a:r>
          </a:p>
          <a:p>
            <a:pPr eaLnBrk="1" hangingPunct="1">
              <a:buFont typeface="Wingdings 2" panose="05020102010507070707" pitchFamily="18" charset="2"/>
              <a:buNone/>
            </a:pPr>
            <a:endParaRPr lang="tr-TR" altLang="tr-TR" dirty="0" smtClean="0"/>
          </a:p>
          <a:p>
            <a:pPr eaLnBrk="1" hangingPunct="1"/>
            <a:endParaRPr lang="tr-TR" altLang="tr-TR" dirty="0"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29</a:t>
            </a:fld>
            <a:endParaRPr lang="tr-TR"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Başlık"/>
          <p:cNvSpPr>
            <a:spLocks noGrp="1"/>
          </p:cNvSpPr>
          <p:nvPr>
            <p:ph type="title"/>
          </p:nvPr>
        </p:nvSpPr>
        <p:spPr>
          <a:xfrm>
            <a:off x="900113" y="1125538"/>
            <a:ext cx="7561262" cy="574675"/>
          </a:xfrm>
        </p:spPr>
        <p:txBody>
          <a:bodyPr/>
          <a:lstStyle/>
          <a:p>
            <a:pPr eaLnBrk="1" hangingPunct="1"/>
            <a:r>
              <a:rPr lang="tr-TR" altLang="tr-TR" sz="3200" b="1" smtClean="0">
                <a:latin typeface="Times New Roman" panose="02020603050405020304" pitchFamily="18" charset="0"/>
                <a:cs typeface="Times New Roman" panose="02020603050405020304" pitchFamily="18" charset="0"/>
              </a:rPr>
              <a:t>  I-TÜRKÇENİN TARİHÎ DÖNEMLERİ</a:t>
            </a:r>
            <a:endParaRPr lang="tr-TR" altLang="tr-TR" sz="3200" smtClean="0">
              <a:latin typeface="Times New Roman" panose="02020603050405020304" pitchFamily="18" charset="0"/>
              <a:cs typeface="Times New Roman" panose="02020603050405020304" pitchFamily="18" charset="0"/>
            </a:endParaRPr>
          </a:p>
        </p:txBody>
      </p:sp>
      <p:sp>
        <p:nvSpPr>
          <p:cNvPr id="55299" name="2 İçerik Yer Tutucusu"/>
          <p:cNvSpPr>
            <a:spLocks noGrp="1"/>
          </p:cNvSpPr>
          <p:nvPr>
            <p:ph idx="1"/>
          </p:nvPr>
        </p:nvSpPr>
        <p:spPr>
          <a:xfrm>
            <a:off x="900113" y="1916113"/>
            <a:ext cx="7561262" cy="4249737"/>
          </a:xfrm>
        </p:spPr>
        <p:txBody>
          <a:bodyPr/>
          <a:lstStyle/>
          <a:p>
            <a:pPr eaLnBrk="1" hangingPunct="1">
              <a:buFont typeface="Wingdings 2" panose="05020102010507070707" pitchFamily="18" charset="2"/>
              <a:buNone/>
            </a:pPr>
            <a:endParaRPr lang="tr-TR" altLang="tr-TR" b="1" dirty="0" smtClean="0">
              <a:latin typeface="Times New Roman" panose="02020603050405020304" pitchFamily="18" charset="0"/>
              <a:cs typeface="Times New Roman" panose="02020603050405020304" pitchFamily="18" charset="0"/>
            </a:endParaRPr>
          </a:p>
          <a:p>
            <a:pPr marL="69850" indent="0" eaLnBrk="1" hangingPunct="1">
              <a:buNone/>
            </a:pPr>
            <a:r>
              <a:rPr lang="tr-TR" altLang="tr-TR" b="1" dirty="0" smtClean="0">
                <a:latin typeface="Times New Roman" panose="02020603050405020304" pitchFamily="18" charset="0"/>
                <a:cs typeface="Times New Roman" panose="02020603050405020304" pitchFamily="18" charset="0"/>
              </a:rPr>
              <a:t>1. Altay Dil Birliği Dönemi </a:t>
            </a:r>
          </a:p>
          <a:p>
            <a:pPr eaLnBrk="1" hangingPunct="1"/>
            <a:r>
              <a:rPr lang="tr-TR" altLang="tr-TR" dirty="0" smtClean="0">
                <a:latin typeface="Times New Roman" panose="02020603050405020304" pitchFamily="18" charset="0"/>
                <a:cs typeface="Times New Roman" panose="02020603050405020304" pitchFamily="18" charset="0"/>
              </a:rPr>
              <a:t>Türkçenin Altay dillerinden (Moğolca, </a:t>
            </a:r>
            <a:r>
              <a:rPr lang="tr-TR" altLang="tr-TR" dirty="0" smtClean="0">
                <a:latin typeface="Times New Roman" panose="02020603050405020304" pitchFamily="18" charset="0"/>
                <a:cs typeface="Times New Roman" panose="02020603050405020304" pitchFamily="18" charset="0"/>
              </a:rPr>
              <a:t>Mançuca</a:t>
            </a:r>
            <a:r>
              <a:rPr lang="tr-TR" altLang="tr-TR" dirty="0" smtClean="0">
                <a:latin typeface="Times New Roman" panose="02020603050405020304" pitchFamily="18" charset="0"/>
                <a:cs typeface="Times New Roman" panose="02020603050405020304" pitchFamily="18" charset="0"/>
              </a:rPr>
              <a:t>-</a:t>
            </a:r>
            <a:r>
              <a:rPr lang="tr-TR" altLang="tr-TR" dirty="0" smtClean="0">
                <a:latin typeface="Times New Roman" panose="02020603050405020304" pitchFamily="18" charset="0"/>
                <a:cs typeface="Times New Roman" panose="02020603050405020304" pitchFamily="18" charset="0"/>
              </a:rPr>
              <a:t> </a:t>
            </a:r>
            <a:r>
              <a:rPr lang="tr-TR" altLang="tr-TR" dirty="0" smtClean="0">
                <a:latin typeface="Times New Roman" panose="02020603050405020304" pitchFamily="18" charset="0"/>
                <a:cs typeface="Times New Roman" panose="02020603050405020304" pitchFamily="18" charset="0"/>
              </a:rPr>
              <a:t>Tunguzca, Korece, Japonca) henüz ayrılmadığı karanlık bir dönem olarak değerlendirilir.</a:t>
            </a:r>
            <a:r>
              <a:rPr lang="tr-TR" altLang="tr-TR" b="1" dirty="0" smtClean="0">
                <a:latin typeface="Times New Roman" panose="02020603050405020304" pitchFamily="18" charset="0"/>
                <a:cs typeface="Times New Roman" panose="02020603050405020304" pitchFamily="18" charset="0"/>
              </a:rPr>
              <a:t> </a:t>
            </a:r>
            <a:endParaRPr lang="tr-TR" altLang="tr-TR" dirty="0" smtClean="0">
              <a:latin typeface="Times New Roman" panose="02020603050405020304" pitchFamily="18" charset="0"/>
              <a:cs typeface="Times New Roman" panose="02020603050405020304" pitchFamily="18" charset="0"/>
            </a:endParaRPr>
          </a:p>
          <a:p>
            <a:pPr marL="69850" indent="0" eaLnBrk="1" hangingPunct="1">
              <a:buNone/>
            </a:pPr>
            <a:r>
              <a:rPr lang="tr-TR" altLang="tr-TR" b="1" dirty="0" smtClean="0">
                <a:latin typeface="Times New Roman" panose="02020603050405020304" pitchFamily="18" charset="0"/>
                <a:cs typeface="Times New Roman" panose="02020603050405020304" pitchFamily="18" charset="0"/>
              </a:rPr>
              <a:t>2. En Eski Türkçe Dönemi</a:t>
            </a:r>
          </a:p>
          <a:p>
            <a:pPr eaLnBrk="1" hangingPunct="1"/>
            <a:r>
              <a:rPr lang="tr-TR" altLang="tr-TR" b="1" dirty="0" smtClean="0">
                <a:latin typeface="Times New Roman" panose="02020603050405020304" pitchFamily="18" charset="0"/>
                <a:cs typeface="Times New Roman" panose="02020603050405020304" pitchFamily="18" charset="0"/>
              </a:rPr>
              <a:t> </a:t>
            </a:r>
            <a:r>
              <a:rPr lang="tr-TR" altLang="tr-TR" dirty="0" smtClean="0">
                <a:latin typeface="Times New Roman" panose="02020603050405020304" pitchFamily="18" charset="0"/>
                <a:cs typeface="Times New Roman" panose="02020603050405020304" pitchFamily="18" charset="0"/>
              </a:rPr>
              <a:t>Türkçenin bağımsız bir dil olarak Ana </a:t>
            </a:r>
            <a:r>
              <a:rPr lang="tr-TR" altLang="tr-TR" dirty="0" err="1" smtClean="0">
                <a:latin typeface="Times New Roman" panose="02020603050405020304" pitchFamily="18" charset="0"/>
                <a:cs typeface="Times New Roman" panose="02020603050405020304" pitchFamily="18" charset="0"/>
              </a:rPr>
              <a:t>Altaycadan</a:t>
            </a:r>
            <a:r>
              <a:rPr lang="tr-TR" altLang="tr-TR" dirty="0" smtClean="0">
                <a:latin typeface="Times New Roman" panose="02020603050405020304" pitchFamily="18" charset="0"/>
                <a:cs typeface="Times New Roman" panose="02020603050405020304" pitchFamily="18" charset="0"/>
              </a:rPr>
              <a:t> ayrıldığı dönem olarak kabul edilmektedir.</a:t>
            </a:r>
          </a:p>
          <a:p>
            <a:pPr eaLnBrk="1" hangingPunct="1"/>
            <a:endParaRPr lang="tr-TR" altLang="tr-TR" dirty="0" smtClean="0">
              <a:latin typeface="Times New Roman" panose="02020603050405020304" pitchFamily="18" charset="0"/>
              <a:cs typeface="Times New Roman" panose="02020603050405020304" pitchFamily="18" charset="0"/>
            </a:endParaRPr>
          </a:p>
          <a:p>
            <a:pPr eaLnBrk="1" hangingPunct="1"/>
            <a:endParaRPr lang="tr-TR" altLang="tr-TR" dirty="0" smtClean="0">
              <a:latin typeface="Times New Roman" panose="02020603050405020304" pitchFamily="18" charset="0"/>
              <a:cs typeface="Times New Roman" panose="02020603050405020304" pitchFamily="18" charset="0"/>
            </a:endParaRPr>
          </a:p>
          <a:p>
            <a:pPr eaLnBrk="1" hangingPunct="1"/>
            <a:endParaRPr lang="tr-TR" altLang="tr-TR" dirty="0" smtClean="0">
              <a:latin typeface="Times New Roman" panose="02020603050405020304" pitchFamily="18" charset="0"/>
              <a:cs typeface="Times New Roman" panose="02020603050405020304" pitchFamily="18" charset="0"/>
            </a:endParaRPr>
          </a:p>
          <a:p>
            <a:pPr eaLnBrk="1" hangingPunct="1"/>
            <a:endParaRPr lang="tr-TR" altLang="tr-TR" b="1" dirty="0" smtClean="0">
              <a:solidFill>
                <a:srgbClr val="FF0000"/>
              </a:solidFill>
              <a:latin typeface="Times New Roman" panose="02020603050405020304" pitchFamily="18" charset="0"/>
              <a:cs typeface="Times New Roman" panose="02020603050405020304" pitchFamily="18" charset="0"/>
            </a:endParaRPr>
          </a:p>
          <a:p>
            <a:pPr eaLnBrk="1" hangingPunct="1"/>
            <a:endParaRPr lang="tr-TR" altLang="tr-TR" dirty="0" smtClean="0">
              <a:solidFill>
                <a:srgbClr val="FF0000"/>
              </a:solidFill>
              <a:latin typeface="Times New Roman" panose="02020603050405020304" pitchFamily="18" charset="0"/>
              <a:cs typeface="Times New Roman" panose="02020603050405020304" pitchFamily="18" charset="0"/>
            </a:endParaRP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3</a:t>
            </a:fld>
            <a:endParaRPr lang="tr-TR" altLang="en-US"/>
          </a:p>
        </p:txBody>
      </p:sp>
    </p:spTree>
    <p:extLst>
      <p:ext uri="{BB962C8B-B14F-4D97-AF65-F5344CB8AC3E}">
        <p14:creationId xmlns="" xmlns:p14="http://schemas.microsoft.com/office/powerpoint/2010/main" val="283176713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title"/>
          </p:nvPr>
        </p:nvSpPr>
        <p:spPr>
          <a:xfrm>
            <a:off x="900113" y="1412875"/>
            <a:ext cx="7561262" cy="719138"/>
          </a:xfrm>
        </p:spPr>
        <p:txBody>
          <a:bodyPr/>
          <a:lstStyle/>
          <a:p>
            <a:pPr eaLnBrk="1" hangingPunct="1"/>
            <a:r>
              <a:rPr lang="tr-TR" altLang="tr-TR" sz="2300" b="1" smtClean="0"/>
              <a:t/>
            </a:r>
            <a:br>
              <a:rPr lang="tr-TR" altLang="tr-TR" sz="2300" b="1" smtClean="0"/>
            </a:br>
            <a:r>
              <a:rPr lang="tr-TR" altLang="tr-TR" sz="2300" b="1" smtClean="0"/>
              <a:t>             </a:t>
            </a:r>
            <a:r>
              <a:rPr lang="tr-TR" altLang="tr-TR" sz="2300" smtClean="0"/>
              <a:t/>
            </a:r>
            <a:br>
              <a:rPr lang="tr-TR" altLang="tr-TR" sz="2300" smtClean="0"/>
            </a:br>
            <a:endParaRPr lang="tr-TR" altLang="tr-TR" sz="2300" smtClean="0"/>
          </a:p>
        </p:txBody>
      </p:sp>
      <p:sp>
        <p:nvSpPr>
          <p:cNvPr id="26627" name="2 İçerik Yer Tutucusu"/>
          <p:cNvSpPr>
            <a:spLocks noGrp="1"/>
          </p:cNvSpPr>
          <p:nvPr>
            <p:ph idx="1"/>
          </p:nvPr>
        </p:nvSpPr>
        <p:spPr>
          <a:xfrm>
            <a:off x="827088" y="1125538"/>
            <a:ext cx="7561262" cy="5040312"/>
          </a:xfrm>
        </p:spPr>
        <p:txBody>
          <a:bodyPr/>
          <a:lstStyle/>
          <a:p>
            <a:pPr eaLnBrk="1" hangingPunct="1"/>
            <a:r>
              <a:rPr lang="tr-TR" altLang="tr-TR" b="1" dirty="0" smtClean="0">
                <a:latin typeface="Times New Roman" panose="02020603050405020304" pitchFamily="18" charset="0"/>
                <a:cs typeface="Times New Roman" panose="02020603050405020304" pitchFamily="18" charset="0"/>
              </a:rPr>
              <a:t>2) Batı Türkçesi</a:t>
            </a:r>
            <a:endParaRPr lang="tr-TR" altLang="en-US" dirty="0" smtClean="0">
              <a:latin typeface="Times New Roman" panose="02020603050405020304" pitchFamily="18" charset="0"/>
              <a:cs typeface="Times New Roman" panose="02020603050405020304" pitchFamily="18" charset="0"/>
            </a:endParaRPr>
          </a:p>
          <a:p>
            <a:pPr eaLnBrk="1" hangingPunct="1"/>
            <a:r>
              <a:rPr lang="tr-TR" altLang="en-US" dirty="0" smtClean="0">
                <a:latin typeface="Times New Roman" panose="02020603050405020304" pitchFamily="18" charset="0"/>
                <a:cs typeface="Times New Roman" panose="02020603050405020304" pitchFamily="18" charset="0"/>
              </a:rPr>
              <a:t>Hazar'ın güneyinden batıya uzanan ve Azerbaycan (Kuzey Azerbaycan ve Güney Azerbaycan), Anadolu, Adalar, Rumeli, Irak ve Suriye'de konuşulan Türkçeye Batı Türkçesi denmektedir.</a:t>
            </a:r>
            <a:endParaRPr lang="tr-TR" altLang="tr-TR" dirty="0" smtClean="0">
              <a:latin typeface="Times New Roman" panose="02020603050405020304" pitchFamily="18" charset="0"/>
              <a:cs typeface="Times New Roman" panose="02020603050405020304" pitchFamily="18" charset="0"/>
            </a:endParaRPr>
          </a:p>
          <a:p>
            <a:pPr eaLnBrk="1" hangingPunct="1"/>
            <a:r>
              <a:rPr lang="tr-TR" altLang="tr-TR" dirty="0" smtClean="0">
                <a:latin typeface="Times New Roman" panose="02020603050405020304" pitchFamily="18" charset="0"/>
                <a:cs typeface="Times New Roman" panose="02020603050405020304" pitchFamily="18" charset="0"/>
              </a:rPr>
              <a:t> </a:t>
            </a:r>
            <a:r>
              <a:rPr lang="tr-TR" altLang="en-US" dirty="0" smtClean="0">
                <a:latin typeface="Times New Roman" panose="02020603050405020304" pitchFamily="18" charset="0"/>
                <a:cs typeface="Times New Roman" panose="02020603050405020304" pitchFamily="18" charset="0"/>
              </a:rPr>
              <a:t>Bugünkü yazı dillerinin sınıflandırılmasında Türkiye Türkçesi, Gagavuz Türkçesi, Azerbaycan Türkçesi ve Türkmen Türkçesi Batı </a:t>
            </a:r>
            <a:r>
              <a:rPr lang="tr-TR" altLang="en-US" dirty="0" smtClean="0">
                <a:latin typeface="Times New Roman" panose="02020603050405020304" pitchFamily="18" charset="0"/>
                <a:cs typeface="Times New Roman" panose="02020603050405020304" pitchFamily="18" charset="0"/>
              </a:rPr>
              <a:t>Türkçesi Lehçe </a:t>
            </a:r>
            <a:r>
              <a:rPr lang="tr-TR" altLang="en-US" dirty="0" smtClean="0">
                <a:latin typeface="Times New Roman" panose="02020603050405020304" pitchFamily="18" charset="0"/>
                <a:cs typeface="Times New Roman" panose="02020603050405020304" pitchFamily="18" charset="0"/>
              </a:rPr>
              <a:t>Grubu’nda yer almaktadır. </a:t>
            </a:r>
          </a:p>
          <a:p>
            <a:pPr eaLnBrk="1" hangingPunct="1"/>
            <a:r>
              <a:rPr lang="tr-TR" altLang="en-US" dirty="0" smtClean="0">
                <a:latin typeface="Times New Roman" panose="02020603050405020304" pitchFamily="18" charset="0"/>
                <a:cs typeface="Times New Roman" panose="02020603050405020304" pitchFamily="18" charset="0"/>
              </a:rPr>
              <a:t>Türk yazı dilinin bu kolu, Oğuz Lehçesi’ne dayandığı için Oğuz Grubu olarak da adlandırılır.</a:t>
            </a:r>
          </a:p>
          <a:p>
            <a:pPr eaLnBrk="1" hangingPunct="1"/>
            <a:endParaRPr lang="tr-TR" altLang="tr-TR" dirty="0"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30</a:t>
            </a:fld>
            <a:endParaRPr lang="tr-TR"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27651" name="2 İçerik Yer Tutucusu"/>
          <p:cNvSpPr>
            <a:spLocks noGrp="1"/>
          </p:cNvSpPr>
          <p:nvPr>
            <p:ph idx="1"/>
          </p:nvPr>
        </p:nvSpPr>
        <p:spPr>
          <a:xfrm>
            <a:off x="827088" y="1484313"/>
            <a:ext cx="7561262" cy="4681537"/>
          </a:xfrm>
        </p:spPr>
        <p:txBody>
          <a:bodyPr/>
          <a:lstStyle/>
          <a:p>
            <a:pPr eaLnBrk="1" hangingPunct="1">
              <a:buFont typeface="Wingdings 2" panose="05020102010507070707" pitchFamily="18" charset="2"/>
              <a:buNone/>
            </a:pPr>
            <a:r>
              <a:rPr lang="tr-TR" altLang="en-US" smtClean="0">
                <a:cs typeface="Times New Roman" panose="02020603050405020304" pitchFamily="18" charset="0"/>
              </a:rPr>
              <a:t>   </a:t>
            </a:r>
          </a:p>
          <a:p>
            <a:pPr eaLnBrk="1" hangingPunct="1">
              <a:buFont typeface="Wingdings 2" panose="05020102010507070707" pitchFamily="18" charset="2"/>
              <a:buNone/>
            </a:pPr>
            <a:r>
              <a:rPr lang="tr-TR" altLang="en-US" smtClean="0">
                <a:latin typeface="Times New Roman" panose="02020603050405020304" pitchFamily="18" charset="0"/>
                <a:cs typeface="Times New Roman" panose="02020603050405020304" pitchFamily="18" charset="0"/>
              </a:rPr>
              <a:t>   12.yüzyılın sonlarıyla 13. yüzyılın başlarından günümüze kadar kesintisiz olarak devam eden ve Eski Türkçeden sonra oluşan Türkçenin iki büyük kolundan biri olan bu yazı dili, Türklüğün en büyük ve en verimli yazı dilidir. </a:t>
            </a:r>
          </a:p>
          <a:p>
            <a:pPr eaLnBrk="1" hangingPunct="1">
              <a:buFont typeface="Wingdings 2" panose="05020102010507070707" pitchFamily="18" charset="2"/>
              <a:buNone/>
            </a:pPr>
            <a:endParaRPr lang="tr-TR" altLang="en-US" smtClean="0">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r>
              <a:rPr lang="tr-TR" altLang="en-US" smtClean="0">
                <a:latin typeface="Times New Roman" panose="02020603050405020304" pitchFamily="18" charset="0"/>
                <a:cs typeface="Times New Roman" panose="02020603050405020304" pitchFamily="18" charset="0"/>
              </a:rPr>
              <a:t>   Türkçenin diğer yazı dillerine göre en çok gelişme gösteren koludur.</a:t>
            </a:r>
          </a:p>
          <a:p>
            <a:pPr eaLnBrk="1" hangingPunct="1">
              <a:buFont typeface="Wingdings 2" panose="05020102010507070707" pitchFamily="18" charset="2"/>
              <a:buNone/>
            </a:pPr>
            <a:r>
              <a:rPr lang="tr-TR" altLang="tr-TR" smtClean="0">
                <a:latin typeface="Times New Roman" panose="02020603050405020304" pitchFamily="18" charset="0"/>
                <a:cs typeface="Times New Roman" panose="02020603050405020304" pitchFamily="18" charset="0"/>
              </a:rPr>
              <a:t>    Şimdi Batı Türkçesi Grubu’ndan Türkiye Türkçesi yakın lehçesine geçeceğiz.</a:t>
            </a: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31</a:t>
            </a:fld>
            <a:endParaRPr lang="tr-TR"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Başlık"/>
          <p:cNvSpPr>
            <a:spLocks noGrp="1"/>
          </p:cNvSpPr>
          <p:nvPr>
            <p:ph type="title"/>
          </p:nvPr>
        </p:nvSpPr>
        <p:spPr>
          <a:xfrm>
            <a:off x="684213" y="765175"/>
            <a:ext cx="7561262" cy="1079500"/>
          </a:xfrm>
        </p:spPr>
        <p:txBody>
          <a:bodyPr/>
          <a:lstStyle/>
          <a:p>
            <a:pPr eaLnBrk="1" hangingPunct="1"/>
            <a:r>
              <a:rPr lang="tr-TR" altLang="tr-TR" sz="2600" b="1" dirty="0" smtClean="0"/>
              <a:t/>
            </a:r>
            <a:br>
              <a:rPr lang="tr-TR" altLang="tr-TR" sz="2600" b="1" dirty="0" smtClean="0"/>
            </a:br>
            <a:r>
              <a:rPr lang="tr-TR" altLang="tr-TR" sz="2600" b="1" dirty="0" smtClean="0"/>
              <a:t>      </a:t>
            </a:r>
            <a:br>
              <a:rPr lang="tr-TR" altLang="tr-TR" sz="2600" b="1" dirty="0" smtClean="0"/>
            </a:br>
            <a:r>
              <a:rPr lang="tr-TR" altLang="tr-TR" sz="2600" b="1" dirty="0" smtClean="0"/>
              <a:t/>
            </a:r>
            <a:br>
              <a:rPr lang="tr-TR" altLang="tr-TR" sz="2600" b="1" dirty="0" smtClean="0"/>
            </a:br>
            <a:r>
              <a:rPr lang="tr-TR" altLang="tr-TR" sz="2600" b="1" dirty="0" smtClean="0"/>
              <a:t/>
            </a:r>
            <a:br>
              <a:rPr lang="tr-TR" altLang="tr-TR" sz="2600" b="1" dirty="0" smtClean="0"/>
            </a:br>
            <a:r>
              <a:rPr lang="tr-TR" altLang="tr-TR" sz="2600" b="1" dirty="0" smtClean="0"/>
              <a:t>                         B) TÜRKİYE TÜRKÇESİ</a:t>
            </a:r>
            <a:r>
              <a:rPr lang="tr-TR" altLang="tr-TR" sz="2600" dirty="0" smtClean="0"/>
              <a:t/>
            </a:r>
            <a:br>
              <a:rPr lang="tr-TR" altLang="tr-TR" sz="2600" dirty="0" smtClean="0"/>
            </a:br>
            <a:endParaRPr lang="tr-TR" altLang="tr-TR" sz="2600" dirty="0" smtClean="0"/>
          </a:p>
        </p:txBody>
      </p:sp>
      <p:sp>
        <p:nvSpPr>
          <p:cNvPr id="28675" name="2 İçerik Yer Tutucusu"/>
          <p:cNvSpPr>
            <a:spLocks noGrp="1"/>
          </p:cNvSpPr>
          <p:nvPr>
            <p:ph idx="1"/>
          </p:nvPr>
        </p:nvSpPr>
        <p:spPr>
          <a:xfrm>
            <a:off x="827088" y="1557338"/>
            <a:ext cx="7561262" cy="4608512"/>
          </a:xfrm>
        </p:spPr>
        <p:txBody>
          <a:bodyPr/>
          <a:lstStyle/>
          <a:p>
            <a:pPr eaLnBrk="1" hangingPunct="1">
              <a:buFont typeface="Wingdings 2" panose="05020102010507070707" pitchFamily="18" charset="2"/>
              <a:buNone/>
            </a:pPr>
            <a:endParaRPr lang="tr-TR" altLang="tr-TR" smtClean="0">
              <a:latin typeface="Times New Roman" panose="02020603050405020304" pitchFamily="18" charset="0"/>
              <a:cs typeface="Times New Roman" panose="02020603050405020304" pitchFamily="18" charset="0"/>
            </a:endParaRPr>
          </a:p>
          <a:p>
            <a:pPr eaLnBrk="1" hangingPunct="1"/>
            <a:r>
              <a:rPr lang="tr-TR" altLang="tr-TR" smtClean="0">
                <a:latin typeface="Times New Roman" panose="02020603050405020304" pitchFamily="18" charset="0"/>
                <a:cs typeface="Times New Roman" panose="02020603050405020304" pitchFamily="18" charset="0"/>
              </a:rPr>
              <a:t>Türkiye Cumhuriyeti ile Kuzey Kıbrıs Türk Cumhuriyeti ve özellikle Balkan Devletleri ile Avrupa’daki Türk nüfus tarafından konuşulmaktadır.</a:t>
            </a:r>
          </a:p>
          <a:p>
            <a:pPr eaLnBrk="1" hangingPunct="1"/>
            <a:r>
              <a:rPr lang="tr-TR" altLang="tr-TR" smtClean="0">
                <a:latin typeface="Times New Roman" panose="02020603050405020304" pitchFamily="18" charset="0"/>
                <a:cs typeface="Times New Roman" panose="02020603050405020304" pitchFamily="18" charset="0"/>
              </a:rPr>
              <a:t>Bu Türkçe, Anadolu’da XIII. yüzyılda yazılı ürünlerini vermeye başlamıştır. </a:t>
            </a:r>
          </a:p>
          <a:p>
            <a:pPr eaLnBrk="1" hangingPunct="1"/>
            <a:r>
              <a:rPr lang="tr-TR" altLang="en-US" smtClean="0">
                <a:latin typeface="Times New Roman" panose="02020603050405020304" pitchFamily="18" charset="0"/>
                <a:cs typeface="Times New Roman" panose="02020603050405020304" pitchFamily="18" charset="0"/>
              </a:rPr>
              <a:t>Türkiye Türkçesi, 1928′de Atatürk’ün gerçekleştirdiği Harf Devrimi’ne kadar Arap harfleriyle yazılmıştır.</a:t>
            </a:r>
            <a:endParaRPr lang="tr-TR" altLang="tr-TR" smtClean="0">
              <a:latin typeface="Times New Roman" panose="02020603050405020304" pitchFamily="18" charset="0"/>
              <a:cs typeface="Times New Roman" panose="02020603050405020304" pitchFamily="18" charset="0"/>
            </a:endParaRPr>
          </a:p>
          <a:p>
            <a:pPr eaLnBrk="1" hangingPunct="1"/>
            <a:r>
              <a:rPr lang="tr-TR" altLang="tr-TR" smtClean="0">
                <a:latin typeface="Times New Roman" panose="02020603050405020304" pitchFamily="18" charset="0"/>
                <a:cs typeface="Times New Roman" panose="02020603050405020304" pitchFamily="18" charset="0"/>
              </a:rPr>
              <a:t>Türkiye Türkçesi, Batı Türkçesinin ana kolunu oluşturur ve tarihî süreçte kendi içinde üç döneme ayrılır:</a:t>
            </a: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32</a:t>
            </a:fld>
            <a:endParaRPr lang="tr-TR" altLang="en-US"/>
          </a:p>
        </p:txBody>
      </p:sp>
      <p:sp>
        <p:nvSpPr>
          <p:cNvPr id="5" name="Veri Yer Tutucusu 4"/>
          <p:cNvSpPr>
            <a:spLocks noGrp="1"/>
          </p:cNvSpPr>
          <p:nvPr>
            <p:ph type="dt" sz="half" idx="10"/>
          </p:nvPr>
        </p:nvSpPr>
        <p:spPr/>
        <p:txBody>
          <a:bodyPr/>
          <a:lstStyle/>
          <a:p>
            <a:pPr>
              <a:defRPr/>
            </a:pPr>
            <a:r>
              <a:rPr lang="en-US" altLang="tr-TR" smtClean="0"/>
              <a:t>TÜRK DİLİ - 2019</a:t>
            </a:r>
            <a:endParaRPr lang="tr-TR" altLang="tr-T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29699" name="2 İçerik Yer Tutucusu"/>
          <p:cNvSpPr>
            <a:spLocks noGrp="1"/>
          </p:cNvSpPr>
          <p:nvPr>
            <p:ph idx="1"/>
          </p:nvPr>
        </p:nvSpPr>
        <p:spPr>
          <a:xfrm>
            <a:off x="900113" y="1484313"/>
            <a:ext cx="7561262" cy="5040312"/>
          </a:xfrm>
        </p:spPr>
        <p:txBody>
          <a:bodyPr/>
          <a:lstStyle/>
          <a:p>
            <a:pPr eaLnBrk="1" hangingPunct="1">
              <a:buFont typeface="Wingdings 2" panose="05020102010507070707" pitchFamily="18" charset="2"/>
              <a:buNone/>
            </a:pPr>
            <a:r>
              <a:rPr lang="tr-TR" altLang="tr-TR" b="1" smtClean="0">
                <a:latin typeface="Times New Roman" panose="02020603050405020304" pitchFamily="18" charset="0"/>
                <a:cs typeface="Times New Roman" panose="02020603050405020304" pitchFamily="18" charset="0"/>
              </a:rPr>
              <a:t>    1) Eski Anadolu Türkçesi</a:t>
            </a:r>
            <a:endParaRPr lang="tr-TR" altLang="tr-TR" smtClean="0">
              <a:latin typeface="Times New Roman" panose="02020603050405020304" pitchFamily="18" charset="0"/>
              <a:cs typeface="Times New Roman" panose="02020603050405020304" pitchFamily="18" charset="0"/>
            </a:endParaRPr>
          </a:p>
          <a:p>
            <a:pPr eaLnBrk="1" hangingPunct="1"/>
            <a:r>
              <a:rPr lang="tr-TR" altLang="tr-TR" smtClean="0">
                <a:latin typeface="Times New Roman" panose="02020603050405020304" pitchFamily="18" charset="0"/>
                <a:cs typeface="Times New Roman" panose="02020603050405020304" pitchFamily="18" charset="0"/>
              </a:rPr>
              <a:t>13. yüzyıldan 15. yüzyılın sonlarına kadar Anadolu ve Rumeli'de kullanılan Oğuz temelindeki Türkçe olup Türkiye Türkçesinin ilk dönemini oluşturur.</a:t>
            </a:r>
          </a:p>
          <a:p>
            <a:pPr eaLnBrk="1" hangingPunct="1"/>
            <a:r>
              <a:rPr lang="tr-TR" altLang="en-US" smtClean="0">
                <a:latin typeface="Times New Roman" panose="02020603050405020304" pitchFamily="18" charset="0"/>
                <a:cs typeface="Times New Roman" panose="02020603050405020304" pitchFamily="18" charset="0"/>
              </a:rPr>
              <a:t> Eski Anadolu Türkçesi, gramer şekilleri bakımından kısmen Eski Türkçeye bağlı olmakla birlikte Kuzey ve Doğu Türkçelerine göre hızlı bir gelişme gösterdiği için bu dönemde yeni gramer şekilleri ortaya çıkmaya başlamıştır. Bu dönemde Eski Türkçeye göre ses ve şekil bilgisi açısından çok fazla değişim yaşanmıştır.</a:t>
            </a:r>
          </a:p>
          <a:p>
            <a:pPr eaLnBrk="1" hangingPunct="1"/>
            <a:r>
              <a:rPr lang="tr-TR" altLang="en-US" smtClean="0">
                <a:latin typeface="Times New Roman" panose="02020603050405020304" pitchFamily="18" charset="0"/>
                <a:cs typeface="Times New Roman" panose="02020603050405020304" pitchFamily="18" charset="0"/>
              </a:rPr>
              <a:t> Ayrıca bu dönemde Günümüz Türkiye Türkçesi imla özelliklerinin temelleri atılmıştır. </a:t>
            </a:r>
          </a:p>
          <a:p>
            <a:pPr eaLnBrk="1" hangingPunct="1"/>
            <a:endParaRPr lang="tr-TR" altLang="tr-TR" smtClean="0"/>
          </a:p>
          <a:p>
            <a:pPr eaLnBrk="1" hangingPunct="1"/>
            <a:endParaRPr lang="tr-TR" altLang="tr-TR" smtClean="0"/>
          </a:p>
          <a:p>
            <a:pPr eaLnBrk="1" hangingPunct="1"/>
            <a:endParaRPr lang="tr-TR" altLang="tr-TR" smtClean="0"/>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33</a:t>
            </a:fld>
            <a:endParaRPr lang="tr-TR" altLang="en-US"/>
          </a:p>
        </p:txBody>
      </p:sp>
      <p:sp>
        <p:nvSpPr>
          <p:cNvPr id="5" name="Veri Yer Tutucusu 4"/>
          <p:cNvSpPr>
            <a:spLocks noGrp="1"/>
          </p:cNvSpPr>
          <p:nvPr>
            <p:ph type="dt" sz="half" idx="10"/>
          </p:nvPr>
        </p:nvSpPr>
        <p:spPr/>
        <p:txBody>
          <a:bodyPr/>
          <a:lstStyle/>
          <a:p>
            <a:pPr>
              <a:defRPr/>
            </a:pPr>
            <a:r>
              <a:rPr lang="en-US" altLang="tr-TR" smtClean="0"/>
              <a:t>TÜRK DİLİ - 2019</a:t>
            </a:r>
            <a:endParaRPr lang="tr-TR" altLang="tr-T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30723" name="2 İçerik Yer Tutucusu"/>
          <p:cNvSpPr>
            <a:spLocks noGrp="1"/>
          </p:cNvSpPr>
          <p:nvPr>
            <p:ph idx="1"/>
          </p:nvPr>
        </p:nvSpPr>
        <p:spPr>
          <a:xfrm>
            <a:off x="827088" y="1484313"/>
            <a:ext cx="7561262" cy="5040312"/>
          </a:xfrm>
        </p:spPr>
        <p:txBody>
          <a:bodyPr/>
          <a:lstStyle/>
          <a:p>
            <a:pPr eaLnBrk="1" hangingPunct="1"/>
            <a:r>
              <a:rPr lang="tr-TR" altLang="en-US" smtClean="0">
                <a:latin typeface="Times New Roman" panose="02020603050405020304" pitchFamily="18" charset="0"/>
                <a:cs typeface="Times New Roman" panose="02020603050405020304" pitchFamily="18" charset="0"/>
              </a:rPr>
              <a:t>Türklerin Malazgirt Savaşı öncesi ve sonrasında Anadolu’ya geçerek Anadolu Beyliklerini ve Osmanlı Devleti’ni kurmalarıyla XIII. yüzyıldan başlayarak oluşan yeni yazı diline Eski Anadolu Türkçesi adı verilir.</a:t>
            </a:r>
            <a:endParaRPr lang="tr-TR" altLang="tr-TR" smtClean="0">
              <a:latin typeface="Times New Roman" panose="02020603050405020304" pitchFamily="18" charset="0"/>
              <a:cs typeface="Times New Roman" panose="02020603050405020304" pitchFamily="18" charset="0"/>
            </a:endParaRPr>
          </a:p>
          <a:p>
            <a:pPr eaLnBrk="1" hangingPunct="1"/>
            <a:r>
              <a:rPr lang="tr-TR" altLang="tr-TR" smtClean="0">
                <a:latin typeface="Times New Roman" panose="02020603050405020304" pitchFamily="18" charset="0"/>
                <a:cs typeface="Times New Roman" panose="02020603050405020304" pitchFamily="18" charset="0"/>
              </a:rPr>
              <a:t> XV. yy. sonlarına kadar süren bu dönemde önemli sanat ürünleri ve çeviriler ortaya konmuştur.</a:t>
            </a:r>
          </a:p>
          <a:p>
            <a:pPr eaLnBrk="1" hangingPunct="1"/>
            <a:r>
              <a:rPr lang="tr-TR" altLang="tr-TR" smtClean="0">
                <a:latin typeface="Times New Roman" panose="02020603050405020304" pitchFamily="18" charset="0"/>
                <a:cs typeface="Times New Roman" panose="02020603050405020304" pitchFamily="18" charset="0"/>
              </a:rPr>
              <a:t> </a:t>
            </a:r>
            <a:r>
              <a:rPr lang="tr-TR" altLang="en-US" smtClean="0">
                <a:latin typeface="Times New Roman" panose="02020603050405020304" pitchFamily="18" charset="0"/>
                <a:cs typeface="Times New Roman" panose="02020603050405020304" pitchFamily="18" charset="0"/>
              </a:rPr>
              <a:t>Bu dönemin önemli eserleri ve şahsiyetleri olarak Aşık Paşa’nın Garipname, Şeyyad Hamza’nın Destan-ı Yusuf, İskendername, Işıkname gibi yapıtlarla Süleyman Çelebi‘nin günümüzde de okunan Mevlid’ini, yine ilk kez bu dönemde yazıya geçirildiği düşünülen Dede Korkut Kitabı’nı sayabiliriz.</a:t>
            </a:r>
            <a:endParaRPr lang="tr-TR" altLang="tr-TR" smtClean="0">
              <a:latin typeface="Times New Roman" panose="02020603050405020304" pitchFamily="18" charset="0"/>
              <a:cs typeface="Times New Roman" panose="02020603050405020304" pitchFamily="18" charset="0"/>
            </a:endParaRP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34</a:t>
            </a:fld>
            <a:endParaRPr lang="tr-TR" altLang="en-US"/>
          </a:p>
        </p:txBody>
      </p:sp>
      <p:sp>
        <p:nvSpPr>
          <p:cNvPr id="5" name="Veri Yer Tutucusu 4"/>
          <p:cNvSpPr>
            <a:spLocks noGrp="1"/>
          </p:cNvSpPr>
          <p:nvPr>
            <p:ph type="dt" sz="half" idx="10"/>
          </p:nvPr>
        </p:nvSpPr>
        <p:spPr/>
        <p:txBody>
          <a:bodyPr/>
          <a:lstStyle/>
          <a:p>
            <a:pPr>
              <a:defRPr/>
            </a:pPr>
            <a:r>
              <a:rPr lang="en-US" altLang="tr-TR" smtClean="0"/>
              <a:t>TÜRK DİLİ - 2019</a:t>
            </a:r>
            <a:endParaRPr lang="tr-TR" altLang="tr-T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Başlık"/>
          <p:cNvSpPr>
            <a:spLocks noGrp="1"/>
          </p:cNvSpPr>
          <p:nvPr>
            <p:ph type="title"/>
          </p:nvPr>
        </p:nvSpPr>
        <p:spPr>
          <a:xfrm>
            <a:off x="827088" y="765175"/>
            <a:ext cx="7561262" cy="719138"/>
          </a:xfrm>
        </p:spPr>
        <p:txBody>
          <a:bodyPr/>
          <a:lstStyle/>
          <a:p>
            <a:endParaRPr lang="en-US" altLang="en-US" smtClean="0"/>
          </a:p>
        </p:txBody>
      </p:sp>
      <p:sp>
        <p:nvSpPr>
          <p:cNvPr id="31747" name="2 İçerik Yer Tutucusu"/>
          <p:cNvSpPr>
            <a:spLocks noGrp="1"/>
          </p:cNvSpPr>
          <p:nvPr>
            <p:ph idx="1"/>
          </p:nvPr>
        </p:nvSpPr>
        <p:spPr>
          <a:xfrm>
            <a:off x="827088" y="1484313"/>
            <a:ext cx="7561262" cy="4681537"/>
          </a:xfrm>
        </p:spPr>
        <p:txBody>
          <a:bodyPr/>
          <a:lstStyle/>
          <a:p>
            <a:r>
              <a:rPr lang="tr-TR" altLang="en-US" smtClean="0">
                <a:latin typeface="Times New Roman" panose="02020603050405020304" pitchFamily="18" charset="0"/>
                <a:cs typeface="Times New Roman" panose="02020603050405020304" pitchFamily="18" charset="0"/>
              </a:rPr>
              <a:t>Bu dönemde Anadolu ağızlarında pek çok sözcük ve tamlama üretilmiştir. </a:t>
            </a:r>
          </a:p>
          <a:p>
            <a:r>
              <a:rPr lang="tr-TR" altLang="en-US" smtClean="0">
                <a:latin typeface="Times New Roman" panose="02020603050405020304" pitchFamily="18" charset="0"/>
                <a:cs typeface="Times New Roman" panose="02020603050405020304" pitchFamily="18" charset="0"/>
              </a:rPr>
              <a:t>Yunus Emre, Köroğlu, Karacaoğlan, Âşık Ömer, Pir Sultan Abdal gibi pek çok ozan, halk dilinin bütün olanaklarından yararlandıkları gibi kendilerine özgü ögeler de kullanmışlardır. </a:t>
            </a:r>
          </a:p>
          <a:p>
            <a:r>
              <a:rPr lang="tr-TR" altLang="en-US" smtClean="0">
                <a:latin typeface="Times New Roman" panose="02020603050405020304" pitchFamily="18" charset="0"/>
                <a:cs typeface="Times New Roman" panose="02020603050405020304" pitchFamily="18" charset="0"/>
              </a:rPr>
              <a:t>Eski Anadolu Türkçesini, Anadolu'daki siyasi ve sosyal gelişmelere bağlı olarak kendi içinde Selçuklu Dönemi Türkçesi, Beylikler Dönemi Türkçesi ve Osmanlı Türkçesine Geçiş Dönemi Türkçesi olmak üzere üç döneme ayırmak mümkündür.</a:t>
            </a:r>
          </a:p>
          <a:p>
            <a:endParaRPr lang="tr-TR" altLang="en-US" smtClean="0"/>
          </a:p>
          <a:p>
            <a:endParaRPr lang="tr-TR" altLang="en-US" smtClean="0"/>
          </a:p>
        </p:txBody>
      </p:sp>
      <p:sp>
        <p:nvSpPr>
          <p:cNvPr id="3174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174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175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407083-2F2D-49EB-8FE9-D4B3F6D0DB5D}" type="slidenum">
              <a:rPr lang="tr-TR" altLang="en-US">
                <a:solidFill>
                  <a:schemeClr val="accent1"/>
                </a:solidFill>
                <a:latin typeface="Calibri" panose="020F0502020204030204" pitchFamily="34" charset="0"/>
              </a:rPr>
              <a:pPr eaLnBrk="1" hangingPunct="1"/>
              <a:t>35</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a:xfrm>
            <a:off x="827088" y="765175"/>
            <a:ext cx="7561262" cy="719138"/>
          </a:xfrm>
        </p:spPr>
        <p:txBody>
          <a:bodyPr/>
          <a:lstStyle/>
          <a:p>
            <a:endParaRPr lang="en-US" altLang="en-US" smtClean="0"/>
          </a:p>
        </p:txBody>
      </p:sp>
      <p:sp>
        <p:nvSpPr>
          <p:cNvPr id="32771" name="2 İçerik Yer Tutucusu"/>
          <p:cNvSpPr>
            <a:spLocks noGrp="1"/>
          </p:cNvSpPr>
          <p:nvPr>
            <p:ph idx="1"/>
          </p:nvPr>
        </p:nvSpPr>
        <p:spPr>
          <a:xfrm>
            <a:off x="827088" y="1484313"/>
            <a:ext cx="7561262" cy="4681537"/>
          </a:xfrm>
        </p:spPr>
        <p:txBody>
          <a:bodyPr/>
          <a:lstStyle/>
          <a:p>
            <a:endParaRPr lang="tr-TR" altLang="en-US" smtClean="0">
              <a:latin typeface="Times New Roman" panose="02020603050405020304" pitchFamily="18" charset="0"/>
              <a:cs typeface="Times New Roman" panose="02020603050405020304" pitchFamily="18" charset="0"/>
            </a:endParaRPr>
          </a:p>
          <a:p>
            <a:r>
              <a:rPr lang="tr-TR" altLang="en-US" smtClean="0">
                <a:latin typeface="Times New Roman" panose="02020603050405020304" pitchFamily="18" charset="0"/>
                <a:cs typeface="Times New Roman" panose="02020603050405020304" pitchFamily="18" charset="0"/>
              </a:rPr>
              <a:t>Anadolu Selçukluları Dönemi’nde bilim dili Arapça, resmî dil Farsça olduğu için Türkçeyle dinî, ahlaki özellikler taşıyan ve daha çok halka seslenen eserler yazılmıştır. </a:t>
            </a:r>
          </a:p>
          <a:p>
            <a:r>
              <a:rPr lang="tr-TR" altLang="en-US" smtClean="0">
                <a:latin typeface="Times New Roman" panose="02020603050405020304" pitchFamily="18" charset="0"/>
                <a:cs typeface="Times New Roman" panose="02020603050405020304" pitchFamily="18" charset="0"/>
              </a:rPr>
              <a:t>Selçuklu Devleti’nin parçalanmasından sonra ortaya çıkan Anadolu Beyliklerinde ise beylerin de millî geleneklere ve Türkçeye önem vermeleri sonucunda dil ve edebiyat açısından verimli bir dönem başlamıştır (Karamanoğlu Mehmet Bey’in fermanı gibi).</a:t>
            </a:r>
          </a:p>
        </p:txBody>
      </p:sp>
      <p:sp>
        <p:nvSpPr>
          <p:cNvPr id="32772"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2773"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2774"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C5BBB-21C0-4665-BE0F-97ED7D0D9D5B}" type="slidenum">
              <a:rPr lang="tr-TR" altLang="en-US">
                <a:solidFill>
                  <a:schemeClr val="accent1"/>
                </a:solidFill>
                <a:latin typeface="Calibri" panose="020F0502020204030204" pitchFamily="34" charset="0"/>
              </a:rPr>
              <a:pPr eaLnBrk="1" hangingPunct="1"/>
              <a:t>36</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33795" name="2 İçerik Yer Tutucusu"/>
          <p:cNvSpPr>
            <a:spLocks noGrp="1"/>
          </p:cNvSpPr>
          <p:nvPr>
            <p:ph idx="1"/>
          </p:nvPr>
        </p:nvSpPr>
        <p:spPr>
          <a:xfrm>
            <a:off x="827088" y="1484313"/>
            <a:ext cx="7561262" cy="5040312"/>
          </a:xfrm>
        </p:spPr>
        <p:txBody>
          <a:bodyPr/>
          <a:lstStyle/>
          <a:p>
            <a:pPr eaLnBrk="1" hangingPunct="1">
              <a:buFont typeface="Wingdings 2" panose="05020102010507070707" pitchFamily="18" charset="2"/>
              <a:buNone/>
            </a:pPr>
            <a:r>
              <a:rPr lang="tr-TR" altLang="tr-TR" b="1" smtClean="0">
                <a:latin typeface="Times New Roman" panose="02020603050405020304" pitchFamily="18" charset="0"/>
                <a:cs typeface="Times New Roman" panose="02020603050405020304" pitchFamily="18" charset="0"/>
              </a:rPr>
              <a:t>   2) Osmanlı Türkçesi</a:t>
            </a:r>
            <a:endParaRPr lang="tr-TR" altLang="en-US" smtClean="0">
              <a:latin typeface="Times New Roman" panose="02020603050405020304" pitchFamily="18" charset="0"/>
              <a:cs typeface="Times New Roman" panose="02020603050405020304" pitchFamily="18" charset="0"/>
            </a:endParaRPr>
          </a:p>
          <a:p>
            <a:pPr eaLnBrk="1" hangingPunct="1"/>
            <a:r>
              <a:rPr lang="tr-TR" altLang="en-US" smtClean="0">
                <a:latin typeface="Times New Roman" panose="02020603050405020304" pitchFamily="18" charset="0"/>
                <a:cs typeface="Times New Roman" panose="02020603050405020304" pitchFamily="18" charset="0"/>
              </a:rPr>
              <a:t>Pratikte kısaca </a:t>
            </a:r>
            <a:r>
              <a:rPr lang="tr-TR" altLang="en-US" b="1" i="1" smtClean="0">
                <a:latin typeface="Times New Roman" panose="02020603050405020304" pitchFamily="18" charset="0"/>
                <a:cs typeface="Times New Roman" panose="02020603050405020304" pitchFamily="18" charset="0"/>
              </a:rPr>
              <a:t>Osmanlıca</a:t>
            </a:r>
            <a:r>
              <a:rPr lang="tr-TR" altLang="en-US" smtClean="0">
                <a:latin typeface="Times New Roman" panose="02020603050405020304" pitchFamily="18" charset="0"/>
                <a:cs typeface="Times New Roman" panose="02020603050405020304" pitchFamily="18" charset="0"/>
              </a:rPr>
              <a:t> diye de adlandırılan Osmanlı Türkçesi, 15. yüzyılın sonlarından 20. yüzyılın başlarına kadar Osmanlı Devleti’nin sınırları içinde kullanılan yazı dilidir. </a:t>
            </a:r>
          </a:p>
          <a:p>
            <a:pPr eaLnBrk="1" hangingPunct="1"/>
            <a:r>
              <a:rPr lang="tr-TR" altLang="en-US" smtClean="0">
                <a:latin typeface="Times New Roman" panose="02020603050405020304" pitchFamily="18" charset="0"/>
                <a:cs typeface="Times New Roman" panose="02020603050405020304" pitchFamily="18" charset="0"/>
              </a:rPr>
              <a:t>Osmanlıca, 1911’deki Yeni Lisan Hareketi’yle yerini Günümüz Türkiye Türkçesine bırakmıştır.</a:t>
            </a:r>
          </a:p>
          <a:p>
            <a:pPr eaLnBrk="1" hangingPunct="1"/>
            <a:r>
              <a:rPr lang="tr-TR" altLang="tr-TR" smtClean="0">
                <a:latin typeface="Times New Roman" panose="02020603050405020304" pitchFamily="18" charset="0"/>
                <a:cs typeface="Times New Roman" panose="02020603050405020304" pitchFamily="18" charset="0"/>
              </a:rPr>
              <a:t>Türkçenin bu devresi yaklaşık altı asır sürmüştür. Türkçenin bu devirlerini bıçakla keser gibi kesin olarak şu tarihte başlayıp şu tarihte bitmiştir diye birbirinden ayıramayız. Dolayısıyla devirlerin birbiriyle içe geçtiği görülmektedir.</a:t>
            </a:r>
          </a:p>
          <a:p>
            <a:pPr eaLnBrk="1" hangingPunct="1"/>
            <a:endParaRPr lang="tr-TR" altLang="tr-TR" smtClean="0">
              <a:latin typeface="Times New Roman" panose="02020603050405020304" pitchFamily="18" charset="0"/>
              <a:cs typeface="Times New Roman" panose="02020603050405020304" pitchFamily="18" charset="0"/>
            </a:endParaRPr>
          </a:p>
          <a:p>
            <a:pPr eaLnBrk="1" hangingPunct="1"/>
            <a:endParaRPr lang="tr-TR" altLang="tr-TR"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dirty="0"/>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37</a:t>
            </a:fld>
            <a:endParaRPr lang="tr-TR"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Başlık"/>
          <p:cNvSpPr>
            <a:spLocks noGrp="1"/>
          </p:cNvSpPr>
          <p:nvPr>
            <p:ph type="title"/>
          </p:nvPr>
        </p:nvSpPr>
        <p:spPr>
          <a:xfrm>
            <a:off x="900113" y="836613"/>
            <a:ext cx="7561262" cy="719137"/>
          </a:xfrm>
        </p:spPr>
        <p:txBody>
          <a:bodyPr/>
          <a:lstStyle/>
          <a:p>
            <a:pPr eaLnBrk="1" hangingPunct="1"/>
            <a:endParaRPr lang="tr-TR" altLang="tr-TR" smtClean="0"/>
          </a:p>
        </p:txBody>
      </p:sp>
      <p:sp>
        <p:nvSpPr>
          <p:cNvPr id="34819" name="2 İçerik Yer Tutucusu"/>
          <p:cNvSpPr>
            <a:spLocks noGrp="1"/>
          </p:cNvSpPr>
          <p:nvPr>
            <p:ph idx="1"/>
          </p:nvPr>
        </p:nvSpPr>
        <p:spPr>
          <a:xfrm>
            <a:off x="827088" y="1557338"/>
            <a:ext cx="7561262" cy="4608512"/>
          </a:xfrm>
        </p:spPr>
        <p:txBody>
          <a:bodyPr/>
          <a:lstStyle/>
          <a:p>
            <a:pPr eaLnBrk="1" hangingPunct="1"/>
            <a:r>
              <a:rPr lang="tr-TR" altLang="tr-TR" smtClean="0">
                <a:latin typeface="Times New Roman" panose="02020603050405020304" pitchFamily="18" charset="0"/>
                <a:cs typeface="Times New Roman" panose="02020603050405020304" pitchFamily="18" charset="0"/>
              </a:rPr>
              <a:t>Osmanlıca Dönemi’nde:</a:t>
            </a:r>
          </a:p>
          <a:p>
            <a:pPr eaLnBrk="1" hangingPunct="1"/>
            <a:r>
              <a:rPr lang="tr-TR" altLang="tr-TR" smtClean="0">
                <a:latin typeface="Times New Roman" panose="02020603050405020304" pitchFamily="18" charset="0"/>
                <a:cs typeface="Times New Roman" panose="02020603050405020304" pitchFamily="18" charset="0"/>
              </a:rPr>
              <a:t>Klasik bir edebiyat oluşturma ve sanat yapma anlayışıyla Türk yazı dili âdeta Arapça, Farsça ve Türkçe kelimelerden oluşan üçüz bir dil hâline getirilmiştir.</a:t>
            </a:r>
          </a:p>
          <a:p>
            <a:pPr eaLnBrk="1" hangingPunct="1"/>
            <a:r>
              <a:rPr lang="tr-TR" altLang="tr-TR" smtClean="0">
                <a:latin typeface="Times New Roman" panose="02020603050405020304" pitchFamily="18" charset="0"/>
                <a:cs typeface="Times New Roman" panose="02020603050405020304" pitchFamily="18" charset="0"/>
              </a:rPr>
              <a:t>Konuşma diliyle yazı dili arasındaki fark; her geçen gün artarken bir tarafta konuşulan fakat yazılmayan bir dil, diğer tarafta yazılan fakat konuşulmayan bir dil ortaya çıkmıştır.</a:t>
            </a:r>
          </a:p>
          <a:p>
            <a:pPr eaLnBrk="1" hangingPunct="1"/>
            <a:r>
              <a:rPr lang="tr-TR" altLang="en-US" smtClean="0">
                <a:latin typeface="Times New Roman" panose="02020603050405020304" pitchFamily="18" charset="0"/>
                <a:cs typeface="Times New Roman" panose="02020603050405020304" pitchFamily="18" charset="0"/>
              </a:rPr>
              <a:t> Bu dönemin en belirgin özelliği Arapça, Farsça gibi yabancı dillerden oldukça fazla kelime ve gramer şeklinin Türkçeye girmiş olmasıdır. </a:t>
            </a:r>
            <a:endParaRPr lang="tr-TR" altLang="tr-TR" smtClean="0">
              <a:latin typeface="Times New Roman" panose="02020603050405020304" pitchFamily="18" charset="0"/>
              <a:cs typeface="Times New Roman" panose="02020603050405020304" pitchFamily="18" charset="0"/>
            </a:endParaRPr>
          </a:p>
          <a:p>
            <a:pPr eaLnBrk="1" hangingPunct="1"/>
            <a:endParaRPr lang="tr-TR" altLang="tr-TR"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38</a:t>
            </a:fld>
            <a:endParaRPr lang="tr-TR"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35843" name="2 İçerik Yer Tutucusu"/>
          <p:cNvSpPr>
            <a:spLocks noGrp="1"/>
          </p:cNvSpPr>
          <p:nvPr>
            <p:ph idx="1"/>
          </p:nvPr>
        </p:nvSpPr>
        <p:spPr>
          <a:xfrm>
            <a:off x="827088" y="1484313"/>
            <a:ext cx="7561262" cy="4681537"/>
          </a:xfrm>
        </p:spPr>
        <p:txBody>
          <a:bodyPr/>
          <a:lstStyle/>
          <a:p>
            <a:pPr eaLnBrk="1" hangingPunct="1"/>
            <a:endParaRPr lang="tr-TR" altLang="tr-TR" smtClean="0">
              <a:latin typeface="Times New Roman" panose="02020603050405020304" pitchFamily="18" charset="0"/>
              <a:cs typeface="Times New Roman" panose="02020603050405020304" pitchFamily="18" charset="0"/>
            </a:endParaRPr>
          </a:p>
          <a:p>
            <a:pPr eaLnBrk="1" hangingPunct="1"/>
            <a:r>
              <a:rPr lang="tr-TR" altLang="tr-TR" smtClean="0">
                <a:latin typeface="Times New Roman" panose="02020603050405020304" pitchFamily="18" charset="0"/>
                <a:cs typeface="Times New Roman" panose="02020603050405020304" pitchFamily="18" charset="0"/>
              </a:rPr>
              <a:t>Osmanlı Türkçesini kültür, sanat ve edebiyat dili hâline getiren altı büyük şair şunlardır: Fuzuli, Baki, Nef’i, Nabi, Nedim ve Şeyh Galip’tir.</a:t>
            </a:r>
          </a:p>
          <a:p>
            <a:pPr eaLnBrk="1" hangingPunct="1"/>
            <a:r>
              <a:rPr lang="tr-TR" altLang="tr-TR" smtClean="0">
                <a:latin typeface="Times New Roman" panose="02020603050405020304" pitchFamily="18" charset="0"/>
                <a:cs typeface="Times New Roman" panose="02020603050405020304" pitchFamily="18" charset="0"/>
              </a:rPr>
              <a:t> Türkçenin yaşadığı tüm coğrafya göz önüne alındığında sanat kalitesi yüksek ve sayı bakımından en fazla eser, bu dönemde verilmiştir.</a:t>
            </a:r>
          </a:p>
          <a:p>
            <a:r>
              <a:rPr lang="tr-TR" altLang="en-US" smtClean="0">
                <a:latin typeface="Times New Roman" panose="02020603050405020304" pitchFamily="18" charset="0"/>
                <a:cs typeface="Times New Roman" panose="02020603050405020304" pitchFamily="18" charset="0"/>
              </a:rPr>
              <a:t>Hatta Cumhuriyet Dönemi’ndeki bazı edebiyatçılara göre Türkçe, hiçbir dönemde Osmanlıcanın sanatsal söyleyiş seviyesini yakalayamamıştır (Kemal Tahir, Attila İhan, Hilmi Yavuz, İskender Pala gibi edebiyatçılara göre). </a:t>
            </a:r>
          </a:p>
          <a:p>
            <a:endParaRPr lang="tr-TR" altLang="en-US"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39</a:t>
            </a:fld>
            <a:endParaRPr lang="tr-TR"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Başlık"/>
          <p:cNvSpPr>
            <a:spLocks noGrp="1"/>
          </p:cNvSpPr>
          <p:nvPr>
            <p:ph type="title"/>
          </p:nvPr>
        </p:nvSpPr>
        <p:spPr>
          <a:xfrm>
            <a:off x="827088" y="765175"/>
            <a:ext cx="7561262" cy="719138"/>
          </a:xfrm>
        </p:spPr>
        <p:txBody>
          <a:bodyPr/>
          <a:lstStyle/>
          <a:p>
            <a:pPr eaLnBrk="1" hangingPunct="1"/>
            <a:r>
              <a:rPr lang="tr-TR" altLang="tr-TR" sz="3200" b="1" smtClean="0">
                <a:latin typeface="Times New Roman" panose="02020603050405020304" pitchFamily="18" charset="0"/>
                <a:cs typeface="Times New Roman" panose="02020603050405020304" pitchFamily="18" charset="0"/>
              </a:rPr>
              <a:t> </a:t>
            </a:r>
            <a:endParaRPr lang="tr-TR" altLang="tr-TR" sz="3200" smtClean="0">
              <a:latin typeface="Times New Roman" panose="02020603050405020304" pitchFamily="18" charset="0"/>
              <a:cs typeface="Times New Roman" panose="02020603050405020304" pitchFamily="18" charset="0"/>
            </a:endParaRPr>
          </a:p>
        </p:txBody>
      </p:sp>
      <p:sp>
        <p:nvSpPr>
          <p:cNvPr id="56323" name="2 İçerik Yer Tutucusu"/>
          <p:cNvSpPr>
            <a:spLocks noGrp="1"/>
          </p:cNvSpPr>
          <p:nvPr>
            <p:ph idx="1"/>
          </p:nvPr>
        </p:nvSpPr>
        <p:spPr>
          <a:xfrm>
            <a:off x="827088" y="1268413"/>
            <a:ext cx="7561262" cy="4897437"/>
          </a:xfrm>
        </p:spPr>
        <p:txBody>
          <a:bodyPr/>
          <a:lstStyle/>
          <a:p>
            <a:pPr eaLnBrk="1" hangingPunct="1">
              <a:buFont typeface="Wingdings 2" panose="05020102010507070707" pitchFamily="18" charset="2"/>
              <a:buNone/>
            </a:pPr>
            <a:r>
              <a:rPr lang="tr-TR" altLang="tr-TR" b="1" smtClean="0">
                <a:latin typeface="Times New Roman" panose="02020603050405020304" pitchFamily="18" charset="0"/>
                <a:cs typeface="Times New Roman" panose="02020603050405020304" pitchFamily="18" charset="0"/>
              </a:rPr>
              <a:t>3. İlk Türkçe Dönemi </a:t>
            </a:r>
          </a:p>
          <a:p>
            <a:pPr eaLnBrk="1" hangingPunct="1"/>
            <a:r>
              <a:rPr lang="en-US" altLang="tr-TR" smtClean="0">
                <a:latin typeface="Times New Roman" panose="02020603050405020304" pitchFamily="18" charset="0"/>
                <a:cs typeface="Times New Roman" panose="02020603050405020304" pitchFamily="18" charset="0"/>
              </a:rPr>
              <a:t>Hun</a:t>
            </a:r>
            <a:r>
              <a:rPr lang="tr-TR" altLang="tr-TR" smtClean="0">
                <a:latin typeface="Times New Roman" panose="02020603050405020304" pitchFamily="18" charset="0"/>
                <a:cs typeface="Times New Roman" panose="02020603050405020304" pitchFamily="18" charset="0"/>
              </a:rPr>
              <a:t>, </a:t>
            </a:r>
            <a:r>
              <a:rPr lang="en-US" altLang="tr-TR" smtClean="0">
                <a:latin typeface="Times New Roman" panose="02020603050405020304" pitchFamily="18" charset="0"/>
                <a:cs typeface="Times New Roman" panose="02020603050405020304" pitchFamily="18" charset="0"/>
              </a:rPr>
              <a:t>Avar, </a:t>
            </a:r>
            <a:r>
              <a:rPr lang="tr-TR" altLang="tr-TR" smtClean="0">
                <a:latin typeface="Times New Roman" panose="02020603050405020304" pitchFamily="18" charset="0"/>
                <a:cs typeface="Times New Roman" panose="02020603050405020304" pitchFamily="18" charset="0"/>
              </a:rPr>
              <a:t>Hazar, Bulgar dillerinin Türkçeden henüz ayrılmadığı dönem olarak gösterilir. </a:t>
            </a:r>
          </a:p>
          <a:p>
            <a:pPr eaLnBrk="1" hangingPunct="1"/>
            <a:r>
              <a:rPr lang="tr-TR" altLang="tr-TR" smtClean="0">
                <a:latin typeface="Times New Roman" panose="02020603050405020304" pitchFamily="18" charset="0"/>
                <a:cs typeface="Times New Roman" panose="02020603050405020304" pitchFamily="18" charset="0"/>
              </a:rPr>
              <a:t>Bu üç dönem farazidir. </a:t>
            </a:r>
          </a:p>
          <a:p>
            <a:pPr eaLnBrk="1" hangingPunct="1"/>
            <a:r>
              <a:rPr lang="tr-TR" altLang="tr-TR" smtClean="0">
                <a:latin typeface="Times New Roman" panose="02020603050405020304" pitchFamily="18" charset="0"/>
                <a:cs typeface="Times New Roman" panose="02020603050405020304" pitchFamily="18" charset="0"/>
              </a:rPr>
              <a:t>Bu dönemlere ait bir belge yoktur.</a:t>
            </a:r>
          </a:p>
          <a:p>
            <a:pPr eaLnBrk="1" hangingPunct="1"/>
            <a:r>
              <a:rPr lang="tr-TR" altLang="tr-TR" smtClean="0">
                <a:latin typeface="Times New Roman" panose="02020603050405020304" pitchFamily="18" charset="0"/>
                <a:cs typeface="Times New Roman" panose="02020603050405020304" pitchFamily="18" charset="0"/>
              </a:rPr>
              <a:t>Türkçenin metinlerle takip edilebilen dönemi, Eski Türkçe Dönemi ile başlar.</a:t>
            </a:r>
          </a:p>
          <a:p>
            <a:pPr eaLnBrk="1" hangingPunct="1">
              <a:buFont typeface="Wingdings 2" panose="05020102010507070707" pitchFamily="18" charset="2"/>
              <a:buNone/>
            </a:pPr>
            <a:endParaRPr lang="tr-TR" altLang="tr-TR"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4</a:t>
            </a:fld>
            <a:endParaRPr lang="tr-TR" altLang="en-US"/>
          </a:p>
        </p:txBody>
      </p:sp>
    </p:spTree>
    <p:extLst>
      <p:ext uri="{BB962C8B-B14F-4D97-AF65-F5344CB8AC3E}">
        <p14:creationId xmlns="" xmlns:p14="http://schemas.microsoft.com/office/powerpoint/2010/main" val="173708276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Başlık"/>
          <p:cNvSpPr>
            <a:spLocks noGrp="1"/>
          </p:cNvSpPr>
          <p:nvPr>
            <p:ph type="title"/>
          </p:nvPr>
        </p:nvSpPr>
        <p:spPr>
          <a:xfrm>
            <a:off x="827088" y="765175"/>
            <a:ext cx="7561262" cy="719138"/>
          </a:xfrm>
        </p:spPr>
        <p:txBody>
          <a:bodyPr/>
          <a:lstStyle/>
          <a:p>
            <a:endParaRPr lang="en-US" altLang="en-US" smtClean="0"/>
          </a:p>
        </p:txBody>
      </p:sp>
      <p:sp>
        <p:nvSpPr>
          <p:cNvPr id="36867" name="2 İçerik Yer Tutucusu"/>
          <p:cNvSpPr>
            <a:spLocks noGrp="1"/>
          </p:cNvSpPr>
          <p:nvPr>
            <p:ph idx="1"/>
          </p:nvPr>
        </p:nvSpPr>
        <p:spPr>
          <a:xfrm>
            <a:off x="827088" y="1484313"/>
            <a:ext cx="7561262" cy="4681537"/>
          </a:xfrm>
        </p:spPr>
        <p:txBody>
          <a:bodyPr/>
          <a:lstStyle/>
          <a:p>
            <a:endParaRPr lang="tr-TR" altLang="en-US" smtClean="0"/>
          </a:p>
          <a:p>
            <a:r>
              <a:rPr lang="tr-TR" altLang="en-US" smtClean="0">
                <a:latin typeface="Times New Roman" panose="02020603050405020304" pitchFamily="18" charset="0"/>
                <a:cs typeface="Times New Roman" panose="02020603050405020304" pitchFamily="18" charset="0"/>
              </a:rPr>
              <a:t>Osmanlıcayla ilgili en büyük sıkıntı, hiçbir ihtiyaç yokken Arapça ve Farsçadan sözcük ve tamlama şekillerinin  Türkçeye alınmasıdır. </a:t>
            </a:r>
          </a:p>
          <a:p>
            <a:r>
              <a:rPr lang="tr-TR" altLang="en-US" smtClean="0">
                <a:latin typeface="Times New Roman" panose="02020603050405020304" pitchFamily="18" charset="0"/>
                <a:cs typeface="Times New Roman" panose="02020603050405020304" pitchFamily="18" charset="0"/>
              </a:rPr>
              <a:t>Türkçede ay, güneş gibi kelimeler varken bunların yerine kamer, şems; mah, mihr gibi kelimeler özentiyle Türkçeye girmiştir.</a:t>
            </a:r>
          </a:p>
          <a:p>
            <a:r>
              <a:rPr lang="tr-TR" altLang="en-US" smtClean="0">
                <a:latin typeface="Times New Roman" panose="02020603050405020304" pitchFamily="18" charset="0"/>
                <a:cs typeface="Times New Roman" panose="02020603050405020304" pitchFamily="18" charset="0"/>
              </a:rPr>
              <a:t>Yine de tarihte yaşanan her olayı, döneminin şartları içinde değerlendirmek gerekir.</a:t>
            </a:r>
          </a:p>
        </p:txBody>
      </p:sp>
      <p:sp>
        <p:nvSpPr>
          <p:cNvPr id="3686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3686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3687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CF9A59-57C7-4C0A-9F0A-5BCED624F452}" type="slidenum">
              <a:rPr lang="tr-TR" altLang="en-US">
                <a:solidFill>
                  <a:schemeClr val="accent1"/>
                </a:solidFill>
                <a:latin typeface="Calibri" panose="020F0502020204030204" pitchFamily="34" charset="0"/>
              </a:rPr>
              <a:pPr eaLnBrk="1" hangingPunct="1"/>
              <a:t>40</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flipV="1">
            <a:off x="827088" y="1150938"/>
            <a:ext cx="7561262" cy="46037"/>
          </a:xfrm>
        </p:spPr>
        <p:txBody>
          <a:bodyPr rtlCol="0">
            <a:normAutofit fontScale="90000"/>
          </a:bodyPr>
          <a:lstStyle/>
          <a:p>
            <a:pPr eaLnBrk="1" fontAlgn="auto" hangingPunct="1">
              <a:spcAft>
                <a:spcPts val="0"/>
              </a:spcAft>
              <a:defRPr/>
            </a:pPr>
            <a:r>
              <a:rPr lang="tr-TR" b="1" dirty="0" smtClean="0">
                <a:ea typeface="+mj-ea"/>
              </a:rPr>
              <a:t> </a:t>
            </a:r>
            <a:r>
              <a:rPr lang="tr-TR" dirty="0" smtClean="0">
                <a:ea typeface="+mj-ea"/>
              </a:rPr>
              <a:t/>
            </a:r>
            <a:br>
              <a:rPr lang="tr-TR" dirty="0" smtClean="0">
                <a:ea typeface="+mj-ea"/>
              </a:rPr>
            </a:br>
            <a:endParaRPr lang="tr-TR" dirty="0">
              <a:ea typeface="+mj-ea"/>
            </a:endParaRPr>
          </a:p>
        </p:txBody>
      </p:sp>
      <p:sp>
        <p:nvSpPr>
          <p:cNvPr id="37891" name="2 İçerik Yer Tutucusu"/>
          <p:cNvSpPr>
            <a:spLocks noGrp="1"/>
          </p:cNvSpPr>
          <p:nvPr>
            <p:ph idx="1"/>
          </p:nvPr>
        </p:nvSpPr>
        <p:spPr>
          <a:xfrm>
            <a:off x="827088" y="1125538"/>
            <a:ext cx="7561262" cy="5040312"/>
          </a:xfrm>
        </p:spPr>
        <p:txBody>
          <a:bodyPr/>
          <a:lstStyle/>
          <a:p>
            <a:pPr eaLnBrk="1" hangingPunct="1"/>
            <a:endParaRPr lang="tr-TR" altLang="en-US" b="1" dirty="0" smtClean="0">
              <a:latin typeface="Times New Roman" panose="02020603050405020304" pitchFamily="18" charset="0"/>
              <a:cs typeface="Times New Roman" panose="02020603050405020304" pitchFamily="18" charset="0"/>
            </a:endParaRPr>
          </a:p>
          <a:p>
            <a:pPr eaLnBrk="1" hangingPunct="1"/>
            <a:r>
              <a:rPr lang="tr-TR" altLang="en-US" b="1" dirty="0" smtClean="0">
                <a:latin typeface="Times New Roman" panose="02020603050405020304" pitchFamily="18" charset="0"/>
                <a:cs typeface="Times New Roman" panose="02020603050405020304" pitchFamily="18" charset="0"/>
              </a:rPr>
              <a:t>3) Günümüz Türkiye Türkçesi</a:t>
            </a:r>
            <a:endParaRPr lang="tr-TR" altLang="en-US" dirty="0" smtClean="0">
              <a:latin typeface="Times New Roman" panose="02020603050405020304" pitchFamily="18" charset="0"/>
              <a:cs typeface="Times New Roman" panose="02020603050405020304" pitchFamily="18" charset="0"/>
            </a:endParaRPr>
          </a:p>
          <a:p>
            <a:pPr eaLnBrk="1" hangingPunct="1"/>
            <a:r>
              <a:rPr lang="tr-TR" altLang="en-US" dirty="0" smtClean="0">
                <a:latin typeface="Times New Roman" panose="02020603050405020304" pitchFamily="18" charset="0"/>
                <a:cs typeface="Times New Roman" panose="02020603050405020304" pitchFamily="18" charset="0"/>
              </a:rPr>
              <a:t>Türkiye Türkçesinin bugün, içinde bulunduğumuz üçüncü dönemidir. </a:t>
            </a:r>
          </a:p>
          <a:p>
            <a:pPr eaLnBrk="1" hangingPunct="1"/>
            <a:r>
              <a:rPr lang="tr-TR" altLang="en-US" dirty="0" smtClean="0">
                <a:latin typeface="Times New Roman" panose="02020603050405020304" pitchFamily="18" charset="0"/>
                <a:cs typeface="Times New Roman" panose="02020603050405020304" pitchFamily="18" charset="0"/>
              </a:rPr>
              <a:t>Türkiye Türkçesi ifadesinden, Türkiye Cumhuriyeti’nin resmî dili olan ve bugün çok geniş bir alanda kullanılan Türk yazı dili anlaşılır. </a:t>
            </a:r>
          </a:p>
          <a:p>
            <a:pPr eaLnBrk="1" hangingPunct="1"/>
            <a:r>
              <a:rPr lang="tr-TR" altLang="en-US" dirty="0" smtClean="0">
                <a:latin typeface="Times New Roman" panose="02020603050405020304" pitchFamily="18" charset="0"/>
                <a:cs typeface="Times New Roman" panose="02020603050405020304" pitchFamily="18" charset="0"/>
              </a:rPr>
              <a:t>“Yeni Lisan Hareketi” bu dönemin başlangıcı olarak kabul edilir. </a:t>
            </a:r>
          </a:p>
          <a:p>
            <a:pPr eaLnBrk="1" hangingPunct="1"/>
            <a:r>
              <a:rPr lang="tr-TR" altLang="en-US" dirty="0" smtClean="0">
                <a:latin typeface="Times New Roman" panose="02020603050405020304" pitchFamily="18" charset="0"/>
                <a:cs typeface="Times New Roman" panose="02020603050405020304" pitchFamily="18" charset="0"/>
              </a:rPr>
              <a:t>1911 yılından bu yana yüz yıldan fazla zamanı içine alan bu devrede Türkçe, yabancı dil bilgisi şekillerini bırakmış ve kendi yatağında akmaya başlamıştır.</a:t>
            </a:r>
            <a:endParaRPr lang="tr-TR" altLang="tr-TR" dirty="0" smtClean="0">
              <a:latin typeface="Times New Roman" panose="02020603050405020304" pitchFamily="18" charset="0"/>
              <a:cs typeface="Times New Roman" panose="02020603050405020304" pitchFamily="18" charset="0"/>
            </a:endParaRPr>
          </a:p>
        </p:txBody>
      </p:sp>
      <p:sp>
        <p:nvSpPr>
          <p:cNvPr id="3" name="Veri Yer Tutucusu 2"/>
          <p:cNvSpPr>
            <a:spLocks noGrp="1"/>
          </p:cNvSpPr>
          <p:nvPr>
            <p:ph type="dt" sz="half" idx="10"/>
          </p:nvPr>
        </p:nvSpPr>
        <p:spPr/>
        <p:txBody>
          <a:bodyPr/>
          <a:lstStyle/>
          <a:p>
            <a:pPr>
              <a:defRPr/>
            </a:pPr>
            <a:r>
              <a:rPr lang="en-US" altLang="tr-TR" smtClean="0"/>
              <a:t>TÜRK DİLİ - 2019</a:t>
            </a:r>
            <a:endParaRPr lang="tr-TR" altLang="tr-TR"/>
          </a:p>
        </p:txBody>
      </p:sp>
      <p:sp>
        <p:nvSpPr>
          <p:cNvPr id="4" name="Altbilgi Yer Tutucusu 3"/>
          <p:cNvSpPr>
            <a:spLocks noGrp="1"/>
          </p:cNvSpPr>
          <p:nvPr>
            <p:ph type="ftr" sz="quarter" idx="11"/>
          </p:nvPr>
        </p:nvSpPr>
        <p:spPr/>
        <p:txBody>
          <a:bodyPr/>
          <a:lstStyle/>
          <a:p>
            <a:pPr>
              <a:defRPr/>
            </a:pPr>
            <a:r>
              <a:rPr lang="tr-TR" smtClean="0"/>
              <a:t>Çukurova Üniversitesi Türk Dili Bölümü</a:t>
            </a:r>
            <a:endParaRPr lang="tr-TR"/>
          </a:p>
        </p:txBody>
      </p:sp>
      <p:sp>
        <p:nvSpPr>
          <p:cNvPr id="5" name="Slayt Numarası Yer Tutucusu 4"/>
          <p:cNvSpPr>
            <a:spLocks noGrp="1"/>
          </p:cNvSpPr>
          <p:nvPr>
            <p:ph type="sldNum" sz="quarter" idx="12"/>
          </p:nvPr>
        </p:nvSpPr>
        <p:spPr/>
        <p:txBody>
          <a:bodyPr/>
          <a:lstStyle/>
          <a:p>
            <a:fld id="{44D0852E-1015-4CCD-AD65-F2D9910A0E21}" type="slidenum">
              <a:rPr lang="tr-TR" altLang="en-US" smtClean="0"/>
              <a:pPr/>
              <a:t>41</a:t>
            </a:fld>
            <a:endParaRPr lang="tr-TR"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Başlık"/>
          <p:cNvSpPr>
            <a:spLocks noGrp="1"/>
          </p:cNvSpPr>
          <p:nvPr>
            <p:ph type="title"/>
          </p:nvPr>
        </p:nvSpPr>
        <p:spPr>
          <a:xfrm>
            <a:off x="827088" y="836613"/>
            <a:ext cx="7561262" cy="504825"/>
          </a:xfrm>
        </p:spPr>
        <p:txBody>
          <a:bodyPr/>
          <a:lstStyle/>
          <a:p>
            <a:pPr eaLnBrk="1" hangingPunct="1"/>
            <a:endParaRPr lang="tr-TR" altLang="tr-TR" smtClean="0"/>
          </a:p>
        </p:txBody>
      </p:sp>
      <p:sp>
        <p:nvSpPr>
          <p:cNvPr id="38915" name="2 İçerik Yer Tutucusu"/>
          <p:cNvSpPr>
            <a:spLocks noGrp="1"/>
          </p:cNvSpPr>
          <p:nvPr>
            <p:ph idx="1"/>
          </p:nvPr>
        </p:nvSpPr>
        <p:spPr>
          <a:xfrm>
            <a:off x="827088" y="1341438"/>
            <a:ext cx="7561262" cy="4824412"/>
          </a:xfrm>
        </p:spPr>
        <p:txBody>
          <a:bodyPr/>
          <a:lstStyle/>
          <a:p>
            <a:pPr eaLnBrk="1" hangingPunct="1">
              <a:buFont typeface="Wingdings 2" panose="05020102010507070707" pitchFamily="18" charset="2"/>
              <a:buNone/>
            </a:pPr>
            <a:r>
              <a:rPr lang="tr-TR" altLang="en-US" smtClean="0"/>
              <a:t>    </a:t>
            </a:r>
          </a:p>
          <a:p>
            <a:pPr eaLnBrk="1" hangingPunct="1">
              <a:buFont typeface="Wingdings 2" panose="05020102010507070707" pitchFamily="18" charset="2"/>
              <a:buNone/>
            </a:pPr>
            <a:r>
              <a:rPr lang="tr-TR" altLang="en-US" smtClean="0"/>
              <a:t>    </a:t>
            </a:r>
            <a:r>
              <a:rPr lang="tr-TR" altLang="en-US" smtClean="0">
                <a:latin typeface="Times New Roman" panose="02020603050405020304" pitchFamily="18" charset="0"/>
                <a:cs typeface="Times New Roman" panose="02020603050405020304" pitchFamily="18" charset="0"/>
              </a:rPr>
              <a:t>Bu devrin temelinde, İstanbul konuşmasının esas alındığı bir yazı dili vardır. </a:t>
            </a:r>
          </a:p>
          <a:p>
            <a:pPr eaLnBrk="1" hangingPunct="1">
              <a:buFont typeface="Wingdings 2" panose="05020102010507070707" pitchFamily="18" charset="2"/>
              <a:buNone/>
            </a:pPr>
            <a:r>
              <a:rPr lang="tr-TR" altLang="en-US" smtClean="0">
                <a:latin typeface="Times New Roman" panose="02020603050405020304" pitchFamily="18" charset="0"/>
                <a:cs typeface="Times New Roman" panose="02020603050405020304" pitchFamily="18" charset="0"/>
              </a:rPr>
              <a:t>    Yine 1908 yılında bütün Türk dünyasını içine alacak şekilde İstanbul Türkçesi Kırım’da da yazı dili olarak kullanılmıştır. </a:t>
            </a:r>
          </a:p>
          <a:p>
            <a:pPr eaLnBrk="1" hangingPunct="1">
              <a:buFont typeface="Wingdings 2" panose="05020102010507070707" pitchFamily="18" charset="2"/>
              <a:buNone/>
            </a:pPr>
            <a:r>
              <a:rPr lang="tr-TR" altLang="en-US" smtClean="0">
                <a:latin typeface="Times New Roman" panose="02020603050405020304" pitchFamily="18" charset="0"/>
                <a:cs typeface="Times New Roman" panose="02020603050405020304" pitchFamily="18" charset="0"/>
              </a:rPr>
              <a:t>    Gaspıralı İsmail’in başlattığı  hareket, tek bir yazı dilinin Türk milletini nasıl birlik ve bütünlük içinde tutabileceğini göstermesi bakımından önemlidir.</a:t>
            </a:r>
          </a:p>
          <a:p>
            <a:pPr eaLnBrk="1" hangingPunct="1">
              <a:buFont typeface="Wingdings 2" panose="05020102010507070707" pitchFamily="18" charset="2"/>
              <a:buNone/>
            </a:pPr>
            <a:endParaRPr lang="tr-TR" altLang="en-US" smtClean="0"/>
          </a:p>
          <a:p>
            <a:pPr eaLnBrk="1" hangingPunct="1">
              <a:buFont typeface="Wingdings 2" panose="05020102010507070707" pitchFamily="18" charset="2"/>
              <a:buNone/>
            </a:pPr>
            <a:endParaRPr lang="tr-TR" altLang="en-US" smtClean="0"/>
          </a:p>
          <a:p>
            <a:pPr eaLnBrk="1" hangingPunct="1">
              <a:buFont typeface="Wingdings 2" panose="05020102010507070707" pitchFamily="18" charset="2"/>
              <a:buNone/>
            </a:pPr>
            <a:endParaRPr lang="tr-TR" altLang="tr-TR"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42</a:t>
            </a:fld>
            <a:endParaRPr lang="tr-TR"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Başlık"/>
          <p:cNvSpPr>
            <a:spLocks noGrp="1"/>
          </p:cNvSpPr>
          <p:nvPr>
            <p:ph type="title"/>
          </p:nvPr>
        </p:nvSpPr>
        <p:spPr>
          <a:xfrm>
            <a:off x="1258888" y="908050"/>
            <a:ext cx="7058025" cy="576263"/>
          </a:xfrm>
        </p:spPr>
        <p:txBody>
          <a:bodyPr/>
          <a:lstStyle/>
          <a:p>
            <a:pPr eaLnBrk="1" hangingPunct="1"/>
            <a:endParaRPr lang="tr-TR" altLang="tr-TR" smtClean="0"/>
          </a:p>
        </p:txBody>
      </p:sp>
      <p:sp>
        <p:nvSpPr>
          <p:cNvPr id="39939" name="2 İçerik Yer Tutucusu"/>
          <p:cNvSpPr>
            <a:spLocks noGrp="1"/>
          </p:cNvSpPr>
          <p:nvPr>
            <p:ph idx="1"/>
          </p:nvPr>
        </p:nvSpPr>
        <p:spPr>
          <a:xfrm>
            <a:off x="827088" y="1484313"/>
            <a:ext cx="7561262" cy="4681537"/>
          </a:xfrm>
        </p:spPr>
        <p:txBody>
          <a:bodyPr/>
          <a:lstStyle/>
          <a:p>
            <a:pPr eaLnBrk="1" hangingPunct="1">
              <a:buFont typeface="Wingdings 2" panose="05020102010507070707" pitchFamily="18" charset="2"/>
              <a:buNone/>
            </a:pPr>
            <a:r>
              <a:rPr lang="tr-TR" altLang="en-US" smtClean="0"/>
              <a:t>    </a:t>
            </a:r>
          </a:p>
          <a:p>
            <a:pPr eaLnBrk="1" hangingPunct="1">
              <a:buFont typeface="Wingdings 2" panose="05020102010507070707" pitchFamily="18" charset="2"/>
              <a:buNone/>
            </a:pPr>
            <a:r>
              <a:rPr lang="tr-TR" altLang="en-US" smtClean="0">
                <a:latin typeface="Times New Roman" panose="02020603050405020304" pitchFamily="18" charset="0"/>
                <a:cs typeface="Times New Roman" panose="02020603050405020304" pitchFamily="18" charset="0"/>
              </a:rPr>
              <a:t>    Türkiye Türkçesinin gelişmesi içinde Yeni Lisan Hareketi’nden sonra en geniş çalışma Dil İnkılabı’dır. </a:t>
            </a:r>
          </a:p>
          <a:p>
            <a:pPr eaLnBrk="1" hangingPunct="1">
              <a:buFont typeface="Wingdings 2" panose="05020102010507070707" pitchFamily="18" charset="2"/>
              <a:buNone/>
            </a:pPr>
            <a:r>
              <a:rPr lang="tr-TR" altLang="en-US" smtClean="0">
                <a:latin typeface="Times New Roman" panose="02020603050405020304" pitchFamily="18" charset="0"/>
                <a:cs typeface="Times New Roman" panose="02020603050405020304" pitchFamily="18" charset="0"/>
              </a:rPr>
              <a:t>    Dil Devrimi dil konusunu, önemi ve gelişme şartları bakımından çok yönlü ve sağlam bir zeminde ele alma ve olgunlaştırma hareketidir. </a:t>
            </a:r>
          </a:p>
          <a:p>
            <a:pPr eaLnBrk="1" hangingPunct="1">
              <a:buFont typeface="Wingdings 2" panose="05020102010507070707" pitchFamily="18" charset="2"/>
              <a:buNone/>
            </a:pPr>
            <a:r>
              <a:rPr lang="tr-TR" altLang="en-US" smtClean="0">
                <a:latin typeface="Times New Roman" panose="02020603050405020304" pitchFamily="18" charset="0"/>
                <a:cs typeface="Times New Roman" panose="02020603050405020304" pitchFamily="18" charset="0"/>
              </a:rPr>
              <a:t>    1928’de Lâtin alfabesinin kabulü, 1932’de Mustafa Kemal Atatürk tarafından Türk Dili Tetkik Cemiyeti’nin (Türk Dil Kurumu) kuruluşu, bu hareketin önemli halkalarıdır.</a:t>
            </a:r>
            <a:endParaRPr lang="tr-TR" altLang="tr-TR" smtClean="0">
              <a:latin typeface="Times New Roman" panose="02020603050405020304" pitchFamily="18" charset="0"/>
              <a:cs typeface="Times New Roman" panose="02020603050405020304" pitchFamily="18" charset="0"/>
            </a:endParaRP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43</a:t>
            </a:fld>
            <a:endParaRPr lang="tr-TR"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Başlık"/>
          <p:cNvSpPr>
            <a:spLocks noGrp="1"/>
          </p:cNvSpPr>
          <p:nvPr>
            <p:ph type="title"/>
          </p:nvPr>
        </p:nvSpPr>
        <p:spPr>
          <a:xfrm>
            <a:off x="900113" y="836613"/>
            <a:ext cx="7561262" cy="504825"/>
          </a:xfrm>
        </p:spPr>
        <p:txBody>
          <a:bodyPr/>
          <a:lstStyle/>
          <a:p>
            <a:pPr eaLnBrk="1" hangingPunct="1"/>
            <a:endParaRPr lang="tr-TR" altLang="tr-TR" smtClean="0"/>
          </a:p>
        </p:txBody>
      </p:sp>
      <p:sp>
        <p:nvSpPr>
          <p:cNvPr id="40963" name="2 İçerik Yer Tutucusu"/>
          <p:cNvSpPr>
            <a:spLocks noGrp="1"/>
          </p:cNvSpPr>
          <p:nvPr>
            <p:ph idx="1"/>
          </p:nvPr>
        </p:nvSpPr>
        <p:spPr>
          <a:xfrm>
            <a:off x="827088" y="1341438"/>
            <a:ext cx="7561262" cy="4824412"/>
          </a:xfrm>
        </p:spPr>
        <p:txBody>
          <a:bodyPr/>
          <a:lstStyle/>
          <a:p>
            <a:endParaRPr lang="tr-TR" altLang="en-US" smtClean="0">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tr-TR" altLang="en-US" smtClean="0">
                <a:latin typeface="Times New Roman" panose="02020603050405020304" pitchFamily="18" charset="0"/>
                <a:cs typeface="Times New Roman" panose="02020603050405020304" pitchFamily="18" charset="0"/>
              </a:rPr>
              <a:t>    Bu devrede Türkçeye devlet eli uzanmış ve Türkçeleşme hareketi devletin desteği ile yürütülmüştür.</a:t>
            </a:r>
          </a:p>
          <a:p>
            <a:r>
              <a:rPr lang="tr-TR" altLang="en-US" smtClean="0">
                <a:latin typeface="Times New Roman" panose="02020603050405020304" pitchFamily="18" charset="0"/>
                <a:cs typeface="Times New Roman" panose="02020603050405020304" pitchFamily="18" charset="0"/>
              </a:rPr>
              <a:t> Bu devrede Türkiye Türkçesi, yabancı dil bilgisi şekillerini atmak ve bir ayıklama yapmak yoluna gitmiştir. </a:t>
            </a:r>
          </a:p>
          <a:p>
            <a:r>
              <a:rPr lang="tr-TR" altLang="en-US" smtClean="0">
                <a:latin typeface="Times New Roman" panose="02020603050405020304" pitchFamily="18" charset="0"/>
                <a:cs typeface="Times New Roman" panose="02020603050405020304" pitchFamily="18" charset="0"/>
              </a:rPr>
              <a:t>Dil Devrimi ile Türkçede, bir tasfiyecilik hareketi görülür.</a:t>
            </a:r>
          </a:p>
          <a:p>
            <a:r>
              <a:rPr lang="tr-TR" altLang="en-US" smtClean="0">
                <a:latin typeface="Times New Roman" panose="02020603050405020304" pitchFamily="18" charset="0"/>
                <a:cs typeface="Times New Roman" panose="02020603050405020304" pitchFamily="18" charset="0"/>
              </a:rPr>
              <a:t>Bilimsellikten uzak, daha çok siyasi anlayışla, sadece Arapça ve Farsça kelimelerin Türkçeden ayıklanması ile yapılan Türkçeleştirme çalışmaları, tartışmaları da beraberinde getirmiştir. </a:t>
            </a: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44</a:t>
            </a:fld>
            <a:endParaRPr lang="tr-TR"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Başlık"/>
          <p:cNvSpPr>
            <a:spLocks noGrp="1"/>
          </p:cNvSpPr>
          <p:nvPr>
            <p:ph type="title"/>
          </p:nvPr>
        </p:nvSpPr>
        <p:spPr>
          <a:xfrm>
            <a:off x="755650" y="836613"/>
            <a:ext cx="7561263" cy="576262"/>
          </a:xfrm>
        </p:spPr>
        <p:txBody>
          <a:bodyPr/>
          <a:lstStyle/>
          <a:p>
            <a:pPr eaLnBrk="1" hangingPunct="1"/>
            <a:endParaRPr lang="tr-TR" altLang="tr-TR" smtClean="0"/>
          </a:p>
        </p:txBody>
      </p:sp>
      <p:sp>
        <p:nvSpPr>
          <p:cNvPr id="41987" name="2 İçerik Yer Tutucusu"/>
          <p:cNvSpPr>
            <a:spLocks noGrp="1"/>
          </p:cNvSpPr>
          <p:nvPr>
            <p:ph idx="1"/>
          </p:nvPr>
        </p:nvSpPr>
        <p:spPr>
          <a:xfrm>
            <a:off x="827088" y="1412875"/>
            <a:ext cx="7561262" cy="5111750"/>
          </a:xfrm>
        </p:spPr>
        <p:txBody>
          <a:bodyPr/>
          <a:lstStyle/>
          <a:p>
            <a:pPr>
              <a:buFont typeface="Wingdings 2" panose="05020102010507070707" pitchFamily="18" charset="2"/>
              <a:buNone/>
            </a:pPr>
            <a:r>
              <a:rPr lang="tr-TR" altLang="en-US" smtClean="0">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tr-TR" altLang="en-US" smtClean="0">
                <a:latin typeface="Times New Roman" panose="02020603050405020304" pitchFamily="18" charset="0"/>
                <a:cs typeface="Times New Roman" panose="02020603050405020304" pitchFamily="18" charset="0"/>
              </a:rPr>
              <a:t>    Bilimsel yollarla M. Kemal’in yolundan gidilerek yapılan çalışmaların  Türkçeye olumlu etkisi günümüzde daha net  olarak görülmektedir.</a:t>
            </a:r>
          </a:p>
          <a:p>
            <a:r>
              <a:rPr lang="tr-TR" altLang="en-US" smtClean="0">
                <a:latin typeface="Times New Roman" panose="02020603050405020304" pitchFamily="18" charset="0"/>
                <a:cs typeface="Times New Roman" panose="02020603050405020304" pitchFamily="18" charset="0"/>
              </a:rPr>
              <a:t>Fakat bugün Türkiye Türkçesi yeni bir tehlike ile karşı karşıyadır. </a:t>
            </a:r>
          </a:p>
          <a:p>
            <a:r>
              <a:rPr lang="tr-TR" altLang="en-US" smtClean="0">
                <a:latin typeface="Times New Roman" panose="02020603050405020304" pitchFamily="18" charset="0"/>
                <a:cs typeface="Times New Roman" panose="02020603050405020304" pitchFamily="18" charset="0"/>
              </a:rPr>
              <a:t>Bu da batı kökenli kelimelerin kullanılışının gittikçe artmasıdır. </a:t>
            </a:r>
          </a:p>
          <a:p>
            <a:r>
              <a:rPr lang="tr-TR" altLang="en-US" smtClean="0">
                <a:latin typeface="Times New Roman" panose="02020603050405020304" pitchFamily="18" charset="0"/>
                <a:cs typeface="Times New Roman" panose="02020603050405020304" pitchFamily="18" charset="0"/>
              </a:rPr>
              <a:t>Özellikle İngilizce kelimeler ve sosyal medyada kullanılan yazım, Günümüz Türkiye Türkçesi için büyük bir sorun oluşturmaktadır.</a:t>
            </a:r>
          </a:p>
          <a:p>
            <a:pPr eaLnBrk="1" hangingPunct="1"/>
            <a:endParaRPr lang="tr-TR" altLang="tr-TR"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45</a:t>
            </a:fld>
            <a:endParaRPr lang="tr-TR"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Başlık"/>
          <p:cNvSpPr>
            <a:spLocks noGrp="1"/>
          </p:cNvSpPr>
          <p:nvPr>
            <p:ph type="title"/>
          </p:nvPr>
        </p:nvSpPr>
        <p:spPr>
          <a:xfrm>
            <a:off x="827088" y="836613"/>
            <a:ext cx="7561262" cy="647700"/>
          </a:xfrm>
        </p:spPr>
        <p:txBody>
          <a:bodyPr/>
          <a:lstStyle/>
          <a:p>
            <a:pPr eaLnBrk="1" hangingPunct="1"/>
            <a:r>
              <a:rPr lang="tr-TR" altLang="tr-TR" sz="2400" smtClean="0">
                <a:solidFill>
                  <a:schemeClr val="tx1"/>
                </a:solidFill>
                <a:latin typeface="Times New Roman" panose="02020603050405020304" pitchFamily="18" charset="0"/>
                <a:cs typeface="Times New Roman" panose="02020603050405020304" pitchFamily="18" charset="0"/>
              </a:rPr>
              <a:t>  </a:t>
            </a:r>
            <a:r>
              <a:rPr lang="tr-TR" altLang="tr-TR" sz="2400" smtClean="0">
                <a:solidFill>
                  <a:schemeClr val="bg2"/>
                </a:solidFill>
                <a:latin typeface="Times New Roman" panose="02020603050405020304" pitchFamily="18" charset="0"/>
                <a:cs typeface="Times New Roman" panose="02020603050405020304" pitchFamily="18" charset="0"/>
              </a:rPr>
              <a:t>III-TÜRKLERİN KULLANDIĞI ÖNEMLİ ALFABELER</a:t>
            </a:r>
          </a:p>
        </p:txBody>
      </p:sp>
      <p:sp>
        <p:nvSpPr>
          <p:cNvPr id="43011" name="2 İçerik Yer Tutucusu"/>
          <p:cNvSpPr>
            <a:spLocks noGrp="1"/>
          </p:cNvSpPr>
          <p:nvPr>
            <p:ph idx="1"/>
          </p:nvPr>
        </p:nvSpPr>
        <p:spPr>
          <a:xfrm>
            <a:off x="827088" y="1557338"/>
            <a:ext cx="7561262" cy="4608512"/>
          </a:xfrm>
        </p:spPr>
        <p:txBody>
          <a:bodyPr/>
          <a:lstStyle/>
          <a:p>
            <a:pPr eaLnBrk="1" hangingPunct="1">
              <a:buFont typeface="Wingdings 2" panose="05020102010507070707" pitchFamily="18" charset="2"/>
              <a:buNone/>
            </a:pPr>
            <a:r>
              <a:rPr lang="tr-TR" altLang="tr-TR" sz="2800" dirty="0" smtClean="0">
                <a:solidFill>
                  <a:srgbClr val="0D0D0D"/>
                </a:solidFill>
                <a:latin typeface="Times New Roman" panose="02020603050405020304" pitchFamily="18" charset="0"/>
                <a:cs typeface="Times New Roman" panose="02020603050405020304" pitchFamily="18" charset="0"/>
              </a:rPr>
              <a:t>  </a:t>
            </a:r>
          </a:p>
          <a:p>
            <a:pPr eaLnBrk="1" hangingPunct="1">
              <a:buFont typeface="Wingdings 2" panose="05020102010507070707" pitchFamily="18" charset="2"/>
              <a:buNone/>
            </a:pPr>
            <a:r>
              <a:rPr lang="tr-TR" altLang="tr-TR" sz="2800" dirty="0" smtClean="0">
                <a:solidFill>
                  <a:srgbClr val="0D0D0D"/>
                </a:solidFill>
                <a:latin typeface="Times New Roman" panose="02020603050405020304" pitchFamily="18" charset="0"/>
                <a:cs typeface="Times New Roman" panose="02020603050405020304" pitchFamily="18" charset="0"/>
              </a:rPr>
              <a:t>  </a:t>
            </a:r>
            <a:r>
              <a:rPr lang="tr-TR" altLang="tr-TR" sz="2800" dirty="0" smtClean="0">
                <a:latin typeface="Times New Roman" panose="02020603050405020304" pitchFamily="18" charset="0"/>
                <a:cs typeface="Times New Roman" panose="02020603050405020304" pitchFamily="18" charset="0"/>
              </a:rPr>
              <a:t>1) Göktürk Alfabesi (Orhun Alfabesi) </a:t>
            </a:r>
            <a:endParaRPr lang="tr-TR" altLang="tr-TR" dirty="0" smtClean="0">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r>
              <a:rPr lang="tr-TR" altLang="tr-TR" dirty="0" smtClean="0">
                <a:latin typeface="Times New Roman" panose="02020603050405020304" pitchFamily="18" charset="0"/>
                <a:cs typeface="Times New Roman" panose="02020603050405020304" pitchFamily="18" charset="0"/>
              </a:rPr>
              <a:t>   Türklerin ilk yazılı belgeleri bu alfabe ile yazılmış,  ilk millî alfabemiz sayılmaktadır.</a:t>
            </a:r>
          </a:p>
          <a:p>
            <a:pPr eaLnBrk="1" hangingPunct="1">
              <a:buFont typeface="Wingdings 2" panose="05020102010507070707" pitchFamily="18" charset="2"/>
              <a:buNone/>
            </a:pPr>
            <a:r>
              <a:rPr lang="tr-TR" altLang="tr-TR" dirty="0" smtClean="0">
                <a:latin typeface="Times New Roman" panose="02020603050405020304" pitchFamily="18" charset="0"/>
                <a:cs typeface="Times New Roman" panose="02020603050405020304" pitchFamily="18" charset="0"/>
              </a:rPr>
              <a:t>    Bu alfabenin, Türklerin hayvanları üzerine vurdukları damgalardan doğduğu düşünülmektedir.</a:t>
            </a:r>
          </a:p>
          <a:p>
            <a:pPr eaLnBrk="1" hangingPunct="1"/>
            <a:r>
              <a:rPr lang="tr-TR" altLang="tr-TR" dirty="0" smtClean="0">
                <a:latin typeface="Times New Roman" panose="02020603050405020304" pitchFamily="18" charset="0"/>
                <a:cs typeface="Times New Roman" panose="02020603050405020304" pitchFamily="18" charset="0"/>
              </a:rPr>
              <a:t>Göktürk alfabesinde 4’ü ünlü, 34’ü ünsüz olmak üzere 38 harf bulunmaktadır.</a:t>
            </a:r>
          </a:p>
          <a:p>
            <a:pPr eaLnBrk="1" hangingPunct="1"/>
            <a:r>
              <a:rPr lang="tr-TR" altLang="tr-TR" dirty="0" smtClean="0">
                <a:latin typeface="Times New Roman" panose="02020603050405020304" pitchFamily="18" charset="0"/>
                <a:cs typeface="Times New Roman" panose="02020603050405020304" pitchFamily="18" charset="0"/>
              </a:rPr>
              <a:t> Bu alfabe, Türkler tarafından V-IX. yüzyıllarda kullanılmıştır.</a:t>
            </a:r>
          </a:p>
          <a:p>
            <a:pPr eaLnBrk="1" hangingPunct="1">
              <a:buFont typeface="Wingdings 2" panose="05020102010507070707" pitchFamily="18" charset="2"/>
              <a:buNone/>
            </a:pPr>
            <a:r>
              <a:rPr lang="tr-TR" altLang="tr-TR" b="1" i="1" dirty="0" smtClean="0"/>
              <a:t> </a:t>
            </a:r>
            <a:endParaRPr lang="tr-TR" altLang="tr-TR" dirty="0" smtClean="0"/>
          </a:p>
          <a:p>
            <a:pPr eaLnBrk="1" hangingPunct="1"/>
            <a:endParaRPr lang="tr-TR" altLang="tr-TR" dirty="0" smtClean="0"/>
          </a:p>
          <a:p>
            <a:pPr eaLnBrk="1" hangingPunct="1"/>
            <a:endParaRPr lang="tr-TR" altLang="tr-TR" dirty="0"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46</a:t>
            </a:fld>
            <a:endParaRPr lang="tr-TR"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Başlık"/>
          <p:cNvSpPr>
            <a:spLocks noGrp="1"/>
          </p:cNvSpPr>
          <p:nvPr>
            <p:ph type="title"/>
          </p:nvPr>
        </p:nvSpPr>
        <p:spPr>
          <a:xfrm>
            <a:off x="827088" y="1052513"/>
            <a:ext cx="7561262" cy="46037"/>
          </a:xfrm>
        </p:spPr>
        <p:txBody>
          <a:bodyPr/>
          <a:lstStyle/>
          <a:p>
            <a:pPr eaLnBrk="1" hangingPunct="1"/>
            <a:r>
              <a:rPr lang="tr-TR" altLang="tr-TR" smtClean="0"/>
              <a:t/>
            </a:r>
            <a:br>
              <a:rPr lang="tr-TR" altLang="tr-TR" smtClean="0"/>
            </a:br>
            <a:endParaRPr lang="tr-TR" altLang="tr-TR" smtClean="0"/>
          </a:p>
        </p:txBody>
      </p:sp>
      <p:sp>
        <p:nvSpPr>
          <p:cNvPr id="44035" name="2 İçerik Yer Tutucusu"/>
          <p:cNvSpPr>
            <a:spLocks noGrp="1"/>
          </p:cNvSpPr>
          <p:nvPr>
            <p:ph idx="1"/>
          </p:nvPr>
        </p:nvSpPr>
        <p:spPr>
          <a:xfrm>
            <a:off x="827088" y="692150"/>
            <a:ext cx="7561262" cy="5041900"/>
          </a:xfrm>
        </p:spPr>
        <p:txBody>
          <a:bodyPr/>
          <a:lstStyle/>
          <a:p>
            <a:pPr eaLnBrk="1" hangingPunct="1">
              <a:buFont typeface="Wingdings 2" panose="05020102010507070707" pitchFamily="18" charset="2"/>
              <a:buNone/>
            </a:pPr>
            <a:r>
              <a:rPr lang="tr-TR" altLang="tr-TR" dirty="0" smtClean="0">
                <a:solidFill>
                  <a:srgbClr val="0D0D0D"/>
                </a:solidFill>
                <a:latin typeface="Times New Roman" panose="02020603050405020304" pitchFamily="18" charset="0"/>
                <a:cs typeface="Times New Roman" panose="02020603050405020304" pitchFamily="18" charset="0"/>
              </a:rPr>
              <a:t> </a:t>
            </a:r>
          </a:p>
          <a:p>
            <a:pPr eaLnBrk="1" hangingPunct="1"/>
            <a:endParaRPr lang="tr-TR" altLang="tr-TR" dirty="0" smtClean="0">
              <a:solidFill>
                <a:srgbClr val="0D0D0D"/>
              </a:solidFill>
              <a:latin typeface="Times New Roman" panose="02020603050405020304" pitchFamily="18" charset="0"/>
              <a:cs typeface="Times New Roman" panose="02020603050405020304" pitchFamily="18" charset="0"/>
            </a:endParaRPr>
          </a:p>
          <a:p>
            <a:pPr eaLnBrk="1" hangingPunct="1"/>
            <a:r>
              <a:rPr lang="tr-TR" altLang="tr-TR" dirty="0" smtClean="0">
                <a:latin typeface="Times New Roman" panose="02020603050405020304" pitchFamily="18" charset="0"/>
                <a:cs typeface="Times New Roman" panose="02020603050405020304" pitchFamily="18" charset="0"/>
              </a:rPr>
              <a:t>2) Uygur Alfabesi</a:t>
            </a:r>
          </a:p>
          <a:p>
            <a:pPr eaLnBrk="1" hangingPunct="1">
              <a:buFont typeface="Wingdings 2" panose="05020102010507070707" pitchFamily="18" charset="2"/>
              <a:buNone/>
            </a:pPr>
            <a:r>
              <a:rPr lang="tr-TR" altLang="tr-TR" dirty="0" smtClean="0">
                <a:latin typeface="Times New Roman" panose="02020603050405020304" pitchFamily="18" charset="0"/>
                <a:cs typeface="Times New Roman" panose="02020603050405020304" pitchFamily="18" charset="0"/>
              </a:rPr>
              <a:t>    </a:t>
            </a:r>
            <a:r>
              <a:rPr lang="tr-TR" altLang="tr-TR" dirty="0" err="1" smtClean="0">
                <a:latin typeface="Times New Roman" panose="02020603050405020304" pitchFamily="18" charset="0"/>
                <a:cs typeface="Times New Roman" panose="02020603050405020304" pitchFamily="18" charset="0"/>
              </a:rPr>
              <a:t>Soğd</a:t>
            </a:r>
            <a:r>
              <a:rPr lang="tr-TR" altLang="tr-TR" dirty="0" smtClean="0">
                <a:latin typeface="Times New Roman" panose="02020603050405020304" pitchFamily="18" charset="0"/>
                <a:cs typeface="Times New Roman" panose="02020603050405020304" pitchFamily="18" charset="0"/>
              </a:rPr>
              <a:t> alfabesinin bir türevidir. Türkler, Uygur alfabesini      9-15. yüzyıllarda kullanmışlardır.</a:t>
            </a:r>
          </a:p>
          <a:p>
            <a:pPr eaLnBrk="1" hangingPunct="1"/>
            <a:r>
              <a:rPr lang="tr-TR" altLang="tr-TR" dirty="0" smtClean="0">
                <a:latin typeface="Times New Roman" panose="02020603050405020304" pitchFamily="18" charset="0"/>
                <a:cs typeface="Times New Roman" panose="02020603050405020304" pitchFamily="18" charset="0"/>
              </a:rPr>
              <a:t>18 harfli alfabenin üçü ünlü, on beşi ünsüz harften oluşmaktadır . Yazı sağdan sola doğru yazılmaktadır. </a:t>
            </a:r>
          </a:p>
          <a:p>
            <a:pPr eaLnBrk="1" hangingPunct="1"/>
            <a:r>
              <a:rPr lang="tr-TR" altLang="tr-TR" dirty="0" err="1" smtClean="0">
                <a:latin typeface="Times New Roman" panose="02020603050405020304" pitchFamily="18" charset="0"/>
                <a:cs typeface="Times New Roman" panose="02020603050405020304" pitchFamily="18" charset="0"/>
              </a:rPr>
              <a:t>Karahanlı</a:t>
            </a:r>
            <a:r>
              <a:rPr lang="tr-TR" altLang="tr-TR" dirty="0" smtClean="0">
                <a:latin typeface="Times New Roman" panose="02020603050405020304" pitchFamily="18" charset="0"/>
                <a:cs typeface="Times New Roman" panose="02020603050405020304" pitchFamily="18" charset="0"/>
              </a:rPr>
              <a:t> Türkçesi ile yazılmış </a:t>
            </a:r>
            <a:r>
              <a:rPr lang="tr-TR" altLang="tr-TR" dirty="0" err="1" smtClean="0">
                <a:latin typeface="Times New Roman" panose="02020603050405020304" pitchFamily="18" charset="0"/>
                <a:cs typeface="Times New Roman" panose="02020603050405020304" pitchFamily="18" charset="0"/>
              </a:rPr>
              <a:t>Kutadgu</a:t>
            </a:r>
            <a:r>
              <a:rPr lang="tr-TR" altLang="tr-TR" dirty="0" smtClean="0">
                <a:latin typeface="Times New Roman" panose="02020603050405020304" pitchFamily="18" charset="0"/>
                <a:cs typeface="Times New Roman" panose="02020603050405020304" pitchFamily="18" charset="0"/>
              </a:rPr>
              <a:t> </a:t>
            </a:r>
            <a:r>
              <a:rPr lang="tr-TR" altLang="tr-TR" dirty="0" err="1" smtClean="0">
                <a:latin typeface="Times New Roman" panose="02020603050405020304" pitchFamily="18" charset="0"/>
                <a:cs typeface="Times New Roman" panose="02020603050405020304" pitchFamily="18" charset="0"/>
              </a:rPr>
              <a:t>Bilig</a:t>
            </a:r>
            <a:r>
              <a:rPr lang="tr-TR" altLang="tr-TR" dirty="0" smtClean="0">
                <a:latin typeface="Times New Roman" panose="02020603050405020304" pitchFamily="18" charset="0"/>
                <a:cs typeface="Times New Roman" panose="02020603050405020304" pitchFamily="18" charset="0"/>
              </a:rPr>
              <a:t>, </a:t>
            </a:r>
            <a:r>
              <a:rPr lang="tr-TR" altLang="tr-TR" dirty="0" err="1" smtClean="0">
                <a:latin typeface="Times New Roman" panose="02020603050405020304" pitchFamily="18" charset="0"/>
                <a:cs typeface="Times New Roman" panose="02020603050405020304" pitchFamily="18" charset="0"/>
              </a:rPr>
              <a:t>Atabetü’l</a:t>
            </a:r>
            <a:r>
              <a:rPr lang="tr-TR" altLang="tr-TR" dirty="0" smtClean="0">
                <a:latin typeface="Times New Roman" panose="02020603050405020304" pitchFamily="18" charset="0"/>
                <a:cs typeface="Times New Roman" panose="02020603050405020304" pitchFamily="18" charset="0"/>
              </a:rPr>
              <a:t>-</a:t>
            </a:r>
            <a:r>
              <a:rPr lang="tr-TR" altLang="tr-TR" dirty="0" err="1" smtClean="0">
                <a:latin typeface="Times New Roman" panose="02020603050405020304" pitchFamily="18" charset="0"/>
                <a:cs typeface="Times New Roman" panose="02020603050405020304" pitchFamily="18" charset="0"/>
              </a:rPr>
              <a:t>Hakâyık</a:t>
            </a:r>
            <a:r>
              <a:rPr lang="tr-TR" altLang="tr-TR" dirty="0" smtClean="0">
                <a:latin typeface="Times New Roman" panose="02020603050405020304" pitchFamily="18" charset="0"/>
                <a:cs typeface="Times New Roman" panose="02020603050405020304" pitchFamily="18" charset="0"/>
              </a:rPr>
              <a:t> gibi eserlerin Arap alfabesiyle yazılan nüshalarının yanında, Uygur alfabesiyle yazılan nüshaları da bulunmaktadır.</a:t>
            </a:r>
          </a:p>
          <a:p>
            <a:pPr eaLnBrk="1" hangingPunct="1"/>
            <a:endParaRPr lang="tr-TR" altLang="tr-TR" dirty="0"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47</a:t>
            </a:fld>
            <a:endParaRPr lang="tr-TR"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Başlık"/>
          <p:cNvSpPr>
            <a:spLocks noGrp="1"/>
          </p:cNvSpPr>
          <p:nvPr>
            <p:ph type="title"/>
          </p:nvPr>
        </p:nvSpPr>
        <p:spPr>
          <a:xfrm>
            <a:off x="827088" y="765175"/>
            <a:ext cx="7561262" cy="719138"/>
          </a:xfrm>
        </p:spPr>
        <p:txBody>
          <a:bodyPr/>
          <a:lstStyle/>
          <a:p>
            <a:endParaRPr lang="en-US" altLang="en-US" smtClean="0"/>
          </a:p>
        </p:txBody>
      </p:sp>
      <p:sp>
        <p:nvSpPr>
          <p:cNvPr id="45059" name="2 İçerik Yer Tutucusu"/>
          <p:cNvSpPr>
            <a:spLocks noGrp="1"/>
          </p:cNvSpPr>
          <p:nvPr>
            <p:ph idx="1"/>
          </p:nvPr>
        </p:nvSpPr>
        <p:spPr>
          <a:xfrm>
            <a:off x="827088" y="1484313"/>
            <a:ext cx="7561262" cy="5040312"/>
          </a:xfrm>
        </p:spPr>
        <p:txBody>
          <a:bodyPr/>
          <a:lstStyle/>
          <a:p>
            <a:r>
              <a:rPr lang="tr-TR" altLang="en-US" dirty="0" smtClean="0"/>
              <a:t>3) Arap Alfabesi</a:t>
            </a:r>
            <a:endParaRPr lang="tr-TR" altLang="en-US" dirty="0" smtClean="0">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tr-TR" altLang="en-US" dirty="0" smtClean="0">
                <a:latin typeface="Times New Roman" panose="02020603050405020304" pitchFamily="18" charset="0"/>
                <a:cs typeface="Times New Roman" panose="02020603050405020304" pitchFamily="18" charset="0"/>
              </a:rPr>
              <a:t>    Türkler, 28 harfli olan alfabeyi en uzun süre kullanmıştır.</a:t>
            </a:r>
          </a:p>
          <a:p>
            <a:r>
              <a:rPr lang="tr-TR" altLang="en-US" dirty="0" smtClean="0">
                <a:latin typeface="Times New Roman" panose="02020603050405020304" pitchFamily="18" charset="0"/>
                <a:cs typeface="Times New Roman" panose="02020603050405020304" pitchFamily="18" charset="0"/>
              </a:rPr>
              <a:t>Türkler bu alfabeye 5 harf ekleyerek alfabenin harf sayısını 33’e çıkarmışlardır.</a:t>
            </a:r>
          </a:p>
          <a:p>
            <a:r>
              <a:rPr lang="tr-TR" altLang="en-US" dirty="0" smtClean="0">
                <a:latin typeface="Times New Roman" panose="02020603050405020304" pitchFamily="18" charset="0"/>
                <a:cs typeface="Times New Roman" panose="02020603050405020304" pitchFamily="18" charset="0"/>
              </a:rPr>
              <a:t> Arap harfli Türk alfabesiyle yazılmış birçok eser vardır. Bu eserler, Türk dili ve edebiyatı açısından önemli eserlerdir.</a:t>
            </a:r>
          </a:p>
          <a:p>
            <a:r>
              <a:rPr lang="tr-TR" altLang="en-US" dirty="0" smtClean="0">
                <a:latin typeface="Times New Roman" panose="02020603050405020304" pitchFamily="18" charset="0"/>
                <a:cs typeface="Times New Roman" panose="02020603050405020304" pitchFamily="18" charset="0"/>
              </a:rPr>
              <a:t>Altay Türkleri, Yakutlar, Çuvaşlar ile Karaylar (Karaimler), Gagavuzlar ve Karamanlılar gibi Türk toplulukları dışındaki bütün Türk boyları, IX-XX. yüzyıllarda Arap alfabesini kullanmışlardır. </a:t>
            </a:r>
          </a:p>
        </p:txBody>
      </p:sp>
      <p:sp>
        <p:nvSpPr>
          <p:cNvPr id="4506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506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506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76AA3E-BC6F-4D89-B121-BD13942C4B74}" type="slidenum">
              <a:rPr lang="tr-TR" altLang="en-US">
                <a:solidFill>
                  <a:schemeClr val="accent1"/>
                </a:solidFill>
                <a:latin typeface="Calibri" panose="020F0502020204030204" pitchFamily="34" charset="0"/>
              </a:rPr>
              <a:pPr eaLnBrk="1" hangingPunct="1"/>
              <a:t>48</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Başlık"/>
          <p:cNvSpPr>
            <a:spLocks noGrp="1"/>
          </p:cNvSpPr>
          <p:nvPr>
            <p:ph type="title"/>
          </p:nvPr>
        </p:nvSpPr>
        <p:spPr>
          <a:xfrm>
            <a:off x="827088" y="765175"/>
            <a:ext cx="7561262" cy="719138"/>
          </a:xfrm>
        </p:spPr>
        <p:txBody>
          <a:bodyPr/>
          <a:lstStyle/>
          <a:p>
            <a:endParaRPr lang="en-US" altLang="en-US" smtClean="0"/>
          </a:p>
        </p:txBody>
      </p:sp>
      <p:sp>
        <p:nvSpPr>
          <p:cNvPr id="46083" name="2 İçerik Yer Tutucusu"/>
          <p:cNvSpPr>
            <a:spLocks noGrp="1"/>
          </p:cNvSpPr>
          <p:nvPr>
            <p:ph idx="1"/>
          </p:nvPr>
        </p:nvSpPr>
        <p:spPr>
          <a:xfrm>
            <a:off x="827088" y="1484313"/>
            <a:ext cx="7561262" cy="4681537"/>
          </a:xfrm>
        </p:spPr>
        <p:txBody>
          <a:bodyPr/>
          <a:lstStyle/>
          <a:p>
            <a:pPr>
              <a:buFont typeface="Wingdings 2" panose="05020102010507070707" pitchFamily="18" charset="2"/>
              <a:buNone/>
            </a:pPr>
            <a:r>
              <a:rPr lang="tr-TR" altLang="en-US" dirty="0" smtClean="0">
                <a:cs typeface="Times New Roman" panose="02020603050405020304" pitchFamily="18" charset="0"/>
              </a:rPr>
              <a:t>     </a:t>
            </a:r>
            <a:r>
              <a:rPr lang="tr-TR" altLang="en-US" dirty="0" smtClean="0">
                <a:latin typeface="Times New Roman" panose="02020603050405020304" pitchFamily="18" charset="0"/>
                <a:cs typeface="Times New Roman" panose="02020603050405020304" pitchFamily="18" charset="0"/>
              </a:rPr>
              <a:t>4) Latin Alfabesi</a:t>
            </a:r>
          </a:p>
          <a:p>
            <a:r>
              <a:rPr lang="tr-TR" altLang="en-US" dirty="0" smtClean="0">
                <a:latin typeface="Times New Roman" panose="02020603050405020304" pitchFamily="18" charset="0"/>
                <a:cs typeface="Times New Roman" panose="02020603050405020304" pitchFamily="18" charset="0"/>
              </a:rPr>
              <a:t>Bu alfabede 29 harf  bulunmaktadır.</a:t>
            </a:r>
          </a:p>
          <a:p>
            <a:r>
              <a:rPr lang="tr-TR" altLang="en-US" dirty="0" smtClean="0">
                <a:latin typeface="Times New Roman" panose="02020603050405020304" pitchFamily="18" charset="0"/>
                <a:cs typeface="Times New Roman" panose="02020603050405020304" pitchFamily="18" charset="0"/>
              </a:rPr>
              <a:t>Latin alfabesi, Türkler tarafından 20. yüzyılın ilk çeyreğinde kullanılmaya başlanmıştır</a:t>
            </a:r>
          </a:p>
          <a:p>
            <a:r>
              <a:rPr lang="tr-TR" altLang="en-US" dirty="0" smtClean="0">
                <a:latin typeface="Times New Roman" panose="02020603050405020304" pitchFamily="18" charset="0"/>
                <a:cs typeface="Times New Roman" panose="02020603050405020304" pitchFamily="18" charset="0"/>
              </a:rPr>
              <a:t> Latin kökenli Türk alfabesi, Türkiye Cumhuriyeti tarafından Latin harfleri esas alınarak     1 Kasım 1928 tarihinde resmî olarak kabul edilmiştir.</a:t>
            </a:r>
          </a:p>
          <a:p>
            <a:r>
              <a:rPr lang="tr-TR" altLang="en-US" dirty="0" smtClean="0">
                <a:latin typeface="Times New Roman" panose="02020603050405020304" pitchFamily="18" charset="0"/>
                <a:cs typeface="Times New Roman" panose="02020603050405020304" pitchFamily="18" charset="0"/>
              </a:rPr>
              <a:t>Bizim kullandığımız bu alfabede 8 ünlü, 21 ünsüz bulunmaktadır.</a:t>
            </a:r>
          </a:p>
        </p:txBody>
      </p:sp>
      <p:sp>
        <p:nvSpPr>
          <p:cNvPr id="46084"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6085"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6086"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06E8D6-3ECD-4F60-8F86-1A49FBB6FD2E}" type="slidenum">
              <a:rPr lang="tr-TR" altLang="en-US">
                <a:solidFill>
                  <a:schemeClr val="accent1"/>
                </a:solidFill>
                <a:latin typeface="Calibri" panose="020F0502020204030204" pitchFamily="34" charset="0"/>
              </a:rPr>
              <a:pPr eaLnBrk="1" hangingPunct="1"/>
              <a:t>49</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Başlık"/>
          <p:cNvSpPr>
            <a:spLocks noGrp="1"/>
          </p:cNvSpPr>
          <p:nvPr>
            <p:ph type="title"/>
          </p:nvPr>
        </p:nvSpPr>
        <p:spPr>
          <a:xfrm>
            <a:off x="684213" y="1125538"/>
            <a:ext cx="7561262" cy="933450"/>
          </a:xfrm>
        </p:spPr>
        <p:txBody>
          <a:bodyPr/>
          <a:lstStyle/>
          <a:p>
            <a:pPr algn="ctr" eaLnBrk="1" hangingPunct="1"/>
            <a:r>
              <a:rPr lang="tr-TR" altLang="tr-TR" sz="3200" b="1" smtClean="0">
                <a:solidFill>
                  <a:srgbClr val="629DD1"/>
                </a:solidFill>
                <a:latin typeface="Times New Roman" panose="02020603050405020304" pitchFamily="18" charset="0"/>
                <a:cs typeface="Times New Roman" panose="02020603050405020304" pitchFamily="18" charset="0"/>
              </a:rPr>
              <a:t>  </a:t>
            </a:r>
            <a:endParaRPr lang="tr-TR" altLang="tr-TR" sz="3200" smtClean="0">
              <a:latin typeface="Times New Roman" panose="02020603050405020304" pitchFamily="18" charset="0"/>
              <a:cs typeface="Times New Roman" panose="02020603050405020304" pitchFamily="18" charset="0"/>
            </a:endParaRPr>
          </a:p>
        </p:txBody>
      </p:sp>
      <p:sp>
        <p:nvSpPr>
          <p:cNvPr id="57347" name="2 İçerik Yer Tutucusu"/>
          <p:cNvSpPr>
            <a:spLocks noGrp="1"/>
          </p:cNvSpPr>
          <p:nvPr>
            <p:ph idx="1"/>
          </p:nvPr>
        </p:nvSpPr>
        <p:spPr>
          <a:xfrm>
            <a:off x="827088" y="1341438"/>
            <a:ext cx="7561262" cy="4824412"/>
          </a:xfrm>
        </p:spPr>
        <p:txBody>
          <a:bodyPr/>
          <a:lstStyle/>
          <a:p>
            <a:pPr marL="69850" indent="0" eaLnBrk="1" hangingPunct="1">
              <a:buNone/>
            </a:pPr>
            <a:r>
              <a:rPr lang="tr-TR" altLang="tr-TR" b="1" dirty="0" smtClean="0">
                <a:latin typeface="Times New Roman" panose="02020603050405020304" pitchFamily="18" charset="0"/>
                <a:cs typeface="Times New Roman" panose="02020603050405020304" pitchFamily="18" charset="0"/>
              </a:rPr>
              <a:t>4.Eski Türkçe Dönemi</a:t>
            </a:r>
          </a:p>
          <a:p>
            <a:pPr eaLnBrk="1" hangingPunct="1"/>
            <a:r>
              <a:rPr lang="tr-TR" altLang="tr-TR" dirty="0" smtClean="0">
                <a:latin typeface="Times New Roman" panose="02020603050405020304" pitchFamily="18" charset="0"/>
                <a:cs typeface="Times New Roman" panose="02020603050405020304" pitchFamily="18" charset="0"/>
              </a:rPr>
              <a:t>Köktürk Dönemi’nden itibaren yazılı metinlerle takip edilen ve gelişmesini 13. yüzyıla kadar tek yazı dili hâlinde sürdüren Türkçedir. </a:t>
            </a:r>
          </a:p>
          <a:p>
            <a:pPr eaLnBrk="1" hangingPunct="1"/>
            <a:r>
              <a:rPr lang="tr-TR" altLang="tr-TR" dirty="0" smtClean="0">
                <a:latin typeface="Times New Roman" panose="02020603050405020304" pitchFamily="18" charset="0"/>
                <a:cs typeface="Times New Roman" panose="02020603050405020304" pitchFamily="18" charset="0"/>
              </a:rPr>
              <a:t> Bu dönemde Türkçenin yayılma alanı, ana hatlarıyla kuzeyde </a:t>
            </a:r>
            <a:r>
              <a:rPr lang="tr-TR" altLang="tr-TR" dirty="0" err="1" smtClean="0">
                <a:latin typeface="Times New Roman" panose="02020603050405020304" pitchFamily="18" charset="0"/>
                <a:cs typeface="Times New Roman" panose="02020603050405020304" pitchFamily="18" charset="0"/>
              </a:rPr>
              <a:t>Yenisey</a:t>
            </a:r>
            <a:r>
              <a:rPr lang="tr-TR" altLang="tr-TR" dirty="0" smtClean="0">
                <a:latin typeface="Times New Roman" panose="02020603050405020304" pitchFamily="18" charset="0"/>
                <a:cs typeface="Times New Roman" panose="02020603050405020304" pitchFamily="18" charset="0"/>
              </a:rPr>
              <a:t> Irmağı çevresinden ve Moğolistan'dan Doğu Türkistan'ın güney sınırına, doğuda </a:t>
            </a:r>
            <a:r>
              <a:rPr lang="tr-TR" altLang="tr-TR" dirty="0" err="1" smtClean="0">
                <a:latin typeface="Times New Roman" panose="02020603050405020304" pitchFamily="18" charset="0"/>
                <a:cs typeface="Times New Roman" panose="02020603050405020304" pitchFamily="18" charset="0"/>
              </a:rPr>
              <a:t>Mançurya’dan</a:t>
            </a:r>
            <a:r>
              <a:rPr lang="tr-TR" altLang="tr-TR" dirty="0" smtClean="0">
                <a:latin typeface="Times New Roman" panose="02020603050405020304" pitchFamily="18" charset="0"/>
                <a:cs typeface="Times New Roman" panose="02020603050405020304" pitchFamily="18" charset="0"/>
              </a:rPr>
              <a:t> batıda Aral Gölü ve Hazar Denizi’ne uzanan Orta Asya’dır. </a:t>
            </a: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5</a:t>
            </a:fld>
            <a:endParaRPr lang="tr-TR" altLang="en-US"/>
          </a:p>
        </p:txBody>
      </p:sp>
    </p:spTree>
    <p:extLst>
      <p:ext uri="{BB962C8B-B14F-4D97-AF65-F5344CB8AC3E}">
        <p14:creationId xmlns="" xmlns:p14="http://schemas.microsoft.com/office/powerpoint/2010/main" val="71110622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Başlık"/>
          <p:cNvSpPr>
            <a:spLocks noGrp="1"/>
          </p:cNvSpPr>
          <p:nvPr>
            <p:ph type="title"/>
          </p:nvPr>
        </p:nvSpPr>
        <p:spPr>
          <a:xfrm>
            <a:off x="827088" y="765175"/>
            <a:ext cx="7561262" cy="719138"/>
          </a:xfrm>
        </p:spPr>
        <p:txBody>
          <a:bodyPr/>
          <a:lstStyle/>
          <a:p>
            <a:endParaRPr lang="en-US" altLang="en-US" smtClean="0"/>
          </a:p>
        </p:txBody>
      </p:sp>
      <p:sp>
        <p:nvSpPr>
          <p:cNvPr id="47107" name="2 İçerik Yer Tutucusu"/>
          <p:cNvSpPr>
            <a:spLocks noGrp="1"/>
          </p:cNvSpPr>
          <p:nvPr>
            <p:ph idx="1"/>
          </p:nvPr>
        </p:nvSpPr>
        <p:spPr>
          <a:xfrm>
            <a:off x="827088" y="1484313"/>
            <a:ext cx="7561262" cy="4681537"/>
          </a:xfrm>
        </p:spPr>
        <p:txBody>
          <a:bodyPr/>
          <a:lstStyle/>
          <a:p>
            <a:pPr>
              <a:buFont typeface="Wingdings 2" panose="05020102010507070707" pitchFamily="18" charset="2"/>
              <a:buNone/>
            </a:pPr>
            <a:r>
              <a:rPr lang="tr-TR" altLang="en-US" dirty="0" smtClean="0">
                <a:latin typeface="Times New Roman" panose="02020603050405020304" pitchFamily="18" charset="0"/>
                <a:cs typeface="Times New Roman" panose="02020603050405020304" pitchFamily="18" charset="0"/>
              </a:rPr>
              <a:t>    </a:t>
            </a:r>
            <a:r>
              <a:rPr lang="tr-TR" altLang="en-US" b="1" i="1" dirty="0" smtClean="0">
                <a:latin typeface="Times New Roman" panose="02020603050405020304" pitchFamily="18" charset="0"/>
                <a:cs typeface="Times New Roman" panose="02020603050405020304" pitchFamily="18" charset="0"/>
              </a:rPr>
              <a:t>5) Kiril Alfabesi</a:t>
            </a:r>
            <a:endParaRPr lang="tr-TR" altLang="en-US" b="1" dirty="0" smtClean="0">
              <a:latin typeface="Times New Roman" panose="02020603050405020304" pitchFamily="18" charset="0"/>
              <a:cs typeface="Times New Roman" panose="02020603050405020304" pitchFamily="18" charset="0"/>
            </a:endParaRPr>
          </a:p>
          <a:p>
            <a:r>
              <a:rPr lang="tr-TR" altLang="en-US" dirty="0" smtClean="0">
                <a:latin typeface="Times New Roman" panose="02020603050405020304" pitchFamily="18" charset="0"/>
                <a:cs typeface="Times New Roman" panose="02020603050405020304" pitchFamily="18" charset="0"/>
              </a:rPr>
              <a:t>Kiril alfabesi, Grek kökenlidir. </a:t>
            </a:r>
          </a:p>
          <a:p>
            <a:r>
              <a:rPr lang="tr-TR" altLang="en-US" dirty="0" smtClean="0">
                <a:latin typeface="Times New Roman" panose="02020603050405020304" pitchFamily="18" charset="0"/>
                <a:cs typeface="Times New Roman" panose="02020603050405020304" pitchFamily="18" charset="0"/>
              </a:rPr>
              <a:t>1930’lu yıllardan itibaren eski Sovyet Birliği’nin değişik bölgelerinde yaşayan Türkler arasında kullanılmaya başlanmıştır. </a:t>
            </a:r>
          </a:p>
          <a:p>
            <a:r>
              <a:rPr lang="tr-TR" altLang="en-US" dirty="0" smtClean="0">
                <a:latin typeface="Times New Roman" panose="02020603050405020304" pitchFamily="18" charset="0"/>
                <a:cs typeface="Times New Roman" panose="02020603050405020304" pitchFamily="18" charset="0"/>
              </a:rPr>
              <a:t>Bu Türklerin ortak bir Kiril alfabeleri yoktur. Her Türk topluluğunun kendilerine ait  Kiril alfabeleri vardır.</a:t>
            </a:r>
          </a:p>
          <a:p>
            <a:endParaRPr lang="tr-TR" altLang="en-US" dirty="0" smtClean="0">
              <a:latin typeface="Times New Roman" panose="02020603050405020304" pitchFamily="18" charset="0"/>
              <a:cs typeface="Times New Roman" panose="02020603050405020304" pitchFamily="18" charset="0"/>
            </a:endParaRPr>
          </a:p>
          <a:p>
            <a:endParaRPr lang="tr-TR" altLang="en-US" dirty="0" smtClean="0"/>
          </a:p>
        </p:txBody>
      </p:sp>
      <p:sp>
        <p:nvSpPr>
          <p:cNvPr id="4710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710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711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D5AA0F-948C-45C9-B9AB-A35DF226A922}" type="slidenum">
              <a:rPr lang="tr-TR" altLang="en-US">
                <a:solidFill>
                  <a:schemeClr val="accent1"/>
                </a:solidFill>
                <a:latin typeface="Calibri" panose="020F0502020204030204" pitchFamily="34" charset="0"/>
              </a:rPr>
              <a:pPr eaLnBrk="1" hangingPunct="1"/>
              <a:t>50</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Başlık"/>
          <p:cNvSpPr>
            <a:spLocks noGrp="1"/>
          </p:cNvSpPr>
          <p:nvPr>
            <p:ph type="title"/>
          </p:nvPr>
        </p:nvSpPr>
        <p:spPr>
          <a:xfrm>
            <a:off x="827088" y="476250"/>
            <a:ext cx="7561262" cy="1008063"/>
          </a:xfrm>
        </p:spPr>
        <p:txBody>
          <a:bodyPr/>
          <a:lstStyle/>
          <a:p>
            <a:r>
              <a:rPr lang="tr-TR" altLang="en-US" smtClean="0"/>
              <a:t>      </a:t>
            </a:r>
            <a:r>
              <a:rPr lang="tr-TR" altLang="en-US" sz="3200" smtClean="0">
                <a:latin typeface="Times New Roman" panose="02020603050405020304" pitchFamily="18" charset="0"/>
                <a:cs typeface="Times New Roman" panose="02020603050405020304" pitchFamily="18" charset="0"/>
              </a:rPr>
              <a:t>KONUYLA İLGİLİ SORULAR</a:t>
            </a:r>
          </a:p>
        </p:txBody>
      </p:sp>
      <p:sp>
        <p:nvSpPr>
          <p:cNvPr id="48131" name="2 İçerik Yer Tutucusu"/>
          <p:cNvSpPr>
            <a:spLocks noGrp="1"/>
          </p:cNvSpPr>
          <p:nvPr>
            <p:ph idx="1"/>
          </p:nvPr>
        </p:nvSpPr>
        <p:spPr>
          <a:xfrm>
            <a:off x="827088" y="1412875"/>
            <a:ext cx="7561262" cy="5111750"/>
          </a:xfrm>
        </p:spPr>
        <p:txBody>
          <a:bodyPr/>
          <a:lstStyle/>
          <a:p>
            <a:pPr marL="69850" indent="0">
              <a:buNone/>
            </a:pPr>
            <a:r>
              <a:rPr lang="tr-TR" altLang="en-US" b="1" dirty="0" smtClean="0"/>
              <a:t>1) Aşağıdakilerden hangisi Türkçenin Tarihî Dönemlerinden birincisini oluşturmaktadır?</a:t>
            </a:r>
          </a:p>
          <a:p>
            <a:r>
              <a:rPr lang="tr-TR" altLang="en-US" dirty="0" smtClean="0"/>
              <a:t>a) En Eski Türkçe      b) Altay Dil Birliği    c) İlk Türkçe     </a:t>
            </a:r>
          </a:p>
          <a:p>
            <a:r>
              <a:rPr lang="tr-TR" altLang="en-US" dirty="0" smtClean="0"/>
              <a:t>d) Eski Türkçe        e) Günümüz Türkiye Türkçesi</a:t>
            </a:r>
          </a:p>
          <a:p>
            <a:pPr marL="69850" indent="0">
              <a:buNone/>
            </a:pPr>
            <a:r>
              <a:rPr lang="tr-TR" altLang="en-US" b="1" dirty="0" smtClean="0"/>
              <a:t>2)Aşağıdakilerden hangisi Türkçenin ilk yazılı belgeleri sayılmaktadır?</a:t>
            </a:r>
            <a:endParaRPr lang="tr-TR" altLang="en-US" dirty="0" smtClean="0"/>
          </a:p>
          <a:p>
            <a:r>
              <a:rPr lang="tr-TR" altLang="en-US" dirty="0" smtClean="0"/>
              <a:t>   a)Sekiz </a:t>
            </a:r>
            <a:r>
              <a:rPr lang="tr-TR" altLang="en-US" dirty="0" err="1" smtClean="0"/>
              <a:t>Yükmek</a:t>
            </a:r>
            <a:r>
              <a:rPr lang="tr-TR" altLang="en-US" dirty="0" smtClean="0"/>
              <a:t>             </a:t>
            </a:r>
            <a:r>
              <a:rPr lang="tr-TR" altLang="en-US" dirty="0" smtClean="0"/>
              <a:t>b)</a:t>
            </a:r>
            <a:r>
              <a:rPr lang="tr-TR" altLang="en-US" dirty="0" err="1" smtClean="0"/>
              <a:t>Muhâkemetü’l</a:t>
            </a:r>
            <a:r>
              <a:rPr lang="tr-TR" altLang="en-US" dirty="0" smtClean="0"/>
              <a:t>-</a:t>
            </a:r>
            <a:r>
              <a:rPr lang="tr-TR" altLang="en-US" dirty="0" err="1" smtClean="0"/>
              <a:t>Lugâteyn</a:t>
            </a:r>
            <a:r>
              <a:rPr lang="tr-TR" altLang="en-US" dirty="0" smtClean="0"/>
              <a:t>                                                                                                                                                                             </a:t>
            </a:r>
            <a:endParaRPr lang="tr-TR" altLang="en-US" dirty="0" smtClean="0"/>
          </a:p>
          <a:p>
            <a:r>
              <a:rPr lang="tr-TR" altLang="en-US" dirty="0" smtClean="0"/>
              <a:t>   c)</a:t>
            </a:r>
            <a:r>
              <a:rPr lang="tr-TR" altLang="en-US" dirty="0" err="1" smtClean="0"/>
              <a:t>Nehcü’l-Ferâdis</a:t>
            </a:r>
            <a:r>
              <a:rPr lang="tr-TR" altLang="en-US" dirty="0" smtClean="0"/>
              <a:t>   d)Göktürk Yazıtları    e)Şecere-i Türkî</a:t>
            </a:r>
            <a:endParaRPr lang="tr-TR" altLang="en-US" b="1" dirty="0" smtClean="0"/>
          </a:p>
          <a:p>
            <a:pPr marL="69850" indent="0">
              <a:buNone/>
            </a:pPr>
            <a:r>
              <a:rPr lang="tr-TR" altLang="en-US" b="1" dirty="0" smtClean="0"/>
              <a:t>3) Aşağıdakilerden hangisi Türkçenin ilk sözlüğü ve ilk dil bilgisi kitabı sayılan bir eserdir?</a:t>
            </a:r>
            <a:r>
              <a:rPr lang="tr-TR" altLang="en-US" dirty="0" smtClean="0"/>
              <a:t> </a:t>
            </a:r>
          </a:p>
          <a:p>
            <a:r>
              <a:rPr lang="tr-TR" altLang="en-US" dirty="0" smtClean="0"/>
              <a:t> a)</a:t>
            </a:r>
            <a:r>
              <a:rPr lang="tr-TR" altLang="en-US" dirty="0" err="1" smtClean="0"/>
              <a:t>Vekayi</a:t>
            </a:r>
            <a:r>
              <a:rPr lang="tr-TR" altLang="en-US" dirty="0" smtClean="0"/>
              <a:t>          b)</a:t>
            </a:r>
            <a:r>
              <a:rPr lang="tr-TR" altLang="en-US" dirty="0" err="1" smtClean="0"/>
              <a:t>Dîvânü</a:t>
            </a:r>
            <a:r>
              <a:rPr lang="tr-TR" altLang="en-US" dirty="0" smtClean="0"/>
              <a:t> </a:t>
            </a:r>
            <a:r>
              <a:rPr lang="tr-TR" altLang="en-US" dirty="0" err="1" smtClean="0"/>
              <a:t>Lugâti't</a:t>
            </a:r>
            <a:r>
              <a:rPr lang="tr-TR" altLang="en-US" dirty="0" smtClean="0"/>
              <a:t>-Türk         </a:t>
            </a:r>
            <a:r>
              <a:rPr lang="tr-TR" altLang="en-US" dirty="0" smtClean="0"/>
              <a:t>c)Irk </a:t>
            </a:r>
            <a:r>
              <a:rPr lang="tr-TR" altLang="en-US" dirty="0" err="1" smtClean="0"/>
              <a:t>Bitig</a:t>
            </a:r>
            <a:r>
              <a:rPr lang="tr-TR" altLang="en-US" dirty="0" smtClean="0"/>
              <a:t>      </a:t>
            </a:r>
          </a:p>
          <a:p>
            <a:r>
              <a:rPr lang="tr-TR" altLang="en-US" dirty="0" smtClean="0"/>
              <a:t> d)</a:t>
            </a:r>
            <a:r>
              <a:rPr lang="tr-TR" altLang="en-US" dirty="0" err="1" smtClean="0"/>
              <a:t>Altun</a:t>
            </a:r>
            <a:r>
              <a:rPr lang="tr-TR" altLang="en-US" dirty="0" smtClean="0"/>
              <a:t> </a:t>
            </a:r>
            <a:r>
              <a:rPr lang="tr-TR" altLang="en-US" dirty="0" err="1" smtClean="0"/>
              <a:t>Yaruk</a:t>
            </a:r>
            <a:r>
              <a:rPr lang="tr-TR" altLang="en-US" dirty="0" smtClean="0"/>
              <a:t>        e)Kutadgu Bilig</a:t>
            </a:r>
          </a:p>
          <a:p>
            <a:endParaRPr lang="tr-TR" altLang="en-US" dirty="0" smtClean="0"/>
          </a:p>
        </p:txBody>
      </p:sp>
      <p:sp>
        <p:nvSpPr>
          <p:cNvPr id="48132"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8133"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8134"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96D32D-F0AE-4B9B-8656-58E7E53B81DA}" type="slidenum">
              <a:rPr lang="tr-TR" altLang="en-US">
                <a:solidFill>
                  <a:schemeClr val="accent1"/>
                </a:solidFill>
                <a:latin typeface="Calibri" panose="020F0502020204030204" pitchFamily="34" charset="0"/>
              </a:rPr>
              <a:pPr eaLnBrk="1" hangingPunct="1"/>
              <a:t>51</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Başlık"/>
          <p:cNvSpPr>
            <a:spLocks noGrp="1"/>
          </p:cNvSpPr>
          <p:nvPr>
            <p:ph type="title"/>
          </p:nvPr>
        </p:nvSpPr>
        <p:spPr>
          <a:xfrm>
            <a:off x="827088" y="765175"/>
            <a:ext cx="7561262" cy="719138"/>
          </a:xfrm>
        </p:spPr>
        <p:txBody>
          <a:bodyPr/>
          <a:lstStyle/>
          <a:p>
            <a:endParaRPr lang="en-US" altLang="en-US" smtClean="0"/>
          </a:p>
        </p:txBody>
      </p:sp>
      <p:sp>
        <p:nvSpPr>
          <p:cNvPr id="49155" name="2 İçerik Yer Tutucusu"/>
          <p:cNvSpPr>
            <a:spLocks noGrp="1"/>
          </p:cNvSpPr>
          <p:nvPr>
            <p:ph idx="1"/>
          </p:nvPr>
        </p:nvSpPr>
        <p:spPr>
          <a:xfrm>
            <a:off x="827088" y="1557338"/>
            <a:ext cx="7561262" cy="4967287"/>
          </a:xfrm>
        </p:spPr>
        <p:txBody>
          <a:bodyPr/>
          <a:lstStyle/>
          <a:p>
            <a:pPr marL="69850" indent="0">
              <a:buNone/>
            </a:pPr>
            <a:r>
              <a:rPr lang="tr-TR" altLang="en-US" b="1" dirty="0" smtClean="0"/>
              <a:t>4)Aşağıdakilerden hangisi Eski Türkçe </a:t>
            </a:r>
            <a:r>
              <a:rPr lang="tr-TR" altLang="en-US" b="1" dirty="0" err="1" smtClean="0"/>
              <a:t>Devresi’ne</a:t>
            </a:r>
            <a:r>
              <a:rPr lang="tr-TR" altLang="en-US" b="1" dirty="0" smtClean="0"/>
              <a:t> ait değildir? </a:t>
            </a:r>
          </a:p>
          <a:p>
            <a:r>
              <a:rPr lang="tr-TR" altLang="en-US" dirty="0" smtClean="0"/>
              <a:t>a)</a:t>
            </a:r>
            <a:r>
              <a:rPr lang="tr-TR" altLang="en-US" dirty="0" err="1" smtClean="0"/>
              <a:t>Vekayi</a:t>
            </a:r>
            <a:r>
              <a:rPr lang="tr-TR" altLang="en-US" dirty="0" smtClean="0"/>
              <a:t>           b) Sekiz </a:t>
            </a:r>
            <a:r>
              <a:rPr lang="tr-TR" altLang="en-US" dirty="0" err="1" smtClean="0"/>
              <a:t>Yükmek</a:t>
            </a:r>
            <a:r>
              <a:rPr lang="tr-TR" altLang="en-US" dirty="0" smtClean="0"/>
              <a:t>               c)Irk </a:t>
            </a:r>
            <a:r>
              <a:rPr lang="tr-TR" altLang="en-US" dirty="0" err="1" smtClean="0"/>
              <a:t>Bitig</a:t>
            </a:r>
            <a:r>
              <a:rPr lang="tr-TR" altLang="en-US" dirty="0" smtClean="0"/>
              <a:t>       </a:t>
            </a:r>
          </a:p>
          <a:p>
            <a:r>
              <a:rPr lang="tr-TR" altLang="en-US" dirty="0" smtClean="0"/>
              <a:t>d)</a:t>
            </a:r>
            <a:r>
              <a:rPr lang="tr-TR" altLang="en-US" dirty="0" err="1" smtClean="0"/>
              <a:t>Altun</a:t>
            </a:r>
            <a:r>
              <a:rPr lang="tr-TR" altLang="en-US" dirty="0" smtClean="0"/>
              <a:t> </a:t>
            </a:r>
            <a:r>
              <a:rPr lang="tr-TR" altLang="en-US" dirty="0" err="1" smtClean="0"/>
              <a:t>Yaruk</a:t>
            </a:r>
            <a:r>
              <a:rPr lang="tr-TR" altLang="en-US" dirty="0" smtClean="0"/>
              <a:t>        e) Orhun Abideleri</a:t>
            </a:r>
          </a:p>
          <a:p>
            <a:pPr marL="69850" indent="0">
              <a:buNone/>
            </a:pPr>
            <a:r>
              <a:rPr lang="tr-TR" altLang="en-US" b="1" dirty="0" smtClean="0"/>
              <a:t>5) Aşağıdakilerden hangisi Uygur Türkçesi Dönemi’ne aittir?</a:t>
            </a:r>
          </a:p>
          <a:p>
            <a:r>
              <a:rPr lang="tr-TR" altLang="en-US" dirty="0" smtClean="0"/>
              <a:t>a) Şecere-i Türkî   b) </a:t>
            </a:r>
            <a:r>
              <a:rPr lang="tr-TR" altLang="en-US" dirty="0" err="1" smtClean="0"/>
              <a:t>Nehcü’l</a:t>
            </a:r>
            <a:r>
              <a:rPr lang="tr-TR" altLang="en-US" dirty="0" smtClean="0"/>
              <a:t>-</a:t>
            </a:r>
            <a:r>
              <a:rPr lang="tr-TR" altLang="en-US" dirty="0" err="1" smtClean="0"/>
              <a:t>Ferâdis</a:t>
            </a:r>
            <a:r>
              <a:rPr lang="tr-TR" altLang="en-US" dirty="0" smtClean="0"/>
              <a:t>  c) </a:t>
            </a:r>
            <a:r>
              <a:rPr lang="tr-TR" altLang="en-US" dirty="0" err="1" smtClean="0"/>
              <a:t>Atabetü’l</a:t>
            </a:r>
            <a:r>
              <a:rPr lang="tr-TR" altLang="en-US" dirty="0" smtClean="0"/>
              <a:t>-</a:t>
            </a:r>
            <a:r>
              <a:rPr lang="tr-TR" altLang="en-US" dirty="0" err="1" smtClean="0"/>
              <a:t>Hakâyık</a:t>
            </a:r>
            <a:r>
              <a:rPr lang="tr-TR" altLang="en-US" dirty="0" smtClean="0"/>
              <a:t>       </a:t>
            </a:r>
            <a:endParaRPr lang="tr-TR" altLang="en-US" dirty="0" smtClean="0"/>
          </a:p>
          <a:p>
            <a:r>
              <a:rPr lang="tr-TR" altLang="en-US" dirty="0" smtClean="0"/>
              <a:t>d)</a:t>
            </a:r>
            <a:r>
              <a:rPr lang="tr-TR" altLang="en-US" dirty="0" err="1" smtClean="0"/>
              <a:t>Altun</a:t>
            </a:r>
            <a:r>
              <a:rPr lang="tr-TR" altLang="en-US" dirty="0" smtClean="0"/>
              <a:t> </a:t>
            </a:r>
            <a:r>
              <a:rPr lang="tr-TR" altLang="en-US" dirty="0" err="1" smtClean="0"/>
              <a:t>Yaruk</a:t>
            </a:r>
            <a:r>
              <a:rPr lang="tr-TR" altLang="en-US" dirty="0" smtClean="0"/>
              <a:t>         e) Orhun Abideleri</a:t>
            </a:r>
          </a:p>
          <a:p>
            <a:pPr marL="69850" indent="0">
              <a:buNone/>
            </a:pPr>
            <a:r>
              <a:rPr lang="tr-TR" altLang="en-US" b="1" dirty="0" smtClean="0"/>
              <a:t>6)Aşağıdakilerden hangisi bir siyasetname kitabıdır? </a:t>
            </a:r>
          </a:p>
          <a:p>
            <a:r>
              <a:rPr lang="tr-TR" altLang="en-US" dirty="0" smtClean="0"/>
              <a:t>a)</a:t>
            </a:r>
            <a:r>
              <a:rPr lang="tr-TR" altLang="en-US" dirty="0" err="1" smtClean="0"/>
              <a:t>Vekayi</a:t>
            </a:r>
            <a:r>
              <a:rPr lang="tr-TR" altLang="en-US" dirty="0" smtClean="0"/>
              <a:t>           b)  Kutadgu Bilig               c)Irk </a:t>
            </a:r>
            <a:r>
              <a:rPr lang="tr-TR" altLang="en-US" dirty="0" err="1" smtClean="0"/>
              <a:t>Bitig</a:t>
            </a:r>
            <a:r>
              <a:rPr lang="tr-TR" altLang="en-US" dirty="0" smtClean="0"/>
              <a:t>       </a:t>
            </a:r>
          </a:p>
          <a:p>
            <a:r>
              <a:rPr lang="tr-TR" altLang="en-US" dirty="0" smtClean="0"/>
              <a:t>d)</a:t>
            </a:r>
            <a:r>
              <a:rPr lang="tr-TR" altLang="en-US" dirty="0" err="1" smtClean="0"/>
              <a:t>Altun</a:t>
            </a:r>
            <a:r>
              <a:rPr lang="tr-TR" altLang="en-US" dirty="0" smtClean="0"/>
              <a:t> </a:t>
            </a:r>
            <a:r>
              <a:rPr lang="tr-TR" altLang="en-US" dirty="0" err="1" smtClean="0"/>
              <a:t>Yaruk</a:t>
            </a:r>
            <a:r>
              <a:rPr lang="tr-TR" altLang="en-US" dirty="0" smtClean="0"/>
              <a:t>        e) Orhun Abideleri</a:t>
            </a:r>
          </a:p>
          <a:p>
            <a:endParaRPr lang="tr-TR" altLang="en-US" dirty="0" smtClean="0"/>
          </a:p>
        </p:txBody>
      </p:sp>
      <p:sp>
        <p:nvSpPr>
          <p:cNvPr id="49156"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49157"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49158"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46178B-54A7-4520-9E2C-975A0B4C9D70}" type="slidenum">
              <a:rPr lang="tr-TR" altLang="en-US">
                <a:solidFill>
                  <a:schemeClr val="accent1"/>
                </a:solidFill>
                <a:latin typeface="Calibri" panose="020F0502020204030204" pitchFamily="34" charset="0"/>
              </a:rPr>
              <a:pPr eaLnBrk="1" hangingPunct="1"/>
              <a:t>52</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Başlık"/>
          <p:cNvSpPr>
            <a:spLocks noGrp="1"/>
          </p:cNvSpPr>
          <p:nvPr>
            <p:ph type="title"/>
          </p:nvPr>
        </p:nvSpPr>
        <p:spPr>
          <a:xfrm>
            <a:off x="827088" y="765175"/>
            <a:ext cx="7561262" cy="719138"/>
          </a:xfrm>
        </p:spPr>
        <p:txBody>
          <a:bodyPr/>
          <a:lstStyle/>
          <a:p>
            <a:endParaRPr lang="en-US" altLang="en-US" smtClean="0"/>
          </a:p>
        </p:txBody>
      </p:sp>
      <p:sp>
        <p:nvSpPr>
          <p:cNvPr id="50179" name="2 İçerik Yer Tutucusu"/>
          <p:cNvSpPr>
            <a:spLocks noGrp="1"/>
          </p:cNvSpPr>
          <p:nvPr>
            <p:ph idx="1"/>
          </p:nvPr>
        </p:nvSpPr>
        <p:spPr>
          <a:xfrm>
            <a:off x="827088" y="1412875"/>
            <a:ext cx="7561262" cy="5111750"/>
          </a:xfrm>
        </p:spPr>
        <p:txBody>
          <a:bodyPr/>
          <a:lstStyle/>
          <a:p>
            <a:pPr marL="69850" indent="0">
              <a:buNone/>
            </a:pPr>
            <a:r>
              <a:rPr lang="tr-TR" altLang="en-US" b="1" dirty="0" smtClean="0"/>
              <a:t>7) Aşağıdakilerden hangisi “Türk Dillerinin </a:t>
            </a:r>
            <a:r>
              <a:rPr lang="tr-TR" altLang="en-US" b="1" dirty="0" smtClean="0"/>
              <a:t>Kitab</a:t>
            </a:r>
            <a:r>
              <a:rPr lang="tr-TR" altLang="en-US" b="1" dirty="0" smtClean="0"/>
              <a:t>ı</a:t>
            </a:r>
            <a:r>
              <a:rPr lang="tr-TR" altLang="en-US" b="1" dirty="0" smtClean="0"/>
              <a:t>” anlamına gelen bir eserdir?</a:t>
            </a:r>
          </a:p>
          <a:p>
            <a:r>
              <a:rPr lang="tr-TR" altLang="en-US" dirty="0" smtClean="0"/>
              <a:t> a)</a:t>
            </a:r>
            <a:r>
              <a:rPr lang="tr-TR" altLang="en-US" dirty="0" err="1" smtClean="0"/>
              <a:t>Vekayi</a:t>
            </a:r>
            <a:r>
              <a:rPr lang="tr-TR" altLang="en-US" dirty="0" smtClean="0"/>
              <a:t>       b)</a:t>
            </a:r>
            <a:r>
              <a:rPr lang="tr-TR" altLang="en-US" dirty="0" err="1" smtClean="0"/>
              <a:t>Dîvânu</a:t>
            </a:r>
            <a:r>
              <a:rPr lang="tr-TR" altLang="en-US" dirty="0" smtClean="0"/>
              <a:t> </a:t>
            </a:r>
            <a:r>
              <a:rPr lang="tr-TR" altLang="en-US" dirty="0" err="1" smtClean="0"/>
              <a:t>Lugâti't</a:t>
            </a:r>
            <a:r>
              <a:rPr lang="tr-TR" altLang="en-US" dirty="0" smtClean="0"/>
              <a:t>-Türk       </a:t>
            </a:r>
            <a:r>
              <a:rPr lang="tr-TR" altLang="en-US" dirty="0" smtClean="0"/>
              <a:t>c)Irk </a:t>
            </a:r>
            <a:r>
              <a:rPr lang="tr-TR" altLang="en-US" dirty="0" err="1" smtClean="0"/>
              <a:t>Bitig</a:t>
            </a:r>
            <a:r>
              <a:rPr lang="tr-TR" altLang="en-US" dirty="0" smtClean="0"/>
              <a:t>       d)</a:t>
            </a:r>
            <a:r>
              <a:rPr lang="tr-TR" altLang="en-US" dirty="0" err="1" smtClean="0"/>
              <a:t>Altun</a:t>
            </a:r>
            <a:r>
              <a:rPr lang="tr-TR" altLang="en-US" dirty="0" smtClean="0"/>
              <a:t> </a:t>
            </a:r>
            <a:r>
              <a:rPr lang="tr-TR" altLang="en-US" dirty="0" err="1" smtClean="0"/>
              <a:t>Yaruk</a:t>
            </a:r>
            <a:r>
              <a:rPr lang="tr-TR" altLang="en-US" dirty="0" smtClean="0"/>
              <a:t>        e)Kutadgu Bilig</a:t>
            </a:r>
          </a:p>
          <a:p>
            <a:pPr marL="69850" indent="0">
              <a:buNone/>
            </a:pPr>
            <a:r>
              <a:rPr lang="tr-TR" altLang="en-US" b="1" dirty="0" smtClean="0"/>
              <a:t>8) Aşağıdakilerden hangisi “Mutluluk Bilgisi” anlamına gelen bir eserdir?</a:t>
            </a:r>
          </a:p>
          <a:p>
            <a:r>
              <a:rPr lang="tr-TR" altLang="en-US" dirty="0" smtClean="0"/>
              <a:t> a)</a:t>
            </a:r>
            <a:r>
              <a:rPr lang="tr-TR" altLang="en-US" dirty="0" err="1" smtClean="0"/>
              <a:t>Vekayi</a:t>
            </a:r>
            <a:r>
              <a:rPr lang="tr-TR" altLang="en-US" dirty="0" smtClean="0"/>
              <a:t>       b)</a:t>
            </a:r>
            <a:r>
              <a:rPr lang="tr-TR" altLang="en-US" dirty="0" err="1" smtClean="0"/>
              <a:t>Dîvânü</a:t>
            </a:r>
            <a:r>
              <a:rPr lang="tr-TR" altLang="en-US" dirty="0" smtClean="0"/>
              <a:t> </a:t>
            </a:r>
            <a:r>
              <a:rPr lang="tr-TR" altLang="en-US" dirty="0" err="1" smtClean="0"/>
              <a:t>Lugâti't</a:t>
            </a:r>
            <a:r>
              <a:rPr lang="tr-TR" altLang="en-US" dirty="0" smtClean="0"/>
              <a:t>-Türk       </a:t>
            </a:r>
            <a:r>
              <a:rPr lang="tr-TR" altLang="en-US" dirty="0" smtClean="0"/>
              <a:t>c)Irk </a:t>
            </a:r>
            <a:r>
              <a:rPr lang="tr-TR" altLang="en-US" dirty="0" err="1" smtClean="0"/>
              <a:t>Bitig</a:t>
            </a:r>
            <a:r>
              <a:rPr lang="tr-TR" altLang="en-US" dirty="0" smtClean="0"/>
              <a:t>       d)</a:t>
            </a:r>
            <a:r>
              <a:rPr lang="tr-TR" altLang="en-US" dirty="0" err="1" smtClean="0"/>
              <a:t>Altun</a:t>
            </a:r>
            <a:r>
              <a:rPr lang="tr-TR" altLang="en-US" dirty="0" smtClean="0"/>
              <a:t> </a:t>
            </a:r>
            <a:r>
              <a:rPr lang="tr-TR" altLang="en-US" dirty="0" err="1" smtClean="0"/>
              <a:t>Yaruk</a:t>
            </a:r>
            <a:r>
              <a:rPr lang="tr-TR" altLang="en-US" dirty="0" smtClean="0"/>
              <a:t>        e)Kutadgu Bilig</a:t>
            </a:r>
          </a:p>
          <a:p>
            <a:pPr marL="69850" indent="0">
              <a:buNone/>
            </a:pPr>
            <a:r>
              <a:rPr lang="tr-TR" altLang="en-US" b="1" dirty="0" smtClean="0"/>
              <a:t>9) Aşağıdakilerden hangisi “Cennetlerin Açık Yolu” anlamına gelen bir eserdir?</a:t>
            </a:r>
          </a:p>
          <a:p>
            <a:r>
              <a:rPr lang="tr-TR" altLang="en-US" dirty="0" smtClean="0"/>
              <a:t> a) </a:t>
            </a:r>
            <a:r>
              <a:rPr lang="tr-TR" altLang="en-US" dirty="0" err="1" smtClean="0"/>
              <a:t>Nehcü’l</a:t>
            </a:r>
            <a:r>
              <a:rPr lang="tr-TR" altLang="en-US" dirty="0" smtClean="0"/>
              <a:t>-</a:t>
            </a:r>
            <a:r>
              <a:rPr lang="tr-TR" altLang="en-US" dirty="0" err="1" smtClean="0"/>
              <a:t>Ferâdis</a:t>
            </a:r>
            <a:r>
              <a:rPr lang="tr-TR" altLang="en-US" dirty="0" smtClean="0"/>
              <a:t>       b)</a:t>
            </a:r>
            <a:r>
              <a:rPr lang="tr-TR" altLang="en-US" dirty="0" err="1" smtClean="0"/>
              <a:t>Dîvânü</a:t>
            </a:r>
            <a:r>
              <a:rPr lang="tr-TR" altLang="en-US" dirty="0" smtClean="0"/>
              <a:t> </a:t>
            </a:r>
            <a:r>
              <a:rPr lang="tr-TR" altLang="en-US" dirty="0" err="1" smtClean="0"/>
              <a:t>Lugâti't</a:t>
            </a:r>
            <a:r>
              <a:rPr lang="tr-TR" altLang="en-US" dirty="0" smtClean="0"/>
              <a:t>-Türk       </a:t>
            </a:r>
            <a:endParaRPr lang="tr-TR" altLang="en-US" dirty="0" smtClean="0"/>
          </a:p>
          <a:p>
            <a:r>
              <a:rPr lang="tr-TR" altLang="en-US" dirty="0" smtClean="0"/>
              <a:t>c)Irk </a:t>
            </a:r>
            <a:r>
              <a:rPr lang="tr-TR" altLang="en-US" dirty="0" err="1" smtClean="0"/>
              <a:t>Bitig</a:t>
            </a:r>
            <a:r>
              <a:rPr lang="tr-TR" altLang="en-US" dirty="0" smtClean="0"/>
              <a:t>       d)</a:t>
            </a:r>
            <a:r>
              <a:rPr lang="tr-TR" altLang="en-US" dirty="0" err="1" smtClean="0"/>
              <a:t>Altun</a:t>
            </a:r>
            <a:r>
              <a:rPr lang="tr-TR" altLang="en-US" dirty="0" smtClean="0"/>
              <a:t> </a:t>
            </a:r>
            <a:r>
              <a:rPr lang="tr-TR" altLang="en-US" dirty="0" err="1" smtClean="0"/>
              <a:t>Yaruk</a:t>
            </a:r>
            <a:r>
              <a:rPr lang="tr-TR" altLang="en-US" dirty="0" smtClean="0"/>
              <a:t>        e)Kutadgu Bilig</a:t>
            </a:r>
          </a:p>
          <a:p>
            <a:endParaRPr lang="tr-TR" altLang="en-US" dirty="0" smtClean="0"/>
          </a:p>
        </p:txBody>
      </p:sp>
      <p:sp>
        <p:nvSpPr>
          <p:cNvPr id="5018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5018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5018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C631A9-455D-469A-914F-14E9A5A1BB2F}" type="slidenum">
              <a:rPr lang="tr-TR" altLang="en-US">
                <a:solidFill>
                  <a:schemeClr val="accent1"/>
                </a:solidFill>
                <a:latin typeface="Calibri" panose="020F0502020204030204" pitchFamily="34" charset="0"/>
              </a:rPr>
              <a:pPr eaLnBrk="1" hangingPunct="1"/>
              <a:t>53</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Başlık"/>
          <p:cNvSpPr>
            <a:spLocks noGrp="1"/>
          </p:cNvSpPr>
          <p:nvPr>
            <p:ph type="title"/>
          </p:nvPr>
        </p:nvSpPr>
        <p:spPr>
          <a:xfrm>
            <a:off x="827088" y="765175"/>
            <a:ext cx="7561262" cy="719138"/>
          </a:xfrm>
        </p:spPr>
        <p:txBody>
          <a:bodyPr/>
          <a:lstStyle/>
          <a:p>
            <a:endParaRPr lang="en-US" altLang="en-US" smtClean="0"/>
          </a:p>
        </p:txBody>
      </p:sp>
      <p:sp>
        <p:nvSpPr>
          <p:cNvPr id="51203" name="2 İçerik Yer Tutucusu"/>
          <p:cNvSpPr>
            <a:spLocks noGrp="1"/>
          </p:cNvSpPr>
          <p:nvPr>
            <p:ph idx="1"/>
          </p:nvPr>
        </p:nvSpPr>
        <p:spPr>
          <a:xfrm>
            <a:off x="838013" y="1484313"/>
            <a:ext cx="7561262" cy="4441401"/>
          </a:xfrm>
        </p:spPr>
        <p:txBody>
          <a:bodyPr/>
          <a:lstStyle/>
          <a:p>
            <a:pPr marL="69850" indent="0">
              <a:buNone/>
            </a:pPr>
            <a:r>
              <a:rPr lang="tr-TR" altLang="en-US" sz="2000" b="1" dirty="0" smtClean="0"/>
              <a:t>10) Aşağıdakilerden hangisi Türkçenin 11. yüzyılda kullanıldığı coğrafya ve Türk kültürü hakkında bilgi veren bir Türk dil bilimcidir?</a:t>
            </a:r>
          </a:p>
          <a:p>
            <a:r>
              <a:rPr lang="tr-TR" altLang="en-US" sz="2000" dirty="0" smtClean="0"/>
              <a:t>a) Edip Ahmet     b) </a:t>
            </a:r>
            <a:r>
              <a:rPr lang="tr-TR" altLang="en-US" sz="2000" dirty="0" err="1" smtClean="0"/>
              <a:t>Kerderli</a:t>
            </a:r>
            <a:r>
              <a:rPr lang="tr-TR" altLang="en-US" sz="2000" dirty="0" smtClean="0"/>
              <a:t> Mahmut  c) Fuzulî    </a:t>
            </a:r>
          </a:p>
          <a:p>
            <a:r>
              <a:rPr lang="tr-TR" altLang="en-US" sz="2000" dirty="0" smtClean="0"/>
              <a:t>d) Hoca Ahmet </a:t>
            </a:r>
            <a:r>
              <a:rPr lang="tr-TR" altLang="en-US" sz="2000" dirty="0" err="1" smtClean="0"/>
              <a:t>Yesevî</a:t>
            </a:r>
            <a:r>
              <a:rPr lang="tr-TR" altLang="en-US" sz="2000" dirty="0" smtClean="0"/>
              <a:t>                e) Kaşgarlı Mahmut</a:t>
            </a:r>
          </a:p>
          <a:p>
            <a:pPr marL="69850" indent="0">
              <a:buNone/>
            </a:pPr>
            <a:r>
              <a:rPr lang="tr-TR" altLang="en-US" sz="2000" b="1" dirty="0" smtClean="0"/>
              <a:t>11)Aşağıdakilerden hangisi Kuzey (Kıpçak) Türkçesine ait bir eserdir?</a:t>
            </a:r>
          </a:p>
          <a:p>
            <a:r>
              <a:rPr lang="tr-TR" altLang="en-US" sz="2000" dirty="0" smtClean="0"/>
              <a:t>a) </a:t>
            </a:r>
            <a:r>
              <a:rPr lang="tr-TR" altLang="en-US" sz="2000" dirty="0" err="1" smtClean="0"/>
              <a:t>Vekayi</a:t>
            </a:r>
            <a:r>
              <a:rPr lang="tr-TR" altLang="en-US" sz="2000" dirty="0" smtClean="0"/>
              <a:t>            b) Kodeks </a:t>
            </a:r>
            <a:r>
              <a:rPr lang="tr-TR" altLang="en-US" sz="2000" dirty="0" err="1" smtClean="0"/>
              <a:t>Kumanikus</a:t>
            </a:r>
            <a:r>
              <a:rPr lang="tr-TR" altLang="en-US" sz="2000" dirty="0" smtClean="0"/>
              <a:t>          c) Irk </a:t>
            </a:r>
            <a:r>
              <a:rPr lang="tr-TR" altLang="en-US" sz="2000" dirty="0" err="1" smtClean="0"/>
              <a:t>Bitig</a:t>
            </a:r>
            <a:r>
              <a:rPr lang="tr-TR" altLang="en-US" sz="2000" dirty="0" smtClean="0"/>
              <a:t>       </a:t>
            </a:r>
          </a:p>
          <a:p>
            <a:r>
              <a:rPr lang="tr-TR" altLang="en-US" sz="2000" dirty="0" smtClean="0"/>
              <a:t>d) </a:t>
            </a:r>
            <a:r>
              <a:rPr lang="tr-TR" altLang="en-US" sz="2000" dirty="0" err="1" smtClean="0"/>
              <a:t>Altun</a:t>
            </a:r>
            <a:r>
              <a:rPr lang="tr-TR" altLang="en-US" sz="2000" dirty="0" smtClean="0"/>
              <a:t> </a:t>
            </a:r>
            <a:r>
              <a:rPr lang="tr-TR" altLang="en-US" sz="2000" dirty="0" err="1" smtClean="0"/>
              <a:t>Yaruk</a:t>
            </a:r>
            <a:r>
              <a:rPr lang="tr-TR" altLang="en-US" sz="2000" dirty="0" smtClean="0"/>
              <a:t>        e) Kutadgu Bilig  </a:t>
            </a:r>
          </a:p>
          <a:p>
            <a:pPr marL="69850" indent="0">
              <a:buNone/>
            </a:pPr>
            <a:r>
              <a:rPr lang="tr-TR" altLang="en-US" sz="2000" b="1" dirty="0" smtClean="0"/>
              <a:t>12)Aşağıdakilerden hangisi Doğu (Çağatay) Türkçesine ait bir eserdir?</a:t>
            </a:r>
          </a:p>
          <a:p>
            <a:pPr>
              <a:buFont typeface="Wingdings 2" panose="05020102010507070707" pitchFamily="18" charset="2"/>
              <a:buNone/>
            </a:pPr>
            <a:r>
              <a:rPr lang="tr-TR" altLang="en-US" sz="2000" dirty="0" smtClean="0"/>
              <a:t>a) </a:t>
            </a:r>
            <a:r>
              <a:rPr lang="tr-TR" altLang="en-US" sz="2000" dirty="0" err="1" smtClean="0"/>
              <a:t>Kalyanamkara</a:t>
            </a:r>
            <a:r>
              <a:rPr lang="tr-TR" altLang="en-US" sz="2000" dirty="0" smtClean="0"/>
              <a:t> </a:t>
            </a:r>
            <a:r>
              <a:rPr lang="tr-TR" altLang="en-US" sz="2000" dirty="0" err="1" smtClean="0"/>
              <a:t>Papamkara</a:t>
            </a:r>
            <a:r>
              <a:rPr lang="tr-TR" altLang="en-US" sz="2000" dirty="0" smtClean="0"/>
              <a:t> Hikâyesi          b)</a:t>
            </a:r>
            <a:r>
              <a:rPr lang="tr-TR" altLang="en-US" sz="2000" dirty="0" err="1" smtClean="0"/>
              <a:t>Altun</a:t>
            </a:r>
            <a:r>
              <a:rPr lang="tr-TR" altLang="en-US" sz="2000" dirty="0" smtClean="0"/>
              <a:t> </a:t>
            </a:r>
            <a:r>
              <a:rPr lang="tr-TR" altLang="en-US" sz="2000" dirty="0" err="1" smtClean="0"/>
              <a:t>Yaruk</a:t>
            </a:r>
            <a:r>
              <a:rPr lang="tr-TR" altLang="en-US" sz="2000" dirty="0" smtClean="0"/>
              <a:t>                        </a:t>
            </a:r>
          </a:p>
          <a:p>
            <a:pPr>
              <a:buFont typeface="Wingdings 2" panose="05020102010507070707" pitchFamily="18" charset="2"/>
              <a:buNone/>
            </a:pPr>
            <a:r>
              <a:rPr lang="tr-TR" altLang="en-US" sz="2000" dirty="0" smtClean="0"/>
              <a:t>c)</a:t>
            </a:r>
            <a:r>
              <a:rPr lang="tr-TR" altLang="en-US" sz="2000" dirty="0" err="1" smtClean="0"/>
              <a:t>Dîvânu</a:t>
            </a:r>
            <a:r>
              <a:rPr lang="tr-TR" altLang="en-US" sz="2000" dirty="0" smtClean="0"/>
              <a:t> </a:t>
            </a:r>
            <a:r>
              <a:rPr lang="tr-TR" altLang="en-US" sz="2000" dirty="0" err="1" smtClean="0"/>
              <a:t>Lugâti't</a:t>
            </a:r>
            <a:r>
              <a:rPr lang="tr-TR" altLang="en-US" sz="2000" dirty="0" smtClean="0"/>
              <a:t>-Türk                   d) Irk </a:t>
            </a:r>
            <a:r>
              <a:rPr lang="tr-TR" altLang="en-US" sz="2000" dirty="0" err="1" smtClean="0"/>
              <a:t>Bitig</a:t>
            </a:r>
            <a:r>
              <a:rPr lang="tr-TR" altLang="en-US" sz="2000" dirty="0" smtClean="0"/>
              <a:t> </a:t>
            </a:r>
          </a:p>
          <a:p>
            <a:pPr>
              <a:buFont typeface="Wingdings 2" panose="05020102010507070707" pitchFamily="18" charset="2"/>
              <a:buNone/>
            </a:pPr>
            <a:r>
              <a:rPr lang="tr-TR" altLang="en-US" sz="2000" dirty="0" smtClean="0"/>
              <a:t>e) </a:t>
            </a:r>
            <a:r>
              <a:rPr lang="tr-TR" altLang="en-US" sz="2000" dirty="0" err="1" smtClean="0"/>
              <a:t>Muhakemetü’ı</a:t>
            </a:r>
            <a:r>
              <a:rPr lang="tr-TR" altLang="en-US" sz="2000" dirty="0" smtClean="0"/>
              <a:t>-</a:t>
            </a:r>
            <a:r>
              <a:rPr lang="tr-TR" altLang="en-US" sz="2000" dirty="0" err="1" smtClean="0"/>
              <a:t>Lugâteyn</a:t>
            </a:r>
            <a:r>
              <a:rPr lang="tr-TR" altLang="en-US" sz="2000" dirty="0" smtClean="0"/>
              <a:t>                                                                                </a:t>
            </a:r>
            <a:endParaRPr lang="tr-TR" altLang="en-US" sz="2000" dirty="0" smtClean="0"/>
          </a:p>
        </p:txBody>
      </p:sp>
      <p:sp>
        <p:nvSpPr>
          <p:cNvPr id="51204"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51205"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51206"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A6709A-DDFD-4D97-9E68-F06C3C24477B}" type="slidenum">
              <a:rPr lang="tr-TR" altLang="en-US">
                <a:solidFill>
                  <a:schemeClr val="accent1"/>
                </a:solidFill>
                <a:latin typeface="Calibri" panose="020F0502020204030204" pitchFamily="34" charset="0"/>
              </a:rPr>
              <a:pPr eaLnBrk="1" hangingPunct="1"/>
              <a:t>54</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Başlık"/>
          <p:cNvSpPr>
            <a:spLocks noGrp="1"/>
          </p:cNvSpPr>
          <p:nvPr>
            <p:ph type="title"/>
          </p:nvPr>
        </p:nvSpPr>
        <p:spPr>
          <a:xfrm>
            <a:off x="827088" y="765175"/>
            <a:ext cx="7561262" cy="719138"/>
          </a:xfrm>
        </p:spPr>
        <p:txBody>
          <a:bodyPr/>
          <a:lstStyle/>
          <a:p>
            <a:endParaRPr lang="en-US" altLang="en-US" smtClean="0"/>
          </a:p>
        </p:txBody>
      </p:sp>
      <p:sp>
        <p:nvSpPr>
          <p:cNvPr id="52227" name="2 İçerik Yer Tutucusu"/>
          <p:cNvSpPr>
            <a:spLocks noGrp="1"/>
          </p:cNvSpPr>
          <p:nvPr>
            <p:ph idx="1"/>
          </p:nvPr>
        </p:nvSpPr>
        <p:spPr>
          <a:xfrm>
            <a:off x="827088" y="1484313"/>
            <a:ext cx="7561262" cy="5040312"/>
          </a:xfrm>
        </p:spPr>
        <p:txBody>
          <a:bodyPr/>
          <a:lstStyle/>
          <a:p>
            <a:pPr>
              <a:buFont typeface="Wingdings 2" panose="05020102010507070707" pitchFamily="18" charset="2"/>
              <a:buNone/>
            </a:pPr>
            <a:r>
              <a:rPr lang="tr-TR" altLang="en-US" sz="2000" b="1" dirty="0" smtClean="0"/>
              <a:t>13)Aşağıdakilerden hangisi Batı Türkçesi Lehçe Grubu’nda yer almaz?</a:t>
            </a:r>
          </a:p>
          <a:p>
            <a:pPr>
              <a:buFont typeface="Wingdings 2" panose="05020102010507070707" pitchFamily="18" charset="2"/>
              <a:buNone/>
            </a:pPr>
            <a:r>
              <a:rPr lang="tr-TR" altLang="en-US" sz="2000" dirty="0" smtClean="0"/>
              <a:t>a)Azeri T. b)Türkmen T. c)Gagavuz T.  d)Türkiye T. e) Kazak T.</a:t>
            </a:r>
          </a:p>
          <a:p>
            <a:pPr>
              <a:buFont typeface="Wingdings 2" panose="05020102010507070707" pitchFamily="18" charset="2"/>
              <a:buNone/>
            </a:pPr>
            <a:r>
              <a:rPr lang="tr-TR" altLang="en-US" sz="2000" b="1" dirty="0" smtClean="0"/>
              <a:t>14)Aşağıdakilerden hangisinde Türkiye Türkçesinin tarihî devirleri sırasıyla verilmiştir?</a:t>
            </a:r>
          </a:p>
          <a:p>
            <a:pPr>
              <a:buFont typeface="Wingdings 2" panose="05020102010507070707" pitchFamily="18" charset="2"/>
              <a:buNone/>
            </a:pPr>
            <a:r>
              <a:rPr lang="tr-TR" altLang="en-US" sz="2000" dirty="0" smtClean="0"/>
              <a:t>a)Eski Anadolu-Osmanlı-Günümüz Türkiye Türkçesi    </a:t>
            </a:r>
          </a:p>
          <a:p>
            <a:pPr>
              <a:buFont typeface="Wingdings 2" panose="05020102010507070707" pitchFamily="18" charset="2"/>
              <a:buNone/>
            </a:pPr>
            <a:r>
              <a:rPr lang="tr-TR" altLang="en-US" sz="2000" dirty="0" smtClean="0"/>
              <a:t>b)Günümüz Türkiye Türkçesi- Eski Anadolu-Osmanlı     </a:t>
            </a:r>
          </a:p>
          <a:p>
            <a:pPr>
              <a:buFont typeface="Wingdings 2" panose="05020102010507070707" pitchFamily="18" charset="2"/>
              <a:buNone/>
            </a:pPr>
            <a:r>
              <a:rPr lang="tr-TR" altLang="en-US" sz="2000" dirty="0" smtClean="0"/>
              <a:t>c)Osmanlı-Günümüz Türkiye Türkçesi-Eski Anadolu      </a:t>
            </a:r>
          </a:p>
          <a:p>
            <a:pPr>
              <a:buFont typeface="Wingdings 2" panose="05020102010507070707" pitchFamily="18" charset="2"/>
              <a:buNone/>
            </a:pPr>
            <a:r>
              <a:rPr lang="tr-TR" altLang="en-US" sz="2000" dirty="0" smtClean="0"/>
              <a:t>d) Eski Anadolu-Günümüz Türkiye Türkçesi-Osmanlı    </a:t>
            </a:r>
          </a:p>
          <a:p>
            <a:pPr>
              <a:buFont typeface="Wingdings 2" panose="05020102010507070707" pitchFamily="18" charset="2"/>
              <a:buNone/>
            </a:pPr>
            <a:r>
              <a:rPr lang="tr-TR" altLang="en-US" sz="2000" dirty="0" smtClean="0"/>
              <a:t>e)Eski  Türkçe-Günümüz Türkiye Türkçesi-Osmanlı </a:t>
            </a:r>
          </a:p>
          <a:p>
            <a:pPr>
              <a:buFont typeface="Wingdings 2" panose="05020102010507070707" pitchFamily="18" charset="2"/>
              <a:buNone/>
            </a:pPr>
            <a:r>
              <a:rPr lang="tr-TR" altLang="en-US" sz="2000" b="1" dirty="0" smtClean="0"/>
              <a:t>15)Aşağıdakilerden hangisi Türklerin Kullandığı alfabelerden değildir?</a:t>
            </a:r>
          </a:p>
          <a:p>
            <a:pPr>
              <a:buFont typeface="Wingdings 2" panose="05020102010507070707" pitchFamily="18" charset="2"/>
              <a:buNone/>
            </a:pPr>
            <a:r>
              <a:rPr lang="tr-TR" altLang="en-US" sz="2000" dirty="0" smtClean="0"/>
              <a:t> a) Orhon      b) Uygur      c) Japon     d) Arap       e) Kiril</a:t>
            </a:r>
          </a:p>
          <a:p>
            <a:pPr>
              <a:buFont typeface="Wingdings 2" panose="05020102010507070707" pitchFamily="18" charset="2"/>
              <a:buNone/>
            </a:pPr>
            <a:r>
              <a:rPr lang="tr-TR" altLang="en-US" sz="2000" b="1" dirty="0" smtClean="0"/>
              <a:t>1B,2D,3B,4A,5D,6B,7B,8E,9A,10E,11B,12E,13E,14A,15C</a:t>
            </a:r>
          </a:p>
          <a:p>
            <a:pPr>
              <a:buFont typeface="Wingdings 2" panose="05020102010507070707" pitchFamily="18" charset="2"/>
              <a:buNone/>
            </a:pPr>
            <a:endParaRPr lang="tr-TR" altLang="en-US" sz="2000" b="1" dirty="0" smtClean="0"/>
          </a:p>
          <a:p>
            <a:pPr>
              <a:buFont typeface="Wingdings 2" panose="05020102010507070707" pitchFamily="18" charset="2"/>
              <a:buNone/>
            </a:pPr>
            <a:r>
              <a:rPr lang="tr-TR" altLang="en-US" sz="2000" dirty="0" smtClean="0"/>
              <a:t> </a:t>
            </a:r>
          </a:p>
          <a:p>
            <a:pPr>
              <a:buFont typeface="Wingdings 2" panose="05020102010507070707" pitchFamily="18" charset="2"/>
              <a:buNone/>
            </a:pPr>
            <a:r>
              <a:rPr lang="tr-TR" altLang="en-US" sz="2000" dirty="0" smtClean="0"/>
              <a:t> </a:t>
            </a:r>
            <a:r>
              <a:rPr lang="tr-TR" altLang="en-US" sz="2000" b="1" dirty="0" smtClean="0"/>
              <a:t> </a:t>
            </a:r>
            <a:endParaRPr lang="tr-TR" altLang="en-US" sz="2000" dirty="0" smtClean="0"/>
          </a:p>
        </p:txBody>
      </p:sp>
      <p:sp>
        <p:nvSpPr>
          <p:cNvPr id="52228"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52229"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52230"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9A4643-66C8-416C-8BF0-DE784D40CE65}" type="slidenum">
              <a:rPr lang="tr-TR" altLang="en-US">
                <a:solidFill>
                  <a:schemeClr val="accent1"/>
                </a:solidFill>
                <a:latin typeface="Calibri" panose="020F0502020204030204" pitchFamily="34" charset="0"/>
              </a:rPr>
              <a:pPr eaLnBrk="1" hangingPunct="1"/>
              <a:t>55</a:t>
            </a:fld>
            <a:endParaRPr lang="tr-TR" altLang="en-US">
              <a:solidFill>
                <a:schemeClr val="accent1"/>
              </a:solidFill>
              <a:latin typeface="Calibri" panose="020F050202020403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Başlık"/>
          <p:cNvSpPr>
            <a:spLocks noGrp="1"/>
          </p:cNvSpPr>
          <p:nvPr>
            <p:ph type="title"/>
          </p:nvPr>
        </p:nvSpPr>
        <p:spPr>
          <a:xfrm>
            <a:off x="827088" y="765175"/>
            <a:ext cx="7561262" cy="719138"/>
          </a:xfrm>
        </p:spPr>
        <p:txBody>
          <a:bodyPr/>
          <a:lstStyle/>
          <a:p>
            <a:pPr eaLnBrk="1" hangingPunct="1"/>
            <a:endParaRPr lang="tr-TR" altLang="tr-TR" smtClean="0"/>
          </a:p>
        </p:txBody>
      </p:sp>
      <p:sp>
        <p:nvSpPr>
          <p:cNvPr id="58371" name="2 İçerik Yer Tutucusu"/>
          <p:cNvSpPr>
            <a:spLocks noGrp="1"/>
          </p:cNvSpPr>
          <p:nvPr>
            <p:ph idx="1"/>
          </p:nvPr>
        </p:nvSpPr>
        <p:spPr>
          <a:xfrm>
            <a:off x="827088" y="1484313"/>
            <a:ext cx="7561262" cy="4681537"/>
          </a:xfrm>
        </p:spPr>
        <p:txBody>
          <a:bodyPr/>
          <a:lstStyle/>
          <a:p>
            <a:pPr eaLnBrk="1" hangingPunct="1">
              <a:buFont typeface="Wingdings 2" panose="05020102010507070707" pitchFamily="18" charset="2"/>
              <a:buNone/>
            </a:pPr>
            <a:endParaRPr lang="tr-TR" altLang="tr-TR" dirty="0" smtClean="0">
              <a:solidFill>
                <a:srgbClr val="FF0000"/>
              </a:solidFill>
              <a:latin typeface="Times New Roman" panose="02020603050405020304" pitchFamily="18" charset="0"/>
              <a:cs typeface="Times New Roman" panose="02020603050405020304" pitchFamily="18" charset="0"/>
            </a:endParaRPr>
          </a:p>
          <a:p>
            <a:pPr eaLnBrk="1" hangingPunct="1"/>
            <a:r>
              <a:rPr lang="tr-TR" altLang="tr-TR" dirty="0" smtClean="0">
                <a:latin typeface="Times New Roman" panose="02020603050405020304" pitchFamily="18" charset="0"/>
                <a:cs typeface="Times New Roman" panose="02020603050405020304" pitchFamily="18" charset="0"/>
              </a:rPr>
              <a:t>Eski Türkçe Göktürk, Uygur ve </a:t>
            </a:r>
            <a:r>
              <a:rPr lang="tr-TR" altLang="tr-TR" dirty="0" err="1" smtClean="0">
                <a:latin typeface="Times New Roman" panose="02020603050405020304" pitchFamily="18" charset="0"/>
                <a:cs typeface="Times New Roman" panose="02020603050405020304" pitchFamily="18" charset="0"/>
              </a:rPr>
              <a:t>Karahanlı</a:t>
            </a:r>
            <a:r>
              <a:rPr lang="tr-TR" altLang="tr-TR" dirty="0" smtClean="0">
                <a:latin typeface="Times New Roman" panose="02020603050405020304" pitchFamily="18" charset="0"/>
                <a:cs typeface="Times New Roman" panose="02020603050405020304" pitchFamily="18" charset="0"/>
              </a:rPr>
              <a:t> Dönemlerini içine alır.</a:t>
            </a:r>
          </a:p>
          <a:p>
            <a:pPr eaLnBrk="1" hangingPunct="1"/>
            <a:r>
              <a:rPr lang="tr-TR" altLang="tr-TR" dirty="0" smtClean="0">
                <a:latin typeface="Times New Roman" panose="02020603050405020304" pitchFamily="18" charset="0"/>
                <a:cs typeface="Times New Roman" panose="02020603050405020304" pitchFamily="18" charset="0"/>
              </a:rPr>
              <a:t>Birbirinden ayrı bölgelerde yeni kültür merkezleri kuran bütün Türkler, hangi boydan olursa olsun hep bu yazı dilini kullanmışlardır.</a:t>
            </a:r>
          </a:p>
          <a:p>
            <a:pPr eaLnBrk="1" hangingPunct="1"/>
            <a:r>
              <a:rPr lang="tr-TR" altLang="en-US" dirty="0" smtClean="0">
                <a:latin typeface="Times New Roman" panose="02020603050405020304" pitchFamily="18" charset="0"/>
                <a:cs typeface="Times New Roman" panose="02020603050405020304" pitchFamily="18" charset="0"/>
              </a:rPr>
              <a:t>Bu dönem, Türkçenin bütün dönemleri hesaba katıldığında hem ses ve biçim bilgisi hem de söz varlığı bakımından en saf ve duru dönemidir.</a:t>
            </a:r>
          </a:p>
          <a:p>
            <a:pPr eaLnBrk="1" hangingPunct="1"/>
            <a:endParaRPr lang="tr-TR" altLang="tr-TR" dirty="0" smtClean="0"/>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6</a:t>
            </a:fld>
            <a:endParaRPr lang="tr-TR" altLang="en-US"/>
          </a:p>
        </p:txBody>
      </p:sp>
    </p:spTree>
    <p:extLst>
      <p:ext uri="{BB962C8B-B14F-4D97-AF65-F5344CB8AC3E}">
        <p14:creationId xmlns="" xmlns:p14="http://schemas.microsoft.com/office/powerpoint/2010/main" val="26987452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Başlık"/>
          <p:cNvSpPr>
            <a:spLocks noGrp="1"/>
          </p:cNvSpPr>
          <p:nvPr>
            <p:ph type="title"/>
          </p:nvPr>
        </p:nvSpPr>
        <p:spPr>
          <a:xfrm>
            <a:off x="755650" y="908050"/>
            <a:ext cx="7561263" cy="576263"/>
          </a:xfrm>
        </p:spPr>
        <p:txBody>
          <a:bodyPr/>
          <a:lstStyle/>
          <a:p>
            <a:pPr eaLnBrk="1" hangingPunct="1"/>
            <a:endParaRPr lang="tr-TR" altLang="tr-TR" sz="3200" smtClean="0"/>
          </a:p>
        </p:txBody>
      </p:sp>
      <p:sp>
        <p:nvSpPr>
          <p:cNvPr id="59395" name="2 İçerik Yer Tutucusu"/>
          <p:cNvSpPr>
            <a:spLocks noGrp="1"/>
          </p:cNvSpPr>
          <p:nvPr>
            <p:ph idx="1"/>
          </p:nvPr>
        </p:nvSpPr>
        <p:spPr>
          <a:xfrm>
            <a:off x="827088" y="1773238"/>
            <a:ext cx="7561262" cy="4392612"/>
          </a:xfrm>
        </p:spPr>
        <p:txBody>
          <a:bodyPr/>
          <a:lstStyle/>
          <a:p>
            <a:pPr marL="69850" indent="0" eaLnBrk="1" hangingPunct="1">
              <a:buNone/>
            </a:pPr>
            <a:r>
              <a:rPr lang="tr-TR" altLang="tr-TR" b="1" dirty="0" smtClean="0"/>
              <a:t>a) Göktürk Dönemi </a:t>
            </a:r>
            <a:endParaRPr lang="tr-TR" altLang="tr-TR" dirty="0" smtClean="0">
              <a:latin typeface="Times New Roman" panose="02020603050405020304" pitchFamily="18" charset="0"/>
              <a:cs typeface="Times New Roman" panose="02020603050405020304" pitchFamily="18" charset="0"/>
            </a:endParaRPr>
          </a:p>
          <a:p>
            <a:pPr eaLnBrk="1" hangingPunct="1"/>
            <a:r>
              <a:rPr lang="tr-TR" altLang="tr-TR" dirty="0" smtClean="0">
                <a:latin typeface="Times New Roman" panose="02020603050405020304" pitchFamily="18" charset="0"/>
                <a:cs typeface="Times New Roman" panose="02020603050405020304" pitchFamily="18" charset="0"/>
              </a:rPr>
              <a:t>Bengü taşların en meşhurları Kül </a:t>
            </a:r>
            <a:r>
              <a:rPr lang="tr-TR" altLang="tr-TR" dirty="0" err="1" smtClean="0">
                <a:latin typeface="Times New Roman" panose="02020603050405020304" pitchFamily="18" charset="0"/>
                <a:cs typeface="Times New Roman" panose="02020603050405020304" pitchFamily="18" charset="0"/>
              </a:rPr>
              <a:t>Tigin</a:t>
            </a:r>
            <a:r>
              <a:rPr lang="tr-TR" altLang="tr-TR" dirty="0" smtClean="0">
                <a:latin typeface="Times New Roman" panose="02020603050405020304" pitchFamily="18" charset="0"/>
                <a:cs typeface="Times New Roman" panose="02020603050405020304" pitchFamily="18" charset="0"/>
              </a:rPr>
              <a:t>, Bilge Kağan, </a:t>
            </a:r>
            <a:r>
              <a:rPr lang="tr-TR" altLang="tr-TR" dirty="0" err="1" smtClean="0">
                <a:latin typeface="Times New Roman" panose="02020603050405020304" pitchFamily="18" charset="0"/>
                <a:cs typeface="Times New Roman" panose="02020603050405020304" pitchFamily="18" charset="0"/>
              </a:rPr>
              <a:t>Tonyukuk</a:t>
            </a:r>
            <a:r>
              <a:rPr lang="tr-TR" altLang="tr-TR" dirty="0" smtClean="0">
                <a:latin typeface="Times New Roman" panose="02020603050405020304" pitchFamily="18" charset="0"/>
                <a:cs typeface="Times New Roman" panose="02020603050405020304" pitchFamily="18" charset="0"/>
              </a:rPr>
              <a:t> adına diktirilen ve Göktürk Yazıtları (Orhun Abideleri) adıyla bilinenlerdir.</a:t>
            </a:r>
          </a:p>
          <a:p>
            <a:pPr eaLnBrk="1" hangingPunct="1"/>
            <a:r>
              <a:rPr lang="tr-TR" altLang="tr-TR" dirty="0" smtClean="0">
                <a:latin typeface="Times New Roman" panose="02020603050405020304" pitchFamily="18" charset="0"/>
                <a:cs typeface="Times New Roman" panose="02020603050405020304" pitchFamily="18" charset="0"/>
              </a:rPr>
              <a:t>Göktürklerin  icadı olan Göktürk alfabesiyle taşlar (</a:t>
            </a:r>
            <a:r>
              <a:rPr lang="tr-TR" altLang="tr-TR" dirty="0" err="1" smtClean="0">
                <a:latin typeface="Times New Roman" panose="02020603050405020304" pitchFamily="18" charset="0"/>
                <a:cs typeface="Times New Roman" panose="02020603050405020304" pitchFamily="18" charset="0"/>
              </a:rPr>
              <a:t>bengü</a:t>
            </a:r>
            <a:r>
              <a:rPr lang="tr-TR" altLang="tr-TR" dirty="0" smtClean="0">
                <a:latin typeface="Times New Roman" panose="02020603050405020304" pitchFamily="18" charset="0"/>
                <a:cs typeface="Times New Roman" panose="02020603050405020304" pitchFamily="18" charset="0"/>
              </a:rPr>
              <a:t> taşlar) üzerine yazılmıştır.</a:t>
            </a:r>
          </a:p>
          <a:p>
            <a:pPr eaLnBrk="1" hangingPunct="1"/>
            <a:r>
              <a:rPr lang="tr-TR" altLang="tr-TR" dirty="0" smtClean="0">
                <a:latin typeface="Times New Roman" panose="02020603050405020304" pitchFamily="18" charset="0"/>
                <a:cs typeface="Times New Roman" panose="02020603050405020304" pitchFamily="18" charset="0"/>
              </a:rPr>
              <a:t>Orhun </a:t>
            </a:r>
            <a:r>
              <a:rPr lang="tr-TR" altLang="tr-TR" dirty="0" err="1" smtClean="0">
                <a:latin typeface="Times New Roman" panose="02020603050405020304" pitchFamily="18" charset="0"/>
                <a:cs typeface="Times New Roman" panose="02020603050405020304" pitchFamily="18" charset="0"/>
              </a:rPr>
              <a:t>Âbideleri</a:t>
            </a:r>
            <a:r>
              <a:rPr lang="tr-TR" altLang="tr-TR" dirty="0" smtClean="0">
                <a:latin typeface="Times New Roman" panose="02020603050405020304" pitchFamily="18" charset="0"/>
                <a:cs typeface="Times New Roman" panose="02020603050405020304" pitchFamily="18" charset="0"/>
              </a:rPr>
              <a:t>, Türkçenin ilk yazılı belgeleridir.</a:t>
            </a: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7</a:t>
            </a:fld>
            <a:endParaRPr lang="tr-TR" altLang="en-US"/>
          </a:p>
        </p:txBody>
      </p:sp>
    </p:spTree>
    <p:extLst>
      <p:ext uri="{BB962C8B-B14F-4D97-AF65-F5344CB8AC3E}">
        <p14:creationId xmlns="" xmlns:p14="http://schemas.microsoft.com/office/powerpoint/2010/main" val="17592441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Başlık"/>
          <p:cNvSpPr>
            <a:spLocks noGrp="1"/>
          </p:cNvSpPr>
          <p:nvPr>
            <p:ph type="title"/>
          </p:nvPr>
        </p:nvSpPr>
        <p:spPr>
          <a:xfrm>
            <a:off x="827088" y="765175"/>
            <a:ext cx="7561262" cy="719138"/>
          </a:xfrm>
        </p:spPr>
        <p:txBody>
          <a:bodyPr/>
          <a:lstStyle/>
          <a:p>
            <a:endParaRPr lang="en-US" altLang="en-US" smtClean="0"/>
          </a:p>
        </p:txBody>
      </p:sp>
      <p:sp>
        <p:nvSpPr>
          <p:cNvPr id="60419" name="2 İçerik Yer Tutucusu"/>
          <p:cNvSpPr>
            <a:spLocks noGrp="1"/>
          </p:cNvSpPr>
          <p:nvPr>
            <p:ph idx="1"/>
          </p:nvPr>
        </p:nvSpPr>
        <p:spPr>
          <a:xfrm>
            <a:off x="827088" y="1557338"/>
            <a:ext cx="7561262" cy="4608512"/>
          </a:xfrm>
        </p:spPr>
        <p:txBody>
          <a:bodyPr/>
          <a:lstStyle/>
          <a:p>
            <a:endParaRPr lang="tr-TR" altLang="en-US" smtClean="0"/>
          </a:p>
          <a:p>
            <a:r>
              <a:rPr lang="tr-TR" altLang="en-US" smtClean="0">
                <a:latin typeface="Times New Roman" panose="02020603050405020304" pitchFamily="18" charset="0"/>
                <a:cs typeface="Times New Roman" panose="02020603050405020304" pitchFamily="18" charset="0"/>
              </a:rPr>
              <a:t>Çoyrın Bengü Taşı’nın 687-692 yıllarında dikildiği tahmin edilmektedir. Eğer bu tahmin doğruysa altı satırlık bu taş, Türkçe yazılmış olan ve Köktürk harflerinin kullanılmış bulunduğu ilk metin olmaktadır.</a:t>
            </a:r>
          </a:p>
          <a:p>
            <a:r>
              <a:rPr lang="tr-TR" altLang="en-US" smtClean="0">
                <a:latin typeface="Times New Roman" panose="02020603050405020304" pitchFamily="18" charset="0"/>
                <a:cs typeface="Times New Roman" panose="02020603050405020304" pitchFamily="18" charset="0"/>
              </a:rPr>
              <a:t>Kazakistan’da </a:t>
            </a:r>
            <a:r>
              <a:rPr lang="tr-TR" altLang="en-US" i="1" smtClean="0">
                <a:latin typeface="Times New Roman" panose="02020603050405020304" pitchFamily="18" charset="0"/>
                <a:cs typeface="Times New Roman" panose="02020603050405020304" pitchFamily="18" charset="0"/>
              </a:rPr>
              <a:t>Esik</a:t>
            </a:r>
            <a:r>
              <a:rPr lang="tr-TR" altLang="en-US" smtClean="0">
                <a:latin typeface="Times New Roman" panose="02020603050405020304" pitchFamily="18" charset="0"/>
                <a:cs typeface="Times New Roman" panose="02020603050405020304" pitchFamily="18" charset="0"/>
              </a:rPr>
              <a:t> Kurganı’ndan (Altın Elbiseli Adam) çıkan bakır tas üzerindeki Köktürk işaretli kısa yazının okunuşu doğrulanırsa Türk yazı dilinin belgeleri Çoyrın (Çoyr) Bengü Taşı’ndan 1200 yıl kadar daha önceye gidecek, demektir.	    </a:t>
            </a:r>
          </a:p>
          <a:p>
            <a:endParaRPr lang="tr-TR" altLang="en-US" smtClean="0"/>
          </a:p>
        </p:txBody>
      </p:sp>
      <p:sp>
        <p:nvSpPr>
          <p:cNvPr id="60420" name="3 Veri Yer Tutucusu"/>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tr-TR" smtClean="0">
                <a:solidFill>
                  <a:srgbClr val="FEFEFE"/>
                </a:solidFill>
                <a:latin typeface="Calibri" panose="020F0502020204030204" pitchFamily="34" charset="0"/>
              </a:rPr>
              <a:t>TÜRK DİLİ - 2019</a:t>
            </a:r>
            <a:endParaRPr lang="tr-TR" altLang="tr-TR" smtClean="0">
              <a:solidFill>
                <a:srgbClr val="FEFEFE"/>
              </a:solidFill>
              <a:latin typeface="Calibri" panose="020F0502020204030204" pitchFamily="34" charset="0"/>
            </a:endParaRPr>
          </a:p>
        </p:txBody>
      </p:sp>
      <p:sp>
        <p:nvSpPr>
          <p:cNvPr id="60421" name="4 Altbilgi Yer Tutucusu"/>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tr-TR" altLang="en-US" smtClean="0">
                <a:solidFill>
                  <a:schemeClr val="accent1"/>
                </a:solidFill>
                <a:latin typeface="Calibri" panose="020F0502020204030204" pitchFamily="34" charset="0"/>
              </a:rPr>
              <a:t>Çukurova Üniversitesi Türk Dili Bölümü</a:t>
            </a:r>
          </a:p>
        </p:txBody>
      </p:sp>
      <p:sp>
        <p:nvSpPr>
          <p:cNvPr id="60422" name="5 Slayt Numarası Yer Tutucusu"/>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38D356-ACE6-46FD-AA6F-285AC9EF9865}" type="slidenum">
              <a:rPr lang="tr-TR" altLang="en-US">
                <a:solidFill>
                  <a:schemeClr val="accent1"/>
                </a:solidFill>
                <a:latin typeface="Calibri" panose="020F0502020204030204" pitchFamily="34" charset="0"/>
              </a:rPr>
              <a:pPr eaLnBrk="1" hangingPunct="1"/>
              <a:t>8</a:t>
            </a:fld>
            <a:endParaRPr lang="tr-TR" altLang="en-US">
              <a:solidFill>
                <a:schemeClr val="accent1"/>
              </a:solidFill>
              <a:latin typeface="Calibri" panose="020F0502020204030204" pitchFamily="34" charset="0"/>
            </a:endParaRPr>
          </a:p>
        </p:txBody>
      </p:sp>
    </p:spTree>
    <p:extLst>
      <p:ext uri="{BB962C8B-B14F-4D97-AF65-F5344CB8AC3E}">
        <p14:creationId xmlns="" xmlns:p14="http://schemas.microsoft.com/office/powerpoint/2010/main" val="4603711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Başlık"/>
          <p:cNvSpPr>
            <a:spLocks noGrp="1"/>
          </p:cNvSpPr>
          <p:nvPr>
            <p:ph type="title"/>
          </p:nvPr>
        </p:nvSpPr>
        <p:spPr>
          <a:xfrm>
            <a:off x="900113" y="1196975"/>
            <a:ext cx="7561262" cy="719138"/>
          </a:xfrm>
        </p:spPr>
        <p:txBody>
          <a:bodyPr/>
          <a:lstStyle/>
          <a:p>
            <a:pPr eaLnBrk="1" hangingPunct="1"/>
            <a:endParaRPr lang="tr-TR" altLang="tr-TR" sz="3200" smtClean="0"/>
          </a:p>
        </p:txBody>
      </p:sp>
      <p:sp>
        <p:nvSpPr>
          <p:cNvPr id="61443" name="2 İçerik Yer Tutucusu"/>
          <p:cNvSpPr>
            <a:spLocks noGrp="1"/>
          </p:cNvSpPr>
          <p:nvPr>
            <p:ph idx="1"/>
          </p:nvPr>
        </p:nvSpPr>
        <p:spPr>
          <a:xfrm>
            <a:off x="827088" y="1916113"/>
            <a:ext cx="7561262" cy="4249737"/>
          </a:xfrm>
        </p:spPr>
        <p:txBody>
          <a:bodyPr/>
          <a:lstStyle/>
          <a:p>
            <a:pPr marL="69850" indent="0" eaLnBrk="1" hangingPunct="1">
              <a:buNone/>
            </a:pPr>
            <a:r>
              <a:rPr lang="tr-TR" altLang="tr-TR" b="1" dirty="0" smtClean="0">
                <a:latin typeface="Times New Roman" panose="02020603050405020304" pitchFamily="18" charset="0"/>
                <a:cs typeface="Times New Roman" panose="02020603050405020304" pitchFamily="18" charset="0"/>
              </a:rPr>
              <a:t>b) Uygur Dönemi</a:t>
            </a:r>
            <a:endParaRPr lang="tr-TR" altLang="tr-TR" dirty="0" smtClean="0">
              <a:latin typeface="Times New Roman" panose="02020603050405020304" pitchFamily="18" charset="0"/>
              <a:cs typeface="Times New Roman" panose="02020603050405020304" pitchFamily="18" charset="0"/>
            </a:endParaRPr>
          </a:p>
          <a:p>
            <a:pPr eaLnBrk="1" hangingPunct="1"/>
            <a:r>
              <a:rPr lang="tr-TR" altLang="tr-TR" dirty="0" smtClean="0">
                <a:latin typeface="Times New Roman" panose="02020603050405020304" pitchFamily="18" charset="0"/>
                <a:cs typeface="Times New Roman" panose="02020603050405020304" pitchFamily="18" charset="0"/>
              </a:rPr>
              <a:t>Göktürk Devleti yıkıldıktan sonra tarih sahnesinde Uygurlar görülür. </a:t>
            </a:r>
          </a:p>
          <a:p>
            <a:pPr eaLnBrk="1" hangingPunct="1"/>
            <a:r>
              <a:rPr lang="tr-TR" altLang="tr-TR" dirty="0" smtClean="0">
                <a:latin typeface="Times New Roman" panose="02020603050405020304" pitchFamily="18" charset="0"/>
                <a:cs typeface="Times New Roman" panose="02020603050405020304" pitchFamily="18" charset="0"/>
              </a:rPr>
              <a:t>Yeni bir din arayışıyla Budizm'i benimseyen Uygurlar; Uygur yazısı ve Mani-</a:t>
            </a:r>
            <a:r>
              <a:rPr lang="tr-TR" altLang="tr-TR" dirty="0" err="1" smtClean="0">
                <a:latin typeface="Times New Roman" panose="02020603050405020304" pitchFamily="18" charset="0"/>
                <a:cs typeface="Times New Roman" panose="02020603050405020304" pitchFamily="18" charset="0"/>
              </a:rPr>
              <a:t>Brahmi</a:t>
            </a:r>
            <a:r>
              <a:rPr lang="tr-TR" altLang="tr-TR" dirty="0" smtClean="0">
                <a:latin typeface="Times New Roman" panose="02020603050405020304" pitchFamily="18" charset="0"/>
                <a:cs typeface="Times New Roman" panose="02020603050405020304" pitchFamily="18" charset="0"/>
              </a:rPr>
              <a:t> yazılarıyla taş, kâğıt  ve kütük üzerine yazılmış çeşitli eserler bırakmışlardır.</a:t>
            </a:r>
          </a:p>
        </p:txBody>
      </p:sp>
      <p:sp>
        <p:nvSpPr>
          <p:cNvPr id="2" name="Veri Yer Tutucusu 1"/>
          <p:cNvSpPr>
            <a:spLocks noGrp="1"/>
          </p:cNvSpPr>
          <p:nvPr>
            <p:ph type="dt" sz="half" idx="10"/>
          </p:nvPr>
        </p:nvSpPr>
        <p:spPr/>
        <p:txBody>
          <a:bodyPr/>
          <a:lstStyle/>
          <a:p>
            <a:pPr>
              <a:defRPr/>
            </a:pPr>
            <a:r>
              <a:rPr lang="en-US" altLang="tr-TR" smtClean="0"/>
              <a:t>TÜRK DİLİ - 2019</a:t>
            </a:r>
            <a:endParaRPr lang="tr-TR" altLang="tr-TR"/>
          </a:p>
        </p:txBody>
      </p:sp>
      <p:sp>
        <p:nvSpPr>
          <p:cNvPr id="3" name="Altbilgi Yer Tutucusu 2"/>
          <p:cNvSpPr>
            <a:spLocks noGrp="1"/>
          </p:cNvSpPr>
          <p:nvPr>
            <p:ph type="ftr" sz="quarter" idx="11"/>
          </p:nvPr>
        </p:nvSpPr>
        <p:spPr/>
        <p:txBody>
          <a:bodyPr/>
          <a:lstStyle/>
          <a:p>
            <a:pPr>
              <a:defRPr/>
            </a:pPr>
            <a:r>
              <a:rPr lang="tr-TR" smtClean="0"/>
              <a:t>Çukurova Üniversitesi Türk Dili Bölümü</a:t>
            </a:r>
            <a:endParaRPr lang="tr-TR"/>
          </a:p>
        </p:txBody>
      </p:sp>
      <p:sp>
        <p:nvSpPr>
          <p:cNvPr id="4" name="Slayt Numarası Yer Tutucusu 3"/>
          <p:cNvSpPr>
            <a:spLocks noGrp="1"/>
          </p:cNvSpPr>
          <p:nvPr>
            <p:ph type="sldNum" sz="quarter" idx="12"/>
          </p:nvPr>
        </p:nvSpPr>
        <p:spPr/>
        <p:txBody>
          <a:bodyPr/>
          <a:lstStyle/>
          <a:p>
            <a:fld id="{44D0852E-1015-4CCD-AD65-F2D9910A0E21}" type="slidenum">
              <a:rPr lang="tr-TR" altLang="en-US" smtClean="0"/>
              <a:pPr/>
              <a:t>9</a:t>
            </a:fld>
            <a:endParaRPr lang="tr-TR" altLang="en-US"/>
          </a:p>
        </p:txBody>
      </p:sp>
    </p:spTree>
    <p:extLst>
      <p:ext uri="{BB962C8B-B14F-4D97-AF65-F5344CB8AC3E}">
        <p14:creationId xmlns="" xmlns:p14="http://schemas.microsoft.com/office/powerpoint/2010/main" val="1658624053"/>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Doğ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AE90C0782D2B124E8B56F6681AC54098" ma:contentTypeVersion="0" ma:contentTypeDescription="Yeni belge oluşturun." ma:contentTypeScope="" ma:versionID="82e614a504432f7cb45c58b6b619f514">
  <xsd:schema xmlns:xsd="http://www.w3.org/2001/XMLSchema" xmlns:xs="http://www.w3.org/2001/XMLSchema" xmlns:p="http://schemas.microsoft.com/office/2006/metadata/properties" targetNamespace="http://schemas.microsoft.com/office/2006/metadata/properties" ma:root="true" ma:fieldsID="68a2fbe66a6f6f184fc86b4e9f7506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E632CF-E6ED-455B-9C8D-3209A89174C3}"/>
</file>

<file path=customXml/itemProps2.xml><?xml version="1.0" encoding="utf-8"?>
<ds:datastoreItem xmlns:ds="http://schemas.openxmlformats.org/officeDocument/2006/customXml" ds:itemID="{C4CF1E53-3EE1-4BBC-BDD8-3A26546F5D43}"/>
</file>

<file path=customXml/itemProps3.xml><?xml version="1.0" encoding="utf-8"?>
<ds:datastoreItem xmlns:ds="http://schemas.openxmlformats.org/officeDocument/2006/customXml" ds:itemID="{46C26B0F-4BB8-4E89-9037-9D55D6F4E354}"/>
</file>

<file path=docProps/app.xml><?xml version="1.0" encoding="utf-8"?>
<Properties xmlns="http://schemas.openxmlformats.org/officeDocument/2006/extended-properties" xmlns:vt="http://schemas.openxmlformats.org/officeDocument/2006/docPropsVTypes">
  <Template/>
  <TotalTime>1336</TotalTime>
  <Words>4061</Words>
  <Application>Microsoft Office PowerPoint</Application>
  <PresentationFormat>Ekran Gösterisi (4:3)</PresentationFormat>
  <Paragraphs>443</Paragraphs>
  <Slides>55</Slides>
  <Notes>0</Notes>
  <HiddenSlides>0</HiddenSlides>
  <MMClips>0</MMClips>
  <ScaleCrop>false</ScaleCrop>
  <HeadingPairs>
    <vt:vector size="4" baseType="variant">
      <vt:variant>
        <vt:lpstr>Tema</vt:lpstr>
      </vt:variant>
      <vt:variant>
        <vt:i4>1</vt:i4>
      </vt:variant>
      <vt:variant>
        <vt:lpstr>Slayt Başlıkları</vt:lpstr>
      </vt:variant>
      <vt:variant>
        <vt:i4>55</vt:i4>
      </vt:variant>
    </vt:vector>
  </HeadingPairs>
  <TitlesOfParts>
    <vt:vector size="56" baseType="lpstr">
      <vt:lpstr>Austin</vt:lpstr>
      <vt:lpstr>Türk Dili-I</vt:lpstr>
      <vt:lpstr>TÜRK DİLİNİN GELİŞMESİ VE TARİHÎ DÖNEMLERİ </vt:lpstr>
      <vt:lpstr>  I-TÜRKÇENİN TARİHÎ DÖNEMLERİ</vt:lpstr>
      <vt:lpstr> </vt:lpstr>
      <vt:lpstr>  </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                   </vt:lpstr>
      <vt:lpstr>Slayt 22</vt:lpstr>
      <vt:lpstr>              A) TÜRK YAZI DİLİNİN TARİHÎ GELİŞİMİ </vt:lpstr>
      <vt:lpstr>Slayt 24</vt:lpstr>
      <vt:lpstr>Slayt 25</vt:lpstr>
      <vt:lpstr>                </vt:lpstr>
      <vt:lpstr>    </vt:lpstr>
      <vt:lpstr>Slayt 28</vt:lpstr>
      <vt:lpstr>Slayt 29</vt:lpstr>
      <vt:lpstr>               </vt:lpstr>
      <vt:lpstr>Slayt 31</vt:lpstr>
      <vt:lpstr>                                   B) TÜRKİYE TÜRKÇESİ </vt:lpstr>
      <vt:lpstr>Slayt 33</vt:lpstr>
      <vt:lpstr>Slayt 34</vt:lpstr>
      <vt:lpstr>Slayt 35</vt:lpstr>
      <vt:lpstr>Slayt 36</vt:lpstr>
      <vt:lpstr>Slayt 37</vt:lpstr>
      <vt:lpstr>Slayt 38</vt:lpstr>
      <vt:lpstr>Slayt 39</vt:lpstr>
      <vt:lpstr>Slayt 40</vt:lpstr>
      <vt:lpstr>  </vt:lpstr>
      <vt:lpstr>Slayt 42</vt:lpstr>
      <vt:lpstr>Slayt 43</vt:lpstr>
      <vt:lpstr>Slayt 44</vt:lpstr>
      <vt:lpstr>Slayt 45</vt:lpstr>
      <vt:lpstr>  III-TÜRKLERİN KULLANDIĞI ÖNEMLİ ALFABELER</vt:lpstr>
      <vt:lpstr> </vt:lpstr>
      <vt:lpstr>Slayt 48</vt:lpstr>
      <vt:lpstr>Slayt 49</vt:lpstr>
      <vt:lpstr>Slayt 50</vt:lpstr>
      <vt:lpstr>      KONUYLA İLGİLİ SORULAR</vt:lpstr>
      <vt:lpstr>Slayt 52</vt:lpstr>
      <vt:lpstr>Slayt 53</vt:lpstr>
      <vt:lpstr>Slayt 54</vt:lpstr>
      <vt:lpstr>Slayt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Esin Ünal</dc:creator>
  <cp:lastModifiedBy>ADMIN</cp:lastModifiedBy>
  <cp:revision>239</cp:revision>
  <dcterms:created xsi:type="dcterms:W3CDTF">2012-06-19T12:58:15Z</dcterms:created>
  <dcterms:modified xsi:type="dcterms:W3CDTF">2022-10-09T20:59:09Z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0x010100AE90C0782D2B124E8B56F6681AC54098</vt:lpwstr>
  </property>
</Properties>
</file>