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63.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theme/themeOverride1.xml" ContentType="application/vnd.openxmlformats-officedocument.themeOverrid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5"/>
  </p:notesMasterIdLst>
  <p:sldIdLst>
    <p:sldId id="288" r:id="rId2"/>
    <p:sldId id="340" r:id="rId3"/>
    <p:sldId id="290" r:id="rId4"/>
    <p:sldId id="341" r:id="rId5"/>
    <p:sldId id="342" r:id="rId6"/>
    <p:sldId id="291" r:id="rId7"/>
    <p:sldId id="338" r:id="rId8"/>
    <p:sldId id="343" r:id="rId9"/>
    <p:sldId id="292" r:id="rId10"/>
    <p:sldId id="344" r:id="rId11"/>
    <p:sldId id="345" r:id="rId12"/>
    <p:sldId id="346" r:id="rId13"/>
    <p:sldId id="347" r:id="rId14"/>
    <p:sldId id="348" r:id="rId15"/>
    <p:sldId id="293" r:id="rId16"/>
    <p:sldId id="355" r:id="rId17"/>
    <p:sldId id="295" r:id="rId18"/>
    <p:sldId id="296" r:id="rId19"/>
    <p:sldId id="299" r:id="rId20"/>
    <p:sldId id="350" r:id="rId21"/>
    <p:sldId id="319" r:id="rId22"/>
    <p:sldId id="318" r:id="rId23"/>
    <p:sldId id="351" r:id="rId24"/>
    <p:sldId id="316" r:id="rId25"/>
    <p:sldId id="352" r:id="rId26"/>
    <p:sldId id="353" r:id="rId27"/>
    <p:sldId id="354"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2" r:id="rId6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CC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583" autoAdjust="0"/>
    <p:restoredTop sz="94671" autoAdjust="0"/>
  </p:normalViewPr>
  <p:slideViewPr>
    <p:cSldViewPr>
      <p:cViewPr varScale="1">
        <p:scale>
          <a:sx n="73" d="100"/>
          <a:sy n="73" d="100"/>
        </p:scale>
        <p:origin x="-174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33" d="100"/>
          <a:sy n="33" d="100"/>
        </p:scale>
        <p:origin x="-100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294F09B-D410-4A9B-BD1B-67D22BAC48D7}" type="datetimeFigureOut">
              <a:rPr lang="tr-TR"/>
              <a:pPr>
                <a:defRPr/>
              </a:pPr>
              <a:t>03.12.2022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tr-TR" noProof="0"/>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4729D96-BBDF-455C-A250-37EBBC973777}" type="slidenum">
              <a:rPr lang="tr-TR" altLang="en-US"/>
              <a:pPr/>
              <a:t>‹#›</a:t>
            </a:fld>
            <a:endParaRPr lang="tr-T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45"/>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8" name="Rectangle 46"/>
          <p:cNvSpPr/>
          <p:nvPr userDrawn="1"/>
        </p:nvSpPr>
        <p:spPr>
          <a:xfrm>
            <a:off x="4649788" y="-22225"/>
            <a:ext cx="3505200" cy="23129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9" name="Rectangle 49"/>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10" name="Rectangle 88"/>
          <p:cNvSpPr/>
          <p:nvPr/>
        </p:nvSpPr>
        <p:spPr>
          <a:xfrm>
            <a:off x="4651375" y="6088063"/>
            <a:ext cx="3505200" cy="82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2" name="Title 1"/>
          <p:cNvSpPr>
            <a:spLocks noGrp="1"/>
          </p:cNvSpPr>
          <p:nvPr>
            <p:ph type="ctrTitle"/>
          </p:nvPr>
        </p:nvSpPr>
        <p:spPr>
          <a:xfrm>
            <a:off x="4733365" y="2708920"/>
            <a:ext cx="3313355" cy="1149665"/>
          </a:xfrm>
        </p:spPr>
        <p:txBody>
          <a:bodyPr>
            <a:noAutofit/>
          </a:bodyPr>
          <a:lstStyle>
            <a:lvl1pPr algn="ctr">
              <a:defRPr sz="4000">
                <a:latin typeface="Calibri" pitchFamily="34" charset="0"/>
                <a:cs typeface="Calibri" pitchFamily="34" charset="0"/>
              </a:defRPr>
            </a:lvl1pPr>
          </a:lstStyle>
          <a:p>
            <a:r>
              <a:rPr lang="tr-TR" smtClean="0"/>
              <a:t>Asıl başlık stili için tıklatın</a:t>
            </a:r>
            <a:endParaRPr lang="en-US" dirty="0"/>
          </a:p>
        </p:txBody>
      </p:sp>
      <p:sp>
        <p:nvSpPr>
          <p:cNvPr id="3" name="Subtitle 2"/>
          <p:cNvSpPr>
            <a:spLocks noGrp="1"/>
          </p:cNvSpPr>
          <p:nvPr>
            <p:ph type="subTitle" idx="1"/>
          </p:nvPr>
        </p:nvSpPr>
        <p:spPr>
          <a:xfrm>
            <a:off x="4733365" y="4004730"/>
            <a:ext cx="3309803" cy="1260629"/>
          </a:xfrm>
        </p:spPr>
        <p:txBody>
          <a:bodyPr>
            <a:noAutofit/>
          </a:bodyPr>
          <a:lstStyle>
            <a:lvl1pPr marL="0" indent="0" algn="ctr">
              <a:buNone/>
              <a:defRPr sz="2800">
                <a:solidFill>
                  <a:schemeClr val="accent2">
                    <a:lumMod val="75000"/>
                  </a:schemeClr>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dirty="0" smtClean="0"/>
              <a:t>Asıl alt başlık stilini düzenlemek için tıklatın</a:t>
            </a:r>
            <a:endParaRPr lang="en-US" dirty="0"/>
          </a:p>
        </p:txBody>
      </p:sp>
      <p:sp>
        <p:nvSpPr>
          <p:cNvPr id="11" name="Date Placeholder 3"/>
          <p:cNvSpPr>
            <a:spLocks noGrp="1"/>
          </p:cNvSpPr>
          <p:nvPr>
            <p:ph type="dt" sz="half" idx="10"/>
          </p:nvPr>
        </p:nvSpPr>
        <p:spPr>
          <a:xfrm>
            <a:off x="5376863" y="1341438"/>
            <a:ext cx="2133600" cy="606425"/>
          </a:xfrm>
        </p:spPr>
        <p:txBody>
          <a:bodyPr anchor="b"/>
          <a:lstStyle>
            <a:lvl1pPr algn="ctr">
              <a:defRPr sz="2400">
                <a:latin typeface="Calibri" pitchFamily="34" charset="0"/>
                <a:cs typeface="Calibri" pitchFamily="34" charset="0"/>
              </a:defRPr>
            </a:lvl1pPr>
          </a:lstStyle>
          <a:p>
            <a:pPr>
              <a:defRPr/>
            </a:pPr>
            <a:r>
              <a:rPr lang="en-US" smtClean="0"/>
              <a:t>TÜRK DİLİ - 2019</a:t>
            </a:r>
            <a:endParaRPr lang="tr-TR" dirty="0"/>
          </a:p>
        </p:txBody>
      </p:sp>
    </p:spTree>
    <p:extLst>
      <p:ext uri="{BB962C8B-B14F-4D97-AF65-F5344CB8AC3E}">
        <p14:creationId xmlns="" xmlns:p14="http://schemas.microsoft.com/office/powerpoint/2010/main" val="41926832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şlık, Dikey Metin">
    <p:spTree>
      <p:nvGrpSpPr>
        <p:cNvPr id="1" name=""/>
        <p:cNvGrpSpPr/>
        <p:nvPr/>
      </p:nvGrpSpPr>
      <p:grpSpPr>
        <a:xfrm>
          <a:off x="0" y="0"/>
          <a:ext cx="0" cy="0"/>
          <a:chOff x="0" y="0"/>
          <a:chExt cx="0" cy="0"/>
        </a:xfrm>
      </p:grpSpPr>
      <p:sp>
        <p:nvSpPr>
          <p:cNvPr id="4" name="Slide Number Placeholder 5"/>
          <p:cNvSpPr txBox="1">
            <a:spLocks/>
          </p:cNvSpPr>
          <p:nvPr userDrawn="1"/>
        </p:nvSpPr>
        <p:spPr>
          <a:xfrm>
            <a:off x="827088" y="6159500"/>
            <a:ext cx="1331912"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3816D9-2DCE-4075-8EC9-35CE8EA86F33}" type="slidenum">
              <a:rPr lang="tr-TR" altLang="en-US" sz="1200">
                <a:solidFill>
                  <a:schemeClr val="accent1"/>
                </a:solidFill>
                <a:latin typeface="Calibri" panose="020F0502020204030204" pitchFamily="34" charset="0"/>
                <a:cs typeface="Calibri" panose="020F0502020204030204" pitchFamily="34" charset="0"/>
              </a:rPr>
              <a:pPr eaLnBrk="1" hangingPunct="1"/>
              <a:t>‹#›</a:t>
            </a:fld>
            <a:endParaRPr lang="tr-TR" altLang="en-US" sz="1200">
              <a:solidFill>
                <a:schemeClr val="accent1"/>
              </a:solidFill>
              <a:latin typeface="Calibri" panose="020F0502020204030204" pitchFamily="34" charset="0"/>
              <a:cs typeface="Calibri" panose="020F0502020204030204" pitchFamily="34" charset="0"/>
            </a:endParaRPr>
          </a:p>
        </p:txBody>
      </p:sp>
      <p:sp>
        <p:nvSpPr>
          <p:cNvPr id="3" name="Vertical Text Placeholder 2"/>
          <p:cNvSpPr>
            <a:spLocks noGrp="1"/>
          </p:cNvSpPr>
          <p:nvPr>
            <p:ph type="body" orient="vert" idx="1"/>
          </p:nvPr>
        </p:nvSpPr>
        <p:spPr>
          <a:xfrm>
            <a:off x="827584" y="1556792"/>
            <a:ext cx="7560840" cy="427583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0"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5"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6" name="Footer Placeholder 4"/>
          <p:cNvSpPr>
            <a:spLocks noGrp="1"/>
          </p:cNvSpPr>
          <p:nvPr>
            <p:ph type="ftr" sz="quarter" idx="11"/>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38794586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4" name="Slide Number Placeholder 5"/>
          <p:cNvSpPr txBox="1">
            <a:spLocks/>
          </p:cNvSpPr>
          <p:nvPr userDrawn="1"/>
        </p:nvSpPr>
        <p:spPr>
          <a:xfrm>
            <a:off x="827088" y="6159500"/>
            <a:ext cx="1331912"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10DBA1-B334-4588-A9A9-DF5BB3C0DC50}" type="slidenum">
              <a:rPr lang="tr-TR" altLang="en-US" sz="1200">
                <a:solidFill>
                  <a:schemeClr val="accent1"/>
                </a:solidFill>
                <a:latin typeface="Calibri" panose="020F0502020204030204" pitchFamily="34" charset="0"/>
                <a:cs typeface="Calibri" panose="020F0502020204030204" pitchFamily="34" charset="0"/>
              </a:rPr>
              <a:pPr eaLnBrk="1" hangingPunct="1"/>
              <a:t>‹#›</a:t>
            </a:fld>
            <a:endParaRPr lang="tr-TR" altLang="en-US" sz="1200">
              <a:solidFill>
                <a:schemeClr val="accent1"/>
              </a:solidFill>
              <a:latin typeface="Calibri" panose="020F0502020204030204" pitchFamily="34" charset="0"/>
              <a:cs typeface="Calibri" panose="020F0502020204030204" pitchFamily="34" charset="0"/>
            </a:endParaRPr>
          </a:p>
        </p:txBody>
      </p:sp>
      <p:sp>
        <p:nvSpPr>
          <p:cNvPr id="2" name="Vertical Title 1"/>
          <p:cNvSpPr>
            <a:spLocks noGrp="1"/>
          </p:cNvSpPr>
          <p:nvPr>
            <p:ph type="title" orient="vert"/>
          </p:nvPr>
        </p:nvSpPr>
        <p:spPr>
          <a:xfrm>
            <a:off x="6876256" y="1030147"/>
            <a:ext cx="1368152" cy="5130072"/>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827584" y="1030147"/>
            <a:ext cx="5904656" cy="513007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6" name="Footer Placeholder 4"/>
          <p:cNvSpPr>
            <a:spLocks noGrp="1"/>
          </p:cNvSpPr>
          <p:nvPr>
            <p:ph type="ftr" sz="quarter" idx="11"/>
          </p:nvPr>
        </p:nvSpPr>
        <p:spPr>
          <a:xfrm>
            <a:off x="2159000" y="616585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38690768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827584" y="764704"/>
            <a:ext cx="7560840" cy="720080"/>
          </a:xfrm>
        </p:spPr>
        <p:txBody>
          <a:bodyPr/>
          <a:lstStyle/>
          <a:p>
            <a:r>
              <a:rPr lang="tr-TR" smtClean="0"/>
              <a:t>Asıl başlık stili için tıklatın</a:t>
            </a:r>
            <a:endParaRPr lang="en-US"/>
          </a:p>
        </p:txBody>
      </p:sp>
      <p:sp>
        <p:nvSpPr>
          <p:cNvPr id="3" name="Content Placeholder 2"/>
          <p:cNvSpPr>
            <a:spLocks noGrp="1"/>
          </p:cNvSpPr>
          <p:nvPr>
            <p:ph idx="1"/>
          </p:nvPr>
        </p:nvSpPr>
        <p:spPr>
          <a:xfrm>
            <a:off x="827584" y="1556792"/>
            <a:ext cx="7560840" cy="4608512"/>
          </a:xfrm>
        </p:spPr>
        <p:txBody>
          <a:bodyPr/>
          <a:lstStyle>
            <a:lvl1pPr algn="just">
              <a:defRPr/>
            </a:lvl1pPr>
            <a:lvl2pPr algn="just">
              <a:defRPr/>
            </a:lvl2pPr>
            <a:lvl3pPr algn="just">
              <a:defRPr/>
            </a:lvl3pPr>
            <a:lvl4pPr algn="just">
              <a:defRPr/>
            </a:lvl4pPr>
            <a:lvl5pPr algn="just">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5" name="Footer Placeholder 4"/>
          <p:cNvSpPr>
            <a:spLocks noGrp="1"/>
          </p:cNvSpPr>
          <p:nvPr>
            <p:ph type="ftr" sz="quarter" idx="11"/>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
        <p:nvSpPr>
          <p:cNvPr id="6" name="Slide Number Placeholder 5"/>
          <p:cNvSpPr>
            <a:spLocks noGrp="1"/>
          </p:cNvSpPr>
          <p:nvPr>
            <p:ph type="sldNum" sz="quarter" idx="12"/>
          </p:nvPr>
        </p:nvSpPr>
        <p:spPr>
          <a:xfrm>
            <a:off x="827088" y="6159500"/>
            <a:ext cx="1331912" cy="365125"/>
          </a:xfrm>
        </p:spPr>
        <p:txBody>
          <a:bodyPr/>
          <a:lstStyle>
            <a:lvl1pPr>
              <a:defRPr>
                <a:solidFill>
                  <a:schemeClr val="accent1"/>
                </a:solidFill>
              </a:defRPr>
            </a:lvl1pPr>
          </a:lstStyle>
          <a:p>
            <a:fld id="{5574D9BE-B04D-4CF5-A09D-E59BF82B6D1D}" type="slidenum">
              <a:rPr lang="tr-TR" altLang="en-US"/>
              <a:pPr/>
              <a:t>‹#›</a:t>
            </a:fld>
            <a:endParaRPr lang="tr-TR" altLang="en-US"/>
          </a:p>
        </p:txBody>
      </p:sp>
    </p:spTree>
    <p:extLst>
      <p:ext uri="{BB962C8B-B14F-4D97-AF65-F5344CB8AC3E}">
        <p14:creationId xmlns="" xmlns:p14="http://schemas.microsoft.com/office/powerpoint/2010/main" val="307683017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Rectangle 88"/>
          <p:cNvSpPr/>
          <p:nvPr userDrawn="1"/>
        </p:nvSpPr>
        <p:spPr>
          <a:xfrm>
            <a:off x="827088" y="2852738"/>
            <a:ext cx="7561262" cy="46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2" name="Title 1"/>
          <p:cNvSpPr>
            <a:spLocks noGrp="1"/>
          </p:cNvSpPr>
          <p:nvPr>
            <p:ph type="title"/>
          </p:nvPr>
        </p:nvSpPr>
        <p:spPr>
          <a:xfrm>
            <a:off x="827584" y="1268760"/>
            <a:ext cx="7560839" cy="1362075"/>
          </a:xfrm>
        </p:spPr>
        <p:txBody>
          <a:bodyPr/>
          <a:lstStyle>
            <a:lvl1pPr algn="l">
              <a:defRPr sz="40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827584" y="3068960"/>
            <a:ext cx="7560839" cy="2592288"/>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smtClean="0"/>
              <a:t>Asıl metin stillerini düzenlemek için tıklatın</a:t>
            </a:r>
          </a:p>
        </p:txBody>
      </p:sp>
      <p:sp>
        <p:nvSpPr>
          <p:cNvPr id="5"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6" name="Slide Number Placeholder 5"/>
          <p:cNvSpPr>
            <a:spLocks noGrp="1"/>
          </p:cNvSpPr>
          <p:nvPr>
            <p:ph type="sldNum" sz="quarter" idx="11"/>
          </p:nvPr>
        </p:nvSpPr>
        <p:spPr>
          <a:xfrm>
            <a:off x="827088" y="6159500"/>
            <a:ext cx="1331912" cy="365125"/>
          </a:xfrm>
        </p:spPr>
        <p:txBody>
          <a:bodyPr/>
          <a:lstStyle>
            <a:lvl1pPr>
              <a:defRPr>
                <a:solidFill>
                  <a:schemeClr val="accent1"/>
                </a:solidFill>
              </a:defRPr>
            </a:lvl1pPr>
          </a:lstStyle>
          <a:p>
            <a:fld id="{1163A5D9-5200-4607-8892-0BBA2D7147BF}" type="slidenum">
              <a:rPr lang="tr-TR" altLang="en-US"/>
              <a:pPr/>
              <a:t>‹#›</a:t>
            </a:fld>
            <a:endParaRPr lang="tr-TR" altLang="en-US"/>
          </a:p>
        </p:txBody>
      </p:sp>
      <p:sp>
        <p:nvSpPr>
          <p:cNvPr id="7" name="Footer Placeholder 4"/>
          <p:cNvSpPr>
            <a:spLocks noGrp="1"/>
          </p:cNvSpPr>
          <p:nvPr>
            <p:ph type="ftr" sz="quarter" idx="12"/>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404722885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ki İçerik">
    <p:spTree>
      <p:nvGrpSpPr>
        <p:cNvPr id="1" name=""/>
        <p:cNvGrpSpPr/>
        <p:nvPr/>
      </p:nvGrpSpPr>
      <p:grpSpPr>
        <a:xfrm>
          <a:off x="0" y="0"/>
          <a:ext cx="0" cy="0"/>
          <a:chOff x="0" y="0"/>
          <a:chExt cx="0" cy="0"/>
        </a:xfrm>
      </p:grpSpPr>
      <p:sp>
        <p:nvSpPr>
          <p:cNvPr id="5" name="Slide Number Placeholder 5"/>
          <p:cNvSpPr txBox="1">
            <a:spLocks/>
          </p:cNvSpPr>
          <p:nvPr userDrawn="1"/>
        </p:nvSpPr>
        <p:spPr>
          <a:xfrm>
            <a:off x="827088" y="6159500"/>
            <a:ext cx="1331912"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4DCCA4-7744-49DC-80F3-7FEA9EC5610A}" type="slidenum">
              <a:rPr lang="tr-TR" altLang="en-US" sz="1200">
                <a:solidFill>
                  <a:schemeClr val="accent1"/>
                </a:solidFill>
                <a:latin typeface="Calibri" panose="020F0502020204030204" pitchFamily="34" charset="0"/>
                <a:cs typeface="Calibri" panose="020F0502020204030204" pitchFamily="34" charset="0"/>
              </a:rPr>
              <a:pPr eaLnBrk="1" hangingPunct="1"/>
              <a:t>‹#›</a:t>
            </a:fld>
            <a:endParaRPr lang="tr-TR" altLang="en-US" sz="1200">
              <a:solidFill>
                <a:schemeClr val="accent1"/>
              </a:solidFill>
              <a:latin typeface="Calibri" panose="020F0502020204030204" pitchFamily="34" charset="0"/>
              <a:cs typeface="Calibri" panose="020F0502020204030204" pitchFamily="34" charset="0"/>
            </a:endParaRPr>
          </a:p>
        </p:txBody>
      </p:sp>
      <p:sp>
        <p:nvSpPr>
          <p:cNvPr id="9" name="Content Placeholder 8"/>
          <p:cNvSpPr>
            <a:spLocks noGrp="1"/>
          </p:cNvSpPr>
          <p:nvPr>
            <p:ph sz="quarter" idx="13"/>
          </p:nvPr>
        </p:nvSpPr>
        <p:spPr>
          <a:xfrm>
            <a:off x="827584" y="1556791"/>
            <a:ext cx="3744416" cy="4603427"/>
          </a:xfrm>
        </p:spPr>
        <p:txBody>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10"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4" name="Content Placeholder 8"/>
          <p:cNvSpPr>
            <a:spLocks noGrp="1"/>
          </p:cNvSpPr>
          <p:nvPr>
            <p:ph sz="quarter" idx="14"/>
          </p:nvPr>
        </p:nvSpPr>
        <p:spPr>
          <a:xfrm>
            <a:off x="4644008" y="1556792"/>
            <a:ext cx="3744416" cy="4603427"/>
          </a:xfrm>
        </p:spPr>
        <p:txBody>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6" name="Date Placeholder 3"/>
          <p:cNvSpPr>
            <a:spLocks noGrp="1"/>
          </p:cNvSpPr>
          <p:nvPr>
            <p:ph type="dt" sz="half" idx="15"/>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7" name="Footer Placeholder 4"/>
          <p:cNvSpPr>
            <a:spLocks noGrp="1"/>
          </p:cNvSpPr>
          <p:nvPr>
            <p:ph type="ftr" sz="quarter" idx="16"/>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223609491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584" y="1484784"/>
            <a:ext cx="3641675" cy="639762"/>
          </a:xfr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Asıl metin stillerini düzenlemek için tıklatın</a:t>
            </a:r>
          </a:p>
        </p:txBody>
      </p:sp>
      <p:sp>
        <p:nvSpPr>
          <p:cNvPr id="4" name="Content Placeholder 3"/>
          <p:cNvSpPr>
            <a:spLocks noGrp="1"/>
          </p:cNvSpPr>
          <p:nvPr>
            <p:ph sz="half" idx="2"/>
          </p:nvPr>
        </p:nvSpPr>
        <p:spPr>
          <a:xfrm>
            <a:off x="827584" y="2132856"/>
            <a:ext cx="3633993" cy="40324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5" name="Text Placeholder 4"/>
          <p:cNvSpPr>
            <a:spLocks noGrp="1"/>
          </p:cNvSpPr>
          <p:nvPr>
            <p:ph type="body" sz="quarter" idx="3"/>
          </p:nvPr>
        </p:nvSpPr>
        <p:spPr>
          <a:xfrm>
            <a:off x="4716016" y="1484785"/>
            <a:ext cx="3672407" cy="639762"/>
          </a:xfr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716016" y="2132856"/>
            <a:ext cx="3672408" cy="40324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7"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8" name="Slide Number Placeholder 5"/>
          <p:cNvSpPr>
            <a:spLocks noGrp="1"/>
          </p:cNvSpPr>
          <p:nvPr>
            <p:ph type="sldNum" sz="quarter" idx="11"/>
          </p:nvPr>
        </p:nvSpPr>
        <p:spPr>
          <a:xfrm>
            <a:off x="827088" y="6159500"/>
            <a:ext cx="1331912" cy="365125"/>
          </a:xfrm>
        </p:spPr>
        <p:txBody>
          <a:bodyPr/>
          <a:lstStyle>
            <a:lvl1pPr>
              <a:defRPr>
                <a:solidFill>
                  <a:schemeClr val="accent1"/>
                </a:solidFill>
              </a:defRPr>
            </a:lvl1pPr>
          </a:lstStyle>
          <a:p>
            <a:fld id="{FDFAF335-0C0E-46B1-BA00-8FA8F768022B}" type="slidenum">
              <a:rPr lang="tr-TR" altLang="en-US"/>
              <a:pPr/>
              <a:t>‹#›</a:t>
            </a:fld>
            <a:endParaRPr lang="tr-TR" altLang="en-US"/>
          </a:p>
        </p:txBody>
      </p:sp>
      <p:sp>
        <p:nvSpPr>
          <p:cNvPr id="9" name="Footer Placeholder 4"/>
          <p:cNvSpPr>
            <a:spLocks noGrp="1"/>
          </p:cNvSpPr>
          <p:nvPr>
            <p:ph type="ftr" sz="quarter" idx="12"/>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189961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3" name="Slide Number Placeholder 5"/>
          <p:cNvSpPr txBox="1">
            <a:spLocks/>
          </p:cNvSpPr>
          <p:nvPr userDrawn="1"/>
        </p:nvSpPr>
        <p:spPr>
          <a:xfrm>
            <a:off x="827088" y="6159500"/>
            <a:ext cx="1331912"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A9EFE4-BD76-41E3-A38E-18A508163EBE}" type="slidenum">
              <a:rPr lang="tr-TR" altLang="en-US" sz="1200">
                <a:solidFill>
                  <a:schemeClr val="accent1"/>
                </a:solidFill>
                <a:latin typeface="Calibri" panose="020F0502020204030204" pitchFamily="34" charset="0"/>
                <a:cs typeface="Calibri" panose="020F0502020204030204" pitchFamily="34" charset="0"/>
              </a:rPr>
              <a:pPr eaLnBrk="1" hangingPunct="1"/>
              <a:t>‹#›</a:t>
            </a:fld>
            <a:endParaRPr lang="tr-TR" altLang="en-US" sz="1200">
              <a:solidFill>
                <a:schemeClr val="accent1"/>
              </a:solidFill>
              <a:latin typeface="Calibri" panose="020F0502020204030204" pitchFamily="34" charset="0"/>
              <a:cs typeface="Calibri" panose="020F0502020204030204" pitchFamily="34" charset="0"/>
            </a:endParaRPr>
          </a:p>
        </p:txBody>
      </p:sp>
      <p:sp>
        <p:nvSpPr>
          <p:cNvPr id="8"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4"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5" name="Footer Placeholder 4"/>
          <p:cNvSpPr>
            <a:spLocks noGrp="1"/>
          </p:cNvSpPr>
          <p:nvPr>
            <p:ph type="ftr" sz="quarter" idx="11"/>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31336362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Slide Number Placeholder 5"/>
          <p:cNvSpPr txBox="1">
            <a:spLocks/>
          </p:cNvSpPr>
          <p:nvPr userDrawn="1"/>
        </p:nvSpPr>
        <p:spPr>
          <a:xfrm>
            <a:off x="827088" y="6159500"/>
            <a:ext cx="1331912"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71D741-E1C1-4BF6-B0B6-26997A58D10F}" type="slidenum">
              <a:rPr lang="tr-TR" altLang="en-US" sz="1200">
                <a:solidFill>
                  <a:schemeClr val="accent1"/>
                </a:solidFill>
                <a:latin typeface="Calibri" panose="020F0502020204030204" pitchFamily="34" charset="0"/>
                <a:cs typeface="Calibri" panose="020F0502020204030204" pitchFamily="34" charset="0"/>
              </a:rPr>
              <a:pPr eaLnBrk="1" hangingPunct="1"/>
              <a:t>‹#›</a:t>
            </a:fld>
            <a:endParaRPr lang="tr-TR" altLang="en-US" sz="1200">
              <a:solidFill>
                <a:schemeClr val="accent1"/>
              </a:solidFill>
              <a:latin typeface="Calibri" panose="020F0502020204030204" pitchFamily="34" charset="0"/>
              <a:cs typeface="Calibri" panose="020F0502020204030204" pitchFamily="34" charset="0"/>
            </a:endParaRPr>
          </a:p>
        </p:txBody>
      </p:sp>
      <p:sp>
        <p:nvSpPr>
          <p:cNvPr id="3"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4" name="Footer Placeholder 4"/>
          <p:cNvSpPr>
            <a:spLocks noGrp="1"/>
          </p:cNvSpPr>
          <p:nvPr>
            <p:ph type="ftr" sz="quarter" idx="11"/>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13124064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44" name="Rectangle 45"/>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ectangle 56"/>
          <p:cNvSpPr/>
          <p:nvPr userDrawn="1"/>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57"/>
          <p:cNvSpPr/>
          <p:nvPr/>
        </p:nvSpPr>
        <p:spPr>
          <a:xfrm>
            <a:off x="904875" y="601663"/>
            <a:ext cx="3562350" cy="564832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Rectangle 60"/>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2" name="Title 1"/>
          <p:cNvSpPr>
            <a:spLocks noGrp="1"/>
          </p:cNvSpPr>
          <p:nvPr>
            <p:ph type="title"/>
          </p:nvPr>
        </p:nvSpPr>
        <p:spPr>
          <a:xfrm>
            <a:off x="4739833" y="2657434"/>
            <a:ext cx="3304572" cy="1463153"/>
          </a:xfrm>
        </p:spPr>
        <p:txBody>
          <a:bodyPr>
            <a:normAutofit/>
          </a:bodyPr>
          <a:lstStyle>
            <a:lvl1pPr algn="l">
              <a:defRPr sz="2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8" name="Footer Placeholder 5"/>
          <p:cNvSpPr>
            <a:spLocks noGrp="1"/>
          </p:cNvSpPr>
          <p:nvPr>
            <p:ph type="ftr" sz="quarter" idx="10"/>
          </p:nvPr>
        </p:nvSpPr>
        <p:spPr>
          <a:xfrm>
            <a:off x="4641850" y="5724525"/>
            <a:ext cx="3492500" cy="365125"/>
          </a:xfrm>
        </p:spPr>
        <p:txBody>
          <a:bodyPr rtlCol="0">
            <a:normAutofit/>
          </a:bodyPr>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
        <p:nvSpPr>
          <p:cNvPr id="49" name="Date Placeholder 3"/>
          <p:cNvSpPr>
            <a:spLocks noGrp="1"/>
          </p:cNvSpPr>
          <p:nvPr>
            <p:ph type="dt" sz="half" idx="11"/>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Tree>
    <p:extLst>
      <p:ext uri="{BB962C8B-B14F-4D97-AF65-F5344CB8AC3E}">
        <p14:creationId xmlns="" xmlns:p14="http://schemas.microsoft.com/office/powerpoint/2010/main" val="275345750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9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100"/>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01"/>
          <p:cNvSpPr/>
          <p:nvPr/>
        </p:nvSpPr>
        <p:spPr>
          <a:xfrm>
            <a:off x="904875" y="601663"/>
            <a:ext cx="3562350" cy="564832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4"/>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734424" y="2660904"/>
            <a:ext cx="3300984" cy="1463040"/>
          </a:xfrm>
        </p:spPr>
        <p:txBody>
          <a:bodyPr>
            <a:normAutofit/>
          </a:bodyPr>
          <a:lstStyle>
            <a:lvl1pPr algn="l">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rtlCol="0">
            <a:normAutofit/>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dirty="0" smtClean="0"/>
              <a:t>Resim eklemek için simgeyi tıklatın</a:t>
            </a:r>
            <a:endParaRPr lang="en-US" noProof="0"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2" name="Footer Placeholder 5"/>
          <p:cNvSpPr>
            <a:spLocks noGrp="1"/>
          </p:cNvSpPr>
          <p:nvPr>
            <p:ph type="ftr" sz="quarter" idx="10"/>
          </p:nvPr>
        </p:nvSpPr>
        <p:spPr>
          <a:xfrm>
            <a:off x="4641850" y="5724525"/>
            <a:ext cx="3492500" cy="365125"/>
          </a:xfrm>
        </p:spPr>
        <p:txBody>
          <a:bodyPr rtlCol="0">
            <a:normAutofit/>
          </a:bodyPr>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
        <p:nvSpPr>
          <p:cNvPr id="13" name="Date Placeholder 3"/>
          <p:cNvSpPr>
            <a:spLocks noGrp="1"/>
          </p:cNvSpPr>
          <p:nvPr>
            <p:ph type="dt" sz="half" idx="11"/>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Tree>
    <p:extLst>
      <p:ext uri="{BB962C8B-B14F-4D97-AF65-F5344CB8AC3E}">
        <p14:creationId xmlns="" xmlns:p14="http://schemas.microsoft.com/office/powerpoint/2010/main" val="39966390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93BBF6"/>
            </a:gs>
            <a:gs pos="62000">
              <a:srgbClr val="6085BE"/>
            </a:gs>
            <a:gs pos="100000">
              <a:srgbClr val="4F74AD"/>
            </a:gs>
          </a:gsLst>
          <a:lin ang="5400000"/>
        </a:gradFill>
        <a:effectLst/>
      </p:bgPr>
    </p:bg>
    <p:spTree>
      <p:nvGrpSpPr>
        <p:cNvPr id="1" name=""/>
        <p:cNvGrpSpPr/>
        <p:nvPr/>
      </p:nvGrpSpPr>
      <p:grpSpPr>
        <a:xfrm>
          <a:off x="0" y="0"/>
          <a:ext cx="0" cy="0"/>
          <a:chOff x="0" y="0"/>
          <a:chExt cx="0" cy="0"/>
        </a:xfrm>
      </p:grpSpPr>
      <p:sp>
        <p:nvSpPr>
          <p:cNvPr id="66" name="Rectangle 65"/>
          <p:cNvSpPr/>
          <p:nvPr/>
        </p:nvSpPr>
        <p:spPr>
          <a:xfrm>
            <a:off x="457200" y="333375"/>
            <a:ext cx="8229600" cy="6186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70" name="Rectangle 69"/>
          <p:cNvSpPr/>
          <p:nvPr/>
        </p:nvSpPr>
        <p:spPr>
          <a:xfrm>
            <a:off x="4560888" y="-22225"/>
            <a:ext cx="3679825" cy="70008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71" name="Rectangle 70"/>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1030" name="Title Placeholder 1"/>
          <p:cNvSpPr>
            <a:spLocks noGrp="1"/>
          </p:cNvSpPr>
          <p:nvPr>
            <p:ph type="title"/>
          </p:nvPr>
        </p:nvSpPr>
        <p:spPr bwMode="auto">
          <a:xfrm>
            <a:off x="1042988" y="1027113"/>
            <a:ext cx="7024687"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tr-TR" altLang="tr-TR" smtClean="0"/>
              <a:t>Asıl başlık stili için tıklatın</a:t>
            </a:r>
            <a:endParaRPr lang="en-US" altLang="tr-TR" smtClean="0"/>
          </a:p>
        </p:txBody>
      </p:sp>
      <p:sp>
        <p:nvSpPr>
          <p:cNvPr id="1031" name="Text Placeholder 2"/>
          <p:cNvSpPr>
            <a:spLocks noGrp="1"/>
          </p:cNvSpPr>
          <p:nvPr>
            <p:ph type="body" idx="1"/>
          </p:nvPr>
        </p:nvSpPr>
        <p:spPr bwMode="auto">
          <a:xfrm>
            <a:off x="1042988" y="2324100"/>
            <a:ext cx="6777037" cy="3508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endParaRPr lang="en-US" altLang="tr-TR" smtClean="0"/>
          </a:p>
        </p:txBody>
      </p:sp>
      <p:sp>
        <p:nvSpPr>
          <p:cNvPr id="4" name="Date Placeholder 3"/>
          <p:cNvSpPr>
            <a:spLocks noGrp="1"/>
          </p:cNvSpPr>
          <p:nvPr>
            <p:ph type="dt" sz="half" idx="2"/>
          </p:nvPr>
        </p:nvSpPr>
        <p:spPr>
          <a:xfrm>
            <a:off x="5795963" y="223838"/>
            <a:ext cx="2335212" cy="365125"/>
          </a:xfrm>
          <a:prstGeom prst="rect">
            <a:avLst/>
          </a:prstGeom>
        </p:spPr>
        <p:txBody>
          <a:bodyPr vert="horz" lIns="91440" tIns="45720" rIns="91440" bIns="45720" rtlCol="0" anchor="ctr"/>
          <a:lstStyle>
            <a:lvl1pPr algn="r" fontAlgn="auto">
              <a:spcBef>
                <a:spcPts val="0"/>
              </a:spcBef>
              <a:spcAft>
                <a:spcPts val="0"/>
              </a:spcAft>
              <a:defRPr sz="1200">
                <a:solidFill>
                  <a:srgbClr val="FEFEFE"/>
                </a:solidFill>
                <a:latin typeface="Calibri" pitchFamily="34" charset="0"/>
                <a:cs typeface="Calibri" pitchFamily="34" charset="0"/>
              </a:defRPr>
            </a:lvl1pPr>
          </a:lstStyle>
          <a:p>
            <a:pPr>
              <a:defRPr/>
            </a:pPr>
            <a:r>
              <a:rPr lang="en-US" smtClean="0"/>
              <a:t>TÜRK DİLİ - 2019</a:t>
            </a:r>
            <a:endParaRPr lang="tr-TR" dirty="0"/>
          </a:p>
        </p:txBody>
      </p:sp>
      <p:sp>
        <p:nvSpPr>
          <p:cNvPr id="5" name="Footer Placeholder 4"/>
          <p:cNvSpPr>
            <a:spLocks noGrp="1"/>
          </p:cNvSpPr>
          <p:nvPr>
            <p:ph type="ftr" sz="quarter" idx="3"/>
          </p:nvPr>
        </p:nvSpPr>
        <p:spPr>
          <a:xfrm>
            <a:off x="2555875" y="5851525"/>
            <a:ext cx="55880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accent1"/>
                </a:solidFill>
                <a:latin typeface="Calibri" pitchFamily="34" charset="0"/>
                <a:cs typeface="Arial" charset="0"/>
              </a:defRPr>
            </a:lvl1pPr>
          </a:lstStyle>
          <a:p>
            <a:pPr>
              <a:defRPr/>
            </a:pPr>
            <a:r>
              <a:rPr lang="tr-TR" altLang="tr-TR" smtClean="0"/>
              <a:t>Çukurova Üniversitesi Türk Dili Bölümü</a:t>
            </a:r>
            <a:endParaRPr lang="tr-TR" altLang="tr-TR"/>
          </a:p>
        </p:txBody>
      </p:sp>
      <p:sp>
        <p:nvSpPr>
          <p:cNvPr id="6" name="Slide Number Placeholder 5"/>
          <p:cNvSpPr>
            <a:spLocks noGrp="1"/>
          </p:cNvSpPr>
          <p:nvPr>
            <p:ph type="sldNum" sz="quarter" idx="4"/>
          </p:nvPr>
        </p:nvSpPr>
        <p:spPr>
          <a:xfrm>
            <a:off x="4649788" y="223838"/>
            <a:ext cx="1331912"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EFEFE"/>
                </a:solidFill>
                <a:latin typeface="Calibri" panose="020F0502020204030204" pitchFamily="34" charset="0"/>
                <a:cs typeface="Calibri" panose="020F0502020204030204" pitchFamily="34" charset="0"/>
              </a:defRPr>
            </a:lvl1pPr>
          </a:lstStyle>
          <a:p>
            <a:fld id="{E0664FD1-BC52-4CFD-B809-F548975C25D2}" type="slidenum">
              <a:rPr lang="tr-TR" altLang="en-US"/>
              <a:pPr/>
              <a:t>‹#›</a:t>
            </a:fld>
            <a:endParaRPr lang="tr-TR" altLang="en-US"/>
          </a:p>
        </p:txBody>
      </p:sp>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transition/>
  <p:timing>
    <p:tnLst>
      <p:par>
        <p:cTn id="1" dur="indefinite" restart="never" nodeType="tmRoot"/>
      </p:par>
    </p:tnLst>
  </p:timing>
  <p:hf hdr="0"/>
  <p:txStyles>
    <p:titleStyle>
      <a:lvl1pPr algn="l" rtl="0" eaLnBrk="0" fontAlgn="base" hangingPunct="0">
        <a:spcBef>
          <a:spcPct val="0"/>
        </a:spcBef>
        <a:spcAft>
          <a:spcPct val="0"/>
        </a:spcAft>
        <a:defRPr sz="4000" kern="1200">
          <a:solidFill>
            <a:schemeClr val="accent1"/>
          </a:solidFill>
          <a:latin typeface="Calibri" pitchFamily="34" charset="0"/>
          <a:ea typeface="Calibri" pitchFamily="34" charset="0"/>
          <a:cs typeface="Calibri" pitchFamily="34" charset="0"/>
        </a:defRPr>
      </a:lvl1pPr>
      <a:lvl2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2pPr>
      <a:lvl3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3pPr>
      <a:lvl4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4pPr>
      <a:lvl5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3050" algn="l" rtl="0" eaLnBrk="0" fontAlgn="base" hangingPunct="0">
        <a:spcBef>
          <a:spcPct val="20000"/>
        </a:spcBef>
        <a:spcAft>
          <a:spcPct val="0"/>
        </a:spcAft>
        <a:buClr>
          <a:schemeClr val="accent1"/>
        </a:buClr>
        <a:buSzPct val="76000"/>
        <a:buFont typeface="Wingdings 2" panose="05020102010507070707" pitchFamily="18" charset="2"/>
        <a:buChar char=""/>
        <a:defRPr sz="2400" kern="1200">
          <a:solidFill>
            <a:schemeClr val="tx2"/>
          </a:solidFill>
          <a:latin typeface="Calibri" pitchFamily="34" charset="0"/>
          <a:ea typeface="Calibri" pitchFamily="34" charset="0"/>
          <a:cs typeface="Calibri" pitchFamily="34" charset="0"/>
        </a:defRPr>
      </a:lvl1pPr>
      <a:lvl2pPr marL="639763" indent="-273050" algn="l" rtl="0" eaLnBrk="0" fontAlgn="base" hangingPunct="0">
        <a:spcBef>
          <a:spcPct val="20000"/>
        </a:spcBef>
        <a:spcAft>
          <a:spcPct val="0"/>
        </a:spcAft>
        <a:buClr>
          <a:schemeClr val="accent1"/>
        </a:buClr>
        <a:buSzPct val="76000"/>
        <a:buFont typeface="Wingdings 2" panose="05020102010507070707" pitchFamily="18" charset="2"/>
        <a:buChar char=""/>
        <a:defRPr sz="2200" kern="1200">
          <a:solidFill>
            <a:schemeClr val="tx2"/>
          </a:solidFill>
          <a:latin typeface="Calibri" pitchFamily="34" charset="0"/>
          <a:ea typeface="Calibri" pitchFamily="34" charset="0"/>
          <a:cs typeface="Calibri" pitchFamily="34" charset="0"/>
        </a:defRPr>
      </a:lvl2pPr>
      <a:lvl3pPr marL="914400" indent="-228600" algn="l" rtl="0" eaLnBrk="0" fontAlgn="base" hangingPunct="0">
        <a:spcBef>
          <a:spcPct val="20000"/>
        </a:spcBef>
        <a:spcAft>
          <a:spcPct val="0"/>
        </a:spcAft>
        <a:buClr>
          <a:schemeClr val="accent1"/>
        </a:buClr>
        <a:buSzPct val="76000"/>
        <a:buFont typeface="Wingdings 2" panose="05020102010507070707" pitchFamily="18" charset="2"/>
        <a:buChar char=""/>
        <a:defRPr sz="2000" kern="1200">
          <a:solidFill>
            <a:schemeClr val="tx2"/>
          </a:solidFill>
          <a:latin typeface="Calibri" pitchFamily="34" charset="0"/>
          <a:ea typeface="Calibri" pitchFamily="34" charset="0"/>
          <a:cs typeface="Calibri" pitchFamily="34" charset="0"/>
        </a:defRPr>
      </a:lvl3pPr>
      <a:lvl4pPr marL="1123950" indent="-228600" algn="l" rtl="0" eaLnBrk="0" fontAlgn="base" hangingPunct="0">
        <a:spcBef>
          <a:spcPct val="20000"/>
        </a:spcBef>
        <a:spcAft>
          <a:spcPct val="0"/>
        </a:spcAft>
        <a:buClr>
          <a:schemeClr val="accent1"/>
        </a:buClr>
        <a:buSzPct val="76000"/>
        <a:buFont typeface="Wingdings 2" panose="05020102010507070707" pitchFamily="18" charset="2"/>
        <a:buChar char=""/>
        <a:defRPr kern="1200">
          <a:solidFill>
            <a:schemeClr val="tx2"/>
          </a:solidFill>
          <a:latin typeface="Calibri" pitchFamily="34" charset="0"/>
          <a:ea typeface="Calibri" pitchFamily="34" charset="0"/>
          <a:cs typeface="Calibri" pitchFamily="34" charset="0"/>
        </a:defRPr>
      </a:lvl4pPr>
      <a:lvl5pPr marL="1325563" indent="-228600" algn="l" rtl="0" eaLnBrk="0" fontAlgn="base" hangingPunct="0">
        <a:spcBef>
          <a:spcPct val="20000"/>
        </a:spcBef>
        <a:spcAft>
          <a:spcPct val="0"/>
        </a:spcAft>
        <a:buClr>
          <a:schemeClr val="accent1"/>
        </a:buClr>
        <a:buSzPct val="76000"/>
        <a:buFont typeface="Wingdings 2" panose="05020102010507070707" pitchFamily="18" charset="2"/>
        <a:buChar char=""/>
        <a:defRPr sz="1600" kern="1200">
          <a:solidFill>
            <a:schemeClr val="tx2"/>
          </a:solidFill>
          <a:latin typeface="Calibri" pitchFamily="34" charset="0"/>
          <a:ea typeface="Calibri" pitchFamily="34" charset="0"/>
          <a:cs typeface="Calibri" pitchFamily="34"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4733925" y="4005263"/>
            <a:ext cx="3309938" cy="1260475"/>
          </a:xfrm>
        </p:spPr>
        <p:txBody>
          <a:bodyPr rtlCol="0">
            <a:normAutofit/>
          </a:bodyPr>
          <a:lstStyle/>
          <a:p>
            <a:pPr eaLnBrk="1" fontAlgn="auto" hangingPunct="1">
              <a:spcAft>
                <a:spcPts val="0"/>
              </a:spcAft>
              <a:defRPr/>
            </a:pPr>
            <a:r>
              <a:rPr lang="tr-TR" sz="2400" b="1" dirty="0"/>
              <a:t>5. </a:t>
            </a:r>
            <a:r>
              <a:rPr lang="tr-TR" sz="2400" b="1" dirty="0" smtClean="0"/>
              <a:t>HAFTA</a:t>
            </a:r>
          </a:p>
          <a:p>
            <a:pPr eaLnBrk="1" hangingPunct="1">
              <a:defRPr/>
            </a:pPr>
            <a:r>
              <a:rPr lang="tr-TR" sz="2400" b="1" dirty="0">
                <a:solidFill>
                  <a:schemeClr val="accent2">
                    <a:lumMod val="60000"/>
                    <a:lumOff val="40000"/>
                  </a:schemeClr>
                </a:solidFill>
                <a:ea typeface="+mn-ea"/>
              </a:rPr>
              <a:t>TÜRKİYE TÜRKÇESİ</a:t>
            </a:r>
          </a:p>
          <a:p>
            <a:pPr eaLnBrk="1" fontAlgn="auto" hangingPunct="1">
              <a:spcAft>
                <a:spcPts val="0"/>
              </a:spcAft>
              <a:defRPr/>
            </a:pPr>
            <a:endParaRPr lang="tr-TR" dirty="0" smtClean="0">
              <a:ea typeface="+mn-ea"/>
            </a:endParaRPr>
          </a:p>
          <a:p>
            <a:pPr eaLnBrk="1" fontAlgn="auto" hangingPunct="1">
              <a:spcAft>
                <a:spcPts val="0"/>
              </a:spcAft>
              <a:defRPr/>
            </a:pPr>
            <a:endParaRPr lang="tr-TR" dirty="0" smtClean="0">
              <a:ea typeface="+mn-ea"/>
            </a:endParaRPr>
          </a:p>
          <a:p>
            <a:pPr eaLnBrk="1" fontAlgn="auto" hangingPunct="1">
              <a:spcAft>
                <a:spcPts val="0"/>
              </a:spcAft>
              <a:defRPr/>
            </a:pPr>
            <a:endParaRPr lang="tr-TR" dirty="0" smtClean="0">
              <a:ea typeface="+mn-ea"/>
            </a:endParaRPr>
          </a:p>
          <a:p>
            <a:pPr eaLnBrk="1" fontAlgn="auto" hangingPunct="1">
              <a:spcAft>
                <a:spcPts val="0"/>
              </a:spcAft>
              <a:defRPr/>
            </a:pPr>
            <a:endParaRPr lang="tr-TR" dirty="0" smtClean="0">
              <a:ea typeface="+mn-ea"/>
            </a:endParaRPr>
          </a:p>
          <a:p>
            <a:pPr eaLnBrk="1" fontAlgn="auto" hangingPunct="1">
              <a:spcAft>
                <a:spcPts val="0"/>
              </a:spcAft>
              <a:defRPr/>
            </a:pPr>
            <a:endParaRPr lang="tr-TR" dirty="0">
              <a:ea typeface="+mn-ea"/>
            </a:endParaRPr>
          </a:p>
        </p:txBody>
      </p:sp>
      <p:sp>
        <p:nvSpPr>
          <p:cNvPr id="4" name="Unvan 4"/>
          <p:cNvSpPr txBox="1">
            <a:spLocks/>
          </p:cNvSpPr>
          <p:nvPr/>
        </p:nvSpPr>
        <p:spPr bwMode="auto">
          <a:xfrm>
            <a:off x="4720731" y="2852936"/>
            <a:ext cx="3313355" cy="6480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ctr" rtl="0" eaLnBrk="0" fontAlgn="base" hangingPunct="0">
              <a:spcBef>
                <a:spcPct val="0"/>
              </a:spcBef>
              <a:spcAft>
                <a:spcPct val="0"/>
              </a:spcAft>
              <a:defRPr sz="4000" kern="1200">
                <a:solidFill>
                  <a:schemeClr val="accent1"/>
                </a:solidFill>
                <a:latin typeface="Calibri" pitchFamily="34" charset="0"/>
                <a:ea typeface="Calibri" pitchFamily="34" charset="0"/>
                <a:cs typeface="Calibri" pitchFamily="34" charset="0"/>
              </a:defRPr>
            </a:lvl1pPr>
            <a:lvl2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2pPr>
            <a:lvl3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3pPr>
            <a:lvl4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4pPr>
            <a:lvl5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smtClean="0"/>
              <a:t>Türk Dili I</a:t>
            </a:r>
            <a:endParaRPr lang="tr-TR" dirty="0"/>
          </a:p>
        </p:txBody>
      </p:sp>
      <p:pic>
        <p:nvPicPr>
          <p:cNvPr id="6" name="Resim 6"/>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5784850" y="548680"/>
            <a:ext cx="1241425" cy="1235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a:xfrm>
            <a:off x="827088" y="765175"/>
            <a:ext cx="7561262" cy="719138"/>
          </a:xfrm>
        </p:spPr>
        <p:txBody>
          <a:bodyPr/>
          <a:lstStyle/>
          <a:p>
            <a:endParaRPr lang="en-US" altLang="en-US" smtClean="0"/>
          </a:p>
        </p:txBody>
      </p:sp>
      <p:sp>
        <p:nvSpPr>
          <p:cNvPr id="23555" name="2 İçerik Yer Tutucusu"/>
          <p:cNvSpPr>
            <a:spLocks noGrp="1"/>
          </p:cNvSpPr>
          <p:nvPr>
            <p:ph idx="1"/>
          </p:nvPr>
        </p:nvSpPr>
        <p:spPr>
          <a:xfrm>
            <a:off x="827088" y="1000107"/>
            <a:ext cx="7561262" cy="4429157"/>
          </a:xfrm>
        </p:spPr>
        <p:txBody>
          <a:bodyPr/>
          <a:lstStyle/>
          <a:p>
            <a:endParaRPr lang="tr-TR" altLang="en-US" dirty="0" smtClean="0">
              <a:latin typeface="Times New Roman" panose="02020603050405020304" pitchFamily="18" charset="0"/>
              <a:cs typeface="Times New Roman" panose="02020603050405020304" pitchFamily="18" charset="0"/>
            </a:endParaRPr>
          </a:p>
          <a:p>
            <a:r>
              <a:rPr lang="tr-TR" altLang="en-US" sz="2000" dirty="0" smtClean="0">
                <a:latin typeface="Times New Roman" panose="02020603050405020304" pitchFamily="18" charset="0"/>
                <a:cs typeface="Times New Roman" panose="02020603050405020304" pitchFamily="18" charset="0"/>
              </a:rPr>
              <a:t>1910 yılında Tiranlı Arnavutlar, Latin yazısını kullanmak için Sadrazamlığa başvurup izin isterler.</a:t>
            </a:r>
          </a:p>
          <a:p>
            <a:r>
              <a:rPr lang="tr-TR" altLang="en-US" sz="2000" dirty="0" smtClean="0">
                <a:latin typeface="Times New Roman" panose="02020603050405020304" pitchFamily="18" charset="0"/>
                <a:cs typeface="Times New Roman" panose="02020603050405020304" pitchFamily="18" charset="0"/>
              </a:rPr>
              <a:t> Bu konuda Şeyhülislamlıktan görüş istenir. </a:t>
            </a:r>
          </a:p>
          <a:p>
            <a:r>
              <a:rPr lang="tr-TR" altLang="en-US" sz="2000" dirty="0" smtClean="0">
                <a:latin typeface="Times New Roman" panose="02020603050405020304" pitchFamily="18" charset="0"/>
                <a:cs typeface="Times New Roman" panose="02020603050405020304" pitchFamily="18" charset="0"/>
              </a:rPr>
              <a:t>Şeyhülislamlığın verdiği yanıtta; “</a:t>
            </a:r>
            <a:r>
              <a:rPr lang="tr-TR" altLang="en-US" sz="2000" dirty="0" err="1" smtClean="0">
                <a:latin typeface="Times New Roman" panose="02020603050405020304" pitchFamily="18" charset="0"/>
                <a:cs typeface="Times New Roman" panose="02020603050405020304" pitchFamily="18" charset="0"/>
              </a:rPr>
              <a:t>Kur’an’ın</a:t>
            </a:r>
            <a:r>
              <a:rPr lang="tr-TR" altLang="en-US" sz="2000" dirty="0" smtClean="0">
                <a:latin typeface="Times New Roman" panose="02020603050405020304" pitchFamily="18" charset="0"/>
                <a:cs typeface="Times New Roman" panose="02020603050405020304" pitchFamily="18" charset="0"/>
              </a:rPr>
              <a:t> Arap yazısından başka bir yazı ile yazılamayacağı, </a:t>
            </a:r>
            <a:r>
              <a:rPr lang="tr-TR" altLang="en-US" sz="2000" dirty="0" err="1" smtClean="0">
                <a:latin typeface="Times New Roman" panose="02020603050405020304" pitchFamily="18" charset="0"/>
                <a:cs typeface="Times New Roman" panose="02020603050405020304" pitchFamily="18" charset="0"/>
              </a:rPr>
              <a:t>Kur’an</a:t>
            </a:r>
            <a:r>
              <a:rPr lang="tr-TR" altLang="en-US" sz="2000" dirty="0" smtClean="0">
                <a:latin typeface="Times New Roman" panose="02020603050405020304" pitchFamily="18" charset="0"/>
                <a:cs typeface="Times New Roman" panose="02020603050405020304" pitchFamily="18" charset="0"/>
              </a:rPr>
              <a:t> abecesiyle yani Arap abecesiyle yazılmayan bir yazının İslam ülkelerinde kullanılamayacağı” düşüncesi yer alır. </a:t>
            </a:r>
          </a:p>
          <a:p>
            <a:r>
              <a:rPr lang="tr-TR" altLang="en-US" sz="2000" dirty="0" smtClean="0">
                <a:latin typeface="Times New Roman" panose="02020603050405020304" pitchFamily="18" charset="0"/>
                <a:cs typeface="Times New Roman" panose="02020603050405020304" pitchFamily="18" charset="0"/>
              </a:rPr>
              <a:t>Görüldüğü gibi yazıyla yazımla ilgili tartışmalarda da çoğu zaman din çıkıyor karşımıza. </a:t>
            </a:r>
          </a:p>
        </p:txBody>
      </p:sp>
      <p:sp>
        <p:nvSpPr>
          <p:cNvPr id="23556"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3557"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3558"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FC119B-DB58-41BC-8128-5F7E236C8157}" type="slidenum">
              <a:rPr lang="tr-TR" altLang="en-US">
                <a:solidFill>
                  <a:schemeClr val="accent1"/>
                </a:solidFill>
                <a:latin typeface="Calibri" panose="020F0502020204030204" pitchFamily="34" charset="0"/>
              </a:rPr>
              <a:pPr eaLnBrk="1" hangingPunct="1"/>
              <a:t>10</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title"/>
          </p:nvPr>
        </p:nvSpPr>
        <p:spPr>
          <a:xfrm>
            <a:off x="827088" y="765175"/>
            <a:ext cx="7561262" cy="719138"/>
          </a:xfrm>
        </p:spPr>
        <p:txBody>
          <a:bodyPr/>
          <a:lstStyle/>
          <a:p>
            <a:endParaRPr lang="en-US" altLang="en-US" smtClean="0"/>
          </a:p>
        </p:txBody>
      </p:sp>
      <p:sp>
        <p:nvSpPr>
          <p:cNvPr id="24579" name="2 İçerik Yer Tutucusu"/>
          <p:cNvSpPr>
            <a:spLocks noGrp="1"/>
          </p:cNvSpPr>
          <p:nvPr>
            <p:ph idx="1"/>
          </p:nvPr>
        </p:nvSpPr>
        <p:spPr>
          <a:xfrm>
            <a:off x="827088" y="1484313"/>
            <a:ext cx="7561262" cy="4681537"/>
          </a:xfrm>
        </p:spPr>
        <p:txBody>
          <a:bodyPr/>
          <a:lstStyle/>
          <a:p>
            <a:r>
              <a:rPr lang="tr-TR" altLang="en-US" sz="2000" dirty="0" smtClean="0">
                <a:latin typeface="Times New Roman" panose="02020603050405020304" pitchFamily="18" charset="0"/>
                <a:cs typeface="Times New Roman" panose="02020603050405020304" pitchFamily="18" charset="0"/>
              </a:rPr>
              <a:t>Hüseyin Cahit, Tanin’de yazdığı “Arnavut </a:t>
            </a:r>
            <a:r>
              <a:rPr lang="tr-TR" altLang="en-US" sz="2000" dirty="0" err="1" smtClean="0">
                <a:latin typeface="Times New Roman" panose="02020603050405020304" pitchFamily="18" charset="0"/>
                <a:cs typeface="Times New Roman" panose="02020603050405020304" pitchFamily="18" charset="0"/>
              </a:rPr>
              <a:t>Hurufâtı</a:t>
            </a:r>
            <a:r>
              <a:rPr lang="tr-TR" altLang="en-US" sz="2000" dirty="0" smtClean="0">
                <a:latin typeface="Times New Roman" panose="02020603050405020304" pitchFamily="18" charset="0"/>
                <a:cs typeface="Times New Roman" panose="02020603050405020304" pitchFamily="18" charset="0"/>
              </a:rPr>
              <a:t>” başlıklı yazısında Latin harflerini savunur, Türkçe için de bu harfleri önerir. </a:t>
            </a:r>
          </a:p>
          <a:p>
            <a:r>
              <a:rPr lang="tr-TR" altLang="en-US" sz="2000" dirty="0" smtClean="0">
                <a:latin typeface="Times New Roman" panose="02020603050405020304" pitchFamily="18" charset="0"/>
                <a:cs typeface="Times New Roman" panose="02020603050405020304" pitchFamily="18" charset="0"/>
              </a:rPr>
              <a:t>Aydınlar giderek Arap abecesinde yeni düzenlemeler yapmak yerine, Latin abecesini kullanmanın daha doğru olacağını savunurlar; Celal Nuri İleri, </a:t>
            </a:r>
            <a:r>
              <a:rPr lang="tr-TR" altLang="en-US" sz="2000" dirty="0" err="1" smtClean="0">
                <a:latin typeface="Times New Roman" panose="02020603050405020304" pitchFamily="18" charset="0"/>
                <a:cs typeface="Times New Roman" panose="02020603050405020304" pitchFamily="18" charset="0"/>
              </a:rPr>
              <a:t>Kılıçzade</a:t>
            </a:r>
            <a:r>
              <a:rPr lang="tr-TR" altLang="en-US" sz="2000" dirty="0" smtClean="0">
                <a:latin typeface="Times New Roman" panose="02020603050405020304" pitchFamily="18" charset="0"/>
                <a:cs typeface="Times New Roman" panose="02020603050405020304" pitchFamily="18" charset="0"/>
              </a:rPr>
              <a:t> Hakkı bu düşünceyi savunan yazarlar arasındadır.</a:t>
            </a:r>
          </a:p>
          <a:p>
            <a:r>
              <a:rPr lang="tr-TR" altLang="en-US" sz="2000" dirty="0" smtClean="0">
                <a:latin typeface="Times New Roman" panose="02020603050405020304" pitchFamily="18" charset="0"/>
                <a:cs typeface="Times New Roman" panose="02020603050405020304" pitchFamily="18" charset="0"/>
              </a:rPr>
              <a:t>Yeni yazı denemelerine katılanlar arasında Enver Paşa da vardır; 1913 yılında Harbiye Nazırı olunca orduda yeni bir yazı biçimini (yine Arap kaynaklı) ordu içinde yerleştirmeye çalışırsa da bunun da kolaylık yerine güçlük getirdiği görülmüştür.</a:t>
            </a:r>
          </a:p>
          <a:p>
            <a:endParaRPr lang="tr-TR" altLang="en-US" dirty="0" smtClean="0"/>
          </a:p>
        </p:txBody>
      </p:sp>
      <p:sp>
        <p:nvSpPr>
          <p:cNvPr id="2458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4581"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4582"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232F7D-A886-4F3D-9C07-2029A8B50636}" type="slidenum">
              <a:rPr lang="tr-TR" altLang="en-US">
                <a:solidFill>
                  <a:schemeClr val="accent1"/>
                </a:solidFill>
                <a:latin typeface="Calibri" panose="020F0502020204030204" pitchFamily="34" charset="0"/>
              </a:rPr>
              <a:pPr eaLnBrk="1" hangingPunct="1"/>
              <a:t>11</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title"/>
          </p:nvPr>
        </p:nvSpPr>
        <p:spPr>
          <a:xfrm>
            <a:off x="827088" y="765175"/>
            <a:ext cx="7561262" cy="719138"/>
          </a:xfrm>
        </p:spPr>
        <p:txBody>
          <a:bodyPr/>
          <a:lstStyle/>
          <a:p>
            <a:endParaRPr lang="en-US" altLang="en-US" smtClean="0"/>
          </a:p>
        </p:txBody>
      </p:sp>
      <p:sp>
        <p:nvSpPr>
          <p:cNvPr id="25603" name="2 İçerik Yer Tutucusu"/>
          <p:cNvSpPr>
            <a:spLocks noGrp="1"/>
          </p:cNvSpPr>
          <p:nvPr>
            <p:ph idx="1"/>
          </p:nvPr>
        </p:nvSpPr>
        <p:spPr>
          <a:xfrm>
            <a:off x="827088" y="1484313"/>
            <a:ext cx="7561262" cy="4681537"/>
          </a:xfrm>
        </p:spPr>
        <p:txBody>
          <a:bodyPr/>
          <a:lstStyle/>
          <a:p>
            <a:r>
              <a:rPr lang="tr-TR" altLang="en-US" sz="2000" dirty="0" smtClean="0">
                <a:latin typeface="Times New Roman" panose="02020603050405020304" pitchFamily="18" charset="0"/>
                <a:cs typeface="Times New Roman" panose="02020603050405020304" pitchFamily="18" charset="0"/>
              </a:rPr>
              <a:t>Meşrutiyet Dönemi’nde Maarif Nezareti’nce kurulan “Sarf ve İmla Encümeni”nce yayımlanan küçük bir yapıtta; yazımda hiçbir değişikliğin yapılamayacağı düşüncesi öne sürülüyordu.</a:t>
            </a:r>
          </a:p>
          <a:p>
            <a:r>
              <a:rPr lang="tr-TR" altLang="en-US" sz="2000" dirty="0" smtClean="0">
                <a:latin typeface="Times New Roman" panose="02020603050405020304" pitchFamily="18" charset="0"/>
                <a:cs typeface="Times New Roman" panose="02020603050405020304" pitchFamily="18" charset="0"/>
              </a:rPr>
              <a:t> Böylece 1862’den beri süregelen tartışmalardan önemli bir sonuç elde edilemediğini söyleyebiliriz. </a:t>
            </a:r>
          </a:p>
          <a:p>
            <a:r>
              <a:rPr lang="tr-TR" altLang="en-US" sz="2000" dirty="0" smtClean="0">
                <a:latin typeface="Times New Roman" panose="02020603050405020304" pitchFamily="18" charset="0"/>
                <a:cs typeface="Times New Roman" panose="02020603050405020304" pitchFamily="18" charset="0"/>
              </a:rPr>
              <a:t>1897 yılında Osmanlı Devleti’nde yapılan istatistiklere göre okuma-yazma bilenlerin oranı %10’un altındadır. </a:t>
            </a:r>
          </a:p>
          <a:p>
            <a:r>
              <a:rPr lang="tr-TR" altLang="en-US" sz="2000" dirty="0" smtClean="0">
                <a:latin typeface="Times New Roman" panose="02020603050405020304" pitchFamily="18" charset="0"/>
                <a:cs typeface="Times New Roman" panose="02020603050405020304" pitchFamily="18" charset="0"/>
              </a:rPr>
              <a:t>Okuyan öğrencilerin cinsiyet dağılımına bakıldığında ilkokulda kız-erkek öğrenci oranı 0.40 iken bu oranın ortaokulda 0.15’e düştüğü görülmektedir.</a:t>
            </a:r>
          </a:p>
          <a:p>
            <a:endParaRPr lang="tr-TR" altLang="en-US" sz="2000" dirty="0" smtClean="0"/>
          </a:p>
          <a:p>
            <a:endParaRPr lang="tr-TR" altLang="en-US" dirty="0" smtClean="0"/>
          </a:p>
        </p:txBody>
      </p:sp>
      <p:sp>
        <p:nvSpPr>
          <p:cNvPr id="25604"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5605"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5606"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08F2BD-B827-4BA8-AD33-446FE7E25479}" type="slidenum">
              <a:rPr lang="tr-TR" altLang="en-US">
                <a:solidFill>
                  <a:schemeClr val="accent1"/>
                </a:solidFill>
                <a:latin typeface="Calibri" panose="020F0502020204030204" pitchFamily="34" charset="0"/>
              </a:rPr>
              <a:pPr eaLnBrk="1" hangingPunct="1"/>
              <a:t>12</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Başlık"/>
          <p:cNvSpPr>
            <a:spLocks noGrp="1"/>
          </p:cNvSpPr>
          <p:nvPr>
            <p:ph type="title"/>
          </p:nvPr>
        </p:nvSpPr>
        <p:spPr>
          <a:xfrm>
            <a:off x="827088" y="765175"/>
            <a:ext cx="7561262" cy="719138"/>
          </a:xfrm>
        </p:spPr>
        <p:txBody>
          <a:bodyPr/>
          <a:lstStyle/>
          <a:p>
            <a:endParaRPr lang="en-US" altLang="en-US" smtClean="0"/>
          </a:p>
        </p:txBody>
      </p:sp>
      <p:sp>
        <p:nvSpPr>
          <p:cNvPr id="26627" name="2 İçerik Yer Tutucusu"/>
          <p:cNvSpPr>
            <a:spLocks noGrp="1"/>
          </p:cNvSpPr>
          <p:nvPr>
            <p:ph idx="1"/>
          </p:nvPr>
        </p:nvSpPr>
        <p:spPr>
          <a:xfrm>
            <a:off x="827088" y="1484313"/>
            <a:ext cx="7561262" cy="4681537"/>
          </a:xfrm>
        </p:spPr>
        <p:txBody>
          <a:bodyPr/>
          <a:lstStyle/>
          <a:p>
            <a:endParaRPr lang="tr-TR" altLang="en-US" dirty="0" smtClean="0"/>
          </a:p>
          <a:p>
            <a:r>
              <a:rPr lang="tr-TR" altLang="en-US" sz="2000" dirty="0" smtClean="0">
                <a:latin typeface="Times New Roman" panose="02020603050405020304" pitchFamily="18" charset="0"/>
                <a:cs typeface="Times New Roman" panose="02020603050405020304" pitchFamily="18" charset="0"/>
              </a:rPr>
              <a:t>Ayrıca Osmanlı Devleti’nin son dönemlerinde eğitim kurumları büyük bir çöküntü içindedir.</a:t>
            </a:r>
          </a:p>
          <a:p>
            <a:endParaRPr lang="tr-TR" altLang="en-US" sz="2000" dirty="0" smtClean="0">
              <a:latin typeface="Times New Roman" panose="02020603050405020304" pitchFamily="18" charset="0"/>
              <a:cs typeface="Times New Roman" panose="02020603050405020304" pitchFamily="18" charset="0"/>
            </a:endParaRPr>
          </a:p>
          <a:p>
            <a:r>
              <a:rPr lang="tr-TR" altLang="en-US" sz="2000" dirty="0" smtClean="0">
                <a:latin typeface="Times New Roman" panose="02020603050405020304" pitchFamily="18" charset="0"/>
                <a:cs typeface="Times New Roman" panose="02020603050405020304" pitchFamily="18" charset="0"/>
              </a:rPr>
              <a:t>Medrese ve modern devlet okulları dışında, kendi dillerinde eğitim yapan azınlık ve yabancı okulları vardır. </a:t>
            </a:r>
          </a:p>
          <a:p>
            <a:endParaRPr lang="tr-TR" altLang="en-US" sz="2000" dirty="0" smtClean="0">
              <a:latin typeface="Times New Roman" panose="02020603050405020304" pitchFamily="18" charset="0"/>
              <a:cs typeface="Times New Roman" panose="02020603050405020304" pitchFamily="18" charset="0"/>
            </a:endParaRPr>
          </a:p>
          <a:p>
            <a:r>
              <a:rPr lang="tr-TR" altLang="en-US" sz="2000" dirty="0" smtClean="0">
                <a:latin typeface="Times New Roman" panose="02020603050405020304" pitchFamily="18" charset="0"/>
                <a:cs typeface="Times New Roman" panose="02020603050405020304" pitchFamily="18" charset="0"/>
              </a:rPr>
              <a:t>Yabancılar, misyonerlik faaliyetleri ve sanayileşme sonucu ürünlerine pazar sağlayabilmek için 19. yüzyıldan itibaren ülkemizde eğitim faaliyetlerine hız vermişlerdir.  </a:t>
            </a:r>
          </a:p>
        </p:txBody>
      </p:sp>
      <p:sp>
        <p:nvSpPr>
          <p:cNvPr id="2662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662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663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C2C637-B141-4636-AF22-E91A61F5FDA7}" type="slidenum">
              <a:rPr lang="tr-TR" altLang="en-US">
                <a:solidFill>
                  <a:schemeClr val="accent1"/>
                </a:solidFill>
                <a:latin typeface="Calibri" panose="020F0502020204030204" pitchFamily="34" charset="0"/>
              </a:rPr>
              <a:pPr eaLnBrk="1" hangingPunct="1"/>
              <a:t>13</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a:xfrm>
            <a:off x="827088" y="692150"/>
            <a:ext cx="7561262" cy="792163"/>
          </a:xfrm>
        </p:spPr>
        <p:txBody>
          <a:bodyPr/>
          <a:lstStyle/>
          <a:p>
            <a:endParaRPr lang="en-US" altLang="en-US" smtClean="0"/>
          </a:p>
        </p:txBody>
      </p:sp>
      <p:sp>
        <p:nvSpPr>
          <p:cNvPr id="27651" name="2 İçerik Yer Tutucusu"/>
          <p:cNvSpPr>
            <a:spLocks noGrp="1"/>
          </p:cNvSpPr>
          <p:nvPr>
            <p:ph idx="1"/>
          </p:nvPr>
        </p:nvSpPr>
        <p:spPr>
          <a:xfrm>
            <a:off x="827088" y="1341438"/>
            <a:ext cx="7561262" cy="4824412"/>
          </a:xfrm>
        </p:spPr>
        <p:txBody>
          <a:bodyPr/>
          <a:lstStyle/>
          <a:p>
            <a:endParaRPr lang="tr-TR" altLang="en-US" dirty="0" smtClean="0"/>
          </a:p>
          <a:p>
            <a:r>
              <a:rPr lang="tr-TR" altLang="en-US" sz="2000" dirty="0" smtClean="0">
                <a:latin typeface="Times New Roman" panose="02020603050405020304" pitchFamily="18" charset="0"/>
                <a:cs typeface="Times New Roman" panose="02020603050405020304" pitchFamily="18" charset="0"/>
              </a:rPr>
              <a:t>Açılan okullar emperyalist ülkelerin amaçlarına hizmet eden araçlar konumuna getirilmiştir. </a:t>
            </a:r>
          </a:p>
          <a:p>
            <a:endParaRPr lang="tr-TR" altLang="en-US" sz="2000" dirty="0" smtClean="0">
              <a:latin typeface="Times New Roman" panose="02020603050405020304" pitchFamily="18" charset="0"/>
              <a:cs typeface="Times New Roman" panose="02020603050405020304" pitchFamily="18" charset="0"/>
            </a:endParaRPr>
          </a:p>
          <a:p>
            <a:r>
              <a:rPr lang="tr-TR" altLang="en-US" sz="2000" dirty="0" smtClean="0">
                <a:latin typeface="Times New Roman" panose="02020603050405020304" pitchFamily="18" charset="0"/>
                <a:cs typeface="Times New Roman" panose="02020603050405020304" pitchFamily="18" charset="0"/>
              </a:rPr>
              <a:t>Okulu açan ülke, kendi dinsel inancını, kültürünü, dilini öğretirken Osmanlı’yı içten parçalayacak propaganda faaliyetlerini yürütmüştür. </a:t>
            </a:r>
          </a:p>
          <a:p>
            <a:endParaRPr lang="tr-TR" altLang="en-US" sz="2000" dirty="0" smtClean="0">
              <a:latin typeface="Times New Roman" panose="02020603050405020304" pitchFamily="18" charset="0"/>
              <a:cs typeface="Times New Roman" panose="02020603050405020304" pitchFamily="18" charset="0"/>
            </a:endParaRPr>
          </a:p>
          <a:p>
            <a:r>
              <a:rPr lang="tr-TR" altLang="en-US" sz="2000" dirty="0" smtClean="0">
                <a:latin typeface="Times New Roman" panose="02020603050405020304" pitchFamily="18" charset="0"/>
                <a:cs typeface="Times New Roman" panose="02020603050405020304" pitchFamily="18" charset="0"/>
              </a:rPr>
              <a:t>Ayrılıkçı isyancılara lojistik destekler vermiştir.       (Nuray Türk </a:t>
            </a:r>
            <a:r>
              <a:rPr lang="tr-TR" altLang="en-US" sz="2000" dirty="0" err="1" smtClean="0">
                <a:latin typeface="Times New Roman" panose="02020603050405020304" pitchFamily="18" charset="0"/>
                <a:cs typeface="Times New Roman" panose="02020603050405020304" pitchFamily="18" charset="0"/>
              </a:rPr>
              <a:t>Günay</a:t>
            </a:r>
            <a:r>
              <a:rPr lang="tr-TR" altLang="en-US" sz="2000" dirty="0" smtClean="0">
                <a:latin typeface="Times New Roman" panose="02020603050405020304" pitchFamily="18" charset="0"/>
                <a:cs typeface="Times New Roman" panose="02020603050405020304" pitchFamily="18" charset="0"/>
              </a:rPr>
              <a:t>)</a:t>
            </a:r>
          </a:p>
        </p:txBody>
      </p:sp>
      <p:sp>
        <p:nvSpPr>
          <p:cNvPr id="27652"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7653"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7654"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F93852-33C9-4B0F-BC27-066397B476FB}" type="slidenum">
              <a:rPr lang="tr-TR" altLang="en-US">
                <a:solidFill>
                  <a:schemeClr val="accent1"/>
                </a:solidFill>
                <a:latin typeface="Calibri" panose="020F0502020204030204" pitchFamily="34" charset="0"/>
              </a:rPr>
              <a:pPr eaLnBrk="1" hangingPunct="1"/>
              <a:t>14</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Başlık"/>
          <p:cNvSpPr>
            <a:spLocks noGrp="1"/>
          </p:cNvSpPr>
          <p:nvPr>
            <p:ph type="title"/>
          </p:nvPr>
        </p:nvSpPr>
        <p:spPr>
          <a:xfrm>
            <a:off x="827088" y="765175"/>
            <a:ext cx="7561262" cy="719138"/>
          </a:xfrm>
        </p:spPr>
        <p:txBody>
          <a:bodyPr/>
          <a:lstStyle/>
          <a:p>
            <a:pPr eaLnBrk="1" hangingPunct="1"/>
            <a:endParaRPr lang="tr-TR" altLang="tr-TR" smtClean="0"/>
          </a:p>
        </p:txBody>
      </p:sp>
      <p:sp>
        <p:nvSpPr>
          <p:cNvPr id="28675" name="2 İçerik Yer Tutucusu"/>
          <p:cNvSpPr>
            <a:spLocks noGrp="1"/>
          </p:cNvSpPr>
          <p:nvPr>
            <p:ph idx="1"/>
          </p:nvPr>
        </p:nvSpPr>
        <p:spPr>
          <a:xfrm>
            <a:off x="827088" y="1484313"/>
            <a:ext cx="7561262" cy="4681537"/>
          </a:xfrm>
        </p:spPr>
        <p:txBody>
          <a:bodyPr/>
          <a:lstStyle/>
          <a:p>
            <a:pPr eaLnBrk="1" hangingPunct="1">
              <a:buFont typeface="Wingdings 2" panose="05020102010507070707" pitchFamily="18" charset="2"/>
              <a:buNone/>
            </a:pPr>
            <a:endParaRPr lang="tr-TR" altLang="tr-TR" dirty="0" smtClean="0">
              <a:solidFill>
                <a:srgbClr val="FF0000"/>
              </a:solidFill>
            </a:endParaRPr>
          </a:p>
          <a:p>
            <a:r>
              <a:rPr lang="tr-TR" altLang="tr-TR" sz="2000" dirty="0" smtClean="0">
                <a:latin typeface="Times New Roman" panose="02020603050405020304" pitchFamily="18" charset="0"/>
                <a:cs typeface="Times New Roman" panose="02020603050405020304" pitchFamily="18" charset="0"/>
              </a:rPr>
              <a:t>Ömer Seyfettin ve arkadaşlarının (Ziya Gökalp, A. </a:t>
            </a:r>
            <a:r>
              <a:rPr lang="tr-TR" altLang="tr-TR" sz="2000" dirty="0" err="1" smtClean="0">
                <a:latin typeface="Times New Roman" panose="02020603050405020304" pitchFamily="18" charset="0"/>
                <a:cs typeface="Times New Roman" panose="02020603050405020304" pitchFamily="18" charset="0"/>
              </a:rPr>
              <a:t>Cânip</a:t>
            </a:r>
            <a:r>
              <a:rPr lang="tr-TR" altLang="tr-TR" sz="2000" dirty="0" smtClean="0">
                <a:latin typeface="Times New Roman" panose="02020603050405020304" pitchFamily="18" charset="0"/>
                <a:cs typeface="Times New Roman" panose="02020603050405020304" pitchFamily="18" charset="0"/>
              </a:rPr>
              <a:t> Yöntem, </a:t>
            </a:r>
            <a:r>
              <a:rPr lang="tr-TR" altLang="tr-TR" sz="2000" dirty="0" err="1" smtClean="0">
                <a:latin typeface="Times New Roman" panose="02020603050405020304" pitchFamily="18" charset="0"/>
                <a:cs typeface="Times New Roman" panose="02020603050405020304" pitchFamily="18" charset="0"/>
              </a:rPr>
              <a:t>Âkil</a:t>
            </a:r>
            <a:r>
              <a:rPr lang="tr-TR" altLang="tr-TR" sz="2000" dirty="0" smtClean="0">
                <a:latin typeface="Times New Roman" panose="02020603050405020304" pitchFamily="18" charset="0"/>
                <a:cs typeface="Times New Roman" panose="02020603050405020304" pitchFamily="18" charset="0"/>
              </a:rPr>
              <a:t> Koyuncu) konuşma dilinden yeni bir yazı dili oluşturmak amacıyla Genç Kalemler dergisinde başlattıkları Yeni Lisan Hareketi, bu dönemin başlangıcı olarak kabul edilir. </a:t>
            </a:r>
          </a:p>
          <a:p>
            <a:r>
              <a:rPr lang="tr-TR" altLang="tr-TR" sz="2000" dirty="0" smtClean="0">
                <a:latin typeface="Times New Roman" panose="02020603050405020304" pitchFamily="18" charset="0"/>
                <a:cs typeface="Times New Roman" panose="02020603050405020304" pitchFamily="18" charset="0"/>
              </a:rPr>
              <a:t>Türkçenin sadeleşmesinde de önemli bir yeri olan Yeni Lisan Hareketi’nin gerçekleşmesinde bugün de geçerliğini sürdüren ilkeler benimsenmiş. </a:t>
            </a:r>
          </a:p>
          <a:p>
            <a:r>
              <a:rPr lang="tr-TR" altLang="tr-TR" sz="2000" dirty="0" smtClean="0">
                <a:latin typeface="Times New Roman" panose="02020603050405020304" pitchFamily="18" charset="0"/>
                <a:cs typeface="Times New Roman" panose="02020603050405020304" pitchFamily="18" charset="0"/>
              </a:rPr>
              <a:t>Bunlardan bazıları şunlardır:</a:t>
            </a: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5574D9BE-B04D-4CF5-A09D-E59BF82B6D1D}" type="slidenum">
              <a:rPr lang="tr-TR" altLang="en-US" smtClean="0"/>
              <a:pPr/>
              <a:t>15</a:t>
            </a:fld>
            <a:endParaRPr lang="tr-TR"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Başlık"/>
          <p:cNvSpPr>
            <a:spLocks noGrp="1"/>
          </p:cNvSpPr>
          <p:nvPr>
            <p:ph type="title"/>
          </p:nvPr>
        </p:nvSpPr>
        <p:spPr>
          <a:xfrm>
            <a:off x="827088" y="765175"/>
            <a:ext cx="7561262" cy="719138"/>
          </a:xfrm>
        </p:spPr>
        <p:txBody>
          <a:bodyPr/>
          <a:lstStyle/>
          <a:p>
            <a:endParaRPr lang="en-US" altLang="en-US" smtClean="0"/>
          </a:p>
        </p:txBody>
      </p:sp>
      <p:sp>
        <p:nvSpPr>
          <p:cNvPr id="29699" name="2 İçerik Yer Tutucusu"/>
          <p:cNvSpPr>
            <a:spLocks noGrp="1"/>
          </p:cNvSpPr>
          <p:nvPr>
            <p:ph idx="1"/>
          </p:nvPr>
        </p:nvSpPr>
        <p:spPr>
          <a:xfrm>
            <a:off x="827088" y="1484313"/>
            <a:ext cx="7561262" cy="4681537"/>
          </a:xfrm>
        </p:spPr>
        <p:txBody>
          <a:bodyPr/>
          <a:lstStyle/>
          <a:p>
            <a:endParaRPr lang="tr-TR" altLang="tr-TR" dirty="0" smtClean="0"/>
          </a:p>
          <a:p>
            <a:r>
              <a:rPr lang="tr-TR" altLang="tr-TR" sz="2000" dirty="0" smtClean="0">
                <a:latin typeface="Times New Roman" panose="02020603050405020304" pitchFamily="18" charset="0"/>
                <a:cs typeface="Times New Roman" panose="02020603050405020304" pitchFamily="18" charset="0"/>
              </a:rPr>
              <a:t>1. Arapça ve Farsçadan Türkçeye giren dil bilgisi kuralları ve bu kurallarla yapılan bütün tamlamalar Türkçeden kaldırılmalıdır.</a:t>
            </a:r>
          </a:p>
          <a:p>
            <a:r>
              <a:rPr lang="tr-TR" altLang="tr-TR" sz="2000" dirty="0" smtClean="0">
                <a:latin typeface="Times New Roman" panose="02020603050405020304" pitchFamily="18" charset="0"/>
                <a:cs typeface="Times New Roman" panose="02020603050405020304" pitchFamily="18" charset="0"/>
              </a:rPr>
              <a:t>2. Dilimize Arapça ve Farsçadan girmiş kelimelerle yapılacak yeni isim ve sıfat tamlamaları, Türkçenin kurallarına göre yapılmalıdır.</a:t>
            </a:r>
          </a:p>
          <a:p>
            <a:r>
              <a:rPr lang="tr-TR" altLang="tr-TR" sz="2000" dirty="0" smtClean="0">
                <a:latin typeface="Times New Roman" panose="02020603050405020304" pitchFamily="18" charset="0"/>
                <a:cs typeface="Times New Roman" panose="02020603050405020304" pitchFamily="18" charset="0"/>
              </a:rPr>
              <a:t>3. Yazı diliyle konuşma dili arasındaki büyük ayrılığı kaldırmak için yazı dili konuşma diline yaklaştırılmalı; İstanbul konuşması (ağzı), yazı dili olmalıdır.</a:t>
            </a:r>
          </a:p>
          <a:p>
            <a:endParaRPr lang="tr-TR" altLang="en-US" dirty="0" smtClean="0"/>
          </a:p>
        </p:txBody>
      </p:sp>
      <p:sp>
        <p:nvSpPr>
          <p:cNvPr id="2970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9701"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9702"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798007-6895-4C7D-9EA8-EF581E12BC50}" type="slidenum">
              <a:rPr lang="tr-TR" altLang="en-US">
                <a:solidFill>
                  <a:schemeClr val="accent1"/>
                </a:solidFill>
                <a:latin typeface="Calibri" panose="020F0502020204030204" pitchFamily="34" charset="0"/>
              </a:rPr>
              <a:pPr eaLnBrk="1" hangingPunct="1"/>
              <a:t>16</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Başlık"/>
          <p:cNvSpPr>
            <a:spLocks noGrp="1"/>
          </p:cNvSpPr>
          <p:nvPr>
            <p:ph type="title"/>
          </p:nvPr>
        </p:nvSpPr>
        <p:spPr>
          <a:xfrm>
            <a:off x="755650" y="765175"/>
            <a:ext cx="7561263" cy="719138"/>
          </a:xfrm>
        </p:spPr>
        <p:txBody>
          <a:bodyPr/>
          <a:lstStyle/>
          <a:p>
            <a:pPr eaLnBrk="1" hangingPunct="1"/>
            <a:endParaRPr lang="tr-TR" altLang="tr-TR" sz="3200" smtClean="0"/>
          </a:p>
        </p:txBody>
      </p:sp>
      <p:sp>
        <p:nvSpPr>
          <p:cNvPr id="30723" name="2 İçerik Yer Tutucusu"/>
          <p:cNvSpPr>
            <a:spLocks noGrp="1"/>
          </p:cNvSpPr>
          <p:nvPr>
            <p:ph idx="1"/>
          </p:nvPr>
        </p:nvSpPr>
        <p:spPr>
          <a:xfrm>
            <a:off x="827088" y="1484313"/>
            <a:ext cx="7561262" cy="5373687"/>
          </a:xfrm>
        </p:spPr>
        <p:txBody>
          <a:bodyPr/>
          <a:lstStyle/>
          <a:p>
            <a:endParaRPr lang="tr-TR" altLang="tr-TR" dirty="0" smtClean="0"/>
          </a:p>
          <a:p>
            <a:r>
              <a:rPr lang="tr-TR" altLang="tr-TR" sz="2000" dirty="0" smtClean="0">
                <a:latin typeface="Times New Roman" panose="02020603050405020304" pitchFamily="18" charset="0"/>
                <a:cs typeface="Times New Roman" panose="02020603050405020304" pitchFamily="18" charset="0"/>
              </a:rPr>
              <a:t>4. Bu ilkelerden yola çıkarak taklit değil; yeni ve millî bir edebiyat meydana getirilmelidir.</a:t>
            </a:r>
          </a:p>
          <a:p>
            <a:endParaRPr lang="tr-TR" altLang="tr-TR" sz="2000" dirty="0" smtClean="0">
              <a:latin typeface="Times New Roman" panose="02020603050405020304" pitchFamily="18" charset="0"/>
              <a:cs typeface="Times New Roman" panose="02020603050405020304" pitchFamily="18" charset="0"/>
            </a:endParaRPr>
          </a:p>
          <a:p>
            <a:r>
              <a:rPr lang="tr-TR" altLang="tr-TR" sz="2000" dirty="0" smtClean="0">
                <a:latin typeface="Times New Roman" panose="02020603050405020304" pitchFamily="18" charset="0"/>
                <a:cs typeface="Times New Roman" panose="02020603050405020304" pitchFamily="18" charset="0"/>
              </a:rPr>
              <a:t>Yabancı kural ve kelimelerden hızla temizlenen Türkçe, Millî Edebiyat Akımı’yla da İstanbul ağzına dayanan bir yazı dili şeklinde gelişmesini sürdürdü.</a:t>
            </a:r>
          </a:p>
          <a:p>
            <a:r>
              <a:rPr lang="tr-TR" altLang="tr-TR" sz="2000" dirty="0" smtClean="0">
                <a:latin typeface="Times New Roman" panose="02020603050405020304" pitchFamily="18" charset="0"/>
                <a:cs typeface="Times New Roman" panose="02020603050405020304" pitchFamily="18" charset="0"/>
              </a:rPr>
              <a:t>Türkiye Türkçesinin gelişmesi içinde Yeni Lisan Hareketi’nden sonra en geniş çalışma Dil Devrimi'dir. </a:t>
            </a: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5574D9BE-B04D-4CF5-A09D-E59BF82B6D1D}" type="slidenum">
              <a:rPr lang="tr-TR" altLang="en-US" smtClean="0"/>
              <a:pPr/>
              <a:t>17</a:t>
            </a:fld>
            <a:endParaRPr lang="tr-TR"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Başlık"/>
          <p:cNvSpPr>
            <a:spLocks noGrp="1"/>
          </p:cNvSpPr>
          <p:nvPr>
            <p:ph type="title"/>
          </p:nvPr>
        </p:nvSpPr>
        <p:spPr>
          <a:xfrm>
            <a:off x="755650" y="692150"/>
            <a:ext cx="7561263" cy="593710"/>
          </a:xfrm>
        </p:spPr>
        <p:txBody>
          <a:bodyPr/>
          <a:lstStyle/>
          <a:p>
            <a:r>
              <a:rPr lang="tr-TR" altLang="tr-TR" sz="3200" dirty="0" smtClean="0">
                <a:solidFill>
                  <a:schemeClr val="tx1"/>
                </a:solidFill>
              </a:rPr>
              <a:t>  </a:t>
            </a:r>
            <a:r>
              <a:rPr lang="tr-TR" altLang="tr-TR" sz="2800" dirty="0" smtClean="0">
                <a:solidFill>
                  <a:schemeClr val="bg2"/>
                </a:solidFill>
                <a:latin typeface="Times New Roman" panose="02020603050405020304" pitchFamily="18" charset="0"/>
                <a:cs typeface="Times New Roman" panose="02020603050405020304" pitchFamily="18" charset="0"/>
              </a:rPr>
              <a:t>CUMHURİYET DÖNEMİ’NDE ÇALIŞMALAR</a:t>
            </a:r>
          </a:p>
        </p:txBody>
      </p:sp>
      <p:sp>
        <p:nvSpPr>
          <p:cNvPr id="31747" name="2 İçerik Yer Tutucusu"/>
          <p:cNvSpPr>
            <a:spLocks noGrp="1"/>
          </p:cNvSpPr>
          <p:nvPr>
            <p:ph idx="1"/>
          </p:nvPr>
        </p:nvSpPr>
        <p:spPr>
          <a:xfrm>
            <a:off x="971550" y="1428736"/>
            <a:ext cx="7561263" cy="5095889"/>
          </a:xfrm>
        </p:spPr>
        <p:txBody>
          <a:bodyPr/>
          <a:lstStyle/>
          <a:p>
            <a:pPr>
              <a:buFont typeface="Wingdings 2" panose="05020102010507070707" pitchFamily="18" charset="2"/>
              <a:buNone/>
            </a:pPr>
            <a:r>
              <a:rPr lang="tr-TR" altLang="tr-TR" sz="2000" dirty="0" smtClean="0"/>
              <a:t>    </a:t>
            </a:r>
            <a:r>
              <a:rPr lang="tr-TR" altLang="tr-TR" sz="2000" dirty="0" smtClean="0">
                <a:latin typeface="Times New Roman" panose="02020603050405020304" pitchFamily="18" charset="0"/>
                <a:cs typeface="Times New Roman" panose="02020603050405020304" pitchFamily="18" charset="0"/>
              </a:rPr>
              <a:t>Mustafa Kemal’in önderliğinde yürütülen Kurtuluş Savaşı’nın ardından Osmanlı Devleti’nin yıkılmasından sonra yeni bir devlet olarak 1923’te Türkiye Cumhuriyeti kuruldu. </a:t>
            </a:r>
            <a:r>
              <a:rPr lang="tr-TR" altLang="en-US" sz="2000" dirty="0" smtClean="0">
                <a:latin typeface="Times New Roman" panose="02020603050405020304" pitchFamily="18" charset="0"/>
                <a:cs typeface="Times New Roman" panose="02020603050405020304" pitchFamily="18" charset="0"/>
              </a:rPr>
              <a:t>Cumhuriyet’le birlikte Türk toplumunun yüzyıllardan beri süregelen yönetim, siyaset ve kültür yapısını temellerinden değiştiren devrimler başarıyla sonuçlandı.</a:t>
            </a:r>
            <a:r>
              <a:rPr lang="tr-TR" altLang="tr-TR" sz="2000" dirty="0" smtClean="0">
                <a:latin typeface="Times New Roman" panose="02020603050405020304" pitchFamily="18" charset="0"/>
                <a:cs typeface="Times New Roman" panose="02020603050405020304" pitchFamily="18" charset="0"/>
              </a:rPr>
              <a:t> Saltanat, hilafet kaldırıldı; yönetim merkezi İstanbul’dan Ankara’ya alındı. Eğitim birliği sağlandı, Şeriat hukukunun yerini Batı hukuku, Batılı yaşam biçimi aldı. Laik bir devlet anlayışı gerçekleşti. </a:t>
            </a:r>
          </a:p>
          <a:p>
            <a:r>
              <a:rPr lang="tr-TR" altLang="tr-TR" sz="2000" dirty="0" smtClean="0">
                <a:latin typeface="Times New Roman" panose="02020603050405020304" pitchFamily="18" charset="0"/>
                <a:cs typeface="Times New Roman" panose="02020603050405020304" pitchFamily="18" charset="0"/>
              </a:rPr>
              <a:t>Dil ve Yazı Devrimi de bu baş döndürücü yenilikler halkasının çok önemli bir noktasında yer aldı.</a:t>
            </a: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5574D9BE-B04D-4CF5-A09D-E59BF82B6D1D}" type="slidenum">
              <a:rPr lang="tr-TR" altLang="en-US" smtClean="0"/>
              <a:pPr/>
              <a:t>18</a:t>
            </a:fld>
            <a:endParaRPr lang="tr-TR"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Başlık"/>
          <p:cNvSpPr>
            <a:spLocks noGrp="1"/>
          </p:cNvSpPr>
          <p:nvPr>
            <p:ph type="title"/>
          </p:nvPr>
        </p:nvSpPr>
        <p:spPr>
          <a:xfrm>
            <a:off x="827088" y="1052513"/>
            <a:ext cx="7561262" cy="719137"/>
          </a:xfrm>
        </p:spPr>
        <p:txBody>
          <a:bodyPr/>
          <a:lstStyle/>
          <a:p>
            <a:pPr eaLnBrk="1" hangingPunct="1"/>
            <a:r>
              <a:rPr lang="tr-TR" altLang="tr-TR" b="1" smtClean="0"/>
              <a:t>          </a:t>
            </a:r>
            <a:endParaRPr lang="tr-TR" altLang="tr-TR" smtClean="0"/>
          </a:p>
        </p:txBody>
      </p:sp>
      <p:sp>
        <p:nvSpPr>
          <p:cNvPr id="32771" name="2 İçerik Yer Tutucusu"/>
          <p:cNvSpPr>
            <a:spLocks noGrp="1"/>
          </p:cNvSpPr>
          <p:nvPr>
            <p:ph idx="1"/>
          </p:nvPr>
        </p:nvSpPr>
        <p:spPr>
          <a:xfrm>
            <a:off x="827088" y="692151"/>
            <a:ext cx="7561262" cy="5594370"/>
          </a:xfrm>
        </p:spPr>
        <p:txBody>
          <a:bodyPr/>
          <a:lstStyle/>
          <a:p>
            <a:pPr eaLnBrk="1" hangingPunct="1">
              <a:buFont typeface="Wingdings 2" panose="05020102010507070707" pitchFamily="18" charset="2"/>
              <a:buNone/>
            </a:pPr>
            <a:r>
              <a:rPr lang="tr-TR" altLang="tr-TR" b="1" dirty="0" smtClean="0"/>
              <a:t>              </a:t>
            </a:r>
          </a:p>
          <a:p>
            <a:pPr eaLnBrk="1" hangingPunct="1">
              <a:buFont typeface="Wingdings 2" panose="05020102010507070707" pitchFamily="18" charset="2"/>
              <a:buNone/>
            </a:pPr>
            <a:r>
              <a:rPr lang="tr-TR" altLang="tr-TR" b="1" dirty="0" smtClean="0"/>
              <a:t>              Yazı  ve Dil Devrimi</a:t>
            </a:r>
            <a:endParaRPr lang="tr-TR" altLang="tr-TR" dirty="0" smtClean="0">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endParaRPr lang="tr-TR" altLang="tr-TR" dirty="0" smtClean="0">
              <a:latin typeface="Times New Roman" panose="02020603050405020304" pitchFamily="18" charset="0"/>
              <a:cs typeface="Times New Roman" panose="02020603050405020304" pitchFamily="18" charset="0"/>
            </a:endParaRPr>
          </a:p>
          <a:p>
            <a:pPr eaLnBrk="1" hangingPunct="1"/>
            <a:r>
              <a:rPr lang="tr-TR" altLang="tr-TR" sz="2000" dirty="0" smtClean="0">
                <a:latin typeface="Times New Roman" panose="02020603050405020304" pitchFamily="18" charset="0"/>
                <a:cs typeface="Times New Roman" panose="02020603050405020304" pitchFamily="18" charset="0"/>
              </a:rPr>
              <a:t>1 Kasım 1928 tarih ve 1353 sayılı Türk Harfleri Yasası’yla Arap harflerinin yerine, Latin kökenli yeni Türk harfleri kabul edildi. </a:t>
            </a:r>
          </a:p>
          <a:p>
            <a:pPr eaLnBrk="1" hangingPunct="1"/>
            <a:r>
              <a:rPr lang="tr-TR" altLang="tr-TR" sz="2000" dirty="0" smtClean="0">
                <a:latin typeface="Times New Roman" panose="02020603050405020304" pitchFamily="18" charset="0"/>
                <a:cs typeface="Times New Roman" panose="02020603050405020304" pitchFamily="18" charset="0"/>
              </a:rPr>
              <a:t>Bu yasa, 3 Kasım 1928’de yürürlüğe girdi. </a:t>
            </a:r>
          </a:p>
          <a:p>
            <a:pPr eaLnBrk="1" hangingPunct="1"/>
            <a:r>
              <a:rPr lang="tr-TR" altLang="tr-TR" sz="2000" dirty="0" smtClean="0">
                <a:latin typeface="Times New Roman" panose="02020603050405020304" pitchFamily="18" charset="0"/>
                <a:cs typeface="Times New Roman" panose="02020603050405020304" pitchFamily="18" charset="0"/>
              </a:rPr>
              <a:t>Uygulamada resmî defterler, resmî belgeler gibi alanlarda en son 1930 yılının Haziran ayına kadar süre tanındı. </a:t>
            </a:r>
          </a:p>
          <a:p>
            <a:r>
              <a:rPr lang="tr-TR" altLang="tr-TR" sz="2000" dirty="0" smtClean="0">
                <a:latin typeface="Times New Roman" panose="02020603050405020304" pitchFamily="18" charset="0"/>
                <a:cs typeface="Times New Roman" panose="02020603050405020304" pitchFamily="18" charset="0"/>
              </a:rPr>
              <a:t>Cumhuriyet Dönemi’nde gerçekleştirilen yeniliklerin pek çoğu gibi, yazı konusundaki tartışmalar da aslında daha eskilere gider. </a:t>
            </a:r>
            <a:r>
              <a:rPr lang="tr-TR" altLang="en-US" sz="2000" dirty="0" smtClean="0">
                <a:latin typeface="Times New Roman" panose="02020603050405020304" pitchFamily="18" charset="0"/>
                <a:cs typeface="Times New Roman" panose="02020603050405020304" pitchFamily="18" charset="0"/>
              </a:rPr>
              <a:t>Yazı sorunu Cumhuriyet’ten önce de zaman zaman tartışılan konular arasında yer aldı. </a:t>
            </a:r>
          </a:p>
          <a:p>
            <a:endParaRPr lang="tr-TR" altLang="en-US" dirty="0" smtClean="0">
              <a:latin typeface="Times New Roman" panose="02020603050405020304" pitchFamily="18" charset="0"/>
              <a:cs typeface="Times New Roman" panose="02020603050405020304" pitchFamily="18" charset="0"/>
            </a:endParaRPr>
          </a:p>
          <a:p>
            <a:pPr eaLnBrk="1" hangingPunct="1"/>
            <a:endParaRPr lang="tr-TR" altLang="tr-TR" dirty="0" smtClean="0">
              <a:latin typeface="Times New Roman" panose="02020603050405020304" pitchFamily="18" charset="0"/>
              <a:cs typeface="Times New Roman" panose="02020603050405020304" pitchFamily="18" charset="0"/>
            </a:endParaRPr>
          </a:p>
          <a:p>
            <a:pPr eaLnBrk="1" hangingPunct="1"/>
            <a:endParaRPr lang="tr-TR" altLang="tr-TR" dirty="0" smtClean="0">
              <a:latin typeface="Times New Roman" panose="02020603050405020304" pitchFamily="18" charset="0"/>
              <a:cs typeface="Times New Roman" panose="02020603050405020304" pitchFamily="18" charset="0"/>
            </a:endParaRP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a:xfrm>
            <a:off x="2159000" y="6357958"/>
            <a:ext cx="6229350" cy="166667"/>
          </a:xfrm>
        </p:spPr>
        <p:txBody>
          <a:bodyPr/>
          <a:lstStyle/>
          <a:p>
            <a:pPr>
              <a:defRPr/>
            </a:pPr>
            <a:r>
              <a:rPr lang="tr-TR" dirty="0" smtClean="0"/>
              <a:t>Çukurova Üniversitesi Türk Dili Bölümü</a:t>
            </a:r>
            <a:endParaRPr lang="tr-TR" dirty="0"/>
          </a:p>
        </p:txBody>
      </p:sp>
      <p:sp>
        <p:nvSpPr>
          <p:cNvPr id="4" name="Slayt Numarası Yer Tutucusu 3"/>
          <p:cNvSpPr>
            <a:spLocks noGrp="1"/>
          </p:cNvSpPr>
          <p:nvPr>
            <p:ph type="sldNum" sz="quarter" idx="12"/>
          </p:nvPr>
        </p:nvSpPr>
        <p:spPr/>
        <p:txBody>
          <a:bodyPr/>
          <a:lstStyle/>
          <a:p>
            <a:fld id="{5574D9BE-B04D-4CF5-A09D-E59BF82B6D1D}" type="slidenum">
              <a:rPr lang="tr-TR" altLang="en-US" smtClean="0"/>
              <a:pPr/>
              <a:t>19</a:t>
            </a:fld>
            <a:endParaRPr lang="tr-TR"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Başlık 1"/>
          <p:cNvSpPr>
            <a:spLocks noGrp="1"/>
          </p:cNvSpPr>
          <p:nvPr>
            <p:ph type="title"/>
          </p:nvPr>
        </p:nvSpPr>
        <p:spPr>
          <a:xfrm>
            <a:off x="827088" y="981075"/>
            <a:ext cx="7561262" cy="1008063"/>
          </a:xfrm>
        </p:spPr>
        <p:txBody>
          <a:bodyPr/>
          <a:lstStyle/>
          <a:p>
            <a:r>
              <a:rPr lang="tr-TR" altLang="tr-TR" smtClean="0"/>
              <a:t>      </a:t>
            </a:r>
            <a:r>
              <a:rPr lang="tr-TR" altLang="tr-TR" smtClean="0">
                <a:latin typeface="Times New Roman" panose="02020603050405020304" pitchFamily="18" charset="0"/>
                <a:cs typeface="Times New Roman" panose="02020603050405020304" pitchFamily="18" charset="0"/>
              </a:rPr>
              <a:t>TÜRKİYE TÜRKÇESİ</a:t>
            </a:r>
          </a:p>
        </p:txBody>
      </p:sp>
      <p:sp>
        <p:nvSpPr>
          <p:cNvPr id="15363" name="İçerik Yer Tutucusu 2"/>
          <p:cNvSpPr>
            <a:spLocks noGrp="1"/>
          </p:cNvSpPr>
          <p:nvPr>
            <p:ph idx="1"/>
          </p:nvPr>
        </p:nvSpPr>
        <p:spPr>
          <a:xfrm>
            <a:off x="827088" y="1989138"/>
            <a:ext cx="7561262" cy="4176712"/>
          </a:xfrm>
        </p:spPr>
        <p:txBody>
          <a:bodyPr/>
          <a:lstStyle/>
          <a:p>
            <a:pPr>
              <a:buFont typeface="Wingdings 2" panose="05020102010507070707" pitchFamily="18" charset="2"/>
              <a:buNone/>
            </a:pPr>
            <a:endParaRPr lang="tr-TR" altLang="tr-TR" i="1" dirty="0" smtClean="0">
              <a:solidFill>
                <a:srgbClr val="282828"/>
              </a:solidFill>
              <a:latin typeface="Times New Roman" panose="02020603050405020304" pitchFamily="18" charset="0"/>
              <a:cs typeface="Times New Roman" panose="02020603050405020304" pitchFamily="18" charset="0"/>
            </a:endParaRPr>
          </a:p>
          <a:p>
            <a:r>
              <a:rPr lang="tr-TR" altLang="tr-TR" i="1" dirty="0" smtClean="0">
                <a:solidFill>
                  <a:srgbClr val="282828"/>
                </a:solidFill>
                <a:latin typeface="Times New Roman" panose="02020603050405020304" pitchFamily="18" charset="0"/>
                <a:cs typeface="Times New Roman" panose="02020603050405020304" pitchFamily="18" charset="0"/>
              </a:rPr>
              <a:t>CUMHURİYET ÖNCESİNDE ÇALIŞMALAR</a:t>
            </a:r>
          </a:p>
          <a:p>
            <a:r>
              <a:rPr lang="tr-TR" altLang="tr-TR" i="1" dirty="0" smtClean="0">
                <a:solidFill>
                  <a:srgbClr val="282828"/>
                </a:solidFill>
                <a:latin typeface="Times New Roman" panose="02020603050405020304" pitchFamily="18" charset="0"/>
                <a:cs typeface="Times New Roman" panose="02020603050405020304" pitchFamily="18" charset="0"/>
              </a:rPr>
              <a:t>CUMHURİYET DÖNEMİ’NDE ÇALIŞMALAR</a:t>
            </a:r>
          </a:p>
          <a:p>
            <a:r>
              <a:rPr lang="tr-TR" altLang="tr-TR" dirty="0" smtClean="0">
                <a:latin typeface="Times New Roman" panose="02020603050405020304" pitchFamily="18" charset="0"/>
                <a:cs typeface="Times New Roman" panose="02020603050405020304" pitchFamily="18" charset="0"/>
              </a:rPr>
              <a:t>Yazı  ve  Dil Devrimi</a:t>
            </a:r>
          </a:p>
          <a:p>
            <a:r>
              <a:rPr lang="tr-TR" altLang="tr-TR" dirty="0" smtClean="0">
                <a:latin typeface="Times New Roman" panose="02020603050405020304" pitchFamily="18" charset="0"/>
                <a:cs typeface="Times New Roman" panose="02020603050405020304" pitchFamily="18" charset="0"/>
              </a:rPr>
              <a:t>Atatürk ve  Türk Dili</a:t>
            </a:r>
          </a:p>
          <a:p>
            <a:r>
              <a:rPr lang="tr-TR" altLang="tr-TR" dirty="0" smtClean="0">
                <a:latin typeface="Times New Roman" panose="02020603050405020304" pitchFamily="18" charset="0"/>
                <a:cs typeface="Times New Roman" panose="02020603050405020304" pitchFamily="18" charset="0"/>
              </a:rPr>
              <a:t>Türk Dilinin Zenginliği</a:t>
            </a:r>
          </a:p>
        </p:txBody>
      </p:sp>
      <p:sp>
        <p:nvSpPr>
          <p:cNvPr id="15364" name="Veri Yer Tutucusu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15365" name="Altbilgi Yer Tutucusu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tr-TR" smtClean="0">
                <a:solidFill>
                  <a:schemeClr val="accent1"/>
                </a:solidFill>
                <a:latin typeface="Calibri" panose="020F0502020204030204" pitchFamily="34" charset="0"/>
              </a:rPr>
              <a:t>Çukurova Üniversitesi Türk Dili Bölümü</a:t>
            </a:r>
          </a:p>
        </p:txBody>
      </p:sp>
      <p:sp>
        <p:nvSpPr>
          <p:cNvPr id="15366" name="Slayt Numarası Yer Tutucusu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DDDA3D-39A5-464F-9AEB-30114D576021}" type="slidenum">
              <a:rPr lang="tr-TR" altLang="tr-TR">
                <a:solidFill>
                  <a:schemeClr val="accent1"/>
                </a:solidFill>
                <a:latin typeface="Calibri" panose="020F0502020204030204" pitchFamily="34" charset="0"/>
              </a:rPr>
              <a:pPr eaLnBrk="1" hangingPunct="1"/>
              <a:t>2</a:t>
            </a:fld>
            <a:endParaRPr lang="tr-TR" altLang="tr-TR">
              <a:solidFill>
                <a:schemeClr val="accent1"/>
              </a:solidFill>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Başlık"/>
          <p:cNvSpPr>
            <a:spLocks noGrp="1"/>
          </p:cNvSpPr>
          <p:nvPr>
            <p:ph type="title"/>
          </p:nvPr>
        </p:nvSpPr>
        <p:spPr>
          <a:xfrm>
            <a:off x="827088" y="765175"/>
            <a:ext cx="7561262" cy="719138"/>
          </a:xfrm>
        </p:spPr>
        <p:txBody>
          <a:bodyPr/>
          <a:lstStyle/>
          <a:p>
            <a:endParaRPr lang="en-US" altLang="en-US" smtClean="0"/>
          </a:p>
        </p:txBody>
      </p:sp>
      <p:sp>
        <p:nvSpPr>
          <p:cNvPr id="33795" name="2 İçerik Yer Tutucusu"/>
          <p:cNvSpPr>
            <a:spLocks noGrp="1"/>
          </p:cNvSpPr>
          <p:nvPr>
            <p:ph idx="1"/>
          </p:nvPr>
        </p:nvSpPr>
        <p:spPr>
          <a:xfrm>
            <a:off x="827088" y="1142985"/>
            <a:ext cx="7561262" cy="5022866"/>
          </a:xfrm>
        </p:spPr>
        <p:txBody>
          <a:bodyPr/>
          <a:lstStyle/>
          <a:p>
            <a:pPr>
              <a:buFont typeface="Wingdings 2" panose="05020102010507070707" pitchFamily="18" charset="2"/>
              <a:buNone/>
            </a:pPr>
            <a:r>
              <a:rPr lang="tr-TR" altLang="en-US" dirty="0" smtClean="0">
                <a:cs typeface="Times New Roman" panose="02020603050405020304" pitchFamily="18" charset="0"/>
              </a:rPr>
              <a:t>   </a:t>
            </a:r>
            <a:endParaRPr lang="tr-TR" altLang="en-US" dirty="0" smtClean="0">
              <a:latin typeface="Times New Roman" panose="02020603050405020304" pitchFamily="18" charset="0"/>
              <a:cs typeface="Times New Roman" panose="02020603050405020304" pitchFamily="18" charset="0"/>
            </a:endParaRPr>
          </a:p>
          <a:p>
            <a:r>
              <a:rPr lang="tr-TR" altLang="en-US" sz="2000" dirty="0" smtClean="0">
                <a:latin typeface="Times New Roman" panose="02020603050405020304" pitchFamily="18" charset="0"/>
                <a:cs typeface="Times New Roman" panose="02020603050405020304" pitchFamily="18" charset="0"/>
              </a:rPr>
              <a:t> Başlangıçta Göktürk ve Uygur harflerini kullanan Türkler, İslamiyet’i kabul ettikten sonra Arap harflerini </a:t>
            </a:r>
            <a:br>
              <a:rPr lang="tr-TR" altLang="en-US" sz="2000" dirty="0" smtClean="0">
                <a:latin typeface="Times New Roman" panose="02020603050405020304" pitchFamily="18" charset="0"/>
                <a:cs typeface="Times New Roman" panose="02020603050405020304" pitchFamily="18" charset="0"/>
              </a:rPr>
            </a:br>
            <a:r>
              <a:rPr lang="tr-TR" altLang="en-US" sz="2000" dirty="0" smtClean="0">
                <a:latin typeface="Times New Roman" panose="02020603050405020304" pitchFamily="18" charset="0"/>
                <a:cs typeface="Times New Roman" panose="02020603050405020304" pitchFamily="18" charset="0"/>
              </a:rPr>
              <a:t>kullanmaya başladılar.</a:t>
            </a:r>
            <a:r>
              <a:rPr lang="tr-TR" altLang="tr-TR" sz="2000" dirty="0" smtClean="0">
                <a:latin typeface="Times New Roman" panose="02020603050405020304" pitchFamily="18" charset="0"/>
                <a:cs typeface="Times New Roman" panose="02020603050405020304" pitchFamily="18" charset="0"/>
              </a:rPr>
              <a:t> </a:t>
            </a:r>
          </a:p>
          <a:p>
            <a:r>
              <a:rPr lang="tr-TR" altLang="tr-TR" sz="2000" dirty="0" smtClean="0">
                <a:latin typeface="Times New Roman" panose="02020603050405020304" pitchFamily="18" charset="0"/>
                <a:cs typeface="Times New Roman" panose="02020603050405020304" pitchFamily="18" charset="0"/>
              </a:rPr>
              <a:t>Çünkü Arap yazısı,Türkçenin özelliklerine uygun bir abece (alfabe) değildir. </a:t>
            </a:r>
          </a:p>
          <a:p>
            <a:r>
              <a:rPr lang="tr-TR" altLang="tr-TR" sz="2000" dirty="0" smtClean="0">
                <a:latin typeface="Times New Roman" panose="02020603050405020304" pitchFamily="18" charset="0"/>
                <a:cs typeface="Times New Roman" panose="02020603050405020304" pitchFamily="18" charset="0"/>
              </a:rPr>
              <a:t>Türkçe ünlüleri bol bir dildir oysa Arap abecesinde ünlüler gösterilmez, ünlüler hareke denen işaretlerle karşılanır.</a:t>
            </a:r>
          </a:p>
          <a:p>
            <a:r>
              <a:rPr lang="tr-TR" altLang="tr-TR" sz="2000" dirty="0" smtClean="0">
                <a:latin typeface="Times New Roman" panose="02020603050405020304" pitchFamily="18" charset="0"/>
                <a:cs typeface="Times New Roman" panose="02020603050405020304" pitchFamily="18" charset="0"/>
              </a:rPr>
              <a:t>Ayrıca Arap abecesinde Türk halkının tam olarak söyleyemediği birtakım harfler de vardır.</a:t>
            </a:r>
          </a:p>
          <a:p>
            <a:endParaRPr lang="tr-TR" altLang="en-US" dirty="0" smtClean="0"/>
          </a:p>
        </p:txBody>
      </p:sp>
      <p:sp>
        <p:nvSpPr>
          <p:cNvPr id="33796"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3797"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3798"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0802B5-F230-4331-9FD1-079A2D386154}" type="slidenum">
              <a:rPr lang="tr-TR" altLang="en-US">
                <a:solidFill>
                  <a:schemeClr val="accent1"/>
                </a:solidFill>
                <a:latin typeface="Calibri" panose="020F0502020204030204" pitchFamily="34" charset="0"/>
              </a:rPr>
              <a:pPr eaLnBrk="1" hangingPunct="1"/>
              <a:t>20</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Başlık 1"/>
          <p:cNvSpPr>
            <a:spLocks noGrp="1"/>
          </p:cNvSpPr>
          <p:nvPr>
            <p:ph type="title"/>
          </p:nvPr>
        </p:nvSpPr>
        <p:spPr>
          <a:xfrm>
            <a:off x="827088" y="765175"/>
            <a:ext cx="7561262" cy="719138"/>
          </a:xfrm>
        </p:spPr>
        <p:txBody>
          <a:bodyPr/>
          <a:lstStyle/>
          <a:p>
            <a:endParaRPr lang="tr-TR" altLang="tr-TR" smtClean="0"/>
          </a:p>
        </p:txBody>
      </p:sp>
      <p:sp>
        <p:nvSpPr>
          <p:cNvPr id="34819" name="Veri Yer Tutucusu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4820" name="Altbilgi Yer Tutucusu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tr-TR" smtClean="0">
                <a:solidFill>
                  <a:schemeClr val="accent1"/>
                </a:solidFill>
                <a:latin typeface="Calibri" panose="020F0502020204030204" pitchFamily="34" charset="0"/>
              </a:rPr>
              <a:t>Çukurova Üniversitesi Türk Dili Bölümü</a:t>
            </a:r>
          </a:p>
        </p:txBody>
      </p:sp>
      <p:sp>
        <p:nvSpPr>
          <p:cNvPr id="34821" name="Slayt Numarası Yer Tutucusu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EF4273-1D97-4948-9DA3-D4C2D453C7FA}" type="slidenum">
              <a:rPr lang="tr-TR" altLang="tr-TR">
                <a:solidFill>
                  <a:schemeClr val="accent1"/>
                </a:solidFill>
                <a:latin typeface="Calibri" panose="020F0502020204030204" pitchFamily="34" charset="0"/>
              </a:rPr>
              <a:pPr eaLnBrk="1" hangingPunct="1"/>
              <a:t>21</a:t>
            </a:fld>
            <a:endParaRPr lang="tr-TR" altLang="tr-TR">
              <a:solidFill>
                <a:schemeClr val="accent1"/>
              </a:solidFill>
              <a:latin typeface="Calibri" panose="020F0502020204030204" pitchFamily="34" charset="0"/>
            </a:endParaRPr>
          </a:p>
        </p:txBody>
      </p:sp>
      <p:sp>
        <p:nvSpPr>
          <p:cNvPr id="34822" name="Metin Yer Tutucusu 2"/>
          <p:cNvSpPr>
            <a:spLocks noGrp="1"/>
          </p:cNvSpPr>
          <p:nvPr>
            <p:ph idx="1"/>
          </p:nvPr>
        </p:nvSpPr>
        <p:spPr>
          <a:xfrm>
            <a:off x="827088" y="1484313"/>
            <a:ext cx="7561262" cy="4681537"/>
          </a:xfrm>
        </p:spPr>
        <p:txBody>
          <a:bodyPr/>
          <a:lstStyle/>
          <a:p>
            <a:r>
              <a:rPr lang="tr-TR" altLang="tr-TR" sz="2000" dirty="0" smtClean="0">
                <a:latin typeface="Times New Roman" panose="02020603050405020304" pitchFamily="18" charset="0"/>
                <a:cs typeface="Times New Roman" panose="02020603050405020304" pitchFamily="18" charset="0"/>
              </a:rPr>
              <a:t>Bundan başka Türk basım tekniğinin gelişmesi bakımından da bazı olumsuzlukları bilinen Arap harfleri, telgraf gibi teknik araçları kullanmakta da zorluklar doğuruyordu. </a:t>
            </a:r>
          </a:p>
          <a:p>
            <a:r>
              <a:rPr lang="tr-TR" altLang="tr-TR" sz="2000" dirty="0" smtClean="0">
                <a:latin typeface="Times New Roman" panose="02020603050405020304" pitchFamily="18" charset="0"/>
                <a:cs typeface="Times New Roman" panose="02020603050405020304" pitchFamily="18" charset="0"/>
              </a:rPr>
              <a:t>Arap harflerinde bir sözcüğü birkaç türlü okumak olasıdır.</a:t>
            </a:r>
            <a:r>
              <a:rPr lang="tr-TR" altLang="en-US" sz="2000" dirty="0" smtClean="0">
                <a:latin typeface="Times New Roman" panose="02020603050405020304" pitchFamily="18" charset="0"/>
                <a:cs typeface="Times New Roman" panose="02020603050405020304" pitchFamily="18" charset="0"/>
              </a:rPr>
              <a:t> </a:t>
            </a:r>
          </a:p>
          <a:p>
            <a:r>
              <a:rPr lang="tr-TR" altLang="en-US" sz="2000" dirty="0" smtClean="0">
                <a:latin typeface="Times New Roman" panose="02020603050405020304" pitchFamily="18" charset="0"/>
                <a:cs typeface="Times New Roman" panose="02020603050405020304" pitchFamily="18" charset="0"/>
              </a:rPr>
              <a:t>Sözgelişi, Türkçe “kut” sözcüğü ile Arapça kuvvet sözcüğü aynı harflerle yazılır; yine Arapça “gıda” anlamına gelen “küt” sözcüğünün yazımı da aynıdır. </a:t>
            </a:r>
          </a:p>
          <a:p>
            <a:r>
              <a:rPr lang="tr-TR" altLang="en-US" sz="2000" dirty="0" smtClean="0">
                <a:latin typeface="Times New Roman" panose="02020603050405020304" pitchFamily="18" charset="0"/>
                <a:cs typeface="Times New Roman" panose="02020603050405020304" pitchFamily="18" charset="0"/>
              </a:rPr>
              <a:t>“Terzi” sözcüğüyle “dürzü” sözcüğünün yazımı aynıdır.</a:t>
            </a:r>
          </a:p>
          <a:p>
            <a:pPr>
              <a:buFont typeface="Wingdings 2" panose="05020102010507070707" pitchFamily="18" charset="2"/>
              <a:buNone/>
            </a:pPr>
            <a:r>
              <a:rPr lang="tr-TR" altLang="tr-TR" sz="2000" dirty="0" smtClean="0"/>
              <a:t>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Başlık 1"/>
          <p:cNvSpPr>
            <a:spLocks noGrp="1"/>
          </p:cNvSpPr>
          <p:nvPr>
            <p:ph type="title"/>
          </p:nvPr>
        </p:nvSpPr>
        <p:spPr>
          <a:xfrm>
            <a:off x="827088" y="692150"/>
            <a:ext cx="7561262" cy="649288"/>
          </a:xfrm>
        </p:spPr>
        <p:txBody>
          <a:bodyPr/>
          <a:lstStyle/>
          <a:p>
            <a:endParaRPr lang="tr-TR" altLang="tr-TR" smtClean="0"/>
          </a:p>
        </p:txBody>
      </p:sp>
      <p:sp>
        <p:nvSpPr>
          <p:cNvPr id="35843" name="İçerik Yer Tutucusu 2"/>
          <p:cNvSpPr>
            <a:spLocks noGrp="1"/>
          </p:cNvSpPr>
          <p:nvPr>
            <p:ph idx="1"/>
          </p:nvPr>
        </p:nvSpPr>
        <p:spPr>
          <a:xfrm>
            <a:off x="827088" y="1341438"/>
            <a:ext cx="7561262" cy="4824412"/>
          </a:xfrm>
        </p:spPr>
        <p:txBody>
          <a:bodyPr/>
          <a:lstStyle/>
          <a:p>
            <a:endParaRPr lang="tr-TR" altLang="tr-TR" dirty="0" smtClean="0">
              <a:latin typeface="Times New Roman" panose="02020603050405020304" pitchFamily="18" charset="0"/>
              <a:cs typeface="Times New Roman" panose="02020603050405020304" pitchFamily="18" charset="0"/>
            </a:endParaRPr>
          </a:p>
          <a:p>
            <a:r>
              <a:rPr lang="tr-TR" altLang="tr-TR" sz="2000" dirty="0" smtClean="0">
                <a:latin typeface="Times New Roman" panose="02020603050405020304" pitchFamily="18" charset="0"/>
                <a:cs typeface="Times New Roman" panose="02020603050405020304" pitchFamily="18" charset="0"/>
              </a:rPr>
              <a:t>Büyük devrimci Mustafa Kemal, 1 Kasım 1928’de Türkiye Büyük Millet Meclisini açarken şöyle seslenir:</a:t>
            </a:r>
          </a:p>
          <a:p>
            <a:r>
              <a:rPr lang="tr-TR" altLang="tr-TR" sz="2000" dirty="0" smtClean="0">
                <a:latin typeface="Times New Roman" panose="02020603050405020304" pitchFamily="18" charset="0"/>
                <a:cs typeface="Times New Roman" panose="02020603050405020304" pitchFamily="18" charset="0"/>
              </a:rPr>
              <a:t>“Sevgili arkadaşlarım; her şeyden önce her gelişmenin ilk yapı taşı olan soruna değinmek isterim.</a:t>
            </a:r>
          </a:p>
          <a:p>
            <a:r>
              <a:rPr lang="tr-TR" altLang="tr-TR" sz="2000" dirty="0" smtClean="0">
                <a:latin typeface="Times New Roman" panose="02020603050405020304" pitchFamily="18" charset="0"/>
                <a:cs typeface="Times New Roman" panose="02020603050405020304" pitchFamily="18" charset="0"/>
              </a:rPr>
              <a:t> Büyük Türk ulusuna onun bütün emeklerini kısır yapan çorak yol dışında, kolay bir okuma yazma anahtarı vermek gereklidir. </a:t>
            </a:r>
          </a:p>
          <a:p>
            <a:r>
              <a:rPr lang="tr-TR" altLang="tr-TR" sz="2000" dirty="0" smtClean="0">
                <a:latin typeface="Times New Roman" panose="02020603050405020304" pitchFamily="18" charset="0"/>
                <a:cs typeface="Times New Roman" panose="02020603050405020304" pitchFamily="18" charset="0"/>
              </a:rPr>
              <a:t>Büyük Türk ulusu, bilgisizlikten az emekle kısa yoldan ancak kendi güzel ve soylu diline kolay uyan böyle bir araçla kurtulabilir.</a:t>
            </a:r>
          </a:p>
          <a:p>
            <a:endParaRPr lang="tr-TR" altLang="tr-TR" dirty="0" smtClean="0"/>
          </a:p>
        </p:txBody>
      </p:sp>
      <p:sp>
        <p:nvSpPr>
          <p:cNvPr id="35844" name="Veri Yer Tutucusu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5845" name="Altbilgi Yer Tutucusu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tr-TR" smtClean="0">
                <a:solidFill>
                  <a:schemeClr val="accent1"/>
                </a:solidFill>
                <a:latin typeface="Calibri" panose="020F0502020204030204" pitchFamily="34" charset="0"/>
              </a:rPr>
              <a:t>Çukurova Üniversitesi Türk Dili Bölümü</a:t>
            </a:r>
          </a:p>
        </p:txBody>
      </p:sp>
      <p:sp>
        <p:nvSpPr>
          <p:cNvPr id="35846" name="Slayt Numarası Yer Tutucusu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CFE5F8F-FC9E-47D8-878C-5414369BB821}" type="slidenum">
              <a:rPr lang="tr-TR" altLang="tr-TR">
                <a:solidFill>
                  <a:schemeClr val="accent1"/>
                </a:solidFill>
                <a:latin typeface="Calibri" panose="020F0502020204030204" pitchFamily="34" charset="0"/>
              </a:rPr>
              <a:pPr eaLnBrk="1" hangingPunct="1"/>
              <a:t>22</a:t>
            </a:fld>
            <a:endParaRPr lang="tr-TR" altLang="tr-TR">
              <a:solidFill>
                <a:schemeClr val="accent1"/>
              </a:solidFill>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Başlık"/>
          <p:cNvSpPr>
            <a:spLocks noGrp="1"/>
          </p:cNvSpPr>
          <p:nvPr>
            <p:ph type="title"/>
          </p:nvPr>
        </p:nvSpPr>
        <p:spPr>
          <a:xfrm>
            <a:off x="827088" y="765175"/>
            <a:ext cx="7561262" cy="719138"/>
          </a:xfrm>
        </p:spPr>
        <p:txBody>
          <a:bodyPr/>
          <a:lstStyle/>
          <a:p>
            <a:endParaRPr lang="en-US" altLang="en-US" smtClean="0"/>
          </a:p>
        </p:txBody>
      </p:sp>
      <p:sp>
        <p:nvSpPr>
          <p:cNvPr id="36867" name="2 İçerik Yer Tutucusu"/>
          <p:cNvSpPr>
            <a:spLocks noGrp="1"/>
          </p:cNvSpPr>
          <p:nvPr>
            <p:ph idx="1"/>
          </p:nvPr>
        </p:nvSpPr>
        <p:spPr>
          <a:xfrm>
            <a:off x="827088" y="1484313"/>
            <a:ext cx="7561262" cy="4681537"/>
          </a:xfrm>
        </p:spPr>
        <p:txBody>
          <a:bodyPr/>
          <a:lstStyle/>
          <a:p>
            <a:pPr>
              <a:buFont typeface="Wingdings 2" panose="05020102010507070707" pitchFamily="18" charset="2"/>
              <a:buNone/>
            </a:pPr>
            <a:endParaRPr lang="tr-TR" altLang="en-US" dirty="0" smtClean="0"/>
          </a:p>
          <a:p>
            <a:r>
              <a:rPr lang="tr-TR" altLang="en-US" sz="2000" dirty="0" smtClean="0">
                <a:latin typeface="Times New Roman" panose="02020603050405020304" pitchFamily="18" charset="0"/>
                <a:cs typeface="Times New Roman" panose="02020603050405020304" pitchFamily="18" charset="0"/>
              </a:rPr>
              <a:t>Bu okuma yazma anahtarı ancak Latin kökeninden alınan Türk abecesidir.</a:t>
            </a:r>
          </a:p>
          <a:p>
            <a:r>
              <a:rPr lang="tr-TR" altLang="en-US" sz="2000" dirty="0" smtClean="0">
                <a:latin typeface="Times New Roman" panose="02020603050405020304" pitchFamily="18" charset="0"/>
                <a:cs typeface="Times New Roman" panose="02020603050405020304" pitchFamily="18" charset="0"/>
              </a:rPr>
              <a:t> Yalın bir deneyim, Latin kökenli Türk harflerinin Türk diline ne denli uygun olduğunu; kentte ve köyde yaşı ilerlemiş Türk evlatlarının ne denli kolay okuyup yazdıklarını güneş gibi meydana çıkarmıştır.</a:t>
            </a:r>
            <a:r>
              <a:rPr lang="tr-TR" altLang="tr-TR" sz="2000" dirty="0" smtClean="0">
                <a:latin typeface="Times New Roman" panose="02020603050405020304" pitchFamily="18" charset="0"/>
                <a:cs typeface="Times New Roman" panose="02020603050405020304" pitchFamily="18" charset="0"/>
              </a:rPr>
              <a:t> </a:t>
            </a:r>
          </a:p>
          <a:p>
            <a:r>
              <a:rPr lang="tr-TR" altLang="tr-TR" sz="2000" dirty="0" smtClean="0">
                <a:latin typeface="Times New Roman" panose="02020603050405020304" pitchFamily="18" charset="0"/>
                <a:cs typeface="Times New Roman" panose="02020603050405020304" pitchFamily="18" charset="0"/>
              </a:rPr>
              <a:t>Türkiye Büyük Millet Meclisinin kararıyla Türk harflerinin kesinlik ve yasallık kazanması bu ülkenin yükselme mücadelesinde başlı başına bir geçit olacaktır.</a:t>
            </a:r>
          </a:p>
          <a:p>
            <a:endParaRPr lang="tr-TR" altLang="en-US" dirty="0" smtClean="0"/>
          </a:p>
          <a:p>
            <a:endParaRPr lang="tr-TR" altLang="en-US" dirty="0" smtClean="0"/>
          </a:p>
        </p:txBody>
      </p:sp>
      <p:sp>
        <p:nvSpPr>
          <p:cNvPr id="3686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686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687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8EBDF0-5665-4A2E-9598-FE6BA7574A2C}" type="slidenum">
              <a:rPr lang="tr-TR" altLang="en-US">
                <a:solidFill>
                  <a:schemeClr val="accent1"/>
                </a:solidFill>
                <a:latin typeface="Calibri" panose="020F0502020204030204" pitchFamily="34" charset="0"/>
              </a:rPr>
              <a:pPr eaLnBrk="1" hangingPunct="1"/>
              <a:t>23</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Başlık 1"/>
          <p:cNvSpPr>
            <a:spLocks noGrp="1"/>
          </p:cNvSpPr>
          <p:nvPr>
            <p:ph type="title"/>
          </p:nvPr>
        </p:nvSpPr>
        <p:spPr>
          <a:xfrm>
            <a:off x="827088" y="765175"/>
            <a:ext cx="7561262" cy="719138"/>
          </a:xfrm>
        </p:spPr>
        <p:txBody>
          <a:bodyPr/>
          <a:lstStyle/>
          <a:p>
            <a:endParaRPr lang="tr-TR" altLang="tr-TR" smtClean="0"/>
          </a:p>
        </p:txBody>
      </p:sp>
      <p:sp>
        <p:nvSpPr>
          <p:cNvPr id="37891" name="İçerik Yer Tutucusu 2"/>
          <p:cNvSpPr>
            <a:spLocks noGrp="1"/>
          </p:cNvSpPr>
          <p:nvPr>
            <p:ph idx="1"/>
          </p:nvPr>
        </p:nvSpPr>
        <p:spPr>
          <a:xfrm>
            <a:off x="827088" y="1484313"/>
            <a:ext cx="7561262" cy="4681537"/>
          </a:xfrm>
        </p:spPr>
        <p:txBody>
          <a:bodyPr/>
          <a:lstStyle/>
          <a:p>
            <a:endParaRPr lang="tr-TR" altLang="tr-TR" dirty="0" smtClean="0">
              <a:latin typeface="Times New Roman" panose="02020603050405020304" pitchFamily="18" charset="0"/>
              <a:cs typeface="Times New Roman" panose="02020603050405020304" pitchFamily="18" charset="0"/>
            </a:endParaRPr>
          </a:p>
          <a:p>
            <a:r>
              <a:rPr lang="tr-TR" altLang="tr-TR" sz="2000" dirty="0" smtClean="0">
                <a:latin typeface="Times New Roman" panose="02020603050405020304" pitchFamily="18" charset="0"/>
                <a:cs typeface="Times New Roman" panose="02020603050405020304" pitchFamily="18" charset="0"/>
              </a:rPr>
              <a:t>Sevgili arkadaşlar; yüksek ve ölümsüz armağanınızla büyük Türk ulusu yeni bir ışık evrenine girecektir.” (TBMM, Zabıt Ceridesi, cilt 5: 1928/1929, s. 5) der.</a:t>
            </a:r>
          </a:p>
          <a:p>
            <a:r>
              <a:rPr lang="tr-TR" altLang="tr-TR" sz="2000" dirty="0" smtClean="0">
                <a:latin typeface="Times New Roman" panose="02020603050405020304" pitchFamily="18" charset="0"/>
                <a:cs typeface="Times New Roman" panose="02020603050405020304" pitchFamily="18" charset="0"/>
              </a:rPr>
              <a:t>Atatürk 1 Kasım 1928 Perşembe günü saat 14.00’ten sonra parlamentoda yaptığı bu konuşmayla yeni Türk harflerinin kabulü yolunda Türkiye Büyük Millet Meclisi üyelerine büyük bir ışık tutmuştu. </a:t>
            </a:r>
          </a:p>
          <a:p>
            <a:r>
              <a:rPr lang="tr-TR" altLang="tr-TR" sz="2000" dirty="0" smtClean="0">
                <a:latin typeface="Times New Roman" panose="02020603050405020304" pitchFamily="18" charset="0"/>
                <a:cs typeface="Times New Roman" panose="02020603050405020304" pitchFamily="18" charset="0"/>
              </a:rPr>
              <a:t>Hıfzı </a:t>
            </a:r>
            <a:r>
              <a:rPr lang="tr-TR" altLang="tr-TR" sz="2000" dirty="0" err="1" smtClean="0">
                <a:latin typeface="Times New Roman" panose="02020603050405020304" pitchFamily="18" charset="0"/>
                <a:cs typeface="Times New Roman" panose="02020603050405020304" pitchFamily="18" charset="0"/>
              </a:rPr>
              <a:t>Veldet</a:t>
            </a:r>
            <a:r>
              <a:rPr lang="tr-TR" altLang="tr-TR" sz="2000" dirty="0" smtClean="0">
                <a:latin typeface="Times New Roman" panose="02020603050405020304" pitchFamily="18" charset="0"/>
                <a:cs typeface="Times New Roman" panose="02020603050405020304" pitchFamily="18" charset="0"/>
              </a:rPr>
              <a:t> </a:t>
            </a:r>
            <a:r>
              <a:rPr lang="tr-TR" altLang="tr-TR" sz="2000" dirty="0" err="1" smtClean="0">
                <a:latin typeface="Times New Roman" panose="02020603050405020304" pitchFamily="18" charset="0"/>
                <a:cs typeface="Times New Roman" panose="02020603050405020304" pitchFamily="18" charset="0"/>
              </a:rPr>
              <a:t>Velidedeoğlu’nun</a:t>
            </a:r>
            <a:r>
              <a:rPr lang="tr-TR" altLang="tr-TR" sz="2000" dirty="0" smtClean="0">
                <a:latin typeface="Times New Roman" panose="02020603050405020304" pitchFamily="18" charset="0"/>
                <a:cs typeface="Times New Roman" panose="02020603050405020304" pitchFamily="18" charset="0"/>
              </a:rPr>
              <a:t> deyişiyle: “Kendi özlemindeki devrim ışığıydı bu.”</a:t>
            </a:r>
          </a:p>
        </p:txBody>
      </p:sp>
      <p:sp>
        <p:nvSpPr>
          <p:cNvPr id="37892" name="Veri Yer Tutucusu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7893" name="Altbilgi Yer Tutucusu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tr-TR" smtClean="0">
                <a:solidFill>
                  <a:schemeClr val="accent1"/>
                </a:solidFill>
                <a:latin typeface="Calibri" panose="020F0502020204030204" pitchFamily="34" charset="0"/>
              </a:rPr>
              <a:t>Çukurova Üniversitesi Türk Dili Bölümü</a:t>
            </a:r>
          </a:p>
        </p:txBody>
      </p:sp>
      <p:sp>
        <p:nvSpPr>
          <p:cNvPr id="37894" name="Slayt Numarası Yer Tutucusu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A236A7-52B6-4821-88DB-080BFBEE4E15}" type="slidenum">
              <a:rPr lang="tr-TR" altLang="tr-TR">
                <a:solidFill>
                  <a:schemeClr val="accent1"/>
                </a:solidFill>
                <a:latin typeface="Calibri" panose="020F0502020204030204" pitchFamily="34" charset="0"/>
              </a:rPr>
              <a:pPr eaLnBrk="1" hangingPunct="1"/>
              <a:t>24</a:t>
            </a:fld>
            <a:endParaRPr lang="tr-TR" altLang="tr-TR">
              <a:solidFill>
                <a:schemeClr val="accent1"/>
              </a:solidFill>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Başlık"/>
          <p:cNvSpPr>
            <a:spLocks noGrp="1"/>
          </p:cNvSpPr>
          <p:nvPr>
            <p:ph type="title"/>
          </p:nvPr>
        </p:nvSpPr>
        <p:spPr>
          <a:xfrm>
            <a:off x="827088" y="765175"/>
            <a:ext cx="7561262" cy="719138"/>
          </a:xfrm>
        </p:spPr>
        <p:txBody>
          <a:bodyPr/>
          <a:lstStyle/>
          <a:p>
            <a:endParaRPr lang="en-US" altLang="en-US" smtClean="0"/>
          </a:p>
        </p:txBody>
      </p:sp>
      <p:sp>
        <p:nvSpPr>
          <p:cNvPr id="38915" name="2 İçerik Yer Tutucusu"/>
          <p:cNvSpPr>
            <a:spLocks noGrp="1"/>
          </p:cNvSpPr>
          <p:nvPr>
            <p:ph idx="1"/>
          </p:nvPr>
        </p:nvSpPr>
        <p:spPr>
          <a:xfrm>
            <a:off x="827088" y="1557338"/>
            <a:ext cx="7561262" cy="4967287"/>
          </a:xfrm>
        </p:spPr>
        <p:txBody>
          <a:bodyPr/>
          <a:lstStyle/>
          <a:p>
            <a:r>
              <a:rPr lang="tr-TR" altLang="en-US" sz="2000" dirty="0" smtClean="0">
                <a:latin typeface="Times New Roman" panose="02020603050405020304" pitchFamily="18" charset="0"/>
                <a:cs typeface="Times New Roman" panose="02020603050405020304" pitchFamily="18" charset="0"/>
              </a:rPr>
              <a:t>Tasarı yasalaşmadan önce İsmet İnönü ve Refik </a:t>
            </a:r>
            <a:r>
              <a:rPr lang="tr-TR" altLang="en-US" sz="2000" dirty="0" err="1" smtClean="0">
                <a:latin typeface="Times New Roman" panose="02020603050405020304" pitchFamily="18" charset="0"/>
                <a:cs typeface="Times New Roman" panose="02020603050405020304" pitchFamily="18" charset="0"/>
              </a:rPr>
              <a:t>Koraltan’dan</a:t>
            </a:r>
            <a:r>
              <a:rPr lang="tr-TR" altLang="en-US" sz="2000" dirty="0" smtClean="0">
                <a:latin typeface="Times New Roman" panose="02020603050405020304" pitchFamily="18" charset="0"/>
                <a:cs typeface="Times New Roman" panose="02020603050405020304" pitchFamily="18" charset="0"/>
              </a:rPr>
              <a:t> sonra söz alan M. E. Yurdakul’un konuşması bugünün Türkçesiyle şöyledir:</a:t>
            </a:r>
          </a:p>
          <a:p>
            <a:r>
              <a:rPr lang="tr-TR" altLang="en-US" sz="2000" dirty="0" smtClean="0">
                <a:latin typeface="Times New Roman" panose="02020603050405020304" pitchFamily="18" charset="0"/>
                <a:cs typeface="Times New Roman" panose="02020603050405020304" pitchFamily="18" charset="0"/>
              </a:rPr>
              <a:t>“Sevgili arkadaşlar! Arap harfleri bilimin ve sanatın sesini halkın içerisine götüremiyordu. </a:t>
            </a:r>
          </a:p>
          <a:p>
            <a:r>
              <a:rPr lang="tr-TR" altLang="en-US" sz="2000" dirty="0" smtClean="0">
                <a:latin typeface="Times New Roman" panose="02020603050405020304" pitchFamily="18" charset="0"/>
                <a:cs typeface="Times New Roman" panose="02020603050405020304" pitchFamily="18" charset="0"/>
              </a:rPr>
              <a:t>İlericilik, uygarlığın ruhunu halkın içerisine yaymıyordu. </a:t>
            </a:r>
          </a:p>
          <a:p>
            <a:r>
              <a:rPr lang="tr-TR" altLang="en-US" sz="2000" dirty="0" smtClean="0">
                <a:latin typeface="Times New Roman" panose="02020603050405020304" pitchFamily="18" charset="0"/>
                <a:cs typeface="Times New Roman" panose="02020603050405020304" pitchFamily="18" charset="0"/>
              </a:rPr>
              <a:t>Aydın zümre ile halk zümresi arasında uçurumlar vardı, yüksek duvarlar vardı; millî eğitimi yaymaya; bilim ve sanatı halkın içerisine götürmeye, ilerilik ve uygarlığı halkın içerisine yaymaya en büyük araç ve etken olacak olan bu yeni Türk harfleridir. (...) </a:t>
            </a:r>
          </a:p>
        </p:txBody>
      </p:sp>
      <p:sp>
        <p:nvSpPr>
          <p:cNvPr id="38916"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8917"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8918"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AFC211-2057-4963-8157-C5F19EF31768}" type="slidenum">
              <a:rPr lang="tr-TR" altLang="en-US">
                <a:solidFill>
                  <a:schemeClr val="accent1"/>
                </a:solidFill>
                <a:latin typeface="Calibri" panose="020F0502020204030204" pitchFamily="34" charset="0"/>
              </a:rPr>
              <a:pPr eaLnBrk="1" hangingPunct="1"/>
              <a:t>25</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Başlık"/>
          <p:cNvSpPr>
            <a:spLocks noGrp="1"/>
          </p:cNvSpPr>
          <p:nvPr>
            <p:ph type="title"/>
          </p:nvPr>
        </p:nvSpPr>
        <p:spPr>
          <a:xfrm>
            <a:off x="827088" y="765175"/>
            <a:ext cx="7561262" cy="719138"/>
          </a:xfrm>
        </p:spPr>
        <p:txBody>
          <a:bodyPr/>
          <a:lstStyle/>
          <a:p>
            <a:endParaRPr lang="en-US" altLang="en-US" smtClean="0"/>
          </a:p>
        </p:txBody>
      </p:sp>
      <p:sp>
        <p:nvSpPr>
          <p:cNvPr id="39939" name="2 İçerik Yer Tutucusu"/>
          <p:cNvSpPr>
            <a:spLocks noGrp="1"/>
          </p:cNvSpPr>
          <p:nvPr>
            <p:ph idx="1"/>
          </p:nvPr>
        </p:nvSpPr>
        <p:spPr>
          <a:xfrm>
            <a:off x="827088" y="1484313"/>
            <a:ext cx="7561262" cy="4681537"/>
          </a:xfrm>
        </p:spPr>
        <p:txBody>
          <a:bodyPr/>
          <a:lstStyle/>
          <a:p>
            <a:r>
              <a:rPr lang="tr-TR" altLang="en-US" sz="2000" dirty="0" smtClean="0">
                <a:latin typeface="Times New Roman" panose="02020603050405020304" pitchFamily="18" charset="0"/>
                <a:cs typeface="Times New Roman" panose="02020603050405020304" pitchFamily="18" charset="0"/>
              </a:rPr>
              <a:t>Türk ulusu bu yeni harflerle yeni bilimini, yeni sanatını, yeni gelişmesini ve yeni evrenini yaratacaktır.”</a:t>
            </a:r>
          </a:p>
          <a:p>
            <a:r>
              <a:rPr lang="tr-TR" altLang="en-US" sz="2000" dirty="0" smtClean="0">
                <a:latin typeface="Times New Roman" panose="02020603050405020304" pitchFamily="18" charset="0"/>
                <a:cs typeface="Times New Roman" panose="02020603050405020304" pitchFamily="18" charset="0"/>
              </a:rPr>
              <a:t>Emre </a:t>
            </a:r>
            <a:r>
              <a:rPr lang="tr-TR" altLang="en-US" sz="2000" dirty="0" err="1" smtClean="0">
                <a:latin typeface="Times New Roman" panose="02020603050405020304" pitchFamily="18" charset="0"/>
                <a:cs typeface="Times New Roman" panose="02020603050405020304" pitchFamily="18" charset="0"/>
              </a:rPr>
              <a:t>Kongar</a:t>
            </a:r>
            <a:r>
              <a:rPr lang="tr-TR" altLang="en-US" sz="2000" dirty="0" smtClean="0">
                <a:latin typeface="Times New Roman" panose="02020603050405020304" pitchFamily="18" charset="0"/>
                <a:cs typeface="Times New Roman" panose="02020603050405020304" pitchFamily="18" charset="0"/>
              </a:rPr>
              <a:t>, Atatürk devrimlerinin biri siyasal, biri ideolojik olmak üzere iki temel niteliğinden söz ediyor. </a:t>
            </a:r>
          </a:p>
          <a:p>
            <a:r>
              <a:rPr lang="tr-TR" altLang="en-US" sz="2000" dirty="0" smtClean="0">
                <a:latin typeface="Times New Roman" panose="02020603050405020304" pitchFamily="18" charset="0"/>
                <a:cs typeface="Times New Roman" panose="02020603050405020304" pitchFamily="18" charset="0"/>
              </a:rPr>
              <a:t>Siyasal olarak, padişahın (halifenin) dinsel ve geleneksel kaynaklı buyurma gücünü, ulusa ya da halk kaynaklı bir buyurma gücüne dönüştürmeyi amaçlıyordu. </a:t>
            </a:r>
          </a:p>
          <a:p>
            <a:r>
              <a:rPr lang="tr-TR" altLang="en-US" sz="2000" dirty="0" smtClean="0">
                <a:latin typeface="Times New Roman" panose="02020603050405020304" pitchFamily="18" charset="0"/>
                <a:cs typeface="Times New Roman" panose="02020603050405020304" pitchFamily="18" charset="0"/>
              </a:rPr>
              <a:t>İdeolojik olarak da Batılı bir toplum yaratmayı amaçlıyordu.</a:t>
            </a:r>
          </a:p>
          <a:p>
            <a:r>
              <a:rPr lang="tr-TR" altLang="en-US" sz="2000" dirty="0" smtClean="0">
                <a:latin typeface="Times New Roman" panose="02020603050405020304" pitchFamily="18" charset="0"/>
                <a:cs typeface="Times New Roman" panose="02020603050405020304" pitchFamily="18" charset="0"/>
              </a:rPr>
              <a:t> İşte bu iki amaç açısından Harf Devrimi gibi yenilikler gerekliydi, kaçınılmazdı. </a:t>
            </a:r>
          </a:p>
        </p:txBody>
      </p:sp>
      <p:sp>
        <p:nvSpPr>
          <p:cNvPr id="3994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9941"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9942"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B478A0-3C56-4CCA-8396-00B01ADD8BFB}" type="slidenum">
              <a:rPr lang="tr-TR" altLang="en-US">
                <a:solidFill>
                  <a:schemeClr val="accent1"/>
                </a:solidFill>
                <a:latin typeface="Calibri" panose="020F0502020204030204" pitchFamily="34" charset="0"/>
              </a:rPr>
              <a:pPr eaLnBrk="1" hangingPunct="1"/>
              <a:t>26</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Başlık"/>
          <p:cNvSpPr>
            <a:spLocks noGrp="1"/>
          </p:cNvSpPr>
          <p:nvPr>
            <p:ph type="title"/>
          </p:nvPr>
        </p:nvSpPr>
        <p:spPr>
          <a:xfrm>
            <a:off x="827088" y="765175"/>
            <a:ext cx="7561262" cy="719138"/>
          </a:xfrm>
        </p:spPr>
        <p:txBody>
          <a:bodyPr/>
          <a:lstStyle/>
          <a:p>
            <a:endParaRPr lang="en-US" altLang="en-US" smtClean="0"/>
          </a:p>
        </p:txBody>
      </p:sp>
      <p:sp>
        <p:nvSpPr>
          <p:cNvPr id="40963" name="2 İçerik Yer Tutucusu"/>
          <p:cNvSpPr>
            <a:spLocks noGrp="1"/>
          </p:cNvSpPr>
          <p:nvPr>
            <p:ph idx="1"/>
          </p:nvPr>
        </p:nvSpPr>
        <p:spPr>
          <a:xfrm>
            <a:off x="827088" y="1484313"/>
            <a:ext cx="7561262" cy="4681537"/>
          </a:xfrm>
        </p:spPr>
        <p:txBody>
          <a:bodyPr/>
          <a:lstStyle/>
          <a:p>
            <a:endParaRPr lang="tr-TR" altLang="en-US" dirty="0" smtClean="0"/>
          </a:p>
          <a:p>
            <a:endParaRPr lang="tr-TR" altLang="en-US" sz="2000" dirty="0" smtClean="0">
              <a:latin typeface="Times New Roman" panose="02020603050405020304" pitchFamily="18" charset="0"/>
              <a:cs typeface="Times New Roman" panose="02020603050405020304" pitchFamily="18" charset="0"/>
            </a:endParaRPr>
          </a:p>
          <a:p>
            <a:r>
              <a:rPr lang="tr-TR" altLang="en-US" sz="2000" dirty="0" smtClean="0">
                <a:latin typeface="Times New Roman" panose="02020603050405020304" pitchFamily="18" charset="0"/>
                <a:cs typeface="Times New Roman" panose="02020603050405020304" pitchFamily="18" charset="0"/>
              </a:rPr>
              <a:t>Ancak zordu da... Böyle bir zorluğu aşabilecek devlet adamı yeryüzünde çok azdır. </a:t>
            </a:r>
          </a:p>
          <a:p>
            <a:r>
              <a:rPr lang="tr-TR" altLang="en-US" sz="2000" dirty="0" smtClean="0">
                <a:latin typeface="Times New Roman" panose="02020603050405020304" pitchFamily="18" charset="0"/>
                <a:cs typeface="Times New Roman" panose="02020603050405020304" pitchFamily="18" charset="0"/>
              </a:rPr>
              <a:t>İşte Atatürk, eşsiz devlet adamlarından biridir; gözü pek bir devrimcidir o. </a:t>
            </a:r>
          </a:p>
          <a:p>
            <a:r>
              <a:rPr lang="tr-TR" altLang="en-US" sz="2000" dirty="0" smtClean="0">
                <a:latin typeface="Times New Roman" panose="02020603050405020304" pitchFamily="18" charset="0"/>
                <a:cs typeface="Times New Roman" panose="02020603050405020304" pitchFamily="18" charset="0"/>
              </a:rPr>
              <a:t>Yazı Devrimi de Türk ulusunun çağdaşlaşması yolunda M. Kemal’in gerçekleştirdiği devrimlerin, hiç kuşkusuz, en önemlilerindendir.</a:t>
            </a:r>
          </a:p>
        </p:txBody>
      </p:sp>
      <p:sp>
        <p:nvSpPr>
          <p:cNvPr id="40964"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40965"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40966"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CC0CE4-C722-4EC2-BFF3-3BC998C9448A}" type="slidenum">
              <a:rPr lang="tr-TR" altLang="en-US">
                <a:solidFill>
                  <a:schemeClr val="accent1"/>
                </a:solidFill>
                <a:latin typeface="Calibri" panose="020F0502020204030204" pitchFamily="34" charset="0"/>
              </a:rPr>
              <a:pPr eaLnBrk="1" hangingPunct="1"/>
              <a:t>27</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title"/>
          </p:nvPr>
        </p:nvSpPr>
        <p:spPr>
          <a:xfrm>
            <a:off x="827088" y="765175"/>
            <a:ext cx="7561262" cy="719138"/>
          </a:xfrm>
        </p:spPr>
        <p:txBody>
          <a:bodyPr/>
          <a:lstStyle/>
          <a:p>
            <a:endParaRPr lang="en-US" altLang="en-US" smtClean="0"/>
          </a:p>
        </p:txBody>
      </p:sp>
      <p:sp>
        <p:nvSpPr>
          <p:cNvPr id="13315" name="2 İçerik Yer Tutucusu"/>
          <p:cNvSpPr>
            <a:spLocks noGrp="1"/>
          </p:cNvSpPr>
          <p:nvPr>
            <p:ph idx="1"/>
          </p:nvPr>
        </p:nvSpPr>
        <p:spPr>
          <a:xfrm>
            <a:off x="827088" y="765175"/>
            <a:ext cx="7561262" cy="5735659"/>
          </a:xfrm>
        </p:spPr>
        <p:txBody>
          <a:bodyPr/>
          <a:lstStyle/>
          <a:p>
            <a:pPr>
              <a:buFont typeface="Wingdings 2" panose="05020102010507070707" pitchFamily="18" charset="2"/>
              <a:buNone/>
            </a:pPr>
            <a:r>
              <a:rPr lang="tr-TR" altLang="en-US" dirty="0" smtClean="0"/>
              <a:t>           </a:t>
            </a:r>
          </a:p>
          <a:p>
            <a:endParaRPr lang="tr-TR" altLang="en-US" dirty="0" smtClean="0">
              <a:latin typeface="Times New Roman" panose="02020603050405020304" pitchFamily="18" charset="0"/>
              <a:cs typeface="Times New Roman" panose="02020603050405020304" pitchFamily="18" charset="0"/>
            </a:endParaRPr>
          </a:p>
          <a:p>
            <a:r>
              <a:rPr lang="tr-TR" altLang="en-US" sz="2000" dirty="0" smtClean="0">
                <a:latin typeface="Times New Roman" panose="02020603050405020304" pitchFamily="18" charset="0"/>
                <a:cs typeface="Times New Roman" panose="02020603050405020304" pitchFamily="18" charset="0"/>
              </a:rPr>
              <a:t>Türkçenin geçmişteki gücünün, güzelliğinin bir büyük tanığı da Yunus Emre'nin şiirleridir.</a:t>
            </a:r>
          </a:p>
          <a:p>
            <a:r>
              <a:rPr lang="tr-TR" altLang="en-US" sz="2000" dirty="0" smtClean="0">
                <a:latin typeface="Times New Roman" panose="02020603050405020304" pitchFamily="18" charset="0"/>
                <a:cs typeface="Times New Roman" panose="02020603050405020304" pitchFamily="18" charset="0"/>
              </a:rPr>
              <a:t> Bugün bile taptaze duran Yunus Emre’nin (XIII. yüzyıl) şiirindeki Türkçeyi, o dilin tadını, güzelliğini, anlatım gücünü hepimiz biliriz.</a:t>
            </a:r>
          </a:p>
          <a:p>
            <a:r>
              <a:rPr lang="tr-TR" altLang="en-US" sz="2000" dirty="0" smtClean="0">
                <a:latin typeface="Times New Roman" panose="02020603050405020304" pitchFamily="18" charset="0"/>
                <a:cs typeface="Times New Roman" panose="02020603050405020304" pitchFamily="18" charset="0"/>
              </a:rPr>
              <a:t> İşte böylesine bir ozanı yetiştiren Anadolu, İslamiyet’in etkisiyle daha o yıllarda Arapça ve Farsçanın etkisine girmeye başladı. </a:t>
            </a:r>
          </a:p>
          <a:p>
            <a:r>
              <a:rPr lang="tr-TR" altLang="en-US" sz="2000" dirty="0" smtClean="0">
                <a:latin typeface="Times New Roman" panose="02020603050405020304" pitchFamily="18" charset="0"/>
                <a:cs typeface="Times New Roman" panose="02020603050405020304" pitchFamily="18" charset="0"/>
              </a:rPr>
              <a:t>Selçuklular Dönemi’nde Arapça, hem bilim dili hem de devlet dili oldu. Öte yandan İran edebiyatının etkisiyle Farsça sözcüklere de kapı aralanmış, bu iki dilin Türkçe üzerindeki baskısı yüzyıllarca sürmüştür.</a:t>
            </a:r>
          </a:p>
          <a:p>
            <a:endParaRPr lang="tr-TR" altLang="en-US" dirty="0" smtClean="0"/>
          </a:p>
        </p:txBody>
      </p:sp>
      <p:sp>
        <p:nvSpPr>
          <p:cNvPr id="13316"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13317"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13318"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018316-CFDF-49A6-AD0E-A09CB32659B8}" type="slidenum">
              <a:rPr lang="tr-TR" altLang="en-US">
                <a:solidFill>
                  <a:schemeClr val="accent1"/>
                </a:solidFill>
                <a:latin typeface="Calibri" panose="020F0502020204030204" pitchFamily="34" charset="0"/>
              </a:rPr>
              <a:pPr eaLnBrk="1" hangingPunct="1"/>
              <a:t>28</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133994359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Başlık"/>
          <p:cNvSpPr>
            <a:spLocks noGrp="1"/>
          </p:cNvSpPr>
          <p:nvPr>
            <p:ph type="title"/>
          </p:nvPr>
        </p:nvSpPr>
        <p:spPr>
          <a:xfrm>
            <a:off x="827088" y="765175"/>
            <a:ext cx="7561262" cy="719138"/>
          </a:xfrm>
        </p:spPr>
        <p:txBody>
          <a:bodyPr/>
          <a:lstStyle/>
          <a:p>
            <a:endParaRPr lang="en-US" altLang="en-US" smtClean="0"/>
          </a:p>
        </p:txBody>
      </p:sp>
      <p:sp>
        <p:nvSpPr>
          <p:cNvPr id="14339" name="2 İçerik Yer Tutucusu"/>
          <p:cNvSpPr>
            <a:spLocks noGrp="1"/>
          </p:cNvSpPr>
          <p:nvPr>
            <p:ph idx="1"/>
          </p:nvPr>
        </p:nvSpPr>
        <p:spPr>
          <a:xfrm>
            <a:off x="827088" y="1557338"/>
            <a:ext cx="7561262" cy="4608512"/>
          </a:xfrm>
        </p:spPr>
        <p:txBody>
          <a:bodyPr/>
          <a:lstStyle/>
          <a:p>
            <a:r>
              <a:rPr lang="tr-TR" altLang="en-US" sz="2000" dirty="0" smtClean="0">
                <a:latin typeface="Times New Roman" panose="02020603050405020304" pitchFamily="18" charset="0"/>
                <a:cs typeface="Times New Roman" panose="02020603050405020304" pitchFamily="18" charset="0"/>
              </a:rPr>
              <a:t>Beylikler Dönemi’nde </a:t>
            </a:r>
            <a:r>
              <a:rPr lang="tr-TR" altLang="en-US" sz="2000" dirty="0" err="1" smtClean="0">
                <a:latin typeface="Times New Roman" panose="02020603050405020304" pitchFamily="18" charset="0"/>
                <a:cs typeface="Times New Roman" panose="02020603050405020304" pitchFamily="18" charset="0"/>
              </a:rPr>
              <a:t>Karamanoğlu</a:t>
            </a:r>
            <a:r>
              <a:rPr lang="tr-TR" altLang="en-US" sz="2000" dirty="0" smtClean="0">
                <a:latin typeface="Times New Roman" panose="02020603050405020304" pitchFamily="18" charset="0"/>
                <a:cs typeface="Times New Roman" panose="02020603050405020304" pitchFamily="18" charset="0"/>
              </a:rPr>
              <a:t> Mehmet Bey, 15 Mayıs 1277’de çıkardığı ünlü fermanıyla herkesin Türkçe konuşmasını buyurur. </a:t>
            </a:r>
          </a:p>
          <a:p>
            <a:r>
              <a:rPr lang="tr-TR" altLang="en-US" sz="2000" dirty="0" smtClean="0">
                <a:latin typeface="Times New Roman" panose="02020603050405020304" pitchFamily="18" charset="0"/>
                <a:cs typeface="Times New Roman" panose="02020603050405020304" pitchFamily="18" charset="0"/>
              </a:rPr>
              <a:t>Ancak bu çıkış da bir yere varamaz. </a:t>
            </a:r>
          </a:p>
          <a:p>
            <a:r>
              <a:rPr lang="tr-TR" altLang="en-US" sz="2000" dirty="0" smtClean="0">
                <a:latin typeface="Times New Roman" panose="02020603050405020304" pitchFamily="18" charset="0"/>
                <a:cs typeface="Times New Roman" panose="02020603050405020304" pitchFamily="18" charset="0"/>
              </a:rPr>
              <a:t>Türkçe giderek yerini Arapça ve Farsçaya bırakır. </a:t>
            </a:r>
          </a:p>
          <a:p>
            <a:r>
              <a:rPr lang="tr-TR" altLang="en-US" sz="2000" dirty="0" smtClean="0">
                <a:latin typeface="Times New Roman" panose="02020603050405020304" pitchFamily="18" charset="0"/>
                <a:cs typeface="Times New Roman" panose="02020603050405020304" pitchFamily="18" charset="0"/>
              </a:rPr>
              <a:t>Bu durumdan XIV. yüzyılda Âşık Paşa, şöyle yakınır:</a:t>
            </a:r>
          </a:p>
          <a:p>
            <a:pPr>
              <a:buFont typeface="Wingdings 2" panose="05020102010507070707" pitchFamily="18" charset="2"/>
              <a:buNone/>
            </a:pPr>
            <a:r>
              <a:rPr lang="tr-TR" altLang="en-US" sz="2000" dirty="0" smtClean="0">
                <a:latin typeface="Times New Roman" panose="02020603050405020304" pitchFamily="18" charset="0"/>
                <a:cs typeface="Times New Roman" panose="02020603050405020304" pitchFamily="18" charset="0"/>
              </a:rPr>
              <a:t>Türk diline kimseler bakmaz idi,</a:t>
            </a:r>
          </a:p>
          <a:p>
            <a:pPr>
              <a:buFont typeface="Wingdings 2" panose="05020102010507070707" pitchFamily="18" charset="2"/>
              <a:buNone/>
            </a:pPr>
            <a:r>
              <a:rPr lang="tr-TR" altLang="en-US" sz="2000" dirty="0" smtClean="0">
                <a:latin typeface="Times New Roman" panose="02020603050405020304" pitchFamily="18" charset="0"/>
                <a:cs typeface="Times New Roman" panose="02020603050405020304" pitchFamily="18" charset="0"/>
              </a:rPr>
              <a:t>Türklere herkiz gönül akmaz idi, </a:t>
            </a:r>
          </a:p>
          <a:p>
            <a:pPr>
              <a:buFont typeface="Wingdings 2" panose="05020102010507070707" pitchFamily="18" charset="2"/>
              <a:buNone/>
            </a:pPr>
            <a:r>
              <a:rPr lang="tr-TR" altLang="en-US" sz="2000" dirty="0" smtClean="0">
                <a:latin typeface="Times New Roman" panose="02020603050405020304" pitchFamily="18" charset="0"/>
                <a:cs typeface="Times New Roman" panose="02020603050405020304" pitchFamily="18" charset="0"/>
              </a:rPr>
              <a:t>Türk dahi bilmez idi bu dilleri,</a:t>
            </a:r>
          </a:p>
          <a:p>
            <a:pPr>
              <a:buFont typeface="Wingdings 2" panose="05020102010507070707" pitchFamily="18" charset="2"/>
              <a:buNone/>
            </a:pPr>
            <a:r>
              <a:rPr lang="tr-TR" altLang="en-US" sz="2000" dirty="0" smtClean="0">
                <a:latin typeface="Times New Roman" panose="02020603050405020304" pitchFamily="18" charset="0"/>
                <a:cs typeface="Times New Roman" panose="02020603050405020304" pitchFamily="18" charset="0"/>
              </a:rPr>
              <a:t> İnce yolu, ol ulu menzilleri.</a:t>
            </a:r>
          </a:p>
          <a:p>
            <a:endParaRPr lang="tr-TR" altLang="en-US" sz="2000" dirty="0" smtClean="0"/>
          </a:p>
          <a:p>
            <a:endParaRPr lang="tr-TR" altLang="en-US" dirty="0" smtClean="0"/>
          </a:p>
        </p:txBody>
      </p:sp>
      <p:sp>
        <p:nvSpPr>
          <p:cNvPr id="1434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14341"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14342"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F0F13F8-2925-4877-9476-5FED8F51D8F1}" type="slidenum">
              <a:rPr lang="tr-TR" altLang="en-US">
                <a:solidFill>
                  <a:schemeClr val="accent1"/>
                </a:solidFill>
                <a:latin typeface="Calibri" panose="020F0502020204030204" pitchFamily="34" charset="0"/>
              </a:rPr>
              <a:pPr eaLnBrk="1" hangingPunct="1"/>
              <a:t>29</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30041692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a:xfrm>
            <a:off x="971550" y="836613"/>
            <a:ext cx="7561263" cy="576262"/>
          </a:xfrm>
        </p:spPr>
        <p:txBody>
          <a:bodyPr/>
          <a:lstStyle/>
          <a:p>
            <a:pPr algn="just">
              <a:spcAft>
                <a:spcPts val="563"/>
              </a:spcAft>
            </a:pPr>
            <a:r>
              <a:rPr lang="tr-TR" altLang="tr-TR" sz="3200" b="1" dirty="0" smtClean="0">
                <a:latin typeface="Times New Roman" panose="02020603050405020304" pitchFamily="18" charset="0"/>
                <a:cs typeface="Times New Roman" panose="02020603050405020304" pitchFamily="18" charset="0"/>
              </a:rPr>
              <a:t/>
            </a:r>
            <a:br>
              <a:rPr lang="tr-TR" altLang="tr-TR" sz="3200" b="1" dirty="0" smtClean="0">
                <a:latin typeface="Times New Roman" panose="02020603050405020304" pitchFamily="18" charset="0"/>
                <a:cs typeface="Times New Roman" panose="02020603050405020304" pitchFamily="18" charset="0"/>
              </a:rPr>
            </a:br>
            <a:r>
              <a:rPr lang="tr-TR" altLang="tr-TR" dirty="0" smtClean="0">
                <a:latin typeface="Times New Roman" panose="02020603050405020304" pitchFamily="18" charset="0"/>
                <a:cs typeface="Times New Roman" panose="02020603050405020304" pitchFamily="18" charset="0"/>
              </a:rPr>
              <a:t/>
            </a:r>
            <a:br>
              <a:rPr lang="tr-TR" altLang="tr-TR" dirty="0" smtClean="0">
                <a:latin typeface="Times New Roman" panose="02020603050405020304" pitchFamily="18" charset="0"/>
                <a:cs typeface="Times New Roman" panose="02020603050405020304" pitchFamily="18" charset="0"/>
              </a:rPr>
            </a:br>
            <a:r>
              <a:rPr lang="tr-TR" altLang="tr-TR" b="1" i="1" dirty="0" smtClean="0">
                <a:solidFill>
                  <a:schemeClr val="bg2"/>
                </a:solidFill>
                <a:latin typeface="Times New Roman" panose="02020603050405020304" pitchFamily="18" charset="0"/>
                <a:cs typeface="Times New Roman" panose="02020603050405020304" pitchFamily="18" charset="0"/>
              </a:rPr>
              <a:t> </a:t>
            </a:r>
            <a:r>
              <a:rPr lang="tr-TR" altLang="tr-TR" sz="2800" b="1" i="1" dirty="0" smtClean="0">
                <a:solidFill>
                  <a:schemeClr val="bg2"/>
                </a:solidFill>
                <a:latin typeface="Times New Roman" panose="02020603050405020304" pitchFamily="18" charset="0"/>
                <a:cs typeface="Times New Roman" panose="02020603050405020304" pitchFamily="18" charset="0"/>
              </a:rPr>
              <a:t>CUMHURİYET ÖNCESİNDE ÇALIŞMALAR</a:t>
            </a:r>
            <a:endParaRPr lang="tr-TR" altLang="tr-TR" sz="2800" dirty="0" smtClean="0">
              <a:latin typeface="Times New Roman" panose="02020603050405020304" pitchFamily="18" charset="0"/>
              <a:cs typeface="Times New Roman" panose="02020603050405020304" pitchFamily="18" charset="0"/>
            </a:endParaRPr>
          </a:p>
        </p:txBody>
      </p:sp>
      <p:sp>
        <p:nvSpPr>
          <p:cNvPr id="16387" name="2 İçerik Yer Tutucusu"/>
          <p:cNvSpPr>
            <a:spLocks noGrp="1"/>
          </p:cNvSpPr>
          <p:nvPr>
            <p:ph idx="1"/>
          </p:nvPr>
        </p:nvSpPr>
        <p:spPr>
          <a:xfrm>
            <a:off x="827088" y="1557338"/>
            <a:ext cx="7561262" cy="4608512"/>
          </a:xfrm>
        </p:spPr>
        <p:txBody>
          <a:bodyPr/>
          <a:lstStyle/>
          <a:p>
            <a:pPr eaLnBrk="1" hangingPunct="1">
              <a:buFont typeface="Wingdings 2" panose="05020102010507070707" pitchFamily="18" charset="2"/>
              <a:buNone/>
            </a:pPr>
            <a:endParaRPr lang="tr-TR" altLang="tr-TR" b="1" dirty="0" smtClean="0">
              <a:latin typeface="Times New Roman" panose="02020603050405020304" pitchFamily="18" charset="0"/>
              <a:cs typeface="Times New Roman" panose="02020603050405020304" pitchFamily="18" charset="0"/>
            </a:endParaRPr>
          </a:p>
          <a:p>
            <a:r>
              <a:rPr lang="tr-TR" altLang="tr-TR" dirty="0" smtClean="0">
                <a:latin typeface="Times New Roman" panose="02020603050405020304" pitchFamily="18" charset="0"/>
                <a:cs typeface="Times New Roman" panose="02020603050405020304" pitchFamily="18" charset="0"/>
              </a:rPr>
              <a:t>XIX. yüzyılda Batı’yla tanışan Türk aydınları için Arap abecesiyle (alfabe) Latin harflerini karşılaştırmak kaçınılmazdı. </a:t>
            </a:r>
          </a:p>
          <a:p>
            <a:r>
              <a:rPr lang="tr-TR" altLang="tr-TR" dirty="0" smtClean="0">
                <a:latin typeface="Times New Roman" panose="02020603050405020304" pitchFamily="18" charset="0"/>
                <a:cs typeface="Times New Roman" panose="02020603050405020304" pitchFamily="18" charset="0"/>
              </a:rPr>
              <a:t>1862 yılında Arap harflerini öğrenmenin zorluğundan, basım tekniği açısından ortaya koyduğu güçlüklerden söz eden </a:t>
            </a:r>
            <a:r>
              <a:rPr lang="tr-TR" altLang="tr-TR" dirty="0" err="1" smtClean="0">
                <a:latin typeface="Times New Roman" panose="02020603050405020304" pitchFamily="18" charset="0"/>
                <a:cs typeface="Times New Roman" panose="02020603050405020304" pitchFamily="18" charset="0"/>
              </a:rPr>
              <a:t>Münif</a:t>
            </a:r>
            <a:r>
              <a:rPr lang="tr-TR" altLang="tr-TR" dirty="0" smtClean="0">
                <a:latin typeface="Times New Roman" panose="02020603050405020304" pitchFamily="18" charset="0"/>
                <a:cs typeface="Times New Roman" panose="02020603050405020304" pitchFamily="18" charset="0"/>
              </a:rPr>
              <a:t> Paşa, bu yazının “ıslaha muhtaç” olduğunu söyler.</a:t>
            </a:r>
          </a:p>
          <a:p>
            <a:pPr eaLnBrk="1" hangingPunct="1"/>
            <a:endParaRPr lang="tr-TR" altLang="tr-TR" dirty="0" smtClean="0">
              <a:latin typeface="Times New Roman" panose="02020603050405020304" pitchFamily="18" charset="0"/>
              <a:cs typeface="Times New Roman" panose="02020603050405020304" pitchFamily="18" charset="0"/>
            </a:endParaRPr>
          </a:p>
          <a:p>
            <a:pPr eaLnBrk="1" hangingPunct="1"/>
            <a:endParaRPr lang="tr-TR" altLang="tr-TR" dirty="0" smtClean="0">
              <a:latin typeface="Times New Roman" panose="02020603050405020304" pitchFamily="18" charset="0"/>
              <a:cs typeface="Times New Roman" panose="02020603050405020304" pitchFamily="18" charset="0"/>
            </a:endParaRPr>
          </a:p>
          <a:p>
            <a:pPr eaLnBrk="1" hangingPunct="1"/>
            <a:endParaRPr lang="tr-TR" altLang="tr-TR" b="1" dirty="0" smtClean="0">
              <a:solidFill>
                <a:srgbClr val="FF0000"/>
              </a:solidFill>
              <a:latin typeface="Times New Roman" panose="02020603050405020304" pitchFamily="18" charset="0"/>
              <a:cs typeface="Times New Roman" panose="02020603050405020304" pitchFamily="18" charset="0"/>
            </a:endParaRPr>
          </a:p>
          <a:p>
            <a:pPr eaLnBrk="1" hangingPunct="1"/>
            <a:endParaRPr lang="tr-TR" altLang="tr-TR" dirty="0" smtClean="0">
              <a:solidFill>
                <a:srgbClr val="FF0000"/>
              </a:solidFill>
              <a:latin typeface="Times New Roman" panose="02020603050405020304" pitchFamily="18" charset="0"/>
              <a:cs typeface="Times New Roman" panose="02020603050405020304" pitchFamily="18" charset="0"/>
            </a:endParaRP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5574D9BE-B04D-4CF5-A09D-E59BF82B6D1D}" type="slidenum">
              <a:rPr lang="tr-TR" altLang="en-US" smtClean="0"/>
              <a:pPr/>
              <a:t>3</a:t>
            </a:fld>
            <a:endParaRPr lang="tr-TR"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Başlık"/>
          <p:cNvSpPr>
            <a:spLocks noGrp="1"/>
          </p:cNvSpPr>
          <p:nvPr>
            <p:ph type="title"/>
          </p:nvPr>
        </p:nvSpPr>
        <p:spPr>
          <a:xfrm>
            <a:off x="827088" y="765175"/>
            <a:ext cx="7561262" cy="719138"/>
          </a:xfrm>
        </p:spPr>
        <p:txBody>
          <a:bodyPr/>
          <a:lstStyle/>
          <a:p>
            <a:endParaRPr lang="en-US" altLang="en-US" smtClean="0"/>
          </a:p>
        </p:txBody>
      </p:sp>
      <p:sp>
        <p:nvSpPr>
          <p:cNvPr id="15363" name="2 İçerik Yer Tutucusu"/>
          <p:cNvSpPr>
            <a:spLocks noGrp="1"/>
          </p:cNvSpPr>
          <p:nvPr>
            <p:ph idx="1"/>
          </p:nvPr>
        </p:nvSpPr>
        <p:spPr>
          <a:xfrm>
            <a:off x="827088" y="1557338"/>
            <a:ext cx="7561262" cy="4608512"/>
          </a:xfrm>
        </p:spPr>
        <p:txBody>
          <a:bodyPr/>
          <a:lstStyle/>
          <a:p>
            <a:r>
              <a:rPr lang="tr-TR" altLang="en-US" sz="2000" dirty="0" smtClean="0">
                <a:latin typeface="Times New Roman" panose="02020603050405020304" pitchFamily="18" charset="0"/>
                <a:cs typeface="Times New Roman" panose="02020603050405020304" pitchFamily="18" charset="0"/>
              </a:rPr>
              <a:t>Buna benzer tepkiler Anadolu’da iki ayrı dilin ortaya çıkmasını önleyemedi. </a:t>
            </a:r>
          </a:p>
          <a:p>
            <a:r>
              <a:rPr lang="tr-TR" altLang="en-US" sz="2000" dirty="0" smtClean="0">
                <a:latin typeface="Times New Roman" panose="02020603050405020304" pitchFamily="18" charset="0"/>
                <a:cs typeface="Times New Roman" panose="02020603050405020304" pitchFamily="18" charset="0"/>
              </a:rPr>
              <a:t>Bundan sonra Anadolu’da XX. yüzyıla dek Türkçe halkın dili, Osmanlıca sarayın ve aydınların dili olarak yaşadı.</a:t>
            </a:r>
          </a:p>
          <a:p>
            <a:r>
              <a:rPr lang="tr-TR" altLang="en-US" sz="2000" dirty="0" smtClean="0">
                <a:latin typeface="Times New Roman" panose="02020603050405020304" pitchFamily="18" charset="0"/>
                <a:cs typeface="Times New Roman" panose="02020603050405020304" pitchFamily="18" charset="0"/>
              </a:rPr>
              <a:t>Meşrutiyet’in getirdiği özgürlük ortamında dil tartışmaları da hızlandı. </a:t>
            </a:r>
          </a:p>
          <a:p>
            <a:r>
              <a:rPr lang="tr-TR" altLang="en-US" sz="2000" dirty="0" smtClean="0">
                <a:latin typeface="Times New Roman" panose="02020603050405020304" pitchFamily="18" charset="0"/>
                <a:cs typeface="Times New Roman" panose="02020603050405020304" pitchFamily="18" charset="0"/>
              </a:rPr>
              <a:t>Ulusal bilincin uyanması, halka doğru yönelme atılımları, “Türkçenin sadeleşmesi” eylemine uygun koşulların hazırlanmasında önemli bir etken oldu. İşte bu koşullarda </a:t>
            </a:r>
            <a:r>
              <a:rPr lang="tr-TR" altLang="en-US" sz="2000" b="1" dirty="0" smtClean="0">
                <a:latin typeface="Times New Roman" panose="02020603050405020304" pitchFamily="18" charset="0"/>
                <a:cs typeface="Times New Roman" panose="02020603050405020304" pitchFamily="18" charset="0"/>
              </a:rPr>
              <a:t>Ömer Seyfettin, Ziya Gökalp, Ali Canip Yöntem, </a:t>
            </a:r>
            <a:r>
              <a:rPr lang="tr-TR" altLang="en-US" sz="2000" b="1" dirty="0" err="1" smtClean="0">
                <a:latin typeface="Times New Roman" panose="02020603050405020304" pitchFamily="18" charset="0"/>
                <a:cs typeface="Times New Roman" panose="02020603050405020304" pitchFamily="18" charset="0"/>
              </a:rPr>
              <a:t>Âkil</a:t>
            </a:r>
            <a:r>
              <a:rPr lang="tr-TR" altLang="en-US" sz="2000" b="1" dirty="0" smtClean="0">
                <a:latin typeface="Times New Roman" panose="02020603050405020304" pitchFamily="18" charset="0"/>
                <a:cs typeface="Times New Roman" panose="02020603050405020304" pitchFamily="18" charset="0"/>
              </a:rPr>
              <a:t> Koyuncu</a:t>
            </a:r>
            <a:r>
              <a:rPr lang="tr-TR" altLang="en-US" sz="2000" dirty="0" smtClean="0">
                <a:latin typeface="Times New Roman" panose="02020603050405020304" pitchFamily="18" charset="0"/>
                <a:cs typeface="Times New Roman" panose="02020603050405020304" pitchFamily="18" charset="0"/>
              </a:rPr>
              <a:t> gibi yazarların başlattığı sadeleşme eylemi başarıya ulaştı. </a:t>
            </a:r>
          </a:p>
        </p:txBody>
      </p:sp>
      <p:sp>
        <p:nvSpPr>
          <p:cNvPr id="15364"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15365"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15366"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99A8E4-6592-4823-9FB9-9AAA0B96B1DC}" type="slidenum">
              <a:rPr lang="tr-TR" altLang="en-US">
                <a:solidFill>
                  <a:schemeClr val="accent1"/>
                </a:solidFill>
                <a:latin typeface="Calibri" panose="020F0502020204030204" pitchFamily="34" charset="0"/>
              </a:rPr>
              <a:pPr eaLnBrk="1" hangingPunct="1"/>
              <a:t>30</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10209022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a:xfrm>
            <a:off x="827088" y="765175"/>
            <a:ext cx="7561262" cy="719138"/>
          </a:xfrm>
        </p:spPr>
        <p:txBody>
          <a:bodyPr/>
          <a:lstStyle/>
          <a:p>
            <a:endParaRPr lang="en-US" altLang="en-US" smtClean="0"/>
          </a:p>
        </p:txBody>
      </p:sp>
      <p:sp>
        <p:nvSpPr>
          <p:cNvPr id="16387" name="2 İçerik Yer Tutucusu"/>
          <p:cNvSpPr>
            <a:spLocks noGrp="1"/>
          </p:cNvSpPr>
          <p:nvPr>
            <p:ph idx="1"/>
          </p:nvPr>
        </p:nvSpPr>
        <p:spPr>
          <a:xfrm>
            <a:off x="827088" y="1557338"/>
            <a:ext cx="7561262" cy="4608512"/>
          </a:xfrm>
        </p:spPr>
        <p:txBody>
          <a:bodyPr/>
          <a:lstStyle/>
          <a:p>
            <a:r>
              <a:rPr lang="tr-TR" altLang="en-US" sz="2000" b="1" dirty="0" smtClean="0">
                <a:latin typeface="Times New Roman" panose="02020603050405020304" pitchFamily="18" charset="0"/>
                <a:cs typeface="Times New Roman" panose="02020603050405020304" pitchFamily="18" charset="0"/>
              </a:rPr>
              <a:t>Ziya Gökalp’ın dilimizin sadeleşmesi konusundaki düşüncelerini şöyle özetleyebiliriz: </a:t>
            </a:r>
            <a:endParaRPr lang="tr-TR" altLang="en-US" sz="2000" dirty="0" smtClean="0">
              <a:latin typeface="Times New Roman" panose="02020603050405020304" pitchFamily="18" charset="0"/>
              <a:cs typeface="Times New Roman" panose="02020603050405020304" pitchFamily="18" charset="0"/>
            </a:endParaRPr>
          </a:p>
          <a:p>
            <a:r>
              <a:rPr lang="tr-TR" altLang="en-US" sz="2000" b="1" dirty="0" smtClean="0">
                <a:latin typeface="Times New Roman" panose="02020603050405020304" pitchFamily="18" charset="0"/>
                <a:cs typeface="Times New Roman" panose="02020603050405020304" pitchFamily="18" charset="0"/>
              </a:rPr>
              <a:t>Ulusal dilimize erişebilmek için yüzyıllardan beri konuşma dili olamayan Osmanlıca hiç yokmuş gibi bir yana atılmalı, halk edebiyatına yön vermiş olan Türkçe benimsenmelidir. </a:t>
            </a:r>
            <a:endParaRPr lang="tr-TR" altLang="en-US" sz="2000" dirty="0" smtClean="0">
              <a:latin typeface="Times New Roman" panose="02020603050405020304" pitchFamily="18" charset="0"/>
              <a:cs typeface="Times New Roman" panose="02020603050405020304" pitchFamily="18" charset="0"/>
            </a:endParaRPr>
          </a:p>
          <a:p>
            <a:r>
              <a:rPr lang="tr-TR" altLang="en-US" sz="2000" b="1" dirty="0" smtClean="0">
                <a:latin typeface="Times New Roman" panose="02020603050405020304" pitchFamily="18" charset="0"/>
                <a:cs typeface="Times New Roman" panose="02020603050405020304" pitchFamily="18" charset="0"/>
              </a:rPr>
              <a:t>Yazı dilinde de İstanbul halkının özellikle İstanbul hanımlarının konuştuğu Türkçe, örnek alınmalıdır. Yani konuşma dili yazı dili hâline getirilmeli. </a:t>
            </a:r>
          </a:p>
          <a:p>
            <a:r>
              <a:rPr lang="tr-TR" altLang="en-US" sz="2000" b="1" dirty="0" smtClean="0">
                <a:latin typeface="Times New Roman" panose="02020603050405020304" pitchFamily="18" charset="0"/>
                <a:cs typeface="Times New Roman" panose="02020603050405020304" pitchFamily="18" charset="0"/>
              </a:rPr>
              <a:t>Halk dilinde eşanlamlısı bulunan Arapça ve Farsça sözcükler Türkçeden atılmalı, tam eş anlamlısı bulunmayanlar Türkçede korunmalıdır.</a:t>
            </a:r>
            <a:endParaRPr lang="tr-TR" altLang="en-US" sz="2000" dirty="0" smtClean="0">
              <a:latin typeface="Times New Roman" panose="02020603050405020304" pitchFamily="18" charset="0"/>
              <a:cs typeface="Times New Roman" panose="02020603050405020304" pitchFamily="18" charset="0"/>
            </a:endParaRPr>
          </a:p>
          <a:p>
            <a:endParaRPr lang="tr-TR" altLang="en-US" dirty="0" smtClean="0"/>
          </a:p>
        </p:txBody>
      </p:sp>
      <p:sp>
        <p:nvSpPr>
          <p:cNvPr id="1638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1638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1639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3349CA-3AC3-48A7-B4EC-F4C0726289E4}" type="slidenum">
              <a:rPr lang="tr-TR" altLang="en-US">
                <a:solidFill>
                  <a:schemeClr val="accent1"/>
                </a:solidFill>
                <a:latin typeface="Calibri" panose="020F0502020204030204" pitchFamily="34" charset="0"/>
              </a:rPr>
              <a:pPr eaLnBrk="1" hangingPunct="1"/>
              <a:t>31</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260877647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title"/>
          </p:nvPr>
        </p:nvSpPr>
        <p:spPr>
          <a:xfrm>
            <a:off x="827088" y="765175"/>
            <a:ext cx="7561262" cy="719138"/>
          </a:xfrm>
        </p:spPr>
        <p:txBody>
          <a:bodyPr/>
          <a:lstStyle/>
          <a:p>
            <a:endParaRPr lang="en-US" altLang="en-US" smtClean="0"/>
          </a:p>
        </p:txBody>
      </p:sp>
      <p:sp>
        <p:nvSpPr>
          <p:cNvPr id="17411" name="2 İçerik Yer Tutucusu"/>
          <p:cNvSpPr>
            <a:spLocks noGrp="1"/>
          </p:cNvSpPr>
          <p:nvPr>
            <p:ph idx="1"/>
          </p:nvPr>
        </p:nvSpPr>
        <p:spPr>
          <a:xfrm>
            <a:off x="827088" y="1557338"/>
            <a:ext cx="7561262" cy="4608512"/>
          </a:xfrm>
        </p:spPr>
        <p:txBody>
          <a:bodyPr/>
          <a:lstStyle/>
          <a:p>
            <a:r>
              <a:rPr lang="tr-TR" altLang="en-US" sz="2000" b="1" dirty="0" smtClean="0">
                <a:latin typeface="Times New Roman" panose="02020603050405020304" pitchFamily="18" charset="0"/>
                <a:cs typeface="Times New Roman" panose="02020603050405020304" pitchFamily="18" charset="0"/>
              </a:rPr>
              <a:t>Halk dilinde yaşayan söyleniş ve anlam yönlerinden yanlış sayılan Arapça ve Farsça sözcüklerin bu bozulmuş biçimleri Türkçe sayılmalı, bu tür sözcüklerin yazılışları da söylendiği gibi olmalıdır.</a:t>
            </a:r>
            <a:endParaRPr lang="tr-TR" altLang="en-US" sz="2000" dirty="0" smtClean="0">
              <a:latin typeface="Times New Roman" panose="02020603050405020304" pitchFamily="18" charset="0"/>
              <a:cs typeface="Times New Roman" panose="02020603050405020304" pitchFamily="18" charset="0"/>
            </a:endParaRPr>
          </a:p>
          <a:p>
            <a:r>
              <a:rPr lang="tr-TR" altLang="en-US" sz="2000" b="1" dirty="0" smtClean="0">
                <a:latin typeface="Times New Roman" panose="02020603050405020304" pitchFamily="18" charset="0"/>
                <a:cs typeface="Times New Roman" panose="02020603050405020304" pitchFamily="18" charset="0"/>
              </a:rPr>
              <a:t>Yerlerini yenilerine bırakmış, ölü bir nitelik kazanmış olan eski Türkçe sözcükler yeniden diriltilmemelidir.</a:t>
            </a:r>
            <a:endParaRPr lang="tr-TR" altLang="en-US" sz="2000" dirty="0" smtClean="0">
              <a:latin typeface="Times New Roman" panose="02020603050405020304" pitchFamily="18" charset="0"/>
              <a:cs typeface="Times New Roman" panose="02020603050405020304" pitchFamily="18" charset="0"/>
            </a:endParaRPr>
          </a:p>
          <a:p>
            <a:r>
              <a:rPr lang="tr-TR" altLang="en-US" sz="2000" b="1" dirty="0" smtClean="0">
                <a:latin typeface="Times New Roman" panose="02020603050405020304" pitchFamily="18" charset="0"/>
                <a:cs typeface="Times New Roman" panose="02020603050405020304" pitchFamily="18" charset="0"/>
              </a:rPr>
              <a:t>Yeni bir terim yapılacağı zaman, önce halk dilindeki sözcükler arasında aranmalı, bulunmazsa Türkçe eklerle Türkçe köklerden türetilmeli. Türetme de olanaksızsa Arapça ve Farsçadan alınmalıdır. </a:t>
            </a:r>
            <a:endParaRPr lang="tr-TR" altLang="en-US" sz="2000" dirty="0" smtClean="0">
              <a:latin typeface="Times New Roman" panose="02020603050405020304" pitchFamily="18" charset="0"/>
              <a:cs typeface="Times New Roman" panose="02020603050405020304" pitchFamily="18" charset="0"/>
            </a:endParaRPr>
          </a:p>
          <a:p>
            <a:endParaRPr lang="tr-TR" altLang="en-US" dirty="0" smtClean="0"/>
          </a:p>
        </p:txBody>
      </p:sp>
      <p:sp>
        <p:nvSpPr>
          <p:cNvPr id="17412"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17413"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17414"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E3B9D2-1579-4741-99C6-C5DE0386B86E}" type="slidenum">
              <a:rPr lang="tr-TR" altLang="en-US">
                <a:solidFill>
                  <a:schemeClr val="accent1"/>
                </a:solidFill>
                <a:latin typeface="Calibri" panose="020F0502020204030204" pitchFamily="34" charset="0"/>
              </a:rPr>
              <a:pPr eaLnBrk="1" hangingPunct="1"/>
              <a:t>32</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231891141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title"/>
          </p:nvPr>
        </p:nvSpPr>
        <p:spPr>
          <a:xfrm>
            <a:off x="827088" y="765175"/>
            <a:ext cx="7561262" cy="719138"/>
          </a:xfrm>
        </p:spPr>
        <p:txBody>
          <a:bodyPr/>
          <a:lstStyle/>
          <a:p>
            <a:endParaRPr lang="en-US" altLang="en-US" smtClean="0"/>
          </a:p>
        </p:txBody>
      </p:sp>
      <p:sp>
        <p:nvSpPr>
          <p:cNvPr id="18435" name="2 İçerik Yer Tutucusu"/>
          <p:cNvSpPr>
            <a:spLocks noGrp="1"/>
          </p:cNvSpPr>
          <p:nvPr>
            <p:ph idx="1"/>
          </p:nvPr>
        </p:nvSpPr>
        <p:spPr>
          <a:xfrm>
            <a:off x="827088" y="1557338"/>
            <a:ext cx="7561262" cy="4608512"/>
          </a:xfrm>
        </p:spPr>
        <p:txBody>
          <a:bodyPr/>
          <a:lstStyle/>
          <a:p>
            <a:r>
              <a:rPr lang="tr-TR" altLang="en-US" sz="2000" b="1" dirty="0" smtClean="0">
                <a:latin typeface="Times New Roman" panose="02020603050405020304" pitchFamily="18" charset="0"/>
                <a:cs typeface="Times New Roman" panose="02020603050405020304" pitchFamily="18" charset="0"/>
              </a:rPr>
              <a:t>Teknik alanlarla ilgili sözcüklerse yabancı dillerden olduğu gibi alınmalıdır.</a:t>
            </a:r>
            <a:endParaRPr lang="tr-TR" altLang="en-US" sz="2000" dirty="0" smtClean="0">
              <a:latin typeface="Times New Roman" panose="02020603050405020304" pitchFamily="18" charset="0"/>
              <a:cs typeface="Times New Roman" panose="02020603050405020304" pitchFamily="18" charset="0"/>
            </a:endParaRPr>
          </a:p>
          <a:p>
            <a:r>
              <a:rPr lang="tr-TR" altLang="en-US" sz="2000" b="1" dirty="0" smtClean="0">
                <a:latin typeface="Times New Roman" panose="02020603050405020304" pitchFamily="18" charset="0"/>
                <a:cs typeface="Times New Roman" panose="02020603050405020304" pitchFamily="18" charset="0"/>
              </a:rPr>
              <a:t>Arapça ve Farsçanın ekleri, kuralları ve bu kurallara göre yapılmış tamlamaları dilimize sokulmamalıdır.</a:t>
            </a:r>
            <a:endParaRPr lang="tr-TR" altLang="en-US" sz="2000" dirty="0" smtClean="0">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tr-TR" altLang="en-US" sz="2000" b="1" dirty="0" smtClean="0">
                <a:latin typeface="Times New Roman" panose="02020603050405020304" pitchFamily="18" charset="0"/>
                <a:cs typeface="Times New Roman" panose="02020603050405020304" pitchFamily="18" charset="0"/>
              </a:rPr>
              <a:t>   Halkımızın bildiği ve kullandığı her sözcük Türkçe sayılmalıdır.</a:t>
            </a:r>
            <a:endParaRPr lang="tr-TR" altLang="en-US" sz="2000" dirty="0" smtClean="0">
              <a:latin typeface="Times New Roman" panose="02020603050405020304" pitchFamily="18" charset="0"/>
              <a:cs typeface="Times New Roman" panose="02020603050405020304" pitchFamily="18" charset="0"/>
            </a:endParaRPr>
          </a:p>
          <a:p>
            <a:r>
              <a:rPr lang="tr-TR" altLang="en-US" sz="2000" b="1" dirty="0" smtClean="0">
                <a:latin typeface="Times New Roman" panose="02020603050405020304" pitchFamily="18" charset="0"/>
                <a:cs typeface="Times New Roman" panose="02020603050405020304" pitchFamily="18" charset="0"/>
              </a:rPr>
              <a:t>Ülkemiz Avrupa uygarlığına kesin bir biçimde girmeye kararlı olduğuna göre bütün çağdaş kavram ve anlamları karşılayacak yeni sözcüklere ihtiyacımız vardır. </a:t>
            </a:r>
            <a:endParaRPr lang="tr-TR" altLang="en-US" sz="2000" dirty="0" smtClean="0">
              <a:latin typeface="Times New Roman" panose="02020603050405020304" pitchFamily="18" charset="0"/>
              <a:cs typeface="Times New Roman" panose="02020603050405020304" pitchFamily="18" charset="0"/>
            </a:endParaRPr>
          </a:p>
          <a:p>
            <a:endParaRPr lang="tr-TR" altLang="en-US" dirty="0" smtClean="0"/>
          </a:p>
        </p:txBody>
      </p:sp>
      <p:sp>
        <p:nvSpPr>
          <p:cNvPr id="18436"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18437"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18438"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18F79E-83C4-403D-A436-A5AF96F24CA1}" type="slidenum">
              <a:rPr lang="tr-TR" altLang="en-US">
                <a:solidFill>
                  <a:schemeClr val="accent1"/>
                </a:solidFill>
                <a:latin typeface="Calibri" panose="020F0502020204030204" pitchFamily="34" charset="0"/>
              </a:rPr>
              <a:pPr eaLnBrk="1" hangingPunct="1"/>
              <a:t>33</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4136491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Başlık"/>
          <p:cNvSpPr>
            <a:spLocks noGrp="1"/>
          </p:cNvSpPr>
          <p:nvPr>
            <p:ph type="title"/>
          </p:nvPr>
        </p:nvSpPr>
        <p:spPr>
          <a:xfrm>
            <a:off x="827088" y="765175"/>
            <a:ext cx="7561262" cy="719138"/>
          </a:xfrm>
        </p:spPr>
        <p:txBody>
          <a:bodyPr/>
          <a:lstStyle/>
          <a:p>
            <a:endParaRPr lang="en-US" altLang="en-US" smtClean="0"/>
          </a:p>
        </p:txBody>
      </p:sp>
      <p:sp>
        <p:nvSpPr>
          <p:cNvPr id="19459" name="2 İçerik Yer Tutucusu"/>
          <p:cNvSpPr>
            <a:spLocks noGrp="1"/>
          </p:cNvSpPr>
          <p:nvPr>
            <p:ph idx="1"/>
          </p:nvPr>
        </p:nvSpPr>
        <p:spPr>
          <a:xfrm>
            <a:off x="827088" y="1484313"/>
            <a:ext cx="7561262" cy="4681537"/>
          </a:xfrm>
        </p:spPr>
        <p:txBody>
          <a:bodyPr/>
          <a:lstStyle/>
          <a:p>
            <a:r>
              <a:rPr lang="tr-TR" altLang="en-US" sz="2000" b="1" dirty="0" smtClean="0">
                <a:latin typeface="Times New Roman" panose="02020603050405020304" pitchFamily="18" charset="0"/>
                <a:cs typeface="Times New Roman" panose="02020603050405020304" pitchFamily="18" charset="0"/>
              </a:rPr>
              <a:t>Bunun için en etkili yol, bu uygarlığın anıtlaşmış yazınsal, bilimsel ve felsefi yapıtlarını çevirmek, o yapıtlardaki kavramlara karşılıklar bulmaktır.</a:t>
            </a:r>
            <a:endParaRPr lang="tr-TR" altLang="en-US" sz="2000" dirty="0" smtClean="0">
              <a:latin typeface="Times New Roman" panose="02020603050405020304" pitchFamily="18" charset="0"/>
              <a:cs typeface="Times New Roman" panose="02020603050405020304" pitchFamily="18" charset="0"/>
            </a:endParaRPr>
          </a:p>
          <a:p>
            <a:r>
              <a:rPr lang="tr-TR" altLang="en-US" sz="2000" dirty="0" smtClean="0">
                <a:latin typeface="Times New Roman" panose="02020603050405020304" pitchFamily="18" charset="0"/>
                <a:cs typeface="Times New Roman" panose="02020603050405020304" pitchFamily="18" charset="0"/>
              </a:rPr>
              <a:t>Anadolu ağızları üzerine ilk çalışmalar XIX. yüzyılın ikinci yarısında </a:t>
            </a:r>
            <a:r>
              <a:rPr lang="tr-TR" altLang="en-US" sz="2000" dirty="0" err="1" smtClean="0">
                <a:latin typeface="Times New Roman" panose="02020603050405020304" pitchFamily="18" charset="0"/>
                <a:cs typeface="Times New Roman" panose="02020603050405020304" pitchFamily="18" charset="0"/>
              </a:rPr>
              <a:t>Maksimov’la</a:t>
            </a:r>
            <a:r>
              <a:rPr lang="tr-TR" altLang="en-US" sz="2000" dirty="0" smtClean="0">
                <a:latin typeface="Times New Roman" panose="02020603050405020304" pitchFamily="18" charset="0"/>
                <a:cs typeface="Times New Roman" panose="02020603050405020304" pitchFamily="18" charset="0"/>
              </a:rPr>
              <a:t> başlamıştır. </a:t>
            </a:r>
          </a:p>
          <a:p>
            <a:r>
              <a:rPr lang="tr-TR" altLang="en-US" sz="2000" dirty="0" smtClean="0">
                <a:latin typeface="Times New Roman" panose="02020603050405020304" pitchFamily="18" charset="0"/>
                <a:cs typeface="Times New Roman" panose="02020603050405020304" pitchFamily="18" charset="0"/>
              </a:rPr>
              <a:t>Türkiye’de bu yöndeki çalışmalar özellikle 1932′deki Türk Dil Devrimi’nden sonra gündeme gelmiştir. </a:t>
            </a:r>
          </a:p>
          <a:p>
            <a:r>
              <a:rPr lang="tr-TR" altLang="en-US" sz="2000" dirty="0" smtClean="0">
                <a:latin typeface="Times New Roman" panose="02020603050405020304" pitchFamily="18" charset="0"/>
                <a:cs typeface="Times New Roman" panose="02020603050405020304" pitchFamily="18" charset="0"/>
              </a:rPr>
              <a:t>Türkçenin yabancı sözcüklerden arındırılması ve yazı dili ile konuşma dili arasındaki farkların giderilmesini amaçlayan bu çalışmalar için ilk olarak halk ağzı ya da eski metinlerdeki sözcüklerin tespiti çalışmalarına başlanmıştır.    </a:t>
            </a:r>
          </a:p>
        </p:txBody>
      </p:sp>
      <p:sp>
        <p:nvSpPr>
          <p:cNvPr id="1946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19461"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19462"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F355CA-DA27-40E6-9190-0309BFD3C3E0}" type="slidenum">
              <a:rPr lang="tr-TR" altLang="en-US">
                <a:solidFill>
                  <a:schemeClr val="accent1"/>
                </a:solidFill>
                <a:latin typeface="Calibri" panose="020F0502020204030204" pitchFamily="34" charset="0"/>
              </a:rPr>
              <a:pPr eaLnBrk="1" hangingPunct="1"/>
              <a:t>34</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72967486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Başlık 1"/>
          <p:cNvSpPr>
            <a:spLocks noGrp="1"/>
          </p:cNvSpPr>
          <p:nvPr>
            <p:ph type="title"/>
          </p:nvPr>
        </p:nvSpPr>
        <p:spPr>
          <a:xfrm>
            <a:off x="827088" y="765175"/>
            <a:ext cx="7561262" cy="576263"/>
          </a:xfrm>
        </p:spPr>
        <p:txBody>
          <a:bodyPr/>
          <a:lstStyle/>
          <a:p>
            <a:endParaRPr lang="en-US" altLang="en-US" smtClean="0"/>
          </a:p>
        </p:txBody>
      </p:sp>
      <p:sp>
        <p:nvSpPr>
          <p:cNvPr id="20483" name="İçerik Yer Tutucusu 2"/>
          <p:cNvSpPr>
            <a:spLocks noGrp="1"/>
          </p:cNvSpPr>
          <p:nvPr>
            <p:ph idx="1"/>
          </p:nvPr>
        </p:nvSpPr>
        <p:spPr>
          <a:xfrm>
            <a:off x="827088" y="1412875"/>
            <a:ext cx="7561262" cy="4752975"/>
          </a:xfrm>
        </p:spPr>
        <p:txBody>
          <a:bodyPr/>
          <a:lstStyle/>
          <a:p>
            <a:r>
              <a:rPr lang="tr-TR" altLang="en-US" sz="2000" dirty="0" smtClean="0">
                <a:latin typeface="Times New Roman" panose="02020603050405020304" pitchFamily="18" charset="0"/>
                <a:cs typeface="Times New Roman" panose="02020603050405020304" pitchFamily="18" charset="0"/>
              </a:rPr>
              <a:t>1932-1934′teki derleme seferberliği sonucu, 6 cilt olarak Türkiye’de Halk Ağzından Söz Derleme Dergisi yayımlanmıştır. Ancak bu yayımlar ihtiyacı karşılayacak nitelikte olmadığından 1952 yılında derleme çalışmaları Türk Dil Kurumu tarafından yeniden başlatılmış ve sonuç olarak 12 ciltlik Derleme Sözlüğü yayımlanmıştır. Türkçe köklerden sözcük türetme yerine Arapça köklerden “şeniyet”, “mefkûre” gibi sözcükleri türeten Ziya Gökalp’ın düşüncelerinde kimi çelişkiler olsa da Osmanlıca, bu yazarların başlattığı sadeleşme akımıyla sarsılmıştır. Türkçede sadeleşme ve millîleşme artık toplum tarafından kabul görmeye başlamıştır.Türkçe ülküsü, artık özlemden eyleme geçmiştir.</a:t>
            </a:r>
          </a:p>
          <a:p>
            <a:endParaRPr lang="tr-TR" altLang="en-US" dirty="0" smtClean="0">
              <a:latin typeface="Times New Roman" panose="02020603050405020304" pitchFamily="18" charset="0"/>
              <a:cs typeface="Times New Roman" panose="02020603050405020304" pitchFamily="18" charset="0"/>
            </a:endParaRPr>
          </a:p>
          <a:p>
            <a:endParaRPr lang="tr-TR" altLang="en-US" dirty="0" smtClean="0"/>
          </a:p>
        </p:txBody>
      </p:sp>
      <p:sp>
        <p:nvSpPr>
          <p:cNvPr id="20484" name="Veri Yer Tutucusu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0485" name="Altbilgi Yer Tutucusu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0486" name="Slayt Numarası Yer Tutucusu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7A558D-43F7-483F-B898-423A64EA655C}" type="slidenum">
              <a:rPr lang="tr-TR" altLang="en-US">
                <a:solidFill>
                  <a:schemeClr val="accent1"/>
                </a:solidFill>
                <a:latin typeface="Calibri" panose="020F0502020204030204" pitchFamily="34" charset="0"/>
              </a:rPr>
              <a:pPr eaLnBrk="1" hangingPunct="1"/>
              <a:t>35</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343078354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p:cNvSpPr>
            <a:spLocks noGrp="1"/>
          </p:cNvSpPr>
          <p:nvPr>
            <p:ph type="title"/>
          </p:nvPr>
        </p:nvSpPr>
        <p:spPr>
          <a:xfrm>
            <a:off x="827088" y="765175"/>
            <a:ext cx="7561262" cy="719138"/>
          </a:xfrm>
        </p:spPr>
        <p:txBody>
          <a:bodyPr/>
          <a:lstStyle/>
          <a:p>
            <a:endParaRPr lang="en-US" altLang="en-US" smtClean="0"/>
          </a:p>
        </p:txBody>
      </p:sp>
      <p:sp>
        <p:nvSpPr>
          <p:cNvPr id="21507" name="2 İçerik Yer Tutucusu"/>
          <p:cNvSpPr>
            <a:spLocks noGrp="1"/>
          </p:cNvSpPr>
          <p:nvPr>
            <p:ph idx="1"/>
          </p:nvPr>
        </p:nvSpPr>
        <p:spPr>
          <a:xfrm>
            <a:off x="827088" y="1557338"/>
            <a:ext cx="7561262" cy="4608512"/>
          </a:xfrm>
        </p:spPr>
        <p:txBody>
          <a:bodyPr/>
          <a:lstStyle/>
          <a:p>
            <a:r>
              <a:rPr lang="tr-TR" altLang="en-US" dirty="0" smtClean="0">
                <a:latin typeface="Times New Roman" panose="02020603050405020304" pitchFamily="18" charset="0"/>
                <a:cs typeface="Times New Roman" panose="02020603050405020304" pitchFamily="18" charset="0"/>
              </a:rPr>
              <a:t>Türkiye Cumhuriyeti'nde uluslaşma sürecini tamamlayan </a:t>
            </a:r>
            <a:r>
              <a:rPr lang="tr-TR" altLang="en-US" smtClean="0">
                <a:latin typeface="Times New Roman" panose="02020603050405020304" pitchFamily="18" charset="0"/>
                <a:cs typeface="Times New Roman" panose="02020603050405020304" pitchFamily="18" charset="0"/>
              </a:rPr>
              <a:t>Türk devriminin </a:t>
            </a:r>
            <a:r>
              <a:rPr lang="tr-TR" altLang="en-US" dirty="0" smtClean="0">
                <a:latin typeface="Times New Roman" panose="02020603050405020304" pitchFamily="18" charset="0"/>
                <a:cs typeface="Times New Roman" panose="02020603050405020304" pitchFamily="18" charset="0"/>
              </a:rPr>
              <a:t>ya da Atatürk devrimlerinin en önemli basamaklarından ilki,  hiç kuşkusuz, Cumhuriyet’in kuruluşundan beş yıl sonra yapılan Harf Devrimi; ikincisi de Cumhuriyet’in kuruluşundan dokuz yıl sonra yaşama geçen Dil Devrimi’dir. </a:t>
            </a:r>
          </a:p>
          <a:p>
            <a:r>
              <a:rPr lang="tr-TR" altLang="en-US" dirty="0" smtClean="0">
                <a:latin typeface="Times New Roman" panose="02020603050405020304" pitchFamily="18" charset="0"/>
                <a:cs typeface="Times New Roman" panose="02020603050405020304" pitchFamily="18" charset="0"/>
              </a:rPr>
              <a:t>Yazı Devrimi’nin Dil Devrimi’nden önce başlatılması gerçekten derin bir sezginin, gerçekten derin bir dil duygusunun belirtisidir. </a:t>
            </a:r>
          </a:p>
          <a:p>
            <a:endParaRPr lang="tr-TR" altLang="en-US" dirty="0" smtClean="0"/>
          </a:p>
        </p:txBody>
      </p:sp>
      <p:sp>
        <p:nvSpPr>
          <p:cNvPr id="2150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150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151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C93B02-8234-402A-95AB-2EF6859D5579}" type="slidenum">
              <a:rPr lang="tr-TR" altLang="en-US">
                <a:solidFill>
                  <a:schemeClr val="accent1"/>
                </a:solidFill>
                <a:latin typeface="Calibri" panose="020F0502020204030204" pitchFamily="34" charset="0"/>
              </a:rPr>
              <a:pPr eaLnBrk="1" hangingPunct="1"/>
              <a:t>36</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100494124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a:xfrm>
            <a:off x="827088" y="765175"/>
            <a:ext cx="7561262" cy="719138"/>
          </a:xfrm>
        </p:spPr>
        <p:txBody>
          <a:bodyPr/>
          <a:lstStyle/>
          <a:p>
            <a:endParaRPr lang="en-US" altLang="en-US" smtClean="0"/>
          </a:p>
        </p:txBody>
      </p:sp>
      <p:sp>
        <p:nvSpPr>
          <p:cNvPr id="22531" name="2 İçerik Yer Tutucusu"/>
          <p:cNvSpPr>
            <a:spLocks noGrp="1"/>
          </p:cNvSpPr>
          <p:nvPr>
            <p:ph idx="1"/>
          </p:nvPr>
        </p:nvSpPr>
        <p:spPr>
          <a:xfrm>
            <a:off x="827088" y="1557338"/>
            <a:ext cx="7561262" cy="4608512"/>
          </a:xfrm>
        </p:spPr>
        <p:txBody>
          <a:bodyPr/>
          <a:lstStyle/>
          <a:p>
            <a:r>
              <a:rPr lang="tr-TR" altLang="en-US" sz="2000" dirty="0" smtClean="0">
                <a:latin typeface="Times New Roman" panose="02020603050405020304" pitchFamily="18" charset="0"/>
                <a:cs typeface="Times New Roman" panose="02020603050405020304" pitchFamily="18" charset="0"/>
              </a:rPr>
              <a:t>Atatürk, ‘Bizim zengin, uyumlu dilimiz yeni Türk harfleriyle kendini gösterecektir.’ derken öncelikle dilsel bir gereksinimi vurgular, ulusumuzun ‘güzel ve soylu diline kolay uyan’ bu aracın bizi ‘az emekle, kısa yoldan’ kurtaracağını söylediği ‘bilisizlik’ de aynı zamanda dilsel bir bilisizliktir. </a:t>
            </a:r>
          </a:p>
          <a:p>
            <a:r>
              <a:rPr lang="tr-TR" altLang="en-US" sz="2000" dirty="0" smtClean="0">
                <a:latin typeface="Times New Roman" panose="02020603050405020304" pitchFamily="18" charset="0"/>
                <a:cs typeface="Times New Roman" panose="02020603050405020304" pitchFamily="18" charset="0"/>
              </a:rPr>
              <a:t>Hiç kuşkusuz başka yararları da vardır Yazı Devrimi’nin, okuyup yazmayı kolaylaştırması gibi. (…) Gerçekten yeni abecenin benimsenmesinin salt bir yazı değişimi olarak kalmayacağını o dönemin devrimcileri de tutucuları da seziyorlardı. </a:t>
            </a:r>
          </a:p>
        </p:txBody>
      </p:sp>
      <p:sp>
        <p:nvSpPr>
          <p:cNvPr id="22532"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2533"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2534"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D75E07-9CF0-41CD-AC65-E89862DEB61D}" type="slidenum">
              <a:rPr lang="tr-TR" altLang="en-US">
                <a:solidFill>
                  <a:schemeClr val="accent1"/>
                </a:solidFill>
                <a:latin typeface="Calibri" panose="020F0502020204030204" pitchFamily="34" charset="0"/>
              </a:rPr>
              <a:pPr eaLnBrk="1" hangingPunct="1"/>
              <a:t>37</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167751441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a:xfrm>
            <a:off x="827088" y="765175"/>
            <a:ext cx="7561262" cy="719138"/>
          </a:xfrm>
        </p:spPr>
        <p:txBody>
          <a:bodyPr/>
          <a:lstStyle/>
          <a:p>
            <a:endParaRPr lang="en-US" altLang="en-US" smtClean="0"/>
          </a:p>
        </p:txBody>
      </p:sp>
      <p:sp>
        <p:nvSpPr>
          <p:cNvPr id="23555" name="2 İçerik Yer Tutucusu"/>
          <p:cNvSpPr>
            <a:spLocks noGrp="1"/>
          </p:cNvSpPr>
          <p:nvPr>
            <p:ph idx="1"/>
          </p:nvPr>
        </p:nvSpPr>
        <p:spPr>
          <a:xfrm>
            <a:off x="827088" y="1557338"/>
            <a:ext cx="7561262" cy="4608512"/>
          </a:xfrm>
        </p:spPr>
        <p:txBody>
          <a:bodyPr/>
          <a:lstStyle/>
          <a:p>
            <a:r>
              <a:rPr lang="tr-TR" altLang="en-US" sz="2000" dirty="0" smtClean="0">
                <a:latin typeface="Times New Roman" panose="02020603050405020304" pitchFamily="18" charset="0"/>
                <a:cs typeface="Times New Roman" panose="02020603050405020304" pitchFamily="18" charset="0"/>
              </a:rPr>
              <a:t>Falih Rıfkı Atay, ‘Yeni yazı Türkçeleşme hareketine hız vermiştir. Osmanlıcanın devam etmesine imkân yoktu.’ der.</a:t>
            </a:r>
          </a:p>
          <a:p>
            <a:r>
              <a:rPr lang="tr-TR" altLang="en-US" sz="2000" b="1" dirty="0" smtClean="0">
                <a:latin typeface="Times New Roman" panose="02020603050405020304" pitchFamily="18" charset="0"/>
                <a:cs typeface="Times New Roman" panose="02020603050405020304" pitchFamily="18" charset="0"/>
              </a:rPr>
              <a:t> </a:t>
            </a:r>
            <a:r>
              <a:rPr lang="tr-TR" altLang="en-US" sz="2000" dirty="0" smtClean="0">
                <a:latin typeface="Times New Roman" panose="02020603050405020304" pitchFamily="18" charset="0"/>
                <a:cs typeface="Times New Roman" panose="02020603050405020304" pitchFamily="18" charset="0"/>
              </a:rPr>
              <a:t>Gerçekten de eğitimin yaygınlaşmaya, okuyanların sayısının hızla çoğalmaya başladığı bir dönemde Osmanlı yazı dili </a:t>
            </a:r>
            <a:r>
              <a:rPr lang="tr-TR" altLang="en-US" sz="2000" dirty="0" err="1" smtClean="0">
                <a:latin typeface="Times New Roman" panose="02020603050405020304" pitchFamily="18" charset="0"/>
                <a:cs typeface="Times New Roman" panose="02020603050405020304" pitchFamily="18" charset="0"/>
              </a:rPr>
              <a:t>ögelerinin</a:t>
            </a:r>
            <a:r>
              <a:rPr lang="tr-TR" altLang="en-US" sz="2000" dirty="0" smtClean="0">
                <a:latin typeface="Times New Roman" panose="02020603050405020304" pitchFamily="18" charset="0"/>
                <a:cs typeface="Times New Roman" panose="02020603050405020304" pitchFamily="18" charset="0"/>
              </a:rPr>
              <a:t> dilimize eskiden olduğundan da fazla karışması işten bile değilken yeni yazı buna olanak vermedi. </a:t>
            </a:r>
          </a:p>
          <a:p>
            <a:r>
              <a:rPr lang="tr-TR" altLang="en-US" sz="2000" dirty="0" smtClean="0">
                <a:latin typeface="Times New Roman" panose="02020603050405020304" pitchFamily="18" charset="0"/>
                <a:cs typeface="Times New Roman" panose="02020603050405020304" pitchFamily="18" charset="0"/>
              </a:rPr>
              <a:t>Tam tersine Hıfzı </a:t>
            </a:r>
            <a:r>
              <a:rPr lang="tr-TR" altLang="en-US" sz="2000" dirty="0" err="1" smtClean="0">
                <a:latin typeface="Times New Roman" panose="02020603050405020304" pitchFamily="18" charset="0"/>
                <a:cs typeface="Times New Roman" panose="02020603050405020304" pitchFamily="18" charset="0"/>
              </a:rPr>
              <a:t>Veldet</a:t>
            </a:r>
            <a:r>
              <a:rPr lang="tr-TR" altLang="en-US" sz="2000" dirty="0" smtClean="0">
                <a:latin typeface="Times New Roman" panose="02020603050405020304" pitchFamily="18" charset="0"/>
                <a:cs typeface="Times New Roman" panose="02020603050405020304" pitchFamily="18" charset="0"/>
              </a:rPr>
              <a:t> </a:t>
            </a:r>
            <a:r>
              <a:rPr lang="tr-TR" altLang="en-US" sz="2000" dirty="0" err="1" smtClean="0">
                <a:latin typeface="Times New Roman" panose="02020603050405020304" pitchFamily="18" charset="0"/>
                <a:cs typeface="Times New Roman" panose="02020603050405020304" pitchFamily="18" charset="0"/>
              </a:rPr>
              <a:t>Velidedeoğlu’nun</a:t>
            </a:r>
            <a:r>
              <a:rPr lang="tr-TR" altLang="en-US" sz="2000" dirty="0" smtClean="0">
                <a:latin typeface="Times New Roman" panose="02020603050405020304" pitchFamily="18" charset="0"/>
                <a:cs typeface="Times New Roman" panose="02020603050405020304" pitchFamily="18" charset="0"/>
              </a:rPr>
              <a:t> söylediği gibi, ‘Harf Devrimi kesinlikle Dil Devrimi’ni, yani karma bir dil olan Osmanlıcadan ulusal bir dil olan Türkçeye geçişi getirecekti ve nitekim getirdi de.’ </a:t>
            </a:r>
          </a:p>
          <a:p>
            <a:endParaRPr lang="tr-TR" altLang="en-US" dirty="0" smtClean="0"/>
          </a:p>
        </p:txBody>
      </p:sp>
      <p:sp>
        <p:nvSpPr>
          <p:cNvPr id="23556"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3557"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3558"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64A3FB-6655-46AE-AEC8-414A14A9F1C7}" type="slidenum">
              <a:rPr lang="tr-TR" altLang="en-US">
                <a:solidFill>
                  <a:schemeClr val="accent1"/>
                </a:solidFill>
                <a:latin typeface="Calibri" panose="020F0502020204030204" pitchFamily="34" charset="0"/>
              </a:rPr>
              <a:pPr eaLnBrk="1" hangingPunct="1"/>
              <a:t>38</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300480093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title"/>
          </p:nvPr>
        </p:nvSpPr>
        <p:spPr>
          <a:xfrm>
            <a:off x="827088" y="765175"/>
            <a:ext cx="7561262" cy="719138"/>
          </a:xfrm>
        </p:spPr>
        <p:txBody>
          <a:bodyPr/>
          <a:lstStyle/>
          <a:p>
            <a:endParaRPr lang="en-US" altLang="en-US" smtClean="0"/>
          </a:p>
        </p:txBody>
      </p:sp>
      <p:sp>
        <p:nvSpPr>
          <p:cNvPr id="24579" name="2 İçerik Yer Tutucusu"/>
          <p:cNvSpPr>
            <a:spLocks noGrp="1"/>
          </p:cNvSpPr>
          <p:nvPr>
            <p:ph idx="1"/>
          </p:nvPr>
        </p:nvSpPr>
        <p:spPr>
          <a:xfrm>
            <a:off x="827088" y="1557338"/>
            <a:ext cx="7561262" cy="4608512"/>
          </a:xfrm>
        </p:spPr>
        <p:txBody>
          <a:bodyPr/>
          <a:lstStyle/>
          <a:p>
            <a:r>
              <a:rPr lang="tr-TR" altLang="en-US" dirty="0" smtClean="0">
                <a:latin typeface="Times New Roman" panose="02020603050405020304" pitchFamily="18" charset="0"/>
                <a:cs typeface="Times New Roman" panose="02020603050405020304" pitchFamily="18" charset="0"/>
              </a:rPr>
              <a:t>Dil Devrimi’ni ‘Türkçe ile düşünmeyi, Türkçenin bütün bilim, sanat ve teknik kavramları karşılayacak yolda gelişmesini sağlayan eylemdir.’ diye tanımlayabiliriz. </a:t>
            </a:r>
            <a:r>
              <a:rPr lang="tr-TR" altLang="en-US" smtClean="0">
                <a:latin typeface="Times New Roman" panose="02020603050405020304" pitchFamily="18" charset="0"/>
                <a:cs typeface="Times New Roman" panose="02020603050405020304" pitchFamily="18" charset="0"/>
              </a:rPr>
              <a:t>Dil bilimci </a:t>
            </a:r>
            <a:r>
              <a:rPr lang="tr-TR" altLang="en-US" dirty="0" smtClean="0">
                <a:latin typeface="Times New Roman" panose="02020603050405020304" pitchFamily="18" charset="0"/>
                <a:cs typeface="Times New Roman" panose="02020603050405020304" pitchFamily="18" charset="0"/>
              </a:rPr>
              <a:t>Kâmile </a:t>
            </a:r>
            <a:r>
              <a:rPr lang="tr-TR" altLang="en-US" dirty="0" err="1" smtClean="0">
                <a:latin typeface="Times New Roman" panose="02020603050405020304" pitchFamily="18" charset="0"/>
                <a:cs typeface="Times New Roman" panose="02020603050405020304" pitchFamily="18" charset="0"/>
              </a:rPr>
              <a:t>İmer</a:t>
            </a:r>
            <a:r>
              <a:rPr lang="tr-TR" altLang="en-US" dirty="0" smtClean="0">
                <a:latin typeface="Times New Roman" panose="02020603050405020304" pitchFamily="18" charset="0"/>
                <a:cs typeface="Times New Roman" panose="02020603050405020304" pitchFamily="18" charset="0"/>
              </a:rPr>
              <a:t>:</a:t>
            </a:r>
            <a:r>
              <a:rPr lang="tr-TR" altLang="en-US" b="1" dirty="0" smtClean="0">
                <a:latin typeface="Times New Roman" panose="02020603050405020304" pitchFamily="18" charset="0"/>
                <a:cs typeface="Times New Roman" panose="02020603050405020304" pitchFamily="18" charset="0"/>
              </a:rPr>
              <a:t> </a:t>
            </a:r>
            <a:r>
              <a:rPr lang="tr-TR" altLang="en-US" dirty="0" smtClean="0">
                <a:latin typeface="Times New Roman" panose="02020603050405020304" pitchFamily="18" charset="0"/>
                <a:cs typeface="Times New Roman" panose="02020603050405020304" pitchFamily="18" charset="0"/>
              </a:rPr>
              <a:t>"Dili daha çok yerli </a:t>
            </a:r>
            <a:r>
              <a:rPr lang="tr-TR" altLang="en-US" dirty="0" err="1" smtClean="0">
                <a:latin typeface="Times New Roman" panose="02020603050405020304" pitchFamily="18" charset="0"/>
                <a:cs typeface="Times New Roman" panose="02020603050405020304" pitchFamily="18" charset="0"/>
              </a:rPr>
              <a:t>ögelerin</a:t>
            </a:r>
            <a:r>
              <a:rPr lang="tr-TR" altLang="en-US" dirty="0" smtClean="0">
                <a:latin typeface="Times New Roman" panose="02020603050405020304" pitchFamily="18" charset="0"/>
                <a:cs typeface="Times New Roman" panose="02020603050405020304" pitchFamily="18" charset="0"/>
              </a:rPr>
              <a:t> egemen olduğu bir kültür dili durumuna getirmek amacıyla yapılan ve devletin desteğini kazanmış olan ulus çapındaki dili geliştirme eylemine 'Dil Devrimi' adı verilmektedir." (Dilde Değişme ve Gelişme Açısından Türk Dil Devrimi, TDK Yayınları, Ankara, 1976, s. 31 ve ötesi) der.</a:t>
            </a:r>
          </a:p>
        </p:txBody>
      </p:sp>
      <p:sp>
        <p:nvSpPr>
          <p:cNvPr id="2458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4581"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4582"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F5F825-5DEA-4A41-8E5F-7869528FFE5C}" type="slidenum">
              <a:rPr lang="tr-TR" altLang="en-US">
                <a:solidFill>
                  <a:schemeClr val="accent1"/>
                </a:solidFill>
                <a:latin typeface="Calibri" panose="020F0502020204030204" pitchFamily="34" charset="0"/>
              </a:rPr>
              <a:pPr eaLnBrk="1" hangingPunct="1"/>
              <a:t>39</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232280877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title"/>
          </p:nvPr>
        </p:nvSpPr>
        <p:spPr>
          <a:xfrm>
            <a:off x="827088" y="765175"/>
            <a:ext cx="7561262" cy="719138"/>
          </a:xfrm>
        </p:spPr>
        <p:txBody>
          <a:bodyPr/>
          <a:lstStyle/>
          <a:p>
            <a:endParaRPr lang="en-US" altLang="en-US" smtClean="0"/>
          </a:p>
        </p:txBody>
      </p:sp>
      <p:sp>
        <p:nvSpPr>
          <p:cNvPr id="17411" name="2 İçerik Yer Tutucusu"/>
          <p:cNvSpPr>
            <a:spLocks noGrp="1"/>
          </p:cNvSpPr>
          <p:nvPr>
            <p:ph idx="1"/>
          </p:nvPr>
        </p:nvSpPr>
        <p:spPr>
          <a:xfrm>
            <a:off x="827088" y="1484313"/>
            <a:ext cx="7561262" cy="4681537"/>
          </a:xfrm>
        </p:spPr>
        <p:txBody>
          <a:bodyPr/>
          <a:lstStyle/>
          <a:p>
            <a:r>
              <a:rPr lang="tr-TR" altLang="en-US" dirty="0" smtClean="0">
                <a:latin typeface="Times New Roman" panose="02020603050405020304" pitchFamily="18" charset="0"/>
                <a:cs typeface="Times New Roman" panose="02020603050405020304" pitchFamily="18" charset="0"/>
              </a:rPr>
              <a:t>Arap yazısının Türkçeye, Türkçenin ses özelliklerine uymadığını ve Türkçeye zarar verdiğini öne süren Azerbaycanlı Türk yazar Mirza </a:t>
            </a:r>
            <a:r>
              <a:rPr lang="tr-TR" altLang="en-US" dirty="0" err="1" smtClean="0">
                <a:latin typeface="Times New Roman" panose="02020603050405020304" pitchFamily="18" charset="0"/>
                <a:cs typeface="Times New Roman" panose="02020603050405020304" pitchFamily="18" charset="0"/>
              </a:rPr>
              <a:t>Fethali</a:t>
            </a:r>
            <a:r>
              <a:rPr lang="tr-TR" altLang="en-US" dirty="0" smtClean="0">
                <a:latin typeface="Times New Roman" panose="02020603050405020304" pitchFamily="18" charset="0"/>
                <a:cs typeface="Times New Roman" panose="02020603050405020304" pitchFamily="18" charset="0"/>
              </a:rPr>
              <a:t> </a:t>
            </a:r>
            <a:r>
              <a:rPr lang="tr-TR" altLang="en-US" dirty="0" err="1" smtClean="0">
                <a:latin typeface="Times New Roman" panose="02020603050405020304" pitchFamily="18" charset="0"/>
                <a:cs typeface="Times New Roman" panose="02020603050405020304" pitchFamily="18" charset="0"/>
              </a:rPr>
              <a:t>Ahunzade</a:t>
            </a:r>
            <a:r>
              <a:rPr lang="tr-TR" altLang="en-US" dirty="0" smtClean="0">
                <a:latin typeface="Times New Roman" panose="02020603050405020304" pitchFamily="18" charset="0"/>
                <a:cs typeface="Times New Roman" panose="02020603050405020304" pitchFamily="18" charset="0"/>
              </a:rPr>
              <a:t> 1863 yılında, İstanbul’da Fuat Paşa ile görüşür ve Kiril-Latin karışımı bir abece önerir.</a:t>
            </a:r>
          </a:p>
          <a:p>
            <a:r>
              <a:rPr lang="tr-TR" altLang="en-US" dirty="0" smtClean="0">
                <a:latin typeface="Times New Roman" panose="02020603050405020304" pitchFamily="18" charset="0"/>
                <a:cs typeface="Times New Roman" panose="02020603050405020304" pitchFamily="18" charset="0"/>
              </a:rPr>
              <a:t> Ancak önerilen bu yazının da uzmanlarca çok karışık bulunduğunu burada belirtmeliyiz.</a:t>
            </a:r>
          </a:p>
          <a:p>
            <a:r>
              <a:rPr lang="tr-TR" altLang="en-US" dirty="0" smtClean="0">
                <a:latin typeface="Times New Roman" panose="02020603050405020304" pitchFamily="18" charset="0"/>
                <a:cs typeface="Times New Roman" panose="02020603050405020304" pitchFamily="18" charset="0"/>
              </a:rPr>
              <a:t> Bu yıllarda daha çok Arap abecesine bağlı yenilikler önerilirken 1869’da Terakki gazetesinde, Hayrettin imzalı bir yazıda Arap harflerinin yerine Latin yazısının alınması abece sorununa çözüm olarak gösterilir.  </a:t>
            </a:r>
          </a:p>
        </p:txBody>
      </p:sp>
      <p:sp>
        <p:nvSpPr>
          <p:cNvPr id="17412"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17413"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17414"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63BAC3-C228-42AC-A2EE-A46B8AD3082F}" type="slidenum">
              <a:rPr lang="tr-TR" altLang="en-US">
                <a:solidFill>
                  <a:schemeClr val="accent1"/>
                </a:solidFill>
                <a:latin typeface="Calibri" panose="020F0502020204030204" pitchFamily="34" charset="0"/>
              </a:rPr>
              <a:pPr eaLnBrk="1" hangingPunct="1"/>
              <a:t>4</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title"/>
          </p:nvPr>
        </p:nvSpPr>
        <p:spPr>
          <a:xfrm>
            <a:off x="827088" y="765175"/>
            <a:ext cx="7561262" cy="719138"/>
          </a:xfrm>
        </p:spPr>
        <p:txBody>
          <a:bodyPr/>
          <a:lstStyle/>
          <a:p>
            <a:endParaRPr lang="en-US" altLang="en-US" smtClean="0"/>
          </a:p>
        </p:txBody>
      </p:sp>
      <p:sp>
        <p:nvSpPr>
          <p:cNvPr id="25603" name="2 İçerik Yer Tutucusu"/>
          <p:cNvSpPr>
            <a:spLocks noGrp="1"/>
          </p:cNvSpPr>
          <p:nvPr>
            <p:ph idx="1"/>
          </p:nvPr>
        </p:nvSpPr>
        <p:spPr>
          <a:xfrm>
            <a:off x="827088" y="1557338"/>
            <a:ext cx="7561262" cy="4608512"/>
          </a:xfrm>
        </p:spPr>
        <p:txBody>
          <a:bodyPr/>
          <a:lstStyle/>
          <a:p>
            <a:r>
              <a:rPr lang="tr-TR" altLang="en-US" sz="2000" dirty="0" smtClean="0">
                <a:latin typeface="Times New Roman" panose="02020603050405020304" pitchFamily="18" charset="0"/>
                <a:cs typeface="Times New Roman" panose="02020603050405020304" pitchFamily="18" charset="0"/>
              </a:rPr>
              <a:t>Dil Devrimi, dil bilimcilerin belirttiği gibi, doğrudan dilin gelişmesiyle ilgilidir. Devrim süreciyle yüzyıllarca Türkçenin unutulan sözcükleri kullanılır olmuş, işletilemeyen ek-kök ya da gövdeleri işlerlik kazanmış, böylece dilimiz, Mustafa Kemal’in de belirttiği gibi “bilinçle” ele alınmıştır. Dilde devrim yapılamayacağını, türetme işinde “aşırılığa” kaçıldığını öne sürenlerse yapılan eylemin Türkçenin işlenmesi olduğunu göz ardı ederek ve Dil Devrimi’ni sözcük türetme eylemiyle sınırlı tutarak  türetilen sözcükleri de devrimi de küçümsemişlerdir.</a:t>
            </a:r>
            <a:endParaRPr lang="tr-TR" altLang="en-US" sz="2000" dirty="0" smtClean="0"/>
          </a:p>
        </p:txBody>
      </p:sp>
      <p:sp>
        <p:nvSpPr>
          <p:cNvPr id="25604"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5605"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5606"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77A6C7-2EDE-4D0A-8903-510633062263}" type="slidenum">
              <a:rPr lang="tr-TR" altLang="en-US">
                <a:solidFill>
                  <a:schemeClr val="accent1"/>
                </a:solidFill>
                <a:latin typeface="Calibri" panose="020F0502020204030204" pitchFamily="34" charset="0"/>
              </a:rPr>
              <a:pPr eaLnBrk="1" hangingPunct="1"/>
              <a:t>40</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246527318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Başlık"/>
          <p:cNvSpPr>
            <a:spLocks noGrp="1"/>
          </p:cNvSpPr>
          <p:nvPr>
            <p:ph type="title"/>
          </p:nvPr>
        </p:nvSpPr>
        <p:spPr>
          <a:xfrm>
            <a:off x="827088" y="692150"/>
            <a:ext cx="7561262" cy="504825"/>
          </a:xfrm>
        </p:spPr>
        <p:txBody>
          <a:bodyPr/>
          <a:lstStyle/>
          <a:p>
            <a:endParaRPr lang="en-US" altLang="en-US" smtClean="0"/>
          </a:p>
        </p:txBody>
      </p:sp>
      <p:sp>
        <p:nvSpPr>
          <p:cNvPr id="26627" name="2 İçerik Yer Tutucusu"/>
          <p:cNvSpPr>
            <a:spLocks noGrp="1"/>
          </p:cNvSpPr>
          <p:nvPr>
            <p:ph idx="1"/>
          </p:nvPr>
        </p:nvSpPr>
        <p:spPr>
          <a:xfrm>
            <a:off x="827088" y="1071545"/>
            <a:ext cx="7561262" cy="5094305"/>
          </a:xfrm>
        </p:spPr>
        <p:txBody>
          <a:bodyPr/>
          <a:lstStyle/>
          <a:p>
            <a:r>
              <a:rPr lang="tr-TR" altLang="en-US" sz="2000" dirty="0" smtClean="0">
                <a:latin typeface="Times New Roman" panose="02020603050405020304" pitchFamily="18" charset="0"/>
                <a:cs typeface="Times New Roman" panose="02020603050405020304" pitchFamily="18" charset="0"/>
              </a:rPr>
              <a:t>Yine </a:t>
            </a:r>
            <a:r>
              <a:rPr lang="tr-TR" altLang="en-US" sz="2000" dirty="0" err="1" smtClean="0">
                <a:latin typeface="Times New Roman" panose="02020603050405020304" pitchFamily="18" charset="0"/>
                <a:cs typeface="Times New Roman" panose="02020603050405020304" pitchFamily="18" charset="0"/>
              </a:rPr>
              <a:t>İmer'in</a:t>
            </a:r>
            <a:r>
              <a:rPr lang="tr-TR" altLang="en-US" sz="2000" dirty="0" smtClean="0">
                <a:latin typeface="Times New Roman" panose="02020603050405020304" pitchFamily="18" charset="0"/>
                <a:cs typeface="Times New Roman" panose="02020603050405020304" pitchFamily="18" charset="0"/>
              </a:rPr>
              <a:t> söylediği gibi, "Dil Devrimi’nin gerçekleşmesini sağlayan etkenler, aynı zamanda onun amaçlarını ortaya koymaktadır. Uluslaşma etkeni dili yabancı </a:t>
            </a:r>
            <a:r>
              <a:rPr lang="tr-TR" altLang="en-US" sz="2000" dirty="0" err="1" smtClean="0">
                <a:latin typeface="Times New Roman" panose="02020603050405020304" pitchFamily="18" charset="0"/>
                <a:cs typeface="Times New Roman" panose="02020603050405020304" pitchFamily="18" charset="0"/>
              </a:rPr>
              <a:t>ögelerden</a:t>
            </a:r>
            <a:r>
              <a:rPr lang="tr-TR" altLang="en-US" sz="2000" dirty="0" smtClean="0">
                <a:latin typeface="Times New Roman" panose="02020603050405020304" pitchFamily="18" charset="0"/>
                <a:cs typeface="Times New Roman" panose="02020603050405020304" pitchFamily="18" charset="0"/>
              </a:rPr>
              <a:t> temizleme amacını, öteki de kültür dili durumuna getirmeyi amaçlamaktadır. Bu amaçların olumlu sonuçlar vermesi, ortaya çıkan ürünlerin toplumun malı olmasına bağlıdır. Devletin desteği olmaksızın dilde yapılan devrim, bireysel bir eylem olarak kalır; topluma mal olmaz. Dil Devrimi’nin hazırlık </a:t>
            </a:r>
            <a:r>
              <a:rPr lang="tr-TR" altLang="en-US" sz="2000" smtClean="0">
                <a:latin typeface="Times New Roman" panose="02020603050405020304" pitchFamily="18" charset="0"/>
                <a:cs typeface="Times New Roman" panose="02020603050405020304" pitchFamily="18" charset="0"/>
              </a:rPr>
              <a:t>evresindeki çabaları, </a:t>
            </a:r>
            <a:r>
              <a:rPr lang="tr-TR" altLang="en-US" sz="2000" dirty="0" smtClean="0">
                <a:latin typeface="Times New Roman" panose="02020603050405020304" pitchFamily="18" charset="0"/>
                <a:cs typeface="Times New Roman" panose="02020603050405020304" pitchFamily="18" charset="0"/>
              </a:rPr>
              <a:t>bunun en güzel örnekleridir. Türk Dil Devrimi’nin hazırlık evresi olarak nitelendirebileceğimiz ve Tanzimat Fermanı ile başlayan dönemdeki </a:t>
            </a:r>
            <a:r>
              <a:rPr lang="tr-TR" altLang="en-US" sz="2000" dirty="0" smtClean="0"/>
              <a:t>dili temizleme isteği, toplumu kapsayamamıştır. “</a:t>
            </a:r>
          </a:p>
          <a:p>
            <a:endParaRPr lang="tr-TR" altLang="en-US" dirty="0" smtClean="0"/>
          </a:p>
        </p:txBody>
      </p:sp>
      <p:sp>
        <p:nvSpPr>
          <p:cNvPr id="2662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662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663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DD8AE7-0689-47AD-BD8C-14FE50189911}" type="slidenum">
              <a:rPr lang="tr-TR" altLang="en-US">
                <a:solidFill>
                  <a:schemeClr val="accent1"/>
                </a:solidFill>
                <a:latin typeface="Calibri" panose="020F0502020204030204" pitchFamily="34" charset="0"/>
              </a:rPr>
              <a:pPr eaLnBrk="1" hangingPunct="1"/>
              <a:t>41</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158726407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a:xfrm>
            <a:off x="827088" y="765175"/>
            <a:ext cx="7561262" cy="719138"/>
          </a:xfrm>
        </p:spPr>
        <p:txBody>
          <a:bodyPr/>
          <a:lstStyle/>
          <a:p>
            <a:endParaRPr lang="en-US" altLang="en-US" smtClean="0"/>
          </a:p>
        </p:txBody>
      </p:sp>
      <p:sp>
        <p:nvSpPr>
          <p:cNvPr id="27651" name="2 İçerik Yer Tutucusu"/>
          <p:cNvSpPr>
            <a:spLocks noGrp="1"/>
          </p:cNvSpPr>
          <p:nvPr>
            <p:ph idx="1"/>
          </p:nvPr>
        </p:nvSpPr>
        <p:spPr>
          <a:xfrm>
            <a:off x="827088" y="1557338"/>
            <a:ext cx="7561262" cy="4608512"/>
          </a:xfrm>
        </p:spPr>
        <p:txBody>
          <a:bodyPr/>
          <a:lstStyle/>
          <a:p>
            <a:r>
              <a:rPr lang="tr-TR" altLang="en-US" dirty="0" smtClean="0">
                <a:latin typeface="Times New Roman" panose="02020603050405020304" pitchFamily="18" charset="0"/>
                <a:cs typeface="Times New Roman" panose="02020603050405020304" pitchFamily="18" charset="0"/>
              </a:rPr>
              <a:t>Dil Devrimi hızla topluma mal olmaya başlamışken özellikle Atatürk’ün ölümünden sonra devrime eleştiriler yoğunlaşır. </a:t>
            </a:r>
          </a:p>
          <a:p>
            <a:r>
              <a:rPr lang="tr-TR" altLang="en-US" dirty="0" smtClean="0">
                <a:latin typeface="Times New Roman" panose="02020603050405020304" pitchFamily="18" charset="0"/>
                <a:cs typeface="Times New Roman" panose="02020603050405020304" pitchFamily="18" charset="0"/>
              </a:rPr>
              <a:t>“Dili değiştirmeye kalkan biz değiliz ki! Bu dil, en aşağı yüz yıldan beri boyuna değişiyor. Niçin değişiyor, bir kişi öyle dilemiş de buyurmuş, onun için mi değişiyor? Olur mu öyle şey? Yüz yıldan beri boyuna değişiyorsa demek ki bir sıkıntısı var, kendi kendine yetmiyor, kendini beğenmiyor; sınırları dar geliyor.” (Söyleşiler, TDK Yayını, 1962, s. 113) diyen Nurullah Ataç kuşkusuz haklıdır. </a:t>
            </a:r>
          </a:p>
          <a:p>
            <a:endParaRPr lang="tr-TR" altLang="en-US" dirty="0" smtClean="0"/>
          </a:p>
        </p:txBody>
      </p:sp>
      <p:sp>
        <p:nvSpPr>
          <p:cNvPr id="27652"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7653"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7654"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963C34-F621-4563-826B-1AFDDAE8EA41}" type="slidenum">
              <a:rPr lang="tr-TR" altLang="en-US">
                <a:solidFill>
                  <a:schemeClr val="accent1"/>
                </a:solidFill>
                <a:latin typeface="Calibri" panose="020F0502020204030204" pitchFamily="34" charset="0"/>
              </a:rPr>
              <a:pPr eaLnBrk="1" hangingPunct="1"/>
              <a:t>42</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386728279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Başlık"/>
          <p:cNvSpPr>
            <a:spLocks noGrp="1"/>
          </p:cNvSpPr>
          <p:nvPr>
            <p:ph type="title"/>
          </p:nvPr>
        </p:nvSpPr>
        <p:spPr>
          <a:xfrm>
            <a:off x="827088" y="765175"/>
            <a:ext cx="7561262" cy="719138"/>
          </a:xfrm>
        </p:spPr>
        <p:txBody>
          <a:bodyPr/>
          <a:lstStyle/>
          <a:p>
            <a:endParaRPr lang="en-US" altLang="en-US" smtClean="0"/>
          </a:p>
        </p:txBody>
      </p:sp>
      <p:sp>
        <p:nvSpPr>
          <p:cNvPr id="28675" name="2 İçerik Yer Tutucusu"/>
          <p:cNvSpPr>
            <a:spLocks noGrp="1"/>
          </p:cNvSpPr>
          <p:nvPr>
            <p:ph idx="1"/>
          </p:nvPr>
        </p:nvSpPr>
        <p:spPr>
          <a:xfrm>
            <a:off x="827088" y="1557338"/>
            <a:ext cx="7561262" cy="4608512"/>
          </a:xfrm>
        </p:spPr>
        <p:txBody>
          <a:bodyPr/>
          <a:lstStyle/>
          <a:p>
            <a:r>
              <a:rPr lang="tr-TR" altLang="en-US" dirty="0" smtClean="0">
                <a:latin typeface="Times New Roman" panose="02020603050405020304" pitchFamily="18" charset="0"/>
                <a:cs typeface="Times New Roman" panose="02020603050405020304" pitchFamily="18" charset="0"/>
              </a:rPr>
              <a:t>Hiçbir dil kendi kendine değişemez, gelişemez. Tarihin hiçbir döneminde hiçbir dil, kendi akışına bırakılmamıştır. Gelişmiş toplumlar bilim, sanat ve uygulayımda (teknikte) attıkları her adımı, yeni sözcüklerle yeni kavramlarla adlandırmışlardır. </a:t>
            </a:r>
          </a:p>
          <a:p>
            <a:r>
              <a:rPr lang="tr-TR" altLang="en-US" dirty="0" smtClean="0">
                <a:latin typeface="Times New Roman" panose="02020603050405020304" pitchFamily="18" charset="0"/>
                <a:cs typeface="Times New Roman" panose="02020603050405020304" pitchFamily="18" charset="0"/>
              </a:rPr>
              <a:t>Üstelik dünyada, dilde devrim yapan ilk ve tek ülke Türkiye değildir. </a:t>
            </a:r>
          </a:p>
          <a:p>
            <a:r>
              <a:rPr lang="tr-TR" altLang="en-US" dirty="0" smtClean="0">
                <a:latin typeface="Times New Roman" panose="02020603050405020304" pitchFamily="18" charset="0"/>
                <a:cs typeface="Times New Roman" panose="02020603050405020304" pitchFamily="18" charset="0"/>
              </a:rPr>
              <a:t>Almanya, Macaristan, İsrail ve Norveç; Türkiye’den çok çok önce dilde devrim yapma gereksinimi duymuşlardır. (K. </a:t>
            </a:r>
            <a:r>
              <a:rPr lang="tr-TR" altLang="en-US" dirty="0" err="1" smtClean="0">
                <a:latin typeface="Times New Roman" panose="02020603050405020304" pitchFamily="18" charset="0"/>
                <a:cs typeface="Times New Roman" panose="02020603050405020304" pitchFamily="18" charset="0"/>
              </a:rPr>
              <a:t>İmer</a:t>
            </a:r>
            <a:r>
              <a:rPr lang="tr-TR" altLang="en-US" dirty="0" smtClean="0">
                <a:latin typeface="Times New Roman" panose="02020603050405020304" pitchFamily="18" charset="0"/>
                <a:cs typeface="Times New Roman" panose="02020603050405020304" pitchFamily="18" charset="0"/>
              </a:rPr>
              <a:t>, aynı yapıt, s. 36 ve ötesi) </a:t>
            </a:r>
          </a:p>
          <a:p>
            <a:endParaRPr lang="tr-TR" altLang="en-US" dirty="0" smtClean="0"/>
          </a:p>
        </p:txBody>
      </p:sp>
      <p:sp>
        <p:nvSpPr>
          <p:cNvPr id="28676"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8677"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8678"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F8C04E-F236-458D-806B-B29F3A4C1AED}" type="slidenum">
              <a:rPr lang="tr-TR" altLang="en-US">
                <a:solidFill>
                  <a:schemeClr val="accent1"/>
                </a:solidFill>
                <a:latin typeface="Calibri" panose="020F0502020204030204" pitchFamily="34" charset="0"/>
              </a:rPr>
              <a:pPr eaLnBrk="1" hangingPunct="1"/>
              <a:t>43</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386990348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Başlık"/>
          <p:cNvSpPr>
            <a:spLocks noGrp="1"/>
          </p:cNvSpPr>
          <p:nvPr>
            <p:ph type="title"/>
          </p:nvPr>
        </p:nvSpPr>
        <p:spPr>
          <a:xfrm>
            <a:off x="827088" y="765175"/>
            <a:ext cx="7561262" cy="719138"/>
          </a:xfrm>
        </p:spPr>
        <p:txBody>
          <a:bodyPr/>
          <a:lstStyle/>
          <a:p>
            <a:endParaRPr lang="en-US" altLang="en-US" smtClean="0"/>
          </a:p>
        </p:txBody>
      </p:sp>
      <p:sp>
        <p:nvSpPr>
          <p:cNvPr id="29699" name="2 İçerik Yer Tutucusu"/>
          <p:cNvSpPr>
            <a:spLocks noGrp="1"/>
          </p:cNvSpPr>
          <p:nvPr>
            <p:ph idx="1"/>
          </p:nvPr>
        </p:nvSpPr>
        <p:spPr>
          <a:xfrm>
            <a:off x="827088" y="1557338"/>
            <a:ext cx="7561262" cy="4608512"/>
          </a:xfrm>
        </p:spPr>
        <p:txBody>
          <a:bodyPr/>
          <a:lstStyle/>
          <a:p>
            <a:endParaRPr lang="tr-TR" altLang="en-US" dirty="0" smtClean="0">
              <a:latin typeface="Times New Roman" panose="02020603050405020304" pitchFamily="18" charset="0"/>
              <a:cs typeface="Times New Roman" panose="02020603050405020304" pitchFamily="18" charset="0"/>
            </a:endParaRPr>
          </a:p>
          <a:p>
            <a:r>
              <a:rPr lang="tr-TR" altLang="en-US" dirty="0" smtClean="0">
                <a:latin typeface="Times New Roman" panose="02020603050405020304" pitchFamily="18" charset="0"/>
                <a:cs typeface="Times New Roman" panose="02020603050405020304" pitchFamily="18" charset="0"/>
              </a:rPr>
              <a:t>2000’li yıllara gelindiğinde Dil Devrimi’ni ve devrimle kazanılan sözcükleri karalayanlardan yaşamda olanlar gibi, devrim karşıtlarının ardılları da “deli” diye anılan Ataç’ın, öteki devrimcilerin yarattığı sözcüklerle konuşup yazmaya başlayacaklardır. </a:t>
            </a:r>
          </a:p>
          <a:p>
            <a:r>
              <a:rPr lang="tr-TR" altLang="en-US" dirty="0" smtClean="0">
                <a:latin typeface="Times New Roman" panose="02020603050405020304" pitchFamily="18" charset="0"/>
                <a:cs typeface="Times New Roman" panose="02020603050405020304" pitchFamily="18" charset="0"/>
              </a:rPr>
              <a:t>Böylece Ataç’ın dediği gibi, Türkçenin ve devrimin gücü önünde durulamayacağını tarih kanıtlamıştır.</a:t>
            </a:r>
            <a:endParaRPr lang="tr-TR" altLang="en-US" dirty="0" smtClean="0"/>
          </a:p>
        </p:txBody>
      </p:sp>
      <p:sp>
        <p:nvSpPr>
          <p:cNvPr id="2970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9701"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9702"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65407F-7F8F-4FF3-AD7D-18B36C3F6D4B}" type="slidenum">
              <a:rPr lang="tr-TR" altLang="en-US">
                <a:solidFill>
                  <a:schemeClr val="accent1"/>
                </a:solidFill>
                <a:latin typeface="Calibri" panose="020F0502020204030204" pitchFamily="34" charset="0"/>
              </a:rPr>
              <a:pPr eaLnBrk="1" hangingPunct="1"/>
              <a:t>44</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72142150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Başlık"/>
          <p:cNvSpPr>
            <a:spLocks noGrp="1"/>
          </p:cNvSpPr>
          <p:nvPr>
            <p:ph type="title"/>
          </p:nvPr>
        </p:nvSpPr>
        <p:spPr>
          <a:xfrm>
            <a:off x="827088" y="765175"/>
            <a:ext cx="7561262" cy="719138"/>
          </a:xfrm>
        </p:spPr>
        <p:txBody>
          <a:bodyPr/>
          <a:lstStyle/>
          <a:p>
            <a:endParaRPr lang="en-US" altLang="en-US" smtClean="0"/>
          </a:p>
        </p:txBody>
      </p:sp>
      <p:sp>
        <p:nvSpPr>
          <p:cNvPr id="30723" name="2 İçerik Yer Tutucusu"/>
          <p:cNvSpPr>
            <a:spLocks noGrp="1"/>
          </p:cNvSpPr>
          <p:nvPr>
            <p:ph idx="1"/>
          </p:nvPr>
        </p:nvSpPr>
        <p:spPr>
          <a:xfrm>
            <a:off x="827088" y="1412875"/>
            <a:ext cx="7561262" cy="4752975"/>
          </a:xfrm>
        </p:spPr>
        <p:txBody>
          <a:bodyPr/>
          <a:lstStyle/>
          <a:p>
            <a:r>
              <a:rPr lang="tr-TR" altLang="en-US" sz="2000" dirty="0" smtClean="0">
                <a:latin typeface="Times New Roman" panose="02020603050405020304" pitchFamily="18" charset="0"/>
                <a:cs typeface="Times New Roman" panose="02020603050405020304" pitchFamily="18" charset="0"/>
              </a:rPr>
              <a:t>Atatürk’ün kurduğu Türk Dil Kurumuyla Dil Devrimi’ni savunanların hiçbir yapıtında, konuşmasında sözcük yasaklama girişimi; kişileri, kurumları kullandıkları dile bakarak eleştiren, türlü sıfatlarla anan ve adlandıran yoktur. Hiç kimse “imkân, cevap, mesele, hürriyet…” gibi sözcükleri kullandığı için eleştirilmemiş, ceza almamış ama  “olanak, yanıt, sorun, özgürlük…” gibi sözcükleri kullananlar uyarılmış, soruşturma geçirmiş, kimi öğretmenler sürgünle cezalandırılmıştır. Eleştiri adıyla büyüyen ve örgütlü tepkiye dönüşen bu saldırılar, meyvesini 1980’lerin başında vermiş, Atatürk’ün Türk Dil Kurumu, olağanüstü bir dönemde militarizmin gücüne yaslananlar tarafından kapatılmıştır.</a:t>
            </a:r>
          </a:p>
        </p:txBody>
      </p:sp>
      <p:sp>
        <p:nvSpPr>
          <p:cNvPr id="30724"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0725"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0726"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1C49F1-FD00-4CFE-AE01-BE775F401ADD}" type="slidenum">
              <a:rPr lang="tr-TR" altLang="en-US">
                <a:solidFill>
                  <a:schemeClr val="accent1"/>
                </a:solidFill>
                <a:latin typeface="Calibri" panose="020F0502020204030204" pitchFamily="34" charset="0"/>
              </a:rPr>
              <a:pPr eaLnBrk="1" hangingPunct="1"/>
              <a:t>45</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17861503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Başlık 1"/>
          <p:cNvSpPr>
            <a:spLocks noGrp="1"/>
          </p:cNvSpPr>
          <p:nvPr>
            <p:ph type="title"/>
          </p:nvPr>
        </p:nvSpPr>
        <p:spPr>
          <a:xfrm>
            <a:off x="827088" y="1484313"/>
            <a:ext cx="7561262" cy="720725"/>
          </a:xfrm>
        </p:spPr>
        <p:txBody>
          <a:bodyPr/>
          <a:lstStyle/>
          <a:p>
            <a:r>
              <a:rPr lang="tr-TR" altLang="en-US" smtClean="0"/>
              <a:t/>
            </a:r>
            <a:br>
              <a:rPr lang="tr-TR" altLang="en-US" smtClean="0"/>
            </a:br>
            <a:endParaRPr lang="tr-TR" altLang="en-US" smtClean="0"/>
          </a:p>
        </p:txBody>
      </p:sp>
      <p:sp>
        <p:nvSpPr>
          <p:cNvPr id="31747" name="İçerik Yer Tutucusu 2"/>
          <p:cNvSpPr>
            <a:spLocks noGrp="1"/>
          </p:cNvSpPr>
          <p:nvPr>
            <p:ph idx="1"/>
          </p:nvPr>
        </p:nvSpPr>
        <p:spPr>
          <a:xfrm>
            <a:off x="827088" y="981075"/>
            <a:ext cx="7561262" cy="5184775"/>
          </a:xfrm>
        </p:spPr>
        <p:txBody>
          <a:bodyPr/>
          <a:lstStyle/>
          <a:p>
            <a:pPr>
              <a:buFont typeface="Wingdings 2" panose="05020102010507070707" pitchFamily="18" charset="2"/>
              <a:buNone/>
            </a:pPr>
            <a:r>
              <a:rPr lang="tr-TR" altLang="en-US" b="1" smtClean="0"/>
              <a:t>             Atatürk ve Türk Dili</a:t>
            </a:r>
            <a:endParaRPr lang="tr-TR" altLang="en-US" smtClean="0">
              <a:latin typeface="Times New Roman" panose="02020603050405020304" pitchFamily="18" charset="0"/>
              <a:cs typeface="Times New Roman" panose="02020603050405020304" pitchFamily="18" charset="0"/>
            </a:endParaRPr>
          </a:p>
          <a:p>
            <a:r>
              <a:rPr lang="tr-TR" altLang="en-US" smtClean="0">
                <a:latin typeface="Times New Roman" panose="02020603050405020304" pitchFamily="18" charset="0"/>
                <a:cs typeface="Times New Roman" panose="02020603050405020304" pitchFamily="18" charset="0"/>
              </a:rPr>
              <a:t>Atatürk, Kurtuluş Savaşı’nın ardından yeni bir savaşı başlattı. </a:t>
            </a:r>
          </a:p>
          <a:p>
            <a:r>
              <a:rPr lang="tr-TR" altLang="en-US" smtClean="0">
                <a:latin typeface="Times New Roman" panose="02020603050405020304" pitchFamily="18" charset="0"/>
                <a:cs typeface="Times New Roman" panose="02020603050405020304" pitchFamily="18" charset="0"/>
              </a:rPr>
              <a:t>Bu, Türk toplumunu her alanda değiştirme, çağdaşlaştırma savaşıydı.</a:t>
            </a:r>
          </a:p>
          <a:p>
            <a:r>
              <a:rPr lang="tr-TR" altLang="en-US" smtClean="0">
                <a:latin typeface="Times New Roman" panose="02020603050405020304" pitchFamily="18" charset="0"/>
                <a:cs typeface="Times New Roman" panose="02020603050405020304" pitchFamily="18" charset="0"/>
              </a:rPr>
              <a:t> Cumhuriyet ilan edildi; halifelik, saltanat kaldırıldı; eğitim ve öğretimde birlik sağlandı; yargıda, giyim ve kuşamda yenilikler yapıldı. </a:t>
            </a:r>
          </a:p>
          <a:p>
            <a:r>
              <a:rPr lang="tr-TR" altLang="en-US" smtClean="0">
                <a:latin typeface="Times New Roman" panose="02020603050405020304" pitchFamily="18" charset="0"/>
                <a:cs typeface="Times New Roman" panose="02020603050405020304" pitchFamily="18" charset="0"/>
              </a:rPr>
              <a:t>Uluslararası saat ve takvim benimsendi, tekkeler kapatıldı. Atatürk bu devrimlerle çağdaş ve ileri bir ulus yaratmayı amaçlıyordu.</a:t>
            </a:r>
          </a:p>
        </p:txBody>
      </p:sp>
      <p:sp>
        <p:nvSpPr>
          <p:cNvPr id="31748" name="Veri Yer Tutucusu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1749" name="Altbilgi Yer Tutucusu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1750" name="Slayt Numarası Yer Tutucusu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805560-5F0E-43BD-8A8F-6C867D2887C3}" type="slidenum">
              <a:rPr lang="tr-TR" altLang="en-US">
                <a:solidFill>
                  <a:schemeClr val="accent1"/>
                </a:solidFill>
                <a:latin typeface="Calibri" panose="020F0502020204030204" pitchFamily="34" charset="0"/>
              </a:rPr>
              <a:pPr eaLnBrk="1" hangingPunct="1"/>
              <a:t>46</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49264669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Başlık"/>
          <p:cNvSpPr>
            <a:spLocks noGrp="1"/>
          </p:cNvSpPr>
          <p:nvPr>
            <p:ph type="title"/>
          </p:nvPr>
        </p:nvSpPr>
        <p:spPr>
          <a:xfrm>
            <a:off x="827088" y="765175"/>
            <a:ext cx="7561262" cy="719138"/>
          </a:xfrm>
        </p:spPr>
        <p:txBody>
          <a:bodyPr/>
          <a:lstStyle/>
          <a:p>
            <a:endParaRPr lang="en-US" altLang="en-US" smtClean="0"/>
          </a:p>
        </p:txBody>
      </p:sp>
      <p:sp>
        <p:nvSpPr>
          <p:cNvPr id="32771" name="2 İçerik Yer Tutucusu"/>
          <p:cNvSpPr>
            <a:spLocks noGrp="1"/>
          </p:cNvSpPr>
          <p:nvPr>
            <p:ph idx="1"/>
          </p:nvPr>
        </p:nvSpPr>
        <p:spPr>
          <a:xfrm>
            <a:off x="827088" y="1484313"/>
            <a:ext cx="7561262" cy="5040312"/>
          </a:xfrm>
        </p:spPr>
        <p:txBody>
          <a:bodyPr/>
          <a:lstStyle/>
          <a:p>
            <a:pPr>
              <a:buFont typeface="Wingdings 2" panose="05020102010507070707" pitchFamily="18" charset="2"/>
              <a:buNone/>
            </a:pPr>
            <a:r>
              <a:rPr lang="tr-TR" altLang="en-US" dirty="0" smtClean="0">
                <a:cs typeface="Times New Roman" panose="02020603050405020304" pitchFamily="18" charset="0"/>
              </a:rPr>
              <a:t>    </a:t>
            </a:r>
            <a:r>
              <a:rPr lang="tr-TR" altLang="en-US" sz="2000" dirty="0" smtClean="0">
                <a:latin typeface="Times New Roman" panose="02020603050405020304" pitchFamily="18" charset="0"/>
                <a:cs typeface="Times New Roman" panose="02020603050405020304" pitchFamily="18" charset="0"/>
              </a:rPr>
              <a:t>Yazı konusunda olduğu gibi, dil konusundaki tartışmalar da Tanzimat’tan beri süregelmekteydi. </a:t>
            </a:r>
            <a:r>
              <a:rPr lang="tr-TR" altLang="en-US" sz="2000" dirty="0" smtClean="0"/>
              <a:t>Cumhuriyet’le birlikte güçlenen ulusçuluk, halkçılık gibi ilkeler, dilde de bir devrimi gerektiriyordu. Atatürk’ün deyişiyle “Dilimizi yabancı dillerin boyunduruğundan kurtarmak” gerekiyordu.</a:t>
            </a:r>
            <a:r>
              <a:rPr lang="tr-TR" altLang="en-US" sz="2000" dirty="0" smtClean="0">
                <a:latin typeface="Times New Roman" panose="02020603050405020304" pitchFamily="18" charset="0"/>
                <a:cs typeface="Times New Roman" panose="02020603050405020304" pitchFamily="18" charset="0"/>
              </a:rPr>
              <a:t> Harf Devrimi’nden sonra Atatürk, dil konusunu da ele aldı. 1 Eylül 1929’da okullardan Arapça ve Farsça dersleri kaldırıldı. Bu, dilimizin yabancı sözcüklerden arınmasında önemli bir adımdı. Harf Devrimi için kurulmuş olan “dil encümeni” bir yandan dilimizin arıtılması için de çalışıyordu. Böylece dilimizi arılaştırmanın, özleştirmenin koşulları hazırlanıyordu.</a:t>
            </a:r>
            <a:r>
              <a:rPr lang="tr-TR" altLang="en-US" dirty="0" smtClean="0">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tr-TR" altLang="en-US" dirty="0" smtClean="0"/>
              <a:t> </a:t>
            </a:r>
          </a:p>
        </p:txBody>
      </p:sp>
      <p:sp>
        <p:nvSpPr>
          <p:cNvPr id="32772"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2773"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2774"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D20658-4DBC-4CE7-8FAD-168FC23EDB89}" type="slidenum">
              <a:rPr lang="tr-TR" altLang="en-US">
                <a:solidFill>
                  <a:schemeClr val="accent1"/>
                </a:solidFill>
                <a:latin typeface="Calibri" panose="020F0502020204030204" pitchFamily="34" charset="0"/>
              </a:rPr>
              <a:pPr eaLnBrk="1" hangingPunct="1"/>
              <a:t>47</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76108815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Başlık 1"/>
          <p:cNvSpPr>
            <a:spLocks noGrp="1"/>
          </p:cNvSpPr>
          <p:nvPr>
            <p:ph type="title"/>
          </p:nvPr>
        </p:nvSpPr>
        <p:spPr>
          <a:xfrm>
            <a:off x="827088" y="765175"/>
            <a:ext cx="7561262" cy="719138"/>
          </a:xfrm>
        </p:spPr>
        <p:txBody>
          <a:bodyPr/>
          <a:lstStyle/>
          <a:p>
            <a:endParaRPr lang="en-US" altLang="en-US" smtClean="0"/>
          </a:p>
        </p:txBody>
      </p:sp>
      <p:sp>
        <p:nvSpPr>
          <p:cNvPr id="33795" name="İçerik Yer Tutucusu 2"/>
          <p:cNvSpPr>
            <a:spLocks noGrp="1"/>
          </p:cNvSpPr>
          <p:nvPr>
            <p:ph idx="1"/>
          </p:nvPr>
        </p:nvSpPr>
        <p:spPr>
          <a:xfrm>
            <a:off x="827088" y="1484313"/>
            <a:ext cx="7561262" cy="4824412"/>
          </a:xfrm>
        </p:spPr>
        <p:txBody>
          <a:bodyPr/>
          <a:lstStyle/>
          <a:p>
            <a:r>
              <a:rPr lang="tr-TR" altLang="en-US" sz="2000" dirty="0" smtClean="0">
                <a:latin typeface="Times New Roman" panose="02020603050405020304" pitchFamily="18" charset="0"/>
                <a:cs typeface="Times New Roman" panose="02020603050405020304" pitchFamily="18" charset="0"/>
              </a:rPr>
              <a:t>Nisan 1931’de Türk Tarihi Tetkik Cemiyeti kuruldu. Tarihimiz kadar dilimizin araştırılması da önemliydi. </a:t>
            </a:r>
          </a:p>
          <a:p>
            <a:r>
              <a:rPr lang="tr-TR" altLang="en-US" sz="2000" dirty="0" smtClean="0">
                <a:latin typeface="Times New Roman" panose="02020603050405020304" pitchFamily="18" charset="0"/>
                <a:cs typeface="Times New Roman" panose="02020603050405020304" pitchFamily="18" charset="0"/>
              </a:rPr>
              <a:t>Atatürk “Artık dil işlerini düşünecek zaman gelmiştir.” dedi.12 Temmuz 1932’de Türk Dil Kurumu (o zamanki adıyla Türk Dili Tetkik Cemiyeti) kuruldu.</a:t>
            </a:r>
          </a:p>
          <a:p>
            <a:pPr>
              <a:buFont typeface="Wingdings 2" panose="05020102010507070707" pitchFamily="18" charset="2"/>
              <a:buNone/>
            </a:pPr>
            <a:r>
              <a:rPr lang="tr-TR" altLang="en-US" sz="2000" dirty="0" smtClean="0">
                <a:latin typeface="Times New Roman" panose="02020603050405020304" pitchFamily="18" charset="0"/>
                <a:cs typeface="Times New Roman" panose="02020603050405020304" pitchFamily="18" charset="0"/>
              </a:rPr>
              <a:t>   Ardından 26 Eylül’de Birinci Türk Dil Kurultayı toplandı (Bu tarih, ülkemizde her yıl Dil Bayramı olarak kutlanıyor.). Aynı kurultayda Türkçenin kökeninin çok eskilere gittiği ve yaygın bir dil olduğu belirtilmiş, yapılacak çalışmalar şöyle belirlenmiştir:</a:t>
            </a:r>
          </a:p>
          <a:p>
            <a:r>
              <a:rPr lang="tr-TR" altLang="en-US" sz="2000" b="1" dirty="0" smtClean="0">
                <a:latin typeface="Times New Roman" panose="02020603050405020304" pitchFamily="18" charset="0"/>
                <a:cs typeface="Times New Roman" panose="02020603050405020304" pitchFamily="18" charset="0"/>
              </a:rPr>
              <a:t>Osmanlıca sözcüklere Türkçe karşılıklar bulmak,</a:t>
            </a:r>
            <a:endParaRPr lang="tr-TR" altLang="en-US" sz="2000" dirty="0" smtClean="0">
              <a:latin typeface="Times New Roman" panose="02020603050405020304" pitchFamily="18" charset="0"/>
              <a:cs typeface="Times New Roman" panose="02020603050405020304" pitchFamily="18" charset="0"/>
            </a:endParaRPr>
          </a:p>
          <a:p>
            <a:endParaRPr lang="tr-TR" altLang="en-US" dirty="0" smtClean="0"/>
          </a:p>
        </p:txBody>
      </p:sp>
      <p:sp>
        <p:nvSpPr>
          <p:cNvPr id="33796" name="Veri Yer Tutucusu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3797" name="Altbilgi Yer Tutucusu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3798" name="Slayt Numarası Yer Tutucusu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A376B5-F64F-4758-8A2F-99044EA5E2F3}" type="slidenum">
              <a:rPr lang="tr-TR" altLang="en-US">
                <a:solidFill>
                  <a:schemeClr val="accent1"/>
                </a:solidFill>
                <a:latin typeface="Calibri" panose="020F0502020204030204" pitchFamily="34" charset="0"/>
              </a:rPr>
              <a:pPr eaLnBrk="1" hangingPunct="1"/>
              <a:t>48</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255127085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Başlık 1"/>
          <p:cNvSpPr>
            <a:spLocks noGrp="1"/>
          </p:cNvSpPr>
          <p:nvPr>
            <p:ph type="title"/>
          </p:nvPr>
        </p:nvSpPr>
        <p:spPr>
          <a:xfrm>
            <a:off x="827088" y="765175"/>
            <a:ext cx="7561262" cy="719138"/>
          </a:xfrm>
        </p:spPr>
        <p:txBody>
          <a:bodyPr/>
          <a:lstStyle/>
          <a:p>
            <a:endParaRPr lang="en-US" altLang="en-US" smtClean="0"/>
          </a:p>
        </p:txBody>
      </p:sp>
      <p:sp>
        <p:nvSpPr>
          <p:cNvPr id="34819" name="İçerik Yer Tutucusu 2"/>
          <p:cNvSpPr>
            <a:spLocks noGrp="1"/>
          </p:cNvSpPr>
          <p:nvPr>
            <p:ph idx="1"/>
          </p:nvPr>
        </p:nvSpPr>
        <p:spPr>
          <a:xfrm>
            <a:off x="827088" y="1484313"/>
            <a:ext cx="7561262" cy="4681537"/>
          </a:xfrm>
        </p:spPr>
        <p:txBody>
          <a:bodyPr/>
          <a:lstStyle/>
          <a:p>
            <a:pPr>
              <a:buFont typeface="Wingdings 2" panose="05020102010507070707" pitchFamily="18" charset="2"/>
              <a:buNone/>
            </a:pPr>
            <a:r>
              <a:rPr lang="tr-TR" altLang="en-US" b="1" dirty="0" smtClean="0">
                <a:latin typeface="Times New Roman" panose="02020603050405020304" pitchFamily="18" charset="0"/>
                <a:cs typeface="Times New Roman" panose="02020603050405020304" pitchFamily="18" charset="0"/>
              </a:rPr>
              <a:t>    Eski belgelerden Türkçe sözcükleri tarayıp yeniden kullanım alanına çıkarmak,</a:t>
            </a:r>
          </a:p>
          <a:p>
            <a:r>
              <a:rPr lang="tr-TR" altLang="en-US" b="1" dirty="0" smtClean="0">
                <a:latin typeface="Times New Roman" panose="02020603050405020304" pitchFamily="18" charset="0"/>
                <a:cs typeface="Times New Roman" panose="02020603050405020304" pitchFamily="18" charset="0"/>
              </a:rPr>
              <a:t>Anadolu halkının kullandığı Türkçe sözcükleri derlemek, kullanım alanına sürüp yaymak, </a:t>
            </a:r>
          </a:p>
          <a:p>
            <a:r>
              <a:rPr lang="tr-TR" altLang="en-US" b="1" dirty="0" smtClean="0">
                <a:latin typeface="Times New Roman" panose="02020603050405020304" pitchFamily="18" charset="0"/>
                <a:cs typeface="Times New Roman" panose="02020603050405020304" pitchFamily="18" charset="0"/>
              </a:rPr>
              <a:t>Türkçenin tarihini araştırmak, kökenine yönelmek;</a:t>
            </a:r>
          </a:p>
          <a:p>
            <a:r>
              <a:rPr lang="tr-TR" altLang="en-US" b="1" dirty="0" smtClean="0">
                <a:latin typeface="Times New Roman" panose="02020603050405020304" pitchFamily="18" charset="0"/>
                <a:cs typeface="Times New Roman" panose="02020603050405020304" pitchFamily="18" charset="0"/>
              </a:rPr>
              <a:t>Türkçenin yapısını, sözcük köklerini, eklerini incelemek, </a:t>
            </a:r>
          </a:p>
          <a:p>
            <a:r>
              <a:rPr lang="tr-TR" altLang="en-US" b="1" dirty="0" smtClean="0">
                <a:latin typeface="Times New Roman" panose="02020603050405020304" pitchFamily="18" charset="0"/>
                <a:cs typeface="Times New Roman" panose="02020603050405020304" pitchFamily="18" charset="0"/>
              </a:rPr>
              <a:t>Yeni Türkçe sözcükler türetmek; özellikle bilim dallarındaki ihtiyacı karşılamak üzere terim yaratma yollarına gitmek.</a:t>
            </a:r>
            <a:endParaRPr lang="tr-TR" altLang="en-US" dirty="0" smtClean="0">
              <a:latin typeface="Times New Roman" panose="02020603050405020304" pitchFamily="18" charset="0"/>
              <a:cs typeface="Times New Roman" panose="02020603050405020304" pitchFamily="18" charset="0"/>
            </a:endParaRPr>
          </a:p>
          <a:p>
            <a:endParaRPr lang="tr-TR" altLang="en-US" b="1" dirty="0" smtClean="0">
              <a:latin typeface="Times New Roman" panose="02020603050405020304" pitchFamily="18" charset="0"/>
              <a:cs typeface="Times New Roman" panose="02020603050405020304" pitchFamily="18" charset="0"/>
            </a:endParaRPr>
          </a:p>
        </p:txBody>
      </p:sp>
      <p:sp>
        <p:nvSpPr>
          <p:cNvPr id="34820" name="Veri Yer Tutucusu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4821" name="Altbilgi Yer Tutucusu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4822" name="Slayt Numarası Yer Tutucusu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F277BD-A3FD-4C2E-A40F-589D9C37A07F}" type="slidenum">
              <a:rPr lang="tr-TR" altLang="en-US">
                <a:solidFill>
                  <a:schemeClr val="accent1"/>
                </a:solidFill>
                <a:latin typeface="Calibri" panose="020F0502020204030204" pitchFamily="34" charset="0"/>
              </a:rPr>
              <a:pPr eaLnBrk="1" hangingPunct="1"/>
              <a:t>49</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39303870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title"/>
          </p:nvPr>
        </p:nvSpPr>
        <p:spPr>
          <a:xfrm>
            <a:off x="827088" y="765175"/>
            <a:ext cx="7561262" cy="719138"/>
          </a:xfrm>
        </p:spPr>
        <p:txBody>
          <a:bodyPr/>
          <a:lstStyle/>
          <a:p>
            <a:endParaRPr lang="en-US" altLang="en-US" smtClean="0"/>
          </a:p>
        </p:txBody>
      </p:sp>
      <p:sp>
        <p:nvSpPr>
          <p:cNvPr id="18435" name="2 İçerik Yer Tutucusu"/>
          <p:cNvSpPr>
            <a:spLocks noGrp="1"/>
          </p:cNvSpPr>
          <p:nvPr>
            <p:ph idx="1"/>
          </p:nvPr>
        </p:nvSpPr>
        <p:spPr>
          <a:xfrm>
            <a:off x="827088" y="1500174"/>
            <a:ext cx="7561262" cy="5024451"/>
          </a:xfrm>
        </p:spPr>
        <p:txBody>
          <a:bodyPr/>
          <a:lstStyle/>
          <a:p>
            <a:r>
              <a:rPr lang="tr-TR" altLang="en-US" sz="2000" dirty="0" smtClean="0">
                <a:latin typeface="Times New Roman" panose="02020603050405020304" pitchFamily="18" charset="0"/>
                <a:cs typeface="Times New Roman" panose="02020603050405020304" pitchFamily="18" charset="0"/>
              </a:rPr>
              <a:t>Daha köktenci bir anlayışla yazılan bu yazıda bile dinsel yazıların Arap harfleriyle yazılması görüşü yer almaktadır.</a:t>
            </a:r>
          </a:p>
          <a:p>
            <a:r>
              <a:rPr lang="tr-TR" altLang="en-US" sz="2000" dirty="0" smtClean="0">
                <a:latin typeface="Times New Roman" panose="02020603050405020304" pitchFamily="18" charset="0"/>
                <a:cs typeface="Times New Roman" panose="02020603050405020304" pitchFamily="18" charset="0"/>
              </a:rPr>
              <a:t> </a:t>
            </a:r>
            <a:r>
              <a:rPr lang="tr-TR" altLang="en-US" sz="2000" dirty="0" err="1" smtClean="0">
                <a:latin typeface="Times New Roman" panose="02020603050405020304" pitchFamily="18" charset="0"/>
                <a:cs typeface="Times New Roman" panose="02020603050405020304" pitchFamily="18" charset="0"/>
              </a:rPr>
              <a:t>Ebü’z</a:t>
            </a:r>
            <a:r>
              <a:rPr lang="tr-TR" altLang="en-US" sz="2000" dirty="0" smtClean="0">
                <a:latin typeface="Times New Roman" panose="02020603050405020304" pitchFamily="18" charset="0"/>
                <a:cs typeface="Times New Roman" panose="02020603050405020304" pitchFamily="18" charset="0"/>
              </a:rPr>
              <a:t>-Ziya Tevfik yine aynı gazetede bu yazıyı eleştirerek dünyayı aydınlatan bilgi ışığının bizim yazımızdan, yani Arap yazısından çıktığını ileri sürer. </a:t>
            </a:r>
          </a:p>
          <a:p>
            <a:r>
              <a:rPr lang="tr-TR" altLang="en-US" sz="2000" dirty="0" smtClean="0">
                <a:latin typeface="Times New Roman" panose="02020603050405020304" pitchFamily="18" charset="0"/>
                <a:cs typeface="Times New Roman" panose="02020603050405020304" pitchFamily="18" charset="0"/>
              </a:rPr>
              <a:t>O dönemin Mecmua-i Ulûm, Ruzname gibi dergi ve gazetelerinde de buna benzer tartışmalar yer almıştır. Sonuç olarak Tanzimat Dönemi’nde aydınlar ancak Arap yazısını tartışabilme yürekliliğini gösterebilmiş, bu yazıyı değiştirmek için de ciddi bir öneri ya da girişim görülmemiştir. </a:t>
            </a:r>
          </a:p>
        </p:txBody>
      </p:sp>
      <p:sp>
        <p:nvSpPr>
          <p:cNvPr id="18436"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18437"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18438"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1C7024-D229-42C6-8C47-D140BB96F39B}" type="slidenum">
              <a:rPr lang="tr-TR" altLang="en-US">
                <a:solidFill>
                  <a:schemeClr val="accent1"/>
                </a:solidFill>
                <a:latin typeface="Calibri" panose="020F0502020204030204" pitchFamily="34" charset="0"/>
              </a:rPr>
              <a:pPr eaLnBrk="1" hangingPunct="1"/>
              <a:t>5</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Başlık"/>
          <p:cNvSpPr>
            <a:spLocks noGrp="1"/>
          </p:cNvSpPr>
          <p:nvPr>
            <p:ph type="title"/>
          </p:nvPr>
        </p:nvSpPr>
        <p:spPr>
          <a:xfrm>
            <a:off x="827088" y="765175"/>
            <a:ext cx="7561262" cy="719138"/>
          </a:xfrm>
        </p:spPr>
        <p:txBody>
          <a:bodyPr/>
          <a:lstStyle/>
          <a:p>
            <a:endParaRPr lang="en-US" altLang="en-US" smtClean="0"/>
          </a:p>
        </p:txBody>
      </p:sp>
      <p:sp>
        <p:nvSpPr>
          <p:cNvPr id="35843" name="2 İçerik Yer Tutucusu"/>
          <p:cNvSpPr>
            <a:spLocks noGrp="1"/>
          </p:cNvSpPr>
          <p:nvPr>
            <p:ph idx="1"/>
          </p:nvPr>
        </p:nvSpPr>
        <p:spPr>
          <a:xfrm>
            <a:off x="827088" y="1484313"/>
            <a:ext cx="7561262" cy="4681537"/>
          </a:xfrm>
        </p:spPr>
        <p:txBody>
          <a:bodyPr/>
          <a:lstStyle/>
          <a:p>
            <a:pPr>
              <a:buNone/>
            </a:pPr>
            <a:r>
              <a:rPr lang="tr-TR" altLang="en-US" dirty="0" smtClean="0">
                <a:latin typeface="Times New Roman" panose="02020603050405020304" pitchFamily="18" charset="0"/>
                <a:cs typeface="Times New Roman" panose="02020603050405020304" pitchFamily="18" charset="0"/>
              </a:rPr>
              <a:t>   Görüldüğü gibi bugüne dek dilimizin özleşmesi için yapılan işlere yukarıdaki kararlar ışık tutmuş, yani dil adına yapılan işlerin temeli Ata’nın güçlü elleriyle atılmıştır.</a:t>
            </a:r>
          </a:p>
          <a:p>
            <a:r>
              <a:rPr lang="tr-TR" altLang="en-US" dirty="0" smtClean="0">
                <a:latin typeface="Times New Roman" panose="02020603050405020304" pitchFamily="18" charset="0"/>
                <a:cs typeface="Times New Roman" panose="02020603050405020304" pitchFamily="18" charset="0"/>
              </a:rPr>
              <a:t>1934 yılında toplanan II. Kurultay’da da derleme, dil bilgisi, kitap tarama ve folklor çalışmaları sürdürüldü. </a:t>
            </a:r>
          </a:p>
          <a:p>
            <a:r>
              <a:rPr lang="tr-TR" altLang="en-US" dirty="0" smtClean="0">
                <a:latin typeface="Times New Roman" panose="02020603050405020304" pitchFamily="18" charset="0"/>
                <a:cs typeface="Times New Roman" panose="02020603050405020304" pitchFamily="18" charset="0"/>
              </a:rPr>
              <a:t>Soyadı yasası da aynı yılda çıkmıştır. </a:t>
            </a:r>
          </a:p>
          <a:p>
            <a:r>
              <a:rPr lang="tr-TR" altLang="en-US" dirty="0" smtClean="0">
                <a:latin typeface="Times New Roman" panose="02020603050405020304" pitchFamily="18" charset="0"/>
                <a:cs typeface="Times New Roman" panose="02020603050405020304" pitchFamily="18" charset="0"/>
              </a:rPr>
              <a:t>II. Kurultay, bir bakıma I. Kurultay’ın ürünlerinin sergilendiği ve tartışıldığı kurultay olmuştur. </a:t>
            </a:r>
          </a:p>
        </p:txBody>
      </p:sp>
      <p:sp>
        <p:nvSpPr>
          <p:cNvPr id="35844"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5845"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5846"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32E50D-A9FD-43F7-A8DC-1FB4105D9CD4}" type="slidenum">
              <a:rPr lang="tr-TR" altLang="en-US">
                <a:solidFill>
                  <a:schemeClr val="accent1"/>
                </a:solidFill>
                <a:latin typeface="Calibri" panose="020F0502020204030204" pitchFamily="34" charset="0"/>
              </a:rPr>
              <a:pPr eaLnBrk="1" hangingPunct="1"/>
              <a:t>50</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421952151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Başlık"/>
          <p:cNvSpPr>
            <a:spLocks noGrp="1"/>
          </p:cNvSpPr>
          <p:nvPr>
            <p:ph type="title"/>
          </p:nvPr>
        </p:nvSpPr>
        <p:spPr>
          <a:xfrm>
            <a:off x="827088" y="765175"/>
            <a:ext cx="7561262" cy="719138"/>
          </a:xfrm>
        </p:spPr>
        <p:txBody>
          <a:bodyPr/>
          <a:lstStyle/>
          <a:p>
            <a:endParaRPr lang="en-US" altLang="en-US" smtClean="0"/>
          </a:p>
        </p:txBody>
      </p:sp>
      <p:sp>
        <p:nvSpPr>
          <p:cNvPr id="36867" name="2 İçerik Yer Tutucusu"/>
          <p:cNvSpPr>
            <a:spLocks noGrp="1"/>
          </p:cNvSpPr>
          <p:nvPr>
            <p:ph idx="1"/>
          </p:nvPr>
        </p:nvSpPr>
        <p:spPr>
          <a:xfrm>
            <a:off x="827088" y="1557338"/>
            <a:ext cx="7561262" cy="4608512"/>
          </a:xfrm>
        </p:spPr>
        <p:txBody>
          <a:bodyPr/>
          <a:lstStyle/>
          <a:p>
            <a:endParaRPr lang="tr-TR" altLang="en-US" dirty="0" smtClean="0"/>
          </a:p>
          <a:p>
            <a:r>
              <a:rPr lang="tr-TR" altLang="en-US" dirty="0" smtClean="0">
                <a:latin typeface="Times New Roman" panose="02020603050405020304" pitchFamily="18" charset="0"/>
                <a:cs typeface="Times New Roman" panose="02020603050405020304" pitchFamily="18" charset="0"/>
              </a:rPr>
              <a:t>III. Kurultay’da ise köken sorunlarını çözmede bir kuram, bir öneri niteliğinde olan </a:t>
            </a:r>
            <a:r>
              <a:rPr lang="tr-TR" altLang="en-US" b="1" dirty="0" smtClean="0">
                <a:latin typeface="Times New Roman" panose="02020603050405020304" pitchFamily="18" charset="0"/>
                <a:cs typeface="Times New Roman" panose="02020603050405020304" pitchFamily="18" charset="0"/>
              </a:rPr>
              <a:t>Güneş Dil Teorisi </a:t>
            </a:r>
            <a:r>
              <a:rPr lang="tr-TR" altLang="en-US" dirty="0" smtClean="0">
                <a:latin typeface="Times New Roman" panose="02020603050405020304" pitchFamily="18" charset="0"/>
                <a:cs typeface="Times New Roman" panose="02020603050405020304" pitchFamily="18" charset="0"/>
              </a:rPr>
              <a:t>ağırlık kazanmıştır. </a:t>
            </a:r>
          </a:p>
          <a:p>
            <a:r>
              <a:rPr lang="tr-TR" altLang="en-US" dirty="0" smtClean="0">
                <a:latin typeface="Times New Roman" panose="02020603050405020304" pitchFamily="18" charset="0"/>
                <a:cs typeface="Times New Roman" panose="02020603050405020304" pitchFamily="18" charset="0"/>
              </a:rPr>
              <a:t>Bu kurama göre başka dillere bağlanamayan sözcükler Türkçe idi. </a:t>
            </a:r>
          </a:p>
          <a:p>
            <a:r>
              <a:rPr lang="tr-TR" altLang="en-US" dirty="0" smtClean="0">
                <a:latin typeface="Times New Roman" panose="02020603050405020304" pitchFamily="18" charset="0"/>
                <a:cs typeface="Times New Roman" panose="02020603050405020304" pitchFamily="18" charset="0"/>
              </a:rPr>
              <a:t>Bu arada aynı toplantıda</a:t>
            </a:r>
            <a:r>
              <a:rPr lang="tr-TR" altLang="en-US" b="1" dirty="0" smtClean="0">
                <a:latin typeface="Times New Roman" panose="02020603050405020304" pitchFamily="18" charset="0"/>
                <a:cs typeface="Times New Roman" panose="02020603050405020304" pitchFamily="18" charset="0"/>
              </a:rPr>
              <a:t> ata</a:t>
            </a:r>
            <a:r>
              <a:rPr lang="tr-TR" altLang="en-US" dirty="0" smtClean="0">
                <a:latin typeface="Times New Roman" panose="02020603050405020304" pitchFamily="18" charset="0"/>
                <a:cs typeface="Times New Roman" panose="02020603050405020304" pitchFamily="18" charset="0"/>
              </a:rPr>
              <a:t> sözcüğü de tartışılmış,  bu sözcüğün Türkçe olduğu sonucuna varılmıştır.</a:t>
            </a:r>
          </a:p>
        </p:txBody>
      </p:sp>
      <p:sp>
        <p:nvSpPr>
          <p:cNvPr id="3686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686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687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D6EBD8C-152C-42AF-A3A5-99D4D1A05264}" type="slidenum">
              <a:rPr lang="tr-TR" altLang="en-US">
                <a:solidFill>
                  <a:schemeClr val="accent1"/>
                </a:solidFill>
                <a:latin typeface="Calibri" panose="020F0502020204030204" pitchFamily="34" charset="0"/>
              </a:rPr>
              <a:pPr eaLnBrk="1" hangingPunct="1"/>
              <a:t>51</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86556022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Başlık"/>
          <p:cNvSpPr>
            <a:spLocks noGrp="1"/>
          </p:cNvSpPr>
          <p:nvPr>
            <p:ph type="title"/>
          </p:nvPr>
        </p:nvSpPr>
        <p:spPr>
          <a:xfrm>
            <a:off x="827088" y="765175"/>
            <a:ext cx="7561262" cy="719138"/>
          </a:xfrm>
        </p:spPr>
        <p:txBody>
          <a:bodyPr/>
          <a:lstStyle/>
          <a:p>
            <a:r>
              <a:rPr lang="tr-TR" altLang="en-US" smtClean="0"/>
              <a:t>  </a:t>
            </a:r>
          </a:p>
        </p:txBody>
      </p:sp>
      <p:sp>
        <p:nvSpPr>
          <p:cNvPr id="37891" name="2 İçerik Yer Tutucusu"/>
          <p:cNvSpPr>
            <a:spLocks noGrp="1"/>
          </p:cNvSpPr>
          <p:nvPr>
            <p:ph idx="1"/>
          </p:nvPr>
        </p:nvSpPr>
        <p:spPr>
          <a:xfrm>
            <a:off x="827088" y="1341438"/>
            <a:ext cx="7561262" cy="4824412"/>
          </a:xfrm>
        </p:spPr>
        <p:txBody>
          <a:bodyPr/>
          <a:lstStyle/>
          <a:p>
            <a:r>
              <a:rPr lang="tr-TR" altLang="en-US" b="1" dirty="0" smtClean="0"/>
              <a:t>Atatürk’ün dilimizle ilgili sözleri </a:t>
            </a:r>
            <a:endParaRPr lang="tr-TR" altLang="en-US" dirty="0" smtClean="0">
              <a:latin typeface="Times New Roman" panose="02020603050405020304" pitchFamily="18" charset="0"/>
              <a:cs typeface="Times New Roman" panose="02020603050405020304" pitchFamily="18" charset="0"/>
            </a:endParaRPr>
          </a:p>
          <a:p>
            <a:r>
              <a:rPr lang="tr-TR" altLang="en-US" dirty="0" smtClean="0">
                <a:latin typeface="Times New Roman" panose="02020603050405020304" pitchFamily="18" charset="0"/>
                <a:cs typeface="Times New Roman" panose="02020603050405020304" pitchFamily="18" charset="0"/>
              </a:rPr>
              <a:t>Türk milletinin dili Türkçedir. Türk Dili dünyada en güzel, en zengin ve kolay olabilecek bir dildir. Onun için her Türk, dilini çok sevip onu yükseltmek için çalışır. Bir de Türk dili, Türk milleti için kutsal bir hazinedir. Çünkü Türk milleti geçirdiği sonsuz felaketler içinde ahlakını, göreneklerini, anılarını, çıkarlarını kısacası; bugün kendisini millet yapan her niteliğini, dili sayesinde korunduğunu görüyor. Türk Dili, Türk ulusunun yüreğidir, beynidir. Türk demek, dil (Türkçe) demektir. </a:t>
            </a:r>
          </a:p>
        </p:txBody>
      </p:sp>
      <p:sp>
        <p:nvSpPr>
          <p:cNvPr id="37892"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7893"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7894"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DEC9DC-C427-4B80-AA65-609371DC0D13}" type="slidenum">
              <a:rPr lang="tr-TR" altLang="en-US">
                <a:solidFill>
                  <a:schemeClr val="accent1"/>
                </a:solidFill>
                <a:latin typeface="Calibri" panose="020F0502020204030204" pitchFamily="34" charset="0"/>
              </a:rPr>
              <a:pPr eaLnBrk="1" hangingPunct="1"/>
              <a:t>52</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167158668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Başlık"/>
          <p:cNvSpPr>
            <a:spLocks noGrp="1"/>
          </p:cNvSpPr>
          <p:nvPr>
            <p:ph type="title"/>
          </p:nvPr>
        </p:nvSpPr>
        <p:spPr>
          <a:xfrm>
            <a:off x="827088" y="765175"/>
            <a:ext cx="7561262" cy="719138"/>
          </a:xfrm>
        </p:spPr>
        <p:txBody>
          <a:bodyPr/>
          <a:lstStyle/>
          <a:p>
            <a:endParaRPr lang="en-US" altLang="en-US" smtClean="0"/>
          </a:p>
        </p:txBody>
      </p:sp>
      <p:sp>
        <p:nvSpPr>
          <p:cNvPr id="38915" name="2 İçerik Yer Tutucusu"/>
          <p:cNvSpPr>
            <a:spLocks noGrp="1"/>
          </p:cNvSpPr>
          <p:nvPr>
            <p:ph idx="1"/>
          </p:nvPr>
        </p:nvSpPr>
        <p:spPr>
          <a:xfrm>
            <a:off x="827088" y="1557338"/>
            <a:ext cx="7561262" cy="4608512"/>
          </a:xfrm>
        </p:spPr>
        <p:txBody>
          <a:bodyPr/>
          <a:lstStyle/>
          <a:p>
            <a:r>
              <a:rPr lang="tr-TR" altLang="en-US" smtClean="0">
                <a:latin typeface="Times New Roman" panose="02020603050405020304" pitchFamily="18" charset="0"/>
                <a:cs typeface="Times New Roman" panose="02020603050405020304" pitchFamily="18" charset="0"/>
              </a:rPr>
              <a:t>“Türk milletindenim.” diyen kişi, her şeyden önce kesinlikle Türkçe konuşmalıdır. Türkçe konuşmayan bir kişi, Türk kültürüne ve milletine bağlılığını öne sürerse buna inanmak doğru olmaz. Milliyetin çok bariz vasıflarından biri dildir. Türk dilinin özleştirilmesi, zenginleştirilmesi ve kamuoyuna bunların benimsetilmesi için bütün yayın araçlarından yararlanmalıyız. Başka dillerdeki her bir sözcüğe karşılık olarak dilimizde en az bir sözcük bulmak ya da türetmek gerekir. </a:t>
            </a:r>
          </a:p>
        </p:txBody>
      </p:sp>
      <p:sp>
        <p:nvSpPr>
          <p:cNvPr id="38916"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8917"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8918"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B53763-A1EF-42BF-A4ED-FCC5C88C08D0}" type="slidenum">
              <a:rPr lang="tr-TR" altLang="en-US">
                <a:solidFill>
                  <a:schemeClr val="accent1"/>
                </a:solidFill>
                <a:latin typeface="Calibri" panose="020F0502020204030204" pitchFamily="34" charset="0"/>
              </a:rPr>
              <a:pPr eaLnBrk="1" hangingPunct="1"/>
              <a:t>53</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245399953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Başlık"/>
          <p:cNvSpPr>
            <a:spLocks noGrp="1"/>
          </p:cNvSpPr>
          <p:nvPr>
            <p:ph type="title"/>
          </p:nvPr>
        </p:nvSpPr>
        <p:spPr>
          <a:xfrm>
            <a:off x="827088" y="765175"/>
            <a:ext cx="7561262" cy="503238"/>
          </a:xfrm>
        </p:spPr>
        <p:txBody>
          <a:bodyPr/>
          <a:lstStyle/>
          <a:p>
            <a:endParaRPr lang="en-US" altLang="en-US" smtClean="0"/>
          </a:p>
        </p:txBody>
      </p:sp>
      <p:sp>
        <p:nvSpPr>
          <p:cNvPr id="39939" name="2 İçerik Yer Tutucusu"/>
          <p:cNvSpPr>
            <a:spLocks noGrp="1"/>
          </p:cNvSpPr>
          <p:nvPr>
            <p:ph idx="1"/>
          </p:nvPr>
        </p:nvSpPr>
        <p:spPr>
          <a:xfrm>
            <a:off x="827088" y="1268413"/>
            <a:ext cx="7561262" cy="5040312"/>
          </a:xfrm>
        </p:spPr>
        <p:txBody>
          <a:bodyPr/>
          <a:lstStyle/>
          <a:p>
            <a:r>
              <a:rPr lang="tr-TR" altLang="en-US" sz="2000" dirty="0" smtClean="0">
                <a:latin typeface="Times New Roman" panose="02020603050405020304" pitchFamily="18" charset="0"/>
                <a:cs typeface="Times New Roman" panose="02020603050405020304" pitchFamily="18" charset="0"/>
              </a:rPr>
              <a:t>Türk dili, dillerin en zenginlerindendir. Yeter ki bu dil, şuurla işlensin. Ülkesini, yüksek bağımsızlığını korumasını bilen Türk milleti, dilini de yabancı dillerin boyunduruğundan kurtarmalıdır. Bizim milliyetçiliğimizin esası, dil birliğinin korunmasıyla mümkün olacaktır.  Bizim ahenktar, zengin lisanımız yeni Türk harfleriyle kendini gösterecektir.  Amacımız, Türk dilinin öz zenginliğini ortaya çıkarmak, onu dünya dilleri arasında değerine yaraşır yüksekliğe eriştirmektir. En güzel ve ileri bir iş olarak türlü bilimlere ilişkin Türkçe terimler türetilmiş ve bu yolla dilimiz yabancı dillerin etkisinden kurtulma yolunda esaslı adımını atmıştır</a:t>
            </a:r>
            <a:r>
              <a:rPr lang="tr-TR" altLang="en-US" dirty="0" smtClean="0">
                <a:latin typeface="Times New Roman" panose="02020603050405020304" pitchFamily="18" charset="0"/>
                <a:cs typeface="Times New Roman" panose="02020603050405020304" pitchFamily="18" charset="0"/>
              </a:rPr>
              <a:t>.</a:t>
            </a:r>
          </a:p>
        </p:txBody>
      </p:sp>
      <p:sp>
        <p:nvSpPr>
          <p:cNvPr id="3994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9941" name="4 Altbilgi Yer Tutucusu"/>
          <p:cNvSpPr>
            <a:spLocks noGrp="1"/>
          </p:cNvSpPr>
          <p:nvPr>
            <p:ph type="ftr" sz="quarter" idx="11"/>
          </p:nvPr>
        </p:nvSpPr>
        <p:spPr bwMode="auto">
          <a:xfrm>
            <a:off x="2159000" y="6237288"/>
            <a:ext cx="6229350" cy="28733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9942"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4BE4D2-88DA-4B6A-911E-239B59C4233B}" type="slidenum">
              <a:rPr lang="tr-TR" altLang="en-US">
                <a:solidFill>
                  <a:schemeClr val="accent1"/>
                </a:solidFill>
                <a:latin typeface="Calibri" panose="020F0502020204030204" pitchFamily="34" charset="0"/>
              </a:rPr>
              <a:pPr eaLnBrk="1" hangingPunct="1"/>
              <a:t>54</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192419085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Başlık"/>
          <p:cNvSpPr>
            <a:spLocks noGrp="1"/>
          </p:cNvSpPr>
          <p:nvPr>
            <p:ph type="title"/>
          </p:nvPr>
        </p:nvSpPr>
        <p:spPr>
          <a:xfrm>
            <a:off x="827088" y="765175"/>
            <a:ext cx="7561262" cy="576263"/>
          </a:xfrm>
        </p:spPr>
        <p:txBody>
          <a:bodyPr/>
          <a:lstStyle/>
          <a:p>
            <a:endParaRPr lang="en-US" altLang="en-US" smtClean="0"/>
          </a:p>
        </p:txBody>
      </p:sp>
      <p:sp>
        <p:nvSpPr>
          <p:cNvPr id="40963" name="2 İçerik Yer Tutucusu"/>
          <p:cNvSpPr>
            <a:spLocks noGrp="1"/>
          </p:cNvSpPr>
          <p:nvPr>
            <p:ph idx="1"/>
          </p:nvPr>
        </p:nvSpPr>
        <p:spPr>
          <a:xfrm>
            <a:off x="827088" y="1268413"/>
            <a:ext cx="7561262" cy="4897437"/>
          </a:xfrm>
        </p:spPr>
        <p:txBody>
          <a:bodyPr/>
          <a:lstStyle/>
          <a:p>
            <a:pPr>
              <a:buNone/>
            </a:pPr>
            <a:r>
              <a:rPr lang="tr-TR" altLang="en-US" dirty="0" smtClean="0">
                <a:latin typeface="Times New Roman" panose="02020603050405020304" pitchFamily="18" charset="0"/>
                <a:cs typeface="Times New Roman" panose="02020603050405020304" pitchFamily="18" charset="0"/>
              </a:rPr>
              <a:t>  </a:t>
            </a:r>
          </a:p>
          <a:p>
            <a:pPr>
              <a:buNone/>
            </a:pPr>
            <a:r>
              <a:rPr lang="tr-TR" altLang="en-US" dirty="0" smtClean="0">
                <a:latin typeface="Times New Roman" panose="02020603050405020304" pitchFamily="18" charset="0"/>
                <a:cs typeface="Times New Roman" panose="02020603050405020304" pitchFamily="18" charset="0"/>
              </a:rPr>
              <a:t>   </a:t>
            </a:r>
            <a:r>
              <a:rPr lang="tr-TR" altLang="en-US" sz="2000" dirty="0" smtClean="0">
                <a:latin typeface="Times New Roman" panose="02020603050405020304" pitchFamily="18" charset="0"/>
                <a:cs typeface="Times New Roman" panose="02020603050405020304" pitchFamily="18" charset="0"/>
              </a:rPr>
              <a:t>Türk dili zengin, geniş bir dildir. Bütün kavramları anlatma yeteneği vardır. Yalnız, onun bütün varlıklarını aramak, bulmak, toplamak, onlar üzerinde işlemek gereklidir. Öyle istiyorum ki Türk Dili bilimsel yöntemlerle kurallarını ortaya koysun. Bütün dallarda yazı yazanlar bütün terimleriyle çoğunluğun anlayabileceği, güzel, uyumlu dilimizi kullansınlar. </a:t>
            </a:r>
          </a:p>
          <a:p>
            <a:r>
              <a:rPr lang="tr-TR" altLang="en-US" sz="2000" dirty="0" smtClean="0">
                <a:latin typeface="Times New Roman" panose="02020603050405020304" pitchFamily="18" charset="0"/>
                <a:cs typeface="Times New Roman" panose="02020603050405020304" pitchFamily="18" charset="0"/>
              </a:rPr>
              <a:t>Güzel dilimizi ifade etmek için yeni Türk harflerini kabul ediyoruz. Bizim ahenktar, zengin lisanımız yeni Türk harfleriyle kendini gösterecektir. Nitekim biz Türklük davasını böyle bir müspet ölçüde ele almış bulunuyoruz.</a:t>
            </a:r>
          </a:p>
        </p:txBody>
      </p:sp>
      <p:sp>
        <p:nvSpPr>
          <p:cNvPr id="40964"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40965"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40966"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9E1630-2561-478C-A839-D24C6AE63609}" type="slidenum">
              <a:rPr lang="tr-TR" altLang="en-US">
                <a:solidFill>
                  <a:schemeClr val="accent1"/>
                </a:solidFill>
                <a:latin typeface="Calibri" panose="020F0502020204030204" pitchFamily="34" charset="0"/>
              </a:rPr>
              <a:pPr eaLnBrk="1" hangingPunct="1"/>
              <a:t>55</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43129161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Başlık"/>
          <p:cNvSpPr>
            <a:spLocks noGrp="1"/>
          </p:cNvSpPr>
          <p:nvPr>
            <p:ph type="title"/>
          </p:nvPr>
        </p:nvSpPr>
        <p:spPr>
          <a:xfrm>
            <a:off x="827088" y="333375"/>
            <a:ext cx="7561262" cy="792163"/>
          </a:xfrm>
        </p:spPr>
        <p:txBody>
          <a:bodyPr/>
          <a:lstStyle/>
          <a:p>
            <a:endParaRPr lang="en-US" altLang="en-US" smtClean="0"/>
          </a:p>
        </p:txBody>
      </p:sp>
      <p:sp>
        <p:nvSpPr>
          <p:cNvPr id="41987" name="2 İçerik Yer Tutucusu"/>
          <p:cNvSpPr>
            <a:spLocks noGrp="1"/>
          </p:cNvSpPr>
          <p:nvPr>
            <p:ph idx="1"/>
          </p:nvPr>
        </p:nvSpPr>
        <p:spPr>
          <a:xfrm>
            <a:off x="827088" y="1125538"/>
            <a:ext cx="7561262" cy="5040312"/>
          </a:xfrm>
        </p:spPr>
        <p:txBody>
          <a:bodyPr/>
          <a:lstStyle/>
          <a:p>
            <a:endParaRPr lang="tr-TR" altLang="en-US" dirty="0" smtClean="0">
              <a:latin typeface="Times New Roman" panose="02020603050405020304" pitchFamily="18" charset="0"/>
              <a:cs typeface="Times New Roman" panose="02020603050405020304" pitchFamily="18" charset="0"/>
            </a:endParaRPr>
          </a:p>
          <a:p>
            <a:r>
              <a:rPr lang="tr-TR" altLang="en-US" dirty="0" smtClean="0">
                <a:latin typeface="Times New Roman" panose="02020603050405020304" pitchFamily="18" charset="0"/>
                <a:cs typeface="Times New Roman" panose="02020603050405020304" pitchFamily="18" charset="0"/>
              </a:rPr>
              <a:t>Büyük Türk tarihine, Türk dilinin kaynaklarına, zengin lehçelerine, eski Türk eserlerine önem veriyoruz. Gaye; bugünkü ve yarınki Türk’ün medeniyetini kucaklayacak en güzel ve en ahenkli Türkçedir. </a:t>
            </a:r>
            <a:r>
              <a:rPr lang="tr-TR" altLang="en-US" b="1" dirty="0" smtClean="0">
                <a:latin typeface="Times New Roman" panose="02020603050405020304" pitchFamily="18" charset="0"/>
                <a:cs typeface="Times New Roman" panose="02020603050405020304" pitchFamily="18" charset="0"/>
              </a:rPr>
              <a:t>Bir ulusun dili, bütün bilim kavramlarını oluşturacak şekilde gelişmemişse o ulusun bilim ve kültür alanında bir varlık göstermesi beklenemez. </a:t>
            </a:r>
            <a:endParaRPr lang="tr-TR" altLang="en-US" dirty="0" smtClean="0">
              <a:latin typeface="Times New Roman" panose="02020603050405020304" pitchFamily="18" charset="0"/>
              <a:cs typeface="Times New Roman" panose="02020603050405020304" pitchFamily="18" charset="0"/>
            </a:endParaRPr>
          </a:p>
        </p:txBody>
      </p:sp>
      <p:sp>
        <p:nvSpPr>
          <p:cNvPr id="4198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4198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4199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A847E0-ED56-4059-B252-07E8A9A88CD4}" type="slidenum">
              <a:rPr lang="tr-TR" altLang="en-US">
                <a:solidFill>
                  <a:schemeClr val="accent1"/>
                </a:solidFill>
                <a:latin typeface="Calibri" panose="020F0502020204030204" pitchFamily="34" charset="0"/>
              </a:rPr>
              <a:pPr eaLnBrk="1" hangingPunct="1"/>
              <a:t>56</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32397232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Başlık 1"/>
          <p:cNvSpPr>
            <a:spLocks noGrp="1"/>
          </p:cNvSpPr>
          <p:nvPr>
            <p:ph type="title"/>
          </p:nvPr>
        </p:nvSpPr>
        <p:spPr>
          <a:xfrm>
            <a:off x="971550" y="620713"/>
            <a:ext cx="7561263" cy="71437"/>
          </a:xfrm>
        </p:spPr>
        <p:txBody>
          <a:bodyPr/>
          <a:lstStyle/>
          <a:p>
            <a:r>
              <a:rPr lang="tr-TR" altLang="en-US" smtClean="0"/>
              <a:t/>
            </a:r>
            <a:br>
              <a:rPr lang="tr-TR" altLang="en-US" smtClean="0"/>
            </a:br>
            <a:r>
              <a:rPr lang="tr-TR" altLang="en-US" smtClean="0"/>
              <a:t/>
            </a:r>
            <a:br>
              <a:rPr lang="tr-TR" altLang="en-US" smtClean="0"/>
            </a:br>
            <a:r>
              <a:rPr lang="tr-TR" altLang="en-US" smtClean="0"/>
              <a:t/>
            </a:r>
            <a:br>
              <a:rPr lang="tr-TR" altLang="en-US" smtClean="0"/>
            </a:br>
            <a:r>
              <a:rPr lang="tr-TR" altLang="en-US" smtClean="0"/>
              <a:t/>
            </a:r>
            <a:br>
              <a:rPr lang="tr-TR" altLang="en-US" smtClean="0"/>
            </a:br>
            <a:r>
              <a:rPr lang="tr-TR" altLang="en-US" smtClean="0"/>
              <a:t/>
            </a:r>
            <a:br>
              <a:rPr lang="tr-TR" altLang="en-US" smtClean="0"/>
            </a:br>
            <a:r>
              <a:rPr lang="tr-TR" altLang="en-US" smtClean="0"/>
              <a:t/>
            </a:r>
            <a:br>
              <a:rPr lang="tr-TR" altLang="en-US" smtClean="0"/>
            </a:br>
            <a:r>
              <a:rPr lang="tr-TR" altLang="en-US" smtClean="0"/>
              <a:t>    </a:t>
            </a:r>
          </a:p>
        </p:txBody>
      </p:sp>
      <p:sp>
        <p:nvSpPr>
          <p:cNvPr id="43011" name="İçerik Yer Tutucusu 2"/>
          <p:cNvSpPr>
            <a:spLocks noGrp="1"/>
          </p:cNvSpPr>
          <p:nvPr>
            <p:ph idx="1"/>
          </p:nvPr>
        </p:nvSpPr>
        <p:spPr>
          <a:xfrm>
            <a:off x="971550" y="692150"/>
            <a:ext cx="7561263" cy="5832475"/>
          </a:xfrm>
        </p:spPr>
        <p:txBody>
          <a:bodyPr/>
          <a:lstStyle/>
          <a:p>
            <a:pPr>
              <a:buFont typeface="Wingdings 2" panose="05020102010507070707" pitchFamily="18" charset="2"/>
              <a:buNone/>
            </a:pPr>
            <a:r>
              <a:rPr lang="tr-TR" altLang="en-US" b="1" dirty="0" smtClean="0"/>
              <a:t>         </a:t>
            </a:r>
          </a:p>
          <a:p>
            <a:pPr>
              <a:buFont typeface="Wingdings 2" panose="05020102010507070707" pitchFamily="18" charset="2"/>
              <a:buNone/>
            </a:pPr>
            <a:r>
              <a:rPr lang="tr-TR" altLang="en-US" b="1" dirty="0" smtClean="0"/>
              <a:t>           Türk Dilinin Zenginliği</a:t>
            </a:r>
            <a:endParaRPr lang="tr-TR" altLang="en-US" dirty="0" smtClean="0">
              <a:latin typeface="Times New Roman" panose="02020603050405020304" pitchFamily="18" charset="0"/>
              <a:cs typeface="Times New Roman" panose="02020603050405020304" pitchFamily="18" charset="0"/>
            </a:endParaRPr>
          </a:p>
          <a:p>
            <a:r>
              <a:rPr lang="tr-TR" altLang="en-US" sz="2000" dirty="0" smtClean="0">
                <a:latin typeface="Times New Roman" panose="02020603050405020304" pitchFamily="18" charset="0"/>
                <a:cs typeface="Times New Roman" panose="02020603050405020304" pitchFamily="18" charset="0"/>
              </a:rPr>
              <a:t>Her dilde başka dillerden geçmiş alıntı sözcükler vardır. Ancak bu alıntı sözcükler, girmiş olduğu dilin kurallarına uydurulur. </a:t>
            </a:r>
          </a:p>
          <a:p>
            <a:r>
              <a:rPr lang="tr-TR" altLang="en-US" sz="2000" dirty="0" smtClean="0">
                <a:latin typeface="Times New Roman" panose="02020603050405020304" pitchFamily="18" charset="0"/>
                <a:cs typeface="Times New Roman" panose="02020603050405020304" pitchFamily="18" charset="0"/>
              </a:rPr>
              <a:t>Bir dil, başka dillerden aldığı sözcüğü kendi kurallarına uydurabildiği yani millîleştirebildiği ölçüde güçlüdür. </a:t>
            </a:r>
          </a:p>
          <a:p>
            <a:r>
              <a:rPr lang="tr-TR" altLang="en-US" sz="2000" dirty="0" smtClean="0">
                <a:latin typeface="Times New Roman" panose="02020603050405020304" pitchFamily="18" charset="0"/>
                <a:cs typeface="Times New Roman" panose="02020603050405020304" pitchFamily="18" charset="0"/>
              </a:rPr>
              <a:t>Kimi yorumların tersine, Atatürk ölünceye dek özleştirme çabasından vazgeçmemiştir. Onun koyduğu amaç ve ilkelere bağlı olarak çalışmalar hızlanmış; on bir ciltlik Derleme Sözlüğü, sekiz ciltlik Tarama Sözlüğü birer dev yapıt olarak ortaya çıkmıştır. </a:t>
            </a:r>
          </a:p>
          <a:p>
            <a:r>
              <a:rPr lang="tr-TR" altLang="en-US" sz="2000" dirty="0" smtClean="0">
                <a:latin typeface="Times New Roman" panose="02020603050405020304" pitchFamily="18" charset="0"/>
                <a:cs typeface="Times New Roman" panose="02020603050405020304" pitchFamily="18" charset="0"/>
              </a:rPr>
              <a:t>Derleme işlerinin yanı sıra dilimizdeki yabancı sözcüklere karşılıklar aranmıştır. </a:t>
            </a:r>
          </a:p>
          <a:p>
            <a:endParaRPr lang="tr-TR" altLang="en-US" sz="2000" dirty="0" smtClean="0"/>
          </a:p>
        </p:txBody>
      </p:sp>
      <p:sp>
        <p:nvSpPr>
          <p:cNvPr id="43012" name="Veri Yer Tutucusu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43013" name="Altbilgi Yer Tutucusu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43014" name="Slayt Numarası Yer Tutucusu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BDB68D-970D-4200-8100-1A10D81DB761}" type="slidenum">
              <a:rPr lang="tr-TR" altLang="en-US">
                <a:solidFill>
                  <a:schemeClr val="accent1"/>
                </a:solidFill>
                <a:latin typeface="Calibri" panose="020F0502020204030204" pitchFamily="34" charset="0"/>
              </a:rPr>
              <a:pPr eaLnBrk="1" hangingPunct="1"/>
              <a:t>57</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84928502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Başlık 1"/>
          <p:cNvSpPr>
            <a:spLocks noGrp="1"/>
          </p:cNvSpPr>
          <p:nvPr>
            <p:ph type="title"/>
          </p:nvPr>
        </p:nvSpPr>
        <p:spPr>
          <a:xfrm>
            <a:off x="827088" y="765175"/>
            <a:ext cx="7561262" cy="719138"/>
          </a:xfrm>
        </p:spPr>
        <p:txBody>
          <a:bodyPr/>
          <a:lstStyle/>
          <a:p>
            <a:endParaRPr lang="en-US" altLang="en-US" smtClean="0"/>
          </a:p>
        </p:txBody>
      </p:sp>
      <p:sp>
        <p:nvSpPr>
          <p:cNvPr id="44035" name="İçerik Yer Tutucusu 2"/>
          <p:cNvSpPr>
            <a:spLocks noGrp="1"/>
          </p:cNvSpPr>
          <p:nvPr>
            <p:ph idx="1"/>
          </p:nvPr>
        </p:nvSpPr>
        <p:spPr>
          <a:xfrm>
            <a:off x="827088" y="1484313"/>
            <a:ext cx="7561262" cy="4681537"/>
          </a:xfrm>
        </p:spPr>
        <p:txBody>
          <a:bodyPr/>
          <a:lstStyle/>
          <a:p>
            <a:pPr>
              <a:buNone/>
            </a:pPr>
            <a:r>
              <a:rPr lang="tr-TR" altLang="en-US" i="1" dirty="0" smtClean="0">
                <a:latin typeface="Times New Roman" panose="02020603050405020304" pitchFamily="18" charset="0"/>
                <a:cs typeface="Times New Roman" panose="02020603050405020304" pitchFamily="18" charset="0"/>
              </a:rPr>
              <a:t>    Derleme, tarama, türetme ve sözcükleri birleştirme</a:t>
            </a:r>
            <a:r>
              <a:rPr lang="tr-TR" altLang="en-US" dirty="0" smtClean="0">
                <a:latin typeface="Times New Roman" panose="02020603050405020304" pitchFamily="18" charset="0"/>
                <a:cs typeface="Times New Roman" panose="02020603050405020304" pitchFamily="18" charset="0"/>
              </a:rPr>
              <a:t> gibi yollarla yeni sözcükler bulundu.</a:t>
            </a:r>
          </a:p>
          <a:p>
            <a:r>
              <a:rPr lang="tr-TR" altLang="en-US" dirty="0" smtClean="0">
                <a:latin typeface="Times New Roman" panose="02020603050405020304" pitchFamily="18" charset="0"/>
                <a:cs typeface="Times New Roman" panose="02020603050405020304" pitchFamily="18" charset="0"/>
              </a:rPr>
              <a:t>Yazı dilimiz elde edilen bu sözcüklerle güçlendi, zenginleşti. </a:t>
            </a:r>
          </a:p>
          <a:p>
            <a:r>
              <a:rPr lang="tr-TR" altLang="en-US" dirty="0" smtClean="0">
                <a:latin typeface="Times New Roman" panose="02020603050405020304" pitchFamily="18" charset="0"/>
                <a:cs typeface="Times New Roman" panose="02020603050405020304" pitchFamily="18" charset="0"/>
              </a:rPr>
              <a:t>Atatürk, Sivas’ta 1937 yılında ders vermiş, dili eski diye geometri kitabını yırtıp atmış; </a:t>
            </a:r>
            <a:r>
              <a:rPr lang="tr-TR" altLang="en-US" i="1" dirty="0" smtClean="0">
                <a:latin typeface="Times New Roman" panose="02020603050405020304" pitchFamily="18" charset="0"/>
                <a:cs typeface="Times New Roman" panose="02020603050405020304" pitchFamily="18" charset="0"/>
              </a:rPr>
              <a:t>üçgen, açı, kenar</a:t>
            </a:r>
            <a:r>
              <a:rPr lang="tr-TR" altLang="en-US" dirty="0" smtClean="0">
                <a:latin typeface="Times New Roman" panose="02020603050405020304" pitchFamily="18" charset="0"/>
                <a:cs typeface="Times New Roman" panose="02020603050405020304" pitchFamily="18" charset="0"/>
              </a:rPr>
              <a:t> gibi terimleri kullanmıştır. </a:t>
            </a:r>
          </a:p>
          <a:p>
            <a:r>
              <a:rPr lang="tr-TR" altLang="en-US" dirty="0" smtClean="0">
                <a:latin typeface="Times New Roman" panose="02020603050405020304" pitchFamily="18" charset="0"/>
                <a:cs typeface="Times New Roman" panose="02020603050405020304" pitchFamily="18" charset="0"/>
              </a:rPr>
              <a:t>Terim çalışmalarında onun bu tutumu, bu alanda çalışacaklara örnek olmuştur. </a:t>
            </a:r>
          </a:p>
        </p:txBody>
      </p:sp>
      <p:sp>
        <p:nvSpPr>
          <p:cNvPr id="44036" name="Veri Yer Tutucusu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44037" name="Altbilgi Yer Tutucusu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44038" name="Slayt Numarası Yer Tutucusu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7B79D5-C996-4626-846B-C96B771EC02F}" type="slidenum">
              <a:rPr lang="tr-TR" altLang="en-US">
                <a:solidFill>
                  <a:schemeClr val="accent1"/>
                </a:solidFill>
                <a:latin typeface="Calibri" panose="020F0502020204030204" pitchFamily="34" charset="0"/>
              </a:rPr>
              <a:pPr eaLnBrk="1" hangingPunct="1"/>
              <a:t>58</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25044717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Başlık"/>
          <p:cNvSpPr>
            <a:spLocks noGrp="1"/>
          </p:cNvSpPr>
          <p:nvPr>
            <p:ph type="title"/>
          </p:nvPr>
        </p:nvSpPr>
        <p:spPr>
          <a:xfrm>
            <a:off x="827088" y="765175"/>
            <a:ext cx="7561262" cy="719138"/>
          </a:xfrm>
        </p:spPr>
        <p:txBody>
          <a:bodyPr/>
          <a:lstStyle/>
          <a:p>
            <a:endParaRPr lang="en-US" altLang="en-US" smtClean="0"/>
          </a:p>
        </p:txBody>
      </p:sp>
      <p:sp>
        <p:nvSpPr>
          <p:cNvPr id="45059" name="2 İçerik Yer Tutucusu"/>
          <p:cNvSpPr>
            <a:spLocks noGrp="1"/>
          </p:cNvSpPr>
          <p:nvPr>
            <p:ph idx="1"/>
          </p:nvPr>
        </p:nvSpPr>
        <p:spPr>
          <a:xfrm>
            <a:off x="827088" y="1484313"/>
            <a:ext cx="7561262" cy="4752975"/>
          </a:xfrm>
        </p:spPr>
        <p:txBody>
          <a:bodyPr/>
          <a:lstStyle/>
          <a:p>
            <a:r>
              <a:rPr lang="tr-TR" altLang="en-US" sz="2000" dirty="0" smtClean="0">
                <a:latin typeface="Times New Roman" panose="02020603050405020304" pitchFamily="18" charset="0"/>
                <a:cs typeface="Times New Roman" panose="02020603050405020304" pitchFamily="18" charset="0"/>
              </a:rPr>
              <a:t>Bugün Türkçemizi zenginleştiren </a:t>
            </a:r>
            <a:r>
              <a:rPr lang="tr-TR" altLang="en-US" sz="2000" i="1" dirty="0" smtClean="0">
                <a:latin typeface="Times New Roman" panose="02020603050405020304" pitchFamily="18" charset="0"/>
                <a:cs typeface="Times New Roman" panose="02020603050405020304" pitchFamily="18" charset="0"/>
              </a:rPr>
              <a:t>etki, katkı, gözlem, yetki, sorumlu, toplum, önem, konu, yüzey, kazı, uzay, eylem, örgüt, konut, sınav, öğretmen, öğrenci, taşıt</a:t>
            </a:r>
            <a:r>
              <a:rPr lang="tr-TR" altLang="en-US" sz="2000" dirty="0" smtClean="0">
                <a:latin typeface="Times New Roman" panose="02020603050405020304" pitchFamily="18" charset="0"/>
                <a:cs typeface="Times New Roman" panose="02020603050405020304" pitchFamily="18" charset="0"/>
              </a:rPr>
              <a:t> gibi yüzlerce sözcük bu özleştirme çabalarının sonunda dilimize </a:t>
            </a:r>
            <a:r>
              <a:rPr lang="tr-TR" altLang="en-US" sz="2000" i="1" dirty="0" smtClean="0">
                <a:latin typeface="Times New Roman" panose="02020603050405020304" pitchFamily="18" charset="0"/>
                <a:cs typeface="Times New Roman" panose="02020603050405020304" pitchFamily="18" charset="0"/>
              </a:rPr>
              <a:t>türetme</a:t>
            </a:r>
            <a:r>
              <a:rPr lang="tr-TR" altLang="en-US" sz="2000" dirty="0" smtClean="0">
                <a:latin typeface="Times New Roman" panose="02020603050405020304" pitchFamily="18" charset="0"/>
                <a:cs typeface="Times New Roman" panose="02020603050405020304" pitchFamily="18" charset="0"/>
              </a:rPr>
              <a:t> yöntemiyle kazandırılmıştır. </a:t>
            </a:r>
          </a:p>
          <a:p>
            <a:r>
              <a:rPr lang="tr-TR" altLang="en-US" sz="2000" dirty="0" smtClean="0">
                <a:latin typeface="Times New Roman" panose="02020603050405020304" pitchFamily="18" charset="0"/>
                <a:cs typeface="Times New Roman" panose="02020603050405020304" pitchFamily="18" charset="0"/>
              </a:rPr>
              <a:t>Yaklaşık 160 kadar yapım  ekiyle dilimiz, çok üretken ve doğurgan bir dildir. </a:t>
            </a:r>
          </a:p>
          <a:p>
            <a:r>
              <a:rPr lang="tr-TR" altLang="en-US" sz="2000" dirty="0" smtClean="0">
                <a:latin typeface="Times New Roman" panose="02020603050405020304" pitchFamily="18" charset="0"/>
                <a:cs typeface="Times New Roman" panose="02020603050405020304" pitchFamily="18" charset="0"/>
              </a:rPr>
              <a:t>Bu durum Türkçenin öteki dillerden üstünlüğünün (üretkenliğinin) somut kanıtıdır. </a:t>
            </a:r>
            <a:r>
              <a:rPr lang="tr-TR" altLang="en-US" sz="2000" i="1" dirty="0" smtClean="0">
                <a:latin typeface="Times New Roman" panose="02020603050405020304" pitchFamily="18" charset="0"/>
                <a:cs typeface="Times New Roman" panose="02020603050405020304" pitchFamily="18" charset="0"/>
              </a:rPr>
              <a:t>Yanıt, ulus</a:t>
            </a:r>
            <a:r>
              <a:rPr lang="tr-TR" altLang="en-US" sz="2000" dirty="0" smtClean="0">
                <a:latin typeface="Times New Roman" panose="02020603050405020304" pitchFamily="18" charset="0"/>
                <a:cs typeface="Times New Roman" panose="02020603050405020304" pitchFamily="18" charset="0"/>
              </a:rPr>
              <a:t> gibi sözcükler yeniden diriltildi (tarama yöntemi); </a:t>
            </a:r>
            <a:r>
              <a:rPr lang="tr-TR" altLang="en-US" sz="2000" i="1" dirty="0" smtClean="0">
                <a:latin typeface="Times New Roman" panose="02020603050405020304" pitchFamily="18" charset="0"/>
                <a:cs typeface="Times New Roman" panose="02020603050405020304" pitchFamily="18" charset="0"/>
              </a:rPr>
              <a:t>doruk, sıvı, konuk</a:t>
            </a:r>
            <a:r>
              <a:rPr lang="tr-TR" altLang="en-US" sz="2000" dirty="0" smtClean="0">
                <a:latin typeface="Times New Roman" panose="02020603050405020304" pitchFamily="18" charset="0"/>
                <a:cs typeface="Times New Roman" panose="02020603050405020304" pitchFamily="18" charset="0"/>
              </a:rPr>
              <a:t> gibi sözcükler halk dilinden derlenerek (derleme yöntemi) yazı diline aktarıldı. </a:t>
            </a:r>
            <a:endParaRPr lang="tr-TR" altLang="en-US" sz="2000" dirty="0" smtClean="0"/>
          </a:p>
        </p:txBody>
      </p:sp>
      <p:sp>
        <p:nvSpPr>
          <p:cNvPr id="4506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 name="Altbilgi Yer Tutucusu 1"/>
          <p:cNvSpPr>
            <a:spLocks noGrp="1"/>
          </p:cNvSpPr>
          <p:nvPr>
            <p:ph type="ftr" sz="quarter" idx="11"/>
          </p:nvPr>
        </p:nvSpPr>
        <p:spPr/>
        <p:txBody>
          <a:bodyPr/>
          <a:lstStyle/>
          <a:p>
            <a:pPr>
              <a:defRPr/>
            </a:pPr>
            <a:r>
              <a:rPr lang="tr-TR" smtClean="0"/>
              <a:t>Çukurova Üniversitesi Türk Dili Bölümü</a:t>
            </a:r>
            <a:endParaRPr lang="tr-TR"/>
          </a:p>
        </p:txBody>
      </p:sp>
      <p:sp>
        <p:nvSpPr>
          <p:cNvPr id="3" name="Slayt Numarası Yer Tutucusu 2"/>
          <p:cNvSpPr>
            <a:spLocks noGrp="1"/>
          </p:cNvSpPr>
          <p:nvPr>
            <p:ph type="sldNum" sz="quarter" idx="12"/>
          </p:nvPr>
        </p:nvSpPr>
        <p:spPr/>
        <p:txBody>
          <a:bodyPr/>
          <a:lstStyle/>
          <a:p>
            <a:fld id="{5574D9BE-B04D-4CF5-A09D-E59BF82B6D1D}" type="slidenum">
              <a:rPr lang="tr-TR" altLang="en-US" smtClean="0"/>
              <a:pPr/>
              <a:t>59</a:t>
            </a:fld>
            <a:endParaRPr lang="tr-TR" altLang="en-US"/>
          </a:p>
        </p:txBody>
      </p:sp>
    </p:spTree>
    <p:extLst>
      <p:ext uri="{BB962C8B-B14F-4D97-AF65-F5344CB8AC3E}">
        <p14:creationId xmlns="" xmlns:p14="http://schemas.microsoft.com/office/powerpoint/2010/main" val="22552269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93BBF6"/>
            </a:gs>
            <a:gs pos="62000">
              <a:srgbClr val="6085BE"/>
            </a:gs>
            <a:gs pos="100000">
              <a:srgbClr val="4F74AD"/>
            </a:gs>
          </a:gsLst>
          <a:lin ang="5400000"/>
        </a:gradFill>
        <a:effectLst/>
      </p:bgPr>
    </p:bg>
    <p:spTree>
      <p:nvGrpSpPr>
        <p:cNvPr id="1" name=""/>
        <p:cNvGrpSpPr/>
        <p:nvPr/>
      </p:nvGrpSpPr>
      <p:grpSpPr>
        <a:xfrm>
          <a:off x="0" y="0"/>
          <a:ext cx="0" cy="0"/>
          <a:chOff x="0" y="0"/>
          <a:chExt cx="0" cy="0"/>
        </a:xfrm>
      </p:grpSpPr>
      <p:sp>
        <p:nvSpPr>
          <p:cNvPr id="19458" name="2 İçerik Yer Tutucusu"/>
          <p:cNvSpPr>
            <a:spLocks noGrp="1"/>
          </p:cNvSpPr>
          <p:nvPr>
            <p:ph idx="1"/>
          </p:nvPr>
        </p:nvSpPr>
        <p:spPr>
          <a:xfrm>
            <a:off x="684213" y="1214423"/>
            <a:ext cx="7561262" cy="4429156"/>
          </a:xfrm>
        </p:spPr>
        <p:txBody>
          <a:bodyPr/>
          <a:lstStyle/>
          <a:p>
            <a:pPr>
              <a:lnSpc>
                <a:spcPct val="80000"/>
              </a:lnSpc>
            </a:pPr>
            <a:endParaRPr lang="tr-TR" altLang="tr-TR" sz="2000" dirty="0" smtClean="0">
              <a:latin typeface="Times New Roman" panose="02020603050405020304" pitchFamily="18" charset="0"/>
              <a:cs typeface="Times New Roman" panose="02020603050405020304" pitchFamily="18" charset="0"/>
            </a:endParaRPr>
          </a:p>
          <a:p>
            <a:pPr>
              <a:lnSpc>
                <a:spcPct val="80000"/>
              </a:lnSpc>
            </a:pPr>
            <a:r>
              <a:rPr lang="tr-TR" altLang="en-US" dirty="0" smtClean="0">
                <a:latin typeface="Times New Roman" panose="02020603050405020304" pitchFamily="18" charset="0"/>
                <a:cs typeface="Times New Roman" panose="02020603050405020304" pitchFamily="18" charset="0"/>
              </a:rPr>
              <a:t>Ancak bu tartışmalarla birlikte kalıplaşan yazım kurallarının bir ölçüde değişmeye başladığı görülür. </a:t>
            </a:r>
          </a:p>
          <a:p>
            <a:pPr>
              <a:lnSpc>
                <a:spcPct val="80000"/>
              </a:lnSpc>
            </a:pPr>
            <a:r>
              <a:rPr lang="tr-TR" altLang="en-US" dirty="0" smtClean="0">
                <a:latin typeface="Times New Roman" panose="02020603050405020304" pitchFamily="18" charset="0"/>
                <a:cs typeface="Times New Roman" panose="02020603050405020304" pitchFamily="18" charset="0"/>
              </a:rPr>
              <a:t>Türkçe sözcüklerde ünlülerin yazılması yoluna gidilir, giderek yazarlar arasında yazım konusunda kimi farklılıklar ya da tutarsızlıklar görülür. </a:t>
            </a:r>
            <a:endParaRPr lang="tr-TR" altLang="tr-TR" dirty="0" smtClean="0">
              <a:latin typeface="Times New Roman" panose="02020603050405020304" pitchFamily="18" charset="0"/>
              <a:cs typeface="Times New Roman" panose="02020603050405020304" pitchFamily="18" charset="0"/>
            </a:endParaRPr>
          </a:p>
          <a:p>
            <a:pPr>
              <a:lnSpc>
                <a:spcPct val="80000"/>
              </a:lnSpc>
            </a:pPr>
            <a:r>
              <a:rPr lang="tr-TR" altLang="tr-TR" dirty="0" smtClean="0">
                <a:latin typeface="Times New Roman" panose="02020603050405020304" pitchFamily="18" charset="0"/>
                <a:cs typeface="Times New Roman" panose="02020603050405020304" pitchFamily="18" charset="0"/>
              </a:rPr>
              <a:t>Özellikle bu farklılıklar ya da tutarsızlıklar Türkçe sözcüklerin yazımında görülüyor; Arapça ve Farsça sözcüklerin yazımı değişmiyordu. </a:t>
            </a:r>
          </a:p>
          <a:p>
            <a:pPr>
              <a:lnSpc>
                <a:spcPct val="80000"/>
              </a:lnSpc>
            </a:pPr>
            <a:r>
              <a:rPr lang="tr-TR" altLang="tr-TR" dirty="0" smtClean="0">
                <a:latin typeface="Times New Roman" panose="02020603050405020304" pitchFamily="18" charset="0"/>
                <a:cs typeface="Times New Roman" panose="02020603050405020304" pitchFamily="18" charset="0"/>
              </a:rPr>
              <a:t>Edebiyat-ı Cedide Dönemi’ne girerken, “Türk” sözcüğünün yazımı bile tartışma konusu olmuştu. </a:t>
            </a:r>
          </a:p>
          <a:p>
            <a:pPr eaLnBrk="1" hangingPunct="1">
              <a:lnSpc>
                <a:spcPct val="80000"/>
              </a:lnSpc>
              <a:buFont typeface="Wingdings 2" panose="05020102010507070707" pitchFamily="18" charset="2"/>
              <a:buNone/>
            </a:pPr>
            <a:endParaRPr lang="tr-TR" altLang="tr-TR" sz="2200" dirty="0" smtClean="0">
              <a:latin typeface="Berlin Sans FB" panose="020E0602020502020306" pitchFamily="34" charset="0"/>
            </a:endParaRPr>
          </a:p>
        </p:txBody>
      </p:sp>
      <p:sp>
        <p:nvSpPr>
          <p:cNvPr id="19460" name="4 Başlık"/>
          <p:cNvSpPr>
            <a:spLocks noGrp="1"/>
          </p:cNvSpPr>
          <p:nvPr>
            <p:ph type="title"/>
          </p:nvPr>
        </p:nvSpPr>
        <p:spPr>
          <a:xfrm>
            <a:off x="827088" y="765175"/>
            <a:ext cx="7561262" cy="449247"/>
          </a:xfrm>
        </p:spPr>
        <p:txBody>
          <a:bodyPr/>
          <a:lstStyle/>
          <a:p>
            <a:endParaRPr lang="en-US" altLang="en-US" dirty="0"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dirty="0"/>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5574D9BE-B04D-4CF5-A09D-E59BF82B6D1D}" type="slidenum">
              <a:rPr lang="tr-TR" altLang="en-US" smtClean="0"/>
              <a:pPr/>
              <a:t>6</a:t>
            </a:fld>
            <a:endParaRPr lang="tr-TR" altLang="en-US"/>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Başlık 1"/>
          <p:cNvSpPr>
            <a:spLocks noGrp="1"/>
          </p:cNvSpPr>
          <p:nvPr>
            <p:ph type="title"/>
          </p:nvPr>
        </p:nvSpPr>
        <p:spPr>
          <a:xfrm>
            <a:off x="827088" y="765175"/>
            <a:ext cx="7561262" cy="719138"/>
          </a:xfrm>
        </p:spPr>
        <p:txBody>
          <a:bodyPr/>
          <a:lstStyle/>
          <a:p>
            <a:endParaRPr lang="en-US" altLang="en-US" smtClean="0"/>
          </a:p>
        </p:txBody>
      </p:sp>
      <p:sp>
        <p:nvSpPr>
          <p:cNvPr id="46083" name="İçerik Yer Tutucusu 2"/>
          <p:cNvSpPr>
            <a:spLocks noGrp="1"/>
          </p:cNvSpPr>
          <p:nvPr>
            <p:ph idx="1"/>
          </p:nvPr>
        </p:nvSpPr>
        <p:spPr>
          <a:xfrm>
            <a:off x="827088" y="1557338"/>
            <a:ext cx="7561262" cy="4681537"/>
          </a:xfrm>
        </p:spPr>
        <p:txBody>
          <a:bodyPr/>
          <a:lstStyle/>
          <a:p>
            <a:pPr>
              <a:buNone/>
            </a:pPr>
            <a:r>
              <a:rPr lang="tr-TR" altLang="en-US" dirty="0" smtClean="0">
                <a:latin typeface="Times New Roman" panose="02020603050405020304" pitchFamily="18" charset="0"/>
                <a:cs typeface="Times New Roman" panose="02020603050405020304" pitchFamily="18" charset="0"/>
              </a:rPr>
              <a:t>   Dil Devrimi başlamadan önce sözlüğümüzde 30.000 sözcük varken bugün bu sayı 100.000’in üzerindedir. </a:t>
            </a:r>
          </a:p>
          <a:p>
            <a:r>
              <a:rPr lang="tr-TR" altLang="en-US" dirty="0" smtClean="0">
                <a:latin typeface="Times New Roman" panose="02020603050405020304" pitchFamily="18" charset="0"/>
                <a:cs typeface="Times New Roman" panose="02020603050405020304" pitchFamily="18" charset="0"/>
              </a:rPr>
              <a:t>Cumhuriyet’in ilk yıllarında gazetelerdeki Türkçe sözcük oranı % 30’u ancak aşabildiği hâlde, bugün bu oran       </a:t>
            </a:r>
            <a:r>
              <a:rPr lang="tr-TR" altLang="en-US" i="1" dirty="0" smtClean="0">
                <a:latin typeface="Times New Roman" panose="02020603050405020304" pitchFamily="18" charset="0"/>
                <a:cs typeface="Times New Roman" panose="02020603050405020304" pitchFamily="18" charset="0"/>
              </a:rPr>
              <a:t>%</a:t>
            </a:r>
            <a:r>
              <a:rPr lang="tr-TR" altLang="en-US" dirty="0" smtClean="0">
                <a:latin typeface="Times New Roman" panose="02020603050405020304" pitchFamily="18" charset="0"/>
                <a:cs typeface="Times New Roman" panose="02020603050405020304" pitchFamily="18" charset="0"/>
              </a:rPr>
              <a:t> 75’in üstündedir. </a:t>
            </a:r>
          </a:p>
          <a:p>
            <a:r>
              <a:rPr lang="tr-TR" altLang="en-US" dirty="0" smtClean="0">
                <a:latin typeface="Times New Roman" panose="02020603050405020304" pitchFamily="18" charset="0"/>
                <a:cs typeface="Times New Roman" panose="02020603050405020304" pitchFamily="18" charset="0"/>
              </a:rPr>
              <a:t>Dil Kurumunun çalışmalarının yanı sıra dilimizin özleşmesine gönül veren, Türkçeye büyük bir tutkuyla bağlanan yazarların, ozanların da geldiğimiz bu “mutlu son”da payı büyüktür.</a:t>
            </a:r>
          </a:p>
          <a:p>
            <a:pPr>
              <a:buFont typeface="Wingdings 2" panose="05020102010507070707" pitchFamily="18" charset="2"/>
              <a:buNone/>
            </a:pPr>
            <a:r>
              <a:rPr lang="tr-TR" altLang="en-US" dirty="0" smtClean="0"/>
              <a:t/>
            </a:r>
            <a:br>
              <a:rPr lang="tr-TR" altLang="en-US" dirty="0" smtClean="0"/>
            </a:br>
            <a:endParaRPr lang="tr-TR" altLang="en-US" dirty="0" smtClean="0"/>
          </a:p>
        </p:txBody>
      </p:sp>
      <p:sp>
        <p:nvSpPr>
          <p:cNvPr id="46084" name="Veri Yer Tutucusu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46085" name="Altbilgi Yer Tutucusu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46086" name="Slayt Numarası Yer Tutucusu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BA0248-D693-403E-ABAC-5CE91FF38324}" type="slidenum">
              <a:rPr lang="tr-TR" altLang="en-US">
                <a:solidFill>
                  <a:schemeClr val="accent1"/>
                </a:solidFill>
                <a:latin typeface="Calibri" panose="020F0502020204030204" pitchFamily="34" charset="0"/>
              </a:rPr>
              <a:pPr eaLnBrk="1" hangingPunct="1"/>
              <a:t>60</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285405043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Başlık"/>
          <p:cNvSpPr>
            <a:spLocks noGrp="1"/>
          </p:cNvSpPr>
          <p:nvPr>
            <p:ph type="title"/>
          </p:nvPr>
        </p:nvSpPr>
        <p:spPr>
          <a:xfrm>
            <a:off x="827088" y="765175"/>
            <a:ext cx="7561262" cy="719138"/>
          </a:xfrm>
        </p:spPr>
        <p:txBody>
          <a:bodyPr/>
          <a:lstStyle/>
          <a:p>
            <a:r>
              <a:rPr lang="tr-TR" altLang="en-US" sz="3200" b="1" dirty="0" smtClean="0"/>
              <a:t>Yararlanılan ve Tavsiye Edilen Kaynaklar</a:t>
            </a:r>
            <a:endParaRPr lang="en-US" altLang="en-US" sz="3200" dirty="0" smtClean="0"/>
          </a:p>
        </p:txBody>
      </p:sp>
      <p:sp>
        <p:nvSpPr>
          <p:cNvPr id="47107" name="2 İçerik Yer Tutucusu"/>
          <p:cNvSpPr>
            <a:spLocks noGrp="1"/>
          </p:cNvSpPr>
          <p:nvPr>
            <p:ph idx="1"/>
          </p:nvPr>
        </p:nvSpPr>
        <p:spPr>
          <a:xfrm>
            <a:off x="827088" y="1484313"/>
            <a:ext cx="7561262" cy="4341812"/>
          </a:xfrm>
        </p:spPr>
        <p:txBody>
          <a:bodyPr/>
          <a:lstStyle/>
          <a:p>
            <a:pPr marL="69850" indent="0">
              <a:buNone/>
            </a:pPr>
            <a:r>
              <a:rPr lang="tr-TR" altLang="en-US" dirty="0" smtClean="0"/>
              <a:t>1. </a:t>
            </a:r>
            <a:r>
              <a:rPr lang="tr-TR" altLang="en-US" dirty="0" err="1" smtClean="0"/>
              <a:t>Hatiboğlu</a:t>
            </a:r>
            <a:r>
              <a:rPr lang="tr-TR" altLang="en-US" dirty="0" smtClean="0"/>
              <a:t>, </a:t>
            </a:r>
            <a:r>
              <a:rPr lang="tr-TR" altLang="en-US" dirty="0" err="1" smtClean="0"/>
              <a:t>Vecihe</a:t>
            </a:r>
            <a:r>
              <a:rPr lang="tr-TR" altLang="en-US" dirty="0" smtClean="0"/>
              <a:t> (1981), </a:t>
            </a:r>
            <a:r>
              <a:rPr lang="tr-TR" altLang="en-US" b="1" i="1" dirty="0" smtClean="0"/>
              <a:t>Ölümsüz Atatürk</a:t>
            </a:r>
            <a:r>
              <a:rPr lang="tr-TR" altLang="en-US" dirty="0" smtClean="0"/>
              <a:t> ve </a:t>
            </a:r>
            <a:r>
              <a:rPr lang="tr-TR" altLang="en-US" b="1" i="1" dirty="0" smtClean="0"/>
              <a:t>Dil Devrimi,</a:t>
            </a:r>
            <a:r>
              <a:rPr lang="tr-TR" altLang="en-US" dirty="0" smtClean="0"/>
              <a:t> 2. baskı, Ankara, TDK Yayınları. </a:t>
            </a:r>
          </a:p>
          <a:p>
            <a:pPr marL="69850" indent="0">
              <a:buNone/>
            </a:pPr>
            <a:r>
              <a:rPr lang="tr-TR" altLang="en-US" dirty="0" smtClean="0"/>
              <a:t>2. </a:t>
            </a:r>
            <a:r>
              <a:rPr lang="tr-TR" altLang="en-US" dirty="0" err="1" smtClean="0"/>
              <a:t>Kavcar</a:t>
            </a:r>
            <a:r>
              <a:rPr lang="tr-TR" altLang="en-US" dirty="0" smtClean="0"/>
              <a:t>, Cahit (1982), </a:t>
            </a:r>
            <a:r>
              <a:rPr lang="tr-TR" altLang="en-US" b="1" i="1" dirty="0" smtClean="0"/>
              <a:t>Edebiyat</a:t>
            </a:r>
            <a:r>
              <a:rPr lang="tr-TR" altLang="en-US" dirty="0" smtClean="0"/>
              <a:t> ve </a:t>
            </a:r>
            <a:r>
              <a:rPr lang="tr-TR" altLang="en-US" b="1" i="1" dirty="0" smtClean="0"/>
              <a:t>Eğitim,</a:t>
            </a:r>
            <a:r>
              <a:rPr lang="tr-TR" altLang="en-US" dirty="0" smtClean="0"/>
              <a:t> Ankara, AÜ Eğitim Bilimleri Fakültesi Yayınları. </a:t>
            </a:r>
          </a:p>
          <a:p>
            <a:pPr marL="69850" indent="0">
              <a:buNone/>
            </a:pPr>
            <a:r>
              <a:rPr lang="tr-TR" altLang="en-US" dirty="0" smtClean="0"/>
              <a:t>3. Özdemir, Emin (1969), </a:t>
            </a:r>
            <a:r>
              <a:rPr lang="tr-TR" altLang="en-US" b="1" i="1" dirty="0" smtClean="0"/>
              <a:t>Dil Devrimimiz, </a:t>
            </a:r>
            <a:r>
              <a:rPr lang="tr-TR" altLang="en-US" dirty="0" smtClean="0"/>
              <a:t>2. baskı, Ankara, TDK Yayınları. </a:t>
            </a:r>
          </a:p>
          <a:p>
            <a:pPr marL="69850" indent="0">
              <a:buNone/>
            </a:pPr>
            <a:r>
              <a:rPr lang="tr-TR" altLang="en-US" dirty="0" smtClean="0"/>
              <a:t>4. Canpolat, Mustafa (1979), </a:t>
            </a:r>
            <a:r>
              <a:rPr lang="tr-TR" altLang="en-US" b="1" i="1" dirty="0" smtClean="0"/>
              <a:t>Türkiye’de Yazı Devrimi </a:t>
            </a:r>
            <a:r>
              <a:rPr lang="tr-TR" altLang="en-US" b="1" i="1" dirty="0" smtClean="0"/>
              <a:t>Girişimleri</a:t>
            </a:r>
            <a:r>
              <a:rPr lang="tr-TR" altLang="en-US" b="1" i="1" dirty="0" smtClean="0"/>
              <a:t>,</a:t>
            </a:r>
            <a:r>
              <a:rPr lang="tr-TR" altLang="en-US" dirty="0" smtClean="0"/>
              <a:t> (Türk Dil Kurumu’nca yayınlanan Yazı Devrimi adlı kitapta yer alan konuşma).</a:t>
            </a:r>
          </a:p>
        </p:txBody>
      </p:sp>
      <p:sp>
        <p:nvSpPr>
          <p:cNvPr id="4710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47109" name="4 Altbilgi Yer Tutucusu"/>
          <p:cNvSpPr>
            <a:spLocks noGrp="1"/>
          </p:cNvSpPr>
          <p:nvPr>
            <p:ph type="ftr" sz="quarter" idx="11"/>
          </p:nvPr>
        </p:nvSpPr>
        <p:spPr bwMode="auto">
          <a:xfrm>
            <a:off x="2148608" y="6159499"/>
            <a:ext cx="622935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dirty="0" smtClean="0">
                <a:solidFill>
                  <a:schemeClr val="accent1"/>
                </a:solidFill>
                <a:latin typeface="Calibri" panose="020F0502020204030204" pitchFamily="34" charset="0"/>
              </a:rPr>
              <a:t>Çukurova Üniversitesi Türk Dili Bölümü</a:t>
            </a:r>
          </a:p>
        </p:txBody>
      </p:sp>
      <p:sp>
        <p:nvSpPr>
          <p:cNvPr id="4711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C2F08B-91CC-43CA-AAA8-C8D146A6FF33}" type="slidenum">
              <a:rPr lang="tr-TR" altLang="en-US">
                <a:solidFill>
                  <a:schemeClr val="accent1"/>
                </a:solidFill>
                <a:latin typeface="Calibri" panose="020F0502020204030204" pitchFamily="34" charset="0"/>
              </a:rPr>
              <a:pPr eaLnBrk="1" hangingPunct="1"/>
              <a:t>61</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252646205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Başlık"/>
          <p:cNvSpPr>
            <a:spLocks noGrp="1"/>
          </p:cNvSpPr>
          <p:nvPr>
            <p:ph type="title"/>
          </p:nvPr>
        </p:nvSpPr>
        <p:spPr>
          <a:xfrm>
            <a:off x="827088" y="765175"/>
            <a:ext cx="7561262" cy="719138"/>
          </a:xfrm>
        </p:spPr>
        <p:txBody>
          <a:bodyPr/>
          <a:lstStyle/>
          <a:p>
            <a:endParaRPr lang="en-US" altLang="en-US" smtClean="0"/>
          </a:p>
        </p:txBody>
      </p:sp>
      <p:sp>
        <p:nvSpPr>
          <p:cNvPr id="48131" name="2 İçerik Yer Tutucusu"/>
          <p:cNvSpPr>
            <a:spLocks noGrp="1"/>
          </p:cNvSpPr>
          <p:nvPr>
            <p:ph idx="1"/>
          </p:nvPr>
        </p:nvSpPr>
        <p:spPr>
          <a:xfrm>
            <a:off x="827088" y="1557338"/>
            <a:ext cx="7561262" cy="4895850"/>
          </a:xfrm>
        </p:spPr>
        <p:txBody>
          <a:bodyPr/>
          <a:lstStyle/>
          <a:p>
            <a:pPr marL="69850" indent="0">
              <a:buNone/>
            </a:pPr>
            <a:r>
              <a:rPr lang="tr-TR" altLang="en-US" dirty="0" smtClean="0"/>
              <a:t>5. Kongar, Emre, </a:t>
            </a:r>
            <a:r>
              <a:rPr lang="tr-TR" altLang="en-US" b="1" i="1" dirty="0" smtClean="0"/>
              <a:t>Yazı Devrimi’nin Gerçek Anlamı, </a:t>
            </a:r>
            <a:r>
              <a:rPr lang="tr-TR" altLang="en-US" dirty="0" smtClean="0"/>
              <a:t>(Yazı Devrimi adlı kitapta yer alan konuşma).</a:t>
            </a:r>
          </a:p>
          <a:p>
            <a:pPr marL="69850" indent="0">
              <a:buNone/>
            </a:pPr>
            <a:r>
              <a:rPr lang="tr-TR" altLang="en-US" dirty="0" smtClean="0"/>
              <a:t>6. Velidedeoğlu, Hıfzı </a:t>
            </a:r>
            <a:r>
              <a:rPr lang="tr-TR" altLang="en-US" dirty="0" err="1" smtClean="0"/>
              <a:t>Veldet</a:t>
            </a:r>
            <a:r>
              <a:rPr lang="tr-TR" altLang="en-US" dirty="0" smtClean="0"/>
              <a:t>, </a:t>
            </a:r>
            <a:r>
              <a:rPr lang="tr-TR" altLang="en-US" b="1" i="1" dirty="0" smtClean="0"/>
              <a:t>Yazı Devrimi’nden Dil Devrimi’ne</a:t>
            </a:r>
            <a:r>
              <a:rPr lang="tr-TR" altLang="en-US" dirty="0" smtClean="0"/>
              <a:t> (Yazı Devrimi adlı kitapta yayınlanan konuşma).</a:t>
            </a:r>
          </a:p>
          <a:p>
            <a:pPr marL="69850" indent="0">
              <a:buNone/>
            </a:pPr>
            <a:r>
              <a:rPr lang="tr-TR" altLang="en-US" dirty="0" smtClean="0"/>
              <a:t>7. Levent, Agâh Sırrı (1960), </a:t>
            </a:r>
            <a:r>
              <a:rPr lang="tr-TR" altLang="en-US" b="1" i="1" dirty="0" smtClean="0"/>
              <a:t>Türk Dilinde Gelişme</a:t>
            </a:r>
            <a:r>
              <a:rPr lang="tr-TR" altLang="en-US" dirty="0" smtClean="0"/>
              <a:t> ve </a:t>
            </a:r>
            <a:r>
              <a:rPr lang="tr-TR" altLang="en-US" b="1" i="1" dirty="0" smtClean="0"/>
              <a:t>Sadeleşme Evreleri,</a:t>
            </a:r>
            <a:r>
              <a:rPr lang="tr-TR" altLang="en-US" dirty="0" smtClean="0"/>
              <a:t> Ankara, Türk Dil Kurumu Yayınları. </a:t>
            </a:r>
          </a:p>
          <a:p>
            <a:pPr marL="69850" indent="0">
              <a:buNone/>
            </a:pPr>
            <a:r>
              <a:rPr lang="tr-TR" altLang="en-US" dirty="0" smtClean="0"/>
              <a:t>8. Ateş, Kemal  (2011), </a:t>
            </a:r>
            <a:r>
              <a:rPr lang="tr-TR" altLang="en-US" b="1" i="1" dirty="0" smtClean="0"/>
              <a:t>Türk Dili,</a:t>
            </a:r>
            <a:r>
              <a:rPr lang="tr-TR" altLang="en-US" dirty="0" smtClean="0"/>
              <a:t> Ankara, İmge Kitabevi Yayınları. </a:t>
            </a:r>
          </a:p>
          <a:p>
            <a:pPr marL="69850" indent="0">
              <a:buNone/>
            </a:pPr>
            <a:r>
              <a:rPr lang="tr-TR" altLang="en-US" dirty="0" smtClean="0"/>
              <a:t>9. www. AÖF, Türk Dili I Ders Notları.</a:t>
            </a:r>
          </a:p>
        </p:txBody>
      </p:sp>
      <p:sp>
        <p:nvSpPr>
          <p:cNvPr id="48132"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48133"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48134"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8D0FDA-C9F6-4EA6-B738-0F1317E0E0AF}" type="slidenum">
              <a:rPr lang="tr-TR" altLang="en-US">
                <a:solidFill>
                  <a:schemeClr val="accent1"/>
                </a:solidFill>
                <a:latin typeface="Calibri" panose="020F0502020204030204" pitchFamily="34" charset="0"/>
              </a:rPr>
              <a:pPr eaLnBrk="1" hangingPunct="1"/>
              <a:t>62</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49073752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Başlık"/>
          <p:cNvSpPr>
            <a:spLocks noGrp="1"/>
          </p:cNvSpPr>
          <p:nvPr>
            <p:ph type="title"/>
          </p:nvPr>
        </p:nvSpPr>
        <p:spPr>
          <a:xfrm>
            <a:off x="827088" y="765175"/>
            <a:ext cx="7561262" cy="719138"/>
          </a:xfrm>
        </p:spPr>
        <p:txBody>
          <a:bodyPr/>
          <a:lstStyle/>
          <a:p>
            <a:endParaRPr lang="en-US" altLang="en-US" smtClean="0"/>
          </a:p>
        </p:txBody>
      </p:sp>
      <p:sp>
        <p:nvSpPr>
          <p:cNvPr id="50179" name="2 İçerik Yer Tutucusu"/>
          <p:cNvSpPr>
            <a:spLocks noGrp="1"/>
          </p:cNvSpPr>
          <p:nvPr>
            <p:ph idx="1"/>
          </p:nvPr>
        </p:nvSpPr>
        <p:spPr>
          <a:xfrm>
            <a:off x="827088" y="1557338"/>
            <a:ext cx="7561262" cy="4608512"/>
          </a:xfrm>
        </p:spPr>
        <p:txBody>
          <a:bodyPr/>
          <a:lstStyle/>
          <a:p>
            <a:pPr marL="69850" indent="0">
              <a:buNone/>
            </a:pPr>
            <a:r>
              <a:rPr lang="tr-TR" altLang="en-US" dirty="0" smtClean="0"/>
              <a:t>10. Korkmaz, Zeynep ve Diğerleri (2003), Yükseköğretim Öğrencileri İçin Türk Dili ve Kompozisyon Bilgileri, Ankara, Yargı Yayınevi. </a:t>
            </a:r>
          </a:p>
          <a:p>
            <a:pPr marL="69850" indent="0">
              <a:buNone/>
            </a:pPr>
            <a:r>
              <a:rPr lang="tr-TR" altLang="en-US" dirty="0" smtClean="0"/>
              <a:t>11. Yavuz, Kemal ve Diğerleri (1996), Üniversite Türk Dili ve Kompozisyon Dersleri, İstanbul, Bayrak Yayınevi.</a:t>
            </a:r>
          </a:p>
          <a:p>
            <a:pPr marL="69850" indent="0">
              <a:buNone/>
            </a:pPr>
            <a:r>
              <a:rPr lang="tr-TR" altLang="en-US" dirty="0" smtClean="0"/>
              <a:t>12. “Atatürk’ün Kurduğu Türk Dil Kurumu 86 Yaşında. Dilde Devrim Başarılı </a:t>
            </a:r>
            <a:r>
              <a:rPr lang="tr-TR" altLang="en-US" dirty="0" err="1" smtClean="0"/>
              <a:t>Olmuştur!”,Çağdaş</a:t>
            </a:r>
            <a:r>
              <a:rPr lang="tr-TR" altLang="en-US" dirty="0" smtClean="0"/>
              <a:t> Türk Dili dergisi, Şiir Özel Sayısı: I, S. 365, Temmuz 2018.</a:t>
            </a:r>
          </a:p>
          <a:p>
            <a:pPr marL="69850" indent="0">
              <a:buNone/>
            </a:pPr>
            <a:r>
              <a:rPr lang="tr-TR" altLang="en-US" dirty="0" smtClean="0"/>
              <a:t>13. www.atatürkinkilaplari.com</a:t>
            </a:r>
          </a:p>
        </p:txBody>
      </p:sp>
      <p:sp>
        <p:nvSpPr>
          <p:cNvPr id="5018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50181"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50182"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A22BB6-8B51-4A0C-8C5E-1CF3C7FAA9B3}" type="slidenum">
              <a:rPr lang="tr-TR" altLang="en-US">
                <a:solidFill>
                  <a:schemeClr val="accent1"/>
                </a:solidFill>
                <a:latin typeface="Calibri" panose="020F0502020204030204" pitchFamily="34" charset="0"/>
              </a:rPr>
              <a:pPr eaLnBrk="1" hangingPunct="1"/>
              <a:t>63</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29698939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Başlık 1"/>
          <p:cNvSpPr>
            <a:spLocks noGrp="1"/>
          </p:cNvSpPr>
          <p:nvPr>
            <p:ph type="title"/>
          </p:nvPr>
        </p:nvSpPr>
        <p:spPr>
          <a:xfrm>
            <a:off x="827088" y="765175"/>
            <a:ext cx="7561262" cy="719138"/>
          </a:xfrm>
        </p:spPr>
        <p:txBody>
          <a:bodyPr/>
          <a:lstStyle/>
          <a:p>
            <a:endParaRPr lang="tr-TR" altLang="tr-TR" smtClean="0"/>
          </a:p>
        </p:txBody>
      </p:sp>
      <p:sp>
        <p:nvSpPr>
          <p:cNvPr id="20483" name="İçerik Yer Tutucusu 2"/>
          <p:cNvSpPr>
            <a:spLocks noGrp="1"/>
          </p:cNvSpPr>
          <p:nvPr>
            <p:ph idx="1"/>
          </p:nvPr>
        </p:nvSpPr>
        <p:spPr>
          <a:xfrm>
            <a:off x="827088" y="1000108"/>
            <a:ext cx="7561262" cy="5524517"/>
          </a:xfrm>
        </p:spPr>
        <p:txBody>
          <a:bodyPr/>
          <a:lstStyle/>
          <a:p>
            <a:endParaRPr lang="tr-TR" altLang="tr-TR" dirty="0" smtClean="0">
              <a:latin typeface="Times New Roman" panose="02020603050405020304" pitchFamily="18" charset="0"/>
              <a:cs typeface="Times New Roman" panose="02020603050405020304" pitchFamily="18" charset="0"/>
            </a:endParaRPr>
          </a:p>
          <a:p>
            <a:r>
              <a:rPr lang="tr-TR" altLang="tr-TR" dirty="0" smtClean="0">
                <a:latin typeface="Times New Roman" panose="02020603050405020304" pitchFamily="18" charset="0"/>
                <a:cs typeface="Times New Roman" panose="02020603050405020304" pitchFamily="18" charset="0"/>
              </a:rPr>
              <a:t>Özellikle Türkçe sözcüklerin yazımında bir kargaşa gözlenir. </a:t>
            </a:r>
          </a:p>
          <a:p>
            <a:r>
              <a:rPr lang="tr-TR" altLang="tr-TR" dirty="0" smtClean="0">
                <a:latin typeface="Times New Roman" panose="02020603050405020304" pitchFamily="18" charset="0"/>
                <a:cs typeface="Times New Roman" panose="02020603050405020304" pitchFamily="18" charset="0"/>
              </a:rPr>
              <a:t>Hüseyin Cahit’in çıkardığı Mektep dergisi 1896’da yazım konusunda bir soruşturma açmış ancak alınan cevaplar, o günkü kargaşayı yansıtmaktan öte geçmemiştir.</a:t>
            </a:r>
          </a:p>
          <a:p>
            <a:r>
              <a:rPr lang="tr-TR" altLang="en-US" dirty="0" smtClean="0">
                <a:latin typeface="Times New Roman" panose="02020603050405020304" pitchFamily="18" charset="0"/>
                <a:cs typeface="Times New Roman" panose="02020603050405020304" pitchFamily="18" charset="0"/>
              </a:rPr>
              <a:t>1895-96 yıllarında yayımlanan dergilerde sık sık yazım konularına değinilmiş, kimi seslerle ilgili yeni öneriler ortaya atılmıştır. </a:t>
            </a:r>
            <a:endParaRPr lang="tr-TR" altLang="tr-TR" dirty="0" smtClean="0">
              <a:latin typeface="Times New Roman" panose="02020603050405020304" pitchFamily="18" charset="0"/>
              <a:cs typeface="Times New Roman" panose="02020603050405020304" pitchFamily="18" charset="0"/>
            </a:endParaRPr>
          </a:p>
        </p:txBody>
      </p:sp>
      <p:sp>
        <p:nvSpPr>
          <p:cNvPr id="20484" name="Veri Yer Tutucusu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0485" name="Altbilgi Yer Tutucusu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tr-TR" smtClean="0">
                <a:solidFill>
                  <a:schemeClr val="accent1"/>
                </a:solidFill>
                <a:latin typeface="Calibri" panose="020F0502020204030204" pitchFamily="34" charset="0"/>
              </a:rPr>
              <a:t>Çukurova Üniversitesi Türk Dili Bölümü</a:t>
            </a:r>
          </a:p>
        </p:txBody>
      </p:sp>
      <p:sp>
        <p:nvSpPr>
          <p:cNvPr id="20486" name="Slayt Numarası Yer Tutucusu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809BF6-FEBB-4894-BC4B-0DDA844A253D}" type="slidenum">
              <a:rPr lang="tr-TR" altLang="tr-TR">
                <a:solidFill>
                  <a:schemeClr val="accent1"/>
                </a:solidFill>
                <a:latin typeface="Calibri" panose="020F0502020204030204" pitchFamily="34" charset="0"/>
              </a:rPr>
              <a:pPr eaLnBrk="1" hangingPunct="1"/>
              <a:t>7</a:t>
            </a:fld>
            <a:endParaRPr lang="tr-TR" altLang="tr-TR">
              <a:solidFill>
                <a:schemeClr val="accent1"/>
              </a:solidFill>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p:cNvSpPr>
            <a:spLocks noGrp="1"/>
          </p:cNvSpPr>
          <p:nvPr>
            <p:ph type="title"/>
          </p:nvPr>
        </p:nvSpPr>
        <p:spPr>
          <a:xfrm>
            <a:off x="827088" y="765175"/>
            <a:ext cx="7561262" cy="719138"/>
          </a:xfrm>
        </p:spPr>
        <p:txBody>
          <a:bodyPr/>
          <a:lstStyle/>
          <a:p>
            <a:endParaRPr lang="en-US" altLang="en-US" smtClean="0"/>
          </a:p>
        </p:txBody>
      </p:sp>
      <p:sp>
        <p:nvSpPr>
          <p:cNvPr id="21507" name="2 İçerik Yer Tutucusu"/>
          <p:cNvSpPr>
            <a:spLocks noGrp="1"/>
          </p:cNvSpPr>
          <p:nvPr>
            <p:ph idx="1"/>
          </p:nvPr>
        </p:nvSpPr>
        <p:spPr>
          <a:xfrm>
            <a:off x="827088" y="1484313"/>
            <a:ext cx="7561262" cy="4681537"/>
          </a:xfrm>
        </p:spPr>
        <p:txBody>
          <a:bodyPr/>
          <a:lstStyle/>
          <a:p>
            <a:endParaRPr lang="tr-TR" altLang="en-US" dirty="0" smtClean="0">
              <a:latin typeface="Times New Roman" panose="02020603050405020304" pitchFamily="18" charset="0"/>
              <a:cs typeface="Times New Roman" panose="02020603050405020304" pitchFamily="18" charset="0"/>
            </a:endParaRPr>
          </a:p>
          <a:p>
            <a:r>
              <a:rPr lang="tr-TR" altLang="en-US" dirty="0" smtClean="0">
                <a:latin typeface="Times New Roman" panose="02020603050405020304" pitchFamily="18" charset="0"/>
                <a:cs typeface="Times New Roman" panose="02020603050405020304" pitchFamily="18" charset="0"/>
              </a:rPr>
              <a:t>Bu öneriler özellikle sözlüklerin madde başlıklarında değerlendirilmiş, Şemsettin Sami’nin </a:t>
            </a:r>
            <a:r>
              <a:rPr lang="tr-TR" altLang="en-US" dirty="0" err="1" smtClean="0">
                <a:latin typeface="Times New Roman" panose="02020603050405020304" pitchFamily="18" charset="0"/>
                <a:cs typeface="Times New Roman" panose="02020603050405020304" pitchFamily="18" charset="0"/>
              </a:rPr>
              <a:t>Kâmûs</a:t>
            </a:r>
            <a:r>
              <a:rPr lang="tr-TR" altLang="en-US" dirty="0" smtClean="0">
                <a:latin typeface="Times New Roman" panose="02020603050405020304" pitchFamily="18" charset="0"/>
                <a:cs typeface="Times New Roman" panose="02020603050405020304" pitchFamily="18" charset="0"/>
              </a:rPr>
              <a:t>-ı Türkî’sinde, Ahmet </a:t>
            </a:r>
            <a:r>
              <a:rPr lang="tr-TR" altLang="en-US" dirty="0" err="1" smtClean="0">
                <a:latin typeface="Times New Roman" panose="02020603050405020304" pitchFamily="18" charset="0"/>
                <a:cs typeface="Times New Roman" panose="02020603050405020304" pitchFamily="18" charset="0"/>
              </a:rPr>
              <a:t>Vefik</a:t>
            </a:r>
            <a:r>
              <a:rPr lang="tr-TR" altLang="en-US" dirty="0" smtClean="0">
                <a:latin typeface="Times New Roman" panose="02020603050405020304" pitchFamily="18" charset="0"/>
                <a:cs typeface="Times New Roman" panose="02020603050405020304" pitchFamily="18" charset="0"/>
              </a:rPr>
              <a:t> Paşa’nın Lehçe-i Osmanî’sinde, madde başlarında Arap yazısını okumayı kolaylaştıran yeni imler kullanılmıştır.</a:t>
            </a:r>
          </a:p>
          <a:p>
            <a:r>
              <a:rPr lang="tr-TR" altLang="en-US" dirty="0" smtClean="0">
                <a:latin typeface="Times New Roman" panose="02020603050405020304" pitchFamily="18" charset="0"/>
                <a:cs typeface="Times New Roman" panose="02020603050405020304" pitchFamily="18" charset="0"/>
              </a:rPr>
              <a:t>Her tartışma  istibdat dönemine özgü baskıları doğurmuş ve bu baskılar yazımla ilgili tartışmalar için de söz konusu olmuştur.</a:t>
            </a:r>
          </a:p>
          <a:p>
            <a:r>
              <a:rPr lang="tr-TR" altLang="en-US" dirty="0" smtClean="0">
                <a:latin typeface="Times New Roman" panose="02020603050405020304" pitchFamily="18" charset="0"/>
                <a:cs typeface="Times New Roman" panose="02020603050405020304" pitchFamily="18" charset="0"/>
              </a:rPr>
              <a:t> Bu tartışmaların ciddi bir aşamaya gelememesinde bu baskıcı yönetimin etkisi olmuştur kuşkusuz. </a:t>
            </a:r>
          </a:p>
        </p:txBody>
      </p:sp>
      <p:sp>
        <p:nvSpPr>
          <p:cNvPr id="2150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150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151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E8891F-23CE-422C-92D1-92B7BA6489FD}" type="slidenum">
              <a:rPr lang="tr-TR" altLang="en-US">
                <a:solidFill>
                  <a:schemeClr val="accent1"/>
                </a:solidFill>
                <a:latin typeface="Calibri" panose="020F0502020204030204" pitchFamily="34" charset="0"/>
              </a:rPr>
              <a:pPr eaLnBrk="1" hangingPunct="1"/>
              <a:t>8</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2 İçerik Yer Tutucusu"/>
          <p:cNvSpPr>
            <a:spLocks noGrp="1"/>
          </p:cNvSpPr>
          <p:nvPr>
            <p:ph idx="1"/>
          </p:nvPr>
        </p:nvSpPr>
        <p:spPr>
          <a:xfrm>
            <a:off x="827088" y="1484313"/>
            <a:ext cx="7561262" cy="4681537"/>
          </a:xfrm>
        </p:spPr>
        <p:txBody>
          <a:bodyPr/>
          <a:lstStyle/>
          <a:p>
            <a:endParaRPr lang="tr-TR" altLang="tr-TR" dirty="0" smtClean="0">
              <a:latin typeface="Times New Roman" panose="02020603050405020304" pitchFamily="18" charset="0"/>
              <a:cs typeface="Times New Roman" panose="02020603050405020304" pitchFamily="18" charset="0"/>
            </a:endParaRPr>
          </a:p>
          <a:p>
            <a:r>
              <a:rPr lang="tr-TR" altLang="tr-TR" sz="2000" dirty="0" smtClean="0">
                <a:latin typeface="Times New Roman" panose="02020603050405020304" pitchFamily="18" charset="0"/>
                <a:cs typeface="Times New Roman" panose="02020603050405020304" pitchFamily="18" charset="0"/>
              </a:rPr>
              <a:t>Meşrutiyet’le birlikte II. Abdülhamit’in koyduğu yasaklar kalkınca yazı konusundaki yenilik denemeleri yeniden canlandı. </a:t>
            </a:r>
          </a:p>
          <a:p>
            <a:r>
              <a:rPr lang="tr-TR" altLang="tr-TR" sz="2000" dirty="0" smtClean="0">
                <a:latin typeface="Times New Roman" panose="02020603050405020304" pitchFamily="18" charset="0"/>
                <a:cs typeface="Times New Roman" panose="02020603050405020304" pitchFamily="18" charset="0"/>
              </a:rPr>
              <a:t>Bu denemeler yine Arap harflerini iyileştirme yolundaydı. </a:t>
            </a:r>
          </a:p>
          <a:p>
            <a:r>
              <a:rPr lang="tr-TR" altLang="tr-TR" sz="2000" dirty="0" smtClean="0">
                <a:latin typeface="Times New Roman" panose="02020603050405020304" pitchFamily="18" charset="0"/>
                <a:cs typeface="Times New Roman" panose="02020603050405020304" pitchFamily="18" charset="0"/>
              </a:rPr>
              <a:t>Yazarları arasında, Halit Ziya’nın da bulunduğu ve İzmir’de çıkan </a:t>
            </a:r>
            <a:r>
              <a:rPr lang="tr-TR" altLang="tr-TR" sz="2000" i="1" dirty="0" smtClean="0">
                <a:latin typeface="Times New Roman" panose="02020603050405020304" pitchFamily="18" charset="0"/>
                <a:cs typeface="Times New Roman" panose="02020603050405020304" pitchFamily="18" charset="0"/>
              </a:rPr>
              <a:t>Hizmet</a:t>
            </a:r>
            <a:r>
              <a:rPr lang="tr-TR" altLang="tr-TR" sz="2000" dirty="0" smtClean="0">
                <a:latin typeface="Times New Roman" panose="02020603050405020304" pitchFamily="18" charset="0"/>
                <a:cs typeface="Times New Roman" panose="02020603050405020304" pitchFamily="18" charset="0"/>
              </a:rPr>
              <a:t> gazetesinde, ayrı bir bölümde yeni bir yazım anlayışı denendi.</a:t>
            </a:r>
          </a:p>
          <a:p>
            <a:r>
              <a:rPr lang="tr-TR" altLang="tr-TR" sz="2000" dirty="0" smtClean="0">
                <a:latin typeface="Times New Roman" panose="02020603050405020304" pitchFamily="18" charset="0"/>
                <a:cs typeface="Times New Roman" panose="02020603050405020304" pitchFamily="18" charset="0"/>
              </a:rPr>
              <a:t> Bu yayın da o günün Maarif Nezareti’nden gelen bir buyrukla durduruldu.</a:t>
            </a:r>
          </a:p>
        </p:txBody>
      </p:sp>
      <p:sp>
        <p:nvSpPr>
          <p:cNvPr id="22532" name="4 Başlık"/>
          <p:cNvSpPr>
            <a:spLocks noGrp="1"/>
          </p:cNvSpPr>
          <p:nvPr>
            <p:ph type="title"/>
          </p:nvPr>
        </p:nvSpPr>
        <p:spPr>
          <a:xfrm>
            <a:off x="827088" y="765175"/>
            <a:ext cx="7561262" cy="719138"/>
          </a:xfrm>
        </p:spPr>
        <p:txBody>
          <a:bodyPr/>
          <a:lstStyle/>
          <a:p>
            <a:endParaRPr lang="en-US" altLang="en-US"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5574D9BE-B04D-4CF5-A09D-E59BF82B6D1D}" type="slidenum">
              <a:rPr lang="tr-TR" altLang="en-US" smtClean="0"/>
              <a:pPr/>
              <a:t>9</a:t>
            </a:fld>
            <a:endParaRPr lang="tr-TR" altLang="en-U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Doğ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oğ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AE90C0782D2B124E8B56F6681AC54098" ma:contentTypeVersion="0" ma:contentTypeDescription="Yeni belge oluşturun." ma:contentTypeScope="" ma:versionID="82e614a504432f7cb45c58b6b619f514">
  <xsd:schema xmlns:xsd="http://www.w3.org/2001/XMLSchema" xmlns:xs="http://www.w3.org/2001/XMLSchema" xmlns:p="http://schemas.microsoft.com/office/2006/metadata/properties" targetNamespace="http://schemas.microsoft.com/office/2006/metadata/properties" ma:root="true" ma:fieldsID="68a2fbe66a6f6f184fc86b4e9f7506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D3B7AC-A3F8-4213-A342-E128E411CD09}"/>
</file>

<file path=customXml/itemProps2.xml><?xml version="1.0" encoding="utf-8"?>
<ds:datastoreItem xmlns:ds="http://schemas.openxmlformats.org/officeDocument/2006/customXml" ds:itemID="{E44BE2A8-B6D6-4BB9-9349-65A6310AA226}"/>
</file>

<file path=customXml/itemProps3.xml><?xml version="1.0" encoding="utf-8"?>
<ds:datastoreItem xmlns:ds="http://schemas.openxmlformats.org/officeDocument/2006/customXml" ds:itemID="{CF04D852-6E83-4626-8126-918C94252791}"/>
</file>

<file path=docProps/app.xml><?xml version="1.0" encoding="utf-8"?>
<Properties xmlns="http://schemas.openxmlformats.org/officeDocument/2006/extended-properties" xmlns:vt="http://schemas.openxmlformats.org/officeDocument/2006/docPropsVTypes">
  <Template/>
  <TotalTime>1754</TotalTime>
  <Words>5127</Words>
  <Application>Microsoft Office PowerPoint</Application>
  <PresentationFormat>Ekran Gösterisi (4:3)</PresentationFormat>
  <Paragraphs>435</Paragraphs>
  <Slides>63</Slides>
  <Notes>0</Notes>
  <HiddenSlides>0</HiddenSlides>
  <MMClips>0</MMClips>
  <ScaleCrop>false</ScaleCrop>
  <HeadingPairs>
    <vt:vector size="4" baseType="variant">
      <vt:variant>
        <vt:lpstr>Tema</vt:lpstr>
      </vt:variant>
      <vt:variant>
        <vt:i4>1</vt:i4>
      </vt:variant>
      <vt:variant>
        <vt:lpstr>Slayt Başlıkları</vt:lpstr>
      </vt:variant>
      <vt:variant>
        <vt:i4>63</vt:i4>
      </vt:variant>
    </vt:vector>
  </HeadingPairs>
  <TitlesOfParts>
    <vt:vector size="64" baseType="lpstr">
      <vt:lpstr>Austin</vt:lpstr>
      <vt:lpstr>Slayt 1</vt:lpstr>
      <vt:lpstr>      TÜRKİYE TÜRKÇESİ</vt:lpstr>
      <vt:lpstr>   CUMHURİYET ÖNCESİNDE ÇALIŞMALAR</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  CUMHURİYET DÖNEMİ’NDE ÇALIŞMALAR</vt:lpstr>
      <vt:lpstr>          </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Slayt 32</vt:lpstr>
      <vt:lpstr>Slayt 33</vt:lpstr>
      <vt:lpstr>Slayt 34</vt:lpstr>
      <vt:lpstr>Slayt 35</vt:lpstr>
      <vt:lpstr>Slayt 36</vt:lpstr>
      <vt:lpstr>Slayt 37</vt:lpstr>
      <vt:lpstr>Slayt 38</vt:lpstr>
      <vt:lpstr>Slayt 39</vt:lpstr>
      <vt:lpstr>Slayt 40</vt:lpstr>
      <vt:lpstr>Slayt 41</vt:lpstr>
      <vt:lpstr>Slayt 42</vt:lpstr>
      <vt:lpstr>Slayt 43</vt:lpstr>
      <vt:lpstr>Slayt 44</vt:lpstr>
      <vt:lpstr>Slayt 45</vt:lpstr>
      <vt:lpstr> </vt:lpstr>
      <vt:lpstr>Slayt 47</vt:lpstr>
      <vt:lpstr>Slayt 48</vt:lpstr>
      <vt:lpstr>Slayt 49</vt:lpstr>
      <vt:lpstr>Slayt 50</vt:lpstr>
      <vt:lpstr>Slayt 51</vt:lpstr>
      <vt:lpstr>  </vt:lpstr>
      <vt:lpstr>Slayt 53</vt:lpstr>
      <vt:lpstr>Slayt 54</vt:lpstr>
      <vt:lpstr>Slayt 55</vt:lpstr>
      <vt:lpstr>Slayt 56</vt:lpstr>
      <vt:lpstr>          </vt:lpstr>
      <vt:lpstr>Slayt 58</vt:lpstr>
      <vt:lpstr>Slayt 59</vt:lpstr>
      <vt:lpstr>Slayt 60</vt:lpstr>
      <vt:lpstr>Yararlanılan ve Tavsiye Edilen Kaynaklar</vt:lpstr>
      <vt:lpstr>Slayt 62</vt:lpstr>
      <vt:lpstr>Slayt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Esin Ünal</dc:creator>
  <cp:lastModifiedBy>ADMIN</cp:lastModifiedBy>
  <cp:revision>256</cp:revision>
  <dcterms:created xsi:type="dcterms:W3CDTF">2012-06-19T12:58:15Z</dcterms:created>
  <dcterms:modified xsi:type="dcterms:W3CDTF">2022-12-03T12:22:03Z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0x010100AE90C0782D2B124E8B56F6681AC54098</vt:lpwstr>
  </property>
</Properties>
</file>