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6.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5" r:id="rId23"/>
    <p:sldId id="279" r:id="rId24"/>
    <p:sldId id="280" r:id="rId25"/>
    <p:sldId id="282" r:id="rId26"/>
    <p:sldId id="283" r:id="rId27"/>
    <p:sldId id="284" r:id="rId28"/>
    <p:sldId id="286" r:id="rId29"/>
    <p:sldId id="287" r:id="rId30"/>
    <p:sldId id="288" r:id="rId31"/>
    <p:sldId id="289" r:id="rId32"/>
    <p:sldId id="291" r:id="rId33"/>
    <p:sldId id="293" r:id="rId34"/>
    <p:sldId id="294" r:id="rId35"/>
    <p:sldId id="295" r:id="rId36"/>
    <p:sldId id="296" r:id="rId37"/>
    <p:sldId id="297" r:id="rId38"/>
    <p:sldId id="298" r:id="rId39"/>
    <p:sldId id="299" r:id="rId40"/>
    <p:sldId id="300" r:id="rId41"/>
    <p:sldId id="301"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3" autoAdjust="0"/>
    <p:restoredTop sz="94671"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C1374-F576-408C-AEDC-AD49CA2144BC}" type="datetimeFigureOut">
              <a:rPr lang="tr-TR" smtClean="0"/>
              <a:pPr/>
              <a:t>22.10.2022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D010-CE49-4157-9B3D-F6BA58B69B2A}" type="slidenum">
              <a:rPr lang="tr-TR" smtClean="0"/>
              <a:pPr/>
              <a:t>‹#›</a:t>
            </a:fld>
            <a:endParaRPr lang="tr-TR"/>
          </a:p>
        </p:txBody>
      </p:sp>
    </p:spTree>
    <p:extLst>
      <p:ext uri="{BB962C8B-B14F-4D97-AF65-F5344CB8AC3E}">
        <p14:creationId xmlns:p14="http://schemas.microsoft.com/office/powerpoint/2010/main" xmlns="" val="305400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 name="Title 1"/>
          <p:cNvSpPr>
            <a:spLocks noGrp="1"/>
          </p:cNvSpPr>
          <p:nvPr>
            <p:ph type="ctrTitle" hasCustomPrompt="1"/>
          </p:nvPr>
        </p:nvSpPr>
        <p:spPr>
          <a:xfrm>
            <a:off x="4733365" y="2708920"/>
            <a:ext cx="3313355" cy="1149665"/>
          </a:xfrm>
        </p:spPr>
        <p:txBody>
          <a:bodyPr>
            <a:noAutofit/>
          </a:bodyPr>
          <a:lstStyle>
            <a:lvl1pPr algn="ctr">
              <a:defRPr sz="4000">
                <a:latin typeface="Calibri" pitchFamily="34" charset="0"/>
                <a:cs typeface="Calibri" pitchFamily="34" charset="0"/>
              </a:defRPr>
            </a:lvl1pPr>
          </a:lstStyle>
          <a:p>
            <a:r>
              <a:rPr lang="tr-TR" dirty="0" smtClean="0"/>
              <a:t>Türk Dili 1</a:t>
            </a:r>
            <a:endParaRPr lang="en-US" dirty="0"/>
          </a:p>
        </p:txBody>
      </p:sp>
      <p:sp>
        <p:nvSpPr>
          <p:cNvPr id="3" name="Subtitle 2"/>
          <p:cNvSpPr>
            <a:spLocks noGrp="1"/>
          </p:cNvSpPr>
          <p:nvPr>
            <p:ph type="subTitle" idx="1"/>
          </p:nvPr>
        </p:nvSpPr>
        <p:spPr>
          <a:xfrm>
            <a:off x="4733365" y="4004730"/>
            <a:ext cx="3309803" cy="1260629"/>
          </a:xfrm>
        </p:spPr>
        <p:txBody>
          <a:bodyPr>
            <a:noAutofit/>
          </a:bodyPr>
          <a:lstStyle>
            <a:lvl1pPr marL="0" indent="0" algn="ctr">
              <a:buNone/>
              <a:defRPr sz="2800">
                <a:solidFill>
                  <a:schemeClr val="accent2">
                    <a:lumMod val="75000"/>
                  </a:schemeClr>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dirty="0" smtClean="0"/>
              <a:t>Asıl alt başlık stilini düzenlemek için tıklatın</a:t>
            </a:r>
            <a:endParaRPr lang="en-US" dirty="0"/>
          </a:p>
        </p:txBody>
      </p:sp>
      <p:sp>
        <p:nvSpPr>
          <p:cNvPr id="4" name="Date Placeholder 3"/>
          <p:cNvSpPr>
            <a:spLocks noGrp="1"/>
          </p:cNvSpPr>
          <p:nvPr>
            <p:ph type="dt" sz="half" idx="10"/>
          </p:nvPr>
        </p:nvSpPr>
        <p:spPr>
          <a:xfrm>
            <a:off x="5377031" y="1340768"/>
            <a:ext cx="2133600" cy="606819"/>
          </a:xfrm>
        </p:spPr>
        <p:txBody>
          <a:bodyPr anchor="b"/>
          <a:lstStyle>
            <a:lvl1pPr algn="ctr">
              <a:defRPr sz="2400">
                <a:latin typeface="Calibri" pitchFamily="34" charset="0"/>
                <a:cs typeface="Calibri" pitchFamily="34" charset="0"/>
              </a:defRPr>
            </a:lvl1pPr>
          </a:lstStyle>
          <a:p>
            <a:r>
              <a:rPr lang="tr-TR" smtClean="0"/>
              <a:t>TÜRK DİLİ I</a:t>
            </a:r>
            <a:endParaRPr lang="tr-TR"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89" name="Rectangle 88"/>
          <p:cNvSpPr/>
          <p:nvPr/>
        </p:nvSpPr>
        <p:spPr>
          <a:xfrm>
            <a:off x="4650889" y="6088284"/>
            <a:ext cx="3505200" cy="81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şlık, Dikey Metin">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27584" y="1556792"/>
            <a:ext cx="7560840" cy="427583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tr-TR" smtClean="0"/>
              <a:t>TÜRK DİLİ I</a:t>
            </a:r>
            <a:endParaRPr lang="tr-TR" dirty="0"/>
          </a:p>
        </p:txBody>
      </p:sp>
      <p:sp>
        <p:nvSpPr>
          <p:cNvPr id="9"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1"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6256" y="1030147"/>
            <a:ext cx="1368152" cy="5130072"/>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827584" y="1030147"/>
            <a:ext cx="5904656" cy="513007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tr-TR" smtClean="0"/>
              <a:t>TÜRK DİLİ I</a:t>
            </a:r>
            <a:endParaRPr lang="tr-TR" dirty="0"/>
          </a:p>
        </p:txBody>
      </p:sp>
      <p:sp>
        <p:nvSpPr>
          <p:cNvPr id="9"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0" name="Footer Placeholder 4"/>
          <p:cNvSpPr>
            <a:spLocks noGrp="1"/>
          </p:cNvSpPr>
          <p:nvPr>
            <p:ph type="ftr" sz="quarter" idx="11"/>
          </p:nvPr>
        </p:nvSpPr>
        <p:spPr>
          <a:xfrm>
            <a:off x="2159740" y="6165304"/>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560840" cy="720080"/>
          </a:xfrm>
        </p:spPr>
        <p:txBody>
          <a:bodyPr/>
          <a:lstStyle/>
          <a:p>
            <a:r>
              <a:rPr lang="tr-TR" smtClean="0"/>
              <a:t>Asıl başlık stili için tıklatın</a:t>
            </a:r>
            <a:endParaRPr lang="en-US"/>
          </a:p>
        </p:txBody>
      </p:sp>
      <p:sp>
        <p:nvSpPr>
          <p:cNvPr id="3" name="Content Placeholder 2"/>
          <p:cNvSpPr>
            <a:spLocks noGrp="1"/>
          </p:cNvSpPr>
          <p:nvPr>
            <p:ph idx="1"/>
          </p:nvPr>
        </p:nvSpPr>
        <p:spPr>
          <a:xfrm>
            <a:off x="827584" y="1556792"/>
            <a:ext cx="7560840" cy="4608512"/>
          </a:xfrm>
        </p:spPr>
        <p:txBody>
          <a:bodyPr/>
          <a:lstStyle>
            <a:lvl1pPr algn="just">
              <a:defRPr/>
            </a:lvl1pPr>
            <a:lvl2pPr algn="just">
              <a:defRPr/>
            </a:lvl2pPr>
            <a:lvl3pPr algn="just">
              <a:defRPr/>
            </a:lvl3pPr>
            <a:lvl4pPr algn="just">
              <a:defRPr/>
            </a:lvl4pPr>
            <a:lvl5pPr algn="just">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4644008" y="111547"/>
            <a:ext cx="3486980" cy="365125"/>
          </a:xfrm>
        </p:spPr>
        <p:txBody>
          <a:bodyPr/>
          <a:lstStyle>
            <a:lvl1pPr algn="ctr">
              <a:defRPr sz="1800" b="1"/>
            </a:lvl1pPr>
          </a:lstStyle>
          <a:p>
            <a:r>
              <a:rPr lang="tr-TR" smtClean="0"/>
              <a:t>TÜRK DİLİ I</a:t>
            </a:r>
            <a:endParaRPr lang="tr-TR" dirty="0"/>
          </a:p>
        </p:txBody>
      </p:sp>
      <p:sp>
        <p:nvSpPr>
          <p:cNvPr id="5"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
        <p:nvSpPr>
          <p:cNvPr id="6"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27584" y="1268760"/>
            <a:ext cx="7560839"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827584" y="3068960"/>
            <a:ext cx="7560839" cy="2592288"/>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smtClean="0"/>
              <a:t>Asıl metin stillerini düzenlemek için tıklatın</a:t>
            </a:r>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tr-TR" smtClean="0"/>
              <a:t>TÜRK DİLİ I</a:t>
            </a:r>
            <a:endParaRPr lang="tr-TR" dirty="0"/>
          </a:p>
        </p:txBody>
      </p:sp>
      <p:sp>
        <p:nvSpPr>
          <p:cNvPr id="8" name="Rectangle 88"/>
          <p:cNvSpPr/>
          <p:nvPr userDrawn="1"/>
        </p:nvSpPr>
        <p:spPr>
          <a:xfrm>
            <a:off x="827584" y="2852936"/>
            <a:ext cx="756084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0"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
        <p:nvSpPr>
          <p:cNvPr id="11"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27584" y="1556791"/>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3"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4" name="Content Placeholder 8"/>
          <p:cNvSpPr>
            <a:spLocks noGrp="1"/>
          </p:cNvSpPr>
          <p:nvPr>
            <p:ph sz="quarter" idx="14"/>
          </p:nvPr>
        </p:nvSpPr>
        <p:spPr>
          <a:xfrm>
            <a:off x="4644008" y="1556792"/>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15" name="Date Placeholder 3"/>
          <p:cNvSpPr>
            <a:spLocks noGrp="1"/>
          </p:cNvSpPr>
          <p:nvPr>
            <p:ph type="dt" sz="half" idx="10"/>
          </p:nvPr>
        </p:nvSpPr>
        <p:spPr>
          <a:xfrm>
            <a:off x="4644008" y="111547"/>
            <a:ext cx="3486980" cy="365125"/>
          </a:xfrm>
        </p:spPr>
        <p:txBody>
          <a:bodyPr/>
          <a:lstStyle>
            <a:lvl1pPr algn="ctr">
              <a:defRPr sz="1800" b="1"/>
            </a:lvl1pPr>
          </a:lstStyle>
          <a:p>
            <a:r>
              <a:rPr lang="tr-TR" smtClean="0"/>
              <a:t>TÜRK DİLİ I</a:t>
            </a:r>
            <a:endParaRPr lang="tr-TR" dirty="0"/>
          </a:p>
        </p:txBody>
      </p:sp>
      <p:sp>
        <p:nvSpPr>
          <p:cNvPr id="8"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584" y="1484784"/>
            <a:ext cx="3641675"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Asıl metin stillerini düzenlemek için tıklatın</a:t>
            </a:r>
          </a:p>
        </p:txBody>
      </p:sp>
      <p:sp>
        <p:nvSpPr>
          <p:cNvPr id="4" name="Content Placeholder 3"/>
          <p:cNvSpPr>
            <a:spLocks noGrp="1"/>
          </p:cNvSpPr>
          <p:nvPr>
            <p:ph sz="half" idx="2"/>
          </p:nvPr>
        </p:nvSpPr>
        <p:spPr>
          <a:xfrm>
            <a:off x="827584" y="2132856"/>
            <a:ext cx="3633993"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5" name="Text Placeholder 4"/>
          <p:cNvSpPr>
            <a:spLocks noGrp="1"/>
          </p:cNvSpPr>
          <p:nvPr>
            <p:ph type="body" sz="quarter" idx="3"/>
          </p:nvPr>
        </p:nvSpPr>
        <p:spPr>
          <a:xfrm>
            <a:off x="4716016" y="1484785"/>
            <a:ext cx="3672407"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16016" y="2132856"/>
            <a:ext cx="3672408"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0" name="Date Placeholder 3"/>
          <p:cNvSpPr>
            <a:spLocks noGrp="1"/>
          </p:cNvSpPr>
          <p:nvPr>
            <p:ph type="dt" sz="half" idx="10"/>
          </p:nvPr>
        </p:nvSpPr>
        <p:spPr>
          <a:xfrm>
            <a:off x="4644008" y="111547"/>
            <a:ext cx="3486980" cy="365125"/>
          </a:xfrm>
        </p:spPr>
        <p:txBody>
          <a:bodyPr/>
          <a:lstStyle>
            <a:lvl1pPr algn="ctr">
              <a:defRPr sz="1800" b="1"/>
            </a:lvl1pPr>
          </a:lstStyle>
          <a:p>
            <a:r>
              <a:rPr lang="tr-TR" smtClean="0"/>
              <a:t>TÜRK DİLİ I</a:t>
            </a:r>
            <a:endParaRPr lang="tr-TR" dirty="0"/>
          </a:p>
        </p:txBody>
      </p:sp>
      <p:sp>
        <p:nvSpPr>
          <p:cNvPr id="12"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
        <p:nvSpPr>
          <p:cNvPr id="13"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4"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7"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a:p>
        </p:txBody>
      </p:sp>
      <p:sp>
        <p:nvSpPr>
          <p:cNvPr id="8"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9" name="Date Placeholder 3"/>
          <p:cNvSpPr>
            <a:spLocks noGrp="1"/>
          </p:cNvSpPr>
          <p:nvPr>
            <p:ph type="dt" sz="half" idx="10"/>
          </p:nvPr>
        </p:nvSpPr>
        <p:spPr>
          <a:xfrm>
            <a:off x="4644008" y="111547"/>
            <a:ext cx="3486980" cy="365125"/>
          </a:xfrm>
        </p:spPr>
        <p:txBody>
          <a:bodyPr/>
          <a:lstStyle>
            <a:lvl1pPr algn="ctr">
              <a:defRPr sz="1800" b="1"/>
            </a:lvl1pPr>
          </a:lstStyle>
          <a:p>
            <a:r>
              <a:rPr lang="tr-TR" smtClean="0"/>
              <a:t>TÜRK DİLİ I</a:t>
            </a:r>
            <a:endParaRPr lang="tr-TR" dirty="0"/>
          </a:p>
        </p:txBody>
      </p:sp>
      <p:sp>
        <p:nvSpPr>
          <p:cNvPr id="10"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6"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tr-TR" smtClean="0"/>
              <a:t>TÜRK DİLİ I</a:t>
            </a:r>
            <a:endParaRPr lang="tr-TR" dirty="0"/>
          </a:p>
        </p:txBody>
      </p:sp>
      <p:sp>
        <p:nvSpPr>
          <p:cNvPr id="8"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tr-TR" dirty="0" smtClean="0"/>
              <a:t>Çukurova Üniversitesi Türk Dili Bölümü</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7" name="Date Placeholder 3"/>
          <p:cNvSpPr>
            <a:spLocks noGrp="1"/>
          </p:cNvSpPr>
          <p:nvPr>
            <p:ph type="dt" sz="half" idx="10"/>
          </p:nvPr>
        </p:nvSpPr>
        <p:spPr>
          <a:xfrm>
            <a:off x="4644008" y="111547"/>
            <a:ext cx="3486980" cy="365125"/>
          </a:xfrm>
        </p:spPr>
        <p:txBody>
          <a:bodyPr/>
          <a:lstStyle>
            <a:lvl1pPr algn="ctr">
              <a:defRPr sz="1800" b="1"/>
            </a:lvl1pPr>
          </a:lstStyle>
          <a:p>
            <a:r>
              <a:rPr lang="tr-TR" smtClean="0"/>
              <a:t>TÜRK DİLİ I</a:t>
            </a:r>
            <a:endParaRPr lang="tr-TR"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tr-TR" dirty="0" smtClean="0"/>
              <a:t>Çukurova Üniversitesi Türk Dili Bölümü</a:t>
            </a:r>
          </a:p>
        </p:txBody>
      </p:sp>
      <p:sp>
        <p:nvSpPr>
          <p:cNvPr id="15" name="Date Placeholder 3"/>
          <p:cNvSpPr>
            <a:spLocks noGrp="1"/>
          </p:cNvSpPr>
          <p:nvPr>
            <p:ph type="dt" sz="half" idx="10"/>
          </p:nvPr>
        </p:nvSpPr>
        <p:spPr>
          <a:xfrm>
            <a:off x="4644008" y="111547"/>
            <a:ext cx="3486980" cy="365125"/>
          </a:xfrm>
        </p:spPr>
        <p:txBody>
          <a:bodyPr/>
          <a:lstStyle>
            <a:lvl1pPr algn="ctr">
              <a:defRPr sz="1800" b="1"/>
            </a:lvl1pPr>
          </a:lstStyle>
          <a:p>
            <a:r>
              <a:rPr lang="tr-TR" smtClean="0"/>
              <a:t>TÜRK DİLİ I</a:t>
            </a:r>
            <a:endParaRPr lang="tr-TR"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dirty="0"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796136" y="224492"/>
            <a:ext cx="2334852" cy="365125"/>
          </a:xfrm>
          <a:prstGeom prst="rect">
            <a:avLst/>
          </a:prstGeom>
        </p:spPr>
        <p:txBody>
          <a:bodyPr vert="horz" lIns="91440" tIns="45720" rIns="91440" bIns="45720" rtlCol="0" anchor="ctr"/>
          <a:lstStyle>
            <a:lvl1pPr algn="r">
              <a:defRPr sz="1200">
                <a:solidFill>
                  <a:srgbClr val="FEFEFE"/>
                </a:solidFill>
                <a:latin typeface="Calibri" pitchFamily="34" charset="0"/>
                <a:cs typeface="Calibri" pitchFamily="34" charset="0"/>
              </a:defRPr>
            </a:lvl1pPr>
          </a:lstStyle>
          <a:p>
            <a:r>
              <a:rPr lang="tr-TR" smtClean="0"/>
              <a:t>TÜRK DİLİ I</a:t>
            </a:r>
            <a:endParaRPr lang="tr-TR" dirty="0"/>
          </a:p>
        </p:txBody>
      </p:sp>
      <p:sp>
        <p:nvSpPr>
          <p:cNvPr id="5" name="Footer Placeholder 4"/>
          <p:cNvSpPr>
            <a:spLocks noGrp="1"/>
          </p:cNvSpPr>
          <p:nvPr>
            <p:ph type="ftr" sz="quarter" idx="3"/>
          </p:nvPr>
        </p:nvSpPr>
        <p:spPr>
          <a:xfrm>
            <a:off x="2555776" y="5852160"/>
            <a:ext cx="5587824" cy="365125"/>
          </a:xfrm>
          <a:prstGeom prst="rect">
            <a:avLst/>
          </a:prstGeom>
        </p:spPr>
        <p:txBody>
          <a:bodyPr vert="horz" lIns="91440" tIns="45720" rIns="91440" bIns="45720" rtlCol="0" anchor="ctr"/>
          <a:lstStyle>
            <a:lvl1pPr algn="r">
              <a:defRPr sz="1200">
                <a:solidFill>
                  <a:schemeClr val="accent1"/>
                </a:solidFill>
                <a:latin typeface="Calibri" pitchFamily="34" charset="0"/>
                <a:cs typeface="Calibri" pitchFamily="34" charset="0"/>
              </a:defRPr>
            </a:lvl1pPr>
          </a:lstStyle>
          <a:p>
            <a:r>
              <a:rPr lang="tr-TR" smtClean="0"/>
              <a:t>Çukurova Üniversitesi Türk Dili Bölümü</a:t>
            </a:r>
            <a:endParaRPr lang="tr-TR"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latin typeface="Calibri" pitchFamily="34" charset="0"/>
                <a:cs typeface="Calibri" pitchFamily="34" charset="0"/>
              </a:defRPr>
            </a:lvl1pPr>
          </a:lstStyle>
          <a:p>
            <a:fld id="{1BD32E9B-782C-495C-8D4F-D85C593FAEB2}"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hf hdr="0"/>
  <p:txStyles>
    <p:titleStyle>
      <a:lvl1pPr algn="l" defTabSz="914400" rtl="0" eaLnBrk="1" latinLnBrk="0" hangingPunct="1">
        <a:spcBef>
          <a:spcPct val="0"/>
        </a:spcBef>
        <a:buNone/>
        <a:defRPr sz="4000" kern="1200">
          <a:solidFill>
            <a:schemeClr val="accent1"/>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Calibri" pitchFamily="34" charset="0"/>
          <a:ea typeface="+mn-ea"/>
          <a:cs typeface="Calibri" pitchFamily="34"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Calibri" pitchFamily="34" charset="0"/>
          <a:ea typeface="+mn-ea"/>
          <a:cs typeface="Calibri" pitchFamily="34"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Calibri" pitchFamily="34" charset="0"/>
          <a:ea typeface="+mn-ea"/>
          <a:cs typeface="Calibri" pitchFamily="34"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Calibri" pitchFamily="34" charset="0"/>
          <a:ea typeface="+mn-ea"/>
          <a:cs typeface="Calibri" pitchFamily="34"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Calibri" pitchFamily="34" charset="0"/>
          <a:ea typeface="+mn-ea"/>
          <a:cs typeface="Calibri" pitchFamily="34"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Office_Word_Belgesi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r>
              <a:rPr lang="tr-TR" sz="2400" b="1" dirty="0">
                <a:ea typeface="Calibri" pitchFamily="34" charset="0"/>
              </a:rPr>
              <a:t>6.HAFTA</a:t>
            </a:r>
          </a:p>
          <a:p>
            <a:r>
              <a:rPr lang="tr-TR" sz="2400" b="1" dirty="0" smtClean="0">
                <a:solidFill>
                  <a:schemeClr val="accent2">
                    <a:lumMod val="60000"/>
                    <a:lumOff val="40000"/>
                  </a:schemeClr>
                </a:solidFill>
              </a:rPr>
              <a:t>SES </a:t>
            </a:r>
            <a:r>
              <a:rPr lang="tr-TR" sz="2400" b="1" dirty="0">
                <a:solidFill>
                  <a:schemeClr val="accent2">
                    <a:lumMod val="60000"/>
                    <a:lumOff val="40000"/>
                  </a:schemeClr>
                </a:solidFill>
              </a:rPr>
              <a:t>BİLGİSİ-I</a:t>
            </a:r>
          </a:p>
        </p:txBody>
      </p:sp>
      <p:sp>
        <p:nvSpPr>
          <p:cNvPr id="5" name="Unvan 4"/>
          <p:cNvSpPr>
            <a:spLocks noGrp="1"/>
          </p:cNvSpPr>
          <p:nvPr>
            <p:ph type="ctrTitle"/>
          </p:nvPr>
        </p:nvSpPr>
        <p:spPr/>
        <p:txBody>
          <a:bodyPr/>
          <a:lstStyle/>
          <a:p>
            <a:r>
              <a:rPr lang="tr-TR" dirty="0"/>
              <a:t>Türk Dili </a:t>
            </a:r>
            <a:r>
              <a:rPr lang="tr-TR" dirty="0" smtClean="0"/>
              <a:t>I</a:t>
            </a:r>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68004" y="281267"/>
            <a:ext cx="1240523" cy="1235561"/>
          </a:xfrm>
          <a:prstGeom prst="rect">
            <a:avLst/>
          </a:prstGeom>
        </p:spPr>
      </p:pic>
    </p:spTree>
    <p:extLst>
      <p:ext uri="{BB962C8B-B14F-4D97-AF65-F5344CB8AC3E}">
        <p14:creationId xmlns:p14="http://schemas.microsoft.com/office/powerpoint/2010/main" xmlns="" val="229314912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378280"/>
          </a:xfrm>
        </p:spPr>
        <p:txBody>
          <a:bodyPr>
            <a:normAutofit fontScale="90000"/>
          </a:bodyPr>
          <a:lstStyle/>
          <a:p>
            <a:r>
              <a:rPr lang="tr-TR" b="1" dirty="0"/>
              <a:t>SESLERİN SINIFLANDIRILMASI</a:t>
            </a:r>
            <a:endParaRPr lang="tr-TR" dirty="0"/>
          </a:p>
        </p:txBody>
      </p:sp>
      <p:sp>
        <p:nvSpPr>
          <p:cNvPr id="3" name="İçerik Yer Tutucusu 2"/>
          <p:cNvSpPr>
            <a:spLocks noGrp="1"/>
          </p:cNvSpPr>
          <p:nvPr>
            <p:ph idx="1"/>
          </p:nvPr>
        </p:nvSpPr>
        <p:spPr>
          <a:xfrm>
            <a:off x="827584" y="1142984"/>
            <a:ext cx="7560840" cy="5022320"/>
          </a:xfrm>
        </p:spPr>
        <p:txBody>
          <a:bodyPr>
            <a:normAutofit/>
          </a:bodyPr>
          <a:lstStyle/>
          <a:p>
            <a:pPr marL="68580" indent="0">
              <a:buNone/>
            </a:pPr>
            <a:r>
              <a:rPr lang="tr-TR" sz="2000" b="1" u="sng" dirty="0"/>
              <a:t>Ünlülerin Sınıflandırılması</a:t>
            </a:r>
          </a:p>
          <a:p>
            <a:r>
              <a:rPr lang="tr-TR" sz="2000" dirty="0" smtClean="0"/>
              <a:t>Türkçede </a:t>
            </a:r>
            <a:r>
              <a:rPr lang="tr-TR" sz="2000" i="1" dirty="0"/>
              <a:t>ağabey, baş üstüne, var olmak</a:t>
            </a:r>
            <a:r>
              <a:rPr lang="tr-TR" sz="2000" dirty="0"/>
              <a:t> gibi bazı sözcük veya sözcük gruplarında da söyleyişteki ses olaylarına bağlı olarak uzun telaffuzlar karşımıza çıkabilir. Dolayısıyla ağabey yerine </a:t>
            </a:r>
            <a:r>
              <a:rPr lang="tr-TR" sz="2000" b="1" i="1" u="sng" dirty="0"/>
              <a:t>a</a:t>
            </a:r>
            <a:r>
              <a:rPr lang="tr-TR" sz="2000" i="1" dirty="0"/>
              <a:t>bi (ses düşmesi), baş üstüne yerine </a:t>
            </a:r>
            <a:r>
              <a:rPr lang="tr-TR" sz="2000" b="1" i="1" u="sng" dirty="0" err="1"/>
              <a:t>ba</a:t>
            </a:r>
            <a:r>
              <a:rPr lang="tr-TR" sz="2000" i="1" dirty="0" err="1"/>
              <a:t>şüstüne</a:t>
            </a:r>
            <a:r>
              <a:rPr lang="tr-TR" sz="2000" i="1" dirty="0"/>
              <a:t> (ulama)</a:t>
            </a:r>
            <a:r>
              <a:rPr lang="tr-TR" sz="2000" dirty="0"/>
              <a:t> ve </a:t>
            </a:r>
            <a:r>
              <a:rPr lang="tr-TR" sz="2000" i="1" dirty="0"/>
              <a:t>var olmak </a:t>
            </a:r>
            <a:r>
              <a:rPr lang="tr-TR" sz="2000" dirty="0"/>
              <a:t>yerine </a:t>
            </a:r>
            <a:r>
              <a:rPr lang="tr-TR" sz="2000" b="1" i="1" u="sng" dirty="0" err="1"/>
              <a:t>va</a:t>
            </a:r>
            <a:r>
              <a:rPr lang="tr-TR" sz="2000" i="1" dirty="0" err="1"/>
              <a:t>rolmak</a:t>
            </a:r>
            <a:r>
              <a:rPr lang="tr-TR" sz="2000" i="1" dirty="0"/>
              <a:t> (ulama)</a:t>
            </a:r>
            <a:r>
              <a:rPr lang="tr-TR" sz="2000" dirty="0"/>
              <a:t> gibi örnekler sayıca az da olsa dilimizde karşımıza çıkar. </a:t>
            </a:r>
          </a:p>
          <a:p>
            <a:r>
              <a:rPr lang="tr-TR" sz="2000" dirty="0"/>
              <a:t>Özellikle “ğ” sesi kendinden önceki ünlüyü sanki uzun ünlüymüş gibi iki ses değerinde telaffuz ettirir ancak yazımda “ğ” sesini görürüz: </a:t>
            </a:r>
            <a:r>
              <a:rPr lang="tr-TR" sz="2000" i="1" dirty="0"/>
              <a:t>yağabilir-</a:t>
            </a:r>
            <a:r>
              <a:rPr lang="tr-TR" sz="2000" i="1" dirty="0" err="1"/>
              <a:t>yaabilir</a:t>
            </a:r>
            <a:r>
              <a:rPr lang="tr-TR" sz="2000" i="1" dirty="0"/>
              <a:t>, bayağı-</a:t>
            </a:r>
            <a:r>
              <a:rPr lang="tr-TR" sz="2000" i="1" dirty="0" err="1"/>
              <a:t>bayaa</a:t>
            </a:r>
            <a:r>
              <a:rPr lang="tr-TR" sz="2000" i="1" dirty="0"/>
              <a:t>, bağlamak-</a:t>
            </a:r>
            <a:r>
              <a:rPr lang="tr-TR" sz="2000" i="1" dirty="0" err="1"/>
              <a:t>baalamak</a:t>
            </a:r>
            <a:r>
              <a:rPr lang="tr-TR" sz="2000" i="1" dirty="0"/>
              <a:t>, </a:t>
            </a:r>
            <a:r>
              <a:rPr lang="tr-TR" sz="2000" i="1" dirty="0" smtClean="0"/>
              <a:t>dağılmak-</a:t>
            </a:r>
            <a:r>
              <a:rPr lang="tr-TR" sz="2000" i="1" dirty="0" err="1" smtClean="0"/>
              <a:t>daalmak</a:t>
            </a:r>
            <a:r>
              <a:rPr lang="tr-TR" sz="2000" i="1" dirty="0" smtClean="0"/>
              <a:t> vb.</a:t>
            </a:r>
            <a:endParaRPr lang="tr-TR" sz="2000"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10</a:t>
            </a:fld>
            <a:endParaRPr lang="tr-TR"/>
          </a:p>
        </p:txBody>
      </p:sp>
    </p:spTree>
    <p:extLst>
      <p:ext uri="{BB962C8B-B14F-4D97-AF65-F5344CB8AC3E}">
        <p14:creationId xmlns:p14="http://schemas.microsoft.com/office/powerpoint/2010/main" xmlns="" val="2935365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SESLERİN SINIFLANDIRILMASI</a:t>
            </a:r>
            <a:endParaRPr lang="tr-TR" dirty="0"/>
          </a:p>
        </p:txBody>
      </p:sp>
      <p:sp>
        <p:nvSpPr>
          <p:cNvPr id="3" name="İçerik Yer Tutucusu 2"/>
          <p:cNvSpPr>
            <a:spLocks noGrp="1"/>
          </p:cNvSpPr>
          <p:nvPr>
            <p:ph idx="1"/>
          </p:nvPr>
        </p:nvSpPr>
        <p:spPr/>
        <p:txBody>
          <a:bodyPr/>
          <a:lstStyle/>
          <a:p>
            <a:r>
              <a:rPr lang="tr-TR" b="1" dirty="0"/>
              <a:t>UYARI: </a:t>
            </a:r>
            <a:r>
              <a:rPr lang="tr-TR" dirty="0"/>
              <a:t>Ünlülerin üzerindeki şapka işareti yazımda bütün uzun ünlüleri göstermek için kullanılmaz. Özellikle yazımı aynı söyleyişi ve anlamı farklı sözcükleri ayırt etmek (adet-âdet, hala-hâlâ, şura-şûra, yar-yâr vb.) için ve yabancı kökenli sözcüklerde bulunan ve </a:t>
            </a:r>
            <a:r>
              <a:rPr lang="tr-TR" dirty="0" smtClean="0"/>
              <a:t>kalın, </a:t>
            </a:r>
            <a:r>
              <a:rPr lang="tr-TR" dirty="0"/>
              <a:t>uzun “a” sesiyle aynı hecede bulunup ince söylenen “k” sesini doğru telaffuz etmek için “a” sesi şapkalı </a:t>
            </a:r>
            <a:r>
              <a:rPr lang="tr-TR" dirty="0" smtClean="0"/>
              <a:t>yazılır. </a:t>
            </a:r>
            <a:r>
              <a:rPr lang="tr-TR" dirty="0"/>
              <a:t>(kâğıt, hikâye, şikâyet, mekân, kâinat, kâkül, vekâlet vb</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11</a:t>
            </a:fld>
            <a:endParaRPr lang="tr-TR"/>
          </a:p>
        </p:txBody>
      </p:sp>
    </p:spTree>
    <p:extLst>
      <p:ext uri="{BB962C8B-B14F-4D97-AF65-F5344CB8AC3E}">
        <p14:creationId xmlns:p14="http://schemas.microsoft.com/office/powerpoint/2010/main" xmlns="" val="28844823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SESLERİN SINIFLANDIRILMASI</a:t>
            </a:r>
            <a:endParaRPr lang="tr-TR" dirty="0"/>
          </a:p>
        </p:txBody>
      </p:sp>
      <p:sp>
        <p:nvSpPr>
          <p:cNvPr id="3" name="İçerik Yer Tutucusu 2"/>
          <p:cNvSpPr>
            <a:spLocks noGrp="1"/>
          </p:cNvSpPr>
          <p:nvPr>
            <p:ph idx="1"/>
          </p:nvPr>
        </p:nvSpPr>
        <p:spPr>
          <a:xfrm>
            <a:off x="827584" y="1572383"/>
            <a:ext cx="7560840" cy="4608512"/>
          </a:xfrm>
        </p:spPr>
        <p:txBody>
          <a:bodyPr/>
          <a:lstStyle/>
          <a:p>
            <a:r>
              <a:rPr lang="tr-TR" dirty="0"/>
              <a:t>Aşağıdaki </a:t>
            </a:r>
            <a:r>
              <a:rPr lang="tr-TR" dirty="0" smtClean="0"/>
              <a:t>tablo, </a:t>
            </a:r>
            <a:r>
              <a:rPr lang="tr-TR" dirty="0"/>
              <a:t>ünlülerin sınıflandırılmasını daha kısa yoldan öğrenmemize yardımcı olabilir:</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12</a:t>
            </a:fld>
            <a:endParaRPr lang="tr-TR"/>
          </a:p>
        </p:txBody>
      </p:sp>
      <p:pic>
        <p:nvPicPr>
          <p:cNvPr id="7"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3648" y="2428868"/>
            <a:ext cx="9433048" cy="24288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2214926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SESLERİN SINIFLANDIRILMASI</a:t>
            </a:r>
            <a:endParaRPr lang="tr-TR" dirty="0"/>
          </a:p>
        </p:txBody>
      </p:sp>
      <p:sp>
        <p:nvSpPr>
          <p:cNvPr id="3" name="İçerik Yer Tutucusu 2"/>
          <p:cNvSpPr>
            <a:spLocks noGrp="1"/>
          </p:cNvSpPr>
          <p:nvPr>
            <p:ph idx="1"/>
          </p:nvPr>
        </p:nvSpPr>
        <p:spPr/>
        <p:txBody>
          <a:bodyPr/>
          <a:lstStyle/>
          <a:p>
            <a:r>
              <a:rPr lang="tr-TR" b="1" dirty="0"/>
              <a:t>Bu tabloya göre her ünlünün en az üç özelliği vardır:</a:t>
            </a:r>
            <a:endParaRPr lang="tr-TR" dirty="0"/>
          </a:p>
          <a:p>
            <a:r>
              <a:rPr lang="tr-TR" dirty="0"/>
              <a:t>a: kalın, düz, geniş</a:t>
            </a:r>
          </a:p>
          <a:p>
            <a:r>
              <a:rPr lang="tr-TR" dirty="0"/>
              <a:t>u: kalın, yuvarlak, dar</a:t>
            </a:r>
          </a:p>
          <a:p>
            <a:r>
              <a:rPr lang="tr-TR" dirty="0" smtClean="0"/>
              <a:t>  i</a:t>
            </a:r>
            <a:r>
              <a:rPr lang="tr-TR" dirty="0"/>
              <a:t>: ince, düz, dar </a:t>
            </a:r>
          </a:p>
          <a:p>
            <a:pPr marL="68580" indent="0">
              <a:buNone/>
            </a:pPr>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13</a:t>
            </a:fld>
            <a:endParaRPr lang="tr-TR"/>
          </a:p>
        </p:txBody>
      </p:sp>
    </p:spTree>
    <p:extLst>
      <p:ext uri="{BB962C8B-B14F-4D97-AF65-F5344CB8AC3E}">
        <p14:creationId xmlns:p14="http://schemas.microsoft.com/office/powerpoint/2010/main" xmlns="" val="12382186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378280"/>
          </a:xfrm>
        </p:spPr>
        <p:txBody>
          <a:bodyPr>
            <a:normAutofit fontScale="90000"/>
          </a:bodyPr>
          <a:lstStyle/>
          <a:p>
            <a:r>
              <a:rPr lang="tr-TR" b="1" dirty="0"/>
              <a:t>SESLERİN SINIFLANDIRILMASI</a:t>
            </a:r>
            <a:endParaRPr lang="tr-TR" dirty="0"/>
          </a:p>
        </p:txBody>
      </p:sp>
      <p:sp>
        <p:nvSpPr>
          <p:cNvPr id="3" name="İçerik Yer Tutucusu 2"/>
          <p:cNvSpPr>
            <a:spLocks noGrp="1"/>
          </p:cNvSpPr>
          <p:nvPr>
            <p:ph idx="1"/>
          </p:nvPr>
        </p:nvSpPr>
        <p:spPr>
          <a:xfrm>
            <a:off x="827584" y="1142984"/>
            <a:ext cx="7560840" cy="5022320"/>
          </a:xfrm>
        </p:spPr>
        <p:txBody>
          <a:bodyPr/>
          <a:lstStyle/>
          <a:p>
            <a:pPr marL="365760" lvl="1" indent="0">
              <a:buNone/>
            </a:pPr>
            <a:r>
              <a:rPr lang="tr-TR" sz="2400" b="1" u="sng" dirty="0"/>
              <a:t>Ünsüzlerin </a:t>
            </a:r>
            <a:r>
              <a:rPr lang="tr-TR" sz="2400" b="1" u="sng" dirty="0" smtClean="0"/>
              <a:t>Sınıflandırılması</a:t>
            </a:r>
            <a:endParaRPr lang="tr-TR" dirty="0"/>
          </a:p>
          <a:p>
            <a:pPr marL="68580" indent="0">
              <a:buNone/>
            </a:pPr>
            <a:r>
              <a:rPr lang="tr-TR" dirty="0"/>
              <a:t>Ünsüzler;  üç ana başlıkta sınıflandırılır: </a:t>
            </a:r>
          </a:p>
          <a:p>
            <a:pPr marL="685800" lvl="2" indent="0">
              <a:buNone/>
            </a:pPr>
            <a:endParaRPr lang="tr-TR" dirty="0"/>
          </a:p>
          <a:p>
            <a:pPr marL="685800" lvl="2" indent="0">
              <a:buNone/>
            </a:pPr>
            <a:r>
              <a:rPr lang="tr-TR" sz="2400" dirty="0"/>
              <a:t>1)Boğumlanmalarına (çıkak) göre</a:t>
            </a:r>
          </a:p>
          <a:p>
            <a:pPr marL="685800" lvl="2" indent="0">
              <a:buNone/>
            </a:pPr>
            <a:endParaRPr lang="tr-TR" sz="2400" dirty="0"/>
          </a:p>
          <a:p>
            <a:pPr marL="685800" lvl="2" indent="0">
              <a:buNone/>
            </a:pPr>
            <a:r>
              <a:rPr lang="tr-TR" sz="2400" dirty="0"/>
              <a:t>2)Sürekli söylenip söylenmeyeceğine göre </a:t>
            </a:r>
          </a:p>
          <a:p>
            <a:pPr marL="685800" lvl="2" indent="0">
              <a:buNone/>
            </a:pPr>
            <a:endParaRPr lang="tr-TR" sz="2400" dirty="0"/>
          </a:p>
          <a:p>
            <a:pPr marL="685800" lvl="2" indent="0">
              <a:buNone/>
            </a:pPr>
            <a:r>
              <a:rPr lang="tr-TR" sz="2400" dirty="0"/>
              <a:t>3)Yumuşak ve sert oluşlarına </a:t>
            </a:r>
            <a:r>
              <a:rPr lang="tr-TR" sz="2400" dirty="0" smtClean="0"/>
              <a:t>göre</a:t>
            </a:r>
            <a:endParaRPr lang="tr-TR" sz="2400" dirty="0"/>
          </a:p>
          <a:p>
            <a:pPr marL="68580" indent="0">
              <a:buNone/>
            </a:pPr>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14</a:t>
            </a:fld>
            <a:endParaRPr lang="tr-TR"/>
          </a:p>
        </p:txBody>
      </p:sp>
    </p:spTree>
    <p:extLst>
      <p:ext uri="{BB962C8B-B14F-4D97-AF65-F5344CB8AC3E}">
        <p14:creationId xmlns:p14="http://schemas.microsoft.com/office/powerpoint/2010/main" xmlns="" val="39271087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SESLERİN SINIFLANDIRILMASI</a:t>
            </a:r>
            <a:endParaRPr lang="tr-TR" dirty="0"/>
          </a:p>
        </p:txBody>
      </p:sp>
      <p:sp>
        <p:nvSpPr>
          <p:cNvPr id="3" name="İçerik Yer Tutucusu 2"/>
          <p:cNvSpPr>
            <a:spLocks noGrp="1"/>
          </p:cNvSpPr>
          <p:nvPr>
            <p:ph idx="1"/>
          </p:nvPr>
        </p:nvSpPr>
        <p:spPr>
          <a:xfrm>
            <a:off x="251520" y="1556792"/>
            <a:ext cx="8136904" cy="4608512"/>
          </a:xfrm>
        </p:spPr>
        <p:txBody>
          <a:bodyPr/>
          <a:lstStyle/>
          <a:p>
            <a:pPr marL="685800" lvl="2" indent="0">
              <a:buNone/>
            </a:pPr>
            <a:r>
              <a:rPr lang="tr-TR" b="1" dirty="0" smtClean="0"/>
              <a:t>       1</a:t>
            </a:r>
            <a:r>
              <a:rPr lang="tr-TR" b="1" dirty="0"/>
              <a:t>) Boğumlanmalarına (çıkak) göre:</a:t>
            </a:r>
            <a:endParaRPr lang="tr-TR" sz="2400" dirty="0"/>
          </a:p>
          <a:p>
            <a:pPr lvl="3"/>
            <a:r>
              <a:rPr lang="tr-TR" b="1" i="1" dirty="0"/>
              <a:t>Dudak ünsüzleri:</a:t>
            </a:r>
            <a:r>
              <a:rPr lang="tr-TR" i="1" dirty="0"/>
              <a:t> </a:t>
            </a:r>
            <a:r>
              <a:rPr lang="tr-TR" dirty="0"/>
              <a:t>Dudakların birbirine dokunmasıyla çıkar: b, m, p </a:t>
            </a:r>
            <a:endParaRPr lang="tr-TR" sz="2000" dirty="0"/>
          </a:p>
          <a:p>
            <a:pPr lvl="3"/>
            <a:r>
              <a:rPr lang="tr-TR" b="1" i="1" dirty="0"/>
              <a:t>Diş-dudak ünsüzleri:</a:t>
            </a:r>
            <a:r>
              <a:rPr lang="tr-TR" dirty="0"/>
              <a:t> Üst dişlerin alt dudağa dokunmasıyla çıkar: f, v</a:t>
            </a:r>
            <a:endParaRPr lang="tr-TR" sz="2000" dirty="0"/>
          </a:p>
          <a:p>
            <a:pPr lvl="3"/>
            <a:r>
              <a:rPr lang="tr-TR" b="1" i="1" dirty="0"/>
              <a:t>Diş ünsüzleri:</a:t>
            </a:r>
            <a:r>
              <a:rPr lang="tr-TR" i="1" dirty="0"/>
              <a:t> </a:t>
            </a:r>
            <a:r>
              <a:rPr lang="tr-TR" dirty="0"/>
              <a:t>Dil ucunun üst dişlere yaklaşmasıyla veya dokunmasıyla </a:t>
            </a:r>
            <a:r>
              <a:rPr lang="tr-TR" dirty="0" smtClean="0"/>
              <a:t>çıkar: c</a:t>
            </a:r>
            <a:r>
              <a:rPr lang="tr-TR" dirty="0"/>
              <a:t>, ç, d, j, l, n, r, s, ş, t, z</a:t>
            </a:r>
            <a:endParaRPr lang="tr-TR" sz="2000" dirty="0"/>
          </a:p>
          <a:p>
            <a:pPr lvl="3"/>
            <a:r>
              <a:rPr lang="tr-TR" b="1" i="1" dirty="0"/>
              <a:t>Damak ünsüzleri:</a:t>
            </a:r>
            <a:r>
              <a:rPr lang="tr-TR" dirty="0"/>
              <a:t> Dilin orta kısmının ön damağa ya da dil kökünün art damağa yaklaşmasıyla </a:t>
            </a:r>
            <a:r>
              <a:rPr lang="tr-TR" dirty="0" smtClean="0"/>
              <a:t>çıkar: g</a:t>
            </a:r>
            <a:r>
              <a:rPr lang="tr-TR" dirty="0"/>
              <a:t>, ğ, k, y</a:t>
            </a:r>
            <a:endParaRPr lang="tr-TR" sz="2000" dirty="0"/>
          </a:p>
          <a:p>
            <a:pPr lvl="3"/>
            <a:r>
              <a:rPr lang="tr-TR" b="1" i="1" dirty="0"/>
              <a:t>Gırtlak ünsüzleri:</a:t>
            </a:r>
            <a:r>
              <a:rPr lang="tr-TR" dirty="0"/>
              <a:t> Bu ses, ciğerlerden gelen havanın ses tellerine çarpmasından ve ağızda hiç bir engele uğramadan çıkmasıyla oluşur. Türkçede gırtlak ünsüzü olarak sadece h sesi vardır. </a:t>
            </a:r>
            <a:endParaRPr lang="tr-TR" sz="2000"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15</a:t>
            </a:fld>
            <a:endParaRPr lang="tr-TR"/>
          </a:p>
        </p:txBody>
      </p:sp>
    </p:spTree>
    <p:extLst>
      <p:ext uri="{BB962C8B-B14F-4D97-AF65-F5344CB8AC3E}">
        <p14:creationId xmlns:p14="http://schemas.microsoft.com/office/powerpoint/2010/main" xmlns="" val="397380920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SESLERİN SINIFLANDIRILMASI</a:t>
            </a:r>
            <a:endParaRPr lang="tr-TR" dirty="0"/>
          </a:p>
        </p:txBody>
      </p:sp>
      <p:sp>
        <p:nvSpPr>
          <p:cNvPr id="3" name="İçerik Yer Tutucusu 2"/>
          <p:cNvSpPr>
            <a:spLocks noGrp="1"/>
          </p:cNvSpPr>
          <p:nvPr>
            <p:ph idx="1"/>
          </p:nvPr>
        </p:nvSpPr>
        <p:spPr>
          <a:xfrm>
            <a:off x="323528" y="1556792"/>
            <a:ext cx="8064896" cy="4608512"/>
          </a:xfrm>
        </p:spPr>
        <p:txBody>
          <a:bodyPr/>
          <a:lstStyle/>
          <a:p>
            <a:pPr marL="685800" lvl="2" indent="0">
              <a:buNone/>
            </a:pPr>
            <a:r>
              <a:rPr lang="tr-TR" b="1" dirty="0"/>
              <a:t>2) Sürekli söylenip söylenmeyeceğine göre: </a:t>
            </a:r>
            <a:r>
              <a:rPr lang="tr-TR" dirty="0"/>
              <a:t>Ünsüzlerin söylenirken ses yolunun kapanmasına veya sürekli açık olmasına göre sınıflandırılmasıdır. Ünsüzler söylenirken ses yolu kapanıyorsa süreksiz, sürekli açık kalıyorsa sürekli ünsüzler adını alır. Bunu belirlemek için ünsüzün başına bir ünlü getirilir. Ak, süt, iç seslerini söylerken ses yolu tıkanmaktadır. </a:t>
            </a:r>
            <a:r>
              <a:rPr lang="tr-TR" dirty="0" err="1"/>
              <a:t>Özzzzzzzzz</a:t>
            </a:r>
            <a:r>
              <a:rPr lang="tr-TR" dirty="0"/>
              <a:t>, </a:t>
            </a:r>
            <a:r>
              <a:rPr lang="tr-TR" dirty="0" err="1"/>
              <a:t>elllllllll</a:t>
            </a:r>
            <a:r>
              <a:rPr lang="tr-TR" dirty="0"/>
              <a:t>, </a:t>
            </a:r>
            <a:r>
              <a:rPr lang="tr-TR" dirty="0" err="1"/>
              <a:t>offffff</a:t>
            </a:r>
            <a:r>
              <a:rPr lang="tr-TR" dirty="0"/>
              <a:t> seslerini söylerken ses yolu açık kalmaktadır. Bu özelliğine göre ünsüzler ikiye ayrılır:</a:t>
            </a:r>
            <a:endParaRPr lang="tr-TR" sz="2800" dirty="0"/>
          </a:p>
          <a:p>
            <a:pPr lvl="3"/>
            <a:r>
              <a:rPr lang="tr-TR" b="1" i="1" dirty="0"/>
              <a:t>Sürekli ünsüzler: </a:t>
            </a:r>
            <a:r>
              <a:rPr lang="tr-TR" dirty="0"/>
              <a:t>f, ğ, h, j, l, m, n, r, s, ş, v, y, z</a:t>
            </a:r>
            <a:endParaRPr lang="tr-TR" sz="2800" dirty="0"/>
          </a:p>
          <a:p>
            <a:pPr lvl="3"/>
            <a:r>
              <a:rPr lang="tr-TR" b="1" i="1" dirty="0"/>
              <a:t>Süreksiz ünsüzler:</a:t>
            </a:r>
            <a:r>
              <a:rPr lang="tr-TR" dirty="0"/>
              <a:t> b, c, ç, d, g, k, p, t, c</a:t>
            </a:r>
            <a:endParaRPr lang="tr-TR" sz="20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16</a:t>
            </a:fld>
            <a:endParaRPr lang="tr-TR"/>
          </a:p>
        </p:txBody>
      </p:sp>
    </p:spTree>
    <p:extLst>
      <p:ext uri="{BB962C8B-B14F-4D97-AF65-F5344CB8AC3E}">
        <p14:creationId xmlns:p14="http://schemas.microsoft.com/office/powerpoint/2010/main" xmlns="" val="9120884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SESLERİN SINIFLANDIRILMASI</a:t>
            </a:r>
            <a:endParaRPr lang="tr-TR" dirty="0"/>
          </a:p>
        </p:txBody>
      </p:sp>
      <p:sp>
        <p:nvSpPr>
          <p:cNvPr id="3" name="İçerik Yer Tutucusu 2"/>
          <p:cNvSpPr>
            <a:spLocks noGrp="1"/>
          </p:cNvSpPr>
          <p:nvPr>
            <p:ph idx="1"/>
          </p:nvPr>
        </p:nvSpPr>
        <p:spPr>
          <a:xfrm>
            <a:off x="395536" y="1556792"/>
            <a:ext cx="7992888" cy="4608512"/>
          </a:xfrm>
        </p:spPr>
        <p:txBody>
          <a:bodyPr/>
          <a:lstStyle/>
          <a:p>
            <a:pPr marL="685800" lvl="2" indent="0">
              <a:buNone/>
            </a:pPr>
            <a:r>
              <a:rPr lang="tr-TR" b="1" dirty="0"/>
              <a:t>3) Yumuşak ve sert oluşlarına göre: </a:t>
            </a:r>
            <a:r>
              <a:rPr lang="tr-TR" dirty="0"/>
              <a:t>Ünsüzler ses tellerinde titreşime uğrayıp uğramadığına göre yumuşak (tonlu) ve sert (</a:t>
            </a:r>
            <a:r>
              <a:rPr lang="tr-TR" dirty="0" err="1"/>
              <a:t>tonsuz</a:t>
            </a:r>
            <a:r>
              <a:rPr lang="tr-TR" dirty="0"/>
              <a:t>) olmak üzere ikiye ayrılır:</a:t>
            </a:r>
          </a:p>
          <a:p>
            <a:pPr marL="685800" lvl="2" indent="0">
              <a:buNone/>
            </a:pPr>
            <a:r>
              <a:rPr lang="tr-TR" b="1" dirty="0"/>
              <a:t>Yumuşak ünsüzler</a:t>
            </a:r>
            <a:r>
              <a:rPr lang="tr-TR" dirty="0"/>
              <a:t>, ses tellerinin titreşmesiyle oluşan ünsüzlerdir: b, c, d, g, ğ, j, l, m, n, r, v, y, z</a:t>
            </a:r>
          </a:p>
          <a:p>
            <a:pPr marL="685800" lvl="2" indent="0">
              <a:buNone/>
            </a:pPr>
            <a:r>
              <a:rPr lang="tr-TR" b="1" dirty="0"/>
              <a:t>Sert ünsüzler, </a:t>
            </a:r>
            <a:r>
              <a:rPr lang="tr-TR" dirty="0"/>
              <a:t>ses telleri titreşmeden oluşan ünsüzlerdir: f, s, t, k, ç, ş h, p </a:t>
            </a:r>
            <a:r>
              <a:rPr lang="tr-TR" dirty="0" smtClean="0"/>
              <a:t>(Fıstıkçı </a:t>
            </a:r>
            <a:r>
              <a:rPr lang="tr-TR" dirty="0"/>
              <a:t>Ş</a:t>
            </a:r>
            <a:r>
              <a:rPr lang="tr-TR" dirty="0" smtClean="0"/>
              <a:t>ahap</a:t>
            </a:r>
            <a:r>
              <a:rPr lang="tr-TR" dirty="0"/>
              <a:t>)</a:t>
            </a:r>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17</a:t>
            </a:fld>
            <a:endParaRPr lang="tr-TR"/>
          </a:p>
        </p:txBody>
      </p:sp>
    </p:spTree>
    <p:extLst>
      <p:ext uri="{BB962C8B-B14F-4D97-AF65-F5344CB8AC3E}">
        <p14:creationId xmlns:p14="http://schemas.microsoft.com/office/powerpoint/2010/main" xmlns="" val="122431100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449718"/>
          </a:xfrm>
        </p:spPr>
        <p:txBody>
          <a:bodyPr>
            <a:normAutofit fontScale="90000"/>
          </a:bodyPr>
          <a:lstStyle/>
          <a:p>
            <a:r>
              <a:rPr lang="tr-TR" dirty="0" smtClean="0"/>
              <a:t>   SES </a:t>
            </a:r>
            <a:r>
              <a:rPr lang="tr-TR" dirty="0" smtClean="0"/>
              <a:t>UYUMLARI</a:t>
            </a:r>
            <a:endParaRPr lang="tr-TR" dirty="0"/>
          </a:p>
        </p:txBody>
      </p:sp>
      <p:sp>
        <p:nvSpPr>
          <p:cNvPr id="3" name="İçerik Yer Tutucusu 2"/>
          <p:cNvSpPr>
            <a:spLocks noGrp="1"/>
          </p:cNvSpPr>
          <p:nvPr>
            <p:ph idx="1"/>
          </p:nvPr>
        </p:nvSpPr>
        <p:spPr>
          <a:xfrm>
            <a:off x="827584" y="1214422"/>
            <a:ext cx="7560840" cy="4950882"/>
          </a:xfrm>
        </p:spPr>
        <p:txBody>
          <a:bodyPr/>
          <a:lstStyle/>
          <a:p>
            <a:pPr>
              <a:buNone/>
            </a:pPr>
            <a:r>
              <a:rPr lang="tr-TR" sz="2000" dirty="0" smtClean="0"/>
              <a:t>     Dilimizde </a:t>
            </a:r>
            <a:r>
              <a:rPr lang="tr-TR" sz="2000" dirty="0"/>
              <a:t>bir sözcüğü oluşturan seslerin kendinden </a:t>
            </a:r>
            <a:r>
              <a:rPr lang="tr-TR" sz="2000" dirty="0" smtClean="0"/>
              <a:t>önce gelen </a:t>
            </a:r>
            <a:r>
              <a:rPr lang="tr-TR" sz="2000" dirty="0"/>
              <a:t>seslerin özelliklerine uygun bir şekle bürünmesidir. </a:t>
            </a:r>
          </a:p>
          <a:p>
            <a:r>
              <a:rPr lang="tr-TR" sz="2000" dirty="0"/>
              <a:t>Türkçede başlıca üç ses uyumundan bahsedebiliriz</a:t>
            </a:r>
            <a:r>
              <a:rPr lang="tr-TR" sz="2000" dirty="0" smtClean="0"/>
              <a:t>:</a:t>
            </a:r>
            <a:endParaRPr lang="tr-TR" sz="2000" dirty="0"/>
          </a:p>
          <a:p>
            <a:pPr marL="68580" indent="0">
              <a:buNone/>
            </a:pPr>
            <a:r>
              <a:rPr lang="tr-TR" sz="2000" b="1" dirty="0" smtClean="0"/>
              <a:t>    </a:t>
            </a:r>
          </a:p>
          <a:p>
            <a:pPr marL="68580" indent="0">
              <a:buNone/>
            </a:pPr>
            <a:r>
              <a:rPr lang="tr-TR" sz="2000" b="1" dirty="0" smtClean="0"/>
              <a:t> </a:t>
            </a:r>
            <a:r>
              <a:rPr lang="tr-TR" sz="2000" b="1" dirty="0" smtClean="0"/>
              <a:t>   </a:t>
            </a:r>
            <a:r>
              <a:rPr lang="tr-TR" sz="2000" b="1" dirty="0" smtClean="0"/>
              <a:t> 1</a:t>
            </a:r>
            <a:r>
              <a:rPr lang="tr-TR" sz="2000" b="1" dirty="0"/>
              <a:t>) Büyük Ünlü (önlük-artlık veya </a:t>
            </a:r>
            <a:r>
              <a:rPr lang="tr-TR" sz="2000" b="1" dirty="0" smtClean="0"/>
              <a:t>kalınlık-incelik</a:t>
            </a:r>
            <a:r>
              <a:rPr lang="tr-TR" sz="2000" b="1" dirty="0"/>
              <a:t>) Uyumu</a:t>
            </a:r>
          </a:p>
          <a:p>
            <a:pPr marL="68580" indent="0">
              <a:buNone/>
            </a:pPr>
            <a:endParaRPr lang="tr-TR" sz="2000" b="1" dirty="0"/>
          </a:p>
          <a:p>
            <a:pPr marL="68580" indent="0">
              <a:buNone/>
            </a:pPr>
            <a:r>
              <a:rPr lang="tr-TR" sz="2000" b="1" dirty="0" smtClean="0"/>
              <a:t>     2</a:t>
            </a:r>
            <a:r>
              <a:rPr lang="tr-TR" sz="2000" b="1" dirty="0"/>
              <a:t>) Küçük Ünlü (düzlük-yuvarlaklık) Uyumu</a:t>
            </a:r>
            <a:endParaRPr lang="tr-TR" sz="2000" dirty="0"/>
          </a:p>
          <a:p>
            <a:pPr marL="68580" indent="0">
              <a:buNone/>
            </a:pPr>
            <a:endParaRPr lang="tr-TR" sz="2000" dirty="0"/>
          </a:p>
          <a:p>
            <a:pPr marL="68580" indent="0">
              <a:buNone/>
            </a:pPr>
            <a:r>
              <a:rPr lang="tr-TR" sz="2000" b="1" dirty="0" smtClean="0"/>
              <a:t>     3</a:t>
            </a:r>
            <a:r>
              <a:rPr lang="tr-TR" sz="2000" b="1" dirty="0"/>
              <a:t>) Ünsüz (sertlik-yumuşaklık) </a:t>
            </a:r>
            <a:r>
              <a:rPr lang="tr-TR" sz="2000" b="1" dirty="0" smtClean="0"/>
              <a:t>Uyumu</a:t>
            </a:r>
            <a:endParaRPr lang="tr-TR" sz="2000"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18</a:t>
            </a:fld>
            <a:endParaRPr lang="tr-TR"/>
          </a:p>
        </p:txBody>
      </p:sp>
    </p:spTree>
    <p:extLst>
      <p:ext uri="{BB962C8B-B14F-4D97-AF65-F5344CB8AC3E}">
        <p14:creationId xmlns:p14="http://schemas.microsoft.com/office/powerpoint/2010/main" xmlns="" val="176307436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378280"/>
          </a:xfrm>
        </p:spPr>
        <p:txBody>
          <a:bodyPr>
            <a:normAutofit fontScale="90000"/>
          </a:bodyPr>
          <a:lstStyle/>
          <a:p>
            <a:r>
              <a:rPr lang="tr-TR" dirty="0" smtClean="0"/>
              <a:t>   </a:t>
            </a:r>
            <a:r>
              <a:rPr lang="tr-TR" dirty="0" smtClean="0"/>
              <a:t> SES </a:t>
            </a:r>
            <a:r>
              <a:rPr lang="tr-TR" dirty="0"/>
              <a:t>UYUMLARI</a:t>
            </a:r>
          </a:p>
        </p:txBody>
      </p:sp>
      <p:sp>
        <p:nvSpPr>
          <p:cNvPr id="3" name="İçerik Yer Tutucusu 2"/>
          <p:cNvSpPr>
            <a:spLocks noGrp="1"/>
          </p:cNvSpPr>
          <p:nvPr>
            <p:ph idx="1"/>
          </p:nvPr>
        </p:nvSpPr>
        <p:spPr>
          <a:xfrm>
            <a:off x="500034" y="1556792"/>
            <a:ext cx="7888390" cy="4608512"/>
          </a:xfrm>
        </p:spPr>
        <p:txBody>
          <a:bodyPr/>
          <a:lstStyle/>
          <a:p>
            <a:pPr marL="685800" lvl="2" indent="0">
              <a:buNone/>
            </a:pPr>
            <a:r>
              <a:rPr lang="tr-TR" sz="2400" b="1" dirty="0" smtClean="0"/>
              <a:t> 1)Büyük </a:t>
            </a:r>
            <a:r>
              <a:rPr lang="tr-TR" sz="2400" b="1" dirty="0"/>
              <a:t>Ünlü (önlük-artlık veya </a:t>
            </a:r>
            <a:r>
              <a:rPr lang="tr-TR" sz="2400" b="1" dirty="0" smtClean="0"/>
              <a:t>kalınlık-incelik</a:t>
            </a:r>
            <a:r>
              <a:rPr lang="tr-TR" sz="2400" b="1" dirty="0"/>
              <a:t>) </a:t>
            </a:r>
            <a:r>
              <a:rPr lang="tr-TR" sz="2400" b="1" dirty="0" smtClean="0"/>
              <a:t>Uyumu</a:t>
            </a:r>
            <a:endParaRPr lang="tr-TR" sz="2400" dirty="0" smtClean="0"/>
          </a:p>
          <a:p>
            <a:r>
              <a:rPr lang="tr-TR" dirty="0" smtClean="0"/>
              <a:t>       Ünlü </a:t>
            </a:r>
            <a:r>
              <a:rPr lang="tr-TR" dirty="0"/>
              <a:t>uyumundan asıl ve yaygın olanı büyük ünlü uyumu </a:t>
            </a:r>
            <a:r>
              <a:rPr lang="tr-TR" dirty="0" smtClean="0"/>
              <a:t>  </a:t>
            </a:r>
            <a:r>
              <a:rPr lang="tr-TR" dirty="0" smtClean="0"/>
              <a:t>              olarak </a:t>
            </a:r>
            <a:r>
              <a:rPr lang="tr-TR" dirty="0"/>
              <a:t>da adlandırılan kalınlık-incelik uyumudur. </a:t>
            </a:r>
          </a:p>
          <a:p>
            <a:r>
              <a:rPr lang="tr-TR" dirty="0" smtClean="0"/>
              <a:t>Bu </a:t>
            </a:r>
            <a:r>
              <a:rPr lang="tr-TR" dirty="0"/>
              <a:t>uyumun kuralı, bir sözcüğün ilk seslemi kalın ünlüyle başlamışsa bunu izleyen seslemlerinde kalın ünlülü olması; ince ünlü ile başlamışsa da ince ünlülü olması gerekmektedir. Örneğin: yatak, sorgu, başlık, gece, sinek, sevgi, kürek, </a:t>
            </a:r>
            <a:r>
              <a:rPr lang="tr-TR" dirty="0" smtClean="0"/>
              <a:t>bölüm vb.</a:t>
            </a:r>
            <a:endParaRPr lang="tr-TR" sz="2800"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19</a:t>
            </a:fld>
            <a:endParaRPr lang="tr-TR"/>
          </a:p>
        </p:txBody>
      </p:sp>
    </p:spTree>
    <p:extLst>
      <p:ext uri="{BB962C8B-B14F-4D97-AF65-F5344CB8AC3E}">
        <p14:creationId xmlns:p14="http://schemas.microsoft.com/office/powerpoint/2010/main" xmlns="" val="39812127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 BİLGİSİ</a:t>
            </a:r>
            <a:endParaRPr lang="tr-TR" dirty="0"/>
          </a:p>
        </p:txBody>
      </p:sp>
      <p:sp>
        <p:nvSpPr>
          <p:cNvPr id="3" name="İçerik Yer Tutucusu 2"/>
          <p:cNvSpPr>
            <a:spLocks noGrp="1"/>
          </p:cNvSpPr>
          <p:nvPr>
            <p:ph idx="1"/>
          </p:nvPr>
        </p:nvSpPr>
        <p:spPr/>
        <p:txBody>
          <a:bodyPr/>
          <a:lstStyle/>
          <a:p>
            <a:r>
              <a:rPr lang="tr-TR" dirty="0"/>
              <a:t>Ses, ağızdan bir çırpıda çıkan ve tek başına bir anlam ifade etmeyip bir araya gelince hece ve sözcükleri meydana getiren dilin en küçük parçasıdır. </a:t>
            </a:r>
          </a:p>
          <a:p>
            <a:r>
              <a:rPr lang="tr-TR" dirty="0"/>
              <a:t>Seslerin yazıdaki karşılığına harf adı verilir. </a:t>
            </a:r>
          </a:p>
          <a:p>
            <a:r>
              <a:rPr lang="tr-TR" dirty="0"/>
              <a:t>Alfabelerde her sesin tek harf karşılığı bulunmayabilir. İngilizcede ş sesi için “</a:t>
            </a:r>
            <a:r>
              <a:rPr lang="tr-TR" dirty="0" err="1"/>
              <a:t>sh</a:t>
            </a:r>
            <a:r>
              <a:rPr lang="tr-TR" dirty="0"/>
              <a:t>”, ç sesi için “</a:t>
            </a:r>
            <a:r>
              <a:rPr lang="tr-TR" dirty="0" err="1"/>
              <a:t>ch</a:t>
            </a:r>
            <a:r>
              <a:rPr lang="tr-TR" dirty="0"/>
              <a:t>” gibi harf grupları tek sesi karşılamak için kullanılır. </a:t>
            </a:r>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a:t>
            </a:fld>
            <a:endParaRPr lang="tr-TR"/>
          </a:p>
        </p:txBody>
      </p:sp>
    </p:spTree>
    <p:extLst>
      <p:ext uri="{BB962C8B-B14F-4D97-AF65-F5344CB8AC3E}">
        <p14:creationId xmlns:p14="http://schemas.microsoft.com/office/powerpoint/2010/main" xmlns="" val="33437669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pPr lvl="0"/>
            <a:r>
              <a:rPr lang="tr-TR" dirty="0"/>
              <a:t>Türkçe kökenli sözcükler birkaç istisna dışında büyük ünlü uyumuna uyar. </a:t>
            </a:r>
            <a:endParaRPr lang="tr-TR" dirty="0" smtClean="0"/>
          </a:p>
          <a:p>
            <a:pPr marL="68580" lvl="0" indent="0">
              <a:buNone/>
            </a:pPr>
            <a:endParaRPr lang="tr-TR" dirty="0"/>
          </a:p>
          <a:p>
            <a:pPr lvl="0"/>
            <a:r>
              <a:rPr lang="tr-TR" dirty="0"/>
              <a:t>Anne (ana), kardeş (karındaş), hani (kanı), hangi (</a:t>
            </a:r>
            <a:r>
              <a:rPr lang="tr-TR" dirty="0" err="1"/>
              <a:t>kangı</a:t>
            </a:r>
            <a:r>
              <a:rPr lang="tr-TR" dirty="0"/>
              <a:t>), kuzey (</a:t>
            </a:r>
            <a:r>
              <a:rPr lang="tr-TR" dirty="0" err="1"/>
              <a:t>kuzay</a:t>
            </a:r>
            <a:r>
              <a:rPr lang="tr-TR" dirty="0"/>
              <a:t>), elma (alma), inanmak (</a:t>
            </a:r>
            <a:r>
              <a:rPr lang="tr-TR" dirty="0" err="1"/>
              <a:t>ınanmak</a:t>
            </a:r>
            <a:r>
              <a:rPr lang="tr-TR" dirty="0"/>
              <a:t>) gibi örnekler Türkçe kökenli olmalarına rağmen günümüzde bu uyuma aykırılık göstermektedir.</a:t>
            </a:r>
            <a:endParaRPr lang="tr-TR" sz="28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20</a:t>
            </a:fld>
            <a:endParaRPr lang="tr-TR"/>
          </a:p>
        </p:txBody>
      </p:sp>
    </p:spTree>
    <p:extLst>
      <p:ext uri="{BB962C8B-B14F-4D97-AF65-F5344CB8AC3E}">
        <p14:creationId xmlns:p14="http://schemas.microsoft.com/office/powerpoint/2010/main" xmlns="" val="776011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r>
              <a:rPr lang="tr-TR" dirty="0" smtClean="0"/>
              <a:t>Türkçede büyük ünlü uyumuna uymayan kelimeler genellikle yabancı kökenlidir: </a:t>
            </a:r>
            <a:r>
              <a:rPr lang="tr-TR" i="1" dirty="0" smtClean="0"/>
              <a:t>gazete, kahve, lokomotif, otomobil, dünya, insan, meydan, telefon vb.</a:t>
            </a:r>
            <a:endParaRPr lang="tr-TR" dirty="0" smtClean="0"/>
          </a:p>
          <a:p>
            <a:pPr lvl="0"/>
            <a:r>
              <a:rPr lang="tr-TR" dirty="0" smtClean="0"/>
              <a:t>Türkçede </a:t>
            </a:r>
            <a:r>
              <a:rPr lang="tr-TR" dirty="0"/>
              <a:t>birleşik kelimeyi oluşturan iki ayrı sözcük için ortak ünlü uyumu aranmaz. Her sözcük uyuma göre ayrı ayrı değerlendirilir</a:t>
            </a:r>
            <a:r>
              <a:rPr lang="tr-TR" b="1" dirty="0"/>
              <a:t>:</a:t>
            </a:r>
            <a:r>
              <a:rPr lang="tr-TR" dirty="0"/>
              <a:t> </a:t>
            </a:r>
            <a:r>
              <a:rPr lang="tr-TR" i="1" dirty="0"/>
              <a:t>başkent, duruvermek, Kocaeli, ilkokul, biraz, gecekondu, salkımsöğüt vb.</a:t>
            </a:r>
            <a:endParaRPr lang="tr-TR" sz="2800" dirty="0"/>
          </a:p>
          <a:p>
            <a:pPr marL="68580" indent="0">
              <a:buNone/>
            </a:pPr>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21</a:t>
            </a:fld>
            <a:endParaRPr lang="tr-TR"/>
          </a:p>
        </p:txBody>
      </p:sp>
    </p:spTree>
    <p:extLst>
      <p:ext uri="{BB962C8B-B14F-4D97-AF65-F5344CB8AC3E}">
        <p14:creationId xmlns:p14="http://schemas.microsoft.com/office/powerpoint/2010/main" xmlns="" val="4207887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pPr lvl="0"/>
            <a:r>
              <a:rPr lang="tr-TR" dirty="0"/>
              <a:t>Tek heceli sözcüklerde ünlü uyumu aranmaz. Çünkü ünlü zaten bir tanedir. Uyum aranacak ikinci bir ünlü yoktur. </a:t>
            </a:r>
            <a:r>
              <a:rPr lang="tr-TR" i="1" dirty="0"/>
              <a:t>Baş, söz, yüz, kırk, yer vb.</a:t>
            </a:r>
            <a:r>
              <a:rPr lang="tr-TR" dirty="0"/>
              <a:t> Ancak bu tek heceli kökler ek alırsa büyük ünlü uyumu aranır: </a:t>
            </a:r>
            <a:r>
              <a:rPr lang="tr-TR" i="1" dirty="0"/>
              <a:t>Başlık, sözcü, yüzlük, kırkıncı, yerden vb.</a:t>
            </a:r>
            <a:endParaRPr lang="tr-TR" sz="28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22</a:t>
            </a:fld>
            <a:endParaRPr lang="tr-TR"/>
          </a:p>
        </p:txBody>
      </p:sp>
    </p:spTree>
    <p:extLst>
      <p:ext uri="{BB962C8B-B14F-4D97-AF65-F5344CB8AC3E}">
        <p14:creationId xmlns:p14="http://schemas.microsoft.com/office/powerpoint/2010/main" xmlns="" val="3467093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r>
              <a:rPr lang="tr-TR" dirty="0" smtClean="0"/>
              <a:t>Türkçede ekler çoğunlukla büyük ünlü uyumuna uyar</a:t>
            </a:r>
            <a:r>
              <a:rPr lang="tr-TR" i="1" dirty="0" smtClean="0"/>
              <a:t>: yurt(d)-u-muz, ev-</a:t>
            </a:r>
            <a:r>
              <a:rPr lang="tr-TR" i="1" dirty="0" err="1" smtClean="0"/>
              <a:t>ler</a:t>
            </a:r>
            <a:r>
              <a:rPr lang="tr-TR" i="1" dirty="0" smtClean="0"/>
              <a:t>-den, bayram-</a:t>
            </a:r>
            <a:r>
              <a:rPr lang="tr-TR" i="1" dirty="0" err="1" smtClean="0"/>
              <a:t>laş</a:t>
            </a:r>
            <a:r>
              <a:rPr lang="tr-TR" i="1" dirty="0" smtClean="0"/>
              <a:t>-</a:t>
            </a:r>
            <a:r>
              <a:rPr lang="tr-TR" i="1" dirty="0" err="1" smtClean="0"/>
              <a:t>mak</a:t>
            </a:r>
            <a:r>
              <a:rPr lang="tr-TR" i="1" dirty="0" smtClean="0"/>
              <a:t>, baba-</a:t>
            </a:r>
            <a:r>
              <a:rPr lang="tr-TR" i="1" dirty="0" err="1" smtClean="0"/>
              <a:t>mız</a:t>
            </a:r>
            <a:r>
              <a:rPr lang="tr-TR" i="1" dirty="0" smtClean="0"/>
              <a:t>, sokak-tan, siz-den vb.</a:t>
            </a:r>
            <a:endParaRPr lang="tr-TR" dirty="0" smtClean="0"/>
          </a:p>
          <a:p>
            <a:pPr lvl="0"/>
            <a:r>
              <a:rPr lang="tr-TR" dirty="0" smtClean="0"/>
              <a:t>Bazı ekler </a:t>
            </a:r>
            <a:r>
              <a:rPr lang="tr-TR" dirty="0"/>
              <a:t>ise hem ince hem kalın ünlülü şekilleri olmadığı için uyuma aykırılık gösterebilir. Örneğin şimdiki zaman ekinin (-yor) ince ünlülü şekli yoktur. Bu sebeple ince ünlülü bir eyleme eklenirse uyuma aykırılık gösterir: </a:t>
            </a:r>
            <a:r>
              <a:rPr lang="tr-TR" i="1" dirty="0"/>
              <a:t>geliyor, yürüyor, biliyor, sürüyor vb. </a:t>
            </a:r>
            <a:endParaRPr lang="tr-TR"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23</a:t>
            </a:fld>
            <a:endParaRPr lang="tr-TR"/>
          </a:p>
        </p:txBody>
      </p:sp>
    </p:spTree>
    <p:extLst>
      <p:ext uri="{BB962C8B-B14F-4D97-AF65-F5344CB8AC3E}">
        <p14:creationId xmlns:p14="http://schemas.microsoft.com/office/powerpoint/2010/main" xmlns="" val="30055448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235404"/>
          </a:xfrm>
        </p:spPr>
        <p:txBody>
          <a:bodyPr>
            <a:normAutofit fontScale="90000"/>
          </a:bodyPr>
          <a:lstStyle/>
          <a:p>
            <a:r>
              <a:rPr lang="tr-TR" dirty="0"/>
              <a:t>SES UYUMLARI</a:t>
            </a:r>
          </a:p>
        </p:txBody>
      </p:sp>
      <p:sp>
        <p:nvSpPr>
          <p:cNvPr id="3" name="İçerik Yer Tutucusu 2"/>
          <p:cNvSpPr>
            <a:spLocks noGrp="1"/>
          </p:cNvSpPr>
          <p:nvPr>
            <p:ph idx="1"/>
          </p:nvPr>
        </p:nvSpPr>
        <p:spPr>
          <a:xfrm>
            <a:off x="827584" y="857232"/>
            <a:ext cx="7560840" cy="5308072"/>
          </a:xfrm>
        </p:spPr>
        <p:txBody>
          <a:bodyPr>
            <a:normAutofit/>
          </a:bodyPr>
          <a:lstStyle/>
          <a:p>
            <a:pPr lvl="0"/>
            <a:r>
              <a:rPr lang="tr-TR" sz="2000" dirty="0"/>
              <a:t>Türkçede ekler çok şekillidir. Hem ince hem kalın ünlülü biçimleri vardır. Örneğin gelecek zaman eki kalın ünlülü bir sözcüğe eklenirse –</a:t>
            </a:r>
            <a:r>
              <a:rPr lang="tr-TR" sz="2000" dirty="0" err="1"/>
              <a:t>acak</a:t>
            </a:r>
            <a:r>
              <a:rPr lang="tr-TR" sz="2000" dirty="0"/>
              <a:t>; ince ünlülü bir sözcüğe eklenirse </a:t>
            </a:r>
            <a:r>
              <a:rPr lang="tr-TR" sz="2000" dirty="0" smtClean="0"/>
              <a:t>       –</a:t>
            </a:r>
            <a:r>
              <a:rPr lang="tr-TR" sz="2000" dirty="0" err="1"/>
              <a:t>ecek</a:t>
            </a:r>
            <a:r>
              <a:rPr lang="tr-TR" sz="2000" dirty="0"/>
              <a:t> biçimini alır</a:t>
            </a:r>
            <a:r>
              <a:rPr lang="tr-TR" sz="2000" dirty="0" smtClean="0"/>
              <a:t>. Hem </a:t>
            </a:r>
            <a:r>
              <a:rPr lang="tr-TR" sz="2000" dirty="0"/>
              <a:t>ince hem kalın biçimi olmayan ve bu sebepten uyuma aykırılık gösterebilen ekler şunlardır:</a:t>
            </a:r>
          </a:p>
          <a:p>
            <a:pPr lvl="0"/>
            <a:r>
              <a:rPr lang="tr-TR" sz="2000" b="1" i="1" dirty="0"/>
              <a:t>-leyin: </a:t>
            </a:r>
            <a:r>
              <a:rPr lang="tr-TR" sz="2000" i="1" dirty="0"/>
              <a:t>akşamleyin, sabahleyin…</a:t>
            </a:r>
            <a:endParaRPr lang="tr-TR" sz="2000" dirty="0"/>
          </a:p>
          <a:p>
            <a:pPr lvl="0"/>
            <a:r>
              <a:rPr lang="tr-TR" sz="2000" b="1" i="1" dirty="0"/>
              <a:t>-</a:t>
            </a:r>
            <a:r>
              <a:rPr lang="tr-TR" sz="2000" b="1" i="1" dirty="0" err="1"/>
              <a:t>mtırak</a:t>
            </a:r>
            <a:r>
              <a:rPr lang="tr-TR" sz="2000" b="1" i="1" dirty="0"/>
              <a:t>: </a:t>
            </a:r>
            <a:r>
              <a:rPr lang="tr-TR" sz="2000" i="1" dirty="0"/>
              <a:t>yeşilimtırak, mavimtırak…</a:t>
            </a:r>
            <a:endParaRPr lang="tr-TR" sz="2000" dirty="0"/>
          </a:p>
          <a:p>
            <a:pPr lvl="0"/>
            <a:r>
              <a:rPr lang="tr-TR" sz="2000" b="1" i="1" dirty="0"/>
              <a:t>-</a:t>
            </a:r>
            <a:r>
              <a:rPr lang="tr-TR" sz="2000" b="1" i="1" dirty="0" err="1"/>
              <a:t>daş</a:t>
            </a:r>
            <a:r>
              <a:rPr lang="tr-TR" sz="2000" b="1" i="1" dirty="0"/>
              <a:t>: </a:t>
            </a:r>
            <a:r>
              <a:rPr lang="tr-TR" sz="2000" i="1" dirty="0"/>
              <a:t>meslektaş, </a:t>
            </a:r>
            <a:r>
              <a:rPr lang="tr-TR" sz="2000" i="1" dirty="0" err="1"/>
              <a:t>gönüldaş</a:t>
            </a:r>
            <a:r>
              <a:rPr lang="tr-TR" sz="2000" i="1" dirty="0"/>
              <a:t>…</a:t>
            </a:r>
            <a:endParaRPr lang="tr-TR" sz="2000" dirty="0"/>
          </a:p>
          <a:p>
            <a:pPr lvl="0"/>
            <a:r>
              <a:rPr lang="tr-TR" sz="2000" b="1" i="1" dirty="0"/>
              <a:t> -</a:t>
            </a:r>
            <a:r>
              <a:rPr lang="tr-TR" sz="2000" b="1" i="1" dirty="0" err="1"/>
              <a:t>ken</a:t>
            </a:r>
            <a:r>
              <a:rPr lang="tr-TR" sz="2000" b="1" i="1" dirty="0"/>
              <a:t>: </a:t>
            </a:r>
            <a:r>
              <a:rPr lang="tr-TR" sz="2000" i="1" dirty="0"/>
              <a:t>çalışırken, durmazken…</a:t>
            </a:r>
            <a:endParaRPr lang="tr-TR" sz="2000" dirty="0"/>
          </a:p>
          <a:p>
            <a:pPr lvl="0"/>
            <a:r>
              <a:rPr lang="tr-TR" sz="2000" b="1" i="1" dirty="0"/>
              <a:t>-ki: </a:t>
            </a:r>
            <a:r>
              <a:rPr lang="tr-TR" sz="2000" i="1" dirty="0"/>
              <a:t>akşamki, yarınki…</a:t>
            </a:r>
            <a:endParaRPr lang="tr-TR" sz="2000" dirty="0"/>
          </a:p>
          <a:p>
            <a:pPr lvl="0"/>
            <a:r>
              <a:rPr lang="tr-TR" sz="2000" dirty="0"/>
              <a:t> </a:t>
            </a:r>
            <a:r>
              <a:rPr lang="tr-TR" sz="2000" b="1" i="1" dirty="0"/>
              <a:t>-yor: </a:t>
            </a:r>
            <a:r>
              <a:rPr lang="tr-TR" sz="2000" i="1" dirty="0"/>
              <a:t>bilmiyor, ötüyor…</a:t>
            </a:r>
            <a:endParaRPr lang="tr-TR" sz="2000" dirty="0"/>
          </a:p>
          <a:p>
            <a:pPr lvl="0"/>
            <a:r>
              <a:rPr lang="tr-TR" sz="2000" b="1" i="1" dirty="0"/>
              <a:t>-</a:t>
            </a:r>
            <a:r>
              <a:rPr lang="tr-TR" sz="2000" b="1" i="1" dirty="0" err="1"/>
              <a:t>gil</a:t>
            </a:r>
            <a:r>
              <a:rPr lang="tr-TR" sz="2000" b="1" i="1" dirty="0"/>
              <a:t>: </a:t>
            </a:r>
            <a:r>
              <a:rPr lang="tr-TR" sz="2000" i="1" dirty="0" err="1"/>
              <a:t>babamgil</a:t>
            </a:r>
            <a:r>
              <a:rPr lang="tr-TR" sz="2000" i="1" dirty="0"/>
              <a:t>, </a:t>
            </a:r>
            <a:r>
              <a:rPr lang="tr-TR" sz="2000" i="1" dirty="0" err="1"/>
              <a:t>dayımgil</a:t>
            </a:r>
            <a:r>
              <a:rPr lang="tr-TR" sz="2000" i="1" dirty="0"/>
              <a:t>…</a:t>
            </a:r>
            <a:endParaRPr lang="tr-TR" sz="20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24</a:t>
            </a:fld>
            <a:endParaRPr lang="tr-TR"/>
          </a:p>
        </p:txBody>
      </p:sp>
    </p:spTree>
    <p:extLst>
      <p:ext uri="{BB962C8B-B14F-4D97-AF65-F5344CB8AC3E}">
        <p14:creationId xmlns:p14="http://schemas.microsoft.com/office/powerpoint/2010/main" xmlns="" val="197361159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163966"/>
          </a:xfrm>
        </p:spPr>
        <p:txBody>
          <a:bodyPr>
            <a:normAutofit fontScale="90000"/>
          </a:bodyPr>
          <a:lstStyle/>
          <a:p>
            <a:r>
              <a:rPr lang="tr-TR" dirty="0"/>
              <a:t>SES UYUMLARI</a:t>
            </a:r>
          </a:p>
        </p:txBody>
      </p:sp>
      <p:sp>
        <p:nvSpPr>
          <p:cNvPr id="3" name="İçerik Yer Tutucusu 2"/>
          <p:cNvSpPr>
            <a:spLocks noGrp="1"/>
          </p:cNvSpPr>
          <p:nvPr>
            <p:ph idx="1"/>
          </p:nvPr>
        </p:nvSpPr>
        <p:spPr>
          <a:xfrm>
            <a:off x="827584" y="785794"/>
            <a:ext cx="7560840" cy="5379510"/>
          </a:xfrm>
        </p:spPr>
        <p:txBody>
          <a:bodyPr>
            <a:normAutofit/>
          </a:bodyPr>
          <a:lstStyle/>
          <a:p>
            <a:r>
              <a:rPr lang="tr-TR" sz="2000" dirty="0" smtClean="0"/>
              <a:t>Büyük ünlü uyumuna uymayan sözcüklerde ekler, kelimenin son hecesindeki ünlüye uyar: </a:t>
            </a:r>
            <a:r>
              <a:rPr lang="tr-TR" sz="2000" i="1" dirty="0" smtClean="0"/>
              <a:t>şişman-</a:t>
            </a:r>
            <a:r>
              <a:rPr lang="tr-TR" sz="2000" i="1" dirty="0" err="1" smtClean="0"/>
              <a:t>ın</a:t>
            </a:r>
            <a:r>
              <a:rPr lang="tr-TR" sz="2000" i="1" dirty="0" smtClean="0"/>
              <a:t>, anne-den, hangi-si, geliyor-muş vb.</a:t>
            </a:r>
            <a:endParaRPr lang="tr-TR" sz="2000" b="1" dirty="0" smtClean="0"/>
          </a:p>
          <a:p>
            <a:r>
              <a:rPr lang="tr-TR" sz="2000" b="1" dirty="0" smtClean="0"/>
              <a:t>UYARI</a:t>
            </a:r>
            <a:r>
              <a:rPr lang="tr-TR" sz="2000" b="1" dirty="0"/>
              <a:t>: </a:t>
            </a:r>
            <a:r>
              <a:rPr lang="tr-TR" sz="2000" dirty="0"/>
              <a:t>Dilimize yabancı dillerden geçmiş bazı sözcüklerde kalın yazılan ama ince söylenen ünlüler bulunabilir. Bu türden sesler kendinden sonra gelen ekleri de incelterek </a:t>
            </a:r>
            <a:r>
              <a:rPr lang="tr-TR" sz="2000" dirty="0" smtClean="0"/>
              <a:t>büyük </a:t>
            </a:r>
            <a:r>
              <a:rPr lang="tr-TR" sz="2000" dirty="0"/>
              <a:t>ü</a:t>
            </a:r>
            <a:r>
              <a:rPr lang="tr-TR" sz="2000" dirty="0" smtClean="0"/>
              <a:t>nlü </a:t>
            </a:r>
            <a:r>
              <a:rPr lang="tr-TR" sz="2000" dirty="0"/>
              <a:t>u</a:t>
            </a:r>
            <a:r>
              <a:rPr lang="tr-TR" sz="2000" dirty="0" smtClean="0"/>
              <a:t>yumuna </a:t>
            </a:r>
            <a:r>
              <a:rPr lang="tr-TR" sz="2000" dirty="0"/>
              <a:t>aykırılık gösterir. Bu durum zaten ekin geldiği sözcüğün ve kalın ünlüyle yazılıp ince söylenen sesin Türkçe kökenli olmadığını gösterir. Örneğin </a:t>
            </a:r>
            <a:r>
              <a:rPr lang="tr-TR" sz="2000" i="1" dirty="0"/>
              <a:t>“rol”</a:t>
            </a:r>
            <a:r>
              <a:rPr lang="tr-TR" sz="2000" dirty="0"/>
              <a:t> sözcüğündeki “o” sesi “o” ile “ö” arası ince bir sesle telaffuz edilir. Bu sebeple alacağı ek de incelir: </a:t>
            </a:r>
            <a:r>
              <a:rPr lang="tr-TR" sz="2000" i="1" dirty="0"/>
              <a:t>rol-</a:t>
            </a:r>
            <a:r>
              <a:rPr lang="tr-TR" sz="2000" i="1" dirty="0" err="1"/>
              <a:t>ler</a:t>
            </a:r>
            <a:r>
              <a:rPr lang="tr-TR" sz="2000" i="1" dirty="0"/>
              <a:t>.</a:t>
            </a:r>
            <a:r>
              <a:rPr lang="tr-TR" sz="2000" dirty="0"/>
              <a:t> Örnekleri arttırabiliriz: </a:t>
            </a:r>
            <a:r>
              <a:rPr lang="tr-TR" sz="2000" i="1" dirty="0"/>
              <a:t>normal-</a:t>
            </a:r>
            <a:r>
              <a:rPr lang="tr-TR" sz="2000" i="1" dirty="0" err="1"/>
              <a:t>dir</a:t>
            </a:r>
            <a:r>
              <a:rPr lang="tr-TR" sz="2000" i="1" dirty="0"/>
              <a:t>, ekol-den, meal-i, alkol-</a:t>
            </a:r>
            <a:r>
              <a:rPr lang="tr-TR" sz="2000" i="1" dirty="0" err="1"/>
              <a:t>lü</a:t>
            </a:r>
            <a:r>
              <a:rPr lang="tr-TR" sz="2000" i="1" dirty="0"/>
              <a:t>, sıhhat-li, </a:t>
            </a:r>
            <a:r>
              <a:rPr lang="tr-TR" sz="2000" i="1" dirty="0" smtClean="0"/>
              <a:t>sembol-</a:t>
            </a:r>
            <a:r>
              <a:rPr lang="tr-TR" sz="2000" i="1" dirty="0" err="1" smtClean="0"/>
              <a:t>ler</a:t>
            </a:r>
            <a:r>
              <a:rPr lang="tr-TR" sz="2000" i="1" dirty="0" smtClean="0"/>
              <a:t>  vb.</a:t>
            </a:r>
            <a:endParaRPr lang="tr-TR" sz="2000"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25</a:t>
            </a:fld>
            <a:endParaRPr lang="tr-TR"/>
          </a:p>
        </p:txBody>
      </p:sp>
    </p:spTree>
    <p:extLst>
      <p:ext uri="{BB962C8B-B14F-4D97-AF65-F5344CB8AC3E}">
        <p14:creationId xmlns:p14="http://schemas.microsoft.com/office/powerpoint/2010/main" xmlns="" val="36207048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449718"/>
          </a:xfrm>
        </p:spPr>
        <p:txBody>
          <a:bodyPr>
            <a:normAutofit fontScale="90000"/>
          </a:bodyPr>
          <a:lstStyle/>
          <a:p>
            <a:r>
              <a:rPr lang="tr-TR" dirty="0"/>
              <a:t>SES UYUMLARI</a:t>
            </a:r>
          </a:p>
        </p:txBody>
      </p:sp>
      <p:sp>
        <p:nvSpPr>
          <p:cNvPr id="3" name="İçerik Yer Tutucusu 2"/>
          <p:cNvSpPr>
            <a:spLocks noGrp="1"/>
          </p:cNvSpPr>
          <p:nvPr>
            <p:ph idx="1"/>
          </p:nvPr>
        </p:nvSpPr>
        <p:spPr>
          <a:xfrm>
            <a:off x="827584" y="1142984"/>
            <a:ext cx="7560840" cy="5022320"/>
          </a:xfrm>
        </p:spPr>
        <p:txBody>
          <a:bodyPr/>
          <a:lstStyle/>
          <a:p>
            <a:pPr marL="68580" indent="0">
              <a:buNone/>
            </a:pPr>
            <a:r>
              <a:rPr lang="tr-TR" b="1" u="sng" dirty="0"/>
              <a:t>ÖRNEK SORU</a:t>
            </a:r>
            <a:r>
              <a:rPr lang="tr-TR" dirty="0"/>
              <a:t>: Aşağıdaki sözcüklerden hangisi Türkçe bir ek alırsa kalınlık-incelik uyumuna aykırılık gösterir?</a:t>
            </a:r>
            <a:endParaRPr lang="tr-TR" sz="4800" dirty="0"/>
          </a:p>
          <a:p>
            <a:pPr marL="68580" indent="0">
              <a:buNone/>
            </a:pPr>
            <a:r>
              <a:rPr lang="tr-TR" sz="2800" dirty="0"/>
              <a:t>A) </a:t>
            </a:r>
            <a:r>
              <a:rPr lang="tr-TR" sz="2800" dirty="0" smtClean="0"/>
              <a:t>marul      </a:t>
            </a:r>
            <a:endParaRPr lang="tr-TR" sz="2800" dirty="0"/>
          </a:p>
          <a:p>
            <a:pPr marL="68580" indent="0">
              <a:buNone/>
            </a:pPr>
            <a:r>
              <a:rPr lang="tr-TR" sz="2800" dirty="0"/>
              <a:t>B) </a:t>
            </a:r>
            <a:r>
              <a:rPr lang="tr-TR" sz="2800" dirty="0" smtClean="0"/>
              <a:t>alkol</a:t>
            </a:r>
            <a:endParaRPr lang="tr-TR" sz="2800" dirty="0"/>
          </a:p>
          <a:p>
            <a:pPr marL="68580" indent="0">
              <a:buNone/>
            </a:pPr>
            <a:r>
              <a:rPr lang="tr-TR" sz="2800" dirty="0"/>
              <a:t>C) </a:t>
            </a:r>
            <a:r>
              <a:rPr lang="tr-TR" sz="2800" dirty="0" smtClean="0"/>
              <a:t>kural</a:t>
            </a:r>
            <a:endParaRPr lang="tr-TR" sz="2800" dirty="0"/>
          </a:p>
          <a:p>
            <a:pPr marL="68580" indent="0">
              <a:buNone/>
            </a:pPr>
            <a:r>
              <a:rPr lang="tr-TR" sz="2800" dirty="0"/>
              <a:t>D) </a:t>
            </a:r>
            <a:r>
              <a:rPr lang="tr-TR" sz="2800" dirty="0" smtClean="0"/>
              <a:t>turşu</a:t>
            </a:r>
            <a:endParaRPr lang="tr-TR" sz="2800" dirty="0"/>
          </a:p>
          <a:p>
            <a:pPr marL="68580" indent="0">
              <a:buNone/>
            </a:pPr>
            <a:r>
              <a:rPr lang="tr-TR" sz="2800" dirty="0"/>
              <a:t>E) </a:t>
            </a:r>
            <a:r>
              <a:rPr lang="tr-TR" sz="2800" dirty="0" smtClean="0"/>
              <a:t>tokat</a:t>
            </a:r>
            <a:endParaRPr lang="tr-TR" sz="28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26</a:t>
            </a:fld>
            <a:endParaRPr lang="tr-TR"/>
          </a:p>
        </p:txBody>
      </p:sp>
    </p:spTree>
    <p:extLst>
      <p:ext uri="{BB962C8B-B14F-4D97-AF65-F5344CB8AC3E}">
        <p14:creationId xmlns:p14="http://schemas.microsoft.com/office/powerpoint/2010/main" xmlns="" val="2884851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306842"/>
          </a:xfrm>
        </p:spPr>
        <p:txBody>
          <a:bodyPr>
            <a:normAutofit fontScale="90000"/>
          </a:bodyPr>
          <a:lstStyle/>
          <a:p>
            <a:r>
              <a:rPr lang="tr-TR" dirty="0"/>
              <a:t>SES UYUMLARI</a:t>
            </a:r>
          </a:p>
        </p:txBody>
      </p:sp>
      <p:sp>
        <p:nvSpPr>
          <p:cNvPr id="3" name="İçerik Yer Tutucusu 2"/>
          <p:cNvSpPr>
            <a:spLocks noGrp="1"/>
          </p:cNvSpPr>
          <p:nvPr>
            <p:ph idx="1"/>
          </p:nvPr>
        </p:nvSpPr>
        <p:spPr>
          <a:xfrm>
            <a:off x="827584" y="857232"/>
            <a:ext cx="7560840" cy="5308072"/>
          </a:xfrm>
        </p:spPr>
        <p:txBody>
          <a:bodyPr>
            <a:normAutofit/>
          </a:bodyPr>
          <a:lstStyle/>
          <a:p>
            <a:pPr marL="68580" indent="0">
              <a:buNone/>
            </a:pPr>
            <a:r>
              <a:rPr lang="tr-TR" sz="2000" b="1" u="sng" dirty="0"/>
              <a:t>Cevap</a:t>
            </a:r>
            <a:r>
              <a:rPr lang="tr-TR" sz="2000" dirty="0"/>
              <a:t>: B seçeneğidir. Seçeneklerdeki bütün sözcükler sadece kalın ünlülerden oluşmuştur (yazıma göre). Ancak B seçeneğindeki «alkol» sözcüğü o ile ö arası bir şekilde telaffuz edilen ses olduğundan kendinden sonra ince ünlülü bir eke ihtiyaç duyar(alkol-</a:t>
            </a:r>
            <a:r>
              <a:rPr lang="tr-TR" sz="2000" dirty="0" err="1"/>
              <a:t>lü</a:t>
            </a:r>
            <a:r>
              <a:rPr lang="tr-TR" sz="2000" dirty="0"/>
              <a:t>, alkol-süz, alkole, alkolün…): Diğer seçeneklerde böyle bir durum </a:t>
            </a:r>
            <a:r>
              <a:rPr lang="tr-TR" sz="2000" dirty="0" smtClean="0"/>
              <a:t>yoktur. </a:t>
            </a:r>
            <a:r>
              <a:rPr lang="tr-TR" sz="2000" dirty="0"/>
              <a:t>(marul-un, kural-</a:t>
            </a:r>
            <a:r>
              <a:rPr lang="tr-TR" sz="2000" dirty="0" err="1"/>
              <a:t>cı</a:t>
            </a:r>
            <a:r>
              <a:rPr lang="tr-TR" sz="2000" dirty="0"/>
              <a:t>, turşu-</a:t>
            </a:r>
            <a:r>
              <a:rPr lang="tr-TR" sz="2000" dirty="0" err="1"/>
              <a:t>lar</a:t>
            </a:r>
            <a:r>
              <a:rPr lang="tr-TR" sz="2000" dirty="0"/>
              <a:t>, tokat-tan…) </a:t>
            </a:r>
          </a:p>
          <a:p>
            <a:pPr marL="68580" indent="0">
              <a:buNone/>
            </a:pPr>
            <a:r>
              <a:rPr lang="tr-TR" sz="2000" dirty="0"/>
              <a:t>A) </a:t>
            </a:r>
            <a:r>
              <a:rPr lang="tr-TR" sz="2000" dirty="0" smtClean="0"/>
              <a:t>marul      </a:t>
            </a:r>
            <a:endParaRPr lang="tr-TR" sz="2000" dirty="0"/>
          </a:p>
          <a:p>
            <a:pPr marL="68580" indent="0">
              <a:buNone/>
            </a:pPr>
            <a:r>
              <a:rPr lang="tr-TR" sz="2000" b="1" dirty="0">
                <a:solidFill>
                  <a:srgbClr val="FF0000"/>
                </a:solidFill>
              </a:rPr>
              <a:t>B) </a:t>
            </a:r>
            <a:r>
              <a:rPr lang="tr-TR" sz="2000" b="1" dirty="0" smtClean="0">
                <a:solidFill>
                  <a:srgbClr val="FF0000"/>
                </a:solidFill>
              </a:rPr>
              <a:t>alkol</a:t>
            </a:r>
            <a:endParaRPr lang="tr-TR" sz="2000" b="1" dirty="0">
              <a:solidFill>
                <a:srgbClr val="FF0000"/>
              </a:solidFill>
            </a:endParaRPr>
          </a:p>
          <a:p>
            <a:pPr marL="68580" indent="0">
              <a:buNone/>
            </a:pPr>
            <a:r>
              <a:rPr lang="tr-TR" sz="2000" dirty="0"/>
              <a:t>C) </a:t>
            </a:r>
            <a:r>
              <a:rPr lang="tr-TR" sz="2000" dirty="0" smtClean="0"/>
              <a:t>kural</a:t>
            </a:r>
            <a:endParaRPr lang="tr-TR" sz="2000" dirty="0"/>
          </a:p>
          <a:p>
            <a:pPr marL="68580" indent="0">
              <a:buNone/>
            </a:pPr>
            <a:r>
              <a:rPr lang="tr-TR" sz="2000" dirty="0"/>
              <a:t>D) </a:t>
            </a:r>
            <a:r>
              <a:rPr lang="tr-TR" sz="2000" dirty="0" smtClean="0"/>
              <a:t>turşu</a:t>
            </a:r>
            <a:endParaRPr lang="tr-TR" sz="2000" dirty="0"/>
          </a:p>
          <a:p>
            <a:pPr marL="68580" indent="0">
              <a:buNone/>
            </a:pPr>
            <a:r>
              <a:rPr lang="tr-TR" sz="2000" dirty="0"/>
              <a:t>E) </a:t>
            </a:r>
            <a:r>
              <a:rPr lang="tr-TR" sz="2000" dirty="0" smtClean="0"/>
              <a:t>tokat</a:t>
            </a:r>
            <a:endParaRPr lang="tr-TR" sz="20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27</a:t>
            </a:fld>
            <a:endParaRPr lang="tr-TR"/>
          </a:p>
        </p:txBody>
      </p:sp>
    </p:spTree>
    <p:extLst>
      <p:ext uri="{BB962C8B-B14F-4D97-AF65-F5344CB8AC3E}">
        <p14:creationId xmlns:p14="http://schemas.microsoft.com/office/powerpoint/2010/main" xmlns="" val="35676198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pPr marL="68580" indent="0">
              <a:buNone/>
            </a:pPr>
            <a:r>
              <a:rPr lang="tr-TR" sz="2000" b="1" u="sng" dirty="0"/>
              <a:t>ÖRNEK SORU</a:t>
            </a:r>
            <a:r>
              <a:rPr lang="tr-TR" sz="2000" dirty="0"/>
              <a:t>: Kalınlık-incelik uyumu göz önüne alınırsa aşağıdaki sözcüklerden hangisinin Türkçe kökenli bir sözcük olduğu söylenemez?</a:t>
            </a:r>
          </a:p>
          <a:p>
            <a:pPr marL="68580" indent="0">
              <a:buNone/>
            </a:pPr>
            <a:r>
              <a:rPr lang="tr-TR" sz="2000" dirty="0"/>
              <a:t>A) yangın     </a:t>
            </a:r>
          </a:p>
          <a:p>
            <a:pPr marL="68580" indent="0">
              <a:buNone/>
            </a:pPr>
            <a:r>
              <a:rPr lang="tr-TR" sz="2000" dirty="0"/>
              <a:t>B) arkadaş</a:t>
            </a:r>
          </a:p>
          <a:p>
            <a:pPr marL="68580" indent="0">
              <a:buNone/>
            </a:pPr>
            <a:r>
              <a:rPr lang="tr-TR" sz="2000" dirty="0"/>
              <a:t>C) bilge</a:t>
            </a:r>
          </a:p>
          <a:p>
            <a:pPr marL="68580" indent="0">
              <a:buNone/>
            </a:pPr>
            <a:r>
              <a:rPr lang="tr-TR" sz="2000" dirty="0"/>
              <a:t>D) yarım</a:t>
            </a:r>
          </a:p>
          <a:p>
            <a:pPr marL="68580" indent="0">
              <a:buNone/>
            </a:pPr>
            <a:r>
              <a:rPr lang="tr-TR" sz="2000" dirty="0"/>
              <a:t>E) asker</a:t>
            </a:r>
          </a:p>
          <a:p>
            <a:pPr marL="68580" indent="0">
              <a:buNone/>
            </a:pPr>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28</a:t>
            </a:fld>
            <a:endParaRPr lang="tr-TR"/>
          </a:p>
        </p:txBody>
      </p:sp>
    </p:spTree>
    <p:extLst>
      <p:ext uri="{BB962C8B-B14F-4D97-AF65-F5344CB8AC3E}">
        <p14:creationId xmlns:p14="http://schemas.microsoft.com/office/powerpoint/2010/main" xmlns="" val="10263933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pPr marL="68580" indent="0">
              <a:buNone/>
            </a:pPr>
            <a:r>
              <a:rPr lang="tr-TR" b="1" u="sng" dirty="0"/>
              <a:t>Cevap</a:t>
            </a:r>
            <a:r>
              <a:rPr lang="tr-TR" dirty="0"/>
              <a:t>: E seçeneğidir. Kalınlık-incelik uyumuna uymaz.</a:t>
            </a:r>
          </a:p>
          <a:p>
            <a:pPr marL="68580" indent="0">
              <a:buNone/>
            </a:pPr>
            <a:r>
              <a:rPr lang="tr-TR" dirty="0"/>
              <a:t>A) yangın: a, ı kalın ünlüler     </a:t>
            </a:r>
          </a:p>
          <a:p>
            <a:pPr marL="68580" indent="0">
              <a:buNone/>
            </a:pPr>
            <a:r>
              <a:rPr lang="tr-TR" dirty="0"/>
              <a:t>B) arkadaş: a kalın ünlü</a:t>
            </a:r>
          </a:p>
          <a:p>
            <a:pPr marL="68580" indent="0">
              <a:buNone/>
            </a:pPr>
            <a:r>
              <a:rPr lang="tr-TR" dirty="0"/>
              <a:t>C) bilge: i, e ince ünlüler</a:t>
            </a:r>
          </a:p>
          <a:p>
            <a:pPr marL="68580" indent="0">
              <a:buNone/>
            </a:pPr>
            <a:r>
              <a:rPr lang="tr-TR" dirty="0"/>
              <a:t>D) yarım: a, ı kalın ünlüler</a:t>
            </a:r>
          </a:p>
          <a:p>
            <a:pPr marL="68580" indent="0">
              <a:buNone/>
            </a:pPr>
            <a:r>
              <a:rPr lang="tr-TR" b="1" dirty="0">
                <a:solidFill>
                  <a:srgbClr val="FF0000"/>
                </a:solidFill>
              </a:rPr>
              <a:t>E) asker: </a:t>
            </a:r>
            <a:r>
              <a:rPr lang="tr-TR" dirty="0"/>
              <a:t>a kalın ünlü, e ince ünlüdür.</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29</a:t>
            </a:fld>
            <a:endParaRPr lang="tr-TR"/>
          </a:p>
        </p:txBody>
      </p:sp>
    </p:spTree>
    <p:extLst>
      <p:ext uri="{BB962C8B-B14F-4D97-AF65-F5344CB8AC3E}">
        <p14:creationId xmlns:p14="http://schemas.microsoft.com/office/powerpoint/2010/main" xmlns="" val="19136848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500042"/>
            <a:ext cx="7560840" cy="571504"/>
          </a:xfrm>
        </p:spPr>
        <p:txBody>
          <a:bodyPr>
            <a:normAutofit fontScale="90000"/>
          </a:bodyPr>
          <a:lstStyle/>
          <a:p>
            <a:r>
              <a:rPr lang="tr-TR" b="1" dirty="0"/>
              <a:t>SES BİLGİSİ</a:t>
            </a:r>
            <a:endParaRPr lang="tr-TR" dirty="0"/>
          </a:p>
        </p:txBody>
      </p:sp>
      <p:sp>
        <p:nvSpPr>
          <p:cNvPr id="3" name="İçerik Yer Tutucusu 2"/>
          <p:cNvSpPr>
            <a:spLocks noGrp="1"/>
          </p:cNvSpPr>
          <p:nvPr>
            <p:ph idx="1"/>
          </p:nvPr>
        </p:nvSpPr>
        <p:spPr>
          <a:xfrm>
            <a:off x="827584" y="928670"/>
            <a:ext cx="7560840" cy="5236634"/>
          </a:xfrm>
        </p:spPr>
        <p:txBody>
          <a:bodyPr>
            <a:normAutofit/>
          </a:bodyPr>
          <a:lstStyle/>
          <a:p>
            <a:endParaRPr lang="tr-TR" sz="2000" dirty="0" smtClean="0"/>
          </a:p>
          <a:p>
            <a:r>
              <a:rPr lang="tr-TR" sz="2000" dirty="0" smtClean="0"/>
              <a:t>Arap </a:t>
            </a:r>
            <a:r>
              <a:rPr lang="tr-TR" sz="2000" dirty="0"/>
              <a:t>kökenli alfabenin </a:t>
            </a:r>
            <a:r>
              <a:rPr lang="tr-TR" sz="2000" dirty="0" smtClean="0"/>
              <a:t>Harf Devrimi’yle </a:t>
            </a:r>
            <a:r>
              <a:rPr lang="tr-TR" sz="2000" dirty="0"/>
              <a:t>değiştirilmesinin en önemli gerekçesi de Türkçe sesleri karşılamadaki yetersizliği olmuştur. Örneğin Türkçedeki o, ö, u, ü, v seslerinin tamamı için Arap alfabesindeki </a:t>
            </a:r>
            <a:r>
              <a:rPr lang="tr-TR" sz="2000" dirty="0" err="1"/>
              <a:t>vav</a:t>
            </a:r>
            <a:r>
              <a:rPr lang="tr-TR" sz="2000" dirty="0"/>
              <a:t> </a:t>
            </a:r>
            <a:r>
              <a:rPr lang="tr-TR" sz="2000" b="1" dirty="0"/>
              <a:t>(</a:t>
            </a:r>
            <a:r>
              <a:rPr lang="ar-SA" sz="2000" dirty="0"/>
              <a:t>ﻮ</a:t>
            </a:r>
            <a:r>
              <a:rPr lang="tr-TR" sz="2000" b="1" dirty="0"/>
              <a:t>) </a:t>
            </a:r>
            <a:r>
              <a:rPr lang="tr-TR" sz="2000" dirty="0"/>
              <a:t>harfi kullanılır</a:t>
            </a:r>
            <a:r>
              <a:rPr lang="tr-TR" sz="2000" dirty="0" smtClean="0"/>
              <a:t>.</a:t>
            </a:r>
            <a:endParaRPr lang="tr-TR" sz="2000" dirty="0"/>
          </a:p>
          <a:p>
            <a:r>
              <a:rPr lang="tr-TR" sz="2000" dirty="0"/>
              <a:t>Türkçede “o” zamiri/sıfatı dışında tek sesten oluşan başka bir sözcük yoktur. Türkçede sözcükler en az iki sesten meydana </a:t>
            </a:r>
            <a:r>
              <a:rPr lang="tr-TR" sz="2000" dirty="0" smtClean="0"/>
              <a:t>gelir: </a:t>
            </a:r>
            <a:r>
              <a:rPr lang="tr-TR" sz="2000" i="1" dirty="0"/>
              <a:t>su, ak, ay, il, aç, av vb.</a:t>
            </a:r>
            <a:r>
              <a:rPr lang="tr-TR" sz="2000" dirty="0"/>
              <a:t> </a:t>
            </a:r>
          </a:p>
          <a:p>
            <a:r>
              <a:rPr lang="tr-TR" sz="2000" dirty="0"/>
              <a:t>Dil bilgisinde sözcükleri oluşturan sesleri ve bu seslerin gelişimini inceleyen bilim dalına </a:t>
            </a:r>
            <a:r>
              <a:rPr lang="tr-TR" sz="2000" b="1" dirty="0"/>
              <a:t>fonetik</a:t>
            </a:r>
            <a:r>
              <a:rPr lang="tr-TR" sz="2000" dirty="0"/>
              <a:t> (ses bilgisi) adı verilir.</a:t>
            </a:r>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a:t>
            </a:fld>
            <a:endParaRPr lang="tr-TR"/>
          </a:p>
        </p:txBody>
      </p:sp>
    </p:spTree>
    <p:extLst>
      <p:ext uri="{BB962C8B-B14F-4D97-AF65-F5344CB8AC3E}">
        <p14:creationId xmlns:p14="http://schemas.microsoft.com/office/powerpoint/2010/main" xmlns="" val="34862450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235404"/>
          </a:xfrm>
        </p:spPr>
        <p:txBody>
          <a:bodyPr>
            <a:normAutofit fontScale="90000"/>
          </a:bodyPr>
          <a:lstStyle/>
          <a:p>
            <a:r>
              <a:rPr lang="tr-TR" dirty="0"/>
              <a:t>SES UYUMLARI</a:t>
            </a:r>
          </a:p>
        </p:txBody>
      </p:sp>
      <p:sp>
        <p:nvSpPr>
          <p:cNvPr id="3" name="İçerik Yer Tutucusu 2"/>
          <p:cNvSpPr>
            <a:spLocks noGrp="1"/>
          </p:cNvSpPr>
          <p:nvPr>
            <p:ph idx="1"/>
          </p:nvPr>
        </p:nvSpPr>
        <p:spPr>
          <a:xfrm>
            <a:off x="827584" y="857232"/>
            <a:ext cx="7560840" cy="5308072"/>
          </a:xfrm>
        </p:spPr>
        <p:txBody>
          <a:bodyPr>
            <a:normAutofit/>
          </a:bodyPr>
          <a:lstStyle/>
          <a:p>
            <a:pPr marL="68580" indent="0">
              <a:buNone/>
            </a:pPr>
            <a:endParaRPr lang="tr-TR" sz="2000" b="1" u="sng" dirty="0" smtClean="0"/>
          </a:p>
          <a:p>
            <a:pPr marL="68580" indent="0">
              <a:buNone/>
            </a:pPr>
            <a:r>
              <a:rPr lang="tr-TR" sz="2000" b="1" u="sng" dirty="0" smtClean="0"/>
              <a:t>Küçük </a:t>
            </a:r>
            <a:r>
              <a:rPr lang="tr-TR" sz="2000" b="1" u="sng" dirty="0"/>
              <a:t>Ünlü (düzlük-yuvarlaklık) Uyumu</a:t>
            </a:r>
            <a:r>
              <a:rPr lang="tr-TR" sz="2000" b="1" dirty="0"/>
              <a:t>:</a:t>
            </a:r>
            <a:r>
              <a:rPr lang="tr-TR" sz="2000" dirty="0"/>
              <a:t> Küçük ünlü uyumu olarak da bilinen düzlük yuvarlaklık uyumu ise dilimizin daha geç </a:t>
            </a:r>
            <a:r>
              <a:rPr lang="tr-TR" sz="2000" dirty="0" smtClean="0"/>
              <a:t>dönemlerinde </a:t>
            </a:r>
            <a:r>
              <a:rPr lang="tr-TR" sz="2000" dirty="0"/>
              <a:t>kuralı belirlenmiş ve daha az yaygın olan ünlü uyumudur. Bu uyuma göre</a:t>
            </a:r>
            <a:r>
              <a:rPr lang="tr-TR" sz="2000" dirty="0" smtClean="0"/>
              <a:t>:</a:t>
            </a:r>
            <a:endParaRPr lang="tr-TR" sz="2000" dirty="0"/>
          </a:p>
          <a:p>
            <a:pPr marL="68580" indent="0">
              <a:buNone/>
            </a:pPr>
            <a:r>
              <a:rPr lang="tr-TR" sz="2000" dirty="0" smtClean="0"/>
              <a:t>a)Düz </a:t>
            </a:r>
            <a:r>
              <a:rPr lang="tr-TR" sz="2000" dirty="0"/>
              <a:t>ünlü ile başlayan bir sözcüğün diğer seslerinin de düz ünlülü olması gerekir</a:t>
            </a:r>
            <a:r>
              <a:rPr lang="tr-TR" sz="2000" dirty="0" smtClean="0"/>
              <a:t>.(a,e,ı,i); (</a:t>
            </a:r>
            <a:r>
              <a:rPr lang="tr-TR" sz="2000" dirty="0"/>
              <a:t>a,e,ı,i): </a:t>
            </a:r>
            <a:r>
              <a:rPr lang="tr-TR" sz="2000" i="1" dirty="0"/>
              <a:t>kapı, ekim, seçim, sabır, </a:t>
            </a:r>
            <a:r>
              <a:rPr lang="tr-TR" sz="2000" i="1" dirty="0" smtClean="0"/>
              <a:t>arı vb.</a:t>
            </a:r>
            <a:endParaRPr lang="tr-TR" sz="2000" dirty="0"/>
          </a:p>
          <a:p>
            <a:pPr marL="68580" lvl="0" indent="0">
              <a:buNone/>
            </a:pPr>
            <a:r>
              <a:rPr lang="tr-TR" sz="2000" dirty="0"/>
              <a:t>b) Yuvarlak ünlü ile başlayan(o,ö,u,ü) bir sözcüğün ise izleyen ünlülerinde ya düz-geniş (</a:t>
            </a:r>
            <a:r>
              <a:rPr lang="tr-TR" sz="2000" dirty="0" smtClean="0"/>
              <a:t>a,e</a:t>
            </a:r>
            <a:r>
              <a:rPr lang="tr-TR" sz="2000" dirty="0"/>
              <a:t>) ya da dar-yuvarlak (u,ü) bir ünlünün yer almasıdır.</a:t>
            </a:r>
          </a:p>
          <a:p>
            <a:pPr marL="68580" indent="0">
              <a:buNone/>
            </a:pPr>
            <a:r>
              <a:rPr lang="tr-TR" sz="2000" dirty="0"/>
              <a:t>(o,ö,u,ü</a:t>
            </a:r>
            <a:r>
              <a:rPr lang="tr-TR" sz="2000" dirty="0" smtClean="0"/>
              <a:t>); (a,e,u,ü</a:t>
            </a:r>
            <a:r>
              <a:rPr lang="tr-TR" sz="2000" dirty="0"/>
              <a:t>): </a:t>
            </a:r>
            <a:r>
              <a:rPr lang="tr-TR" sz="2000" i="1" dirty="0"/>
              <a:t>koruma, soğan, ödev, </a:t>
            </a:r>
            <a:r>
              <a:rPr lang="tr-TR" sz="2000" i="1" dirty="0" smtClean="0"/>
              <a:t>börek vb.</a:t>
            </a:r>
            <a:endParaRPr lang="tr-TR" sz="2000"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30</a:t>
            </a:fld>
            <a:endParaRPr lang="tr-TR"/>
          </a:p>
        </p:txBody>
      </p:sp>
    </p:spTree>
    <p:extLst>
      <p:ext uri="{BB962C8B-B14F-4D97-AF65-F5344CB8AC3E}">
        <p14:creationId xmlns:p14="http://schemas.microsoft.com/office/powerpoint/2010/main" xmlns="" val="11494558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r>
              <a:rPr lang="tr-TR" b="1" dirty="0"/>
              <a:t>UYARI:</a:t>
            </a:r>
            <a:r>
              <a:rPr lang="tr-TR" dirty="0"/>
              <a:t> Küçük ünlü uyumunda her ünlü sonrakiyle zincirleme bir bağ kurar. Yani ilk hecenin ünlüsüyle üçüncü hecedeki ünlü arasında uyum aranmaz. </a:t>
            </a:r>
            <a:endParaRPr lang="tr-TR" dirty="0" smtClean="0"/>
          </a:p>
          <a:p>
            <a:r>
              <a:rPr lang="tr-TR" dirty="0" smtClean="0"/>
              <a:t>Her iki ünlü uyumu da Türkçe kökenli sözcükler için geçerlidir. </a:t>
            </a:r>
          </a:p>
          <a:p>
            <a:endParaRPr lang="tr-TR" sz="44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31</a:t>
            </a:fld>
            <a:endParaRPr lang="tr-TR"/>
          </a:p>
        </p:txBody>
      </p:sp>
    </p:spTree>
    <p:extLst>
      <p:ext uri="{BB962C8B-B14F-4D97-AF65-F5344CB8AC3E}">
        <p14:creationId xmlns:p14="http://schemas.microsoft.com/office/powerpoint/2010/main" xmlns="" val="11513867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r>
              <a:rPr lang="tr-TR" dirty="0"/>
              <a:t>Zaman içinde ses değişmelerine uğrayarak uyum dışına çıkmış görünen </a:t>
            </a:r>
            <a:r>
              <a:rPr lang="tr-TR" i="1" dirty="0"/>
              <a:t>hangi, hani, kardeş vb.</a:t>
            </a:r>
            <a:r>
              <a:rPr lang="tr-TR" dirty="0"/>
              <a:t> sözcükler kalınlık-incelik </a:t>
            </a:r>
            <a:r>
              <a:rPr lang="tr-TR" dirty="0" smtClean="0"/>
              <a:t>(büyük ünlü uyumu</a:t>
            </a:r>
            <a:r>
              <a:rPr lang="tr-TR" dirty="0"/>
              <a:t>) uyumuna aykırı </a:t>
            </a:r>
            <a:r>
              <a:rPr lang="tr-TR" dirty="0" smtClean="0"/>
              <a:t>görünmekle birlikte </a:t>
            </a:r>
            <a:r>
              <a:rPr lang="tr-TR" dirty="0"/>
              <a:t>Türkçedir. </a:t>
            </a:r>
            <a:endParaRPr lang="tr-TR" dirty="0" smtClean="0"/>
          </a:p>
          <a:p>
            <a:pPr marL="68580" indent="0">
              <a:buNone/>
            </a:pPr>
            <a:endParaRPr lang="tr-TR" dirty="0"/>
          </a:p>
          <a:p>
            <a:pPr marL="68580" indent="0">
              <a:buNone/>
            </a:pPr>
            <a:r>
              <a:rPr lang="tr-TR" dirty="0" smtClean="0"/>
              <a:t>Avuç, kabuk, savurmak, yağmur, karpuz, kavun, yavru vb.  sözcükler de düzlük-yuvarlaklık uyumuna uymamakla birlikte  Türkçe kökenli sözcüklerdir.</a:t>
            </a:r>
          </a:p>
          <a:p>
            <a:pPr marL="68580" indent="0">
              <a:buNone/>
            </a:pPr>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32</a:t>
            </a:fld>
            <a:endParaRPr lang="tr-TR"/>
          </a:p>
        </p:txBody>
      </p:sp>
    </p:spTree>
    <p:extLst>
      <p:ext uri="{BB962C8B-B14F-4D97-AF65-F5344CB8AC3E}">
        <p14:creationId xmlns:p14="http://schemas.microsoft.com/office/powerpoint/2010/main" xmlns="" val="417528123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378280"/>
          </a:xfrm>
        </p:spPr>
        <p:txBody>
          <a:bodyPr>
            <a:normAutofit fontScale="90000"/>
          </a:bodyPr>
          <a:lstStyle/>
          <a:p>
            <a:r>
              <a:rPr lang="tr-TR" dirty="0"/>
              <a:t>SES UYUMLARI</a:t>
            </a:r>
          </a:p>
        </p:txBody>
      </p:sp>
      <p:sp>
        <p:nvSpPr>
          <p:cNvPr id="3" name="İçerik Yer Tutucusu 2"/>
          <p:cNvSpPr>
            <a:spLocks noGrp="1"/>
          </p:cNvSpPr>
          <p:nvPr>
            <p:ph idx="1"/>
          </p:nvPr>
        </p:nvSpPr>
        <p:spPr>
          <a:xfrm>
            <a:off x="827584" y="1000108"/>
            <a:ext cx="7560840" cy="5165196"/>
          </a:xfrm>
        </p:spPr>
        <p:txBody>
          <a:bodyPr/>
          <a:lstStyle/>
          <a:p>
            <a:r>
              <a:rPr lang="tr-TR" dirty="0"/>
              <a:t>Her iki ünlü uyumunun kurallarını  göz önünde bulundurarak bir sözcükte yer alabilecek ünlü sıralama düzenini şöyle gösterebiliriz:</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33</a:t>
            </a:fld>
            <a:endParaRPr lang="tr-TR"/>
          </a:p>
        </p:txBody>
      </p:sp>
      <p:graphicFrame>
        <p:nvGraphicFramePr>
          <p:cNvPr id="7" name="Nesne 6"/>
          <p:cNvGraphicFramePr>
            <a:graphicFrameLocks noChangeAspect="1"/>
          </p:cNvGraphicFramePr>
          <p:nvPr>
            <p:extLst>
              <p:ext uri="{D42A27DB-BD31-4B8C-83A1-F6EECF244321}">
                <p14:modId xmlns:p14="http://schemas.microsoft.com/office/powerpoint/2010/main" xmlns="" val="420448463"/>
              </p:ext>
            </p:extLst>
          </p:nvPr>
        </p:nvGraphicFramePr>
        <p:xfrm>
          <a:off x="457200" y="2428868"/>
          <a:ext cx="9494838" cy="2782895"/>
        </p:xfrm>
        <a:graphic>
          <a:graphicData uri="http://schemas.openxmlformats.org/presentationml/2006/ole">
            <p:oleObj spid="_x0000_s1040" name="Belge" r:id="rId3" imgW="5449077" imgH="1222493" progId="Word.Document.12">
              <p:embed/>
            </p:oleObj>
          </a:graphicData>
        </a:graphic>
      </p:graphicFrame>
    </p:spTree>
    <p:extLst>
      <p:ext uri="{BB962C8B-B14F-4D97-AF65-F5344CB8AC3E}">
        <p14:creationId xmlns:p14="http://schemas.microsoft.com/office/powerpoint/2010/main" xmlns="" val="10346043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r>
              <a:rPr lang="tr-TR" b="1" dirty="0"/>
              <a:t>NOT:</a:t>
            </a:r>
            <a:r>
              <a:rPr lang="tr-TR" dirty="0"/>
              <a:t> </a:t>
            </a:r>
            <a:r>
              <a:rPr lang="tr-TR" dirty="0" smtClean="0"/>
              <a:t>O </a:t>
            </a:r>
            <a:r>
              <a:rPr lang="tr-TR" dirty="0"/>
              <a:t>ve ö ünlüleri Türkçede sadece ilk hecede </a:t>
            </a:r>
            <a:r>
              <a:rPr lang="tr-TR" dirty="0" smtClean="0"/>
              <a:t>bulunabilir, ”-yor </a:t>
            </a:r>
            <a:r>
              <a:rPr lang="tr-TR" dirty="0"/>
              <a:t>eki </a:t>
            </a:r>
            <a:r>
              <a:rPr lang="tr-TR" dirty="0" smtClean="0"/>
              <a:t>istisnadır.”. </a:t>
            </a:r>
            <a:r>
              <a:rPr lang="tr-TR" dirty="0"/>
              <a:t>Bu yüzden o ve ö sesi ilk hecede değilse o sözcük kesinlikle düzlük-yuvarlaklık uyumuna uymaz: rapor, ekol, mentol, radyo, solo, jeton, beton, koro, </a:t>
            </a:r>
            <a:r>
              <a:rPr lang="tr-TR" dirty="0" smtClean="0"/>
              <a:t>rektör vb.</a:t>
            </a:r>
            <a:endParaRPr lang="tr-TR"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34</a:t>
            </a:fld>
            <a:endParaRPr lang="tr-TR"/>
          </a:p>
        </p:txBody>
      </p:sp>
    </p:spTree>
    <p:extLst>
      <p:ext uri="{BB962C8B-B14F-4D97-AF65-F5344CB8AC3E}">
        <p14:creationId xmlns:p14="http://schemas.microsoft.com/office/powerpoint/2010/main" xmlns="" val="175993411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pPr marL="68580" indent="0">
              <a:buNone/>
            </a:pPr>
            <a:r>
              <a:rPr lang="tr-TR" b="1" u="sng" dirty="0"/>
              <a:t>ÖRNEK SORU</a:t>
            </a:r>
            <a:r>
              <a:rPr lang="tr-TR" dirty="0"/>
              <a:t>: Aşağıdaki sözcüklerden hangisi düzlük-yuvarlaklık uyumuna </a:t>
            </a:r>
            <a:r>
              <a:rPr lang="tr-TR" dirty="0" smtClean="0"/>
              <a:t>(küçük </a:t>
            </a:r>
            <a:r>
              <a:rPr lang="tr-TR" dirty="0"/>
              <a:t>ü</a:t>
            </a:r>
            <a:r>
              <a:rPr lang="tr-TR" dirty="0" smtClean="0"/>
              <a:t>nlü </a:t>
            </a:r>
            <a:r>
              <a:rPr lang="tr-TR" dirty="0"/>
              <a:t>u</a:t>
            </a:r>
            <a:r>
              <a:rPr lang="tr-TR" dirty="0" smtClean="0"/>
              <a:t>yumu) aykırıdır</a:t>
            </a:r>
            <a:r>
              <a:rPr lang="tr-TR" dirty="0"/>
              <a:t>?</a:t>
            </a:r>
            <a:endParaRPr lang="tr-TR" sz="4800" dirty="0"/>
          </a:p>
          <a:p>
            <a:pPr marL="68580" indent="0">
              <a:buNone/>
            </a:pPr>
            <a:r>
              <a:rPr lang="tr-TR" sz="2800" dirty="0"/>
              <a:t>A) boru     </a:t>
            </a:r>
          </a:p>
          <a:p>
            <a:pPr marL="68580" indent="0">
              <a:buNone/>
            </a:pPr>
            <a:r>
              <a:rPr lang="tr-TR" sz="2800" dirty="0"/>
              <a:t>B) körük</a:t>
            </a:r>
          </a:p>
          <a:p>
            <a:pPr marL="68580" indent="0">
              <a:buNone/>
            </a:pPr>
            <a:r>
              <a:rPr lang="tr-TR" sz="2800" dirty="0"/>
              <a:t>C) salon</a:t>
            </a:r>
          </a:p>
          <a:p>
            <a:pPr marL="68580" indent="0">
              <a:buNone/>
            </a:pPr>
            <a:r>
              <a:rPr lang="tr-TR" sz="2800" dirty="0"/>
              <a:t>D) bakır</a:t>
            </a:r>
          </a:p>
          <a:p>
            <a:pPr marL="68580" indent="0">
              <a:buNone/>
            </a:pPr>
            <a:r>
              <a:rPr lang="tr-TR" sz="2800" dirty="0"/>
              <a:t>E) demir</a:t>
            </a:r>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35</a:t>
            </a:fld>
            <a:endParaRPr lang="tr-TR"/>
          </a:p>
        </p:txBody>
      </p:sp>
    </p:spTree>
    <p:extLst>
      <p:ext uri="{BB962C8B-B14F-4D97-AF65-F5344CB8AC3E}">
        <p14:creationId xmlns:p14="http://schemas.microsoft.com/office/powerpoint/2010/main" xmlns="" val="382921440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pPr marL="68580" indent="0">
              <a:buNone/>
            </a:pPr>
            <a:r>
              <a:rPr lang="tr-TR" b="1" u="sng" dirty="0"/>
              <a:t>Cevap:</a:t>
            </a:r>
            <a:r>
              <a:rPr lang="tr-TR" dirty="0"/>
              <a:t> C seçeneğidir. «salon» sözcüğünde </a:t>
            </a:r>
            <a:r>
              <a:rPr lang="tr-TR" dirty="0" smtClean="0"/>
              <a:t>-o- </a:t>
            </a:r>
            <a:r>
              <a:rPr lang="tr-TR" dirty="0"/>
              <a:t>sesi ikinci hecededir. O, ö sesleri sadece ilk hecede bulunabilir.</a:t>
            </a:r>
          </a:p>
          <a:p>
            <a:pPr marL="68580" indent="0">
              <a:buNone/>
            </a:pPr>
            <a:r>
              <a:rPr lang="tr-TR" sz="2800" dirty="0"/>
              <a:t>A) boru     </a:t>
            </a:r>
          </a:p>
          <a:p>
            <a:pPr marL="68580" indent="0">
              <a:buNone/>
            </a:pPr>
            <a:r>
              <a:rPr lang="tr-TR" sz="2800" dirty="0"/>
              <a:t>B) körük</a:t>
            </a:r>
          </a:p>
          <a:p>
            <a:pPr marL="68580" indent="0">
              <a:buNone/>
            </a:pPr>
            <a:r>
              <a:rPr lang="tr-TR" sz="2800" b="1" dirty="0">
                <a:solidFill>
                  <a:srgbClr val="FF0000"/>
                </a:solidFill>
              </a:rPr>
              <a:t>C) salon</a:t>
            </a:r>
          </a:p>
          <a:p>
            <a:pPr marL="68580" indent="0">
              <a:buNone/>
            </a:pPr>
            <a:r>
              <a:rPr lang="tr-TR" sz="2800" dirty="0"/>
              <a:t>D) bakır</a:t>
            </a:r>
          </a:p>
          <a:p>
            <a:pPr marL="68580" indent="0">
              <a:buNone/>
            </a:pPr>
            <a:r>
              <a:rPr lang="tr-TR" sz="2800" dirty="0"/>
              <a:t>E) demir</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36</a:t>
            </a:fld>
            <a:endParaRPr lang="tr-TR"/>
          </a:p>
        </p:txBody>
      </p:sp>
    </p:spTree>
    <p:extLst>
      <p:ext uri="{BB962C8B-B14F-4D97-AF65-F5344CB8AC3E}">
        <p14:creationId xmlns:p14="http://schemas.microsoft.com/office/powerpoint/2010/main" xmlns="" val="90527551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pPr marL="68580" indent="0">
              <a:buNone/>
            </a:pPr>
            <a:r>
              <a:rPr lang="tr-TR" b="1" u="sng" dirty="0"/>
              <a:t>ÖRNEK SORU</a:t>
            </a:r>
            <a:r>
              <a:rPr lang="tr-TR" dirty="0"/>
              <a:t>: Aşağıdaki sözcüklerden hangisi düzlük-yuvarlaklık uyumuna </a:t>
            </a:r>
            <a:r>
              <a:rPr lang="tr-TR" dirty="0" smtClean="0"/>
              <a:t>(küçük </a:t>
            </a:r>
            <a:r>
              <a:rPr lang="tr-TR" dirty="0"/>
              <a:t>ü</a:t>
            </a:r>
            <a:r>
              <a:rPr lang="tr-TR" dirty="0" smtClean="0"/>
              <a:t>nlü </a:t>
            </a:r>
            <a:r>
              <a:rPr lang="tr-TR" dirty="0"/>
              <a:t>u</a:t>
            </a:r>
            <a:r>
              <a:rPr lang="tr-TR" dirty="0" smtClean="0"/>
              <a:t>yumu)uyar</a:t>
            </a:r>
            <a:r>
              <a:rPr lang="tr-TR" dirty="0"/>
              <a:t>?</a:t>
            </a:r>
            <a:endParaRPr lang="tr-TR" sz="4800" dirty="0"/>
          </a:p>
          <a:p>
            <a:pPr marL="68580" indent="0">
              <a:buNone/>
            </a:pPr>
            <a:r>
              <a:rPr lang="tr-TR" sz="2800" dirty="0"/>
              <a:t>A) tavuk     </a:t>
            </a:r>
          </a:p>
          <a:p>
            <a:pPr marL="68580" indent="0">
              <a:buNone/>
            </a:pPr>
            <a:r>
              <a:rPr lang="tr-TR" sz="2800" dirty="0" smtClean="0"/>
              <a:t>B</a:t>
            </a:r>
            <a:r>
              <a:rPr lang="tr-TR" sz="2800" dirty="0"/>
              <a:t>) </a:t>
            </a:r>
            <a:r>
              <a:rPr lang="tr-TR" sz="2800" dirty="0" smtClean="0"/>
              <a:t>takunya</a:t>
            </a:r>
          </a:p>
          <a:p>
            <a:pPr marL="68580" indent="0">
              <a:buNone/>
            </a:pPr>
            <a:r>
              <a:rPr lang="tr-TR" sz="2800" dirty="0" smtClean="0"/>
              <a:t>C</a:t>
            </a:r>
            <a:r>
              <a:rPr lang="tr-TR" sz="2800" dirty="0"/>
              <a:t>) balon</a:t>
            </a:r>
          </a:p>
          <a:p>
            <a:pPr marL="68580" indent="0">
              <a:buNone/>
            </a:pPr>
            <a:r>
              <a:rPr lang="tr-TR" sz="2800" dirty="0" smtClean="0"/>
              <a:t>D</a:t>
            </a:r>
            <a:r>
              <a:rPr lang="tr-TR" sz="2800" dirty="0"/>
              <a:t>) horoz</a:t>
            </a:r>
          </a:p>
          <a:p>
            <a:pPr marL="68580" indent="0">
              <a:buNone/>
            </a:pPr>
            <a:r>
              <a:rPr lang="tr-TR" sz="2800" dirty="0"/>
              <a:t>E) şölen</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37</a:t>
            </a:fld>
            <a:endParaRPr lang="tr-TR"/>
          </a:p>
        </p:txBody>
      </p:sp>
    </p:spTree>
    <p:extLst>
      <p:ext uri="{BB962C8B-B14F-4D97-AF65-F5344CB8AC3E}">
        <p14:creationId xmlns:p14="http://schemas.microsoft.com/office/powerpoint/2010/main" xmlns="" val="35498254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pPr marL="68580" indent="0">
              <a:buNone/>
            </a:pPr>
            <a:r>
              <a:rPr lang="tr-TR" sz="2000" b="1" u="sng" dirty="0"/>
              <a:t>Cevap</a:t>
            </a:r>
            <a:r>
              <a:rPr lang="tr-TR" sz="2000" dirty="0"/>
              <a:t>: E seçeneğidir. </a:t>
            </a:r>
          </a:p>
          <a:p>
            <a:pPr marL="68580" indent="0">
              <a:buNone/>
            </a:pPr>
            <a:r>
              <a:rPr lang="tr-TR" dirty="0"/>
              <a:t>A) tavuk : </a:t>
            </a:r>
            <a:r>
              <a:rPr lang="tr-TR" b="1" dirty="0" smtClean="0"/>
              <a:t>a</a:t>
            </a:r>
            <a:r>
              <a:rPr lang="tr-TR" dirty="0" smtClean="0"/>
              <a:t>,e,ı,i; a,e,ı,i    </a:t>
            </a:r>
            <a:endParaRPr lang="tr-TR" dirty="0"/>
          </a:p>
          <a:p>
            <a:pPr marL="68580" indent="0">
              <a:buNone/>
            </a:pPr>
            <a:r>
              <a:rPr lang="tr-TR" dirty="0"/>
              <a:t>B) takunya: </a:t>
            </a:r>
            <a:r>
              <a:rPr lang="tr-TR" b="1" dirty="0" smtClean="0"/>
              <a:t>a</a:t>
            </a:r>
            <a:r>
              <a:rPr lang="tr-TR" dirty="0" smtClean="0"/>
              <a:t>,e,ı,i; a,e,ı,i </a:t>
            </a:r>
            <a:endParaRPr lang="tr-TR" dirty="0"/>
          </a:p>
          <a:p>
            <a:pPr marL="68580" indent="0">
              <a:buNone/>
            </a:pPr>
            <a:r>
              <a:rPr lang="tr-TR" dirty="0"/>
              <a:t>C) balon:</a:t>
            </a:r>
            <a:r>
              <a:rPr lang="tr-TR" b="1" dirty="0"/>
              <a:t> </a:t>
            </a:r>
            <a:r>
              <a:rPr lang="tr-TR" b="1" dirty="0" smtClean="0"/>
              <a:t>a</a:t>
            </a:r>
            <a:r>
              <a:rPr lang="tr-TR" dirty="0" smtClean="0"/>
              <a:t>,e,ı,i; a,e,ı,i </a:t>
            </a:r>
            <a:endParaRPr lang="tr-TR" dirty="0"/>
          </a:p>
          <a:p>
            <a:pPr marL="68580" indent="0">
              <a:buNone/>
            </a:pPr>
            <a:r>
              <a:rPr lang="tr-TR" dirty="0"/>
              <a:t>D) horoz: </a:t>
            </a:r>
            <a:r>
              <a:rPr lang="tr-TR" b="1" dirty="0" smtClean="0"/>
              <a:t>o</a:t>
            </a:r>
            <a:r>
              <a:rPr lang="tr-TR" dirty="0" smtClean="0"/>
              <a:t>,ö,u,ü; a,e,u,ü</a:t>
            </a:r>
            <a:endParaRPr lang="tr-TR" dirty="0"/>
          </a:p>
          <a:p>
            <a:pPr marL="68580" indent="0">
              <a:buNone/>
            </a:pPr>
            <a:r>
              <a:rPr lang="tr-TR" dirty="0">
                <a:solidFill>
                  <a:srgbClr val="FF0000"/>
                </a:solidFill>
              </a:rPr>
              <a:t>E) şölen: </a:t>
            </a:r>
            <a:r>
              <a:rPr lang="tr-TR" dirty="0" smtClean="0">
                <a:solidFill>
                  <a:srgbClr val="FF0000"/>
                </a:solidFill>
              </a:rPr>
              <a:t>o,</a:t>
            </a:r>
            <a:r>
              <a:rPr lang="tr-TR" b="1" dirty="0" smtClean="0">
                <a:solidFill>
                  <a:srgbClr val="FF0000"/>
                </a:solidFill>
              </a:rPr>
              <a:t>ö</a:t>
            </a:r>
            <a:r>
              <a:rPr lang="tr-TR" dirty="0" smtClean="0">
                <a:solidFill>
                  <a:srgbClr val="FF0000"/>
                </a:solidFill>
              </a:rPr>
              <a:t>,u,ü; a,</a:t>
            </a:r>
            <a:r>
              <a:rPr lang="tr-TR" b="1" dirty="0" smtClean="0">
                <a:solidFill>
                  <a:srgbClr val="FF0000"/>
                </a:solidFill>
              </a:rPr>
              <a:t>e</a:t>
            </a:r>
            <a:r>
              <a:rPr lang="tr-TR" dirty="0" smtClean="0">
                <a:solidFill>
                  <a:srgbClr val="FF0000"/>
                </a:solidFill>
              </a:rPr>
              <a:t>,u,ü</a:t>
            </a:r>
            <a:endParaRPr lang="tr-TR" dirty="0">
              <a:solidFill>
                <a:srgbClr val="FF0000"/>
              </a:solidFill>
            </a:endParaRPr>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38</a:t>
            </a:fld>
            <a:endParaRPr lang="tr-TR"/>
          </a:p>
        </p:txBody>
      </p:sp>
    </p:spTree>
    <p:extLst>
      <p:ext uri="{BB962C8B-B14F-4D97-AF65-F5344CB8AC3E}">
        <p14:creationId xmlns:p14="http://schemas.microsoft.com/office/powerpoint/2010/main" xmlns="" val="6526625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pPr marL="68580" lvl="2" indent="0">
              <a:buNone/>
            </a:pPr>
            <a:r>
              <a:rPr lang="tr-TR" sz="2400" b="1" dirty="0"/>
              <a:t>3) Ünsüz (sertlik-yumuşaklık) Uyumu: </a:t>
            </a:r>
            <a:r>
              <a:rPr lang="tr-TR" sz="2400" dirty="0"/>
              <a:t>Ünlü uyumu, ünsüzlerin ötümlülük-ötümsüzlük (sertlik-yumuşaklık) bakımından birbirine yakın, aynı veya benzer özellikteki ünsüzleri tercih etmeleri ile ortaya </a:t>
            </a:r>
            <a:r>
              <a:rPr lang="tr-TR" sz="2400" dirty="0" smtClean="0"/>
              <a:t>çıkmış başka bir </a:t>
            </a:r>
            <a:r>
              <a:rPr lang="tr-TR" sz="2400" dirty="0"/>
              <a:t>uyumdur. </a:t>
            </a:r>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39</a:t>
            </a:fld>
            <a:endParaRPr lang="tr-TR"/>
          </a:p>
        </p:txBody>
      </p:sp>
    </p:spTree>
    <p:extLst>
      <p:ext uri="{BB962C8B-B14F-4D97-AF65-F5344CB8AC3E}">
        <p14:creationId xmlns:p14="http://schemas.microsoft.com/office/powerpoint/2010/main" xmlns="" val="21353308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SESLERİN SINIFLANDIRILMASI</a:t>
            </a:r>
            <a:endParaRPr lang="tr-TR" dirty="0"/>
          </a:p>
        </p:txBody>
      </p:sp>
      <p:sp>
        <p:nvSpPr>
          <p:cNvPr id="3" name="İçerik Yer Tutucusu 2"/>
          <p:cNvSpPr>
            <a:spLocks noGrp="1"/>
          </p:cNvSpPr>
          <p:nvPr>
            <p:ph idx="1"/>
          </p:nvPr>
        </p:nvSpPr>
        <p:spPr/>
        <p:txBody>
          <a:bodyPr/>
          <a:lstStyle/>
          <a:p>
            <a:r>
              <a:rPr lang="tr-TR" dirty="0"/>
              <a:t>Türkçede sesler genel olarak “ünlüler” ve “ünsüzler” olmak üzere iki ana başlıkta </a:t>
            </a:r>
            <a:r>
              <a:rPr lang="tr-TR" dirty="0" smtClean="0"/>
              <a:t>sınıflandırılır</a:t>
            </a:r>
            <a:r>
              <a:rPr lang="tr-TR" dirty="0"/>
              <a:t>. </a:t>
            </a:r>
          </a:p>
          <a:p>
            <a:endParaRPr lang="tr-TR" dirty="0"/>
          </a:p>
          <a:p>
            <a:r>
              <a:rPr lang="tr-TR" dirty="0"/>
              <a:t>Ünlüler ağızdan çıkarken herhangi bir engele </a:t>
            </a:r>
            <a:r>
              <a:rPr lang="tr-TR" dirty="0" smtClean="0"/>
              <a:t>takılmaz </a:t>
            </a:r>
            <a:r>
              <a:rPr lang="tr-TR" dirty="0"/>
              <a:t>ve seslendirilmeleri için ikinci bir sese ihtiyaç </a:t>
            </a:r>
            <a:r>
              <a:rPr lang="tr-TR" dirty="0" smtClean="0"/>
              <a:t>duyulmaz: </a:t>
            </a:r>
            <a:r>
              <a:rPr lang="tr-TR" dirty="0"/>
              <a:t>a,e,ı,i,o,ö,u,ü. </a:t>
            </a:r>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a:t>
            </a:fld>
            <a:endParaRPr lang="tr-TR"/>
          </a:p>
        </p:txBody>
      </p:sp>
    </p:spTree>
    <p:extLst>
      <p:ext uri="{BB962C8B-B14F-4D97-AF65-F5344CB8AC3E}">
        <p14:creationId xmlns:p14="http://schemas.microsoft.com/office/powerpoint/2010/main" xmlns="" val="12281412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normAutofit/>
          </a:bodyPr>
          <a:lstStyle/>
          <a:p>
            <a:r>
              <a:rPr lang="tr-TR" sz="2000" dirty="0"/>
              <a:t>Sert bir ünsüzle (f, s, t, k, ç, ş, h, p) biten bir sözcük yine sert ünsüzle başlayan bir ek, yumuşak ünsüzlerle biten bir sözcük yine yumuşak ünsüzle başlayan bir eki  yanına ister: </a:t>
            </a:r>
          </a:p>
          <a:p>
            <a:pPr marL="68580" indent="0">
              <a:buNone/>
            </a:pPr>
            <a:r>
              <a:rPr lang="tr-TR" sz="2000" i="1" dirty="0"/>
              <a:t>	aş-</a:t>
            </a:r>
            <a:r>
              <a:rPr lang="tr-TR" sz="2000" i="1" dirty="0" err="1"/>
              <a:t>çı</a:t>
            </a:r>
            <a:r>
              <a:rPr lang="tr-TR" sz="2000" i="1" dirty="0"/>
              <a:t> (aş-</a:t>
            </a:r>
            <a:r>
              <a:rPr lang="tr-TR" sz="2000" i="1" dirty="0" err="1"/>
              <a:t>cı</a:t>
            </a:r>
            <a:r>
              <a:rPr lang="tr-TR" sz="2000" i="1" dirty="0"/>
              <a:t> değil), </a:t>
            </a:r>
          </a:p>
          <a:p>
            <a:pPr marL="68580" indent="0">
              <a:buNone/>
            </a:pPr>
            <a:r>
              <a:rPr lang="tr-TR" sz="2000" i="1" dirty="0"/>
              <a:t>	geç-ti (geç-di değil), </a:t>
            </a:r>
          </a:p>
          <a:p>
            <a:pPr marL="68580" indent="0">
              <a:buNone/>
            </a:pPr>
            <a:r>
              <a:rPr lang="tr-TR" sz="2000" i="1" dirty="0"/>
              <a:t>	sabah-tan (sabah-dan değil), </a:t>
            </a:r>
          </a:p>
          <a:p>
            <a:pPr marL="68580" indent="0">
              <a:buNone/>
            </a:pPr>
            <a:r>
              <a:rPr lang="tr-TR" sz="2000" i="1" dirty="0"/>
              <a:t>	ofis-te (ofis-de değil</a:t>
            </a:r>
            <a:r>
              <a:rPr lang="tr-TR" sz="2000" i="1" dirty="0" smtClean="0"/>
              <a:t>),</a:t>
            </a:r>
            <a:endParaRPr lang="tr-TR" sz="2000" i="1" dirty="0"/>
          </a:p>
          <a:p>
            <a:pPr marL="68580" indent="0">
              <a:buNone/>
            </a:pPr>
            <a:r>
              <a:rPr lang="tr-TR" sz="2000" i="1" dirty="0"/>
              <a:t>	iz-ci (iz-</a:t>
            </a:r>
            <a:r>
              <a:rPr lang="tr-TR" sz="2000" i="1" dirty="0" err="1"/>
              <a:t>çi</a:t>
            </a:r>
            <a:r>
              <a:rPr lang="tr-TR" sz="2000" i="1" dirty="0"/>
              <a:t> değil), </a:t>
            </a:r>
          </a:p>
          <a:p>
            <a:pPr marL="68580" indent="0">
              <a:buNone/>
            </a:pPr>
            <a:r>
              <a:rPr lang="tr-TR" sz="2000" i="1" dirty="0"/>
              <a:t>	yağmur-da (yağmur-ta değil) vb.</a:t>
            </a:r>
            <a:endParaRPr lang="tr-TR" sz="2000"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40</a:t>
            </a:fld>
            <a:endParaRPr lang="tr-TR"/>
          </a:p>
        </p:txBody>
      </p:sp>
    </p:spTree>
    <p:extLst>
      <p:ext uri="{BB962C8B-B14F-4D97-AF65-F5344CB8AC3E}">
        <p14:creationId xmlns:p14="http://schemas.microsoft.com/office/powerpoint/2010/main" xmlns="" val="34143497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UYUMLARI</a:t>
            </a:r>
          </a:p>
        </p:txBody>
      </p:sp>
      <p:sp>
        <p:nvSpPr>
          <p:cNvPr id="3" name="İçerik Yer Tutucusu 2"/>
          <p:cNvSpPr>
            <a:spLocks noGrp="1"/>
          </p:cNvSpPr>
          <p:nvPr>
            <p:ph idx="1"/>
          </p:nvPr>
        </p:nvSpPr>
        <p:spPr/>
        <p:txBody>
          <a:bodyPr/>
          <a:lstStyle/>
          <a:p>
            <a:r>
              <a:rPr lang="tr-TR" b="1" dirty="0"/>
              <a:t>UYARI:</a:t>
            </a:r>
            <a:r>
              <a:rPr lang="tr-TR" dirty="0"/>
              <a:t> Ünsüz </a:t>
            </a:r>
            <a:r>
              <a:rPr lang="tr-TR" dirty="0" smtClean="0"/>
              <a:t>uyumu </a:t>
            </a:r>
            <a:r>
              <a:rPr lang="tr-TR" dirty="0"/>
              <a:t>konusunu </a:t>
            </a:r>
            <a:r>
              <a:rPr lang="tr-TR" dirty="0" smtClean="0"/>
              <a:t>“Ses Olaylarını” </a:t>
            </a:r>
            <a:r>
              <a:rPr lang="tr-TR" dirty="0"/>
              <a:t>işlerken </a:t>
            </a:r>
            <a:r>
              <a:rPr lang="tr-TR" dirty="0" smtClean="0"/>
              <a:t>“Ünsüz Sertleşmesi” </a:t>
            </a:r>
            <a:r>
              <a:rPr lang="tr-TR" dirty="0"/>
              <a:t>alt </a:t>
            </a:r>
            <a:r>
              <a:rPr lang="tr-TR" dirty="0" smtClean="0"/>
              <a:t>başlığında, </a:t>
            </a:r>
            <a:r>
              <a:rPr lang="tr-TR" dirty="0"/>
              <a:t>daha ayrıntılı bir şekilde göreceğiz.</a:t>
            </a:r>
            <a:endParaRPr lang="tr-TR" sz="2800"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41</a:t>
            </a:fld>
            <a:endParaRPr lang="tr-TR"/>
          </a:p>
        </p:txBody>
      </p:sp>
    </p:spTree>
    <p:extLst>
      <p:ext uri="{BB962C8B-B14F-4D97-AF65-F5344CB8AC3E}">
        <p14:creationId xmlns:p14="http://schemas.microsoft.com/office/powerpoint/2010/main" xmlns="" val="29701449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378280"/>
          </a:xfrm>
        </p:spPr>
        <p:txBody>
          <a:bodyPr>
            <a:normAutofit fontScale="90000"/>
          </a:bodyPr>
          <a:lstStyle/>
          <a:p>
            <a:r>
              <a:rPr lang="tr-TR" sz="3600" b="1" dirty="0" smtClean="0"/>
              <a:t>    SES </a:t>
            </a:r>
            <a:r>
              <a:rPr lang="tr-TR" sz="3600" b="1" dirty="0"/>
              <a:t>OLAYLARI / ÜNLÜ DARALMASI</a:t>
            </a:r>
            <a:endParaRPr lang="tr-TR" sz="3600" dirty="0"/>
          </a:p>
        </p:txBody>
      </p:sp>
      <p:sp>
        <p:nvSpPr>
          <p:cNvPr id="3" name="İçerik Yer Tutucusu 2"/>
          <p:cNvSpPr>
            <a:spLocks noGrp="1"/>
          </p:cNvSpPr>
          <p:nvPr>
            <p:ph idx="1"/>
          </p:nvPr>
        </p:nvSpPr>
        <p:spPr>
          <a:xfrm>
            <a:off x="827584" y="1071546"/>
            <a:ext cx="7560840" cy="5093758"/>
          </a:xfrm>
        </p:spPr>
        <p:txBody>
          <a:bodyPr>
            <a:normAutofit/>
          </a:bodyPr>
          <a:lstStyle/>
          <a:p>
            <a:pPr marL="365760" lvl="1" indent="0">
              <a:buNone/>
            </a:pPr>
            <a:r>
              <a:rPr lang="tr-TR" sz="2000" b="1" dirty="0" smtClean="0"/>
              <a:t>Ünlü Daralması  (a </a:t>
            </a:r>
            <a:r>
              <a:rPr lang="tr-TR" sz="2000" b="1" dirty="0"/>
              <a:t>→ </a:t>
            </a:r>
            <a:r>
              <a:rPr lang="tr-TR" sz="2000" b="1" dirty="0" smtClean="0"/>
              <a:t>ı, u /  e → i, ü)	</a:t>
            </a:r>
            <a:endParaRPr lang="tr-TR" sz="2000" dirty="0" smtClean="0"/>
          </a:p>
          <a:p>
            <a:r>
              <a:rPr lang="tr-TR" sz="2000" dirty="0" smtClean="0"/>
              <a:t>Türkçede </a:t>
            </a:r>
            <a:r>
              <a:rPr lang="tr-TR" sz="2000" i="1" dirty="0"/>
              <a:t>a, e </a:t>
            </a:r>
            <a:r>
              <a:rPr lang="tr-TR" sz="2000" dirty="0"/>
              <a:t>ünlüsü ile biten eylemlerin şimdiki zaman çekiminde, söyleyiş ve yazılışta da </a:t>
            </a:r>
            <a:r>
              <a:rPr lang="tr-TR" sz="2000" i="1" dirty="0"/>
              <a:t>a</a:t>
            </a:r>
            <a:r>
              <a:rPr lang="tr-TR" sz="2000" dirty="0"/>
              <a:t> ünlüleri  </a:t>
            </a:r>
            <a:r>
              <a:rPr lang="tr-TR" sz="2000" i="1" dirty="0"/>
              <a:t>ı veya u; e</a:t>
            </a:r>
            <a:r>
              <a:rPr lang="tr-TR" sz="2000" dirty="0"/>
              <a:t> ünlüleri ise </a:t>
            </a:r>
            <a:r>
              <a:rPr lang="tr-TR" sz="2000" i="1" dirty="0"/>
              <a:t>i veya ü’ye dönüşür:</a:t>
            </a:r>
          </a:p>
          <a:p>
            <a:pPr marL="68580" indent="0">
              <a:buNone/>
            </a:pPr>
            <a:r>
              <a:rPr lang="tr-TR" sz="2000" i="1" dirty="0" smtClean="0"/>
              <a:t>     başl</a:t>
            </a:r>
            <a:r>
              <a:rPr lang="tr-TR" sz="2000" b="1" i="1" u="sng" dirty="0" smtClean="0"/>
              <a:t>a</a:t>
            </a:r>
            <a:r>
              <a:rPr lang="tr-TR" sz="2000" i="1" dirty="0" smtClean="0"/>
              <a:t>(</a:t>
            </a:r>
            <a:r>
              <a:rPr lang="tr-TR" sz="2000" i="1" dirty="0" err="1" smtClean="0"/>
              <a:t>mak</a:t>
            </a:r>
            <a:r>
              <a:rPr lang="tr-TR" sz="2000" i="1" dirty="0"/>
              <a:t>) → başl</a:t>
            </a:r>
            <a:r>
              <a:rPr lang="tr-TR" sz="2000" b="1" i="1" u="sng" dirty="0"/>
              <a:t>ı</a:t>
            </a:r>
            <a:r>
              <a:rPr lang="tr-TR" sz="2000" i="1" dirty="0"/>
              <a:t>yor</a:t>
            </a:r>
          </a:p>
          <a:p>
            <a:pPr marL="68580" indent="0">
              <a:buNone/>
            </a:pPr>
            <a:r>
              <a:rPr lang="tr-TR" sz="2000" i="1" dirty="0" smtClean="0"/>
              <a:t>     kan</a:t>
            </a:r>
            <a:r>
              <a:rPr lang="tr-TR" sz="2000" b="1" i="1" u="sng" dirty="0" smtClean="0"/>
              <a:t>a</a:t>
            </a:r>
            <a:r>
              <a:rPr lang="tr-TR" sz="2000" i="1" dirty="0" smtClean="0"/>
              <a:t>(</a:t>
            </a:r>
            <a:r>
              <a:rPr lang="tr-TR" sz="2000" i="1" dirty="0" err="1" smtClean="0"/>
              <a:t>mak</a:t>
            </a:r>
            <a:r>
              <a:rPr lang="tr-TR" sz="2000" i="1" dirty="0"/>
              <a:t>) → kan</a:t>
            </a:r>
            <a:r>
              <a:rPr lang="tr-TR" sz="2000" b="1" i="1" u="sng" dirty="0"/>
              <a:t>ı</a:t>
            </a:r>
            <a:r>
              <a:rPr lang="tr-TR" sz="2000" i="1" dirty="0"/>
              <a:t>yor</a:t>
            </a:r>
          </a:p>
          <a:p>
            <a:pPr marL="68580" indent="0">
              <a:buNone/>
            </a:pPr>
            <a:r>
              <a:rPr lang="tr-TR" sz="2000" i="1" dirty="0" smtClean="0"/>
              <a:t>    oyn</a:t>
            </a:r>
            <a:r>
              <a:rPr lang="tr-TR" sz="2000" b="1" i="1" u="sng" dirty="0" smtClean="0"/>
              <a:t>a</a:t>
            </a:r>
            <a:r>
              <a:rPr lang="tr-TR" sz="2000" i="1" dirty="0" smtClean="0"/>
              <a:t>(</a:t>
            </a:r>
            <a:r>
              <a:rPr lang="tr-TR" sz="2000" i="1" dirty="0" err="1" smtClean="0"/>
              <a:t>mak</a:t>
            </a:r>
            <a:r>
              <a:rPr lang="tr-TR" sz="2000" i="1" dirty="0"/>
              <a:t>) → oyn</a:t>
            </a:r>
            <a:r>
              <a:rPr lang="tr-TR" sz="2000" b="1" i="1" u="sng" dirty="0"/>
              <a:t>u</a:t>
            </a:r>
            <a:r>
              <a:rPr lang="tr-TR" sz="2000" i="1" dirty="0"/>
              <a:t>yor</a:t>
            </a:r>
          </a:p>
          <a:p>
            <a:pPr marL="68580" indent="0">
              <a:buNone/>
            </a:pPr>
            <a:r>
              <a:rPr lang="tr-TR" sz="2000" i="1" dirty="0" smtClean="0"/>
              <a:t>    doym</a:t>
            </a:r>
            <a:r>
              <a:rPr lang="tr-TR" sz="2000" b="1" i="1" u="sng" dirty="0" smtClean="0"/>
              <a:t>a</a:t>
            </a:r>
            <a:r>
              <a:rPr lang="tr-TR" sz="2000" i="1" dirty="0" smtClean="0"/>
              <a:t>(</a:t>
            </a:r>
            <a:r>
              <a:rPr lang="tr-TR" sz="2000" i="1" dirty="0" err="1" smtClean="0"/>
              <a:t>mak</a:t>
            </a:r>
            <a:r>
              <a:rPr lang="tr-TR" sz="2000" i="1" dirty="0"/>
              <a:t>) → doym</a:t>
            </a:r>
            <a:r>
              <a:rPr lang="tr-TR" sz="2000" b="1" i="1" u="sng" dirty="0"/>
              <a:t>u</a:t>
            </a:r>
            <a:r>
              <a:rPr lang="tr-TR" sz="2000" i="1" dirty="0"/>
              <a:t>yor</a:t>
            </a:r>
          </a:p>
          <a:p>
            <a:pPr marL="68580" indent="0">
              <a:buNone/>
            </a:pPr>
            <a:r>
              <a:rPr lang="tr-TR" sz="2000" i="1" dirty="0" smtClean="0"/>
              <a:t>    izl</a:t>
            </a:r>
            <a:r>
              <a:rPr lang="tr-TR" sz="2000" b="1" i="1" u="sng" dirty="0" smtClean="0"/>
              <a:t>e</a:t>
            </a:r>
            <a:r>
              <a:rPr lang="tr-TR" sz="2000" i="1" dirty="0" smtClean="0"/>
              <a:t>(</a:t>
            </a:r>
            <a:r>
              <a:rPr lang="tr-TR" sz="2000" i="1" dirty="0" err="1" smtClean="0"/>
              <a:t>mek</a:t>
            </a:r>
            <a:r>
              <a:rPr lang="tr-TR" sz="2000" i="1" dirty="0"/>
              <a:t>) → izl</a:t>
            </a:r>
            <a:r>
              <a:rPr lang="tr-TR" sz="2000" b="1" i="1" u="sng" dirty="0"/>
              <a:t>i</a:t>
            </a:r>
            <a:r>
              <a:rPr lang="tr-TR" sz="2000" i="1" dirty="0"/>
              <a:t>yor</a:t>
            </a:r>
          </a:p>
          <a:p>
            <a:pPr marL="68580" indent="0">
              <a:buNone/>
            </a:pPr>
            <a:r>
              <a:rPr lang="tr-TR" sz="2000" i="1" dirty="0" smtClean="0"/>
              <a:t>    d</a:t>
            </a:r>
            <a:r>
              <a:rPr lang="tr-TR" sz="2000" b="1" i="1" u="sng" dirty="0" smtClean="0"/>
              <a:t>e</a:t>
            </a:r>
            <a:r>
              <a:rPr lang="tr-TR" sz="2000" i="1" dirty="0" smtClean="0"/>
              <a:t>(</a:t>
            </a:r>
            <a:r>
              <a:rPr lang="tr-TR" sz="2000" i="1" dirty="0" err="1" smtClean="0"/>
              <a:t>mek</a:t>
            </a:r>
            <a:r>
              <a:rPr lang="tr-TR" sz="2000" i="1" dirty="0"/>
              <a:t>) → d</a:t>
            </a:r>
            <a:r>
              <a:rPr lang="tr-TR" sz="2000" b="1" i="1" u="sng" dirty="0"/>
              <a:t>i</a:t>
            </a:r>
            <a:r>
              <a:rPr lang="tr-TR" sz="2000" i="1" dirty="0"/>
              <a:t>yor</a:t>
            </a:r>
          </a:p>
          <a:p>
            <a:pPr marL="68580" indent="0">
              <a:buNone/>
            </a:pPr>
            <a:r>
              <a:rPr lang="tr-TR" sz="2000" i="1" dirty="0" smtClean="0"/>
              <a:t>    gelm</a:t>
            </a:r>
            <a:r>
              <a:rPr lang="tr-TR" sz="2000" b="1" i="1" u="sng" dirty="0" smtClean="0"/>
              <a:t>e</a:t>
            </a:r>
            <a:r>
              <a:rPr lang="tr-TR" sz="2000" i="1" dirty="0" smtClean="0"/>
              <a:t>(</a:t>
            </a:r>
            <a:r>
              <a:rPr lang="tr-TR" sz="2000" i="1" dirty="0" err="1" smtClean="0"/>
              <a:t>mek</a:t>
            </a:r>
            <a:r>
              <a:rPr lang="tr-TR" sz="2000" i="1" dirty="0"/>
              <a:t>) → gelm</a:t>
            </a:r>
            <a:r>
              <a:rPr lang="tr-TR" sz="2000" b="1" i="1" u="sng" dirty="0"/>
              <a:t>i</a:t>
            </a:r>
            <a:r>
              <a:rPr lang="tr-TR" sz="2000" i="1" dirty="0"/>
              <a:t>yor</a:t>
            </a:r>
          </a:p>
          <a:p>
            <a:pPr marL="68580" indent="0">
              <a:buNone/>
            </a:pPr>
            <a:r>
              <a:rPr lang="tr-TR" sz="2000" i="1" dirty="0" smtClean="0"/>
              <a:t>    gözl</a:t>
            </a:r>
            <a:r>
              <a:rPr lang="tr-TR" sz="2000" b="1" i="1" u="sng" dirty="0" smtClean="0"/>
              <a:t>e</a:t>
            </a:r>
            <a:r>
              <a:rPr lang="tr-TR" sz="2000" i="1" dirty="0" smtClean="0"/>
              <a:t>(</a:t>
            </a:r>
            <a:r>
              <a:rPr lang="tr-TR" sz="2000" i="1" dirty="0" err="1" smtClean="0"/>
              <a:t>mek</a:t>
            </a:r>
            <a:r>
              <a:rPr lang="tr-TR" sz="2000" i="1" dirty="0"/>
              <a:t>) → gözl</a:t>
            </a:r>
            <a:r>
              <a:rPr lang="tr-TR" sz="2000" b="1" i="1" u="sng" dirty="0"/>
              <a:t>ü</a:t>
            </a:r>
            <a:r>
              <a:rPr lang="tr-TR" sz="2000" i="1" dirty="0"/>
              <a:t>yor… </a:t>
            </a:r>
            <a:endParaRPr lang="tr-TR" sz="2000" dirty="0"/>
          </a:p>
          <a:p>
            <a:pPr marL="68580" indent="0">
              <a:buNone/>
            </a:pPr>
            <a:endParaRPr lang="tr-TR" dirty="0" smtClean="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42</a:t>
            </a:fld>
            <a:endParaRPr lang="tr-TR"/>
          </a:p>
        </p:txBody>
      </p:sp>
    </p:spTree>
    <p:extLst>
      <p:ext uri="{BB962C8B-B14F-4D97-AF65-F5344CB8AC3E}">
        <p14:creationId xmlns:p14="http://schemas.microsoft.com/office/powerpoint/2010/main" xmlns="" val="36465280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378280"/>
          </a:xfrm>
        </p:spPr>
        <p:txBody>
          <a:bodyPr>
            <a:normAutofit fontScale="90000"/>
          </a:bodyPr>
          <a:lstStyle/>
          <a:p>
            <a:r>
              <a:rPr lang="tr-TR" sz="3600" b="1" dirty="0"/>
              <a:t>SES OLAYLARI / ÜNLÜ DARALMASI</a:t>
            </a:r>
            <a:endParaRPr lang="tr-TR" sz="3600" dirty="0"/>
          </a:p>
        </p:txBody>
      </p:sp>
      <p:sp>
        <p:nvSpPr>
          <p:cNvPr id="3" name="İçerik Yer Tutucusu 2"/>
          <p:cNvSpPr>
            <a:spLocks noGrp="1"/>
          </p:cNvSpPr>
          <p:nvPr>
            <p:ph idx="1"/>
          </p:nvPr>
        </p:nvSpPr>
        <p:spPr>
          <a:xfrm>
            <a:off x="827584" y="1000108"/>
            <a:ext cx="7560840" cy="5165196"/>
          </a:xfrm>
        </p:spPr>
        <p:txBody>
          <a:bodyPr>
            <a:normAutofit/>
          </a:bodyPr>
          <a:lstStyle/>
          <a:p>
            <a:r>
              <a:rPr lang="tr-TR" sz="2000" dirty="0"/>
              <a:t>Çok heceli ve </a:t>
            </a:r>
            <a:r>
              <a:rPr lang="tr-TR" sz="2000" i="1" dirty="0"/>
              <a:t>a, e</a:t>
            </a:r>
            <a:r>
              <a:rPr lang="tr-TR" sz="2000" dirty="0"/>
              <a:t> ünlüleri ile biten eylemler, ünlüyle başlayan ek </a:t>
            </a:r>
            <a:r>
              <a:rPr lang="tr-TR" sz="2000" dirty="0" smtClean="0"/>
              <a:t>aldığında </a:t>
            </a:r>
            <a:r>
              <a:rPr lang="tr-TR" sz="2000" dirty="0"/>
              <a:t>bu eylemlerdeki </a:t>
            </a:r>
            <a:r>
              <a:rPr lang="tr-TR" sz="2000" i="1" dirty="0"/>
              <a:t>a, e</a:t>
            </a:r>
            <a:r>
              <a:rPr lang="tr-TR" sz="2000" dirty="0"/>
              <a:t> ünlülerinde söyleyişte yaygın bir daralma </a:t>
            </a:r>
            <a:r>
              <a:rPr lang="tr-TR" sz="2000" i="1" dirty="0"/>
              <a:t>(ı</a:t>
            </a:r>
            <a:r>
              <a:rPr lang="tr-TR" sz="2000" dirty="0"/>
              <a:t> ve </a:t>
            </a:r>
            <a:r>
              <a:rPr lang="tr-TR" sz="2000" i="1" dirty="0"/>
              <a:t>i'</a:t>
            </a:r>
            <a:r>
              <a:rPr lang="tr-TR" sz="2000" dirty="0"/>
              <a:t>ye dönme) eğilimi görülür. Ancak, söyleyişteki </a:t>
            </a:r>
            <a:r>
              <a:rPr lang="tr-TR" sz="2000" i="1" dirty="0"/>
              <a:t>ı, i </a:t>
            </a:r>
            <a:r>
              <a:rPr lang="tr-TR" sz="2000" dirty="0"/>
              <a:t>ünlüleri yazıya geçirilmez: </a:t>
            </a:r>
          </a:p>
          <a:p>
            <a:pPr marL="68580" indent="0">
              <a:buNone/>
            </a:pPr>
            <a:r>
              <a:rPr lang="tr-TR" sz="2000" b="1" i="1" u="sng" dirty="0"/>
              <a:t>YAZILIŞI</a:t>
            </a:r>
            <a:r>
              <a:rPr lang="tr-TR" sz="2000" b="1" i="1" dirty="0"/>
              <a:t>		</a:t>
            </a:r>
            <a:r>
              <a:rPr lang="tr-TR" sz="2000" b="1" i="1" u="sng" dirty="0"/>
              <a:t>SÖYLENİŞİ</a:t>
            </a:r>
            <a:r>
              <a:rPr lang="tr-TR" sz="2000" b="1" i="1" dirty="0"/>
              <a:t>           </a:t>
            </a:r>
          </a:p>
          <a:p>
            <a:pPr marL="68580" indent="0">
              <a:buNone/>
            </a:pPr>
            <a:r>
              <a:rPr lang="tr-TR" sz="2000" i="1" dirty="0"/>
              <a:t>başlayan		</a:t>
            </a:r>
            <a:r>
              <a:rPr lang="tr-TR" sz="2000" i="1" dirty="0" err="1"/>
              <a:t>başlıyan</a:t>
            </a:r>
            <a:endParaRPr lang="tr-TR" sz="2000" i="1" dirty="0"/>
          </a:p>
          <a:p>
            <a:pPr marL="68580" indent="0">
              <a:buNone/>
            </a:pPr>
            <a:r>
              <a:rPr lang="tr-TR" sz="2000" i="1" dirty="0"/>
              <a:t>yaşayacak		</a:t>
            </a:r>
            <a:r>
              <a:rPr lang="tr-TR" sz="2000" i="1" dirty="0" err="1"/>
              <a:t>yaşıyacak</a:t>
            </a:r>
            <a:endParaRPr lang="tr-TR" sz="2000" i="1" dirty="0"/>
          </a:p>
          <a:p>
            <a:pPr marL="68580" indent="0">
              <a:buNone/>
            </a:pPr>
            <a:r>
              <a:rPr lang="tr-TR" sz="2000" i="1" dirty="0"/>
              <a:t>atlayarak		</a:t>
            </a:r>
            <a:r>
              <a:rPr lang="tr-TR" sz="2000" i="1" dirty="0" err="1"/>
              <a:t>atlıyarak</a:t>
            </a:r>
            <a:endParaRPr lang="tr-TR" sz="2000" i="1" dirty="0"/>
          </a:p>
          <a:p>
            <a:pPr marL="68580" indent="0">
              <a:buNone/>
            </a:pPr>
            <a:r>
              <a:rPr lang="tr-TR" sz="2000" i="1" dirty="0"/>
              <a:t>açıklayalı		</a:t>
            </a:r>
            <a:r>
              <a:rPr lang="tr-TR" sz="2000" i="1" dirty="0" err="1"/>
              <a:t>açıklıyalı</a:t>
            </a:r>
            <a:endParaRPr lang="tr-TR" sz="2000" i="1" dirty="0"/>
          </a:p>
          <a:p>
            <a:pPr marL="68580" indent="0">
              <a:buNone/>
            </a:pPr>
            <a:r>
              <a:rPr lang="tr-TR" sz="2000" i="1" dirty="0"/>
              <a:t>atmayalım		</a:t>
            </a:r>
            <a:r>
              <a:rPr lang="tr-TR" sz="2000" i="1" dirty="0" err="1"/>
              <a:t>atmıyalım</a:t>
            </a:r>
            <a:endParaRPr lang="tr-TR" sz="2000" i="1" dirty="0"/>
          </a:p>
          <a:p>
            <a:pPr marL="68580" indent="0">
              <a:buNone/>
            </a:pPr>
            <a:r>
              <a:rPr lang="tr-TR" sz="2000" i="1" dirty="0"/>
              <a:t>gelmeyen		</a:t>
            </a:r>
            <a:r>
              <a:rPr lang="tr-TR" sz="2000" i="1" dirty="0" err="1"/>
              <a:t>gelmiyen</a:t>
            </a:r>
            <a:endParaRPr lang="tr-TR" sz="2000" i="1" dirty="0"/>
          </a:p>
          <a:p>
            <a:pPr marL="68580" indent="0">
              <a:buNone/>
            </a:pPr>
            <a:r>
              <a:rPr lang="tr-TR" sz="2000" i="1" dirty="0"/>
              <a:t>besleyelim		</a:t>
            </a:r>
            <a:r>
              <a:rPr lang="tr-TR" sz="2000" i="1" dirty="0" err="1"/>
              <a:t>besliyelim</a:t>
            </a:r>
            <a:endParaRPr lang="tr-TR" sz="20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43</a:t>
            </a:fld>
            <a:endParaRPr lang="tr-TR"/>
          </a:p>
        </p:txBody>
      </p:sp>
    </p:spTree>
    <p:extLst>
      <p:ext uri="{BB962C8B-B14F-4D97-AF65-F5344CB8AC3E}">
        <p14:creationId xmlns:p14="http://schemas.microsoft.com/office/powerpoint/2010/main" xmlns="" val="353953026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 OLAYLARI / ÜNLÜ DARALMASI</a:t>
            </a:r>
            <a:endParaRPr lang="tr-TR" dirty="0"/>
          </a:p>
        </p:txBody>
      </p:sp>
      <p:sp>
        <p:nvSpPr>
          <p:cNvPr id="3" name="İçerik Yer Tutucusu 2"/>
          <p:cNvSpPr>
            <a:spLocks noGrp="1"/>
          </p:cNvSpPr>
          <p:nvPr>
            <p:ph idx="1"/>
          </p:nvPr>
        </p:nvSpPr>
        <p:spPr/>
        <p:txBody>
          <a:bodyPr/>
          <a:lstStyle/>
          <a:p>
            <a:r>
              <a:rPr lang="tr-TR" dirty="0"/>
              <a:t>Buna karşılık tek heceli olan </a:t>
            </a:r>
            <a:r>
              <a:rPr lang="tr-TR" i="1" dirty="0"/>
              <a:t>demek</a:t>
            </a:r>
            <a:r>
              <a:rPr lang="tr-TR" dirty="0"/>
              <a:t> ve </a:t>
            </a:r>
            <a:r>
              <a:rPr lang="tr-TR" i="1" dirty="0"/>
              <a:t>yemek</a:t>
            </a:r>
            <a:r>
              <a:rPr lang="tr-TR" dirty="0"/>
              <a:t> eylemlerinde, söyleyişteki </a:t>
            </a:r>
            <a:r>
              <a:rPr lang="tr-TR" i="1" dirty="0"/>
              <a:t>i</a:t>
            </a:r>
            <a:r>
              <a:rPr lang="tr-TR" dirty="0"/>
              <a:t> ünlüsü yazıya da geçirilir: </a:t>
            </a:r>
            <a:r>
              <a:rPr lang="tr-TR" i="1" dirty="0"/>
              <a:t>diyen, diyerek, diyecek, diyelim, diye; yiyen, yi­yerek, yiyecek, yiyelim, yiye, yiyince, </a:t>
            </a:r>
            <a:r>
              <a:rPr lang="tr-TR" i="1" dirty="0" smtClean="0"/>
              <a:t>yiyip vb.</a:t>
            </a:r>
            <a:r>
              <a:rPr lang="tr-TR" dirty="0" smtClean="0"/>
              <a:t> </a:t>
            </a:r>
            <a:endParaRPr lang="tr-TR" dirty="0"/>
          </a:p>
          <a:p>
            <a:r>
              <a:rPr lang="tr-TR" dirty="0"/>
              <a:t>Ancak</a:t>
            </a:r>
            <a:r>
              <a:rPr lang="tr-TR" i="1" dirty="0"/>
              <a:t> </a:t>
            </a:r>
            <a:r>
              <a:rPr lang="tr-TR" i="1" dirty="0" smtClean="0"/>
              <a:t>«deyince ve deyip» </a:t>
            </a:r>
            <a:r>
              <a:rPr lang="tr-TR" dirty="0"/>
              <a:t>sözlerindeki </a:t>
            </a:r>
            <a:r>
              <a:rPr lang="tr-TR" i="1" dirty="0"/>
              <a:t>e</a:t>
            </a:r>
            <a:r>
              <a:rPr lang="tr-TR" dirty="0"/>
              <a:t> </a:t>
            </a:r>
            <a:r>
              <a:rPr lang="tr-TR" dirty="0" smtClean="0"/>
              <a:t>yazılışta </a:t>
            </a:r>
            <a:r>
              <a:rPr lang="tr-TR" dirty="0"/>
              <a:t>korunur.</a:t>
            </a:r>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44</a:t>
            </a:fld>
            <a:endParaRPr lang="tr-TR"/>
          </a:p>
        </p:txBody>
      </p:sp>
    </p:spTree>
    <p:extLst>
      <p:ext uri="{BB962C8B-B14F-4D97-AF65-F5344CB8AC3E}">
        <p14:creationId xmlns:p14="http://schemas.microsoft.com/office/powerpoint/2010/main" xmlns="" val="20222423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SES OLAYLARI / KÖKTE ÜNLÜ DEĞİŞİMİ</a:t>
            </a:r>
            <a:endParaRPr lang="tr-TR" dirty="0"/>
          </a:p>
        </p:txBody>
      </p:sp>
      <p:sp>
        <p:nvSpPr>
          <p:cNvPr id="3" name="İçerik Yer Tutucusu 2"/>
          <p:cNvSpPr>
            <a:spLocks noGrp="1"/>
          </p:cNvSpPr>
          <p:nvPr>
            <p:ph idx="1"/>
          </p:nvPr>
        </p:nvSpPr>
        <p:spPr/>
        <p:txBody>
          <a:bodyPr/>
          <a:lstStyle/>
          <a:p>
            <a:pPr marL="365760" lvl="1" indent="0">
              <a:buNone/>
            </a:pPr>
            <a:r>
              <a:rPr lang="tr-TR" sz="2400" b="1" dirty="0"/>
              <a:t>Kökte Ünlü Değişimi(Ünlü Kalınlaşması):</a:t>
            </a:r>
            <a:endParaRPr lang="tr-TR" sz="2800" dirty="0"/>
          </a:p>
          <a:p>
            <a:r>
              <a:rPr lang="tr-TR" dirty="0"/>
              <a:t>“Ben” ve “sen” zamirleri yönelme </a:t>
            </a:r>
            <a:r>
              <a:rPr lang="tr-TR" dirty="0" smtClean="0"/>
              <a:t>hâli </a:t>
            </a:r>
            <a:r>
              <a:rPr lang="tr-TR" dirty="0"/>
              <a:t>eki –</a:t>
            </a:r>
            <a:r>
              <a:rPr lang="tr-TR" dirty="0" err="1" smtClean="0"/>
              <a:t>e’yi</a:t>
            </a:r>
            <a:r>
              <a:rPr lang="tr-TR" dirty="0" smtClean="0"/>
              <a:t> üzerine </a:t>
            </a:r>
            <a:r>
              <a:rPr lang="tr-TR" dirty="0"/>
              <a:t>aldığı zaman  köklerindeki ince e ünlüleri kalınlaşarak  a  olur: </a:t>
            </a:r>
          </a:p>
          <a:p>
            <a:pPr marL="68580" indent="0">
              <a:buNone/>
            </a:pPr>
            <a:r>
              <a:rPr lang="tr-TR" i="1" dirty="0" smtClean="0"/>
              <a:t>    ben-e</a:t>
            </a:r>
            <a:r>
              <a:rPr lang="tr-TR" i="1" dirty="0"/>
              <a:t>→bana</a:t>
            </a:r>
          </a:p>
          <a:p>
            <a:pPr marL="68580" indent="0">
              <a:buNone/>
            </a:pPr>
            <a:r>
              <a:rPr lang="tr-TR" i="1" dirty="0" smtClean="0"/>
              <a:t>    sen-e</a:t>
            </a:r>
            <a:r>
              <a:rPr lang="tr-TR" i="1" dirty="0"/>
              <a:t>→</a:t>
            </a:r>
            <a:r>
              <a:rPr lang="tr-TR" i="1" dirty="0" smtClean="0"/>
              <a:t>sana gibi.</a:t>
            </a:r>
            <a:endParaRPr lang="tr-TR" sz="28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45</a:t>
            </a:fld>
            <a:endParaRPr lang="tr-TR"/>
          </a:p>
        </p:txBody>
      </p:sp>
    </p:spTree>
    <p:extLst>
      <p:ext uri="{BB962C8B-B14F-4D97-AF65-F5344CB8AC3E}">
        <p14:creationId xmlns:p14="http://schemas.microsoft.com/office/powerpoint/2010/main" xmlns="" val="87893508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 OLAYLARI / ULAMA</a:t>
            </a:r>
            <a:endParaRPr lang="tr-TR" dirty="0"/>
          </a:p>
        </p:txBody>
      </p:sp>
      <p:sp>
        <p:nvSpPr>
          <p:cNvPr id="3" name="İçerik Yer Tutucusu 2"/>
          <p:cNvSpPr>
            <a:spLocks noGrp="1"/>
          </p:cNvSpPr>
          <p:nvPr>
            <p:ph idx="1"/>
          </p:nvPr>
        </p:nvSpPr>
        <p:spPr/>
        <p:txBody>
          <a:bodyPr/>
          <a:lstStyle/>
          <a:p>
            <a:pPr marL="365760" lvl="1" indent="0">
              <a:buNone/>
            </a:pPr>
            <a:r>
              <a:rPr lang="tr-TR" sz="2400" b="1" dirty="0"/>
              <a:t>Ulama: </a:t>
            </a:r>
            <a:r>
              <a:rPr lang="tr-TR" sz="2400" dirty="0"/>
              <a:t>Ünsüzle biten kelimelerden sonra ünlüyle başlayan bir kelime gelince ilk kelimenin sonundaki ünsüz sonraki kelimenin başına eklenerek okunur: Dün akşam, yüzen al sancak, göz atmak, ayak </a:t>
            </a:r>
            <a:r>
              <a:rPr lang="tr-TR" sz="2400" dirty="0" smtClean="0"/>
              <a:t>ucu vb.</a:t>
            </a:r>
            <a:endParaRPr lang="tr-TR" sz="2800" dirty="0"/>
          </a:p>
          <a:p>
            <a:r>
              <a:rPr lang="tr-TR" b="1" dirty="0"/>
              <a:t>UYARI:</a:t>
            </a:r>
            <a:r>
              <a:rPr lang="tr-TR" dirty="0"/>
              <a:t> Ulama yapılabilmesi için iki sözcük arasında herhangi bir noktalama işareti olmamalıdır.</a:t>
            </a:r>
            <a:endParaRPr lang="tr-TR" sz="28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46</a:t>
            </a:fld>
            <a:endParaRPr lang="tr-TR"/>
          </a:p>
        </p:txBody>
      </p:sp>
    </p:spTree>
    <p:extLst>
      <p:ext uri="{BB962C8B-B14F-4D97-AF65-F5344CB8AC3E}">
        <p14:creationId xmlns:p14="http://schemas.microsoft.com/office/powerpoint/2010/main" xmlns="" val="32893451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378280"/>
          </a:xfrm>
        </p:spPr>
        <p:txBody>
          <a:bodyPr>
            <a:normAutofit fontScale="90000"/>
          </a:bodyPr>
          <a:lstStyle/>
          <a:p>
            <a:r>
              <a:rPr lang="tr-TR" b="1" dirty="0"/>
              <a:t>SES OLAYLARI / ÖRNEK SORULAR</a:t>
            </a:r>
            <a:endParaRPr lang="tr-TR" dirty="0"/>
          </a:p>
        </p:txBody>
      </p:sp>
      <p:sp>
        <p:nvSpPr>
          <p:cNvPr id="3" name="İçerik Yer Tutucusu 2"/>
          <p:cNvSpPr>
            <a:spLocks noGrp="1"/>
          </p:cNvSpPr>
          <p:nvPr>
            <p:ph idx="1"/>
          </p:nvPr>
        </p:nvSpPr>
        <p:spPr>
          <a:xfrm>
            <a:off x="827584" y="1000108"/>
            <a:ext cx="7560840" cy="5165196"/>
          </a:xfrm>
        </p:spPr>
        <p:txBody>
          <a:bodyPr>
            <a:normAutofit/>
          </a:bodyPr>
          <a:lstStyle/>
          <a:p>
            <a:pPr marL="68580" indent="0">
              <a:buNone/>
            </a:pPr>
            <a:r>
              <a:rPr lang="tr-TR" sz="2000" b="1" dirty="0"/>
              <a:t>ÖRNEK SORU 1: </a:t>
            </a:r>
          </a:p>
          <a:p>
            <a:pPr marL="68580" indent="0">
              <a:buNone/>
            </a:pPr>
            <a:r>
              <a:rPr lang="tr-TR" sz="2000" dirty="0"/>
              <a:t>I.   </a:t>
            </a:r>
            <a:r>
              <a:rPr lang="tr-TR" sz="2000" dirty="0" smtClean="0"/>
              <a:t>yapıt</a:t>
            </a:r>
            <a:endParaRPr lang="tr-TR" sz="2000" dirty="0"/>
          </a:p>
          <a:p>
            <a:pPr marL="68580" indent="0">
              <a:buNone/>
            </a:pPr>
            <a:r>
              <a:rPr lang="tr-TR" sz="2000" dirty="0"/>
              <a:t>II.   </a:t>
            </a:r>
            <a:r>
              <a:rPr lang="tr-TR" sz="2000" dirty="0" smtClean="0"/>
              <a:t>büst</a:t>
            </a:r>
            <a:endParaRPr lang="tr-TR" sz="2000" dirty="0"/>
          </a:p>
          <a:p>
            <a:pPr marL="68580" indent="0">
              <a:buNone/>
            </a:pPr>
            <a:r>
              <a:rPr lang="tr-TR" sz="2000" dirty="0"/>
              <a:t>III.  </a:t>
            </a:r>
            <a:r>
              <a:rPr lang="tr-TR" sz="2000" dirty="0" smtClean="0"/>
              <a:t>kanıt</a:t>
            </a:r>
            <a:endParaRPr lang="tr-TR" sz="2000" dirty="0"/>
          </a:p>
          <a:p>
            <a:pPr marL="68580" indent="0">
              <a:buNone/>
            </a:pPr>
            <a:r>
              <a:rPr lang="tr-TR" sz="2000" dirty="0"/>
              <a:t>IV.  </a:t>
            </a:r>
            <a:r>
              <a:rPr lang="tr-TR" sz="2000" dirty="0" smtClean="0"/>
              <a:t>fark</a:t>
            </a:r>
            <a:endParaRPr lang="tr-TR" sz="2000" dirty="0"/>
          </a:p>
          <a:p>
            <a:pPr marL="68580" indent="0">
              <a:buNone/>
            </a:pPr>
            <a:r>
              <a:rPr lang="tr-TR" sz="2000" b="1" dirty="0"/>
              <a:t>Bu sözcükler için aşağıdakilerden hangisi </a:t>
            </a:r>
            <a:r>
              <a:rPr lang="tr-TR" sz="2000" b="1" dirty="0" smtClean="0"/>
              <a:t>söylenebilir</a:t>
            </a:r>
            <a:r>
              <a:rPr lang="tr-TR" sz="2000" b="1" dirty="0"/>
              <a:t>?</a:t>
            </a:r>
            <a:endParaRPr lang="tr-TR" sz="2000" dirty="0"/>
          </a:p>
          <a:p>
            <a:pPr marL="68580" indent="0">
              <a:buNone/>
            </a:pPr>
            <a:r>
              <a:rPr lang="tr-TR" sz="2000" dirty="0"/>
              <a:t>A) Hiçbiri </a:t>
            </a:r>
            <a:r>
              <a:rPr lang="tr-TR" sz="2000" dirty="0" smtClean="0"/>
              <a:t>ek alınca ünsüz </a:t>
            </a:r>
            <a:r>
              <a:rPr lang="tr-TR" sz="2000" dirty="0"/>
              <a:t>yumuşamasına </a:t>
            </a:r>
            <a:r>
              <a:rPr lang="tr-TR" sz="2000" dirty="0" smtClean="0"/>
              <a:t>uğramaz.</a:t>
            </a:r>
            <a:endParaRPr lang="tr-TR" sz="2000" dirty="0"/>
          </a:p>
          <a:p>
            <a:pPr marL="68580" indent="0">
              <a:buNone/>
            </a:pPr>
            <a:r>
              <a:rPr lang="tr-TR" sz="2000" dirty="0"/>
              <a:t>B) Hiçbirinde büyük ünlü uyumu aranmaz.</a:t>
            </a:r>
          </a:p>
          <a:p>
            <a:pPr marL="68580" indent="0">
              <a:buNone/>
            </a:pPr>
            <a:r>
              <a:rPr lang="tr-TR" sz="2000" dirty="0"/>
              <a:t>C) Hiçbiri küçük ünlü uyumuna </a:t>
            </a:r>
            <a:r>
              <a:rPr lang="tr-TR" sz="2000" dirty="0" smtClean="0"/>
              <a:t>uymaz.</a:t>
            </a:r>
            <a:endParaRPr lang="tr-TR" sz="2000" dirty="0"/>
          </a:p>
          <a:p>
            <a:pPr marL="68580" indent="0">
              <a:buNone/>
            </a:pPr>
            <a:r>
              <a:rPr lang="tr-TR" sz="2000" dirty="0"/>
              <a:t>D) Hiçbirinde yuvarlak ünlü yoktur.</a:t>
            </a:r>
          </a:p>
          <a:p>
            <a:pPr marL="68580" indent="0">
              <a:buNone/>
            </a:pPr>
            <a:r>
              <a:rPr lang="tr-TR" sz="2000" dirty="0"/>
              <a:t>E) Hiçbiri Türkçe değildir.</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47</a:t>
            </a:fld>
            <a:endParaRPr lang="tr-TR"/>
          </a:p>
        </p:txBody>
      </p:sp>
    </p:spTree>
    <p:extLst>
      <p:ext uri="{BB962C8B-B14F-4D97-AF65-F5344CB8AC3E}">
        <p14:creationId xmlns:p14="http://schemas.microsoft.com/office/powerpoint/2010/main" xmlns="" val="141637030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 OLAYLARI / ÖRNEK SORULAR</a:t>
            </a:r>
            <a:endParaRPr lang="tr-TR" dirty="0"/>
          </a:p>
        </p:txBody>
      </p:sp>
      <p:sp>
        <p:nvSpPr>
          <p:cNvPr id="3" name="İçerik Yer Tutucusu 2"/>
          <p:cNvSpPr>
            <a:spLocks noGrp="1"/>
          </p:cNvSpPr>
          <p:nvPr>
            <p:ph idx="1"/>
          </p:nvPr>
        </p:nvSpPr>
        <p:spPr/>
        <p:txBody>
          <a:bodyPr/>
          <a:lstStyle/>
          <a:p>
            <a:pPr marL="68580" indent="0">
              <a:buNone/>
            </a:pPr>
            <a:r>
              <a:rPr lang="tr-TR" sz="2000" b="1" dirty="0"/>
              <a:t>ÖRNEK SORU 2: </a:t>
            </a:r>
            <a:r>
              <a:rPr lang="tr-TR" sz="2000" dirty="0"/>
              <a:t>"-yor" eki kendinden önce gelen "a, e" geniş </a:t>
            </a:r>
            <a:r>
              <a:rPr lang="tr-TR" sz="2000" dirty="0" smtClean="0"/>
              <a:t>ünlülerini </a:t>
            </a:r>
            <a:r>
              <a:rPr lang="tr-TR" sz="2000" dirty="0"/>
              <a:t>"ı, i, u, ü" dar ünlülerine dönüştürür. </a:t>
            </a:r>
            <a:r>
              <a:rPr lang="tr-TR" sz="2000" b="1" dirty="0"/>
              <a:t>Aşağıdaki altı çizili sözcüklerden hangisinde ünlü daralması </a:t>
            </a:r>
            <a:r>
              <a:rPr lang="tr-TR" sz="2000" b="1" dirty="0" smtClean="0"/>
              <a:t> </a:t>
            </a:r>
            <a:r>
              <a:rPr lang="tr-TR" sz="2000" b="1" u="sng" dirty="0" smtClean="0"/>
              <a:t>yoktur</a:t>
            </a:r>
            <a:r>
              <a:rPr lang="tr-TR" sz="2000" b="1" dirty="0"/>
              <a:t>?</a:t>
            </a:r>
            <a:endParaRPr lang="tr-TR" sz="2000" dirty="0"/>
          </a:p>
          <a:p>
            <a:pPr marL="68580" indent="0">
              <a:buNone/>
            </a:pPr>
            <a:r>
              <a:rPr lang="tr-TR" sz="2000" dirty="0"/>
              <a:t>A) Kadın, durmadan çocuklarına </a:t>
            </a:r>
            <a:r>
              <a:rPr lang="tr-TR" sz="2000" u="sng" dirty="0"/>
              <a:t>bağırıyordu</a:t>
            </a:r>
            <a:r>
              <a:rPr lang="tr-TR" sz="2000" dirty="0"/>
              <a:t>.</a:t>
            </a:r>
          </a:p>
          <a:p>
            <a:pPr marL="68580" indent="0">
              <a:buNone/>
            </a:pPr>
            <a:r>
              <a:rPr lang="tr-TR" sz="2000" dirty="0"/>
              <a:t>B) Babam, bahara hazırlık için gülleri </a:t>
            </a:r>
            <a:r>
              <a:rPr lang="tr-TR" sz="2000" u="sng" dirty="0"/>
              <a:t>buduyordu</a:t>
            </a:r>
            <a:r>
              <a:rPr lang="tr-TR" sz="2000" dirty="0"/>
              <a:t>.</a:t>
            </a:r>
          </a:p>
          <a:p>
            <a:pPr marL="68580" indent="0">
              <a:buNone/>
            </a:pPr>
            <a:r>
              <a:rPr lang="tr-TR" sz="2000" dirty="0"/>
              <a:t>C) Onun durgunluğunu, yorgunluğuna </a:t>
            </a:r>
            <a:r>
              <a:rPr lang="tr-TR" sz="2000" u="sng" dirty="0"/>
              <a:t>bağlıyordu</a:t>
            </a:r>
            <a:r>
              <a:rPr lang="tr-TR" sz="2000" dirty="0"/>
              <a:t>.</a:t>
            </a:r>
          </a:p>
          <a:p>
            <a:pPr marL="68580" indent="0">
              <a:buNone/>
            </a:pPr>
            <a:r>
              <a:rPr lang="tr-TR" sz="2000" dirty="0"/>
              <a:t>D) Bütün kuralları, her zaman o </a:t>
            </a:r>
            <a:r>
              <a:rPr lang="tr-TR" sz="2000" u="sng" dirty="0"/>
              <a:t>çiğniyordu</a:t>
            </a:r>
            <a:r>
              <a:rPr lang="tr-TR" sz="2000" dirty="0"/>
              <a:t>.</a:t>
            </a:r>
          </a:p>
          <a:p>
            <a:pPr marL="68580" indent="0">
              <a:buNone/>
            </a:pPr>
            <a:r>
              <a:rPr lang="tr-TR" sz="2000" dirty="0"/>
              <a:t>E) </a:t>
            </a:r>
            <a:r>
              <a:rPr lang="tr-TR" sz="2000" dirty="0" smtClean="0"/>
              <a:t>Nedense </a:t>
            </a:r>
            <a:r>
              <a:rPr lang="tr-TR" sz="2000" dirty="0"/>
              <a:t>durmadan herkesi </a:t>
            </a:r>
            <a:r>
              <a:rPr lang="tr-TR" sz="2000" u="sng" dirty="0"/>
              <a:t>karalıyordu</a:t>
            </a:r>
            <a:r>
              <a:rPr lang="tr-TR" sz="2000" dirty="0"/>
              <a:t>.</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48</a:t>
            </a:fld>
            <a:endParaRPr lang="tr-TR"/>
          </a:p>
        </p:txBody>
      </p:sp>
    </p:spTree>
    <p:extLst>
      <p:ext uri="{BB962C8B-B14F-4D97-AF65-F5344CB8AC3E}">
        <p14:creationId xmlns:p14="http://schemas.microsoft.com/office/powerpoint/2010/main" xmlns="" val="25342843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a:t>SES OLAYLARI / ÖRNEK SORULAR</a:t>
            </a:r>
            <a:endParaRPr lang="tr-TR" sz="3600" dirty="0"/>
          </a:p>
        </p:txBody>
      </p:sp>
      <p:sp>
        <p:nvSpPr>
          <p:cNvPr id="3" name="İçerik Yer Tutucusu 2"/>
          <p:cNvSpPr>
            <a:spLocks noGrp="1"/>
          </p:cNvSpPr>
          <p:nvPr>
            <p:ph idx="1"/>
          </p:nvPr>
        </p:nvSpPr>
        <p:spPr/>
        <p:txBody>
          <a:bodyPr/>
          <a:lstStyle/>
          <a:p>
            <a:pPr marL="68580" indent="0">
              <a:buNone/>
            </a:pPr>
            <a:r>
              <a:rPr lang="tr-TR" sz="2000" b="1" dirty="0"/>
              <a:t>ÖRNEK SORU 3: </a:t>
            </a:r>
            <a:r>
              <a:rPr lang="tr-TR" sz="2000" dirty="0"/>
              <a:t>Gidin, ben sizden sonra gelirim, kaymakamı görsem iznimi isterim. Sizi anlıyorum, "Kentte kalırız." </a:t>
            </a:r>
            <a:r>
              <a:rPr lang="tr-TR" sz="2000" dirty="0" smtClean="0"/>
              <a:t>diyorsunuz</a:t>
            </a:r>
            <a:r>
              <a:rPr lang="tr-TR" sz="2000" dirty="0"/>
              <a:t>, bense köyde, derede yüzme düşleri kuruyorum.</a:t>
            </a:r>
          </a:p>
          <a:p>
            <a:pPr marL="68580" indent="0">
              <a:buNone/>
            </a:pPr>
            <a:r>
              <a:rPr lang="tr-TR" sz="2000" b="1" dirty="0"/>
              <a:t>Bu parçada aşağıdakilerin hangisinde verilene </a:t>
            </a:r>
            <a:r>
              <a:rPr lang="tr-TR" sz="2000" b="1" dirty="0" smtClean="0"/>
              <a:t>örnek </a:t>
            </a:r>
            <a:r>
              <a:rPr lang="tr-TR" sz="2000" b="1" u="sng" dirty="0"/>
              <a:t>yoktur</a:t>
            </a:r>
            <a:r>
              <a:rPr lang="tr-TR" sz="2000" b="1" dirty="0"/>
              <a:t>?</a:t>
            </a:r>
            <a:endParaRPr lang="tr-TR" sz="2000" dirty="0"/>
          </a:p>
          <a:p>
            <a:pPr marL="68580" indent="0">
              <a:buNone/>
            </a:pPr>
            <a:r>
              <a:rPr lang="tr-TR" sz="2000" dirty="0"/>
              <a:t>A) Ünsüz yumuşaması </a:t>
            </a:r>
          </a:p>
          <a:p>
            <a:pPr marL="68580" indent="0">
              <a:buNone/>
            </a:pPr>
            <a:r>
              <a:rPr lang="tr-TR" sz="2000" dirty="0"/>
              <a:t>B) Ünlü daralması</a:t>
            </a:r>
          </a:p>
          <a:p>
            <a:pPr marL="68580" indent="0">
              <a:buNone/>
            </a:pPr>
            <a:r>
              <a:rPr lang="tr-TR" sz="2000" dirty="0"/>
              <a:t>C) Ünlü düşmesi </a:t>
            </a:r>
          </a:p>
          <a:p>
            <a:pPr marL="68580" indent="0">
              <a:buNone/>
            </a:pPr>
            <a:r>
              <a:rPr lang="tr-TR" sz="2000" dirty="0"/>
              <a:t>D) Ünsüz türemesi</a:t>
            </a:r>
          </a:p>
          <a:p>
            <a:pPr marL="68580" indent="0">
              <a:buNone/>
            </a:pPr>
            <a:r>
              <a:rPr lang="tr-TR" sz="2000" dirty="0"/>
              <a:t>E) Ünsüz benzeşmesi</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49</a:t>
            </a:fld>
            <a:endParaRPr lang="tr-TR"/>
          </a:p>
        </p:txBody>
      </p:sp>
    </p:spTree>
    <p:extLst>
      <p:ext uri="{BB962C8B-B14F-4D97-AF65-F5344CB8AC3E}">
        <p14:creationId xmlns:p14="http://schemas.microsoft.com/office/powerpoint/2010/main" xmlns="" val="40694808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SESLERİN SINIFLANDIRILMASI</a:t>
            </a:r>
            <a:endParaRPr lang="tr-TR" dirty="0"/>
          </a:p>
        </p:txBody>
      </p:sp>
      <p:sp>
        <p:nvSpPr>
          <p:cNvPr id="3" name="İçerik Yer Tutucusu 2"/>
          <p:cNvSpPr>
            <a:spLocks noGrp="1"/>
          </p:cNvSpPr>
          <p:nvPr>
            <p:ph idx="1"/>
          </p:nvPr>
        </p:nvSpPr>
        <p:spPr/>
        <p:txBody>
          <a:bodyPr/>
          <a:lstStyle/>
          <a:p>
            <a:r>
              <a:rPr lang="tr-TR" dirty="0"/>
              <a:t>Ünsüzler ise telaffuz edilirken mutlaka bir ünlü sese ihtiyaç </a:t>
            </a:r>
            <a:r>
              <a:rPr lang="tr-TR" dirty="0" smtClean="0"/>
              <a:t>duyulur. </a:t>
            </a:r>
            <a:endParaRPr lang="tr-TR" dirty="0"/>
          </a:p>
          <a:p>
            <a:endParaRPr lang="tr-TR" dirty="0"/>
          </a:p>
          <a:p>
            <a:r>
              <a:rPr lang="tr-TR" dirty="0"/>
              <a:t>Alfabedeki harfleri sayarken b sesini “be”, c sesini “ce” d  sesini “de” şeklinde yanındaki e ünlüsüyle birlikte okuruz. Bu durum tüm diller için </a:t>
            </a:r>
            <a:r>
              <a:rPr lang="tr-TR" dirty="0" smtClean="0"/>
              <a:t>geçerlidir. </a:t>
            </a:r>
            <a:r>
              <a:rPr lang="tr-TR" dirty="0"/>
              <a:t>(İng. b=</a:t>
            </a:r>
            <a:r>
              <a:rPr lang="tr-TR" dirty="0" err="1"/>
              <a:t>bi</a:t>
            </a:r>
            <a:r>
              <a:rPr lang="tr-TR" dirty="0"/>
              <a:t>, c=si, d=</a:t>
            </a:r>
            <a:r>
              <a:rPr lang="tr-TR" dirty="0" err="1"/>
              <a:t>di</a:t>
            </a:r>
            <a:r>
              <a:rPr lang="tr-TR" dirty="0"/>
              <a:t>, f=</a:t>
            </a:r>
            <a:r>
              <a:rPr lang="tr-TR" dirty="0" err="1"/>
              <a:t>ef</a:t>
            </a:r>
            <a:r>
              <a:rPr lang="tr-TR" dirty="0"/>
              <a:t>, l=el, m=em vb</a:t>
            </a:r>
            <a:r>
              <a:rPr lang="tr-TR" dirty="0" smtClean="0"/>
              <a:t>.)</a:t>
            </a:r>
            <a:endParaRPr lang="tr-TR"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5</a:t>
            </a:fld>
            <a:endParaRPr lang="tr-TR"/>
          </a:p>
        </p:txBody>
      </p:sp>
    </p:spTree>
    <p:extLst>
      <p:ext uri="{BB962C8B-B14F-4D97-AF65-F5344CB8AC3E}">
        <p14:creationId xmlns:p14="http://schemas.microsoft.com/office/powerpoint/2010/main" xmlns="" val="42418398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449718"/>
          </a:xfrm>
        </p:spPr>
        <p:txBody>
          <a:bodyPr>
            <a:normAutofit fontScale="90000"/>
          </a:bodyPr>
          <a:lstStyle/>
          <a:p>
            <a:r>
              <a:rPr lang="tr-TR" sz="3600" b="1" dirty="0"/>
              <a:t>SES OLAYLARI / ÖRNEK SORULAR</a:t>
            </a:r>
            <a:endParaRPr lang="tr-TR" sz="3600" dirty="0"/>
          </a:p>
        </p:txBody>
      </p:sp>
      <p:sp>
        <p:nvSpPr>
          <p:cNvPr id="3" name="İçerik Yer Tutucusu 2"/>
          <p:cNvSpPr>
            <a:spLocks noGrp="1"/>
          </p:cNvSpPr>
          <p:nvPr>
            <p:ph idx="1"/>
          </p:nvPr>
        </p:nvSpPr>
        <p:spPr>
          <a:xfrm>
            <a:off x="827584" y="1000108"/>
            <a:ext cx="7560840" cy="5165196"/>
          </a:xfrm>
        </p:spPr>
        <p:txBody>
          <a:bodyPr>
            <a:normAutofit/>
          </a:bodyPr>
          <a:lstStyle/>
          <a:p>
            <a:pPr marL="68580" indent="0">
              <a:buNone/>
            </a:pPr>
            <a:r>
              <a:rPr lang="tr-TR" sz="2000" b="1" dirty="0"/>
              <a:t>ÖRNEK SORU 4: </a:t>
            </a:r>
          </a:p>
          <a:p>
            <a:pPr marL="68580" indent="0">
              <a:buNone/>
            </a:pPr>
            <a:r>
              <a:rPr lang="tr-TR" sz="2000" dirty="0"/>
              <a:t>Süzüyor ufukta bir kızıl yeri içi </a:t>
            </a:r>
          </a:p>
          <a:p>
            <a:pPr marL="68580" indent="0">
              <a:buNone/>
            </a:pPr>
            <a:r>
              <a:rPr lang="tr-TR" sz="2000" dirty="0"/>
              <a:t>Karanlıkla dolu gözleri </a:t>
            </a:r>
          </a:p>
          <a:p>
            <a:pPr marL="68580" indent="0">
              <a:buNone/>
            </a:pPr>
            <a:r>
              <a:rPr lang="tr-TR" sz="2000" dirty="0"/>
              <a:t>Alnında akşamın ince kederi </a:t>
            </a:r>
          </a:p>
          <a:p>
            <a:pPr marL="68580" indent="0">
              <a:buNone/>
            </a:pPr>
            <a:r>
              <a:rPr lang="tr-TR" sz="2000" dirty="0"/>
              <a:t>Sessizliğin sırrı, dudaklarında </a:t>
            </a:r>
          </a:p>
          <a:p>
            <a:pPr marL="68580" indent="0">
              <a:buNone/>
            </a:pPr>
            <a:r>
              <a:rPr lang="tr-TR" sz="2000" b="1" dirty="0"/>
              <a:t>Bu  dizelerde aşağıdaki  ses  olaylarından hangisine yer </a:t>
            </a:r>
            <a:r>
              <a:rPr lang="tr-TR" sz="2000" b="1" u="sng" dirty="0"/>
              <a:t>verilmemiştir</a:t>
            </a:r>
            <a:r>
              <a:rPr lang="tr-TR" sz="2000" b="1" dirty="0"/>
              <a:t>?</a:t>
            </a:r>
            <a:endParaRPr lang="tr-TR" sz="2000" dirty="0"/>
          </a:p>
          <a:p>
            <a:pPr marL="68580" indent="0">
              <a:buNone/>
            </a:pPr>
            <a:r>
              <a:rPr lang="tr-TR" sz="2000" dirty="0"/>
              <a:t>A)   Ünlü daralması</a:t>
            </a:r>
          </a:p>
          <a:p>
            <a:pPr marL="68580" indent="0">
              <a:buNone/>
            </a:pPr>
            <a:r>
              <a:rPr lang="tr-TR" sz="2000" dirty="0"/>
              <a:t>B)   Ünsüz benzeşmesi</a:t>
            </a:r>
          </a:p>
          <a:p>
            <a:pPr marL="68580" indent="0">
              <a:buNone/>
            </a:pPr>
            <a:r>
              <a:rPr lang="tr-TR" sz="2000" dirty="0"/>
              <a:t>C)   Ünlü düşmesi</a:t>
            </a:r>
          </a:p>
          <a:p>
            <a:pPr marL="68580" indent="0">
              <a:buNone/>
            </a:pPr>
            <a:r>
              <a:rPr lang="tr-TR" sz="2000" dirty="0"/>
              <a:t>D)   Ünsüz yumuşaması</a:t>
            </a:r>
          </a:p>
          <a:p>
            <a:pPr marL="68580" indent="0">
              <a:buNone/>
            </a:pPr>
            <a:r>
              <a:rPr lang="tr-TR" sz="2000" dirty="0"/>
              <a:t>E)   Ünsüz türemesi </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50</a:t>
            </a:fld>
            <a:endParaRPr lang="tr-TR"/>
          </a:p>
        </p:txBody>
      </p:sp>
    </p:spTree>
    <p:extLst>
      <p:ext uri="{BB962C8B-B14F-4D97-AF65-F5344CB8AC3E}">
        <p14:creationId xmlns:p14="http://schemas.microsoft.com/office/powerpoint/2010/main" xmlns="" val="11080338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449718"/>
          </a:xfrm>
        </p:spPr>
        <p:txBody>
          <a:bodyPr>
            <a:noAutofit/>
          </a:bodyPr>
          <a:lstStyle/>
          <a:p>
            <a:r>
              <a:rPr lang="tr-TR" sz="3600" b="1" dirty="0"/>
              <a:t>SES OLAYLARI / ÖRNEK SORULAR</a:t>
            </a:r>
            <a:endParaRPr lang="tr-TR" sz="3600" dirty="0"/>
          </a:p>
        </p:txBody>
      </p:sp>
      <p:sp>
        <p:nvSpPr>
          <p:cNvPr id="3" name="İçerik Yer Tutucusu 2"/>
          <p:cNvSpPr>
            <a:spLocks noGrp="1"/>
          </p:cNvSpPr>
          <p:nvPr>
            <p:ph idx="1"/>
          </p:nvPr>
        </p:nvSpPr>
        <p:spPr>
          <a:xfrm>
            <a:off x="827584" y="1071546"/>
            <a:ext cx="7560840" cy="5093758"/>
          </a:xfrm>
        </p:spPr>
        <p:txBody>
          <a:bodyPr>
            <a:normAutofit/>
          </a:bodyPr>
          <a:lstStyle/>
          <a:p>
            <a:pPr marL="68580" indent="0">
              <a:buNone/>
            </a:pPr>
            <a:endParaRPr lang="tr-TR" sz="2000" b="1" dirty="0" smtClean="0"/>
          </a:p>
          <a:p>
            <a:pPr marL="68580" indent="0">
              <a:buNone/>
            </a:pPr>
            <a:r>
              <a:rPr lang="tr-TR" sz="2000" b="1" dirty="0" smtClean="0"/>
              <a:t>ÖRNEK </a:t>
            </a:r>
            <a:r>
              <a:rPr lang="tr-TR" sz="2000" b="1" dirty="0"/>
              <a:t>SORU 5: </a:t>
            </a:r>
            <a:r>
              <a:rPr lang="tr-TR" sz="2000" dirty="0"/>
              <a:t>"-yor" eki kendinden önce gelen </a:t>
            </a:r>
            <a:r>
              <a:rPr lang="tr-TR" sz="2000" dirty="0" smtClean="0"/>
              <a:t>" -a,-e" ünlülerini </a:t>
            </a:r>
            <a:r>
              <a:rPr lang="tr-TR" sz="2000" dirty="0"/>
              <a:t>daraltarak "-ı, -i, -u, -ü" ünlülerinden birine çevirir.</a:t>
            </a:r>
          </a:p>
          <a:p>
            <a:pPr marL="68580" indent="0">
              <a:buNone/>
            </a:pPr>
            <a:r>
              <a:rPr lang="tr-TR" sz="2000" b="1" dirty="0"/>
              <a:t>Aşağıdaki cümlelerin hangisinin yüklemin­de bu özellik </a:t>
            </a:r>
            <a:r>
              <a:rPr lang="tr-TR" sz="2000" b="1" u="sng" dirty="0"/>
              <a:t>gerçekleşmemiştir</a:t>
            </a:r>
            <a:r>
              <a:rPr lang="tr-TR" sz="2000" b="1" dirty="0"/>
              <a:t>?</a:t>
            </a:r>
            <a:endParaRPr lang="tr-TR" sz="2000" dirty="0"/>
          </a:p>
          <a:p>
            <a:pPr marL="68580" indent="0">
              <a:buNone/>
            </a:pPr>
            <a:r>
              <a:rPr lang="tr-TR" sz="2000" dirty="0"/>
              <a:t>A) Bu çocuk ne kadar da babasına benziyor.</a:t>
            </a:r>
          </a:p>
          <a:p>
            <a:pPr marL="68580" indent="0">
              <a:buNone/>
            </a:pPr>
            <a:r>
              <a:rPr lang="tr-TR" sz="2000" dirty="0"/>
              <a:t>B)Neden bizim söylediklerimizi anlamıyorsun?</a:t>
            </a:r>
          </a:p>
          <a:p>
            <a:pPr marL="68580" indent="0">
              <a:buNone/>
            </a:pPr>
            <a:r>
              <a:rPr lang="tr-TR" sz="2000" dirty="0"/>
              <a:t>C) Güneş, tepelerin ardından yavaş yavaş </a:t>
            </a:r>
            <a:r>
              <a:rPr lang="tr-TR" sz="2000" dirty="0" smtClean="0"/>
              <a:t>doğuyor</a:t>
            </a:r>
            <a:r>
              <a:rPr lang="tr-TR" sz="2000" dirty="0"/>
              <a:t>.</a:t>
            </a:r>
          </a:p>
          <a:p>
            <a:pPr marL="68580" indent="0">
              <a:buNone/>
            </a:pPr>
            <a:r>
              <a:rPr lang="tr-TR" sz="2000" dirty="0"/>
              <a:t>D) Elindeki kitabı büyük bir dikkatle inceliyor.</a:t>
            </a:r>
          </a:p>
          <a:p>
            <a:pPr marL="68580" indent="0">
              <a:buNone/>
            </a:pPr>
            <a:r>
              <a:rPr lang="tr-TR" sz="2000" dirty="0"/>
              <a:t>E) Kadın, serçeden gözlerini ayıramıyordu. </a:t>
            </a:r>
          </a:p>
          <a:p>
            <a:endParaRPr lang="tr-TR" sz="2000"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51</a:t>
            </a:fld>
            <a:endParaRPr lang="tr-TR"/>
          </a:p>
        </p:txBody>
      </p:sp>
    </p:spTree>
    <p:extLst>
      <p:ext uri="{BB962C8B-B14F-4D97-AF65-F5344CB8AC3E}">
        <p14:creationId xmlns:p14="http://schemas.microsoft.com/office/powerpoint/2010/main" xmlns="" val="6017247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 OLAYLARI / ÖRNEK SORULAR</a:t>
            </a:r>
            <a:endParaRPr lang="tr-TR" dirty="0"/>
          </a:p>
        </p:txBody>
      </p:sp>
      <p:sp>
        <p:nvSpPr>
          <p:cNvPr id="3" name="İçerik Yer Tutucusu 2"/>
          <p:cNvSpPr>
            <a:spLocks noGrp="1"/>
          </p:cNvSpPr>
          <p:nvPr>
            <p:ph idx="1"/>
          </p:nvPr>
        </p:nvSpPr>
        <p:spPr/>
        <p:txBody>
          <a:bodyPr/>
          <a:lstStyle/>
          <a:p>
            <a:pPr marL="68580" indent="0">
              <a:buNone/>
            </a:pPr>
            <a:r>
              <a:rPr lang="tr-TR" b="1" dirty="0"/>
              <a:t>ÖRNEK SORU 6: Aşağıdaki cümlelerin hangisindeki altı çizili sözcükte diğerlerinden farklı bir ses olayı vardır?</a:t>
            </a:r>
            <a:endParaRPr lang="tr-TR" dirty="0"/>
          </a:p>
          <a:p>
            <a:pPr marL="68580" indent="0">
              <a:buNone/>
            </a:pPr>
            <a:r>
              <a:rPr lang="tr-TR" dirty="0"/>
              <a:t>A) Bahçedeki </a:t>
            </a:r>
            <a:r>
              <a:rPr lang="tr-TR" u="sng" dirty="0"/>
              <a:t>geyiği</a:t>
            </a:r>
            <a:r>
              <a:rPr lang="tr-TR" dirty="0"/>
              <a:t> korkutmamaya çalışıyor.</a:t>
            </a:r>
          </a:p>
          <a:p>
            <a:pPr marL="68580" indent="0">
              <a:buNone/>
            </a:pPr>
            <a:r>
              <a:rPr lang="tr-TR" dirty="0"/>
              <a:t>B)  </a:t>
            </a:r>
            <a:r>
              <a:rPr lang="tr-TR" u="sng" dirty="0"/>
              <a:t>Sokaktan</a:t>
            </a:r>
            <a:r>
              <a:rPr lang="tr-TR" dirty="0"/>
              <a:t> geçen satıcıya seslendi.</a:t>
            </a:r>
          </a:p>
          <a:p>
            <a:pPr marL="68580" indent="0">
              <a:buNone/>
            </a:pPr>
            <a:r>
              <a:rPr lang="tr-TR" dirty="0"/>
              <a:t>C) Kapıyı bana dün gece annem </a:t>
            </a:r>
            <a:r>
              <a:rPr lang="tr-TR" u="sng" dirty="0"/>
              <a:t>açtı</a:t>
            </a:r>
            <a:r>
              <a:rPr lang="tr-TR" dirty="0"/>
              <a:t>.</a:t>
            </a:r>
          </a:p>
          <a:p>
            <a:pPr marL="68580" indent="0">
              <a:buNone/>
            </a:pPr>
            <a:r>
              <a:rPr lang="tr-TR" dirty="0"/>
              <a:t>D) </a:t>
            </a:r>
            <a:r>
              <a:rPr lang="tr-TR" u="sng" dirty="0"/>
              <a:t>Keskin</a:t>
            </a:r>
            <a:r>
              <a:rPr lang="tr-TR" dirty="0"/>
              <a:t> bir bıçakla ağaçları budadı.</a:t>
            </a:r>
          </a:p>
          <a:p>
            <a:pPr marL="68580" indent="0">
              <a:buNone/>
            </a:pPr>
            <a:r>
              <a:rPr lang="tr-TR" dirty="0"/>
              <a:t>E)  </a:t>
            </a:r>
            <a:r>
              <a:rPr lang="tr-TR" u="sng" dirty="0"/>
              <a:t>Kitapçıdan</a:t>
            </a:r>
            <a:r>
              <a:rPr lang="tr-TR" dirty="0"/>
              <a:t> aldığı son kitabı da okudu. </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52</a:t>
            </a:fld>
            <a:endParaRPr lang="tr-TR"/>
          </a:p>
        </p:txBody>
      </p:sp>
    </p:spTree>
    <p:extLst>
      <p:ext uri="{BB962C8B-B14F-4D97-AF65-F5344CB8AC3E}">
        <p14:creationId xmlns:p14="http://schemas.microsoft.com/office/powerpoint/2010/main" xmlns="" val="20132747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 OLAYLARI / ÖRNEK SORULAR</a:t>
            </a:r>
            <a:endParaRPr lang="tr-TR" dirty="0"/>
          </a:p>
        </p:txBody>
      </p:sp>
      <p:sp>
        <p:nvSpPr>
          <p:cNvPr id="3" name="İçerik Yer Tutucusu 2"/>
          <p:cNvSpPr>
            <a:spLocks noGrp="1"/>
          </p:cNvSpPr>
          <p:nvPr>
            <p:ph idx="1"/>
          </p:nvPr>
        </p:nvSpPr>
        <p:spPr/>
        <p:txBody>
          <a:bodyPr/>
          <a:lstStyle/>
          <a:p>
            <a:pPr marL="68580" indent="0">
              <a:buNone/>
            </a:pPr>
            <a:endParaRPr lang="tr-TR" sz="2000" b="1" dirty="0" smtClean="0"/>
          </a:p>
          <a:p>
            <a:pPr marL="68580" indent="0">
              <a:buNone/>
            </a:pPr>
            <a:r>
              <a:rPr lang="tr-TR" sz="2000" b="1" dirty="0" smtClean="0"/>
              <a:t>ÖRNEK </a:t>
            </a:r>
            <a:r>
              <a:rPr lang="tr-TR" sz="2000" b="1" dirty="0"/>
              <a:t>SORU 7: Aşağıdaki cümlelerin hangisinde </a:t>
            </a:r>
            <a:r>
              <a:rPr lang="tr-TR" sz="2000" b="1" u="sng" dirty="0" smtClean="0"/>
              <a:t>ünsüz sertleşmesi kuralına uymamaktan kaynaklanan</a:t>
            </a:r>
            <a:r>
              <a:rPr lang="tr-TR" sz="2000" b="1" dirty="0" smtClean="0"/>
              <a:t> bir </a:t>
            </a:r>
            <a:r>
              <a:rPr lang="tr-TR" sz="2000" b="1" dirty="0"/>
              <a:t>yazım yanlışı vardır?</a:t>
            </a:r>
            <a:endParaRPr lang="tr-TR" sz="2000" dirty="0"/>
          </a:p>
          <a:p>
            <a:pPr marL="68580" indent="0">
              <a:buNone/>
            </a:pPr>
            <a:r>
              <a:rPr lang="tr-TR" sz="2000" dirty="0"/>
              <a:t>A) Şu gök altında nice büyük aşklar </a:t>
            </a:r>
            <a:r>
              <a:rPr lang="tr-TR" sz="2000" dirty="0" err="1"/>
              <a:t>yaşanmışdır</a:t>
            </a:r>
            <a:r>
              <a:rPr lang="tr-TR" sz="2000" dirty="0"/>
              <a:t>.</a:t>
            </a:r>
          </a:p>
          <a:p>
            <a:pPr marL="68580" indent="0">
              <a:buNone/>
            </a:pPr>
            <a:r>
              <a:rPr lang="tr-TR" sz="2000" dirty="0"/>
              <a:t>B) Her akşam bu sahilde toplanıp gitar çalar­lardı.</a:t>
            </a:r>
          </a:p>
          <a:p>
            <a:pPr marL="68580" indent="0">
              <a:buNone/>
            </a:pPr>
            <a:r>
              <a:rPr lang="tr-TR" sz="2000" dirty="0"/>
              <a:t>C) </a:t>
            </a:r>
            <a:r>
              <a:rPr lang="tr-TR" sz="2000" dirty="0" smtClean="0"/>
              <a:t>Kutup yıldızı</a:t>
            </a:r>
            <a:r>
              <a:rPr lang="tr-TR" sz="2000" dirty="0"/>
              <a:t>, geceleri özellikle gemicilerin yardımcısıdır.</a:t>
            </a:r>
          </a:p>
          <a:p>
            <a:pPr marL="68580" indent="0">
              <a:buNone/>
            </a:pPr>
            <a:r>
              <a:rPr lang="tr-TR" sz="2000" dirty="0"/>
              <a:t>D) Sabaha kadar havlayan çoban köpeği, kim­seyi uyutmadı.</a:t>
            </a:r>
          </a:p>
          <a:p>
            <a:pPr marL="68580" indent="0">
              <a:buNone/>
            </a:pPr>
            <a:r>
              <a:rPr lang="tr-TR" sz="2000" dirty="0"/>
              <a:t>E) Toprak yoldan gidilen köy, buraya on kilo­metre uzaktaydı. </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53</a:t>
            </a:fld>
            <a:endParaRPr lang="tr-TR"/>
          </a:p>
        </p:txBody>
      </p:sp>
    </p:spTree>
    <p:extLst>
      <p:ext uri="{BB962C8B-B14F-4D97-AF65-F5344CB8AC3E}">
        <p14:creationId xmlns:p14="http://schemas.microsoft.com/office/powerpoint/2010/main" xmlns="" val="26338432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 OLAYLARI / ÖRNEK SORULAR</a:t>
            </a:r>
            <a:endParaRPr lang="tr-TR" dirty="0"/>
          </a:p>
        </p:txBody>
      </p:sp>
      <p:sp>
        <p:nvSpPr>
          <p:cNvPr id="3" name="İçerik Yer Tutucusu 2"/>
          <p:cNvSpPr>
            <a:spLocks noGrp="1"/>
          </p:cNvSpPr>
          <p:nvPr>
            <p:ph idx="1"/>
          </p:nvPr>
        </p:nvSpPr>
        <p:spPr/>
        <p:txBody>
          <a:bodyPr/>
          <a:lstStyle/>
          <a:p>
            <a:pPr marL="68580" indent="0">
              <a:buNone/>
            </a:pPr>
            <a:endParaRPr lang="tr-TR" sz="2000" b="1" dirty="0" smtClean="0"/>
          </a:p>
          <a:p>
            <a:pPr marL="68580" indent="0">
              <a:buNone/>
            </a:pPr>
            <a:r>
              <a:rPr lang="tr-TR" sz="2000" b="1" dirty="0" smtClean="0"/>
              <a:t>ÖRNEK </a:t>
            </a:r>
            <a:r>
              <a:rPr lang="tr-TR" sz="2000" b="1" dirty="0"/>
              <a:t>SORU 8: Aşağıdaki cümlelerin  hangisinde altı çizili sözcükte ünsüz türemesi ve değişimi vardır?</a:t>
            </a:r>
            <a:endParaRPr lang="tr-TR" sz="2000" dirty="0"/>
          </a:p>
          <a:p>
            <a:pPr marL="68580" indent="0">
              <a:buNone/>
            </a:pPr>
            <a:r>
              <a:rPr lang="tr-TR" sz="2000" dirty="0"/>
              <a:t>A) Artık gözü ondan başka kimseyi </a:t>
            </a:r>
            <a:r>
              <a:rPr lang="tr-TR" sz="2000" u="sng" dirty="0"/>
              <a:t>görmüyordu</a:t>
            </a:r>
            <a:r>
              <a:rPr lang="tr-TR" sz="2000" dirty="0"/>
              <a:t>.</a:t>
            </a:r>
          </a:p>
          <a:p>
            <a:pPr marL="68580" indent="0">
              <a:buNone/>
            </a:pPr>
            <a:r>
              <a:rPr lang="tr-TR" sz="2000" dirty="0"/>
              <a:t>B) Yaşanan tüm gelişmeleri tek tek bana </a:t>
            </a:r>
            <a:r>
              <a:rPr lang="tr-TR" sz="2000" u="sng" dirty="0"/>
              <a:t>anlattı</a:t>
            </a:r>
            <a:r>
              <a:rPr lang="tr-TR" sz="2000" dirty="0"/>
              <a:t>.</a:t>
            </a:r>
          </a:p>
          <a:p>
            <a:pPr marL="68580" indent="0">
              <a:buNone/>
            </a:pPr>
            <a:r>
              <a:rPr lang="tr-TR" sz="2000" dirty="0"/>
              <a:t>C)Onu bu kadar üzen şey, yıllardır yaşadığı </a:t>
            </a:r>
            <a:r>
              <a:rPr lang="tr-TR" sz="2000" u="sng" dirty="0"/>
              <a:t>ayrılıkmış</a:t>
            </a:r>
            <a:r>
              <a:rPr lang="tr-TR" sz="2000" dirty="0"/>
              <a:t>.</a:t>
            </a:r>
          </a:p>
          <a:p>
            <a:pPr marL="68580" indent="0">
              <a:buNone/>
            </a:pPr>
            <a:r>
              <a:rPr lang="tr-TR" sz="2000" dirty="0"/>
              <a:t>D) Korkudan herkes nefesini tutmuş </a:t>
            </a:r>
            <a:r>
              <a:rPr lang="tr-TR" sz="2000" u="sng" dirty="0"/>
              <a:t>bekliyordu</a:t>
            </a:r>
            <a:r>
              <a:rPr lang="tr-TR" sz="2000" dirty="0"/>
              <a:t>.</a:t>
            </a:r>
          </a:p>
          <a:p>
            <a:pPr marL="68580" indent="0">
              <a:buNone/>
            </a:pPr>
            <a:r>
              <a:rPr lang="tr-TR" sz="2000" dirty="0"/>
              <a:t>E) İyi bir reklam yapılırsa talep </a:t>
            </a:r>
            <a:r>
              <a:rPr lang="tr-TR" sz="2000" dirty="0" smtClean="0"/>
              <a:t>oluşturabileceğimizi </a:t>
            </a:r>
            <a:r>
              <a:rPr lang="tr-TR" sz="2000" u="sng" dirty="0"/>
              <a:t>zannediyorum</a:t>
            </a:r>
            <a:r>
              <a:rPr lang="tr-TR" sz="2000" dirty="0"/>
              <a:t>. </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54</a:t>
            </a:fld>
            <a:endParaRPr lang="tr-TR"/>
          </a:p>
        </p:txBody>
      </p:sp>
    </p:spTree>
    <p:extLst>
      <p:ext uri="{BB962C8B-B14F-4D97-AF65-F5344CB8AC3E}">
        <p14:creationId xmlns:p14="http://schemas.microsoft.com/office/powerpoint/2010/main" xmlns="" val="5323062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 OLAYLARI / ÖRNEK SORULAR</a:t>
            </a:r>
            <a:endParaRPr lang="tr-TR" dirty="0"/>
          </a:p>
        </p:txBody>
      </p:sp>
      <p:sp>
        <p:nvSpPr>
          <p:cNvPr id="3" name="İçerik Yer Tutucusu 2"/>
          <p:cNvSpPr>
            <a:spLocks noGrp="1"/>
          </p:cNvSpPr>
          <p:nvPr>
            <p:ph idx="1"/>
          </p:nvPr>
        </p:nvSpPr>
        <p:spPr/>
        <p:txBody>
          <a:bodyPr/>
          <a:lstStyle/>
          <a:p>
            <a:pPr marL="68580" indent="0">
              <a:buNone/>
            </a:pPr>
            <a:r>
              <a:rPr lang="tr-TR" sz="2000" b="1" dirty="0"/>
              <a:t>ÖRNEK SORU 9: Aşağıdaki cümlelerin hangisinde altı çizili </a:t>
            </a:r>
            <a:r>
              <a:rPr lang="tr-TR" sz="2000" b="1" dirty="0" smtClean="0"/>
              <a:t>birleşik eylemlerin </a:t>
            </a:r>
            <a:r>
              <a:rPr lang="tr-TR" sz="2000" b="1" dirty="0"/>
              <a:t>kullanımıyla ilgili bir yazım yanlışı yapılmıştır?</a:t>
            </a:r>
            <a:endParaRPr lang="tr-TR" sz="2000" dirty="0"/>
          </a:p>
          <a:p>
            <a:pPr marL="68580" indent="0">
              <a:buNone/>
            </a:pPr>
            <a:r>
              <a:rPr lang="tr-TR" sz="2000" dirty="0"/>
              <a:t>A) Bu dünya cenneti yerleri on yıl önce babam </a:t>
            </a:r>
            <a:r>
              <a:rPr lang="tr-TR" sz="2000" u="sng" dirty="0"/>
              <a:t>keşfetmişti.</a:t>
            </a:r>
          </a:p>
          <a:p>
            <a:pPr marL="68580" indent="0">
              <a:buNone/>
            </a:pPr>
            <a:r>
              <a:rPr lang="tr-TR" sz="2000" dirty="0"/>
              <a:t>B) Bu garip kılıklı adamdan hiç kimse </a:t>
            </a:r>
            <a:r>
              <a:rPr lang="tr-TR" sz="2000" u="sng" dirty="0" smtClean="0"/>
              <a:t>hazzetmiyor</a:t>
            </a:r>
            <a:r>
              <a:rPr lang="tr-TR" sz="2000" dirty="0"/>
              <a:t>.</a:t>
            </a:r>
          </a:p>
          <a:p>
            <a:pPr marL="68580" indent="0">
              <a:buNone/>
            </a:pPr>
            <a:r>
              <a:rPr lang="tr-TR" sz="2000" dirty="0"/>
              <a:t>C) Hakim, onun bir yıl hapis yatmasına </a:t>
            </a:r>
            <a:r>
              <a:rPr lang="tr-TR" sz="2000" u="sng" dirty="0"/>
              <a:t>hükmetti.</a:t>
            </a:r>
          </a:p>
          <a:p>
            <a:pPr marL="68580" indent="0">
              <a:buNone/>
            </a:pPr>
            <a:r>
              <a:rPr lang="tr-TR" sz="2000" dirty="0"/>
              <a:t>D) Halimizi ona bir iki gün önce </a:t>
            </a:r>
            <a:r>
              <a:rPr lang="tr-TR" sz="2000" u="sng" dirty="0" err="1"/>
              <a:t>arzettik</a:t>
            </a:r>
            <a:r>
              <a:rPr lang="tr-TR" sz="2000" dirty="0"/>
              <a:t>.</a:t>
            </a:r>
          </a:p>
          <a:p>
            <a:pPr marL="68580" indent="0">
              <a:buNone/>
            </a:pPr>
            <a:r>
              <a:rPr lang="tr-TR" sz="2000" dirty="0"/>
              <a:t>E)  İşleri, size ihtiyaç duymadan </a:t>
            </a:r>
            <a:r>
              <a:rPr lang="tr-TR" sz="2000" u="sng" dirty="0"/>
              <a:t>hallettik</a:t>
            </a:r>
            <a:r>
              <a:rPr lang="tr-TR" sz="2000" dirty="0"/>
              <a:t>. </a:t>
            </a:r>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55</a:t>
            </a:fld>
            <a:endParaRPr lang="tr-TR"/>
          </a:p>
        </p:txBody>
      </p:sp>
    </p:spTree>
    <p:extLst>
      <p:ext uri="{BB962C8B-B14F-4D97-AF65-F5344CB8AC3E}">
        <p14:creationId xmlns:p14="http://schemas.microsoft.com/office/powerpoint/2010/main" xmlns="" val="1646864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 OLAYLARI / ÖRNEK SORULAR</a:t>
            </a:r>
            <a:endParaRPr lang="tr-TR" dirty="0"/>
          </a:p>
        </p:txBody>
      </p:sp>
      <p:sp>
        <p:nvSpPr>
          <p:cNvPr id="3" name="İçerik Yer Tutucusu 2"/>
          <p:cNvSpPr>
            <a:spLocks noGrp="1"/>
          </p:cNvSpPr>
          <p:nvPr>
            <p:ph idx="1"/>
          </p:nvPr>
        </p:nvSpPr>
        <p:spPr/>
        <p:txBody>
          <a:bodyPr>
            <a:normAutofit/>
          </a:bodyPr>
          <a:lstStyle/>
          <a:p>
            <a:pPr marL="68580" indent="0" algn="l">
              <a:buNone/>
            </a:pPr>
            <a:r>
              <a:rPr lang="tr-TR" sz="1800" b="1" dirty="0"/>
              <a:t>ÖRNEK SORU 10: </a:t>
            </a:r>
            <a:r>
              <a:rPr lang="tr-TR" sz="1800" dirty="0"/>
              <a:t>Sert sessiz bir harfle biten sözcüklere yumuşak sessiz harfle başlayan bir ek getirildiğinde ekin ilk harfi sertleşir.</a:t>
            </a:r>
          </a:p>
          <a:p>
            <a:pPr marL="68580" indent="0" algn="l">
              <a:buNone/>
            </a:pPr>
            <a:r>
              <a:rPr lang="tr-TR" sz="1800" b="1" dirty="0"/>
              <a:t>Aşağıdaki cümlelerin hangisinde bu </a:t>
            </a:r>
            <a:r>
              <a:rPr lang="tr-TR" sz="1800" b="1" dirty="0" smtClean="0"/>
              <a:t>açıklamaya </a:t>
            </a:r>
            <a:r>
              <a:rPr lang="tr-TR" sz="1800" b="1" u="sng" dirty="0"/>
              <a:t>uyulmamasından</a:t>
            </a:r>
            <a:r>
              <a:rPr lang="tr-TR" sz="1800" b="1" dirty="0"/>
              <a:t> kaynaklanan bir </a:t>
            </a:r>
            <a:r>
              <a:rPr lang="tr-TR" sz="1800" b="1" dirty="0" smtClean="0"/>
              <a:t>yazım </a:t>
            </a:r>
            <a:r>
              <a:rPr lang="tr-TR" sz="1800" b="1" dirty="0"/>
              <a:t>yanlışı yapılmıştır?</a:t>
            </a:r>
            <a:endParaRPr lang="tr-TR" sz="1800" dirty="0"/>
          </a:p>
          <a:p>
            <a:pPr marL="68580" indent="0" algn="l">
              <a:buNone/>
            </a:pPr>
            <a:r>
              <a:rPr lang="tr-TR" sz="1800" dirty="0"/>
              <a:t>A) Deniz kıyısında gezen insanlar ona çok hu­zurlu geliyordu.</a:t>
            </a:r>
          </a:p>
          <a:p>
            <a:pPr marL="68580" indent="0" algn="l">
              <a:buNone/>
            </a:pPr>
            <a:r>
              <a:rPr lang="tr-TR" sz="1800" dirty="0"/>
              <a:t>B) Salonda anlattığı hikâyeyi benim kulağıma da </a:t>
            </a:r>
            <a:r>
              <a:rPr lang="tr-TR" sz="1800" dirty="0" err="1"/>
              <a:t>yavaşca</a:t>
            </a:r>
            <a:r>
              <a:rPr lang="tr-TR" sz="1800" dirty="0"/>
              <a:t> anlattı.</a:t>
            </a:r>
          </a:p>
          <a:p>
            <a:pPr marL="68580" indent="0" algn="l">
              <a:buNone/>
            </a:pPr>
            <a:r>
              <a:rPr lang="tr-TR" sz="1800" dirty="0"/>
              <a:t>C) Ağacın altında uyuyan köpek, ayak </a:t>
            </a:r>
            <a:r>
              <a:rPr lang="tr-TR" sz="1800" dirty="0" smtClean="0"/>
              <a:t>sesimizi </a:t>
            </a:r>
            <a:r>
              <a:rPr lang="tr-TR" sz="1800" dirty="0"/>
              <a:t>duyunca uyanıp kaçtı.</a:t>
            </a:r>
          </a:p>
          <a:p>
            <a:pPr marL="68580" indent="0" algn="l">
              <a:buNone/>
            </a:pPr>
            <a:r>
              <a:rPr lang="tr-TR" sz="1800" dirty="0"/>
              <a:t>D) İşten sıkılan kadın kendini göl kenarına attı.</a:t>
            </a:r>
          </a:p>
          <a:p>
            <a:pPr marL="68580" indent="0" algn="l">
              <a:buNone/>
            </a:pPr>
            <a:r>
              <a:rPr lang="tr-TR" sz="1800" dirty="0"/>
              <a:t>E) Yamaçtan dökülen topraklar burayı doldurdu. </a:t>
            </a:r>
            <a:endParaRPr lang="tr-TR" sz="1800" dirty="0" smtClean="0"/>
          </a:p>
          <a:p>
            <a:pPr marL="68580" indent="0" algn="l">
              <a:buNone/>
            </a:pPr>
            <a:endParaRPr lang="tr-TR" sz="1800" b="1" dirty="0" smtClean="0"/>
          </a:p>
          <a:p>
            <a:pPr marL="68580" indent="0" algn="l">
              <a:buNone/>
            </a:pPr>
            <a:r>
              <a:rPr lang="tr-TR" sz="1800" b="1" dirty="0" smtClean="0"/>
              <a:t>NOT: </a:t>
            </a:r>
            <a:r>
              <a:rPr lang="tr-TR" sz="1800" dirty="0" smtClean="0"/>
              <a:t>Örnek test soruları çeşitli internet  sitelerinden derlenerek hazırlanmıştır.</a:t>
            </a:r>
          </a:p>
          <a:p>
            <a:pPr marL="68580" indent="0" algn="l">
              <a:buNone/>
            </a:pPr>
            <a:endParaRPr lang="tr-TR" dirty="0"/>
          </a:p>
          <a:p>
            <a:pPr algn="l"/>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56</a:t>
            </a:fld>
            <a:endParaRPr lang="tr-TR"/>
          </a:p>
        </p:txBody>
      </p:sp>
    </p:spTree>
    <p:extLst>
      <p:ext uri="{BB962C8B-B14F-4D97-AF65-F5344CB8AC3E}">
        <p14:creationId xmlns:p14="http://schemas.microsoft.com/office/powerpoint/2010/main" xmlns="" val="428992669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592594"/>
          </a:xfrm>
        </p:spPr>
        <p:txBody>
          <a:bodyPr>
            <a:normAutofit fontScale="90000"/>
          </a:bodyPr>
          <a:lstStyle/>
          <a:p>
            <a:r>
              <a:rPr lang="tr-TR" b="1" dirty="0"/>
              <a:t>SESLERİN SINIFLANDIRILMASI</a:t>
            </a:r>
            <a:endParaRPr lang="tr-TR" dirty="0"/>
          </a:p>
        </p:txBody>
      </p:sp>
      <p:sp>
        <p:nvSpPr>
          <p:cNvPr id="3" name="İçerik Yer Tutucusu 2"/>
          <p:cNvSpPr>
            <a:spLocks noGrp="1"/>
          </p:cNvSpPr>
          <p:nvPr>
            <p:ph idx="1"/>
          </p:nvPr>
        </p:nvSpPr>
        <p:spPr>
          <a:xfrm>
            <a:off x="827584" y="1357298"/>
            <a:ext cx="7560840" cy="4808006"/>
          </a:xfrm>
        </p:spPr>
        <p:txBody>
          <a:bodyPr/>
          <a:lstStyle/>
          <a:p>
            <a:r>
              <a:rPr lang="tr-TR" dirty="0"/>
              <a:t>Ses yolunda herhangi bir engele çarpmadan çıkan seslere ünlü denir. Türkçede sekiz ünlü vardır: a, e, ı, i, o, ö, u, ü.</a:t>
            </a:r>
          </a:p>
          <a:p>
            <a:r>
              <a:rPr lang="tr-TR" dirty="0"/>
              <a:t>Ünlüler şu biçimde sınıflandırılır</a:t>
            </a:r>
            <a:r>
              <a:rPr lang="tr-TR" dirty="0" smtClean="0"/>
              <a:t>:</a:t>
            </a:r>
            <a:endParaRPr lang="tr-TR" dirty="0"/>
          </a:p>
          <a:p>
            <a:r>
              <a:rPr lang="tr-TR" b="1" dirty="0"/>
              <a:t>1. Oluşum/Boğumlanma Noktalarına Göre</a:t>
            </a:r>
          </a:p>
          <a:p>
            <a:r>
              <a:rPr lang="tr-TR" b="1" dirty="0"/>
              <a:t>2. Dudakların Aldığı Şekle Göre</a:t>
            </a:r>
          </a:p>
          <a:p>
            <a:r>
              <a:rPr lang="tr-TR" b="1" dirty="0"/>
              <a:t>3. Ağız Boşluğunun Durumuna Göre</a:t>
            </a:r>
          </a:p>
          <a:p>
            <a:r>
              <a:rPr lang="tr-TR" b="1" dirty="0"/>
              <a:t>4. Sesin Süresine Göre</a:t>
            </a:r>
            <a:endParaRPr lang="tr-TR"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6</a:t>
            </a:fld>
            <a:endParaRPr lang="tr-TR"/>
          </a:p>
        </p:txBody>
      </p:sp>
    </p:spTree>
    <p:extLst>
      <p:ext uri="{BB962C8B-B14F-4D97-AF65-F5344CB8AC3E}">
        <p14:creationId xmlns:p14="http://schemas.microsoft.com/office/powerpoint/2010/main" xmlns="" val="41833511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SESLERİN SINIFLANDIRILMASI</a:t>
            </a:r>
            <a:endParaRPr lang="tr-TR" dirty="0"/>
          </a:p>
        </p:txBody>
      </p:sp>
      <p:sp>
        <p:nvSpPr>
          <p:cNvPr id="3" name="İçerik Yer Tutucusu 2"/>
          <p:cNvSpPr>
            <a:spLocks noGrp="1"/>
          </p:cNvSpPr>
          <p:nvPr>
            <p:ph idx="1"/>
          </p:nvPr>
        </p:nvSpPr>
        <p:spPr/>
        <p:txBody>
          <a:bodyPr/>
          <a:lstStyle/>
          <a:p>
            <a:pPr marL="68580" indent="0">
              <a:buNone/>
            </a:pPr>
            <a:r>
              <a:rPr lang="tr-TR" sz="2200" b="1" u="sng" dirty="0"/>
              <a:t>Ünlülerin Sınıflandırılması</a:t>
            </a:r>
          </a:p>
          <a:p>
            <a:pPr marL="68580" indent="0">
              <a:buNone/>
            </a:pPr>
            <a:endParaRPr lang="tr-TR" sz="2200" b="1" u="sng" dirty="0"/>
          </a:p>
          <a:p>
            <a:pPr marL="342900" lvl="2" indent="-274320"/>
            <a:r>
              <a:rPr lang="tr-TR" sz="2200" b="1" dirty="0"/>
              <a:t>1.Oluşum/Boğumlanma Noktalarına Göre: </a:t>
            </a:r>
            <a:r>
              <a:rPr lang="tr-TR" sz="2200" dirty="0"/>
              <a:t>Ağız boşluğunun ön kısmında oluşan ünlülere </a:t>
            </a:r>
            <a:r>
              <a:rPr lang="tr-TR" sz="2200" i="1" dirty="0"/>
              <a:t>ince (</a:t>
            </a:r>
            <a:r>
              <a:rPr lang="tr-TR" sz="2200" i="1" dirty="0" smtClean="0"/>
              <a:t>e,i,ö,ü</a:t>
            </a:r>
            <a:r>
              <a:rPr lang="tr-TR" sz="2200" i="1" dirty="0"/>
              <a:t>), </a:t>
            </a:r>
            <a:r>
              <a:rPr lang="tr-TR" sz="2200" dirty="0"/>
              <a:t>art kısmında oluşan ünlülere ise </a:t>
            </a:r>
            <a:r>
              <a:rPr lang="tr-TR" sz="2200" i="1" dirty="0"/>
              <a:t>kalın ünlü (a,ı,o,u) </a:t>
            </a:r>
            <a:r>
              <a:rPr lang="tr-TR" sz="2200" dirty="0"/>
              <a:t>adı verilir. </a:t>
            </a:r>
          </a:p>
          <a:p>
            <a:pPr marL="342900" lvl="2" indent="-274320"/>
            <a:r>
              <a:rPr lang="tr-TR" sz="2200" b="1" dirty="0"/>
              <a:t>2. </a:t>
            </a:r>
            <a:r>
              <a:rPr lang="tr-TR" b="1" dirty="0"/>
              <a:t>Dudakların Aldığı Şekle Göre: </a:t>
            </a:r>
            <a:r>
              <a:rPr lang="tr-TR" dirty="0"/>
              <a:t>Dudakların büzülüp yuvarlak bir şekil aldığı ünlüler yuvarlak ünlü (</a:t>
            </a:r>
            <a:r>
              <a:rPr lang="tr-TR" dirty="0" smtClean="0"/>
              <a:t>o,ö,u,ü</a:t>
            </a:r>
            <a:r>
              <a:rPr lang="tr-TR" dirty="0"/>
              <a:t>), dudakların serbest kalıp yuvarlaklaşmadan çıkan ünlülere düz ünlü (a,e,ı,i) adı verilir. </a:t>
            </a:r>
            <a:endParaRPr lang="tr-TR" sz="24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7</a:t>
            </a:fld>
            <a:endParaRPr lang="tr-TR"/>
          </a:p>
        </p:txBody>
      </p:sp>
    </p:spTree>
    <p:extLst>
      <p:ext uri="{BB962C8B-B14F-4D97-AF65-F5344CB8AC3E}">
        <p14:creationId xmlns:p14="http://schemas.microsoft.com/office/powerpoint/2010/main" xmlns="" val="340469262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SESLERİN SINIFLANDIRILMASI</a:t>
            </a:r>
            <a:endParaRPr lang="tr-TR" dirty="0"/>
          </a:p>
        </p:txBody>
      </p:sp>
      <p:sp>
        <p:nvSpPr>
          <p:cNvPr id="3" name="İçerik Yer Tutucusu 2"/>
          <p:cNvSpPr>
            <a:spLocks noGrp="1"/>
          </p:cNvSpPr>
          <p:nvPr>
            <p:ph idx="1"/>
          </p:nvPr>
        </p:nvSpPr>
        <p:spPr/>
        <p:txBody>
          <a:bodyPr/>
          <a:lstStyle/>
          <a:p>
            <a:pPr marL="342900" lvl="2" indent="-274320"/>
            <a:r>
              <a:rPr lang="tr-TR" sz="2200" b="1" dirty="0"/>
              <a:t>3. Ağız Boşluğunun Durumuna Göre: </a:t>
            </a:r>
            <a:r>
              <a:rPr lang="tr-TR" sz="2200" dirty="0"/>
              <a:t>Oluşumları sırasında alt çenenin açılarak ağzın genişlemesiyle çıkarılan ünlüler geniş (a,e,o,ö), çenenin açılmasına ihtiyaç duymadan ağız boşluğunun dar bir vaziyetteyken çıkarılan ünlüler dar </a:t>
            </a:r>
            <a:r>
              <a:rPr lang="tr-TR" sz="2200" dirty="0" smtClean="0"/>
              <a:t>ünlüdür: </a:t>
            </a:r>
            <a:r>
              <a:rPr lang="tr-TR" sz="2200" dirty="0"/>
              <a:t>(ı,i,u,ü</a:t>
            </a:r>
            <a:r>
              <a:rPr lang="tr-TR" sz="2200" dirty="0" smtClean="0"/>
              <a:t>) gibi.</a:t>
            </a:r>
            <a:endParaRPr lang="tr-TR" sz="2200" dirty="0"/>
          </a:p>
          <a:p>
            <a:endParaRPr lang="tr-TR" dirty="0"/>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8</a:t>
            </a:fld>
            <a:endParaRPr lang="tr-TR"/>
          </a:p>
        </p:txBody>
      </p:sp>
    </p:spTree>
    <p:extLst>
      <p:ext uri="{BB962C8B-B14F-4D97-AF65-F5344CB8AC3E}">
        <p14:creationId xmlns:p14="http://schemas.microsoft.com/office/powerpoint/2010/main" xmlns="" val="300419331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764704"/>
            <a:ext cx="7560840" cy="449718"/>
          </a:xfrm>
        </p:spPr>
        <p:txBody>
          <a:bodyPr>
            <a:normAutofit fontScale="90000"/>
          </a:bodyPr>
          <a:lstStyle/>
          <a:p>
            <a:r>
              <a:rPr lang="tr-TR" b="1" dirty="0"/>
              <a:t>SESLERİN SINIFLANDIRILMASI</a:t>
            </a:r>
            <a:endParaRPr lang="tr-TR" dirty="0"/>
          </a:p>
        </p:txBody>
      </p:sp>
      <p:sp>
        <p:nvSpPr>
          <p:cNvPr id="3" name="İçerik Yer Tutucusu 2"/>
          <p:cNvSpPr>
            <a:spLocks noGrp="1"/>
          </p:cNvSpPr>
          <p:nvPr>
            <p:ph idx="1"/>
          </p:nvPr>
        </p:nvSpPr>
        <p:spPr>
          <a:xfrm>
            <a:off x="827584" y="857232"/>
            <a:ext cx="7560840" cy="5308072"/>
          </a:xfrm>
        </p:spPr>
        <p:txBody>
          <a:bodyPr/>
          <a:lstStyle/>
          <a:p>
            <a:pPr marL="342900" lvl="2" indent="-274320"/>
            <a:endParaRPr lang="tr-TR" sz="2400" b="1" dirty="0" smtClean="0"/>
          </a:p>
          <a:p>
            <a:pPr marL="342900" lvl="2" indent="-274320"/>
            <a:endParaRPr lang="tr-TR" b="1" dirty="0" smtClean="0"/>
          </a:p>
          <a:p>
            <a:pPr marL="342900" lvl="2" indent="-274320"/>
            <a:r>
              <a:rPr lang="tr-TR" b="1" dirty="0" smtClean="0"/>
              <a:t>4</a:t>
            </a:r>
            <a:r>
              <a:rPr lang="tr-TR" b="1" dirty="0"/>
              <a:t>. Sesin Süresine Göre:</a:t>
            </a:r>
            <a:r>
              <a:rPr lang="tr-TR" dirty="0"/>
              <a:t> Uzun ve kısa ünlüler olmak üzere ikiye ayrılır: Uzun ve kısa ünlüler.</a:t>
            </a:r>
          </a:p>
          <a:p>
            <a:pPr marL="342900" lvl="2" indent="-274320"/>
            <a:r>
              <a:rPr lang="tr-TR" dirty="0"/>
              <a:t>Uzun </a:t>
            </a:r>
            <a:r>
              <a:rPr lang="tr-TR" dirty="0" smtClean="0"/>
              <a:t>ünlüler, </a:t>
            </a:r>
            <a:r>
              <a:rPr lang="tr-TR" dirty="0"/>
              <a:t>söyleyiş esnasında uzatılarak telaffuz edilen ünlülerdir. Türkçe kökenli sözcüklerde uzun ünlü bulunmaz. Bulunanlar da yazımda değil de daha çok söyleyişteki ses değişimlerine bağlı uzatılarak söylenen ünlülerdir. Türkçeye yabancı </a:t>
            </a:r>
            <a:r>
              <a:rPr lang="tr-TR" dirty="0" smtClean="0"/>
              <a:t>dillerden </a:t>
            </a:r>
            <a:r>
              <a:rPr lang="tr-TR" dirty="0"/>
              <a:t>girmiş </a:t>
            </a:r>
            <a:r>
              <a:rPr lang="tr-TR" i="1" dirty="0"/>
              <a:t>olan nu</a:t>
            </a:r>
            <a:r>
              <a:rPr lang="tr-TR" b="1" i="1" u="sng" dirty="0"/>
              <a:t>mu</a:t>
            </a:r>
            <a:r>
              <a:rPr lang="tr-TR" i="1" dirty="0"/>
              <a:t>ne, </a:t>
            </a:r>
            <a:r>
              <a:rPr lang="tr-TR" b="1" i="1" u="sng" dirty="0"/>
              <a:t>a</a:t>
            </a:r>
            <a:r>
              <a:rPr lang="tr-TR" i="1" dirty="0"/>
              <a:t>mir, </a:t>
            </a:r>
            <a:r>
              <a:rPr lang="tr-TR" b="1" i="1" u="sng" dirty="0"/>
              <a:t>mi</a:t>
            </a:r>
            <a:r>
              <a:rPr lang="tr-TR" i="1" dirty="0"/>
              <a:t>de, </a:t>
            </a:r>
            <a:r>
              <a:rPr lang="tr-TR" b="1" i="1" u="sng" dirty="0"/>
              <a:t>bu</a:t>
            </a:r>
            <a:r>
              <a:rPr lang="tr-TR" i="1" dirty="0"/>
              <a:t>se, </a:t>
            </a:r>
            <a:r>
              <a:rPr lang="tr-TR" b="1" i="1" u="sng" dirty="0"/>
              <a:t>su</a:t>
            </a:r>
            <a:r>
              <a:rPr lang="tr-TR" i="1" dirty="0"/>
              <a:t>ret, </a:t>
            </a:r>
            <a:r>
              <a:rPr lang="tr-TR" b="1" i="1" u="sng" dirty="0"/>
              <a:t>şi</a:t>
            </a:r>
            <a:r>
              <a:rPr lang="tr-TR" i="1" dirty="0"/>
              <a:t>ve, </a:t>
            </a:r>
            <a:r>
              <a:rPr lang="tr-TR" b="1" i="1" u="sng" dirty="0"/>
              <a:t>mi</a:t>
            </a:r>
            <a:r>
              <a:rPr lang="tr-TR" i="1" dirty="0"/>
              <a:t>lat, </a:t>
            </a:r>
            <a:r>
              <a:rPr lang="tr-TR" b="1" i="1" u="sng" dirty="0"/>
              <a:t>me</a:t>
            </a:r>
            <a:r>
              <a:rPr lang="tr-TR" i="1" dirty="0"/>
              <a:t>mur, </a:t>
            </a:r>
            <a:r>
              <a:rPr lang="tr-TR" b="1" i="1" u="sng" dirty="0"/>
              <a:t>ma</a:t>
            </a:r>
            <a:r>
              <a:rPr lang="tr-TR" i="1" dirty="0"/>
              <a:t>liye, </a:t>
            </a:r>
            <a:r>
              <a:rPr lang="tr-TR" b="1" i="1" u="sng" dirty="0"/>
              <a:t>sa</a:t>
            </a:r>
            <a:r>
              <a:rPr lang="tr-TR" i="1" dirty="0"/>
              <a:t>hil, im</a:t>
            </a:r>
            <a:r>
              <a:rPr lang="tr-TR" b="1" i="1" u="sng" dirty="0"/>
              <a:t>za</a:t>
            </a:r>
            <a:r>
              <a:rPr lang="tr-TR" i="1" dirty="0"/>
              <a:t>, zü</a:t>
            </a:r>
            <a:r>
              <a:rPr lang="tr-TR" b="1" i="1" u="sng" dirty="0"/>
              <a:t>rafa</a:t>
            </a:r>
            <a:r>
              <a:rPr lang="tr-TR" b="1" i="1" dirty="0"/>
              <a:t>, </a:t>
            </a:r>
            <a:r>
              <a:rPr lang="tr-TR" b="1" i="1" u="sng" dirty="0"/>
              <a:t>la</a:t>
            </a:r>
            <a:r>
              <a:rPr lang="tr-TR" i="1" dirty="0"/>
              <a:t>le, şe</a:t>
            </a:r>
            <a:r>
              <a:rPr lang="tr-TR" b="1" i="1" u="sng" dirty="0"/>
              <a:t>la</a:t>
            </a:r>
            <a:r>
              <a:rPr lang="tr-TR" i="1" dirty="0"/>
              <a:t>le</a:t>
            </a:r>
            <a:r>
              <a:rPr lang="tr-TR" u="sng" dirty="0"/>
              <a:t> </a:t>
            </a:r>
            <a:r>
              <a:rPr lang="tr-TR" dirty="0"/>
              <a:t>gibi sözcüklerde altı çizili heceler uzun telaffuz edilir. </a:t>
            </a:r>
          </a:p>
        </p:txBody>
      </p:sp>
      <p:sp>
        <p:nvSpPr>
          <p:cNvPr id="4" name="Veri Yer Tutucusu 3"/>
          <p:cNvSpPr>
            <a:spLocks noGrp="1"/>
          </p:cNvSpPr>
          <p:nvPr>
            <p:ph type="dt" sz="half" idx="10"/>
          </p:nvPr>
        </p:nvSpPr>
        <p:spPr/>
        <p:txBody>
          <a:bodyPr/>
          <a:lstStyle/>
          <a:p>
            <a:r>
              <a:rPr lang="tr-TR" smtClean="0"/>
              <a:t>TÜRK DİLİ I</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9</a:t>
            </a:fld>
            <a:endParaRPr lang="tr-TR"/>
          </a:p>
        </p:txBody>
      </p:sp>
    </p:spTree>
    <p:extLst>
      <p:ext uri="{BB962C8B-B14F-4D97-AF65-F5344CB8AC3E}">
        <p14:creationId xmlns:p14="http://schemas.microsoft.com/office/powerpoint/2010/main" xmlns="" val="37525331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Doğ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AE90C0782D2B124E8B56F6681AC54098" ma:contentTypeVersion="0" ma:contentTypeDescription="Yeni belge oluşturun." ma:contentTypeScope="" ma:versionID="82e614a504432f7cb45c58b6b619f514">
  <xsd:schema xmlns:xsd="http://www.w3.org/2001/XMLSchema" xmlns:xs="http://www.w3.org/2001/XMLSchema" xmlns:p="http://schemas.microsoft.com/office/2006/metadata/properties" targetNamespace="http://schemas.microsoft.com/office/2006/metadata/properties" ma:root="true" ma:fieldsID="68a2fbe66a6f6f184fc86b4e9f7506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4BF750-E9FE-4E77-88AA-0FEB4F9639C6}"/>
</file>

<file path=customXml/itemProps2.xml><?xml version="1.0" encoding="utf-8"?>
<ds:datastoreItem xmlns:ds="http://schemas.openxmlformats.org/officeDocument/2006/customXml" ds:itemID="{1485AADA-A5A8-43D9-9978-13A9798C3EB1}"/>
</file>

<file path=customXml/itemProps3.xml><?xml version="1.0" encoding="utf-8"?>
<ds:datastoreItem xmlns:ds="http://schemas.openxmlformats.org/officeDocument/2006/customXml" ds:itemID="{DFC4D22D-A649-4619-B2D7-32A1AA5A7C3E}"/>
</file>

<file path=docProps/app.xml><?xml version="1.0" encoding="utf-8"?>
<Properties xmlns="http://schemas.openxmlformats.org/officeDocument/2006/extended-properties" xmlns:vt="http://schemas.openxmlformats.org/officeDocument/2006/docPropsVTypes">
  <Template/>
  <TotalTime>1205</TotalTime>
  <Words>3363</Words>
  <Application>Microsoft Office PowerPoint</Application>
  <PresentationFormat>Ekran Gösterisi (4:3)</PresentationFormat>
  <Paragraphs>483</Paragraphs>
  <Slides>56</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56</vt:i4>
      </vt:variant>
    </vt:vector>
  </HeadingPairs>
  <TitlesOfParts>
    <vt:vector size="58" baseType="lpstr">
      <vt:lpstr>Austin</vt:lpstr>
      <vt:lpstr>Belge</vt:lpstr>
      <vt:lpstr>Türk Dili I</vt:lpstr>
      <vt:lpstr>SES BİLGİSİ</vt:lpstr>
      <vt:lpstr>SES BİLGİSİ</vt:lpstr>
      <vt:lpstr>SESLERİN SINIFLANDIRILMASI</vt:lpstr>
      <vt:lpstr>SESLERİN SINIFLANDIRILMASI</vt:lpstr>
      <vt:lpstr>SESLERİN SINIFLANDIRILMASI</vt:lpstr>
      <vt:lpstr>SESLERİN SINIFLANDIRILMASI</vt:lpstr>
      <vt:lpstr>SESLERİN SINIFLANDIRILMASI</vt:lpstr>
      <vt:lpstr>SESLERİN SINIFLANDIRILMASI</vt:lpstr>
      <vt:lpstr>SESLERİN SINIFLANDIRILMASI</vt:lpstr>
      <vt:lpstr>SESLERİN SINIFLANDIRILMASI</vt:lpstr>
      <vt:lpstr>SESLERİN SINIFLANDIRILMASI</vt:lpstr>
      <vt:lpstr>SESLERİN SINIFLANDIRILMASI</vt:lpstr>
      <vt:lpstr>SESLERİN SINIFLANDIRILMASI</vt:lpstr>
      <vt:lpstr>SESLERİN SINIFLANDIRILMASI</vt:lpstr>
      <vt:lpstr>SESLERİN SINIFLANDIRILMASI</vt:lpstr>
      <vt:lpstr>SESLERİN SINIFLANDIRILMASI</vt:lpstr>
      <vt:lpstr>   SES UYUMLARI</vt:lpstr>
      <vt:lpstr>    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SES UYUMLARI</vt:lpstr>
      <vt:lpstr>    SES OLAYLARI / ÜNLÜ DARALMASI</vt:lpstr>
      <vt:lpstr>SES OLAYLARI / ÜNLÜ DARALMASI</vt:lpstr>
      <vt:lpstr>SES OLAYLARI / ÜNLÜ DARALMASI</vt:lpstr>
      <vt:lpstr>SES OLAYLARI / KÖKTE ÜNLÜ DEĞİŞİMİ</vt:lpstr>
      <vt:lpstr>SES OLAYLARI / ULAMA</vt:lpstr>
      <vt:lpstr>SES OLAYLARI / ÖRNEK SORULAR</vt:lpstr>
      <vt:lpstr>SES OLAYLARI / ÖRNEK SORULAR</vt:lpstr>
      <vt:lpstr>SES OLAYLARI / ÖRNEK SORULAR</vt:lpstr>
      <vt:lpstr>SES OLAYLARI / ÖRNEK SORULAR</vt:lpstr>
      <vt:lpstr>SES OLAYLARI / ÖRNEK SORULAR</vt:lpstr>
      <vt:lpstr>SES OLAYLARI / ÖRNEK SORULAR</vt:lpstr>
      <vt:lpstr>SES OLAYLARI / ÖRNEK SORULAR</vt:lpstr>
      <vt:lpstr>SES OLAYLARI / ÖRNEK SORULAR</vt:lpstr>
      <vt:lpstr>SES OLAYLARI / ÖRNEK SORULAR</vt:lpstr>
      <vt:lpstr>SES OLAYLARI / ÖRNEK SORULAR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Esin Ünal</dc:creator>
  <cp:lastModifiedBy>ADMIN</cp:lastModifiedBy>
  <cp:revision>199</cp:revision>
  <dcterms:created xsi:type="dcterms:W3CDTF">2012-06-19T12:58:15Z</dcterms:created>
  <dcterms:modified xsi:type="dcterms:W3CDTF">2022-10-22T14:44:36Z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0x010100AE90C0782D2B124E8B56F6681AC54098</vt:lpwstr>
  </property>
</Properties>
</file>