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5" r:id="rId4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69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57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C1374-F576-408C-AEDC-AD49CA2144BC}" type="datetimeFigureOut">
              <a:rPr lang="tr-TR" smtClean="0"/>
              <a:pPr/>
              <a:t>30.10.2022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CD010-CE49-4157-9B3D-F6BA58B69B2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5400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920"/>
            <a:ext cx="3313355" cy="1149665"/>
          </a:xfrm>
        </p:spPr>
        <p:txBody>
          <a:bodyPr>
            <a:noAutofit/>
          </a:bodyPr>
          <a:lstStyle>
            <a:lvl1pPr algn="ctr">
              <a:defRPr sz="40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dirty="0" smtClean="0"/>
              <a:t>Türk Dili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004730"/>
            <a:ext cx="3309803" cy="1260629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77031" y="1340768"/>
            <a:ext cx="2133600" cy="606819"/>
          </a:xfrm>
        </p:spPr>
        <p:txBody>
          <a:bodyPr anchor="b"/>
          <a:lstStyle>
            <a:lvl1pPr algn="ctr">
              <a:defRPr sz="24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584" y="1556792"/>
            <a:ext cx="7560840" cy="427583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7584" y="6160219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lang="tr-TR" sz="1200" kern="1200" smtClean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72008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6256" y="1030147"/>
            <a:ext cx="1368152" cy="5130072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7584" y="1030147"/>
            <a:ext cx="5904656" cy="513007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7584" y="6160219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lang="tr-TR" sz="1200" kern="1200" smtClean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5304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72008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560840" cy="4608512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84" y="6160219"/>
            <a:ext cx="1332156" cy="365125"/>
          </a:xfrm>
        </p:spPr>
        <p:txBody>
          <a:bodyPr vert="horz" lIns="91440" tIns="45720" rIns="91440" bIns="45720" rtlCol="0" anchor="ctr"/>
          <a:lstStyle>
            <a:lvl1pPr algn="l">
              <a:defRPr lang="tr-TR" smtClean="0">
                <a:solidFill>
                  <a:schemeClr val="accent1"/>
                </a:solidFill>
              </a:defRPr>
            </a:lvl1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7560839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3068960"/>
            <a:ext cx="7560839" cy="2592288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8" name="Rectangle 88"/>
          <p:cNvSpPr/>
          <p:nvPr userDrawn="1"/>
        </p:nvSpPr>
        <p:spPr>
          <a:xfrm>
            <a:off x="827584" y="2852936"/>
            <a:ext cx="756084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84" y="6160219"/>
            <a:ext cx="1332156" cy="365125"/>
          </a:xfrm>
        </p:spPr>
        <p:txBody>
          <a:bodyPr vert="horz" lIns="91440" tIns="45720" rIns="91440" bIns="45720" rtlCol="0" anchor="ctr"/>
          <a:lstStyle>
            <a:lvl1pPr algn="l">
              <a:defRPr lang="tr-TR" smtClean="0">
                <a:solidFill>
                  <a:schemeClr val="accent1"/>
                </a:solidFill>
              </a:defRPr>
            </a:lvl1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27584" y="1556791"/>
            <a:ext cx="3744416" cy="4603427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72008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27584" y="6160219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lang="tr-TR" sz="1200" kern="1200" smtClean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744416" cy="4603427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484784"/>
            <a:ext cx="36416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3633993" cy="4032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484785"/>
            <a:ext cx="367240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672408" cy="40324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84" y="6160219"/>
            <a:ext cx="1332156" cy="365125"/>
          </a:xfrm>
        </p:spPr>
        <p:txBody>
          <a:bodyPr vert="horz" lIns="91440" tIns="45720" rIns="91440" bIns="45720" rtlCol="0" anchor="ctr"/>
          <a:lstStyle>
            <a:lvl1pPr algn="l">
              <a:defRPr lang="tr-TR" smtClean="0">
                <a:solidFill>
                  <a:schemeClr val="accent1"/>
                </a:solidFill>
              </a:defRPr>
            </a:lvl1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72008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7584" y="6160219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lang="tr-TR" sz="1200" kern="1200" smtClean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72008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827584" y="6160219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lang="tr-TR" sz="1200" kern="1200" smtClean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59740" y="6160219"/>
            <a:ext cx="6228684" cy="365125"/>
          </a:xfrm>
        </p:spPr>
        <p:txBody>
          <a:bodyPr/>
          <a:lstStyle/>
          <a:p>
            <a:r>
              <a:rPr lang="tr-TR" dirty="0" smtClean="0"/>
              <a:t>Çukurova Üniversitesi Türk Dili Bölümü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tr-TR" dirty="0" smtClean="0"/>
              <a:t>Çukurova Üniversitesi Türk Dili Bölümü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tr-TR" dirty="0" smtClean="0"/>
              <a:t>Çukurova Üniversitesi Türk Dili Bölümü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4644008" y="111547"/>
            <a:ext cx="3486980" cy="365125"/>
          </a:xfrm>
        </p:spPr>
        <p:txBody>
          <a:bodyPr/>
          <a:lstStyle>
            <a:lvl1pPr algn="ctr">
              <a:defRPr sz="1800" b="1"/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6136" y="224492"/>
            <a:ext cx="23348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5852160"/>
            <a:ext cx="5587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smtClean="0"/>
              <a:t>Çukurova Üniversitesi Türk Dili Bölümü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1BD32E9B-782C-495C-8D4F-D85C593FAEB2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Türk Dili </a:t>
            </a:r>
            <a:r>
              <a:rPr lang="tr-TR" dirty="0" smtClean="0"/>
              <a:t>I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8004" y="281267"/>
            <a:ext cx="1240523" cy="1235561"/>
          </a:xfrm>
          <a:prstGeom prst="rect">
            <a:avLst/>
          </a:prstGeom>
        </p:spPr>
      </p:pic>
      <p:sp>
        <p:nvSpPr>
          <p:cNvPr id="8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2400" b="1" dirty="0" smtClean="0">
                <a:ea typeface="Calibri" pitchFamily="34" charset="0"/>
              </a:rPr>
              <a:t>7. HAFTA</a:t>
            </a:r>
            <a:endParaRPr lang="tr-TR" sz="2400" b="1" dirty="0">
              <a:ea typeface="Calibri" pitchFamily="34" charset="0"/>
            </a:endParaRPr>
          </a:p>
          <a:p>
            <a:r>
              <a:rPr lang="tr-T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SES BİLGİSİ-II</a:t>
            </a:r>
            <a:endParaRPr lang="tr-TR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314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ÜNSÜZ YUMUŞAMASI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857232"/>
            <a:ext cx="7560840" cy="5308072"/>
          </a:xfrm>
        </p:spPr>
        <p:txBody>
          <a:bodyPr>
            <a:normAutofit/>
          </a:bodyPr>
          <a:lstStyle/>
          <a:p>
            <a:endParaRPr lang="tr-TR" sz="2000" b="1" u="sng" dirty="0" smtClean="0"/>
          </a:p>
          <a:p>
            <a:r>
              <a:rPr lang="tr-TR" sz="2000" b="1" u="sng" dirty="0" smtClean="0"/>
              <a:t>Ünsüz </a:t>
            </a:r>
            <a:r>
              <a:rPr lang="tr-TR" sz="2000" b="1" u="sng" dirty="0"/>
              <a:t>Değişimi / Yumuşaması</a:t>
            </a:r>
            <a:endParaRPr lang="tr-TR" sz="2000" dirty="0"/>
          </a:p>
          <a:p>
            <a:pPr lvl="0"/>
            <a:r>
              <a:rPr lang="tr-TR" sz="2000" b="1" dirty="0" smtClean="0"/>
              <a:t>Sonunda </a:t>
            </a:r>
            <a:r>
              <a:rPr lang="tr-TR" sz="2000" b="1" dirty="0"/>
              <a:t>“</a:t>
            </a:r>
            <a:r>
              <a:rPr lang="tr-TR" sz="2000" b="1" dirty="0" err="1"/>
              <a:t>p,ç,t,k</a:t>
            </a:r>
            <a:r>
              <a:rPr lang="tr-TR" sz="2000" b="1" dirty="0"/>
              <a:t>” sert ünsüzleri bulunan kelimeler ünlüyle başlayan bir ek aldığı zaman sonlarındaki sert ünsüzler yumuşayarak “</a:t>
            </a:r>
            <a:r>
              <a:rPr lang="tr-TR" sz="2000" b="1" dirty="0" err="1"/>
              <a:t>b,c,d,g</a:t>
            </a:r>
            <a:r>
              <a:rPr lang="tr-TR" sz="2000" b="1" dirty="0"/>
              <a:t>/ğ” olur:  </a:t>
            </a:r>
          </a:p>
          <a:p>
            <a:pPr marL="68580" lvl="0" indent="0">
              <a:buNone/>
            </a:pPr>
            <a:r>
              <a:rPr lang="tr-TR" sz="2000" i="1" dirty="0" smtClean="0"/>
              <a:t>ağa</a:t>
            </a:r>
            <a:r>
              <a:rPr lang="tr-TR" sz="2000" b="1" i="1" dirty="0" smtClean="0">
                <a:solidFill>
                  <a:srgbClr val="FF0000"/>
                </a:solidFill>
              </a:rPr>
              <a:t>ç</a:t>
            </a:r>
            <a:r>
              <a:rPr lang="tr-TR" sz="2000" i="1" dirty="0" smtClean="0"/>
              <a:t>-ı → ağa</a:t>
            </a:r>
            <a:r>
              <a:rPr lang="tr-TR" sz="2000" b="1" i="1" dirty="0" smtClean="0">
                <a:solidFill>
                  <a:srgbClr val="FF0000"/>
                </a:solidFill>
              </a:rPr>
              <a:t>c</a:t>
            </a:r>
            <a:r>
              <a:rPr lang="tr-TR" sz="2000" i="1" dirty="0" smtClean="0"/>
              <a:t>ı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kita</a:t>
            </a:r>
            <a:r>
              <a:rPr lang="tr-TR" sz="2000" b="1" i="1" dirty="0" smtClean="0">
                <a:solidFill>
                  <a:srgbClr val="FF0000"/>
                </a:solidFill>
              </a:rPr>
              <a:t>p</a:t>
            </a:r>
            <a:r>
              <a:rPr lang="tr-TR" sz="2000" i="1" dirty="0" smtClean="0"/>
              <a:t>-ı → kita</a:t>
            </a:r>
            <a:r>
              <a:rPr lang="tr-TR" sz="2000" b="1" i="1" dirty="0" smtClean="0">
                <a:solidFill>
                  <a:srgbClr val="FF0000"/>
                </a:solidFill>
              </a:rPr>
              <a:t>b</a:t>
            </a:r>
            <a:r>
              <a:rPr lang="tr-TR" sz="2000" i="1" dirty="0" smtClean="0"/>
              <a:t>ı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gi</a:t>
            </a:r>
            <a:r>
              <a:rPr lang="tr-TR" sz="2000" b="1" i="1" dirty="0" smtClean="0">
                <a:solidFill>
                  <a:srgbClr val="FF0000"/>
                </a:solidFill>
              </a:rPr>
              <a:t>t</a:t>
            </a:r>
            <a:r>
              <a:rPr lang="tr-TR" sz="2000" i="1" dirty="0" smtClean="0"/>
              <a:t>-en → gi</a:t>
            </a:r>
            <a:r>
              <a:rPr lang="tr-TR" sz="2000" b="1" i="1" dirty="0" smtClean="0">
                <a:solidFill>
                  <a:srgbClr val="FF0000"/>
                </a:solidFill>
              </a:rPr>
              <a:t>d</a:t>
            </a:r>
            <a:r>
              <a:rPr lang="tr-TR" sz="2000" i="1" dirty="0" smtClean="0"/>
              <a:t>en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/>
              <a:t>ren</a:t>
            </a:r>
            <a:r>
              <a:rPr lang="tr-TR" sz="2000" b="1" i="1" dirty="0">
                <a:solidFill>
                  <a:srgbClr val="FF0000"/>
                </a:solidFill>
              </a:rPr>
              <a:t>k</a:t>
            </a:r>
            <a:r>
              <a:rPr lang="tr-TR" sz="2000" i="1" dirty="0"/>
              <a:t>-i </a:t>
            </a:r>
            <a:r>
              <a:rPr lang="tr-TR" sz="2000" i="1" dirty="0" smtClean="0"/>
              <a:t>→ ren</a:t>
            </a:r>
            <a:r>
              <a:rPr lang="tr-TR" sz="2000" b="1" i="1" dirty="0" smtClean="0">
                <a:solidFill>
                  <a:srgbClr val="FF0000"/>
                </a:solidFill>
              </a:rPr>
              <a:t>g</a:t>
            </a:r>
            <a:r>
              <a:rPr lang="tr-TR" sz="2000" i="1" dirty="0" smtClean="0"/>
              <a:t>i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yüre</a:t>
            </a:r>
            <a:r>
              <a:rPr lang="tr-TR" sz="2000" b="1" i="1" dirty="0" smtClean="0">
                <a:solidFill>
                  <a:srgbClr val="FF0000"/>
                </a:solidFill>
              </a:rPr>
              <a:t>k</a:t>
            </a:r>
            <a:r>
              <a:rPr lang="tr-TR" sz="2000" i="1" dirty="0" smtClean="0"/>
              <a:t>-i</a:t>
            </a:r>
            <a:r>
              <a:rPr lang="tr-TR" sz="2000" i="1" dirty="0" smtClean="0"/>
              <a:t>→ yüre</a:t>
            </a:r>
            <a:r>
              <a:rPr lang="tr-TR" sz="2000" b="1" i="1" dirty="0" smtClean="0">
                <a:solidFill>
                  <a:srgbClr val="FF0000"/>
                </a:solidFill>
              </a:rPr>
              <a:t>ğ</a:t>
            </a:r>
            <a:r>
              <a:rPr lang="tr-TR" sz="2000" i="1" dirty="0" smtClean="0"/>
              <a:t>i </a:t>
            </a:r>
            <a:r>
              <a:rPr lang="tr-TR" sz="2000" i="1" dirty="0" smtClean="0"/>
              <a:t>vb.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83232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521156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YUMUŞAMASI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Bazı birleşik kelimelerde de yumuşama görülebilir:</a:t>
            </a:r>
            <a:r>
              <a:rPr lang="tr-TR" b="1" i="1" dirty="0"/>
              <a:t> </a:t>
            </a:r>
          </a:p>
          <a:p>
            <a:pPr marL="68580" lvl="0" indent="0">
              <a:buNone/>
            </a:pPr>
            <a:r>
              <a:rPr lang="tr-TR" i="1" dirty="0" err="1"/>
              <a:t>kayıp-et→kaybet</a:t>
            </a:r>
            <a:r>
              <a:rPr lang="tr-TR" i="1" dirty="0"/>
              <a:t>-</a:t>
            </a:r>
          </a:p>
          <a:p>
            <a:pPr marL="68580" lvl="0" indent="0">
              <a:buNone/>
            </a:pPr>
            <a:r>
              <a:rPr lang="tr-TR" i="1" dirty="0" err="1"/>
              <a:t>kayıt-ol→kaydol</a:t>
            </a:r>
            <a:r>
              <a:rPr lang="tr-TR" i="1" dirty="0"/>
              <a:t>-</a:t>
            </a:r>
          </a:p>
          <a:p>
            <a:pPr marL="68580" lvl="0" indent="0">
              <a:buNone/>
            </a:pPr>
            <a:r>
              <a:rPr lang="tr-TR" i="1" dirty="0"/>
              <a:t>kayıp-ol→</a:t>
            </a:r>
            <a:r>
              <a:rPr lang="tr-TR" i="1" dirty="0" smtClean="0"/>
              <a:t>kaybol- vb.</a:t>
            </a:r>
            <a:endParaRPr lang="tr-TR" i="1" dirty="0"/>
          </a:p>
          <a:p>
            <a:pPr marL="68580" lvl="0" indent="0">
              <a:buNone/>
            </a:pPr>
            <a:endParaRPr lang="tr-TR" sz="2800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7896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YUMUŞAMASI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/>
          <a:lstStyle/>
          <a:p>
            <a:pPr lvl="0"/>
            <a:r>
              <a:rPr lang="tr-TR" sz="2000" b="1" dirty="0"/>
              <a:t>Tek heceli kelimelerin büyük bir kısmı bu kurala uymaz:</a:t>
            </a:r>
            <a:r>
              <a:rPr lang="tr-TR" sz="2000" i="1" dirty="0"/>
              <a:t> </a:t>
            </a:r>
          </a:p>
          <a:p>
            <a:pPr marL="68580" lvl="0" indent="0">
              <a:buNone/>
            </a:pPr>
            <a:r>
              <a:rPr lang="tr-TR" sz="2000" i="1" dirty="0" err="1"/>
              <a:t>tek-il→tekil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err="1"/>
              <a:t>iç-i→içi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err="1"/>
              <a:t>seç-enek→seçenek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err="1"/>
              <a:t>ek-in→</a:t>
            </a:r>
            <a:r>
              <a:rPr lang="tr-TR" sz="2000" i="1" dirty="0" err="1" smtClean="0"/>
              <a:t>ekin</a:t>
            </a:r>
            <a:endParaRPr lang="tr-TR" sz="2000" i="1" dirty="0" smtClean="0"/>
          </a:p>
          <a:p>
            <a:pPr marL="68580" lvl="0" indent="0">
              <a:buNone/>
            </a:pPr>
            <a:r>
              <a:rPr lang="tr-TR" sz="2000" i="1" dirty="0"/>
              <a:t>y</a:t>
            </a:r>
            <a:r>
              <a:rPr lang="tr-TR" sz="2000" i="1" dirty="0" smtClean="0"/>
              <a:t>ak-</a:t>
            </a:r>
            <a:r>
              <a:rPr lang="tr-TR" sz="2000" i="1" dirty="0" err="1" smtClean="0"/>
              <a:t>ıt</a:t>
            </a:r>
            <a:r>
              <a:rPr lang="tr-TR" sz="2000" i="1" dirty="0" smtClean="0"/>
              <a:t> →yakıt</a:t>
            </a:r>
          </a:p>
          <a:p>
            <a:pPr marL="68580" lvl="0" indent="0">
              <a:buNone/>
            </a:pPr>
            <a:r>
              <a:rPr lang="tr-TR" sz="2000" i="1" dirty="0" smtClean="0"/>
              <a:t>aç-</a:t>
            </a:r>
            <a:r>
              <a:rPr lang="tr-TR" sz="2000" i="1" dirty="0" err="1" smtClean="0"/>
              <a:t>ık</a:t>
            </a:r>
            <a:r>
              <a:rPr lang="tr-TR" sz="2000" i="1" dirty="0" smtClean="0"/>
              <a:t> →açık</a:t>
            </a:r>
          </a:p>
          <a:p>
            <a:pPr marL="68580" lvl="0" indent="0">
              <a:buNone/>
            </a:pPr>
            <a:r>
              <a:rPr lang="tr-TR" sz="2000" i="1" dirty="0"/>
              <a:t>i</a:t>
            </a:r>
            <a:r>
              <a:rPr lang="tr-TR" sz="2000" i="1" dirty="0" smtClean="0"/>
              <a:t>p-i →ipi</a:t>
            </a:r>
          </a:p>
          <a:p>
            <a:pPr marL="68580" lvl="0" indent="0">
              <a:buNone/>
            </a:pPr>
            <a:r>
              <a:rPr lang="tr-TR" sz="2000" i="1" dirty="0" smtClean="0"/>
              <a:t>süt-ü →sütü vb.</a:t>
            </a:r>
            <a:endParaRPr lang="tr-TR" sz="2000" i="1" dirty="0"/>
          </a:p>
          <a:p>
            <a:pPr marL="68580" lv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3038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06842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ÜNSÜZ YUMUŞAMASI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>
            <a:normAutofit/>
          </a:bodyPr>
          <a:lstStyle/>
          <a:p>
            <a:pPr lvl="0"/>
            <a:r>
              <a:rPr lang="tr-TR" sz="2000" b="1" i="1" dirty="0"/>
              <a:t>Bazıları da uyar:</a:t>
            </a:r>
            <a:r>
              <a:rPr lang="tr-TR" sz="2000" i="1" dirty="0"/>
              <a:t> </a:t>
            </a:r>
          </a:p>
          <a:p>
            <a:pPr marL="68580" lvl="0" indent="0">
              <a:buNone/>
            </a:pPr>
            <a:r>
              <a:rPr lang="tr-TR" sz="2000" i="1" dirty="0"/>
              <a:t>çok-u→ çoğu </a:t>
            </a:r>
          </a:p>
          <a:p>
            <a:pPr marL="68580" lvl="0" indent="0">
              <a:buNone/>
            </a:pPr>
            <a:r>
              <a:rPr lang="tr-TR" sz="2000" i="1" dirty="0"/>
              <a:t>but-u→ budu </a:t>
            </a:r>
          </a:p>
          <a:p>
            <a:pPr marL="68580" lvl="0" indent="0">
              <a:buNone/>
            </a:pPr>
            <a:r>
              <a:rPr lang="tr-TR" sz="2000" i="1" dirty="0"/>
              <a:t>aç-</a:t>
            </a:r>
            <a:r>
              <a:rPr lang="tr-TR" sz="2000" i="1" dirty="0" err="1"/>
              <a:t>ıkmak</a:t>
            </a:r>
            <a:r>
              <a:rPr lang="tr-TR" sz="2000" i="1" dirty="0"/>
              <a:t>→ acıkmak</a:t>
            </a:r>
            <a:endParaRPr lang="tr-TR" sz="2000" dirty="0"/>
          </a:p>
          <a:p>
            <a:pPr marL="68580" indent="0">
              <a:buNone/>
            </a:pPr>
            <a:r>
              <a:rPr lang="tr-TR" sz="2000" i="1" dirty="0"/>
              <a:t>taç-ı → tacı</a:t>
            </a:r>
          </a:p>
          <a:p>
            <a:pPr marL="68580" indent="0">
              <a:buNone/>
            </a:pPr>
            <a:r>
              <a:rPr lang="tr-TR" sz="2000" i="1" dirty="0"/>
              <a:t>dip-i → dibi</a:t>
            </a:r>
          </a:p>
          <a:p>
            <a:pPr marL="68580" indent="0">
              <a:buNone/>
            </a:pPr>
            <a:r>
              <a:rPr lang="tr-TR" sz="2000" i="1" dirty="0"/>
              <a:t>uç-u → ucu</a:t>
            </a:r>
          </a:p>
          <a:p>
            <a:pPr marL="68580" indent="0">
              <a:buNone/>
            </a:pPr>
            <a:r>
              <a:rPr lang="tr-TR" sz="2000" i="1" dirty="0"/>
              <a:t>kap-ı → kabı</a:t>
            </a:r>
          </a:p>
          <a:p>
            <a:pPr marL="68580" indent="0">
              <a:buNone/>
            </a:pPr>
            <a:r>
              <a:rPr lang="tr-TR" sz="2000" i="1" dirty="0"/>
              <a:t>renk-i → </a:t>
            </a:r>
            <a:r>
              <a:rPr lang="tr-TR" sz="2000" i="1" dirty="0" smtClean="0"/>
              <a:t>rengi</a:t>
            </a:r>
          </a:p>
          <a:p>
            <a:pPr marL="68580" indent="0">
              <a:buNone/>
            </a:pPr>
            <a:r>
              <a:rPr lang="tr-TR" sz="2000" i="1" dirty="0" smtClean="0"/>
              <a:t>Not:Yok kelimesi hem yoğu hem de </a:t>
            </a:r>
            <a:r>
              <a:rPr lang="tr-TR" sz="2000" i="1" dirty="0" err="1" smtClean="0"/>
              <a:t>yoku</a:t>
            </a:r>
            <a:r>
              <a:rPr lang="tr-TR" sz="2000" i="1" dirty="0" smtClean="0"/>
              <a:t> şeklinde kullanılır. 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16509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SES OLAYLARI / ÜNSÜZ YUMUŞAMASI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285860"/>
            <a:ext cx="7560840" cy="4879444"/>
          </a:xfrm>
        </p:spPr>
        <p:txBody>
          <a:bodyPr>
            <a:normAutofit/>
          </a:bodyPr>
          <a:lstStyle/>
          <a:p>
            <a:pPr lvl="0"/>
            <a:r>
              <a:rPr lang="tr-TR" sz="2000" b="1" dirty="0"/>
              <a:t>Yabancı asıllı kelimelerin bir kısmı bu kurala uymaz:</a:t>
            </a:r>
            <a:r>
              <a:rPr lang="tr-TR" sz="2000" dirty="0"/>
              <a:t> </a:t>
            </a:r>
          </a:p>
          <a:p>
            <a:pPr marL="68580" lvl="0" indent="0">
              <a:buNone/>
            </a:pPr>
            <a:r>
              <a:rPr lang="tr-TR" sz="2000" i="1" dirty="0"/>
              <a:t>devlet-in→devletin</a:t>
            </a:r>
          </a:p>
          <a:p>
            <a:pPr marL="68580" lvl="0" indent="0">
              <a:buNone/>
            </a:pPr>
            <a:r>
              <a:rPr lang="tr-TR" sz="2000" i="1" dirty="0"/>
              <a:t>millet-e→millete</a:t>
            </a:r>
          </a:p>
          <a:p>
            <a:pPr marL="68580" lvl="0" indent="0">
              <a:buNone/>
            </a:pPr>
            <a:r>
              <a:rPr lang="tr-TR" sz="2000" i="1" dirty="0"/>
              <a:t>hukuk-un→</a:t>
            </a:r>
            <a:r>
              <a:rPr lang="tr-TR" sz="2000" i="1" dirty="0" smtClean="0"/>
              <a:t>hukukun</a:t>
            </a:r>
          </a:p>
          <a:p>
            <a:pPr marL="68580" lvl="0" indent="0">
              <a:buNone/>
            </a:pPr>
            <a:r>
              <a:rPr lang="tr-TR" sz="2000" i="1" dirty="0"/>
              <a:t>k</a:t>
            </a:r>
            <a:r>
              <a:rPr lang="tr-TR" sz="2000" i="1" dirty="0" smtClean="0"/>
              <a:t>aput-u →kaputu</a:t>
            </a:r>
          </a:p>
          <a:p>
            <a:pPr marL="68580" lvl="0" indent="0">
              <a:buNone/>
            </a:pPr>
            <a:r>
              <a:rPr lang="tr-TR" sz="2000" i="1" dirty="0" err="1" smtClean="0"/>
              <a:t>tarot</a:t>
            </a:r>
            <a:r>
              <a:rPr lang="tr-TR" sz="2000" i="1" dirty="0" smtClean="0"/>
              <a:t>-u </a:t>
            </a:r>
            <a:r>
              <a:rPr lang="tr-TR" sz="2000" i="1" dirty="0"/>
              <a:t>(fal) </a:t>
            </a:r>
            <a:r>
              <a:rPr lang="tr-TR" sz="2000" i="1" dirty="0" smtClean="0"/>
              <a:t>→</a:t>
            </a:r>
            <a:r>
              <a:rPr lang="tr-TR" sz="2000" i="1" dirty="0" err="1" smtClean="0"/>
              <a:t>tarotu</a:t>
            </a:r>
            <a:endParaRPr lang="tr-TR" sz="2000" i="1" dirty="0" smtClean="0"/>
          </a:p>
          <a:p>
            <a:pPr marL="68580" lvl="0" indent="0">
              <a:buNone/>
            </a:pPr>
            <a:r>
              <a:rPr lang="tr-TR" sz="2000" i="1" dirty="0" smtClean="0"/>
              <a:t>misket-in →misketin</a:t>
            </a:r>
          </a:p>
          <a:p>
            <a:pPr marL="68580" lvl="0" indent="0">
              <a:buNone/>
            </a:pPr>
            <a:r>
              <a:rPr lang="tr-TR" sz="2000" i="1" dirty="0" smtClean="0"/>
              <a:t>ahlak → ahlakı vb.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14201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YUMUŞAMASI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/>
          <a:lstStyle/>
          <a:p>
            <a:pPr lvl="0"/>
            <a:endParaRPr lang="tr-TR" sz="2000" b="1" dirty="0" smtClean="0"/>
          </a:p>
          <a:p>
            <a:pPr lvl="0"/>
            <a:r>
              <a:rPr lang="tr-TR" sz="2000" b="1" dirty="0" smtClean="0"/>
              <a:t>Özel </a:t>
            </a:r>
            <a:r>
              <a:rPr lang="tr-TR" sz="2000" b="1" dirty="0" smtClean="0"/>
              <a:t>isimler, </a:t>
            </a:r>
            <a:r>
              <a:rPr lang="tr-TR" sz="2000" b="1" dirty="0"/>
              <a:t>söyleyişte </a:t>
            </a:r>
            <a:r>
              <a:rPr lang="tr-TR" sz="2000" b="1" dirty="0" smtClean="0"/>
              <a:t>yumuşasa </a:t>
            </a:r>
            <a:r>
              <a:rPr lang="tr-TR" sz="2000" b="1" dirty="0"/>
              <a:t>bile yazıda gösterilmez: </a:t>
            </a:r>
          </a:p>
          <a:p>
            <a:pPr marL="68580" lvl="0" indent="0">
              <a:buNone/>
            </a:pPr>
            <a:r>
              <a:rPr lang="tr-TR" sz="2000" i="1" dirty="0"/>
              <a:t>Mahmut-u</a:t>
            </a:r>
          </a:p>
          <a:p>
            <a:pPr marL="68580" lvl="0" indent="0">
              <a:buNone/>
            </a:pPr>
            <a:r>
              <a:rPr lang="tr-TR" sz="2000" i="1" dirty="0" smtClean="0"/>
              <a:t>Şırnak-</a:t>
            </a:r>
            <a:r>
              <a:rPr lang="tr-TR" sz="2000" i="1" dirty="0" err="1" smtClean="0"/>
              <a:t>ın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/>
              <a:t>Sinop-a</a:t>
            </a:r>
          </a:p>
          <a:p>
            <a:pPr marL="68580" lvl="0" indent="0">
              <a:buNone/>
            </a:pPr>
            <a:r>
              <a:rPr lang="tr-TR" sz="2000" i="1" dirty="0" smtClean="0"/>
              <a:t>Zonguldak-a</a:t>
            </a:r>
          </a:p>
          <a:p>
            <a:pPr marL="68580" lvl="0" indent="0">
              <a:buNone/>
            </a:pPr>
            <a:r>
              <a:rPr lang="tr-TR" sz="2000" i="1" dirty="0" err="1" smtClean="0"/>
              <a:t>Zagrep</a:t>
            </a:r>
            <a:r>
              <a:rPr lang="tr-TR" sz="2000" i="1" dirty="0" smtClean="0"/>
              <a:t>-in vb.</a:t>
            </a:r>
          </a:p>
          <a:p>
            <a:pPr marL="68580" lvl="0" indent="0">
              <a:buNone/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3734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1: Aşağıdaki cümlelerde geçen altı çizili kelimelerden hangisi ünsüz yumuşamasına örnek olabilir?</a:t>
            </a:r>
          </a:p>
          <a:p>
            <a:pPr marL="68580" indent="0" algn="l">
              <a:buNone/>
            </a:pPr>
            <a:r>
              <a:rPr lang="tr-TR" sz="2000" dirty="0"/>
              <a:t>A) Herkes bu </a:t>
            </a:r>
            <a:r>
              <a:rPr lang="tr-TR" sz="2000" u="sng" dirty="0"/>
              <a:t>konuda</a:t>
            </a:r>
            <a:r>
              <a:rPr lang="tr-TR" sz="2000" dirty="0"/>
              <a:t> devlete yardım etmeli.</a:t>
            </a:r>
            <a:br>
              <a:rPr lang="tr-TR" sz="2000" dirty="0"/>
            </a:br>
            <a:r>
              <a:rPr lang="tr-TR" sz="2000" dirty="0"/>
              <a:t>B) Yükümüzü biraz olsun </a:t>
            </a:r>
            <a:r>
              <a:rPr lang="tr-TR" sz="2000" u="sng" dirty="0"/>
              <a:t>hafifletemez</a:t>
            </a:r>
            <a:r>
              <a:rPr lang="tr-TR" sz="2000" dirty="0"/>
              <a:t> mi?</a:t>
            </a:r>
            <a:br>
              <a:rPr lang="tr-TR" sz="2000" dirty="0"/>
            </a:br>
            <a:r>
              <a:rPr lang="tr-TR" sz="2000" dirty="0"/>
              <a:t>C) Bugün yine </a:t>
            </a:r>
            <a:r>
              <a:rPr lang="tr-TR" sz="2000" u="sng" dirty="0"/>
              <a:t>açız</a:t>
            </a:r>
            <a:r>
              <a:rPr lang="tr-TR" sz="2000" dirty="0"/>
              <a:t> evlatlarım, diyordu.</a:t>
            </a:r>
            <a:br>
              <a:rPr lang="tr-TR" sz="2000" dirty="0"/>
            </a:br>
            <a:r>
              <a:rPr lang="tr-TR" sz="2000" dirty="0"/>
              <a:t>D) Mektubunun </a:t>
            </a:r>
            <a:r>
              <a:rPr lang="tr-TR" sz="2000" u="sng" dirty="0"/>
              <a:t>gecikmesi</a:t>
            </a:r>
            <a:r>
              <a:rPr lang="tr-TR" sz="2000" dirty="0"/>
              <a:t> beni üzdü.</a:t>
            </a:r>
          </a:p>
          <a:p>
            <a:pPr marL="68580" indent="0" algn="l">
              <a:buNone/>
            </a:pPr>
            <a:r>
              <a:rPr lang="tr-TR" sz="2000" dirty="0"/>
              <a:t>E) Herkes kendi </a:t>
            </a:r>
            <a:r>
              <a:rPr lang="tr-TR" sz="2000" u="sng" dirty="0"/>
              <a:t>kaderini</a:t>
            </a:r>
            <a:r>
              <a:rPr lang="tr-TR" sz="2000" dirty="0"/>
              <a:t> yaşar.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8963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2: Aşağıdaki cümlelerin hangisinde ünsüz yumuşamasına örnek olabilecek bir sözcük </a:t>
            </a:r>
            <a:r>
              <a:rPr lang="tr-TR" sz="2000" b="1" u="sng" dirty="0"/>
              <a:t>kullanılmamıştır</a:t>
            </a:r>
            <a:r>
              <a:rPr lang="tr-TR" sz="2000" b="1" dirty="0"/>
              <a:t>?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/>
              <a:t>A) Yağmura yakalanmaktan kurtulamadık.</a:t>
            </a:r>
          </a:p>
          <a:p>
            <a:pPr marL="68580" indent="0">
              <a:buNone/>
            </a:pPr>
            <a:r>
              <a:rPr lang="tr-TR" sz="2000" dirty="0"/>
              <a:t>B) Sütü çanağa boşalttı.</a:t>
            </a:r>
          </a:p>
          <a:p>
            <a:pPr marL="68580" indent="0">
              <a:buNone/>
            </a:pPr>
            <a:r>
              <a:rPr lang="tr-TR" sz="2000" dirty="0"/>
              <a:t>C) Anıta, akın akın gidiyor insanlar.</a:t>
            </a:r>
          </a:p>
          <a:p>
            <a:pPr marL="68580" indent="0">
              <a:buNone/>
            </a:pPr>
            <a:r>
              <a:rPr lang="tr-TR" sz="2000" dirty="0"/>
              <a:t>D) Kitapları dolaba yerleştirdi.</a:t>
            </a:r>
          </a:p>
          <a:p>
            <a:pPr marL="68580" indent="0">
              <a:buNone/>
            </a:pPr>
            <a:r>
              <a:rPr lang="tr-TR" sz="2000" dirty="0"/>
              <a:t>E) Yurda gizlice girenler, yakalandı.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505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500042"/>
            <a:ext cx="7560840" cy="571504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857232"/>
            <a:ext cx="7560840" cy="530807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3: </a:t>
            </a:r>
          </a:p>
          <a:p>
            <a:pPr marL="68580" indent="0">
              <a:buNone/>
            </a:pPr>
            <a:r>
              <a:rPr lang="tr-TR" sz="2000" dirty="0"/>
              <a:t>Alnında nurdan bir ışık</a:t>
            </a:r>
          </a:p>
          <a:p>
            <a:pPr marL="68580" indent="0">
              <a:buNone/>
            </a:pPr>
            <a:r>
              <a:rPr lang="tr-TR" sz="2000" dirty="0"/>
              <a:t>Geceyi aydınlattı her dem</a:t>
            </a:r>
          </a:p>
          <a:p>
            <a:pPr marL="68580" indent="0">
              <a:buNone/>
            </a:pPr>
            <a:r>
              <a:rPr lang="tr-TR" sz="2000" dirty="0"/>
              <a:t>Yüreğin sevgi yumağı</a:t>
            </a:r>
          </a:p>
          <a:p>
            <a:pPr marL="68580" indent="0">
              <a:buNone/>
            </a:pPr>
            <a:r>
              <a:rPr lang="tr-TR" sz="2000" dirty="0"/>
              <a:t>Kötülüklerden arınmış</a:t>
            </a:r>
          </a:p>
          <a:p>
            <a:pPr marL="68580" indent="0">
              <a:buNone/>
            </a:pPr>
            <a:r>
              <a:rPr lang="tr-TR" sz="2000" dirty="0"/>
              <a:t>İyilik meleği</a:t>
            </a:r>
          </a:p>
          <a:p>
            <a:pPr marL="68580" indent="0">
              <a:buNone/>
            </a:pPr>
            <a:r>
              <a:rPr lang="tr-TR" sz="2000" b="1" dirty="0"/>
              <a:t>Dizelerinde aşağıdakilerden hangisi </a:t>
            </a:r>
            <a:r>
              <a:rPr lang="tr-TR" sz="2000" b="1" u="sng" dirty="0"/>
              <a:t>görülmez</a:t>
            </a:r>
            <a:r>
              <a:rPr lang="tr-TR" sz="2000" b="1" dirty="0"/>
              <a:t>?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/>
              <a:t>A) ünsüz yumuşaması</a:t>
            </a:r>
          </a:p>
          <a:p>
            <a:pPr marL="68580" indent="0">
              <a:buNone/>
            </a:pPr>
            <a:r>
              <a:rPr lang="tr-TR" sz="2000" dirty="0"/>
              <a:t>B) ünsüz düşmesi</a:t>
            </a:r>
          </a:p>
          <a:p>
            <a:pPr marL="68580" indent="0">
              <a:buNone/>
            </a:pPr>
            <a:r>
              <a:rPr lang="tr-TR" sz="2000" dirty="0"/>
              <a:t>C) ünlü düşmesi</a:t>
            </a:r>
          </a:p>
          <a:p>
            <a:pPr marL="68580" indent="0">
              <a:buNone/>
            </a:pPr>
            <a:r>
              <a:rPr lang="tr-TR" sz="2000" dirty="0"/>
              <a:t>D) ünsüz benzeşmesi/sertleşmesi</a:t>
            </a:r>
          </a:p>
          <a:p>
            <a:pPr marL="68580" indent="0">
              <a:buNone/>
            </a:pPr>
            <a:r>
              <a:rPr lang="tr-TR" sz="2000" dirty="0"/>
              <a:t>E) ulama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132309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r>
              <a:rPr lang="tr-TR" sz="2000" b="1" dirty="0"/>
              <a:t>ÖRNEK SORU 4: Aşağıdaki altı çizili sözcüklerden hangisinde ünlü düşmesi </a:t>
            </a:r>
            <a:r>
              <a:rPr lang="tr-TR" sz="2000" b="1" u="sng" dirty="0"/>
              <a:t>olmamıştır?</a:t>
            </a:r>
            <a:endParaRPr lang="tr-TR" sz="2000" b="1" dirty="0"/>
          </a:p>
          <a:p>
            <a:pPr marL="68580" indent="0">
              <a:buNone/>
            </a:pPr>
            <a:r>
              <a:rPr lang="tr-TR" sz="2000" dirty="0"/>
              <a:t>A) </a:t>
            </a:r>
            <a:r>
              <a:rPr lang="tr-TR" sz="2000" u="sng" dirty="0"/>
              <a:t>Alnında</a:t>
            </a:r>
            <a:r>
              <a:rPr lang="tr-TR" sz="2000" dirty="0"/>
              <a:t> bir ateş yanıyordu sanki.</a:t>
            </a:r>
          </a:p>
          <a:p>
            <a:pPr marL="68580" indent="0">
              <a:buNone/>
            </a:pPr>
            <a:r>
              <a:rPr lang="tr-TR" sz="2000" dirty="0"/>
              <a:t>B) Bu soruyu </a:t>
            </a:r>
            <a:r>
              <a:rPr lang="tr-TR" sz="2000" u="sng" dirty="0"/>
              <a:t>yanlış</a:t>
            </a:r>
            <a:r>
              <a:rPr lang="tr-TR" sz="2000" dirty="0"/>
              <a:t> anlamışım.</a:t>
            </a:r>
          </a:p>
          <a:p>
            <a:pPr marL="68580" indent="0">
              <a:buNone/>
            </a:pPr>
            <a:r>
              <a:rPr lang="tr-TR" sz="2000" dirty="0"/>
              <a:t>C) </a:t>
            </a:r>
            <a:r>
              <a:rPr lang="tr-TR" sz="2000" u="sng" dirty="0"/>
              <a:t>Yalnız</a:t>
            </a:r>
            <a:r>
              <a:rPr lang="tr-TR" sz="2000" dirty="0"/>
              <a:t> insanlar mutsuz olur.</a:t>
            </a:r>
          </a:p>
          <a:p>
            <a:pPr marL="68580" indent="0">
              <a:buNone/>
            </a:pPr>
            <a:r>
              <a:rPr lang="tr-TR" sz="2000" dirty="0"/>
              <a:t>D) Keçilerin </a:t>
            </a:r>
            <a:r>
              <a:rPr lang="tr-TR" sz="2000" u="sng" dirty="0"/>
              <a:t>boyunlarına</a:t>
            </a:r>
            <a:r>
              <a:rPr lang="tr-TR" sz="2000" dirty="0"/>
              <a:t> ipler geçirildi.</a:t>
            </a:r>
          </a:p>
          <a:p>
            <a:pPr marL="68580" indent="0">
              <a:buNone/>
            </a:pPr>
            <a:r>
              <a:rPr lang="tr-TR" sz="2000" dirty="0"/>
              <a:t>E) </a:t>
            </a:r>
            <a:r>
              <a:rPr lang="tr-TR" sz="2000" u="sng" dirty="0"/>
              <a:t>Kıvrılarak</a:t>
            </a:r>
            <a:r>
              <a:rPr lang="tr-TR" sz="2000" dirty="0"/>
              <a:t> gelen yılandan hepimiz korkmuştuk.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08814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pPr lvl="0"/>
            <a:r>
              <a:rPr lang="tr-TR" b="1" dirty="0"/>
              <a:t>Sonunda </a:t>
            </a:r>
            <a:r>
              <a:rPr lang="tr-TR" b="1" dirty="0" smtClean="0"/>
              <a:t>-k </a:t>
            </a:r>
            <a:r>
              <a:rPr lang="tr-TR" b="1" dirty="0"/>
              <a:t>bulunan bazı kelimeler </a:t>
            </a:r>
            <a:r>
              <a:rPr lang="tr-TR" b="1" dirty="0" smtClean="0"/>
              <a:t>-cık </a:t>
            </a:r>
            <a:r>
              <a:rPr lang="tr-TR" b="1" dirty="0"/>
              <a:t>/ -</a:t>
            </a:r>
            <a:r>
              <a:rPr lang="tr-TR" b="1" dirty="0" err="1"/>
              <a:t>cek</a:t>
            </a:r>
            <a:r>
              <a:rPr lang="tr-TR" b="1" dirty="0"/>
              <a:t> eki aldığı zaman sonlarındaki    </a:t>
            </a:r>
            <a:r>
              <a:rPr lang="tr-TR" b="1" dirty="0" smtClean="0"/>
              <a:t>-</a:t>
            </a:r>
            <a:r>
              <a:rPr lang="tr-TR" b="1" dirty="0" err="1" smtClean="0"/>
              <a:t>k’ler</a:t>
            </a:r>
            <a:r>
              <a:rPr lang="tr-TR" b="1" dirty="0" smtClean="0"/>
              <a:t> </a:t>
            </a:r>
            <a:r>
              <a:rPr lang="tr-TR" b="1" dirty="0"/>
              <a:t>düşer: </a:t>
            </a:r>
          </a:p>
          <a:p>
            <a:pPr marL="68580" lvl="0" indent="0">
              <a:buNone/>
            </a:pPr>
            <a:r>
              <a:rPr lang="tr-TR" i="1" dirty="0"/>
              <a:t>küçük-</a:t>
            </a:r>
            <a:r>
              <a:rPr lang="tr-TR" i="1" dirty="0" err="1"/>
              <a:t>cük</a:t>
            </a:r>
            <a:r>
              <a:rPr lang="tr-TR" i="1" dirty="0"/>
              <a:t> →küçücük </a:t>
            </a:r>
          </a:p>
          <a:p>
            <a:pPr marL="68580" lvl="0" indent="0">
              <a:buNone/>
            </a:pPr>
            <a:r>
              <a:rPr lang="tr-TR" i="1" dirty="0"/>
              <a:t>minik-</a:t>
            </a:r>
            <a:r>
              <a:rPr lang="tr-TR" i="1" dirty="0" err="1"/>
              <a:t>cik</a:t>
            </a:r>
            <a:r>
              <a:rPr lang="tr-TR" i="1" dirty="0"/>
              <a:t> → minicik</a:t>
            </a:r>
          </a:p>
          <a:p>
            <a:pPr marL="68580" lvl="0" indent="0">
              <a:buNone/>
            </a:pPr>
            <a:r>
              <a:rPr lang="tr-TR" i="1" dirty="0" err="1"/>
              <a:t>ufak-cık→ufacık</a:t>
            </a:r>
            <a:endParaRPr lang="tr-TR" i="1" dirty="0"/>
          </a:p>
          <a:p>
            <a:pPr marL="68580" lvl="0" indent="0">
              <a:buNone/>
            </a:pPr>
            <a:r>
              <a:rPr lang="tr-TR" i="1" dirty="0"/>
              <a:t>büyük-</a:t>
            </a:r>
            <a:r>
              <a:rPr lang="tr-TR" i="1" dirty="0" err="1"/>
              <a:t>cek</a:t>
            </a:r>
            <a:r>
              <a:rPr lang="tr-TR" i="1" dirty="0"/>
              <a:t>→ büyücek</a:t>
            </a:r>
          </a:p>
          <a:p>
            <a:pPr marL="68580" lvl="0" indent="0">
              <a:buNone/>
            </a:pPr>
            <a:r>
              <a:rPr lang="tr-TR" i="1" dirty="0"/>
              <a:t>çabuk-</a:t>
            </a:r>
            <a:r>
              <a:rPr lang="tr-TR" i="1" dirty="0" err="1"/>
              <a:t>cak</a:t>
            </a:r>
            <a:r>
              <a:rPr lang="tr-TR" i="1" dirty="0"/>
              <a:t>→</a:t>
            </a:r>
            <a:r>
              <a:rPr lang="tr-TR" i="1" dirty="0" smtClean="0"/>
              <a:t>çabucak vb.</a:t>
            </a:r>
            <a:endParaRPr lang="tr-TR" dirty="0"/>
          </a:p>
          <a:p>
            <a:pPr marL="68580" indent="0">
              <a:buNone/>
            </a:pPr>
            <a:endParaRPr lang="tr-TR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43766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tr-TR" b="1"/>
              <a:t>NOT: </a:t>
            </a:r>
            <a:r>
              <a:rPr lang="tr-TR"/>
              <a:t>Örnek test soruları çeşitli internet  sitelerinden derlenerek hazırlanmıştır</a:t>
            </a:r>
            <a:r>
              <a:rPr lang="tr-TR" sz="2000"/>
              <a:t>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1470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235404"/>
          </a:xfrm>
        </p:spPr>
        <p:txBody>
          <a:bodyPr>
            <a:normAutofit fontScale="90000"/>
          </a:bodyPr>
          <a:lstStyle/>
          <a:p>
            <a:r>
              <a:rPr lang="tr-TR" sz="2600" b="1" dirty="0"/>
              <a:t>SES OLAYLARI / ÜNSÜZ </a:t>
            </a:r>
            <a:r>
              <a:rPr lang="tr-TR" sz="2600" b="1" dirty="0" smtClean="0"/>
              <a:t>BENZEŞMESİ (SERTLEŞMESİ)</a:t>
            </a:r>
            <a:endParaRPr lang="tr-TR" sz="2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928670"/>
            <a:ext cx="7560840" cy="5236634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tr-TR" sz="1800" b="1" dirty="0"/>
              <a:t>Ünsüz Benzeşmesi / Sertleşmesi</a:t>
            </a:r>
            <a:endParaRPr lang="tr-TR" sz="1800" dirty="0"/>
          </a:p>
          <a:p>
            <a:r>
              <a:rPr lang="tr-TR" sz="1800" dirty="0"/>
              <a:t>Sonunda</a:t>
            </a:r>
            <a:r>
              <a:rPr lang="tr-TR" sz="1800" b="1" dirty="0"/>
              <a:t> f,s,t,k,ç,ş,h,p </a:t>
            </a:r>
            <a:r>
              <a:rPr lang="tr-TR" sz="1800" dirty="0" smtClean="0"/>
              <a:t>(Fıstıkçı Şahap) sert</a:t>
            </a:r>
            <a:r>
              <a:rPr lang="tr-TR" sz="1800" b="1" dirty="0" smtClean="0"/>
              <a:t> </a:t>
            </a:r>
            <a:r>
              <a:rPr lang="tr-TR" sz="1800" dirty="0"/>
              <a:t>ünsüzleri bulunan </a:t>
            </a:r>
            <a:r>
              <a:rPr lang="tr-TR" sz="1800" dirty="0" smtClean="0"/>
              <a:t>kelimeler, </a:t>
            </a:r>
            <a:r>
              <a:rPr lang="tr-TR" sz="1800" dirty="0"/>
              <a:t>“</a:t>
            </a:r>
            <a:r>
              <a:rPr lang="tr-TR" sz="1800" b="1" dirty="0"/>
              <a:t>c,d,g</a:t>
            </a:r>
            <a:r>
              <a:rPr lang="tr-TR" sz="1800" dirty="0"/>
              <a:t>” </a:t>
            </a:r>
            <a:r>
              <a:rPr lang="tr-TR" sz="1800" dirty="0" smtClean="0"/>
              <a:t>yumuşak ünsüzleriyle </a:t>
            </a:r>
            <a:r>
              <a:rPr lang="tr-TR" sz="1800" dirty="0"/>
              <a:t>başlayan bir ek aldığı zaman ekin başındaki yumuşak ünsüzler sertleşerek “</a:t>
            </a:r>
            <a:r>
              <a:rPr lang="tr-TR" sz="1800" b="1" dirty="0"/>
              <a:t>ç,t,k</a:t>
            </a:r>
            <a:r>
              <a:rPr lang="tr-TR" sz="1800" dirty="0"/>
              <a:t>” olur:</a:t>
            </a:r>
          </a:p>
          <a:p>
            <a:pPr marL="68580" indent="0">
              <a:buNone/>
            </a:pPr>
            <a:r>
              <a:rPr lang="tr-TR" sz="1800" i="1" dirty="0" err="1"/>
              <a:t>koltu</a:t>
            </a:r>
            <a:r>
              <a:rPr lang="tr-TR" sz="1800" b="1" i="1" dirty="0" err="1">
                <a:solidFill>
                  <a:srgbClr val="FF0000"/>
                </a:solidFill>
              </a:rPr>
              <a:t>k</a:t>
            </a:r>
            <a:r>
              <a:rPr lang="tr-TR" sz="1800" i="1" dirty="0" err="1"/>
              <a:t>-dan→koltuk</a:t>
            </a:r>
            <a:r>
              <a:rPr lang="tr-TR" sz="1800" b="1" i="1" dirty="0" err="1">
                <a:solidFill>
                  <a:srgbClr val="FF0000"/>
                </a:solidFill>
              </a:rPr>
              <a:t>tan</a:t>
            </a:r>
            <a:endParaRPr lang="tr-TR" sz="1800" b="1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tr-TR" sz="1800" i="1" dirty="0" err="1"/>
              <a:t>mille</a:t>
            </a:r>
            <a:r>
              <a:rPr lang="tr-TR" sz="1800" b="1" i="1" dirty="0" err="1">
                <a:solidFill>
                  <a:srgbClr val="FF0000"/>
                </a:solidFill>
              </a:rPr>
              <a:t>t</a:t>
            </a:r>
            <a:r>
              <a:rPr lang="tr-TR" sz="1800" i="1" dirty="0" err="1"/>
              <a:t>-ce→millet</a:t>
            </a:r>
            <a:r>
              <a:rPr lang="tr-TR" sz="1800" b="1" i="1" dirty="0" err="1">
                <a:solidFill>
                  <a:srgbClr val="FF0000"/>
                </a:solidFill>
              </a:rPr>
              <a:t>çe</a:t>
            </a:r>
            <a:endParaRPr lang="tr-TR" sz="1800" b="1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tr-TR" sz="1800" i="1" dirty="0" err="1"/>
              <a:t>sını</a:t>
            </a:r>
            <a:r>
              <a:rPr lang="tr-TR" sz="1800" b="1" i="1" dirty="0" err="1">
                <a:solidFill>
                  <a:srgbClr val="FF0000"/>
                </a:solidFill>
              </a:rPr>
              <a:t>f</a:t>
            </a:r>
            <a:r>
              <a:rPr lang="tr-TR" sz="1800" i="1" dirty="0" err="1"/>
              <a:t>-da→sınıf</a:t>
            </a:r>
            <a:r>
              <a:rPr lang="tr-TR" sz="1800" b="1" i="1" dirty="0" err="1">
                <a:solidFill>
                  <a:srgbClr val="FF0000"/>
                </a:solidFill>
              </a:rPr>
              <a:t>ta</a:t>
            </a:r>
            <a:endParaRPr lang="tr-TR" sz="1800" b="1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tr-TR" sz="1800" i="1" dirty="0" err="1"/>
              <a:t>gi</a:t>
            </a:r>
            <a:r>
              <a:rPr lang="tr-TR" sz="1800" b="1" i="1" dirty="0" err="1">
                <a:solidFill>
                  <a:srgbClr val="FF0000"/>
                </a:solidFill>
              </a:rPr>
              <a:t>t</a:t>
            </a:r>
            <a:r>
              <a:rPr lang="tr-TR" sz="1800" i="1" dirty="0" err="1"/>
              <a:t>-di→git</a:t>
            </a:r>
            <a:r>
              <a:rPr lang="tr-TR" sz="1800" b="1" i="1" dirty="0" err="1">
                <a:solidFill>
                  <a:srgbClr val="FF0000"/>
                </a:solidFill>
              </a:rPr>
              <a:t>ti</a:t>
            </a:r>
            <a:endParaRPr lang="tr-TR" sz="1800" b="1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tr-TR" sz="1800" i="1" dirty="0" err="1"/>
              <a:t>a</a:t>
            </a:r>
            <a:r>
              <a:rPr lang="tr-TR" sz="1800" b="1" i="1" dirty="0" err="1">
                <a:solidFill>
                  <a:srgbClr val="FF0000"/>
                </a:solidFill>
              </a:rPr>
              <a:t>ş</a:t>
            </a:r>
            <a:r>
              <a:rPr lang="tr-TR" sz="1800" i="1" dirty="0" err="1"/>
              <a:t>-cı→aş</a:t>
            </a:r>
            <a:r>
              <a:rPr lang="tr-TR" sz="1800" b="1" i="1" dirty="0" err="1">
                <a:solidFill>
                  <a:srgbClr val="FF0000"/>
                </a:solidFill>
              </a:rPr>
              <a:t>çı</a:t>
            </a:r>
            <a:endParaRPr lang="tr-TR" sz="1800" b="1" i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tr-TR" sz="1800" i="1" dirty="0"/>
              <a:t>ke</a:t>
            </a:r>
            <a:r>
              <a:rPr lang="tr-TR" sz="1800" b="1" i="1" dirty="0">
                <a:solidFill>
                  <a:srgbClr val="FF0000"/>
                </a:solidFill>
              </a:rPr>
              <a:t>s</a:t>
            </a:r>
            <a:r>
              <a:rPr lang="tr-TR" sz="1800" i="1" dirty="0"/>
              <a:t>-</a:t>
            </a:r>
            <a:r>
              <a:rPr lang="tr-TR" sz="1800" i="1" dirty="0" err="1"/>
              <a:t>gin</a:t>
            </a:r>
            <a:r>
              <a:rPr lang="tr-TR" sz="1800" i="1" dirty="0"/>
              <a:t>→ kes</a:t>
            </a:r>
            <a:r>
              <a:rPr lang="tr-TR" sz="1800" b="1" i="1" dirty="0">
                <a:solidFill>
                  <a:srgbClr val="FF0000"/>
                </a:solidFill>
              </a:rPr>
              <a:t>kin</a:t>
            </a:r>
          </a:p>
          <a:p>
            <a:pPr marL="68580" indent="0">
              <a:buNone/>
            </a:pPr>
            <a:r>
              <a:rPr lang="tr-TR" sz="1800" i="1" dirty="0"/>
              <a:t>ba</a:t>
            </a:r>
            <a:r>
              <a:rPr lang="tr-TR" sz="1800" b="1" i="1" dirty="0">
                <a:solidFill>
                  <a:srgbClr val="FF0000"/>
                </a:solidFill>
              </a:rPr>
              <a:t>s</a:t>
            </a:r>
            <a:r>
              <a:rPr lang="tr-TR" sz="1800" i="1" dirty="0"/>
              <a:t>-</a:t>
            </a:r>
            <a:r>
              <a:rPr lang="tr-TR" sz="1800" i="1" dirty="0" err="1"/>
              <a:t>gı</a:t>
            </a:r>
            <a:r>
              <a:rPr lang="tr-TR" sz="1800" i="1" dirty="0"/>
              <a:t> → bas</a:t>
            </a:r>
            <a:r>
              <a:rPr lang="tr-TR" sz="1800" b="1" i="1" dirty="0">
                <a:solidFill>
                  <a:srgbClr val="FF0000"/>
                </a:solidFill>
              </a:rPr>
              <a:t>kı</a:t>
            </a:r>
          </a:p>
          <a:p>
            <a:pPr marL="68580" indent="0">
              <a:buNone/>
            </a:pPr>
            <a:r>
              <a:rPr lang="tr-TR" sz="1800" i="1" dirty="0"/>
              <a:t>Tür</a:t>
            </a:r>
            <a:r>
              <a:rPr lang="tr-TR" sz="1800" b="1" i="1" dirty="0">
                <a:solidFill>
                  <a:srgbClr val="FF0000"/>
                </a:solidFill>
              </a:rPr>
              <a:t>k</a:t>
            </a:r>
            <a:r>
              <a:rPr lang="tr-TR" sz="1800" i="1" dirty="0"/>
              <a:t>- ce → Türk</a:t>
            </a:r>
            <a:r>
              <a:rPr lang="tr-TR" sz="1800" b="1" i="1" dirty="0">
                <a:solidFill>
                  <a:srgbClr val="FF0000"/>
                </a:solidFill>
              </a:rPr>
              <a:t>çe</a:t>
            </a:r>
          </a:p>
          <a:p>
            <a:pPr marL="68580" indent="0">
              <a:buNone/>
            </a:pPr>
            <a:r>
              <a:rPr lang="tr-TR" sz="1800" i="1" dirty="0"/>
              <a:t>1905-de→</a:t>
            </a:r>
            <a:r>
              <a:rPr lang="tr-TR" sz="1800" i="1" dirty="0" smtClean="0"/>
              <a:t>1905’</a:t>
            </a:r>
            <a:r>
              <a:rPr lang="tr-TR" sz="1800" b="1" i="1" dirty="0" smtClean="0">
                <a:solidFill>
                  <a:srgbClr val="FF0000"/>
                </a:solidFill>
              </a:rPr>
              <a:t>te</a:t>
            </a:r>
            <a:r>
              <a:rPr lang="tr-TR" sz="1800" b="1" i="1" dirty="0">
                <a:solidFill>
                  <a:srgbClr val="FF0000"/>
                </a:solidFill>
              </a:rPr>
              <a:t> </a:t>
            </a:r>
            <a:r>
              <a:rPr lang="tr-TR" sz="1800" b="1" i="1" dirty="0" smtClean="0">
                <a:solidFill>
                  <a:srgbClr val="002060"/>
                </a:solidFill>
              </a:rPr>
              <a:t>vb.</a:t>
            </a:r>
            <a:endParaRPr lang="tr-TR" sz="1800" dirty="0"/>
          </a:p>
          <a:p>
            <a:pPr marL="68580" indent="0">
              <a:buNone/>
            </a:pPr>
            <a:endParaRPr lang="tr-TR" dirty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0095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06842"/>
          </a:xfrm>
        </p:spPr>
        <p:txBody>
          <a:bodyPr>
            <a:normAutofit fontScale="90000"/>
          </a:bodyPr>
          <a:lstStyle/>
          <a:p>
            <a:r>
              <a:rPr lang="tr-TR" sz="2600" b="1" dirty="0">
                <a:solidFill>
                  <a:srgbClr val="629DD1"/>
                </a:solidFill>
              </a:rPr>
              <a:t>SES OLAYLARI / ÜNSÜZ BENZEŞMESİ (SERTLEŞMESİ)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UYARI: </a:t>
            </a:r>
            <a:r>
              <a:rPr lang="tr-TR" sz="2000" dirty="0"/>
              <a:t>Ünsüz benzeşmesi kuralına uyulmazsa yazım yanlışı yapılmış olur:</a:t>
            </a:r>
          </a:p>
          <a:p>
            <a:pPr marL="68580" indent="0">
              <a:buNone/>
            </a:pPr>
            <a:r>
              <a:rPr lang="tr-TR" sz="2000" b="1" i="1" u="sng" dirty="0"/>
              <a:t>YANLIŞ</a:t>
            </a:r>
            <a:r>
              <a:rPr lang="tr-TR" sz="2000" b="1" i="1" dirty="0"/>
              <a:t>    </a:t>
            </a:r>
            <a:r>
              <a:rPr lang="tr-TR" sz="2000" b="1" i="1" dirty="0" smtClean="0"/>
              <a:t> </a:t>
            </a:r>
            <a:r>
              <a:rPr lang="tr-TR" sz="2000" b="1" i="1" u="sng" dirty="0"/>
              <a:t>DOĞRU</a:t>
            </a:r>
          </a:p>
          <a:p>
            <a:pPr marL="68580" indent="0">
              <a:buNone/>
            </a:pPr>
            <a:r>
              <a:rPr lang="tr-TR" sz="2000" i="1" dirty="0" err="1" smtClean="0"/>
              <a:t>yapdık</a:t>
            </a:r>
            <a:r>
              <a:rPr lang="tr-TR" sz="2000" i="1" dirty="0" smtClean="0"/>
              <a:t> → </a:t>
            </a:r>
            <a:r>
              <a:rPr lang="tr-TR" sz="2000" i="1" dirty="0" smtClean="0"/>
              <a:t>yaptık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smtClean="0"/>
              <a:t>1923’de →</a:t>
            </a:r>
            <a:r>
              <a:rPr lang="tr-TR" sz="2000" dirty="0" smtClean="0"/>
              <a:t> </a:t>
            </a:r>
            <a:r>
              <a:rPr lang="tr-TR" sz="2000" i="1" dirty="0" smtClean="0"/>
              <a:t>1923’te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err="1"/>
              <a:t>geçdi</a:t>
            </a:r>
            <a:r>
              <a:rPr lang="tr-TR" sz="2000" dirty="0"/>
              <a:t> </a:t>
            </a:r>
            <a:r>
              <a:rPr lang="tr-TR" sz="2000" dirty="0"/>
              <a:t> </a:t>
            </a:r>
            <a:r>
              <a:rPr lang="tr-TR" sz="2000" i="1" dirty="0" smtClean="0"/>
              <a:t>→</a:t>
            </a:r>
            <a:r>
              <a:rPr lang="tr-TR" sz="2000" dirty="0" smtClean="0"/>
              <a:t> </a:t>
            </a:r>
            <a:r>
              <a:rPr lang="tr-TR" sz="2000" i="1" dirty="0" smtClean="0"/>
              <a:t>geçti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err="1"/>
              <a:t>Arapca</a:t>
            </a:r>
            <a:r>
              <a:rPr lang="tr-TR" sz="2000" dirty="0"/>
              <a:t> </a:t>
            </a:r>
            <a:r>
              <a:rPr lang="tr-TR" sz="2000" i="1" dirty="0" smtClean="0"/>
              <a:t>→ </a:t>
            </a:r>
            <a:r>
              <a:rPr lang="tr-TR" sz="2000" i="1" dirty="0" smtClean="0"/>
              <a:t>Arapça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err="1"/>
              <a:t>yavaşca</a:t>
            </a:r>
            <a:r>
              <a:rPr lang="tr-TR" sz="2000" dirty="0"/>
              <a:t> </a:t>
            </a:r>
            <a:r>
              <a:rPr lang="tr-TR" sz="2000" i="1" dirty="0" smtClean="0"/>
              <a:t>→ </a:t>
            </a:r>
            <a:r>
              <a:rPr lang="tr-TR" sz="2000" i="1" dirty="0" smtClean="0"/>
              <a:t>yavaşça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err="1"/>
              <a:t>simitci</a:t>
            </a:r>
            <a:r>
              <a:rPr lang="tr-TR" sz="2000" i="1" dirty="0"/>
              <a:t> </a:t>
            </a:r>
            <a:r>
              <a:rPr lang="tr-TR" sz="2000" i="1" dirty="0"/>
              <a:t> </a:t>
            </a:r>
            <a:r>
              <a:rPr lang="tr-TR" sz="2000" i="1" dirty="0" smtClean="0"/>
              <a:t>→ </a:t>
            </a:r>
            <a:r>
              <a:rPr lang="tr-TR" sz="2000" i="1" dirty="0" smtClean="0"/>
              <a:t>simitçi </a:t>
            </a:r>
            <a:r>
              <a:rPr lang="tr-TR" sz="2000" i="1" dirty="0" smtClean="0"/>
              <a:t>vb.</a:t>
            </a:r>
            <a:endParaRPr lang="tr-TR" sz="2000" i="1" dirty="0"/>
          </a:p>
          <a:p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5994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2600" b="1" dirty="0">
                <a:solidFill>
                  <a:srgbClr val="629DD1"/>
                </a:solidFill>
              </a:rPr>
              <a:t>SES OLAYLARI / ÜNSÜZ BENZEŞMESİ (-</a:t>
            </a:r>
            <a:r>
              <a:rPr lang="tr-TR" sz="2600" b="1" dirty="0" err="1">
                <a:solidFill>
                  <a:srgbClr val="629DD1"/>
                </a:solidFill>
              </a:rPr>
              <a:t>nb</a:t>
            </a:r>
            <a:r>
              <a:rPr lang="tr-TR" sz="2600" b="1" dirty="0">
                <a:solidFill>
                  <a:srgbClr val="629DD1"/>
                </a:solidFill>
              </a:rPr>
              <a:t>- / -</a:t>
            </a:r>
            <a:r>
              <a:rPr lang="tr-TR" sz="2600" b="1" dirty="0" err="1">
                <a:solidFill>
                  <a:srgbClr val="629DD1"/>
                </a:solidFill>
              </a:rPr>
              <a:t>mb</a:t>
            </a:r>
            <a:r>
              <a:rPr lang="tr-TR" sz="2600" b="1" dirty="0">
                <a:solidFill>
                  <a:srgbClr val="629DD1"/>
                </a:solidFill>
              </a:rPr>
              <a:t>- Değişimi)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endParaRPr lang="tr-TR" sz="1800" b="1" dirty="0" smtClean="0"/>
          </a:p>
          <a:p>
            <a:pPr marL="685800" lvl="2" indent="0">
              <a:buNone/>
            </a:pPr>
            <a:r>
              <a:rPr lang="tr-TR" sz="1800" b="1" dirty="0" smtClean="0"/>
              <a:t>Dudak </a:t>
            </a:r>
            <a:r>
              <a:rPr lang="tr-TR" sz="1800" b="1" dirty="0"/>
              <a:t>Ünsüzleri Benzeşmesi (n-b </a:t>
            </a:r>
            <a:r>
              <a:rPr lang="tr-TR" sz="1800" b="1" dirty="0" smtClean="0"/>
              <a:t>Çatışması/-</a:t>
            </a:r>
            <a:r>
              <a:rPr lang="tr-TR" sz="1800" b="1" dirty="0" err="1"/>
              <a:t>nb</a:t>
            </a:r>
            <a:r>
              <a:rPr lang="tr-TR" sz="1800" b="1" dirty="0"/>
              <a:t>- -</a:t>
            </a:r>
            <a:r>
              <a:rPr lang="tr-TR" sz="1800" b="1" dirty="0" err="1"/>
              <a:t>mb</a:t>
            </a:r>
            <a:r>
              <a:rPr lang="tr-TR" sz="1800" b="1" dirty="0"/>
              <a:t>- Değişimi): </a:t>
            </a:r>
            <a:r>
              <a:rPr lang="tr-TR" sz="1800" i="1" dirty="0"/>
              <a:t> </a:t>
            </a:r>
            <a:endParaRPr lang="tr-TR" sz="1800" i="1" dirty="0" smtClean="0"/>
          </a:p>
          <a:p>
            <a:pPr lvl="2"/>
            <a:r>
              <a:rPr lang="tr-TR" sz="1800" dirty="0" smtClean="0"/>
              <a:t>Türkçede </a:t>
            </a:r>
            <a:r>
              <a:rPr lang="tr-TR" sz="1800" dirty="0"/>
              <a:t>"n" ünsüzü ile biten bir heceden sonra "b" ile başlayan bir hece gelmez. </a:t>
            </a:r>
            <a:endParaRPr lang="tr-TR" sz="1800" dirty="0" smtClean="0"/>
          </a:p>
          <a:p>
            <a:pPr lvl="2"/>
            <a:r>
              <a:rPr lang="tr-TR" sz="1800" dirty="0" smtClean="0"/>
              <a:t>Bu </a:t>
            </a:r>
            <a:r>
              <a:rPr lang="tr-TR" sz="1800" dirty="0"/>
              <a:t>durumlarda dudak ünsüzlerinden "b" sesi kendisinden önceki "n" sesini "m" sesine dönüştürür. </a:t>
            </a:r>
            <a:endParaRPr lang="tr-TR" sz="1800" dirty="0" smtClean="0"/>
          </a:p>
          <a:p>
            <a:pPr lvl="2"/>
            <a:r>
              <a:rPr lang="tr-TR" sz="1800" dirty="0" smtClean="0"/>
              <a:t>"</a:t>
            </a:r>
            <a:r>
              <a:rPr lang="tr-TR" sz="1800" dirty="0"/>
              <a:t>b, m, p" sesleri dudak </a:t>
            </a:r>
            <a:r>
              <a:rPr lang="tr-TR" sz="1800" dirty="0" smtClean="0"/>
              <a:t>ünsüzüdür. </a:t>
            </a:r>
            <a:r>
              <a:rPr lang="tr-TR" sz="1800" dirty="0"/>
              <a:t>Bu seslerin oluşum yerleri aynıdır. Bu ses olayındaki mantık da esasen buradan kaynaklanmaktadır. </a:t>
            </a:r>
            <a:endParaRPr lang="tr-TR" sz="1800" dirty="0" smtClean="0"/>
          </a:p>
          <a:p>
            <a:pPr lvl="2"/>
            <a:r>
              <a:rPr lang="tr-TR" sz="1800" dirty="0" smtClean="0"/>
              <a:t>Dudak </a:t>
            </a:r>
            <a:r>
              <a:rPr lang="tr-TR" sz="1800" dirty="0"/>
              <a:t>ünsüzleri benzeşmesi (n-b çatışması</a:t>
            </a:r>
            <a:r>
              <a:rPr lang="tr-TR" sz="1800" dirty="0" smtClean="0"/>
              <a:t>) Farsça </a:t>
            </a:r>
            <a:r>
              <a:rPr lang="tr-TR" sz="1800" dirty="0"/>
              <a:t>kelimeler başta olmak üzere daha çok yabancı kelimelerde görülür. 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08234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06842"/>
          </a:xfrm>
        </p:spPr>
        <p:txBody>
          <a:bodyPr>
            <a:normAutofit fontScale="90000"/>
          </a:bodyPr>
          <a:lstStyle/>
          <a:p>
            <a:r>
              <a:rPr lang="tr-TR" sz="2600" b="1" dirty="0">
                <a:solidFill>
                  <a:srgbClr val="629DD1"/>
                </a:solidFill>
              </a:rPr>
              <a:t>SES OLAYLARI / ÜNSÜZ BENZEŞMESİ (-</a:t>
            </a:r>
            <a:r>
              <a:rPr lang="tr-TR" sz="2600" b="1" dirty="0" err="1">
                <a:solidFill>
                  <a:srgbClr val="629DD1"/>
                </a:solidFill>
              </a:rPr>
              <a:t>nb</a:t>
            </a:r>
            <a:r>
              <a:rPr lang="tr-TR" sz="2600" b="1" dirty="0">
                <a:solidFill>
                  <a:srgbClr val="629DD1"/>
                </a:solidFill>
              </a:rPr>
              <a:t>- / -</a:t>
            </a:r>
            <a:r>
              <a:rPr lang="tr-TR" sz="2600" b="1" dirty="0" err="1">
                <a:solidFill>
                  <a:srgbClr val="629DD1"/>
                </a:solidFill>
              </a:rPr>
              <a:t>mb</a:t>
            </a:r>
            <a:r>
              <a:rPr lang="tr-TR" sz="2600" b="1" dirty="0">
                <a:solidFill>
                  <a:srgbClr val="629DD1"/>
                </a:solidFill>
              </a:rPr>
              <a:t>- Değişimi)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>
            <a:normAutofit/>
          </a:bodyPr>
          <a:lstStyle/>
          <a:p>
            <a:pPr marL="342900" lvl="2" indent="-274320"/>
            <a:r>
              <a:rPr lang="tr-TR" dirty="0" smtClean="0"/>
              <a:t>Aşağıdaki </a:t>
            </a:r>
            <a:r>
              <a:rPr lang="tr-TR" dirty="0"/>
              <a:t>örneklerde günümüz Türkçesindeki benzeşmeye uğramış şekli verilmiş, parantez içinde de sözcüğün benzeşmeye uğramamış şekli verilmiştir. Sözcükleri parantez içindeki benzeşmeye uğramamış şekliyle yazarsak yazım yanlışı yapmış </a:t>
            </a:r>
            <a:r>
              <a:rPr lang="tr-TR" dirty="0" smtClean="0"/>
              <a:t>oluruz.</a:t>
            </a:r>
            <a:endParaRPr lang="tr-TR" sz="2400" dirty="0"/>
          </a:p>
          <a:p>
            <a:pPr marL="342900" lvl="2" indent="-274320"/>
            <a:r>
              <a:rPr lang="tr-TR" b="1" i="1" dirty="0" smtClean="0"/>
              <a:t>Örnekler:</a:t>
            </a:r>
            <a:r>
              <a:rPr lang="tr-TR" i="1" dirty="0" smtClean="0"/>
              <a:t> sümbül (</a:t>
            </a:r>
            <a:r>
              <a:rPr lang="tr-TR" i="1" dirty="0" err="1" smtClean="0"/>
              <a:t>sünbül</a:t>
            </a:r>
            <a:r>
              <a:rPr lang="tr-TR" i="1" dirty="0" smtClean="0"/>
              <a:t>), tembel(</a:t>
            </a:r>
            <a:r>
              <a:rPr lang="tr-TR" i="1" dirty="0" err="1" smtClean="0"/>
              <a:t>tenbel</a:t>
            </a:r>
            <a:r>
              <a:rPr lang="tr-TR" i="1" dirty="0" smtClean="0"/>
              <a:t>), pembe(</a:t>
            </a:r>
            <a:r>
              <a:rPr lang="tr-TR" i="1" dirty="0" err="1" smtClean="0"/>
              <a:t>penbe</a:t>
            </a:r>
            <a:r>
              <a:rPr lang="tr-TR" i="1" dirty="0" smtClean="0"/>
              <a:t>), tambur(</a:t>
            </a:r>
            <a:r>
              <a:rPr lang="tr-TR" i="1" dirty="0" err="1" smtClean="0"/>
              <a:t>tanbur</a:t>
            </a:r>
            <a:r>
              <a:rPr lang="tr-TR" i="1" dirty="0" smtClean="0"/>
              <a:t>), muşamba(</a:t>
            </a:r>
            <a:r>
              <a:rPr lang="tr-TR" i="1" dirty="0" err="1" smtClean="0"/>
              <a:t>muşanba</a:t>
            </a:r>
            <a:r>
              <a:rPr lang="tr-TR" i="1" dirty="0" smtClean="0"/>
              <a:t>), ambar(</a:t>
            </a:r>
            <a:r>
              <a:rPr lang="tr-TR" i="1" dirty="0" err="1" smtClean="0"/>
              <a:t>anbar</a:t>
            </a:r>
            <a:r>
              <a:rPr lang="tr-TR" i="1" dirty="0" smtClean="0"/>
              <a:t>), cımbız(</a:t>
            </a:r>
            <a:r>
              <a:rPr lang="tr-TR" i="1" dirty="0" err="1" smtClean="0"/>
              <a:t>cınbız</a:t>
            </a:r>
            <a:r>
              <a:rPr lang="tr-TR" i="1" dirty="0" smtClean="0"/>
              <a:t>), amber(</a:t>
            </a:r>
            <a:r>
              <a:rPr lang="tr-TR" i="1" dirty="0" err="1" smtClean="0"/>
              <a:t>anber</a:t>
            </a:r>
            <a:r>
              <a:rPr lang="tr-TR" i="1" dirty="0" smtClean="0"/>
              <a:t>), komposto(</a:t>
            </a:r>
            <a:r>
              <a:rPr lang="tr-TR" i="1" dirty="0" err="1" smtClean="0"/>
              <a:t>konposto</a:t>
            </a:r>
            <a:r>
              <a:rPr lang="tr-TR" i="1" dirty="0" smtClean="0"/>
              <a:t>), kambur(</a:t>
            </a:r>
            <a:r>
              <a:rPr lang="tr-TR" i="1" dirty="0" err="1" smtClean="0"/>
              <a:t>kanbur</a:t>
            </a:r>
            <a:r>
              <a:rPr lang="tr-TR" i="1" dirty="0" smtClean="0"/>
              <a:t>), kamber(</a:t>
            </a:r>
            <a:r>
              <a:rPr lang="tr-TR" i="1" dirty="0" err="1" smtClean="0"/>
              <a:t>kanber</a:t>
            </a:r>
            <a:r>
              <a:rPr lang="tr-TR" i="1" dirty="0" smtClean="0"/>
              <a:t>), mümbit(</a:t>
            </a:r>
            <a:r>
              <a:rPr lang="tr-TR" i="1" dirty="0" err="1" smtClean="0"/>
              <a:t>münbit</a:t>
            </a:r>
            <a:r>
              <a:rPr lang="tr-TR" i="1" dirty="0" smtClean="0"/>
              <a:t>), çember(</a:t>
            </a:r>
            <a:r>
              <a:rPr lang="tr-TR" i="1" dirty="0" err="1" smtClean="0"/>
              <a:t>çenber</a:t>
            </a:r>
            <a:r>
              <a:rPr lang="tr-TR" i="1" dirty="0" smtClean="0"/>
              <a:t>), çarşamba(</a:t>
            </a:r>
            <a:r>
              <a:rPr lang="tr-TR" i="1" dirty="0" err="1" smtClean="0"/>
              <a:t>çarşanba</a:t>
            </a:r>
            <a:r>
              <a:rPr lang="tr-TR" i="1" dirty="0" smtClean="0"/>
              <a:t>), perşembe(</a:t>
            </a:r>
            <a:r>
              <a:rPr lang="tr-TR" i="1" dirty="0" err="1" smtClean="0"/>
              <a:t>perşenbe</a:t>
            </a:r>
            <a:r>
              <a:rPr lang="tr-TR" i="1" dirty="0" smtClean="0"/>
              <a:t>), saklambaç(</a:t>
            </a:r>
            <a:r>
              <a:rPr lang="tr-TR" i="1" dirty="0" err="1" smtClean="0"/>
              <a:t>saklanbaç</a:t>
            </a:r>
            <a:r>
              <a:rPr lang="tr-TR" i="1" dirty="0" smtClean="0"/>
              <a:t>), dolambaç(</a:t>
            </a:r>
            <a:r>
              <a:rPr lang="tr-TR" i="1" dirty="0" err="1" smtClean="0"/>
              <a:t>dolanbaç</a:t>
            </a:r>
            <a:r>
              <a:rPr lang="tr-TR" i="1" dirty="0" smtClean="0"/>
              <a:t>) vb.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09719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2600" b="1" dirty="0">
                <a:solidFill>
                  <a:srgbClr val="629DD1"/>
                </a:solidFill>
              </a:rPr>
              <a:t>SES OLAYLARI / ÜNSÜZ BENZEŞMESİ </a:t>
            </a:r>
            <a:r>
              <a:rPr lang="tr-TR" sz="2600" b="1" dirty="0" smtClean="0">
                <a:solidFill>
                  <a:srgbClr val="629DD1"/>
                </a:solidFill>
              </a:rPr>
              <a:t>(-</a:t>
            </a:r>
            <a:r>
              <a:rPr lang="tr-TR" sz="2600" b="1" dirty="0" err="1" smtClean="0">
                <a:solidFill>
                  <a:srgbClr val="629DD1"/>
                </a:solidFill>
              </a:rPr>
              <a:t>nb</a:t>
            </a:r>
            <a:r>
              <a:rPr lang="tr-TR" sz="2600" b="1" dirty="0" smtClean="0">
                <a:solidFill>
                  <a:srgbClr val="629DD1"/>
                </a:solidFill>
              </a:rPr>
              <a:t>- / -</a:t>
            </a:r>
            <a:r>
              <a:rPr lang="tr-TR" sz="2600" b="1" dirty="0" err="1" smtClean="0">
                <a:solidFill>
                  <a:srgbClr val="629DD1"/>
                </a:solidFill>
              </a:rPr>
              <a:t>mb</a:t>
            </a:r>
            <a:r>
              <a:rPr lang="tr-TR" sz="2600" b="1" dirty="0" smtClean="0">
                <a:solidFill>
                  <a:srgbClr val="629DD1"/>
                </a:solidFill>
              </a:rPr>
              <a:t>- Değişimi)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285860"/>
            <a:ext cx="7560840" cy="4879444"/>
          </a:xfrm>
        </p:spPr>
        <p:txBody>
          <a:bodyPr>
            <a:normAutofit/>
          </a:bodyPr>
          <a:lstStyle/>
          <a:p>
            <a:r>
              <a:rPr lang="tr-TR" b="1" i="1" dirty="0" smtClean="0"/>
              <a:t>Uyarı 1:</a:t>
            </a:r>
            <a:r>
              <a:rPr lang="tr-TR" i="1" dirty="0" smtClean="0"/>
              <a:t> </a:t>
            </a:r>
            <a:r>
              <a:rPr lang="tr-TR" b="1" i="1" dirty="0" smtClean="0"/>
              <a:t>Özel isimlerde dudak ünsüzleri benzeşmesi kuralı aranmaz: </a:t>
            </a:r>
            <a:r>
              <a:rPr lang="tr-TR" i="1" dirty="0" smtClean="0"/>
              <a:t>İstanbul, Safranbolu, Zeytinburnu, </a:t>
            </a:r>
            <a:r>
              <a:rPr lang="tr-TR" i="1" dirty="0" err="1" smtClean="0"/>
              <a:t>Binboğa</a:t>
            </a:r>
            <a:endParaRPr lang="tr-TR" sz="2800" dirty="0" smtClean="0"/>
          </a:p>
          <a:p>
            <a:r>
              <a:rPr lang="tr-TR" b="1" i="1" dirty="0" smtClean="0"/>
              <a:t>Uyarı 2:</a:t>
            </a:r>
            <a:r>
              <a:rPr lang="tr-TR" i="1" dirty="0" smtClean="0"/>
              <a:t> </a:t>
            </a:r>
            <a:r>
              <a:rPr lang="tr-TR" b="1" i="1" dirty="0" smtClean="0"/>
              <a:t>Birleşik sözcüklerde dudak ünsüzleri benzeşmesi (n-b çatışması) kuralı aranmaz: </a:t>
            </a:r>
            <a:r>
              <a:rPr lang="tr-TR" i="1" dirty="0" smtClean="0"/>
              <a:t>onbaşı, binbaşı, günbatımı, sonbahar vb.</a:t>
            </a:r>
            <a:endParaRPr lang="tr-TR" sz="2800" dirty="0" smtClean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11381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ÜNSÜZ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714356"/>
            <a:ext cx="7560840" cy="5450948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endParaRPr lang="tr-TR" sz="2000" b="1" dirty="0" smtClean="0"/>
          </a:p>
          <a:p>
            <a:pPr marL="365760" lvl="1" indent="0">
              <a:buNone/>
            </a:pPr>
            <a:r>
              <a:rPr lang="tr-TR" sz="2000" b="1" dirty="0" smtClean="0"/>
              <a:t>Ünsüz </a:t>
            </a:r>
            <a:r>
              <a:rPr lang="tr-TR" sz="2000" b="1" dirty="0"/>
              <a:t>Türemesi</a:t>
            </a:r>
            <a:endParaRPr lang="tr-TR" sz="2000" dirty="0"/>
          </a:p>
          <a:p>
            <a:r>
              <a:rPr lang="tr-TR" sz="2000" b="1" dirty="0"/>
              <a:t>Yabancı dillerden geçen bazı kelimelerden sonra ünlüyle başlayan bir ek veya kelime </a:t>
            </a:r>
            <a:r>
              <a:rPr lang="tr-TR" sz="2000" b="1" dirty="0" smtClean="0"/>
              <a:t>gelirse ünsüz türemesi ortaya </a:t>
            </a:r>
            <a:r>
              <a:rPr lang="tr-TR" sz="2000" b="1" dirty="0"/>
              <a:t>çıkar:</a:t>
            </a:r>
          </a:p>
          <a:p>
            <a:pPr marL="68580" indent="0">
              <a:buNone/>
            </a:pPr>
            <a:r>
              <a:rPr lang="tr-TR" sz="2000" i="1" dirty="0" smtClean="0"/>
              <a:t>His+et-→hisset-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smtClean="0"/>
              <a:t>Af(v)+et-→ affet-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smtClean="0"/>
              <a:t>Hak+ı</a:t>
            </a:r>
            <a:r>
              <a:rPr lang="tr-TR" sz="2000" i="1" dirty="0"/>
              <a:t>→hakkı</a:t>
            </a:r>
          </a:p>
          <a:p>
            <a:pPr marL="68580" indent="0">
              <a:buNone/>
            </a:pPr>
            <a:r>
              <a:rPr lang="tr-TR" sz="2000" i="1" dirty="0" err="1" smtClean="0"/>
              <a:t>Red</a:t>
            </a:r>
            <a:r>
              <a:rPr lang="tr-TR" sz="2000" i="1" dirty="0" smtClean="0"/>
              <a:t>+et</a:t>
            </a:r>
            <a:r>
              <a:rPr lang="tr-TR" sz="2000" i="1" dirty="0"/>
              <a:t>→</a:t>
            </a:r>
            <a:r>
              <a:rPr lang="tr-TR" sz="2000" i="1" dirty="0" smtClean="0"/>
              <a:t>reddet-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 smtClean="0"/>
              <a:t>Sır+ı</a:t>
            </a:r>
            <a:r>
              <a:rPr lang="tr-TR" sz="2000" i="1" dirty="0"/>
              <a:t>→ sırrı</a:t>
            </a:r>
          </a:p>
          <a:p>
            <a:pPr marL="68580" indent="0">
              <a:buNone/>
            </a:pPr>
            <a:r>
              <a:rPr lang="tr-TR" sz="2000" i="1" dirty="0" smtClean="0"/>
              <a:t>Hat+ı</a:t>
            </a:r>
            <a:r>
              <a:rPr lang="tr-TR" sz="2000" i="1" dirty="0"/>
              <a:t>→</a:t>
            </a:r>
            <a:r>
              <a:rPr lang="tr-TR" sz="2000" i="1" dirty="0" smtClean="0"/>
              <a:t>hattı</a:t>
            </a:r>
            <a:r>
              <a:rPr lang="tr-TR" sz="2000" i="1" dirty="0"/>
              <a:t> </a:t>
            </a:r>
            <a:r>
              <a:rPr lang="tr-TR" sz="2000" i="1" dirty="0" smtClean="0"/>
              <a:t>vb.</a:t>
            </a:r>
            <a:endParaRPr lang="tr-TR" sz="2000" i="1" dirty="0"/>
          </a:p>
          <a:p>
            <a:pPr marL="68580" indent="0">
              <a:buNone/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7476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ÜNSÜZ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UYARI:</a:t>
            </a:r>
            <a:r>
              <a:rPr lang="tr-TR" dirty="0"/>
              <a:t> Yan yana gelen her aynı ses, ünsüz türemesi değildir! </a:t>
            </a:r>
          </a:p>
          <a:p>
            <a:pPr marL="68580" indent="0">
              <a:buNone/>
            </a:pPr>
            <a:r>
              <a:rPr lang="tr-TR" dirty="0" smtClean="0"/>
              <a:t>Hissiz (his-siz), </a:t>
            </a:r>
            <a:r>
              <a:rPr lang="tr-TR" dirty="0"/>
              <a:t>cadde, madde, </a:t>
            </a:r>
            <a:r>
              <a:rPr lang="tr-TR" dirty="0" smtClean="0"/>
              <a:t>ciddi vb.</a:t>
            </a:r>
            <a:endParaRPr lang="tr-TR" sz="2800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4621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06842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/>
          <a:lstStyle/>
          <a:p>
            <a:r>
              <a:rPr lang="tr-TR" sz="2000" b="1" dirty="0"/>
              <a:t>NOT: </a:t>
            </a:r>
            <a:r>
              <a:rPr lang="tr-TR" sz="2000" dirty="0"/>
              <a:t>Ünlüyle biten kelimeler ünlüyle başlayan bir ek aldığı zaman </a:t>
            </a:r>
            <a:r>
              <a:rPr lang="tr-TR" sz="2000" dirty="0" smtClean="0"/>
              <a:t>arada </a:t>
            </a:r>
            <a:r>
              <a:rPr lang="tr-TR" sz="2000" dirty="0"/>
              <a:t>“y ve n” ünsüzlerinden biri türer. Bu ünsüzlere yardımcı ünsüz veya kaynaştırma ünsüzü adları verilir: </a:t>
            </a:r>
          </a:p>
          <a:p>
            <a:pPr marL="68580" indent="0">
              <a:buNone/>
            </a:pPr>
            <a:r>
              <a:rPr lang="tr-TR" sz="2000" i="1" dirty="0" err="1"/>
              <a:t>araba-ı→araba</a:t>
            </a:r>
            <a:r>
              <a:rPr lang="tr-TR" sz="2000" b="1" i="1" dirty="0" err="1">
                <a:solidFill>
                  <a:srgbClr val="FF0000"/>
                </a:solidFill>
              </a:rPr>
              <a:t>y</a:t>
            </a:r>
            <a:r>
              <a:rPr lang="tr-TR" sz="2000" i="1" dirty="0" err="1"/>
              <a:t>ı</a:t>
            </a:r>
            <a:endParaRPr lang="tr-TR" sz="2000" i="1" dirty="0"/>
          </a:p>
          <a:p>
            <a:pPr marL="68580" indent="0">
              <a:buNone/>
            </a:pPr>
            <a:r>
              <a:rPr lang="tr-TR" sz="2000" i="1" dirty="0"/>
              <a:t>Amasya-a→ Amasya’</a:t>
            </a:r>
            <a:r>
              <a:rPr lang="tr-TR" sz="2000" b="1" i="1" dirty="0">
                <a:solidFill>
                  <a:srgbClr val="FF0000"/>
                </a:solidFill>
              </a:rPr>
              <a:t>y</a:t>
            </a:r>
            <a:r>
              <a:rPr lang="tr-TR" sz="2000" i="1" dirty="0"/>
              <a:t>a</a:t>
            </a:r>
          </a:p>
          <a:p>
            <a:pPr marL="68580" indent="0">
              <a:buNone/>
            </a:pPr>
            <a:r>
              <a:rPr lang="tr-TR" sz="2000" i="1" dirty="0"/>
              <a:t>kapıcı-</a:t>
            </a:r>
            <a:r>
              <a:rPr lang="tr-TR" sz="2000" i="1" dirty="0" err="1"/>
              <a:t>ın</a:t>
            </a:r>
            <a:r>
              <a:rPr lang="tr-TR" sz="2000" i="1" dirty="0"/>
              <a:t>→ </a:t>
            </a:r>
            <a:r>
              <a:rPr lang="tr-TR" sz="2000" i="1" dirty="0" smtClean="0"/>
              <a:t>kapıcı</a:t>
            </a:r>
            <a:r>
              <a:rPr lang="tr-TR" sz="2000" b="1" i="1" dirty="0" smtClean="0">
                <a:solidFill>
                  <a:srgbClr val="FF0000"/>
                </a:solidFill>
              </a:rPr>
              <a:t>n</a:t>
            </a:r>
            <a:r>
              <a:rPr lang="tr-TR" sz="2000" i="1" dirty="0" smtClean="0"/>
              <a:t>ın; buradaki </a:t>
            </a:r>
            <a:r>
              <a:rPr lang="tr-TR" sz="2000" i="1" dirty="0" smtClean="0">
                <a:solidFill>
                  <a:srgbClr val="FF0000"/>
                </a:solidFill>
              </a:rPr>
              <a:t>n </a:t>
            </a:r>
            <a:r>
              <a:rPr lang="tr-TR" sz="2000" i="1" dirty="0" smtClean="0">
                <a:solidFill>
                  <a:srgbClr val="002060"/>
                </a:solidFill>
              </a:rPr>
              <a:t>artık ekle bütünleşmiştir.</a:t>
            </a:r>
            <a:endParaRPr lang="tr-TR" sz="2000" i="1" dirty="0" smtClean="0">
              <a:solidFill>
                <a:srgbClr val="FF0000"/>
              </a:solidFill>
            </a:endParaRPr>
          </a:p>
          <a:p>
            <a:pPr marL="68580" lvl="0" indent="0">
              <a:buNone/>
            </a:pPr>
            <a:r>
              <a:rPr lang="tr-TR" sz="2000" i="1" dirty="0" smtClean="0"/>
              <a:t>şu-u→şu</a:t>
            </a:r>
            <a:r>
              <a:rPr lang="tr-TR" sz="2000" b="1" i="1" dirty="0" smtClean="0">
                <a:solidFill>
                  <a:srgbClr val="FF0000"/>
                </a:solidFill>
              </a:rPr>
              <a:t>n</a:t>
            </a:r>
            <a:r>
              <a:rPr lang="tr-TR" sz="2000" i="1" dirty="0" smtClean="0"/>
              <a:t>u</a:t>
            </a:r>
            <a:endParaRPr lang="tr-TR" sz="2000" dirty="0" smtClean="0"/>
          </a:p>
          <a:p>
            <a:pPr marL="68580" indent="0">
              <a:buNone/>
            </a:pPr>
            <a:r>
              <a:rPr lang="tr-TR" sz="2000" i="1" dirty="0" smtClean="0"/>
              <a:t>o-a →o</a:t>
            </a:r>
            <a:r>
              <a:rPr lang="tr-TR" sz="2000" i="1" dirty="0" smtClean="0">
                <a:solidFill>
                  <a:srgbClr val="FF0000"/>
                </a:solidFill>
              </a:rPr>
              <a:t>n</a:t>
            </a:r>
            <a:r>
              <a:rPr lang="tr-TR" sz="2000" i="1" dirty="0" smtClean="0"/>
              <a:t>a vb.</a:t>
            </a:r>
          </a:p>
          <a:p>
            <a:pPr marL="68580" indent="0">
              <a:buNone/>
            </a:pPr>
            <a:endParaRPr lang="tr-TR" sz="2000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65631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ÜNSÜZ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Bazı durumlarda ise iki ünlü yan yana gelmediği </a:t>
            </a:r>
            <a:r>
              <a:rPr lang="tr-TR" b="1" dirty="0" smtClean="0"/>
              <a:t>hâlde </a:t>
            </a:r>
            <a:r>
              <a:rPr lang="tr-TR" b="1" dirty="0"/>
              <a:t>araya n ünsüzü girebilir. Buna “koruyucu ünsüz” denir:</a:t>
            </a:r>
            <a:r>
              <a:rPr lang="tr-TR" dirty="0"/>
              <a:t> </a:t>
            </a:r>
          </a:p>
          <a:p>
            <a:pPr marL="68580" lvl="0" indent="0">
              <a:buNone/>
            </a:pPr>
            <a:r>
              <a:rPr lang="tr-TR" i="1" dirty="0"/>
              <a:t>o- da → o</a:t>
            </a:r>
            <a:r>
              <a:rPr lang="tr-TR" b="1" i="1" dirty="0">
                <a:solidFill>
                  <a:srgbClr val="FF0000"/>
                </a:solidFill>
              </a:rPr>
              <a:t>n</a:t>
            </a:r>
            <a:r>
              <a:rPr lang="tr-TR" i="1" dirty="0"/>
              <a:t>da</a:t>
            </a:r>
          </a:p>
          <a:p>
            <a:pPr marL="68580" lvl="0" indent="0">
              <a:buNone/>
            </a:pPr>
            <a:r>
              <a:rPr lang="tr-TR" i="1" dirty="0"/>
              <a:t>bu- dan → </a:t>
            </a:r>
            <a:r>
              <a:rPr lang="tr-TR" i="1" dirty="0" smtClean="0"/>
              <a:t>bu</a:t>
            </a:r>
            <a:r>
              <a:rPr lang="tr-TR" b="1" i="1" dirty="0" smtClean="0">
                <a:solidFill>
                  <a:srgbClr val="FF0000"/>
                </a:solidFill>
              </a:rPr>
              <a:t>n</a:t>
            </a:r>
            <a:r>
              <a:rPr lang="tr-TR" i="1" dirty="0" smtClean="0"/>
              <a:t>dan</a:t>
            </a:r>
          </a:p>
          <a:p>
            <a:pPr marL="68580" lvl="0" indent="0">
              <a:buNone/>
            </a:pPr>
            <a:r>
              <a:rPr lang="tr-TR" i="1" dirty="0" smtClean="0"/>
              <a:t>şu-dan → şu</a:t>
            </a:r>
            <a:r>
              <a:rPr lang="tr-TR" b="1" i="1" dirty="0" smtClean="0">
                <a:solidFill>
                  <a:srgbClr val="FF0000"/>
                </a:solidFill>
              </a:rPr>
              <a:t>n</a:t>
            </a:r>
            <a:r>
              <a:rPr lang="tr-TR" i="1" dirty="0" smtClean="0"/>
              <a:t>dan vb.</a:t>
            </a:r>
            <a:endParaRPr lang="tr-TR" i="1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89118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521156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ÜNSÜZ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214422"/>
            <a:ext cx="7560840" cy="4950882"/>
          </a:xfrm>
        </p:spPr>
        <p:txBody>
          <a:bodyPr/>
          <a:lstStyle/>
          <a:p>
            <a:pPr lvl="0"/>
            <a:r>
              <a:rPr lang="tr-TR" b="1" dirty="0"/>
              <a:t>Sonunda </a:t>
            </a:r>
            <a:r>
              <a:rPr lang="tr-TR" b="1" dirty="0" smtClean="0"/>
              <a:t>“-k</a:t>
            </a:r>
            <a:r>
              <a:rPr lang="tr-TR" b="1" dirty="0"/>
              <a:t>” bulunan bazı </a:t>
            </a:r>
            <a:r>
              <a:rPr lang="tr-TR" b="1" dirty="0" smtClean="0"/>
              <a:t>kelimeler </a:t>
            </a:r>
            <a:r>
              <a:rPr lang="tr-TR" b="1" dirty="0"/>
              <a:t>-al/-el eki aldığı zaman sonlarındaki </a:t>
            </a:r>
            <a:r>
              <a:rPr lang="tr-TR" b="1" dirty="0" smtClean="0"/>
              <a:t>-</a:t>
            </a:r>
            <a:r>
              <a:rPr lang="tr-TR" b="1" dirty="0" err="1" smtClean="0"/>
              <a:t>k’ler</a:t>
            </a:r>
            <a:r>
              <a:rPr lang="tr-TR" b="1" dirty="0" smtClean="0"/>
              <a:t> </a:t>
            </a:r>
            <a:r>
              <a:rPr lang="tr-TR" b="1" dirty="0"/>
              <a:t>düşer:</a:t>
            </a:r>
            <a:r>
              <a:rPr lang="tr-TR" dirty="0"/>
              <a:t> </a:t>
            </a:r>
          </a:p>
          <a:p>
            <a:pPr marL="68580" lvl="0" indent="0">
              <a:buNone/>
            </a:pPr>
            <a:r>
              <a:rPr lang="tr-TR" i="1" dirty="0" smtClean="0"/>
              <a:t>seyrek-el</a:t>
            </a:r>
            <a:r>
              <a:rPr lang="tr-TR" i="1" dirty="0"/>
              <a:t>→</a:t>
            </a:r>
            <a:r>
              <a:rPr lang="tr-TR" i="1" dirty="0" smtClean="0"/>
              <a:t>seyrel-</a:t>
            </a:r>
            <a:endParaRPr lang="tr-TR" i="1" dirty="0"/>
          </a:p>
          <a:p>
            <a:pPr marL="68580" lvl="0" indent="0">
              <a:buNone/>
            </a:pPr>
            <a:r>
              <a:rPr lang="tr-TR" i="1" dirty="0" smtClean="0"/>
              <a:t>alçak-al</a:t>
            </a:r>
            <a:r>
              <a:rPr lang="tr-TR" i="1" dirty="0"/>
              <a:t>→alçal-</a:t>
            </a:r>
          </a:p>
          <a:p>
            <a:pPr marL="68580" lvl="0" indent="0">
              <a:buNone/>
            </a:pPr>
            <a:r>
              <a:rPr lang="tr-TR" i="1" dirty="0" smtClean="0"/>
              <a:t>yüksek-el</a:t>
            </a:r>
            <a:r>
              <a:rPr lang="tr-TR" i="1" dirty="0"/>
              <a:t>→yüksel-</a:t>
            </a:r>
          </a:p>
          <a:p>
            <a:pPr marL="68580" lvl="0" indent="0">
              <a:buNone/>
            </a:pPr>
            <a:r>
              <a:rPr lang="tr-TR" i="1" dirty="0" smtClean="0"/>
              <a:t>ufak-al→ufal</a:t>
            </a:r>
            <a:r>
              <a:rPr lang="tr-TR" dirty="0" smtClean="0"/>
              <a:t>- vb.</a:t>
            </a:r>
            <a:endParaRPr lang="tr-TR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8624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ÜNSÜZ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b="1" dirty="0"/>
              <a:t>UYARI: </a:t>
            </a:r>
            <a:r>
              <a:rPr lang="tr-TR" sz="2200" dirty="0"/>
              <a:t>Üniversite giriş sınavı için hazırlanan kaynak kitaplarda “s, ş” sesleri de kaynaştırma ünsüzü olarak (</a:t>
            </a:r>
            <a:r>
              <a:rPr lang="tr-TR" sz="2200" dirty="0" err="1"/>
              <a:t>y,ş,s,n</a:t>
            </a:r>
            <a:r>
              <a:rPr lang="tr-TR" sz="2200" dirty="0"/>
              <a:t>) verilmektedir. Ancak bu iki ünsüz sadece tek bir ekle kullanılır. Genel bir kaynaştırma ünsüzü olmadığından akademik anlamda “y ve n” sesleri kaynaştırma sesi olarak kabul edilir.</a:t>
            </a:r>
            <a:r>
              <a:rPr lang="tr-TR" sz="2200" b="1" dirty="0"/>
              <a:t> </a:t>
            </a:r>
            <a:r>
              <a:rPr lang="tr-TR" sz="2200" dirty="0"/>
              <a:t>Bizim derslerimizde de sadece “y” ve “n” seslerini kaynaştırma ünsüzü olarak kabul edeceğiz.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0292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tr-TR" sz="2000" b="1" dirty="0"/>
              <a:t>Ünlü Türemesi</a:t>
            </a:r>
            <a:endParaRPr lang="tr-TR" sz="2000" dirty="0"/>
          </a:p>
          <a:p>
            <a:pPr lvl="0"/>
            <a:r>
              <a:rPr lang="tr-TR" sz="2000" b="1" dirty="0"/>
              <a:t>-cık / -</a:t>
            </a:r>
            <a:r>
              <a:rPr lang="tr-TR" sz="2000" b="1" dirty="0" err="1"/>
              <a:t>cik</a:t>
            </a:r>
            <a:r>
              <a:rPr lang="tr-TR" sz="2000" b="1" dirty="0"/>
              <a:t> eki alan bazı </a:t>
            </a:r>
            <a:r>
              <a:rPr lang="tr-TR" sz="2000" b="1" dirty="0" smtClean="0"/>
              <a:t>kelimelerde </a:t>
            </a:r>
            <a:r>
              <a:rPr lang="tr-TR" sz="2000" b="1" dirty="0"/>
              <a:t>araya bir ünlünün girdiği görülür: </a:t>
            </a:r>
          </a:p>
          <a:p>
            <a:pPr marL="68580" lvl="0" indent="0">
              <a:buNone/>
            </a:pPr>
            <a:r>
              <a:rPr lang="tr-TR" sz="2000" i="1" dirty="0" err="1"/>
              <a:t>bir-cik→bir</a:t>
            </a:r>
            <a:r>
              <a:rPr lang="tr-TR" sz="2000" b="1" i="1" dirty="0" err="1">
                <a:solidFill>
                  <a:srgbClr val="FF0000"/>
                </a:solidFill>
              </a:rPr>
              <a:t>i</a:t>
            </a:r>
            <a:r>
              <a:rPr lang="tr-TR" sz="2000" i="1" dirty="0" err="1"/>
              <a:t>cik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err="1"/>
              <a:t>az-cık→az</a:t>
            </a:r>
            <a:r>
              <a:rPr lang="tr-TR" sz="2000" b="1" i="1" dirty="0" err="1">
                <a:solidFill>
                  <a:srgbClr val="FF0000"/>
                </a:solidFill>
              </a:rPr>
              <a:t>ı</a:t>
            </a:r>
            <a:r>
              <a:rPr lang="tr-TR" sz="2000" i="1" dirty="0" err="1"/>
              <a:t>cık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/>
              <a:t>genç-</a:t>
            </a:r>
            <a:r>
              <a:rPr lang="tr-TR" sz="2000" i="1" dirty="0" err="1"/>
              <a:t>cik</a:t>
            </a:r>
            <a:r>
              <a:rPr lang="tr-TR" sz="2000" i="1" dirty="0"/>
              <a:t> → genc</a:t>
            </a:r>
            <a:r>
              <a:rPr lang="tr-TR" sz="2000" b="1" i="1" dirty="0">
                <a:solidFill>
                  <a:srgbClr val="FF0000"/>
                </a:solidFill>
              </a:rPr>
              <a:t>e</a:t>
            </a:r>
            <a:r>
              <a:rPr lang="tr-TR" sz="2000" i="1" dirty="0"/>
              <a:t>cik</a:t>
            </a:r>
          </a:p>
          <a:p>
            <a:pPr marL="68580" lvl="0" indent="0">
              <a:buNone/>
            </a:pPr>
            <a:r>
              <a:rPr lang="tr-TR" sz="2000" i="1" dirty="0"/>
              <a:t>dar-cık→</a:t>
            </a:r>
            <a:r>
              <a:rPr lang="tr-TR" sz="2000" i="1" dirty="0" smtClean="0"/>
              <a:t>dar</a:t>
            </a:r>
            <a:r>
              <a:rPr lang="tr-TR" sz="2000" b="1" i="1" dirty="0" smtClean="0">
                <a:solidFill>
                  <a:srgbClr val="FF0000"/>
                </a:solidFill>
              </a:rPr>
              <a:t>a</a:t>
            </a:r>
            <a:r>
              <a:rPr lang="tr-TR" sz="2000" i="1" dirty="0" smtClean="0"/>
              <a:t>cık</a:t>
            </a:r>
            <a:r>
              <a:rPr lang="tr-TR" sz="2000" i="1" dirty="0"/>
              <a:t> </a:t>
            </a:r>
            <a:r>
              <a:rPr lang="tr-TR" sz="2000" i="1" dirty="0" smtClean="0"/>
              <a:t>vb.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209169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tr-TR" b="1" dirty="0"/>
              <a:t>Pekiştirilmiş bazı kelimelerde de ünlü türemesi olabilir: </a:t>
            </a:r>
          </a:p>
          <a:p>
            <a:pPr marL="68580" lvl="0" indent="0">
              <a:buNone/>
            </a:pPr>
            <a:r>
              <a:rPr lang="tr-TR" i="1" dirty="0"/>
              <a:t>yalnız → yap</a:t>
            </a:r>
            <a:r>
              <a:rPr lang="tr-TR" b="1" i="1" dirty="0">
                <a:solidFill>
                  <a:srgbClr val="FF0000"/>
                </a:solidFill>
              </a:rPr>
              <a:t>a</a:t>
            </a:r>
            <a:r>
              <a:rPr lang="tr-TR" i="1" dirty="0"/>
              <a:t>yalnız</a:t>
            </a:r>
          </a:p>
          <a:p>
            <a:pPr marL="68580" lvl="0" indent="0">
              <a:buNone/>
            </a:pPr>
            <a:r>
              <a:rPr lang="tr-TR" i="1" dirty="0"/>
              <a:t>çevre → çep</a:t>
            </a:r>
            <a:r>
              <a:rPr lang="tr-TR" b="1" i="1" dirty="0">
                <a:solidFill>
                  <a:srgbClr val="FF0000"/>
                </a:solidFill>
              </a:rPr>
              <a:t>e</a:t>
            </a:r>
            <a:r>
              <a:rPr lang="tr-TR" i="1" dirty="0"/>
              <a:t>çevre</a:t>
            </a:r>
          </a:p>
          <a:p>
            <a:pPr marL="68580" lvl="0" indent="0">
              <a:buNone/>
            </a:pPr>
            <a:r>
              <a:rPr lang="tr-TR" i="1" dirty="0"/>
              <a:t>gündüz → güp</a:t>
            </a:r>
            <a:r>
              <a:rPr lang="tr-TR" b="1" i="1" dirty="0">
                <a:solidFill>
                  <a:srgbClr val="FF0000"/>
                </a:solidFill>
              </a:rPr>
              <a:t>e</a:t>
            </a:r>
            <a:r>
              <a:rPr lang="tr-TR" i="1" dirty="0"/>
              <a:t>gündüz</a:t>
            </a:r>
          </a:p>
          <a:p>
            <a:pPr marL="68580" lvl="0" indent="0">
              <a:buNone/>
            </a:pPr>
            <a:r>
              <a:rPr lang="tr-TR" i="1" dirty="0"/>
              <a:t>düz → </a:t>
            </a:r>
            <a:r>
              <a:rPr lang="tr-TR" i="1" dirty="0" smtClean="0"/>
              <a:t>düp</a:t>
            </a:r>
            <a:r>
              <a:rPr lang="tr-TR" b="1" i="1" dirty="0" smtClean="0">
                <a:solidFill>
                  <a:srgbClr val="FF0000"/>
                </a:solidFill>
              </a:rPr>
              <a:t>e</a:t>
            </a:r>
            <a:r>
              <a:rPr lang="tr-TR" i="1" dirty="0" smtClean="0"/>
              <a:t>düz vb.</a:t>
            </a:r>
            <a:endParaRPr lang="tr-TR" sz="2800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5878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/>
          <a:lstStyle/>
          <a:p>
            <a:pPr lvl="0"/>
            <a:r>
              <a:rPr lang="tr-TR" b="1" dirty="0"/>
              <a:t>Ünsüzle biten </a:t>
            </a:r>
            <a:r>
              <a:rPr lang="tr-TR" b="1" dirty="0" smtClean="0"/>
              <a:t>eylemlerin üzerine </a:t>
            </a:r>
            <a:r>
              <a:rPr lang="tr-TR" b="1" dirty="0"/>
              <a:t>-yor eki </a:t>
            </a:r>
            <a:r>
              <a:rPr lang="tr-TR" b="1" dirty="0" smtClean="0"/>
              <a:t>gelince </a:t>
            </a:r>
            <a:r>
              <a:rPr lang="tr-TR" b="1" dirty="0"/>
              <a:t>bu ek kendinden önce mutlaka ünlü istediğinden eylemle </a:t>
            </a:r>
            <a:r>
              <a:rPr lang="tr-TR" b="1" dirty="0" smtClean="0"/>
              <a:t>-yor </a:t>
            </a:r>
            <a:r>
              <a:rPr lang="tr-TR" b="1" dirty="0"/>
              <a:t>eki arasında dar bir ünlü (ı,i,u,ü) türer: </a:t>
            </a:r>
          </a:p>
          <a:p>
            <a:pPr marL="68580" lvl="0" indent="0">
              <a:buNone/>
            </a:pPr>
            <a:r>
              <a:rPr lang="tr-TR" i="1" dirty="0" err="1"/>
              <a:t>gel-yor→gel</a:t>
            </a:r>
            <a:r>
              <a:rPr lang="tr-TR" b="1" i="1" dirty="0" err="1">
                <a:solidFill>
                  <a:srgbClr val="FF0000"/>
                </a:solidFill>
              </a:rPr>
              <a:t>i</a:t>
            </a:r>
            <a:r>
              <a:rPr lang="tr-TR" i="1" dirty="0" err="1"/>
              <a:t>yor</a:t>
            </a:r>
            <a:endParaRPr lang="tr-TR" i="1" dirty="0"/>
          </a:p>
          <a:p>
            <a:pPr marL="68580" lvl="0" indent="0">
              <a:buNone/>
            </a:pPr>
            <a:r>
              <a:rPr lang="tr-TR" i="1" dirty="0" err="1"/>
              <a:t>kaç-yor→kaç</a:t>
            </a:r>
            <a:r>
              <a:rPr lang="tr-TR" b="1" i="1" dirty="0" err="1">
                <a:solidFill>
                  <a:srgbClr val="FF0000"/>
                </a:solidFill>
              </a:rPr>
              <a:t>ı</a:t>
            </a:r>
            <a:r>
              <a:rPr lang="tr-TR" i="1" dirty="0" err="1"/>
              <a:t>yor</a:t>
            </a:r>
            <a:endParaRPr lang="tr-TR" i="1" dirty="0"/>
          </a:p>
          <a:p>
            <a:pPr marL="68580" lvl="0" indent="0">
              <a:buNone/>
            </a:pPr>
            <a:r>
              <a:rPr lang="tr-TR" i="1" dirty="0"/>
              <a:t>gör-yor → gör</a:t>
            </a:r>
            <a:r>
              <a:rPr lang="tr-TR" b="1" i="1" dirty="0">
                <a:solidFill>
                  <a:srgbClr val="FF0000"/>
                </a:solidFill>
              </a:rPr>
              <a:t>ü</a:t>
            </a:r>
            <a:r>
              <a:rPr lang="tr-TR" i="1" dirty="0"/>
              <a:t>yor</a:t>
            </a:r>
          </a:p>
          <a:p>
            <a:pPr marL="68580" lvl="0" indent="0">
              <a:buNone/>
            </a:pPr>
            <a:r>
              <a:rPr lang="tr-TR" i="1" dirty="0"/>
              <a:t>yor-yor→</a:t>
            </a:r>
            <a:r>
              <a:rPr lang="tr-TR" i="1" dirty="0" smtClean="0"/>
              <a:t>yor</a:t>
            </a:r>
            <a:r>
              <a:rPr lang="tr-TR" b="1" i="1" dirty="0" smtClean="0">
                <a:solidFill>
                  <a:srgbClr val="FF0000"/>
                </a:solidFill>
              </a:rPr>
              <a:t>u</a:t>
            </a:r>
            <a:r>
              <a:rPr lang="tr-TR" i="1" dirty="0" smtClean="0"/>
              <a:t>yor  vb.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6628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UYARI: </a:t>
            </a:r>
            <a:r>
              <a:rPr lang="tr-TR" dirty="0"/>
              <a:t>Şimdiki zaman eki “-yor” ses bilgisinde en fazla karşımıza çıkan eklerdendir. Pek çok uyumsuzluğa ve ses olayına neden olabilir. Bunları şöyle sıralayabiliriz:</a:t>
            </a:r>
            <a:endParaRPr lang="tr-TR" sz="2800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9721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Büyük ünlü uyumunu sadece ince ünlülü eyleme eklenirse bozar: </a:t>
            </a:r>
            <a:r>
              <a:rPr lang="tr-TR" i="1" dirty="0"/>
              <a:t>geliyor, </a:t>
            </a:r>
            <a:r>
              <a:rPr lang="tr-TR" i="1" dirty="0" smtClean="0"/>
              <a:t>görüyor vb</a:t>
            </a:r>
            <a:r>
              <a:rPr lang="tr-TR" i="1" dirty="0" smtClean="0"/>
              <a:t>.</a:t>
            </a:r>
            <a:endParaRPr lang="tr-TR" sz="2800" dirty="0"/>
          </a:p>
          <a:p>
            <a:pPr lvl="0"/>
            <a:r>
              <a:rPr lang="tr-TR" b="1" dirty="0"/>
              <a:t>Küçük ünlü uyumunu her zaman bozar çünkü ilk hece dışındaki “o, ö” sesleri küçük ünlü uyumu kuralına aykırıdır: </a:t>
            </a:r>
            <a:r>
              <a:rPr lang="tr-TR" i="1" dirty="0"/>
              <a:t>radyo, eko, rapor, kanto, </a:t>
            </a:r>
            <a:r>
              <a:rPr lang="tr-TR" i="1" dirty="0" smtClean="0"/>
              <a:t>traktör vb.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21503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”a, e” geniş ünlüleriyle biten eylemlere gelirse onları daraltarak “ı,i,u,ü</a:t>
            </a:r>
            <a:r>
              <a:rPr lang="tr-TR" b="1" dirty="0" smtClean="0"/>
              <a:t>” ünlülerinden </a:t>
            </a:r>
            <a:r>
              <a:rPr lang="tr-TR" b="1" dirty="0"/>
              <a:t>birine dönüştürür: </a:t>
            </a:r>
          </a:p>
          <a:p>
            <a:pPr marL="68580" lvl="0" indent="0">
              <a:buNone/>
            </a:pPr>
            <a:r>
              <a:rPr lang="tr-TR" i="1" dirty="0"/>
              <a:t>ara(</a:t>
            </a:r>
            <a:r>
              <a:rPr lang="tr-TR" i="1" dirty="0" err="1"/>
              <a:t>mak</a:t>
            </a:r>
            <a:r>
              <a:rPr lang="tr-TR" i="1" dirty="0"/>
              <a:t>) →arı-yor</a:t>
            </a:r>
          </a:p>
          <a:p>
            <a:pPr marL="68580" lvl="0" indent="0">
              <a:buNone/>
            </a:pPr>
            <a:r>
              <a:rPr lang="tr-TR" i="1" dirty="0"/>
              <a:t>dinle(</a:t>
            </a:r>
            <a:r>
              <a:rPr lang="tr-TR" i="1" dirty="0" err="1"/>
              <a:t>mek</a:t>
            </a:r>
            <a:r>
              <a:rPr lang="tr-TR" i="1" dirty="0"/>
              <a:t>) →dinli-yor</a:t>
            </a:r>
          </a:p>
          <a:p>
            <a:pPr marL="68580" lvl="0" indent="0">
              <a:buNone/>
            </a:pPr>
            <a:r>
              <a:rPr lang="tr-TR" i="1" dirty="0"/>
              <a:t>gözle(</a:t>
            </a:r>
            <a:r>
              <a:rPr lang="tr-TR" i="1" dirty="0" err="1"/>
              <a:t>mek</a:t>
            </a:r>
            <a:r>
              <a:rPr lang="tr-TR" i="1" dirty="0"/>
              <a:t>) →gözlü-yor</a:t>
            </a:r>
          </a:p>
          <a:p>
            <a:pPr marL="68580" lvl="0" indent="0">
              <a:buNone/>
            </a:pPr>
            <a:r>
              <a:rPr lang="tr-TR" i="1" dirty="0"/>
              <a:t>tuzla(</a:t>
            </a:r>
            <a:r>
              <a:rPr lang="tr-TR" i="1" dirty="0" err="1"/>
              <a:t>mak</a:t>
            </a:r>
            <a:r>
              <a:rPr lang="tr-TR" i="1" dirty="0"/>
              <a:t>) →</a:t>
            </a:r>
            <a:r>
              <a:rPr lang="tr-TR" i="1" dirty="0" smtClean="0"/>
              <a:t>tuzlu-yor vb.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1457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28662" y="764704"/>
            <a:ext cx="7459762" cy="720080"/>
          </a:xfrm>
        </p:spPr>
        <p:txBody>
          <a:bodyPr>
            <a:normAutofit/>
          </a:bodyPr>
          <a:lstStyle/>
          <a:p>
            <a:r>
              <a:rPr lang="tr-TR" sz="3200" b="1" dirty="0"/>
              <a:t>SES OLAYLARI / ÜNLÜ TÜREMESİ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Dar ünlüyle (</a:t>
            </a:r>
            <a:r>
              <a:rPr lang="tr-TR" b="1" dirty="0" err="1"/>
              <a:t>ı,i,u,ü</a:t>
            </a:r>
            <a:r>
              <a:rPr lang="tr-TR" b="1" dirty="0"/>
              <a:t>) biten bir eyleme gelirse hiçbir ses olayı meydana gelmez:</a:t>
            </a:r>
          </a:p>
          <a:p>
            <a:pPr marL="68580" lvl="0" indent="0">
              <a:buNone/>
            </a:pPr>
            <a:r>
              <a:rPr lang="tr-TR" i="1" dirty="0"/>
              <a:t>oku(</a:t>
            </a:r>
            <a:r>
              <a:rPr lang="tr-TR" i="1" dirty="0" err="1"/>
              <a:t>mak</a:t>
            </a:r>
            <a:r>
              <a:rPr lang="tr-TR" i="1" dirty="0"/>
              <a:t>) →okuyor</a:t>
            </a:r>
          </a:p>
          <a:p>
            <a:pPr marL="68580" lvl="0" indent="0">
              <a:buNone/>
            </a:pPr>
            <a:r>
              <a:rPr lang="tr-TR" i="1" dirty="0"/>
              <a:t>yürü(</a:t>
            </a:r>
            <a:r>
              <a:rPr lang="tr-TR" i="1" dirty="0" err="1"/>
              <a:t>mek</a:t>
            </a:r>
            <a:r>
              <a:rPr lang="tr-TR" i="1" dirty="0"/>
              <a:t>) →yürüyor</a:t>
            </a:r>
          </a:p>
          <a:p>
            <a:pPr marL="68580" lvl="0" indent="0">
              <a:buNone/>
            </a:pPr>
            <a:r>
              <a:rPr lang="tr-TR" i="1" dirty="0"/>
              <a:t>acı(</a:t>
            </a:r>
            <a:r>
              <a:rPr lang="tr-TR" i="1" dirty="0" err="1"/>
              <a:t>mak</a:t>
            </a:r>
            <a:r>
              <a:rPr lang="tr-TR" i="1" dirty="0"/>
              <a:t>) →</a:t>
            </a:r>
            <a:r>
              <a:rPr lang="tr-TR" i="1" dirty="0" smtClean="0"/>
              <a:t>acıyor vb.</a:t>
            </a:r>
            <a:endParaRPr lang="tr-TR" sz="28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58630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14356"/>
            <a:ext cx="7560840" cy="35719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1: </a:t>
            </a:r>
          </a:p>
          <a:p>
            <a:pPr marL="68580" indent="0" algn="l">
              <a:buNone/>
            </a:pPr>
            <a:r>
              <a:rPr lang="tr-TR" sz="2000" dirty="0"/>
              <a:t>Hani ey gözlerim, bu son </a:t>
            </a:r>
            <a:r>
              <a:rPr lang="tr-TR" sz="2000" dirty="0" smtClean="0"/>
              <a:t>vedada,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Yolunu </a:t>
            </a:r>
            <a:r>
              <a:rPr lang="tr-TR" sz="2000" u="sng" dirty="0"/>
              <a:t>kaybeden</a:t>
            </a:r>
            <a:r>
              <a:rPr lang="tr-TR" sz="2000" dirty="0"/>
              <a:t> yolcunun </a:t>
            </a:r>
            <a:r>
              <a:rPr lang="tr-TR" sz="2000" dirty="0" smtClean="0"/>
              <a:t>dağda,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Birini çağırmak için </a:t>
            </a:r>
            <a:r>
              <a:rPr lang="tr-TR" sz="2000" dirty="0" smtClean="0"/>
              <a:t>imdada,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Yaktığı ateşi yakmayacaktın.</a:t>
            </a:r>
            <a:br>
              <a:rPr lang="tr-TR" sz="2000" dirty="0"/>
            </a:br>
            <a:r>
              <a:rPr lang="tr-TR" sz="2000" b="1" dirty="0"/>
              <a:t>Yukarıdaki altı çizili sözcükte görülen ses olayları aşağıdakilerden hangisinde verilmiştir?</a:t>
            </a:r>
            <a:br>
              <a:rPr lang="tr-TR" sz="2000" b="1" dirty="0"/>
            </a:br>
            <a:r>
              <a:rPr lang="tr-TR" sz="2000" dirty="0"/>
              <a:t>A) Ses türemesi-ses benzeşmesi</a:t>
            </a:r>
            <a:br>
              <a:rPr lang="tr-TR" sz="2000" dirty="0"/>
            </a:br>
            <a:r>
              <a:rPr lang="tr-TR" sz="2000" dirty="0"/>
              <a:t>B) Ünlü düşmesi- ünsüz yumuşaması</a:t>
            </a:r>
            <a:br>
              <a:rPr lang="tr-TR" sz="2000" dirty="0"/>
            </a:br>
            <a:r>
              <a:rPr lang="tr-TR" sz="2000" dirty="0"/>
              <a:t>C) Ünlü düşmesi- ses türemesi</a:t>
            </a:r>
            <a:br>
              <a:rPr lang="tr-TR" sz="2000" dirty="0"/>
            </a:br>
            <a:r>
              <a:rPr lang="tr-TR" sz="2000" dirty="0"/>
              <a:t>D) Ünsüz yumuşaması- ünsüz türemesi</a:t>
            </a:r>
          </a:p>
          <a:p>
            <a:pPr marL="68580" indent="0" algn="l">
              <a:buNone/>
            </a:pPr>
            <a:r>
              <a:rPr lang="tr-TR" sz="2000" dirty="0"/>
              <a:t>E) Ünlü türemesi- ünlü daralması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2144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pPr marL="68580" indent="0" algn="l">
              <a:buNone/>
            </a:pPr>
            <a:r>
              <a:rPr lang="tr-TR" b="1" dirty="0"/>
              <a:t>ÖRNEK SORU 2: Aşağıdaki cümlelerin hangisinde ünsüz uyumsuzluğu yazım yanlışına sebep olmuştur?</a:t>
            </a:r>
          </a:p>
          <a:p>
            <a:pPr marL="68580" indent="0" algn="l">
              <a:buNone/>
            </a:pPr>
            <a:r>
              <a:rPr lang="tr-TR" dirty="0"/>
              <a:t>A) Sınıftan garip garip sesler geliyordu.</a:t>
            </a:r>
            <a:br>
              <a:rPr lang="tr-TR" dirty="0"/>
            </a:br>
            <a:r>
              <a:rPr lang="tr-TR" dirty="0"/>
              <a:t>B) </a:t>
            </a:r>
            <a:r>
              <a:rPr lang="tr-TR" dirty="0" err="1"/>
              <a:t>Testdeki</a:t>
            </a:r>
            <a:r>
              <a:rPr lang="tr-TR" dirty="0"/>
              <a:t> soruların çoğunu cevapladı.</a:t>
            </a:r>
            <a:br>
              <a:rPr lang="tr-TR" dirty="0"/>
            </a:br>
            <a:r>
              <a:rPr lang="tr-TR" dirty="0"/>
              <a:t>C) Bardaktan boşanırcasına yağmur yağıyor.</a:t>
            </a:r>
            <a:br>
              <a:rPr lang="tr-TR" dirty="0"/>
            </a:br>
            <a:r>
              <a:rPr lang="tr-TR" dirty="0"/>
              <a:t>D) Yine gezmekten mi geliyorlarmış.</a:t>
            </a:r>
          </a:p>
          <a:p>
            <a:pPr marL="68580" indent="0" algn="l">
              <a:buNone/>
            </a:pPr>
            <a:r>
              <a:rPr lang="tr-TR" dirty="0"/>
              <a:t>E) Sanatçı 1975’te yazın hayatına başlamış.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59976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521156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pPr lvl="0"/>
            <a:r>
              <a:rPr lang="tr-TR" sz="2000" b="1" dirty="0"/>
              <a:t>İkinci hecesinde dar ünlü ( ı,i,u,ü ) bulunan kelimeler ünlüyle başlayan bir ek </a:t>
            </a:r>
            <a:r>
              <a:rPr lang="tr-TR" sz="2000" b="1" dirty="0" smtClean="0"/>
              <a:t>aldığı </a:t>
            </a:r>
            <a:r>
              <a:rPr lang="tr-TR" sz="2000" b="1" dirty="0"/>
              <a:t>zaman ( </a:t>
            </a:r>
            <a:r>
              <a:rPr lang="tr-TR" sz="2000" b="1" dirty="0" smtClean="0"/>
              <a:t>vurgusu zayıf olan </a:t>
            </a:r>
            <a:r>
              <a:rPr lang="tr-TR" sz="2000" b="1" dirty="0"/>
              <a:t>orta hece ) ünlüsü düşer:</a:t>
            </a:r>
            <a:r>
              <a:rPr lang="tr-TR" sz="2000" dirty="0"/>
              <a:t> 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2357430"/>
            <a:ext cx="6517189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418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pPr marL="68580" indent="0" algn="l">
              <a:buNone/>
            </a:pPr>
            <a:r>
              <a:rPr lang="tr-TR" b="1" dirty="0"/>
              <a:t>ÖRNEK SORU 3: Aşağıdaki cümlelerden hangisinde ünsüz yumuşaması kuralına örnek </a:t>
            </a:r>
            <a:r>
              <a:rPr lang="tr-TR" b="1" u="sng" dirty="0"/>
              <a:t>yoktur?</a:t>
            </a:r>
            <a:r>
              <a:rPr lang="tr-TR" b="1" dirty="0"/>
              <a:t/>
            </a:r>
            <a:br>
              <a:rPr lang="tr-TR" b="1" dirty="0"/>
            </a:br>
            <a:r>
              <a:rPr lang="tr-TR" dirty="0"/>
              <a:t>A) O umudunu hiçbir zaman yitirmedi.</a:t>
            </a:r>
            <a:br>
              <a:rPr lang="tr-TR" dirty="0"/>
            </a:br>
            <a:r>
              <a:rPr lang="tr-TR" dirty="0"/>
              <a:t>B) Öğretmen sınıfa girdiğinde öğrenciler ayağa kalktı.</a:t>
            </a:r>
            <a:br>
              <a:rPr lang="tr-TR" dirty="0"/>
            </a:br>
            <a:r>
              <a:rPr lang="tr-TR" dirty="0"/>
              <a:t>C) Sevincimizi yarım bırakan bu olay çok kötüydü.</a:t>
            </a:r>
            <a:br>
              <a:rPr lang="tr-TR" dirty="0"/>
            </a:br>
            <a:r>
              <a:rPr lang="tr-TR" dirty="0"/>
              <a:t>D) İki gündür yağan kar, yolları hepten kapattı.</a:t>
            </a:r>
            <a:br>
              <a:rPr lang="tr-TR" dirty="0"/>
            </a:br>
            <a:r>
              <a:rPr lang="tr-TR" dirty="0"/>
              <a:t>E) Yarın İstanbul’a kızımı görmeye gideceğim.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41522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>
            <a:normAutofit/>
          </a:bodyPr>
          <a:lstStyle/>
          <a:p>
            <a:pPr marL="68580" indent="0" algn="l">
              <a:buNone/>
            </a:pPr>
            <a:r>
              <a:rPr lang="tr-TR" sz="2000" b="1" dirty="0"/>
              <a:t>ÖRNEK SORU 4: Aşağıdaki cümlelerin hangisinde, hem ünsüz benzeşmesi/sertleşmesi hem ünsüz yumuşaması örneklendirilmiştir? </a:t>
            </a:r>
          </a:p>
          <a:p>
            <a:pPr marL="68580" indent="0" algn="l">
              <a:buNone/>
            </a:pPr>
            <a:r>
              <a:rPr lang="tr-TR" sz="2000" dirty="0"/>
              <a:t>A)  Siz bu kalabalığı neye bağlıyorsunuz?</a:t>
            </a:r>
          </a:p>
          <a:p>
            <a:pPr marL="68580" indent="0" algn="l">
              <a:buNone/>
            </a:pPr>
            <a:r>
              <a:rPr lang="tr-TR" sz="2000" dirty="0"/>
              <a:t>B)  Bu insanları buraya toplayan ne olabilir?</a:t>
            </a:r>
          </a:p>
          <a:p>
            <a:pPr marL="68580" indent="0" algn="l">
              <a:buNone/>
            </a:pPr>
            <a:r>
              <a:rPr lang="tr-TR" sz="2000" dirty="0"/>
              <a:t>C)  Bu tür eylemlerin çözüm olmadığı anlaşılmadı mı?</a:t>
            </a:r>
          </a:p>
          <a:p>
            <a:pPr marL="68580" indent="0" algn="l">
              <a:buNone/>
            </a:pPr>
            <a:r>
              <a:rPr lang="tr-TR" sz="2000" dirty="0" smtClean="0"/>
              <a:t>D) Sorumluların </a:t>
            </a:r>
            <a:r>
              <a:rPr lang="tr-TR" sz="2000" dirty="0"/>
              <a:t>bunlardan etkilendiklerini söyleyebilir misiniz?</a:t>
            </a:r>
          </a:p>
          <a:p>
            <a:pPr marL="68580" indent="0" algn="l">
              <a:buNone/>
            </a:pPr>
            <a:r>
              <a:rPr lang="tr-TR" sz="2000" dirty="0"/>
              <a:t>E)   İnsanların, özgürlüğü sokakta araması doğru mu?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33876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/>
          <a:lstStyle/>
          <a:p>
            <a:pPr marL="68580" indent="0" algn="l">
              <a:buNone/>
            </a:pPr>
            <a:r>
              <a:rPr lang="tr-TR" sz="2000" b="1" dirty="0"/>
              <a:t>ÖRNEK SORU 5: </a:t>
            </a:r>
            <a:r>
              <a:rPr lang="tr-TR" sz="2000" dirty="0">
                <a:solidFill>
                  <a:srgbClr val="000000"/>
                </a:solidFill>
              </a:rPr>
              <a:t>Aşağıdaki altı çizili sözcüklerden hangisinde "ünlü türemesi" söz konusudur?</a:t>
            </a:r>
            <a:endParaRPr lang="tr-TR" sz="2000" dirty="0"/>
          </a:p>
          <a:p>
            <a:pPr marL="68580" indent="0" algn="l">
              <a:buNone/>
            </a:pPr>
            <a:r>
              <a:rPr lang="tr-TR" sz="2000" dirty="0">
                <a:solidFill>
                  <a:srgbClr val="000000"/>
                </a:solidFill>
              </a:rPr>
              <a:t>A)  Giderken bize de </a:t>
            </a:r>
            <a:r>
              <a:rPr lang="tr-TR" sz="2000" u="sng" dirty="0">
                <a:solidFill>
                  <a:srgbClr val="000000"/>
                </a:solidFill>
              </a:rPr>
              <a:t>kısacık</a:t>
            </a:r>
            <a:r>
              <a:rPr lang="tr-TR" sz="2000" dirty="0">
                <a:solidFill>
                  <a:srgbClr val="000000"/>
                </a:solidFill>
              </a:rPr>
              <a:t> bir mektup bırakmış.</a:t>
            </a:r>
            <a:endParaRPr lang="tr-TR" sz="2000" dirty="0"/>
          </a:p>
          <a:p>
            <a:pPr marL="68580" indent="0" algn="l">
              <a:buNone/>
            </a:pPr>
            <a:r>
              <a:rPr lang="tr-TR" sz="2000" dirty="0">
                <a:solidFill>
                  <a:srgbClr val="000000"/>
                </a:solidFill>
              </a:rPr>
              <a:t>B)  Arabamız o </a:t>
            </a:r>
            <a:r>
              <a:rPr lang="tr-TR" sz="2000" u="sng" dirty="0">
                <a:solidFill>
                  <a:srgbClr val="000000"/>
                </a:solidFill>
              </a:rPr>
              <a:t>daracık</a:t>
            </a:r>
            <a:r>
              <a:rPr lang="tr-TR" sz="2000" dirty="0">
                <a:solidFill>
                  <a:srgbClr val="000000"/>
                </a:solidFill>
              </a:rPr>
              <a:t> sokakta zorlukla ilerliyordu.</a:t>
            </a:r>
            <a:endParaRPr lang="tr-TR" sz="2000" dirty="0"/>
          </a:p>
          <a:p>
            <a:pPr marL="68580" indent="0" algn="l">
              <a:buNone/>
            </a:pPr>
            <a:r>
              <a:rPr lang="tr-TR" sz="2000" dirty="0">
                <a:solidFill>
                  <a:srgbClr val="000000"/>
                </a:solidFill>
              </a:rPr>
              <a:t>C)  Bütün gününü o </a:t>
            </a:r>
            <a:r>
              <a:rPr lang="tr-TR" sz="2000" u="sng" dirty="0">
                <a:solidFill>
                  <a:srgbClr val="000000"/>
                </a:solidFill>
              </a:rPr>
              <a:t>küçücük</a:t>
            </a:r>
            <a:r>
              <a:rPr lang="tr-TR" sz="2000" dirty="0">
                <a:solidFill>
                  <a:srgbClr val="000000"/>
                </a:solidFill>
              </a:rPr>
              <a:t> odada geçirmiş.</a:t>
            </a:r>
            <a:endParaRPr lang="tr-TR" sz="2000" dirty="0"/>
          </a:p>
          <a:p>
            <a:pPr marL="68580" indent="0" algn="l">
              <a:buNone/>
            </a:pPr>
            <a:r>
              <a:rPr lang="tr-TR" sz="2000" dirty="0">
                <a:solidFill>
                  <a:srgbClr val="000000"/>
                </a:solidFill>
              </a:rPr>
              <a:t>D) </a:t>
            </a:r>
            <a:r>
              <a:rPr lang="tr-TR" sz="2000" u="sng" dirty="0" smtClean="0">
                <a:solidFill>
                  <a:srgbClr val="000000"/>
                </a:solidFill>
              </a:rPr>
              <a:t>Hissettiklerini</a:t>
            </a:r>
            <a:r>
              <a:rPr lang="tr-TR" sz="2000" dirty="0" smtClean="0">
                <a:solidFill>
                  <a:srgbClr val="000000"/>
                </a:solidFill>
              </a:rPr>
              <a:t> </a:t>
            </a:r>
            <a:r>
              <a:rPr lang="tr-TR" sz="2000" dirty="0">
                <a:solidFill>
                  <a:srgbClr val="000000"/>
                </a:solidFill>
              </a:rPr>
              <a:t>ancak kâğıda dökebiliyordu.</a:t>
            </a:r>
            <a:endParaRPr lang="tr-TR" sz="2000" dirty="0"/>
          </a:p>
          <a:p>
            <a:pPr marL="68580" indent="0" algn="l">
              <a:buNone/>
            </a:pPr>
            <a:r>
              <a:rPr lang="tr-TR" sz="2000" dirty="0">
                <a:solidFill>
                  <a:srgbClr val="000000"/>
                </a:solidFill>
              </a:rPr>
              <a:t>E)  </a:t>
            </a:r>
            <a:r>
              <a:rPr lang="tr-TR" sz="2000" dirty="0" smtClean="0">
                <a:solidFill>
                  <a:srgbClr val="000000"/>
                </a:solidFill>
              </a:rPr>
              <a:t>Doğada </a:t>
            </a:r>
            <a:r>
              <a:rPr lang="tr-TR" sz="2000" u="sng" dirty="0">
                <a:solidFill>
                  <a:srgbClr val="000000"/>
                </a:solidFill>
              </a:rPr>
              <a:t>keşfedilmemiş</a:t>
            </a:r>
            <a:r>
              <a:rPr lang="tr-TR" sz="2000" dirty="0">
                <a:solidFill>
                  <a:srgbClr val="000000"/>
                </a:solidFill>
              </a:rPr>
              <a:t> çok sır var.</a:t>
            </a:r>
            <a:endParaRPr lang="tr-TR" sz="2000" dirty="0"/>
          </a:p>
          <a:p>
            <a:pPr algn="l"/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162997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57224" y="785794"/>
            <a:ext cx="7560840" cy="500066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214422"/>
            <a:ext cx="7560840" cy="495088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6: </a:t>
            </a:r>
            <a:r>
              <a:rPr lang="tr-TR" sz="2000" dirty="0">
                <a:solidFill>
                  <a:srgbClr val="000000"/>
                </a:solidFill>
              </a:rPr>
              <a:t>Aşağıdaki sözcüklerden </a:t>
            </a:r>
            <a:r>
              <a:rPr lang="tr-TR" sz="2000" dirty="0" smtClean="0">
                <a:solidFill>
                  <a:srgbClr val="000000"/>
                </a:solidFill>
              </a:rPr>
              <a:t>hangisi, </a:t>
            </a:r>
            <a:r>
              <a:rPr lang="tr-TR" sz="2000" dirty="0">
                <a:solidFill>
                  <a:srgbClr val="000000"/>
                </a:solidFill>
              </a:rPr>
              <a:t>ünlüyle başlayan bir ek </a:t>
            </a:r>
            <a:r>
              <a:rPr lang="tr-TR" sz="2000" dirty="0" smtClean="0">
                <a:solidFill>
                  <a:srgbClr val="000000"/>
                </a:solidFill>
              </a:rPr>
              <a:t>aldığında </a:t>
            </a:r>
            <a:r>
              <a:rPr lang="tr-TR" sz="2000" dirty="0">
                <a:solidFill>
                  <a:srgbClr val="000000"/>
                </a:solidFill>
              </a:rPr>
              <a:t>ötekilerden farklı bir ses olayı gerçekleşir?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A)  buyruk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B)  omuz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C)  akıl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D)  oğul</a:t>
            </a:r>
            <a:endParaRPr lang="tr-TR" sz="2000" dirty="0"/>
          </a:p>
          <a:p>
            <a:pPr marL="68580" indent="0">
              <a:buNone/>
            </a:pPr>
            <a:r>
              <a:rPr lang="tr-TR" sz="2000" dirty="0">
                <a:solidFill>
                  <a:srgbClr val="000000"/>
                </a:solidFill>
              </a:rPr>
              <a:t>E)   resim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7415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/>
          <a:lstStyle/>
          <a:p>
            <a:pPr marL="68580" indent="0">
              <a:buNone/>
            </a:pPr>
            <a:r>
              <a:rPr lang="tr-TR" sz="2000" b="1" dirty="0"/>
              <a:t>ÖRNEK SORU 7: </a:t>
            </a:r>
            <a:r>
              <a:rPr lang="tr-TR" sz="2000" dirty="0"/>
              <a:t>Aşağıdaki sözcüklerden </a:t>
            </a:r>
            <a:r>
              <a:rPr lang="tr-TR" sz="2000" dirty="0" smtClean="0"/>
              <a:t>hangisi, </a:t>
            </a:r>
            <a:r>
              <a:rPr lang="tr-TR" sz="2000" dirty="0"/>
              <a:t>ünlüyle başlayan bir ek </a:t>
            </a:r>
            <a:r>
              <a:rPr lang="tr-TR" sz="2000" dirty="0" smtClean="0"/>
              <a:t>aldığında </a:t>
            </a:r>
            <a:r>
              <a:rPr lang="tr-TR" sz="2000" dirty="0"/>
              <a:t>hem ünsüz yumuşamasını hem hece düşmesini örneklendirir?</a:t>
            </a:r>
          </a:p>
          <a:p>
            <a:pPr marL="68580" indent="0">
              <a:buNone/>
            </a:pPr>
            <a:r>
              <a:rPr lang="tr-TR" sz="2000" dirty="0"/>
              <a:t>A)  kayıp</a:t>
            </a:r>
          </a:p>
          <a:p>
            <a:pPr marL="68580" indent="0">
              <a:buNone/>
            </a:pPr>
            <a:r>
              <a:rPr lang="tr-TR" sz="2000" dirty="0"/>
              <a:t>B)  amaç</a:t>
            </a:r>
          </a:p>
          <a:p>
            <a:pPr marL="68580" indent="0">
              <a:buNone/>
            </a:pPr>
            <a:r>
              <a:rPr lang="tr-TR" sz="2000" dirty="0"/>
              <a:t>C)  gönül</a:t>
            </a:r>
          </a:p>
          <a:p>
            <a:pPr marL="68580" indent="0">
              <a:buNone/>
            </a:pPr>
            <a:r>
              <a:rPr lang="tr-TR" sz="2000" dirty="0"/>
              <a:t>D)  tanık</a:t>
            </a:r>
          </a:p>
          <a:p>
            <a:pPr marL="68580" indent="0">
              <a:buNone/>
            </a:pPr>
            <a:r>
              <a:rPr lang="tr-TR" sz="2000" dirty="0"/>
              <a:t>E)   umut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38893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tr-TR" sz="2000" b="1" dirty="0"/>
              <a:t>ÖRNEK SORU 8: </a:t>
            </a:r>
            <a:r>
              <a:rPr lang="tr-TR" sz="2000" dirty="0"/>
              <a:t>Kimi </a:t>
            </a:r>
            <a:r>
              <a:rPr lang="tr-TR" sz="2000" dirty="0" smtClean="0"/>
              <a:t>birleşik </a:t>
            </a:r>
            <a:r>
              <a:rPr lang="tr-TR" sz="2000" dirty="0"/>
              <a:t>sözcüklerin oluşumunda yan yana gelen ünlülerden birinin düşmesine "aşınma" denir.</a:t>
            </a:r>
            <a:br>
              <a:rPr lang="tr-TR" sz="2000" dirty="0"/>
            </a:br>
            <a:r>
              <a:rPr lang="tr-TR" sz="2000" dirty="0"/>
              <a:t>Aşağıdaki cümlelerin hangisinde buna örnek olabilecek bir kullanım yoktur?</a:t>
            </a:r>
          </a:p>
          <a:p>
            <a:pPr marL="68580" indent="0">
              <a:buNone/>
            </a:pPr>
            <a:r>
              <a:rPr lang="tr-TR" sz="2000" dirty="0"/>
              <a:t>A)  Kahvaltısını bitirmeden kalktı.</a:t>
            </a:r>
          </a:p>
          <a:p>
            <a:pPr marL="68580" indent="0">
              <a:buNone/>
            </a:pPr>
            <a:r>
              <a:rPr lang="tr-TR" sz="2000" dirty="0"/>
              <a:t>B)  İlkokul yıllarımı unutamıyorum.</a:t>
            </a:r>
          </a:p>
          <a:p>
            <a:pPr marL="68580" indent="0">
              <a:buNone/>
            </a:pPr>
            <a:r>
              <a:rPr lang="tr-TR" sz="2000" dirty="0"/>
              <a:t>C)  Bunu nasıl söyleyeceğimi bilmiyorum.</a:t>
            </a:r>
          </a:p>
          <a:p>
            <a:pPr marL="68580" indent="0">
              <a:buNone/>
            </a:pPr>
            <a:r>
              <a:rPr lang="tr-TR" sz="2000" dirty="0"/>
              <a:t>D)  Neylersin, ölüm herkesin başında!</a:t>
            </a:r>
          </a:p>
          <a:p>
            <a:pPr marL="68580" indent="0">
              <a:buNone/>
            </a:pPr>
            <a:r>
              <a:rPr lang="tr-TR" sz="2000" dirty="0"/>
              <a:t>E)   Cumartesi günü dönecekmiş.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57721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ÖRNEK SORULAR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tr-TR" b="1"/>
              <a:t>NOT: </a:t>
            </a:r>
            <a:r>
              <a:rPr lang="tr-TR"/>
              <a:t>Örnek test soruları çeşitli internet  sitelerinden derlenerek hazırlanmıştır</a:t>
            </a:r>
            <a:r>
              <a:rPr lang="tr-TR" sz="2000"/>
              <a:t>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20131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449718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>
            <a:normAutofit/>
          </a:bodyPr>
          <a:lstStyle/>
          <a:p>
            <a:pPr lvl="0"/>
            <a:r>
              <a:rPr lang="tr-TR" sz="2000" b="1" dirty="0"/>
              <a:t>Et-,ol- yardımcı fiilleriyle birleşen birleşik kelimelerde de ünlü düşmesi </a:t>
            </a:r>
            <a:r>
              <a:rPr lang="tr-TR" sz="2000" b="1" dirty="0" smtClean="0"/>
              <a:t>olabilir. Bu türden ünlü düşmesine uğrayan kelimeler bitişik yazılmalıdır:</a:t>
            </a:r>
            <a:endParaRPr lang="tr-TR" sz="2000" dirty="0"/>
          </a:p>
          <a:p>
            <a:pPr marL="68580" lvl="0" indent="0">
              <a:buNone/>
            </a:pPr>
            <a:r>
              <a:rPr lang="tr-TR" sz="2000" i="1" dirty="0" smtClean="0"/>
              <a:t>Sabır-et-→sabret-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şükür-et-→şükret-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kayıp-ol-→kaybol-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emir-et-→emret-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kahır-ol-→kahrol-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hapis-et-→hapset- vb.</a:t>
            </a:r>
            <a:endParaRPr lang="tr-TR" sz="20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9156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521156"/>
          </a:xfrm>
        </p:spPr>
        <p:txBody>
          <a:bodyPr>
            <a:noAutofit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142984"/>
            <a:ext cx="7560840" cy="5022320"/>
          </a:xfrm>
        </p:spPr>
        <p:txBody>
          <a:bodyPr>
            <a:normAutofit/>
          </a:bodyPr>
          <a:lstStyle/>
          <a:p>
            <a:pPr lvl="0"/>
            <a:r>
              <a:rPr lang="tr-TR" sz="2000" b="1" dirty="0"/>
              <a:t>-la / le ,-ar </a:t>
            </a:r>
            <a:r>
              <a:rPr lang="tr-TR" sz="2000" b="1" dirty="0" smtClean="0"/>
              <a:t>/-ar gibi </a:t>
            </a:r>
            <a:r>
              <a:rPr lang="tr-TR" sz="2000" b="1" dirty="0"/>
              <a:t>bazı ekleri alan kimi kelimelerde de ünlü düşmesi olabilir:</a:t>
            </a:r>
          </a:p>
          <a:p>
            <a:pPr marL="68580" lvl="0" indent="0">
              <a:buNone/>
            </a:pPr>
            <a:r>
              <a:rPr lang="tr-TR" sz="2000" i="1" dirty="0" smtClean="0"/>
              <a:t>Yumurt</a:t>
            </a:r>
            <a:r>
              <a:rPr lang="tr-TR" sz="2000" b="1" i="1" dirty="0" smtClean="0">
                <a:solidFill>
                  <a:srgbClr val="FF0000"/>
                </a:solidFill>
              </a:rPr>
              <a:t>a</a:t>
            </a:r>
            <a:r>
              <a:rPr lang="tr-TR" sz="2000" i="1" dirty="0" smtClean="0"/>
              <a:t>-la-→</a:t>
            </a:r>
            <a:r>
              <a:rPr lang="tr-TR" sz="2000" i="1" dirty="0"/>
              <a:t>yumurtla-</a:t>
            </a:r>
          </a:p>
          <a:p>
            <a:pPr marL="68580" lvl="0" indent="0">
              <a:buNone/>
            </a:pPr>
            <a:r>
              <a:rPr lang="tr-TR" sz="2000" i="1" dirty="0" smtClean="0"/>
              <a:t>sız</a:t>
            </a:r>
            <a:r>
              <a:rPr lang="tr-TR" sz="2000" b="1" i="1" dirty="0" smtClean="0">
                <a:solidFill>
                  <a:srgbClr val="FF0000"/>
                </a:solidFill>
              </a:rPr>
              <a:t>ı</a:t>
            </a:r>
            <a:r>
              <a:rPr lang="tr-TR" sz="2000" i="1" dirty="0" smtClean="0"/>
              <a:t>-la-→</a:t>
            </a:r>
            <a:r>
              <a:rPr lang="tr-TR" sz="2000" i="1" dirty="0"/>
              <a:t>sızla-</a:t>
            </a:r>
          </a:p>
          <a:p>
            <a:pPr marL="68580" lvl="0" indent="0">
              <a:buNone/>
            </a:pPr>
            <a:r>
              <a:rPr lang="tr-TR" sz="2000" i="1" dirty="0" smtClean="0"/>
              <a:t>iler</a:t>
            </a:r>
            <a:r>
              <a:rPr lang="tr-TR" sz="2000" b="1" i="1" dirty="0" smtClean="0">
                <a:solidFill>
                  <a:srgbClr val="FF0000"/>
                </a:solidFill>
              </a:rPr>
              <a:t>i</a:t>
            </a:r>
            <a:r>
              <a:rPr lang="tr-TR" sz="2000" i="1" dirty="0" smtClean="0"/>
              <a:t>-</a:t>
            </a:r>
            <a:r>
              <a:rPr lang="tr-TR" sz="2000" i="1" dirty="0" err="1" smtClean="0"/>
              <a:t>le</a:t>
            </a:r>
            <a:r>
              <a:rPr lang="tr-TR" sz="2000" i="1" dirty="0" smtClean="0"/>
              <a:t>-→</a:t>
            </a:r>
            <a:r>
              <a:rPr lang="tr-TR" sz="2000" i="1" dirty="0"/>
              <a:t>ilerle-</a:t>
            </a:r>
          </a:p>
          <a:p>
            <a:pPr marL="68580" lvl="0" indent="0">
              <a:buNone/>
            </a:pPr>
            <a:r>
              <a:rPr lang="tr-TR" sz="2000" i="1" dirty="0" smtClean="0"/>
              <a:t>kok</a:t>
            </a:r>
            <a:r>
              <a:rPr lang="tr-TR" sz="2000" b="1" i="1" dirty="0" smtClean="0">
                <a:solidFill>
                  <a:srgbClr val="FF0000"/>
                </a:solidFill>
              </a:rPr>
              <a:t>u</a:t>
            </a:r>
            <a:r>
              <a:rPr lang="tr-TR" sz="2000" i="1" dirty="0" smtClean="0"/>
              <a:t>-la- </a:t>
            </a:r>
            <a:r>
              <a:rPr lang="tr-TR" sz="2000" i="1" dirty="0"/>
              <a:t>→kokla-</a:t>
            </a:r>
          </a:p>
          <a:p>
            <a:pPr marL="68580" lvl="0" indent="0">
              <a:buNone/>
            </a:pPr>
            <a:r>
              <a:rPr lang="tr-TR" sz="2000" i="1" dirty="0" smtClean="0"/>
              <a:t>oy</a:t>
            </a:r>
            <a:r>
              <a:rPr lang="tr-TR" sz="2000" b="1" i="1" dirty="0" smtClean="0">
                <a:solidFill>
                  <a:srgbClr val="FF0000"/>
                </a:solidFill>
              </a:rPr>
              <a:t>u</a:t>
            </a:r>
            <a:r>
              <a:rPr lang="tr-TR" sz="2000" i="1" dirty="0" smtClean="0"/>
              <a:t>n-a-→ oyna-</a:t>
            </a:r>
            <a:endParaRPr lang="tr-TR" sz="2000" i="1" dirty="0"/>
          </a:p>
          <a:p>
            <a:pPr marL="68580" lvl="0" indent="0">
              <a:buNone/>
            </a:pPr>
            <a:r>
              <a:rPr lang="tr-TR" sz="2000" i="1" dirty="0" smtClean="0"/>
              <a:t>uy</a:t>
            </a:r>
            <a:r>
              <a:rPr lang="tr-TR" sz="2000" b="1" i="1" dirty="0" smtClean="0">
                <a:solidFill>
                  <a:srgbClr val="FF0000"/>
                </a:solidFill>
              </a:rPr>
              <a:t>u</a:t>
            </a:r>
            <a:r>
              <a:rPr lang="tr-TR" sz="2000" i="1" dirty="0" smtClean="0"/>
              <a:t>-</a:t>
            </a:r>
            <a:r>
              <a:rPr lang="tr-TR" sz="2000" i="1" dirty="0" err="1" smtClean="0"/>
              <a:t>ku</a:t>
            </a:r>
            <a:r>
              <a:rPr lang="tr-TR" sz="2000" i="1" dirty="0" smtClean="0"/>
              <a:t>-→</a:t>
            </a:r>
            <a:r>
              <a:rPr lang="tr-TR" sz="2000" i="1" dirty="0"/>
              <a:t>uyku</a:t>
            </a:r>
          </a:p>
          <a:p>
            <a:pPr marL="68580" lvl="0" indent="0">
              <a:buNone/>
            </a:pPr>
            <a:r>
              <a:rPr lang="tr-TR" sz="2000" i="1" dirty="0"/>
              <a:t>sar</a:t>
            </a:r>
            <a:r>
              <a:rPr lang="tr-TR" sz="2000" b="1" i="1" dirty="0">
                <a:solidFill>
                  <a:srgbClr val="FF0000"/>
                </a:solidFill>
              </a:rPr>
              <a:t>ı</a:t>
            </a:r>
            <a:r>
              <a:rPr lang="tr-TR" sz="2000" i="1" dirty="0"/>
              <a:t>-ar-→</a:t>
            </a:r>
            <a:r>
              <a:rPr lang="tr-TR" sz="2000" i="1" dirty="0" smtClean="0"/>
              <a:t>sarar vb.</a:t>
            </a:r>
            <a:endParaRPr lang="tr-TR" sz="2000" b="1" dirty="0"/>
          </a:p>
          <a:p>
            <a:pPr marL="68580" indent="0">
              <a:buNone/>
            </a:pP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45601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00108"/>
            <a:ext cx="7560840" cy="5165196"/>
          </a:xfrm>
        </p:spPr>
        <p:txBody>
          <a:bodyPr/>
          <a:lstStyle/>
          <a:p>
            <a:pPr lvl="0"/>
            <a:r>
              <a:rPr lang="tr-TR" b="1" dirty="0"/>
              <a:t>Bazı birleşik kelimelerde yan yana gelen iki ünlüden biri düşer: </a:t>
            </a:r>
          </a:p>
          <a:p>
            <a:pPr marL="68580" lvl="0" indent="0">
              <a:buNone/>
            </a:pPr>
            <a:r>
              <a:rPr lang="tr-TR" i="1" dirty="0"/>
              <a:t>cuma-ertesi → </a:t>
            </a:r>
            <a:r>
              <a:rPr lang="tr-TR" i="1" dirty="0" smtClean="0"/>
              <a:t>cumartesi</a:t>
            </a:r>
          </a:p>
          <a:p>
            <a:pPr marL="68580" lvl="0" indent="0">
              <a:buNone/>
            </a:pPr>
            <a:r>
              <a:rPr lang="tr-TR" i="1" dirty="0" smtClean="0"/>
              <a:t>sütlü-aş </a:t>
            </a:r>
            <a:r>
              <a:rPr lang="tr-TR" i="1" dirty="0"/>
              <a:t>→ sütlaç</a:t>
            </a:r>
          </a:p>
          <a:p>
            <a:pPr marL="68580" lvl="0" indent="0">
              <a:buNone/>
            </a:pPr>
            <a:r>
              <a:rPr lang="tr-TR" i="1" dirty="0"/>
              <a:t>güllü-aş → güllaç</a:t>
            </a:r>
          </a:p>
          <a:p>
            <a:pPr marL="68580" lvl="0" indent="0">
              <a:buNone/>
            </a:pPr>
            <a:r>
              <a:rPr lang="tr-TR" i="1" dirty="0"/>
              <a:t>kahve-altı → kahvaltı</a:t>
            </a:r>
          </a:p>
          <a:p>
            <a:pPr marL="68580" lvl="0" indent="0">
              <a:buNone/>
            </a:pPr>
            <a:r>
              <a:rPr lang="tr-TR" i="1" dirty="0"/>
              <a:t>ne-için → niçin</a:t>
            </a:r>
          </a:p>
          <a:p>
            <a:pPr marL="68580" lvl="0" indent="0">
              <a:buNone/>
            </a:pPr>
            <a:r>
              <a:rPr lang="tr-TR" i="1" dirty="0"/>
              <a:t>ne-asıl → </a:t>
            </a:r>
            <a:r>
              <a:rPr lang="tr-TR" i="1" dirty="0" smtClean="0"/>
              <a:t>nasıl vb.</a:t>
            </a:r>
            <a:endParaRPr lang="tr-TR" i="1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85429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b="1" dirty="0"/>
              <a:t>Kimi şiirlerdeyse ölçüye uydurmak için bazı sesler düşürülür ve </a:t>
            </a:r>
            <a:r>
              <a:rPr lang="tr-TR" b="1" dirty="0" smtClean="0"/>
              <a:t>düşen seslerin yerine </a:t>
            </a:r>
            <a:r>
              <a:rPr lang="tr-TR" b="1" dirty="0" smtClean="0"/>
              <a:t>kesme </a:t>
            </a:r>
            <a:r>
              <a:rPr lang="tr-TR" b="1" dirty="0"/>
              <a:t>işareti konur: </a:t>
            </a:r>
          </a:p>
          <a:p>
            <a:pPr marL="68580" lvl="0" indent="0">
              <a:buNone/>
            </a:pPr>
            <a:r>
              <a:rPr lang="tr-TR" i="1" dirty="0" err="1"/>
              <a:t>Karac’oğlan</a:t>
            </a:r>
            <a:r>
              <a:rPr lang="tr-TR" i="1" dirty="0"/>
              <a:t>, </a:t>
            </a:r>
            <a:r>
              <a:rPr lang="tr-TR" i="1" dirty="0" err="1"/>
              <a:t>n’eylersin</a:t>
            </a:r>
            <a:r>
              <a:rPr lang="tr-TR" i="1" dirty="0"/>
              <a:t>, </a:t>
            </a:r>
            <a:r>
              <a:rPr lang="tr-TR" i="1" dirty="0" err="1" smtClean="0"/>
              <a:t>n’eyleyim</a:t>
            </a:r>
            <a:r>
              <a:rPr lang="tr-TR" i="1" dirty="0" smtClean="0"/>
              <a:t> vb.</a:t>
            </a:r>
            <a:endParaRPr lang="tr-TR" dirty="0"/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899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560840" cy="378280"/>
          </a:xfrm>
        </p:spPr>
        <p:txBody>
          <a:bodyPr>
            <a:normAutofit fontScale="90000"/>
          </a:bodyPr>
          <a:lstStyle/>
          <a:p>
            <a:r>
              <a:rPr lang="tr-TR" sz="3200" b="1" dirty="0"/>
              <a:t>SES OLAYLARI / ÜNLÜ DÜŞMESİ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584" y="1071546"/>
            <a:ext cx="7560840" cy="5093758"/>
          </a:xfrm>
        </p:spPr>
        <p:txBody>
          <a:bodyPr>
            <a:normAutofit/>
          </a:bodyPr>
          <a:lstStyle/>
          <a:p>
            <a:pPr lvl="0"/>
            <a:r>
              <a:rPr lang="tr-TR" sz="2200" b="1" dirty="0"/>
              <a:t>Bazı durumlardaysa iki ünlü yan yana gelmediği </a:t>
            </a:r>
            <a:r>
              <a:rPr lang="tr-TR" sz="2200" b="1" dirty="0" smtClean="0"/>
              <a:t>hâlde </a:t>
            </a:r>
            <a:r>
              <a:rPr lang="tr-TR" sz="2200" b="1" dirty="0"/>
              <a:t>ünlünün düştüğü görülür</a:t>
            </a:r>
            <a:r>
              <a:rPr lang="tr-TR" sz="2200" b="1" dirty="0" smtClean="0"/>
              <a:t>. Buna </a:t>
            </a:r>
            <a:r>
              <a:rPr lang="tr-TR" sz="2200" b="1" dirty="0"/>
              <a:t>“ünlü aşınması” denir: </a:t>
            </a:r>
          </a:p>
          <a:p>
            <a:pPr marL="68580" lvl="0" indent="0">
              <a:buNone/>
            </a:pPr>
            <a:r>
              <a:rPr lang="tr-TR" sz="2200" i="1" dirty="0" err="1"/>
              <a:t>Ner</a:t>
            </a:r>
            <a:r>
              <a:rPr lang="tr-TR" sz="2200" b="1" i="1" dirty="0" err="1">
                <a:solidFill>
                  <a:srgbClr val="FF0000"/>
                </a:solidFill>
              </a:rPr>
              <a:t>e</a:t>
            </a:r>
            <a:r>
              <a:rPr lang="tr-TR" sz="2200" i="1" dirty="0" err="1"/>
              <a:t>-de→nerde</a:t>
            </a:r>
            <a:endParaRPr lang="tr-TR" sz="2200" i="1" dirty="0"/>
          </a:p>
          <a:p>
            <a:pPr marL="68580" lvl="0" indent="0">
              <a:buNone/>
            </a:pPr>
            <a:r>
              <a:rPr lang="tr-TR" sz="2200" i="1" dirty="0"/>
              <a:t>or</a:t>
            </a:r>
            <a:r>
              <a:rPr lang="tr-TR" sz="2200" b="1" i="1" dirty="0">
                <a:solidFill>
                  <a:srgbClr val="FF0000"/>
                </a:solidFill>
              </a:rPr>
              <a:t>a</a:t>
            </a:r>
            <a:r>
              <a:rPr lang="tr-TR" sz="2200" i="1" dirty="0"/>
              <a:t>-dan→ </a:t>
            </a:r>
            <a:r>
              <a:rPr lang="tr-TR" sz="2200" i="1" dirty="0" err="1"/>
              <a:t>ordan</a:t>
            </a:r>
            <a:endParaRPr lang="tr-TR" sz="2200" i="1" dirty="0"/>
          </a:p>
          <a:p>
            <a:pPr marL="68580" lvl="0" indent="0">
              <a:buNone/>
            </a:pPr>
            <a:r>
              <a:rPr lang="tr-TR" sz="2200" i="1" dirty="0" err="1"/>
              <a:t>bur</a:t>
            </a:r>
            <a:r>
              <a:rPr lang="tr-TR" sz="2200" b="1" i="1" dirty="0" err="1">
                <a:solidFill>
                  <a:srgbClr val="FF0000"/>
                </a:solidFill>
              </a:rPr>
              <a:t>a</a:t>
            </a:r>
            <a:r>
              <a:rPr lang="tr-TR" sz="2200" i="1" dirty="0" err="1"/>
              <a:t>-da→burda</a:t>
            </a:r>
            <a:endParaRPr lang="tr-TR" sz="2200" i="1" dirty="0"/>
          </a:p>
          <a:p>
            <a:pPr marL="68580" lvl="0" indent="0">
              <a:buNone/>
            </a:pPr>
            <a:r>
              <a:rPr lang="tr-TR" sz="2200" i="1" dirty="0"/>
              <a:t>içer</a:t>
            </a:r>
            <a:r>
              <a:rPr lang="tr-TR" sz="2200" b="1" i="1" dirty="0">
                <a:solidFill>
                  <a:srgbClr val="FF0000"/>
                </a:solidFill>
              </a:rPr>
              <a:t>i</a:t>
            </a:r>
            <a:r>
              <a:rPr lang="tr-TR" sz="2200" i="1" dirty="0">
                <a:solidFill>
                  <a:schemeClr val="tx1"/>
                </a:solidFill>
              </a:rPr>
              <a:t>-</a:t>
            </a:r>
            <a:r>
              <a:rPr lang="tr-TR" sz="2200" i="1" dirty="0"/>
              <a:t>de→</a:t>
            </a:r>
            <a:r>
              <a:rPr lang="tr-TR" sz="2200" i="1" dirty="0" smtClean="0"/>
              <a:t>içerde vb.</a:t>
            </a:r>
            <a:endParaRPr lang="tr-TR" sz="22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TÜRK DİLİ I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Çukurova Üniversitesi Türk Dili Bölümü</a:t>
            </a:r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32E9B-782C-495C-8D4F-D85C593FAEB2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94228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Doğ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E90C0782D2B124E8B56F6681AC54098" ma:contentTypeVersion="0" ma:contentTypeDescription="Yeni belge oluşturun." ma:contentTypeScope="" ma:versionID="82e614a504432f7cb45c58b6b619f5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a2fbe66a6f6f184fc86b4e9f7506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3B4EB6-7E6C-46FA-A32D-901A014578A8}"/>
</file>

<file path=customXml/itemProps2.xml><?xml version="1.0" encoding="utf-8"?>
<ds:datastoreItem xmlns:ds="http://schemas.openxmlformats.org/officeDocument/2006/customXml" ds:itemID="{AA01D787-E794-4720-8F01-9D9A0FDAA99C}"/>
</file>

<file path=customXml/itemProps3.xml><?xml version="1.0" encoding="utf-8"?>
<ds:datastoreItem xmlns:ds="http://schemas.openxmlformats.org/officeDocument/2006/customXml" ds:itemID="{EFE2B1F5-37B8-4127-A96B-F9FA6C11E5B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2075</Words>
  <Application>Microsoft Office PowerPoint</Application>
  <PresentationFormat>Ekran Gösterisi (4:3)</PresentationFormat>
  <Paragraphs>415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7" baseType="lpstr">
      <vt:lpstr>Austin</vt:lpstr>
      <vt:lpstr>Türk Dili I</vt:lpstr>
      <vt:lpstr>SES OLAYLARI / ÜNSÜZ DÜŞMESİ</vt:lpstr>
      <vt:lpstr>SES OLAYLARI / ÜNSÜZ DÜŞMESİ</vt:lpstr>
      <vt:lpstr>SES OLAYLARI / ÜNLÜ DÜŞMESİ</vt:lpstr>
      <vt:lpstr>SES OLAYLARI / ÜNLÜ DÜŞMESİ</vt:lpstr>
      <vt:lpstr>SES OLAYLARI / ÜNLÜ DÜŞMESİ</vt:lpstr>
      <vt:lpstr>SES OLAYLARI / ÜNLÜ DÜŞMESİ</vt:lpstr>
      <vt:lpstr>SES OLAYLARI / ÜNLÜ DÜŞMESİ</vt:lpstr>
      <vt:lpstr>SES OLAYLARI / ÜNLÜ DÜŞMESİ</vt:lpstr>
      <vt:lpstr>SES OLAYLARI / ÜNSÜZ YUMUŞAMASI</vt:lpstr>
      <vt:lpstr>SES OLAYLARI / ÜNSÜZ YUMUŞAMASI</vt:lpstr>
      <vt:lpstr>SES OLAYLARI / ÜNSÜZ YUMUŞAMASI</vt:lpstr>
      <vt:lpstr>SES OLAYLARI / ÜNSÜZ YUMUŞAMASI</vt:lpstr>
      <vt:lpstr>SES OLAYLARI / ÜNSÜZ YUMUŞAMASI</vt:lpstr>
      <vt:lpstr>SES OLAYLARI / ÜNSÜZ YUMUŞAMASI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  <vt:lpstr>SES OLAYLARI / ÜNSÜZ BENZEŞMESİ (SERTLEŞMESİ)</vt:lpstr>
      <vt:lpstr>SES OLAYLARI / ÜNSÜZ BENZEŞMESİ (SERTLEŞMESİ)</vt:lpstr>
      <vt:lpstr>SES OLAYLARI / ÜNSÜZ BENZEŞMESİ (-nb- / -mb- Değişimi) </vt:lpstr>
      <vt:lpstr>SES OLAYLARI / ÜNSÜZ BENZEŞMESİ (-nb- / -mb- Değişimi)</vt:lpstr>
      <vt:lpstr>SES OLAYLARI / ÜNSÜZ BENZEŞMESİ (-nb- / -mb- Değişimi)</vt:lpstr>
      <vt:lpstr>SES OLAYLARI / ÜNSÜZ TÜREMESİ</vt:lpstr>
      <vt:lpstr>SES OLAYLARI / ÜNSÜZ TÜREMESİ</vt:lpstr>
      <vt:lpstr>SES OLAYLARI / ÜNSÜZ TÜREMESİ</vt:lpstr>
      <vt:lpstr>SES OLAYLARI / ÜNSÜZ TÜREMESİ</vt:lpstr>
      <vt:lpstr>SES OLAYLARI / ÜNSÜZ TÜREMESİ</vt:lpstr>
      <vt:lpstr>SES OLAYLARI / ÜNLÜ TÜREMESİ</vt:lpstr>
      <vt:lpstr>SES OLAYLARI / ÜNLÜ TÜREMESİ</vt:lpstr>
      <vt:lpstr>SES OLAYLARI / ÜNLÜ TÜREMESİ</vt:lpstr>
      <vt:lpstr>SES OLAYLARI / ÜNLÜ TÜREMESİ</vt:lpstr>
      <vt:lpstr>SES OLAYLARI / ÜNLÜ TÜREMESİ</vt:lpstr>
      <vt:lpstr>SES OLAYLARI / ÜNLÜ TÜREMESİ</vt:lpstr>
      <vt:lpstr>SES OLAYLARI / ÜNLÜ TÜREMESİ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  <vt:lpstr>SES OLAYLARI / ÖRNEK SORULAR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Esin Ünal</dc:creator>
  <cp:lastModifiedBy>ADMIN</cp:lastModifiedBy>
  <cp:revision>220</cp:revision>
  <dcterms:created xsi:type="dcterms:W3CDTF">2012-06-19T12:58:15Z</dcterms:created>
  <dcterms:modified xsi:type="dcterms:W3CDTF">2022-10-30T16:44:13Z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0x010100AE90C0782D2B124E8B56F6681AC54098</vt:lpwstr>
  </property>
</Properties>
</file>