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2" r:id="rId2"/>
    <p:sldId id="353" r:id="rId3"/>
    <p:sldId id="354" r:id="rId4"/>
    <p:sldId id="355" r:id="rId5"/>
    <p:sldId id="356" r:id="rId6"/>
    <p:sldId id="256" r:id="rId7"/>
    <p:sldId id="257" r:id="rId8"/>
    <p:sldId id="357" r:id="rId9"/>
    <p:sldId id="358" r:id="rId10"/>
    <p:sldId id="359" r:id="rId11"/>
    <p:sldId id="323" r:id="rId12"/>
    <p:sldId id="322" r:id="rId13"/>
    <p:sldId id="333" r:id="rId14"/>
    <p:sldId id="332" r:id="rId15"/>
    <p:sldId id="331" r:id="rId16"/>
    <p:sldId id="330" r:id="rId17"/>
    <p:sldId id="365" r:id="rId18"/>
    <p:sldId id="366" r:id="rId19"/>
    <p:sldId id="367" r:id="rId20"/>
    <p:sldId id="360" r:id="rId21"/>
    <p:sldId id="329" r:id="rId22"/>
    <p:sldId id="361" r:id="rId23"/>
    <p:sldId id="362" r:id="rId24"/>
    <p:sldId id="363" r:id="rId25"/>
    <p:sldId id="364" r:id="rId26"/>
    <p:sldId id="337" r:id="rId27"/>
    <p:sldId id="336" r:id="rId28"/>
    <p:sldId id="335" r:id="rId29"/>
    <p:sldId id="347" r:id="rId30"/>
    <p:sldId id="346" r:id="rId31"/>
    <p:sldId id="345" r:id="rId3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-1232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F7ED-0387-4513-A552-749940C42C99}" type="datetimeFigureOut">
              <a:rPr lang="tr-TR" smtClean="0"/>
              <a:t>21.10.24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37E6-B766-4486-901E-88F6BC58C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865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F7ED-0387-4513-A552-749940C42C99}" type="datetimeFigureOut">
              <a:rPr lang="tr-TR" smtClean="0"/>
              <a:t>21.10.24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37E6-B766-4486-901E-88F6BC58C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3572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F7ED-0387-4513-A552-749940C42C99}" type="datetimeFigureOut">
              <a:rPr lang="tr-TR" smtClean="0"/>
              <a:t>21.10.24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37E6-B766-4486-901E-88F6BC58C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316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F7ED-0387-4513-A552-749940C42C99}" type="datetimeFigureOut">
              <a:rPr lang="tr-TR" smtClean="0"/>
              <a:t>21.10.24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37E6-B766-4486-901E-88F6BC58C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838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F7ED-0387-4513-A552-749940C42C99}" type="datetimeFigureOut">
              <a:rPr lang="tr-TR" smtClean="0"/>
              <a:t>21.10.24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37E6-B766-4486-901E-88F6BC58C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542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F7ED-0387-4513-A552-749940C42C99}" type="datetimeFigureOut">
              <a:rPr lang="tr-TR" smtClean="0"/>
              <a:t>21.10.24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37E6-B766-4486-901E-88F6BC58C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4815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F7ED-0387-4513-A552-749940C42C99}" type="datetimeFigureOut">
              <a:rPr lang="tr-TR" smtClean="0"/>
              <a:t>21.10.24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37E6-B766-4486-901E-88F6BC58C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580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F7ED-0387-4513-A552-749940C42C99}" type="datetimeFigureOut">
              <a:rPr lang="tr-TR" smtClean="0"/>
              <a:t>21.10.24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37E6-B766-4486-901E-88F6BC58C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0749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F7ED-0387-4513-A552-749940C42C99}" type="datetimeFigureOut">
              <a:rPr lang="tr-TR" smtClean="0"/>
              <a:t>21.10.24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37E6-B766-4486-901E-88F6BC58C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6394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F7ED-0387-4513-A552-749940C42C99}" type="datetimeFigureOut">
              <a:rPr lang="tr-TR" smtClean="0"/>
              <a:t>21.10.24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37E6-B766-4486-901E-88F6BC58C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8469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F7ED-0387-4513-A552-749940C42C99}" type="datetimeFigureOut">
              <a:rPr lang="tr-TR" smtClean="0"/>
              <a:t>21.10.24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1D37E6-B766-4486-901E-88F6BC58C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4131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8F7ED-0387-4513-A552-749940C42C99}" type="datetimeFigureOut">
              <a:rPr lang="tr-TR" smtClean="0"/>
              <a:t>21.10.24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1D37E6-B766-4486-901E-88F6BC58CE6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0466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tr-TR" sz="4000" b="1" dirty="0" smtClean="0"/>
              <a:t>GİRİŞ</a:t>
            </a:r>
            <a:endParaRPr lang="tr-TR" sz="4000" b="1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Bir bilim, meslek ve sanat dalıyla ilgili özel ve belirli bir kavramı karşılayan kelimeye terim denir. </a:t>
            </a:r>
          </a:p>
          <a:p>
            <a:pPr algn="just"/>
            <a:r>
              <a:rPr lang="tr-TR" dirty="0" smtClean="0"/>
              <a:t>Terimler ve onların kullanımıyla ilgili bilim dalına ise terminoloji (terim bilim) denir.</a:t>
            </a:r>
          </a:p>
          <a:p>
            <a:pPr algn="just"/>
            <a:r>
              <a:rPr lang="tr-TR" dirty="0"/>
              <a:t> </a:t>
            </a:r>
            <a:r>
              <a:rPr lang="tr-TR" smtClean="0"/>
              <a:t>Tıbbi </a:t>
            </a:r>
            <a:r>
              <a:rPr lang="tr-TR" dirty="0" smtClean="0"/>
              <a:t>terminoloji, terim biliminin tıp alanıyla ilgilenen bir dalıdır.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867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 Ek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Ön </a:t>
            </a:r>
            <a:r>
              <a:rPr lang="tr-TR" dirty="0"/>
              <a:t>ek, bir kelimenin veya kökün başına eklenen bir kelime öğesidir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Bununla </a:t>
            </a:r>
            <a:r>
              <a:rPr lang="tr-TR" dirty="0"/>
              <a:t>birlikte, tüm tıbbi terimlerin öneki yoktur. </a:t>
            </a:r>
            <a:endParaRPr lang="tr-TR" dirty="0" smtClean="0"/>
          </a:p>
          <a:p>
            <a:r>
              <a:rPr lang="tr-TR" dirty="0" smtClean="0"/>
              <a:t>Bir </a:t>
            </a:r>
            <a:r>
              <a:rPr lang="tr-TR" dirty="0"/>
              <a:t>ön ek ekleme veya değiştirme, sözcüğün anlamını değiştirir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Ön </a:t>
            </a:r>
            <a:r>
              <a:rPr lang="tr-TR" dirty="0"/>
              <a:t>ekler genellikle bir sayı, saat, konum, yön veya </a:t>
            </a:r>
            <a:r>
              <a:rPr lang="tr-TR" dirty="0" smtClean="0"/>
              <a:t>olumsuz anlamı </a:t>
            </a:r>
            <a:r>
              <a:rPr lang="tr-TR" dirty="0"/>
              <a:t>gösterir.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14621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49149" y="247746"/>
            <a:ext cx="3734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0" u="none" strike="noStrike" baseline="0" dirty="0" smtClean="0">
                <a:latin typeface="Garamond" panose="02020404030301010803" pitchFamily="18" charset="0"/>
              </a:rPr>
              <a:t>Çok sık kullanılan öneklere örnekler</a:t>
            </a:r>
            <a:endParaRPr lang="tr-TR" b="1" dirty="0">
              <a:latin typeface="Garamond" panose="02020404030301010803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185" y="909918"/>
            <a:ext cx="6690910" cy="572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9815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47637"/>
            <a:ext cx="7820025" cy="656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197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700" y="571500"/>
            <a:ext cx="78486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58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462" y="123825"/>
            <a:ext cx="7839075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1062037"/>
            <a:ext cx="78009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91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650" y="2676525"/>
            <a:ext cx="788670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5177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 fontScale="90000"/>
          </a:bodyPr>
          <a:lstStyle/>
          <a:p>
            <a:r>
              <a:rPr lang="tr-TR" dirty="0"/>
              <a:t>Yön Bildiren Ön Ekler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30923"/>
            <a:ext cx="10515600" cy="5372100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Ab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uzakta ab/</a:t>
            </a:r>
            <a:r>
              <a:rPr lang="tr-TR" dirty="0" err="1"/>
              <a:t>düksiyon</a:t>
            </a:r>
            <a:r>
              <a:rPr lang="tr-TR" dirty="0"/>
              <a:t>: bir </a:t>
            </a:r>
            <a:r>
              <a:rPr lang="tr-TR" dirty="0" err="1"/>
              <a:t>uzuvun</a:t>
            </a:r>
            <a:r>
              <a:rPr lang="tr-TR" dirty="0"/>
              <a:t> vücudun dışına doğru hareketi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Ad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e karşı ad/</a:t>
            </a:r>
            <a:r>
              <a:rPr lang="tr-TR" dirty="0" err="1"/>
              <a:t>düksiyon</a:t>
            </a:r>
            <a:r>
              <a:rPr lang="tr-TR" dirty="0"/>
              <a:t>: bir </a:t>
            </a:r>
            <a:r>
              <a:rPr lang="tr-TR" dirty="0" err="1"/>
              <a:t>uzuvun</a:t>
            </a:r>
            <a:r>
              <a:rPr lang="tr-TR" dirty="0"/>
              <a:t> vücuda doğru hareketi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Sirkum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etrafında, çevresinde ren: böbrek </a:t>
            </a:r>
            <a:r>
              <a:rPr lang="tr-TR" dirty="0" err="1"/>
              <a:t>sirkum</a:t>
            </a:r>
            <a:r>
              <a:rPr lang="tr-TR" dirty="0"/>
              <a:t>/ren/al: böbrek çevresiyle ilgili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Peri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</a:t>
            </a:r>
            <a:r>
              <a:rPr lang="tr-TR" dirty="0" err="1"/>
              <a:t>etrafında,çevresinde</a:t>
            </a:r>
            <a:r>
              <a:rPr lang="tr-TR" dirty="0"/>
              <a:t> al: ilgili peri/</a:t>
            </a:r>
            <a:r>
              <a:rPr lang="tr-TR" dirty="0" err="1"/>
              <a:t>odont</a:t>
            </a:r>
            <a:r>
              <a:rPr lang="tr-TR" dirty="0"/>
              <a:t>/al: diş çevresiyle </a:t>
            </a:r>
            <a:r>
              <a:rPr lang="tr-TR" dirty="0" smtClean="0"/>
              <a:t>ilgili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Dia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yoluyla, içinden, re: boşaltma, akmak dia/re: ishal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Trans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bir uçtan diğer uca, yoluyla, içinden, trans/</a:t>
            </a:r>
            <a:r>
              <a:rPr lang="tr-TR" dirty="0" err="1"/>
              <a:t>vagin</a:t>
            </a:r>
            <a:r>
              <a:rPr lang="tr-TR" dirty="0"/>
              <a:t>/al: </a:t>
            </a:r>
            <a:r>
              <a:rPr lang="tr-TR" dirty="0" err="1"/>
              <a:t>vaginayı</a:t>
            </a:r>
            <a:r>
              <a:rPr lang="tr-TR" dirty="0"/>
              <a:t> bir uçtan diğer uca doğru veya içinden geçmek 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Ekto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dışında, dışa doğru us: ilgili gen: köken, şekillendirme, üretme </a:t>
            </a:r>
            <a:r>
              <a:rPr lang="tr-TR" dirty="0" err="1"/>
              <a:t>ekto</a:t>
            </a:r>
            <a:r>
              <a:rPr lang="tr-TR" dirty="0"/>
              <a:t>/ gen/us: vücut veya bir yapının dışındaki oluşum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Ekzo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 err="1"/>
              <a:t>dışında,dışa</a:t>
            </a:r>
            <a:r>
              <a:rPr lang="tr-TR" dirty="0"/>
              <a:t> doğru </a:t>
            </a:r>
            <a:r>
              <a:rPr lang="tr-TR" dirty="0" err="1"/>
              <a:t>ekzo</a:t>
            </a:r>
            <a:r>
              <a:rPr lang="tr-TR" dirty="0"/>
              <a:t>/</a:t>
            </a:r>
            <a:r>
              <a:rPr lang="tr-TR" dirty="0" err="1"/>
              <a:t>tropya</a:t>
            </a:r>
            <a:r>
              <a:rPr lang="tr-TR" dirty="0"/>
              <a:t>: dışa dönük (bir veya iki gözün)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Ekstra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dışında, dışa doğru </a:t>
            </a:r>
            <a:r>
              <a:rPr lang="tr-TR" dirty="0" err="1"/>
              <a:t>krani</a:t>
            </a:r>
            <a:r>
              <a:rPr lang="tr-TR" dirty="0"/>
              <a:t>: kafatası ekstra/</a:t>
            </a:r>
            <a:r>
              <a:rPr lang="tr-TR" dirty="0" err="1"/>
              <a:t>krani</a:t>
            </a:r>
            <a:r>
              <a:rPr lang="tr-TR" dirty="0"/>
              <a:t>/al: kafatasının dışında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Endo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içeride, içinde, dahilinde </a:t>
            </a:r>
            <a:r>
              <a:rPr lang="tr-TR" dirty="0" err="1"/>
              <a:t>krin</a:t>
            </a:r>
            <a:r>
              <a:rPr lang="tr-TR" dirty="0"/>
              <a:t>: salgılamak </a:t>
            </a:r>
            <a:r>
              <a:rPr lang="tr-TR" dirty="0" err="1"/>
              <a:t>endo</a:t>
            </a:r>
            <a:r>
              <a:rPr lang="tr-TR" dirty="0"/>
              <a:t>/</a:t>
            </a:r>
            <a:r>
              <a:rPr lang="tr-TR" dirty="0" err="1"/>
              <a:t>krin</a:t>
            </a:r>
            <a:r>
              <a:rPr lang="tr-TR" dirty="0"/>
              <a:t>: içeriden salgılamak. Doğrudan kan dolaşımına salgı yapan salgı bezlerine denir.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İntra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içerisine, içeride, içinde, </a:t>
            </a:r>
            <a:r>
              <a:rPr lang="tr-TR" dirty="0" err="1"/>
              <a:t>müskül</a:t>
            </a:r>
            <a:r>
              <a:rPr lang="tr-TR" dirty="0"/>
              <a:t>: kas </a:t>
            </a:r>
            <a:r>
              <a:rPr lang="tr-TR" dirty="0" err="1"/>
              <a:t>intra</a:t>
            </a:r>
            <a:r>
              <a:rPr lang="tr-TR" dirty="0"/>
              <a:t>/</a:t>
            </a:r>
            <a:r>
              <a:rPr lang="tr-TR" dirty="0" err="1"/>
              <a:t>müskül</a:t>
            </a:r>
            <a:r>
              <a:rPr lang="tr-TR" dirty="0"/>
              <a:t>/er: kas içerisine </a:t>
            </a:r>
            <a:endParaRPr lang="tr-TR" dirty="0" smtClean="0"/>
          </a:p>
          <a:p>
            <a:r>
              <a:rPr lang="tr-TR" dirty="0">
                <a:solidFill>
                  <a:srgbClr val="FF0000"/>
                </a:solidFill>
              </a:rPr>
              <a:t>Para:</a:t>
            </a:r>
            <a:r>
              <a:rPr lang="tr-TR" dirty="0"/>
              <a:t> yakında, yanında, ötesinde nas: burun para/nas/al: burnun yanında, yakınında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Süper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üst, yukarıda süper/</a:t>
            </a:r>
            <a:r>
              <a:rPr lang="tr-TR" dirty="0" err="1"/>
              <a:t>ior</a:t>
            </a:r>
            <a:r>
              <a:rPr lang="tr-TR" dirty="0"/>
              <a:t>: bir yapının üst kısmıyla ilgili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Supra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yukarıdaki, aşırı, üst ren: böbrek </a:t>
            </a:r>
            <a:r>
              <a:rPr lang="tr-TR" dirty="0" err="1"/>
              <a:t>supra</a:t>
            </a:r>
            <a:r>
              <a:rPr lang="tr-TR" dirty="0"/>
              <a:t>/ren/al: böbreğin üzerindeki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Ultra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aşırı, ötesi son: ses </a:t>
            </a:r>
            <a:r>
              <a:rPr lang="tr-TR" dirty="0" err="1"/>
              <a:t>ik</a:t>
            </a:r>
            <a:r>
              <a:rPr lang="tr-TR" dirty="0"/>
              <a:t>: ilgili ultra/son/</a:t>
            </a:r>
            <a:r>
              <a:rPr lang="tr-TR" dirty="0" err="1"/>
              <a:t>ik</a:t>
            </a:r>
            <a:r>
              <a:rPr lang="tr-TR" dirty="0"/>
              <a:t>: </a:t>
            </a:r>
            <a:r>
              <a:rPr lang="tr-TR" dirty="0" err="1"/>
              <a:t>sesötesi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80172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421"/>
          </a:xfrm>
        </p:spPr>
        <p:txBody>
          <a:bodyPr/>
          <a:lstStyle/>
          <a:p>
            <a:r>
              <a:rPr lang="tr-TR" dirty="0"/>
              <a:t>Sayı ve Ölçü Bildiren Ön Ekler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389186"/>
            <a:ext cx="10515600" cy="5064368"/>
          </a:xfrm>
        </p:spPr>
        <p:txBody>
          <a:bodyPr>
            <a:normAutofit fontScale="62500" lnSpcReduction="20000"/>
          </a:bodyPr>
          <a:lstStyle/>
          <a:p>
            <a:r>
              <a:rPr lang="tr-TR" dirty="0" err="1" smtClean="0">
                <a:solidFill>
                  <a:srgbClr val="FF0000"/>
                </a:solidFill>
              </a:rPr>
              <a:t>Bi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iki </a:t>
            </a:r>
            <a:r>
              <a:rPr lang="tr-TR" dirty="0" err="1"/>
              <a:t>later</a:t>
            </a:r>
            <a:r>
              <a:rPr lang="tr-TR" dirty="0"/>
              <a:t>: taraf, </a:t>
            </a:r>
            <a:r>
              <a:rPr lang="tr-TR" dirty="0" err="1"/>
              <a:t>yan,kenar</a:t>
            </a:r>
            <a:r>
              <a:rPr lang="tr-TR" dirty="0"/>
              <a:t>, al: ilgili </a:t>
            </a:r>
            <a:r>
              <a:rPr lang="tr-TR" dirty="0" err="1"/>
              <a:t>bi</a:t>
            </a:r>
            <a:r>
              <a:rPr lang="tr-TR" dirty="0"/>
              <a:t>/</a:t>
            </a:r>
            <a:r>
              <a:rPr lang="tr-TR" dirty="0" err="1"/>
              <a:t>later</a:t>
            </a:r>
            <a:r>
              <a:rPr lang="tr-TR" dirty="0"/>
              <a:t>/al: iki tarafla ilgili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Dipl</a:t>
            </a:r>
            <a:r>
              <a:rPr lang="tr-TR" dirty="0"/>
              <a:t>: çift </a:t>
            </a:r>
            <a:r>
              <a:rPr lang="tr-TR" dirty="0" err="1"/>
              <a:t>opia</a:t>
            </a:r>
            <a:r>
              <a:rPr lang="tr-TR" dirty="0"/>
              <a:t>: görme </a:t>
            </a:r>
            <a:r>
              <a:rPr lang="tr-TR" dirty="0" err="1"/>
              <a:t>dipl</a:t>
            </a:r>
            <a:r>
              <a:rPr lang="tr-TR" dirty="0"/>
              <a:t>/</a:t>
            </a:r>
            <a:r>
              <a:rPr lang="tr-TR" dirty="0" err="1"/>
              <a:t>opia</a:t>
            </a:r>
            <a:r>
              <a:rPr lang="tr-TR" dirty="0"/>
              <a:t>: çift görme </a:t>
            </a:r>
            <a:r>
              <a:rPr lang="tr-TR" dirty="0" err="1"/>
              <a:t>Diplo</a:t>
            </a:r>
            <a:r>
              <a:rPr lang="tr-TR" dirty="0"/>
              <a:t>: çift </a:t>
            </a:r>
            <a:r>
              <a:rPr lang="tr-TR" dirty="0" err="1"/>
              <a:t>bacteri</a:t>
            </a:r>
            <a:r>
              <a:rPr lang="tr-TR" dirty="0"/>
              <a:t>: bakteri al: ilgili  </a:t>
            </a:r>
            <a:r>
              <a:rPr lang="tr-TR" dirty="0" err="1"/>
              <a:t>diplo</a:t>
            </a:r>
            <a:r>
              <a:rPr lang="tr-TR" dirty="0"/>
              <a:t>/</a:t>
            </a:r>
            <a:r>
              <a:rPr lang="tr-TR" dirty="0" err="1"/>
              <a:t>bacteri</a:t>
            </a:r>
            <a:r>
              <a:rPr lang="tr-TR" dirty="0"/>
              <a:t>/al: çiftler halinde birbirine bağlanmış bakteriler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Hemi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yarı, yarım </a:t>
            </a:r>
            <a:r>
              <a:rPr lang="tr-TR" dirty="0" err="1"/>
              <a:t>pleji</a:t>
            </a:r>
            <a:r>
              <a:rPr lang="tr-TR" dirty="0"/>
              <a:t>: felç </a:t>
            </a:r>
            <a:r>
              <a:rPr lang="tr-TR" dirty="0" err="1"/>
              <a:t>hemi</a:t>
            </a:r>
            <a:r>
              <a:rPr lang="tr-TR" dirty="0"/>
              <a:t>/</a:t>
            </a:r>
            <a:r>
              <a:rPr lang="tr-TR" dirty="0" err="1"/>
              <a:t>pleji</a:t>
            </a:r>
            <a:r>
              <a:rPr lang="tr-TR" dirty="0"/>
              <a:t>: vücudun bir yarısında </a:t>
            </a:r>
            <a:r>
              <a:rPr lang="tr-TR" dirty="0" smtClean="0"/>
              <a:t>felç</a:t>
            </a:r>
          </a:p>
          <a:p>
            <a:r>
              <a:rPr lang="tr-TR" dirty="0" err="1" smtClean="0">
                <a:solidFill>
                  <a:srgbClr val="FF0000"/>
                </a:solidFill>
              </a:rPr>
              <a:t>Hiper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aşırı, normalin üstünde emi: kan durumu </a:t>
            </a:r>
            <a:r>
              <a:rPr lang="tr-TR" dirty="0" err="1"/>
              <a:t>hiper</a:t>
            </a:r>
            <a:r>
              <a:rPr lang="tr-TR" dirty="0"/>
              <a:t>/</a:t>
            </a:r>
            <a:r>
              <a:rPr lang="tr-TR" dirty="0" err="1"/>
              <a:t>kals</a:t>
            </a:r>
            <a:r>
              <a:rPr lang="tr-TR" dirty="0"/>
              <a:t>/emi: kandaki kalsiyum seviyesinin aşırı </a:t>
            </a:r>
            <a:r>
              <a:rPr lang="tr-TR" dirty="0" smtClean="0"/>
              <a:t>olması</a:t>
            </a:r>
          </a:p>
          <a:p>
            <a:r>
              <a:rPr lang="tr-TR" dirty="0">
                <a:solidFill>
                  <a:srgbClr val="FF0000"/>
                </a:solidFill>
              </a:rPr>
              <a:t>Makro:</a:t>
            </a:r>
            <a:r>
              <a:rPr lang="tr-TR" dirty="0"/>
              <a:t> büyük, geniş makro/sit: büyük hücre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Mikro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küçük </a:t>
            </a:r>
            <a:r>
              <a:rPr lang="tr-TR" dirty="0" err="1"/>
              <a:t>skop</a:t>
            </a:r>
            <a:r>
              <a:rPr lang="tr-TR" dirty="0"/>
              <a:t>: inceleme aracı mikro/</a:t>
            </a:r>
            <a:r>
              <a:rPr lang="tr-TR" dirty="0" err="1"/>
              <a:t>skop</a:t>
            </a:r>
            <a:r>
              <a:rPr lang="tr-TR" dirty="0"/>
              <a:t>: küçük nesneleri büyüten araç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Mono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bir, tek mono/terapi: tek tedavi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Uni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bir, tek </a:t>
            </a:r>
            <a:r>
              <a:rPr lang="tr-TR" dirty="0" err="1"/>
              <a:t>uni</a:t>
            </a:r>
            <a:r>
              <a:rPr lang="tr-TR" dirty="0"/>
              <a:t>/</a:t>
            </a:r>
            <a:r>
              <a:rPr lang="tr-TR" dirty="0" err="1"/>
              <a:t>nükle</a:t>
            </a:r>
            <a:r>
              <a:rPr lang="tr-TR" dirty="0"/>
              <a:t>/er: tek hücreli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Multi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çok, fazla </a:t>
            </a:r>
            <a:r>
              <a:rPr lang="tr-TR" dirty="0" err="1"/>
              <a:t>gravida</a:t>
            </a:r>
            <a:r>
              <a:rPr lang="tr-TR" dirty="0"/>
              <a:t>: gebe kadın </a:t>
            </a:r>
            <a:r>
              <a:rPr lang="tr-TR" dirty="0" err="1"/>
              <a:t>multi</a:t>
            </a:r>
            <a:r>
              <a:rPr lang="tr-TR" dirty="0"/>
              <a:t>/</a:t>
            </a:r>
            <a:r>
              <a:rPr lang="tr-TR" dirty="0" err="1"/>
              <a:t>gravida</a:t>
            </a:r>
            <a:r>
              <a:rPr lang="tr-TR" dirty="0"/>
              <a:t>: birden fazla gebe kalan kadın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Pan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hepsi, tamamı </a:t>
            </a:r>
            <a:r>
              <a:rPr lang="tr-TR" dirty="0" err="1"/>
              <a:t>pan</a:t>
            </a:r>
            <a:r>
              <a:rPr lang="tr-TR" dirty="0"/>
              <a:t>/</a:t>
            </a:r>
            <a:r>
              <a:rPr lang="tr-TR" dirty="0" err="1"/>
              <a:t>sitopeni</a:t>
            </a:r>
            <a:r>
              <a:rPr lang="tr-TR" dirty="0"/>
              <a:t>: kan hücrelerinde tümünde azalma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Poli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çok, fazla fobi: korku </a:t>
            </a:r>
            <a:r>
              <a:rPr lang="tr-TR" dirty="0" err="1"/>
              <a:t>poli</a:t>
            </a:r>
            <a:r>
              <a:rPr lang="tr-TR" dirty="0"/>
              <a:t>/fobi: birçok şeye karşı korku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Primi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ilk, birinci </a:t>
            </a:r>
            <a:r>
              <a:rPr lang="tr-TR" dirty="0" err="1"/>
              <a:t>gravida</a:t>
            </a:r>
            <a:r>
              <a:rPr lang="tr-TR" dirty="0"/>
              <a:t>: gebe kadın primi/</a:t>
            </a:r>
            <a:r>
              <a:rPr lang="tr-TR" dirty="0" err="1"/>
              <a:t>gravida</a:t>
            </a:r>
            <a:r>
              <a:rPr lang="tr-TR" dirty="0"/>
              <a:t>: ilk hamileliğindeki kadın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Kuadri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dört </a:t>
            </a:r>
            <a:r>
              <a:rPr lang="tr-TR" dirty="0" err="1"/>
              <a:t>pleji</a:t>
            </a:r>
            <a:r>
              <a:rPr lang="tr-TR" dirty="0"/>
              <a:t>: felç </a:t>
            </a:r>
            <a:r>
              <a:rPr lang="tr-TR" dirty="0" err="1"/>
              <a:t>kuadri</a:t>
            </a:r>
            <a:r>
              <a:rPr lang="tr-TR" dirty="0"/>
              <a:t>/</a:t>
            </a:r>
            <a:r>
              <a:rPr lang="tr-TR" dirty="0" err="1"/>
              <a:t>pleji</a:t>
            </a:r>
            <a:r>
              <a:rPr lang="tr-TR" dirty="0"/>
              <a:t>: dört uzvun felci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Tri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üç </a:t>
            </a:r>
            <a:r>
              <a:rPr lang="tr-TR" dirty="0" err="1"/>
              <a:t>seps</a:t>
            </a:r>
            <a:r>
              <a:rPr lang="tr-TR" dirty="0"/>
              <a:t>: baş </a:t>
            </a:r>
            <a:r>
              <a:rPr lang="tr-TR" dirty="0" err="1"/>
              <a:t>tri</a:t>
            </a:r>
            <a:r>
              <a:rPr lang="tr-TR" dirty="0"/>
              <a:t>/</a:t>
            </a:r>
            <a:r>
              <a:rPr lang="tr-TR" dirty="0" err="1"/>
              <a:t>seps</a:t>
            </a:r>
            <a:r>
              <a:rPr lang="tr-TR" dirty="0"/>
              <a:t>: üç başlı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9433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1160"/>
          </a:xfrm>
        </p:spPr>
        <p:txBody>
          <a:bodyPr>
            <a:normAutofit fontScale="90000"/>
          </a:bodyPr>
          <a:lstStyle/>
          <a:p>
            <a:r>
              <a:rPr lang="tr-TR" dirty="0"/>
              <a:t>Yön Bildiren Ön Ekler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30923"/>
            <a:ext cx="10515600" cy="5372100"/>
          </a:xfrm>
        </p:spPr>
        <p:txBody>
          <a:bodyPr>
            <a:normAutofit fontScale="62500" lnSpcReduction="20000"/>
          </a:bodyPr>
          <a:lstStyle/>
          <a:p>
            <a:r>
              <a:rPr lang="tr-TR" dirty="0" smtClean="0">
                <a:solidFill>
                  <a:srgbClr val="FF0000"/>
                </a:solidFill>
              </a:rPr>
              <a:t>Ab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uzakta ab/</a:t>
            </a:r>
            <a:r>
              <a:rPr lang="tr-TR" dirty="0" err="1"/>
              <a:t>düksiyon</a:t>
            </a:r>
            <a:r>
              <a:rPr lang="tr-TR" dirty="0"/>
              <a:t>: bir </a:t>
            </a:r>
            <a:r>
              <a:rPr lang="tr-TR" dirty="0" err="1"/>
              <a:t>uzuvun</a:t>
            </a:r>
            <a:r>
              <a:rPr lang="tr-TR" dirty="0"/>
              <a:t> vücudun dışına doğru hareketi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Ad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e karşı ad/</a:t>
            </a:r>
            <a:r>
              <a:rPr lang="tr-TR" dirty="0" err="1"/>
              <a:t>düksiyon</a:t>
            </a:r>
            <a:r>
              <a:rPr lang="tr-TR" dirty="0"/>
              <a:t>: bir </a:t>
            </a:r>
            <a:r>
              <a:rPr lang="tr-TR" dirty="0" err="1"/>
              <a:t>uzuvun</a:t>
            </a:r>
            <a:r>
              <a:rPr lang="tr-TR" dirty="0"/>
              <a:t> vücuda doğru hareketi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Sirkum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etrafında, çevresinde ren: böbrek </a:t>
            </a:r>
            <a:r>
              <a:rPr lang="tr-TR" dirty="0" err="1"/>
              <a:t>sirkum</a:t>
            </a:r>
            <a:r>
              <a:rPr lang="tr-TR" dirty="0"/>
              <a:t>/ren/al: böbrek çevresiyle ilgili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Peri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</a:t>
            </a:r>
            <a:r>
              <a:rPr lang="tr-TR" dirty="0" err="1"/>
              <a:t>etrafında,çevresinde</a:t>
            </a:r>
            <a:r>
              <a:rPr lang="tr-TR" dirty="0"/>
              <a:t> al: ilgili peri/</a:t>
            </a:r>
            <a:r>
              <a:rPr lang="tr-TR" dirty="0" err="1"/>
              <a:t>odont</a:t>
            </a:r>
            <a:r>
              <a:rPr lang="tr-TR" dirty="0"/>
              <a:t>/al: diş çevresiyle </a:t>
            </a:r>
            <a:r>
              <a:rPr lang="tr-TR" dirty="0" smtClean="0"/>
              <a:t>ilgili</a:t>
            </a:r>
          </a:p>
          <a:p>
            <a:r>
              <a:rPr lang="tr-TR" dirty="0" smtClean="0">
                <a:solidFill>
                  <a:srgbClr val="FF0000"/>
                </a:solidFill>
              </a:rPr>
              <a:t>Dia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yoluyla, içinden, re: boşaltma, akmak dia/re: ishal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Trans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bir uçtan diğer uca, yoluyla, içinden, trans/</a:t>
            </a:r>
            <a:r>
              <a:rPr lang="tr-TR" dirty="0" err="1"/>
              <a:t>vagin</a:t>
            </a:r>
            <a:r>
              <a:rPr lang="tr-TR" dirty="0"/>
              <a:t>/al: </a:t>
            </a:r>
            <a:r>
              <a:rPr lang="tr-TR" dirty="0" err="1"/>
              <a:t>vaginayı</a:t>
            </a:r>
            <a:r>
              <a:rPr lang="tr-TR" dirty="0"/>
              <a:t> bir uçtan diğer uca doğru veya içinden geçmek 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Ekto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dışında, dışa doğru us: ilgili gen: köken, şekillendirme, üretme </a:t>
            </a:r>
            <a:r>
              <a:rPr lang="tr-TR" dirty="0" err="1"/>
              <a:t>ekto</a:t>
            </a:r>
            <a:r>
              <a:rPr lang="tr-TR" dirty="0"/>
              <a:t>/ gen/us: vücut veya bir yapının dışındaki oluşum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Ekzo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 err="1"/>
              <a:t>dışında,dışa</a:t>
            </a:r>
            <a:r>
              <a:rPr lang="tr-TR" dirty="0"/>
              <a:t> doğru </a:t>
            </a:r>
            <a:r>
              <a:rPr lang="tr-TR" dirty="0" err="1"/>
              <a:t>ekzo</a:t>
            </a:r>
            <a:r>
              <a:rPr lang="tr-TR" dirty="0"/>
              <a:t>/</a:t>
            </a:r>
            <a:r>
              <a:rPr lang="tr-TR" dirty="0" err="1"/>
              <a:t>tropya</a:t>
            </a:r>
            <a:r>
              <a:rPr lang="tr-TR" dirty="0"/>
              <a:t>: dışa dönük (bir veya iki gözün)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Ekstra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dışında, dışa doğru </a:t>
            </a:r>
            <a:r>
              <a:rPr lang="tr-TR" dirty="0" err="1"/>
              <a:t>krani</a:t>
            </a:r>
            <a:r>
              <a:rPr lang="tr-TR" dirty="0"/>
              <a:t>: kafatası ekstra/</a:t>
            </a:r>
            <a:r>
              <a:rPr lang="tr-TR" dirty="0" err="1"/>
              <a:t>krani</a:t>
            </a:r>
            <a:r>
              <a:rPr lang="tr-TR" dirty="0"/>
              <a:t>/al: kafatasının dışında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Endo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içeride, içinde, dahilinde </a:t>
            </a:r>
            <a:r>
              <a:rPr lang="tr-TR" dirty="0" err="1"/>
              <a:t>krin</a:t>
            </a:r>
            <a:r>
              <a:rPr lang="tr-TR" dirty="0"/>
              <a:t>: salgılamak </a:t>
            </a:r>
            <a:r>
              <a:rPr lang="tr-TR" dirty="0" err="1"/>
              <a:t>endo</a:t>
            </a:r>
            <a:r>
              <a:rPr lang="tr-TR" dirty="0"/>
              <a:t>/</a:t>
            </a:r>
            <a:r>
              <a:rPr lang="tr-TR" dirty="0" err="1"/>
              <a:t>krin</a:t>
            </a:r>
            <a:r>
              <a:rPr lang="tr-TR" dirty="0"/>
              <a:t>: içeriden salgılamak. Doğrudan kan dolaşımına salgı yapan salgı bezlerine denir.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İntra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içerisine, içeride, içinde, </a:t>
            </a:r>
            <a:r>
              <a:rPr lang="tr-TR" dirty="0" err="1"/>
              <a:t>müskül</a:t>
            </a:r>
            <a:r>
              <a:rPr lang="tr-TR" dirty="0"/>
              <a:t>: kas </a:t>
            </a:r>
            <a:r>
              <a:rPr lang="tr-TR" dirty="0" err="1"/>
              <a:t>intra</a:t>
            </a:r>
            <a:r>
              <a:rPr lang="tr-TR" dirty="0"/>
              <a:t>/</a:t>
            </a:r>
            <a:r>
              <a:rPr lang="tr-TR" dirty="0" err="1"/>
              <a:t>müskül</a:t>
            </a:r>
            <a:r>
              <a:rPr lang="tr-TR" dirty="0"/>
              <a:t>/er: kas içerisine </a:t>
            </a:r>
            <a:endParaRPr lang="tr-TR" dirty="0" smtClean="0"/>
          </a:p>
          <a:p>
            <a:r>
              <a:rPr lang="tr-TR" dirty="0">
                <a:solidFill>
                  <a:srgbClr val="FF0000"/>
                </a:solidFill>
              </a:rPr>
              <a:t>Para:</a:t>
            </a:r>
            <a:r>
              <a:rPr lang="tr-TR" dirty="0"/>
              <a:t> yakında, yanında, ötesinde nas: burun para/nas/al: burnun yanında, yakınında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Süper</a:t>
            </a:r>
            <a:r>
              <a:rPr lang="tr-TR" dirty="0">
                <a:solidFill>
                  <a:srgbClr val="FF0000"/>
                </a:solidFill>
              </a:rPr>
              <a:t>: </a:t>
            </a:r>
            <a:r>
              <a:rPr lang="tr-TR" dirty="0"/>
              <a:t>üst, yukarıda süper/</a:t>
            </a:r>
            <a:r>
              <a:rPr lang="tr-TR" dirty="0" err="1"/>
              <a:t>ior</a:t>
            </a:r>
            <a:r>
              <a:rPr lang="tr-TR" dirty="0"/>
              <a:t>: bir yapının üst kısmıyla ilgili </a:t>
            </a:r>
            <a:endParaRPr lang="tr-TR" dirty="0" smtClean="0"/>
          </a:p>
          <a:p>
            <a:r>
              <a:rPr lang="tr-TR" dirty="0" err="1" smtClean="0">
                <a:solidFill>
                  <a:srgbClr val="FF0000"/>
                </a:solidFill>
              </a:rPr>
              <a:t>Supra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yukarıdaki, aşırı, üst ren: böbrek </a:t>
            </a:r>
            <a:r>
              <a:rPr lang="tr-TR" dirty="0" err="1"/>
              <a:t>supra</a:t>
            </a:r>
            <a:r>
              <a:rPr lang="tr-TR" dirty="0"/>
              <a:t>/ren/al: böbreğin üzerindeki </a:t>
            </a:r>
            <a:endParaRPr lang="tr-TR" dirty="0" smtClean="0"/>
          </a:p>
          <a:p>
            <a:r>
              <a:rPr lang="tr-TR" dirty="0" smtClean="0">
                <a:solidFill>
                  <a:srgbClr val="FF0000"/>
                </a:solidFill>
              </a:rPr>
              <a:t>Ultra</a:t>
            </a:r>
            <a:r>
              <a:rPr lang="tr-TR" dirty="0">
                <a:solidFill>
                  <a:srgbClr val="FF0000"/>
                </a:solidFill>
              </a:rPr>
              <a:t>:</a:t>
            </a:r>
            <a:r>
              <a:rPr lang="tr-TR" dirty="0"/>
              <a:t> aşırı, ötesi son: ses </a:t>
            </a:r>
            <a:r>
              <a:rPr lang="tr-TR" dirty="0" err="1"/>
              <a:t>ik</a:t>
            </a:r>
            <a:r>
              <a:rPr lang="tr-TR" dirty="0"/>
              <a:t>: ilgili ultra/son/</a:t>
            </a:r>
            <a:r>
              <a:rPr lang="tr-TR" dirty="0" err="1"/>
              <a:t>ik</a:t>
            </a:r>
            <a:r>
              <a:rPr lang="tr-TR" dirty="0"/>
              <a:t>: </a:t>
            </a:r>
            <a:r>
              <a:rPr lang="tr-TR" dirty="0" err="1"/>
              <a:t>sesötesi</a:t>
            </a: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443957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Tıbbi Terminoloji: Tıp alanında kullanılan köken olarak Latince ve Grekçeden kaynaklanan terimler bütünüdür. </a:t>
            </a:r>
          </a:p>
          <a:p>
            <a:pPr algn="just"/>
            <a:r>
              <a:rPr lang="tr-TR" dirty="0" smtClean="0"/>
              <a:t>Tıbbi terminolojinin amacı tüm dünyada sağlık alanında çalışanlar tarafından anlaşılabilir ortak bir tıp dilinin oluşturulmasını sağlamaktır.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835858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 Ek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Son </a:t>
            </a:r>
            <a:r>
              <a:rPr lang="tr-TR" dirty="0"/>
              <a:t>ek, sözcüğün anlamını değiştiren,  kelimenin sonuna yerleştirilen kelime öğesidir. </a:t>
            </a:r>
            <a:endParaRPr lang="tr-TR" dirty="0" smtClean="0"/>
          </a:p>
          <a:p>
            <a:r>
              <a:rPr lang="tr-TR" dirty="0" smtClean="0"/>
              <a:t>Son </a:t>
            </a:r>
            <a:r>
              <a:rPr lang="tr-TR" dirty="0"/>
              <a:t>eki değiştirildiğinde sözcüğün anlamı değişir. </a:t>
            </a:r>
            <a:endParaRPr lang="tr-TR" dirty="0" smtClean="0"/>
          </a:p>
          <a:p>
            <a:r>
              <a:rPr lang="tr-TR" dirty="0" smtClean="0"/>
              <a:t>Tıbbi </a:t>
            </a:r>
            <a:r>
              <a:rPr lang="tr-TR" dirty="0"/>
              <a:t>terminolojide, genellikle sonekler bir patolojiyi (hastalık veya anormallik), belirtiyi, cerrahi ve tanı prosedürünü, konuşmanın bir parçasını tanımlar. </a:t>
            </a:r>
            <a:endParaRPr lang="tr-TR" dirty="0" smtClean="0"/>
          </a:p>
          <a:p>
            <a:r>
              <a:rPr lang="tr-TR" dirty="0" smtClean="0"/>
              <a:t>Son eklerin </a:t>
            </a:r>
            <a:r>
              <a:rPr lang="tr-TR" dirty="0"/>
              <a:t>çoğu Yunan ve Latin sözcüklerden türetilmiştir</a:t>
            </a:r>
            <a:r>
              <a:rPr lang="tr-TR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56433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848401" y="181645"/>
            <a:ext cx="23341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dirty="0">
                <a:latin typeface="Garamond" panose="02020404030301010803" pitchFamily="18" charset="0"/>
              </a:rPr>
              <a:t>S</a:t>
            </a:r>
            <a:r>
              <a:rPr lang="tr-TR" b="1" i="0" u="none" strike="noStrike" baseline="0" dirty="0" smtClean="0">
                <a:latin typeface="Garamond" panose="02020404030301010803" pitchFamily="18" charset="0"/>
              </a:rPr>
              <a:t>onekler için örnekler</a:t>
            </a:r>
            <a:endParaRPr lang="tr-TR" b="1" dirty="0">
              <a:latin typeface="Garamond" panose="02020404030301010803" pitchFamily="18" charset="0"/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026" y="688553"/>
            <a:ext cx="6799982" cy="598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106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Birleşik Formlar (Kaynaştırma ekleri)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</a:t>
            </a:r>
            <a:r>
              <a:rPr lang="tr-TR" dirty="0"/>
              <a:t>sözcük kökü bir sesli harfle birleştirildiğinde, birleşik formlar oluşturulur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Birleşik </a:t>
            </a:r>
            <a:r>
              <a:rPr lang="tr-TR" dirty="0"/>
              <a:t>formlar, tıbbi kelimeleri tamamlamak için ana yapıya eklemiş kelimelerce oluşur. </a:t>
            </a:r>
            <a:endParaRPr lang="tr-TR" dirty="0" smtClean="0"/>
          </a:p>
          <a:p>
            <a:r>
              <a:rPr lang="tr-TR" dirty="0" smtClean="0"/>
              <a:t>Birleştiren </a:t>
            </a:r>
            <a:r>
              <a:rPr lang="tr-TR" dirty="0"/>
              <a:t>sesli harfin kendine özgü bir anlamı yoktur, yalnızca iki kelime öğesinin birbirine bağlanmasını sağlar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Birleştirmek </a:t>
            </a:r>
            <a:r>
              <a:rPr lang="tr-TR" dirty="0"/>
              <a:t>için genellikle o harfi kullanır. </a:t>
            </a:r>
            <a:endParaRPr lang="tr-TR" dirty="0" smtClean="0"/>
          </a:p>
          <a:p>
            <a:r>
              <a:rPr lang="tr-TR" dirty="0" smtClean="0"/>
              <a:t>Nadir </a:t>
            </a:r>
            <a:r>
              <a:rPr lang="tr-TR" dirty="0"/>
              <a:t>olarak  </a:t>
            </a:r>
            <a:r>
              <a:rPr lang="tr-TR" dirty="0" smtClean="0"/>
              <a:t>-a,-e,-i </a:t>
            </a:r>
            <a:r>
              <a:rPr lang="tr-TR" dirty="0"/>
              <a:t>harfleri de kullanılır.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1172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Tıbbi Kelimeyi Tanımlama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 err="1" smtClean="0"/>
              <a:t>Kardiovasküler</a:t>
            </a:r>
            <a:r>
              <a:rPr lang="tr-TR" dirty="0" smtClean="0"/>
              <a:t>’ i </a:t>
            </a:r>
            <a:r>
              <a:rPr lang="tr-TR" dirty="0"/>
              <a:t>3 adımda tanımlayalım</a:t>
            </a:r>
            <a:r>
              <a:rPr lang="tr-TR" dirty="0" smtClean="0"/>
              <a:t>.</a:t>
            </a:r>
          </a:p>
          <a:p>
            <a:pPr marL="0" indent="0">
              <a:buNone/>
            </a:pPr>
            <a:r>
              <a:rPr lang="tr-TR" dirty="0" smtClean="0"/>
              <a:t> </a:t>
            </a:r>
            <a:r>
              <a:rPr lang="tr-TR" dirty="0"/>
              <a:t>1. Kelimenin son parçası veya </a:t>
            </a:r>
            <a:r>
              <a:rPr lang="tr-TR" dirty="0" smtClean="0"/>
              <a:t>son ekini </a:t>
            </a:r>
            <a:r>
              <a:rPr lang="tr-TR" dirty="0"/>
              <a:t>tanımlama.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</a:t>
            </a:r>
            <a:r>
              <a:rPr lang="tr-TR" dirty="0" smtClean="0">
                <a:solidFill>
                  <a:srgbClr val="FF0000"/>
                </a:solidFill>
              </a:rPr>
              <a:t>-</a:t>
            </a:r>
            <a:r>
              <a:rPr lang="tr-TR" dirty="0">
                <a:solidFill>
                  <a:srgbClr val="FF0000"/>
                </a:solidFill>
              </a:rPr>
              <a:t>er</a:t>
            </a:r>
            <a:r>
              <a:rPr lang="tr-TR" dirty="0"/>
              <a:t>: ait, ilgili anlamına gelmektedir.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</a:t>
            </a:r>
          </a:p>
          <a:p>
            <a:pPr marL="0" indent="0">
              <a:buNone/>
            </a:pPr>
            <a:r>
              <a:rPr lang="tr-TR" dirty="0" smtClean="0"/>
              <a:t>2</a:t>
            </a:r>
            <a:r>
              <a:rPr lang="tr-TR" dirty="0"/>
              <a:t>. Kelimenin ilk kısmını tanımlama. (kelime kökü, kombine form olabilir)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-Bu </a:t>
            </a:r>
            <a:r>
              <a:rPr lang="tr-TR" dirty="0"/>
              <a:t>örnekte kalp anlamında </a:t>
            </a:r>
            <a:r>
              <a:rPr lang="tr-TR" dirty="0" err="1">
                <a:solidFill>
                  <a:srgbClr val="FF0000"/>
                </a:solidFill>
              </a:rPr>
              <a:t>kardi</a:t>
            </a:r>
            <a:r>
              <a:rPr lang="tr-TR" dirty="0">
                <a:solidFill>
                  <a:srgbClr val="FF0000"/>
                </a:solidFill>
              </a:rPr>
              <a:t>/o</a:t>
            </a:r>
            <a:r>
              <a:rPr lang="tr-TR" dirty="0"/>
              <a:t>’dur. </a:t>
            </a:r>
            <a:endParaRPr lang="tr-TR" dirty="0" smtClean="0"/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3</a:t>
            </a:r>
            <a:r>
              <a:rPr lang="tr-TR" dirty="0"/>
              <a:t>. Kelimenin orta bölümünü tanımlama.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-Bu </a:t>
            </a:r>
            <a:r>
              <a:rPr lang="tr-TR" dirty="0"/>
              <a:t>örnekte damar anlamına gelen </a:t>
            </a:r>
            <a:r>
              <a:rPr lang="tr-TR" dirty="0" err="1">
                <a:solidFill>
                  <a:srgbClr val="FF0000"/>
                </a:solidFill>
              </a:rPr>
              <a:t>vaskül</a:t>
            </a:r>
            <a:r>
              <a:rPr lang="tr-TR" dirty="0"/>
              <a:t> bulunmaktadır.</a:t>
            </a:r>
          </a:p>
          <a:p>
            <a:pPr marL="0" indent="0">
              <a:buNone/>
            </a:pPr>
            <a:r>
              <a:rPr lang="tr-T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4971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u="sng" dirty="0">
                <a:solidFill>
                  <a:srgbClr val="FF0000"/>
                </a:solidFill>
              </a:rPr>
              <a:t>Kombine Form </a:t>
            </a:r>
            <a:r>
              <a:rPr lang="tr-TR" u="sng" dirty="0" smtClean="0">
                <a:solidFill>
                  <a:srgbClr val="FF0000"/>
                </a:solidFill>
              </a:rPr>
              <a:t>			Orta 			 </a:t>
            </a:r>
            <a:r>
              <a:rPr lang="tr-TR" u="sng" dirty="0">
                <a:solidFill>
                  <a:srgbClr val="FF0000"/>
                </a:solidFill>
              </a:rPr>
              <a:t>Sonek </a:t>
            </a:r>
            <a:r>
              <a:rPr lang="tr-TR" u="sng" dirty="0" smtClean="0"/>
              <a:t>	</a:t>
            </a:r>
          </a:p>
          <a:p>
            <a:pPr marL="0" indent="0">
              <a:buNone/>
            </a:pPr>
            <a:r>
              <a:rPr lang="tr-TR" dirty="0" err="1" smtClean="0"/>
              <a:t>Kardi</a:t>
            </a:r>
            <a:r>
              <a:rPr lang="tr-TR" dirty="0" smtClean="0"/>
              <a:t>/o                                        </a:t>
            </a:r>
            <a:r>
              <a:rPr lang="tr-TR" dirty="0" err="1" smtClean="0"/>
              <a:t>Vaskül</a:t>
            </a:r>
            <a:r>
              <a:rPr lang="tr-TR" dirty="0"/>
              <a:t>/  </a:t>
            </a:r>
            <a:r>
              <a:rPr lang="tr-TR" dirty="0" smtClean="0"/>
              <a:t>                          -</a:t>
            </a:r>
            <a:r>
              <a:rPr lang="tr-TR" dirty="0"/>
              <a:t>er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Kalp                                              Damar                       ait</a:t>
            </a:r>
            <a:r>
              <a:rPr lang="tr-TR" dirty="0"/>
              <a:t>, ilgili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Adım </a:t>
            </a:r>
            <a:r>
              <a:rPr lang="tr-TR" dirty="0"/>
              <a:t>2 </a:t>
            </a:r>
            <a:r>
              <a:rPr lang="tr-TR" dirty="0" smtClean="0"/>
              <a:t>                                        Adım </a:t>
            </a:r>
            <a:r>
              <a:rPr lang="tr-TR" dirty="0"/>
              <a:t>3 </a:t>
            </a:r>
            <a:r>
              <a:rPr lang="tr-TR" dirty="0" smtClean="0"/>
              <a:t>                         </a:t>
            </a:r>
            <a:r>
              <a:rPr lang="tr-TR" dirty="0"/>
              <a:t>Adım </a:t>
            </a:r>
            <a:r>
              <a:rPr lang="tr-TR" dirty="0" smtClean="0"/>
              <a:t>1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dirty="0"/>
              <a:t>Böylece </a:t>
            </a:r>
            <a:r>
              <a:rPr lang="tr-TR" dirty="0" err="1"/>
              <a:t>kardiovasküleri</a:t>
            </a:r>
            <a:r>
              <a:rPr lang="tr-TR" dirty="0"/>
              <a:t> kalp damarla ilgili  şeklinde çeviririz.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734316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838200" y="1222131"/>
            <a:ext cx="10515600" cy="53193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1</a:t>
            </a:r>
            <a:r>
              <a:rPr lang="tr-TR" dirty="0"/>
              <a:t>. Yol: kök      </a:t>
            </a:r>
            <a:r>
              <a:rPr lang="tr-TR" dirty="0" smtClean="0"/>
              <a:t>         +   </a:t>
            </a:r>
            <a:r>
              <a:rPr lang="tr-TR" dirty="0"/>
              <a:t>sonek    = tıbbi kelime anlamı     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      </a:t>
            </a:r>
            <a:r>
              <a:rPr lang="tr-TR" dirty="0" err="1" smtClean="0"/>
              <a:t>enter</a:t>
            </a:r>
            <a:r>
              <a:rPr lang="tr-TR" dirty="0" smtClean="0"/>
              <a:t>             +     </a:t>
            </a:r>
            <a:r>
              <a:rPr lang="tr-TR" dirty="0"/>
              <a:t>- it      </a:t>
            </a:r>
            <a:r>
              <a:rPr lang="tr-TR" dirty="0" smtClean="0"/>
              <a:t>  </a:t>
            </a:r>
            <a:r>
              <a:rPr lang="tr-TR" dirty="0"/>
              <a:t>= </a:t>
            </a:r>
            <a:r>
              <a:rPr lang="tr-TR" dirty="0" err="1"/>
              <a:t>enterit</a:t>
            </a:r>
            <a:r>
              <a:rPr lang="tr-TR" dirty="0"/>
              <a:t>                             </a:t>
            </a:r>
            <a:endParaRPr lang="tr-TR" dirty="0" smtClean="0"/>
          </a:p>
          <a:p>
            <a:pPr marL="0" indent="0">
              <a:buNone/>
            </a:pPr>
            <a:r>
              <a:rPr lang="tr-TR" dirty="0"/>
              <a:t> </a:t>
            </a:r>
            <a:r>
              <a:rPr lang="tr-TR" dirty="0" smtClean="0"/>
              <a:t>         incebağırsak  +  iltihap    </a:t>
            </a:r>
            <a:r>
              <a:rPr lang="tr-TR" dirty="0"/>
              <a:t>= ince bağırsak </a:t>
            </a:r>
            <a:r>
              <a:rPr lang="tr-TR" dirty="0" smtClean="0"/>
              <a:t>iltihabı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2. Yol: Kombine form + </a:t>
            </a:r>
            <a:r>
              <a:rPr lang="tr-TR" dirty="0" smtClean="0"/>
              <a:t>sonek      </a:t>
            </a:r>
            <a:r>
              <a:rPr lang="tr-TR" dirty="0"/>
              <a:t>= tıbbi kelime anlamı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       </a:t>
            </a:r>
            <a:r>
              <a:rPr lang="tr-TR" dirty="0" err="1" smtClean="0"/>
              <a:t>Hepat</a:t>
            </a:r>
            <a:r>
              <a:rPr lang="tr-TR" dirty="0" smtClean="0"/>
              <a:t>/o            +      </a:t>
            </a:r>
            <a:r>
              <a:rPr lang="tr-TR" dirty="0"/>
              <a:t>-sit      =  </a:t>
            </a:r>
            <a:r>
              <a:rPr lang="tr-TR" dirty="0" err="1"/>
              <a:t>hepatosit</a:t>
            </a:r>
            <a:r>
              <a:rPr lang="tr-TR" dirty="0"/>
              <a:t>    </a:t>
            </a:r>
          </a:p>
          <a:p>
            <a:pPr marL="0" indent="0">
              <a:buNone/>
            </a:pPr>
            <a:r>
              <a:rPr lang="tr-TR" dirty="0" smtClean="0"/>
              <a:t>            Karaciğer          +     </a:t>
            </a:r>
            <a:r>
              <a:rPr lang="tr-TR" dirty="0"/>
              <a:t>hücre   =  karaciğer </a:t>
            </a:r>
            <a:r>
              <a:rPr lang="tr-TR" dirty="0" smtClean="0"/>
              <a:t>hücresi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/>
              <a:t>3. Yol: Kombine form + kök  </a:t>
            </a:r>
            <a:r>
              <a:rPr lang="tr-TR" dirty="0" smtClean="0"/>
              <a:t>   +     sonek </a:t>
            </a:r>
            <a:r>
              <a:rPr lang="tr-TR" dirty="0"/>
              <a:t>= </a:t>
            </a:r>
            <a:r>
              <a:rPr lang="tr-TR" dirty="0" smtClean="0"/>
              <a:t>tıbbi </a:t>
            </a:r>
            <a:r>
              <a:rPr lang="tr-TR" dirty="0"/>
              <a:t>kelime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       </a:t>
            </a:r>
            <a:r>
              <a:rPr lang="tr-TR" dirty="0" err="1" smtClean="0"/>
              <a:t>Oste</a:t>
            </a:r>
            <a:r>
              <a:rPr lang="tr-TR" dirty="0" smtClean="0"/>
              <a:t>/o            + </a:t>
            </a:r>
            <a:r>
              <a:rPr lang="tr-TR" dirty="0" err="1"/>
              <a:t>kondr</a:t>
            </a:r>
            <a:r>
              <a:rPr lang="tr-TR" dirty="0"/>
              <a:t> </a:t>
            </a:r>
            <a:r>
              <a:rPr lang="tr-TR" dirty="0" smtClean="0"/>
              <a:t>  +  -it           = </a:t>
            </a:r>
            <a:r>
              <a:rPr lang="tr-TR" dirty="0" err="1"/>
              <a:t>osteokondrit</a:t>
            </a:r>
            <a:r>
              <a:rPr lang="tr-TR" dirty="0"/>
              <a:t>   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            </a:t>
            </a:r>
            <a:r>
              <a:rPr lang="tr-TR" dirty="0"/>
              <a:t>Kemik           </a:t>
            </a:r>
            <a:r>
              <a:rPr lang="tr-TR" dirty="0" smtClean="0"/>
              <a:t>  + kıkırdak                   </a:t>
            </a:r>
            <a:r>
              <a:rPr lang="tr-TR" dirty="0"/>
              <a:t>= </a:t>
            </a:r>
            <a:r>
              <a:rPr lang="tr-TR" dirty="0" smtClean="0"/>
              <a:t>kemik ve kıkırdak </a:t>
            </a:r>
            <a:r>
              <a:rPr lang="tr-TR" dirty="0"/>
              <a:t>iltihabı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45161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0" y="1528762"/>
            <a:ext cx="76962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758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2109787"/>
            <a:ext cx="7353300" cy="26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263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0" y="2081212"/>
            <a:ext cx="67818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410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1366837"/>
            <a:ext cx="34575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559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tr-TR" dirty="0" smtClean="0"/>
              <a:t>Tıp terminoloji dilinin kökeni antik Yunanistan’a kadar  dayanır. </a:t>
            </a:r>
          </a:p>
          <a:p>
            <a:pPr algn="just"/>
            <a:r>
              <a:rPr lang="tr-TR" dirty="0" smtClean="0"/>
              <a:t>İçinde Aristoteles gibi filozofların ve Hipokrat gibi hekimlerin yazıları, bugüne kadar korunmuş birçok hastalık adı vardır. </a:t>
            </a:r>
          </a:p>
          <a:p>
            <a:pPr algn="just"/>
            <a:r>
              <a:rPr lang="tr-TR" dirty="0" smtClean="0"/>
              <a:t>Bu nedenle, bir tıbbi terminoloji Grekçe kaynaklı köklerden oluşan  kelimeler içerir.</a:t>
            </a:r>
          </a:p>
          <a:p>
            <a:pPr algn="just"/>
            <a:r>
              <a:rPr lang="tr-TR" dirty="0" smtClean="0"/>
              <a:t>Roma İmparatorluğu döneminde bile doktorlar kendi ana dillerini kullandılar.</a:t>
            </a:r>
          </a:p>
          <a:p>
            <a:pPr algn="just"/>
            <a:r>
              <a:rPr lang="tr-TR" dirty="0" smtClean="0"/>
              <a:t>Aynı zamanda, Santigrat ve </a:t>
            </a:r>
            <a:r>
              <a:rPr lang="tr-TR" dirty="0" err="1" smtClean="0"/>
              <a:t>Plinius</a:t>
            </a:r>
            <a:r>
              <a:rPr lang="tr-TR" dirty="0" smtClean="0"/>
              <a:t> gibi bazı doktorlar çalışmalarını Latince yayınlamaya başladılar.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095273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kdörtgen 4"/>
          <p:cNvSpPr/>
          <p:nvPr/>
        </p:nvSpPr>
        <p:spPr>
          <a:xfrm>
            <a:off x="724226" y="2136337"/>
            <a:ext cx="1124009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tr-TR" b="1" i="0" u="none" strike="noStrike" baseline="0" dirty="0" smtClean="0">
                <a:latin typeface="Garamond" panose="02020404030301010803" pitchFamily="18" charset="0"/>
              </a:rPr>
              <a:t>EPONİMLER</a:t>
            </a:r>
          </a:p>
          <a:p>
            <a:pPr algn="just"/>
            <a:endParaRPr lang="tr-TR" b="0" i="0" u="none" strike="noStrike" baseline="0" dirty="0" smtClean="0">
              <a:latin typeface="Garamond" panose="02020404030301010803" pitchFamily="18" charset="0"/>
            </a:endParaRPr>
          </a:p>
          <a:p>
            <a:pPr algn="just"/>
            <a:r>
              <a:rPr lang="tr-TR" b="0" i="0" u="none" strike="noStrike" baseline="0" dirty="0" smtClean="0">
                <a:latin typeface="Garamond" panose="02020404030301010803" pitchFamily="18" charset="0"/>
              </a:rPr>
              <a:t>Bir kişi veya yer ile anılan hastalık, belirti, bulgu, cerrahi alet , test veya sendromlar ya da genel terimlerin özel kişi adlarıyla anılmasıdır. Genellikle de o yapıyı bulan ya da üzerinde çalışan kişilerin isim ya da çoğunlukla soy-isimleriyle adlandırılmasıyla oluşturulur. Örneğin; </a:t>
            </a:r>
          </a:p>
          <a:p>
            <a:pPr algn="just"/>
            <a:endParaRPr lang="tr-TR" b="0" i="0" u="none" strike="noStrike" baseline="0" dirty="0" smtClean="0">
              <a:latin typeface="Garamond" panose="02020404030301010803" pitchFamily="18" charset="0"/>
            </a:endParaRPr>
          </a:p>
          <a:p>
            <a:pPr algn="just"/>
            <a:r>
              <a:rPr lang="tr-TR" b="0" i="0" u="none" strike="noStrike" baseline="0" dirty="0" smtClean="0">
                <a:solidFill>
                  <a:srgbClr val="002060"/>
                </a:solidFill>
                <a:latin typeface="Garamond" panose="02020404030301010803" pitchFamily="18" charset="0"/>
              </a:rPr>
              <a:t>APGAR skoru</a:t>
            </a:r>
            <a:r>
              <a:rPr lang="tr-TR" b="0" i="0" u="none" strike="noStrike" baseline="0" dirty="0" smtClean="0">
                <a:latin typeface="Garamond" panose="02020404030301010803" pitchFamily="18" charset="0"/>
              </a:rPr>
              <a:t>: Yeni doğan döneminde 1. ve 5. dakikalarda bebeğin durumunun değerlendirildiği bir</a:t>
            </a:r>
            <a:r>
              <a:rPr lang="tr-TR" b="0" i="0" u="none" strike="noStrike" dirty="0" smtClean="0">
                <a:latin typeface="Garamond" panose="02020404030301010803" pitchFamily="18" charset="0"/>
              </a:rPr>
              <a:t> </a:t>
            </a:r>
            <a:r>
              <a:rPr lang="tr-TR" b="0" i="0" u="none" strike="noStrike" baseline="0" dirty="0" err="1" smtClean="0">
                <a:latin typeface="Garamond" panose="02020404030301010803" pitchFamily="18" charset="0"/>
              </a:rPr>
              <a:t>skorlama</a:t>
            </a:r>
            <a:r>
              <a:rPr lang="tr-TR" b="0" i="0" u="none" strike="noStrike" baseline="0" dirty="0" smtClean="0">
                <a:latin typeface="Garamond" panose="02020404030301010803" pitchFamily="18" charset="0"/>
              </a:rPr>
              <a:t>. Virginia </a:t>
            </a:r>
            <a:r>
              <a:rPr lang="tr-TR" b="0" i="0" u="none" strike="noStrike" baseline="0" dirty="0" err="1" smtClean="0">
                <a:latin typeface="Garamond" panose="02020404030301010803" pitchFamily="18" charset="0"/>
              </a:rPr>
              <a:t>Apgar</a:t>
            </a:r>
            <a:r>
              <a:rPr lang="tr-TR" b="0" i="0" u="none" strike="noStrike" baseline="0" dirty="0" smtClean="0">
                <a:latin typeface="Garamond" panose="02020404030301010803" pitchFamily="18" charset="0"/>
              </a:rPr>
              <a:t> tarafından bulunmuştur.</a:t>
            </a:r>
          </a:p>
          <a:p>
            <a:pPr algn="just"/>
            <a:r>
              <a:rPr lang="tr-TR" dirty="0" smtClean="0">
                <a:solidFill>
                  <a:srgbClr val="002060"/>
                </a:solidFill>
                <a:latin typeface="Garamond" panose="02020404030301010803" pitchFamily="18" charset="0"/>
              </a:rPr>
              <a:t>BEHÇET Hastalığı</a:t>
            </a:r>
            <a:r>
              <a:rPr lang="tr-TR" dirty="0" smtClean="0">
                <a:latin typeface="Garamond" panose="02020404030301010803" pitchFamily="18" charset="0"/>
              </a:rPr>
              <a:t>: </a:t>
            </a:r>
            <a:r>
              <a:rPr lang="sv-SE" dirty="0" smtClean="0">
                <a:latin typeface="Garamond" panose="02020404030301010803" pitchFamily="18" charset="0"/>
              </a:rPr>
              <a:t>Türk doktoru Hulusi</a:t>
            </a:r>
            <a:r>
              <a:rPr lang="tr-TR" dirty="0" smtClean="0">
                <a:latin typeface="Garamond" panose="02020404030301010803" pitchFamily="18" charset="0"/>
              </a:rPr>
              <a:t> </a:t>
            </a:r>
            <a:r>
              <a:rPr lang="sv-SE" dirty="0" smtClean="0">
                <a:latin typeface="Garamond" panose="02020404030301010803" pitchFamily="18" charset="0"/>
              </a:rPr>
              <a:t>Behçet tarafından tanımlanan hastalık</a:t>
            </a:r>
            <a:endParaRPr lang="tr-TR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880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819" y="614361"/>
            <a:ext cx="5581650" cy="56292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2091" y="1276348"/>
            <a:ext cx="2705100" cy="43053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2140" y="1328735"/>
            <a:ext cx="208597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1494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 smtClean="0"/>
              <a:t>Tıbbi </a:t>
            </a:r>
            <a:r>
              <a:rPr lang="tr-TR" dirty="0"/>
              <a:t>terminolojinin başlangıç dili Grekçe (eski Yunanca) olup daha sonra dilin gelişmesi ve değişmesi ile Latinceye </a:t>
            </a:r>
            <a:r>
              <a:rPr lang="tr-TR" dirty="0" smtClean="0"/>
              <a:t>kaymıştır.</a:t>
            </a:r>
          </a:p>
          <a:p>
            <a:r>
              <a:rPr lang="tr-TR" dirty="0" smtClean="0"/>
              <a:t> </a:t>
            </a:r>
            <a:r>
              <a:rPr lang="tr-TR" dirty="0"/>
              <a:t>Ancak günümüzde hala Grekçe ve Latince terimleri karışık olarak </a:t>
            </a:r>
            <a:r>
              <a:rPr lang="tr-TR" dirty="0" smtClean="0"/>
              <a:t>kullanılmaktadır</a:t>
            </a:r>
          </a:p>
          <a:p>
            <a:r>
              <a:rPr lang="tr-TR" dirty="0"/>
              <a:t>Daha sonra Farsçanın etkisi ile bazı kelimeler eklenmiştir. </a:t>
            </a:r>
            <a:endParaRPr lang="tr-TR" dirty="0" smtClean="0"/>
          </a:p>
          <a:p>
            <a:r>
              <a:rPr lang="tr-TR" dirty="0" smtClean="0"/>
              <a:t>Sonraki </a:t>
            </a:r>
            <a:r>
              <a:rPr lang="tr-TR" dirty="0"/>
              <a:t>yüzyıllarda, Latincenin etkisi artarak daha çok kullanılmaya başlanmıştır. </a:t>
            </a:r>
            <a:endParaRPr lang="tr-TR" dirty="0" smtClean="0"/>
          </a:p>
          <a:p>
            <a:r>
              <a:rPr lang="tr-TR" dirty="0" smtClean="0"/>
              <a:t>Basılı </a:t>
            </a:r>
            <a:r>
              <a:rPr lang="tr-TR" dirty="0"/>
              <a:t>ilk eserlerden olan 16. Yüzyılda Belçikalı Hekim </a:t>
            </a:r>
            <a:r>
              <a:rPr lang="tr-TR" dirty="0" err="1"/>
              <a:t>Andreas</a:t>
            </a:r>
            <a:r>
              <a:rPr lang="tr-TR" dirty="0"/>
              <a:t> </a:t>
            </a:r>
            <a:r>
              <a:rPr lang="tr-TR" dirty="0" err="1"/>
              <a:t>Vesalius</a:t>
            </a:r>
            <a:r>
              <a:rPr lang="tr-TR" dirty="0"/>
              <a:t> (1514 - 1564) adlı kitabında “De </a:t>
            </a:r>
            <a:r>
              <a:rPr lang="tr-TR" dirty="0" err="1"/>
              <a:t>Humani</a:t>
            </a:r>
            <a:r>
              <a:rPr lang="tr-TR" dirty="0"/>
              <a:t> </a:t>
            </a:r>
            <a:r>
              <a:rPr lang="tr-TR" dirty="0" err="1"/>
              <a:t>Corporis</a:t>
            </a:r>
            <a:r>
              <a:rPr lang="tr-TR" dirty="0"/>
              <a:t> </a:t>
            </a:r>
            <a:r>
              <a:rPr lang="tr-TR" dirty="0" err="1"/>
              <a:t>Fabrica</a:t>
            </a:r>
            <a:r>
              <a:rPr lang="tr-TR" dirty="0"/>
              <a:t> “ adlı insan anatomisiyle ilgili çalışmalarını yayınladı. </a:t>
            </a:r>
          </a:p>
        </p:txBody>
      </p:sp>
    </p:spTree>
    <p:extLst>
      <p:ext uri="{BB962C8B-B14F-4D97-AF65-F5344CB8AC3E}">
        <p14:creationId xmlns:p14="http://schemas.microsoft.com/office/powerpoint/2010/main" val="2544465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/>
              <a:t>Mevcut tıbbi terminoloji, Yunan ve Latin dillerinden etkilenmiştir. 19. yüzyıla kadar Latince “bilim dili” olarak kabul edildi. </a:t>
            </a:r>
            <a:endParaRPr lang="tr-TR" dirty="0" smtClean="0"/>
          </a:p>
          <a:p>
            <a:pPr algn="just"/>
            <a:r>
              <a:rPr lang="tr-TR" dirty="0"/>
              <a:t>Günümüzde yaklaşık 170.000 tıbbi terminoloji terimi kullanılmakta olup, </a:t>
            </a:r>
            <a:r>
              <a:rPr lang="tr-TR" dirty="0" smtClean="0"/>
              <a:t>bu </a:t>
            </a:r>
            <a:r>
              <a:rPr lang="tr-TR" dirty="0"/>
              <a:t>terimlerin 80.000’i genel tıbbi terim, 10.000’i organ ve vücut bölümleri, 20.000’i vücut fonksiyon ve işleyişi ile ilgili, 60.000’i hastalık, tanı, test  ve cerrahi uygulamalar ile ilgilidir</a:t>
            </a:r>
            <a:r>
              <a:rPr lang="tr-TR" dirty="0" smtClean="0"/>
              <a:t>.</a:t>
            </a:r>
          </a:p>
          <a:p>
            <a:pPr algn="just"/>
            <a:r>
              <a:rPr lang="tr-TR" dirty="0" smtClean="0"/>
              <a:t>Ancak </a:t>
            </a:r>
            <a:r>
              <a:rPr lang="tr-TR" dirty="0"/>
              <a:t>aktif olarak 6000-8000 arası kelime güncel olarak kullanılmaktadır. </a:t>
            </a:r>
          </a:p>
        </p:txBody>
      </p:sp>
    </p:spTree>
    <p:extLst>
      <p:ext uri="{BB962C8B-B14F-4D97-AF65-F5344CB8AC3E}">
        <p14:creationId xmlns:p14="http://schemas.microsoft.com/office/powerpoint/2010/main" val="4144152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0" y="0"/>
            <a:ext cx="605928" cy="6858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tr-TR" dirty="0"/>
          </a:p>
        </p:txBody>
      </p:sp>
      <p:sp>
        <p:nvSpPr>
          <p:cNvPr id="5" name="Metin kutusu 4"/>
          <p:cNvSpPr txBox="1"/>
          <p:nvPr/>
        </p:nvSpPr>
        <p:spPr>
          <a:xfrm rot="16200000">
            <a:off x="-3126037" y="3244333"/>
            <a:ext cx="685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FFFF00"/>
                </a:solidFill>
                <a:latin typeface="Garamond" panose="02020404030301010803" pitchFamily="18" charset="0"/>
              </a:rPr>
              <a:t>Genel Terminoloji Kuralları ve Tıp Terminolojisi</a:t>
            </a:r>
            <a:endParaRPr lang="tr-TR" dirty="0">
              <a:solidFill>
                <a:srgbClr val="FFFF00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Dikdörtgen 5"/>
          <p:cNvSpPr/>
          <p:nvPr/>
        </p:nvSpPr>
        <p:spPr>
          <a:xfrm>
            <a:off x="851986" y="269780"/>
            <a:ext cx="2247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b="1" i="0" u="none" strike="noStrike" baseline="0" dirty="0" smtClean="0">
                <a:latin typeface="Garamond" panose="02020404030301010803" pitchFamily="18" charset="0"/>
              </a:rPr>
              <a:t>Terimlerin Okunuşu</a:t>
            </a:r>
            <a:endParaRPr lang="tr-TR" dirty="0">
              <a:latin typeface="Garamond" panose="02020404030301010803" pitchFamily="18" charset="0"/>
            </a:endParaRPr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5" y="1238250"/>
            <a:ext cx="48577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24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/>
          <p:cNvSpPr/>
          <p:nvPr/>
        </p:nvSpPr>
        <p:spPr>
          <a:xfrm>
            <a:off x="280573" y="2983184"/>
            <a:ext cx="117388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i="0" u="none" strike="noStrike" baseline="0" dirty="0" smtClean="0">
                <a:cs typeface="Shonar Bangla" panose="020B0502040204020203" pitchFamily="34" charset="0"/>
              </a:rPr>
              <a:t>Latince’deki sesli harfler: 6 tane olup bunlar “</a:t>
            </a:r>
            <a:r>
              <a:rPr lang="es-ES" sz="2400" b="1" i="0" u="none" strike="noStrike" baseline="0" dirty="0" smtClean="0">
                <a:solidFill>
                  <a:srgbClr val="002060"/>
                </a:solidFill>
                <a:cs typeface="Shonar Bangla" panose="020B0502040204020203" pitchFamily="34" charset="0"/>
              </a:rPr>
              <a:t>a,e,i,o,u,y</a:t>
            </a:r>
            <a:r>
              <a:rPr lang="es-ES" sz="2400" b="1" i="0" u="none" strike="noStrike" baseline="0" dirty="0" smtClean="0">
                <a:cs typeface="Shonar Bangla" panose="020B0502040204020203" pitchFamily="34" charset="0"/>
              </a:rPr>
              <a:t>” dir. Bunlardan “y” harfi dilimizden farklı</a:t>
            </a:r>
            <a:r>
              <a:rPr lang="tr-TR" sz="2400" b="1" i="0" u="none" strike="noStrike" dirty="0" smtClean="0">
                <a:cs typeface="Shonar Bangla" panose="020B0502040204020203" pitchFamily="34" charset="0"/>
              </a:rPr>
              <a:t> </a:t>
            </a:r>
            <a:r>
              <a:rPr lang="tr-TR" sz="2400" b="1" i="0" u="none" strike="noStrike" baseline="0" dirty="0" smtClean="0">
                <a:cs typeface="Shonar Bangla" panose="020B0502040204020203" pitchFamily="34" charset="0"/>
              </a:rPr>
              <a:t>özellik göstererek sesli harfler içinde anılmaktadır.</a:t>
            </a:r>
            <a:endParaRPr lang="tr-TR" sz="2400" b="1" dirty="0">
              <a:cs typeface="Shonar Bangl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7143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Tıbbi Kelime Öğeleri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tr-TR" dirty="0" smtClean="0"/>
              <a:t>Bir </a:t>
            </a:r>
            <a:r>
              <a:rPr lang="tr-TR" dirty="0"/>
              <a:t>tıbbi sözcük, aşağıdaki öğelerden bazılarından veya hepsinden oluşur</a:t>
            </a:r>
            <a:r>
              <a:rPr lang="tr-TR" dirty="0" smtClean="0"/>
              <a:t>:</a:t>
            </a:r>
          </a:p>
          <a:p>
            <a:pPr algn="just">
              <a:buFontTx/>
              <a:buChar char="-"/>
            </a:pPr>
            <a:r>
              <a:rPr lang="tr-TR" i="1" dirty="0" smtClean="0"/>
              <a:t>kelime </a:t>
            </a:r>
            <a:r>
              <a:rPr lang="tr-TR" i="1" dirty="0"/>
              <a:t>kökü, </a:t>
            </a:r>
            <a:endParaRPr lang="tr-TR" i="1" dirty="0" smtClean="0"/>
          </a:p>
          <a:p>
            <a:pPr algn="just">
              <a:buFontTx/>
              <a:buChar char="-"/>
            </a:pPr>
            <a:r>
              <a:rPr lang="tr-TR" i="1" dirty="0" smtClean="0"/>
              <a:t>birleşik </a:t>
            </a:r>
            <a:r>
              <a:rPr lang="tr-TR" i="1" dirty="0"/>
              <a:t>form</a:t>
            </a:r>
            <a:r>
              <a:rPr lang="tr-TR" i="1" dirty="0" smtClean="0"/>
              <a:t>,</a:t>
            </a:r>
          </a:p>
          <a:p>
            <a:pPr algn="just">
              <a:buFontTx/>
              <a:buChar char="-"/>
            </a:pPr>
            <a:r>
              <a:rPr lang="tr-TR" i="1" dirty="0" smtClean="0"/>
              <a:t>son </a:t>
            </a:r>
            <a:r>
              <a:rPr lang="tr-TR" i="1" dirty="0"/>
              <a:t>ek ve ön ek.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91754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Kelime Kökü 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Bir </a:t>
            </a:r>
            <a:r>
              <a:rPr lang="tr-TR" dirty="0"/>
              <a:t>sözcük kökü, bir tıbbi terimin temelidir ve birincil anlamını içerir. Tüm tıbbi terimler en az </a:t>
            </a:r>
            <a:r>
              <a:rPr lang="tr-TR" dirty="0" smtClean="0"/>
              <a:t>bir </a:t>
            </a:r>
            <a:r>
              <a:rPr lang="tr-TR" dirty="0"/>
              <a:t>kelime köküne sahiptir. </a:t>
            </a:r>
            <a:endParaRPr lang="tr-TR" dirty="0" smtClean="0"/>
          </a:p>
          <a:p>
            <a:r>
              <a:rPr lang="tr-TR" dirty="0"/>
              <a:t>Kök; bir kelimeden başka kelimelerin türetilebildiği yalın haldeki isimdir. </a:t>
            </a:r>
            <a:endParaRPr lang="tr-TR" dirty="0" smtClean="0"/>
          </a:p>
          <a:p>
            <a:r>
              <a:rPr lang="tr-TR" dirty="0" smtClean="0"/>
              <a:t>Çoğu </a:t>
            </a:r>
            <a:r>
              <a:rPr lang="tr-TR" dirty="0"/>
              <a:t>kelimenin kökü, Yunanca veya Latince dilinden türetilmiştir. </a:t>
            </a:r>
            <a:endParaRPr lang="tr-TR" dirty="0" smtClean="0"/>
          </a:p>
          <a:p>
            <a:r>
              <a:rPr lang="tr-TR" dirty="0" smtClean="0"/>
              <a:t>Genel </a:t>
            </a:r>
            <a:r>
              <a:rPr lang="tr-TR" dirty="0"/>
              <a:t>bir kural olarak, Yunan kökleri bir hastalık, durum, tedavi veya teşhisi, Latince kökler ise , anatomik yapıları tarif eden kelimeler inşa etmek için kullanılır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Kökün </a:t>
            </a:r>
            <a:r>
              <a:rPr lang="tr-TR" dirty="0"/>
              <a:t>önüne gelen ekler ön ek, sonuna gelen ekler de sonek olarak adlandırılır. </a:t>
            </a:r>
          </a:p>
        </p:txBody>
      </p:sp>
    </p:spTree>
    <p:extLst>
      <p:ext uri="{BB962C8B-B14F-4D97-AF65-F5344CB8AC3E}">
        <p14:creationId xmlns:p14="http://schemas.microsoft.com/office/powerpoint/2010/main" val="493045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</TotalTime>
  <Words>1706</Words>
  <Application>Microsoft Macintosh PowerPoint</Application>
  <PresentationFormat>Custom</PresentationFormat>
  <Paragraphs>132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Teması</vt:lpstr>
      <vt:lpstr>GİRİŞ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Tıbbi Kelime Öğeleri </vt:lpstr>
      <vt:lpstr>Kelime Kökü </vt:lpstr>
      <vt:lpstr>Ön Ek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Yön Bildiren Ön Ekler </vt:lpstr>
      <vt:lpstr>Sayı ve Ölçü Bildiren Ön Ekler </vt:lpstr>
      <vt:lpstr>Yön Bildiren Ön Ekler </vt:lpstr>
      <vt:lpstr>Son Ek </vt:lpstr>
      <vt:lpstr>PowerPoint Presentation</vt:lpstr>
      <vt:lpstr>Birleşik Formlar (Kaynaştırma ekleri) </vt:lpstr>
      <vt:lpstr>Tıbbi Kelimeyi Tanımlama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KILIÇ</dc:creator>
  <cp:lastModifiedBy>Dudu Alptekin</cp:lastModifiedBy>
  <cp:revision>11</cp:revision>
  <dcterms:created xsi:type="dcterms:W3CDTF">2019-05-08T10:22:31Z</dcterms:created>
  <dcterms:modified xsi:type="dcterms:W3CDTF">2024-10-21T10:25:52Z</dcterms:modified>
</cp:coreProperties>
</file>