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8" r:id="rId3"/>
    <p:sldId id="257" r:id="rId4"/>
    <p:sldId id="277" r:id="rId5"/>
    <p:sldId id="279" r:id="rId6"/>
    <p:sldId id="272" r:id="rId7"/>
    <p:sldId id="273" r:id="rId8"/>
    <p:sldId id="274" r:id="rId9"/>
    <p:sldId id="275" r:id="rId10"/>
    <p:sldId id="276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853E9-30C1-44E5-BA69-A4A4FD9DE370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94A47-C69D-4043-8E57-BE2DD1A9CE4F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212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9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Düz Bağlayıcı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Oval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Oval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8 Dikdörtgen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Düz Bağlayıcı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Düz Bağlayıcı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Düz Bağlayıcı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Dikdörtgen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Oval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Oval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Oval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Oval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Oval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Düz Bağlayıcı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2" name="11 Metin Yer Tutucusu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4" name="13 Metin Yer Tutucusu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6" name="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İçerik Yer Tutucusu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1" name="20 Veri Yer Tutucusu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3" name="22 Altbilgi Yer Tutucusu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Düz Bağlayıcı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Düz Bağlayıcı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20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Düz Bağlayıcı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11.11.24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ikdörtgen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üz Bağlayıcı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Oval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tr-TR" dirty="0" smtClean="0">
                <a:latin typeface="Times New Roman"/>
                <a:cs typeface="Times New Roman"/>
              </a:rPr>
              <a:t>İNSAN </a:t>
            </a:r>
            <a:r>
              <a:rPr lang="tr-TR" dirty="0" smtClean="0">
                <a:latin typeface="Times New Roman"/>
                <a:cs typeface="Times New Roman"/>
              </a:rPr>
              <a:t>YAPISINA İLİŞKİN </a:t>
            </a:r>
            <a:r>
              <a:rPr lang="tr-TR" dirty="0" smtClean="0">
                <a:latin typeface="Times New Roman"/>
                <a:cs typeface="Times New Roman"/>
              </a:rPr>
              <a:t>TIBBİ TERİMLER</a:t>
            </a:r>
            <a:endParaRPr lang="tr-TR" dirty="0">
              <a:latin typeface="Times New Roman"/>
              <a:cs typeface="Times New Roman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tr-TR" sz="2000" dirty="0" smtClean="0">
              <a:latin typeface="Times New Roman"/>
              <a:cs typeface="Times New Roman"/>
            </a:endParaRPr>
          </a:p>
          <a:p>
            <a:r>
              <a:rPr lang="tr-TR" sz="2000" dirty="0" smtClean="0">
                <a:latin typeface="Times New Roman"/>
                <a:cs typeface="Times New Roman"/>
              </a:rPr>
              <a:t>Dudu ALPTEKİN</a:t>
            </a:r>
            <a:endParaRPr lang="tr-TR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tr-TR" dirty="0" smtClean="0"/>
              <a:t>Vücut Boşlukları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0" y="1196752"/>
            <a:ext cx="5292080" cy="5127848"/>
          </a:xfrm>
        </p:spPr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Kafatası boşluğu: </a:t>
            </a:r>
            <a:r>
              <a:rPr lang="tr-TR" dirty="0" err="1" smtClean="0"/>
              <a:t>Cavitas</a:t>
            </a:r>
            <a:r>
              <a:rPr lang="tr-TR" dirty="0" smtClean="0"/>
              <a:t> </a:t>
            </a:r>
            <a:r>
              <a:rPr lang="tr-TR" dirty="0" err="1" smtClean="0"/>
              <a:t>cranii</a:t>
            </a:r>
            <a:r>
              <a:rPr lang="tr-TR" dirty="0" smtClean="0"/>
              <a:t> (</a:t>
            </a:r>
            <a:r>
              <a:rPr lang="tr-TR" dirty="0" err="1" smtClean="0"/>
              <a:t>kavitas</a:t>
            </a:r>
            <a:r>
              <a:rPr lang="tr-TR" dirty="0" smtClean="0"/>
              <a:t> </a:t>
            </a:r>
            <a:r>
              <a:rPr lang="tr-TR" dirty="0" err="1" smtClean="0"/>
              <a:t>krani</a:t>
            </a:r>
            <a:r>
              <a:rPr lang="tr-TR" dirty="0" smtClean="0"/>
              <a:t>) </a:t>
            </a:r>
          </a:p>
          <a:p>
            <a:r>
              <a:rPr lang="tr-TR" dirty="0" smtClean="0"/>
              <a:t>Omurga kanalı: </a:t>
            </a:r>
            <a:r>
              <a:rPr lang="tr-TR" dirty="0" err="1" smtClean="0"/>
              <a:t>Canalis</a:t>
            </a:r>
            <a:r>
              <a:rPr lang="tr-TR" dirty="0" smtClean="0"/>
              <a:t> </a:t>
            </a:r>
            <a:r>
              <a:rPr lang="tr-TR" dirty="0" err="1" smtClean="0"/>
              <a:t>vertebralis</a:t>
            </a:r>
            <a:r>
              <a:rPr lang="tr-TR" dirty="0" smtClean="0"/>
              <a:t> (</a:t>
            </a:r>
            <a:r>
              <a:rPr lang="tr-TR" dirty="0" err="1" smtClean="0"/>
              <a:t>kanalis</a:t>
            </a:r>
            <a:r>
              <a:rPr lang="tr-TR" dirty="0" smtClean="0"/>
              <a:t> </a:t>
            </a:r>
            <a:r>
              <a:rPr lang="tr-TR" dirty="0" err="1" smtClean="0"/>
              <a:t>vertebralis</a:t>
            </a:r>
            <a:r>
              <a:rPr lang="tr-TR" dirty="0" smtClean="0"/>
              <a:t>) </a:t>
            </a:r>
          </a:p>
          <a:p>
            <a:r>
              <a:rPr lang="tr-TR" dirty="0" smtClean="0"/>
              <a:t>Göğüs boşluğu: </a:t>
            </a:r>
            <a:r>
              <a:rPr lang="tr-TR" dirty="0" err="1" smtClean="0"/>
              <a:t>Cavitas</a:t>
            </a:r>
            <a:r>
              <a:rPr lang="tr-TR" dirty="0" smtClean="0"/>
              <a:t> </a:t>
            </a:r>
            <a:r>
              <a:rPr lang="tr-TR" dirty="0" err="1" smtClean="0"/>
              <a:t>thoracic</a:t>
            </a:r>
            <a:r>
              <a:rPr lang="tr-TR" dirty="0" smtClean="0"/>
              <a:t> (</a:t>
            </a:r>
            <a:r>
              <a:rPr lang="tr-TR" dirty="0" err="1" smtClean="0"/>
              <a:t>kavitas</a:t>
            </a:r>
            <a:r>
              <a:rPr lang="tr-TR" dirty="0" smtClean="0"/>
              <a:t> </a:t>
            </a:r>
            <a:r>
              <a:rPr lang="tr-TR" dirty="0" err="1" smtClean="0"/>
              <a:t>torasik</a:t>
            </a:r>
            <a:r>
              <a:rPr lang="tr-TR" dirty="0" smtClean="0"/>
              <a:t>)  </a:t>
            </a:r>
          </a:p>
          <a:p>
            <a:r>
              <a:rPr lang="tr-TR" dirty="0" smtClean="0"/>
              <a:t>Karın boşluğu: </a:t>
            </a:r>
            <a:r>
              <a:rPr lang="tr-TR" dirty="0" err="1" smtClean="0"/>
              <a:t>Cavitas</a:t>
            </a:r>
            <a:r>
              <a:rPr lang="tr-TR" dirty="0" smtClean="0"/>
              <a:t> </a:t>
            </a:r>
            <a:r>
              <a:rPr lang="tr-TR" dirty="0" err="1" smtClean="0"/>
              <a:t>abdominis</a:t>
            </a:r>
            <a:r>
              <a:rPr lang="tr-TR" dirty="0" smtClean="0"/>
              <a:t> (</a:t>
            </a:r>
            <a:r>
              <a:rPr lang="tr-TR" dirty="0" err="1" smtClean="0"/>
              <a:t>kavitas</a:t>
            </a:r>
            <a:r>
              <a:rPr lang="tr-TR" dirty="0" smtClean="0"/>
              <a:t> </a:t>
            </a:r>
            <a:r>
              <a:rPr lang="tr-TR" dirty="0" err="1" smtClean="0"/>
              <a:t>abdominis</a:t>
            </a:r>
            <a:r>
              <a:rPr lang="tr-TR" dirty="0" smtClean="0"/>
              <a:t>)  </a:t>
            </a:r>
          </a:p>
          <a:p>
            <a:r>
              <a:rPr lang="tr-TR" dirty="0" smtClean="0"/>
              <a:t>Leğen boşluğu: </a:t>
            </a:r>
            <a:r>
              <a:rPr lang="tr-TR" dirty="0" err="1" smtClean="0"/>
              <a:t>Cavitas</a:t>
            </a:r>
            <a:r>
              <a:rPr lang="tr-TR" dirty="0" smtClean="0"/>
              <a:t> </a:t>
            </a:r>
            <a:r>
              <a:rPr lang="tr-TR" dirty="0" err="1" smtClean="0"/>
              <a:t>pelvica</a:t>
            </a:r>
            <a:r>
              <a:rPr lang="tr-TR" dirty="0" smtClean="0"/>
              <a:t> (</a:t>
            </a:r>
            <a:r>
              <a:rPr lang="tr-TR" dirty="0" err="1" smtClean="0"/>
              <a:t>kavitas</a:t>
            </a:r>
            <a:r>
              <a:rPr lang="tr-TR" dirty="0" smtClean="0"/>
              <a:t> </a:t>
            </a:r>
            <a:r>
              <a:rPr lang="tr-TR" dirty="0" err="1" smtClean="0"/>
              <a:t>pelvika</a:t>
            </a:r>
            <a:r>
              <a:rPr lang="tr-TR" dirty="0" smtClean="0"/>
              <a:t>)  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35887" t="29346" r="34410" b="53626"/>
          <a:stretch>
            <a:fillRect/>
          </a:stretch>
        </p:blipFill>
        <p:spPr bwMode="auto">
          <a:xfrm>
            <a:off x="5580112" y="0"/>
            <a:ext cx="3563888" cy="648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Doku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</a:t>
            </a:r>
          </a:p>
          <a:p>
            <a:r>
              <a:rPr lang="tr-TR" dirty="0" smtClean="0"/>
              <a:t>Birbirine benzeyen ve aynı fonksiyona (göreve) sahip hücrelerin bir  araya gelerek oluşturduğu yapıya, doku adı verilir. </a:t>
            </a:r>
          </a:p>
          <a:p>
            <a:r>
              <a:rPr lang="tr-TR" dirty="0" smtClean="0"/>
              <a:t>Örneğin, </a:t>
            </a:r>
            <a:r>
              <a:rPr lang="tr-TR" dirty="0" err="1" smtClean="0"/>
              <a:t>nefronlar</a:t>
            </a:r>
            <a:r>
              <a:rPr lang="tr-TR" dirty="0" smtClean="0"/>
              <a:t> bir araya gelerek böbrek dokusunu meydana getirir.  </a:t>
            </a:r>
            <a:endParaRPr lang="tr-T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576" y="404664"/>
            <a:ext cx="7467600" cy="720080"/>
          </a:xfrm>
        </p:spPr>
        <p:txBody>
          <a:bodyPr/>
          <a:lstStyle/>
          <a:p>
            <a:r>
              <a:rPr lang="tr-TR" dirty="0" smtClean="0"/>
              <a:t> </a:t>
            </a:r>
            <a:r>
              <a:rPr lang="tr-TR" dirty="0" smtClean="0"/>
              <a:t>Doku Çeşitleri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978896" cy="247687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Epitel</a:t>
            </a:r>
            <a:r>
              <a:rPr lang="tr-TR" dirty="0" smtClean="0">
                <a:solidFill>
                  <a:srgbClr val="FF0000"/>
                </a:solidFill>
              </a:rPr>
              <a:t> doku: </a:t>
            </a:r>
          </a:p>
          <a:p>
            <a:r>
              <a:rPr lang="tr-TR" dirty="0" smtClean="0"/>
              <a:t>Örtü </a:t>
            </a:r>
            <a:r>
              <a:rPr lang="tr-TR" dirty="0" err="1" smtClean="0"/>
              <a:t>epiteli</a:t>
            </a:r>
            <a:r>
              <a:rPr lang="tr-TR" dirty="0" smtClean="0"/>
              <a:t> </a:t>
            </a:r>
          </a:p>
          <a:p>
            <a:r>
              <a:rPr lang="tr-TR" dirty="0" smtClean="0"/>
              <a:t> Salgı </a:t>
            </a:r>
            <a:r>
              <a:rPr lang="tr-TR" dirty="0" err="1" smtClean="0"/>
              <a:t>epiteli</a:t>
            </a:r>
            <a:r>
              <a:rPr lang="tr-TR" dirty="0" smtClean="0"/>
              <a:t> </a:t>
            </a:r>
          </a:p>
          <a:p>
            <a:r>
              <a:rPr lang="tr-TR" dirty="0" err="1" smtClean="0"/>
              <a:t>Myoepitel</a:t>
            </a:r>
            <a:r>
              <a:rPr lang="tr-TR" dirty="0" smtClean="0"/>
              <a:t> (kas </a:t>
            </a:r>
            <a:r>
              <a:rPr lang="tr-TR" dirty="0" err="1" smtClean="0"/>
              <a:t>epiteli</a:t>
            </a:r>
            <a:r>
              <a:rPr lang="tr-TR" dirty="0" smtClean="0"/>
              <a:t> ) 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Nöroepitel</a:t>
            </a:r>
            <a:r>
              <a:rPr lang="tr-TR" dirty="0" smtClean="0"/>
              <a:t>(duyu </a:t>
            </a:r>
            <a:r>
              <a:rPr lang="tr-TR" dirty="0" err="1" smtClean="0"/>
              <a:t>epiteli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4572000" y="1412776"/>
            <a:ext cx="4032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 </a:t>
            </a:r>
            <a:r>
              <a:rPr lang="tr-TR" dirty="0" smtClean="0">
                <a:solidFill>
                  <a:srgbClr val="FF0000"/>
                </a:solidFill>
              </a:rPr>
              <a:t>Kas dokusu: </a:t>
            </a:r>
          </a:p>
          <a:p>
            <a:r>
              <a:rPr lang="tr-TR" dirty="0" smtClean="0"/>
              <a:t>o  Düz kaslar (iç organ kasları) </a:t>
            </a:r>
          </a:p>
          <a:p>
            <a:r>
              <a:rPr lang="tr-TR" dirty="0" smtClean="0"/>
              <a:t>o  Çizgili kaslar (iskelet kasları) </a:t>
            </a:r>
          </a:p>
          <a:p>
            <a:r>
              <a:rPr lang="tr-TR" dirty="0" smtClean="0"/>
              <a:t>o  Kalp kası </a:t>
            </a:r>
          </a:p>
        </p:txBody>
      </p:sp>
      <p:sp>
        <p:nvSpPr>
          <p:cNvPr id="5" name="4 Dikdörtgen"/>
          <p:cNvSpPr/>
          <p:nvPr/>
        </p:nvSpPr>
        <p:spPr>
          <a:xfrm>
            <a:off x="467544" y="4005064"/>
            <a:ext cx="37444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Destek doku 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Bağ dokusu 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Yağ dokusu 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Kıkırdak doku 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Kemik doku 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/>
              <a:t>Kan dokusu </a:t>
            </a:r>
          </a:p>
          <a:p>
            <a:pPr>
              <a:buFont typeface="Wingdings" pitchFamily="2" charset="2"/>
              <a:buChar char="q"/>
            </a:pP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3923928" y="4869160"/>
            <a:ext cx="29171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Sinir dokusu </a:t>
            </a:r>
            <a:endParaRPr lang="tr-T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Organ 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86800" cy="4873752"/>
          </a:xfrm>
        </p:spPr>
        <p:txBody>
          <a:bodyPr/>
          <a:lstStyle/>
          <a:p>
            <a:pPr>
              <a:buNone/>
            </a:pPr>
            <a:endParaRPr lang="tr-TR" dirty="0" smtClean="0"/>
          </a:p>
          <a:p>
            <a:r>
              <a:rPr lang="tr-TR" dirty="0" smtClean="0"/>
              <a:t>Bir veya birden fazla dokunun, özel bir yapı içersinde ve özel bir  işlev için meydana getirdiği yapılara organ denir.</a:t>
            </a:r>
            <a:endParaRPr lang="tr-T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4.2.9. Zar </a:t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 </a:t>
            </a:r>
          </a:p>
          <a:p>
            <a:r>
              <a:rPr lang="tr-TR" dirty="0" smtClean="0"/>
              <a:t>Vücut boşlukları ile  birçok  organ ve dokunun yüzeylerini örten ince tabakaya  zar denir. </a:t>
            </a: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</a:rPr>
              <a:t>  Zar çeşitleri </a:t>
            </a:r>
          </a:p>
          <a:p>
            <a:r>
              <a:rPr lang="tr-TR" dirty="0" err="1" smtClean="0"/>
              <a:t>Müköz</a:t>
            </a:r>
            <a:r>
              <a:rPr lang="tr-TR" dirty="0" smtClean="0"/>
              <a:t> zarlar: Vücudun ağız, burnun içi, mide, barsak, vajina, akciğerler gibi alanlarını döşeyen zardır. </a:t>
            </a:r>
          </a:p>
          <a:p>
            <a:r>
              <a:rPr lang="tr-TR" dirty="0" smtClean="0"/>
              <a:t> </a:t>
            </a:r>
            <a:r>
              <a:rPr lang="tr-TR" dirty="0" err="1" smtClean="0"/>
              <a:t>Seröz</a:t>
            </a:r>
            <a:r>
              <a:rPr lang="tr-TR" dirty="0" smtClean="0"/>
              <a:t>  zarlar:  Vücut boşluklarını ve bu boşluklardaki organların dış yüzlerini sararlar. Üç çeşit </a:t>
            </a:r>
            <a:r>
              <a:rPr lang="tr-TR" dirty="0" err="1" smtClean="0"/>
              <a:t>seröz</a:t>
            </a:r>
            <a:r>
              <a:rPr lang="tr-TR" dirty="0" smtClean="0"/>
              <a:t> zar vardır. </a:t>
            </a:r>
          </a:p>
          <a:p>
            <a:pPr algn="ctr">
              <a:buFont typeface="Wingdings" pitchFamily="2" charset="2"/>
              <a:buChar char="v"/>
            </a:pPr>
            <a:r>
              <a:rPr lang="tr-TR" dirty="0" smtClean="0"/>
              <a:t> Plevra: Akciğerleri saran zardır. </a:t>
            </a:r>
          </a:p>
          <a:p>
            <a:pPr algn="ctr">
              <a:buFont typeface="Wingdings" pitchFamily="2" charset="2"/>
              <a:buChar char="v"/>
            </a:pPr>
            <a:r>
              <a:rPr lang="tr-TR" dirty="0" smtClean="0"/>
              <a:t> Perikart: Kalbin dış yüzünü saran zardır. </a:t>
            </a:r>
          </a:p>
          <a:p>
            <a:pPr algn="ctr">
              <a:buFont typeface="Wingdings" pitchFamily="2" charset="2"/>
              <a:buChar char="v"/>
            </a:pPr>
            <a:r>
              <a:rPr lang="tr-TR" dirty="0" smtClean="0"/>
              <a:t> Periton: Karın zarıdır. </a:t>
            </a:r>
          </a:p>
          <a:p>
            <a:r>
              <a:rPr lang="tr-TR" dirty="0" err="1" smtClean="0"/>
              <a:t>Synovial</a:t>
            </a:r>
            <a:r>
              <a:rPr lang="tr-TR" dirty="0" smtClean="0"/>
              <a:t>  zarlar  (</a:t>
            </a:r>
            <a:r>
              <a:rPr lang="tr-TR" dirty="0" err="1" smtClean="0"/>
              <a:t>sinovyal</a:t>
            </a:r>
            <a:r>
              <a:rPr lang="tr-TR" dirty="0" smtClean="0"/>
              <a:t>  zarlar): Oynar eklem yüzeylerinde bulunan zardır. </a:t>
            </a: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HAREKET SİSTEMİNE İLİŞKİN TERİMLER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4413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tr-TR" dirty="0" smtClean="0"/>
              <a:t>Osteoloji(</a:t>
            </a:r>
            <a:r>
              <a:rPr lang="tr-TR" dirty="0" err="1" smtClean="0"/>
              <a:t>osteologia</a:t>
            </a:r>
            <a:r>
              <a:rPr lang="tr-TR" dirty="0" smtClean="0"/>
              <a:t>, kemik bilim):  Anatominin kemikleri inceleyen bölümü</a:t>
            </a:r>
          </a:p>
          <a:p>
            <a:r>
              <a:rPr lang="tr-TR" dirty="0" err="1" smtClean="0"/>
              <a:t>Artroloji</a:t>
            </a:r>
            <a:r>
              <a:rPr lang="tr-TR" dirty="0" smtClean="0"/>
              <a:t> : Anatominin eklemleri inceleyen bölümüne ise (</a:t>
            </a:r>
            <a:r>
              <a:rPr lang="tr-TR" dirty="0" err="1" smtClean="0"/>
              <a:t>arthrologia</a:t>
            </a:r>
            <a:r>
              <a:rPr lang="tr-TR" dirty="0" smtClean="0"/>
              <a:t>, eklem bilim) </a:t>
            </a:r>
          </a:p>
          <a:p>
            <a:r>
              <a:rPr lang="tr-TR" dirty="0" err="1" smtClean="0"/>
              <a:t>Miyoloji</a:t>
            </a:r>
            <a:r>
              <a:rPr lang="tr-TR" dirty="0" smtClean="0"/>
              <a:t>(</a:t>
            </a:r>
            <a:r>
              <a:rPr lang="tr-TR" dirty="0" err="1" smtClean="0"/>
              <a:t>myologia</a:t>
            </a:r>
            <a:r>
              <a:rPr lang="tr-TR" dirty="0" smtClean="0"/>
              <a:t>, kas bilimi):Hareketin aktif unsuru olan kasları inceleyen bilimi</a:t>
            </a:r>
          </a:p>
        </p:txBody>
      </p:sp>
    </p:spTree>
    <p:extLst>
      <p:ext uri="{BB962C8B-B14F-4D97-AF65-F5344CB8AC3E}">
        <p14:creationId xmlns:p14="http://schemas.microsoft.com/office/powerpoint/2010/main" val="206982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/>
          <a:lstStyle/>
          <a:p>
            <a:r>
              <a:rPr lang="tr-TR" dirty="0" err="1" smtClean="0"/>
              <a:t>Periost</a:t>
            </a:r>
            <a:r>
              <a:rPr lang="tr-TR" dirty="0" smtClean="0"/>
              <a:t> (</a:t>
            </a:r>
            <a:r>
              <a:rPr lang="tr-TR" dirty="0" err="1" smtClean="0"/>
              <a:t>periosteum</a:t>
            </a:r>
            <a:r>
              <a:rPr lang="tr-TR" dirty="0" smtClean="0"/>
              <a:t>): Kemiğin eklem yüzü dışında kalan kısımlar </a:t>
            </a:r>
            <a:r>
              <a:rPr lang="tr-TR" dirty="0" err="1" smtClean="0"/>
              <a:t>ını</a:t>
            </a:r>
            <a:r>
              <a:rPr lang="tr-TR" dirty="0" smtClean="0"/>
              <a:t> çeviren  ince zar</a:t>
            </a:r>
          </a:p>
          <a:p>
            <a:r>
              <a:rPr lang="tr-TR" dirty="0" err="1" smtClean="0"/>
              <a:t>Ossa</a:t>
            </a:r>
            <a:r>
              <a:rPr lang="tr-TR" dirty="0" smtClean="0"/>
              <a:t> longa :Uzun kemikler</a:t>
            </a:r>
          </a:p>
          <a:p>
            <a:r>
              <a:rPr lang="tr-TR" dirty="0" err="1" smtClean="0"/>
              <a:t>Ossa</a:t>
            </a:r>
            <a:r>
              <a:rPr lang="tr-TR" dirty="0" smtClean="0"/>
              <a:t> </a:t>
            </a:r>
            <a:r>
              <a:rPr lang="tr-TR" dirty="0" err="1" smtClean="0"/>
              <a:t>brevia</a:t>
            </a:r>
            <a:r>
              <a:rPr lang="tr-TR" dirty="0" smtClean="0"/>
              <a:t>: Kısa kemikler</a:t>
            </a:r>
          </a:p>
          <a:p>
            <a:r>
              <a:rPr lang="tr-TR" dirty="0" err="1" smtClean="0"/>
              <a:t>Ossa</a:t>
            </a:r>
            <a:r>
              <a:rPr lang="tr-TR" dirty="0" smtClean="0"/>
              <a:t> plana:Yassı Kemikler</a:t>
            </a:r>
          </a:p>
          <a:p>
            <a:r>
              <a:rPr lang="tr-TR" dirty="0" err="1" smtClean="0"/>
              <a:t>Cranium</a:t>
            </a:r>
            <a:r>
              <a:rPr lang="tr-TR" dirty="0" smtClean="0"/>
              <a:t>(</a:t>
            </a:r>
            <a:r>
              <a:rPr lang="tr-TR" dirty="0" err="1" smtClean="0"/>
              <a:t>Kranium</a:t>
            </a:r>
            <a:r>
              <a:rPr lang="tr-TR" dirty="0" smtClean="0"/>
              <a:t>):Kafa iskeleti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654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tr-TR" dirty="0" err="1" smtClean="0"/>
              <a:t>Cranium</a:t>
            </a:r>
            <a:r>
              <a:rPr lang="tr-TR" dirty="0" smtClean="0"/>
              <a:t>(</a:t>
            </a:r>
            <a:r>
              <a:rPr lang="tr-TR" dirty="0" err="1" smtClean="0"/>
              <a:t>Kranium</a:t>
            </a:r>
            <a:r>
              <a:rPr lang="tr-TR" dirty="0" smtClean="0"/>
              <a:t>):Kafa iskeleti</a:t>
            </a:r>
          </a:p>
          <a:p>
            <a:r>
              <a:rPr lang="tr-TR" dirty="0" err="1" smtClean="0"/>
              <a:t>Frontal</a:t>
            </a:r>
            <a:r>
              <a:rPr lang="tr-TR" dirty="0" smtClean="0"/>
              <a:t> kemik: Alın kemiği</a:t>
            </a:r>
          </a:p>
          <a:p>
            <a:r>
              <a:rPr lang="tr-TR" dirty="0" err="1" smtClean="0"/>
              <a:t>Paryetal</a:t>
            </a:r>
            <a:r>
              <a:rPr lang="tr-TR" dirty="0" smtClean="0"/>
              <a:t> kemik :duvar-çeper kemiği</a:t>
            </a:r>
          </a:p>
          <a:p>
            <a:r>
              <a:rPr lang="tr-TR" dirty="0" err="1" smtClean="0"/>
              <a:t>Oksipital</a:t>
            </a:r>
            <a:r>
              <a:rPr lang="tr-TR" dirty="0" smtClean="0"/>
              <a:t> kemik: </a:t>
            </a:r>
            <a:r>
              <a:rPr lang="tr-TR" dirty="0" err="1" smtClean="0"/>
              <a:t>Ard</a:t>
            </a:r>
            <a:r>
              <a:rPr lang="tr-TR" dirty="0" smtClean="0"/>
              <a:t> kafa kemiği)</a:t>
            </a:r>
          </a:p>
          <a:p>
            <a:r>
              <a:rPr lang="tr-TR" dirty="0" err="1" smtClean="0"/>
              <a:t>Sfenoid</a:t>
            </a:r>
            <a:r>
              <a:rPr lang="tr-TR" dirty="0" smtClean="0"/>
              <a:t> kemik :Temel kemik</a:t>
            </a:r>
          </a:p>
          <a:p>
            <a:r>
              <a:rPr lang="tr-TR" dirty="0" err="1" smtClean="0"/>
              <a:t>Etmodid</a:t>
            </a:r>
            <a:r>
              <a:rPr lang="tr-TR" dirty="0" smtClean="0"/>
              <a:t> kemik :kalbursu kemik</a:t>
            </a:r>
          </a:p>
          <a:p>
            <a:r>
              <a:rPr lang="tr-TR" dirty="0" err="1" smtClean="0"/>
              <a:t>Temporal</a:t>
            </a:r>
            <a:r>
              <a:rPr lang="tr-TR" dirty="0" smtClean="0"/>
              <a:t> kemik:şakak kemiği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4047136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tr-TR" dirty="0" err="1" smtClean="0"/>
              <a:t>Torakal</a:t>
            </a:r>
            <a:r>
              <a:rPr lang="tr-TR" dirty="0" smtClean="0"/>
              <a:t> </a:t>
            </a:r>
            <a:r>
              <a:rPr lang="tr-TR" dirty="0" err="1" smtClean="0"/>
              <a:t>vertebralar</a:t>
            </a:r>
            <a:r>
              <a:rPr lang="tr-TR" dirty="0" smtClean="0"/>
              <a:t> : Göğüs omurları.</a:t>
            </a:r>
          </a:p>
          <a:p>
            <a:r>
              <a:rPr lang="tr-TR" dirty="0" err="1" smtClean="0"/>
              <a:t>Lumbal</a:t>
            </a:r>
            <a:r>
              <a:rPr lang="tr-TR" dirty="0" smtClean="0"/>
              <a:t> </a:t>
            </a:r>
            <a:r>
              <a:rPr lang="tr-TR" dirty="0" err="1" smtClean="0"/>
              <a:t>vertebralar</a:t>
            </a:r>
            <a:r>
              <a:rPr lang="tr-TR" dirty="0" smtClean="0"/>
              <a:t> Bel omurları</a:t>
            </a:r>
          </a:p>
          <a:p>
            <a:r>
              <a:rPr lang="tr-TR" dirty="0" err="1" smtClean="0"/>
              <a:t>Sakral</a:t>
            </a:r>
            <a:r>
              <a:rPr lang="tr-TR" dirty="0" smtClean="0"/>
              <a:t> </a:t>
            </a:r>
            <a:r>
              <a:rPr lang="tr-TR" dirty="0" err="1" smtClean="0"/>
              <a:t>vertebra</a:t>
            </a:r>
            <a:r>
              <a:rPr lang="tr-TR" dirty="0" smtClean="0"/>
              <a:t>:Kuyruk </a:t>
            </a:r>
            <a:r>
              <a:rPr lang="tr-TR" dirty="0" err="1" smtClean="0"/>
              <a:t>sokmu</a:t>
            </a:r>
            <a:r>
              <a:rPr lang="tr-TR" dirty="0" smtClean="0"/>
              <a:t> kemiği</a:t>
            </a:r>
          </a:p>
          <a:p>
            <a:r>
              <a:rPr lang="tr-TR" dirty="0" err="1" smtClean="0"/>
              <a:t>Kostalar</a:t>
            </a:r>
            <a:r>
              <a:rPr lang="tr-TR" dirty="0" smtClean="0"/>
              <a:t>(</a:t>
            </a:r>
            <a:r>
              <a:rPr lang="tr-TR" dirty="0" err="1" smtClean="0"/>
              <a:t>costae</a:t>
            </a:r>
            <a:r>
              <a:rPr lang="tr-TR" dirty="0" smtClean="0"/>
              <a:t>, kaburgalar)</a:t>
            </a:r>
          </a:p>
          <a:p>
            <a:r>
              <a:rPr lang="tr-TR" dirty="0" err="1" smtClean="0"/>
              <a:t>Sternum</a:t>
            </a:r>
            <a:r>
              <a:rPr lang="tr-TR" dirty="0" smtClean="0"/>
              <a:t>: Göğüs kemiği </a:t>
            </a:r>
          </a:p>
          <a:p>
            <a:r>
              <a:rPr lang="tr-TR" dirty="0" err="1" smtClean="0"/>
              <a:t>Klavikula</a:t>
            </a:r>
            <a:r>
              <a:rPr lang="tr-TR" dirty="0" smtClean="0"/>
              <a:t> Köprücük kemiği</a:t>
            </a:r>
          </a:p>
          <a:p>
            <a:r>
              <a:rPr lang="tr-TR" dirty="0" err="1" smtClean="0"/>
              <a:t>Skapula</a:t>
            </a:r>
            <a:r>
              <a:rPr lang="tr-TR" dirty="0" smtClean="0"/>
              <a:t>: Kürek kemiği</a:t>
            </a:r>
          </a:p>
          <a:p>
            <a:r>
              <a:rPr lang="tr-TR" dirty="0" err="1" smtClean="0"/>
              <a:t>Humerus</a:t>
            </a:r>
            <a:r>
              <a:rPr lang="tr-TR" dirty="0" smtClean="0"/>
              <a:t>: Kol kemiği</a:t>
            </a:r>
          </a:p>
          <a:p>
            <a:endParaRPr lang="tr-TR" dirty="0" smtClean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31252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ANATOMİ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Anatomi insan </a:t>
            </a:r>
            <a:r>
              <a:rPr lang="tr-TR" dirty="0" err="1" smtClean="0"/>
              <a:t>vücudunn</a:t>
            </a:r>
            <a:r>
              <a:rPr lang="tr-TR" dirty="0" smtClean="0"/>
              <a:t> normal yapısını, şeklini, bu yapıyı oluşturan organları ve organların birbirleri ile olan ilişkilerini inceleyen bilim.</a:t>
            </a:r>
          </a:p>
          <a:p>
            <a:r>
              <a:rPr lang="tr-TR" dirty="0" smtClean="0"/>
              <a:t>Yunanca kelimedir .    Ana-----İçinden			                               </a:t>
            </a:r>
            <a:r>
              <a:rPr lang="tr-TR" dirty="0" err="1" smtClean="0"/>
              <a:t>tome</a:t>
            </a:r>
            <a:r>
              <a:rPr lang="tr-TR" dirty="0" smtClean="0"/>
              <a:t> ---- kesmek parçalara ayırmak. </a:t>
            </a:r>
            <a:endParaRPr lang="tr-T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tr-TR" dirty="0" err="1" smtClean="0"/>
              <a:t>Ulna</a:t>
            </a:r>
            <a:r>
              <a:rPr lang="tr-TR" dirty="0" smtClean="0"/>
              <a:t> : Dirsek kemiği</a:t>
            </a:r>
          </a:p>
          <a:p>
            <a:r>
              <a:rPr lang="tr-TR" dirty="0" err="1" smtClean="0"/>
              <a:t>Radius</a:t>
            </a:r>
            <a:r>
              <a:rPr lang="tr-TR" dirty="0" smtClean="0"/>
              <a:t> : Döner kemik Ön kolun </a:t>
            </a:r>
            <a:r>
              <a:rPr lang="tr-TR" dirty="0" err="1" smtClean="0"/>
              <a:t>lateralinde</a:t>
            </a:r>
            <a:r>
              <a:rPr lang="tr-TR" dirty="0" smtClean="0"/>
              <a:t> bulunur. </a:t>
            </a:r>
          </a:p>
          <a:p>
            <a:r>
              <a:rPr lang="tr-TR" dirty="0" err="1" smtClean="0"/>
              <a:t>Karpal</a:t>
            </a:r>
            <a:r>
              <a:rPr lang="tr-TR" dirty="0" smtClean="0"/>
              <a:t> kemikler: :El bileği kemikleri</a:t>
            </a:r>
          </a:p>
          <a:p>
            <a:r>
              <a:rPr lang="tr-TR" dirty="0" err="1" smtClean="0"/>
              <a:t>Metakarpal</a:t>
            </a:r>
            <a:r>
              <a:rPr lang="tr-TR" dirty="0" smtClean="0"/>
              <a:t> kemikler: El tarak kemikleri</a:t>
            </a:r>
          </a:p>
          <a:p>
            <a:r>
              <a:rPr lang="tr-TR" dirty="0" err="1" smtClean="0"/>
              <a:t>Falankslar</a:t>
            </a:r>
            <a:r>
              <a:rPr lang="tr-TR" dirty="0" smtClean="0"/>
              <a:t> :El parmak kemikleri</a:t>
            </a:r>
          </a:p>
        </p:txBody>
      </p:sp>
    </p:spTree>
    <p:extLst>
      <p:ext uri="{BB962C8B-B14F-4D97-AF65-F5344CB8AC3E}">
        <p14:creationId xmlns:p14="http://schemas.microsoft.com/office/powerpoint/2010/main" val="1492848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HAREKET SİSREMİNE İLİŞKİN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5240" cy="4873752"/>
          </a:xfrm>
        </p:spPr>
        <p:txBody>
          <a:bodyPr>
            <a:normAutofit/>
          </a:bodyPr>
          <a:lstStyle/>
          <a:p>
            <a:r>
              <a:rPr lang="tr-TR" dirty="0" smtClean="0"/>
              <a:t>Koksa kemiği: Kalça kemiği</a:t>
            </a:r>
          </a:p>
          <a:p>
            <a:r>
              <a:rPr lang="tr-TR" dirty="0" err="1" smtClean="0"/>
              <a:t>Femur</a:t>
            </a:r>
            <a:r>
              <a:rPr lang="tr-TR" dirty="0" smtClean="0"/>
              <a:t>: Uyluk kemiği</a:t>
            </a:r>
          </a:p>
          <a:p>
            <a:r>
              <a:rPr lang="tr-TR" dirty="0" err="1" smtClean="0"/>
              <a:t>Patella</a:t>
            </a:r>
            <a:r>
              <a:rPr lang="tr-TR" dirty="0" smtClean="0"/>
              <a:t>: Diz kapağı kemiği</a:t>
            </a:r>
          </a:p>
          <a:p>
            <a:r>
              <a:rPr lang="tr-TR" dirty="0" err="1" smtClean="0"/>
              <a:t>Tibiya</a:t>
            </a:r>
            <a:r>
              <a:rPr lang="tr-TR" dirty="0" smtClean="0"/>
              <a:t>: Kaval kemiği: Bacak bölgesinin </a:t>
            </a:r>
            <a:r>
              <a:rPr lang="tr-TR" dirty="0" err="1" smtClean="0"/>
              <a:t>medialinde</a:t>
            </a:r>
            <a:endParaRPr lang="tr-TR" dirty="0" smtClean="0"/>
          </a:p>
          <a:p>
            <a:r>
              <a:rPr lang="tr-TR" dirty="0" err="1" smtClean="0"/>
              <a:t>Fibula</a:t>
            </a:r>
            <a:r>
              <a:rPr lang="tr-TR" dirty="0" smtClean="0"/>
              <a:t>: Kamış kemiği: Bacağın </a:t>
            </a:r>
            <a:r>
              <a:rPr lang="tr-TR" dirty="0" err="1" smtClean="0"/>
              <a:t>lateralinde</a:t>
            </a:r>
            <a:r>
              <a:rPr lang="tr-TR" dirty="0" smtClean="0"/>
              <a:t> olup, </a:t>
            </a:r>
          </a:p>
          <a:p>
            <a:r>
              <a:rPr lang="tr-TR" dirty="0" smtClean="0"/>
              <a:t>Tarsal kemikler: Ayak bileği kemikleri</a:t>
            </a:r>
          </a:p>
          <a:p>
            <a:r>
              <a:rPr lang="tr-TR" dirty="0" err="1" smtClean="0"/>
              <a:t>Metatarsal</a:t>
            </a:r>
            <a:r>
              <a:rPr lang="tr-TR" dirty="0" smtClean="0"/>
              <a:t> kemikler : Ayak tarak kemikleri</a:t>
            </a:r>
          </a:p>
          <a:p>
            <a:r>
              <a:rPr lang="tr-TR" dirty="0" err="1" smtClean="0"/>
              <a:t>Falankslar</a:t>
            </a:r>
            <a:r>
              <a:rPr lang="tr-TR" dirty="0" smtClean="0"/>
              <a:t>  Ayak parmak kemikleri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05243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EKLEMLER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Sterno</a:t>
            </a:r>
            <a:r>
              <a:rPr lang="tr-TR" dirty="0" smtClean="0"/>
              <a:t>-</a:t>
            </a:r>
            <a:r>
              <a:rPr lang="tr-TR" dirty="0" err="1" smtClean="0"/>
              <a:t>klaviküler</a:t>
            </a:r>
            <a:r>
              <a:rPr lang="tr-TR" dirty="0" smtClean="0"/>
              <a:t> eklem( art </a:t>
            </a:r>
            <a:r>
              <a:rPr lang="tr-TR" dirty="0" err="1" smtClean="0"/>
              <a:t>sternoclavicularis</a:t>
            </a:r>
            <a:r>
              <a:rPr lang="tr-TR" dirty="0" smtClean="0"/>
              <a:t>) </a:t>
            </a:r>
            <a:r>
              <a:rPr lang="tr-TR" dirty="0" err="1" smtClean="0"/>
              <a:t>Sternum</a:t>
            </a:r>
            <a:r>
              <a:rPr lang="tr-TR" dirty="0" smtClean="0"/>
              <a:t> ile </a:t>
            </a:r>
            <a:r>
              <a:rPr lang="tr-TR" dirty="0" err="1" smtClean="0"/>
              <a:t>klavikula</a:t>
            </a:r>
            <a:r>
              <a:rPr lang="tr-TR" dirty="0" smtClean="0"/>
              <a:t> arasındadır. </a:t>
            </a:r>
          </a:p>
          <a:p>
            <a:r>
              <a:rPr lang="tr-TR" dirty="0" err="1" smtClean="0"/>
              <a:t>Akromiyo</a:t>
            </a:r>
            <a:r>
              <a:rPr lang="tr-TR" dirty="0" smtClean="0"/>
              <a:t>-</a:t>
            </a:r>
            <a:r>
              <a:rPr lang="tr-TR" dirty="0" err="1" smtClean="0"/>
              <a:t>klaviküler</a:t>
            </a:r>
            <a:r>
              <a:rPr lang="tr-TR" dirty="0" smtClean="0"/>
              <a:t> eklem: art. </a:t>
            </a:r>
            <a:r>
              <a:rPr lang="tr-TR" dirty="0" err="1" smtClean="0"/>
              <a:t>Acromioclavicularis</a:t>
            </a:r>
            <a:r>
              <a:rPr lang="tr-TR" dirty="0" smtClean="0"/>
              <a:t>: </a:t>
            </a:r>
            <a:r>
              <a:rPr lang="tr-TR" dirty="0" err="1" smtClean="0"/>
              <a:t>Skapula</a:t>
            </a:r>
            <a:r>
              <a:rPr lang="tr-TR" dirty="0" smtClean="0"/>
              <a:t> ile </a:t>
            </a:r>
            <a:r>
              <a:rPr lang="tr-TR" dirty="0" err="1" smtClean="0"/>
              <a:t>klavikula</a:t>
            </a:r>
            <a:r>
              <a:rPr lang="tr-TR" dirty="0" smtClean="0"/>
              <a:t> arasındadır.</a:t>
            </a:r>
          </a:p>
          <a:p>
            <a:r>
              <a:rPr lang="tr-TR" dirty="0" smtClean="0"/>
              <a:t>Omuz eklemi(Art </a:t>
            </a:r>
            <a:r>
              <a:rPr lang="tr-TR" dirty="0" err="1" smtClean="0"/>
              <a:t>humeri</a:t>
            </a:r>
            <a:r>
              <a:rPr lang="tr-TR" dirty="0" smtClean="0"/>
              <a:t>): Kaput </a:t>
            </a:r>
            <a:r>
              <a:rPr lang="tr-TR" dirty="0" err="1" smtClean="0"/>
              <a:t>humeri</a:t>
            </a:r>
            <a:r>
              <a:rPr lang="tr-TR" dirty="0" smtClean="0"/>
              <a:t> ile </a:t>
            </a:r>
            <a:r>
              <a:rPr lang="tr-TR" dirty="0" err="1" smtClean="0"/>
              <a:t>skapuladaki</a:t>
            </a:r>
            <a:r>
              <a:rPr lang="tr-TR" dirty="0" smtClean="0"/>
              <a:t> </a:t>
            </a:r>
            <a:r>
              <a:rPr lang="tr-TR" dirty="0" err="1" smtClean="0"/>
              <a:t>kavitas</a:t>
            </a:r>
            <a:r>
              <a:rPr lang="tr-TR" dirty="0" smtClean="0"/>
              <a:t>  </a:t>
            </a:r>
            <a:r>
              <a:rPr lang="tr-TR" dirty="0" err="1" smtClean="0"/>
              <a:t>glenoidalis</a:t>
            </a:r>
            <a:r>
              <a:rPr lang="tr-TR" dirty="0" smtClean="0"/>
              <a:t> arasında bulunan </a:t>
            </a:r>
            <a:r>
              <a:rPr lang="tr-TR" dirty="0" err="1" smtClean="0"/>
              <a:t>sferoid</a:t>
            </a:r>
            <a:r>
              <a:rPr lang="tr-TR" dirty="0" smtClean="0"/>
              <a:t> tip eklemdir.</a:t>
            </a:r>
          </a:p>
          <a:p>
            <a:r>
              <a:rPr lang="tr-TR" dirty="0" smtClean="0"/>
              <a:t>Dirsek Eklemi (art </a:t>
            </a:r>
            <a:r>
              <a:rPr lang="tr-TR" dirty="0" err="1" smtClean="0"/>
              <a:t>cubiti</a:t>
            </a:r>
            <a:r>
              <a:rPr lang="tr-TR" dirty="0" smtClean="0"/>
              <a:t>) Üç eklemin birleşmesinden oluşmasına rağmen </a:t>
            </a:r>
            <a:r>
              <a:rPr lang="tr-TR" dirty="0" err="1" smtClean="0"/>
              <a:t>ginglimus</a:t>
            </a:r>
            <a:r>
              <a:rPr lang="tr-TR" dirty="0" smtClean="0"/>
              <a:t> tipi bir eklem olarak kabul edilir. Tek </a:t>
            </a:r>
            <a:r>
              <a:rPr lang="tr-TR" dirty="0" err="1" smtClean="0"/>
              <a:t>ksenli</a:t>
            </a:r>
            <a:r>
              <a:rPr lang="tr-TR" dirty="0" smtClean="0"/>
              <a:t> </a:t>
            </a:r>
            <a:r>
              <a:rPr lang="tr-TR" dirty="0" err="1" smtClean="0"/>
              <a:t>fleksiyon</a:t>
            </a:r>
            <a:r>
              <a:rPr lang="tr-TR" dirty="0" smtClean="0"/>
              <a:t>- </a:t>
            </a:r>
            <a:r>
              <a:rPr lang="tr-TR" dirty="0" err="1" smtClean="0"/>
              <a:t>ekstensiyon</a:t>
            </a:r>
            <a:r>
              <a:rPr lang="tr-TR" dirty="0" smtClean="0"/>
              <a:t> hareketi yapar.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0318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EKLEMLER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err="1" smtClean="0"/>
              <a:t>Distal</a:t>
            </a:r>
            <a:r>
              <a:rPr lang="tr-TR" dirty="0" smtClean="0"/>
              <a:t> </a:t>
            </a:r>
            <a:r>
              <a:rPr lang="tr-TR" dirty="0" err="1" smtClean="0"/>
              <a:t>radio</a:t>
            </a:r>
            <a:r>
              <a:rPr lang="tr-TR" dirty="0" smtClean="0"/>
              <a:t>-</a:t>
            </a:r>
            <a:r>
              <a:rPr lang="tr-TR" dirty="0" err="1" smtClean="0"/>
              <a:t>ulnar</a:t>
            </a:r>
            <a:r>
              <a:rPr lang="tr-TR" dirty="0" smtClean="0"/>
              <a:t> eklem: ( art. </a:t>
            </a:r>
            <a:r>
              <a:rPr lang="tr-TR" dirty="0" err="1" smtClean="0"/>
              <a:t>Radio</a:t>
            </a:r>
            <a:r>
              <a:rPr lang="tr-TR" dirty="0" smtClean="0"/>
              <a:t>-</a:t>
            </a:r>
            <a:r>
              <a:rPr lang="tr-TR" dirty="0" err="1" smtClean="0"/>
              <a:t>ulnaris</a:t>
            </a:r>
            <a:r>
              <a:rPr lang="tr-TR" dirty="0" smtClean="0"/>
              <a:t> </a:t>
            </a:r>
            <a:r>
              <a:rPr lang="tr-TR" dirty="0" err="1" smtClean="0"/>
              <a:t>distalis</a:t>
            </a:r>
            <a:r>
              <a:rPr lang="tr-TR" dirty="0" smtClean="0"/>
              <a:t>) </a:t>
            </a:r>
            <a:r>
              <a:rPr lang="tr-TR" dirty="0" err="1" smtClean="0"/>
              <a:t>radius</a:t>
            </a:r>
            <a:r>
              <a:rPr lang="tr-TR" dirty="0" smtClean="0"/>
              <a:t> ile </a:t>
            </a:r>
            <a:r>
              <a:rPr lang="tr-TR" dirty="0" err="1" smtClean="0"/>
              <a:t>ulnanın</a:t>
            </a:r>
            <a:r>
              <a:rPr lang="tr-TR" dirty="0" smtClean="0"/>
              <a:t> kaputu arasındadır.</a:t>
            </a:r>
          </a:p>
          <a:p>
            <a:r>
              <a:rPr lang="tr-TR" dirty="0" smtClean="0"/>
              <a:t>El Bileği Eklemi: ( art. </a:t>
            </a:r>
            <a:r>
              <a:rPr lang="tr-TR" dirty="0" err="1" smtClean="0"/>
              <a:t>Radiocarpalis</a:t>
            </a:r>
            <a:r>
              <a:rPr lang="tr-TR" dirty="0" smtClean="0"/>
              <a:t>):  Üç </a:t>
            </a:r>
            <a:r>
              <a:rPr lang="tr-TR" dirty="0" err="1" smtClean="0"/>
              <a:t>karpal</a:t>
            </a:r>
            <a:r>
              <a:rPr lang="tr-TR" dirty="0" smtClean="0"/>
              <a:t> ( </a:t>
            </a:r>
            <a:r>
              <a:rPr lang="tr-TR" dirty="0" err="1" smtClean="0"/>
              <a:t>os</a:t>
            </a:r>
            <a:r>
              <a:rPr lang="tr-TR" dirty="0" smtClean="0"/>
              <a:t> </a:t>
            </a:r>
            <a:r>
              <a:rPr lang="tr-TR" dirty="0" err="1" smtClean="0"/>
              <a:t>radius</a:t>
            </a:r>
            <a:r>
              <a:rPr lang="tr-TR" dirty="0" smtClean="0"/>
              <a:t>, </a:t>
            </a:r>
            <a:r>
              <a:rPr lang="tr-TR" dirty="0" err="1" smtClean="0"/>
              <a:t>Os</a:t>
            </a:r>
            <a:r>
              <a:rPr lang="tr-TR" dirty="0" smtClean="0"/>
              <a:t> </a:t>
            </a:r>
            <a:r>
              <a:rPr lang="tr-TR" dirty="0" err="1" smtClean="0"/>
              <a:t>scaphoideum</a:t>
            </a:r>
            <a:r>
              <a:rPr lang="tr-TR" dirty="0" smtClean="0"/>
              <a:t>, </a:t>
            </a:r>
            <a:r>
              <a:rPr lang="tr-TR" dirty="0" err="1" smtClean="0"/>
              <a:t>os</a:t>
            </a:r>
            <a:r>
              <a:rPr lang="tr-TR" dirty="0" smtClean="0"/>
              <a:t> </a:t>
            </a:r>
            <a:r>
              <a:rPr lang="tr-TR" dirty="0" err="1" smtClean="0"/>
              <a:t>lunatum</a:t>
            </a:r>
            <a:r>
              <a:rPr lang="tr-TR" dirty="0" smtClean="0"/>
              <a:t>) kemik ile </a:t>
            </a:r>
            <a:r>
              <a:rPr lang="tr-TR" dirty="0" err="1" smtClean="0"/>
              <a:t>radius</a:t>
            </a:r>
            <a:r>
              <a:rPr lang="tr-TR" dirty="0" smtClean="0"/>
              <a:t> arasındadır. </a:t>
            </a:r>
            <a:r>
              <a:rPr lang="tr-TR" dirty="0" err="1" smtClean="0"/>
              <a:t>Sakro</a:t>
            </a:r>
            <a:r>
              <a:rPr lang="tr-TR" dirty="0" smtClean="0"/>
              <a:t>-</a:t>
            </a:r>
            <a:r>
              <a:rPr lang="tr-TR" dirty="0" err="1" smtClean="0"/>
              <a:t>iliak</a:t>
            </a:r>
            <a:r>
              <a:rPr lang="tr-TR" dirty="0" smtClean="0"/>
              <a:t> eklem ( Art. </a:t>
            </a:r>
            <a:r>
              <a:rPr lang="tr-TR" dirty="0" err="1" smtClean="0"/>
              <a:t>Sacro</a:t>
            </a:r>
            <a:r>
              <a:rPr lang="tr-TR" dirty="0" smtClean="0"/>
              <a:t>-</a:t>
            </a:r>
            <a:r>
              <a:rPr lang="tr-TR" dirty="0" err="1" smtClean="0"/>
              <a:t>iliaca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Symphisis</a:t>
            </a:r>
            <a:r>
              <a:rPr lang="tr-TR" dirty="0" smtClean="0"/>
              <a:t> </a:t>
            </a:r>
            <a:r>
              <a:rPr lang="tr-TR" dirty="0" err="1" smtClean="0"/>
              <a:t>pubica</a:t>
            </a:r>
            <a:r>
              <a:rPr lang="tr-TR" dirty="0" smtClean="0"/>
              <a:t>: İki </a:t>
            </a:r>
            <a:r>
              <a:rPr lang="tr-TR" dirty="0" err="1" smtClean="0"/>
              <a:t>pubisin</a:t>
            </a:r>
            <a:r>
              <a:rPr lang="tr-TR" dirty="0" smtClean="0"/>
              <a:t> ön tarafta karşılıklı birleşmesinden oluşur.</a:t>
            </a:r>
          </a:p>
          <a:p>
            <a:r>
              <a:rPr lang="tr-TR" dirty="0" smtClean="0"/>
              <a:t>Kalça Eklemi: (art.</a:t>
            </a:r>
            <a:r>
              <a:rPr lang="tr-TR" dirty="0" err="1" smtClean="0"/>
              <a:t>coxae</a:t>
            </a:r>
            <a:r>
              <a:rPr lang="tr-TR" dirty="0" smtClean="0"/>
              <a:t>) </a:t>
            </a:r>
            <a:r>
              <a:rPr lang="tr-TR" dirty="0" err="1" smtClean="0"/>
              <a:t>Asetabulum</a:t>
            </a:r>
            <a:r>
              <a:rPr lang="tr-TR" dirty="0" smtClean="0"/>
              <a:t> ile </a:t>
            </a:r>
            <a:r>
              <a:rPr lang="tr-TR" dirty="0" err="1" smtClean="0"/>
              <a:t>femurun</a:t>
            </a:r>
            <a:r>
              <a:rPr lang="tr-TR" dirty="0" smtClean="0"/>
              <a:t> kaputu arasındadır. </a:t>
            </a:r>
          </a:p>
          <a:p>
            <a:r>
              <a:rPr lang="tr-TR" dirty="0" smtClean="0"/>
              <a:t>Diz Eklemi: ( art </a:t>
            </a:r>
            <a:r>
              <a:rPr lang="tr-TR" dirty="0" err="1" smtClean="0"/>
              <a:t>genus</a:t>
            </a:r>
            <a:r>
              <a:rPr lang="tr-TR" dirty="0" smtClean="0"/>
              <a:t>): </a:t>
            </a:r>
            <a:r>
              <a:rPr lang="tr-TR" dirty="0" err="1" smtClean="0"/>
              <a:t>Femur</a:t>
            </a:r>
            <a:r>
              <a:rPr lang="tr-TR" dirty="0" smtClean="0"/>
              <a:t> ile </a:t>
            </a:r>
            <a:r>
              <a:rPr lang="tr-TR" dirty="0" err="1" smtClean="0"/>
              <a:t>tibianın</a:t>
            </a:r>
            <a:r>
              <a:rPr lang="tr-TR" dirty="0" smtClean="0"/>
              <a:t> </a:t>
            </a:r>
            <a:r>
              <a:rPr lang="tr-TR" dirty="0" err="1" smtClean="0"/>
              <a:t>kondilleri</a:t>
            </a:r>
            <a:r>
              <a:rPr lang="tr-TR" dirty="0" smtClean="0"/>
              <a:t> ve </a:t>
            </a:r>
            <a:r>
              <a:rPr lang="tr-TR" dirty="0" err="1" smtClean="0"/>
              <a:t>patella</a:t>
            </a:r>
            <a:r>
              <a:rPr lang="tr-TR" dirty="0" smtClean="0"/>
              <a:t> arasındadır.</a:t>
            </a:r>
          </a:p>
          <a:p>
            <a:endParaRPr lang="tr-TR" dirty="0" smtClean="0"/>
          </a:p>
          <a:p>
            <a:pPr>
              <a:buNone/>
            </a:pPr>
            <a:r>
              <a:rPr lang="tr-TR" dirty="0" smtClean="0"/>
              <a:t>                                 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00859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Artrit</a:t>
            </a:r>
            <a:r>
              <a:rPr lang="tr-TR" dirty="0" smtClean="0"/>
              <a:t>: Eklem iltihabı</a:t>
            </a:r>
          </a:p>
          <a:p>
            <a:r>
              <a:rPr lang="tr-TR" dirty="0" err="1" smtClean="0"/>
              <a:t>Romatoid</a:t>
            </a:r>
            <a:r>
              <a:rPr lang="tr-TR" dirty="0" smtClean="0"/>
              <a:t> </a:t>
            </a:r>
            <a:r>
              <a:rPr lang="tr-TR" dirty="0" err="1" smtClean="0"/>
              <a:t>artrit</a:t>
            </a:r>
            <a:r>
              <a:rPr lang="tr-TR" dirty="0" smtClean="0"/>
              <a:t>: Bir çok eklemi aynı anda tutabilen kronik seyirli ve sebebi bilinmeyen eklem </a:t>
            </a:r>
            <a:r>
              <a:rPr lang="tr-TR" dirty="0" err="1" smtClean="0"/>
              <a:t>ilthabı</a:t>
            </a:r>
            <a:endParaRPr lang="tr-TR" dirty="0" smtClean="0"/>
          </a:p>
          <a:p>
            <a:r>
              <a:rPr lang="tr-TR" dirty="0" err="1" smtClean="0"/>
              <a:t>Luksasyon</a:t>
            </a:r>
            <a:r>
              <a:rPr lang="tr-TR" dirty="0" smtClean="0"/>
              <a:t>: Çıkık</a:t>
            </a:r>
          </a:p>
          <a:p>
            <a:r>
              <a:rPr lang="tr-TR" dirty="0" err="1" smtClean="0"/>
              <a:t>Osteoartrit</a:t>
            </a:r>
            <a:r>
              <a:rPr lang="tr-TR" dirty="0" smtClean="0"/>
              <a:t>: eklem kireçlenmesi</a:t>
            </a:r>
          </a:p>
          <a:p>
            <a:r>
              <a:rPr lang="tr-TR" dirty="0" err="1" smtClean="0"/>
              <a:t>Ankilozan</a:t>
            </a:r>
            <a:r>
              <a:rPr lang="tr-TR" dirty="0" smtClean="0"/>
              <a:t> </a:t>
            </a:r>
            <a:r>
              <a:rPr lang="tr-TR" dirty="0" err="1" smtClean="0"/>
              <a:t>spondilit</a:t>
            </a:r>
            <a:r>
              <a:rPr lang="tr-TR" dirty="0" smtClean="0"/>
              <a:t>: Özellikle omurgayı etkileyen ilerleyici ve ağrılı </a:t>
            </a:r>
            <a:r>
              <a:rPr lang="tr-TR" dirty="0" err="1" smtClean="0"/>
              <a:t>romatizmal</a:t>
            </a:r>
            <a:r>
              <a:rPr lang="tr-TR" dirty="0" smtClean="0"/>
              <a:t> hastalık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1113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Kemik </a:t>
            </a:r>
            <a:r>
              <a:rPr lang="tr-TR" dirty="0" err="1" smtClean="0"/>
              <a:t>Fraktürü</a:t>
            </a:r>
            <a:r>
              <a:rPr lang="tr-TR" dirty="0" smtClean="0"/>
              <a:t>: Kemik kırığı</a:t>
            </a:r>
          </a:p>
          <a:p>
            <a:r>
              <a:rPr lang="tr-TR" dirty="0" smtClean="0"/>
              <a:t>Osteoporoz: Kemik erimesi</a:t>
            </a:r>
          </a:p>
          <a:p>
            <a:r>
              <a:rPr lang="tr-TR" dirty="0" err="1" smtClean="0"/>
              <a:t>Osteomiyelit</a:t>
            </a:r>
            <a:r>
              <a:rPr lang="tr-TR" dirty="0" smtClean="0"/>
              <a:t>: Kemik </a:t>
            </a:r>
            <a:r>
              <a:rPr lang="tr-TR" dirty="0" err="1" smtClean="0"/>
              <a:t>inflamasyonu</a:t>
            </a:r>
            <a:endParaRPr lang="tr-TR" dirty="0" smtClean="0"/>
          </a:p>
          <a:p>
            <a:r>
              <a:rPr lang="tr-TR" dirty="0" smtClean="0"/>
              <a:t>Raşitizm: </a:t>
            </a:r>
            <a:r>
              <a:rPr lang="tr-TR" dirty="0" err="1" smtClean="0"/>
              <a:t>Çucuklarda</a:t>
            </a:r>
            <a:r>
              <a:rPr lang="tr-TR" dirty="0" smtClean="0"/>
              <a:t> D vitamini eksikliği sebebi ile  kalsiyum depolanmasındaki yetersizlik sonucu kemik şeklinin </a:t>
            </a:r>
            <a:r>
              <a:rPr lang="tr-TR" dirty="0" err="1" smtClean="0"/>
              <a:t>bozlması</a:t>
            </a:r>
            <a:r>
              <a:rPr lang="tr-TR" dirty="0" smtClean="0"/>
              <a:t> ve büyümenin engellenmesi</a:t>
            </a:r>
          </a:p>
          <a:p>
            <a:r>
              <a:rPr lang="tr-TR" dirty="0" err="1" smtClean="0"/>
              <a:t>Osteomalazi</a:t>
            </a:r>
            <a:r>
              <a:rPr lang="tr-TR" dirty="0" smtClean="0"/>
              <a:t>: Erişkinlerde D vitamini eksiliği  sebebi ile kemiğin yumuşaması</a:t>
            </a:r>
          </a:p>
          <a:p>
            <a:r>
              <a:rPr lang="tr-TR" dirty="0" err="1" smtClean="0"/>
              <a:t>Artralji</a:t>
            </a:r>
            <a:r>
              <a:rPr lang="tr-TR" dirty="0" smtClean="0"/>
              <a:t>: Eklem ağrısı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1142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Kontraksiyon</a:t>
            </a:r>
            <a:r>
              <a:rPr lang="tr-TR" dirty="0" smtClean="0"/>
              <a:t>: Sinirler  tarafından uyarıldığında kas lifleri kasılır</a:t>
            </a:r>
          </a:p>
          <a:p>
            <a:r>
              <a:rPr lang="tr-TR" dirty="0" err="1" smtClean="0"/>
              <a:t>Atrofi</a:t>
            </a:r>
            <a:r>
              <a:rPr lang="tr-TR" dirty="0" smtClean="0"/>
              <a:t>: kasların çeşitli nedenlerle normal hacminin azalması</a:t>
            </a:r>
          </a:p>
          <a:p>
            <a:r>
              <a:rPr lang="tr-TR" dirty="0" err="1" smtClean="0"/>
              <a:t>Hipertrofi</a:t>
            </a:r>
            <a:r>
              <a:rPr lang="tr-TR" dirty="0" smtClean="0"/>
              <a:t>: kas hacminin artması</a:t>
            </a:r>
          </a:p>
          <a:p>
            <a:r>
              <a:rPr lang="tr-TR" dirty="0" err="1" smtClean="0"/>
              <a:t>Hiperplazi</a:t>
            </a:r>
            <a:r>
              <a:rPr lang="tr-TR" dirty="0" smtClean="0"/>
              <a:t>: kası oluşturan kas lifi sayısında artma</a:t>
            </a:r>
          </a:p>
          <a:p>
            <a:r>
              <a:rPr lang="tr-TR" dirty="0" err="1" smtClean="0"/>
              <a:t>Miyozit</a:t>
            </a:r>
            <a:r>
              <a:rPr lang="tr-TR" dirty="0" smtClean="0"/>
              <a:t>: Kasların </a:t>
            </a:r>
            <a:r>
              <a:rPr lang="tr-TR" dirty="0" err="1" smtClean="0"/>
              <a:t>enflamatuar</a:t>
            </a:r>
            <a:r>
              <a:rPr lang="tr-TR" dirty="0" smtClean="0"/>
              <a:t> hastalığı. Bir mikroorganizmaya bağlı gelişebileceği gibi </a:t>
            </a:r>
            <a:r>
              <a:rPr lang="tr-TR" dirty="0" err="1" smtClean="0"/>
              <a:t>otoimmün</a:t>
            </a:r>
            <a:r>
              <a:rPr lang="tr-TR" dirty="0" smtClean="0"/>
              <a:t> ve nedeni bilinmeyen bir şekilde de ortaya çıkabilir.</a:t>
            </a:r>
          </a:p>
        </p:txBody>
      </p:sp>
    </p:spTree>
    <p:extLst>
      <p:ext uri="{BB962C8B-B14F-4D97-AF65-F5344CB8AC3E}">
        <p14:creationId xmlns:p14="http://schemas.microsoft.com/office/powerpoint/2010/main" val="5039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dirty="0" smtClean="0"/>
          </a:p>
          <a:p>
            <a:r>
              <a:rPr lang="tr-TR" dirty="0" err="1" smtClean="0"/>
              <a:t>Miyalji</a:t>
            </a:r>
            <a:r>
              <a:rPr lang="tr-TR" dirty="0" smtClean="0"/>
              <a:t>: Kas ağrısı</a:t>
            </a:r>
          </a:p>
          <a:p>
            <a:r>
              <a:rPr lang="tr-TR" dirty="0" err="1" smtClean="0"/>
              <a:t>Fibromiyalji</a:t>
            </a:r>
            <a:r>
              <a:rPr lang="tr-TR" dirty="0" smtClean="0"/>
              <a:t>: yaygın kas ağrısının yanında yorgunluk ve uyku bozukluğunun olduğu tablo</a:t>
            </a:r>
          </a:p>
          <a:p>
            <a:r>
              <a:rPr lang="tr-TR" dirty="0" err="1" smtClean="0"/>
              <a:t>Tendinit</a:t>
            </a:r>
            <a:r>
              <a:rPr lang="tr-TR" dirty="0" smtClean="0"/>
              <a:t>: </a:t>
            </a:r>
            <a:r>
              <a:rPr lang="tr-TR" dirty="0" err="1" smtClean="0"/>
              <a:t>Tendonların</a:t>
            </a:r>
            <a:r>
              <a:rPr lang="tr-TR" dirty="0" smtClean="0"/>
              <a:t> </a:t>
            </a:r>
            <a:r>
              <a:rPr lang="tr-TR" dirty="0" err="1" smtClean="0"/>
              <a:t>enflamatuar</a:t>
            </a:r>
            <a:r>
              <a:rPr lang="tr-TR" dirty="0" smtClean="0"/>
              <a:t> rahatsızlığı</a:t>
            </a:r>
          </a:p>
          <a:p>
            <a:r>
              <a:rPr lang="tr-TR" dirty="0" smtClean="0"/>
              <a:t>Kas içi : </a:t>
            </a:r>
            <a:r>
              <a:rPr lang="tr-TR" dirty="0" err="1" smtClean="0"/>
              <a:t>İntra</a:t>
            </a:r>
            <a:r>
              <a:rPr lang="tr-TR" dirty="0" smtClean="0"/>
              <a:t> </a:t>
            </a:r>
            <a:r>
              <a:rPr lang="tr-TR" dirty="0" err="1" smtClean="0"/>
              <a:t>müsküler</a:t>
            </a:r>
            <a:endParaRPr lang="tr-TR" dirty="0" smtClean="0"/>
          </a:p>
          <a:p>
            <a:r>
              <a:rPr lang="tr-TR" dirty="0" err="1" smtClean="0"/>
              <a:t>İntramüsküler</a:t>
            </a:r>
            <a:r>
              <a:rPr lang="tr-TR" dirty="0" smtClean="0"/>
              <a:t> enjeksiyon yapılan kaslar: M. </a:t>
            </a:r>
            <a:r>
              <a:rPr lang="tr-TR" dirty="0" err="1" smtClean="0"/>
              <a:t>Gluteus</a:t>
            </a:r>
            <a:r>
              <a:rPr lang="tr-TR" dirty="0" smtClean="0"/>
              <a:t> </a:t>
            </a:r>
            <a:r>
              <a:rPr lang="tr-TR" dirty="0" err="1" smtClean="0"/>
              <a:t>maximus</a:t>
            </a:r>
            <a:r>
              <a:rPr lang="tr-TR" dirty="0" smtClean="0"/>
              <a:t>, </a:t>
            </a:r>
            <a:r>
              <a:rPr lang="tr-TR" dirty="0" err="1" smtClean="0"/>
              <a:t>quadriceps</a:t>
            </a:r>
            <a:r>
              <a:rPr lang="tr-TR" dirty="0" smtClean="0"/>
              <a:t> </a:t>
            </a:r>
            <a:r>
              <a:rPr lang="tr-TR" dirty="0" err="1" smtClean="0"/>
              <a:t>femoris</a:t>
            </a:r>
            <a:r>
              <a:rPr lang="tr-TR" dirty="0" smtClean="0"/>
              <a:t>, M. </a:t>
            </a:r>
            <a:r>
              <a:rPr lang="tr-TR" dirty="0" err="1" smtClean="0"/>
              <a:t>Deltoideus</a:t>
            </a:r>
            <a:r>
              <a:rPr lang="tr-TR" dirty="0" smtClean="0"/>
              <a:t>, M. </a:t>
            </a:r>
            <a:r>
              <a:rPr lang="tr-TR" dirty="0" err="1" smtClean="0"/>
              <a:t>Triceps</a:t>
            </a:r>
            <a:r>
              <a:rPr lang="tr-TR" dirty="0" smtClean="0"/>
              <a:t> </a:t>
            </a:r>
            <a:r>
              <a:rPr lang="tr-TR" dirty="0" err="1" smtClean="0"/>
              <a:t>brachii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526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 YAPISINAİLİŞKİN TIBBİ TANIM VE TERİMLER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dirty="0" smtClean="0"/>
              <a:t>Fizyoloji Tanımı  </a:t>
            </a:r>
          </a:p>
          <a:p>
            <a:pPr>
              <a:buNone/>
            </a:pPr>
            <a:r>
              <a:rPr lang="tr-TR" dirty="0" smtClean="0"/>
              <a:t> </a:t>
            </a:r>
          </a:p>
          <a:p>
            <a:r>
              <a:rPr lang="tr-TR" dirty="0" smtClean="0"/>
              <a:t>İnsan vücudunu meydana getiren organların ve oluşumların işleyişini,  birbirleriyle ilişkilerini ve çevreyle etkileşimlerini inceleyen bilim dalıdır.</a:t>
            </a:r>
            <a:endParaRPr 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1847088"/>
          </a:xfrm>
        </p:spPr>
        <p:txBody>
          <a:bodyPr>
            <a:normAutofit/>
          </a:bodyPr>
          <a:lstStyle/>
          <a:p>
            <a:r>
              <a:rPr lang="tr-TR" dirty="0" smtClean="0"/>
              <a:t>Anatomik Pozisyon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95536" y="1988840"/>
            <a:ext cx="3826768" cy="4061048"/>
          </a:xfrm>
        </p:spPr>
        <p:txBody>
          <a:bodyPr>
            <a:normAutofit/>
          </a:bodyPr>
          <a:lstStyle/>
          <a:p>
            <a:r>
              <a:rPr lang="tr-TR" dirty="0" smtClean="0"/>
              <a:t>Ayakta dik duran bir kişinin gözleri ve el ayası karşıya bakacak şekilde , kollar  gövdenin yanlarında sarkık ve ayak topuklarının bitişik duruşuna denir.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9008" t="54714" r="29742" b="10412"/>
          <a:stretch>
            <a:fillRect/>
          </a:stretch>
        </p:blipFill>
        <p:spPr bwMode="auto">
          <a:xfrm>
            <a:off x="4499992" y="0"/>
            <a:ext cx="424847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Yön Bildiren Terimler</a:t>
            </a:r>
            <a:endParaRPr lang="tr-TR" dirty="0"/>
          </a:p>
        </p:txBody>
      </p:sp>
      <p:sp>
        <p:nvSpPr>
          <p:cNvPr id="5" name="4 İçerik Yer Tutucusu"/>
          <p:cNvSpPr>
            <a:spLocks noGrp="1"/>
          </p:cNvSpPr>
          <p:nvPr>
            <p:ph idx="1"/>
          </p:nvPr>
        </p:nvSpPr>
        <p:spPr>
          <a:xfrm>
            <a:off x="323528" y="1935480"/>
            <a:ext cx="8229600" cy="4389120"/>
          </a:xfrm>
        </p:spPr>
        <p:txBody>
          <a:bodyPr>
            <a:normAutofit/>
          </a:bodyPr>
          <a:lstStyle/>
          <a:p>
            <a:r>
              <a:rPr lang="tr-TR" dirty="0" err="1" smtClean="0"/>
              <a:t>Supeiror</a:t>
            </a:r>
            <a:r>
              <a:rPr lang="tr-TR" dirty="0" smtClean="0"/>
              <a:t>/ </a:t>
            </a:r>
            <a:r>
              <a:rPr lang="tr-TR" dirty="0" err="1" smtClean="0"/>
              <a:t>İnferior</a:t>
            </a:r>
            <a:r>
              <a:rPr lang="tr-TR" dirty="0" smtClean="0"/>
              <a:t>: Üst/ Alt</a:t>
            </a:r>
          </a:p>
          <a:p>
            <a:r>
              <a:rPr lang="tr-TR" dirty="0" err="1" smtClean="0"/>
              <a:t>Anterior</a:t>
            </a:r>
            <a:r>
              <a:rPr lang="tr-TR" dirty="0" smtClean="0"/>
              <a:t>/ </a:t>
            </a:r>
            <a:r>
              <a:rPr lang="tr-TR" dirty="0" err="1" smtClean="0"/>
              <a:t>Posterior</a:t>
            </a:r>
            <a:r>
              <a:rPr lang="tr-TR" dirty="0" smtClean="0"/>
              <a:t>: Ön/ Arka</a:t>
            </a:r>
          </a:p>
          <a:p>
            <a:r>
              <a:rPr lang="tr-TR" dirty="0" err="1" smtClean="0"/>
              <a:t>Median</a:t>
            </a:r>
            <a:r>
              <a:rPr lang="tr-TR" dirty="0" smtClean="0"/>
              <a:t>/ </a:t>
            </a:r>
            <a:r>
              <a:rPr lang="tr-TR" dirty="0" err="1" smtClean="0"/>
              <a:t>Medial</a:t>
            </a:r>
            <a:r>
              <a:rPr lang="tr-TR" dirty="0" smtClean="0"/>
              <a:t>/ </a:t>
            </a:r>
            <a:r>
              <a:rPr lang="tr-TR" dirty="0" err="1" smtClean="0"/>
              <a:t>Lateral</a:t>
            </a:r>
            <a:r>
              <a:rPr lang="tr-TR" dirty="0" smtClean="0"/>
              <a:t> : Ortada olan/ İç Yan/ Dış Yan</a:t>
            </a:r>
          </a:p>
          <a:p>
            <a:r>
              <a:rPr lang="tr-TR" dirty="0" err="1" smtClean="0"/>
              <a:t>Proksimal</a:t>
            </a:r>
            <a:r>
              <a:rPr lang="tr-TR" dirty="0" smtClean="0"/>
              <a:t>/</a:t>
            </a:r>
            <a:r>
              <a:rPr lang="tr-TR" dirty="0" err="1" smtClean="0"/>
              <a:t>Distal</a:t>
            </a:r>
            <a:r>
              <a:rPr lang="tr-TR" dirty="0" smtClean="0"/>
              <a:t>: Gövdeye Yakın /Gövdeden  uzak</a:t>
            </a:r>
          </a:p>
          <a:p>
            <a:r>
              <a:rPr lang="tr-TR" dirty="0" err="1" smtClean="0"/>
              <a:t>Süperfisial</a:t>
            </a:r>
            <a:r>
              <a:rPr lang="tr-TR" dirty="0" smtClean="0"/>
              <a:t>/ </a:t>
            </a:r>
            <a:r>
              <a:rPr lang="tr-TR" dirty="0" err="1" smtClean="0"/>
              <a:t>Profundus</a:t>
            </a:r>
            <a:r>
              <a:rPr lang="tr-TR" dirty="0" smtClean="0"/>
              <a:t>: Vücut yüzeyine yalın yapılar/ Daha derinde olan yapılar</a:t>
            </a:r>
          </a:p>
          <a:p>
            <a:r>
              <a:rPr lang="tr-TR" dirty="0" smtClean="0"/>
              <a:t>Santral/ </a:t>
            </a:r>
            <a:r>
              <a:rPr lang="tr-TR" dirty="0" err="1" smtClean="0"/>
              <a:t>Periferik</a:t>
            </a:r>
            <a:r>
              <a:rPr lang="tr-TR" dirty="0" smtClean="0"/>
              <a:t>: Merkezi/ Çevresel</a:t>
            </a:r>
          </a:p>
          <a:p>
            <a:r>
              <a:rPr lang="tr-TR" dirty="0" err="1" smtClean="0"/>
              <a:t>Dexter</a:t>
            </a:r>
            <a:r>
              <a:rPr lang="tr-TR" dirty="0" smtClean="0"/>
              <a:t>/</a:t>
            </a:r>
            <a:r>
              <a:rPr lang="tr-TR" dirty="0" err="1" smtClean="0"/>
              <a:t>Sinister</a:t>
            </a:r>
            <a:r>
              <a:rPr lang="tr-TR" dirty="0" smtClean="0"/>
              <a:t>: sağ taraf/sol taraf.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tr-TR" dirty="0" smtClean="0"/>
              <a:t>İnsan vücudunun bölümleri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Baş ( </a:t>
            </a:r>
            <a:r>
              <a:rPr lang="tr-TR" dirty="0" err="1" smtClean="0"/>
              <a:t>Caput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Boyun ( </a:t>
            </a:r>
            <a:r>
              <a:rPr lang="tr-TR" dirty="0" err="1" smtClean="0"/>
              <a:t>Collum</a:t>
            </a:r>
            <a:r>
              <a:rPr lang="tr-TR" dirty="0" smtClean="0"/>
              <a:t>, </a:t>
            </a:r>
            <a:r>
              <a:rPr lang="tr-TR" dirty="0" err="1" smtClean="0"/>
              <a:t>Cervix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Gövde ( </a:t>
            </a:r>
            <a:r>
              <a:rPr lang="tr-TR" dirty="0" err="1" smtClean="0"/>
              <a:t>Truncus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       Göğüs (</a:t>
            </a:r>
            <a:r>
              <a:rPr lang="tr-TR" dirty="0" err="1" smtClean="0"/>
              <a:t>Thorax</a:t>
            </a:r>
            <a:r>
              <a:rPr lang="tr-TR" dirty="0" smtClean="0"/>
              <a:t>), </a:t>
            </a:r>
          </a:p>
          <a:p>
            <a:pPr>
              <a:buNone/>
            </a:pPr>
            <a:r>
              <a:rPr lang="tr-TR" dirty="0" smtClean="0"/>
              <a:t>       Karın ( Abdomen), </a:t>
            </a:r>
          </a:p>
          <a:p>
            <a:pPr>
              <a:buNone/>
            </a:pPr>
            <a:r>
              <a:rPr lang="tr-TR" dirty="0" smtClean="0"/>
              <a:t>       Leğen ( </a:t>
            </a:r>
            <a:r>
              <a:rPr lang="tr-TR" dirty="0" err="1" smtClean="0"/>
              <a:t>Pelvis</a:t>
            </a:r>
            <a:r>
              <a:rPr lang="tr-TR" dirty="0" smtClean="0"/>
              <a:t>), </a:t>
            </a:r>
          </a:p>
          <a:p>
            <a:pPr>
              <a:buNone/>
            </a:pPr>
            <a:r>
              <a:rPr lang="tr-TR" dirty="0" smtClean="0"/>
              <a:t>       Sırt ( </a:t>
            </a:r>
            <a:r>
              <a:rPr lang="tr-TR" dirty="0" err="1" smtClean="0"/>
              <a:t>Dorsum</a:t>
            </a:r>
            <a:r>
              <a:rPr lang="tr-TR" dirty="0" smtClean="0"/>
              <a:t>)</a:t>
            </a:r>
          </a:p>
          <a:p>
            <a:r>
              <a:rPr lang="tr-TR" dirty="0" smtClean="0"/>
              <a:t>Üst </a:t>
            </a:r>
            <a:r>
              <a:rPr lang="tr-TR" dirty="0" err="1" smtClean="0"/>
              <a:t>ekstremite</a:t>
            </a:r>
            <a:r>
              <a:rPr lang="tr-TR" dirty="0" smtClean="0"/>
              <a:t> ( </a:t>
            </a:r>
            <a:r>
              <a:rPr lang="tr-TR" dirty="0" err="1" smtClean="0"/>
              <a:t>Membrum</a:t>
            </a:r>
            <a:r>
              <a:rPr lang="tr-TR" dirty="0" smtClean="0"/>
              <a:t> </a:t>
            </a:r>
            <a:r>
              <a:rPr lang="tr-TR" dirty="0" err="1" smtClean="0"/>
              <a:t>ekstemitas</a:t>
            </a:r>
            <a:r>
              <a:rPr lang="tr-TR" dirty="0" smtClean="0"/>
              <a:t> </a:t>
            </a:r>
            <a:r>
              <a:rPr lang="tr-TR" dirty="0" err="1" smtClean="0"/>
              <a:t>superior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A- Omuz(</a:t>
            </a:r>
            <a:r>
              <a:rPr lang="tr-TR" dirty="0" err="1" smtClean="0"/>
              <a:t>Omos</a:t>
            </a:r>
            <a:r>
              <a:rPr lang="tr-TR" dirty="0" smtClean="0"/>
              <a:t>) –Koltuk altı ( </a:t>
            </a:r>
            <a:r>
              <a:rPr lang="tr-TR" dirty="0" err="1" smtClean="0"/>
              <a:t>axilla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B- Kol (</a:t>
            </a:r>
            <a:r>
              <a:rPr lang="tr-TR" dirty="0" err="1" smtClean="0"/>
              <a:t>Brachium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        Dirsek ( </a:t>
            </a:r>
            <a:r>
              <a:rPr lang="tr-TR" dirty="0" err="1" smtClean="0"/>
              <a:t>Cubitum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         Dirsek Önü ( </a:t>
            </a:r>
            <a:r>
              <a:rPr lang="tr-TR" dirty="0" err="1" smtClean="0"/>
              <a:t>Ante</a:t>
            </a:r>
            <a:r>
              <a:rPr lang="tr-TR" dirty="0" smtClean="0"/>
              <a:t> </a:t>
            </a:r>
            <a:r>
              <a:rPr lang="tr-TR" dirty="0" err="1" smtClean="0"/>
              <a:t>cubitum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C- Önkol ( </a:t>
            </a:r>
            <a:r>
              <a:rPr lang="tr-TR" dirty="0" err="1" smtClean="0"/>
              <a:t>Antebracium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	    El Bileği( </a:t>
            </a:r>
            <a:r>
              <a:rPr lang="tr-TR" dirty="0" err="1" smtClean="0"/>
              <a:t>Carpus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D- El (</a:t>
            </a:r>
            <a:r>
              <a:rPr lang="tr-TR" dirty="0" err="1" smtClean="0"/>
              <a:t>manus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Ön yüz (</a:t>
            </a:r>
            <a:r>
              <a:rPr lang="tr-TR" dirty="0" err="1" smtClean="0"/>
              <a:t>Palmar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Arka yüz ( </a:t>
            </a:r>
            <a:r>
              <a:rPr lang="tr-TR" dirty="0" err="1" smtClean="0"/>
              <a:t>Dorsal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Parmaklar ( </a:t>
            </a:r>
            <a:r>
              <a:rPr lang="tr-TR" dirty="0" err="1" smtClean="0"/>
              <a:t>digitimanus</a:t>
            </a:r>
            <a:r>
              <a:rPr lang="tr-TR" dirty="0" smtClean="0"/>
              <a:t>)</a:t>
            </a:r>
            <a:endParaRPr lang="tr-T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tr-TR" dirty="0" smtClean="0"/>
              <a:t>İnsan vücudunun bölümleri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373216"/>
          </a:xfrm>
        </p:spPr>
        <p:txBody>
          <a:bodyPr>
            <a:normAutofit/>
          </a:bodyPr>
          <a:lstStyle/>
          <a:p>
            <a:r>
              <a:rPr lang="tr-TR" dirty="0" smtClean="0"/>
              <a:t>Alt </a:t>
            </a:r>
            <a:r>
              <a:rPr lang="tr-TR" dirty="0" err="1" smtClean="0"/>
              <a:t>ekstrremite</a:t>
            </a:r>
            <a:r>
              <a:rPr lang="tr-TR" dirty="0" smtClean="0"/>
              <a:t> ( </a:t>
            </a:r>
            <a:r>
              <a:rPr lang="tr-TR" dirty="0" err="1" smtClean="0"/>
              <a:t>Membrum</a:t>
            </a:r>
            <a:r>
              <a:rPr lang="tr-TR" dirty="0" smtClean="0"/>
              <a:t> </a:t>
            </a:r>
            <a:r>
              <a:rPr lang="tr-TR" dirty="0" err="1" smtClean="0"/>
              <a:t>extremitas</a:t>
            </a:r>
            <a:r>
              <a:rPr lang="tr-TR" dirty="0" smtClean="0"/>
              <a:t> </a:t>
            </a:r>
            <a:r>
              <a:rPr lang="tr-TR" dirty="0" err="1" smtClean="0"/>
              <a:t>inferior</a:t>
            </a:r>
            <a:r>
              <a:rPr lang="tr-TR" dirty="0" smtClean="0"/>
              <a:t>) </a:t>
            </a:r>
          </a:p>
          <a:p>
            <a:pPr>
              <a:buNone/>
            </a:pPr>
            <a:r>
              <a:rPr lang="tr-TR" dirty="0" smtClean="0"/>
              <a:t>         A- Kalça ( </a:t>
            </a:r>
            <a:r>
              <a:rPr lang="tr-TR" dirty="0" err="1" smtClean="0"/>
              <a:t>gluteus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- Kasık </a:t>
            </a:r>
            <a:r>
              <a:rPr lang="tr-TR" dirty="0" err="1" smtClean="0"/>
              <a:t>İngium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         B-Uyluk ( </a:t>
            </a:r>
            <a:r>
              <a:rPr lang="tr-TR" dirty="0" err="1" smtClean="0"/>
              <a:t>Femur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  Diz (</a:t>
            </a:r>
            <a:r>
              <a:rPr lang="tr-TR" dirty="0" err="1" smtClean="0"/>
              <a:t>Patella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  Diz arkası ( </a:t>
            </a:r>
            <a:r>
              <a:rPr lang="tr-TR" dirty="0" err="1" smtClean="0"/>
              <a:t>Popliteum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C- Bacak ( </a:t>
            </a:r>
            <a:r>
              <a:rPr lang="tr-TR" dirty="0" err="1" smtClean="0"/>
              <a:t>Crus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 Ayak bileği ( Tarsus) </a:t>
            </a:r>
          </a:p>
          <a:p>
            <a:pPr>
              <a:buNone/>
            </a:pPr>
            <a:r>
              <a:rPr lang="tr-TR" dirty="0" smtClean="0"/>
              <a:t>        D- Ayak ( Pes) </a:t>
            </a:r>
          </a:p>
          <a:p>
            <a:pPr>
              <a:buNone/>
            </a:pPr>
            <a:r>
              <a:rPr lang="tr-TR" dirty="0" smtClean="0"/>
              <a:t>              Ayak sırtı ( </a:t>
            </a:r>
            <a:r>
              <a:rPr lang="tr-TR" dirty="0" err="1" smtClean="0"/>
              <a:t>Dorsal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 Ayak tabanı ( </a:t>
            </a:r>
            <a:r>
              <a:rPr lang="tr-TR" dirty="0" err="1" smtClean="0"/>
              <a:t>Plantar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              Parmaklar  ( </a:t>
            </a:r>
            <a:r>
              <a:rPr lang="tr-TR" dirty="0" err="1" smtClean="0"/>
              <a:t>Digiti</a:t>
            </a:r>
            <a:r>
              <a:rPr lang="tr-TR" dirty="0" smtClean="0"/>
              <a:t> </a:t>
            </a:r>
            <a:r>
              <a:rPr lang="tr-TR" dirty="0" err="1" smtClean="0"/>
              <a:t>Pedis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endParaRPr lang="tr-T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22602" t="14411" r="23808" b="46857"/>
          <a:stretch>
            <a:fillRect/>
          </a:stretch>
        </p:blipFill>
        <p:spPr bwMode="auto">
          <a:xfrm>
            <a:off x="0" y="0"/>
            <a:ext cx="894815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21809" t="53571" r="21868" b="9518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mba">
  <a:themeElements>
    <a:clrScheme name="Cumba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umba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umba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175</TotalTime>
  <Words>1201</Words>
  <Application>Microsoft Macintosh PowerPoint</Application>
  <PresentationFormat>On-screen Show (4:3)</PresentationFormat>
  <Paragraphs>174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Cumba</vt:lpstr>
      <vt:lpstr>İNSAN YAPISINA İLİŞKİN TIBBİ TERİMLER</vt:lpstr>
      <vt:lpstr>ANATOMİ</vt:lpstr>
      <vt:lpstr>İNSAN YAPISINAİLİŞKİN TIBBİ TANIM VE TERİMLER</vt:lpstr>
      <vt:lpstr>Anatomik Pozisyon</vt:lpstr>
      <vt:lpstr>Yön Bildiren Terimler</vt:lpstr>
      <vt:lpstr>İnsan vücudunun bölümleri</vt:lpstr>
      <vt:lpstr>İnsan vücudunun bölümleri</vt:lpstr>
      <vt:lpstr>PowerPoint Presentation</vt:lpstr>
      <vt:lpstr>PowerPoint Presentation</vt:lpstr>
      <vt:lpstr>Vücut Boşlukları</vt:lpstr>
      <vt:lpstr> Doku  </vt:lpstr>
      <vt:lpstr> Doku Çeşitleri</vt:lpstr>
      <vt:lpstr>Organ </vt:lpstr>
      <vt:lpstr>4.2.9. Zar  </vt:lpstr>
      <vt:lpstr>HAREKET SİSTEMİNE İLİŞKİN TERİMLER</vt:lpstr>
      <vt:lpstr>HAREKET SİSREMİNE İLİŞKİN TERİMLER</vt:lpstr>
      <vt:lpstr>HAREKET SİSREMİNE İLİŞKİN TERİMLER</vt:lpstr>
      <vt:lpstr>HAREKET SİSREMİNE İLİŞKİN TERİMLER</vt:lpstr>
      <vt:lpstr>HAREKET SİSREMİNE İLİŞKİN TERİMLER</vt:lpstr>
      <vt:lpstr>HAREKET SİSREMİNE İLİŞKİN TERİMLER</vt:lpstr>
      <vt:lpstr>HAREKET SİSREMİNE İLİŞKİN TERİMLER</vt:lpstr>
      <vt:lpstr>EKLEMLER</vt:lpstr>
      <vt:lpstr>EKLEMLER</vt:lpstr>
      <vt:lpstr>PowerPoint Presentation</vt:lpstr>
      <vt:lpstr>PowerPoint Presentation</vt:lpstr>
      <vt:lpstr>kas</vt:lpstr>
      <vt:lpstr>kas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İNSAN YAPISINAİLİŞKİN TIBBİ TERİMLER</dc:title>
  <dc:creator>M.lab</dc:creator>
  <cp:lastModifiedBy>Dudu Alptekin</cp:lastModifiedBy>
  <cp:revision>21</cp:revision>
  <dcterms:modified xsi:type="dcterms:W3CDTF">2024-11-11T18:59:11Z</dcterms:modified>
</cp:coreProperties>
</file>