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eague Spartan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Lato Light"/>
      <p:regular r:id="rId36"/>
      <p:bold r:id="rId37"/>
      <p:italic r:id="rId38"/>
      <p:boldItalic r:id="rId39"/>
    </p:embeddedFont>
    <p:embeddedFont>
      <p:font typeface="Open Sans Medium"/>
      <p:regular r:id="rId40"/>
      <p:bold r:id="rId41"/>
      <p:italic r:id="rId42"/>
      <p:boldItalic r:id="rId43"/>
    </p:embeddedFont>
    <p:embeddedFont>
      <p:font typeface="Merriweather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Medium-regular.fntdata"/><Relationship Id="rId20" Type="http://schemas.openxmlformats.org/officeDocument/2006/relationships/font" Target="fonts/Raleway-italic.fntdata"/><Relationship Id="rId42" Type="http://schemas.openxmlformats.org/officeDocument/2006/relationships/font" Target="fonts/OpenSansMedium-italic.fntdata"/><Relationship Id="rId41" Type="http://schemas.openxmlformats.org/officeDocument/2006/relationships/font" Target="fonts/OpenSansMedium-bold.fntdata"/><Relationship Id="rId22" Type="http://schemas.openxmlformats.org/officeDocument/2006/relationships/font" Target="fonts/LeagueSpartan-regular.fntdata"/><Relationship Id="rId44" Type="http://schemas.openxmlformats.org/officeDocument/2006/relationships/font" Target="fonts/Merriweather-regular.fntdata"/><Relationship Id="rId21" Type="http://schemas.openxmlformats.org/officeDocument/2006/relationships/font" Target="fonts/Raleway-boldItalic.fntdata"/><Relationship Id="rId43" Type="http://schemas.openxmlformats.org/officeDocument/2006/relationships/font" Target="fonts/OpenSansMedium-boldItalic.fntdata"/><Relationship Id="rId24" Type="http://schemas.openxmlformats.org/officeDocument/2006/relationships/font" Target="fonts/Roboto-regular.fntdata"/><Relationship Id="rId46" Type="http://schemas.openxmlformats.org/officeDocument/2006/relationships/font" Target="fonts/Merriweather-italic.fntdata"/><Relationship Id="rId23" Type="http://schemas.openxmlformats.org/officeDocument/2006/relationships/font" Target="fonts/LeagueSpartan-bold.fntdata"/><Relationship Id="rId45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47" Type="http://schemas.openxmlformats.org/officeDocument/2006/relationships/font" Target="fonts/Merriweather-boldItalic.fntdata"/><Relationship Id="rId28" Type="http://schemas.openxmlformats.org/officeDocument/2006/relationships/font" Target="fonts/Lato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33" Type="http://schemas.openxmlformats.org/officeDocument/2006/relationships/font" Target="fonts/Poppins-bold.fntdata"/><Relationship Id="rId10" Type="http://schemas.openxmlformats.org/officeDocument/2006/relationships/slide" Target="slides/slide5.xml"/><Relationship Id="rId32" Type="http://schemas.openxmlformats.org/officeDocument/2006/relationships/font" Target="fonts/Poppins-regular.fntdata"/><Relationship Id="rId13" Type="http://schemas.openxmlformats.org/officeDocument/2006/relationships/slide" Target="slides/slide8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-italic.fntdata"/><Relationship Id="rId15" Type="http://schemas.openxmlformats.org/officeDocument/2006/relationships/slide" Target="slides/slide10.xml"/><Relationship Id="rId37" Type="http://schemas.openxmlformats.org/officeDocument/2006/relationships/font" Target="fonts/LatoLight-bold.fntdata"/><Relationship Id="rId14" Type="http://schemas.openxmlformats.org/officeDocument/2006/relationships/slide" Target="slides/slide9.xml"/><Relationship Id="rId36" Type="http://schemas.openxmlformats.org/officeDocument/2006/relationships/font" Target="fonts/LatoLight-regular.fntdata"/><Relationship Id="rId17" Type="http://schemas.openxmlformats.org/officeDocument/2006/relationships/slide" Target="slides/slide12.xml"/><Relationship Id="rId39" Type="http://schemas.openxmlformats.org/officeDocument/2006/relationships/font" Target="fonts/Lato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LatoLight-italic.fntdata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SLIDES_API153526078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SLIDES_API153526078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SLIDES_API153526078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SLIDES_API153526078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SLIDES_API153526078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SLIDES_API153526078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SLIDES_API153526078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SLIDES_API153526078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SLIDES_API153526078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SLIDES_API153526078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SLIDES_API153526078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SLIDES_API153526078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SLIDES_API153526078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SLIDES_API153526078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SLIDES_API153526078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SLIDES_API153526078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SLIDES_API153526078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SLIDES_API153526078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SLIDES_API1535260782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SLIDES_API153526078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SLIDES_API153526078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SLIDES_API153526078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pic>
        <p:nvPicPr>
          <p:cNvPr id="72" name="Google Shape;7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b="0" l="7871" r="4470" t="0"/>
          <a:stretch/>
        </p:blipFill>
        <p:spPr>
          <a:xfrm rot="5399995">
            <a:off x="5161977" y="1270987"/>
            <a:ext cx="5149824" cy="2601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4"/>
          <p:cNvPicPr preferRelativeResize="0"/>
          <p:nvPr/>
        </p:nvPicPr>
        <p:blipFill rotWithShape="1">
          <a:blip r:embed="rId2">
            <a:alphaModFix/>
          </a:blip>
          <a:srcRect b="13464" l="0" r="49205" t="0"/>
          <a:stretch/>
        </p:blipFill>
        <p:spPr>
          <a:xfrm flipH="1">
            <a:off x="8025" y="3162568"/>
            <a:ext cx="1168200" cy="19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7571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_1_2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>
            <p:ph idx="2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6" name="Google Shape;96;p16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lt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  <a:endParaRPr b="1" sz="5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3" name="Google Shape;103;p17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5" name="Google Shape;105;p17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6" name="Google Shape;106;p17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17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08" name="Google Shape;108;p17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pic>
        <p:nvPicPr>
          <p:cNvPr id="109" name="Google Shape;10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99075" y="1913100"/>
            <a:ext cx="3244926" cy="323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/>
          <p:nvPr>
            <p:ph idx="4" type="pic"/>
          </p:nvPr>
        </p:nvSpPr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2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3" name="Google Shape;113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77450" y="2488875"/>
            <a:ext cx="2666551" cy="26546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27196" y="475900"/>
            <a:ext cx="374904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891">
          <p15:clr>
            <a:srgbClr val="E46962"/>
          </p15:clr>
        </p15:guide>
        <p15:guide id="7" orient="horz" pos="1086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ctrTitle"/>
          </p:nvPr>
        </p:nvSpPr>
        <p:spPr>
          <a:xfrm>
            <a:off x="311700" y="567325"/>
            <a:ext cx="8520600" cy="21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400"/>
              <a:t>MITS e ED ROBERTS</a:t>
            </a:r>
            <a:endParaRPr sz="8800"/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263350" y="3037125"/>
            <a:ext cx="8520600" cy="12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Leonardo Lucas</a:t>
            </a:r>
            <a:br>
              <a:rPr lang="pt-BR" sz="2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pt-BR" sz="2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Ester Silva </a:t>
            </a:r>
            <a:endParaRPr sz="2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Kessia Natielly</a:t>
            </a:r>
            <a:endParaRPr sz="2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Luiz Fernando </a:t>
            </a:r>
            <a:endParaRPr sz="2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pt-BR" sz="2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Kawan Nascimento </a:t>
            </a:r>
            <a:endParaRPr sz="2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Quiz</a:t>
            </a:r>
            <a:endParaRPr/>
          </a:p>
        </p:txBody>
      </p:sp>
      <p:sp>
        <p:nvSpPr>
          <p:cNvPr id="189" name="Google Shape;189;p28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Qual era o nome da empresa que produziu o Altair 8800?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Quem fundou o MITS?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é considerado o Altair 8800?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Quais empresas entraram no mercado de computadores pessoais?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Qual é o legado de MITS e ED ROBERTS?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é a revolução do computador pessoal?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632175" y="920625"/>
            <a:ext cx="64851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Respostas</a:t>
            </a:r>
            <a:endParaRPr/>
          </a:p>
        </p:txBody>
      </p:sp>
      <p:sp>
        <p:nvSpPr>
          <p:cNvPr id="195" name="Google Shape;195;p29"/>
          <p:cNvSpPr txBox="1"/>
          <p:nvPr>
            <p:ph idx="1" type="subTitle"/>
          </p:nvPr>
        </p:nvSpPr>
        <p:spPr>
          <a:xfrm>
            <a:off x="642700" y="1589400"/>
            <a:ext cx="6474600" cy="30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MITS.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Ed Roberts.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primeiro computador pessoal de sucesso comercial.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Apple, Tandy, Comodoro.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Suas contribuições inspiraram uma geração de entusiastas de computadores e empreendedores.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computador pessoal tornou-se uma ferramenta essencial para empresas e consumidores, revolucionando a forma como trabalhamos e vivemos.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0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</a:t>
            </a:r>
            <a:endParaRPr/>
          </a:p>
        </p:txBody>
      </p:sp>
      <p:sp>
        <p:nvSpPr>
          <p:cNvPr id="201" name="Google Shape;201;p30"/>
          <p:cNvSpPr txBox="1"/>
          <p:nvPr>
            <p:ph idx="1" type="subTitle"/>
          </p:nvPr>
        </p:nvSpPr>
        <p:spPr>
          <a:xfrm>
            <a:off x="4703350" y="920625"/>
            <a:ext cx="3911100" cy="29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Obrigado por ouvir esta apresentação sobre MITS e ED ROBERTS.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favor, sinta-se à vontade para fazer qualquer pergunta que possa ter ou compartilhar seus pensamentos.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Esperamos que você tenha gostado de aprender sobre a revolução do computador pessoal.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632175" y="920625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MITS e ED ROBERTS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632175" y="1717350"/>
            <a:ext cx="5520900" cy="26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Uma breve história de como MITS e ED ROBERTS contribuíram para a revolução do computador pessoal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MITS (Micro Instrumentation and Telemetry Systems) era uma empresa sediada em Albuquerque, Novo México, que produzia calculadoras eletrônicas.</a:t>
            </a:r>
            <a:endParaRPr sz="105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43541"/>
              </a:solidFill>
              <a:highlight>
                <a:srgbClr val="19C37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05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 sz="105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43541"/>
              </a:solidFill>
            </a:endParaRPr>
          </a:p>
        </p:txBody>
      </p:sp>
      <p:sp>
        <p:nvSpPr>
          <p:cNvPr id="134" name="Google Shape;134;p21"/>
          <p:cNvSpPr txBox="1"/>
          <p:nvPr>
            <p:ph idx="2" type="subTitle"/>
          </p:nvPr>
        </p:nvSpPr>
        <p:spPr>
          <a:xfrm>
            <a:off x="3257937" y="1908900"/>
            <a:ext cx="24957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Em 1975, a MITS introduziu o Altair 8800, um computador que era vendido em forma de kit e tinha que ser montado pelo usuário.</a:t>
            </a:r>
            <a:endParaRPr/>
          </a:p>
        </p:txBody>
      </p:sp>
      <p:sp>
        <p:nvSpPr>
          <p:cNvPr id="135" name="Google Shape;135;p21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r>
              <a:rPr lang="pt-BR"/>
              <a:t> </a:t>
            </a:r>
            <a:endParaRPr/>
          </a:p>
        </p:txBody>
      </p:sp>
      <p:sp>
        <p:nvSpPr>
          <p:cNvPr id="136" name="Google Shape;136;p21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O Altair 8800 foi direcionado principalmente para amadores e entusiastas eletrônicos.</a:t>
            </a:r>
            <a:endParaRPr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ED Roberts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subTitle"/>
          </p:nvPr>
        </p:nvSpPr>
        <p:spPr>
          <a:xfrm>
            <a:off x="642700" y="1723725"/>
            <a:ext cx="3763800" cy="28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2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Ed Roberts era um médico e entusiasta de computadores que fundou o MITS. </a:t>
            </a:r>
            <a:endParaRPr sz="12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2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Ele viu o potencial do Altair 8800 como um pequeno computador que poderia ser usado para fins pessoais e comerciais. </a:t>
            </a:r>
            <a:endParaRPr sz="12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sz="12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Ed Roberts é um dos pioneiros da revolução do computador pessoal.</a:t>
            </a:r>
            <a:endParaRPr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425" y="920625"/>
            <a:ext cx="2328200" cy="30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Os fundadores da Microsoft, Bill Gates e Paul Allen, escreveram um interpretador BASIC para o Altair 8800.</a:t>
            </a:r>
            <a:endParaRPr sz="12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Impacto do Altair 8800</a:t>
            </a:r>
            <a:endParaRPr/>
          </a:p>
        </p:txBody>
      </p:sp>
      <p:sp>
        <p:nvSpPr>
          <p:cNvPr id="150" name="Google Shape;150;p23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O Altair 8800 inspirou muitos entusiastas de computadores a aprender programação e construir seus próprios computadores.</a:t>
            </a:r>
            <a:endParaRPr sz="1200">
              <a:solidFill>
                <a:srgbClr val="34354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200">
                <a:solidFill>
                  <a:srgbClr val="343541"/>
                </a:solidFill>
                <a:latin typeface="Roboto"/>
                <a:ea typeface="Roboto"/>
                <a:cs typeface="Roboto"/>
                <a:sym typeface="Roboto"/>
              </a:rPr>
              <a:t>O Altair 8800 é considerado o primeiro computador pessoal de sucesso comercial.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Concorrência</a:t>
            </a:r>
            <a:endParaRPr/>
          </a:p>
        </p:txBody>
      </p:sp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revolução do computador pessoal não teria sido possível sem o Altair 8800 e o MITS.</a:t>
            </a:r>
            <a:endParaRPr/>
          </a:p>
        </p:txBody>
      </p:sp>
      <p:sp>
        <p:nvSpPr>
          <p:cNvPr id="158" name="Google Shape;158;p24"/>
          <p:cNvSpPr txBox="1"/>
          <p:nvPr>
            <p:ph idx="2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Outras empresas como Apple, Tandy e Commodore também entraram no mercado de computadores pessoais.</a:t>
            </a:r>
            <a:endParaRPr/>
          </a:p>
        </p:txBody>
      </p:sp>
      <p:sp>
        <p:nvSpPr>
          <p:cNvPr id="159" name="Google Shape;159;p24"/>
          <p:cNvSpPr txBox="1"/>
          <p:nvPr>
            <p:ph idx="3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No entanto, o Altair 8800 abriu caminho para essas empresas introduzirem computadores pessoais mais fáceis de usar e acessíveis.</a:t>
            </a:r>
            <a:endParaRPr/>
          </a:p>
        </p:txBody>
      </p:sp>
      <p:pic>
        <p:nvPicPr>
          <p:cNvPr id="160" name="Google Shape;160;p24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0" l="27767" r="27762" t="0"/>
          <a:stretch/>
        </p:blipFill>
        <p:spPr>
          <a:xfrm>
            <a:off x="5843075" y="632300"/>
            <a:ext cx="2615100" cy="3918900"/>
          </a:xfrm>
          <a:prstGeom prst="round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383075" y="19089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MITS e ED ROBERTS desempenharam um papel significativo no desenvolvimento de computadores pessoais.</a:t>
            </a:r>
            <a:endParaRPr/>
          </a:p>
        </p:txBody>
      </p:sp>
      <p:sp>
        <p:nvSpPr>
          <p:cNvPr id="166" name="Google Shape;166;p25"/>
          <p:cNvSpPr txBox="1"/>
          <p:nvPr>
            <p:ph idx="2" type="subTitle"/>
          </p:nvPr>
        </p:nvSpPr>
        <p:spPr>
          <a:xfrm>
            <a:off x="3284763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Suas contribuições inspiraram uma geração de entusiastas de computadores e empreendedores.</a:t>
            </a:r>
            <a:endParaRPr/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383075" y="10115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Legado de MITS e ED ROBERTS</a:t>
            </a:r>
            <a:endParaRPr/>
          </a:p>
        </p:txBody>
      </p:sp>
      <p:sp>
        <p:nvSpPr>
          <p:cNvPr id="168" name="Google Shape;168;p25"/>
          <p:cNvSpPr txBox="1"/>
          <p:nvPr>
            <p:ph idx="3" type="subTitle"/>
          </p:nvPr>
        </p:nvSpPr>
        <p:spPr>
          <a:xfrm>
            <a:off x="6186450" y="19089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computador pessoal tornou-se uma ferramenta essencial para empresas e consumidores, revolucionando a forma como trabalhamos e vivemos.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632175" y="920625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</a:t>
            </a:r>
            <a:endParaRPr/>
          </a:p>
        </p:txBody>
      </p:sp>
      <p:sp>
        <p:nvSpPr>
          <p:cNvPr id="174" name="Google Shape;174;p26"/>
          <p:cNvSpPr txBox="1"/>
          <p:nvPr>
            <p:ph idx="1" type="subTitle"/>
          </p:nvPr>
        </p:nvSpPr>
        <p:spPr>
          <a:xfrm>
            <a:off x="642700" y="1539925"/>
            <a:ext cx="4344900" cy="3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MITS e ED ROBERTS podem não ser nomes conhecidos, mas seu impacto no mundo da tecnologia é inegável.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Eles mostraram que um pequeno grupo de indivíduos dedicados pode mudar o mundo com uma grande ideia e muito trabalho duro.</a:t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revolução do computador pessoal é apenas um exemplo de como a inovação pode transformar a sociedade.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175" y="776082"/>
            <a:ext cx="2690050" cy="3591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MITS. (2021, 22 de março). Obtido em https://museucapixaba.com.br/hoje/computador-altair-8800-de-1974/</a:t>
            </a:r>
            <a:endParaRPr/>
          </a:p>
        </p:txBody>
      </p:sp>
      <p:sp>
        <p:nvSpPr>
          <p:cNvPr id="181" name="Google Shape;181;p27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r>
              <a:rPr lang="pt-BR"/>
              <a:t> </a:t>
            </a:r>
            <a:endParaRPr/>
          </a:p>
        </p:txBody>
      </p:sp>
      <p:sp>
        <p:nvSpPr>
          <p:cNvPr id="182" name="Google Shape;182;p27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Altair 8800. (2021, 6 de janeiro). Obtido em https://meiobit.com/433555/altair-8800-45-anos-do-computador-que-deu-inicio-a-revolucao-digital/</a:t>
            </a:r>
            <a:endParaRPr/>
          </a:p>
        </p:txBody>
      </p:sp>
      <p:sp>
        <p:nvSpPr>
          <p:cNvPr id="183" name="Google Shape;183;p27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Wozniak, S. G. (2006). iWoz: Computer Geek to Cult Icon: Como eu inventei o computador pessoal, co-fundei a Apple e me diverti fazendo isso. W. W. Norton &amp; Company.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