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  <p:sldMasterId id="2147483768" r:id="rId10"/>
    <p:sldMasterId id="2147483780" r:id="rId11"/>
  </p:sldMasterIdLst>
  <p:handoutMasterIdLst>
    <p:handoutMasterId r:id="rId21"/>
  </p:handout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</p:sldIdLst>
  <p:sldSz cx="12192000" cy="68580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6405" autoAdjust="0"/>
  </p:normalViewPr>
  <p:slideViewPr>
    <p:cSldViewPr snapToGrid="0">
      <p:cViewPr varScale="1">
        <p:scale>
          <a:sx n="126" d="100"/>
          <a:sy n="126" d="100"/>
        </p:scale>
        <p:origin x="62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9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77CE06B4-FC84-4E53-8709-BC28C2AFB8DE}" type="datetimeFigureOut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85F06A4B-96A6-4D4E-984B-827857EC17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5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FD2F01A-C1B1-43B1-A24B-D3B4E07A8512}" type="datetimeFigureOut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370763-532E-4475-8786-97AEE1A9D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350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F01A-C1B1-43B1-A24B-D3B4E07A8512}" type="datetimeFigureOut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0763-532E-4475-8786-97AEE1A9D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73525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C154B3C-697F-481A-9E17-7B056F70D15B}" type="datetimeFigureOut">
              <a:rPr kumimoji="1" lang="ja-JP" altLang="en-US" smtClean="0"/>
              <a:pPr/>
              <a:t>2015/8/21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EBDDC3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>
                <a:solidFill>
                  <a:srgbClr val="EBDDC3"/>
                </a:solidFill>
              </a:rPr>
              <a:pPr/>
              <a:t>‹#›</a:t>
            </a:fld>
            <a:endParaRPr kumimoji="1" lang="ja-JP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25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7081137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868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31183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516027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55526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>
                <a:solidFill>
                  <a:srgbClr val="775F55"/>
                </a:solidFill>
              </a:rPr>
              <a:pPr/>
              <a:t>‹#›</a:t>
            </a:fld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8632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233951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図を追加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45586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82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5FD2F01A-C1B1-43B1-A24B-D3B4E07A8512}" type="datetimeFigureOut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14370763-532E-4475-8786-97AEE1A9D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108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042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C154B3C-697F-481A-9E17-7B056F70D15B}" type="datetimeFigureOut">
              <a:rPr kumimoji="1" lang="ja-JP" altLang="en-US" smtClean="0"/>
              <a:pPr/>
              <a:t>2015/8/21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EBDDC3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>
                <a:solidFill>
                  <a:srgbClr val="EBDDC3"/>
                </a:solidFill>
              </a:rPr>
              <a:pPr/>
              <a:t>‹#›</a:t>
            </a:fld>
            <a:endParaRPr kumimoji="1" lang="ja-JP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023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2279595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116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40388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8766539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43395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>
                <a:solidFill>
                  <a:srgbClr val="775F55"/>
                </a:solidFill>
              </a:rPr>
              <a:pPr/>
              <a:t>‹#›</a:t>
            </a:fld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1226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0312005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図を追加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06574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C154B3C-697F-481A-9E17-7B056F70D15B}" type="datetimeFigureOut">
              <a:rPr kumimoji="1" lang="ja-JP" altLang="en-US" smtClean="0"/>
              <a:pPr/>
              <a:t>2015/8/21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EBDDC3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>
                <a:solidFill>
                  <a:srgbClr val="EBDDC3"/>
                </a:solidFill>
              </a:rPr>
              <a:pPr/>
              <a:t>‹#›</a:t>
            </a:fld>
            <a:endParaRPr kumimoji="1" lang="ja-JP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48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66559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077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38061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151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054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20302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670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>
                <a:solidFill>
                  <a:srgbClr val="775F55"/>
                </a:solidFill>
              </a:rPr>
              <a:pPr/>
              <a:t>‹#›</a:t>
            </a:fld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213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8137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F01A-C1B1-43B1-A24B-D3B4E07A8512}" type="datetimeFigureOut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370763-532E-4475-8786-97AEE1A9D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060566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図を追加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25651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46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727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C154B3C-697F-481A-9E17-7B056F70D15B}" type="datetimeFigureOut">
              <a:rPr kumimoji="1" lang="ja-JP" altLang="en-US" smtClean="0"/>
              <a:pPr/>
              <a:t>2015/8/21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EBDDC3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>
                <a:solidFill>
                  <a:srgbClr val="EBDDC3"/>
                </a:solidFill>
              </a:rPr>
              <a:pPr/>
              <a:t>‹#›</a:t>
            </a:fld>
            <a:endParaRPr kumimoji="1" lang="ja-JP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95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258570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20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743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3454628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2125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>
                <a:solidFill>
                  <a:srgbClr val="775F55"/>
                </a:solidFill>
              </a:rPr>
              <a:pPr/>
              <a:t>‹#›</a:t>
            </a:fld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42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F01A-C1B1-43B1-A24B-D3B4E07A8512}" type="datetimeFigureOut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4370763-532E-4475-8786-97AEE1A9D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898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80671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図を追加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9618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5658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707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C154B3C-697F-481A-9E17-7B056F70D15B}" type="datetimeFigureOut">
              <a:rPr kumimoji="1" lang="ja-JP" altLang="en-US" smtClean="0"/>
              <a:pPr/>
              <a:t>2015/8/21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EBDDC3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>
                <a:solidFill>
                  <a:srgbClr val="EBDDC3"/>
                </a:solidFill>
              </a:rPr>
              <a:pPr/>
              <a:t>‹#›</a:t>
            </a:fld>
            <a:endParaRPr kumimoji="1" lang="ja-JP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38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386342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971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561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079157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15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FD2F01A-C1B1-43B1-A24B-D3B4E07A8512}" type="datetimeFigureOut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4370763-532E-4475-8786-97AEE1A9D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9186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>
                <a:solidFill>
                  <a:srgbClr val="775F55"/>
                </a:solidFill>
              </a:rPr>
              <a:pPr/>
              <a:t>‹#›</a:t>
            </a:fld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2577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007538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図を追加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07099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9992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11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C154B3C-697F-481A-9E17-7B056F70D15B}" type="datetimeFigureOut">
              <a:rPr kumimoji="1" lang="ja-JP" altLang="en-US" smtClean="0"/>
              <a:pPr/>
              <a:t>2015/8/21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EBDDC3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>
                <a:solidFill>
                  <a:srgbClr val="EBDDC3"/>
                </a:solidFill>
              </a:rPr>
              <a:pPr/>
              <a:t>‹#›</a:t>
            </a:fld>
            <a:endParaRPr kumimoji="1" lang="ja-JP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07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232935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89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303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4758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FD2F01A-C1B1-43B1-A24B-D3B4E07A8512}" type="datetimeFigureOut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4370763-532E-4475-8786-97AEE1A9D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168347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2285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>
                <a:solidFill>
                  <a:srgbClr val="775F55"/>
                </a:solidFill>
              </a:rPr>
              <a:pPr/>
              <a:t>‹#›</a:t>
            </a:fld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630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338512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図を追加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6860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780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358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C154B3C-697F-481A-9E17-7B056F70D15B}" type="datetimeFigureOut">
              <a:rPr kumimoji="1" lang="ja-JP" altLang="en-US" smtClean="0"/>
              <a:pPr/>
              <a:t>2015/8/21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EBDDC3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>
                <a:solidFill>
                  <a:srgbClr val="EBDDC3"/>
                </a:solidFill>
              </a:rPr>
              <a:pPr/>
              <a:t>‹#›</a:t>
            </a:fld>
            <a:endParaRPr kumimoji="1" lang="ja-JP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15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2127827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09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59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F01A-C1B1-43B1-A24B-D3B4E07A8512}" type="datetimeFigureOut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370763-532E-4475-8786-97AEE1A9D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76826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094418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0620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>
                <a:solidFill>
                  <a:srgbClr val="775F55"/>
                </a:solidFill>
              </a:rPr>
              <a:pPr/>
              <a:t>‹#›</a:t>
            </a:fld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2503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104936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図を追加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89823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09511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698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C154B3C-697F-481A-9E17-7B056F70D15B}" type="datetimeFigureOut">
              <a:rPr kumimoji="1" lang="ja-JP" altLang="en-US" smtClean="0"/>
              <a:pPr/>
              <a:t>2015/8/21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EBDDC3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>
                <a:solidFill>
                  <a:srgbClr val="EBDDC3"/>
                </a:solidFill>
              </a:rPr>
              <a:pPr/>
              <a:t>‹#›</a:t>
            </a:fld>
            <a:endParaRPr kumimoji="1" lang="ja-JP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306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8233712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35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F01A-C1B1-43B1-A24B-D3B4E07A8512}" type="datetimeFigureOut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370763-532E-4475-8786-97AEE1A9D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13799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15863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5884716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18724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>
                <a:solidFill>
                  <a:srgbClr val="775F55"/>
                </a:solidFill>
              </a:rPr>
              <a:pPr/>
              <a:t>‹#›</a:t>
            </a:fld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76352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9671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図を追加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98579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1131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193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C154B3C-697F-481A-9E17-7B056F70D15B}" type="datetimeFigureOut">
              <a:rPr kumimoji="1" lang="ja-JP" altLang="en-US" smtClean="0"/>
              <a:pPr/>
              <a:t>2015/8/21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EBDDC3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>
                <a:solidFill>
                  <a:srgbClr val="EBDDC3"/>
                </a:solidFill>
              </a:rPr>
              <a:pPr/>
              <a:t>‹#›</a:t>
            </a:fld>
            <a:endParaRPr kumimoji="1" lang="ja-JP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090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7911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F01A-C1B1-43B1-A24B-D3B4E07A8512}" type="datetimeFigureOut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370763-532E-4475-8786-97AEE1A9D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9685162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38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93395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7087768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29338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>
                <a:solidFill>
                  <a:srgbClr val="775F55"/>
                </a:solidFill>
              </a:rPr>
              <a:pPr/>
              <a:t>‹#›</a:t>
            </a:fld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11155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8965623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図を追加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07725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69042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775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C154B3C-697F-481A-9E17-7B056F70D15B}" type="datetimeFigureOut">
              <a:rPr kumimoji="1" lang="ja-JP" altLang="en-US" smtClean="0"/>
              <a:pPr/>
              <a:t>2015/8/21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EBDDC3"/>
              </a:solidFill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>
                <a:solidFill>
                  <a:srgbClr val="EBDDC3"/>
                </a:solidFill>
              </a:rPr>
              <a:pPr/>
              <a:t>‹#›</a:t>
            </a:fld>
            <a:endParaRPr kumimoji="1" lang="ja-JP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782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5FD2F01A-C1B1-43B1-A24B-D3B4E07A8512}" type="datetimeFigureOut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4370763-532E-4475-8786-97AEE1A9D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図を追加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49370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7634488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010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60545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1825514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65973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>
                <a:solidFill>
                  <a:srgbClr val="775F55"/>
                </a:solidFill>
              </a:rPr>
              <a:pPr/>
              <a:t>‹#›</a:t>
            </a:fld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00180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2031491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図を追加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76733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32266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286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FD2F01A-C1B1-43B1-A24B-D3B4E07A8512}" type="datetimeFigureOut">
              <a:rPr kumimoji="1" lang="ja-JP" altLang="en-US" smtClean="0"/>
              <a:t>2015/8/21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4370763-532E-4475-8786-97AEE1A9D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01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23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0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47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51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47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44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33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94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547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154B3C-697F-481A-9E17-7B056F70D15B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2015/8/21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sz="1800">
              <a:solidFill>
                <a:prstClr val="white"/>
              </a:solidFill>
            </a:endParaRPr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CB80EA3-55ED-4EF8-A3E7-A117565B7E8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45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png"/><Relationship Id="rId6" Type="http://schemas.openxmlformats.org/officeDocument/2006/relationships/image" Target="../media/image11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08338" y="445394"/>
            <a:ext cx="10702343" cy="3650088"/>
          </a:xfrm>
        </p:spPr>
        <p:txBody>
          <a:bodyPr/>
          <a:lstStyle/>
          <a:p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　　　　　　　　　 </a:t>
            </a:r>
            <a:r>
              <a:rPr lang="ja-JP" altLang="en-US" dirty="0"/>
              <a:t> </a:t>
            </a:r>
            <a:r>
              <a:rPr kumimoji="1" lang="ja-JP" altLang="en-US" dirty="0" smtClean="0"/>
              <a:t>研究概要説明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　</a:t>
            </a:r>
            <a:r>
              <a:rPr lang="ja-JP" altLang="en-US" dirty="0" smtClean="0"/>
              <a:t>　フェノール類とジヒドロキシナフタレンとの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ja-JP" altLang="en-US" dirty="0" smtClean="0"/>
              <a:t>　　　　　  酸化カップリング共重合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662160" y="6036785"/>
            <a:ext cx="2344310" cy="685800"/>
          </a:xfrm>
        </p:spPr>
        <p:txBody>
          <a:bodyPr/>
          <a:lstStyle/>
          <a:p>
            <a:r>
              <a:rPr kumimoji="1" lang="ja-JP" altLang="en-US" dirty="0" smtClean="0"/>
              <a:t>　　伊藤 僚亮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36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i="1" dirty="0" smtClean="0">
                <a:latin typeface="+mn-lt"/>
                <a:cs typeface="Times New Roman" panose="02020603050405020304" pitchFamily="18" charset="0"/>
              </a:rPr>
              <a:t>     </a:t>
            </a:r>
            <a:r>
              <a:rPr kumimoji="1" lang="ja-JP" altLang="en-US" i="1" dirty="0" smtClean="0">
                <a:latin typeface="+mn-lt"/>
                <a:cs typeface="Times New Roman" panose="02020603050405020304" pitchFamily="18" charset="0"/>
              </a:rPr>
              <a:t>　　</a:t>
            </a:r>
            <a:r>
              <a:rPr kumimoji="1" lang="en-US" altLang="ja-JP" i="1" dirty="0" smtClean="0">
                <a:latin typeface="+mn-lt"/>
                <a:cs typeface="Times New Roman" panose="02020603050405020304" pitchFamily="18" charset="0"/>
              </a:rPr>
              <a:t>  </a:t>
            </a:r>
            <a:r>
              <a:rPr kumimoji="1" lang="ja-JP" altLang="en-US" i="1" dirty="0" smtClean="0">
                <a:latin typeface="+mn-lt"/>
                <a:cs typeface="Times New Roman" panose="02020603050405020304" pitchFamily="18" charset="0"/>
              </a:rPr>
              <a:t>　</a:t>
            </a:r>
            <a:r>
              <a:rPr kumimoji="1" lang="en-US" altLang="ja-JP" i="1" dirty="0" smtClean="0">
                <a:latin typeface="+mn-lt"/>
                <a:cs typeface="Times New Roman" panose="02020603050405020304" pitchFamily="18" charset="0"/>
              </a:rPr>
              <a:t>Oxidative Coupling Reaction</a:t>
            </a:r>
            <a:endParaRPr kumimoji="1" lang="ja-JP" altLang="en-US" i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75197" y="1674254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kumimoji="1" lang="en-US" altLang="ja-JP" b="1" dirty="0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PPO(Poly(</a:t>
            </a:r>
            <a:r>
              <a:rPr kumimoji="1" lang="en-US" altLang="ja-JP" b="1" dirty="0" err="1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phenylene</a:t>
            </a:r>
            <a:r>
              <a:rPr kumimoji="1" lang="en-US" altLang="ja-JP" b="1" dirty="0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Oxide))</a:t>
            </a:r>
            <a:endParaRPr kumimoji="1" lang="ja-JP" altLang="en-US" b="1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56" y="4541456"/>
            <a:ext cx="4449108" cy="162658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952" y="2111197"/>
            <a:ext cx="4639450" cy="1538262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675197" y="4172124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b="1" dirty="0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BINOL(1,1’-Bi-2-naphtol</a:t>
            </a:r>
            <a:r>
              <a:rPr lang="en-US" altLang="ja-JP" b="1" dirty="0" smtClean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  <a:endParaRPr kumimoji="1" lang="ja-JP" altLang="en-US" b="1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40495" y="3618126"/>
            <a:ext cx="6824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優れた機械、熱、電気特性などを</a:t>
            </a:r>
            <a:r>
              <a:rPr lang="ja-JP" altLang="en-US" dirty="0" smtClean="0"/>
              <a:t>有するエンジニアリングプラスチック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　　　通常ポリスチレンとのアロイとして用いられる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17431" y="6168042"/>
            <a:ext cx="596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BINAP(</a:t>
            </a:r>
            <a:r>
              <a:rPr kumimoji="1"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不斉配位子の</a:t>
            </a:r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kumimoji="1"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つ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の原料にもなる重要な不斉骨格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616859" y="2874833"/>
            <a:ext cx="4253087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これらの合成に用いられているのが</a:t>
            </a:r>
          </a:p>
          <a:p>
            <a:r>
              <a:rPr lang="en-US" altLang="ja-JP" sz="2800" dirty="0" smtClean="0">
                <a:solidFill>
                  <a:srgbClr val="FF0000"/>
                </a:solidFill>
              </a:rPr>
              <a:t> </a:t>
            </a:r>
            <a:r>
              <a:rPr lang="ja-JP" altLang="en-US" sz="2800" dirty="0" smtClean="0">
                <a:solidFill>
                  <a:srgbClr val="FF0000"/>
                </a:solidFill>
              </a:rPr>
              <a:t>　</a:t>
            </a:r>
            <a:r>
              <a:rPr lang="en-US" altLang="ja-JP" sz="2800" dirty="0" smtClean="0">
                <a:solidFill>
                  <a:srgbClr val="FF0000"/>
                </a:solidFill>
              </a:rPr>
              <a:t> </a:t>
            </a:r>
            <a:r>
              <a:rPr kumimoji="1" lang="ja-JP" altLang="en-US" sz="2800" dirty="0" smtClean="0">
                <a:solidFill>
                  <a:srgbClr val="0070C0"/>
                </a:solidFill>
              </a:rPr>
              <a:t>酸化カップリング反応</a:t>
            </a:r>
            <a:endParaRPr kumimoji="1" lang="en-US" altLang="ja-JP" sz="2800" dirty="0" smtClean="0">
              <a:solidFill>
                <a:srgbClr val="0070C0"/>
              </a:solidFill>
            </a:endParaRPr>
          </a:p>
          <a:p>
            <a:endParaRPr kumimoji="1" lang="ja-JP" altLang="en-US" dirty="0" smtClean="0">
              <a:solidFill>
                <a:srgbClr val="FFC000"/>
              </a:solidFill>
            </a:endParaRPr>
          </a:p>
          <a:p>
            <a:r>
              <a:rPr kumimoji="1" lang="ja-JP" altLang="en-US" dirty="0" smtClean="0">
                <a:solidFill>
                  <a:srgbClr val="00B0F0"/>
                </a:solidFill>
              </a:rPr>
              <a:t>・メリット</a:t>
            </a:r>
          </a:p>
          <a:p>
            <a:r>
              <a:rPr kumimoji="1" lang="ja-JP" altLang="en-US" dirty="0" smtClean="0"/>
              <a:t>空気下や水存在下でも反応が進行、</a:t>
            </a:r>
          </a:p>
          <a:p>
            <a:r>
              <a:rPr kumimoji="1" lang="ja-JP" altLang="en-US" dirty="0" smtClean="0"/>
              <a:t>副生成物として排出されるのが水のみ</a:t>
            </a:r>
          </a:p>
          <a:p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     </a:t>
            </a:r>
            <a:r>
              <a:rPr kumimoji="1" lang="ja-JP" altLang="en-US" dirty="0" smtClean="0"/>
              <a:t>→</a:t>
            </a:r>
            <a:r>
              <a:rPr kumimoji="1" lang="ja-JP" altLang="en-US" dirty="0" smtClean="0">
                <a:solidFill>
                  <a:srgbClr val="00B050"/>
                </a:solidFill>
              </a:rPr>
              <a:t>環境調和型の重合法</a:t>
            </a: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・デメリット</a:t>
            </a:r>
          </a:p>
          <a:p>
            <a:r>
              <a:rPr kumimoji="1" lang="ja-JP" altLang="en-US" dirty="0" smtClean="0"/>
              <a:t>活性種であるフェノキシラジカルの制御が</a:t>
            </a:r>
          </a:p>
          <a:p>
            <a:r>
              <a:rPr kumimoji="1" lang="ja-JP" altLang="en-US" dirty="0" smtClean="0"/>
              <a:t>困難であり、官能基化モノマーでの重合や</a:t>
            </a:r>
          </a:p>
          <a:p>
            <a:r>
              <a:rPr kumimoji="1" lang="ja-JP" altLang="en-US" dirty="0" smtClean="0"/>
              <a:t>異なるモノマー同士との共重合は困難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007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i="1" dirty="0" smtClean="0"/>
              <a:t>              </a:t>
            </a:r>
            <a:r>
              <a:rPr lang="ja-JP" altLang="en-US" i="1" dirty="0" smtClean="0"/>
              <a:t> 　　 </a:t>
            </a:r>
            <a:r>
              <a:rPr kumimoji="1" lang="en-US" altLang="ja-JP" i="1" dirty="0" smtClean="0"/>
              <a:t>Previous Works(1)</a:t>
            </a:r>
            <a:endParaRPr kumimoji="1" lang="ja-JP" altLang="en-US" i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77" y="1590264"/>
            <a:ext cx="10272574" cy="150093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030" y="4044807"/>
            <a:ext cx="8147527" cy="190876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794" y="2753230"/>
            <a:ext cx="2675511" cy="1119201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7678157" y="6125943"/>
            <a:ext cx="7421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Ref. </a:t>
            </a:r>
            <a:r>
              <a:rPr lang="en-US" altLang="ja-JP" dirty="0">
                <a:latin typeface="Times New Roman Italic" charset="0"/>
                <a:ea typeface="Times New Roman Italic" charset="0"/>
                <a:cs typeface="Times New Roman Italic" charset="0"/>
              </a:rPr>
              <a:t>React. </a:t>
            </a:r>
            <a:r>
              <a:rPr lang="en-US" altLang="ja-JP" dirty="0" err="1">
                <a:latin typeface="Times New Roman Italic" charset="0"/>
                <a:ea typeface="Times New Roman Italic" charset="0"/>
                <a:cs typeface="Times New Roman Italic" charset="0"/>
              </a:rPr>
              <a:t>Funct</a:t>
            </a:r>
            <a:r>
              <a:rPr lang="en-US" altLang="ja-JP" dirty="0">
                <a:latin typeface="Times New Roman Italic" charset="0"/>
                <a:ea typeface="Times New Roman Italic" charset="0"/>
                <a:cs typeface="Times New Roman Italic" charset="0"/>
              </a:rPr>
              <a:t>. </a:t>
            </a:r>
            <a:r>
              <a:rPr lang="en-US" altLang="ja-JP" dirty="0" err="1">
                <a:latin typeface="Times New Roman Italic" charset="0"/>
                <a:ea typeface="Times New Roman Italic" charset="0"/>
                <a:cs typeface="Times New Roman Italic" charset="0"/>
              </a:rPr>
              <a:t>Polym</a:t>
            </a:r>
            <a:r>
              <a:rPr lang="en-US" altLang="ja-JP" dirty="0" smtClean="0">
                <a:latin typeface="Times New Roman Italic" charset="0"/>
                <a:ea typeface="Times New Roman Italic" charset="0"/>
                <a:cs typeface="Times New Roman Italic" charset="0"/>
              </a:rPr>
              <a:t>., </a:t>
            </a:r>
            <a:r>
              <a:rPr lang="en-US" altLang="ja-JP" b="1" dirty="0" smtClean="0">
                <a:latin typeface="Times New Roman" charset="0"/>
                <a:ea typeface="Times New Roman" charset="0"/>
                <a:cs typeface="Times New Roman" charset="0"/>
              </a:rPr>
              <a:t>83</a:t>
            </a:r>
            <a:r>
              <a:rPr lang="en-US" altLang="ja-JP" dirty="0" smtClean="0">
                <a:latin typeface="Times New Roman" charset="0"/>
                <a:ea typeface="Times New Roman" charset="0"/>
                <a:cs typeface="Times New Roman" charset="0"/>
              </a:rPr>
              <a:t>, 49-53 (2014)</a:t>
            </a:r>
            <a:endParaRPr lang="ja-JP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875" y="2967341"/>
            <a:ext cx="567856" cy="34298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7869" y="2967340"/>
            <a:ext cx="732233" cy="342981"/>
          </a:xfrm>
          <a:prstGeom prst="rect">
            <a:avLst/>
          </a:prstGeom>
        </p:spPr>
      </p:pic>
      <p:sp>
        <p:nvSpPr>
          <p:cNvPr id="8" name="円/楕円 7"/>
          <p:cNvSpPr/>
          <p:nvPr/>
        </p:nvSpPr>
        <p:spPr>
          <a:xfrm>
            <a:off x="10384548" y="2563336"/>
            <a:ext cx="577042" cy="500478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8286079" y="2627482"/>
            <a:ext cx="548205" cy="382184"/>
          </a:xfrm>
          <a:prstGeom prst="ellipse">
            <a:avLst/>
          </a:prstGeom>
          <a:solidFill>
            <a:schemeClr val="accent2">
              <a:alpha val="48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5568" y="2575170"/>
            <a:ext cx="679426" cy="52041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9845" y="2543877"/>
            <a:ext cx="655122" cy="54731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43142" y="1471749"/>
            <a:ext cx="682811" cy="52430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1473" y="1471749"/>
            <a:ext cx="682811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7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1" dirty="0" smtClean="0"/>
              <a:t>            </a:t>
            </a:r>
            <a:r>
              <a:rPr lang="ja-JP" altLang="en-US" i="1" dirty="0" smtClean="0"/>
              <a:t>　　</a:t>
            </a:r>
            <a:r>
              <a:rPr lang="en-US" altLang="ja-JP" i="1" dirty="0" smtClean="0"/>
              <a:t>    Previous Works(2)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03" y="1668034"/>
            <a:ext cx="4979728" cy="230896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895" y="4263239"/>
            <a:ext cx="7331612" cy="1868347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1114366" y="397699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Ligands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700045" y="2164217"/>
            <a:ext cx="4775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新規な触媒系を用いた</a:t>
            </a:r>
            <a:r>
              <a:rPr kumimoji="1" lang="en-US" altLang="ja-JP" dirty="0" smtClean="0"/>
              <a:t>2,3-DHN</a:t>
            </a:r>
            <a:r>
              <a:rPr kumimoji="1" lang="ja-JP" altLang="en-US" dirty="0" smtClean="0"/>
              <a:t>の重合において</a:t>
            </a:r>
            <a:endParaRPr kumimoji="1" lang="en-US" altLang="ja-JP" dirty="0" smtClean="0"/>
          </a:p>
          <a:p>
            <a:r>
              <a:rPr lang="ja-JP" altLang="en-US" dirty="0" smtClean="0"/>
              <a:t> 一般的な触媒系と比べ、立体選択的な重合や</a:t>
            </a:r>
            <a:endParaRPr lang="en-US" altLang="ja-JP" dirty="0" smtClean="0"/>
          </a:p>
          <a:p>
            <a:r>
              <a:rPr lang="ja-JP" altLang="en-US" dirty="0" smtClean="0"/>
              <a:t>   より活性な重合が可能であること</a:t>
            </a:r>
            <a:r>
              <a:rPr kumimoji="1" lang="ja-JP" altLang="en-US" dirty="0" smtClean="0"/>
              <a:t>を見出した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211393" y="6131586"/>
            <a:ext cx="8567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Ref. 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habaue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et al. J. </a:t>
            </a:r>
            <a:r>
              <a:rPr lang="en-US" altLang="ja-JP" i="1" dirty="0" err="1" smtClean="0">
                <a:latin typeface="Times New Roman" pitchFamily="18" charset="0"/>
                <a:cs typeface="Times New Roman" pitchFamily="18" charset="0"/>
              </a:rPr>
              <a:t>Polym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. Sci. Part A:Polym. Chem.,</a:t>
            </a:r>
            <a:r>
              <a:rPr lang="en-US" altLang="ja-JP" b="1" dirty="0" smtClean="0">
                <a:latin typeface="Times New Roman" pitchFamily="18" charset="0"/>
                <a:cs typeface="Times New Roman" pitchFamily="18" charset="0"/>
              </a:rPr>
              <a:t> 43 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(23), 5872-5878 (2005).</a:t>
            </a:r>
          </a:p>
          <a:p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幅上茂樹</a:t>
            </a:r>
            <a:r>
              <a:rPr lang="ja-JP" altLang="en-US" dirty="0" smtClean="0"/>
              <a:t>ら</a:t>
            </a:r>
            <a:r>
              <a:rPr lang="en-US" altLang="ja-JP" dirty="0" smtClean="0"/>
              <a:t>, 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</a:rPr>
              <a:t>日本化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学会第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93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春季</a:t>
            </a:r>
            <a:r>
              <a:rPr lang="ja-JP" altLang="en-US" dirty="0">
                <a:latin typeface="Times New Roman" pitchFamily="18" charset="0"/>
                <a:cs typeface="Times New Roman" pitchFamily="18" charset="0"/>
              </a:rPr>
              <a:t>年会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, 2013, 3 [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3PA-008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615" y="1690468"/>
            <a:ext cx="647546" cy="54098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326" y="1694264"/>
            <a:ext cx="646241" cy="53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9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                </a:t>
            </a:r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      </a:t>
            </a:r>
            <a:r>
              <a:rPr kumimoji="1" lang="en-US" altLang="ja-JP" i="1" dirty="0" smtClean="0"/>
              <a:t>This Work</a:t>
            </a:r>
            <a:endParaRPr kumimoji="1" lang="ja-JP" altLang="en-US" i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457" y="1552375"/>
            <a:ext cx="7820013" cy="220825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236" y="4576945"/>
            <a:ext cx="2355731" cy="205509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913" y="4286477"/>
            <a:ext cx="3253469" cy="242122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565290" y="4207613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DHN Monomers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44125" y="420761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Ligands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975" y="1745046"/>
            <a:ext cx="682811" cy="52430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975" y="2795193"/>
            <a:ext cx="682811" cy="52430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4804" y="1903561"/>
            <a:ext cx="646241" cy="53989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2136" y="3043702"/>
            <a:ext cx="646232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6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i="1" dirty="0" smtClean="0"/>
              <a:t>   </a:t>
            </a:r>
            <a:r>
              <a:rPr kumimoji="1" lang="ja-JP" altLang="en-US" i="1" dirty="0" smtClean="0"/>
              <a:t>　</a:t>
            </a:r>
            <a:r>
              <a:rPr kumimoji="1" lang="en-US" altLang="ja-JP" i="1" dirty="0" smtClean="0"/>
              <a:t>Oxidative Coupling Copolymerization(1)</a:t>
            </a:r>
            <a:endParaRPr kumimoji="1" lang="ja-JP" altLang="en-US" i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144" y="3805706"/>
            <a:ext cx="7686946" cy="296214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433" y="1639638"/>
            <a:ext cx="7402368" cy="216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5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i="1" dirty="0" smtClean="0"/>
              <a:t>  </a:t>
            </a:r>
            <a:r>
              <a:rPr lang="ja-JP" altLang="en-US" i="1" dirty="0" smtClean="0"/>
              <a:t>　</a:t>
            </a:r>
            <a:r>
              <a:rPr lang="en-US" altLang="ja-JP" i="1" dirty="0" smtClean="0"/>
              <a:t> Oxidative </a:t>
            </a:r>
            <a:r>
              <a:rPr lang="en-US" altLang="ja-JP" i="1" dirty="0"/>
              <a:t>Coupling </a:t>
            </a:r>
            <a:r>
              <a:rPr lang="en-US" altLang="ja-JP" i="1" dirty="0" smtClean="0"/>
              <a:t>Copolymerization(2)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801" y="3736406"/>
            <a:ext cx="7763325" cy="300568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799" y="1621656"/>
            <a:ext cx="6959330" cy="21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i="1" dirty="0" smtClean="0"/>
              <a:t>   </a:t>
            </a:r>
            <a:r>
              <a:rPr lang="ja-JP" altLang="en-US" i="1" dirty="0" smtClean="0"/>
              <a:t>　</a:t>
            </a:r>
            <a:r>
              <a:rPr lang="en-US" altLang="ja-JP" i="1" dirty="0" smtClean="0"/>
              <a:t>Oxidative </a:t>
            </a:r>
            <a:r>
              <a:rPr lang="en-US" altLang="ja-JP" i="1" dirty="0"/>
              <a:t>Coupling </a:t>
            </a:r>
            <a:r>
              <a:rPr lang="en-US" altLang="ja-JP" i="1" dirty="0" smtClean="0"/>
              <a:t>Copolymerization(3)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512" y="3257904"/>
            <a:ext cx="7553903" cy="360009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981" y="1517253"/>
            <a:ext cx="6388964" cy="184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i="1" dirty="0" smtClean="0">
                <a:cs typeface="Times New Roman" panose="02020603050405020304" pitchFamily="18" charset="0"/>
              </a:rPr>
              <a:t>                 </a:t>
            </a:r>
            <a:r>
              <a:rPr kumimoji="1" lang="ja-JP" altLang="en-US" i="1" dirty="0" smtClean="0">
                <a:cs typeface="Times New Roman" panose="02020603050405020304" pitchFamily="18" charset="0"/>
              </a:rPr>
              <a:t>　　　</a:t>
            </a:r>
            <a:r>
              <a:rPr kumimoji="1" lang="en-US" altLang="ja-JP" i="1" dirty="0" smtClean="0">
                <a:cs typeface="Times New Roman" panose="02020603050405020304" pitchFamily="18" charset="0"/>
              </a:rPr>
              <a:t>   Conclusion</a:t>
            </a:r>
            <a:endParaRPr kumimoji="1" lang="ja-JP" altLang="en-US" i="1" dirty="0"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5109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PPO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官能基導入を目的に、</a:t>
            </a:r>
            <a:r>
              <a:rPr lang="en-US" altLang="ja-JP" dirty="0" smtClean="0"/>
              <a:t>DMP</a:t>
            </a:r>
            <a:r>
              <a:rPr lang="ja-JP" altLang="en-US" dirty="0" smtClean="0"/>
              <a:t>と</a:t>
            </a:r>
            <a:r>
              <a:rPr lang="en-US" altLang="ja-JP" dirty="0" smtClean="0"/>
              <a:t>DHN</a:t>
            </a:r>
            <a:r>
              <a:rPr lang="ja-JP" altLang="en-US" dirty="0" smtClean="0"/>
              <a:t>との共重合を行った。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・共重合において</a:t>
            </a:r>
            <a:r>
              <a:rPr kumimoji="1" lang="en-US" altLang="ja-JP" dirty="0" smtClean="0"/>
              <a:t>DMP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2,3-DHN</a:t>
            </a:r>
            <a:r>
              <a:rPr kumimoji="1" lang="ja-JP" altLang="en-US" dirty="0" smtClean="0"/>
              <a:t>との系では共重合性は低かったが、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DMP</a:t>
            </a:r>
            <a:r>
              <a:rPr lang="ja-JP" altLang="en-US" dirty="0" smtClean="0"/>
              <a:t>と</a:t>
            </a:r>
            <a:r>
              <a:rPr lang="en-US" altLang="ja-JP" dirty="0" smtClean="0"/>
              <a:t>2,6-DHN</a:t>
            </a:r>
            <a:r>
              <a:rPr lang="ja-JP" altLang="en-US" dirty="0" smtClean="0"/>
              <a:t>との系ではほぼ仕込み比通りの組成を持つポリマー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が得られ、高い共重合性を示した。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・また、触媒系を変化させることで共重合性の低い重合系</a:t>
            </a:r>
            <a:r>
              <a:rPr lang="ja-JP" altLang="en-US" dirty="0"/>
              <a:t>に</a:t>
            </a:r>
            <a:r>
              <a:rPr lang="ja-JP" altLang="en-US" dirty="0" smtClean="0"/>
              <a:t>おいても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共重合性を向上できることが示唆された。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 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0605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テーマ1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テーマ1" id="{4A06F525-1792-4194-9542-66691A21CAF7}" vid="{BE8B7CA6-377B-4D8E-94E5-D03766417F56}"/>
    </a:ext>
  </a:extLst>
</a:theme>
</file>

<file path=ppt/theme/theme10.xml><?xml version="1.0" encoding="utf-8"?>
<a:theme xmlns:a="http://schemas.openxmlformats.org/drawingml/2006/main" name="8_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10_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7_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9_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3290</TotalTime>
  <Words>192</Words>
  <Application>Microsoft Macintosh PowerPoint</Application>
  <PresentationFormat>ワイド画面</PresentationFormat>
  <Paragraphs>44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11</vt:i4>
      </vt:variant>
      <vt:variant>
        <vt:lpstr>スライド タイトル</vt:lpstr>
      </vt:variant>
      <vt:variant>
        <vt:i4>9</vt:i4>
      </vt:variant>
    </vt:vector>
  </HeadingPairs>
  <TitlesOfParts>
    <vt:vector size="27" baseType="lpstr">
      <vt:lpstr>Calibri</vt:lpstr>
      <vt:lpstr>ＭＳ Ｐゴシック</vt:lpstr>
      <vt:lpstr>Times New Roman</vt:lpstr>
      <vt:lpstr>Times New Roman Italic</vt:lpstr>
      <vt:lpstr>Tw Cen MT</vt:lpstr>
      <vt:lpstr>Wingdings</vt:lpstr>
      <vt:lpstr>Wingdings 2</vt:lpstr>
      <vt:lpstr>テーマ1</vt:lpstr>
      <vt:lpstr>1_デザート</vt:lpstr>
      <vt:lpstr>2_デザート</vt:lpstr>
      <vt:lpstr>3_デザート</vt:lpstr>
      <vt:lpstr>4_デザート</vt:lpstr>
      <vt:lpstr>5_デザート</vt:lpstr>
      <vt:lpstr>6_デザート</vt:lpstr>
      <vt:lpstr>7_デザート</vt:lpstr>
      <vt:lpstr>9_デザート</vt:lpstr>
      <vt:lpstr>8_デザート</vt:lpstr>
      <vt:lpstr>10_デザート</vt:lpstr>
      <vt:lpstr> 　　　　　　　　　  研究概要説明  　　フェノール類とジヒドロキシナフタレンとの 　　　　　　  酸化カップリング共重合</vt:lpstr>
      <vt:lpstr>     　　  　Oxidative Coupling Reaction</vt:lpstr>
      <vt:lpstr>               　　 Previous Works(1)</vt:lpstr>
      <vt:lpstr>            　　    Previous Works(2)</vt:lpstr>
      <vt:lpstr>                　　      This Work</vt:lpstr>
      <vt:lpstr>   　Oxidative Coupling Copolymerization(1)</vt:lpstr>
      <vt:lpstr>  　 Oxidative Coupling Copolymerization(2)</vt:lpstr>
      <vt:lpstr>   　Oxidative Coupling Copolymerization(3)</vt:lpstr>
      <vt:lpstr>                 　　　  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研究概要説明  　　フェノール類とジヒドロキシナフタレンとの 　　　　　　酸化カップリング共重合</dc:title>
  <dc:creator>伊藤僚亮</dc:creator>
  <cp:lastModifiedBy>伊藤僚亮</cp:lastModifiedBy>
  <cp:revision>43</cp:revision>
  <cp:lastPrinted>2015-04-17T21:44:26Z</cp:lastPrinted>
  <dcterms:created xsi:type="dcterms:W3CDTF">2014-05-13T04:30:08Z</dcterms:created>
  <dcterms:modified xsi:type="dcterms:W3CDTF">2015-08-21T10:16:49Z</dcterms:modified>
</cp:coreProperties>
</file>