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C1E52A2-E60D-43B2-BAA7-5545C4497885}" type="slidenum">
              <a:rPr lang="fr-FR" smtClean="0"/>
              <a:t>‹N°›</a:t>
            </a:fld>
            <a:endParaRPr lang="fr-FR"/>
          </a:p>
        </p:txBody>
      </p:sp>
    </p:spTree>
    <p:extLst>
      <p:ext uri="{BB962C8B-B14F-4D97-AF65-F5344CB8AC3E}">
        <p14:creationId xmlns:p14="http://schemas.microsoft.com/office/powerpoint/2010/main" val="74325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BD16B46-33A1-4E2B-ADC4-1FF6C2FA9E8D}" type="datetimeFigureOut">
              <a:rPr lang="fr-FR" smtClean="0"/>
              <a:t>14/02/2019</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25287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89439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78767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383582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D16B46-33A1-4E2B-ADC4-1FF6C2FA9E8D}" type="datetimeFigureOut">
              <a:rPr lang="fr-FR" smtClean="0"/>
              <a:t>14/02/2019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219282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D16B46-33A1-4E2B-ADC4-1FF6C2FA9E8D}" type="datetimeFigureOut">
              <a:rPr lang="fr-FR" smtClean="0"/>
              <a:t>14/02/2019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2214819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74531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364953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301207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BD16B46-33A1-4E2B-ADC4-1FF6C2FA9E8D}" type="datetimeFigureOut">
              <a:rPr lang="fr-FR" smtClean="0"/>
              <a:t>14/02/2019</a:t>
            </a:fld>
            <a:endParaRPr lang="fr-FR"/>
          </a:p>
        </p:txBody>
      </p:sp>
      <p:sp>
        <p:nvSpPr>
          <p:cNvPr id="5" name="Footer Placeholder 4"/>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166400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BD16B46-33A1-4E2B-ADC4-1FF6C2FA9E8D}" type="datetimeFigureOut">
              <a:rPr lang="fr-FR" smtClean="0"/>
              <a:t>14/02/2019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26272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BD16B46-33A1-4E2B-ADC4-1FF6C2FA9E8D}" type="datetimeFigureOut">
              <a:rPr lang="fr-FR" smtClean="0"/>
              <a:t>14/02/2019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178148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BD16B46-33A1-4E2B-ADC4-1FF6C2FA9E8D}" type="datetimeFigureOut">
              <a:rPr lang="fr-FR" smtClean="0"/>
              <a:t>14/02/2019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21072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16B46-33A1-4E2B-ADC4-1FF6C2FA9E8D}" type="datetimeFigureOut">
              <a:rPr lang="fr-FR" smtClean="0"/>
              <a:t>14/02/2019</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122420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BD16B46-33A1-4E2B-ADC4-1FF6C2FA9E8D}" type="datetimeFigureOut">
              <a:rPr lang="fr-FR" smtClean="0"/>
              <a:t>14/02/2019</a:t>
            </a:fld>
            <a:endParaRPr lang="fr-FR"/>
          </a:p>
        </p:txBody>
      </p:sp>
      <p:sp>
        <p:nvSpPr>
          <p:cNvPr id="6" name="Footer Placeholder 5"/>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386239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BD16B46-33A1-4E2B-ADC4-1FF6C2FA9E8D}" type="datetimeFigureOut">
              <a:rPr lang="fr-FR" smtClean="0"/>
              <a:t>14/02/2019</a:t>
            </a:fld>
            <a:endParaRPr lang="fr-FR"/>
          </a:p>
        </p:txBody>
      </p:sp>
      <p:sp>
        <p:nvSpPr>
          <p:cNvPr id="6" name="Footer Placeholder 5"/>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1E52A2-E60D-43B2-BAA7-5545C4497885}" type="slidenum">
              <a:rPr lang="fr-FR" smtClean="0"/>
              <a:t>‹N°›</a:t>
            </a:fld>
            <a:endParaRPr lang="fr-FR"/>
          </a:p>
        </p:txBody>
      </p:sp>
    </p:spTree>
    <p:extLst>
      <p:ext uri="{BB962C8B-B14F-4D97-AF65-F5344CB8AC3E}">
        <p14:creationId xmlns:p14="http://schemas.microsoft.com/office/powerpoint/2010/main" val="45956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BD16B46-33A1-4E2B-ADC4-1FF6C2FA9E8D}" type="datetimeFigureOut">
              <a:rPr lang="fr-FR" smtClean="0"/>
              <a:t>14/02/2019</a:t>
            </a:fld>
            <a:endParaRPr lang="fr-F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fr-F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C1E52A2-E60D-43B2-BAA7-5545C4497885}" type="slidenum">
              <a:rPr lang="fr-FR" smtClean="0"/>
              <a:t>‹N°›</a:t>
            </a:fld>
            <a:endParaRPr lang="fr-FR"/>
          </a:p>
        </p:txBody>
      </p:sp>
    </p:spTree>
    <p:extLst>
      <p:ext uri="{BB962C8B-B14F-4D97-AF65-F5344CB8AC3E}">
        <p14:creationId xmlns:p14="http://schemas.microsoft.com/office/powerpoint/2010/main" val="9511639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rchive.ics.uci.edu/ml/datasets/Statlog+%28Image+Segmentation%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re 1">
            <a:extLst>
              <a:ext uri="{FF2B5EF4-FFF2-40B4-BE49-F238E27FC236}">
                <a16:creationId xmlns:a16="http://schemas.microsoft.com/office/drawing/2014/main" id="{B61171A4-D5DE-410A-A3CF-DE9C6B865C94}"/>
              </a:ext>
            </a:extLst>
          </p:cNvPr>
          <p:cNvSpPr>
            <a:spLocks noGrp="1"/>
          </p:cNvSpPr>
          <p:nvPr>
            <p:ph type="ctrTitle"/>
          </p:nvPr>
        </p:nvSpPr>
        <p:spPr>
          <a:xfrm>
            <a:off x="4678420" y="1370143"/>
            <a:ext cx="6391270" cy="4157446"/>
          </a:xfrm>
        </p:spPr>
        <p:txBody>
          <a:bodyPr anchor="ctr">
            <a:normAutofit/>
          </a:bodyPr>
          <a:lstStyle/>
          <a:p>
            <a:r>
              <a:rPr lang="fr-FR" sz="6600">
                <a:solidFill>
                  <a:schemeClr val="tx1"/>
                </a:solidFill>
              </a:rPr>
              <a:t>Data Analysis Project</a:t>
            </a:r>
          </a:p>
        </p:txBody>
      </p:sp>
      <p:sp>
        <p:nvSpPr>
          <p:cNvPr id="3" name="Sous-titre 2">
            <a:extLst>
              <a:ext uri="{FF2B5EF4-FFF2-40B4-BE49-F238E27FC236}">
                <a16:creationId xmlns:a16="http://schemas.microsoft.com/office/drawing/2014/main" id="{EF814DC1-417E-48FA-ADC1-F6DBBEDE79E0}"/>
              </a:ext>
            </a:extLst>
          </p:cNvPr>
          <p:cNvSpPr>
            <a:spLocks noGrp="1"/>
          </p:cNvSpPr>
          <p:nvPr>
            <p:ph type="subTitle" idx="1"/>
          </p:nvPr>
        </p:nvSpPr>
        <p:spPr>
          <a:xfrm>
            <a:off x="802641" y="1370143"/>
            <a:ext cx="3232312" cy="4157446"/>
          </a:xfrm>
        </p:spPr>
        <p:txBody>
          <a:bodyPr anchor="ctr">
            <a:normAutofit/>
          </a:bodyPr>
          <a:lstStyle/>
          <a:p>
            <a:pPr algn="r"/>
            <a:r>
              <a:rPr lang="fr-FR" sz="2000" dirty="0" err="1"/>
              <a:t>Statlog</a:t>
            </a:r>
            <a:r>
              <a:rPr lang="fr-FR" sz="2000" dirty="0"/>
              <a:t> image segmentation </a:t>
            </a:r>
            <a:r>
              <a:rPr lang="fr-FR" sz="2000" dirty="0" err="1"/>
              <a:t>dataset</a:t>
            </a:r>
            <a:endParaRPr lang="fr-FR" sz="2000" dirty="0"/>
          </a:p>
          <a:p>
            <a:pPr algn="r"/>
            <a:r>
              <a:rPr lang="fr-FR" sz="2000" dirty="0" err="1"/>
              <a:t>karim</a:t>
            </a:r>
            <a:r>
              <a:rPr lang="fr-FR" sz="2000" dirty="0"/>
              <a:t> </a:t>
            </a:r>
            <a:r>
              <a:rPr lang="fr-FR" sz="2000" dirty="0" err="1"/>
              <a:t>baali</a:t>
            </a:r>
            <a:r>
              <a:rPr lang="fr-FR" sz="2000" dirty="0"/>
              <a:t>  </a:t>
            </a:r>
          </a:p>
          <a:p>
            <a:pPr algn="r"/>
            <a:r>
              <a:rPr lang="fr-FR" sz="2000" dirty="0"/>
              <a:t>ibo1</a:t>
            </a:r>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1739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DDF3F-8923-47E4-83BB-F77189D88DBF}"/>
              </a:ext>
            </a:extLst>
          </p:cNvPr>
          <p:cNvSpPr>
            <a:spLocks noGrp="1"/>
          </p:cNvSpPr>
          <p:nvPr>
            <p:ph type="title"/>
          </p:nvPr>
        </p:nvSpPr>
        <p:spPr/>
        <p:txBody>
          <a:bodyPr/>
          <a:lstStyle/>
          <a:p>
            <a:r>
              <a:rPr lang="fr-FR" dirty="0" err="1"/>
              <a:t>Dataset</a:t>
            </a:r>
            <a:r>
              <a:rPr lang="fr-FR" dirty="0"/>
              <a:t> </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E5ADC042-497B-46D0-8653-23967C190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2848" y="2330144"/>
            <a:ext cx="7049152" cy="1059335"/>
          </a:xfrm>
        </p:spPr>
      </p:pic>
      <p:pic>
        <p:nvPicPr>
          <p:cNvPr id="6" name="Image 5">
            <a:extLst>
              <a:ext uri="{FF2B5EF4-FFF2-40B4-BE49-F238E27FC236}">
                <a16:creationId xmlns:a16="http://schemas.microsoft.com/office/drawing/2014/main" id="{682AC7AD-50C8-4C33-8205-C01DB052E2D8}"/>
              </a:ext>
            </a:extLst>
          </p:cNvPr>
          <p:cNvPicPr>
            <a:picLocks noChangeAspect="1"/>
          </p:cNvPicPr>
          <p:nvPr/>
        </p:nvPicPr>
        <p:blipFill>
          <a:blip r:embed="rId3"/>
          <a:stretch>
            <a:fillRect/>
          </a:stretch>
        </p:blipFill>
        <p:spPr>
          <a:xfrm>
            <a:off x="5142848" y="3429000"/>
            <a:ext cx="6958360" cy="3256280"/>
          </a:xfrm>
          <a:prstGeom prst="rect">
            <a:avLst/>
          </a:prstGeom>
        </p:spPr>
      </p:pic>
      <p:sp>
        <p:nvSpPr>
          <p:cNvPr id="7" name="ZoneTexte 6">
            <a:extLst>
              <a:ext uri="{FF2B5EF4-FFF2-40B4-BE49-F238E27FC236}">
                <a16:creationId xmlns:a16="http://schemas.microsoft.com/office/drawing/2014/main" id="{09F08C97-D618-490A-958A-A2B5BAE088C2}"/>
              </a:ext>
            </a:extLst>
          </p:cNvPr>
          <p:cNvSpPr txBox="1"/>
          <p:nvPr/>
        </p:nvSpPr>
        <p:spPr>
          <a:xfrm>
            <a:off x="467360" y="2479040"/>
            <a:ext cx="4003040" cy="2862322"/>
          </a:xfrm>
          <a:prstGeom prst="rect">
            <a:avLst/>
          </a:prstGeom>
          <a:noFill/>
        </p:spPr>
        <p:txBody>
          <a:bodyPr wrap="square" rtlCol="0">
            <a:spAutoFit/>
          </a:bodyPr>
          <a:lstStyle/>
          <a:p>
            <a:pPr algn="just"/>
            <a:r>
              <a:rPr lang="fr-FR" b="1" dirty="0" err="1"/>
              <a:t>Statlog</a:t>
            </a:r>
            <a:r>
              <a:rPr lang="fr-FR" b="1" dirty="0"/>
              <a:t> Image Segmentation</a:t>
            </a:r>
          </a:p>
          <a:p>
            <a:pPr algn="just"/>
            <a:r>
              <a:rPr lang="fr-FR" dirty="0"/>
              <a:t>URL du </a:t>
            </a:r>
            <a:r>
              <a:rPr lang="fr-FR" dirty="0" err="1"/>
              <a:t>dataset</a:t>
            </a:r>
            <a:r>
              <a:rPr lang="fr-FR" dirty="0"/>
              <a:t> : </a:t>
            </a:r>
            <a:r>
              <a:rPr lang="fr-FR" dirty="0" err="1">
                <a:hlinkClick r:id="rId4"/>
              </a:rPr>
              <a:t>link</a:t>
            </a:r>
            <a:endParaRPr lang="fr-FR" dirty="0"/>
          </a:p>
          <a:p>
            <a:pPr algn="just"/>
            <a:endParaRPr lang="fr-FR" dirty="0"/>
          </a:p>
          <a:p>
            <a:pPr algn="just"/>
            <a:r>
              <a:rPr lang="fr-FR" dirty="0"/>
              <a:t>Ce </a:t>
            </a:r>
            <a:r>
              <a:rPr lang="fr-FR" dirty="0" err="1"/>
              <a:t>dataset</a:t>
            </a:r>
            <a:r>
              <a:rPr lang="fr-FR" dirty="0"/>
              <a:t> est composé de 2310 instances, représentant chacune une région de 3x3 pixels issue d’une image. On retrouve 7 catégories d’images différentes : </a:t>
            </a:r>
          </a:p>
          <a:p>
            <a:pPr algn="just"/>
            <a:endParaRPr lang="fr-FR" dirty="0"/>
          </a:p>
          <a:p>
            <a:pPr algn="just"/>
            <a:endParaRPr lang="fr-FR" dirty="0"/>
          </a:p>
        </p:txBody>
      </p:sp>
      <p:pic>
        <p:nvPicPr>
          <p:cNvPr id="9" name="Image 8">
            <a:extLst>
              <a:ext uri="{FF2B5EF4-FFF2-40B4-BE49-F238E27FC236}">
                <a16:creationId xmlns:a16="http://schemas.microsoft.com/office/drawing/2014/main" id="{9872A675-1151-4C9E-A650-63559101A3B6}"/>
              </a:ext>
            </a:extLst>
          </p:cNvPr>
          <p:cNvPicPr>
            <a:picLocks noChangeAspect="1"/>
          </p:cNvPicPr>
          <p:nvPr/>
        </p:nvPicPr>
        <p:blipFill>
          <a:blip r:embed="rId5"/>
          <a:stretch>
            <a:fillRect/>
          </a:stretch>
        </p:blipFill>
        <p:spPr>
          <a:xfrm>
            <a:off x="735965" y="5056505"/>
            <a:ext cx="1657350" cy="1628775"/>
          </a:xfrm>
          <a:prstGeom prst="rect">
            <a:avLst/>
          </a:prstGeom>
        </p:spPr>
      </p:pic>
      <p:pic>
        <p:nvPicPr>
          <p:cNvPr id="10" name="Image 9">
            <a:extLst>
              <a:ext uri="{FF2B5EF4-FFF2-40B4-BE49-F238E27FC236}">
                <a16:creationId xmlns:a16="http://schemas.microsoft.com/office/drawing/2014/main" id="{B6B2AEF4-375F-4E97-9F50-C67C48D5D8AC}"/>
              </a:ext>
            </a:extLst>
          </p:cNvPr>
          <p:cNvPicPr>
            <a:picLocks noChangeAspect="1"/>
          </p:cNvPicPr>
          <p:nvPr/>
        </p:nvPicPr>
        <p:blipFill>
          <a:blip r:embed="rId6"/>
          <a:stretch>
            <a:fillRect/>
          </a:stretch>
        </p:blipFill>
        <p:spPr>
          <a:xfrm>
            <a:off x="2581275" y="5227954"/>
            <a:ext cx="1543050" cy="1285875"/>
          </a:xfrm>
          <a:prstGeom prst="rect">
            <a:avLst/>
          </a:prstGeom>
        </p:spPr>
      </p:pic>
    </p:spTree>
    <p:extLst>
      <p:ext uri="{BB962C8B-B14F-4D97-AF65-F5344CB8AC3E}">
        <p14:creationId xmlns:p14="http://schemas.microsoft.com/office/powerpoint/2010/main" val="6157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054AB-B235-4201-8E02-FCFDED28DCA5}"/>
              </a:ext>
            </a:extLst>
          </p:cNvPr>
          <p:cNvSpPr>
            <a:spLocks noGrp="1"/>
          </p:cNvSpPr>
          <p:nvPr>
            <p:ph type="title"/>
          </p:nvPr>
        </p:nvSpPr>
        <p:spPr/>
        <p:txBody>
          <a:bodyPr/>
          <a:lstStyle/>
          <a:p>
            <a:r>
              <a:rPr lang="fr-FR" dirty="0" err="1"/>
              <a:t>DataViz</a:t>
            </a:r>
            <a:endParaRPr lang="fr-FR" dirty="0"/>
          </a:p>
        </p:txBody>
      </p:sp>
      <p:sp>
        <p:nvSpPr>
          <p:cNvPr id="3" name="Espace réservé du contenu 2">
            <a:extLst>
              <a:ext uri="{FF2B5EF4-FFF2-40B4-BE49-F238E27FC236}">
                <a16:creationId xmlns:a16="http://schemas.microsoft.com/office/drawing/2014/main" id="{AF7FB467-70DE-4DB4-A11B-414C739BBE50}"/>
              </a:ext>
            </a:extLst>
          </p:cNvPr>
          <p:cNvSpPr>
            <a:spLocks noGrp="1"/>
          </p:cNvSpPr>
          <p:nvPr>
            <p:ph idx="1"/>
          </p:nvPr>
        </p:nvSpPr>
        <p:spPr>
          <a:xfrm>
            <a:off x="214274" y="4643482"/>
            <a:ext cx="2992839" cy="1543050"/>
          </a:xfrm>
        </p:spPr>
        <p:txBody>
          <a:bodyPr>
            <a:normAutofit/>
          </a:bodyPr>
          <a:lstStyle/>
          <a:p>
            <a:r>
              <a:rPr lang="fr-FR" sz="1200" dirty="0"/>
              <a:t>Selon la catégorie d’image dont est issue la région de pixels, on remarque que l’intensité lumineuse moyenne est très différente.</a:t>
            </a:r>
          </a:p>
        </p:txBody>
      </p:sp>
      <p:pic>
        <p:nvPicPr>
          <p:cNvPr id="4" name="Image 3">
            <a:extLst>
              <a:ext uri="{FF2B5EF4-FFF2-40B4-BE49-F238E27FC236}">
                <a16:creationId xmlns:a16="http://schemas.microsoft.com/office/drawing/2014/main" id="{5F27E355-B38C-4247-BF2C-7EB8078DF58F}"/>
              </a:ext>
            </a:extLst>
          </p:cNvPr>
          <p:cNvPicPr>
            <a:picLocks noChangeAspect="1"/>
          </p:cNvPicPr>
          <p:nvPr/>
        </p:nvPicPr>
        <p:blipFill>
          <a:blip r:embed="rId2"/>
          <a:stretch>
            <a:fillRect/>
          </a:stretch>
        </p:blipFill>
        <p:spPr>
          <a:xfrm>
            <a:off x="381957" y="2588104"/>
            <a:ext cx="2657475" cy="1543050"/>
          </a:xfrm>
          <a:prstGeom prst="rect">
            <a:avLst/>
          </a:prstGeom>
        </p:spPr>
      </p:pic>
      <p:pic>
        <p:nvPicPr>
          <p:cNvPr id="5" name="Image 4">
            <a:extLst>
              <a:ext uri="{FF2B5EF4-FFF2-40B4-BE49-F238E27FC236}">
                <a16:creationId xmlns:a16="http://schemas.microsoft.com/office/drawing/2014/main" id="{083514BE-152D-4C9E-821E-A04D12109192}"/>
              </a:ext>
            </a:extLst>
          </p:cNvPr>
          <p:cNvPicPr>
            <a:picLocks noChangeAspect="1"/>
          </p:cNvPicPr>
          <p:nvPr/>
        </p:nvPicPr>
        <p:blipFill>
          <a:blip r:embed="rId3"/>
          <a:stretch>
            <a:fillRect/>
          </a:stretch>
        </p:blipFill>
        <p:spPr>
          <a:xfrm>
            <a:off x="3658488" y="2382109"/>
            <a:ext cx="3307920" cy="3442252"/>
          </a:xfrm>
          <a:prstGeom prst="rect">
            <a:avLst/>
          </a:prstGeom>
        </p:spPr>
      </p:pic>
      <p:pic>
        <p:nvPicPr>
          <p:cNvPr id="6" name="Image 5">
            <a:extLst>
              <a:ext uri="{FF2B5EF4-FFF2-40B4-BE49-F238E27FC236}">
                <a16:creationId xmlns:a16="http://schemas.microsoft.com/office/drawing/2014/main" id="{7C3B0046-0360-4E70-8B17-46210E4C28CD}"/>
              </a:ext>
            </a:extLst>
          </p:cNvPr>
          <p:cNvPicPr>
            <a:picLocks noChangeAspect="1"/>
          </p:cNvPicPr>
          <p:nvPr/>
        </p:nvPicPr>
        <p:blipFill>
          <a:blip r:embed="rId4"/>
          <a:stretch>
            <a:fillRect/>
          </a:stretch>
        </p:blipFill>
        <p:spPr>
          <a:xfrm>
            <a:off x="7976479" y="2382890"/>
            <a:ext cx="3493181" cy="3447593"/>
          </a:xfrm>
          <a:prstGeom prst="rect">
            <a:avLst/>
          </a:prstGeom>
        </p:spPr>
      </p:pic>
      <p:sp>
        <p:nvSpPr>
          <p:cNvPr id="7" name="Espace réservé du contenu 2">
            <a:extLst>
              <a:ext uri="{FF2B5EF4-FFF2-40B4-BE49-F238E27FC236}">
                <a16:creationId xmlns:a16="http://schemas.microsoft.com/office/drawing/2014/main" id="{E5638010-9128-47AE-9E70-6EAF96966101}"/>
              </a:ext>
            </a:extLst>
          </p:cNvPr>
          <p:cNvSpPr txBox="1">
            <a:spLocks/>
          </p:cNvSpPr>
          <p:nvPr/>
        </p:nvSpPr>
        <p:spPr>
          <a:xfrm>
            <a:off x="3473227" y="5824361"/>
            <a:ext cx="3493181" cy="7014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sz="1000" dirty="0"/>
              <a:t>En dessinant chaque point par rapport à son intensité lumineuse, on remarque par exemple que les groupes de pixels issus d’image du ciel (Sky) ont des intensités lumineuses bien plus élevées.</a:t>
            </a:r>
          </a:p>
        </p:txBody>
      </p:sp>
      <p:sp>
        <p:nvSpPr>
          <p:cNvPr id="8" name="Espace réservé du contenu 2">
            <a:extLst>
              <a:ext uri="{FF2B5EF4-FFF2-40B4-BE49-F238E27FC236}">
                <a16:creationId xmlns:a16="http://schemas.microsoft.com/office/drawing/2014/main" id="{D947F051-41B8-4C1D-B804-9A39EB809332}"/>
              </a:ext>
            </a:extLst>
          </p:cNvPr>
          <p:cNvSpPr txBox="1">
            <a:spLocks/>
          </p:cNvSpPr>
          <p:nvPr/>
        </p:nvSpPr>
        <p:spPr>
          <a:xfrm>
            <a:off x="7575322" y="5884332"/>
            <a:ext cx="4095061" cy="7014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sz="1000" dirty="0"/>
              <a:t>On remarque ici en plaçant les points sur un axe x/y correspondant à leur position d’origine que les pixels issus d’image de l’herbe (Grass) sont généralement sur le bas de l’image et ceux issus d’image du ciel sur le haut de l’image (ce qui semble logique).</a:t>
            </a:r>
          </a:p>
        </p:txBody>
      </p:sp>
    </p:spTree>
    <p:extLst>
      <p:ext uri="{BB962C8B-B14F-4D97-AF65-F5344CB8AC3E}">
        <p14:creationId xmlns:p14="http://schemas.microsoft.com/office/powerpoint/2010/main" val="24241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A41C1E-170A-4254-8CA5-567CAE4144B0}"/>
              </a:ext>
            </a:extLst>
          </p:cNvPr>
          <p:cNvSpPr>
            <a:spLocks noGrp="1"/>
          </p:cNvSpPr>
          <p:nvPr>
            <p:ph type="title"/>
          </p:nvPr>
        </p:nvSpPr>
        <p:spPr/>
        <p:txBody>
          <a:bodyPr/>
          <a:lstStyle/>
          <a:p>
            <a:r>
              <a:rPr lang="fr-FR" dirty="0"/>
              <a:t>Data Modélisation</a:t>
            </a:r>
          </a:p>
        </p:txBody>
      </p:sp>
      <p:sp>
        <p:nvSpPr>
          <p:cNvPr id="3" name="Espace réservé du contenu 2">
            <a:extLst>
              <a:ext uri="{FF2B5EF4-FFF2-40B4-BE49-F238E27FC236}">
                <a16:creationId xmlns:a16="http://schemas.microsoft.com/office/drawing/2014/main" id="{7F5122FA-50D2-47C4-A408-DFC911F1FE6B}"/>
              </a:ext>
            </a:extLst>
          </p:cNvPr>
          <p:cNvSpPr>
            <a:spLocks noGrp="1"/>
          </p:cNvSpPr>
          <p:nvPr>
            <p:ph idx="1"/>
          </p:nvPr>
        </p:nvSpPr>
        <p:spPr/>
        <p:txBody>
          <a:bodyPr/>
          <a:lstStyle/>
          <a:p>
            <a:r>
              <a:rPr lang="fr-FR" dirty="0"/>
              <a:t>J’ai décidé d’effectuer une classification des données sur la colonne « Classe », et j’ai donc mis au point un modèle permettant de prédire les valeurs associées à cette colonne en utilisant les 20 autres.</a:t>
            </a:r>
          </a:p>
          <a:p>
            <a:r>
              <a:rPr lang="fr-FR" dirty="0"/>
              <a:t>Premier essai en utilisant un algorithme de type « </a:t>
            </a:r>
            <a:r>
              <a:rPr lang="fr-FR" dirty="0" err="1"/>
              <a:t>Random</a:t>
            </a:r>
            <a:r>
              <a:rPr lang="fr-FR" dirty="0"/>
              <a:t> Forest </a:t>
            </a:r>
            <a:r>
              <a:rPr lang="fr-FR" dirty="0" err="1"/>
              <a:t>Regressor</a:t>
            </a:r>
            <a:r>
              <a:rPr lang="fr-FR" dirty="0"/>
              <a:t> » obtenant un score de 0.97</a:t>
            </a:r>
          </a:p>
          <a:p>
            <a:r>
              <a:rPr lang="fr-FR" dirty="0"/>
              <a:t>J’ai ensuite utilisé un algorithme de type « </a:t>
            </a:r>
            <a:r>
              <a:rPr lang="fr-FR" dirty="0" err="1"/>
              <a:t>Linear</a:t>
            </a:r>
            <a:r>
              <a:rPr lang="fr-FR" dirty="0"/>
              <a:t> SVR » en utilisant une </a:t>
            </a:r>
            <a:r>
              <a:rPr lang="fr-FR" i="1" dirty="0" err="1"/>
              <a:t>grid</a:t>
            </a:r>
            <a:r>
              <a:rPr lang="fr-FR" i="1" dirty="0"/>
              <a:t> </a:t>
            </a:r>
            <a:r>
              <a:rPr lang="fr-FR" i="1" dirty="0" err="1"/>
              <a:t>search</a:t>
            </a:r>
            <a:r>
              <a:rPr lang="fr-FR" i="1" dirty="0"/>
              <a:t> </a:t>
            </a:r>
            <a:r>
              <a:rPr lang="fr-FR" dirty="0"/>
              <a:t>permettant de modifier les </a:t>
            </a:r>
            <a:r>
              <a:rPr lang="fr-FR" dirty="0" err="1"/>
              <a:t>hyper-paramètres</a:t>
            </a:r>
            <a:r>
              <a:rPr lang="fr-FR" dirty="0"/>
              <a:t> afin d’obtenir le score le plus élevé possible. Score : 0.93</a:t>
            </a:r>
          </a:p>
        </p:txBody>
      </p:sp>
    </p:spTree>
    <p:extLst>
      <p:ext uri="{BB962C8B-B14F-4D97-AF65-F5344CB8AC3E}">
        <p14:creationId xmlns:p14="http://schemas.microsoft.com/office/powerpoint/2010/main" val="309334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8F38A-6791-44ED-82F2-A5F7990FA7D7}"/>
              </a:ext>
            </a:extLst>
          </p:cNvPr>
          <p:cNvSpPr>
            <a:spLocks noGrp="1"/>
          </p:cNvSpPr>
          <p:nvPr>
            <p:ph type="title"/>
          </p:nvPr>
        </p:nvSpPr>
        <p:spPr/>
        <p:txBody>
          <a:bodyPr/>
          <a:lstStyle/>
          <a:p>
            <a:r>
              <a:rPr lang="fr-FR" dirty="0"/>
              <a:t>Data Modélisation</a:t>
            </a:r>
          </a:p>
        </p:txBody>
      </p:sp>
      <p:sp>
        <p:nvSpPr>
          <p:cNvPr id="3" name="Espace réservé du contenu 2">
            <a:extLst>
              <a:ext uri="{FF2B5EF4-FFF2-40B4-BE49-F238E27FC236}">
                <a16:creationId xmlns:a16="http://schemas.microsoft.com/office/drawing/2014/main" id="{B6A0D6EE-3AE1-457D-93C5-12BB9CDC90F0}"/>
              </a:ext>
            </a:extLst>
          </p:cNvPr>
          <p:cNvSpPr>
            <a:spLocks noGrp="1"/>
          </p:cNvSpPr>
          <p:nvPr>
            <p:ph idx="1"/>
          </p:nvPr>
        </p:nvSpPr>
        <p:spPr>
          <a:xfrm>
            <a:off x="1154955" y="2603500"/>
            <a:ext cx="7359125" cy="825500"/>
          </a:xfrm>
        </p:spPr>
        <p:txBody>
          <a:bodyPr>
            <a:normAutofit fontScale="85000" lnSpcReduction="10000"/>
          </a:bodyPr>
          <a:lstStyle/>
          <a:p>
            <a:pPr algn="just"/>
            <a:r>
              <a:rPr lang="fr-FR" dirty="0"/>
              <a:t>Enfin, j’ai comparé les performances de tout les algorithmes disponibles, en traçant une courbe de comparaison des scores ainsi obtenus. L’</a:t>
            </a:r>
            <a:r>
              <a:rPr lang="fr-FR" dirty="0" err="1"/>
              <a:t>aglorithme</a:t>
            </a:r>
            <a:r>
              <a:rPr lang="fr-FR" dirty="0"/>
              <a:t> « </a:t>
            </a:r>
            <a:r>
              <a:rPr lang="fr-FR" b="1" dirty="0"/>
              <a:t>Extra-</a:t>
            </a:r>
            <a:r>
              <a:rPr lang="fr-FR" b="1" dirty="0" err="1"/>
              <a:t>Trees</a:t>
            </a:r>
            <a:r>
              <a:rPr lang="fr-FR" b="1" dirty="0"/>
              <a:t> </a:t>
            </a:r>
            <a:r>
              <a:rPr lang="fr-FR" b="1" dirty="0" err="1"/>
              <a:t>Regressor</a:t>
            </a:r>
            <a:r>
              <a:rPr lang="fr-FR" dirty="0"/>
              <a:t> » obtient le meilleur score de </a:t>
            </a:r>
            <a:r>
              <a:rPr lang="fr-FR" b="1" dirty="0"/>
              <a:t>0.99</a:t>
            </a:r>
            <a:r>
              <a:rPr lang="fr-FR" dirty="0"/>
              <a:t>.</a:t>
            </a:r>
          </a:p>
          <a:p>
            <a:pPr algn="just"/>
            <a:endParaRPr lang="fr-FR" dirty="0"/>
          </a:p>
        </p:txBody>
      </p:sp>
      <p:pic>
        <p:nvPicPr>
          <p:cNvPr id="4" name="Image 3">
            <a:extLst>
              <a:ext uri="{FF2B5EF4-FFF2-40B4-BE49-F238E27FC236}">
                <a16:creationId xmlns:a16="http://schemas.microsoft.com/office/drawing/2014/main" id="{08F27060-082E-4E01-B855-2ED8B16C73A1}"/>
              </a:ext>
            </a:extLst>
          </p:cNvPr>
          <p:cNvPicPr>
            <a:picLocks noChangeAspect="1"/>
          </p:cNvPicPr>
          <p:nvPr/>
        </p:nvPicPr>
        <p:blipFill>
          <a:blip r:embed="rId2"/>
          <a:stretch>
            <a:fillRect/>
          </a:stretch>
        </p:blipFill>
        <p:spPr>
          <a:xfrm>
            <a:off x="9064402" y="2257002"/>
            <a:ext cx="2893997" cy="4355465"/>
          </a:xfrm>
          <a:prstGeom prst="rect">
            <a:avLst/>
          </a:prstGeom>
        </p:spPr>
      </p:pic>
      <p:pic>
        <p:nvPicPr>
          <p:cNvPr id="5" name="Image 4">
            <a:extLst>
              <a:ext uri="{FF2B5EF4-FFF2-40B4-BE49-F238E27FC236}">
                <a16:creationId xmlns:a16="http://schemas.microsoft.com/office/drawing/2014/main" id="{E60FFC15-606B-44D3-9473-F45C665B266B}"/>
              </a:ext>
            </a:extLst>
          </p:cNvPr>
          <p:cNvPicPr>
            <a:picLocks noChangeAspect="1"/>
          </p:cNvPicPr>
          <p:nvPr/>
        </p:nvPicPr>
        <p:blipFill>
          <a:blip r:embed="rId3"/>
          <a:stretch>
            <a:fillRect/>
          </a:stretch>
        </p:blipFill>
        <p:spPr>
          <a:xfrm>
            <a:off x="74557" y="3607394"/>
            <a:ext cx="9519920" cy="2831249"/>
          </a:xfrm>
          <a:prstGeom prst="rect">
            <a:avLst/>
          </a:prstGeom>
        </p:spPr>
      </p:pic>
      <p:cxnSp>
        <p:nvCxnSpPr>
          <p:cNvPr id="7" name="Connecteur droit 6">
            <a:extLst>
              <a:ext uri="{FF2B5EF4-FFF2-40B4-BE49-F238E27FC236}">
                <a16:creationId xmlns:a16="http://schemas.microsoft.com/office/drawing/2014/main" id="{240710FF-EC51-45C2-BD00-4909A95B5786}"/>
              </a:ext>
            </a:extLst>
          </p:cNvPr>
          <p:cNvCxnSpPr>
            <a:cxnSpLocks/>
          </p:cNvCxnSpPr>
          <p:nvPr/>
        </p:nvCxnSpPr>
        <p:spPr>
          <a:xfrm flipV="1">
            <a:off x="8118475" y="5355762"/>
            <a:ext cx="945927" cy="9402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6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C6567-2C95-440F-B68F-ACDD57253F89}"/>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2F33469-8110-445D-A041-A61CC0204F7F}"/>
              </a:ext>
            </a:extLst>
          </p:cNvPr>
          <p:cNvSpPr>
            <a:spLocks noGrp="1"/>
          </p:cNvSpPr>
          <p:nvPr>
            <p:ph idx="1"/>
          </p:nvPr>
        </p:nvSpPr>
        <p:spPr>
          <a:xfrm>
            <a:off x="1273489" y="3429000"/>
            <a:ext cx="8761412" cy="1816100"/>
          </a:xfrm>
        </p:spPr>
        <p:txBody>
          <a:bodyPr/>
          <a:lstStyle/>
          <a:p>
            <a:r>
              <a:rPr lang="fr-FR" dirty="0"/>
              <a:t>Un premier projet de data-science intéressant et complet</a:t>
            </a:r>
          </a:p>
          <a:p>
            <a:r>
              <a:rPr lang="fr-FR" dirty="0"/>
              <a:t>Assez dur de se familiariser avec les différentes étapes à suivre</a:t>
            </a:r>
          </a:p>
          <a:p>
            <a:r>
              <a:rPr lang="fr-FR" dirty="0"/>
              <a:t>Un </a:t>
            </a:r>
            <a:r>
              <a:rPr lang="fr-FR" dirty="0" err="1"/>
              <a:t>dataset</a:t>
            </a:r>
            <a:r>
              <a:rPr lang="fr-FR" dirty="0"/>
              <a:t> ne permettant pas beaucoup de visualisations (comparé à d’autres utilisés en TP)</a:t>
            </a:r>
          </a:p>
        </p:txBody>
      </p:sp>
    </p:spTree>
    <p:extLst>
      <p:ext uri="{BB962C8B-B14F-4D97-AF65-F5344CB8AC3E}">
        <p14:creationId xmlns:p14="http://schemas.microsoft.com/office/powerpoint/2010/main" val="3930078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43</TotalTime>
  <Words>231</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Salle d’ions</vt:lpstr>
      <vt:lpstr>Data Analysis Project</vt:lpstr>
      <vt:lpstr>Dataset </vt:lpstr>
      <vt:lpstr>DataViz</vt:lpstr>
      <vt:lpstr>Data Modélisation</vt:lpstr>
      <vt:lpstr>Data Modélisation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Karim Baali</dc:creator>
  <cp:lastModifiedBy>Karim Baali</cp:lastModifiedBy>
  <cp:revision>6</cp:revision>
  <dcterms:created xsi:type="dcterms:W3CDTF">2019-02-14T19:23:58Z</dcterms:created>
  <dcterms:modified xsi:type="dcterms:W3CDTF">2019-02-14T20:07:55Z</dcterms:modified>
</cp:coreProperties>
</file>