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5.png" Type="http://schemas.openxmlformats.org/officeDocument/2006/relationships/image"/><Relationship Id="rId16" Target="../media/image26.png" Type="http://schemas.openxmlformats.org/officeDocument/2006/relationships/image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jpeg" Type="http://schemas.openxmlformats.org/officeDocument/2006/relationships/image"/><Relationship Id="rId12" Target="../media/image38.jpeg" Type="http://schemas.openxmlformats.org/officeDocument/2006/relationships/image"/><Relationship Id="rId2" Target="../media/image1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7.png" Type="http://schemas.openxmlformats.org/officeDocument/2006/relationships/image"/><Relationship Id="rId6" Target="../media/image32.png" Type="http://schemas.openxmlformats.org/officeDocument/2006/relationships/image"/><Relationship Id="rId7" Target="../media/image33.jpeg" Type="http://schemas.openxmlformats.org/officeDocument/2006/relationships/image"/><Relationship Id="rId8" Target="../media/image34.jpe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800240" y="3134465"/>
            <a:ext cx="4018070" cy="4018070"/>
            <a:chOff x="0" y="0"/>
            <a:chExt cx="14840029" cy="148400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lin ang="2100000"/>
            </a:gra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223" t="0" r="223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518714" y="236326"/>
            <a:ext cx="3604814" cy="2027708"/>
          </a:xfrm>
          <a:custGeom>
            <a:avLst/>
            <a:gdLst/>
            <a:ahLst/>
            <a:cxnLst/>
            <a:rect r="r" b="b" t="t" l="l"/>
            <a:pathLst>
              <a:path h="2027708" w="3604814">
                <a:moveTo>
                  <a:pt x="0" y="0"/>
                </a:moveTo>
                <a:lnTo>
                  <a:pt x="3604814" y="0"/>
                </a:lnTo>
                <a:lnTo>
                  <a:pt x="3604814" y="2027708"/>
                </a:lnTo>
                <a:lnTo>
                  <a:pt x="0" y="20277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6666" r="0" b="-1666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057057" y="6716757"/>
            <a:ext cx="7450788" cy="3724646"/>
          </a:xfrm>
          <a:custGeom>
            <a:avLst/>
            <a:gdLst/>
            <a:ahLst/>
            <a:cxnLst/>
            <a:rect r="r" b="b" t="t" l="l"/>
            <a:pathLst>
              <a:path h="3724646" w="7450788">
                <a:moveTo>
                  <a:pt x="0" y="0"/>
                </a:moveTo>
                <a:lnTo>
                  <a:pt x="7450788" y="0"/>
                </a:lnTo>
                <a:lnTo>
                  <a:pt x="7450788" y="3724646"/>
                </a:lnTo>
                <a:lnTo>
                  <a:pt x="0" y="37246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5709" t="-18782" r="-13855" b="-18782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05619" y="4508769"/>
            <a:ext cx="9400328" cy="129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86"/>
              </a:lnSpc>
            </a:pPr>
            <a:r>
              <a:rPr lang="en-US" sz="3785">
                <a:solidFill>
                  <a:srgbClr val="FF66C4"/>
                </a:solidFill>
                <a:latin typeface="Now Bold"/>
              </a:rPr>
              <a:t>INCREASING COMMUNITY BASED FIRE MANAGEMENT OPPURTUNITIES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05619" y="3672076"/>
            <a:ext cx="6132633" cy="713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14"/>
              </a:lnSpc>
            </a:pPr>
            <a:r>
              <a:rPr lang="en-US" sz="4111">
                <a:solidFill>
                  <a:srgbClr val="FFFAEB"/>
                </a:solidFill>
                <a:latin typeface="Now Bold"/>
              </a:rPr>
              <a:t>MANAGING FIRE: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91593" y="6186141"/>
            <a:ext cx="7827699" cy="43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Presented by: Team Cryogenics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82250" y="226801"/>
            <a:ext cx="3092414" cy="78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 spc="-50">
                <a:solidFill>
                  <a:srgbClr val="FFFAEB"/>
                </a:solidFill>
                <a:latin typeface="DM Sans Italics"/>
              </a:rPr>
              <a:t>NASA Space apps challenge 2023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5844270" y="1009650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2305164" y="1478237"/>
            <a:ext cx="3884228" cy="2903399"/>
            <a:chOff x="0" y="0"/>
            <a:chExt cx="1683022" cy="12580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83022" cy="1258033"/>
            </a:xfrm>
            <a:custGeom>
              <a:avLst/>
              <a:gdLst/>
              <a:ahLst/>
              <a:cxnLst/>
              <a:rect r="r" b="b" t="t" l="l"/>
              <a:pathLst>
                <a:path h="1258033" w="1683022">
                  <a:moveTo>
                    <a:pt x="61333" y="0"/>
                  </a:moveTo>
                  <a:lnTo>
                    <a:pt x="1621689" y="0"/>
                  </a:lnTo>
                  <a:cubicBezTo>
                    <a:pt x="1637956" y="0"/>
                    <a:pt x="1653556" y="6462"/>
                    <a:pt x="1665058" y="17964"/>
                  </a:cubicBezTo>
                  <a:cubicBezTo>
                    <a:pt x="1676561" y="29466"/>
                    <a:pt x="1683022" y="45067"/>
                    <a:pt x="1683022" y="61333"/>
                  </a:cubicBezTo>
                  <a:lnTo>
                    <a:pt x="1683022" y="1196699"/>
                  </a:lnTo>
                  <a:cubicBezTo>
                    <a:pt x="1683022" y="1212966"/>
                    <a:pt x="1676561" y="1228566"/>
                    <a:pt x="1665058" y="1240068"/>
                  </a:cubicBezTo>
                  <a:cubicBezTo>
                    <a:pt x="1653556" y="1251571"/>
                    <a:pt x="1637956" y="1258033"/>
                    <a:pt x="1621689" y="1258033"/>
                  </a:cubicBezTo>
                  <a:lnTo>
                    <a:pt x="61333" y="1258033"/>
                  </a:lnTo>
                  <a:cubicBezTo>
                    <a:pt x="45067" y="1258033"/>
                    <a:pt x="29466" y="1251571"/>
                    <a:pt x="17964" y="1240068"/>
                  </a:cubicBezTo>
                  <a:cubicBezTo>
                    <a:pt x="6462" y="1228566"/>
                    <a:pt x="0" y="1212966"/>
                    <a:pt x="0" y="1196699"/>
                  </a:cubicBezTo>
                  <a:lnTo>
                    <a:pt x="0" y="61333"/>
                  </a:lnTo>
                  <a:cubicBezTo>
                    <a:pt x="0" y="45067"/>
                    <a:pt x="6462" y="29466"/>
                    <a:pt x="17964" y="17964"/>
                  </a:cubicBezTo>
                  <a:cubicBezTo>
                    <a:pt x="29466" y="6462"/>
                    <a:pt x="45067" y="0"/>
                    <a:pt x="613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04585" y="1570223"/>
            <a:ext cx="4946142" cy="2903399"/>
            <a:chOff x="0" y="0"/>
            <a:chExt cx="2143146" cy="12580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43146" cy="1258033"/>
            </a:xfrm>
            <a:custGeom>
              <a:avLst/>
              <a:gdLst/>
              <a:ahLst/>
              <a:cxnLst/>
              <a:rect r="r" b="b" t="t" l="l"/>
              <a:pathLst>
                <a:path h="1258033" w="2143146">
                  <a:moveTo>
                    <a:pt x="48523" y="0"/>
                  </a:moveTo>
                  <a:lnTo>
                    <a:pt x="2094624" y="0"/>
                  </a:lnTo>
                  <a:cubicBezTo>
                    <a:pt x="2121422" y="0"/>
                    <a:pt x="2143146" y="21724"/>
                    <a:pt x="2143146" y="48523"/>
                  </a:cubicBezTo>
                  <a:lnTo>
                    <a:pt x="2143146" y="1209510"/>
                  </a:lnTo>
                  <a:cubicBezTo>
                    <a:pt x="2143146" y="1236308"/>
                    <a:pt x="2121422" y="1258033"/>
                    <a:pt x="2094624" y="1258033"/>
                  </a:cubicBezTo>
                  <a:lnTo>
                    <a:pt x="48523" y="1258033"/>
                  </a:lnTo>
                  <a:cubicBezTo>
                    <a:pt x="21724" y="1258033"/>
                    <a:pt x="0" y="1236308"/>
                    <a:pt x="0" y="1209510"/>
                  </a:cubicBezTo>
                  <a:lnTo>
                    <a:pt x="0" y="48523"/>
                  </a:lnTo>
                  <a:cubicBezTo>
                    <a:pt x="0" y="21724"/>
                    <a:pt x="21724" y="0"/>
                    <a:pt x="485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851620" y="1579748"/>
            <a:ext cx="4165560" cy="2903399"/>
            <a:chOff x="0" y="0"/>
            <a:chExt cx="1804923" cy="125803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04923" cy="1258033"/>
            </a:xfrm>
            <a:custGeom>
              <a:avLst/>
              <a:gdLst/>
              <a:ahLst/>
              <a:cxnLst/>
              <a:rect r="r" b="b" t="t" l="l"/>
              <a:pathLst>
                <a:path h="1258033" w="1804923">
                  <a:moveTo>
                    <a:pt x="57615" y="0"/>
                  </a:moveTo>
                  <a:lnTo>
                    <a:pt x="1747308" y="0"/>
                  </a:lnTo>
                  <a:cubicBezTo>
                    <a:pt x="1762588" y="0"/>
                    <a:pt x="1777243" y="6070"/>
                    <a:pt x="1788048" y="16875"/>
                  </a:cubicBezTo>
                  <a:cubicBezTo>
                    <a:pt x="1798853" y="27680"/>
                    <a:pt x="1804923" y="42335"/>
                    <a:pt x="1804923" y="57615"/>
                  </a:cubicBezTo>
                  <a:lnTo>
                    <a:pt x="1804923" y="1200417"/>
                  </a:lnTo>
                  <a:cubicBezTo>
                    <a:pt x="1804923" y="1215698"/>
                    <a:pt x="1798853" y="1230353"/>
                    <a:pt x="1788048" y="1241157"/>
                  </a:cubicBezTo>
                  <a:cubicBezTo>
                    <a:pt x="1777243" y="1251962"/>
                    <a:pt x="1762588" y="1258033"/>
                    <a:pt x="1747308" y="1258033"/>
                  </a:cubicBezTo>
                  <a:lnTo>
                    <a:pt x="57615" y="1258033"/>
                  </a:lnTo>
                  <a:cubicBezTo>
                    <a:pt x="42335" y="1258033"/>
                    <a:pt x="27680" y="1251962"/>
                    <a:pt x="16875" y="1241157"/>
                  </a:cubicBezTo>
                  <a:cubicBezTo>
                    <a:pt x="6070" y="1230353"/>
                    <a:pt x="0" y="1215698"/>
                    <a:pt x="0" y="1200417"/>
                  </a:cubicBezTo>
                  <a:lnTo>
                    <a:pt x="0" y="57615"/>
                  </a:lnTo>
                  <a:cubicBezTo>
                    <a:pt x="0" y="42335"/>
                    <a:pt x="6070" y="27680"/>
                    <a:pt x="16875" y="16875"/>
                  </a:cubicBezTo>
                  <a:cubicBezTo>
                    <a:pt x="27680" y="6070"/>
                    <a:pt x="42335" y="0"/>
                    <a:pt x="576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495903" y="5143500"/>
            <a:ext cx="5782550" cy="3848024"/>
          </a:xfrm>
          <a:custGeom>
            <a:avLst/>
            <a:gdLst/>
            <a:ahLst/>
            <a:cxnLst/>
            <a:rect r="r" b="b" t="t" l="l"/>
            <a:pathLst>
              <a:path h="3848024" w="5782550">
                <a:moveTo>
                  <a:pt x="0" y="0"/>
                </a:moveTo>
                <a:lnTo>
                  <a:pt x="5782550" y="0"/>
                </a:lnTo>
                <a:lnTo>
                  <a:pt x="5782550" y="3848024"/>
                </a:lnTo>
                <a:lnTo>
                  <a:pt x="0" y="38480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212797" y="178399"/>
            <a:ext cx="7424256" cy="783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Problem Statement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13892" y="1605060"/>
            <a:ext cx="3666771" cy="230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9"/>
              </a:lnSpc>
            </a:pPr>
            <a:r>
              <a:rPr lang="en-US" sz="2527">
                <a:solidFill>
                  <a:srgbClr val="FFFFFF"/>
                </a:solidFill>
                <a:latin typeface="DM Sans"/>
              </a:rPr>
              <a:t>Managing Fire: Increasing Community-based Fire Management Opportunities</a:t>
            </a:r>
          </a:p>
          <a:p>
            <a:pPr algn="ctr">
              <a:lnSpc>
                <a:spcPts val="368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725496" y="1635900"/>
            <a:ext cx="4760809" cy="277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9"/>
              </a:lnSpc>
            </a:pPr>
            <a:r>
              <a:rPr lang="en-US" sz="2527">
                <a:solidFill>
                  <a:srgbClr val="FFFFFF"/>
                </a:solidFill>
                <a:latin typeface="DM Sans"/>
              </a:rPr>
              <a:t>However, as wildfires continue to increase in frequency, number, and size, the need for more diverse stakeholder groups to understand and use these data is rapidly expanding.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01015" y="1635900"/>
            <a:ext cx="3666771" cy="277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9"/>
              </a:lnSpc>
            </a:pPr>
            <a:r>
              <a:rPr lang="en-US" sz="2527">
                <a:solidFill>
                  <a:srgbClr val="FFFFFF"/>
                </a:solidFill>
                <a:latin typeface="DM Sans"/>
              </a:rPr>
              <a:t>Wildfires can have many negative impacts including a loss of biodiversity, poor air quality, increased soil erosion and landslides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42388" y="1330433"/>
            <a:ext cx="1875852" cy="18758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>
            <a:off x="4118236" y="2235438"/>
            <a:ext cx="10638476" cy="30254"/>
          </a:xfrm>
          <a:prstGeom prst="line">
            <a:avLst/>
          </a:prstGeom>
          <a:ln cap="rnd" w="66675">
            <a:solidFill>
              <a:srgbClr val="3652DD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6722466" y="1294845"/>
            <a:ext cx="1875852" cy="18758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82088" y="1294845"/>
            <a:ext cx="1875852" cy="187585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756708" y="1294845"/>
            <a:ext cx="1875852" cy="187585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689442" y="1581849"/>
            <a:ext cx="981744" cy="1249906"/>
          </a:xfrm>
          <a:custGeom>
            <a:avLst/>
            <a:gdLst/>
            <a:ahLst/>
            <a:cxnLst/>
            <a:rect r="r" b="b" t="t" l="l"/>
            <a:pathLst>
              <a:path h="1249906" w="981744">
                <a:moveTo>
                  <a:pt x="0" y="0"/>
                </a:moveTo>
                <a:lnTo>
                  <a:pt x="981744" y="0"/>
                </a:lnTo>
                <a:lnTo>
                  <a:pt x="981744" y="1249906"/>
                </a:lnTo>
                <a:lnTo>
                  <a:pt x="0" y="1249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064561" y="1581849"/>
            <a:ext cx="1147405" cy="1118198"/>
          </a:xfrm>
          <a:custGeom>
            <a:avLst/>
            <a:gdLst/>
            <a:ahLst/>
            <a:cxnLst/>
            <a:rect r="r" b="b" t="t" l="l"/>
            <a:pathLst>
              <a:path h="1118198" w="1147405">
                <a:moveTo>
                  <a:pt x="0" y="0"/>
                </a:moveTo>
                <a:lnTo>
                  <a:pt x="1147405" y="0"/>
                </a:lnTo>
                <a:lnTo>
                  <a:pt x="1147405" y="1118198"/>
                </a:lnTo>
                <a:lnTo>
                  <a:pt x="0" y="11181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488531" y="1656211"/>
            <a:ext cx="1062966" cy="1153119"/>
          </a:xfrm>
          <a:custGeom>
            <a:avLst/>
            <a:gdLst/>
            <a:ahLst/>
            <a:cxnLst/>
            <a:rect r="r" b="b" t="t" l="l"/>
            <a:pathLst>
              <a:path h="1153119" w="1062966">
                <a:moveTo>
                  <a:pt x="0" y="0"/>
                </a:moveTo>
                <a:lnTo>
                  <a:pt x="1062966" y="0"/>
                </a:lnTo>
                <a:lnTo>
                  <a:pt x="1062966" y="1153119"/>
                </a:lnTo>
                <a:lnTo>
                  <a:pt x="0" y="11531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204481" y="1723346"/>
            <a:ext cx="1109639" cy="1018850"/>
          </a:xfrm>
          <a:custGeom>
            <a:avLst/>
            <a:gdLst/>
            <a:ahLst/>
            <a:cxnLst/>
            <a:rect r="r" b="b" t="t" l="l"/>
            <a:pathLst>
              <a:path h="1018850" w="1109639">
                <a:moveTo>
                  <a:pt x="0" y="0"/>
                </a:moveTo>
                <a:lnTo>
                  <a:pt x="1109639" y="0"/>
                </a:lnTo>
                <a:lnTo>
                  <a:pt x="1109639" y="1018849"/>
                </a:lnTo>
                <a:lnTo>
                  <a:pt x="0" y="101884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835354" y="-93237"/>
            <a:ext cx="8617293" cy="835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>
                <a:solidFill>
                  <a:srgbClr val="048AFF"/>
                </a:solidFill>
                <a:latin typeface="Now Bold"/>
              </a:rPr>
              <a:t>What is our solution?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4285093" y="6437759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3" y="0"/>
                </a:lnTo>
                <a:lnTo>
                  <a:pt x="8403333" y="8403332"/>
                </a:lnTo>
                <a:lnTo>
                  <a:pt x="0" y="84033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385971" y="-8115300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10" y="0"/>
                </a:lnTo>
                <a:lnTo>
                  <a:pt x="11445410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3" id="23"/>
          <p:cNvSpPr/>
          <p:nvPr/>
        </p:nvSpPr>
        <p:spPr>
          <a:xfrm>
            <a:off x="5844270" y="682437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9144000" y="5656665"/>
            <a:ext cx="7418177" cy="4151754"/>
          </a:xfrm>
          <a:custGeom>
            <a:avLst/>
            <a:gdLst/>
            <a:ahLst/>
            <a:cxnLst/>
            <a:rect r="r" b="b" t="t" l="l"/>
            <a:pathLst>
              <a:path h="4151754" w="7418177">
                <a:moveTo>
                  <a:pt x="0" y="0"/>
                </a:moveTo>
                <a:lnTo>
                  <a:pt x="7418177" y="0"/>
                </a:lnTo>
                <a:lnTo>
                  <a:pt x="7418177" y="4151754"/>
                </a:lnTo>
                <a:lnTo>
                  <a:pt x="0" y="415175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97638" y="5249988"/>
            <a:ext cx="7700679" cy="4501281"/>
          </a:xfrm>
          <a:custGeom>
            <a:avLst/>
            <a:gdLst/>
            <a:ahLst/>
            <a:cxnLst/>
            <a:rect r="r" b="b" t="t" l="l"/>
            <a:pathLst>
              <a:path h="4501281" w="7700679">
                <a:moveTo>
                  <a:pt x="0" y="0"/>
                </a:moveTo>
                <a:lnTo>
                  <a:pt x="7700679" y="0"/>
                </a:lnTo>
                <a:lnTo>
                  <a:pt x="7700679" y="4501281"/>
                </a:lnTo>
                <a:lnTo>
                  <a:pt x="0" y="450128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749869" y="4296815"/>
            <a:ext cx="2689442" cy="84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33752" indent="-166876" lvl="1">
              <a:lnSpc>
                <a:spcPts val="2256"/>
              </a:lnSpc>
              <a:buFont typeface="Arial"/>
              <a:buChar char="•"/>
            </a:pPr>
            <a:r>
              <a:rPr lang="en-US" sz="1545">
                <a:solidFill>
                  <a:srgbClr val="FFFFFF"/>
                </a:solidFill>
                <a:latin typeface="DM Sans"/>
              </a:rPr>
              <a:t>A drone based software is developed for surveillance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89442" y="3340828"/>
            <a:ext cx="1094341" cy="77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525286" y="4126559"/>
            <a:ext cx="2270212" cy="84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33752" indent="-166876" lvl="1">
              <a:lnSpc>
                <a:spcPts val="2256"/>
              </a:lnSpc>
              <a:buFont typeface="Arial"/>
              <a:buChar char="•"/>
            </a:pPr>
            <a:r>
              <a:rPr lang="en-US" sz="1545">
                <a:solidFill>
                  <a:srgbClr val="FFFFFF"/>
                </a:solidFill>
                <a:latin typeface="DM Sans"/>
              </a:rPr>
              <a:t>Autonomous charging system for drones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20648" y="3380122"/>
            <a:ext cx="1094341" cy="77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884908" y="4046996"/>
            <a:ext cx="2270212" cy="113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33752" indent="-166876" lvl="1">
              <a:lnSpc>
                <a:spcPts val="2256"/>
              </a:lnSpc>
              <a:buFont typeface="Arial"/>
              <a:buChar char="•"/>
            </a:pPr>
            <a:r>
              <a:rPr lang="en-US" sz="1545">
                <a:solidFill>
                  <a:srgbClr val="FFFFFF"/>
                </a:solidFill>
                <a:latin typeface="DM Sans"/>
              </a:rPr>
              <a:t>Four power stations and Four main drones and four backup drones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452819" y="3389647"/>
            <a:ext cx="1094341" cy="77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362348" y="4126559"/>
            <a:ext cx="2270212" cy="1415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33752" indent="-166876" lvl="1">
              <a:lnSpc>
                <a:spcPts val="2256"/>
              </a:lnSpc>
              <a:buFont typeface="Arial"/>
              <a:buChar char="•"/>
            </a:pPr>
            <a:r>
              <a:rPr lang="en-US" sz="1545">
                <a:solidFill>
                  <a:srgbClr val="FFFFFF"/>
                </a:solidFill>
                <a:latin typeface="DM Sans"/>
              </a:rPr>
              <a:t>Initially drones are in surveillance mode and after detecting fire it enters into track mode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204481" y="3389647"/>
            <a:ext cx="1094341" cy="77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04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8410" y="-5076387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89970" y="7909420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57520" y="1560523"/>
            <a:ext cx="5372960" cy="908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IDEATE</a:t>
            </a:r>
          </a:p>
        </p:txBody>
      </p:sp>
      <p:sp>
        <p:nvSpPr>
          <p:cNvPr name="AutoShape 6" id="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172309"/>
            <a:ext cx="1390737" cy="1390737"/>
          </a:xfrm>
          <a:custGeom>
            <a:avLst/>
            <a:gdLst/>
            <a:ahLst/>
            <a:cxnLst/>
            <a:rect r="r" b="b" t="t" l="l"/>
            <a:pathLst>
              <a:path h="1390737" w="1390737">
                <a:moveTo>
                  <a:pt x="0" y="0"/>
                </a:moveTo>
                <a:lnTo>
                  <a:pt x="1390737" y="0"/>
                </a:lnTo>
                <a:lnTo>
                  <a:pt x="1390737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89970" y="3529430"/>
            <a:ext cx="1403803" cy="1403803"/>
          </a:xfrm>
          <a:custGeom>
            <a:avLst/>
            <a:gdLst/>
            <a:ahLst/>
            <a:cxnLst/>
            <a:rect r="r" b="b" t="t" l="l"/>
            <a:pathLst>
              <a:path h="1403803" w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07509" y="3496372"/>
            <a:ext cx="5439306" cy="2913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6"/>
              </a:lnSpc>
            </a:pPr>
            <a:r>
              <a:rPr lang="en-US" sz="2709">
                <a:solidFill>
                  <a:srgbClr val="FFFFFF"/>
                </a:solidFill>
                <a:latin typeface="DM Sans"/>
              </a:rPr>
              <a:t>Idea is to create a deep learning model to analyze infrared thermal images. This model is then incorporated in the drones through which forest fire monitoring is done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91228"/>
            <a:ext cx="4157617" cy="69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7"/>
              </a:lnSpc>
            </a:pPr>
            <a:r>
              <a:rPr lang="en-US" sz="4134">
                <a:solidFill>
                  <a:srgbClr val="B100E8"/>
                </a:solidFill>
                <a:latin typeface="Now Bold"/>
              </a:rPr>
              <a:t>IDEA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4327715" y="6542790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495042" y="5067300"/>
            <a:ext cx="4670877" cy="201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4"/>
              </a:lnSpc>
            </a:pPr>
            <a:r>
              <a:rPr lang="en-US" sz="2811">
                <a:solidFill>
                  <a:srgbClr val="FFFFFF"/>
                </a:solidFill>
                <a:latin typeface="DM Sans"/>
              </a:rPr>
              <a:t> Autonomous flight drones with automatic charging module using deep learning to detect the fire in forest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23814" y="4232346"/>
            <a:ext cx="3413332" cy="57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INNOVATION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344763" y="4442007"/>
            <a:ext cx="17894953" cy="17894953"/>
          </a:xfrm>
          <a:custGeom>
            <a:avLst/>
            <a:gdLst/>
            <a:ahLst/>
            <a:cxnLst/>
            <a:rect r="r" b="b" t="t" l="l"/>
            <a:pathLst>
              <a:path h="17894953" w="17894953">
                <a:moveTo>
                  <a:pt x="0" y="0"/>
                </a:moveTo>
                <a:lnTo>
                  <a:pt x="17894952" y="0"/>
                </a:lnTo>
                <a:lnTo>
                  <a:pt x="17894952" y="17894953"/>
                </a:lnTo>
                <a:lnTo>
                  <a:pt x="0" y="178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09109" y="1961862"/>
            <a:ext cx="4775541" cy="49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 Bold"/>
              </a:rPr>
              <a:t>-FRONT END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32003" y="2294341"/>
            <a:ext cx="2011997" cy="2011997"/>
          </a:xfrm>
          <a:custGeom>
            <a:avLst/>
            <a:gdLst/>
            <a:ahLst/>
            <a:cxnLst/>
            <a:rect r="r" b="b" t="t" l="l"/>
            <a:pathLst>
              <a:path h="2011997" w="2011997">
                <a:moveTo>
                  <a:pt x="0" y="0"/>
                </a:moveTo>
                <a:lnTo>
                  <a:pt x="2011997" y="0"/>
                </a:lnTo>
                <a:lnTo>
                  <a:pt x="2011997" y="2011997"/>
                </a:lnTo>
                <a:lnTo>
                  <a:pt x="0" y="2011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09109" y="4239663"/>
            <a:ext cx="4775541" cy="49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 Bold"/>
              </a:rPr>
              <a:t>-BACK END</a:t>
            </a:r>
          </a:p>
        </p:txBody>
      </p:sp>
      <p:sp>
        <p:nvSpPr>
          <p:cNvPr name="AutoShape 9" id="9"/>
          <p:cNvSpPr/>
          <p:nvPr/>
        </p:nvSpPr>
        <p:spPr>
          <a:xfrm>
            <a:off x="5081927" y="2058671"/>
            <a:ext cx="12655771" cy="11314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5082451" y="4325388"/>
            <a:ext cx="12655771" cy="11314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550189" y="5143500"/>
            <a:ext cx="3305479" cy="1166640"/>
          </a:xfrm>
          <a:custGeom>
            <a:avLst/>
            <a:gdLst/>
            <a:ahLst/>
            <a:cxnLst/>
            <a:rect r="r" b="b" t="t" l="l"/>
            <a:pathLst>
              <a:path h="1166640" w="3305479">
                <a:moveTo>
                  <a:pt x="0" y="0"/>
                </a:moveTo>
                <a:lnTo>
                  <a:pt x="3305480" y="0"/>
                </a:lnTo>
                <a:lnTo>
                  <a:pt x="3305480" y="1166640"/>
                </a:lnTo>
                <a:lnTo>
                  <a:pt x="0" y="11666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777784" y="4984969"/>
            <a:ext cx="2708438" cy="1483702"/>
          </a:xfrm>
          <a:custGeom>
            <a:avLst/>
            <a:gdLst/>
            <a:ahLst/>
            <a:cxnLst/>
            <a:rect r="r" b="b" t="t" l="l"/>
            <a:pathLst>
              <a:path h="1483702" w="2708438">
                <a:moveTo>
                  <a:pt x="0" y="0"/>
                </a:moveTo>
                <a:lnTo>
                  <a:pt x="2708438" y="0"/>
                </a:lnTo>
                <a:lnTo>
                  <a:pt x="2708438" y="1483702"/>
                </a:lnTo>
                <a:lnTo>
                  <a:pt x="0" y="14837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481888" y="5008758"/>
            <a:ext cx="2151822" cy="2151822"/>
          </a:xfrm>
          <a:custGeom>
            <a:avLst/>
            <a:gdLst/>
            <a:ahLst/>
            <a:cxnLst/>
            <a:rect r="r" b="b" t="t" l="l"/>
            <a:pathLst>
              <a:path h="2151822" w="2151822">
                <a:moveTo>
                  <a:pt x="0" y="0"/>
                </a:moveTo>
                <a:lnTo>
                  <a:pt x="2151822" y="0"/>
                </a:lnTo>
                <a:lnTo>
                  <a:pt x="2151822" y="2151821"/>
                </a:lnTo>
                <a:lnTo>
                  <a:pt x="0" y="215182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5081927" y="7366421"/>
            <a:ext cx="12655771" cy="11314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6584744" y="7879230"/>
            <a:ext cx="2559256" cy="2145419"/>
          </a:xfrm>
          <a:custGeom>
            <a:avLst/>
            <a:gdLst/>
            <a:ahLst/>
            <a:cxnLst/>
            <a:rect r="r" b="b" t="t" l="l"/>
            <a:pathLst>
              <a:path h="2145419" w="2559256">
                <a:moveTo>
                  <a:pt x="0" y="0"/>
                </a:moveTo>
                <a:lnTo>
                  <a:pt x="2559256" y="0"/>
                </a:lnTo>
                <a:lnTo>
                  <a:pt x="2559256" y="2145419"/>
                </a:lnTo>
                <a:lnTo>
                  <a:pt x="0" y="21454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853519" y="8003561"/>
            <a:ext cx="2865984" cy="2149976"/>
          </a:xfrm>
          <a:custGeom>
            <a:avLst/>
            <a:gdLst/>
            <a:ahLst/>
            <a:cxnLst/>
            <a:rect r="r" b="b" t="t" l="l"/>
            <a:pathLst>
              <a:path h="2149976" w="2865984">
                <a:moveTo>
                  <a:pt x="0" y="0"/>
                </a:moveTo>
                <a:lnTo>
                  <a:pt x="2865984" y="0"/>
                </a:lnTo>
                <a:lnTo>
                  <a:pt x="2865984" y="2149976"/>
                </a:lnTo>
                <a:lnTo>
                  <a:pt x="0" y="2149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304451" y="8003561"/>
            <a:ext cx="3071603" cy="2202743"/>
          </a:xfrm>
          <a:custGeom>
            <a:avLst/>
            <a:gdLst/>
            <a:ahLst/>
            <a:cxnLst/>
            <a:rect r="r" b="b" t="t" l="l"/>
            <a:pathLst>
              <a:path h="2202743" w="3071603">
                <a:moveTo>
                  <a:pt x="0" y="0"/>
                </a:moveTo>
                <a:lnTo>
                  <a:pt x="3071603" y="0"/>
                </a:lnTo>
                <a:lnTo>
                  <a:pt x="3071603" y="2202743"/>
                </a:lnTo>
                <a:lnTo>
                  <a:pt x="0" y="220274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447748" y="-24968"/>
            <a:ext cx="11392505" cy="984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Concepts / Technology used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94511" y="2564302"/>
            <a:ext cx="4775541" cy="154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-CSS</a:t>
            </a:r>
          </a:p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-HTML</a:t>
            </a:r>
          </a:p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-Figma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94511" y="4755291"/>
            <a:ext cx="4775541" cy="2592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-TensorRT</a:t>
            </a:r>
          </a:p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-OpenCv</a:t>
            </a:r>
          </a:p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-PID controller</a:t>
            </a:r>
          </a:p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-CNN Model</a:t>
            </a:r>
          </a:p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_python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09109" y="7630806"/>
            <a:ext cx="4775541" cy="49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-HARDWARE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94511" y="8146436"/>
            <a:ext cx="4775541" cy="154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-Jetson nano 4G</a:t>
            </a:r>
          </a:p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-TF Luna</a:t>
            </a:r>
          </a:p>
          <a:p>
            <a:pPr>
              <a:lnSpc>
                <a:spcPts val="4154"/>
              </a:lnSpc>
            </a:pPr>
            <a:r>
              <a:rPr lang="en-US" sz="2845">
                <a:solidFill>
                  <a:srgbClr val="FFFFFF"/>
                </a:solidFill>
                <a:latin typeface="DM Sans"/>
              </a:rPr>
              <a:t>-Thermal camera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2869941" y="-1899995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15774" y="244314"/>
            <a:ext cx="6456452" cy="112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119"/>
              </a:lnSpc>
              <a:spcBef>
                <a:spcPct val="0"/>
              </a:spcBef>
            </a:pPr>
            <a:r>
              <a:rPr lang="en-US" sz="6560">
                <a:solidFill>
                  <a:srgbClr val="048AFF"/>
                </a:solidFill>
                <a:latin typeface="Now Bold"/>
              </a:rPr>
              <a:t>Future scope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3423322"/>
            <a:ext cx="6214083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0"/>
              </a:lnSpc>
            </a:pPr>
            <a:r>
              <a:rPr lang="en-US" sz="3000">
                <a:solidFill>
                  <a:srgbClr val="FFFFFF"/>
                </a:solidFill>
                <a:latin typeface="DM Sans"/>
              </a:rPr>
              <a:t>We are going to increase the response time of the drone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2801890"/>
            <a:ext cx="3054282" cy="46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Response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803638" y="2859040"/>
            <a:ext cx="1757360" cy="17573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290603" y="3329683"/>
            <a:ext cx="783430" cy="816073"/>
          </a:xfrm>
          <a:custGeom>
            <a:avLst/>
            <a:gdLst/>
            <a:ahLst/>
            <a:cxnLst/>
            <a:rect r="r" b="b" t="t" l="l"/>
            <a:pathLst>
              <a:path h="816073" w="783430">
                <a:moveTo>
                  <a:pt x="0" y="0"/>
                </a:moveTo>
                <a:lnTo>
                  <a:pt x="783430" y="0"/>
                </a:lnTo>
                <a:lnTo>
                  <a:pt x="783430" y="816073"/>
                </a:lnTo>
                <a:lnTo>
                  <a:pt x="0" y="8160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803638" y="5181410"/>
            <a:ext cx="1757360" cy="17573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719414" y="5736284"/>
            <a:ext cx="11861617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9"/>
              </a:lnSpc>
            </a:pPr>
            <a:r>
              <a:rPr lang="en-US" sz="2999">
                <a:solidFill>
                  <a:srgbClr val="FFFFFF"/>
                </a:solidFill>
                <a:latin typeface="DM Sans"/>
              </a:rPr>
              <a:t>Give the access for local users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19414" y="5220860"/>
            <a:ext cx="3054282" cy="45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Execution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5193633" y="5634304"/>
            <a:ext cx="977370" cy="883187"/>
          </a:xfrm>
          <a:custGeom>
            <a:avLst/>
            <a:gdLst/>
            <a:ahLst/>
            <a:cxnLst/>
            <a:rect r="r" b="b" t="t" l="l"/>
            <a:pathLst>
              <a:path h="883187" w="977370">
                <a:moveTo>
                  <a:pt x="0" y="0"/>
                </a:moveTo>
                <a:lnTo>
                  <a:pt x="977370" y="0"/>
                </a:lnTo>
                <a:lnTo>
                  <a:pt x="977370" y="883187"/>
                </a:lnTo>
                <a:lnTo>
                  <a:pt x="0" y="883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4803638" y="7500940"/>
            <a:ext cx="1757360" cy="175736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5317726" y="7851920"/>
            <a:ext cx="729185" cy="1055399"/>
          </a:xfrm>
          <a:custGeom>
            <a:avLst/>
            <a:gdLst/>
            <a:ahLst/>
            <a:cxnLst/>
            <a:rect r="r" b="b" t="t" l="l"/>
            <a:pathLst>
              <a:path h="1055399" w="729185">
                <a:moveTo>
                  <a:pt x="0" y="0"/>
                </a:moveTo>
                <a:lnTo>
                  <a:pt x="729184" y="0"/>
                </a:lnTo>
                <a:lnTo>
                  <a:pt x="729184" y="1055400"/>
                </a:lnTo>
                <a:lnTo>
                  <a:pt x="0" y="1055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719414" y="8051574"/>
            <a:ext cx="6743902" cy="163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0"/>
              </a:lnSpc>
            </a:pPr>
            <a:r>
              <a:rPr lang="en-US" sz="3000">
                <a:solidFill>
                  <a:srgbClr val="FFFFFF"/>
                </a:solidFill>
                <a:latin typeface="DM Sans"/>
              </a:rPr>
              <a:t>Carrying sodium azide and sodium bicarbonate to use it as a alternate source for controlling forest fire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719414" y="7540390"/>
            <a:ext cx="3054282" cy="45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Analysis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96434" y="3498666"/>
            <a:ext cx="14277141" cy="90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619">
                <a:solidFill>
                  <a:srgbClr val="FFFFFF"/>
                </a:solidFill>
                <a:latin typeface="Now Bold"/>
              </a:rPr>
              <a:t>Slide 2 Picture citation:</a:t>
            </a:r>
            <a:r>
              <a:rPr lang="en-US" sz="2619">
                <a:solidFill>
                  <a:srgbClr val="B100E8"/>
                </a:solidFill>
                <a:latin typeface="Now Bold"/>
              </a:rPr>
              <a:t> https://www.paperdesk.in/robot-drones-help-detect-and-prevent-ever-increasing-forest-fires/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22825" y="255123"/>
            <a:ext cx="11370537" cy="139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REFERENCES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8071" y="4630609"/>
            <a:ext cx="14277141" cy="44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619">
                <a:solidFill>
                  <a:srgbClr val="FFFFFF"/>
                </a:solidFill>
                <a:latin typeface="Now Bold"/>
              </a:rPr>
              <a:t>Slide 3 Picture: </a:t>
            </a:r>
            <a:r>
              <a:rPr lang="en-US" sz="2619">
                <a:solidFill>
                  <a:srgbClr val="B100E8"/>
                </a:solidFill>
                <a:latin typeface="Now Bold"/>
              </a:rPr>
              <a:t>Using figma our team created an app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29759" y="2255003"/>
            <a:ext cx="15538677" cy="91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19">
                <a:solidFill>
                  <a:srgbClr val="FFFFFF"/>
                </a:solidFill>
                <a:latin typeface="Now Bold"/>
              </a:rPr>
              <a:t>Problem statement:</a:t>
            </a:r>
            <a:r>
              <a:rPr lang="en-US" sz="2619">
                <a:solidFill>
                  <a:srgbClr val="B100E8"/>
                </a:solidFill>
                <a:latin typeface="Now Bold"/>
              </a:rPr>
              <a:t> https://www.spaceappschallenge.org/2023/challenges/managing-fire-increasing-community-based-fire-management-opportunities/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85247" y="5398834"/>
            <a:ext cx="14277141" cy="44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619">
                <a:solidFill>
                  <a:srgbClr val="FFFFFF"/>
                </a:solidFill>
                <a:latin typeface="Now Bold"/>
              </a:rPr>
              <a:t>Slide 4 Ideate:  </a:t>
            </a:r>
            <a:r>
              <a:rPr lang="en-US" sz="2619">
                <a:solidFill>
                  <a:srgbClr val="B100E8"/>
                </a:solidFill>
                <a:latin typeface="Now Bold"/>
              </a:rPr>
              <a:t>https://spectrum.ieee.org/drones-sensors-wildfire-detection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554608" y="6182472"/>
            <a:ext cx="14277141" cy="44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619">
                <a:solidFill>
                  <a:srgbClr val="FFFFFF"/>
                </a:solidFill>
                <a:latin typeface="Now Bold"/>
              </a:rPr>
              <a:t>Slide 5 logos:  </a:t>
            </a:r>
            <a:r>
              <a:rPr lang="en-US" sz="2619">
                <a:solidFill>
                  <a:srgbClr val="B100E8"/>
                </a:solidFill>
                <a:latin typeface="Now Bold"/>
              </a:rPr>
              <a:t>Respective companie’s logos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DAFwp9h-vtU</dc:identifier>
  <dcterms:modified xsi:type="dcterms:W3CDTF">2011-08-01T06:04:30Z</dcterms:modified>
  <cp:revision>1</cp:revision>
  <dc:title>NASA Space apps challenge 2023</dc:title>
</cp:coreProperties>
</file>