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87" r:id="rId5"/>
  </p:sldMasterIdLst>
  <p:sldIdLst>
    <p:sldId id="300" r:id="rId6"/>
    <p:sldId id="301" r:id="rId7"/>
    <p:sldId id="302" r:id="rId8"/>
    <p:sldId id="303" r:id="rId9"/>
    <p:sldId id="304"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84DA70-C731-4C70-880D-CCD4705E623C}"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01697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9525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669AF7-7BEB-44E4-9852-375E34362B5B}"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3840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AAC38D-0552-4C82-B593-E6124DFADBE2}" type="datetime1">
              <a:rPr lang="en-US" smtClean="0"/>
              <a:t>9/10/2023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9199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2D6E202-B606-4609-B914-27C9371A1F6D}"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092626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320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397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2BEA474-078D-4E9B-9B14-09A87B19DC46}" type="datetime1">
              <a:rPr lang="en-US" smtClean="0"/>
              <a:t>9/10/2023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54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07D986-8816-4272-A432-0437A28A9828}" type="datetime1">
              <a:rPr lang="en-US" smtClean="0"/>
              <a:t>9/10/2023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2737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0052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06100F0B-FC64-815B-C26B-454CC4260C80}"/>
              </a:ext>
            </a:extLst>
          </p:cNvPr>
          <p:cNvSpPr/>
          <p:nvPr userDrawn="1">
            <p:custDataLst>
              <p:tags r:id="rId1"/>
            </p:custDataLst>
          </p:nvPr>
        </p:nvSpPr>
        <p:spPr>
          <a:xfrm>
            <a:off x="0" y="0"/>
            <a:ext cx="12700" cy="12700"/>
          </a:xfrm>
          <a:prstGeom prst="octagon">
            <a:avLst/>
          </a:prstGeom>
          <a:noFill/>
          <a:ln w="15875"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8704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253292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156400" y="208236"/>
            <a:ext cx="10494645" cy="1318260"/>
          </a:xfrm>
        </p:spPr>
        <p:txBody>
          <a:bodyPr vert="horz" lIns="91440" tIns="45720" rIns="91440" bIns="45720" rtlCol="0">
            <a:normAutofit fontScale="90000"/>
          </a:bodyPr>
          <a:lstStyle/>
          <a:p>
            <a:pPr algn="ctr"/>
            <a:r>
              <a:rPr lang="en-US" dirty="0"/>
              <a:t>Economic Analysis for different Countries.</a:t>
            </a:r>
          </a:p>
        </p:txBody>
      </p:sp>
      <p:pic>
        <p:nvPicPr>
          <p:cNvPr id="4" name="Picture 3">
            <a:extLst>
              <a:ext uri="{FF2B5EF4-FFF2-40B4-BE49-F238E27FC236}">
                <a16:creationId xmlns:a16="http://schemas.microsoft.com/office/drawing/2014/main" id="{EAF07394-D392-96FC-13D7-9ED8340C2A26}"/>
              </a:ext>
            </a:extLst>
          </p:cNvPr>
          <p:cNvPicPr>
            <a:picLocks noChangeAspect="1"/>
          </p:cNvPicPr>
          <p:nvPr/>
        </p:nvPicPr>
        <p:blipFill>
          <a:blip r:embed="rId3"/>
          <a:stretch>
            <a:fillRect/>
          </a:stretch>
        </p:blipFill>
        <p:spPr>
          <a:xfrm>
            <a:off x="3166646" y="2567791"/>
            <a:ext cx="1157704" cy="943160"/>
          </a:xfrm>
          <a:prstGeom prst="rect">
            <a:avLst/>
          </a:prstGeom>
        </p:spPr>
      </p:pic>
      <p:pic>
        <p:nvPicPr>
          <p:cNvPr id="9" name="Picture 8">
            <a:extLst>
              <a:ext uri="{FF2B5EF4-FFF2-40B4-BE49-F238E27FC236}">
                <a16:creationId xmlns:a16="http://schemas.microsoft.com/office/drawing/2014/main" id="{9D11AF44-346F-1D5C-5FB4-6009E8DEE9AA}"/>
              </a:ext>
            </a:extLst>
          </p:cNvPr>
          <p:cNvPicPr>
            <a:picLocks noChangeAspect="1"/>
          </p:cNvPicPr>
          <p:nvPr/>
        </p:nvPicPr>
        <p:blipFill>
          <a:blip r:embed="rId4"/>
          <a:stretch>
            <a:fillRect/>
          </a:stretch>
        </p:blipFill>
        <p:spPr>
          <a:xfrm>
            <a:off x="6576595" y="2523891"/>
            <a:ext cx="1091029" cy="987059"/>
          </a:xfrm>
          <a:prstGeom prst="rect">
            <a:avLst/>
          </a:prstGeom>
        </p:spPr>
      </p:pic>
      <p:pic>
        <p:nvPicPr>
          <p:cNvPr id="11" name="Picture 10">
            <a:extLst>
              <a:ext uri="{FF2B5EF4-FFF2-40B4-BE49-F238E27FC236}">
                <a16:creationId xmlns:a16="http://schemas.microsoft.com/office/drawing/2014/main" id="{EBA42D74-B88E-ACD3-1940-D2609FCE7840}"/>
              </a:ext>
            </a:extLst>
          </p:cNvPr>
          <p:cNvPicPr>
            <a:picLocks noChangeAspect="1"/>
          </p:cNvPicPr>
          <p:nvPr/>
        </p:nvPicPr>
        <p:blipFill>
          <a:blip r:embed="rId5"/>
          <a:stretch>
            <a:fillRect/>
          </a:stretch>
        </p:blipFill>
        <p:spPr>
          <a:xfrm>
            <a:off x="7980527" y="2567790"/>
            <a:ext cx="1091029" cy="943160"/>
          </a:xfrm>
          <a:prstGeom prst="rect">
            <a:avLst/>
          </a:prstGeom>
        </p:spPr>
      </p:pic>
      <p:pic>
        <p:nvPicPr>
          <p:cNvPr id="13" name="Picture 12">
            <a:extLst>
              <a:ext uri="{FF2B5EF4-FFF2-40B4-BE49-F238E27FC236}">
                <a16:creationId xmlns:a16="http://schemas.microsoft.com/office/drawing/2014/main" id="{56B6A55D-9DBC-FBFD-860B-5A3A346BABDB}"/>
              </a:ext>
            </a:extLst>
          </p:cNvPr>
          <p:cNvPicPr>
            <a:picLocks noChangeAspect="1"/>
          </p:cNvPicPr>
          <p:nvPr/>
        </p:nvPicPr>
        <p:blipFill>
          <a:blip r:embed="rId6"/>
          <a:stretch>
            <a:fillRect/>
          </a:stretch>
        </p:blipFill>
        <p:spPr>
          <a:xfrm>
            <a:off x="4871621" y="2523891"/>
            <a:ext cx="1157704" cy="987059"/>
          </a:xfrm>
          <a:prstGeom prst="rect">
            <a:avLst/>
          </a:prstGeom>
        </p:spPr>
      </p:pic>
      <p:sp>
        <p:nvSpPr>
          <p:cNvPr id="14" name="TextBox 13">
            <a:extLst>
              <a:ext uri="{FF2B5EF4-FFF2-40B4-BE49-F238E27FC236}">
                <a16:creationId xmlns:a16="http://schemas.microsoft.com/office/drawing/2014/main" id="{55FEB4B5-790C-81E9-8452-88057E668344}"/>
              </a:ext>
            </a:extLst>
          </p:cNvPr>
          <p:cNvSpPr txBox="1"/>
          <p:nvPr/>
        </p:nvSpPr>
        <p:spPr>
          <a:xfrm>
            <a:off x="9153525" y="5810250"/>
            <a:ext cx="3038475" cy="369332"/>
          </a:xfrm>
          <a:prstGeom prst="rect">
            <a:avLst/>
          </a:prstGeom>
          <a:noFill/>
        </p:spPr>
        <p:txBody>
          <a:bodyPr wrap="square" rtlCol="0">
            <a:spAutoFit/>
          </a:bodyPr>
          <a:lstStyle/>
          <a:p>
            <a:r>
              <a:rPr lang="en-IN" dirty="0"/>
              <a:t>Sources – NSE , World Bank .</a:t>
            </a:r>
          </a:p>
        </p:txBody>
      </p:sp>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461796" y="154363"/>
            <a:ext cx="8398423" cy="854249"/>
          </a:xfrm>
          <a:prstGeom prst="rect">
            <a:avLst/>
          </a:prstGeom>
          <a:solidFill>
            <a:schemeClr val="accent3">
              <a:lumMod val="60000"/>
              <a:lumOff val="40000"/>
              <a:alpha val="97647"/>
            </a:schemeClr>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chemeClr val="tx1"/>
                </a:solidFill>
                <a:latin typeface="Times New Roman" panose="02020603050405020304" pitchFamily="18" charset="0"/>
                <a:cs typeface="Times New Roman" panose="02020603050405020304" pitchFamily="18" charset="0"/>
              </a:rPr>
              <a:t>India :-</a:t>
            </a:r>
          </a:p>
        </p:txBody>
      </p:sp>
      <p:graphicFrame>
        <p:nvGraphicFramePr>
          <p:cNvPr id="2" name="Table 2">
            <a:extLst>
              <a:ext uri="{FF2B5EF4-FFF2-40B4-BE49-F238E27FC236}">
                <a16:creationId xmlns:a16="http://schemas.microsoft.com/office/drawing/2014/main" id="{C8EA6853-C4A2-5BE7-3558-5B96C1221A95}"/>
              </a:ext>
            </a:extLst>
          </p:cNvPr>
          <p:cNvGraphicFramePr>
            <a:graphicFrameLocks noGrp="1"/>
          </p:cNvGraphicFramePr>
          <p:nvPr>
            <p:extLst>
              <p:ext uri="{D42A27DB-BD31-4B8C-83A1-F6EECF244321}">
                <p14:modId xmlns:p14="http://schemas.microsoft.com/office/powerpoint/2010/main" val="3999987605"/>
              </p:ext>
            </p:extLst>
          </p:nvPr>
        </p:nvGraphicFramePr>
        <p:xfrm>
          <a:off x="461796" y="1276258"/>
          <a:ext cx="11425400" cy="914400"/>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1517226585"/>
                    </a:ext>
                  </a:extLst>
                </a:gridCol>
                <a:gridCol w="1142540">
                  <a:extLst>
                    <a:ext uri="{9D8B030D-6E8A-4147-A177-3AD203B41FA5}">
                      <a16:colId xmlns:a16="http://schemas.microsoft.com/office/drawing/2014/main" val="1139430434"/>
                    </a:ext>
                  </a:extLst>
                </a:gridCol>
                <a:gridCol w="1142540">
                  <a:extLst>
                    <a:ext uri="{9D8B030D-6E8A-4147-A177-3AD203B41FA5}">
                      <a16:colId xmlns:a16="http://schemas.microsoft.com/office/drawing/2014/main" val="2248300126"/>
                    </a:ext>
                  </a:extLst>
                </a:gridCol>
                <a:gridCol w="1142540">
                  <a:extLst>
                    <a:ext uri="{9D8B030D-6E8A-4147-A177-3AD203B41FA5}">
                      <a16:colId xmlns:a16="http://schemas.microsoft.com/office/drawing/2014/main" val="17854987"/>
                    </a:ext>
                  </a:extLst>
                </a:gridCol>
                <a:gridCol w="1142540">
                  <a:extLst>
                    <a:ext uri="{9D8B030D-6E8A-4147-A177-3AD203B41FA5}">
                      <a16:colId xmlns:a16="http://schemas.microsoft.com/office/drawing/2014/main" val="3221682550"/>
                    </a:ext>
                  </a:extLst>
                </a:gridCol>
                <a:gridCol w="1369304">
                  <a:extLst>
                    <a:ext uri="{9D8B030D-6E8A-4147-A177-3AD203B41FA5}">
                      <a16:colId xmlns:a16="http://schemas.microsoft.com/office/drawing/2014/main" val="3503241572"/>
                    </a:ext>
                  </a:extLst>
                </a:gridCol>
                <a:gridCol w="915776">
                  <a:extLst>
                    <a:ext uri="{9D8B030D-6E8A-4147-A177-3AD203B41FA5}">
                      <a16:colId xmlns:a16="http://schemas.microsoft.com/office/drawing/2014/main" val="413546150"/>
                    </a:ext>
                  </a:extLst>
                </a:gridCol>
                <a:gridCol w="1142540">
                  <a:extLst>
                    <a:ext uri="{9D8B030D-6E8A-4147-A177-3AD203B41FA5}">
                      <a16:colId xmlns:a16="http://schemas.microsoft.com/office/drawing/2014/main" val="2683067453"/>
                    </a:ext>
                  </a:extLst>
                </a:gridCol>
                <a:gridCol w="1142540">
                  <a:extLst>
                    <a:ext uri="{9D8B030D-6E8A-4147-A177-3AD203B41FA5}">
                      <a16:colId xmlns:a16="http://schemas.microsoft.com/office/drawing/2014/main" val="3228147777"/>
                    </a:ext>
                  </a:extLst>
                </a:gridCol>
                <a:gridCol w="1142540">
                  <a:extLst>
                    <a:ext uri="{9D8B030D-6E8A-4147-A177-3AD203B41FA5}">
                      <a16:colId xmlns:a16="http://schemas.microsoft.com/office/drawing/2014/main" val="2373503003"/>
                    </a:ext>
                  </a:extLst>
                </a:gridCol>
              </a:tblGrid>
              <a:tr h="592300">
                <a:tc>
                  <a:txBody>
                    <a:bodyPr/>
                    <a:lstStyle/>
                    <a:p>
                      <a:pPr algn="ctr"/>
                      <a:r>
                        <a:rPr lang="en-IN" dirty="0"/>
                        <a:t>Interest Rate</a:t>
                      </a:r>
                    </a:p>
                  </a:txBody>
                  <a:tcPr/>
                </a:tc>
                <a:tc>
                  <a:txBody>
                    <a:bodyPr/>
                    <a:lstStyle/>
                    <a:p>
                      <a:pPr algn="ctr"/>
                      <a:r>
                        <a:rPr lang="en-IN" dirty="0"/>
                        <a:t>10 year bond Yield</a:t>
                      </a:r>
                    </a:p>
                  </a:txBody>
                  <a:tcPr/>
                </a:tc>
                <a:tc>
                  <a:txBody>
                    <a:bodyPr/>
                    <a:lstStyle/>
                    <a:p>
                      <a:pPr algn="ctr"/>
                      <a:r>
                        <a:rPr lang="en-IN" dirty="0"/>
                        <a:t>Inflation</a:t>
                      </a:r>
                    </a:p>
                  </a:txBody>
                  <a:tcPr/>
                </a:tc>
                <a:tc>
                  <a:txBody>
                    <a:bodyPr/>
                    <a:lstStyle/>
                    <a:p>
                      <a:pPr algn="ctr"/>
                      <a:r>
                        <a:rPr lang="en-IN" dirty="0"/>
                        <a:t>Central Bank Stance</a:t>
                      </a:r>
                    </a:p>
                  </a:txBody>
                  <a:tcPr/>
                </a:tc>
                <a:tc>
                  <a:txBody>
                    <a:bodyPr/>
                    <a:lstStyle/>
                    <a:p>
                      <a:pPr algn="ctr"/>
                      <a:r>
                        <a:rPr lang="en-IN" dirty="0"/>
                        <a:t>Per Capita Income</a:t>
                      </a:r>
                    </a:p>
                  </a:txBody>
                  <a:tcPr/>
                </a:tc>
                <a:tc>
                  <a:txBody>
                    <a:bodyPr/>
                    <a:lstStyle/>
                    <a:p>
                      <a:pPr algn="ctr"/>
                      <a:r>
                        <a:rPr lang="en-IN" dirty="0"/>
                        <a:t>GDP Growth Rate</a:t>
                      </a:r>
                    </a:p>
                  </a:txBody>
                  <a:tcPr/>
                </a:tc>
                <a:tc>
                  <a:txBody>
                    <a:bodyPr/>
                    <a:lstStyle/>
                    <a:p>
                      <a:pPr algn="ctr"/>
                      <a:r>
                        <a:rPr lang="en-IN" dirty="0"/>
                        <a:t>Population</a:t>
                      </a:r>
                    </a:p>
                  </a:txBody>
                  <a:tcPr/>
                </a:tc>
                <a:tc>
                  <a:txBody>
                    <a:bodyPr/>
                    <a:lstStyle/>
                    <a:p>
                      <a:pPr algn="ctr"/>
                      <a:r>
                        <a:rPr lang="en-IN" dirty="0"/>
                        <a:t>Imports</a:t>
                      </a:r>
                    </a:p>
                  </a:txBody>
                  <a:tcPr/>
                </a:tc>
                <a:tc>
                  <a:txBody>
                    <a:bodyPr/>
                    <a:lstStyle/>
                    <a:p>
                      <a:pPr algn="ctr"/>
                      <a:r>
                        <a:rPr lang="en-IN" dirty="0"/>
                        <a:t>Exports</a:t>
                      </a:r>
                    </a:p>
                  </a:txBody>
                  <a:tcPr/>
                </a:tc>
                <a:tc>
                  <a:txBody>
                    <a:bodyPr/>
                    <a:lstStyle/>
                    <a:p>
                      <a:pPr algn="ctr"/>
                      <a:r>
                        <a:rPr lang="en-IN" dirty="0"/>
                        <a:t>Fiscal Deficit</a:t>
                      </a:r>
                    </a:p>
                  </a:txBody>
                  <a:tcPr/>
                </a:tc>
                <a:extLst>
                  <a:ext uri="{0D108BD9-81ED-4DB2-BD59-A6C34878D82A}">
                    <a16:rowId xmlns:a16="http://schemas.microsoft.com/office/drawing/2014/main" val="2532163731"/>
                  </a:ext>
                </a:extLst>
              </a:tr>
            </a:tbl>
          </a:graphicData>
        </a:graphic>
      </p:graphicFrame>
      <p:graphicFrame>
        <p:nvGraphicFramePr>
          <p:cNvPr id="3" name="Table 3">
            <a:extLst>
              <a:ext uri="{FF2B5EF4-FFF2-40B4-BE49-F238E27FC236}">
                <a16:creationId xmlns:a16="http://schemas.microsoft.com/office/drawing/2014/main" id="{A5B82549-6BDF-0A2F-AFCF-FAC02E220297}"/>
              </a:ext>
            </a:extLst>
          </p:cNvPr>
          <p:cNvGraphicFramePr>
            <a:graphicFrameLocks noGrp="1"/>
          </p:cNvGraphicFramePr>
          <p:nvPr>
            <p:extLst>
              <p:ext uri="{D42A27DB-BD31-4B8C-83A1-F6EECF244321}">
                <p14:modId xmlns:p14="http://schemas.microsoft.com/office/powerpoint/2010/main" val="1364101073"/>
              </p:ext>
            </p:extLst>
          </p:nvPr>
        </p:nvGraphicFramePr>
        <p:xfrm>
          <a:off x="461796" y="2190657"/>
          <a:ext cx="11425400" cy="4369169"/>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536687408"/>
                    </a:ext>
                  </a:extLst>
                </a:gridCol>
                <a:gridCol w="1142540">
                  <a:extLst>
                    <a:ext uri="{9D8B030D-6E8A-4147-A177-3AD203B41FA5}">
                      <a16:colId xmlns:a16="http://schemas.microsoft.com/office/drawing/2014/main" val="3801676457"/>
                    </a:ext>
                  </a:extLst>
                </a:gridCol>
                <a:gridCol w="1142540">
                  <a:extLst>
                    <a:ext uri="{9D8B030D-6E8A-4147-A177-3AD203B41FA5}">
                      <a16:colId xmlns:a16="http://schemas.microsoft.com/office/drawing/2014/main" val="3563825838"/>
                    </a:ext>
                  </a:extLst>
                </a:gridCol>
                <a:gridCol w="1142540">
                  <a:extLst>
                    <a:ext uri="{9D8B030D-6E8A-4147-A177-3AD203B41FA5}">
                      <a16:colId xmlns:a16="http://schemas.microsoft.com/office/drawing/2014/main" val="2563002260"/>
                    </a:ext>
                  </a:extLst>
                </a:gridCol>
                <a:gridCol w="1142540">
                  <a:extLst>
                    <a:ext uri="{9D8B030D-6E8A-4147-A177-3AD203B41FA5}">
                      <a16:colId xmlns:a16="http://schemas.microsoft.com/office/drawing/2014/main" val="1749931139"/>
                    </a:ext>
                  </a:extLst>
                </a:gridCol>
                <a:gridCol w="1369304">
                  <a:extLst>
                    <a:ext uri="{9D8B030D-6E8A-4147-A177-3AD203B41FA5}">
                      <a16:colId xmlns:a16="http://schemas.microsoft.com/office/drawing/2014/main" val="555511167"/>
                    </a:ext>
                  </a:extLst>
                </a:gridCol>
                <a:gridCol w="915776">
                  <a:extLst>
                    <a:ext uri="{9D8B030D-6E8A-4147-A177-3AD203B41FA5}">
                      <a16:colId xmlns:a16="http://schemas.microsoft.com/office/drawing/2014/main" val="3532599784"/>
                    </a:ext>
                  </a:extLst>
                </a:gridCol>
                <a:gridCol w="1142540">
                  <a:extLst>
                    <a:ext uri="{9D8B030D-6E8A-4147-A177-3AD203B41FA5}">
                      <a16:colId xmlns:a16="http://schemas.microsoft.com/office/drawing/2014/main" val="1157179574"/>
                    </a:ext>
                  </a:extLst>
                </a:gridCol>
                <a:gridCol w="1142540">
                  <a:extLst>
                    <a:ext uri="{9D8B030D-6E8A-4147-A177-3AD203B41FA5}">
                      <a16:colId xmlns:a16="http://schemas.microsoft.com/office/drawing/2014/main" val="3662305575"/>
                    </a:ext>
                  </a:extLst>
                </a:gridCol>
                <a:gridCol w="1142540">
                  <a:extLst>
                    <a:ext uri="{9D8B030D-6E8A-4147-A177-3AD203B41FA5}">
                      <a16:colId xmlns:a16="http://schemas.microsoft.com/office/drawing/2014/main" val="3580803977"/>
                    </a:ext>
                  </a:extLst>
                </a:gridCol>
              </a:tblGrid>
              <a:tr h="4369169">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6.10%</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7.2%</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1600" kern="1200" dirty="0">
                          <a:solidFill>
                            <a:schemeClr val="tx1"/>
                          </a:solidFill>
                          <a:latin typeface="Times New Roman" panose="02020603050405020304" pitchFamily="18" charset="0"/>
                          <a:ea typeface="+mj-ea"/>
                          <a:cs typeface="Times New Roman" panose="02020603050405020304" pitchFamily="18" charset="0"/>
                        </a:rPr>
                        <a:t>The annual inflation showed a slow rate .</a:t>
                      </a:r>
                    </a:p>
                    <a:p>
                      <a:pPr marL="0" algn="ctr" defTabSz="457200" rtl="0" eaLnBrk="1" latinLnBrk="0" hangingPunct="1">
                        <a:spcBef>
                          <a:spcPct val="0"/>
                        </a:spcBef>
                        <a:buNone/>
                      </a:pPr>
                      <a:r>
                        <a:rPr lang="en-IN" sz="1600" kern="1200" dirty="0">
                          <a:solidFill>
                            <a:schemeClr val="tx1"/>
                          </a:solidFill>
                          <a:latin typeface="Times New Roman" panose="02020603050405020304" pitchFamily="18" charset="0"/>
                          <a:ea typeface="+mj-ea"/>
                          <a:cs typeface="Times New Roman" panose="02020603050405020304" pitchFamily="18" charset="0"/>
                        </a:rPr>
                        <a:t>1 year low of 5.72% in Dec-22 &amp; remained below the mark of RBI target of 2-6 % for the recurring month.</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1600" b="1" kern="1200" dirty="0">
                          <a:solidFill>
                            <a:schemeClr val="tx1"/>
                          </a:solidFill>
                          <a:latin typeface="Times New Roman" panose="02020603050405020304" pitchFamily="18" charset="0"/>
                          <a:ea typeface="+mj-ea"/>
                          <a:cs typeface="Times New Roman" panose="02020603050405020304" pitchFamily="18" charset="0"/>
                        </a:rPr>
                        <a:t>The Key Repo Rate was raised by RBI by expected 25 bps to 6.5% during Feb 2023.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kern="1200" dirty="0">
                          <a:solidFill>
                            <a:schemeClr val="tx1"/>
                          </a:solidFill>
                          <a:latin typeface="Times New Roman" panose="02020603050405020304" pitchFamily="18" charset="0"/>
                          <a:ea typeface="+mj-ea"/>
                          <a:cs typeface="Times New Roman" panose="02020603050405020304" pitchFamily="18" charset="0"/>
                        </a:rPr>
                        <a:t>1.97 lakh INR.</a:t>
                      </a:r>
                    </a:p>
                  </a:txBody>
                  <a:tcPr>
                    <a:solidFill>
                      <a:schemeClr val="accent4">
                        <a:lumMod val="60000"/>
                        <a:lumOff val="40000"/>
                      </a:schemeClr>
                    </a:solidFill>
                  </a:tcPr>
                </a:tc>
                <a:tc>
                  <a:txBody>
                    <a:bodyPr/>
                    <a:lstStyle/>
                    <a:p>
                      <a:pPr marR="0" algn="ctr" rtl="0"/>
                      <a:r>
                        <a:rPr lang="en-IN" sz="1600" b="1" kern="1200" dirty="0">
                          <a:solidFill>
                            <a:schemeClr val="tx1"/>
                          </a:solidFill>
                          <a:latin typeface="Times New Roman" panose="02020603050405020304" pitchFamily="18" charset="0"/>
                          <a:ea typeface="+mj-ea"/>
                          <a:cs typeface="Times New Roman" panose="02020603050405020304" pitchFamily="18" charset="0"/>
                        </a:rPr>
                        <a:t>2019-20 - 3.7</a:t>
                      </a:r>
                    </a:p>
                    <a:p>
                      <a:pPr marR="0" algn="ctr" rtl="0"/>
                      <a:endParaRPr lang="en-IN" sz="1600" b="1" kern="1200" dirty="0">
                        <a:solidFill>
                          <a:schemeClr val="tx1"/>
                        </a:solidFill>
                        <a:latin typeface="Times New Roman" panose="02020603050405020304" pitchFamily="18" charset="0"/>
                        <a:ea typeface="+mj-ea"/>
                        <a:cs typeface="Times New Roman" panose="02020603050405020304" pitchFamily="18" charset="0"/>
                      </a:endParaRPr>
                    </a:p>
                    <a:p>
                      <a:pPr marR="0" algn="ctr" rtl="0"/>
                      <a:r>
                        <a:rPr lang="en-IN" sz="1600" b="1" kern="1200" dirty="0">
                          <a:solidFill>
                            <a:schemeClr val="tx1"/>
                          </a:solidFill>
                          <a:latin typeface="Times New Roman" panose="02020603050405020304" pitchFamily="18" charset="0"/>
                          <a:ea typeface="+mj-ea"/>
                          <a:cs typeface="Times New Roman" panose="02020603050405020304" pitchFamily="18" charset="0"/>
                        </a:rPr>
                        <a:t>2020-21 - 6.6</a:t>
                      </a:r>
                    </a:p>
                    <a:p>
                      <a:pPr marR="0" algn="ctr" rtl="0"/>
                      <a:endParaRPr lang="en-IN" sz="1600" b="1" kern="1200" dirty="0">
                        <a:solidFill>
                          <a:schemeClr val="tx1"/>
                        </a:solidFill>
                        <a:latin typeface="Times New Roman" panose="02020603050405020304" pitchFamily="18" charset="0"/>
                        <a:ea typeface="+mj-ea"/>
                        <a:cs typeface="Times New Roman" panose="02020603050405020304" pitchFamily="18" charset="0"/>
                      </a:endParaRPr>
                    </a:p>
                    <a:p>
                      <a:pPr marR="0" algn="ctr" rtl="0"/>
                      <a:r>
                        <a:rPr lang="en-IN" sz="1600" b="1" kern="1200" dirty="0">
                          <a:solidFill>
                            <a:schemeClr val="tx1"/>
                          </a:solidFill>
                          <a:latin typeface="Times New Roman" panose="02020603050405020304" pitchFamily="18" charset="0"/>
                          <a:ea typeface="+mj-ea"/>
                          <a:cs typeface="Times New Roman" panose="02020603050405020304" pitchFamily="18" charset="0"/>
                        </a:rPr>
                        <a:t>2021-22 - 8.7</a:t>
                      </a:r>
                    </a:p>
                    <a:p>
                      <a:pPr marR="0" algn="ctr" rtl="0"/>
                      <a:endParaRPr lang="en-IN" sz="1600" b="1" kern="1200" dirty="0">
                        <a:solidFill>
                          <a:schemeClr val="tx1"/>
                        </a:solidFill>
                        <a:latin typeface="Times New Roman" panose="02020603050405020304" pitchFamily="18" charset="0"/>
                        <a:ea typeface="+mj-ea"/>
                        <a:cs typeface="Times New Roman" panose="02020603050405020304" pitchFamily="18" charset="0"/>
                      </a:endParaRPr>
                    </a:p>
                    <a:p>
                      <a:pPr marR="0" algn="ctr" rtl="0"/>
                      <a:r>
                        <a:rPr lang="en-IN" sz="1600" b="1" kern="1200" dirty="0">
                          <a:solidFill>
                            <a:schemeClr val="tx1"/>
                          </a:solidFill>
                          <a:latin typeface="Times New Roman" panose="02020603050405020304" pitchFamily="18" charset="0"/>
                          <a:ea typeface="+mj-ea"/>
                          <a:cs typeface="Times New Roman" panose="02020603050405020304" pitchFamily="18" charset="0"/>
                        </a:rPr>
                        <a:t>2022-23 - 7.0</a:t>
                      </a:r>
                    </a:p>
                    <a:p>
                      <a:pPr marR="0" algn="ctr" rtl="0"/>
                      <a:endParaRPr lang="en-IN" sz="1600" b="1" kern="1200" dirty="0">
                        <a:solidFill>
                          <a:schemeClr val="tx1"/>
                        </a:solidFill>
                        <a:latin typeface="Times New Roman" panose="02020603050405020304" pitchFamily="18" charset="0"/>
                        <a:ea typeface="+mj-ea"/>
                        <a:cs typeface="Times New Roman" panose="02020603050405020304" pitchFamily="18" charset="0"/>
                      </a:endParaRPr>
                    </a:p>
                    <a:p>
                      <a:pPr marL="0" algn="ctr" defTabSz="457200" rtl="0" eaLnBrk="1" latinLnBrk="0" hangingPunct="1">
                        <a:spcBef>
                          <a:spcPct val="0"/>
                        </a:spcBef>
                        <a:buNone/>
                      </a:pPr>
                      <a:endParaRPr lang="en-IN" sz="3900" kern="1200" dirty="0">
                        <a:solidFill>
                          <a:schemeClr val="tx1"/>
                        </a:solidFill>
                        <a:latin typeface="Times New Roman" panose="02020603050405020304" pitchFamily="18" charset="0"/>
                        <a:ea typeface="+mj-ea"/>
                        <a:cs typeface="Times New Roman" panose="02020603050405020304" pitchFamily="18" charset="0"/>
                      </a:endParaRP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141.7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5201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3406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000" b="1" kern="1200" dirty="0">
                          <a:solidFill>
                            <a:schemeClr val="tx1"/>
                          </a:solidFill>
                          <a:latin typeface="Times New Roman" panose="02020603050405020304" pitchFamily="18" charset="0"/>
                          <a:ea typeface="+mj-ea"/>
                          <a:cs typeface="Times New Roman" panose="02020603050405020304" pitchFamily="18" charset="0"/>
                        </a:rPr>
                        <a:t>6.4 percent of GDP </a:t>
                      </a:r>
                    </a:p>
                  </a:txBody>
                  <a:tcPr>
                    <a:solidFill>
                      <a:schemeClr val="accent4">
                        <a:lumMod val="60000"/>
                        <a:lumOff val="40000"/>
                      </a:schemeClr>
                    </a:solidFill>
                  </a:tcPr>
                </a:tc>
                <a:extLst>
                  <a:ext uri="{0D108BD9-81ED-4DB2-BD59-A6C34878D82A}">
                    <a16:rowId xmlns:a16="http://schemas.microsoft.com/office/drawing/2014/main" val="3259726983"/>
                  </a:ext>
                </a:extLst>
              </a:tr>
            </a:tbl>
          </a:graphicData>
        </a:graphic>
      </p:graphicFrame>
    </p:spTree>
    <p:extLst>
      <p:ext uri="{BB962C8B-B14F-4D97-AF65-F5344CB8AC3E}">
        <p14:creationId xmlns:p14="http://schemas.microsoft.com/office/powerpoint/2010/main" val="220939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461796" y="154363"/>
            <a:ext cx="8398423" cy="854249"/>
          </a:xfrm>
          <a:prstGeom prst="rect">
            <a:avLst/>
          </a:prstGeom>
          <a:solidFill>
            <a:schemeClr val="accent3">
              <a:lumMod val="60000"/>
              <a:lumOff val="40000"/>
              <a:alpha val="97647"/>
            </a:schemeClr>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chemeClr val="tx1"/>
                </a:solidFill>
                <a:latin typeface="Times New Roman" panose="02020603050405020304" pitchFamily="18" charset="0"/>
                <a:cs typeface="Times New Roman" panose="02020603050405020304" pitchFamily="18" charset="0"/>
              </a:rPr>
              <a:t>Japan :-</a:t>
            </a:r>
          </a:p>
        </p:txBody>
      </p:sp>
      <p:graphicFrame>
        <p:nvGraphicFramePr>
          <p:cNvPr id="2" name="Table 2">
            <a:extLst>
              <a:ext uri="{FF2B5EF4-FFF2-40B4-BE49-F238E27FC236}">
                <a16:creationId xmlns:a16="http://schemas.microsoft.com/office/drawing/2014/main" id="{C8EA6853-C4A2-5BE7-3558-5B96C1221A95}"/>
              </a:ext>
            </a:extLst>
          </p:cNvPr>
          <p:cNvGraphicFramePr>
            <a:graphicFrameLocks noGrp="1"/>
          </p:cNvGraphicFramePr>
          <p:nvPr>
            <p:extLst>
              <p:ext uri="{D42A27DB-BD31-4B8C-83A1-F6EECF244321}">
                <p14:modId xmlns:p14="http://schemas.microsoft.com/office/powerpoint/2010/main" val="1634833182"/>
              </p:ext>
            </p:extLst>
          </p:nvPr>
        </p:nvGraphicFramePr>
        <p:xfrm>
          <a:off x="461796" y="1276258"/>
          <a:ext cx="11425400" cy="914400"/>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1517226585"/>
                    </a:ext>
                  </a:extLst>
                </a:gridCol>
                <a:gridCol w="1142540">
                  <a:extLst>
                    <a:ext uri="{9D8B030D-6E8A-4147-A177-3AD203B41FA5}">
                      <a16:colId xmlns:a16="http://schemas.microsoft.com/office/drawing/2014/main" val="1139430434"/>
                    </a:ext>
                  </a:extLst>
                </a:gridCol>
                <a:gridCol w="1142540">
                  <a:extLst>
                    <a:ext uri="{9D8B030D-6E8A-4147-A177-3AD203B41FA5}">
                      <a16:colId xmlns:a16="http://schemas.microsoft.com/office/drawing/2014/main" val="2248300126"/>
                    </a:ext>
                  </a:extLst>
                </a:gridCol>
                <a:gridCol w="1142540">
                  <a:extLst>
                    <a:ext uri="{9D8B030D-6E8A-4147-A177-3AD203B41FA5}">
                      <a16:colId xmlns:a16="http://schemas.microsoft.com/office/drawing/2014/main" val="17854987"/>
                    </a:ext>
                  </a:extLst>
                </a:gridCol>
                <a:gridCol w="1142540">
                  <a:extLst>
                    <a:ext uri="{9D8B030D-6E8A-4147-A177-3AD203B41FA5}">
                      <a16:colId xmlns:a16="http://schemas.microsoft.com/office/drawing/2014/main" val="3221682550"/>
                    </a:ext>
                  </a:extLst>
                </a:gridCol>
                <a:gridCol w="1483604">
                  <a:extLst>
                    <a:ext uri="{9D8B030D-6E8A-4147-A177-3AD203B41FA5}">
                      <a16:colId xmlns:a16="http://schemas.microsoft.com/office/drawing/2014/main" val="3503241572"/>
                    </a:ext>
                  </a:extLst>
                </a:gridCol>
                <a:gridCol w="801476">
                  <a:extLst>
                    <a:ext uri="{9D8B030D-6E8A-4147-A177-3AD203B41FA5}">
                      <a16:colId xmlns:a16="http://schemas.microsoft.com/office/drawing/2014/main" val="413546150"/>
                    </a:ext>
                  </a:extLst>
                </a:gridCol>
                <a:gridCol w="1142540">
                  <a:extLst>
                    <a:ext uri="{9D8B030D-6E8A-4147-A177-3AD203B41FA5}">
                      <a16:colId xmlns:a16="http://schemas.microsoft.com/office/drawing/2014/main" val="2683067453"/>
                    </a:ext>
                  </a:extLst>
                </a:gridCol>
                <a:gridCol w="1142540">
                  <a:extLst>
                    <a:ext uri="{9D8B030D-6E8A-4147-A177-3AD203B41FA5}">
                      <a16:colId xmlns:a16="http://schemas.microsoft.com/office/drawing/2014/main" val="3228147777"/>
                    </a:ext>
                  </a:extLst>
                </a:gridCol>
                <a:gridCol w="1142540">
                  <a:extLst>
                    <a:ext uri="{9D8B030D-6E8A-4147-A177-3AD203B41FA5}">
                      <a16:colId xmlns:a16="http://schemas.microsoft.com/office/drawing/2014/main" val="2373503003"/>
                    </a:ext>
                  </a:extLst>
                </a:gridCol>
              </a:tblGrid>
              <a:tr h="592300">
                <a:tc>
                  <a:txBody>
                    <a:bodyPr/>
                    <a:lstStyle/>
                    <a:p>
                      <a:pPr algn="ctr"/>
                      <a:r>
                        <a:rPr lang="en-IN" dirty="0"/>
                        <a:t>Interest Rate</a:t>
                      </a:r>
                    </a:p>
                  </a:txBody>
                  <a:tcPr/>
                </a:tc>
                <a:tc>
                  <a:txBody>
                    <a:bodyPr/>
                    <a:lstStyle/>
                    <a:p>
                      <a:pPr algn="ctr"/>
                      <a:r>
                        <a:rPr lang="en-IN" dirty="0"/>
                        <a:t>10 year bond Yield</a:t>
                      </a:r>
                    </a:p>
                  </a:txBody>
                  <a:tcPr/>
                </a:tc>
                <a:tc>
                  <a:txBody>
                    <a:bodyPr/>
                    <a:lstStyle/>
                    <a:p>
                      <a:pPr algn="ctr"/>
                      <a:r>
                        <a:rPr lang="en-IN" dirty="0"/>
                        <a:t>Inflation</a:t>
                      </a:r>
                    </a:p>
                  </a:txBody>
                  <a:tcPr/>
                </a:tc>
                <a:tc>
                  <a:txBody>
                    <a:bodyPr/>
                    <a:lstStyle/>
                    <a:p>
                      <a:pPr algn="ctr"/>
                      <a:r>
                        <a:rPr lang="en-IN" dirty="0"/>
                        <a:t>Central Bank Stance</a:t>
                      </a:r>
                    </a:p>
                  </a:txBody>
                  <a:tcPr/>
                </a:tc>
                <a:tc>
                  <a:txBody>
                    <a:bodyPr/>
                    <a:lstStyle/>
                    <a:p>
                      <a:pPr algn="ctr"/>
                      <a:r>
                        <a:rPr lang="en-IN" dirty="0"/>
                        <a:t>Per Capita Income</a:t>
                      </a:r>
                    </a:p>
                  </a:txBody>
                  <a:tcPr/>
                </a:tc>
                <a:tc>
                  <a:txBody>
                    <a:bodyPr/>
                    <a:lstStyle/>
                    <a:p>
                      <a:pPr algn="ctr"/>
                      <a:r>
                        <a:rPr lang="en-IN" dirty="0"/>
                        <a:t>GDP Growth Rate</a:t>
                      </a:r>
                    </a:p>
                  </a:txBody>
                  <a:tcPr/>
                </a:tc>
                <a:tc>
                  <a:txBody>
                    <a:bodyPr/>
                    <a:lstStyle/>
                    <a:p>
                      <a:pPr algn="ctr"/>
                      <a:r>
                        <a:rPr lang="en-IN" dirty="0"/>
                        <a:t>Population</a:t>
                      </a:r>
                    </a:p>
                  </a:txBody>
                  <a:tcPr/>
                </a:tc>
                <a:tc>
                  <a:txBody>
                    <a:bodyPr/>
                    <a:lstStyle/>
                    <a:p>
                      <a:pPr algn="ctr"/>
                      <a:r>
                        <a:rPr lang="en-IN" dirty="0"/>
                        <a:t>Imports</a:t>
                      </a:r>
                    </a:p>
                  </a:txBody>
                  <a:tcPr/>
                </a:tc>
                <a:tc>
                  <a:txBody>
                    <a:bodyPr/>
                    <a:lstStyle/>
                    <a:p>
                      <a:pPr algn="ctr"/>
                      <a:r>
                        <a:rPr lang="en-IN" dirty="0"/>
                        <a:t>Exports</a:t>
                      </a:r>
                    </a:p>
                  </a:txBody>
                  <a:tcPr/>
                </a:tc>
                <a:tc>
                  <a:txBody>
                    <a:bodyPr/>
                    <a:lstStyle/>
                    <a:p>
                      <a:pPr algn="ctr"/>
                      <a:r>
                        <a:rPr lang="en-IN" dirty="0"/>
                        <a:t>Fiscal Deficit</a:t>
                      </a:r>
                    </a:p>
                  </a:txBody>
                  <a:tcPr/>
                </a:tc>
                <a:extLst>
                  <a:ext uri="{0D108BD9-81ED-4DB2-BD59-A6C34878D82A}">
                    <a16:rowId xmlns:a16="http://schemas.microsoft.com/office/drawing/2014/main" val="2532163731"/>
                  </a:ext>
                </a:extLst>
              </a:tr>
            </a:tbl>
          </a:graphicData>
        </a:graphic>
      </p:graphicFrame>
      <p:graphicFrame>
        <p:nvGraphicFramePr>
          <p:cNvPr id="3" name="Table 3">
            <a:extLst>
              <a:ext uri="{FF2B5EF4-FFF2-40B4-BE49-F238E27FC236}">
                <a16:creationId xmlns:a16="http://schemas.microsoft.com/office/drawing/2014/main" id="{A5B82549-6BDF-0A2F-AFCF-FAC02E220297}"/>
              </a:ext>
            </a:extLst>
          </p:cNvPr>
          <p:cNvGraphicFramePr>
            <a:graphicFrameLocks noGrp="1"/>
          </p:cNvGraphicFramePr>
          <p:nvPr>
            <p:extLst>
              <p:ext uri="{D42A27DB-BD31-4B8C-83A1-F6EECF244321}">
                <p14:modId xmlns:p14="http://schemas.microsoft.com/office/powerpoint/2010/main" val="2880618052"/>
              </p:ext>
            </p:extLst>
          </p:nvPr>
        </p:nvGraphicFramePr>
        <p:xfrm>
          <a:off x="461796" y="2190657"/>
          <a:ext cx="11425400" cy="4369169"/>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536687408"/>
                    </a:ext>
                  </a:extLst>
                </a:gridCol>
                <a:gridCol w="1142540">
                  <a:extLst>
                    <a:ext uri="{9D8B030D-6E8A-4147-A177-3AD203B41FA5}">
                      <a16:colId xmlns:a16="http://schemas.microsoft.com/office/drawing/2014/main" val="3801676457"/>
                    </a:ext>
                  </a:extLst>
                </a:gridCol>
                <a:gridCol w="1142540">
                  <a:extLst>
                    <a:ext uri="{9D8B030D-6E8A-4147-A177-3AD203B41FA5}">
                      <a16:colId xmlns:a16="http://schemas.microsoft.com/office/drawing/2014/main" val="3563825838"/>
                    </a:ext>
                  </a:extLst>
                </a:gridCol>
                <a:gridCol w="1142540">
                  <a:extLst>
                    <a:ext uri="{9D8B030D-6E8A-4147-A177-3AD203B41FA5}">
                      <a16:colId xmlns:a16="http://schemas.microsoft.com/office/drawing/2014/main" val="2563002260"/>
                    </a:ext>
                  </a:extLst>
                </a:gridCol>
                <a:gridCol w="1142540">
                  <a:extLst>
                    <a:ext uri="{9D8B030D-6E8A-4147-A177-3AD203B41FA5}">
                      <a16:colId xmlns:a16="http://schemas.microsoft.com/office/drawing/2014/main" val="1749931139"/>
                    </a:ext>
                  </a:extLst>
                </a:gridCol>
                <a:gridCol w="1483604">
                  <a:extLst>
                    <a:ext uri="{9D8B030D-6E8A-4147-A177-3AD203B41FA5}">
                      <a16:colId xmlns:a16="http://schemas.microsoft.com/office/drawing/2014/main" val="555511167"/>
                    </a:ext>
                  </a:extLst>
                </a:gridCol>
                <a:gridCol w="801476">
                  <a:extLst>
                    <a:ext uri="{9D8B030D-6E8A-4147-A177-3AD203B41FA5}">
                      <a16:colId xmlns:a16="http://schemas.microsoft.com/office/drawing/2014/main" val="3532599784"/>
                    </a:ext>
                  </a:extLst>
                </a:gridCol>
                <a:gridCol w="1142540">
                  <a:extLst>
                    <a:ext uri="{9D8B030D-6E8A-4147-A177-3AD203B41FA5}">
                      <a16:colId xmlns:a16="http://schemas.microsoft.com/office/drawing/2014/main" val="1157179574"/>
                    </a:ext>
                  </a:extLst>
                </a:gridCol>
                <a:gridCol w="1142540">
                  <a:extLst>
                    <a:ext uri="{9D8B030D-6E8A-4147-A177-3AD203B41FA5}">
                      <a16:colId xmlns:a16="http://schemas.microsoft.com/office/drawing/2014/main" val="3662305575"/>
                    </a:ext>
                  </a:extLst>
                </a:gridCol>
                <a:gridCol w="1142540">
                  <a:extLst>
                    <a:ext uri="{9D8B030D-6E8A-4147-A177-3AD203B41FA5}">
                      <a16:colId xmlns:a16="http://schemas.microsoft.com/office/drawing/2014/main" val="3580803977"/>
                    </a:ext>
                  </a:extLst>
                </a:gridCol>
              </a:tblGrid>
              <a:tr h="4369169">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-0.1 %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0.319 %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kern="1200" dirty="0">
                          <a:solidFill>
                            <a:schemeClr val="tx1"/>
                          </a:solidFill>
                          <a:latin typeface="Times New Roman" panose="02020603050405020304" pitchFamily="18" charset="0"/>
                          <a:ea typeface="+mj-ea"/>
                          <a:cs typeface="Times New Roman" panose="02020603050405020304" pitchFamily="18" charset="0"/>
                        </a:rPr>
                        <a:t>0.7%</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1600" b="1" kern="1200" dirty="0">
                          <a:solidFill>
                            <a:schemeClr val="tx1"/>
                          </a:solidFill>
                          <a:latin typeface="Times New Roman" panose="02020603050405020304" pitchFamily="18" charset="0"/>
                          <a:ea typeface="+mj-ea"/>
                          <a:cs typeface="Times New Roman" panose="02020603050405020304" pitchFamily="18" charset="0"/>
                        </a:rPr>
                        <a:t>The Bank of Japan (BoJ) has been maintaining its key short-term interest rate at -0.1% and that for 10-year bond yields around 0%1.</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kern="1200" dirty="0">
                          <a:solidFill>
                            <a:schemeClr val="tx1"/>
                          </a:solidFill>
                          <a:latin typeface="Times New Roman" panose="02020603050405020304" pitchFamily="18" charset="0"/>
                          <a:ea typeface="+mj-ea"/>
                          <a:cs typeface="Times New Roman" panose="02020603050405020304" pitchFamily="18" charset="0"/>
                        </a:rPr>
                        <a:t>29.37 lakh INR.</a:t>
                      </a:r>
                    </a:p>
                  </a:txBody>
                  <a:tcPr>
                    <a:solidFill>
                      <a:schemeClr val="accent4">
                        <a:lumMod val="60000"/>
                        <a:lumOff val="40000"/>
                      </a:schemeClr>
                    </a:solidFill>
                  </a:tcPr>
                </a:tc>
                <a:tc>
                  <a:txBody>
                    <a:bodyPr/>
                    <a:lstStyle/>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2019-20 - 0.24%</a:t>
                      </a:r>
                    </a:p>
                    <a:p>
                      <a:pPr marL="0" marR="0" algn="l" defTabSz="914400" rtl="0" eaLnBrk="1" latinLnBrk="0" hangingPunct="1"/>
                      <a:endParaRPr lang="en-IN" sz="1400" b="1" kern="1200" dirty="0">
                        <a:solidFill>
                          <a:schemeClr val="tx1"/>
                        </a:solidFill>
                        <a:latin typeface="Times New Roman" panose="02020603050405020304" pitchFamily="18" charset="0"/>
                        <a:ea typeface="+mj-ea"/>
                        <a:cs typeface="Times New Roman" panose="02020603050405020304" pitchFamily="18" charset="0"/>
                      </a:endParaRPr>
                    </a:p>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2020-21  - 4.51%   </a:t>
                      </a:r>
                    </a:p>
                    <a:p>
                      <a:pPr marL="0" marR="0" algn="l" defTabSz="914400" rtl="0" eaLnBrk="1" latinLnBrk="0" hangingPunct="1"/>
                      <a:endParaRPr lang="en-IN" sz="1400" b="1" kern="1200" dirty="0">
                        <a:solidFill>
                          <a:schemeClr val="tx1"/>
                        </a:solidFill>
                        <a:latin typeface="Times New Roman" panose="02020603050405020304" pitchFamily="18" charset="0"/>
                        <a:ea typeface="+mj-ea"/>
                        <a:cs typeface="Times New Roman" panose="02020603050405020304" pitchFamily="18" charset="0"/>
                      </a:endParaRPr>
                    </a:p>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2021-22  - 1.66%</a:t>
                      </a:r>
                    </a:p>
                    <a:p>
                      <a:pPr marL="0" marR="0" algn="l" defTabSz="914400" rtl="0" eaLnBrk="1" latinLnBrk="0" hangingPunct="1"/>
                      <a:endParaRPr lang="en-IN" sz="1400" b="1" kern="1200" dirty="0">
                        <a:solidFill>
                          <a:schemeClr val="tx1"/>
                        </a:solidFill>
                        <a:latin typeface="Times New Roman" panose="02020603050405020304" pitchFamily="18" charset="0"/>
                        <a:ea typeface="+mj-ea"/>
                        <a:cs typeface="Times New Roman" panose="02020603050405020304" pitchFamily="18" charset="0"/>
                      </a:endParaRPr>
                    </a:p>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2022-23 - 1.8 % </a:t>
                      </a:r>
                    </a:p>
                    <a:p>
                      <a:pPr marL="0" algn="ctr" defTabSz="457200" rtl="0" eaLnBrk="1" latinLnBrk="0" hangingPunct="1">
                        <a:spcBef>
                          <a:spcPct val="0"/>
                        </a:spcBef>
                        <a:buNone/>
                      </a:pPr>
                      <a:endParaRPr lang="en-IN" sz="3900" kern="1200" dirty="0">
                        <a:solidFill>
                          <a:schemeClr val="tx1"/>
                        </a:solidFill>
                        <a:latin typeface="Times New Roman" panose="02020603050405020304" pitchFamily="18" charset="0"/>
                        <a:ea typeface="+mj-ea"/>
                        <a:cs typeface="Times New Roman" panose="02020603050405020304" pitchFamily="18" charset="0"/>
                      </a:endParaRP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12.50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755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707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000" b="1" kern="1200" dirty="0">
                          <a:solidFill>
                            <a:schemeClr val="tx1"/>
                          </a:solidFill>
                          <a:latin typeface="Times New Roman" panose="02020603050405020304" pitchFamily="18" charset="0"/>
                          <a:ea typeface="+mj-ea"/>
                          <a:cs typeface="Times New Roman" panose="02020603050405020304" pitchFamily="18" charset="0"/>
                        </a:rPr>
                        <a:t>4.2 % of GDP.</a:t>
                      </a:r>
                    </a:p>
                  </a:txBody>
                  <a:tcPr>
                    <a:solidFill>
                      <a:schemeClr val="accent4">
                        <a:lumMod val="60000"/>
                        <a:lumOff val="40000"/>
                      </a:schemeClr>
                    </a:solidFill>
                  </a:tcPr>
                </a:tc>
                <a:extLst>
                  <a:ext uri="{0D108BD9-81ED-4DB2-BD59-A6C34878D82A}">
                    <a16:rowId xmlns:a16="http://schemas.microsoft.com/office/drawing/2014/main" val="3259726983"/>
                  </a:ext>
                </a:extLst>
              </a:tr>
            </a:tbl>
          </a:graphicData>
        </a:graphic>
      </p:graphicFrame>
    </p:spTree>
    <p:extLst>
      <p:ext uri="{BB962C8B-B14F-4D97-AF65-F5344CB8AC3E}">
        <p14:creationId xmlns:p14="http://schemas.microsoft.com/office/powerpoint/2010/main" val="201904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461796" y="154363"/>
            <a:ext cx="8398423" cy="854249"/>
          </a:xfrm>
          <a:prstGeom prst="rect">
            <a:avLst/>
          </a:prstGeom>
          <a:solidFill>
            <a:schemeClr val="accent3">
              <a:lumMod val="60000"/>
              <a:lumOff val="40000"/>
              <a:alpha val="97647"/>
            </a:schemeClr>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chemeClr val="tx1"/>
                </a:solidFill>
                <a:latin typeface="Times New Roman" panose="02020603050405020304" pitchFamily="18" charset="0"/>
                <a:cs typeface="Times New Roman" panose="02020603050405020304" pitchFamily="18" charset="0"/>
              </a:rPr>
              <a:t>China :-</a:t>
            </a:r>
          </a:p>
        </p:txBody>
      </p:sp>
      <p:graphicFrame>
        <p:nvGraphicFramePr>
          <p:cNvPr id="2" name="Table 2">
            <a:extLst>
              <a:ext uri="{FF2B5EF4-FFF2-40B4-BE49-F238E27FC236}">
                <a16:creationId xmlns:a16="http://schemas.microsoft.com/office/drawing/2014/main" id="{C8EA6853-C4A2-5BE7-3558-5B96C1221A95}"/>
              </a:ext>
            </a:extLst>
          </p:cNvPr>
          <p:cNvGraphicFramePr>
            <a:graphicFrameLocks noGrp="1"/>
          </p:cNvGraphicFramePr>
          <p:nvPr/>
        </p:nvGraphicFramePr>
        <p:xfrm>
          <a:off x="461796" y="1276258"/>
          <a:ext cx="11425400" cy="914400"/>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1517226585"/>
                    </a:ext>
                  </a:extLst>
                </a:gridCol>
                <a:gridCol w="1142540">
                  <a:extLst>
                    <a:ext uri="{9D8B030D-6E8A-4147-A177-3AD203B41FA5}">
                      <a16:colId xmlns:a16="http://schemas.microsoft.com/office/drawing/2014/main" val="1139430434"/>
                    </a:ext>
                  </a:extLst>
                </a:gridCol>
                <a:gridCol w="1142540">
                  <a:extLst>
                    <a:ext uri="{9D8B030D-6E8A-4147-A177-3AD203B41FA5}">
                      <a16:colId xmlns:a16="http://schemas.microsoft.com/office/drawing/2014/main" val="2248300126"/>
                    </a:ext>
                  </a:extLst>
                </a:gridCol>
                <a:gridCol w="1142540">
                  <a:extLst>
                    <a:ext uri="{9D8B030D-6E8A-4147-A177-3AD203B41FA5}">
                      <a16:colId xmlns:a16="http://schemas.microsoft.com/office/drawing/2014/main" val="17854987"/>
                    </a:ext>
                  </a:extLst>
                </a:gridCol>
                <a:gridCol w="1142540">
                  <a:extLst>
                    <a:ext uri="{9D8B030D-6E8A-4147-A177-3AD203B41FA5}">
                      <a16:colId xmlns:a16="http://schemas.microsoft.com/office/drawing/2014/main" val="3221682550"/>
                    </a:ext>
                  </a:extLst>
                </a:gridCol>
                <a:gridCol w="1483604">
                  <a:extLst>
                    <a:ext uri="{9D8B030D-6E8A-4147-A177-3AD203B41FA5}">
                      <a16:colId xmlns:a16="http://schemas.microsoft.com/office/drawing/2014/main" val="3503241572"/>
                    </a:ext>
                  </a:extLst>
                </a:gridCol>
                <a:gridCol w="801476">
                  <a:extLst>
                    <a:ext uri="{9D8B030D-6E8A-4147-A177-3AD203B41FA5}">
                      <a16:colId xmlns:a16="http://schemas.microsoft.com/office/drawing/2014/main" val="413546150"/>
                    </a:ext>
                  </a:extLst>
                </a:gridCol>
                <a:gridCol w="1142540">
                  <a:extLst>
                    <a:ext uri="{9D8B030D-6E8A-4147-A177-3AD203B41FA5}">
                      <a16:colId xmlns:a16="http://schemas.microsoft.com/office/drawing/2014/main" val="2683067453"/>
                    </a:ext>
                  </a:extLst>
                </a:gridCol>
                <a:gridCol w="1142540">
                  <a:extLst>
                    <a:ext uri="{9D8B030D-6E8A-4147-A177-3AD203B41FA5}">
                      <a16:colId xmlns:a16="http://schemas.microsoft.com/office/drawing/2014/main" val="3228147777"/>
                    </a:ext>
                  </a:extLst>
                </a:gridCol>
                <a:gridCol w="1142540">
                  <a:extLst>
                    <a:ext uri="{9D8B030D-6E8A-4147-A177-3AD203B41FA5}">
                      <a16:colId xmlns:a16="http://schemas.microsoft.com/office/drawing/2014/main" val="2373503003"/>
                    </a:ext>
                  </a:extLst>
                </a:gridCol>
              </a:tblGrid>
              <a:tr h="592300">
                <a:tc>
                  <a:txBody>
                    <a:bodyPr/>
                    <a:lstStyle/>
                    <a:p>
                      <a:pPr algn="ctr"/>
                      <a:r>
                        <a:rPr lang="en-IN" dirty="0"/>
                        <a:t>Interest Rate</a:t>
                      </a:r>
                    </a:p>
                  </a:txBody>
                  <a:tcPr/>
                </a:tc>
                <a:tc>
                  <a:txBody>
                    <a:bodyPr/>
                    <a:lstStyle/>
                    <a:p>
                      <a:pPr algn="ctr"/>
                      <a:r>
                        <a:rPr lang="en-IN" dirty="0"/>
                        <a:t>10 year bond Yield</a:t>
                      </a:r>
                    </a:p>
                  </a:txBody>
                  <a:tcPr/>
                </a:tc>
                <a:tc>
                  <a:txBody>
                    <a:bodyPr/>
                    <a:lstStyle/>
                    <a:p>
                      <a:pPr algn="ctr"/>
                      <a:r>
                        <a:rPr lang="en-IN" dirty="0"/>
                        <a:t>Inflation</a:t>
                      </a:r>
                    </a:p>
                  </a:txBody>
                  <a:tcPr/>
                </a:tc>
                <a:tc>
                  <a:txBody>
                    <a:bodyPr/>
                    <a:lstStyle/>
                    <a:p>
                      <a:pPr algn="ctr"/>
                      <a:r>
                        <a:rPr lang="en-IN" dirty="0"/>
                        <a:t>Central Bank Stance</a:t>
                      </a:r>
                    </a:p>
                  </a:txBody>
                  <a:tcPr/>
                </a:tc>
                <a:tc>
                  <a:txBody>
                    <a:bodyPr/>
                    <a:lstStyle/>
                    <a:p>
                      <a:pPr algn="ctr"/>
                      <a:r>
                        <a:rPr lang="en-IN" dirty="0"/>
                        <a:t>Per Capita Income</a:t>
                      </a:r>
                    </a:p>
                  </a:txBody>
                  <a:tcPr/>
                </a:tc>
                <a:tc>
                  <a:txBody>
                    <a:bodyPr/>
                    <a:lstStyle/>
                    <a:p>
                      <a:pPr algn="ctr"/>
                      <a:r>
                        <a:rPr lang="en-IN" dirty="0"/>
                        <a:t>GDP Growth Rate</a:t>
                      </a:r>
                    </a:p>
                  </a:txBody>
                  <a:tcPr/>
                </a:tc>
                <a:tc>
                  <a:txBody>
                    <a:bodyPr/>
                    <a:lstStyle/>
                    <a:p>
                      <a:pPr algn="ctr"/>
                      <a:r>
                        <a:rPr lang="en-IN" dirty="0"/>
                        <a:t>Population</a:t>
                      </a:r>
                    </a:p>
                  </a:txBody>
                  <a:tcPr/>
                </a:tc>
                <a:tc>
                  <a:txBody>
                    <a:bodyPr/>
                    <a:lstStyle/>
                    <a:p>
                      <a:pPr algn="ctr"/>
                      <a:r>
                        <a:rPr lang="en-IN" dirty="0"/>
                        <a:t>Imports</a:t>
                      </a:r>
                    </a:p>
                  </a:txBody>
                  <a:tcPr/>
                </a:tc>
                <a:tc>
                  <a:txBody>
                    <a:bodyPr/>
                    <a:lstStyle/>
                    <a:p>
                      <a:pPr algn="ctr"/>
                      <a:r>
                        <a:rPr lang="en-IN" dirty="0"/>
                        <a:t>Exports</a:t>
                      </a:r>
                    </a:p>
                  </a:txBody>
                  <a:tcPr/>
                </a:tc>
                <a:tc>
                  <a:txBody>
                    <a:bodyPr/>
                    <a:lstStyle/>
                    <a:p>
                      <a:pPr algn="ctr"/>
                      <a:r>
                        <a:rPr lang="en-IN" dirty="0"/>
                        <a:t>Fiscal Deficit</a:t>
                      </a:r>
                    </a:p>
                  </a:txBody>
                  <a:tcPr/>
                </a:tc>
                <a:extLst>
                  <a:ext uri="{0D108BD9-81ED-4DB2-BD59-A6C34878D82A}">
                    <a16:rowId xmlns:a16="http://schemas.microsoft.com/office/drawing/2014/main" val="2532163731"/>
                  </a:ext>
                </a:extLst>
              </a:tr>
            </a:tbl>
          </a:graphicData>
        </a:graphic>
      </p:graphicFrame>
      <p:graphicFrame>
        <p:nvGraphicFramePr>
          <p:cNvPr id="3" name="Table 3">
            <a:extLst>
              <a:ext uri="{FF2B5EF4-FFF2-40B4-BE49-F238E27FC236}">
                <a16:creationId xmlns:a16="http://schemas.microsoft.com/office/drawing/2014/main" id="{A5B82549-6BDF-0A2F-AFCF-FAC02E220297}"/>
              </a:ext>
            </a:extLst>
          </p:cNvPr>
          <p:cNvGraphicFramePr>
            <a:graphicFrameLocks noGrp="1"/>
          </p:cNvGraphicFramePr>
          <p:nvPr>
            <p:extLst>
              <p:ext uri="{D42A27DB-BD31-4B8C-83A1-F6EECF244321}">
                <p14:modId xmlns:p14="http://schemas.microsoft.com/office/powerpoint/2010/main" val="1686273467"/>
              </p:ext>
            </p:extLst>
          </p:nvPr>
        </p:nvGraphicFramePr>
        <p:xfrm>
          <a:off x="461796" y="2190657"/>
          <a:ext cx="11425400" cy="4369169"/>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536687408"/>
                    </a:ext>
                  </a:extLst>
                </a:gridCol>
                <a:gridCol w="1142540">
                  <a:extLst>
                    <a:ext uri="{9D8B030D-6E8A-4147-A177-3AD203B41FA5}">
                      <a16:colId xmlns:a16="http://schemas.microsoft.com/office/drawing/2014/main" val="3801676457"/>
                    </a:ext>
                  </a:extLst>
                </a:gridCol>
                <a:gridCol w="1142540">
                  <a:extLst>
                    <a:ext uri="{9D8B030D-6E8A-4147-A177-3AD203B41FA5}">
                      <a16:colId xmlns:a16="http://schemas.microsoft.com/office/drawing/2014/main" val="3563825838"/>
                    </a:ext>
                  </a:extLst>
                </a:gridCol>
                <a:gridCol w="1142540">
                  <a:extLst>
                    <a:ext uri="{9D8B030D-6E8A-4147-A177-3AD203B41FA5}">
                      <a16:colId xmlns:a16="http://schemas.microsoft.com/office/drawing/2014/main" val="2563002260"/>
                    </a:ext>
                  </a:extLst>
                </a:gridCol>
                <a:gridCol w="1142540">
                  <a:extLst>
                    <a:ext uri="{9D8B030D-6E8A-4147-A177-3AD203B41FA5}">
                      <a16:colId xmlns:a16="http://schemas.microsoft.com/office/drawing/2014/main" val="1749931139"/>
                    </a:ext>
                  </a:extLst>
                </a:gridCol>
                <a:gridCol w="1483604">
                  <a:extLst>
                    <a:ext uri="{9D8B030D-6E8A-4147-A177-3AD203B41FA5}">
                      <a16:colId xmlns:a16="http://schemas.microsoft.com/office/drawing/2014/main" val="555511167"/>
                    </a:ext>
                  </a:extLst>
                </a:gridCol>
                <a:gridCol w="801476">
                  <a:extLst>
                    <a:ext uri="{9D8B030D-6E8A-4147-A177-3AD203B41FA5}">
                      <a16:colId xmlns:a16="http://schemas.microsoft.com/office/drawing/2014/main" val="3532599784"/>
                    </a:ext>
                  </a:extLst>
                </a:gridCol>
                <a:gridCol w="1142540">
                  <a:extLst>
                    <a:ext uri="{9D8B030D-6E8A-4147-A177-3AD203B41FA5}">
                      <a16:colId xmlns:a16="http://schemas.microsoft.com/office/drawing/2014/main" val="1157179574"/>
                    </a:ext>
                  </a:extLst>
                </a:gridCol>
                <a:gridCol w="1142540">
                  <a:extLst>
                    <a:ext uri="{9D8B030D-6E8A-4147-A177-3AD203B41FA5}">
                      <a16:colId xmlns:a16="http://schemas.microsoft.com/office/drawing/2014/main" val="3662305575"/>
                    </a:ext>
                  </a:extLst>
                </a:gridCol>
                <a:gridCol w="1142540">
                  <a:extLst>
                    <a:ext uri="{9D8B030D-6E8A-4147-A177-3AD203B41FA5}">
                      <a16:colId xmlns:a16="http://schemas.microsoft.com/office/drawing/2014/main" val="3580803977"/>
                    </a:ext>
                  </a:extLst>
                </a:gridCol>
              </a:tblGrid>
              <a:tr h="4369169">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3.65%</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2.87 %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1.0 %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1600" b="1" kern="1200" dirty="0">
                          <a:solidFill>
                            <a:schemeClr val="tx1"/>
                          </a:solidFill>
                          <a:latin typeface="Times New Roman" panose="02020603050405020304" pitchFamily="18" charset="0"/>
                          <a:ea typeface="+mj-ea"/>
                          <a:cs typeface="Times New Roman" panose="02020603050405020304" pitchFamily="18" charset="0"/>
                        </a:rPr>
                        <a:t>The People Bank of China is elevated to maintain a prudent monetary policy that is fair and flexible.</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kern="1200" dirty="0">
                          <a:solidFill>
                            <a:schemeClr val="tx1"/>
                          </a:solidFill>
                          <a:latin typeface="Times New Roman" panose="02020603050405020304" pitchFamily="18" charset="0"/>
                          <a:ea typeface="+mj-ea"/>
                          <a:cs typeface="Times New Roman" panose="02020603050405020304" pitchFamily="18" charset="0"/>
                        </a:rPr>
                        <a:t>9.41 Lakh INR.</a:t>
                      </a:r>
                    </a:p>
                  </a:txBody>
                  <a:tcPr>
                    <a:solidFill>
                      <a:schemeClr val="accent4">
                        <a:lumMod val="60000"/>
                        <a:lumOff val="40000"/>
                      </a:schemeClr>
                    </a:solidFill>
                  </a:tcPr>
                </a:tc>
                <a:tc>
                  <a:txBody>
                    <a:bodyPr/>
                    <a:lstStyle/>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2019-20 -  5.95%	</a:t>
                      </a:r>
                    </a:p>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20220-21 -2.24%</a:t>
                      </a:r>
                    </a:p>
                    <a:p>
                      <a:pPr marL="0" marR="0" algn="l" defTabSz="914400" rtl="0" eaLnBrk="1" latinLnBrk="0" hangingPunct="1"/>
                      <a:endParaRPr lang="en-IN" sz="1400" b="1" kern="1200" dirty="0">
                        <a:solidFill>
                          <a:schemeClr val="tx1"/>
                        </a:solidFill>
                        <a:latin typeface="Times New Roman" panose="02020603050405020304" pitchFamily="18" charset="0"/>
                        <a:ea typeface="+mj-ea"/>
                        <a:cs typeface="Times New Roman" panose="02020603050405020304" pitchFamily="18" charset="0"/>
                      </a:endParaRPr>
                    </a:p>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2021-22 - 8.11%</a:t>
                      </a:r>
                    </a:p>
                    <a:p>
                      <a:pPr marL="0" marR="0" algn="l" defTabSz="914400" rtl="0" eaLnBrk="1" latinLnBrk="0" hangingPunct="1"/>
                      <a:endParaRPr lang="en-IN" sz="1400" b="1" kern="1200" dirty="0">
                        <a:solidFill>
                          <a:schemeClr val="tx1"/>
                        </a:solidFill>
                        <a:latin typeface="Times New Roman" panose="02020603050405020304" pitchFamily="18" charset="0"/>
                        <a:ea typeface="+mj-ea"/>
                        <a:cs typeface="Times New Roman" panose="02020603050405020304" pitchFamily="18" charset="0"/>
                      </a:endParaRPr>
                    </a:p>
                    <a:p>
                      <a:pPr marL="0" marR="0" algn="l" defTabSz="914400" rtl="0" eaLnBrk="1" latinLnBrk="0" hangingPunct="1"/>
                      <a:r>
                        <a:rPr lang="en-IN" sz="1400" b="1" kern="1200" dirty="0">
                          <a:solidFill>
                            <a:schemeClr val="tx1"/>
                          </a:solidFill>
                          <a:latin typeface="Times New Roman" panose="02020603050405020304" pitchFamily="18" charset="0"/>
                          <a:ea typeface="+mj-ea"/>
                          <a:cs typeface="Times New Roman" panose="02020603050405020304" pitchFamily="18" charset="0"/>
                        </a:rPr>
                        <a:t>2022-23 - 4.5% </a:t>
                      </a:r>
                    </a:p>
                    <a:p>
                      <a:pPr marL="0" algn="ctr" defTabSz="457200" rtl="0" eaLnBrk="1" latinLnBrk="0" hangingPunct="1">
                        <a:spcBef>
                          <a:spcPct val="0"/>
                        </a:spcBef>
                        <a:buNone/>
                      </a:pPr>
                      <a:endParaRPr lang="en-IN" sz="3900" kern="1200" dirty="0">
                        <a:solidFill>
                          <a:schemeClr val="tx1"/>
                        </a:solidFill>
                        <a:latin typeface="Times New Roman" panose="02020603050405020304" pitchFamily="18" charset="0"/>
                        <a:ea typeface="+mj-ea"/>
                        <a:cs typeface="Times New Roman" panose="02020603050405020304" pitchFamily="18" charset="0"/>
                      </a:endParaRP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145.24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309126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21670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000" b="1" kern="1200" dirty="0">
                          <a:solidFill>
                            <a:schemeClr val="tx1"/>
                          </a:solidFill>
                          <a:latin typeface="Times New Roman" panose="02020603050405020304" pitchFamily="18" charset="0"/>
                          <a:ea typeface="+mj-ea"/>
                          <a:cs typeface="Times New Roman" panose="02020603050405020304" pitchFamily="18" charset="0"/>
                        </a:rPr>
                        <a:t>3.1 % of GDP</a:t>
                      </a:r>
                    </a:p>
                  </a:txBody>
                  <a:tcPr>
                    <a:solidFill>
                      <a:schemeClr val="accent4">
                        <a:lumMod val="60000"/>
                        <a:lumOff val="40000"/>
                      </a:schemeClr>
                    </a:solidFill>
                  </a:tcPr>
                </a:tc>
                <a:extLst>
                  <a:ext uri="{0D108BD9-81ED-4DB2-BD59-A6C34878D82A}">
                    <a16:rowId xmlns:a16="http://schemas.microsoft.com/office/drawing/2014/main" val="3259726983"/>
                  </a:ext>
                </a:extLst>
              </a:tr>
            </a:tbl>
          </a:graphicData>
        </a:graphic>
      </p:graphicFrame>
    </p:spTree>
    <p:extLst>
      <p:ext uri="{BB962C8B-B14F-4D97-AF65-F5344CB8AC3E}">
        <p14:creationId xmlns:p14="http://schemas.microsoft.com/office/powerpoint/2010/main" val="189996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461796" y="154363"/>
            <a:ext cx="8398423" cy="854249"/>
          </a:xfrm>
          <a:prstGeom prst="rect">
            <a:avLst/>
          </a:prstGeom>
          <a:solidFill>
            <a:schemeClr val="accent3">
              <a:lumMod val="60000"/>
              <a:lumOff val="40000"/>
              <a:alpha val="97647"/>
            </a:schemeClr>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chemeClr val="tx1"/>
                </a:solidFill>
                <a:latin typeface="Times New Roman" panose="02020603050405020304" pitchFamily="18" charset="0"/>
                <a:cs typeface="Times New Roman" panose="02020603050405020304" pitchFamily="18" charset="0"/>
              </a:rPr>
              <a:t>USA :-</a:t>
            </a:r>
          </a:p>
        </p:txBody>
      </p:sp>
      <p:graphicFrame>
        <p:nvGraphicFramePr>
          <p:cNvPr id="2" name="Table 2">
            <a:extLst>
              <a:ext uri="{FF2B5EF4-FFF2-40B4-BE49-F238E27FC236}">
                <a16:creationId xmlns:a16="http://schemas.microsoft.com/office/drawing/2014/main" id="{C8EA6853-C4A2-5BE7-3558-5B96C1221A95}"/>
              </a:ext>
            </a:extLst>
          </p:cNvPr>
          <p:cNvGraphicFramePr>
            <a:graphicFrameLocks noGrp="1"/>
          </p:cNvGraphicFramePr>
          <p:nvPr/>
        </p:nvGraphicFramePr>
        <p:xfrm>
          <a:off x="461796" y="1276258"/>
          <a:ext cx="11425400" cy="914400"/>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1517226585"/>
                    </a:ext>
                  </a:extLst>
                </a:gridCol>
                <a:gridCol w="1142540">
                  <a:extLst>
                    <a:ext uri="{9D8B030D-6E8A-4147-A177-3AD203B41FA5}">
                      <a16:colId xmlns:a16="http://schemas.microsoft.com/office/drawing/2014/main" val="1139430434"/>
                    </a:ext>
                  </a:extLst>
                </a:gridCol>
                <a:gridCol w="1142540">
                  <a:extLst>
                    <a:ext uri="{9D8B030D-6E8A-4147-A177-3AD203B41FA5}">
                      <a16:colId xmlns:a16="http://schemas.microsoft.com/office/drawing/2014/main" val="2248300126"/>
                    </a:ext>
                  </a:extLst>
                </a:gridCol>
                <a:gridCol w="1142540">
                  <a:extLst>
                    <a:ext uri="{9D8B030D-6E8A-4147-A177-3AD203B41FA5}">
                      <a16:colId xmlns:a16="http://schemas.microsoft.com/office/drawing/2014/main" val="17854987"/>
                    </a:ext>
                  </a:extLst>
                </a:gridCol>
                <a:gridCol w="1142540">
                  <a:extLst>
                    <a:ext uri="{9D8B030D-6E8A-4147-A177-3AD203B41FA5}">
                      <a16:colId xmlns:a16="http://schemas.microsoft.com/office/drawing/2014/main" val="3221682550"/>
                    </a:ext>
                  </a:extLst>
                </a:gridCol>
                <a:gridCol w="1483604">
                  <a:extLst>
                    <a:ext uri="{9D8B030D-6E8A-4147-A177-3AD203B41FA5}">
                      <a16:colId xmlns:a16="http://schemas.microsoft.com/office/drawing/2014/main" val="3503241572"/>
                    </a:ext>
                  </a:extLst>
                </a:gridCol>
                <a:gridCol w="801476">
                  <a:extLst>
                    <a:ext uri="{9D8B030D-6E8A-4147-A177-3AD203B41FA5}">
                      <a16:colId xmlns:a16="http://schemas.microsoft.com/office/drawing/2014/main" val="413546150"/>
                    </a:ext>
                  </a:extLst>
                </a:gridCol>
                <a:gridCol w="1142540">
                  <a:extLst>
                    <a:ext uri="{9D8B030D-6E8A-4147-A177-3AD203B41FA5}">
                      <a16:colId xmlns:a16="http://schemas.microsoft.com/office/drawing/2014/main" val="2683067453"/>
                    </a:ext>
                  </a:extLst>
                </a:gridCol>
                <a:gridCol w="1142540">
                  <a:extLst>
                    <a:ext uri="{9D8B030D-6E8A-4147-A177-3AD203B41FA5}">
                      <a16:colId xmlns:a16="http://schemas.microsoft.com/office/drawing/2014/main" val="3228147777"/>
                    </a:ext>
                  </a:extLst>
                </a:gridCol>
                <a:gridCol w="1142540">
                  <a:extLst>
                    <a:ext uri="{9D8B030D-6E8A-4147-A177-3AD203B41FA5}">
                      <a16:colId xmlns:a16="http://schemas.microsoft.com/office/drawing/2014/main" val="2373503003"/>
                    </a:ext>
                  </a:extLst>
                </a:gridCol>
              </a:tblGrid>
              <a:tr h="592300">
                <a:tc>
                  <a:txBody>
                    <a:bodyPr/>
                    <a:lstStyle/>
                    <a:p>
                      <a:pPr algn="ctr"/>
                      <a:r>
                        <a:rPr lang="en-IN" dirty="0"/>
                        <a:t>Interest Rate</a:t>
                      </a:r>
                    </a:p>
                  </a:txBody>
                  <a:tcPr/>
                </a:tc>
                <a:tc>
                  <a:txBody>
                    <a:bodyPr/>
                    <a:lstStyle/>
                    <a:p>
                      <a:pPr algn="ctr"/>
                      <a:r>
                        <a:rPr lang="en-IN" dirty="0"/>
                        <a:t>10 year bond Yield</a:t>
                      </a:r>
                    </a:p>
                  </a:txBody>
                  <a:tcPr/>
                </a:tc>
                <a:tc>
                  <a:txBody>
                    <a:bodyPr/>
                    <a:lstStyle/>
                    <a:p>
                      <a:pPr algn="ctr"/>
                      <a:r>
                        <a:rPr lang="en-IN" dirty="0"/>
                        <a:t>Inflation</a:t>
                      </a:r>
                    </a:p>
                  </a:txBody>
                  <a:tcPr/>
                </a:tc>
                <a:tc>
                  <a:txBody>
                    <a:bodyPr/>
                    <a:lstStyle/>
                    <a:p>
                      <a:pPr algn="ctr"/>
                      <a:r>
                        <a:rPr lang="en-IN" dirty="0"/>
                        <a:t>Central Bank Stance</a:t>
                      </a:r>
                    </a:p>
                  </a:txBody>
                  <a:tcPr/>
                </a:tc>
                <a:tc>
                  <a:txBody>
                    <a:bodyPr/>
                    <a:lstStyle/>
                    <a:p>
                      <a:pPr algn="ctr"/>
                      <a:r>
                        <a:rPr lang="en-IN" dirty="0"/>
                        <a:t>Per Capita Income</a:t>
                      </a:r>
                    </a:p>
                  </a:txBody>
                  <a:tcPr/>
                </a:tc>
                <a:tc>
                  <a:txBody>
                    <a:bodyPr/>
                    <a:lstStyle/>
                    <a:p>
                      <a:pPr algn="ctr"/>
                      <a:r>
                        <a:rPr lang="en-IN" dirty="0"/>
                        <a:t>GDP Growth Rate</a:t>
                      </a:r>
                    </a:p>
                  </a:txBody>
                  <a:tcPr/>
                </a:tc>
                <a:tc>
                  <a:txBody>
                    <a:bodyPr/>
                    <a:lstStyle/>
                    <a:p>
                      <a:pPr algn="ctr"/>
                      <a:r>
                        <a:rPr lang="en-IN" dirty="0"/>
                        <a:t>Population</a:t>
                      </a:r>
                    </a:p>
                  </a:txBody>
                  <a:tcPr/>
                </a:tc>
                <a:tc>
                  <a:txBody>
                    <a:bodyPr/>
                    <a:lstStyle/>
                    <a:p>
                      <a:pPr algn="ctr"/>
                      <a:r>
                        <a:rPr lang="en-IN" dirty="0"/>
                        <a:t>Imports</a:t>
                      </a:r>
                    </a:p>
                  </a:txBody>
                  <a:tcPr/>
                </a:tc>
                <a:tc>
                  <a:txBody>
                    <a:bodyPr/>
                    <a:lstStyle/>
                    <a:p>
                      <a:pPr algn="ctr"/>
                      <a:r>
                        <a:rPr lang="en-IN" dirty="0"/>
                        <a:t>Exports</a:t>
                      </a:r>
                    </a:p>
                  </a:txBody>
                  <a:tcPr/>
                </a:tc>
                <a:tc>
                  <a:txBody>
                    <a:bodyPr/>
                    <a:lstStyle/>
                    <a:p>
                      <a:pPr algn="ctr"/>
                      <a:r>
                        <a:rPr lang="en-IN" dirty="0"/>
                        <a:t>Fiscal Deficit</a:t>
                      </a:r>
                    </a:p>
                  </a:txBody>
                  <a:tcPr/>
                </a:tc>
                <a:extLst>
                  <a:ext uri="{0D108BD9-81ED-4DB2-BD59-A6C34878D82A}">
                    <a16:rowId xmlns:a16="http://schemas.microsoft.com/office/drawing/2014/main" val="2532163731"/>
                  </a:ext>
                </a:extLst>
              </a:tr>
            </a:tbl>
          </a:graphicData>
        </a:graphic>
      </p:graphicFrame>
      <p:graphicFrame>
        <p:nvGraphicFramePr>
          <p:cNvPr id="3" name="Table 3">
            <a:extLst>
              <a:ext uri="{FF2B5EF4-FFF2-40B4-BE49-F238E27FC236}">
                <a16:creationId xmlns:a16="http://schemas.microsoft.com/office/drawing/2014/main" id="{A5B82549-6BDF-0A2F-AFCF-FAC02E220297}"/>
              </a:ext>
            </a:extLst>
          </p:cNvPr>
          <p:cNvGraphicFramePr>
            <a:graphicFrameLocks noGrp="1"/>
          </p:cNvGraphicFramePr>
          <p:nvPr>
            <p:extLst>
              <p:ext uri="{D42A27DB-BD31-4B8C-83A1-F6EECF244321}">
                <p14:modId xmlns:p14="http://schemas.microsoft.com/office/powerpoint/2010/main" val="2774617486"/>
              </p:ext>
            </p:extLst>
          </p:nvPr>
        </p:nvGraphicFramePr>
        <p:xfrm>
          <a:off x="461796" y="2190657"/>
          <a:ext cx="11425400" cy="4369169"/>
        </p:xfrm>
        <a:graphic>
          <a:graphicData uri="http://schemas.openxmlformats.org/drawingml/2006/table">
            <a:tbl>
              <a:tblPr firstRow="1" bandRow="1">
                <a:tableStyleId>{5C22544A-7EE6-4342-B048-85BDC9FD1C3A}</a:tableStyleId>
              </a:tblPr>
              <a:tblGrid>
                <a:gridCol w="1142540">
                  <a:extLst>
                    <a:ext uri="{9D8B030D-6E8A-4147-A177-3AD203B41FA5}">
                      <a16:colId xmlns:a16="http://schemas.microsoft.com/office/drawing/2014/main" val="536687408"/>
                    </a:ext>
                  </a:extLst>
                </a:gridCol>
                <a:gridCol w="1142540">
                  <a:extLst>
                    <a:ext uri="{9D8B030D-6E8A-4147-A177-3AD203B41FA5}">
                      <a16:colId xmlns:a16="http://schemas.microsoft.com/office/drawing/2014/main" val="3801676457"/>
                    </a:ext>
                  </a:extLst>
                </a:gridCol>
                <a:gridCol w="1142540">
                  <a:extLst>
                    <a:ext uri="{9D8B030D-6E8A-4147-A177-3AD203B41FA5}">
                      <a16:colId xmlns:a16="http://schemas.microsoft.com/office/drawing/2014/main" val="3563825838"/>
                    </a:ext>
                  </a:extLst>
                </a:gridCol>
                <a:gridCol w="1142540">
                  <a:extLst>
                    <a:ext uri="{9D8B030D-6E8A-4147-A177-3AD203B41FA5}">
                      <a16:colId xmlns:a16="http://schemas.microsoft.com/office/drawing/2014/main" val="2563002260"/>
                    </a:ext>
                  </a:extLst>
                </a:gridCol>
                <a:gridCol w="1142540">
                  <a:extLst>
                    <a:ext uri="{9D8B030D-6E8A-4147-A177-3AD203B41FA5}">
                      <a16:colId xmlns:a16="http://schemas.microsoft.com/office/drawing/2014/main" val="1749931139"/>
                    </a:ext>
                  </a:extLst>
                </a:gridCol>
                <a:gridCol w="1483604">
                  <a:extLst>
                    <a:ext uri="{9D8B030D-6E8A-4147-A177-3AD203B41FA5}">
                      <a16:colId xmlns:a16="http://schemas.microsoft.com/office/drawing/2014/main" val="555511167"/>
                    </a:ext>
                  </a:extLst>
                </a:gridCol>
                <a:gridCol w="801476">
                  <a:extLst>
                    <a:ext uri="{9D8B030D-6E8A-4147-A177-3AD203B41FA5}">
                      <a16:colId xmlns:a16="http://schemas.microsoft.com/office/drawing/2014/main" val="3532599784"/>
                    </a:ext>
                  </a:extLst>
                </a:gridCol>
                <a:gridCol w="1142540">
                  <a:extLst>
                    <a:ext uri="{9D8B030D-6E8A-4147-A177-3AD203B41FA5}">
                      <a16:colId xmlns:a16="http://schemas.microsoft.com/office/drawing/2014/main" val="1157179574"/>
                    </a:ext>
                  </a:extLst>
                </a:gridCol>
                <a:gridCol w="1142540">
                  <a:extLst>
                    <a:ext uri="{9D8B030D-6E8A-4147-A177-3AD203B41FA5}">
                      <a16:colId xmlns:a16="http://schemas.microsoft.com/office/drawing/2014/main" val="3662305575"/>
                    </a:ext>
                  </a:extLst>
                </a:gridCol>
                <a:gridCol w="1142540">
                  <a:extLst>
                    <a:ext uri="{9D8B030D-6E8A-4147-A177-3AD203B41FA5}">
                      <a16:colId xmlns:a16="http://schemas.microsoft.com/office/drawing/2014/main" val="3580803977"/>
                    </a:ext>
                  </a:extLst>
                </a:gridCol>
              </a:tblGrid>
              <a:tr h="4369169">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3.47 %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3.36 %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6.0 %</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1600" b="1" kern="1200" dirty="0">
                          <a:solidFill>
                            <a:schemeClr val="tx1"/>
                          </a:solidFill>
                          <a:latin typeface="Times New Roman" panose="02020603050405020304" pitchFamily="18" charset="0"/>
                          <a:ea typeface="+mj-ea"/>
                          <a:cs typeface="Times New Roman" panose="02020603050405020304" pitchFamily="18" charset="0"/>
                        </a:rPr>
                        <a:t>The Federal Reserve’s actions and communications aim to promote maximum employment, stable prices, and moderate long-term interest rates</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kern="1200" dirty="0">
                          <a:solidFill>
                            <a:schemeClr val="tx1"/>
                          </a:solidFill>
                          <a:latin typeface="Times New Roman" panose="02020603050405020304" pitchFamily="18" charset="0"/>
                          <a:ea typeface="+mj-ea"/>
                          <a:cs typeface="Times New Roman" panose="02020603050405020304" pitchFamily="18" charset="0"/>
                        </a:rPr>
                        <a:t>57 Lakh INR.</a:t>
                      </a:r>
                    </a:p>
                  </a:txBody>
                  <a:tcPr>
                    <a:solidFill>
                      <a:schemeClr val="accent4">
                        <a:lumMod val="60000"/>
                        <a:lumOff val="40000"/>
                      </a:schemeClr>
                    </a:solidFill>
                  </a:tcPr>
                </a:tc>
                <a:tc>
                  <a:txBody>
                    <a:bodyPr/>
                    <a:lstStyle/>
                    <a:p>
                      <a:r>
                        <a:rPr lang="en-IN" sz="1400" b="1" kern="1200" dirty="0">
                          <a:solidFill>
                            <a:schemeClr val="tx1"/>
                          </a:solidFill>
                          <a:latin typeface="Times New Roman" panose="02020603050405020304" pitchFamily="18" charset="0"/>
                          <a:ea typeface="+mj-ea"/>
                          <a:cs typeface="Times New Roman" panose="02020603050405020304" pitchFamily="18" charset="0"/>
                        </a:rPr>
                        <a:t>2019-20   2.29%	</a:t>
                      </a:r>
                    </a:p>
                    <a:p>
                      <a:r>
                        <a:rPr lang="en-IN" sz="1400" b="1" kern="1200" dirty="0">
                          <a:solidFill>
                            <a:schemeClr val="tx1"/>
                          </a:solidFill>
                          <a:latin typeface="Times New Roman" panose="02020603050405020304" pitchFamily="18" charset="0"/>
                          <a:ea typeface="+mj-ea"/>
                          <a:cs typeface="Times New Roman" panose="02020603050405020304" pitchFamily="18" charset="0"/>
                        </a:rPr>
                        <a:t>2020-21   -2.77%	</a:t>
                      </a:r>
                    </a:p>
                    <a:p>
                      <a:r>
                        <a:rPr lang="en-IN" sz="1400" b="1" kern="1200" dirty="0">
                          <a:solidFill>
                            <a:schemeClr val="tx1"/>
                          </a:solidFill>
                          <a:latin typeface="Times New Roman" panose="02020603050405020304" pitchFamily="18" charset="0"/>
                          <a:ea typeface="+mj-ea"/>
                          <a:cs typeface="Times New Roman" panose="02020603050405020304" pitchFamily="18" charset="0"/>
                        </a:rPr>
                        <a:t>	</a:t>
                      </a:r>
                    </a:p>
                    <a:p>
                      <a:r>
                        <a:rPr lang="en-IN" sz="1400" b="1" kern="1200" dirty="0">
                          <a:solidFill>
                            <a:schemeClr val="tx1"/>
                          </a:solidFill>
                          <a:latin typeface="Times New Roman" panose="02020603050405020304" pitchFamily="18" charset="0"/>
                          <a:ea typeface="+mj-ea"/>
                          <a:cs typeface="Times New Roman" panose="02020603050405020304" pitchFamily="18" charset="0"/>
                        </a:rPr>
                        <a:t>2021-22    5.95%</a:t>
                      </a:r>
                    </a:p>
                    <a:p>
                      <a:endParaRPr lang="en-IN" sz="1400" b="1" kern="1200" dirty="0">
                        <a:solidFill>
                          <a:schemeClr val="tx1"/>
                        </a:solidFill>
                        <a:latin typeface="Times New Roman" panose="02020603050405020304" pitchFamily="18" charset="0"/>
                        <a:ea typeface="+mj-ea"/>
                        <a:cs typeface="Times New Roman" panose="02020603050405020304" pitchFamily="18" charset="0"/>
                      </a:endParaRPr>
                    </a:p>
                    <a:p>
                      <a:r>
                        <a:rPr lang="en-IN" sz="1400" b="1" kern="1200" dirty="0">
                          <a:solidFill>
                            <a:schemeClr val="tx1"/>
                          </a:solidFill>
                          <a:latin typeface="Times New Roman" panose="02020603050405020304" pitchFamily="18" charset="0"/>
                          <a:ea typeface="+mj-ea"/>
                          <a:cs typeface="Times New Roman" panose="02020603050405020304" pitchFamily="18" charset="0"/>
                        </a:rPr>
                        <a:t>2022-23    3.2 % 	</a:t>
                      </a:r>
                    </a:p>
                  </a:txBody>
                  <a:tcPr>
                    <a:solidFill>
                      <a:schemeClr val="accent4">
                        <a:lumMod val="60000"/>
                        <a:lumOff val="40000"/>
                      </a:schemeClr>
                    </a:solidFill>
                  </a:tcPr>
                </a:tc>
                <a:tc>
                  <a: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2400" b="1" kern="1200" dirty="0">
                          <a:solidFill>
                            <a:schemeClr val="tx1"/>
                          </a:solidFill>
                          <a:latin typeface="Times New Roman" panose="02020603050405020304" pitchFamily="18" charset="0"/>
                          <a:ea typeface="+mn-ea"/>
                          <a:cs typeface="Times New Roman" panose="02020603050405020304" pitchFamily="18" charset="0"/>
                        </a:rPr>
                        <a:t>33.1 Cr</a:t>
                      </a:r>
                    </a:p>
                    <a:p>
                      <a:pPr marL="0" algn="ctr" defTabSz="457200" rtl="0" eaLnBrk="1" latinLnBrk="0" hangingPunct="1">
                        <a:spcBef>
                          <a:spcPct val="0"/>
                        </a:spcBef>
                        <a:buNone/>
                      </a:pPr>
                      <a:endParaRPr lang="en-IN" sz="2400" b="1" kern="1200" dirty="0">
                        <a:solidFill>
                          <a:schemeClr val="tx1"/>
                        </a:solidFill>
                        <a:latin typeface="Times New Roman" panose="02020603050405020304" pitchFamily="18" charset="0"/>
                        <a:ea typeface="+mj-ea"/>
                        <a:cs typeface="Times New Roman" panose="02020603050405020304" pitchFamily="18" charset="0"/>
                      </a:endParaRP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3406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400" b="1" kern="1200" dirty="0">
                          <a:solidFill>
                            <a:schemeClr val="tx1"/>
                          </a:solidFill>
                          <a:latin typeface="Times New Roman" panose="02020603050405020304" pitchFamily="18" charset="0"/>
                          <a:ea typeface="+mj-ea"/>
                          <a:cs typeface="Times New Roman" panose="02020603050405020304" pitchFamily="18" charset="0"/>
                        </a:rPr>
                        <a:t>1810 Cr</a:t>
                      </a:r>
                    </a:p>
                  </a:txBody>
                  <a:tcPr>
                    <a:solidFill>
                      <a:schemeClr val="accent4">
                        <a:lumMod val="60000"/>
                        <a:lumOff val="40000"/>
                      </a:schemeClr>
                    </a:solidFill>
                  </a:tcPr>
                </a:tc>
                <a:tc>
                  <a:txBody>
                    <a:bodyPr/>
                    <a:lstStyle/>
                    <a:p>
                      <a:pPr marL="0" algn="ctr" defTabSz="457200" rtl="0" eaLnBrk="1" latinLnBrk="0" hangingPunct="1">
                        <a:spcBef>
                          <a:spcPct val="0"/>
                        </a:spcBef>
                        <a:buNone/>
                      </a:pPr>
                      <a:r>
                        <a:rPr lang="en-IN" sz="2000" b="1" kern="1200" dirty="0">
                          <a:solidFill>
                            <a:schemeClr val="tx1"/>
                          </a:solidFill>
                          <a:latin typeface="Times New Roman" panose="02020603050405020304" pitchFamily="18" charset="0"/>
                          <a:ea typeface="+mj-ea"/>
                          <a:cs typeface="Times New Roman" panose="02020603050405020304" pitchFamily="18" charset="0"/>
                        </a:rPr>
                        <a:t>5.6 % of GDP</a:t>
                      </a:r>
                    </a:p>
                  </a:txBody>
                  <a:tcPr>
                    <a:solidFill>
                      <a:schemeClr val="accent4">
                        <a:lumMod val="60000"/>
                        <a:lumOff val="40000"/>
                      </a:schemeClr>
                    </a:solidFill>
                  </a:tcPr>
                </a:tc>
                <a:extLst>
                  <a:ext uri="{0D108BD9-81ED-4DB2-BD59-A6C34878D82A}">
                    <a16:rowId xmlns:a16="http://schemas.microsoft.com/office/drawing/2014/main" val="3259726983"/>
                  </a:ext>
                </a:extLst>
              </a:tr>
            </a:tbl>
          </a:graphicData>
        </a:graphic>
      </p:graphicFrame>
    </p:spTree>
    <p:extLst>
      <p:ext uri="{BB962C8B-B14F-4D97-AF65-F5344CB8AC3E}">
        <p14:creationId xmlns:p14="http://schemas.microsoft.com/office/powerpoint/2010/main" val="422722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461796" y="154363"/>
            <a:ext cx="8398423" cy="854249"/>
          </a:xfrm>
          <a:prstGeom prst="rect">
            <a:avLst/>
          </a:prstGeom>
          <a:solidFill>
            <a:schemeClr val="accent3">
              <a:lumMod val="60000"/>
              <a:lumOff val="40000"/>
              <a:alpha val="97647"/>
            </a:schemeClr>
          </a:solidFill>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chemeClr val="tx1"/>
                </a:solidFill>
                <a:latin typeface="Times New Roman" panose="02020603050405020304" pitchFamily="18" charset="0"/>
                <a:cs typeface="Times New Roman" panose="02020603050405020304" pitchFamily="18" charset="0"/>
              </a:rPr>
              <a:t>Synopsis :-</a:t>
            </a:r>
          </a:p>
        </p:txBody>
      </p:sp>
      <p:sp>
        <p:nvSpPr>
          <p:cNvPr id="4" name="TextBox 3">
            <a:extLst>
              <a:ext uri="{FF2B5EF4-FFF2-40B4-BE49-F238E27FC236}">
                <a16:creationId xmlns:a16="http://schemas.microsoft.com/office/drawing/2014/main" id="{59449062-2F3C-7CF0-E81E-8B97B7BAD486}"/>
              </a:ext>
            </a:extLst>
          </p:cNvPr>
          <p:cNvSpPr txBox="1"/>
          <p:nvPr/>
        </p:nvSpPr>
        <p:spPr>
          <a:xfrm>
            <a:off x="461796" y="1485900"/>
            <a:ext cx="9491829" cy="4678204"/>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Inflation is higher in India and the USA, while Japan and China have lower inflation rates.</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Per capita income is highest in Japan, followed by China, the USA, and then India.</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All four countries have a trade surplus, with China having the largest surplus and India having the smallest.</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GDP growth rates have been positive for all four countries over the last five years, with China having the highest average growth rate.</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Interest rates vary among the four countries, with India and China having lower interest rates than the USA and Japan.</a:t>
            </a: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Fiscal deficits are highest in India and the USA, while Japan and China have lower deficits.</a:t>
            </a:r>
            <a:endParaRPr lang="en-IN" sz="2000" dirty="0">
              <a:latin typeface="Calibri" panose="020F0502020204030204" pitchFamily="34" charset="0"/>
              <a:ea typeface="Calibri" panose="020F0502020204030204" pitchFamily="34" charset="0"/>
              <a:cs typeface="SimSun" panose="02010600030101010101" pitchFamily="2" charset="-122"/>
            </a:endParaRPr>
          </a:p>
          <a:p>
            <a:pPr marL="285750" indent="-28575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SimSun" panose="02010600030101010101" pitchFamily="2" charset="-122"/>
              </a:rPr>
              <a:t>Central bank stances vary among the four countries, with the Federal Reserve focusing on promoting maximum employment and stable prices, while the Bank of Japan and People’s Bank of China maintain a prudent monetary policy.</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rPr>
              <a:t>The Population of China is the highest followed by India , USA and Japan.</a:t>
            </a:r>
          </a:p>
        </p:txBody>
      </p:sp>
    </p:spTree>
    <p:extLst>
      <p:ext uri="{BB962C8B-B14F-4D97-AF65-F5344CB8AC3E}">
        <p14:creationId xmlns:p14="http://schemas.microsoft.com/office/powerpoint/2010/main" val="1580358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643</TotalTime>
  <Words>542</Words>
  <Application>Microsoft Office PowerPoint</Application>
  <PresentationFormat>Widescreen</PresentationFormat>
  <Paragraphs>118</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Bookman Old Style</vt:lpstr>
      <vt:lpstr>Calibri</vt:lpstr>
      <vt:lpstr>Franklin Gothic Book</vt:lpstr>
      <vt:lpstr>Gill Sans MT</vt:lpstr>
      <vt:lpstr>Times New Roman</vt:lpstr>
      <vt:lpstr>1_RetrospectVTI</vt:lpstr>
      <vt:lpstr>Parcel</vt:lpstr>
      <vt:lpstr>Economic Analysis for different Countries.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Research Assignment</dc:title>
  <dc:creator>Syed Kawish Ahmad</dc:creator>
  <cp:lastModifiedBy>Syed Kawish Ahmad</cp:lastModifiedBy>
  <cp:revision>11</cp:revision>
  <dcterms:created xsi:type="dcterms:W3CDTF">2023-03-26T06:52:07Z</dcterms:created>
  <dcterms:modified xsi:type="dcterms:W3CDTF">2023-09-10T10:32:05Z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