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5D1-19CB-B596-066D-4B67B970F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54F05-460A-5251-90CC-B751F3A27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C3884-DF82-0DD9-560F-07981555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E97C-5F0F-6652-FE54-4FC81A93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3F5E-5D94-861C-E8CE-7968CB88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5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4058-D088-9E5F-90DC-87C64CC0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5B2BF-C8CB-C335-D563-B5B0FA00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0ED23-F35B-3B74-3361-D1A82C7F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72753-BB0A-D9C2-9C1F-49605D83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C81D-5957-461D-7CE5-309FDB13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B506E-A3F4-41CB-1B02-4B544DFB1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87F97-48CB-2148-18E7-6F41C32AC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4C06-6099-51D5-E39D-6392B1B2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C0755-4B2C-09B1-7D01-6E4344D3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C77E-0ACA-6C2C-ED4A-A011AB8F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7E6A-479A-C32C-50CC-23B6B452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603E-34CF-4ED6-9D29-E001397A0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5F6E9-1028-F156-E62A-5E5451AB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23FD-127E-F17A-5519-D4C3368F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CAF52-A401-2AC1-B097-6CEA53AA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0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92C6-AD05-AE42-E2D9-AC4ED323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83408-2EEF-F0F3-B700-125F40877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1A292-8AD3-C9A3-ADB2-9F2484B5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FAC6-1EE8-ABDD-947A-B018717B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9D11C-F181-904B-6BF1-6EE18B8F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3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DE79-E0B9-279C-BAF2-286A2F79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F9B7-9E18-8B16-A1F1-DB71C2E6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E4167-946C-9007-1773-80E96F1BB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B6413-AE0D-8822-F094-43DF8417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2748C-39CD-7CFE-1AD7-604D98E2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4F057-3729-3280-2DC6-E5757EB9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3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78A9-F4A1-B10A-8A7A-0B2E638A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2215C-3B52-5327-AC3D-F42014747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683A3-A2A1-EC00-3B09-00E475A82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A1E47-4323-5C7C-48D7-2194A7020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FD4F4-D840-DAD8-6C91-6D943808D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3E52D-0DAE-7E7E-6365-78DEACD8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B03FD-AFAC-A7F9-410A-C9F5CB12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4906D-439D-24F4-8319-770259A5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95B2-AA60-48CD-0F85-689F1DDB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F3929-6B23-F0D1-839D-BBEDC721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02FE4-EC63-0579-E8FB-6B5905DB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1A250-1CA9-E860-3D25-0D0572A5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8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EEE1F-2FB3-3A65-105E-717C4B86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42BF1-15B3-219B-19DB-6D665949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3926-2C6A-6F88-289A-7CB5A666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7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B22B-45AB-7BBD-C87F-0ECDF9E7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FE75-ED0F-5FFC-1177-8E936EB2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8CFFB-94ED-1C65-D8ED-D365AF2D8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878B5-6D62-1660-5301-46803DBF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2B966-FB90-1642-711D-B255EE86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D6BEA-7CAC-29BE-A767-ECEF7961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0828-53FD-432D-5A46-D53AB223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FDFF3-0F53-887C-D953-F21B1BA36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627B2-D7C3-7F2E-0145-7BF780652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2E274-036E-320F-0A06-F4B3B2C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D5973-D0C7-0930-558A-CEA15C98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8B35-98D7-4E37-7007-FD6F6141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0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D431F-17B6-8302-03EF-49EA8B78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D2CB-6221-474A-F69F-5BA5DB761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103B2-C0D2-9C9B-C50F-1DC55C490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BEF3-81B5-C3FD-7EBA-289CE5D73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1476D-F573-1B30-52F3-13BADFFE2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9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reener.in/company/JKLAKSHMI/consolidated/" TargetMode="External"/><Relationship Id="rId3" Type="http://schemas.openxmlformats.org/officeDocument/2006/relationships/hyperlink" Target="https://www.screener.in/company/SHREECEM/consolidated/" TargetMode="External"/><Relationship Id="rId7" Type="http://schemas.openxmlformats.org/officeDocument/2006/relationships/hyperlink" Target="https://www.screener.in/company/NUVOCO/consolidated/" TargetMode="External"/><Relationship Id="rId2" Type="http://schemas.openxmlformats.org/officeDocument/2006/relationships/hyperlink" Target="https://www.screener.in/company/ULTRACEM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reener.in/company/JKCEMENT/consolidated/" TargetMode="External"/><Relationship Id="rId5" Type="http://schemas.openxmlformats.org/officeDocument/2006/relationships/hyperlink" Target="https://www.screener.in/company/ACC/consolidated/" TargetMode="External"/><Relationship Id="rId4" Type="http://schemas.openxmlformats.org/officeDocument/2006/relationships/hyperlink" Target="https://www.screener.in/company/AMBUJACEM/consolidat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9147" y="428625"/>
            <a:ext cx="6253317" cy="2571747"/>
          </a:xfrm>
        </p:spPr>
        <p:txBody>
          <a:bodyPr>
            <a:noAutofit/>
          </a:bodyPr>
          <a:lstStyle/>
          <a:p>
            <a:r>
              <a:rPr lang="en-US" sz="5400" dirty="0"/>
              <a:t>Initial Coverage Report – UltraTech Cement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1133" y="4777514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By- Syed Kawish Ahmad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800D91-7ABD-E934-A38D-81BFF090B7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688" y="3248687"/>
            <a:ext cx="1539296" cy="929042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F0610-8ACC-C4E6-7B6D-E65791880915}"/>
              </a:ext>
            </a:extLst>
          </p:cNvPr>
          <p:cNvSpPr txBox="1"/>
          <p:nvPr/>
        </p:nvSpPr>
        <p:spPr>
          <a:xfrm>
            <a:off x="270277" y="2915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Financial &amp; Valuations :-</a:t>
            </a:r>
            <a:endParaRPr lang="en-IN" sz="2000" b="1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CA6C43-37C9-7681-3963-AE36FC262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53869"/>
              </p:ext>
            </p:extLst>
          </p:nvPr>
        </p:nvGraphicFramePr>
        <p:xfrm>
          <a:off x="386714" y="934243"/>
          <a:ext cx="11290937" cy="5323682"/>
        </p:xfrm>
        <a:graphic>
          <a:graphicData uri="http://schemas.openxmlformats.org/drawingml/2006/table">
            <a:tbl>
              <a:tblPr/>
              <a:tblGrid>
                <a:gridCol w="2702788">
                  <a:extLst>
                    <a:ext uri="{9D8B030D-6E8A-4147-A177-3AD203B41FA5}">
                      <a16:colId xmlns:a16="http://schemas.microsoft.com/office/drawing/2014/main" val="3298684940"/>
                    </a:ext>
                  </a:extLst>
                </a:gridCol>
                <a:gridCol w="1375383">
                  <a:extLst>
                    <a:ext uri="{9D8B030D-6E8A-4147-A177-3AD203B41FA5}">
                      <a16:colId xmlns:a16="http://schemas.microsoft.com/office/drawing/2014/main" val="663008548"/>
                    </a:ext>
                  </a:extLst>
                </a:gridCol>
                <a:gridCol w="2334953">
                  <a:extLst>
                    <a:ext uri="{9D8B030D-6E8A-4147-A177-3AD203B41FA5}">
                      <a16:colId xmlns:a16="http://schemas.microsoft.com/office/drawing/2014/main" val="519518747"/>
                    </a:ext>
                  </a:extLst>
                </a:gridCol>
                <a:gridCol w="1727226">
                  <a:extLst>
                    <a:ext uri="{9D8B030D-6E8A-4147-A177-3AD203B41FA5}">
                      <a16:colId xmlns:a16="http://schemas.microsoft.com/office/drawing/2014/main" val="650567907"/>
                    </a:ext>
                  </a:extLst>
                </a:gridCol>
                <a:gridCol w="1855168">
                  <a:extLst>
                    <a:ext uri="{9D8B030D-6E8A-4147-A177-3AD203B41FA5}">
                      <a16:colId xmlns:a16="http://schemas.microsoft.com/office/drawing/2014/main" val="3930942675"/>
                    </a:ext>
                  </a:extLst>
                </a:gridCol>
                <a:gridCol w="1295419">
                  <a:extLst>
                    <a:ext uri="{9D8B030D-6E8A-4147-A177-3AD203B41FA5}">
                      <a16:colId xmlns:a16="http://schemas.microsoft.com/office/drawing/2014/main" val="4110061241"/>
                    </a:ext>
                  </a:extLst>
                </a:gridCol>
              </a:tblGrid>
              <a:tr h="380263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Year is April-March. All values 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2022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2021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2020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2019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440656"/>
                  </a:ext>
                </a:extLst>
              </a:tr>
              <a:tr h="380263">
                <a:tc>
                  <a:txBody>
                    <a:bodyPr/>
                    <a:lstStyle/>
                    <a:p>
                      <a:pPr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Cash &amp; Short Term Investments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53,225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129,014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47,836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22,562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41,682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694208"/>
                  </a:ext>
                </a:extLst>
              </a:tr>
              <a:tr h="380263">
                <a:tc>
                  <a:txBody>
                    <a:bodyPr/>
                    <a:lstStyle/>
                    <a:p>
                      <a:pPr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Cash Only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1,332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1,895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1,594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4,532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2,126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236946"/>
                  </a:ext>
                </a:extLst>
              </a:tr>
              <a:tr h="380263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>
                          <a:effectLst/>
                          <a:latin typeface="Arial" panose="020B0604020202020204" pitchFamily="34" charset="0"/>
                        </a:rPr>
                        <a:t>Cash &amp; Short Term Investments Growth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-58.74%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169.70%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112.02%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-45.87%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762799"/>
                  </a:ext>
                </a:extLst>
              </a:tr>
              <a:tr h="380263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b="0">
                          <a:effectLst/>
                          <a:latin typeface="Arial" panose="020B0604020202020204" pitchFamily="34" charset="0"/>
                        </a:rPr>
                        <a:t>Cash &amp; ST Investments / Total Assets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6.32%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14.91%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5.93%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2.88%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7.29%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390720"/>
                  </a:ext>
                </a:extLst>
              </a:tr>
              <a:tr h="380263">
                <a:tc>
                  <a:txBody>
                    <a:bodyPr/>
                    <a:lstStyle/>
                    <a:p>
                      <a:pPr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Total Accounts Receivable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43,183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45,736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37,340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40,321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28,794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286021"/>
                  </a:ext>
                </a:extLst>
              </a:tr>
              <a:tr h="380263">
                <a:tc>
                  <a:txBody>
                    <a:bodyPr/>
                    <a:lstStyle/>
                    <a:p>
                      <a:pPr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Accounts Receivables, Net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30,716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25,717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23,832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27,870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22,206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046857"/>
                  </a:ext>
                </a:extLst>
              </a:tr>
              <a:tr h="380263">
                <a:tc>
                  <a:txBody>
                    <a:bodyPr/>
                    <a:lstStyle/>
                    <a:p>
                      <a:pPr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Accounts Receivables, Gross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32,169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27,202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25,191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28,528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22,696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480251"/>
                  </a:ext>
                </a:extLst>
              </a:tr>
              <a:tr h="380263">
                <a:tc>
                  <a:txBody>
                    <a:bodyPr/>
                    <a:lstStyle/>
                    <a:p>
                      <a:pPr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Bad Debt/Doubtful Accounts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-1,453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-1,485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-1,359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-658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-490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126018"/>
                  </a:ext>
                </a:extLst>
              </a:tr>
              <a:tr h="380263">
                <a:tc>
                  <a:txBody>
                    <a:bodyPr/>
                    <a:lstStyle/>
                    <a:p>
                      <a:pPr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Other Receivables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12,467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20,019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13,508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12,451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6,588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248962"/>
                  </a:ext>
                </a:extLst>
              </a:tr>
              <a:tr h="380263">
                <a:tc>
                  <a:txBody>
                    <a:bodyPr/>
                    <a:lstStyle/>
                    <a:p>
                      <a:pPr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Accounts Receivable Growth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-5.58%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22.48%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-7.39%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40.03%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226178"/>
                  </a:ext>
                </a:extLst>
              </a:tr>
              <a:tr h="380263">
                <a:tc>
                  <a:txBody>
                    <a:bodyPr/>
                    <a:lstStyle/>
                    <a:p>
                      <a:pPr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Accounts Receivable Turnover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12.02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9.69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11.21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10.17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10.63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468813"/>
                  </a:ext>
                </a:extLst>
              </a:tr>
              <a:tr h="380263">
                <a:tc>
                  <a:txBody>
                    <a:bodyPr/>
                    <a:lstStyle/>
                    <a:p>
                      <a:pPr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Inventories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64,279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45,526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48,261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46,664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37,233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359174"/>
                  </a:ext>
                </a:extLst>
              </a:tr>
              <a:tr h="380263">
                <a:tc>
                  <a:txBody>
                    <a:bodyPr/>
                    <a:lstStyle/>
                    <a:p>
                      <a:pPr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Finished Goods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5,477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4,651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7,707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4,749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3,153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08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97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812F2F-F963-25FC-F2A8-D7BD1ADE4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085191"/>
              </p:ext>
            </p:extLst>
          </p:nvPr>
        </p:nvGraphicFramePr>
        <p:xfrm>
          <a:off x="130376" y="215839"/>
          <a:ext cx="11778847" cy="6642161"/>
        </p:xfrm>
        <a:graphic>
          <a:graphicData uri="http://schemas.openxmlformats.org/drawingml/2006/table">
            <a:tbl>
              <a:tblPr/>
              <a:tblGrid>
                <a:gridCol w="2819582">
                  <a:extLst>
                    <a:ext uri="{9D8B030D-6E8A-4147-A177-3AD203B41FA5}">
                      <a16:colId xmlns:a16="http://schemas.microsoft.com/office/drawing/2014/main" val="1698329226"/>
                    </a:ext>
                  </a:extLst>
                </a:gridCol>
                <a:gridCol w="1434816">
                  <a:extLst>
                    <a:ext uri="{9D8B030D-6E8A-4147-A177-3AD203B41FA5}">
                      <a16:colId xmlns:a16="http://schemas.microsoft.com/office/drawing/2014/main" val="117556883"/>
                    </a:ext>
                  </a:extLst>
                </a:gridCol>
                <a:gridCol w="2435852">
                  <a:extLst>
                    <a:ext uri="{9D8B030D-6E8A-4147-A177-3AD203B41FA5}">
                      <a16:colId xmlns:a16="http://schemas.microsoft.com/office/drawing/2014/main" val="3970449880"/>
                    </a:ext>
                  </a:extLst>
                </a:gridCol>
                <a:gridCol w="1801863">
                  <a:extLst>
                    <a:ext uri="{9D8B030D-6E8A-4147-A177-3AD203B41FA5}">
                      <a16:colId xmlns:a16="http://schemas.microsoft.com/office/drawing/2014/main" val="2782521701"/>
                    </a:ext>
                  </a:extLst>
                </a:gridCol>
                <a:gridCol w="1935336">
                  <a:extLst>
                    <a:ext uri="{9D8B030D-6E8A-4147-A177-3AD203B41FA5}">
                      <a16:colId xmlns:a16="http://schemas.microsoft.com/office/drawing/2014/main" val="3670975130"/>
                    </a:ext>
                  </a:extLst>
                </a:gridCol>
                <a:gridCol w="1351398">
                  <a:extLst>
                    <a:ext uri="{9D8B030D-6E8A-4147-A177-3AD203B41FA5}">
                      <a16:colId xmlns:a16="http://schemas.microsoft.com/office/drawing/2014/main" val="937866744"/>
                    </a:ext>
                  </a:extLst>
                </a:gridCol>
              </a:tblGrid>
              <a:tr h="156243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 dirty="0">
                          <a:effectLst/>
                          <a:latin typeface="Arial" panose="020B0604020202020204" pitchFamily="34" charset="0"/>
                        </a:rPr>
                        <a:t>Work in Progress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9,430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6,352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7,974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7,074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6,133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58839"/>
                  </a:ext>
                </a:extLst>
              </a:tr>
              <a:tr h="156243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Raw Materials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26,891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17,300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13,445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17,145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14,038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673277"/>
                  </a:ext>
                </a:extLst>
              </a:tr>
              <a:tr h="293491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Progress Payments &amp; Other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22,481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17,224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19,134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17,696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13,909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22067"/>
                  </a:ext>
                </a:extLst>
              </a:tr>
              <a:tr h="156243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Other Current Assets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14,112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10,261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7,716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9,061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6,905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581057"/>
                  </a:ext>
                </a:extLst>
              </a:tr>
              <a:tr h="156243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Prepaid Expenses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706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1,281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525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479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335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36775"/>
                  </a:ext>
                </a:extLst>
              </a:tr>
              <a:tr h="293491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Miscellaneous Current Assets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13,406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8,980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7,191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8,582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6,569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34888"/>
                  </a:ext>
                </a:extLst>
              </a:tr>
              <a:tr h="156243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Total Current Assets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174,799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230,537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141,153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118,607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114,613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47413"/>
                  </a:ext>
                </a:extLst>
              </a:tr>
              <a:tr h="293491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Net Property, Plant &amp; Equipment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509,773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474,731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480,648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476,265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392,535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689930"/>
                  </a:ext>
                </a:extLst>
              </a:tr>
              <a:tr h="293491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Property, Plant &amp; Equipment - Gross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642,432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584,110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567,339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540,145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434,870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224686"/>
                  </a:ext>
                </a:extLst>
              </a:tr>
              <a:tr h="156243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Buildings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57,343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55,160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54,207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51,301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43,458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50949"/>
                  </a:ext>
                </a:extLst>
              </a:tr>
              <a:tr h="156243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Land &amp; Improvements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79,224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64,640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64,565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63,897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54,289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589511"/>
                  </a:ext>
                </a:extLst>
              </a:tr>
              <a:tr h="293491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Machinery &amp; Equipment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404,009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384,551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382,279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370,948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280,479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83125"/>
                  </a:ext>
                </a:extLst>
              </a:tr>
              <a:tr h="293491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Construction in Progress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72,065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38,478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27,834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29,832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36,159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491603"/>
                  </a:ext>
                </a:extLst>
              </a:tr>
              <a:tr h="156243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Leases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1,991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13,013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11,676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11,026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9,326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9296"/>
                  </a:ext>
                </a:extLst>
              </a:tr>
              <a:tr h="293491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Transportation Equipment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1,628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1,333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1,221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1,105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907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690081"/>
                  </a:ext>
                </a:extLst>
              </a:tr>
              <a:tr h="293491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Other Property, Plant &amp; Equipment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14,388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13,592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12,823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12,036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8,830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492472"/>
                  </a:ext>
                </a:extLst>
              </a:tr>
              <a:tr h="293491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Accumulated Depreciation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132,659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109,379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86,691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63,880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42,335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10167"/>
                  </a:ext>
                </a:extLst>
              </a:tr>
              <a:tr h="156243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Buildings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13,049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10,843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8,614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6,292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4,267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731530"/>
                  </a:ext>
                </a:extLst>
              </a:tr>
              <a:tr h="156243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Land &amp; Improvements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2,387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40561"/>
                  </a:ext>
                </a:extLst>
              </a:tr>
              <a:tr h="293491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Machinery &amp; Equipment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109,481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90,178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71,514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53,131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34,613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680416"/>
                  </a:ext>
                </a:extLst>
              </a:tr>
              <a:tr h="156243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Leases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374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223469"/>
                  </a:ext>
                </a:extLst>
              </a:tr>
              <a:tr h="156243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Other Assets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13,114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18,516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18,376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21,968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7,031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123722"/>
                  </a:ext>
                </a:extLst>
              </a:tr>
              <a:tr h="156243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Deferred Charges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209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957329"/>
                  </a:ext>
                </a:extLst>
              </a:tr>
              <a:tr h="293491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Tangible Other Assets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13,067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18,499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18,365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21,806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6,822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52266"/>
                  </a:ext>
                </a:extLst>
              </a:tr>
              <a:tr h="156243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Total Assets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841,865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865,276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806,023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784,051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571,505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666869"/>
                  </a:ext>
                </a:extLst>
              </a:tr>
              <a:tr h="293491">
                <a:tc>
                  <a:txBody>
                    <a:bodyPr/>
                    <a:lstStyle/>
                    <a:p>
                      <a:pPr rtl="0" fontAlgn="ctr"/>
                      <a:r>
                        <a:rPr lang="en-IN" sz="1400" b="0">
                          <a:effectLst/>
                          <a:latin typeface="Arial" panose="020B0604020202020204" pitchFamily="34" charset="0"/>
                        </a:rPr>
                        <a:t>Assets - Total - Growth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-2.71%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7.35%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2.80%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>
                          <a:solidFill>
                            <a:srgbClr val="45923D"/>
                          </a:solidFill>
                          <a:effectLst/>
                          <a:latin typeface="Arial" panose="020B0604020202020204" pitchFamily="34" charset="0"/>
                        </a:rPr>
                        <a:t>37.19%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dirty="0"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17176" marR="17176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32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52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F0610-8ACC-C4E6-7B6D-E65791880915}"/>
              </a:ext>
            </a:extLst>
          </p:cNvPr>
          <p:cNvSpPr txBox="1"/>
          <p:nvPr/>
        </p:nvSpPr>
        <p:spPr>
          <a:xfrm>
            <a:off x="270277" y="2915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Consolidated Cashflow Statement :-</a:t>
            </a:r>
            <a:endParaRPr lang="en-IN" sz="2000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3F3421-9397-2B82-144D-C10FCC7D3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1350"/>
              </p:ext>
            </p:extLst>
          </p:nvPr>
        </p:nvGraphicFramePr>
        <p:xfrm>
          <a:off x="419874" y="863600"/>
          <a:ext cx="11305401" cy="5787582"/>
        </p:xfrm>
        <a:graphic>
          <a:graphicData uri="http://schemas.openxmlformats.org/drawingml/2006/table">
            <a:tbl>
              <a:tblPr/>
              <a:tblGrid>
                <a:gridCol w="3259052">
                  <a:extLst>
                    <a:ext uri="{9D8B030D-6E8A-4147-A177-3AD203B41FA5}">
                      <a16:colId xmlns:a16="http://schemas.microsoft.com/office/drawing/2014/main" val="2030564271"/>
                    </a:ext>
                  </a:extLst>
                </a:gridCol>
                <a:gridCol w="1675552">
                  <a:extLst>
                    <a:ext uri="{9D8B030D-6E8A-4147-A177-3AD203B41FA5}">
                      <a16:colId xmlns:a16="http://schemas.microsoft.com/office/drawing/2014/main" val="261693229"/>
                    </a:ext>
                  </a:extLst>
                </a:gridCol>
                <a:gridCol w="1730797">
                  <a:extLst>
                    <a:ext uri="{9D8B030D-6E8A-4147-A177-3AD203B41FA5}">
                      <a16:colId xmlns:a16="http://schemas.microsoft.com/office/drawing/2014/main" val="982608049"/>
                    </a:ext>
                  </a:extLst>
                </a:gridCol>
                <a:gridCol w="2246352">
                  <a:extLst>
                    <a:ext uri="{9D8B030D-6E8A-4147-A177-3AD203B41FA5}">
                      <a16:colId xmlns:a16="http://schemas.microsoft.com/office/drawing/2014/main" val="1486946543"/>
                    </a:ext>
                  </a:extLst>
                </a:gridCol>
                <a:gridCol w="1196824">
                  <a:extLst>
                    <a:ext uri="{9D8B030D-6E8A-4147-A177-3AD203B41FA5}">
                      <a16:colId xmlns:a16="http://schemas.microsoft.com/office/drawing/2014/main" val="3631647412"/>
                    </a:ext>
                  </a:extLst>
                </a:gridCol>
                <a:gridCol w="1196824">
                  <a:extLst>
                    <a:ext uri="{9D8B030D-6E8A-4147-A177-3AD203B41FA5}">
                      <a16:colId xmlns:a16="http://schemas.microsoft.com/office/drawing/2014/main" val="91418224"/>
                    </a:ext>
                  </a:extLst>
                </a:gridCol>
              </a:tblGrid>
              <a:tr h="643303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CASH FLOW OF ULTRATECH CEMENT (in Rs. Cr.)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F0A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F0A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0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Mar-23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000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0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9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Mar-22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600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0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6006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0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Mar-21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A00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00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0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Mar-20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000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0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8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0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Mar-19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400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0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400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0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069884"/>
                  </a:ext>
                </a:extLst>
              </a:tr>
              <a:tr h="107218">
                <a:tc>
                  <a:txBody>
                    <a:bodyPr/>
                    <a:lstStyle/>
                    <a:p>
                      <a:pPr rtl="0" fontAlgn="t"/>
                      <a:endParaRPr lang="en-IN" sz="1400">
                        <a:effectLst/>
                      </a:endParaRPr>
                    </a:p>
                  </a:txBody>
                  <a:tcPr marL="6973" marR="6973" marT="0" marB="0">
                    <a:lnL w="7620" cap="flat" cmpd="sng" algn="ctr">
                      <a:solidFill>
                        <a:srgbClr val="800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0F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>
                        <a:effectLst/>
                      </a:endParaRPr>
                    </a:p>
                  </a:txBody>
                  <a:tcPr marL="6973" marR="6973" marT="0" marB="0" anchor="b">
                    <a:lnL w="7620" cap="flat" cmpd="sng" algn="ctr">
                      <a:solidFill>
                        <a:srgbClr val="6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0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0B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>
                        <a:effectLst/>
                      </a:endParaRPr>
                    </a:p>
                  </a:txBody>
                  <a:tcPr marL="6973" marR="6973" marT="0" marB="0" anchor="b">
                    <a:lnL w="7620" cap="flat" cmpd="sng" algn="ctr">
                      <a:solidFill>
                        <a:srgbClr val="200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0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0E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 dirty="0">
                        <a:effectLst/>
                      </a:endParaRPr>
                    </a:p>
                  </a:txBody>
                  <a:tcPr marL="6973" marR="6973" marT="0" marB="0" anchor="b">
                    <a:lnL w="7620" cap="flat" cmpd="sng" algn="ctr">
                      <a:solidFill>
                        <a:srgbClr val="A00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0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0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0F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>
                        <a:effectLst/>
                      </a:endParaRPr>
                    </a:p>
                  </a:txBody>
                  <a:tcPr marL="6973" marR="6973" marT="0" marB="0" anchor="b">
                    <a:lnL w="7620" cap="flat" cmpd="sng" algn="ctr">
                      <a:solidFill>
                        <a:srgbClr val="E00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0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0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0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>
                        <a:effectLst/>
                      </a:endParaRPr>
                    </a:p>
                  </a:txBody>
                  <a:tcPr marL="6973" marR="6973" marT="0" marB="0" anchor="b">
                    <a:lnL w="7620" cap="flat" cmpd="sng" algn="ctr">
                      <a:solidFill>
                        <a:srgbClr val="200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0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0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0F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970958"/>
                  </a:ext>
                </a:extLst>
              </a:tr>
              <a:tr h="107218">
                <a:tc>
                  <a:txBody>
                    <a:bodyPr/>
                    <a:lstStyle/>
                    <a:p>
                      <a:pPr rtl="0" fontAlgn="b"/>
                      <a:endParaRPr lang="en-IN" sz="1400">
                        <a:effectLst/>
                      </a:endParaRPr>
                    </a:p>
                  </a:txBody>
                  <a:tcPr marL="6973" marR="6973" marT="0" marB="0" anchor="b">
                    <a:lnL w="7620" cap="flat" cmpd="sng" algn="ctr">
                      <a:solidFill>
                        <a:srgbClr val="2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10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>
                        <a:effectLst/>
                      </a:endParaRPr>
                    </a:p>
                  </a:txBody>
                  <a:tcPr marL="6973" marR="6973" marT="0" marB="0" anchor="b">
                    <a:lnL w="7620" cap="flat" cmpd="sng" algn="ctr">
                      <a:solidFill>
                        <a:srgbClr val="2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1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>
                        <a:effectLst/>
                      </a:endParaRPr>
                    </a:p>
                  </a:txBody>
                  <a:tcPr marL="6973" marR="6973" marT="0" marB="0" anchor="b">
                    <a:lnL w="7620" cap="flat" cmpd="sng" algn="ctr">
                      <a:solidFill>
                        <a:srgbClr val="2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0F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1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>
                        <a:effectLst/>
                      </a:endParaRPr>
                    </a:p>
                  </a:txBody>
                  <a:tcPr marL="6973" marR="6973" marT="0" marB="0" anchor="b">
                    <a:lnL w="7620" cap="flat" cmpd="sng" algn="ctr">
                      <a:solidFill>
                        <a:srgbClr val="C00F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0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0F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1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>
                        <a:effectLst/>
                      </a:endParaRPr>
                    </a:p>
                  </a:txBody>
                  <a:tcPr marL="6973" marR="6973" marT="0" marB="0" anchor="b">
                    <a:lnL w="7620" cap="flat" cmpd="sng" algn="ctr">
                      <a:solidFill>
                        <a:srgbClr val="800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0F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0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1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400">
                        <a:effectLst/>
                      </a:endParaRPr>
                    </a:p>
                  </a:txBody>
                  <a:tcPr marL="6973" marR="6973" marT="0" marB="0" anchor="b">
                    <a:lnL w="7620" cap="flat" cmpd="sng" algn="ctr">
                      <a:solidFill>
                        <a:srgbClr val="C00F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0F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0F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1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22384"/>
                  </a:ext>
                </a:extLst>
              </a:tr>
              <a:tr h="857739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NET PROFIT/LOSS BEFORE EXTRAORDINARY ITEMS AND TAX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A010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1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0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1E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201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1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1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04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8,364.40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801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1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1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04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7,857.64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801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1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1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0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5,182.72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201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1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1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0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3,468.45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A01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1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1E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09625"/>
                  </a:ext>
                </a:extLst>
              </a:tr>
              <a:tr h="428869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>
                          <a:effectLst/>
                        </a:rPr>
                        <a:t>Net CashFlow From Operating Activities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A01E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04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E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0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8004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04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04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0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9,283.24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4004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0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04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0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12,502.95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C00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0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06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8,972.43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200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1E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04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2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5,956.11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E01E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1E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1E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2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650382"/>
                  </a:ext>
                </a:extLst>
              </a:tr>
              <a:tr h="428869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>
                          <a:effectLst/>
                        </a:rPr>
                        <a:t>Net Cash Used In Investing Activities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600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0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0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2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E00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0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0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2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2,257.01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800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0D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2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-8,859.00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8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2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2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-4,192.42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202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2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2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2F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1,113.82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A02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2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2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2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16135"/>
                  </a:ext>
                </a:extLst>
              </a:tr>
              <a:tr h="428869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>
                          <a:effectLst/>
                        </a:rPr>
                        <a:t>Net Cash Used From Financing Activities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A02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2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2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3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402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2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2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3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-12,497.93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402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2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2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3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-4,356.47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A02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2F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2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32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-5,075.88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002F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2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2F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3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-6,757.24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A02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2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2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32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165813"/>
                  </a:ext>
                </a:extLst>
              </a:tr>
              <a:tr h="428869">
                <a:tc>
                  <a:txBody>
                    <a:bodyPr/>
                    <a:lstStyle/>
                    <a:p>
                      <a:pPr rtl="0" fontAlgn="t"/>
                      <a:r>
                        <a:rPr lang="en-IN" sz="1400">
                          <a:effectLst/>
                        </a:rPr>
                        <a:t>Foreign Exchange Gains / Losses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C03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3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3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3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203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3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3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3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-0.47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A03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32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38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40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0.33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4032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3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32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3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0.47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203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32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33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3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4032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32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32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3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71913"/>
                  </a:ext>
                </a:extLst>
              </a:tr>
              <a:tr h="643303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>
                          <a:effectLst/>
                        </a:rPr>
                        <a:t>Adjustments On Amalgamation Merger Demerger Others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C03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3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3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4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403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40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3C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4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6040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3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40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4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603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3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3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603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3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3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1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50.91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603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3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3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B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728957"/>
                  </a:ext>
                </a:extLst>
              </a:tr>
              <a:tr h="643303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NET INC/DEC IN CASH AND CASH EQUIVALENTS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404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4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4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B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804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4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4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BC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-958.15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804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47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C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-712.19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C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1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0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C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-295.4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201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B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11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C6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364.05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30B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B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B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C6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208017"/>
                  </a:ext>
                </a:extLst>
              </a:tr>
              <a:tr h="428869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>
                          <a:effectLst/>
                        </a:rPr>
                        <a:t>Cash And Cash Equivalents Begin of Year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70B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BC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B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C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10BC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C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BC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C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177.21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F0C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C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C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C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147.23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F0C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C6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C0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C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442.63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10C6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C6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C6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D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77.19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D0C6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C6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C6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D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62477"/>
                  </a:ext>
                </a:extLst>
              </a:tr>
              <a:tr h="428869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>
                          <a:effectLst/>
                        </a:rPr>
                        <a:t>Cash And Cash Equivalents End Of Year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70C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C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0C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B0C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C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C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B0C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-780.94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B0C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C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C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B0C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-564.96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F0C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D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C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F0CF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147.23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10D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D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D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10D7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400" b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441.24</a:t>
                      </a:r>
                    </a:p>
                  </a:txBody>
                  <a:tcPr marL="6973" marR="6973" marT="0" marB="0">
                    <a:lnL w="7620" cap="flat" cmpd="sng" algn="ctr">
                      <a:solidFill>
                        <a:srgbClr val="70D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D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D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70D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51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39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F0610-8ACC-C4E6-7B6D-E65791880915}"/>
              </a:ext>
            </a:extLst>
          </p:cNvPr>
          <p:cNvSpPr txBox="1"/>
          <p:nvPr/>
        </p:nvSpPr>
        <p:spPr>
          <a:xfrm>
            <a:off x="270277" y="2915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Ratio Analysis :-</a:t>
            </a:r>
            <a:endParaRPr lang="en-IN" sz="2000" b="1" u="sn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7538D6-BCE8-DB15-3AED-EED0D9C11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7565"/>
              </p:ext>
            </p:extLst>
          </p:nvPr>
        </p:nvGraphicFramePr>
        <p:xfrm>
          <a:off x="457199" y="1041399"/>
          <a:ext cx="9839324" cy="4911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2696">
                  <a:extLst>
                    <a:ext uri="{9D8B030D-6E8A-4147-A177-3AD203B41FA5}">
                      <a16:colId xmlns:a16="http://schemas.microsoft.com/office/drawing/2014/main" val="3017067958"/>
                    </a:ext>
                  </a:extLst>
                </a:gridCol>
                <a:gridCol w="1249438">
                  <a:extLst>
                    <a:ext uri="{9D8B030D-6E8A-4147-A177-3AD203B41FA5}">
                      <a16:colId xmlns:a16="http://schemas.microsoft.com/office/drawing/2014/main" val="3436502996"/>
                    </a:ext>
                  </a:extLst>
                </a:gridCol>
                <a:gridCol w="1249438">
                  <a:extLst>
                    <a:ext uri="{9D8B030D-6E8A-4147-A177-3AD203B41FA5}">
                      <a16:colId xmlns:a16="http://schemas.microsoft.com/office/drawing/2014/main" val="396405748"/>
                    </a:ext>
                  </a:extLst>
                </a:gridCol>
                <a:gridCol w="1249438">
                  <a:extLst>
                    <a:ext uri="{9D8B030D-6E8A-4147-A177-3AD203B41FA5}">
                      <a16:colId xmlns:a16="http://schemas.microsoft.com/office/drawing/2014/main" val="3286152589"/>
                    </a:ext>
                  </a:extLst>
                </a:gridCol>
                <a:gridCol w="1249438">
                  <a:extLst>
                    <a:ext uri="{9D8B030D-6E8A-4147-A177-3AD203B41FA5}">
                      <a16:colId xmlns:a16="http://schemas.microsoft.com/office/drawing/2014/main" val="3662668772"/>
                    </a:ext>
                  </a:extLst>
                </a:gridCol>
                <a:gridCol w="1249438">
                  <a:extLst>
                    <a:ext uri="{9D8B030D-6E8A-4147-A177-3AD203B41FA5}">
                      <a16:colId xmlns:a16="http://schemas.microsoft.com/office/drawing/2014/main" val="1366055865"/>
                    </a:ext>
                  </a:extLst>
                </a:gridCol>
                <a:gridCol w="1249438">
                  <a:extLst>
                    <a:ext uri="{9D8B030D-6E8A-4147-A177-3AD203B41FA5}">
                      <a16:colId xmlns:a16="http://schemas.microsoft.com/office/drawing/2014/main" val="624387242"/>
                    </a:ext>
                  </a:extLst>
                </a:gridCol>
              </a:tblGrid>
              <a:tr h="441102">
                <a:tc>
                  <a:txBody>
                    <a:bodyPr/>
                    <a:lstStyle/>
                    <a:p>
                      <a:pPr algn="r" fontAlgn="ctr"/>
                      <a:r>
                        <a:rPr lang="en-IN" sz="2800" u="none" strike="noStrike" dirty="0">
                          <a:effectLst/>
                        </a:rPr>
                        <a:t> 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19-Mar</a:t>
                      </a:r>
                      <a:endParaRPr lang="en-IN" sz="1800" b="0" i="0" u="none" strike="noStrike" dirty="0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20-Mar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21-Mar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22-Mar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23-Mar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24-Mar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3079137"/>
                  </a:ext>
                </a:extLst>
              </a:tr>
              <a:tr h="2980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Debtor Days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21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21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17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19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20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19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0908172"/>
                  </a:ext>
                </a:extLst>
              </a:tr>
              <a:tr h="5960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Inventory Days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242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207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204</a:t>
                      </a:r>
                      <a:endParaRPr lang="en-IN" sz="1800" b="0" i="0" u="none" strike="noStrike" dirty="0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180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220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201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39280020"/>
                  </a:ext>
                </a:extLst>
              </a:tr>
              <a:tr h="5960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Days Payable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173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162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162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205</a:t>
                      </a:r>
                      <a:endParaRPr lang="en-IN" sz="1800" b="0" i="0" u="none" strike="noStrike" dirty="0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228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284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8028966"/>
                  </a:ext>
                </a:extLst>
              </a:tr>
              <a:tr h="11921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Cash Conversion Cycle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90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66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59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-5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12</a:t>
                      </a:r>
                      <a:endParaRPr lang="en-IN" sz="1800" b="0" i="0" u="none" strike="noStrike" dirty="0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-63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3234249"/>
                  </a:ext>
                </a:extLst>
              </a:tr>
              <a:tr h="11921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Working Capital Days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-26</a:t>
                      </a:r>
                      <a:endParaRPr lang="en-IN" sz="1800" b="0" i="0" u="none" strike="noStrike" dirty="0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-5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-1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-22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-4</a:t>
                      </a:r>
                      <a:endParaRPr lang="en-IN" sz="1800" b="0" i="0" u="none" strike="noStrike" dirty="0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19</a:t>
                      </a:r>
                      <a:endParaRPr lang="en-IN" sz="1800" b="0" i="0" u="none" strike="noStrike" dirty="0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5046211"/>
                  </a:ext>
                </a:extLst>
              </a:tr>
              <a:tr h="5960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800" u="none" strike="noStrike">
                          <a:effectLst/>
                        </a:rPr>
                        <a:t>ROCE %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13%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11%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12%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16%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15%</a:t>
                      </a:r>
                      <a:endParaRPr lang="en-IN" sz="1800" b="0" i="0" u="none" strike="noStrike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13%</a:t>
                      </a:r>
                      <a:endParaRPr lang="en-IN" sz="1800" b="0" i="0" u="none" strike="noStrike" dirty="0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8953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26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F0610-8ACC-C4E6-7B6D-E65791880915}"/>
              </a:ext>
            </a:extLst>
          </p:cNvPr>
          <p:cNvSpPr txBox="1"/>
          <p:nvPr/>
        </p:nvSpPr>
        <p:spPr>
          <a:xfrm>
            <a:off x="270277" y="2915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Trend in EBITDA Margin :-</a:t>
            </a:r>
            <a:endParaRPr lang="en-IN" sz="2000" b="1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76AEAB-3684-6EC8-8733-EA3E6D873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44061"/>
              </p:ext>
            </p:extLst>
          </p:nvPr>
        </p:nvGraphicFramePr>
        <p:xfrm>
          <a:off x="356235" y="1295559"/>
          <a:ext cx="9921239" cy="2132805"/>
        </p:xfrm>
        <a:graphic>
          <a:graphicData uri="http://schemas.openxmlformats.org/drawingml/2006/table">
            <a:tbl>
              <a:tblPr/>
              <a:tblGrid>
                <a:gridCol w="1971107">
                  <a:extLst>
                    <a:ext uri="{9D8B030D-6E8A-4147-A177-3AD203B41FA5}">
                      <a16:colId xmlns:a16="http://schemas.microsoft.com/office/drawing/2014/main" val="1261515573"/>
                    </a:ext>
                  </a:extLst>
                </a:gridCol>
                <a:gridCol w="2907383">
                  <a:extLst>
                    <a:ext uri="{9D8B030D-6E8A-4147-A177-3AD203B41FA5}">
                      <a16:colId xmlns:a16="http://schemas.microsoft.com/office/drawing/2014/main" val="4099886640"/>
                    </a:ext>
                  </a:extLst>
                </a:gridCol>
                <a:gridCol w="1494756">
                  <a:extLst>
                    <a:ext uri="{9D8B030D-6E8A-4147-A177-3AD203B41FA5}">
                      <a16:colId xmlns:a16="http://schemas.microsoft.com/office/drawing/2014/main" val="3799042164"/>
                    </a:ext>
                  </a:extLst>
                </a:gridCol>
                <a:gridCol w="1544034">
                  <a:extLst>
                    <a:ext uri="{9D8B030D-6E8A-4147-A177-3AD203B41FA5}">
                      <a16:colId xmlns:a16="http://schemas.microsoft.com/office/drawing/2014/main" val="4067631012"/>
                    </a:ext>
                  </a:extLst>
                </a:gridCol>
                <a:gridCol w="2003959">
                  <a:extLst>
                    <a:ext uri="{9D8B030D-6E8A-4147-A177-3AD203B41FA5}">
                      <a16:colId xmlns:a16="http://schemas.microsoft.com/office/drawing/2014/main" val="675561052"/>
                    </a:ext>
                  </a:extLst>
                </a:gridCol>
              </a:tblGrid>
              <a:tr h="426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Period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806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6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8060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6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1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Mar-20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A06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65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A06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72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1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Mar-21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0065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62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65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73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1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Mar-22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8062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6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62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7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1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Mar-23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406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6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6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4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404223"/>
                  </a:ext>
                </a:extLst>
              </a:tr>
              <a:tr h="426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EBITDA Margin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406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72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6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4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0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23.33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C072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73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72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4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0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26.92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2073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7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73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5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0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22.86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407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4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7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0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17.58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B04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4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4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5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86870"/>
                  </a:ext>
                </a:extLst>
              </a:tr>
              <a:tr h="426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Change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304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4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4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57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0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26.12%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104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5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4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5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0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15.41%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D05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5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5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0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-15.10%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5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5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5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0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-23.09%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705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5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5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69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470838"/>
                  </a:ext>
                </a:extLst>
              </a:tr>
              <a:tr h="426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Price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D057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5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57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66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0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3244.85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705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5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52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6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0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6737.95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F05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5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5A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25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0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6602.3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B05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69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5C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3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0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7622.15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9069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69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69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6D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069244"/>
                  </a:ext>
                </a:extLst>
              </a:tr>
              <a:tr h="426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600" b="1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Price Change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3066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6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66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066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0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-18.85%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B06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25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6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B06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0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107.65%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B025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3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25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B025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0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-2.01%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103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6D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3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1034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0" dirty="0">
                          <a:solidFill>
                            <a:srgbClr val="212529"/>
                          </a:solidFill>
                          <a:effectLst/>
                          <a:latin typeface="Quattrocento Sans" panose="020F0502020204030204" pitchFamily="34" charset="0"/>
                        </a:rPr>
                        <a:t>15.45%</a:t>
                      </a:r>
                    </a:p>
                  </a:txBody>
                  <a:tcPr marL="22860" marR="22860" marT="0" marB="0">
                    <a:lnL w="7620" cap="flat" cmpd="sng" algn="ctr">
                      <a:solidFill>
                        <a:srgbClr val="B06D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6D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6D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B06D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8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22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F0610-8ACC-C4E6-7B6D-E65791880915}"/>
              </a:ext>
            </a:extLst>
          </p:cNvPr>
          <p:cNvSpPr txBox="1"/>
          <p:nvPr/>
        </p:nvSpPr>
        <p:spPr>
          <a:xfrm>
            <a:off x="270277" y="2915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Trend in EBITDA Margin :-</a:t>
            </a:r>
            <a:endParaRPr lang="en-IN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2B326-AECF-9BD0-27BB-9B152633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40" y="1133320"/>
            <a:ext cx="9070010" cy="41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8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F0610-8ACC-C4E6-7B6D-E65791880915}"/>
              </a:ext>
            </a:extLst>
          </p:cNvPr>
          <p:cNvSpPr txBox="1"/>
          <p:nvPr/>
        </p:nvSpPr>
        <p:spPr>
          <a:xfrm>
            <a:off x="298852" y="2915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sng" strike="noStrike" baseline="0" dirty="0">
                <a:latin typeface="Calibri,Bold"/>
              </a:rPr>
              <a:t>Standalone Statement of Profit and Loss</a:t>
            </a:r>
            <a:r>
              <a:rPr lang="en-US" sz="2000" b="1" u="sng" dirty="0"/>
              <a:t>:-</a:t>
            </a:r>
            <a:endParaRPr lang="en-IN" sz="2000" b="1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4C3615-8075-C00D-7CDB-58477CA13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76178"/>
              </p:ext>
            </p:extLst>
          </p:nvPr>
        </p:nvGraphicFramePr>
        <p:xfrm>
          <a:off x="407988" y="825500"/>
          <a:ext cx="11336338" cy="5996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2394">
                  <a:extLst>
                    <a:ext uri="{9D8B030D-6E8A-4147-A177-3AD203B41FA5}">
                      <a16:colId xmlns:a16="http://schemas.microsoft.com/office/drawing/2014/main" val="1283441208"/>
                    </a:ext>
                  </a:extLst>
                </a:gridCol>
                <a:gridCol w="1560986">
                  <a:extLst>
                    <a:ext uri="{9D8B030D-6E8A-4147-A177-3AD203B41FA5}">
                      <a16:colId xmlns:a16="http://schemas.microsoft.com/office/drawing/2014/main" val="1942842286"/>
                    </a:ext>
                  </a:extLst>
                </a:gridCol>
                <a:gridCol w="1560986">
                  <a:extLst>
                    <a:ext uri="{9D8B030D-6E8A-4147-A177-3AD203B41FA5}">
                      <a16:colId xmlns:a16="http://schemas.microsoft.com/office/drawing/2014/main" val="2250832241"/>
                    </a:ext>
                  </a:extLst>
                </a:gridCol>
                <a:gridCol w="1560986">
                  <a:extLst>
                    <a:ext uri="{9D8B030D-6E8A-4147-A177-3AD203B41FA5}">
                      <a16:colId xmlns:a16="http://schemas.microsoft.com/office/drawing/2014/main" val="3878826773"/>
                    </a:ext>
                  </a:extLst>
                </a:gridCol>
                <a:gridCol w="1560986">
                  <a:extLst>
                    <a:ext uri="{9D8B030D-6E8A-4147-A177-3AD203B41FA5}">
                      <a16:colId xmlns:a16="http://schemas.microsoft.com/office/drawing/2014/main" val="613784479"/>
                    </a:ext>
                  </a:extLst>
                </a:gridCol>
              </a:tblGrid>
              <a:tr h="382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u="none" strike="noStrike" dirty="0">
                          <a:effectLst/>
                        </a:rPr>
                        <a:t>PROFIT &amp; LOSS ACCOUNT OF ULTRATECH CEMENT (in Rs. Cr.)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u="none" strike="noStrike" dirty="0">
                          <a:effectLst/>
                        </a:rPr>
                        <a:t>20-Mar</a:t>
                      </a:r>
                      <a:endParaRPr lang="en-IN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u="none" strike="noStrike" dirty="0">
                          <a:effectLst/>
                        </a:rPr>
                        <a:t>21-Mar</a:t>
                      </a:r>
                      <a:endParaRPr lang="en-IN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u="none" strike="noStrike" dirty="0">
                          <a:effectLst/>
                        </a:rPr>
                        <a:t>22-Mar</a:t>
                      </a:r>
                      <a:endParaRPr lang="en-IN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u="none" strike="noStrike" dirty="0">
                          <a:effectLst/>
                        </a:rPr>
                        <a:t>23-Mar</a:t>
                      </a:r>
                      <a:endParaRPr lang="en-IN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619375995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2" marR="6172" marT="61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2" marR="6172" marT="6172" marB="0" anchor="b"/>
                </a:tc>
                <a:extLst>
                  <a:ext uri="{0D108BD9-81ED-4DB2-BD59-A6C34878D82A}">
                    <a16:rowId xmlns:a16="http://schemas.microsoft.com/office/drawing/2014/main" val="2157336542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effectLst/>
                        </a:rPr>
                        <a:t>INCOME</a:t>
                      </a:r>
                      <a:endParaRPr lang="en-IN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799209304"/>
                  </a:ext>
                </a:extLst>
              </a:tr>
              <a:tr h="38272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REVENUE FROM OPERATIONS [GROSS]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 dirty="0">
                          <a:effectLst/>
                        </a:rPr>
                        <a:t>40,033.25</a:t>
                      </a:r>
                      <a:endParaRPr lang="en-IN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42,677.00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49,729.38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61,326.50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2339592820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Less: Excise/Sevice Tax/Other Levies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2620223966"/>
                  </a:ext>
                </a:extLst>
              </a:tr>
              <a:tr h="38272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REVENUE FROM OPERATIONS [NET]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40,033.25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42,677.00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49,729.38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61,326.50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372231769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TOTAL OPERATING REVENUES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40,649.17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43,188.34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50,663.49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61,326.50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3238952025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Other Income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726.58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788.68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 dirty="0">
                          <a:effectLst/>
                        </a:rPr>
                        <a:t>611.8</a:t>
                      </a:r>
                      <a:endParaRPr lang="en-IN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689.43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3820883988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TOTAL REVENUE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41,375.75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43,977.02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51,275.29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62,015.93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1736653145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effectLst/>
                        </a:rPr>
                        <a:t>EXPENSES</a:t>
                      </a:r>
                      <a:endParaRPr lang="en-IN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395486258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Cost Of Materials Consumed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4,960.81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5,174.94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6,459.77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8,504.13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2792171772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Purchase Of Stock-In Trade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2,262.78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1,936.70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 dirty="0">
                          <a:effectLst/>
                        </a:rPr>
                        <a:t>2,458.19</a:t>
                      </a:r>
                      <a:endParaRPr lang="en-IN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3,020.70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544828278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Operating And Direct Expenses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31505882"/>
                  </a:ext>
                </a:extLst>
              </a:tr>
              <a:tr h="38272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Changes In Inventories Of FG,WIP And Stock-In Trade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-362.74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426.44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-358.37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 dirty="0">
                          <a:effectLst/>
                        </a:rPr>
                        <a:t>-490.37</a:t>
                      </a:r>
                      <a:endParaRPr lang="en-IN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2910736823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Employee Benefit Expenses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2,336.17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2,181.99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2,359.08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2,561.60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2341100534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Finance Costs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1,704.22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1,259.08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 dirty="0">
                          <a:effectLst/>
                        </a:rPr>
                        <a:t>798.37</a:t>
                      </a:r>
                      <a:endParaRPr lang="en-IN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 dirty="0">
                          <a:effectLst/>
                        </a:rPr>
                        <a:t>755</a:t>
                      </a:r>
                      <a:endParaRPr lang="en-IN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2682610515"/>
                  </a:ext>
                </a:extLst>
              </a:tr>
              <a:tr h="38272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Depreciation And Amortisation Expenses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2,454.90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2,434.35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2,456.76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 dirty="0">
                          <a:effectLst/>
                        </a:rPr>
                        <a:t>2,619.24</a:t>
                      </a:r>
                      <a:endParaRPr lang="en-IN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2845643075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Other Expenses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22,814.15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22,526.86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28,808.40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 dirty="0">
                          <a:effectLst/>
                        </a:rPr>
                        <a:t>37,799.26</a:t>
                      </a:r>
                      <a:endParaRPr lang="en-IN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2731004554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TOTAL EXPENSES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36,155.99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35,916.95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42,982.20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54,769.56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476787415"/>
                  </a:ext>
                </a:extLst>
              </a:tr>
              <a:tr h="5700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PROFIT/LOSS BEFORE EXCEPTIONAL, EXTRAORDINARY ITEMS AND TAX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5,219.76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8,060.07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8,293.09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 dirty="0">
                          <a:effectLst/>
                        </a:rPr>
                        <a:t>7,246.37</a:t>
                      </a:r>
                      <a:endParaRPr lang="en-IN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2320613021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Exceptional Items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-164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 dirty="0"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3093407735"/>
                  </a:ext>
                </a:extLst>
              </a:tr>
              <a:tr h="20357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PROFIT/LOSS BEFORE TAX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5,219.76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7,896.07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8,293.09</a:t>
                      </a:r>
                      <a:endParaRPr lang="en-IN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 dirty="0">
                          <a:effectLst/>
                        </a:rPr>
                        <a:t>7,246.37</a:t>
                      </a:r>
                      <a:endParaRPr lang="en-IN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151649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76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F0610-8ACC-C4E6-7B6D-E65791880915}"/>
              </a:ext>
            </a:extLst>
          </p:cNvPr>
          <p:cNvSpPr txBox="1"/>
          <p:nvPr/>
        </p:nvSpPr>
        <p:spPr>
          <a:xfrm>
            <a:off x="298852" y="2915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sng" strike="noStrike" baseline="0" dirty="0">
                <a:latin typeface="Calibri,Bold"/>
              </a:rPr>
              <a:t>Standalone Statement of Profit and Loss</a:t>
            </a:r>
            <a:r>
              <a:rPr lang="en-US" sz="2000" b="1" u="sng" dirty="0"/>
              <a:t>:-</a:t>
            </a:r>
            <a:endParaRPr lang="en-IN" sz="2000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66549F-1189-9A97-D12A-6CB080540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31251"/>
              </p:ext>
            </p:extLst>
          </p:nvPr>
        </p:nvGraphicFramePr>
        <p:xfrm>
          <a:off x="409574" y="825500"/>
          <a:ext cx="11096626" cy="5738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4714">
                  <a:extLst>
                    <a:ext uri="{9D8B030D-6E8A-4147-A177-3AD203B41FA5}">
                      <a16:colId xmlns:a16="http://schemas.microsoft.com/office/drawing/2014/main" val="687421396"/>
                    </a:ext>
                  </a:extLst>
                </a:gridCol>
                <a:gridCol w="1527978">
                  <a:extLst>
                    <a:ext uri="{9D8B030D-6E8A-4147-A177-3AD203B41FA5}">
                      <a16:colId xmlns:a16="http://schemas.microsoft.com/office/drawing/2014/main" val="3141333628"/>
                    </a:ext>
                  </a:extLst>
                </a:gridCol>
                <a:gridCol w="1527978">
                  <a:extLst>
                    <a:ext uri="{9D8B030D-6E8A-4147-A177-3AD203B41FA5}">
                      <a16:colId xmlns:a16="http://schemas.microsoft.com/office/drawing/2014/main" val="2163275842"/>
                    </a:ext>
                  </a:extLst>
                </a:gridCol>
                <a:gridCol w="1527978">
                  <a:extLst>
                    <a:ext uri="{9D8B030D-6E8A-4147-A177-3AD203B41FA5}">
                      <a16:colId xmlns:a16="http://schemas.microsoft.com/office/drawing/2014/main" val="1400489956"/>
                    </a:ext>
                  </a:extLst>
                </a:gridCol>
                <a:gridCol w="1527978">
                  <a:extLst>
                    <a:ext uri="{9D8B030D-6E8A-4147-A177-3AD203B41FA5}">
                      <a16:colId xmlns:a16="http://schemas.microsoft.com/office/drawing/2014/main" val="340728454"/>
                    </a:ext>
                  </a:extLst>
                </a:gridCol>
              </a:tblGrid>
              <a:tr h="35833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effectLst/>
                        </a:rPr>
                        <a:t>TAX EXPENSES-CONTINUED OPERATIONS</a:t>
                      </a:r>
                      <a:endParaRPr lang="en-IN" sz="12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u="none" strike="noStrike" dirty="0">
                          <a:effectLst/>
                        </a:rPr>
                        <a:t>20-Mar</a:t>
                      </a:r>
                      <a:endParaRPr lang="en-IN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u="none" strike="noStrike" dirty="0">
                          <a:effectLst/>
                        </a:rPr>
                        <a:t>21-Mar</a:t>
                      </a:r>
                      <a:endParaRPr lang="en-IN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u="none" strike="noStrike" dirty="0">
                          <a:effectLst/>
                        </a:rPr>
                        <a:t>22-Mar</a:t>
                      </a:r>
                      <a:endParaRPr lang="en-IN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u="none" strike="noStrike" dirty="0">
                          <a:effectLst/>
                        </a:rPr>
                        <a:t>23-Mar</a:t>
                      </a:r>
                      <a:endParaRPr lang="en-IN" sz="14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72" marR="6172" marT="6172" marB="0"/>
                </a:tc>
                <a:extLst>
                  <a:ext uri="{0D108BD9-81ED-4DB2-BD59-A6C34878D82A}">
                    <a16:rowId xmlns:a16="http://schemas.microsoft.com/office/drawing/2014/main" val="2056091808"/>
                  </a:ext>
                </a:extLst>
              </a:tr>
              <a:tr h="19060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Current Tax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915.38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1,415.05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1,518.68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2,329.49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3369685628"/>
                  </a:ext>
                </a:extLst>
              </a:tr>
              <a:tr h="19060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Less: MAT Credit Entitlement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1460318865"/>
                  </a:ext>
                </a:extLst>
              </a:tr>
              <a:tr h="19060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Deferred Tax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-1,154.41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1,138.95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13.02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1889254934"/>
                  </a:ext>
                </a:extLst>
              </a:tr>
              <a:tr h="19060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Tax For Earlier Years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3.25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-305.15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3697177409"/>
                  </a:ext>
                </a:extLst>
              </a:tr>
              <a:tr h="19060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TOTAL TAX EXPENSES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-235.78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2,554.00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1,226.55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2,329.49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3568690021"/>
                  </a:ext>
                </a:extLst>
              </a:tr>
              <a:tr h="3583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PROFIT/LOSS AFTER TAX AND BEFORE EXTRAORDINARY ITEMS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5,455.54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5,342.07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7,066.54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4,916.88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914646822"/>
                  </a:ext>
                </a:extLst>
              </a:tr>
              <a:tr h="3583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PROFIT/LOSS FROM CONTINUING OPERATIONS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 dirty="0">
                          <a:effectLst/>
                        </a:rPr>
                        <a:t>5,455.54</a:t>
                      </a:r>
                      <a:endParaRPr lang="en-IN" sz="12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5,342.07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7,066.54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4,916.88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2246693117"/>
                  </a:ext>
                </a:extLst>
              </a:tr>
              <a:tr h="19060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PROFIT/LOSS FOR THE PERIOD</a:t>
                      </a:r>
                      <a:endParaRPr lang="en-US" sz="12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5,455.54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5,342.07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7,066.54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4,916.88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1051887517"/>
                  </a:ext>
                </a:extLst>
              </a:tr>
              <a:tr h="19060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OTHER ADDITIONAL INFORMATION</a:t>
                      </a:r>
                      <a:endParaRPr lang="en-IN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492917678"/>
                  </a:ext>
                </a:extLst>
              </a:tr>
              <a:tr h="16572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effectLst/>
                        </a:rPr>
                        <a:t>EARNINGS PER SHARE</a:t>
                      </a:r>
                      <a:endParaRPr lang="en-IN" sz="12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4292975085"/>
                  </a:ext>
                </a:extLst>
              </a:tr>
              <a:tr h="19060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Basic EPS (Rs.)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 dirty="0">
                          <a:effectLst/>
                        </a:rPr>
                        <a:t>189.15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185.2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245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170.53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1247956359"/>
                  </a:ext>
                </a:extLst>
              </a:tr>
              <a:tr h="19060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Diluted EPS (Rs.)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189.1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185.13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244.9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170.44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1009022120"/>
                  </a:ext>
                </a:extLst>
              </a:tr>
              <a:tr h="70903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effectLst/>
                        </a:rPr>
                        <a:t>VALUE OF IMPORTED AND INDIGENIOUS RAW MATERIALS STORES, SPARES AND LOOSE TOOLS</a:t>
                      </a:r>
                      <a:endParaRPr lang="en-US" sz="12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2472457840"/>
                  </a:ext>
                </a:extLst>
              </a:tr>
              <a:tr h="19060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Imported Raw Materials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872971508"/>
                  </a:ext>
                </a:extLst>
              </a:tr>
              <a:tr h="19060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Indigenous Raw Materials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2717324688"/>
                  </a:ext>
                </a:extLst>
              </a:tr>
              <a:tr h="35833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STORES, SPARES AND LOOSE TOOLS</a:t>
                      </a:r>
                      <a:endParaRPr lang="en-US" sz="12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1909459246"/>
                  </a:ext>
                </a:extLst>
              </a:tr>
              <a:tr h="19060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Imported Stores And Spares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3760122027"/>
                  </a:ext>
                </a:extLst>
              </a:tr>
              <a:tr h="19060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Indigenous Stores And Spares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855461730"/>
                  </a:ext>
                </a:extLst>
              </a:tr>
              <a:tr h="35833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1" u="none" strike="noStrike" dirty="0">
                          <a:effectLst/>
                        </a:rPr>
                        <a:t>DIVIDEND AND DIVIDEND PERCENTAGE</a:t>
                      </a:r>
                      <a:endParaRPr lang="en-IN" sz="12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2246543242"/>
                  </a:ext>
                </a:extLst>
              </a:tr>
              <a:tr h="19060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Equity Share Dividend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380.56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374.95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 dirty="0">
                          <a:effectLst/>
                        </a:rPr>
                        <a:t>1,067.03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3058263905"/>
                  </a:ext>
                </a:extLst>
              </a:tr>
              <a:tr h="19060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Tax On Dividend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274473512"/>
                  </a:ext>
                </a:extLst>
              </a:tr>
              <a:tr h="190602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effectLst/>
                        </a:rPr>
                        <a:t>Equity Dividend Rate (%)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130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370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>
                          <a:effectLst/>
                        </a:rPr>
                        <a:t>380</a:t>
                      </a:r>
                      <a:endParaRPr lang="en-IN" sz="12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79" marR="5779" marT="5779" marB="0"/>
                </a:tc>
                <a:extLst>
                  <a:ext uri="{0D108BD9-81ED-4DB2-BD59-A6C34878D82A}">
                    <a16:rowId xmlns:a16="http://schemas.microsoft.com/office/drawing/2014/main" val="3072955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947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F0610-8ACC-C4E6-7B6D-E65791880915}"/>
              </a:ext>
            </a:extLst>
          </p:cNvPr>
          <p:cNvSpPr txBox="1"/>
          <p:nvPr/>
        </p:nvSpPr>
        <p:spPr>
          <a:xfrm>
            <a:off x="298852" y="2915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sng" strike="noStrike" baseline="0" dirty="0">
                <a:latin typeface="Calibri,Bold"/>
              </a:rPr>
              <a:t>Stocks CAGR of Ultratech Cement </a:t>
            </a:r>
            <a:r>
              <a:rPr lang="en-US" sz="2000" b="1" u="sng" dirty="0"/>
              <a:t>:-</a:t>
            </a:r>
            <a:endParaRPr lang="en-IN" sz="2000" b="1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0D926B-D9FE-5418-DC05-1A70E5E04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86178"/>
              </p:ext>
            </p:extLst>
          </p:nvPr>
        </p:nvGraphicFramePr>
        <p:xfrm>
          <a:off x="481964" y="924719"/>
          <a:ext cx="3594735" cy="2151855"/>
        </p:xfrm>
        <a:graphic>
          <a:graphicData uri="http://schemas.openxmlformats.org/drawingml/2006/table">
            <a:tbl>
              <a:tblPr/>
              <a:tblGrid>
                <a:gridCol w="1564375">
                  <a:extLst>
                    <a:ext uri="{9D8B030D-6E8A-4147-A177-3AD203B41FA5}">
                      <a16:colId xmlns:a16="http://schemas.microsoft.com/office/drawing/2014/main" val="2705701692"/>
                    </a:ext>
                  </a:extLst>
                </a:gridCol>
                <a:gridCol w="2030360">
                  <a:extLst>
                    <a:ext uri="{9D8B030D-6E8A-4147-A177-3AD203B41FA5}">
                      <a16:colId xmlns:a16="http://schemas.microsoft.com/office/drawing/2014/main" val="968953243"/>
                    </a:ext>
                  </a:extLst>
                </a:gridCol>
              </a:tblGrid>
              <a:tr h="430371">
                <a:tc gridSpan="2">
                  <a:txBody>
                    <a:bodyPr/>
                    <a:lstStyle/>
                    <a:p>
                      <a:pPr rtl="0" fontAlgn="ctr"/>
                      <a:r>
                        <a:rPr lang="en-IN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Stock Price CAGR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20B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B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B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B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51636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rtl="0" fontAlgn="ctr"/>
                      <a:r>
                        <a:rPr lang="en-IN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10 Years: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20B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EB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B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D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10EB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EB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EB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D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171502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rtl="0" fontAlgn="ctr"/>
                      <a:r>
                        <a:rPr lang="en-IN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5 Years: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10D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D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D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F2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30D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D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D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F8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596437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rtl="0" fontAlgn="ctr"/>
                      <a:r>
                        <a:rPr lang="en-IN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3 Years: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D0F2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F8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F2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F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D0F8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F8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F8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FB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851000"/>
                  </a:ext>
                </a:extLst>
              </a:tr>
              <a:tr h="430371">
                <a:tc>
                  <a:txBody>
                    <a:bodyPr/>
                    <a:lstStyle/>
                    <a:p>
                      <a:pPr rtl="0" fontAlgn="ctr"/>
                      <a:r>
                        <a:rPr lang="en-IN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1 Year: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F0F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FB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F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FF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b="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D0FB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FB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FB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FB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2976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0B1700-8B18-C9CC-FBF1-3485748A395B}"/>
              </a:ext>
            </a:extLst>
          </p:cNvPr>
          <p:cNvSpPr txBox="1"/>
          <p:nvPr/>
        </p:nvSpPr>
        <p:spPr>
          <a:xfrm>
            <a:off x="298852" y="322894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sng" strike="noStrike" baseline="0" dirty="0">
                <a:latin typeface="Calibri,Bold"/>
              </a:rPr>
              <a:t>Return on Equity </a:t>
            </a:r>
            <a:r>
              <a:rPr lang="en-US" sz="2000" b="1" u="sng" dirty="0"/>
              <a:t>:-</a:t>
            </a:r>
            <a:endParaRPr lang="en-IN" sz="2000" b="1" u="sn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77DB0A-59DE-C6AD-01D7-2F57FD27D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5533"/>
              </p:ext>
            </p:extLst>
          </p:nvPr>
        </p:nvGraphicFramePr>
        <p:xfrm>
          <a:off x="481964" y="3823215"/>
          <a:ext cx="3518536" cy="2187060"/>
        </p:xfrm>
        <a:graphic>
          <a:graphicData uri="http://schemas.openxmlformats.org/drawingml/2006/table">
            <a:tbl>
              <a:tblPr/>
              <a:tblGrid>
                <a:gridCol w="2461242">
                  <a:extLst>
                    <a:ext uri="{9D8B030D-6E8A-4147-A177-3AD203B41FA5}">
                      <a16:colId xmlns:a16="http://schemas.microsoft.com/office/drawing/2014/main" val="20434627"/>
                    </a:ext>
                  </a:extLst>
                </a:gridCol>
                <a:gridCol w="1057294">
                  <a:extLst>
                    <a:ext uri="{9D8B030D-6E8A-4147-A177-3AD203B41FA5}">
                      <a16:colId xmlns:a16="http://schemas.microsoft.com/office/drawing/2014/main" val="4001414890"/>
                    </a:ext>
                  </a:extLst>
                </a:gridCol>
              </a:tblGrid>
              <a:tr h="437412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Return on Equity </a:t>
                      </a: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B0D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D3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D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D4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>
                        <a:effectLst/>
                      </a:endParaRPr>
                    </a:p>
                  </a:txBody>
                  <a:tcPr marL="22860" marR="22860" marT="0" marB="0" anchor="b">
                    <a:lnL w="7620" cap="flat" cmpd="sng" algn="ctr">
                      <a:solidFill>
                        <a:srgbClr val="10D3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D3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D3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D8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440162"/>
                  </a:ext>
                </a:extLst>
              </a:tr>
              <a:tr h="437412">
                <a:tc>
                  <a:txBody>
                    <a:bodyPr/>
                    <a:lstStyle/>
                    <a:p>
                      <a:pPr rtl="0" fontAlgn="ctr"/>
                      <a:r>
                        <a:rPr lang="en-IN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10 Years: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F0D4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D8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D4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DA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30D8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D8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D8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DD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789152"/>
                  </a:ext>
                </a:extLst>
              </a:tr>
              <a:tr h="437412">
                <a:tc>
                  <a:txBody>
                    <a:bodyPr/>
                    <a:lstStyle/>
                    <a:p>
                      <a:pPr rtl="0" fontAlgn="ctr"/>
                      <a:r>
                        <a:rPr lang="en-IN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5 Years: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30DA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D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DA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E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90DD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D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DD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E9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397927"/>
                  </a:ext>
                </a:extLst>
              </a:tr>
              <a:tr h="437412">
                <a:tc>
                  <a:txBody>
                    <a:bodyPr/>
                    <a:lstStyle/>
                    <a:p>
                      <a:pPr rtl="0" fontAlgn="ctr"/>
                      <a:r>
                        <a:rPr lang="en-IN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3 Years: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D0E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E9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E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E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50E9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E9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E9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E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774710"/>
                  </a:ext>
                </a:extLst>
              </a:tr>
              <a:tr h="437412">
                <a:tc>
                  <a:txBody>
                    <a:bodyPr/>
                    <a:lstStyle/>
                    <a:p>
                      <a:pPr rtl="0" fontAlgn="ctr"/>
                      <a:r>
                        <a:rPr lang="en-IN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Last Year: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10E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E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E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E6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b="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22860" marR="22860" marT="0" marB="0" anchor="ctr">
                    <a:lnL w="7620" cap="flat" cmpd="sng" algn="ctr">
                      <a:solidFill>
                        <a:srgbClr val="30E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E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E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EC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859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25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3994" y="149352"/>
            <a:ext cx="10058400" cy="86982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Company Overview -: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484" y="1502458"/>
            <a:ext cx="6386599" cy="5206190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UltraTech Cement Limited is the largest manufacturer of grey cement, ready mix concrete (RMC), and white cement in India. It is a subsidiary of the Aditya Birla Group, a multinational conglomerate. UltraTech Cement has a strong presence both domestically and internationally, operating across five continents. The company has a wide network of over 100 plants, 26 grinding units, and more than 7,000 distributors and retailers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BC360-1C82-110D-C0FC-261F8092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62" y="2321059"/>
            <a:ext cx="3924300" cy="256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33605-0296-D2A8-18C9-790652B0F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762" y="4970835"/>
            <a:ext cx="3924300" cy="1587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A43A8F-A0A7-28C2-2367-1455FE2BC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373" y="59810"/>
            <a:ext cx="2972058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3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026" y="623887"/>
            <a:ext cx="9044073" cy="601027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Q3FY23 Results: UltraTech Cement reported a mixed performance. While volume growth remained healthy, flat </a:t>
            </a:r>
            <a:r>
              <a:rPr lang="en-US" sz="2000" dirty="0" err="1">
                <a:solidFill>
                  <a:schemeClr val="tx1"/>
                </a:solidFill>
              </a:rPr>
              <a:t>realisation</a:t>
            </a:r>
            <a:r>
              <a:rPr lang="en-US" sz="2000" dirty="0">
                <a:solidFill>
                  <a:schemeClr val="tx1"/>
                </a:solidFill>
              </a:rPr>
              <a:t> led to muted recovery in the margins.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Net revenues grew 20.3% YoY to | 15,008 crore (vs I-direct estimate.  | 15,146 crore). It was up 11.3% </a:t>
            </a:r>
            <a:r>
              <a:rPr lang="en-US" sz="2000" dirty="0" err="1">
                <a:solidFill>
                  <a:schemeClr val="tx1"/>
                </a:solidFill>
              </a:rPr>
              <a:t>QoQ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Cost of production declined 1.9% </a:t>
            </a:r>
            <a:r>
              <a:rPr lang="en-US" sz="2000" dirty="0" err="1">
                <a:solidFill>
                  <a:schemeClr val="tx1"/>
                </a:solidFill>
              </a:rPr>
              <a:t>QoQ</a:t>
            </a:r>
            <a:r>
              <a:rPr lang="en-US" sz="2000" dirty="0">
                <a:solidFill>
                  <a:schemeClr val="tx1"/>
                </a:solidFill>
              </a:rPr>
              <a:t> to | 5,214/t, mainly led by lower other expenses.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a result, EBITDA/t improved 12.1% </a:t>
            </a:r>
            <a:r>
              <a:rPr lang="en-US" sz="2000" dirty="0" err="1">
                <a:solidFill>
                  <a:schemeClr val="tx1"/>
                </a:solidFill>
              </a:rPr>
              <a:t>QoQ</a:t>
            </a:r>
            <a:r>
              <a:rPr lang="en-US" sz="2000" dirty="0">
                <a:solidFill>
                  <a:schemeClr val="tx1"/>
                </a:solidFill>
              </a:rPr>
              <a:t> to | 869/t (vs. I-direct estimate: | 966/t). On a YoY basis, it declined 44.6%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Net profit improved sequentially by 38.4% to | 994 crore though it was lower than I-direct estimated net profit of | 1174 crore</a:t>
            </a:r>
          </a:p>
        </p:txBody>
      </p:sp>
    </p:spTree>
    <p:extLst>
      <p:ext uri="{BB962C8B-B14F-4D97-AF65-F5344CB8AC3E}">
        <p14:creationId xmlns:p14="http://schemas.microsoft.com/office/powerpoint/2010/main" val="242861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719F29-D98B-F46D-1B94-EDFA8F27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1" y="623887"/>
            <a:ext cx="9977219" cy="2805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AEF455-AFEB-58D0-958A-3DD3EDBE6C13}"/>
              </a:ext>
            </a:extLst>
          </p:cNvPr>
          <p:cNvSpPr txBox="1"/>
          <p:nvPr/>
        </p:nvSpPr>
        <p:spPr>
          <a:xfrm>
            <a:off x="940441" y="3629027"/>
            <a:ext cx="2953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Key Financials Summary 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A0BCE-83E1-6296-29FB-870E1AB6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4156601"/>
            <a:ext cx="5768840" cy="2507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C48EB4-309C-D786-EBF4-6BBBD6BAA04F}"/>
              </a:ext>
            </a:extLst>
          </p:cNvPr>
          <p:cNvSpPr txBox="1"/>
          <p:nvPr/>
        </p:nvSpPr>
        <p:spPr>
          <a:xfrm>
            <a:off x="940440" y="194202"/>
            <a:ext cx="1761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Price Pattern :-</a:t>
            </a:r>
          </a:p>
        </p:txBody>
      </p:sp>
    </p:spTree>
    <p:extLst>
      <p:ext uri="{BB962C8B-B14F-4D97-AF65-F5344CB8AC3E}">
        <p14:creationId xmlns:p14="http://schemas.microsoft.com/office/powerpoint/2010/main" val="256037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0971F-08BD-07D2-FD87-140F9725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77" y="1030440"/>
            <a:ext cx="6682973" cy="2008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ACC9DA-AB6A-8920-4841-1F1BF73F65E0}"/>
              </a:ext>
            </a:extLst>
          </p:cNvPr>
          <p:cNvSpPr txBox="1"/>
          <p:nvPr/>
        </p:nvSpPr>
        <p:spPr>
          <a:xfrm>
            <a:off x="270277" y="4439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Share Holding Patten of Ultratech Cement:</a:t>
            </a:r>
            <a:endParaRPr lang="en-IN" sz="2000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81EDA3-74B8-64A5-264B-2062F7B54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1" y="3819526"/>
            <a:ext cx="5235394" cy="2804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1CF50-4824-A05D-3F0F-C608918A196D}"/>
              </a:ext>
            </a:extLst>
          </p:cNvPr>
          <p:cNvSpPr txBox="1"/>
          <p:nvPr/>
        </p:nvSpPr>
        <p:spPr>
          <a:xfrm>
            <a:off x="336952" y="303847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Pie Chart :-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135836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ACC9DA-AB6A-8920-4841-1F1BF73F65E0}"/>
              </a:ext>
            </a:extLst>
          </p:cNvPr>
          <p:cNvSpPr txBox="1"/>
          <p:nvPr/>
        </p:nvSpPr>
        <p:spPr>
          <a:xfrm>
            <a:off x="270277" y="29158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Key Takeaways from Conference call on Ultratech Cement :-</a:t>
            </a:r>
            <a:endParaRPr lang="en-IN" sz="20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69372-3F0D-D8F4-910B-7F531CD2C5D2}"/>
              </a:ext>
            </a:extLst>
          </p:cNvPr>
          <p:cNvSpPr txBox="1"/>
          <p:nvPr/>
        </p:nvSpPr>
        <p:spPr>
          <a:xfrm>
            <a:off x="270277" y="1074152"/>
            <a:ext cx="1132164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1. As of the end of June, the company had over 50 days worth of inventory for pet coke and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thermal coke combined. The company's FY23 capex guidance has been revised and is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expected to increase by approximately INR6,000 crore. In 1Q23, the trade mix was 67%, with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a blended ratio of 70%. If starting from scratch today at current prevailing prices, the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replacement cost for the industry would be pegged between plus minus $110-120. With only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20 months left until the election and a significant amount of tailwinds for demand, there has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been an increase in demand that is typically seen in pre-election years.</a:t>
            </a:r>
          </a:p>
          <a:p>
            <a:pPr algn="l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2. The overall utilization rate is currently at 83%, with double-digit increases in the north and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central regions, while west and east have seen a rise of around 5-6%, and south remains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unchanged. The company expects expansions to deliver an EBITDA of INR1,400-1,500 crore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with a ROCE of over 15% and investments totaling INR12,866 crores.</a:t>
            </a:r>
          </a:p>
          <a:p>
            <a:pPr algn="l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3. During the June quarter exit realizations were slightly lower than average due to monsoon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season which caused realizations to drop by around 3-5%. Energy costs are volatile with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daily costs on an upward trend. On a consolidated basis net debt has increased slightly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reaching INR5,561 crore with INR4,670 crore being held in India.</a:t>
            </a:r>
          </a:p>
          <a:p>
            <a:pPr algn="l"/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1" i="0" u="none" strike="noStrike" baseline="0" dirty="0">
                <a:latin typeface="Calibri,Bold"/>
              </a:rPr>
              <a:t>4.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Currently reaching a blended ratio of 70% for Phase 2 expansion on a consolidated basis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means that there may be room for percentage improvement moving forward</a:t>
            </a:r>
            <a:r>
              <a:rPr lang="en-US" sz="1800" b="1" i="0" u="none" strike="noStrike" baseline="0" dirty="0">
                <a:latin typeface="Calibri,Bold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3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ACC9DA-AB6A-8920-4841-1F1BF73F65E0}"/>
              </a:ext>
            </a:extLst>
          </p:cNvPr>
          <p:cNvSpPr txBox="1"/>
          <p:nvPr/>
        </p:nvSpPr>
        <p:spPr>
          <a:xfrm>
            <a:off x="270277" y="2915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Quarterly results :-</a:t>
            </a:r>
            <a:endParaRPr lang="en-IN" sz="2000" b="1" u="sn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5D5CA9-71DA-CAA7-27B4-01E047DB5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93252"/>
              </p:ext>
            </p:extLst>
          </p:nvPr>
        </p:nvGraphicFramePr>
        <p:xfrm>
          <a:off x="411032" y="862936"/>
          <a:ext cx="11457119" cy="5517829"/>
        </p:xfrm>
        <a:graphic>
          <a:graphicData uri="http://schemas.openxmlformats.org/drawingml/2006/table">
            <a:tbl>
              <a:tblPr/>
              <a:tblGrid>
                <a:gridCol w="2465766">
                  <a:extLst>
                    <a:ext uri="{9D8B030D-6E8A-4147-A177-3AD203B41FA5}">
                      <a16:colId xmlns:a16="http://schemas.microsoft.com/office/drawing/2014/main" val="838118790"/>
                    </a:ext>
                  </a:extLst>
                </a:gridCol>
                <a:gridCol w="2620577">
                  <a:extLst>
                    <a:ext uri="{9D8B030D-6E8A-4147-A177-3AD203B41FA5}">
                      <a16:colId xmlns:a16="http://schemas.microsoft.com/office/drawing/2014/main" val="1787961244"/>
                    </a:ext>
                  </a:extLst>
                </a:gridCol>
                <a:gridCol w="1558443">
                  <a:extLst>
                    <a:ext uri="{9D8B030D-6E8A-4147-A177-3AD203B41FA5}">
                      <a16:colId xmlns:a16="http://schemas.microsoft.com/office/drawing/2014/main" val="4045063690"/>
                    </a:ext>
                  </a:extLst>
                </a:gridCol>
                <a:gridCol w="1609821">
                  <a:extLst>
                    <a:ext uri="{9D8B030D-6E8A-4147-A177-3AD203B41FA5}">
                      <a16:colId xmlns:a16="http://schemas.microsoft.com/office/drawing/2014/main" val="2432076583"/>
                    </a:ext>
                  </a:extLst>
                </a:gridCol>
                <a:gridCol w="2089340">
                  <a:extLst>
                    <a:ext uri="{9D8B030D-6E8A-4147-A177-3AD203B41FA5}">
                      <a16:colId xmlns:a16="http://schemas.microsoft.com/office/drawing/2014/main" val="4248396538"/>
                    </a:ext>
                  </a:extLst>
                </a:gridCol>
                <a:gridCol w="1113172">
                  <a:extLst>
                    <a:ext uri="{9D8B030D-6E8A-4147-A177-3AD203B41FA5}">
                      <a16:colId xmlns:a16="http://schemas.microsoft.com/office/drawing/2014/main" val="4099132111"/>
                    </a:ext>
                  </a:extLst>
                </a:gridCol>
              </a:tblGrid>
              <a:tr h="545818">
                <a:tc>
                  <a:txBody>
                    <a:bodyPr/>
                    <a:lstStyle/>
                    <a:p>
                      <a:pPr rtl="0" fontAlgn="ctr"/>
                      <a:endParaRPr lang="en-IN" sz="3200" dirty="0">
                        <a:effectLst/>
                      </a:endParaRPr>
                    </a:p>
                  </a:txBody>
                  <a:tcPr marL="13570" marR="13570" marT="0" marB="0" anchor="ctr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1" dirty="0">
                          <a:effectLst/>
                          <a:latin typeface="Arial" panose="020B0604020202020204" pitchFamily="34" charset="0"/>
                        </a:rPr>
                        <a:t>Mar '23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1" dirty="0">
                          <a:effectLst/>
                          <a:latin typeface="Arial" panose="020B0604020202020204" pitchFamily="34" charset="0"/>
                        </a:rPr>
                        <a:t>Dec '22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1" dirty="0">
                          <a:effectLst/>
                          <a:latin typeface="Arial" panose="020B0604020202020204" pitchFamily="34" charset="0"/>
                        </a:rPr>
                        <a:t>Sep '22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1" dirty="0">
                          <a:effectLst/>
                          <a:latin typeface="Arial" panose="020B0604020202020204" pitchFamily="34" charset="0"/>
                        </a:rPr>
                        <a:t>Jun '22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600" b="1" dirty="0">
                          <a:effectLst/>
                          <a:latin typeface="Arial" panose="020B0604020202020204" pitchFamily="34" charset="0"/>
                        </a:rPr>
                        <a:t>Mar '22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508164"/>
                  </a:ext>
                </a:extLst>
              </a:tr>
              <a:tr h="348216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Net Sales/Income from operations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18,121.02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15,008.02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13,481.98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14,715.48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15,167.54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171752"/>
                  </a:ext>
                </a:extLst>
              </a:tr>
              <a:tr h="232144">
                <a:tc>
                  <a:txBody>
                    <a:bodyPr/>
                    <a:lstStyle/>
                    <a:p>
                      <a:pPr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Other Operating Income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388182"/>
                  </a:ext>
                </a:extLst>
              </a:tr>
              <a:tr h="232144">
                <a:tc>
                  <a:txBody>
                    <a:bodyPr/>
                    <a:lstStyle/>
                    <a:p>
                      <a:pPr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Total Income From Operations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18,121.02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15,008.02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13,481.98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14,715.48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15,167.54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420348"/>
                  </a:ext>
                </a:extLst>
              </a:tr>
              <a:tr h="194254">
                <a:tc>
                  <a:txBody>
                    <a:bodyPr/>
                    <a:lstStyle/>
                    <a:p>
                      <a:pPr rtl="0" fontAlgn="t"/>
                      <a:r>
                        <a:rPr lang="en-IN" sz="1200" b="1">
                          <a:effectLst/>
                          <a:latin typeface="Arial" panose="020B0604020202020204" pitchFamily="34" charset="0"/>
                        </a:rPr>
                        <a:t>EXPENDITURE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3200" dirty="0">
                        <a:effectLst/>
                      </a:endParaRPr>
                    </a:p>
                  </a:txBody>
                  <a:tcPr marL="13570" marR="135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3200" dirty="0">
                        <a:effectLst/>
                      </a:endParaRPr>
                    </a:p>
                  </a:txBody>
                  <a:tcPr marL="13570" marR="135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3200">
                        <a:effectLst/>
                      </a:endParaRPr>
                    </a:p>
                  </a:txBody>
                  <a:tcPr marL="13570" marR="135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3200">
                        <a:effectLst/>
                      </a:endParaRPr>
                    </a:p>
                  </a:txBody>
                  <a:tcPr marL="13570" marR="135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3200">
                        <a:effectLst/>
                      </a:endParaRPr>
                    </a:p>
                  </a:txBody>
                  <a:tcPr marL="13570" marR="135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53185"/>
                  </a:ext>
                </a:extLst>
              </a:tr>
              <a:tr h="232144">
                <a:tc>
                  <a:txBody>
                    <a:bodyPr/>
                    <a:lstStyle/>
                    <a:p>
                      <a:pPr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Consumption of Raw Materials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2,450.20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2,171.45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1,937.16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1,945.32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1,989.14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966935"/>
                  </a:ext>
                </a:extLst>
              </a:tr>
              <a:tr h="232144">
                <a:tc>
                  <a:txBody>
                    <a:bodyPr/>
                    <a:lstStyle/>
                    <a:p>
                      <a:pPr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Purchase of Traded Goods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798.58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778.99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740.09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703.04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736.26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577319"/>
                  </a:ext>
                </a:extLst>
              </a:tr>
              <a:tr h="232144">
                <a:tc>
                  <a:txBody>
                    <a:bodyPr/>
                    <a:lstStyle/>
                    <a:p>
                      <a:pPr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Increase/Decrease in Stocks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241.66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-347.72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-294.75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-89.56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151.90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272278"/>
                  </a:ext>
                </a:extLst>
              </a:tr>
              <a:tr h="204682">
                <a:tc>
                  <a:txBody>
                    <a:bodyPr/>
                    <a:lstStyle/>
                    <a:p>
                      <a:pPr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Power &amp; Fuel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4,623.39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3,902.57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3,594.84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677267"/>
                  </a:ext>
                </a:extLst>
              </a:tr>
              <a:tr h="204682">
                <a:tc>
                  <a:txBody>
                    <a:bodyPr/>
                    <a:lstStyle/>
                    <a:p>
                      <a:pPr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Employees Cost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873.24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648.51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644.49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595.36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586.40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809116"/>
                  </a:ext>
                </a:extLst>
              </a:tr>
              <a:tr h="204682">
                <a:tc>
                  <a:txBody>
                    <a:bodyPr/>
                    <a:lstStyle/>
                    <a:p>
                      <a:pPr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Depreciation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694.81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653.53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642.74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628.16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637.39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861783"/>
                  </a:ext>
                </a:extLst>
              </a:tr>
              <a:tr h="204682">
                <a:tc>
                  <a:txBody>
                    <a:bodyPr/>
                    <a:lstStyle/>
                    <a:p>
                      <a:pPr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Other Expenses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5,992.93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9,611.97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4,836.45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8,631.95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5,166.07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394595"/>
                  </a:ext>
                </a:extLst>
              </a:tr>
              <a:tr h="409363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Arial" panose="020B0604020202020204" pitchFamily="34" charset="0"/>
                        </a:rPr>
                        <a:t>P/L Before Other Inc. , Int., Excpt. Items &amp; Tax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2,446.21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1,491.29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1,073.23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2,301.21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2,305.54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418441"/>
                  </a:ext>
                </a:extLst>
              </a:tr>
              <a:tr h="204682">
                <a:tc>
                  <a:txBody>
                    <a:bodyPr/>
                    <a:lstStyle/>
                    <a:p>
                      <a:pPr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Other Income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200.55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158.21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164.54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166.13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144.79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628372"/>
                  </a:ext>
                </a:extLst>
              </a:tr>
              <a:tr h="348216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Arial" panose="020B0604020202020204" pitchFamily="34" charset="0"/>
                        </a:rPr>
                        <a:t>P/L Before Int., Excpt. Items &amp; Tax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2,646.76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1,649.50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1,237.77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2,467.34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2,450.33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064448"/>
                  </a:ext>
                </a:extLst>
              </a:tr>
              <a:tr h="204682">
                <a:tc>
                  <a:txBody>
                    <a:bodyPr/>
                    <a:lstStyle/>
                    <a:p>
                      <a:pPr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Interest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174.87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193.70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186.74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199.69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174.71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760235"/>
                  </a:ext>
                </a:extLst>
              </a:tr>
              <a:tr h="348216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>
                          <a:effectLst/>
                          <a:latin typeface="Arial" panose="020B0604020202020204" pitchFamily="34" charset="0"/>
                        </a:rPr>
                        <a:t>P/L Before Exceptional Items &amp; Tax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2,471.89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1,455.80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1,051.03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2,267.65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2,275.62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681868"/>
                  </a:ext>
                </a:extLst>
              </a:tr>
              <a:tr h="232144">
                <a:tc>
                  <a:txBody>
                    <a:bodyPr/>
                    <a:lstStyle/>
                    <a:p>
                      <a:pPr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Exceptional Items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--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65128"/>
                  </a:ext>
                </a:extLst>
              </a:tr>
              <a:tr h="204682">
                <a:tc>
                  <a:txBody>
                    <a:bodyPr/>
                    <a:lstStyle/>
                    <a:p>
                      <a:pPr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P/L Before Tax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2,471.89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1,455.80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1,051.03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2,267.65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2,275.62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7213"/>
                  </a:ext>
                </a:extLst>
              </a:tr>
              <a:tr h="204682">
                <a:tc>
                  <a:txBody>
                    <a:bodyPr/>
                    <a:lstStyle/>
                    <a:p>
                      <a:pPr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Tax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B4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821.63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461.57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332.66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713.63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-178.27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69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3C3616-B3A9-3E92-E29A-07E6E9CEF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837595"/>
              </p:ext>
            </p:extLst>
          </p:nvPr>
        </p:nvGraphicFramePr>
        <p:xfrm>
          <a:off x="500791" y="825500"/>
          <a:ext cx="11190418" cy="3949041"/>
        </p:xfrm>
        <a:graphic>
          <a:graphicData uri="http://schemas.openxmlformats.org/drawingml/2006/table">
            <a:tbl>
              <a:tblPr/>
              <a:tblGrid>
                <a:gridCol w="2013809">
                  <a:extLst>
                    <a:ext uri="{9D8B030D-6E8A-4147-A177-3AD203B41FA5}">
                      <a16:colId xmlns:a16="http://schemas.microsoft.com/office/drawing/2014/main" val="1331993704"/>
                    </a:ext>
                  </a:extLst>
                </a:gridCol>
                <a:gridCol w="2954134">
                  <a:extLst>
                    <a:ext uri="{9D8B030D-6E8A-4147-A177-3AD203B41FA5}">
                      <a16:colId xmlns:a16="http://schemas.microsoft.com/office/drawing/2014/main" val="2903438440"/>
                    </a:ext>
                  </a:extLst>
                </a:gridCol>
                <a:gridCol w="1522165">
                  <a:extLst>
                    <a:ext uri="{9D8B030D-6E8A-4147-A177-3AD203B41FA5}">
                      <a16:colId xmlns:a16="http://schemas.microsoft.com/office/drawing/2014/main" val="191098195"/>
                    </a:ext>
                  </a:extLst>
                </a:gridCol>
                <a:gridCol w="1572347">
                  <a:extLst>
                    <a:ext uri="{9D8B030D-6E8A-4147-A177-3AD203B41FA5}">
                      <a16:colId xmlns:a16="http://schemas.microsoft.com/office/drawing/2014/main" val="1725334169"/>
                    </a:ext>
                  </a:extLst>
                </a:gridCol>
                <a:gridCol w="2040704">
                  <a:extLst>
                    <a:ext uri="{9D8B030D-6E8A-4147-A177-3AD203B41FA5}">
                      <a16:colId xmlns:a16="http://schemas.microsoft.com/office/drawing/2014/main" val="2160159633"/>
                    </a:ext>
                  </a:extLst>
                </a:gridCol>
                <a:gridCol w="1087259">
                  <a:extLst>
                    <a:ext uri="{9D8B030D-6E8A-4147-A177-3AD203B41FA5}">
                      <a16:colId xmlns:a16="http://schemas.microsoft.com/office/drawing/2014/main" val="2031821047"/>
                    </a:ext>
                  </a:extLst>
                </a:gridCol>
              </a:tblGrid>
              <a:tr h="443841">
                <a:tc>
                  <a:txBody>
                    <a:bodyPr/>
                    <a:lstStyle/>
                    <a:p>
                      <a:pPr rtl="0" fontAlgn="t"/>
                      <a:r>
                        <a:rPr lang="en-US" sz="1200" b="0" dirty="0">
                          <a:effectLst/>
                          <a:latin typeface="Arial" panose="020B0604020202020204" pitchFamily="34" charset="0"/>
                        </a:rPr>
                        <a:t>P/L After Tax from Ordinary Activities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0B4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B4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1,650.26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994.23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718.37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1,554.02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2,453.89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413418"/>
                  </a:ext>
                </a:extLst>
              </a:tr>
              <a:tr h="213537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EPS Before Extra</a:t>
                      </a:r>
                    </a:p>
                    <a:p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Ordinary</a:t>
                      </a:r>
                      <a:endParaRPr lang="en-IN" sz="3200" dirty="0">
                        <a:effectLst/>
                      </a:endParaRPr>
                    </a:p>
                  </a:txBody>
                  <a:tcPr marL="13570" marR="13570" marT="0" marB="0" anchor="ctr">
                    <a:lnL w="7620" cap="flat" cmpd="sng" algn="ctr">
                      <a:solidFill>
                        <a:srgbClr val="E0B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E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3200" dirty="0">
                        <a:effectLst/>
                      </a:endParaRPr>
                    </a:p>
                  </a:txBody>
                  <a:tcPr marL="13570" marR="135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3200">
                        <a:effectLst/>
                      </a:endParaRPr>
                    </a:p>
                  </a:txBody>
                  <a:tcPr marL="13570" marR="135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3200">
                        <a:effectLst/>
                      </a:endParaRPr>
                    </a:p>
                  </a:txBody>
                  <a:tcPr marL="13570" marR="135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3200">
                        <a:effectLst/>
                      </a:endParaRPr>
                    </a:p>
                  </a:txBody>
                  <a:tcPr marL="13570" marR="135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3200">
                        <a:effectLst/>
                      </a:endParaRPr>
                    </a:p>
                  </a:txBody>
                  <a:tcPr marL="13570" marR="135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470576"/>
                  </a:ext>
                </a:extLst>
              </a:tr>
              <a:tr h="21353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 EPS</a:t>
                      </a:r>
                    </a:p>
                  </a:txBody>
                  <a:tcPr marL="13570" marR="13570" marT="0" marB="0" anchor="ctr">
                    <a:lnL w="7620" cap="flat" cmpd="sng" algn="ctr">
                      <a:solidFill>
                        <a:srgbClr val="A0E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E3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E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57.24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34.48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24.91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53.88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85.08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703592"/>
                  </a:ext>
                </a:extLst>
              </a:tr>
              <a:tr h="21353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Diluted EPS</a:t>
                      </a:r>
                    </a:p>
                    <a:p>
                      <a:pPr marL="0" algn="l" defTabSz="914400" rtl="0" eaLnBrk="1" fontAlgn="ctr" latinLnBrk="0" hangingPunct="1"/>
                      <a:endParaRPr lang="en-IN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70" marR="13570" marT="0" marB="0" anchor="ctr">
                    <a:lnL w="7620" cap="flat" cmpd="sng" algn="ctr">
                      <a:solidFill>
                        <a:srgbClr val="60E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EF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F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57.21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34.47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24.90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53.86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85.04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59942"/>
                  </a:ext>
                </a:extLst>
              </a:tr>
              <a:tr h="21353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EPS After Extra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Ordinary</a:t>
                      </a:r>
                    </a:p>
                    <a:p>
                      <a:pPr rtl="0" fontAlgn="ctr"/>
                      <a:endParaRPr lang="en-IN" sz="3200" dirty="0">
                        <a:effectLst/>
                      </a:endParaRPr>
                    </a:p>
                  </a:txBody>
                  <a:tcPr marL="13570" marR="13570" marT="0" marB="0" anchor="ctr">
                    <a:lnL w="7620" cap="flat" cmpd="sng" algn="ctr">
                      <a:solidFill>
                        <a:srgbClr val="00F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FD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F7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3200">
                        <a:effectLst/>
                      </a:endParaRPr>
                    </a:p>
                  </a:txBody>
                  <a:tcPr marL="13570" marR="135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3200">
                        <a:effectLst/>
                      </a:endParaRPr>
                    </a:p>
                  </a:txBody>
                  <a:tcPr marL="13570" marR="135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3200" dirty="0">
                        <a:effectLst/>
                      </a:endParaRPr>
                    </a:p>
                  </a:txBody>
                  <a:tcPr marL="13570" marR="135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3200">
                        <a:effectLst/>
                      </a:endParaRPr>
                    </a:p>
                  </a:txBody>
                  <a:tcPr marL="13570" marR="135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3200" dirty="0">
                        <a:effectLst/>
                      </a:endParaRPr>
                    </a:p>
                  </a:txBody>
                  <a:tcPr marL="13570" marR="1357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587352"/>
                  </a:ext>
                </a:extLst>
              </a:tr>
              <a:tr h="21353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 EPS</a:t>
                      </a:r>
                    </a:p>
                    <a:p>
                      <a:pPr marL="0" algn="l" defTabSz="914400" rtl="0" eaLnBrk="1" fontAlgn="ctr" latinLnBrk="0" hangingPunct="1"/>
                      <a:endParaRPr lang="en-IN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70" marR="13570" marT="0" marB="0" anchor="ctr">
                    <a:lnL w="7620" cap="flat" cmpd="sng" algn="ctr">
                      <a:solidFill>
                        <a:srgbClr val="A0F7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F7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F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57.24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34.48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24.91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53.88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85.08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230780"/>
                  </a:ext>
                </a:extLst>
              </a:tr>
              <a:tr h="21353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Diluted EPS</a:t>
                      </a:r>
                    </a:p>
                    <a:p>
                      <a:pPr marL="0" algn="l" defTabSz="914400" rtl="0" eaLnBrk="1" fontAlgn="ctr" latinLnBrk="0" hangingPunct="1"/>
                      <a:endParaRPr lang="en-IN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70" marR="13570" marT="0" marB="0" anchor="ctr">
                    <a:lnL w="7620" cap="flat" cmpd="sng" algn="ctr">
                      <a:solidFill>
                        <a:srgbClr val="40F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F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FE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57.21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34.47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>
                          <a:effectLst/>
                          <a:latin typeface="Arial" panose="020B0604020202020204" pitchFamily="34" charset="0"/>
                        </a:rPr>
                        <a:t>24.90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53.86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IN" sz="1200" b="0" dirty="0">
                          <a:effectLst/>
                          <a:latin typeface="Arial" panose="020B0604020202020204" pitchFamily="34" charset="0"/>
                        </a:rPr>
                        <a:t>85.04</a:t>
                      </a:r>
                    </a:p>
                  </a:txBody>
                  <a:tcPr marL="13570" marR="13570" marT="0" marB="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6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68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F0610-8ACC-C4E6-7B6D-E65791880915}"/>
              </a:ext>
            </a:extLst>
          </p:cNvPr>
          <p:cNvSpPr txBox="1"/>
          <p:nvPr/>
        </p:nvSpPr>
        <p:spPr>
          <a:xfrm>
            <a:off x="270277" y="29158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Peer Comparison :-</a:t>
            </a:r>
            <a:endParaRPr lang="en-IN" sz="2000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6B0434-6027-C2A0-3E90-0D12C3B1E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4923"/>
              </p:ext>
            </p:extLst>
          </p:nvPr>
        </p:nvGraphicFramePr>
        <p:xfrm>
          <a:off x="429494" y="1006475"/>
          <a:ext cx="11038607" cy="4126658"/>
        </p:xfrm>
        <a:graphic>
          <a:graphicData uri="http://schemas.openxmlformats.org/drawingml/2006/table">
            <a:tbl>
              <a:tblPr/>
              <a:tblGrid>
                <a:gridCol w="1488046">
                  <a:extLst>
                    <a:ext uri="{9D8B030D-6E8A-4147-A177-3AD203B41FA5}">
                      <a16:colId xmlns:a16="http://schemas.microsoft.com/office/drawing/2014/main" val="2031793016"/>
                    </a:ext>
                  </a:extLst>
                </a:gridCol>
                <a:gridCol w="2286181">
                  <a:extLst>
                    <a:ext uri="{9D8B030D-6E8A-4147-A177-3AD203B41FA5}">
                      <a16:colId xmlns:a16="http://schemas.microsoft.com/office/drawing/2014/main" val="2047238307"/>
                    </a:ext>
                  </a:extLst>
                </a:gridCol>
                <a:gridCol w="1163384">
                  <a:extLst>
                    <a:ext uri="{9D8B030D-6E8A-4147-A177-3AD203B41FA5}">
                      <a16:colId xmlns:a16="http://schemas.microsoft.com/office/drawing/2014/main" val="1885710734"/>
                    </a:ext>
                  </a:extLst>
                </a:gridCol>
                <a:gridCol w="1975046">
                  <a:extLst>
                    <a:ext uri="{9D8B030D-6E8A-4147-A177-3AD203B41FA5}">
                      <a16:colId xmlns:a16="http://schemas.microsoft.com/office/drawing/2014/main" val="1255139267"/>
                    </a:ext>
                  </a:extLst>
                </a:gridCol>
                <a:gridCol w="1460991">
                  <a:extLst>
                    <a:ext uri="{9D8B030D-6E8A-4147-A177-3AD203B41FA5}">
                      <a16:colId xmlns:a16="http://schemas.microsoft.com/office/drawing/2014/main" val="3807649144"/>
                    </a:ext>
                  </a:extLst>
                </a:gridCol>
                <a:gridCol w="1569215">
                  <a:extLst>
                    <a:ext uri="{9D8B030D-6E8A-4147-A177-3AD203B41FA5}">
                      <a16:colId xmlns:a16="http://schemas.microsoft.com/office/drawing/2014/main" val="3463574856"/>
                    </a:ext>
                  </a:extLst>
                </a:gridCol>
                <a:gridCol w="1095744">
                  <a:extLst>
                    <a:ext uri="{9D8B030D-6E8A-4147-A177-3AD203B41FA5}">
                      <a16:colId xmlns:a16="http://schemas.microsoft.com/office/drawing/2014/main" val="1175311541"/>
                    </a:ext>
                  </a:extLst>
                </a:gridCol>
              </a:tblGrid>
              <a:tr h="47782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500" b="0" kern="1200" dirty="0" err="1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S.No</a:t>
                      </a:r>
                      <a:r>
                        <a:rPr lang="en-IN" sz="1500" b="0" kern="120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C0D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D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D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EB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500" b="0" kern="120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40D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E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D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F0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500" b="0" kern="120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CMP Rs.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C0E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E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E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F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500" b="0" kern="120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P/E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20E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F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E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0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500" b="0" kern="120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 Cap </a:t>
                      </a:r>
                      <a:r>
                        <a:rPr lang="en-IN" sz="1500" b="0" kern="1200" dirty="0" err="1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Rs.Cr</a:t>
                      </a:r>
                      <a:r>
                        <a:rPr lang="en-IN" sz="1500" b="0" kern="120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C0F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0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F2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0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500" b="0" kern="120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Div </a:t>
                      </a:r>
                      <a:r>
                        <a:rPr lang="en-IN" sz="1500" b="0" kern="1200" dirty="0" err="1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Yld</a:t>
                      </a:r>
                      <a:r>
                        <a:rPr lang="en-IN" sz="1500" b="0" kern="120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%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400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E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0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500" b="0" kern="120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NP </a:t>
                      </a:r>
                      <a:r>
                        <a:rPr lang="en-IN" sz="1500" b="0" kern="1200" dirty="0" err="1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Qtr</a:t>
                      </a:r>
                      <a:r>
                        <a:rPr lang="en-IN" sz="1500" b="0" kern="120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500" b="0" kern="1200" dirty="0" err="1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Rs.Cr</a:t>
                      </a:r>
                      <a:r>
                        <a:rPr lang="en-IN" sz="1500" b="0" kern="120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60E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E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E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525270"/>
                  </a:ext>
                </a:extLst>
              </a:tr>
              <a:tr h="521262">
                <a:tc>
                  <a:txBody>
                    <a:bodyPr/>
                    <a:lstStyle/>
                    <a:p>
                      <a:pPr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A0EB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F0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EB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500" u="sng">
                          <a:solidFill>
                            <a:srgbClr val="0563C1"/>
                          </a:solidFill>
                          <a:effectLst/>
                          <a:hlinkClick r:id="rId2"/>
                        </a:rPr>
                        <a:t>UltraTech Cem.</a:t>
                      </a:r>
                      <a:endParaRPr lang="en-IN" sz="1500" u="sng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00F0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F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F0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1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7556.2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00F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0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FE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1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44.36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E00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0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0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1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218137.18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E00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0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1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4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1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1650.26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0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1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287322"/>
                  </a:ext>
                </a:extLst>
              </a:tr>
              <a:tr h="521262">
                <a:tc>
                  <a:txBody>
                    <a:bodyPr/>
                    <a:lstStyle/>
                    <a:p>
                      <a:pPr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E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1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0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29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500" u="sng">
                          <a:solidFill>
                            <a:srgbClr val="0563C1"/>
                          </a:solidFill>
                          <a:effectLst/>
                          <a:hlinkClick r:id="rId3"/>
                        </a:rPr>
                        <a:t>Shree Cement</a:t>
                      </a:r>
                      <a:endParaRPr lang="en-IN" sz="1500" u="sng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201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1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1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24334.45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201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1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1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3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62.66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E01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1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1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2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87800.52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801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1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1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3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0.37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601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1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1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3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281.83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001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1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1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3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657673"/>
                  </a:ext>
                </a:extLst>
              </a:tr>
              <a:tr h="521262">
                <a:tc>
                  <a:txBody>
                    <a:bodyPr/>
                    <a:lstStyle/>
                    <a:p>
                      <a:pPr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4029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2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29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39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500" u="sng">
                          <a:solidFill>
                            <a:srgbClr val="0563C1"/>
                          </a:solidFill>
                          <a:effectLst/>
                          <a:hlinkClick r:id="rId4"/>
                        </a:rPr>
                        <a:t>Ambuja Cements</a:t>
                      </a:r>
                      <a:endParaRPr lang="en-IN" sz="1500" u="sng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602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3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3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396.5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403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2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3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E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38.26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002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3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2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E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78730.83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403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3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3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F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1.59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A03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3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3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F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487.88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E03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3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35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0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357348"/>
                  </a:ext>
                </a:extLst>
              </a:tr>
              <a:tr h="521262">
                <a:tc>
                  <a:txBody>
                    <a:bodyPr/>
                    <a:lstStyle/>
                    <a:p>
                      <a:pPr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6039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3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39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0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500" u="sng" dirty="0">
                          <a:solidFill>
                            <a:srgbClr val="0563C1"/>
                          </a:solidFill>
                          <a:effectLst/>
                          <a:hlinkClick r:id="rId5"/>
                        </a:rPr>
                        <a:t>ACC</a:t>
                      </a:r>
                      <a:endParaRPr lang="en-IN" sz="1500" u="sng" dirty="0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A03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E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3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1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1762.85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60E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E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E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1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54.18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60E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F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EF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1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33104.08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C0F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F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F4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1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3.29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40F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0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FC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2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235.66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C00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0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0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2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704524"/>
                  </a:ext>
                </a:extLst>
              </a:tr>
              <a:tr h="521262">
                <a:tc>
                  <a:txBody>
                    <a:bodyPr/>
                    <a:lstStyle/>
                    <a:p>
                      <a:pPr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800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1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0F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3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500" u="sng">
                          <a:solidFill>
                            <a:srgbClr val="0563C1"/>
                          </a:solidFill>
                          <a:effectLst/>
                          <a:hlinkClick r:id="rId6"/>
                        </a:rPr>
                        <a:t>J K Cements</a:t>
                      </a:r>
                      <a:endParaRPr lang="en-IN" sz="1500" u="sng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401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1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1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3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2993.3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801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1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1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3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45.49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C01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1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1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3A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23128.71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A01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2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3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A02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2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2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37.16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602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2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2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974297"/>
                  </a:ext>
                </a:extLst>
              </a:tr>
              <a:tr h="521262">
                <a:tc>
                  <a:txBody>
                    <a:bodyPr/>
                    <a:lstStyle/>
                    <a:p>
                      <a:pPr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E03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3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3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4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500" u="sng">
                          <a:solidFill>
                            <a:srgbClr val="0563C1"/>
                          </a:solidFill>
                          <a:effectLst/>
                          <a:hlinkClick r:id="rId7"/>
                        </a:rPr>
                        <a:t>Nuvoco Vistas</a:t>
                      </a:r>
                      <a:endParaRPr lang="en-IN" sz="1500" u="sng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203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3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3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4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329.9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403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3A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3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4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IN" sz="1500" b="0">
                        <a:solidFill>
                          <a:srgbClr val="22222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C03A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3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3A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5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11782.58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E03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3D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5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6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5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-75.29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2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6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279726"/>
                  </a:ext>
                </a:extLst>
              </a:tr>
              <a:tr h="521262">
                <a:tc>
                  <a:txBody>
                    <a:bodyPr/>
                    <a:lstStyle/>
                    <a:p>
                      <a:pPr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404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4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42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0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500" u="sng">
                          <a:solidFill>
                            <a:srgbClr val="0563C1"/>
                          </a:solidFill>
                          <a:effectLst/>
                          <a:hlinkClick r:id="rId8"/>
                        </a:rPr>
                        <a:t>JK Lakshmi Cem.</a:t>
                      </a:r>
                      <a:endParaRPr lang="en-IN" sz="1500" u="sng">
                        <a:solidFill>
                          <a:srgbClr val="0563C1"/>
                        </a:solidFill>
                        <a:effectLst/>
                      </a:endParaRP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404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4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4C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07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782.15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A04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5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4B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05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20.42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205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5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5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9203.56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C05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5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5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0E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605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6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57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0E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500" b="0" dirty="0">
                          <a:solidFill>
                            <a:srgbClr val="22222F"/>
                          </a:solidFill>
                          <a:effectLst/>
                          <a:latin typeface="Arial" panose="020B0604020202020204" pitchFamily="34" charset="0"/>
                        </a:rPr>
                        <a:t>77.42</a:t>
                      </a:r>
                    </a:p>
                  </a:txBody>
                  <a:tcPr marL="19254" marR="19254" marT="0" marB="0" anchor="ctr">
                    <a:lnL w="7620" cap="flat" cmpd="sng" algn="ctr">
                      <a:solidFill>
                        <a:srgbClr val="206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6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60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0E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994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5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1913</Words>
  <Application>Microsoft Office PowerPoint</Application>
  <PresentationFormat>Widescreen</PresentationFormat>
  <Paragraphs>865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Calibri,Bold</vt:lpstr>
      <vt:lpstr>Quattrocento Sans</vt:lpstr>
      <vt:lpstr>Söhne</vt:lpstr>
      <vt:lpstr>Office Theme</vt:lpstr>
      <vt:lpstr>Initial Coverage Report – UltraTech Cement</vt:lpstr>
      <vt:lpstr>Company Overview -: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Coverage Report – UltraTech Cement</dc:title>
  <dc:creator>Syed Kawish Ahmad</dc:creator>
  <cp:lastModifiedBy>Syed Kawish Ahmad</cp:lastModifiedBy>
  <cp:revision>3</cp:revision>
  <dcterms:created xsi:type="dcterms:W3CDTF">2023-06-28T07:17:38Z</dcterms:created>
  <dcterms:modified xsi:type="dcterms:W3CDTF">2023-09-10T10:33:23Z</dcterms:modified>
</cp:coreProperties>
</file>