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sldIdLst>
    <p:sldId id="300" r:id="rId6"/>
    <p:sldId id="301" r:id="rId7"/>
    <p:sldId id="302" r:id="rId8"/>
    <p:sldId id="303" r:id="rId9"/>
    <p:sldId id="304" r:id="rId10"/>
    <p:sldId id="305"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759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802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5773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771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97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596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7208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02371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9415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844046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23791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490377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211528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928490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204217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45480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9/10/2023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2411550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156400" y="208236"/>
            <a:ext cx="10494645" cy="1318260"/>
          </a:xfrm>
        </p:spPr>
        <p:txBody>
          <a:bodyPr vert="horz" lIns="91440" tIns="45720" rIns="91440" bIns="45720" rtlCol="0">
            <a:normAutofit/>
          </a:bodyPr>
          <a:lstStyle/>
          <a:p>
            <a:r>
              <a:rPr lang="en-US" dirty="0"/>
              <a:t>Research Report on Raymond Ltd.</a:t>
            </a:r>
          </a:p>
        </p:txBody>
      </p:sp>
      <p:pic>
        <p:nvPicPr>
          <p:cNvPr id="7" name="Picture 6">
            <a:extLst>
              <a:ext uri="{FF2B5EF4-FFF2-40B4-BE49-F238E27FC236}">
                <a16:creationId xmlns:a16="http://schemas.microsoft.com/office/drawing/2014/main" id="{374C9CA1-77B0-9B26-6A38-EA2DF0A54BF9}"/>
              </a:ext>
            </a:extLst>
          </p:cNvPr>
          <p:cNvPicPr>
            <a:picLocks noChangeAspect="1"/>
          </p:cNvPicPr>
          <p:nvPr/>
        </p:nvPicPr>
        <p:blipFill>
          <a:blip r:embed="rId3"/>
          <a:stretch>
            <a:fillRect/>
          </a:stretch>
        </p:blipFill>
        <p:spPr>
          <a:xfrm>
            <a:off x="3902928" y="2937294"/>
            <a:ext cx="4137102" cy="921028"/>
          </a:xfrm>
          <a:prstGeom prst="rect">
            <a:avLst/>
          </a:prstGeom>
        </p:spPr>
      </p:pic>
    </p:spTree>
    <p:extLst>
      <p:ext uri="{BB962C8B-B14F-4D97-AF65-F5344CB8AC3E}">
        <p14:creationId xmlns:p14="http://schemas.microsoft.com/office/powerpoint/2010/main" val="293351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6C1BF-B0BB-27DD-3844-518C3A92BDBD}"/>
              </a:ext>
            </a:extLst>
          </p:cNvPr>
          <p:cNvSpPr txBox="1"/>
          <p:nvPr/>
        </p:nvSpPr>
        <p:spPr>
          <a:xfrm>
            <a:off x="1637971" y="1326499"/>
            <a:ext cx="9990740" cy="4801314"/>
          </a:xfrm>
          <a:prstGeom prst="rect">
            <a:avLst/>
          </a:prstGeom>
          <a:noFill/>
        </p:spPr>
        <p:txBody>
          <a:bodyPr wrap="square">
            <a:spAutoFit/>
          </a:bodyPr>
          <a:lstStyle/>
          <a:p>
            <a:pPr marL="550350" indent="-514350" algn="just">
              <a:lnSpc>
                <a:spcPct val="100000"/>
              </a:lnSpc>
              <a:spcBef>
                <a:spcPts val="0"/>
              </a:spcBef>
              <a:buFont typeface="+mj-lt"/>
              <a:buAutoNum type="romanLcPeriod"/>
            </a:pPr>
            <a:r>
              <a:rPr lang="en-US" b="1" i="0" dirty="0">
                <a:solidFill>
                  <a:srgbClr val="374151"/>
                </a:solidFill>
                <a:effectLst/>
                <a:latin typeface="Palatino Linotype" panose="02040502050505030304" pitchFamily="18" charset="0"/>
                <a:cs typeface="Times New Roman" panose="02020603050405020304" pitchFamily="18" charset="0"/>
              </a:rPr>
              <a:t>Raymond Ltd is a diversified Indian holding company that is primarily engaged in the business of fabrics, suiting </a:t>
            </a:r>
            <a:r>
              <a:rPr lang="en-US" b="1" dirty="0">
                <a:solidFill>
                  <a:srgbClr val="374151"/>
                </a:solidFill>
                <a:latin typeface="Palatino Linotype" panose="02040502050505030304" pitchFamily="18" charset="0"/>
                <a:cs typeface="Times New Roman" panose="02020603050405020304" pitchFamily="18" charset="0"/>
              </a:rPr>
              <a:t>and</a:t>
            </a:r>
            <a:r>
              <a:rPr lang="en-US" b="1" i="0" dirty="0">
                <a:solidFill>
                  <a:srgbClr val="374151"/>
                </a:solidFill>
                <a:effectLst/>
                <a:latin typeface="Palatino Linotype" panose="02040502050505030304" pitchFamily="18" charset="0"/>
                <a:cs typeface="Times New Roman" panose="02020603050405020304" pitchFamily="18" charset="0"/>
              </a:rPr>
              <a:t> shirting, denim, and apparel for men and women. It was founded by AJ Raymond in 1925 and is headquartered in Mumbai, India.</a:t>
            </a:r>
            <a:r>
              <a:rPr lang="en-US" b="1" i="0" dirty="0">
                <a:solidFill>
                  <a:srgbClr val="606F7B"/>
                </a:solidFill>
                <a:effectLst/>
                <a:latin typeface="Palatino Linotype" panose="02040502050505030304" pitchFamily="18" charset="0"/>
                <a:cs typeface="Times New Roman" panose="02020603050405020304" pitchFamily="18" charset="0"/>
              </a:rPr>
              <a:t> The Company has a retail network of 1,638 stores, including 1,589 stores in about 600 towns and cities in India and 49 overseas stores in nine countries. </a:t>
            </a:r>
            <a:endParaRPr lang="en-US" b="1" i="0" dirty="0">
              <a:solidFill>
                <a:srgbClr val="374151"/>
              </a:solidFill>
              <a:effectLst/>
              <a:latin typeface="Palatino Linotype" panose="02040502050505030304" pitchFamily="18" charset="0"/>
              <a:cs typeface="Times New Roman" panose="02020603050405020304" pitchFamily="18" charset="0"/>
            </a:endParaRPr>
          </a:p>
          <a:p>
            <a:pPr marL="550350" indent="-514350" algn="just">
              <a:lnSpc>
                <a:spcPct val="100000"/>
              </a:lnSpc>
              <a:spcBef>
                <a:spcPts val="0"/>
              </a:spcBef>
              <a:buFont typeface="+mj-lt"/>
              <a:buAutoNum type="romanLcPeriod"/>
            </a:pPr>
            <a:r>
              <a:rPr lang="en-US" b="1" i="0" dirty="0">
                <a:solidFill>
                  <a:srgbClr val="374151"/>
                </a:solidFill>
                <a:effectLst/>
                <a:latin typeface="Palatino Linotype" panose="02040502050505030304" pitchFamily="18" charset="0"/>
                <a:cs typeface="Times New Roman" panose="02020603050405020304" pitchFamily="18" charset="0"/>
              </a:rPr>
              <a:t>The company has several subsidiaries, including Raymond Apparel Limited, </a:t>
            </a:r>
            <a:r>
              <a:rPr lang="en-US" b="1" i="0" dirty="0" err="1">
                <a:solidFill>
                  <a:srgbClr val="374151"/>
                </a:solidFill>
                <a:effectLst/>
                <a:latin typeface="Palatino Linotype" panose="02040502050505030304" pitchFamily="18" charset="0"/>
                <a:cs typeface="Times New Roman" panose="02020603050405020304" pitchFamily="18" charset="0"/>
              </a:rPr>
              <a:t>ColorPlus</a:t>
            </a:r>
            <a:r>
              <a:rPr lang="en-US" b="1" i="0" dirty="0">
                <a:solidFill>
                  <a:srgbClr val="374151"/>
                </a:solidFill>
                <a:effectLst/>
                <a:latin typeface="Palatino Linotype" panose="02040502050505030304" pitchFamily="18" charset="0"/>
                <a:cs typeface="Times New Roman" panose="02020603050405020304" pitchFamily="18" charset="0"/>
              </a:rPr>
              <a:t> Fashions Private Limited, JK Helene Curtis Limited, and Park Avenue Fashions Limited.</a:t>
            </a:r>
          </a:p>
          <a:p>
            <a:pPr marL="550350" indent="-514350" algn="just">
              <a:lnSpc>
                <a:spcPct val="100000"/>
              </a:lnSpc>
              <a:spcBef>
                <a:spcPts val="0"/>
              </a:spcBef>
              <a:buFont typeface="+mj-lt"/>
              <a:buAutoNum type="romanLcPeriod"/>
            </a:pPr>
            <a:r>
              <a:rPr lang="en-US" b="1" dirty="0">
                <a:solidFill>
                  <a:srgbClr val="374151"/>
                </a:solidFill>
                <a:latin typeface="Palatino Linotype" panose="02040502050505030304" pitchFamily="18" charset="0"/>
                <a:cs typeface="Times New Roman" panose="02020603050405020304" pitchFamily="18" charset="0"/>
              </a:rPr>
              <a:t>The Company is run by Gautam Vijaypat Singhania and the promoters hold- 49.15% of the shareholding and the large part of shares is held by Public -29.58%,FIIs -16.28%,DIIs- 4.97%. Sunil </a:t>
            </a:r>
            <a:r>
              <a:rPr lang="en-US" b="1" dirty="0" err="1">
                <a:solidFill>
                  <a:srgbClr val="374151"/>
                </a:solidFill>
                <a:latin typeface="Palatino Linotype" panose="02040502050505030304" pitchFamily="18" charset="0"/>
                <a:cs typeface="Times New Roman" panose="02020603050405020304" pitchFamily="18" charset="0"/>
              </a:rPr>
              <a:t>Kataria</a:t>
            </a:r>
            <a:r>
              <a:rPr lang="en-US" b="1" dirty="0">
                <a:solidFill>
                  <a:srgbClr val="374151"/>
                </a:solidFill>
                <a:latin typeface="Palatino Linotype" panose="02040502050505030304" pitchFamily="18" charset="0"/>
                <a:cs typeface="Times New Roman" panose="02020603050405020304" pitchFamily="18" charset="0"/>
              </a:rPr>
              <a:t> is the CEO of the company.</a:t>
            </a:r>
            <a:endParaRPr lang="en-US" b="1" i="0" dirty="0">
              <a:solidFill>
                <a:srgbClr val="374151"/>
              </a:solidFill>
              <a:effectLst/>
              <a:latin typeface="Palatino Linotype" panose="02040502050505030304" pitchFamily="18" charset="0"/>
              <a:cs typeface="Times New Roman" panose="02020603050405020304" pitchFamily="18" charset="0"/>
            </a:endParaRPr>
          </a:p>
          <a:p>
            <a:pPr marL="550350" indent="-514350" algn="just">
              <a:lnSpc>
                <a:spcPct val="100000"/>
              </a:lnSpc>
              <a:spcBef>
                <a:spcPts val="0"/>
              </a:spcBef>
              <a:buFont typeface="+mj-lt"/>
              <a:buAutoNum type="romanLcPeriod"/>
            </a:pPr>
            <a:r>
              <a:rPr lang="en-IN" b="1" dirty="0">
                <a:solidFill>
                  <a:srgbClr val="374151"/>
                </a:solidFill>
                <a:latin typeface="Palatino Linotype" panose="02040502050505030304" pitchFamily="18" charset="0"/>
                <a:cs typeface="Times New Roman" panose="02020603050405020304" pitchFamily="18" charset="0"/>
              </a:rPr>
              <a:t>The business model of the company is B2B as it</a:t>
            </a:r>
            <a:r>
              <a:rPr lang="en-US" b="1" dirty="0">
                <a:solidFill>
                  <a:srgbClr val="374151"/>
                </a:solidFill>
                <a:latin typeface="Palatino Linotype" panose="02040502050505030304" pitchFamily="18" charset="0"/>
                <a:cs typeface="Times New Roman" panose="02020603050405020304" pitchFamily="18" charset="0"/>
              </a:rPr>
              <a:t> operates through four business segments: Textile, Apparel, Retail, and Others.</a:t>
            </a:r>
            <a:r>
              <a:rPr lang="en-IN" b="1" dirty="0">
                <a:solidFill>
                  <a:srgbClr val="374151"/>
                </a:solidFill>
                <a:latin typeface="Palatino Linotype" panose="02040502050505030304" pitchFamily="18" charset="0"/>
                <a:cs typeface="Times New Roman" panose="02020603050405020304" pitchFamily="18" charset="0"/>
              </a:rPr>
              <a:t>.</a:t>
            </a:r>
            <a:r>
              <a:rPr lang="en-US" b="1" dirty="0">
                <a:solidFill>
                  <a:srgbClr val="374151"/>
                </a:solidFill>
                <a:latin typeface="Palatino Linotype" panose="02040502050505030304" pitchFamily="18" charset="0"/>
                <a:cs typeface="Times New Roman" panose="02020603050405020304" pitchFamily="18" charset="0"/>
              </a:rPr>
              <a:t> Raymond Ltd has a strong focus on sustainability and has implemented various initiatives to reduce its environmental impact.</a:t>
            </a:r>
          </a:p>
          <a:p>
            <a:pPr marL="550350" indent="-514350" algn="just">
              <a:lnSpc>
                <a:spcPct val="100000"/>
              </a:lnSpc>
              <a:spcBef>
                <a:spcPts val="0"/>
              </a:spcBef>
              <a:buFont typeface="+mj-lt"/>
              <a:buAutoNum type="romanLcPeriod"/>
            </a:pPr>
            <a:r>
              <a:rPr lang="en-IN" b="1" dirty="0">
                <a:solidFill>
                  <a:srgbClr val="374151"/>
                </a:solidFill>
                <a:latin typeface="Palatino Linotype" panose="02040502050505030304" pitchFamily="18" charset="0"/>
                <a:cs typeface="Times New Roman" panose="02020603050405020304" pitchFamily="18" charset="0"/>
              </a:rPr>
              <a:t> The sales record of the company is quite good with 4% CAGR over 5 years period FY2019-23 and growing PAT. There is a growth of 95.80% in sales ,the ROCE and ROCE have not been performing well since 2020</a:t>
            </a:r>
            <a:r>
              <a:rPr lang="en-IN" sz="1600" dirty="0">
                <a:solidFill>
                  <a:srgbClr val="374151"/>
                </a:solidFill>
                <a:latin typeface="Garamond" panose="02020404030301010803" pitchFamily="18" charset="0"/>
                <a:cs typeface="Times New Roman" panose="02020603050405020304" pitchFamily="18" charset="0"/>
              </a:rPr>
              <a:t>.</a:t>
            </a:r>
          </a:p>
        </p:txBody>
      </p:sp>
      <p:sp>
        <p:nvSpPr>
          <p:cNvPr id="8" name="Title 1">
            <a:extLst>
              <a:ext uri="{FF2B5EF4-FFF2-40B4-BE49-F238E27FC236}">
                <a16:creationId xmlns:a16="http://schemas.microsoft.com/office/drawing/2014/main" id="{AE419FD6-E30E-7A54-3825-498C90EDA10F}"/>
              </a:ext>
            </a:extLst>
          </p:cNvPr>
          <p:cNvSpPr txBox="1">
            <a:spLocks/>
          </p:cNvSpPr>
          <p:nvPr/>
        </p:nvSpPr>
        <p:spPr>
          <a:xfrm>
            <a:off x="2164473" y="155020"/>
            <a:ext cx="8398423" cy="854249"/>
          </a:xfrm>
          <a:prstGeom prst="rect">
            <a:avLst/>
          </a:prstGeom>
          <a:solidFill>
            <a:schemeClr val="accent5">
              <a:lumMod val="60000"/>
              <a:lumOff val="40000"/>
              <a:alpha val="97647"/>
            </a:schemeClr>
          </a:solidFill>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dirty="0">
                <a:solidFill>
                  <a:schemeClr val="tx1"/>
                </a:solidFill>
                <a:latin typeface="Times New Roman" panose="02020603050405020304" pitchFamily="18" charset="0"/>
                <a:cs typeface="Times New Roman" panose="02020603050405020304" pitchFamily="18" charset="0"/>
              </a:rPr>
              <a:t>Raymond Ltd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39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1795188" y="169534"/>
            <a:ext cx="9407088" cy="854249"/>
          </a:xfrm>
          <a:prstGeom prst="rect">
            <a:avLst/>
          </a:prstGeom>
          <a:solidFill>
            <a:schemeClr val="accent5">
              <a:lumMod val="60000"/>
              <a:lumOff val="40000"/>
              <a:alpha val="97647"/>
            </a:schemeClr>
          </a:solidFill>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400" dirty="0">
                <a:solidFill>
                  <a:schemeClr val="tx1"/>
                </a:solidFill>
                <a:latin typeface="Times New Roman" panose="02020603050405020304" pitchFamily="18" charset="0"/>
                <a:cs typeface="Times New Roman" panose="02020603050405020304" pitchFamily="18" charset="0"/>
              </a:rPr>
              <a:t>Data &amp; Charts </a:t>
            </a:r>
            <a:r>
              <a:rPr lang="en-IN" sz="8000" dirty="0">
                <a:solidFill>
                  <a:schemeClr val="tx1"/>
                </a:solidFill>
                <a:latin typeface="Times New Roman" panose="02020603050405020304" pitchFamily="18" charset="0"/>
                <a:cs typeface="Times New Roman" panose="02020603050405020304" pitchFamily="18" charset="0"/>
              </a:rPr>
              <a:t>:- </a:t>
            </a:r>
            <a:r>
              <a:rPr lang="en-IN" sz="4800" dirty="0">
                <a:solidFill>
                  <a:schemeClr val="tx1"/>
                </a:solidFill>
                <a:latin typeface="Times New Roman" panose="02020603050405020304" pitchFamily="18" charset="0"/>
                <a:cs typeface="Times New Roman" panose="02020603050405020304" pitchFamily="18" charset="0"/>
              </a:rPr>
              <a:t>(Buy below Rs 1500)</a:t>
            </a:r>
            <a:endParaRPr lang="en-IN" sz="44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E67A2886-AFAA-0837-484D-B8ED9D3C9DD9}"/>
              </a:ext>
            </a:extLst>
          </p:cNvPr>
          <p:cNvGraphicFramePr>
            <a:graphicFrameLocks noGrp="1"/>
          </p:cNvGraphicFramePr>
          <p:nvPr>
            <p:extLst>
              <p:ext uri="{D42A27DB-BD31-4B8C-83A1-F6EECF244321}">
                <p14:modId xmlns:p14="http://schemas.microsoft.com/office/powerpoint/2010/main" val="1552615613"/>
              </p:ext>
            </p:extLst>
          </p:nvPr>
        </p:nvGraphicFramePr>
        <p:xfrm>
          <a:off x="7620420" y="1827947"/>
          <a:ext cx="3431207" cy="2652390"/>
        </p:xfrm>
        <a:graphic>
          <a:graphicData uri="http://schemas.openxmlformats.org/drawingml/2006/table">
            <a:tbl>
              <a:tblPr firstRow="1" bandRow="1">
                <a:tableStyleId>{10A1B5D5-9B99-4C35-A422-299274C87663}</a:tableStyleId>
              </a:tblPr>
              <a:tblGrid>
                <a:gridCol w="1548299">
                  <a:extLst>
                    <a:ext uri="{9D8B030D-6E8A-4147-A177-3AD203B41FA5}">
                      <a16:colId xmlns:a16="http://schemas.microsoft.com/office/drawing/2014/main" val="2203011201"/>
                    </a:ext>
                  </a:extLst>
                </a:gridCol>
                <a:gridCol w="1882908">
                  <a:extLst>
                    <a:ext uri="{9D8B030D-6E8A-4147-A177-3AD203B41FA5}">
                      <a16:colId xmlns:a16="http://schemas.microsoft.com/office/drawing/2014/main" val="2555524898"/>
                    </a:ext>
                  </a:extLst>
                </a:gridCol>
              </a:tblGrid>
              <a:tr h="304890">
                <a:tc>
                  <a:txBody>
                    <a:bodyPr/>
                    <a:lstStyle/>
                    <a:p>
                      <a:r>
                        <a:rPr lang="en-IN" sz="1400" dirty="0">
                          <a:solidFill>
                            <a:schemeClr val="bg1">
                              <a:lumMod val="95000"/>
                            </a:schemeClr>
                          </a:solidFill>
                        </a:rPr>
                        <a:t>Market Data</a:t>
                      </a:r>
                      <a:endParaRPr lang="en-IN" sz="1400" dirty="0">
                        <a:solidFill>
                          <a:schemeClr val="bg1">
                            <a:lumMod val="95000"/>
                          </a:schemeClr>
                        </a:solidFill>
                        <a:latin typeface="Gadugi" panose="020B0502040204020203" pitchFamily="34" charset="0"/>
                        <a:ea typeface="Gadugi" panose="020B0502040204020203" pitchFamily="34" charset="0"/>
                      </a:endParaRPr>
                    </a:p>
                  </a:txBody>
                  <a:tcPr/>
                </a:tc>
                <a:tc>
                  <a:txBody>
                    <a:bodyPr/>
                    <a:lstStyle/>
                    <a:p>
                      <a:endParaRPr lang="en-IN" sz="1200" dirty="0"/>
                    </a:p>
                  </a:txBody>
                  <a:tcPr/>
                </a:tc>
                <a:extLst>
                  <a:ext uri="{0D108BD9-81ED-4DB2-BD59-A6C34878D82A}">
                    <a16:rowId xmlns:a16="http://schemas.microsoft.com/office/drawing/2014/main" val="289479200"/>
                  </a:ext>
                </a:extLst>
              </a:tr>
              <a:tr h="304890">
                <a:tc>
                  <a:txBody>
                    <a:bodyPr/>
                    <a:lstStyle/>
                    <a:p>
                      <a:r>
                        <a:rPr lang="en-IN" sz="1400" dirty="0">
                          <a:solidFill>
                            <a:srgbClr val="0C0606"/>
                          </a:solidFill>
                        </a:rPr>
                        <a:t>Sector</a:t>
                      </a:r>
                      <a:endParaRPr lang="en-IN" sz="1400" dirty="0">
                        <a:solidFill>
                          <a:srgbClr val="0C0606"/>
                        </a:solidFill>
                        <a:latin typeface="Gadugi" panose="020B0502040204020203" pitchFamily="34" charset="0"/>
                        <a:ea typeface="Gadugi" panose="020B0502040204020203" pitchFamily="34" charset="0"/>
                      </a:endParaRPr>
                    </a:p>
                  </a:txBody>
                  <a:tcPr/>
                </a:tc>
                <a:tc>
                  <a:txBody>
                    <a:bodyPr/>
                    <a:lstStyle/>
                    <a:p>
                      <a:r>
                        <a:rPr lang="en-IN" sz="1200" dirty="0"/>
                        <a:t> Textiles</a:t>
                      </a:r>
                    </a:p>
                  </a:txBody>
                  <a:tcPr/>
                </a:tc>
                <a:extLst>
                  <a:ext uri="{0D108BD9-81ED-4DB2-BD59-A6C34878D82A}">
                    <a16:rowId xmlns:a16="http://schemas.microsoft.com/office/drawing/2014/main" val="418788511"/>
                  </a:ext>
                </a:extLst>
              </a:tr>
              <a:tr h="304890">
                <a:tc>
                  <a:txBody>
                    <a:bodyPr/>
                    <a:lstStyle/>
                    <a:p>
                      <a:r>
                        <a:rPr lang="en-IN" sz="1400" dirty="0">
                          <a:solidFill>
                            <a:srgbClr val="0C0606"/>
                          </a:solidFill>
                        </a:rPr>
                        <a:t>CMP</a:t>
                      </a:r>
                      <a:endParaRPr lang="en-IN" sz="1400" dirty="0">
                        <a:solidFill>
                          <a:srgbClr val="0C0606"/>
                        </a:solidFill>
                        <a:latin typeface="Gadugi" panose="020B0502040204020203" pitchFamily="34" charset="0"/>
                        <a:ea typeface="Gadugi" panose="020B0502040204020203" pitchFamily="34" charset="0"/>
                      </a:endParaRPr>
                    </a:p>
                  </a:txBody>
                  <a:tcPr/>
                </a:tc>
                <a:tc>
                  <a:txBody>
                    <a:bodyPr/>
                    <a:lstStyle/>
                    <a:p>
                      <a:r>
                        <a:rPr lang="en-IN" sz="1200" dirty="0"/>
                        <a:t>1,308.55</a:t>
                      </a:r>
                    </a:p>
                  </a:txBody>
                  <a:tcPr/>
                </a:tc>
                <a:extLst>
                  <a:ext uri="{0D108BD9-81ED-4DB2-BD59-A6C34878D82A}">
                    <a16:rowId xmlns:a16="http://schemas.microsoft.com/office/drawing/2014/main" val="918747930"/>
                  </a:ext>
                </a:extLst>
              </a:tr>
              <a:tr h="304890">
                <a:tc>
                  <a:txBody>
                    <a:bodyPr/>
                    <a:lstStyle/>
                    <a:p>
                      <a:r>
                        <a:rPr lang="en-IN" sz="1400" dirty="0">
                          <a:solidFill>
                            <a:srgbClr val="0C0606"/>
                          </a:solidFill>
                        </a:rPr>
                        <a:t>Market Cap</a:t>
                      </a:r>
                      <a:endParaRPr lang="en-IN" sz="1400" dirty="0">
                        <a:solidFill>
                          <a:srgbClr val="0C0606"/>
                        </a:solidFill>
                        <a:latin typeface="Gadugi" panose="020B0502040204020203" pitchFamily="34" charset="0"/>
                        <a:ea typeface="Gadugi" panose="020B0502040204020203" pitchFamily="34" charset="0"/>
                      </a:endParaRPr>
                    </a:p>
                  </a:txBody>
                  <a:tcPr/>
                </a:tc>
                <a:tc>
                  <a:txBody>
                    <a:bodyPr/>
                    <a:lstStyle/>
                    <a:p>
                      <a:r>
                        <a:rPr lang="en-IN" sz="1200" dirty="0"/>
                        <a:t>8,706Cr</a:t>
                      </a:r>
                    </a:p>
                  </a:txBody>
                  <a:tcPr/>
                </a:tc>
                <a:extLst>
                  <a:ext uri="{0D108BD9-81ED-4DB2-BD59-A6C34878D82A}">
                    <a16:rowId xmlns:a16="http://schemas.microsoft.com/office/drawing/2014/main" val="2727787254"/>
                  </a:ext>
                </a:extLst>
              </a:tr>
              <a:tr h="304890">
                <a:tc>
                  <a:txBody>
                    <a:bodyPr/>
                    <a:lstStyle/>
                    <a:p>
                      <a:r>
                        <a:rPr lang="en-IN" sz="1400" dirty="0">
                          <a:solidFill>
                            <a:srgbClr val="0C0606"/>
                          </a:solidFill>
                        </a:rPr>
                        <a:t>Net Debt</a:t>
                      </a:r>
                      <a:endParaRPr lang="en-IN" sz="1400" dirty="0">
                        <a:solidFill>
                          <a:srgbClr val="0C0606"/>
                        </a:solidFill>
                        <a:latin typeface="Gadugi" panose="020B0502040204020203" pitchFamily="34" charset="0"/>
                        <a:ea typeface="Gadugi" panose="020B0502040204020203" pitchFamily="34" charset="0"/>
                      </a:endParaRPr>
                    </a:p>
                  </a:txBody>
                  <a:tcPr/>
                </a:tc>
                <a:tc>
                  <a:txBody>
                    <a:bodyPr/>
                    <a:lstStyle/>
                    <a:p>
                      <a:r>
                        <a:rPr lang="en-IN" sz="1200" dirty="0"/>
                        <a:t>1,713.26 Cr</a:t>
                      </a:r>
                    </a:p>
                  </a:txBody>
                  <a:tcPr/>
                </a:tc>
                <a:extLst>
                  <a:ext uri="{0D108BD9-81ED-4DB2-BD59-A6C34878D82A}">
                    <a16:rowId xmlns:a16="http://schemas.microsoft.com/office/drawing/2014/main" val="2145627898"/>
                  </a:ext>
                </a:extLst>
              </a:tr>
              <a:tr h="304890">
                <a:tc>
                  <a:txBody>
                    <a:bodyPr/>
                    <a:lstStyle/>
                    <a:p>
                      <a:r>
                        <a:rPr lang="en-IN" sz="1400" dirty="0">
                          <a:solidFill>
                            <a:srgbClr val="0C0606"/>
                          </a:solidFill>
                        </a:rPr>
                        <a:t>EV</a:t>
                      </a:r>
                      <a:endParaRPr lang="en-IN" sz="1400" dirty="0">
                        <a:solidFill>
                          <a:srgbClr val="0C0606"/>
                        </a:solidFill>
                        <a:latin typeface="Gadugi" panose="020B0502040204020203" pitchFamily="34" charset="0"/>
                        <a:ea typeface="Gadugi" panose="020B0502040204020203" pitchFamily="34" charset="0"/>
                      </a:endParaRPr>
                    </a:p>
                  </a:txBody>
                  <a:tcPr/>
                </a:tc>
                <a:tc>
                  <a:txBody>
                    <a:bodyPr/>
                    <a:lstStyle/>
                    <a:p>
                      <a:r>
                        <a:rPr lang="en-IN" sz="1200" dirty="0"/>
                        <a:t>10,190.50 Cr</a:t>
                      </a:r>
                    </a:p>
                  </a:txBody>
                  <a:tcPr/>
                </a:tc>
                <a:extLst>
                  <a:ext uri="{0D108BD9-81ED-4DB2-BD59-A6C34878D82A}">
                    <a16:rowId xmlns:a16="http://schemas.microsoft.com/office/drawing/2014/main" val="3508857575"/>
                  </a:ext>
                </a:extLst>
              </a:tr>
              <a:tr h="440459">
                <a:tc>
                  <a:txBody>
                    <a:bodyPr/>
                    <a:lstStyle/>
                    <a:p>
                      <a:r>
                        <a:rPr lang="en-IN" sz="1400" dirty="0">
                          <a:solidFill>
                            <a:srgbClr val="0C0606"/>
                          </a:solidFill>
                        </a:rPr>
                        <a:t>52 week high/low</a:t>
                      </a:r>
                      <a:endParaRPr lang="en-IN" sz="1400" dirty="0">
                        <a:solidFill>
                          <a:srgbClr val="0C0606"/>
                        </a:solidFill>
                        <a:latin typeface="Gadugi" panose="020B0502040204020203" pitchFamily="34" charset="0"/>
                        <a:ea typeface="Gadugi" panose="020B0502040204020203" pitchFamily="34" charset="0"/>
                      </a:endParaRPr>
                    </a:p>
                  </a:txBody>
                  <a:tcPr/>
                </a:tc>
                <a:tc>
                  <a:txBody>
                    <a:bodyPr/>
                    <a:lstStyle/>
                    <a:p>
                      <a:r>
                        <a:rPr lang="en-IN" sz="1200" dirty="0"/>
                        <a:t>1,644/737</a:t>
                      </a:r>
                    </a:p>
                  </a:txBody>
                  <a:tcPr/>
                </a:tc>
                <a:extLst>
                  <a:ext uri="{0D108BD9-81ED-4DB2-BD59-A6C34878D82A}">
                    <a16:rowId xmlns:a16="http://schemas.microsoft.com/office/drawing/2014/main" val="4170209270"/>
                  </a:ext>
                </a:extLst>
              </a:tr>
              <a:tr h="304890">
                <a:tc>
                  <a:txBody>
                    <a:bodyPr/>
                    <a:lstStyle/>
                    <a:p>
                      <a:pPr algn="l"/>
                      <a:r>
                        <a:rPr lang="en-IN" sz="1400" dirty="0">
                          <a:solidFill>
                            <a:srgbClr val="0C0606"/>
                          </a:solidFill>
                        </a:rPr>
                        <a:t>Rating</a:t>
                      </a:r>
                      <a:endParaRPr lang="en-IN" sz="1400" dirty="0">
                        <a:solidFill>
                          <a:srgbClr val="0C0606"/>
                        </a:solidFill>
                        <a:latin typeface="Gadugi" panose="020B0502040204020203" pitchFamily="34" charset="0"/>
                        <a:ea typeface="Gadugi" panose="020B0502040204020203" pitchFamily="34" charset="0"/>
                      </a:endParaRPr>
                    </a:p>
                  </a:txBody>
                  <a:tcPr/>
                </a:tc>
                <a:tc>
                  <a:txBody>
                    <a:bodyPr/>
                    <a:lstStyle/>
                    <a:p>
                      <a:r>
                        <a:rPr lang="en-IN" sz="1200" dirty="0"/>
                        <a:t> Buy</a:t>
                      </a:r>
                    </a:p>
                  </a:txBody>
                  <a:tcPr/>
                </a:tc>
                <a:extLst>
                  <a:ext uri="{0D108BD9-81ED-4DB2-BD59-A6C34878D82A}">
                    <a16:rowId xmlns:a16="http://schemas.microsoft.com/office/drawing/2014/main" val="3054622102"/>
                  </a:ext>
                </a:extLst>
              </a:tr>
            </a:tbl>
          </a:graphicData>
        </a:graphic>
      </p:graphicFrame>
      <p:pic>
        <p:nvPicPr>
          <p:cNvPr id="3" name="Picture 2" descr="Chart, pie chart">
            <a:extLst>
              <a:ext uri="{FF2B5EF4-FFF2-40B4-BE49-F238E27FC236}">
                <a16:creationId xmlns:a16="http://schemas.microsoft.com/office/drawing/2014/main" id="{8A936FBD-051E-1B71-6303-0A656EFCA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963" y="1827947"/>
            <a:ext cx="4425236" cy="220977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7566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6C1BF-B0BB-27DD-3844-518C3A92BDBD}"/>
              </a:ext>
            </a:extLst>
          </p:cNvPr>
          <p:cNvSpPr txBox="1"/>
          <p:nvPr/>
        </p:nvSpPr>
        <p:spPr>
          <a:xfrm>
            <a:off x="992459" y="1177993"/>
            <a:ext cx="10884887" cy="5878532"/>
          </a:xfrm>
          <a:prstGeom prst="rect">
            <a:avLst/>
          </a:prstGeom>
          <a:noFill/>
        </p:spPr>
        <p:txBody>
          <a:bodyPr wrap="square">
            <a:spAutoFit/>
          </a:bodyPr>
          <a:lstStyle/>
          <a:p>
            <a:pPr marL="550350" indent="-514350" algn="just">
              <a:spcAft>
                <a:spcPts val="0"/>
              </a:spcAft>
              <a:buFont typeface="+mj-lt"/>
              <a:buAutoNum type="romanLcPeriod"/>
            </a:pPr>
            <a:r>
              <a:rPr lang="en-IN" b="1" dirty="0">
                <a:solidFill>
                  <a:srgbClr val="374151"/>
                </a:solidFill>
                <a:latin typeface="Palatino Linotype" panose="02040502050505030304" pitchFamily="18" charset="0"/>
                <a:cs typeface="Times New Roman" panose="02020603050405020304" pitchFamily="18" charset="0"/>
              </a:rPr>
              <a:t>Strong demand for premium product categories across suiting and shirting-</a:t>
            </a:r>
            <a:r>
              <a:rPr lang="en-US" b="1" dirty="0">
                <a:solidFill>
                  <a:srgbClr val="374151"/>
                </a:solidFill>
                <a:latin typeface="Palatino Linotype" panose="02040502050505030304" pitchFamily="18" charset="0"/>
                <a:cs typeface="Times New Roman" panose="02020603050405020304" pitchFamily="18" charset="0"/>
              </a:rPr>
              <a:t>The trade channel sales grew at the backdrop of strong bookings driven by product innovation that were well received by our trade partners. In addition to the strong festive demand, there was sustained demand for the office with an encouraging response to our casual wear categories by the customers.</a:t>
            </a:r>
            <a:endParaRPr lang="en-IN" b="1" dirty="0">
              <a:solidFill>
                <a:srgbClr val="374151"/>
              </a:solidFill>
              <a:latin typeface="Palatino Linotype" panose="02040502050505030304" pitchFamily="18" charset="0"/>
              <a:cs typeface="Times New Roman" panose="02020603050405020304" pitchFamily="18" charset="0"/>
            </a:endParaRPr>
          </a:p>
          <a:p>
            <a:pPr marL="550350" indent="-514350" algn="just">
              <a:spcAft>
                <a:spcPts val="0"/>
              </a:spcAft>
              <a:buFont typeface="+mj-lt"/>
              <a:buAutoNum type="romanLcPeriod"/>
            </a:pPr>
            <a:r>
              <a:rPr lang="en-IN" b="1" dirty="0">
                <a:solidFill>
                  <a:srgbClr val="374151"/>
                </a:solidFill>
                <a:latin typeface="Palatino Linotype" panose="02040502050505030304" pitchFamily="18" charset="0"/>
                <a:cs typeface="Times New Roman" panose="02020603050405020304" pitchFamily="18" charset="0"/>
              </a:rPr>
              <a:t>The high value shirting segment-</a:t>
            </a:r>
            <a:r>
              <a:rPr lang="en-US" b="1" dirty="0">
                <a:solidFill>
                  <a:srgbClr val="374151"/>
                </a:solidFill>
                <a:latin typeface="Palatino Linotype" panose="02040502050505030304" pitchFamily="18" charset="0"/>
                <a:cs typeface="Times New Roman" panose="02020603050405020304" pitchFamily="18" charset="0"/>
              </a:rPr>
              <a:t> the sales grew by 42% to INR211 crores compared to INR148 crores in the previous year due to higher cotton fabric sales in the domestic market. The segment reported an EBITDA margin of 13.2% for the quarter as compared to 17.4% in the previous year.</a:t>
            </a:r>
            <a:endParaRPr lang="en-IN" b="1" dirty="0">
              <a:solidFill>
                <a:srgbClr val="374151"/>
              </a:solidFill>
              <a:latin typeface="Palatino Linotype" panose="02040502050505030304" pitchFamily="18" charset="0"/>
              <a:cs typeface="Times New Roman" panose="02020603050405020304" pitchFamily="18" charset="0"/>
            </a:endParaRPr>
          </a:p>
          <a:p>
            <a:pPr marL="550350" indent="-514350" algn="just">
              <a:spcAft>
                <a:spcPts val="0"/>
              </a:spcAft>
              <a:buFont typeface="+mj-lt"/>
              <a:buAutoNum type="romanLcPeriod"/>
            </a:pPr>
            <a:r>
              <a:rPr lang="en-US" b="1" dirty="0">
                <a:solidFill>
                  <a:srgbClr val="374151"/>
                </a:solidFill>
                <a:latin typeface="Palatino Linotype" panose="02040502050505030304" pitchFamily="18" charset="0"/>
                <a:cs typeface="Times New Roman" panose="02020603050405020304" pitchFamily="18" charset="0"/>
              </a:rPr>
              <a:t>Social initiative, garment exchange program in association with Kunj- which was executed across our 1,000-plus strong TRS network, the Raymond shop network, has received great response at about three lakhs pond garments were given to the lesser privileged sections of society under the close Forward program.</a:t>
            </a:r>
            <a:endParaRPr lang="en-IN" b="1" dirty="0">
              <a:solidFill>
                <a:srgbClr val="374151"/>
              </a:solidFill>
              <a:latin typeface="Palatino Linotype" panose="02040502050505030304" pitchFamily="18" charset="0"/>
              <a:cs typeface="Times New Roman" panose="02020603050405020304" pitchFamily="18" charset="0"/>
            </a:endParaRPr>
          </a:p>
          <a:p>
            <a:pPr marL="550350" indent="-514350" algn="just">
              <a:spcAft>
                <a:spcPts val="0"/>
              </a:spcAft>
              <a:buFont typeface="+mj-lt"/>
              <a:buAutoNum type="romanLcPeriod"/>
            </a:pPr>
            <a:r>
              <a:rPr lang="en-US" b="1" dirty="0">
                <a:solidFill>
                  <a:srgbClr val="374151"/>
                </a:solidFill>
                <a:latin typeface="Palatino Linotype" panose="02040502050505030304" pitchFamily="18" charset="0"/>
                <a:cs typeface="Times New Roman" panose="02020603050405020304" pitchFamily="18" charset="0"/>
              </a:rPr>
              <a:t> The branded apparel segment- which showed a very strong sales growth of 67% to INR 370 crores as compared to INR221 crores during second quarter of previous year.</a:t>
            </a:r>
            <a:endParaRPr lang="en-IN" b="1" dirty="0">
              <a:solidFill>
                <a:srgbClr val="374151"/>
              </a:solidFill>
              <a:latin typeface="Palatino Linotype" panose="02040502050505030304" pitchFamily="18" charset="0"/>
              <a:cs typeface="Times New Roman" panose="02020603050405020304" pitchFamily="18" charset="0"/>
            </a:endParaRPr>
          </a:p>
          <a:p>
            <a:pPr marL="550350" indent="-514350" algn="just">
              <a:spcAft>
                <a:spcPts val="0"/>
              </a:spcAft>
              <a:buFont typeface="+mj-lt"/>
              <a:buAutoNum type="romanLcPeriod"/>
            </a:pPr>
            <a:r>
              <a:rPr lang="en-US" b="1" dirty="0">
                <a:solidFill>
                  <a:srgbClr val="374151"/>
                </a:solidFill>
                <a:latin typeface="Palatino Linotype" panose="02040502050505030304" pitchFamily="18" charset="0"/>
                <a:cs typeface="Times New Roman" panose="02020603050405020304" pitchFamily="18" charset="0"/>
              </a:rPr>
              <a:t>Widening wardrobe Choices of the customers that are suited for different occasions- The segment reported a robust EBITDA margin of 22.3%, driven by a diversified product mix in suiting as well as shirting fabrics and enhanced operational efficiencies.</a:t>
            </a:r>
            <a:endParaRPr lang="en-IN" b="1" dirty="0">
              <a:solidFill>
                <a:srgbClr val="374151"/>
              </a:solidFill>
              <a:latin typeface="Palatino Linotype" panose="02040502050505030304" pitchFamily="18" charset="0"/>
              <a:cs typeface="Times New Roman" panose="02020603050405020304" pitchFamily="18" charset="0"/>
            </a:endParaRPr>
          </a:p>
          <a:p>
            <a:pPr marL="550350" indent="-514350" algn="just">
              <a:spcAft>
                <a:spcPts val="0"/>
              </a:spcAft>
              <a:buFont typeface="+mj-lt"/>
              <a:buAutoNum type="romanLcPeriod"/>
            </a:pPr>
            <a:r>
              <a:rPr lang="en-IN" b="1" dirty="0">
                <a:solidFill>
                  <a:srgbClr val="374151"/>
                </a:solidFill>
                <a:latin typeface="Palatino Linotype" panose="02040502050505030304" pitchFamily="18" charset="0"/>
                <a:cs typeface="Times New Roman" panose="02020603050405020304" pitchFamily="18" charset="0"/>
              </a:rPr>
              <a:t>Opened 21 EBOs on a net basis-</a:t>
            </a:r>
            <a:r>
              <a:rPr lang="en-US" b="1" dirty="0">
                <a:solidFill>
                  <a:srgbClr val="374151"/>
                </a:solidFill>
                <a:latin typeface="Palatino Linotype" panose="02040502050505030304" pitchFamily="18" charset="0"/>
                <a:cs typeface="Times New Roman" panose="02020603050405020304" pitchFamily="18" charset="0"/>
              </a:rPr>
              <a:t>Currently, our EBO network is performing well. Our performance was driven across all brands of Park Avenue, Colas, Raymond Ready to base and PARP, which offers a plethora of options for consumers to dress up across occasions.</a:t>
            </a:r>
            <a:endParaRPr lang="en-IN" b="1" dirty="0">
              <a:solidFill>
                <a:srgbClr val="374151"/>
              </a:solidFill>
              <a:latin typeface="Palatino Linotype" panose="02040502050505030304" pitchFamily="18" charset="0"/>
              <a:cs typeface="Times New Roman" panose="02020603050405020304" pitchFamily="18" charset="0"/>
            </a:endParaRPr>
          </a:p>
          <a:p>
            <a:pPr marL="550350" indent="-514350" algn="just">
              <a:lnSpc>
                <a:spcPct val="100000"/>
              </a:lnSpc>
              <a:spcBef>
                <a:spcPts val="0"/>
              </a:spcBef>
              <a:buFont typeface="+mj-lt"/>
              <a:buAutoNum type="romanLcPeriod"/>
            </a:pPr>
            <a:endParaRPr lang="en-IN" sz="1600" dirty="0">
              <a:solidFill>
                <a:srgbClr val="374151"/>
              </a:solidFill>
              <a:latin typeface="Garamond" panose="02020404030301010803"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AE419FD6-E30E-7A54-3825-498C90EDA10F}"/>
              </a:ext>
            </a:extLst>
          </p:cNvPr>
          <p:cNvSpPr txBox="1">
            <a:spLocks/>
          </p:cNvSpPr>
          <p:nvPr/>
        </p:nvSpPr>
        <p:spPr>
          <a:xfrm>
            <a:off x="1896788" y="155019"/>
            <a:ext cx="9407088" cy="854249"/>
          </a:xfrm>
          <a:prstGeom prst="rect">
            <a:avLst/>
          </a:prstGeom>
          <a:solidFill>
            <a:schemeClr val="accent5">
              <a:lumMod val="60000"/>
              <a:lumOff val="40000"/>
              <a:alpha val="97647"/>
            </a:schemeClr>
          </a:solidFill>
        </p:spPr>
        <p:txBody>
          <a:bodyPr vert="horz" lIns="91440" tIns="45720" rIns="91440" bIns="45720" rtlCol="0" anchor="t">
            <a:normAutofit fontScale="6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0"/>
            <a:r>
              <a:rPr lang="en-US" sz="7900" dirty="0">
                <a:solidFill>
                  <a:schemeClr val="tx1"/>
                </a:solidFill>
                <a:latin typeface="Times New Roman" panose="02020603050405020304" pitchFamily="18" charset="0"/>
                <a:cs typeface="Times New Roman" panose="02020603050405020304" pitchFamily="18" charset="0"/>
              </a:rPr>
              <a:t>Th</a:t>
            </a:r>
            <a:r>
              <a:rPr lang="en-US" sz="8000" dirty="0">
                <a:solidFill>
                  <a:schemeClr val="tx1"/>
                </a:solidFill>
                <a:latin typeface="Times New Roman" panose="02020603050405020304" pitchFamily="18" charset="0"/>
                <a:cs typeface="Times New Roman" panose="02020603050405020304" pitchFamily="18" charset="0"/>
              </a:rPr>
              <a:t>e Key drivers for the company</a:t>
            </a:r>
            <a:r>
              <a:rPr lang="en-IN" sz="8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724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1896788" y="155019"/>
            <a:ext cx="9407088" cy="854249"/>
          </a:xfrm>
          <a:prstGeom prst="rect">
            <a:avLst/>
          </a:prstGeom>
          <a:solidFill>
            <a:schemeClr val="accent5">
              <a:lumMod val="60000"/>
              <a:lumOff val="40000"/>
              <a:alpha val="97647"/>
            </a:schemeClr>
          </a:solidFill>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0"/>
            <a:r>
              <a:rPr lang="en-US" sz="6400" dirty="0">
                <a:solidFill>
                  <a:schemeClr val="tx1"/>
                </a:solidFill>
                <a:latin typeface="Times New Roman" panose="02020603050405020304" pitchFamily="18" charset="0"/>
                <a:cs typeface="Times New Roman" panose="02020603050405020304" pitchFamily="18" charset="0"/>
              </a:rPr>
              <a:t>Key Investment Rationale</a:t>
            </a:r>
            <a:r>
              <a:rPr lang="en-IN" sz="8000" dirty="0">
                <a:solidFill>
                  <a:schemeClr val="tx1"/>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F7477D69-4A1A-FB41-A549-2F2DBD18DA98}"/>
              </a:ext>
            </a:extLst>
          </p:cNvPr>
          <p:cNvSpPr txBox="1"/>
          <p:nvPr/>
        </p:nvSpPr>
        <p:spPr>
          <a:xfrm>
            <a:off x="1030514" y="1155261"/>
            <a:ext cx="10813142" cy="923330"/>
          </a:xfrm>
          <a:prstGeom prst="rect">
            <a:avLst/>
          </a:prstGeom>
          <a:noFill/>
        </p:spPr>
        <p:txBody>
          <a:bodyPr wrap="square">
            <a:spAutoFit/>
          </a:bodyPr>
          <a:lstStyle/>
          <a:p>
            <a:pPr marL="342900" indent="-342900" algn="just">
              <a:buFont typeface="Wingdings" panose="05000000000000000000" pitchFamily="2" charset="2"/>
              <a:buChar char="Ø"/>
            </a:pPr>
            <a:r>
              <a:rPr lang="en-US" b="1" dirty="0">
                <a:solidFill>
                  <a:srgbClr val="374151"/>
                </a:solidFill>
                <a:latin typeface="Palatino Linotype" panose="02040502050505030304" pitchFamily="18" charset="0"/>
                <a:cs typeface="Times New Roman" panose="02020603050405020304" pitchFamily="18" charset="0"/>
              </a:rPr>
              <a:t>Integrated facility, everything we do in-house:- So we have got right the yarn fabric manufacturing, finishing facilities for both suiting, shirting, garmenting, we are doing the tailoring and ending it out. </a:t>
            </a:r>
          </a:p>
        </p:txBody>
      </p:sp>
      <p:sp>
        <p:nvSpPr>
          <p:cNvPr id="6" name="TextBox 5">
            <a:extLst>
              <a:ext uri="{FF2B5EF4-FFF2-40B4-BE49-F238E27FC236}">
                <a16:creationId xmlns:a16="http://schemas.microsoft.com/office/drawing/2014/main" id="{EB88E8AB-85E0-B73E-13E4-D0E971E7B350}"/>
              </a:ext>
            </a:extLst>
          </p:cNvPr>
          <p:cNvSpPr txBox="1"/>
          <p:nvPr/>
        </p:nvSpPr>
        <p:spPr>
          <a:xfrm>
            <a:off x="1030514" y="2078591"/>
            <a:ext cx="10868907" cy="1477328"/>
          </a:xfrm>
          <a:prstGeom prst="rect">
            <a:avLst/>
          </a:prstGeom>
          <a:noFill/>
        </p:spPr>
        <p:txBody>
          <a:bodyPr wrap="square">
            <a:spAutoFit/>
          </a:bodyPr>
          <a:lstStyle/>
          <a:p>
            <a:pPr marL="342900" indent="-342900" algn="just">
              <a:buFont typeface="Wingdings" panose="05000000000000000000" pitchFamily="2" charset="2"/>
              <a:buChar char="Ø"/>
            </a:pPr>
            <a:r>
              <a:rPr lang="en-IN" b="1" dirty="0">
                <a:solidFill>
                  <a:srgbClr val="374151"/>
                </a:solidFill>
                <a:latin typeface="Palatino Linotype" panose="02040502050505030304" pitchFamily="18" charset="0"/>
                <a:cs typeface="Times New Roman" panose="02020603050405020304" pitchFamily="18" charset="0"/>
              </a:rPr>
              <a:t>Investment on Garment business:-</a:t>
            </a:r>
            <a:r>
              <a:rPr lang="en-US" b="1" dirty="0">
                <a:solidFill>
                  <a:srgbClr val="374151"/>
                </a:solidFill>
                <a:latin typeface="Palatino Linotype" panose="02040502050505030304" pitchFamily="18" charset="0"/>
                <a:cs typeface="Times New Roman" panose="02020603050405020304" pitchFamily="18" charset="0"/>
              </a:rPr>
              <a:t> the demonstrated performance compared to last year, we have demonstrated a 25% growth in the revenue already. India is becoming a large textile export destination as people want to move out of China, diversify their supply chain.  we are evaluating a very strong expansion, which will happen over the coming years in terms of meeting this increased tie-up that we’re doing strategic customers.</a:t>
            </a:r>
            <a:endParaRPr lang="en-IN" b="1" dirty="0">
              <a:solidFill>
                <a:srgbClr val="374151"/>
              </a:solidFill>
              <a:latin typeface="Palatino Linotype" panose="0204050205050503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E760A55-3C6F-9F2B-A229-80479A3BB0AD}"/>
              </a:ext>
            </a:extLst>
          </p:cNvPr>
          <p:cNvSpPr txBox="1"/>
          <p:nvPr/>
        </p:nvSpPr>
        <p:spPr>
          <a:xfrm>
            <a:off x="1002631" y="3621422"/>
            <a:ext cx="10813142" cy="1477328"/>
          </a:xfrm>
          <a:prstGeom prst="rect">
            <a:avLst/>
          </a:prstGeom>
          <a:noFill/>
        </p:spPr>
        <p:txBody>
          <a:bodyPr wrap="square">
            <a:spAutoFit/>
          </a:bodyPr>
          <a:lstStyle/>
          <a:p>
            <a:pPr marL="342900" indent="-342900" algn="just">
              <a:buFont typeface="Wingdings" panose="05000000000000000000" pitchFamily="2" charset="2"/>
              <a:buChar char="Ø"/>
            </a:pPr>
            <a:r>
              <a:rPr lang="en-IN" b="1" dirty="0">
                <a:solidFill>
                  <a:srgbClr val="374151"/>
                </a:solidFill>
                <a:latin typeface="Palatino Linotype" panose="02040502050505030304" pitchFamily="18" charset="0"/>
                <a:cs typeface="Times New Roman" panose="02020603050405020304" pitchFamily="18" charset="0"/>
              </a:rPr>
              <a:t>Sourcing strategy and expansion plans:-</a:t>
            </a:r>
            <a:r>
              <a:rPr lang="en-US" b="1" dirty="0">
                <a:solidFill>
                  <a:srgbClr val="374151"/>
                </a:solidFill>
                <a:latin typeface="Palatino Linotype" panose="02040502050505030304" pitchFamily="18" charset="0"/>
                <a:cs typeface="Times New Roman" panose="02020603050405020304" pitchFamily="18" charset="0"/>
              </a:rPr>
              <a:t> we are building right now a very strong and very unique vendor base of different segments across the country. So that’s our point in terms of our sourcing strategy. In terms of our expansion plans, we are pretty much on track to right now do a 70 exclusive brand outlets this year. and that is a number that we are gunning for Netrix. We have 35 already right now. </a:t>
            </a:r>
          </a:p>
        </p:txBody>
      </p:sp>
      <p:sp>
        <p:nvSpPr>
          <p:cNvPr id="11" name="TextBox 10">
            <a:extLst>
              <a:ext uri="{FF2B5EF4-FFF2-40B4-BE49-F238E27FC236}">
                <a16:creationId xmlns:a16="http://schemas.microsoft.com/office/drawing/2014/main" id="{C5E8E154-81B5-3A1D-9B93-77778C0F2B80}"/>
              </a:ext>
            </a:extLst>
          </p:cNvPr>
          <p:cNvSpPr txBox="1"/>
          <p:nvPr/>
        </p:nvSpPr>
        <p:spPr>
          <a:xfrm>
            <a:off x="974749" y="5226881"/>
            <a:ext cx="10868907" cy="1477328"/>
          </a:xfrm>
          <a:prstGeom prst="rect">
            <a:avLst/>
          </a:prstGeom>
          <a:noFill/>
        </p:spPr>
        <p:txBody>
          <a:bodyPr wrap="square">
            <a:spAutoFit/>
          </a:bodyPr>
          <a:lstStyle/>
          <a:p>
            <a:pPr marL="342900" indent="-342900" algn="just">
              <a:buFont typeface="Wingdings" panose="05000000000000000000" pitchFamily="2" charset="2"/>
              <a:buChar char="Ø"/>
            </a:pPr>
            <a:r>
              <a:rPr lang="en-US" b="1" dirty="0">
                <a:solidFill>
                  <a:srgbClr val="374151"/>
                </a:solidFill>
                <a:latin typeface="Palatino Linotype" panose="02040502050505030304" pitchFamily="18" charset="0"/>
                <a:cs typeface="Times New Roman" panose="02020603050405020304" pitchFamily="18" charset="0"/>
              </a:rPr>
              <a:t>Strong Demand:-  we have been able to, in the last one year, get into very strong alignment with some of the top global brands.  So in the light of the strong demand that we are seeing with strategic tie-ups happening with global brands, we are ramping up land part so that we can get them paid and make them fully skilled before they really start working on these high-quality lines.</a:t>
            </a:r>
          </a:p>
        </p:txBody>
      </p:sp>
    </p:spTree>
    <p:extLst>
      <p:ext uri="{BB962C8B-B14F-4D97-AF65-F5344CB8AC3E}">
        <p14:creationId xmlns:p14="http://schemas.microsoft.com/office/powerpoint/2010/main" val="63762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1896788" y="155019"/>
            <a:ext cx="9407088" cy="854249"/>
          </a:xfrm>
          <a:prstGeom prst="rect">
            <a:avLst/>
          </a:prstGeom>
          <a:solidFill>
            <a:schemeClr val="accent5">
              <a:lumMod val="60000"/>
              <a:lumOff val="40000"/>
              <a:alpha val="97647"/>
            </a:schemeClr>
          </a:solidFill>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0"/>
            <a:r>
              <a:rPr lang="en-US" sz="6400" dirty="0">
                <a:solidFill>
                  <a:schemeClr val="tx1"/>
                </a:solidFill>
                <a:latin typeface="Times New Roman" panose="02020603050405020304" pitchFamily="18" charset="0"/>
                <a:cs typeface="Times New Roman" panose="02020603050405020304" pitchFamily="18" charset="0"/>
              </a:rPr>
              <a:t>Key Risk Factors</a:t>
            </a:r>
            <a:r>
              <a:rPr lang="en-IN" sz="8000" dirty="0">
                <a:solidFill>
                  <a:schemeClr val="tx1"/>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C9E69755-8E9A-818F-04C0-F01B764092F3}"/>
              </a:ext>
            </a:extLst>
          </p:cNvPr>
          <p:cNvSpPr txBox="1"/>
          <p:nvPr/>
        </p:nvSpPr>
        <p:spPr>
          <a:xfrm>
            <a:off x="1896788" y="1414412"/>
            <a:ext cx="6094140" cy="3785652"/>
          </a:xfrm>
          <a:prstGeom prst="rect">
            <a:avLst/>
          </a:prstGeom>
          <a:noFill/>
        </p:spPr>
        <p:txBody>
          <a:bodyPr wrap="square">
            <a:spAutoFit/>
          </a:bodyPr>
          <a:lstStyle/>
          <a:p>
            <a:pPr marL="285750" indent="-285750">
              <a:buFont typeface="Wingdings" panose="05000000000000000000" pitchFamily="2" charset="2"/>
              <a:buChar char="Ø"/>
            </a:pPr>
            <a:r>
              <a:rPr lang="en-IN" sz="2400" b="1" dirty="0">
                <a:solidFill>
                  <a:srgbClr val="374151"/>
                </a:solidFill>
                <a:latin typeface="Palatino Linotype" panose="02040502050505030304" pitchFamily="18" charset="0"/>
                <a:cs typeface="Times New Roman" panose="02020603050405020304" pitchFamily="18" charset="0"/>
              </a:rPr>
              <a:t>High skilled Workforce addition</a:t>
            </a:r>
          </a:p>
          <a:p>
            <a:endParaRPr lang="en-IN" sz="2400" b="1" dirty="0">
              <a:solidFill>
                <a:srgbClr val="374151"/>
              </a:solidFill>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a:solidFill>
                  <a:srgbClr val="374151"/>
                </a:solidFill>
                <a:latin typeface="Palatino Linotype" panose="02040502050505030304" pitchFamily="18" charset="0"/>
                <a:cs typeface="Times New Roman" panose="02020603050405020304" pitchFamily="18" charset="0"/>
              </a:rPr>
              <a:t>Meet the global quality standards</a:t>
            </a:r>
          </a:p>
          <a:p>
            <a:endParaRPr lang="en-IN" sz="2400" b="1" dirty="0">
              <a:solidFill>
                <a:srgbClr val="374151"/>
              </a:solidFill>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a:solidFill>
                  <a:srgbClr val="374151"/>
                </a:solidFill>
                <a:latin typeface="Palatino Linotype" panose="02040502050505030304" pitchFamily="18" charset="0"/>
                <a:cs typeface="Times New Roman" panose="02020603050405020304" pitchFamily="18" charset="0"/>
              </a:rPr>
              <a:t>Debt reduction</a:t>
            </a:r>
          </a:p>
          <a:p>
            <a:endParaRPr lang="en-IN" sz="2400" b="1" dirty="0">
              <a:solidFill>
                <a:srgbClr val="374151"/>
              </a:solidFill>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a:solidFill>
                  <a:srgbClr val="374151"/>
                </a:solidFill>
                <a:latin typeface="Palatino Linotype" panose="02040502050505030304" pitchFamily="18" charset="0"/>
                <a:cs typeface="Times New Roman" panose="02020603050405020304" pitchFamily="18" charset="0"/>
              </a:rPr>
              <a:t>Focus on delivering margin</a:t>
            </a:r>
          </a:p>
          <a:p>
            <a:endParaRPr lang="en-IN" sz="2400" b="1" dirty="0">
              <a:solidFill>
                <a:srgbClr val="374151"/>
              </a:solidFill>
              <a:latin typeface="Palatino Linotype" panose="0204050205050503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a:solidFill>
                  <a:srgbClr val="374151"/>
                </a:solidFill>
                <a:latin typeface="Palatino Linotype" panose="02040502050505030304" pitchFamily="18" charset="0"/>
                <a:cs typeface="Times New Roman" panose="02020603050405020304" pitchFamily="18" charset="0"/>
              </a:rPr>
              <a:t>Product portfolio expansion and constant innovation.</a:t>
            </a:r>
          </a:p>
        </p:txBody>
      </p:sp>
    </p:spTree>
    <p:extLst>
      <p:ext uri="{BB962C8B-B14F-4D97-AF65-F5344CB8AC3E}">
        <p14:creationId xmlns:p14="http://schemas.microsoft.com/office/powerpoint/2010/main" val="88583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E419FD6-E30E-7A54-3825-498C90EDA10F}"/>
              </a:ext>
            </a:extLst>
          </p:cNvPr>
          <p:cNvSpPr txBox="1">
            <a:spLocks/>
          </p:cNvSpPr>
          <p:nvPr/>
        </p:nvSpPr>
        <p:spPr>
          <a:xfrm>
            <a:off x="1896788" y="155019"/>
            <a:ext cx="9407088" cy="854249"/>
          </a:xfrm>
          <a:prstGeom prst="rect">
            <a:avLst/>
          </a:prstGeom>
          <a:solidFill>
            <a:schemeClr val="accent5">
              <a:lumMod val="60000"/>
              <a:lumOff val="40000"/>
              <a:alpha val="97647"/>
            </a:schemeClr>
          </a:solidFill>
        </p:spPr>
        <p:txBody>
          <a:bodyPr vert="horz" lIns="91440" tIns="45720" rIns="91440" bIns="45720" rtlCol="0" anchor="t">
            <a:normAutofit fontScale="7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0"/>
            <a:r>
              <a:rPr lang="en-US" sz="6400" dirty="0">
                <a:solidFill>
                  <a:schemeClr val="tx1"/>
                </a:solidFill>
                <a:latin typeface="Times New Roman" panose="02020603050405020304" pitchFamily="18" charset="0"/>
                <a:cs typeface="Times New Roman" panose="02020603050405020304" pitchFamily="18" charset="0"/>
              </a:rPr>
              <a:t>Peer Comparison &amp; Valuation</a:t>
            </a:r>
            <a:r>
              <a:rPr lang="en-IN" sz="8000" dirty="0">
                <a:solidFill>
                  <a:schemeClr val="tx1"/>
                </a:solidFill>
                <a:latin typeface="Times New Roman" panose="02020603050405020304" pitchFamily="18" charset="0"/>
                <a:cs typeface="Times New Roman" panose="02020603050405020304" pitchFamily="18" charset="0"/>
              </a:rPr>
              <a:t>:-</a:t>
            </a:r>
          </a:p>
        </p:txBody>
      </p:sp>
      <p:graphicFrame>
        <p:nvGraphicFramePr>
          <p:cNvPr id="2" name="Table 2">
            <a:extLst>
              <a:ext uri="{FF2B5EF4-FFF2-40B4-BE49-F238E27FC236}">
                <a16:creationId xmlns:a16="http://schemas.microsoft.com/office/drawing/2014/main" id="{08114266-4761-1E6D-65EC-41C7827D1E16}"/>
              </a:ext>
            </a:extLst>
          </p:cNvPr>
          <p:cNvGraphicFramePr>
            <a:graphicFrameLocks noGrp="1"/>
          </p:cNvGraphicFramePr>
          <p:nvPr>
            <p:extLst>
              <p:ext uri="{D42A27DB-BD31-4B8C-83A1-F6EECF244321}">
                <p14:modId xmlns:p14="http://schemas.microsoft.com/office/powerpoint/2010/main" val="26408474"/>
              </p:ext>
            </p:extLst>
          </p:nvPr>
        </p:nvGraphicFramePr>
        <p:xfrm>
          <a:off x="1296019" y="1288377"/>
          <a:ext cx="10267800" cy="565256"/>
        </p:xfrm>
        <a:graphic>
          <a:graphicData uri="http://schemas.openxmlformats.org/drawingml/2006/table">
            <a:tbl>
              <a:tblPr firstRow="1" bandRow="1">
                <a:tableStyleId>{5C22544A-7EE6-4342-B048-85BDC9FD1C3A}</a:tableStyleId>
              </a:tblPr>
              <a:tblGrid>
                <a:gridCol w="1436030">
                  <a:extLst>
                    <a:ext uri="{9D8B030D-6E8A-4147-A177-3AD203B41FA5}">
                      <a16:colId xmlns:a16="http://schemas.microsoft.com/office/drawing/2014/main" val="3709844544"/>
                    </a:ext>
                  </a:extLst>
                </a:gridCol>
                <a:gridCol w="981307">
                  <a:extLst>
                    <a:ext uri="{9D8B030D-6E8A-4147-A177-3AD203B41FA5}">
                      <a16:colId xmlns:a16="http://schemas.microsoft.com/office/drawing/2014/main" val="2856805925"/>
                    </a:ext>
                  </a:extLst>
                </a:gridCol>
                <a:gridCol w="735981">
                  <a:extLst>
                    <a:ext uri="{9D8B030D-6E8A-4147-A177-3AD203B41FA5}">
                      <a16:colId xmlns:a16="http://schemas.microsoft.com/office/drawing/2014/main" val="1322625202"/>
                    </a:ext>
                  </a:extLst>
                </a:gridCol>
                <a:gridCol w="1182029">
                  <a:extLst>
                    <a:ext uri="{9D8B030D-6E8A-4147-A177-3AD203B41FA5}">
                      <a16:colId xmlns:a16="http://schemas.microsoft.com/office/drawing/2014/main" val="2069389958"/>
                    </a:ext>
                  </a:extLst>
                </a:gridCol>
                <a:gridCol w="798553">
                  <a:extLst>
                    <a:ext uri="{9D8B030D-6E8A-4147-A177-3AD203B41FA5}">
                      <a16:colId xmlns:a16="http://schemas.microsoft.com/office/drawing/2014/main" val="864745305"/>
                    </a:ext>
                  </a:extLst>
                </a:gridCol>
                <a:gridCol w="1026780">
                  <a:extLst>
                    <a:ext uri="{9D8B030D-6E8A-4147-A177-3AD203B41FA5}">
                      <a16:colId xmlns:a16="http://schemas.microsoft.com/office/drawing/2014/main" val="1040850024"/>
                    </a:ext>
                  </a:extLst>
                </a:gridCol>
                <a:gridCol w="1026780">
                  <a:extLst>
                    <a:ext uri="{9D8B030D-6E8A-4147-A177-3AD203B41FA5}">
                      <a16:colId xmlns:a16="http://schemas.microsoft.com/office/drawing/2014/main" val="1481193562"/>
                    </a:ext>
                  </a:extLst>
                </a:gridCol>
                <a:gridCol w="1026780">
                  <a:extLst>
                    <a:ext uri="{9D8B030D-6E8A-4147-A177-3AD203B41FA5}">
                      <a16:colId xmlns:a16="http://schemas.microsoft.com/office/drawing/2014/main" val="3543049601"/>
                    </a:ext>
                  </a:extLst>
                </a:gridCol>
                <a:gridCol w="1026780">
                  <a:extLst>
                    <a:ext uri="{9D8B030D-6E8A-4147-A177-3AD203B41FA5}">
                      <a16:colId xmlns:a16="http://schemas.microsoft.com/office/drawing/2014/main" val="1671651030"/>
                    </a:ext>
                  </a:extLst>
                </a:gridCol>
                <a:gridCol w="1026780">
                  <a:extLst>
                    <a:ext uri="{9D8B030D-6E8A-4147-A177-3AD203B41FA5}">
                      <a16:colId xmlns:a16="http://schemas.microsoft.com/office/drawing/2014/main" val="260457251"/>
                    </a:ext>
                  </a:extLst>
                </a:gridCol>
              </a:tblGrid>
              <a:tr h="370840">
                <a:tc>
                  <a:txBody>
                    <a:bodyPr/>
                    <a:lstStyle/>
                    <a:p>
                      <a:pPr algn="ctr" fontAlgn="ctr">
                        <a:spcBef>
                          <a:spcPts val="0"/>
                        </a:spcBef>
                        <a:spcAft>
                          <a:spcPts val="0"/>
                        </a:spcAft>
                      </a:pPr>
                      <a:r>
                        <a:rPr lang="en-IN" sz="1300" b="0" i="0" u="none" strike="noStrike" cap="none" spc="0" dirty="0">
                          <a:solidFill>
                            <a:schemeClr val="bg1"/>
                          </a:solidFill>
                          <a:effectLst/>
                          <a:latin typeface="Arial" panose="020B0604020202020204" pitchFamily="34" charset="0"/>
                        </a:rPr>
                        <a:t>Name</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a:solidFill>
                            <a:schemeClr val="bg1"/>
                          </a:solidFill>
                          <a:effectLst/>
                          <a:latin typeface="Arial" panose="020B0604020202020204" pitchFamily="34" charset="0"/>
                        </a:rPr>
                        <a:t>CMP Rs.</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a:solidFill>
                            <a:schemeClr val="bg1"/>
                          </a:solidFill>
                          <a:effectLst/>
                          <a:latin typeface="Arial" panose="020B0604020202020204" pitchFamily="34" charset="0"/>
                        </a:rPr>
                        <a:t>P/E</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a:solidFill>
                            <a:schemeClr val="bg1"/>
                          </a:solidFill>
                          <a:effectLst/>
                          <a:latin typeface="Arial" panose="020B0604020202020204" pitchFamily="34" charset="0"/>
                        </a:rPr>
                        <a:t>Mar Cap </a:t>
                      </a:r>
                      <a:r>
                        <a:rPr lang="en-IN" sz="1300" b="0" i="0" u="none" strike="noStrike" cap="none" spc="0" dirty="0" err="1">
                          <a:solidFill>
                            <a:schemeClr val="bg1"/>
                          </a:solidFill>
                          <a:effectLst/>
                          <a:latin typeface="Arial" panose="020B0604020202020204" pitchFamily="34" charset="0"/>
                        </a:rPr>
                        <a:t>Rs.Cr</a:t>
                      </a:r>
                      <a:r>
                        <a:rPr lang="en-IN" sz="1300" b="0" i="0" u="none" strike="noStrike" cap="none" spc="0" dirty="0">
                          <a:solidFill>
                            <a:schemeClr val="bg1"/>
                          </a:solidFill>
                          <a:effectLst/>
                          <a:latin typeface="Arial" panose="020B0604020202020204" pitchFamily="34" charset="0"/>
                        </a:rPr>
                        <a:t>.</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err="1">
                          <a:solidFill>
                            <a:schemeClr val="bg1"/>
                          </a:solidFill>
                          <a:effectLst/>
                          <a:latin typeface="Arial" panose="020B0604020202020204" pitchFamily="34" charset="0"/>
                        </a:rPr>
                        <a:t>Div</a:t>
                      </a:r>
                      <a:r>
                        <a:rPr lang="en-IN" sz="1300" b="0" i="0" u="none" strike="noStrike" cap="none" spc="0" dirty="0">
                          <a:solidFill>
                            <a:schemeClr val="bg1"/>
                          </a:solidFill>
                          <a:effectLst/>
                          <a:latin typeface="Arial" panose="020B0604020202020204" pitchFamily="34" charset="0"/>
                        </a:rPr>
                        <a:t> </a:t>
                      </a:r>
                      <a:r>
                        <a:rPr lang="en-IN" sz="1300" b="0" i="0" u="none" strike="noStrike" cap="none" spc="0" dirty="0" err="1">
                          <a:solidFill>
                            <a:schemeClr val="bg1"/>
                          </a:solidFill>
                          <a:effectLst/>
                          <a:latin typeface="Arial" panose="020B0604020202020204" pitchFamily="34" charset="0"/>
                        </a:rPr>
                        <a:t>Yld</a:t>
                      </a:r>
                      <a:r>
                        <a:rPr lang="en-IN" sz="1300" b="0" i="0" u="none" strike="noStrike" cap="none" spc="0" dirty="0">
                          <a:solidFill>
                            <a:schemeClr val="bg1"/>
                          </a:solidFill>
                          <a:effectLst/>
                          <a:latin typeface="Arial" panose="020B0604020202020204" pitchFamily="34" charset="0"/>
                        </a:rPr>
                        <a:t> %</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a:solidFill>
                            <a:schemeClr val="bg1"/>
                          </a:solidFill>
                          <a:effectLst/>
                          <a:latin typeface="Arial" panose="020B0604020202020204" pitchFamily="34" charset="0"/>
                        </a:rPr>
                        <a:t>NP </a:t>
                      </a:r>
                      <a:r>
                        <a:rPr lang="en-IN" sz="1300" b="0" i="0" u="none" strike="noStrike" cap="none" spc="0" dirty="0" err="1">
                          <a:solidFill>
                            <a:schemeClr val="bg1"/>
                          </a:solidFill>
                          <a:effectLst/>
                          <a:latin typeface="Arial" panose="020B0604020202020204" pitchFamily="34" charset="0"/>
                        </a:rPr>
                        <a:t>Qtr</a:t>
                      </a:r>
                      <a:r>
                        <a:rPr lang="en-IN" sz="1300" b="0" i="0" u="none" strike="noStrike" cap="none" spc="0" dirty="0">
                          <a:solidFill>
                            <a:schemeClr val="bg1"/>
                          </a:solidFill>
                          <a:effectLst/>
                          <a:latin typeface="Arial" panose="020B0604020202020204" pitchFamily="34" charset="0"/>
                        </a:rPr>
                        <a:t> </a:t>
                      </a:r>
                      <a:r>
                        <a:rPr lang="en-IN" sz="1300" b="0" i="0" u="none" strike="noStrike" cap="none" spc="0" dirty="0" err="1">
                          <a:solidFill>
                            <a:schemeClr val="bg1"/>
                          </a:solidFill>
                          <a:effectLst/>
                          <a:latin typeface="Arial" panose="020B0604020202020204" pitchFamily="34" charset="0"/>
                        </a:rPr>
                        <a:t>Rs.Cr</a:t>
                      </a:r>
                      <a:r>
                        <a:rPr lang="en-IN" sz="1300" b="0" i="0" u="none" strike="noStrike" cap="none" spc="0" dirty="0">
                          <a:solidFill>
                            <a:schemeClr val="bg1"/>
                          </a:solidFill>
                          <a:effectLst/>
                          <a:latin typeface="Arial" panose="020B0604020202020204" pitchFamily="34" charset="0"/>
                        </a:rPr>
                        <a:t>.</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err="1">
                          <a:solidFill>
                            <a:schemeClr val="bg1"/>
                          </a:solidFill>
                          <a:effectLst/>
                          <a:latin typeface="Arial" panose="020B0604020202020204" pitchFamily="34" charset="0"/>
                        </a:rPr>
                        <a:t>Qtr</a:t>
                      </a:r>
                      <a:r>
                        <a:rPr lang="en-IN" sz="1300" b="0" i="0" u="none" strike="noStrike" cap="none" spc="0" dirty="0">
                          <a:solidFill>
                            <a:schemeClr val="bg1"/>
                          </a:solidFill>
                          <a:effectLst/>
                          <a:latin typeface="Arial" panose="020B0604020202020204" pitchFamily="34" charset="0"/>
                        </a:rPr>
                        <a:t> Profit Var %</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a:solidFill>
                            <a:schemeClr val="bg1"/>
                          </a:solidFill>
                          <a:effectLst/>
                          <a:latin typeface="Arial" panose="020B0604020202020204" pitchFamily="34" charset="0"/>
                        </a:rPr>
                        <a:t>Sales </a:t>
                      </a:r>
                      <a:r>
                        <a:rPr lang="en-IN" sz="1300" b="0" i="0" u="none" strike="noStrike" cap="none" spc="0" dirty="0" err="1">
                          <a:solidFill>
                            <a:schemeClr val="bg1"/>
                          </a:solidFill>
                          <a:effectLst/>
                          <a:latin typeface="Arial" panose="020B0604020202020204" pitchFamily="34" charset="0"/>
                        </a:rPr>
                        <a:t>Qtr</a:t>
                      </a:r>
                      <a:r>
                        <a:rPr lang="en-IN" sz="1300" b="0" i="0" u="none" strike="noStrike" cap="none" spc="0" dirty="0">
                          <a:solidFill>
                            <a:schemeClr val="bg1"/>
                          </a:solidFill>
                          <a:effectLst/>
                          <a:latin typeface="Arial" panose="020B0604020202020204" pitchFamily="34" charset="0"/>
                        </a:rPr>
                        <a:t> </a:t>
                      </a:r>
                      <a:r>
                        <a:rPr lang="en-IN" sz="1300" b="0" i="0" u="none" strike="noStrike" cap="none" spc="0" dirty="0" err="1">
                          <a:solidFill>
                            <a:schemeClr val="bg1"/>
                          </a:solidFill>
                          <a:effectLst/>
                          <a:latin typeface="Arial" panose="020B0604020202020204" pitchFamily="34" charset="0"/>
                        </a:rPr>
                        <a:t>Rs.Cr</a:t>
                      </a:r>
                      <a:r>
                        <a:rPr lang="en-IN" sz="1300" b="0" i="0" u="none" strike="noStrike" cap="none" spc="0" dirty="0">
                          <a:solidFill>
                            <a:schemeClr val="bg1"/>
                          </a:solidFill>
                          <a:effectLst/>
                          <a:latin typeface="Arial" panose="020B0604020202020204" pitchFamily="34" charset="0"/>
                        </a:rPr>
                        <a:t>.</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err="1">
                          <a:solidFill>
                            <a:schemeClr val="bg1"/>
                          </a:solidFill>
                          <a:effectLst/>
                          <a:latin typeface="Arial" panose="020B0604020202020204" pitchFamily="34" charset="0"/>
                        </a:rPr>
                        <a:t>Qtr</a:t>
                      </a:r>
                      <a:r>
                        <a:rPr lang="en-IN" sz="1300" b="0" i="0" u="none" strike="noStrike" cap="none" spc="0" dirty="0">
                          <a:solidFill>
                            <a:schemeClr val="bg1"/>
                          </a:solidFill>
                          <a:effectLst/>
                          <a:latin typeface="Arial" panose="020B0604020202020204" pitchFamily="34" charset="0"/>
                        </a:rPr>
                        <a:t> Sales Var %</a:t>
                      </a:r>
                    </a:p>
                  </a:txBody>
                  <a:tcPr marL="109861" marR="53912" marT="84508" marB="84508" anchor="ctr">
                    <a:solidFill>
                      <a:schemeClr val="accent2">
                        <a:lumMod val="75000"/>
                      </a:schemeClr>
                    </a:solidFill>
                  </a:tcPr>
                </a:tc>
                <a:tc>
                  <a:txBody>
                    <a:bodyPr/>
                    <a:lstStyle/>
                    <a:p>
                      <a:pPr algn="ctr" fontAlgn="ctr">
                        <a:spcBef>
                          <a:spcPts val="0"/>
                        </a:spcBef>
                        <a:spcAft>
                          <a:spcPts val="0"/>
                        </a:spcAft>
                      </a:pPr>
                      <a:r>
                        <a:rPr lang="en-IN" sz="1300" b="0" i="0" u="none" strike="noStrike" cap="none" spc="0" dirty="0">
                          <a:solidFill>
                            <a:schemeClr val="bg1"/>
                          </a:solidFill>
                          <a:effectLst/>
                          <a:latin typeface="Arial" panose="020B0604020202020204" pitchFamily="34" charset="0"/>
                        </a:rPr>
                        <a:t>ROCE %</a:t>
                      </a:r>
                    </a:p>
                  </a:txBody>
                  <a:tcPr marL="109861" marR="71884" marT="84508" marB="84508" anchor="ctr">
                    <a:solidFill>
                      <a:schemeClr val="accent2">
                        <a:lumMod val="75000"/>
                      </a:schemeClr>
                    </a:solidFill>
                  </a:tcPr>
                </a:tc>
                <a:extLst>
                  <a:ext uri="{0D108BD9-81ED-4DB2-BD59-A6C34878D82A}">
                    <a16:rowId xmlns:a16="http://schemas.microsoft.com/office/drawing/2014/main" val="4240759085"/>
                  </a:ext>
                </a:extLst>
              </a:tr>
            </a:tbl>
          </a:graphicData>
        </a:graphic>
      </p:graphicFrame>
      <p:graphicFrame>
        <p:nvGraphicFramePr>
          <p:cNvPr id="3" name="Table 2">
            <a:extLst>
              <a:ext uri="{FF2B5EF4-FFF2-40B4-BE49-F238E27FC236}">
                <a16:creationId xmlns:a16="http://schemas.microsoft.com/office/drawing/2014/main" id="{4E16F46A-070D-6E6A-C561-945B7A4A1628}"/>
              </a:ext>
            </a:extLst>
          </p:cNvPr>
          <p:cNvGraphicFramePr>
            <a:graphicFrameLocks noGrp="1"/>
          </p:cNvGraphicFramePr>
          <p:nvPr>
            <p:extLst>
              <p:ext uri="{D42A27DB-BD31-4B8C-83A1-F6EECF244321}">
                <p14:modId xmlns:p14="http://schemas.microsoft.com/office/powerpoint/2010/main" val="252278824"/>
              </p:ext>
            </p:extLst>
          </p:nvPr>
        </p:nvGraphicFramePr>
        <p:xfrm>
          <a:off x="1296019" y="1853633"/>
          <a:ext cx="10267798" cy="4078060"/>
        </p:xfrm>
        <a:graphic>
          <a:graphicData uri="http://schemas.openxmlformats.org/drawingml/2006/table">
            <a:tbl>
              <a:tblPr firstRow="1" lastRow="1" bandRow="1" bandCol="1">
                <a:tableStyleId>{2D5ABB26-0587-4C30-8999-92F81FD0307C}</a:tableStyleId>
              </a:tblPr>
              <a:tblGrid>
                <a:gridCol w="1446660">
                  <a:extLst>
                    <a:ext uri="{9D8B030D-6E8A-4147-A177-3AD203B41FA5}">
                      <a16:colId xmlns:a16="http://schemas.microsoft.com/office/drawing/2014/main" val="3559698690"/>
                    </a:ext>
                  </a:extLst>
                </a:gridCol>
                <a:gridCol w="992345">
                  <a:extLst>
                    <a:ext uri="{9D8B030D-6E8A-4147-A177-3AD203B41FA5}">
                      <a16:colId xmlns:a16="http://schemas.microsoft.com/office/drawing/2014/main" val="2304892986"/>
                    </a:ext>
                  </a:extLst>
                </a:gridCol>
                <a:gridCol w="713222">
                  <a:extLst>
                    <a:ext uri="{9D8B030D-6E8A-4147-A177-3AD203B41FA5}">
                      <a16:colId xmlns:a16="http://schemas.microsoft.com/office/drawing/2014/main" val="2422704719"/>
                    </a:ext>
                  </a:extLst>
                </a:gridCol>
                <a:gridCol w="1172624">
                  <a:extLst>
                    <a:ext uri="{9D8B030D-6E8A-4147-A177-3AD203B41FA5}">
                      <a16:colId xmlns:a16="http://schemas.microsoft.com/office/drawing/2014/main" val="1043898661"/>
                    </a:ext>
                  </a:extLst>
                </a:gridCol>
                <a:gridCol w="734704">
                  <a:extLst>
                    <a:ext uri="{9D8B030D-6E8A-4147-A177-3AD203B41FA5}">
                      <a16:colId xmlns:a16="http://schemas.microsoft.com/office/drawing/2014/main" val="1415726273"/>
                    </a:ext>
                  </a:extLst>
                </a:gridCol>
                <a:gridCol w="1085648">
                  <a:extLst>
                    <a:ext uri="{9D8B030D-6E8A-4147-A177-3AD203B41FA5}">
                      <a16:colId xmlns:a16="http://schemas.microsoft.com/office/drawing/2014/main" val="2640198840"/>
                    </a:ext>
                  </a:extLst>
                </a:gridCol>
                <a:gridCol w="990764">
                  <a:extLst>
                    <a:ext uri="{9D8B030D-6E8A-4147-A177-3AD203B41FA5}">
                      <a16:colId xmlns:a16="http://schemas.microsoft.com/office/drawing/2014/main" val="664649244"/>
                    </a:ext>
                  </a:extLst>
                </a:gridCol>
                <a:gridCol w="1085648">
                  <a:extLst>
                    <a:ext uri="{9D8B030D-6E8A-4147-A177-3AD203B41FA5}">
                      <a16:colId xmlns:a16="http://schemas.microsoft.com/office/drawing/2014/main" val="1132878623"/>
                    </a:ext>
                  </a:extLst>
                </a:gridCol>
                <a:gridCol w="1023973">
                  <a:extLst>
                    <a:ext uri="{9D8B030D-6E8A-4147-A177-3AD203B41FA5}">
                      <a16:colId xmlns:a16="http://schemas.microsoft.com/office/drawing/2014/main" val="2840834897"/>
                    </a:ext>
                  </a:extLst>
                </a:gridCol>
                <a:gridCol w="1022210">
                  <a:extLst>
                    <a:ext uri="{9D8B030D-6E8A-4147-A177-3AD203B41FA5}">
                      <a16:colId xmlns:a16="http://schemas.microsoft.com/office/drawing/2014/main" val="1658700467"/>
                    </a:ext>
                  </a:extLst>
                </a:gridCol>
              </a:tblGrid>
              <a:tr h="468814">
                <a:tc>
                  <a:txBody>
                    <a:bodyPr/>
                    <a:lstStyle/>
                    <a:p>
                      <a:pPr algn="ctr" fontAlgn="ctr">
                        <a:spcBef>
                          <a:spcPts val="0"/>
                        </a:spcBef>
                        <a:spcAft>
                          <a:spcPts val="0"/>
                        </a:spcAft>
                      </a:pPr>
                      <a:r>
                        <a:rPr lang="en-IN" sz="1300" b="1" u="none" strike="noStrike" cap="none" spc="0" dirty="0">
                          <a:solidFill>
                            <a:schemeClr val="tx1"/>
                          </a:solidFill>
                          <a:effectLst/>
                        </a:rPr>
                        <a:t>Raymond</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1308.25</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12.15</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8709.51</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0.23</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96.60</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-4.23</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2168.16</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17.62</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13.19</a:t>
                      </a:r>
                      <a:endParaRPr lang="en-IN" sz="1300" b="1" i="0" u="none" strike="noStrike" cap="none" spc="0" dirty="0">
                        <a:solidFill>
                          <a:schemeClr val="tx1"/>
                        </a:solidFill>
                        <a:effectLst/>
                        <a:latin typeface="Arial" panose="020B0604020202020204" pitchFamily="34" charset="0"/>
                      </a:endParaRPr>
                    </a:p>
                  </a:txBody>
                  <a:tcPr marL="109861" marR="71884"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56767242"/>
                  </a:ext>
                </a:extLst>
              </a:tr>
              <a:tr h="468814">
                <a:tc>
                  <a:txBody>
                    <a:bodyPr/>
                    <a:lstStyle/>
                    <a:p>
                      <a:pPr algn="ctr" fontAlgn="ctr">
                        <a:spcBef>
                          <a:spcPts val="0"/>
                        </a:spcBef>
                        <a:spcAft>
                          <a:spcPts val="0"/>
                        </a:spcAft>
                      </a:pPr>
                      <a:r>
                        <a:rPr lang="en-IN" sz="1300" b="1" u="none" strike="noStrike" cap="none" spc="0" dirty="0">
                          <a:solidFill>
                            <a:schemeClr val="tx1"/>
                          </a:solidFill>
                          <a:effectLst/>
                        </a:rPr>
                        <a:t>Jindal Worldwide</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348.35</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56.46</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6985.13</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0.03</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14.76</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-52.03</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403.78</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-40.24</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19.25</a:t>
                      </a:r>
                      <a:endParaRPr lang="en-IN" sz="1300" b="1" i="0" u="none" strike="noStrike" cap="none" spc="0" dirty="0">
                        <a:solidFill>
                          <a:schemeClr val="tx1"/>
                        </a:solidFill>
                        <a:effectLst/>
                        <a:latin typeface="Arial" panose="020B0604020202020204" pitchFamily="34" charset="0"/>
                      </a:endParaRPr>
                    </a:p>
                  </a:txBody>
                  <a:tcPr marL="109861" marR="71884"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836120119"/>
                  </a:ext>
                </a:extLst>
              </a:tr>
              <a:tr h="468814">
                <a:tc>
                  <a:txBody>
                    <a:bodyPr/>
                    <a:lstStyle/>
                    <a:p>
                      <a:pPr algn="ctr" fontAlgn="ctr">
                        <a:spcBef>
                          <a:spcPts val="0"/>
                        </a:spcBef>
                        <a:spcAft>
                          <a:spcPts val="0"/>
                        </a:spcAft>
                      </a:pPr>
                      <a:r>
                        <a:rPr lang="en-IN" sz="1300" b="1" u="none" strike="noStrike" cap="none" spc="0" dirty="0" err="1">
                          <a:solidFill>
                            <a:schemeClr val="tx1"/>
                          </a:solidFill>
                          <a:effectLst/>
                        </a:rPr>
                        <a:t>Garware</a:t>
                      </a:r>
                      <a:r>
                        <a:rPr lang="en-IN" sz="1300" b="1" u="none" strike="noStrike" cap="none" spc="0" dirty="0">
                          <a:solidFill>
                            <a:schemeClr val="tx1"/>
                          </a:solidFill>
                          <a:effectLst/>
                        </a:rPr>
                        <a:t> Tech.</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2903.25</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35.55</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5916.29</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0.24</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36.57</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-3.91</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274.58</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-10.89</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22.93</a:t>
                      </a:r>
                      <a:endParaRPr lang="en-IN" sz="1300" b="1" i="0" u="none" strike="noStrike" cap="none" spc="0" dirty="0">
                        <a:solidFill>
                          <a:schemeClr val="tx1"/>
                        </a:solidFill>
                        <a:effectLst/>
                        <a:latin typeface="Arial" panose="020B0604020202020204" pitchFamily="34" charset="0"/>
                      </a:endParaRPr>
                    </a:p>
                  </a:txBody>
                  <a:tcPr marL="109861" marR="71884"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8559091"/>
                  </a:ext>
                </a:extLst>
              </a:tr>
              <a:tr h="699920">
                <a:tc>
                  <a:txBody>
                    <a:bodyPr/>
                    <a:lstStyle/>
                    <a:p>
                      <a:pPr algn="ctr" fontAlgn="ctr">
                        <a:spcBef>
                          <a:spcPts val="0"/>
                        </a:spcBef>
                        <a:spcAft>
                          <a:spcPts val="0"/>
                        </a:spcAft>
                      </a:pPr>
                      <a:r>
                        <a:rPr lang="en-IN" sz="1300" b="1" u="none" strike="noStrike" cap="none" spc="0" dirty="0">
                          <a:solidFill>
                            <a:schemeClr val="tx1"/>
                          </a:solidFill>
                          <a:effectLst/>
                        </a:rPr>
                        <a:t>Go Fashion (I)</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1008.30</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67.80</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5445.73</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0.00</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24.31</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2.62</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176.74</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24.46</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11.98</a:t>
                      </a:r>
                      <a:endParaRPr lang="en-IN" sz="1300" b="1" i="0" u="none" strike="noStrike" cap="none" spc="0" dirty="0">
                        <a:solidFill>
                          <a:schemeClr val="tx1"/>
                        </a:solidFill>
                        <a:effectLst/>
                        <a:latin typeface="Arial" panose="020B0604020202020204" pitchFamily="34" charset="0"/>
                      </a:endParaRPr>
                    </a:p>
                  </a:txBody>
                  <a:tcPr marL="109861" marR="71884"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843819923"/>
                  </a:ext>
                </a:extLst>
              </a:tr>
              <a:tr h="468814">
                <a:tc>
                  <a:txBody>
                    <a:bodyPr/>
                    <a:lstStyle/>
                    <a:p>
                      <a:pPr algn="ctr" fontAlgn="ctr">
                        <a:spcBef>
                          <a:spcPts val="0"/>
                        </a:spcBef>
                        <a:spcAft>
                          <a:spcPts val="0"/>
                        </a:spcAft>
                      </a:pPr>
                      <a:r>
                        <a:rPr lang="en-IN" sz="1300" b="1" u="none" strike="noStrike" cap="none" spc="0" dirty="0">
                          <a:solidFill>
                            <a:schemeClr val="tx1"/>
                          </a:solidFill>
                          <a:effectLst/>
                        </a:rPr>
                        <a:t>Trident</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31.45</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32.56</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16026.78</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1.14</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144.21</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-37.40</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1641.44</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-17.10</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23.35</a:t>
                      </a:r>
                      <a:endParaRPr lang="en-IN" sz="1300" b="1" i="0" u="none" strike="noStrike" cap="none" spc="0" dirty="0">
                        <a:solidFill>
                          <a:schemeClr val="tx1"/>
                        </a:solidFill>
                        <a:effectLst/>
                        <a:latin typeface="Arial" panose="020B0604020202020204" pitchFamily="34" charset="0"/>
                      </a:endParaRPr>
                    </a:p>
                  </a:txBody>
                  <a:tcPr marL="109861" marR="71884"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615532088"/>
                  </a:ext>
                </a:extLst>
              </a:tr>
              <a:tr h="468814">
                <a:tc>
                  <a:txBody>
                    <a:bodyPr/>
                    <a:lstStyle/>
                    <a:p>
                      <a:pPr algn="ctr" fontAlgn="ctr">
                        <a:spcBef>
                          <a:spcPts val="0"/>
                        </a:spcBef>
                        <a:spcAft>
                          <a:spcPts val="0"/>
                        </a:spcAft>
                      </a:pPr>
                      <a:r>
                        <a:rPr lang="en-IN" sz="1300" b="1" u="none" strike="noStrike" cap="none" spc="0" dirty="0">
                          <a:solidFill>
                            <a:schemeClr val="tx1"/>
                          </a:solidFill>
                          <a:effectLst/>
                        </a:rPr>
                        <a:t>Welspun India</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81.15</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66.12</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8153.34</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0.18</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43.83</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-73.38</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1869.15</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-22.70</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14.53</a:t>
                      </a:r>
                      <a:endParaRPr lang="en-IN" sz="1300" b="1" i="0" u="none" strike="noStrike" cap="none" spc="0" dirty="0">
                        <a:solidFill>
                          <a:schemeClr val="tx1"/>
                        </a:solidFill>
                        <a:effectLst/>
                        <a:latin typeface="Arial" panose="020B0604020202020204" pitchFamily="34" charset="0"/>
                      </a:endParaRPr>
                    </a:p>
                  </a:txBody>
                  <a:tcPr marL="109861" marR="71884"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043890582"/>
                  </a:ext>
                </a:extLst>
              </a:tr>
              <a:tr h="468814">
                <a:tc>
                  <a:txBody>
                    <a:bodyPr/>
                    <a:lstStyle/>
                    <a:p>
                      <a:pPr algn="ctr" fontAlgn="ctr">
                        <a:spcBef>
                          <a:spcPts val="0"/>
                        </a:spcBef>
                        <a:spcAft>
                          <a:spcPts val="0"/>
                        </a:spcAft>
                      </a:pPr>
                      <a:r>
                        <a:rPr lang="en-IN" sz="1300" b="1" u="none" strike="noStrike" cap="none" spc="0" dirty="0">
                          <a:solidFill>
                            <a:schemeClr val="tx1"/>
                          </a:solidFill>
                          <a:effectLst/>
                        </a:rPr>
                        <a:t>Median: 42 Co.</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128.5</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31.28</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341.31</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0.01</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2.41</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-16.11</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85.81</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-8.86</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t">
                        <a:spcBef>
                          <a:spcPts val="0"/>
                        </a:spcBef>
                        <a:spcAft>
                          <a:spcPts val="0"/>
                        </a:spcAft>
                      </a:pPr>
                      <a:r>
                        <a:rPr lang="en-IN" sz="1300" b="1" u="none" strike="noStrike" cap="none" spc="0" dirty="0">
                          <a:solidFill>
                            <a:schemeClr val="tx1"/>
                          </a:solidFill>
                          <a:effectLst/>
                        </a:rPr>
                        <a:t>12.79</a:t>
                      </a:r>
                      <a:endParaRPr lang="en-IN" sz="1300" b="1" i="0" u="none" strike="noStrike" cap="none" spc="0" dirty="0">
                        <a:solidFill>
                          <a:schemeClr val="tx1"/>
                        </a:solidFill>
                        <a:effectLst/>
                        <a:latin typeface="Arial" panose="020B0604020202020204" pitchFamily="34" charset="0"/>
                      </a:endParaRPr>
                    </a:p>
                  </a:txBody>
                  <a:tcPr marL="109861" marR="71884" marT="84508" marB="845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918234762"/>
                  </a:ext>
                </a:extLst>
              </a:tr>
              <a:tr h="468814">
                <a:tc>
                  <a:txBody>
                    <a:bodyPr/>
                    <a:lstStyle/>
                    <a:p>
                      <a:pPr algn="ctr" fontAlgn="ctr">
                        <a:spcBef>
                          <a:spcPts val="0"/>
                        </a:spcBef>
                        <a:spcAft>
                          <a:spcPts val="0"/>
                        </a:spcAft>
                      </a:pPr>
                      <a:r>
                        <a:rPr lang="en-IN" sz="1300" b="1" u="none" strike="noStrike" cap="none" spc="0" dirty="0">
                          <a:solidFill>
                            <a:schemeClr val="tx1"/>
                          </a:solidFill>
                          <a:effectLst/>
                        </a:rPr>
                        <a:t>Swan Energy</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224.50</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i="0" u="none" strike="noStrike" cap="none" spc="0">
                          <a:solidFill>
                            <a:schemeClr val="tx1"/>
                          </a:solidFill>
                          <a:effectLst/>
                          <a:latin typeface="Arial" panose="020B0604020202020204" pitchFamily="34" charset="0"/>
                        </a:rPr>
                        <a:t>49.90</a:t>
                      </a: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5924.94</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0.04</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-15.70</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23.64</a:t>
                      </a:r>
                      <a:endParaRPr lang="en-IN" sz="1300" b="1" i="0" u="none" strike="noStrike" cap="none" spc="0" dirty="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101.10</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a:solidFill>
                            <a:schemeClr val="tx1"/>
                          </a:solidFill>
                          <a:effectLst/>
                        </a:rPr>
                        <a:t>45.93</a:t>
                      </a:r>
                      <a:endParaRPr lang="en-IN" sz="1300" b="1" i="0" u="none" strike="noStrike" cap="none" spc="0">
                        <a:solidFill>
                          <a:schemeClr val="tx1"/>
                        </a:solidFill>
                        <a:effectLst/>
                        <a:latin typeface="Arial" panose="020B0604020202020204" pitchFamily="34" charset="0"/>
                      </a:endParaRPr>
                    </a:p>
                  </a:txBody>
                  <a:tcPr marL="109861" marR="53912"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fontAlgn="ctr">
                        <a:spcBef>
                          <a:spcPts val="0"/>
                        </a:spcBef>
                        <a:spcAft>
                          <a:spcPts val="0"/>
                        </a:spcAft>
                      </a:pPr>
                      <a:r>
                        <a:rPr lang="en-IN" sz="1300" b="1" u="none" strike="noStrike" cap="none" spc="0" dirty="0">
                          <a:solidFill>
                            <a:schemeClr val="tx1"/>
                          </a:solidFill>
                          <a:effectLst/>
                        </a:rPr>
                        <a:t>0.11</a:t>
                      </a:r>
                      <a:endParaRPr lang="en-IN" sz="1300" b="1" i="0" u="none" strike="noStrike" cap="none" spc="0" dirty="0">
                        <a:solidFill>
                          <a:schemeClr val="tx1"/>
                        </a:solidFill>
                        <a:effectLst/>
                        <a:latin typeface="Arial" panose="020B0604020202020204" pitchFamily="34" charset="0"/>
                      </a:endParaRPr>
                    </a:p>
                  </a:txBody>
                  <a:tcPr marL="109861" marR="71884" marT="84508" marB="845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615942583"/>
                  </a:ext>
                </a:extLst>
              </a:tr>
            </a:tbl>
          </a:graphicData>
        </a:graphic>
      </p:graphicFrame>
    </p:spTree>
    <p:extLst>
      <p:ext uri="{BB962C8B-B14F-4D97-AF65-F5344CB8AC3E}">
        <p14:creationId xmlns:p14="http://schemas.microsoft.com/office/powerpoint/2010/main" val="357640260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TM02892315[[fn=Wisp]]</Template>
  <TotalTime>579</TotalTime>
  <Words>1027</Words>
  <Application>Microsoft Office PowerPoint</Application>
  <PresentationFormat>Widescreen</PresentationFormat>
  <Paragraphs>136</Paragraphs>
  <Slides>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Arial</vt:lpstr>
      <vt:lpstr>Bookman Old Style</vt:lpstr>
      <vt:lpstr>Calibri</vt:lpstr>
      <vt:lpstr>Century Gothic</vt:lpstr>
      <vt:lpstr>Franklin Gothic Book</vt:lpstr>
      <vt:lpstr>Gadugi</vt:lpstr>
      <vt:lpstr>Garamond</vt:lpstr>
      <vt:lpstr>Palatino Linotype</vt:lpstr>
      <vt:lpstr>Times New Roman</vt:lpstr>
      <vt:lpstr>Wingdings</vt:lpstr>
      <vt:lpstr>Wingdings 3</vt:lpstr>
      <vt:lpstr>1_RetrospectVTI</vt:lpstr>
      <vt:lpstr>Wisp</vt:lpstr>
      <vt:lpstr>Research Report on Raymond Ltd.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Research Assignment</dc:title>
  <dc:creator>Syed Kawish Ahmad</dc:creator>
  <cp:lastModifiedBy>Syed Kawish Ahmad</cp:lastModifiedBy>
  <cp:revision>10</cp:revision>
  <dcterms:created xsi:type="dcterms:W3CDTF">2023-03-26T06:52:07Z</dcterms:created>
  <dcterms:modified xsi:type="dcterms:W3CDTF">2023-09-10T10:31:50Z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