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 id="2147483688" r:id="rId5"/>
  </p:sldMasterIdLst>
  <p:sldIdLst>
    <p:sldId id="300" r:id="rId6"/>
    <p:sldId id="301" r:id="rId7"/>
    <p:sldId id="303" r:id="rId8"/>
    <p:sldId id="304" r:id="rId9"/>
    <p:sldId id="305" r:id="rId10"/>
    <p:sldId id="306" r:id="rId11"/>
    <p:sldId id="307" r:id="rId12"/>
    <p:sldId id="308" r:id="rId13"/>
    <p:sldId id="30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0" d="100"/>
          <a:sy n="80" d="100"/>
        </p:scale>
        <p:origin x="7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184DA70-C731-4C70-880D-CCD4705E623C}" type="datetime1">
              <a:rPr lang="en-US" smtClean="0"/>
              <a:t>9/10/2023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3A98EE3D-8CD1-4C3F-BD1C-C98C9596463C}"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7625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838525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314910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197165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1062911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37349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070762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280998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918084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59420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1384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72887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94172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9/10/2023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771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9/10/2023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04113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9/10/2023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79594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9667345-2558-425A-8533-9BFDBCE15005}" type="datetime1">
              <a:rPr lang="en-US" smtClean="0"/>
              <a:t>9/10/2023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970822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2BEA474-078D-4E9B-9B14-09A87B19DC46}" type="datetime1">
              <a:rPr lang="en-US" smtClean="0"/>
              <a:t>9/10/2023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622068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9/10/2023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675866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1172897"/>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4424555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0866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9/10/2023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0797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9/10/2023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0141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9/10/2023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8266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9/10/2023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30470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9/10/2023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1290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9/10/2023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8164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D6E202-B606-4609-B914-27C9371A1F6D}" type="datetime1">
              <a:rPr lang="en-US" smtClean="0"/>
              <a:t>9/10/2023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727948133"/>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D6E202-B606-4609-B914-27C9371A1F6D}" type="datetime1">
              <a:rPr lang="en-US" smtClean="0"/>
              <a:t>9/10/2023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337590"/>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965900" y="884511"/>
            <a:ext cx="10494645" cy="1318260"/>
          </a:xfrm>
        </p:spPr>
        <p:txBody>
          <a:bodyPr vert="horz" lIns="91440" tIns="45720" rIns="91440" bIns="45720" rtlCol="0">
            <a:normAutofit/>
          </a:bodyPr>
          <a:lstStyle/>
          <a:p>
            <a:pPr algn="ctr"/>
            <a:r>
              <a:rPr lang="en-US" dirty="0"/>
              <a:t>Research on Ports Sector of India.</a:t>
            </a:r>
          </a:p>
        </p:txBody>
      </p:sp>
      <p:pic>
        <p:nvPicPr>
          <p:cNvPr id="5" name="Picture 4">
            <a:extLst>
              <a:ext uri="{FF2B5EF4-FFF2-40B4-BE49-F238E27FC236}">
                <a16:creationId xmlns:a16="http://schemas.microsoft.com/office/drawing/2014/main" id="{2F1DB548-3B81-9B50-A087-2D7A2B7F8734}"/>
              </a:ext>
            </a:extLst>
          </p:cNvPr>
          <p:cNvPicPr>
            <a:picLocks noChangeAspect="1"/>
          </p:cNvPicPr>
          <p:nvPr/>
        </p:nvPicPr>
        <p:blipFill>
          <a:blip r:embed="rId2"/>
          <a:stretch>
            <a:fillRect/>
          </a:stretch>
        </p:blipFill>
        <p:spPr>
          <a:xfrm>
            <a:off x="4087956" y="2743200"/>
            <a:ext cx="4016088" cy="305588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933514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F6A9F9E-98BA-7871-25D7-B00F8429D528}"/>
              </a:ext>
            </a:extLst>
          </p:cNvPr>
          <p:cNvSpPr txBox="1"/>
          <p:nvPr/>
        </p:nvSpPr>
        <p:spPr>
          <a:xfrm>
            <a:off x="704850" y="2063234"/>
            <a:ext cx="6096000" cy="369332"/>
          </a:xfrm>
          <a:prstGeom prst="rect">
            <a:avLst/>
          </a:prstGeom>
          <a:noFill/>
        </p:spPr>
        <p:txBody>
          <a:bodyPr wrap="square">
            <a:spAutoFit/>
          </a:bodyPr>
          <a:lstStyle/>
          <a:p>
            <a:r>
              <a:rPr lang="en-IN" b="1" i="0" dirty="0">
                <a:solidFill>
                  <a:srgbClr val="111111"/>
                </a:solidFill>
                <a:effectLst/>
                <a:latin typeface="-apple-system"/>
              </a:rPr>
              <a:t>1. Kandla Port , Gujrat.</a:t>
            </a:r>
            <a:endParaRPr lang="en-IN" dirty="0"/>
          </a:p>
        </p:txBody>
      </p:sp>
      <p:sp>
        <p:nvSpPr>
          <p:cNvPr id="9" name="TextBox 8">
            <a:extLst>
              <a:ext uri="{FF2B5EF4-FFF2-40B4-BE49-F238E27FC236}">
                <a16:creationId xmlns:a16="http://schemas.microsoft.com/office/drawing/2014/main" id="{A1843639-8F31-4A6A-0842-B0012A4F19E8}"/>
              </a:ext>
            </a:extLst>
          </p:cNvPr>
          <p:cNvSpPr txBox="1"/>
          <p:nvPr/>
        </p:nvSpPr>
        <p:spPr>
          <a:xfrm>
            <a:off x="704850" y="2505670"/>
            <a:ext cx="6096000" cy="923330"/>
          </a:xfrm>
          <a:prstGeom prst="rect">
            <a:avLst/>
          </a:prstGeom>
          <a:noFill/>
        </p:spPr>
        <p:txBody>
          <a:bodyPr wrap="square">
            <a:spAutoFit/>
          </a:bodyPr>
          <a:lstStyle/>
          <a:p>
            <a:pPr algn="l"/>
            <a:r>
              <a:rPr lang="en-IN" b="1" i="0" dirty="0">
                <a:solidFill>
                  <a:srgbClr val="111111"/>
                </a:solidFill>
                <a:effectLst/>
                <a:latin typeface="-apple-system"/>
              </a:rPr>
              <a:t>2. Jawaharlal Nehru Port Trust (JNPT) , Maharashtra.</a:t>
            </a:r>
            <a:endParaRPr lang="en-IN" b="0" i="0" dirty="0">
              <a:solidFill>
                <a:srgbClr val="111111"/>
              </a:solidFill>
              <a:effectLst/>
              <a:latin typeface="-apple-system"/>
            </a:endParaRPr>
          </a:p>
          <a:p>
            <a:br>
              <a:rPr lang="en-IN" dirty="0"/>
            </a:br>
            <a:endParaRPr lang="en-IN" dirty="0"/>
          </a:p>
        </p:txBody>
      </p:sp>
      <p:sp>
        <p:nvSpPr>
          <p:cNvPr id="11" name="TextBox 10">
            <a:extLst>
              <a:ext uri="{FF2B5EF4-FFF2-40B4-BE49-F238E27FC236}">
                <a16:creationId xmlns:a16="http://schemas.microsoft.com/office/drawing/2014/main" id="{4BF1AA2F-DAAA-3AF3-D735-7E675BA04527}"/>
              </a:ext>
            </a:extLst>
          </p:cNvPr>
          <p:cNvSpPr txBox="1"/>
          <p:nvPr/>
        </p:nvSpPr>
        <p:spPr>
          <a:xfrm>
            <a:off x="704850" y="2986564"/>
            <a:ext cx="6096000" cy="369332"/>
          </a:xfrm>
          <a:prstGeom prst="rect">
            <a:avLst/>
          </a:prstGeom>
          <a:noFill/>
        </p:spPr>
        <p:txBody>
          <a:bodyPr wrap="square">
            <a:spAutoFit/>
          </a:bodyPr>
          <a:lstStyle/>
          <a:p>
            <a:r>
              <a:rPr lang="en-IN" b="1" i="0" dirty="0">
                <a:solidFill>
                  <a:srgbClr val="111111"/>
                </a:solidFill>
                <a:effectLst/>
                <a:latin typeface="-apple-system"/>
              </a:rPr>
              <a:t>3. Port of Chennai (Madras Port).</a:t>
            </a:r>
            <a:endParaRPr lang="en-IN" dirty="0"/>
          </a:p>
        </p:txBody>
      </p:sp>
      <p:sp>
        <p:nvSpPr>
          <p:cNvPr id="13" name="TextBox 12">
            <a:extLst>
              <a:ext uri="{FF2B5EF4-FFF2-40B4-BE49-F238E27FC236}">
                <a16:creationId xmlns:a16="http://schemas.microsoft.com/office/drawing/2014/main" id="{583BD405-6D80-252D-3FA7-F5CA0D0E2D14}"/>
              </a:ext>
            </a:extLst>
          </p:cNvPr>
          <p:cNvSpPr txBox="1"/>
          <p:nvPr/>
        </p:nvSpPr>
        <p:spPr>
          <a:xfrm>
            <a:off x="704850" y="3429000"/>
            <a:ext cx="6096000" cy="369332"/>
          </a:xfrm>
          <a:prstGeom prst="rect">
            <a:avLst/>
          </a:prstGeom>
          <a:noFill/>
        </p:spPr>
        <p:txBody>
          <a:bodyPr wrap="square">
            <a:spAutoFit/>
          </a:bodyPr>
          <a:lstStyle/>
          <a:p>
            <a:r>
              <a:rPr lang="en-IN" b="1" i="0" dirty="0">
                <a:solidFill>
                  <a:srgbClr val="111111"/>
                </a:solidFill>
                <a:effectLst/>
                <a:latin typeface="-apple-system"/>
              </a:rPr>
              <a:t>4. Mumbai Port Trust .</a:t>
            </a:r>
            <a:endParaRPr lang="en-IN" dirty="0"/>
          </a:p>
        </p:txBody>
      </p:sp>
      <p:sp>
        <p:nvSpPr>
          <p:cNvPr id="16" name="TextBox 15">
            <a:extLst>
              <a:ext uri="{FF2B5EF4-FFF2-40B4-BE49-F238E27FC236}">
                <a16:creationId xmlns:a16="http://schemas.microsoft.com/office/drawing/2014/main" id="{18C69F69-09E0-1A33-F7B1-20903BA04B3B}"/>
              </a:ext>
            </a:extLst>
          </p:cNvPr>
          <p:cNvSpPr txBox="1"/>
          <p:nvPr/>
        </p:nvSpPr>
        <p:spPr>
          <a:xfrm>
            <a:off x="704850" y="3871436"/>
            <a:ext cx="6096000" cy="369332"/>
          </a:xfrm>
          <a:prstGeom prst="rect">
            <a:avLst/>
          </a:prstGeom>
          <a:noFill/>
        </p:spPr>
        <p:txBody>
          <a:bodyPr wrap="square">
            <a:spAutoFit/>
          </a:bodyPr>
          <a:lstStyle/>
          <a:p>
            <a:r>
              <a:rPr lang="en-IN" b="1" i="0" dirty="0">
                <a:solidFill>
                  <a:srgbClr val="111111"/>
                </a:solidFill>
                <a:effectLst/>
                <a:latin typeface="-apple-system"/>
              </a:rPr>
              <a:t>5. Syama Prasad Mookerjee Port (Port of Kolkata) .</a:t>
            </a:r>
            <a:endParaRPr lang="en-IN" dirty="0"/>
          </a:p>
        </p:txBody>
      </p:sp>
      <p:sp>
        <p:nvSpPr>
          <p:cNvPr id="17" name="TextBox 16">
            <a:extLst>
              <a:ext uri="{FF2B5EF4-FFF2-40B4-BE49-F238E27FC236}">
                <a16:creationId xmlns:a16="http://schemas.microsoft.com/office/drawing/2014/main" id="{9E3AE7AF-8DF7-8347-0BDE-F0843F88EA10}"/>
              </a:ext>
            </a:extLst>
          </p:cNvPr>
          <p:cNvSpPr txBox="1"/>
          <p:nvPr/>
        </p:nvSpPr>
        <p:spPr>
          <a:xfrm>
            <a:off x="914400" y="495300"/>
            <a:ext cx="8915400" cy="923330"/>
          </a:xfrm>
          <a:prstGeom prst="rect">
            <a:avLst/>
          </a:prstGeom>
          <a:noFill/>
        </p:spPr>
        <p:txBody>
          <a:bodyPr wrap="square" rtlCol="0">
            <a:spAutoFit/>
          </a:bodyPr>
          <a:lstStyle/>
          <a:p>
            <a:r>
              <a:rPr lang="en-IN" sz="5400" dirty="0"/>
              <a:t>Key Ports of India -:</a:t>
            </a:r>
          </a:p>
        </p:txBody>
      </p:sp>
    </p:spTree>
    <p:extLst>
      <p:ext uri="{BB962C8B-B14F-4D97-AF65-F5344CB8AC3E}">
        <p14:creationId xmlns:p14="http://schemas.microsoft.com/office/powerpoint/2010/main" val="1019697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9E3AE7AF-8DF7-8347-0BDE-F0843F88EA10}"/>
              </a:ext>
            </a:extLst>
          </p:cNvPr>
          <p:cNvSpPr txBox="1"/>
          <p:nvPr/>
        </p:nvSpPr>
        <p:spPr>
          <a:xfrm>
            <a:off x="914400" y="495300"/>
            <a:ext cx="8915400" cy="923330"/>
          </a:xfrm>
          <a:prstGeom prst="rect">
            <a:avLst/>
          </a:prstGeom>
          <a:noFill/>
        </p:spPr>
        <p:txBody>
          <a:bodyPr wrap="square" rtlCol="0">
            <a:spAutoFit/>
          </a:bodyPr>
          <a:lstStyle/>
          <a:p>
            <a:r>
              <a:rPr lang="en-IN" sz="5400" dirty="0"/>
              <a:t>Major vs Non Major Ports -:</a:t>
            </a:r>
          </a:p>
        </p:txBody>
      </p:sp>
      <p:sp>
        <p:nvSpPr>
          <p:cNvPr id="3" name="TextBox 2">
            <a:extLst>
              <a:ext uri="{FF2B5EF4-FFF2-40B4-BE49-F238E27FC236}">
                <a16:creationId xmlns:a16="http://schemas.microsoft.com/office/drawing/2014/main" id="{C97016B4-3693-7781-59A6-2B6DBC7A7DCB}"/>
              </a:ext>
            </a:extLst>
          </p:cNvPr>
          <p:cNvSpPr txBox="1"/>
          <p:nvPr/>
        </p:nvSpPr>
        <p:spPr>
          <a:xfrm>
            <a:off x="914400" y="1838742"/>
            <a:ext cx="9944100" cy="3693319"/>
          </a:xfrm>
          <a:prstGeom prst="rect">
            <a:avLst/>
          </a:prstGeom>
          <a:noFill/>
        </p:spPr>
        <p:txBody>
          <a:bodyPr wrap="square">
            <a:spAutoFit/>
          </a:bodyPr>
          <a:lstStyle/>
          <a:p>
            <a:pPr algn="l"/>
            <a:r>
              <a:rPr lang="en-US" b="1" i="0" dirty="0">
                <a:solidFill>
                  <a:srgbClr val="333333"/>
                </a:solidFill>
                <a:effectLst/>
                <a:latin typeface="roboto" panose="02000000000000000000" pitchFamily="2" charset="0"/>
              </a:rPr>
              <a:t>Major  ports</a:t>
            </a:r>
          </a:p>
          <a:p>
            <a:pPr algn="l"/>
            <a:endParaRPr lang="en-US" b="1" i="0" dirty="0">
              <a:solidFill>
                <a:srgbClr val="333333"/>
              </a:solidFill>
              <a:effectLst/>
              <a:latin typeface="roboto" panose="02000000000000000000" pitchFamily="2" charset="0"/>
            </a:endParaRPr>
          </a:p>
          <a:p>
            <a:pPr algn="l"/>
            <a:r>
              <a:rPr lang="en-US" b="0" i="0" dirty="0">
                <a:solidFill>
                  <a:srgbClr val="333333"/>
                </a:solidFill>
                <a:effectLst/>
                <a:latin typeface="roboto" panose="02000000000000000000" pitchFamily="2" charset="0"/>
              </a:rPr>
              <a:t>Major ports are included in the Union list of the Indian Constitution and are administered under the Indian Ports Act of 1908 and the Major Port Trust Act of 1963. Each major port is overseen by a Board of Trustees appointed by the Government of India. Port development, management, and operations are among their tasks.</a:t>
            </a:r>
          </a:p>
          <a:p>
            <a:pPr algn="l"/>
            <a:endParaRPr lang="en-US" b="0" i="0" dirty="0">
              <a:solidFill>
                <a:srgbClr val="333333"/>
              </a:solidFill>
              <a:effectLst/>
              <a:latin typeface="roboto" panose="02000000000000000000" pitchFamily="2" charset="0"/>
            </a:endParaRPr>
          </a:p>
          <a:p>
            <a:pPr algn="l"/>
            <a:r>
              <a:rPr lang="en-US" b="1" i="0" dirty="0">
                <a:solidFill>
                  <a:srgbClr val="333333"/>
                </a:solidFill>
                <a:effectLst/>
                <a:latin typeface="roboto" panose="02000000000000000000" pitchFamily="2" charset="0"/>
              </a:rPr>
              <a:t>Minor ports</a:t>
            </a:r>
          </a:p>
          <a:p>
            <a:pPr algn="l"/>
            <a:endParaRPr lang="en-US" b="1" i="0" dirty="0">
              <a:solidFill>
                <a:srgbClr val="333333"/>
              </a:solidFill>
              <a:effectLst/>
              <a:latin typeface="roboto" panose="02000000000000000000" pitchFamily="2" charset="0"/>
            </a:endParaRPr>
          </a:p>
          <a:p>
            <a:pPr algn="l"/>
            <a:r>
              <a:rPr lang="en-US" b="0" i="0" dirty="0">
                <a:solidFill>
                  <a:srgbClr val="333333"/>
                </a:solidFill>
                <a:effectLst/>
                <a:latin typeface="roboto" panose="02000000000000000000" pitchFamily="2" charset="0"/>
              </a:rPr>
              <a:t>Minor ports, such as those in Gujarat, Maharashtra, and Tamil Nadu, are governed by the port department or, if one exists, the State Maritime Board. State marine boards perform similar functions to port trusts and have tariff-setting authority. They also work to attract private investment through concession contracts, incentives, exclusive rights, and land acquisition.</a:t>
            </a:r>
          </a:p>
        </p:txBody>
      </p:sp>
    </p:spTree>
    <p:extLst>
      <p:ext uri="{BB962C8B-B14F-4D97-AF65-F5344CB8AC3E}">
        <p14:creationId xmlns:p14="http://schemas.microsoft.com/office/powerpoint/2010/main" val="1494394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B2103493-4964-B5DF-AAEB-53BB71196C53}"/>
              </a:ext>
            </a:extLst>
          </p:cNvPr>
          <p:cNvGraphicFramePr>
            <a:graphicFrameLocks noGrp="1"/>
          </p:cNvGraphicFramePr>
          <p:nvPr>
            <p:extLst>
              <p:ext uri="{D42A27DB-BD31-4B8C-83A1-F6EECF244321}">
                <p14:modId xmlns:p14="http://schemas.microsoft.com/office/powerpoint/2010/main" val="998382020"/>
              </p:ext>
            </p:extLst>
          </p:nvPr>
        </p:nvGraphicFramePr>
        <p:xfrm>
          <a:off x="600076" y="864540"/>
          <a:ext cx="10991847" cy="5128919"/>
        </p:xfrm>
        <a:graphic>
          <a:graphicData uri="http://schemas.openxmlformats.org/drawingml/2006/table">
            <a:tbl>
              <a:tblPr/>
              <a:tblGrid>
                <a:gridCol w="3663949">
                  <a:extLst>
                    <a:ext uri="{9D8B030D-6E8A-4147-A177-3AD203B41FA5}">
                      <a16:colId xmlns:a16="http://schemas.microsoft.com/office/drawing/2014/main" val="3658713598"/>
                    </a:ext>
                  </a:extLst>
                </a:gridCol>
                <a:gridCol w="3663949">
                  <a:extLst>
                    <a:ext uri="{9D8B030D-6E8A-4147-A177-3AD203B41FA5}">
                      <a16:colId xmlns:a16="http://schemas.microsoft.com/office/drawing/2014/main" val="1505877106"/>
                    </a:ext>
                  </a:extLst>
                </a:gridCol>
                <a:gridCol w="3663949">
                  <a:extLst>
                    <a:ext uri="{9D8B030D-6E8A-4147-A177-3AD203B41FA5}">
                      <a16:colId xmlns:a16="http://schemas.microsoft.com/office/drawing/2014/main" val="2563402099"/>
                    </a:ext>
                  </a:extLst>
                </a:gridCol>
              </a:tblGrid>
              <a:tr h="314276">
                <a:tc>
                  <a:txBody>
                    <a:bodyPr/>
                    <a:lstStyle/>
                    <a:p>
                      <a:r>
                        <a:rPr lang="en-IN" sz="1800" b="1">
                          <a:effectLst/>
                        </a:rPr>
                        <a:t>Zone</a:t>
                      </a:r>
                      <a:endParaRPr lang="en-IN" sz="1800">
                        <a:effectLst/>
                      </a:endParaRPr>
                    </a:p>
                  </a:txBody>
                  <a:tcPr marL="61888" marR="61888" marT="30944" marB="30944" anchor="ctr">
                    <a:lnL>
                      <a:noFill/>
                    </a:lnL>
                    <a:lnR>
                      <a:noFill/>
                    </a:lnR>
                    <a:lnT>
                      <a:noFill/>
                    </a:lnT>
                    <a:lnB>
                      <a:noFill/>
                    </a:lnB>
                    <a:solidFill>
                      <a:srgbClr val="009879"/>
                    </a:solidFill>
                  </a:tcPr>
                </a:tc>
                <a:tc>
                  <a:txBody>
                    <a:bodyPr/>
                    <a:lstStyle/>
                    <a:p>
                      <a:r>
                        <a:rPr lang="en-IN" sz="1800" b="1">
                          <a:effectLst/>
                        </a:rPr>
                        <a:t>State</a:t>
                      </a:r>
                      <a:endParaRPr lang="en-IN" sz="1800">
                        <a:effectLst/>
                      </a:endParaRPr>
                    </a:p>
                  </a:txBody>
                  <a:tcPr marL="61888" marR="61888" marT="30944" marB="30944" anchor="ctr">
                    <a:lnL>
                      <a:noFill/>
                    </a:lnL>
                    <a:lnR>
                      <a:noFill/>
                    </a:lnR>
                    <a:lnT>
                      <a:noFill/>
                    </a:lnT>
                    <a:lnB>
                      <a:noFill/>
                    </a:lnB>
                    <a:solidFill>
                      <a:srgbClr val="009879"/>
                    </a:solidFill>
                  </a:tcPr>
                </a:tc>
                <a:tc>
                  <a:txBody>
                    <a:bodyPr/>
                    <a:lstStyle/>
                    <a:p>
                      <a:r>
                        <a:rPr lang="en-IN" sz="1800" b="1" dirty="0">
                          <a:effectLst/>
                        </a:rPr>
                        <a:t>Port</a:t>
                      </a:r>
                      <a:endParaRPr lang="en-IN" sz="1800" dirty="0">
                        <a:effectLst/>
                      </a:endParaRPr>
                    </a:p>
                  </a:txBody>
                  <a:tcPr marL="61888" marR="61888" marT="30944" marB="30944" anchor="ctr">
                    <a:lnL>
                      <a:noFill/>
                    </a:lnL>
                    <a:lnR>
                      <a:noFill/>
                    </a:lnR>
                    <a:lnT>
                      <a:noFill/>
                    </a:lnT>
                    <a:lnB>
                      <a:noFill/>
                    </a:lnB>
                    <a:solidFill>
                      <a:srgbClr val="009879"/>
                    </a:solidFill>
                  </a:tcPr>
                </a:tc>
                <a:extLst>
                  <a:ext uri="{0D108BD9-81ED-4DB2-BD59-A6C34878D82A}">
                    <a16:rowId xmlns:a16="http://schemas.microsoft.com/office/drawing/2014/main" val="644575601"/>
                  </a:ext>
                </a:extLst>
              </a:tr>
              <a:tr h="314276">
                <a:tc>
                  <a:txBody>
                    <a:bodyPr/>
                    <a:lstStyle/>
                    <a:p>
                      <a:r>
                        <a:rPr lang="en-IN" sz="1600">
                          <a:effectLst/>
                        </a:rPr>
                        <a:t>Eastern Coast</a:t>
                      </a:r>
                    </a:p>
                  </a:txBody>
                  <a:tcPr marL="61888" marR="61888" marT="30944" marB="30944" anchor="ctr">
                    <a:lnL>
                      <a:noFill/>
                    </a:lnL>
                    <a:lnR>
                      <a:noFill/>
                    </a:lnR>
                    <a:lnT>
                      <a:noFill/>
                    </a:lnT>
                    <a:lnB w="7620" cap="flat" cmpd="sng" algn="ctr">
                      <a:solidFill>
                        <a:srgbClr val="DDDDDD"/>
                      </a:solidFill>
                      <a:prstDash val="solid"/>
                      <a:round/>
                      <a:headEnd type="none" w="med" len="med"/>
                      <a:tailEnd type="none" w="med" len="med"/>
                    </a:lnB>
                    <a:solidFill>
                      <a:srgbClr val="FFFFFF"/>
                    </a:solidFill>
                  </a:tcPr>
                </a:tc>
                <a:tc>
                  <a:txBody>
                    <a:bodyPr/>
                    <a:lstStyle/>
                    <a:p>
                      <a:r>
                        <a:rPr lang="en-IN" sz="1600">
                          <a:effectLst/>
                        </a:rPr>
                        <a:t>Tamil Nadu</a:t>
                      </a:r>
                    </a:p>
                  </a:txBody>
                  <a:tcPr marL="61888" marR="61888" marT="30944" marB="30944" anchor="ctr">
                    <a:lnL>
                      <a:noFill/>
                    </a:lnL>
                    <a:lnR>
                      <a:noFill/>
                    </a:lnR>
                    <a:lnT>
                      <a:noFill/>
                    </a:lnT>
                    <a:lnB w="7620" cap="flat" cmpd="sng" algn="ctr">
                      <a:solidFill>
                        <a:srgbClr val="DDDDDD"/>
                      </a:solidFill>
                      <a:prstDash val="solid"/>
                      <a:round/>
                      <a:headEnd type="none" w="med" len="med"/>
                      <a:tailEnd type="none" w="med" len="med"/>
                    </a:lnB>
                    <a:solidFill>
                      <a:srgbClr val="FFFFFF"/>
                    </a:solidFill>
                  </a:tcPr>
                </a:tc>
                <a:tc>
                  <a:txBody>
                    <a:bodyPr/>
                    <a:lstStyle/>
                    <a:p>
                      <a:r>
                        <a:rPr lang="en-IN" sz="1600" b="1">
                          <a:effectLst/>
                        </a:rPr>
                        <a:t>Chennai</a:t>
                      </a:r>
                      <a:endParaRPr lang="en-IN" sz="1600">
                        <a:effectLst/>
                      </a:endParaRPr>
                    </a:p>
                  </a:txBody>
                  <a:tcPr marL="61888" marR="61888" marT="30944" marB="30944" anchor="ctr">
                    <a:lnL>
                      <a:noFill/>
                    </a:lnL>
                    <a:lnR>
                      <a:noFill/>
                    </a:lnR>
                    <a:lnT>
                      <a:noFill/>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391158560"/>
                  </a:ext>
                </a:extLst>
              </a:tr>
              <a:tr h="314276">
                <a:tc>
                  <a:txBody>
                    <a:bodyPr/>
                    <a:lstStyle/>
                    <a:p>
                      <a:r>
                        <a:rPr lang="en-IN" sz="1600">
                          <a:effectLst/>
                        </a:rPr>
                        <a:t>Western Coast</a:t>
                      </a:r>
                    </a:p>
                  </a:txBody>
                  <a:tcPr marL="61888" marR="61888" marT="30944" marB="30944"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3F3F3"/>
                    </a:solidFill>
                  </a:tcPr>
                </a:tc>
                <a:tc>
                  <a:txBody>
                    <a:bodyPr/>
                    <a:lstStyle/>
                    <a:p>
                      <a:r>
                        <a:rPr lang="en-IN" sz="1600">
                          <a:effectLst/>
                        </a:rPr>
                        <a:t>Kerala</a:t>
                      </a:r>
                    </a:p>
                  </a:txBody>
                  <a:tcPr marL="61888" marR="61888" marT="30944" marB="30944"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3F3F3"/>
                    </a:solidFill>
                  </a:tcPr>
                </a:tc>
                <a:tc>
                  <a:txBody>
                    <a:bodyPr/>
                    <a:lstStyle/>
                    <a:p>
                      <a:r>
                        <a:rPr lang="en-IN" sz="1600" b="1">
                          <a:effectLst/>
                        </a:rPr>
                        <a:t>Kochi</a:t>
                      </a:r>
                      <a:r>
                        <a:rPr lang="en-IN" sz="1600">
                          <a:effectLst/>
                        </a:rPr>
                        <a:t> (Cochin)</a:t>
                      </a:r>
                    </a:p>
                  </a:txBody>
                  <a:tcPr marL="61888" marR="61888" marT="30944" marB="30944"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3F3F3"/>
                    </a:solidFill>
                  </a:tcPr>
                </a:tc>
                <a:extLst>
                  <a:ext uri="{0D108BD9-81ED-4DB2-BD59-A6C34878D82A}">
                    <a16:rowId xmlns:a16="http://schemas.microsoft.com/office/drawing/2014/main" val="3031069313"/>
                  </a:ext>
                </a:extLst>
              </a:tr>
              <a:tr h="314276">
                <a:tc>
                  <a:txBody>
                    <a:bodyPr/>
                    <a:lstStyle/>
                    <a:p>
                      <a:r>
                        <a:rPr lang="en-IN" sz="1600">
                          <a:effectLst/>
                        </a:rPr>
                        <a:t>Eastern Coast</a:t>
                      </a:r>
                    </a:p>
                  </a:txBody>
                  <a:tcPr marL="61888" marR="61888" marT="30944" marB="30944"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IN" sz="1600">
                          <a:effectLst/>
                        </a:rPr>
                        <a:t>Tamil Nadu</a:t>
                      </a:r>
                    </a:p>
                  </a:txBody>
                  <a:tcPr marL="61888" marR="61888" marT="30944" marB="30944"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IN" sz="1600" b="1">
                          <a:effectLst/>
                        </a:rPr>
                        <a:t>Ennore</a:t>
                      </a:r>
                      <a:endParaRPr lang="en-IN" sz="1600">
                        <a:effectLst/>
                      </a:endParaRPr>
                    </a:p>
                  </a:txBody>
                  <a:tcPr marL="61888" marR="61888" marT="30944" marB="30944"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758561728"/>
                  </a:ext>
                </a:extLst>
              </a:tr>
              <a:tr h="314276">
                <a:tc>
                  <a:txBody>
                    <a:bodyPr/>
                    <a:lstStyle/>
                    <a:p>
                      <a:r>
                        <a:rPr lang="en-IN" sz="1600">
                          <a:effectLst/>
                        </a:rPr>
                        <a:t>Eastern Coast</a:t>
                      </a:r>
                    </a:p>
                  </a:txBody>
                  <a:tcPr marL="61888" marR="61888" marT="30944" marB="30944"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3F3F3"/>
                    </a:solidFill>
                  </a:tcPr>
                </a:tc>
                <a:tc>
                  <a:txBody>
                    <a:bodyPr/>
                    <a:lstStyle/>
                    <a:p>
                      <a:r>
                        <a:rPr lang="en-IN" sz="1600">
                          <a:effectLst/>
                        </a:rPr>
                        <a:t>West Bengal</a:t>
                      </a:r>
                    </a:p>
                  </a:txBody>
                  <a:tcPr marL="61888" marR="61888" marT="30944" marB="30944"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3F3F3"/>
                    </a:solidFill>
                  </a:tcPr>
                </a:tc>
                <a:tc>
                  <a:txBody>
                    <a:bodyPr/>
                    <a:lstStyle/>
                    <a:p>
                      <a:r>
                        <a:rPr lang="en-IN" sz="1600" b="1">
                          <a:effectLst/>
                        </a:rPr>
                        <a:t>Kolkata</a:t>
                      </a:r>
                      <a:r>
                        <a:rPr lang="en-IN" sz="1600">
                          <a:effectLst/>
                        </a:rPr>
                        <a:t> (Haldia)</a:t>
                      </a:r>
                    </a:p>
                  </a:txBody>
                  <a:tcPr marL="61888" marR="61888" marT="30944" marB="30944"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3F3F3"/>
                    </a:solidFill>
                  </a:tcPr>
                </a:tc>
                <a:extLst>
                  <a:ext uri="{0D108BD9-81ED-4DB2-BD59-A6C34878D82A}">
                    <a16:rowId xmlns:a16="http://schemas.microsoft.com/office/drawing/2014/main" val="4065313585"/>
                  </a:ext>
                </a:extLst>
              </a:tr>
              <a:tr h="314276">
                <a:tc>
                  <a:txBody>
                    <a:bodyPr/>
                    <a:lstStyle/>
                    <a:p>
                      <a:r>
                        <a:rPr lang="en-IN" sz="1600">
                          <a:effectLst/>
                        </a:rPr>
                        <a:t>Western Coast</a:t>
                      </a:r>
                    </a:p>
                  </a:txBody>
                  <a:tcPr marL="61888" marR="61888" marT="30944" marB="30944"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IN" sz="1600">
                          <a:effectLst/>
                        </a:rPr>
                        <a:t>Gujarat</a:t>
                      </a:r>
                    </a:p>
                  </a:txBody>
                  <a:tcPr marL="61888" marR="61888" marT="30944" marB="30944"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IN" sz="1600" b="1">
                          <a:effectLst/>
                        </a:rPr>
                        <a:t>Kandla</a:t>
                      </a:r>
                      <a:endParaRPr lang="en-IN" sz="1600">
                        <a:effectLst/>
                      </a:endParaRPr>
                    </a:p>
                  </a:txBody>
                  <a:tcPr marL="61888" marR="61888" marT="30944" marB="30944"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90727357"/>
                  </a:ext>
                </a:extLst>
              </a:tr>
              <a:tr h="314276">
                <a:tc>
                  <a:txBody>
                    <a:bodyPr/>
                    <a:lstStyle/>
                    <a:p>
                      <a:r>
                        <a:rPr lang="en-IN" sz="1600">
                          <a:effectLst/>
                        </a:rPr>
                        <a:t>Western Coast</a:t>
                      </a:r>
                    </a:p>
                  </a:txBody>
                  <a:tcPr marL="61888" marR="61888" marT="30944" marB="30944"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3F3F3"/>
                    </a:solidFill>
                  </a:tcPr>
                </a:tc>
                <a:tc>
                  <a:txBody>
                    <a:bodyPr/>
                    <a:lstStyle/>
                    <a:p>
                      <a:r>
                        <a:rPr lang="en-IN" sz="1600">
                          <a:effectLst/>
                        </a:rPr>
                        <a:t>Karnataka</a:t>
                      </a:r>
                    </a:p>
                  </a:txBody>
                  <a:tcPr marL="61888" marR="61888" marT="30944" marB="30944"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3F3F3"/>
                    </a:solidFill>
                  </a:tcPr>
                </a:tc>
                <a:tc>
                  <a:txBody>
                    <a:bodyPr/>
                    <a:lstStyle/>
                    <a:p>
                      <a:r>
                        <a:rPr lang="en-IN" sz="1600" b="1">
                          <a:effectLst/>
                        </a:rPr>
                        <a:t>Mangalore</a:t>
                      </a:r>
                      <a:endParaRPr lang="en-IN" sz="1600">
                        <a:effectLst/>
                      </a:endParaRPr>
                    </a:p>
                  </a:txBody>
                  <a:tcPr marL="61888" marR="61888" marT="30944" marB="30944"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3F3F3"/>
                    </a:solidFill>
                  </a:tcPr>
                </a:tc>
                <a:extLst>
                  <a:ext uri="{0D108BD9-81ED-4DB2-BD59-A6C34878D82A}">
                    <a16:rowId xmlns:a16="http://schemas.microsoft.com/office/drawing/2014/main" val="4019910654"/>
                  </a:ext>
                </a:extLst>
              </a:tr>
              <a:tr h="314276">
                <a:tc>
                  <a:txBody>
                    <a:bodyPr/>
                    <a:lstStyle/>
                    <a:p>
                      <a:r>
                        <a:rPr lang="en-IN" sz="1600">
                          <a:effectLst/>
                        </a:rPr>
                        <a:t>Western Coast</a:t>
                      </a:r>
                    </a:p>
                  </a:txBody>
                  <a:tcPr marL="61888" marR="61888" marT="30944" marB="30944"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IN" sz="1600">
                          <a:effectLst/>
                        </a:rPr>
                        <a:t>Goa</a:t>
                      </a:r>
                    </a:p>
                  </a:txBody>
                  <a:tcPr marL="61888" marR="61888" marT="30944" marB="30944"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IN" sz="1600" b="1">
                          <a:effectLst/>
                        </a:rPr>
                        <a:t>Mormugao</a:t>
                      </a:r>
                      <a:endParaRPr lang="en-IN" sz="1600">
                        <a:effectLst/>
                      </a:endParaRPr>
                    </a:p>
                  </a:txBody>
                  <a:tcPr marL="61888" marR="61888" marT="30944" marB="30944"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69693160"/>
                  </a:ext>
                </a:extLst>
              </a:tr>
              <a:tr h="314276">
                <a:tc>
                  <a:txBody>
                    <a:bodyPr/>
                    <a:lstStyle/>
                    <a:p>
                      <a:r>
                        <a:rPr lang="en-IN" sz="1600">
                          <a:effectLst/>
                        </a:rPr>
                        <a:t>Western Coast</a:t>
                      </a:r>
                    </a:p>
                  </a:txBody>
                  <a:tcPr marL="61888" marR="61888" marT="30944" marB="30944"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3F3F3"/>
                    </a:solidFill>
                  </a:tcPr>
                </a:tc>
                <a:tc>
                  <a:txBody>
                    <a:bodyPr/>
                    <a:lstStyle/>
                    <a:p>
                      <a:r>
                        <a:rPr lang="en-IN" sz="1600">
                          <a:effectLst/>
                        </a:rPr>
                        <a:t>Maharashtra</a:t>
                      </a:r>
                    </a:p>
                  </a:txBody>
                  <a:tcPr marL="61888" marR="61888" marT="30944" marB="30944"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3F3F3"/>
                    </a:solidFill>
                  </a:tcPr>
                </a:tc>
                <a:tc>
                  <a:txBody>
                    <a:bodyPr/>
                    <a:lstStyle/>
                    <a:p>
                      <a:r>
                        <a:rPr lang="en-IN" sz="1600" b="1">
                          <a:effectLst/>
                        </a:rPr>
                        <a:t>Mumbai Port Trust</a:t>
                      </a:r>
                      <a:endParaRPr lang="en-IN" sz="1600">
                        <a:effectLst/>
                      </a:endParaRPr>
                    </a:p>
                  </a:txBody>
                  <a:tcPr marL="61888" marR="61888" marT="30944" marB="30944"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3F3F3"/>
                    </a:solidFill>
                  </a:tcPr>
                </a:tc>
                <a:extLst>
                  <a:ext uri="{0D108BD9-81ED-4DB2-BD59-A6C34878D82A}">
                    <a16:rowId xmlns:a16="http://schemas.microsoft.com/office/drawing/2014/main" val="3566449273"/>
                  </a:ext>
                </a:extLst>
              </a:tr>
              <a:tr h="1021399">
                <a:tc>
                  <a:txBody>
                    <a:bodyPr/>
                    <a:lstStyle/>
                    <a:p>
                      <a:r>
                        <a:rPr lang="en-IN" sz="1600">
                          <a:effectLst/>
                        </a:rPr>
                        <a:t>Western Coast</a:t>
                      </a:r>
                    </a:p>
                  </a:txBody>
                  <a:tcPr marL="61888" marR="61888" marT="30944" marB="30944"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IN" sz="1600">
                          <a:effectLst/>
                        </a:rPr>
                        <a:t>Maharashtra</a:t>
                      </a:r>
                    </a:p>
                  </a:txBody>
                  <a:tcPr marL="61888" marR="61888" marT="30944" marB="30944"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IN" sz="1600" b="1">
                          <a:effectLst/>
                        </a:rPr>
                        <a:t>Jawaharlal Nehru Port Trust (JNPT)</a:t>
                      </a:r>
                      <a:r>
                        <a:rPr lang="en-IN" sz="1600">
                          <a:effectLst/>
                        </a:rPr>
                        <a:t> also known as </a:t>
                      </a:r>
                      <a:r>
                        <a:rPr lang="en-IN" sz="1600" b="1">
                          <a:effectLst/>
                        </a:rPr>
                        <a:t>Nhava Sheva</a:t>
                      </a:r>
                      <a:r>
                        <a:rPr lang="en-IN" sz="1600">
                          <a:effectLst/>
                        </a:rPr>
                        <a:t>, Navi Mumbai</a:t>
                      </a:r>
                    </a:p>
                  </a:txBody>
                  <a:tcPr marL="61888" marR="61888" marT="30944" marB="30944"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15786224"/>
                  </a:ext>
                </a:extLst>
              </a:tr>
              <a:tr h="314276">
                <a:tc>
                  <a:txBody>
                    <a:bodyPr/>
                    <a:lstStyle/>
                    <a:p>
                      <a:r>
                        <a:rPr lang="en-IN" sz="1600">
                          <a:effectLst/>
                        </a:rPr>
                        <a:t>Western Coast</a:t>
                      </a:r>
                    </a:p>
                  </a:txBody>
                  <a:tcPr marL="61888" marR="61888" marT="30944" marB="30944"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3F3F3"/>
                    </a:solidFill>
                  </a:tcPr>
                </a:tc>
                <a:tc>
                  <a:txBody>
                    <a:bodyPr/>
                    <a:lstStyle/>
                    <a:p>
                      <a:r>
                        <a:rPr lang="en-IN" sz="1600">
                          <a:effectLst/>
                        </a:rPr>
                        <a:t>Maharashtra</a:t>
                      </a:r>
                    </a:p>
                  </a:txBody>
                  <a:tcPr marL="61888" marR="61888" marT="30944" marB="30944"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3F3F3"/>
                    </a:solidFill>
                  </a:tcPr>
                </a:tc>
                <a:tc>
                  <a:txBody>
                    <a:bodyPr/>
                    <a:lstStyle/>
                    <a:p>
                      <a:r>
                        <a:rPr lang="en-IN" sz="1600" b="1">
                          <a:effectLst/>
                        </a:rPr>
                        <a:t>Vadhavan Port</a:t>
                      </a:r>
                      <a:endParaRPr lang="en-IN" sz="1600">
                        <a:effectLst/>
                      </a:endParaRPr>
                    </a:p>
                  </a:txBody>
                  <a:tcPr marL="61888" marR="61888" marT="30944" marB="30944"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3F3F3"/>
                    </a:solidFill>
                  </a:tcPr>
                </a:tc>
                <a:extLst>
                  <a:ext uri="{0D108BD9-81ED-4DB2-BD59-A6C34878D82A}">
                    <a16:rowId xmlns:a16="http://schemas.microsoft.com/office/drawing/2014/main" val="3185389469"/>
                  </a:ext>
                </a:extLst>
              </a:tr>
              <a:tr h="314276">
                <a:tc>
                  <a:txBody>
                    <a:bodyPr/>
                    <a:lstStyle/>
                    <a:p>
                      <a:r>
                        <a:rPr lang="en-IN" sz="1600">
                          <a:effectLst/>
                        </a:rPr>
                        <a:t>Eastern Coast</a:t>
                      </a:r>
                    </a:p>
                  </a:txBody>
                  <a:tcPr marL="61888" marR="61888" marT="30944" marB="30944"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IN" sz="1600">
                          <a:effectLst/>
                        </a:rPr>
                        <a:t>Odisha</a:t>
                      </a:r>
                    </a:p>
                  </a:txBody>
                  <a:tcPr marL="61888" marR="61888" marT="30944" marB="30944"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IN" sz="1600" b="1">
                          <a:effectLst/>
                        </a:rPr>
                        <a:t>Paradip</a:t>
                      </a:r>
                      <a:endParaRPr lang="en-IN" sz="1600">
                        <a:effectLst/>
                      </a:endParaRPr>
                    </a:p>
                  </a:txBody>
                  <a:tcPr marL="61888" marR="61888" marT="30944" marB="30944"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937911444"/>
                  </a:ext>
                </a:extLst>
              </a:tr>
              <a:tr h="314276">
                <a:tc>
                  <a:txBody>
                    <a:bodyPr/>
                    <a:lstStyle/>
                    <a:p>
                      <a:r>
                        <a:rPr lang="en-IN" sz="1600">
                          <a:effectLst/>
                        </a:rPr>
                        <a:t>Eastern Coast</a:t>
                      </a:r>
                    </a:p>
                  </a:txBody>
                  <a:tcPr marL="61888" marR="61888" marT="30944" marB="30944"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3F3F3"/>
                    </a:solidFill>
                  </a:tcPr>
                </a:tc>
                <a:tc>
                  <a:txBody>
                    <a:bodyPr/>
                    <a:lstStyle/>
                    <a:p>
                      <a:r>
                        <a:rPr lang="en-IN" sz="1600">
                          <a:effectLst/>
                        </a:rPr>
                        <a:t>Tamil Nadu</a:t>
                      </a:r>
                    </a:p>
                  </a:txBody>
                  <a:tcPr marL="61888" marR="61888" marT="30944" marB="30944"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3F3F3"/>
                    </a:solidFill>
                  </a:tcPr>
                </a:tc>
                <a:tc>
                  <a:txBody>
                    <a:bodyPr/>
                    <a:lstStyle/>
                    <a:p>
                      <a:r>
                        <a:rPr lang="en-IN" sz="1600" b="1">
                          <a:effectLst/>
                        </a:rPr>
                        <a:t>Tuticorin</a:t>
                      </a:r>
                      <a:endParaRPr lang="en-IN" sz="1600">
                        <a:effectLst/>
                      </a:endParaRPr>
                    </a:p>
                  </a:txBody>
                  <a:tcPr marL="61888" marR="61888" marT="30944" marB="30944"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3F3F3"/>
                    </a:solidFill>
                  </a:tcPr>
                </a:tc>
                <a:extLst>
                  <a:ext uri="{0D108BD9-81ED-4DB2-BD59-A6C34878D82A}">
                    <a16:rowId xmlns:a16="http://schemas.microsoft.com/office/drawing/2014/main" val="3287692784"/>
                  </a:ext>
                </a:extLst>
              </a:tr>
              <a:tr h="314276">
                <a:tc>
                  <a:txBody>
                    <a:bodyPr/>
                    <a:lstStyle/>
                    <a:p>
                      <a:r>
                        <a:rPr lang="en-IN" sz="1600" dirty="0">
                          <a:effectLst/>
                        </a:rPr>
                        <a:t>Eastern Coast</a:t>
                      </a:r>
                    </a:p>
                  </a:txBody>
                  <a:tcPr marL="61888" marR="61888" marT="30944" marB="30944" anchor="ctr">
                    <a:lnL>
                      <a:noFill/>
                    </a:lnL>
                    <a:lnR>
                      <a:noFill/>
                    </a:lnR>
                    <a:lnT w="7620" cap="flat" cmpd="sng" algn="ctr">
                      <a:solidFill>
                        <a:srgbClr val="DDDDDD"/>
                      </a:solidFill>
                      <a:prstDash val="solid"/>
                      <a:round/>
                      <a:headEnd type="none" w="med" len="med"/>
                      <a:tailEnd type="none" w="med" len="med"/>
                    </a:lnT>
                    <a:lnB w="15240" cap="flat" cmpd="sng" algn="ctr">
                      <a:solidFill>
                        <a:srgbClr val="009879"/>
                      </a:solidFill>
                      <a:prstDash val="solid"/>
                      <a:round/>
                      <a:headEnd type="none" w="med" len="med"/>
                      <a:tailEnd type="none" w="med" len="med"/>
                    </a:lnB>
                    <a:solidFill>
                      <a:srgbClr val="FFFFFF"/>
                    </a:solidFill>
                  </a:tcPr>
                </a:tc>
                <a:tc>
                  <a:txBody>
                    <a:bodyPr/>
                    <a:lstStyle/>
                    <a:p>
                      <a:r>
                        <a:rPr lang="en-IN" sz="1600">
                          <a:effectLst/>
                        </a:rPr>
                        <a:t>Andhra Pradesh</a:t>
                      </a:r>
                    </a:p>
                  </a:txBody>
                  <a:tcPr marL="61888" marR="61888" marT="30944" marB="30944" anchor="ctr">
                    <a:lnL>
                      <a:noFill/>
                    </a:lnL>
                    <a:lnR>
                      <a:noFill/>
                    </a:lnR>
                    <a:lnT w="7620" cap="flat" cmpd="sng" algn="ctr">
                      <a:solidFill>
                        <a:srgbClr val="DDDDDD"/>
                      </a:solidFill>
                      <a:prstDash val="solid"/>
                      <a:round/>
                      <a:headEnd type="none" w="med" len="med"/>
                      <a:tailEnd type="none" w="med" len="med"/>
                    </a:lnT>
                    <a:lnB w="15240" cap="flat" cmpd="sng" algn="ctr">
                      <a:solidFill>
                        <a:srgbClr val="009879"/>
                      </a:solidFill>
                      <a:prstDash val="solid"/>
                      <a:round/>
                      <a:headEnd type="none" w="med" len="med"/>
                      <a:tailEnd type="none" w="med" len="med"/>
                    </a:lnB>
                    <a:solidFill>
                      <a:srgbClr val="FFFFFF"/>
                    </a:solidFill>
                  </a:tcPr>
                </a:tc>
                <a:tc>
                  <a:txBody>
                    <a:bodyPr/>
                    <a:lstStyle/>
                    <a:p>
                      <a:r>
                        <a:rPr lang="en-IN" sz="1600" b="1" dirty="0">
                          <a:effectLst/>
                        </a:rPr>
                        <a:t>Visakhapatnam</a:t>
                      </a:r>
                      <a:endParaRPr lang="en-IN" sz="1600" dirty="0">
                        <a:effectLst/>
                      </a:endParaRPr>
                    </a:p>
                  </a:txBody>
                  <a:tcPr marL="61888" marR="61888" marT="30944" marB="30944" anchor="ctr">
                    <a:lnL>
                      <a:noFill/>
                    </a:lnL>
                    <a:lnR>
                      <a:noFill/>
                    </a:lnR>
                    <a:lnT w="7620" cap="flat" cmpd="sng" algn="ctr">
                      <a:solidFill>
                        <a:srgbClr val="DDDDDD"/>
                      </a:solidFill>
                      <a:prstDash val="solid"/>
                      <a:round/>
                      <a:headEnd type="none" w="med" len="med"/>
                      <a:tailEnd type="none" w="med" len="med"/>
                    </a:lnT>
                    <a:lnB w="15240" cap="flat" cmpd="sng" algn="ctr">
                      <a:solidFill>
                        <a:srgbClr val="009879"/>
                      </a:solidFill>
                      <a:prstDash val="solid"/>
                      <a:round/>
                      <a:headEnd type="none" w="med" len="med"/>
                      <a:tailEnd type="none" w="med" len="med"/>
                    </a:lnB>
                    <a:solidFill>
                      <a:srgbClr val="FFFFFF"/>
                    </a:solidFill>
                  </a:tcPr>
                </a:tc>
                <a:extLst>
                  <a:ext uri="{0D108BD9-81ED-4DB2-BD59-A6C34878D82A}">
                    <a16:rowId xmlns:a16="http://schemas.microsoft.com/office/drawing/2014/main" val="393929820"/>
                  </a:ext>
                </a:extLst>
              </a:tr>
            </a:tbl>
          </a:graphicData>
        </a:graphic>
      </p:graphicFrame>
      <p:sp>
        <p:nvSpPr>
          <p:cNvPr id="8" name="TextBox 7">
            <a:extLst>
              <a:ext uri="{FF2B5EF4-FFF2-40B4-BE49-F238E27FC236}">
                <a16:creationId xmlns:a16="http://schemas.microsoft.com/office/drawing/2014/main" id="{1BD92E62-22DF-DB5E-E62A-48C54F6EA089}"/>
              </a:ext>
            </a:extLst>
          </p:cNvPr>
          <p:cNvSpPr txBox="1"/>
          <p:nvPr/>
        </p:nvSpPr>
        <p:spPr>
          <a:xfrm>
            <a:off x="533400" y="142875"/>
            <a:ext cx="7105650" cy="523220"/>
          </a:xfrm>
          <a:prstGeom prst="rect">
            <a:avLst/>
          </a:prstGeom>
          <a:solidFill>
            <a:schemeClr val="tx2">
              <a:lumMod val="60000"/>
              <a:lumOff val="40000"/>
            </a:schemeClr>
          </a:solidFill>
        </p:spPr>
        <p:txBody>
          <a:bodyPr wrap="square" rtlCol="0">
            <a:spAutoFit/>
          </a:bodyPr>
          <a:lstStyle/>
          <a:p>
            <a:r>
              <a:rPr lang="en-IN" sz="2800" b="1" dirty="0"/>
              <a:t>Major Ports of India :-</a:t>
            </a:r>
          </a:p>
        </p:txBody>
      </p:sp>
    </p:spTree>
    <p:extLst>
      <p:ext uri="{BB962C8B-B14F-4D97-AF65-F5344CB8AC3E}">
        <p14:creationId xmlns:p14="http://schemas.microsoft.com/office/powerpoint/2010/main" val="3316169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BD92E62-22DF-DB5E-E62A-48C54F6EA089}"/>
              </a:ext>
            </a:extLst>
          </p:cNvPr>
          <p:cNvSpPr txBox="1"/>
          <p:nvPr/>
        </p:nvSpPr>
        <p:spPr>
          <a:xfrm>
            <a:off x="533400" y="847725"/>
            <a:ext cx="7105650" cy="523220"/>
          </a:xfrm>
          <a:prstGeom prst="rect">
            <a:avLst/>
          </a:prstGeom>
          <a:solidFill>
            <a:schemeClr val="tx2">
              <a:lumMod val="60000"/>
              <a:lumOff val="40000"/>
            </a:schemeClr>
          </a:solidFill>
        </p:spPr>
        <p:txBody>
          <a:bodyPr wrap="square" rtlCol="0">
            <a:spAutoFit/>
          </a:bodyPr>
          <a:lstStyle/>
          <a:p>
            <a:r>
              <a:rPr lang="en-IN" sz="2800" b="1" dirty="0"/>
              <a:t>Minor Ports of India :-</a:t>
            </a:r>
          </a:p>
        </p:txBody>
      </p:sp>
      <p:sp>
        <p:nvSpPr>
          <p:cNvPr id="3" name="TextBox 2">
            <a:extLst>
              <a:ext uri="{FF2B5EF4-FFF2-40B4-BE49-F238E27FC236}">
                <a16:creationId xmlns:a16="http://schemas.microsoft.com/office/drawing/2014/main" id="{66EE98BD-1142-352B-FEB5-5CC5C1F78067}"/>
              </a:ext>
            </a:extLst>
          </p:cNvPr>
          <p:cNvSpPr txBox="1"/>
          <p:nvPr/>
        </p:nvSpPr>
        <p:spPr>
          <a:xfrm>
            <a:off x="533400" y="1931164"/>
            <a:ext cx="10163175" cy="3200876"/>
          </a:xfrm>
          <a:prstGeom prst="rect">
            <a:avLst/>
          </a:prstGeom>
          <a:noFill/>
        </p:spPr>
        <p:txBody>
          <a:bodyPr wrap="square">
            <a:spAutoFit/>
          </a:bodyPr>
          <a:lstStyle/>
          <a:p>
            <a:pPr algn="just"/>
            <a:r>
              <a:rPr lang="en-IN" sz="2400" b="0" i="0" dirty="0">
                <a:solidFill>
                  <a:srgbClr val="000000"/>
                </a:solidFill>
                <a:effectLst/>
                <a:latin typeface="Open Sans" panose="020B0606030504020204" pitchFamily="34" charset="0"/>
              </a:rPr>
              <a:t>Some of the important minor ports are:</a:t>
            </a:r>
          </a:p>
          <a:p>
            <a:pPr algn="just">
              <a:buFont typeface="Arial" panose="020B0604020202020204" pitchFamily="34" charset="0"/>
              <a:buChar char="•"/>
            </a:pPr>
            <a:endParaRPr lang="en-IN" b="0" i="0" dirty="0">
              <a:solidFill>
                <a:srgbClr val="000000"/>
              </a:solidFill>
              <a:effectLst/>
              <a:latin typeface="Open Sans" panose="020B0606030504020204" pitchFamily="34" charset="0"/>
            </a:endParaRPr>
          </a:p>
          <a:p>
            <a:pPr marL="742950" lvl="1" indent="-285750" algn="just">
              <a:buFont typeface="Arial" panose="020B0604020202020204" pitchFamily="34" charset="0"/>
              <a:buChar char="•"/>
            </a:pPr>
            <a:r>
              <a:rPr lang="en-IN" sz="2000" i="0" dirty="0" err="1">
                <a:solidFill>
                  <a:srgbClr val="000000"/>
                </a:solidFill>
                <a:effectLst/>
                <a:latin typeface="Open Sans" panose="020B0606030504020204" pitchFamily="34" charset="0"/>
              </a:rPr>
              <a:t>Azhikkal</a:t>
            </a:r>
            <a:r>
              <a:rPr lang="en-IN" sz="2000" i="0" dirty="0">
                <a:solidFill>
                  <a:srgbClr val="000000"/>
                </a:solidFill>
                <a:effectLst/>
                <a:latin typeface="Open Sans" panose="020B0606030504020204" pitchFamily="34" charset="0"/>
              </a:rPr>
              <a:t> Port (Mouth of </a:t>
            </a:r>
            <a:r>
              <a:rPr lang="en-IN" sz="2000" i="0" dirty="0" err="1">
                <a:solidFill>
                  <a:srgbClr val="000000"/>
                </a:solidFill>
                <a:effectLst/>
                <a:latin typeface="Open Sans" panose="020B0606030504020204" pitchFamily="34" charset="0"/>
              </a:rPr>
              <a:t>Valapattanam</a:t>
            </a:r>
            <a:r>
              <a:rPr lang="en-IN" sz="2000" i="0" dirty="0">
                <a:solidFill>
                  <a:srgbClr val="000000"/>
                </a:solidFill>
                <a:effectLst/>
                <a:latin typeface="Open Sans" panose="020B0606030504020204" pitchFamily="34" charset="0"/>
              </a:rPr>
              <a:t> River Kerala)</a:t>
            </a:r>
          </a:p>
          <a:p>
            <a:pPr marL="742950" lvl="1" indent="-285750" algn="just">
              <a:buFont typeface="Arial" panose="020B0604020202020204" pitchFamily="34" charset="0"/>
              <a:buChar char="•"/>
            </a:pPr>
            <a:r>
              <a:rPr lang="en-IN" sz="2000" i="0" dirty="0">
                <a:solidFill>
                  <a:srgbClr val="000000"/>
                </a:solidFill>
                <a:effectLst/>
                <a:latin typeface="Open Sans" panose="020B0606030504020204" pitchFamily="34" charset="0"/>
              </a:rPr>
              <a:t>Kannur (Kerala)</a:t>
            </a:r>
          </a:p>
          <a:p>
            <a:pPr marL="742950" lvl="1" indent="-285750" algn="just">
              <a:buFont typeface="Arial" panose="020B0604020202020204" pitchFamily="34" charset="0"/>
              <a:buChar char="•"/>
            </a:pPr>
            <a:r>
              <a:rPr lang="en-IN" sz="2000" i="0" dirty="0" err="1">
                <a:solidFill>
                  <a:srgbClr val="000000"/>
                </a:solidFill>
                <a:effectLst/>
                <a:latin typeface="Open Sans" panose="020B0606030504020204" pitchFamily="34" charset="0"/>
              </a:rPr>
              <a:t>Kundapur</a:t>
            </a:r>
            <a:r>
              <a:rPr lang="en-IN" sz="2000" i="0" dirty="0">
                <a:solidFill>
                  <a:srgbClr val="000000"/>
                </a:solidFill>
                <a:effectLst/>
                <a:latin typeface="Open Sans" panose="020B0606030504020204" pitchFamily="34" charset="0"/>
              </a:rPr>
              <a:t> (Udupi District Karnataka)</a:t>
            </a:r>
          </a:p>
          <a:p>
            <a:pPr marL="742950" lvl="1" indent="-285750" algn="just">
              <a:buFont typeface="Arial" panose="020B0604020202020204" pitchFamily="34" charset="0"/>
              <a:buChar char="•"/>
            </a:pPr>
            <a:r>
              <a:rPr lang="en-IN" sz="2000" i="0" dirty="0" err="1">
                <a:solidFill>
                  <a:srgbClr val="000000"/>
                </a:solidFill>
                <a:effectLst/>
                <a:latin typeface="Open Sans" panose="020B0606030504020204" pitchFamily="34" charset="0"/>
              </a:rPr>
              <a:t>Dahej</a:t>
            </a:r>
            <a:r>
              <a:rPr lang="en-IN" sz="2000" i="0" dirty="0">
                <a:solidFill>
                  <a:srgbClr val="000000"/>
                </a:solidFill>
                <a:effectLst/>
                <a:latin typeface="Open Sans" panose="020B0606030504020204" pitchFamily="34" charset="0"/>
              </a:rPr>
              <a:t> (Gujarat)</a:t>
            </a:r>
          </a:p>
          <a:p>
            <a:pPr marL="742950" lvl="1" indent="-285750" algn="just">
              <a:buFont typeface="Arial" panose="020B0604020202020204" pitchFamily="34" charset="0"/>
              <a:buChar char="•"/>
            </a:pPr>
            <a:r>
              <a:rPr lang="en-IN" sz="2000" i="0" dirty="0" err="1">
                <a:solidFill>
                  <a:srgbClr val="000000"/>
                </a:solidFill>
                <a:effectLst/>
                <a:latin typeface="Open Sans" panose="020B0606030504020204" pitchFamily="34" charset="0"/>
              </a:rPr>
              <a:t>Jafrabad</a:t>
            </a:r>
            <a:r>
              <a:rPr lang="en-IN" sz="2000" i="0" dirty="0">
                <a:solidFill>
                  <a:srgbClr val="000000"/>
                </a:solidFill>
                <a:effectLst/>
                <a:latin typeface="Open Sans" panose="020B0606030504020204" pitchFamily="34" charset="0"/>
              </a:rPr>
              <a:t> (Gulf of Cambay Gujarat)</a:t>
            </a:r>
          </a:p>
          <a:p>
            <a:pPr marL="742950" lvl="1" indent="-285750" algn="just">
              <a:buFont typeface="Arial" panose="020B0604020202020204" pitchFamily="34" charset="0"/>
              <a:buChar char="•"/>
            </a:pPr>
            <a:r>
              <a:rPr lang="en-IN" sz="2000" i="0" dirty="0">
                <a:solidFill>
                  <a:srgbClr val="000000"/>
                </a:solidFill>
                <a:effectLst/>
                <a:latin typeface="Open Sans" panose="020B0606030504020204" pitchFamily="34" charset="0"/>
              </a:rPr>
              <a:t>Kasaragod (Kerala)</a:t>
            </a:r>
          </a:p>
          <a:p>
            <a:pPr marL="742950" lvl="1" indent="-285750" algn="just">
              <a:buFont typeface="Arial" panose="020B0604020202020204" pitchFamily="34" charset="0"/>
              <a:buChar char="•"/>
            </a:pPr>
            <a:r>
              <a:rPr lang="en-IN" sz="2000" i="0" dirty="0">
                <a:solidFill>
                  <a:srgbClr val="000000"/>
                </a:solidFill>
                <a:effectLst/>
                <a:latin typeface="Open Sans" panose="020B0606030504020204" pitchFamily="34" charset="0"/>
              </a:rPr>
              <a:t>Karaikal (Puducherry)</a:t>
            </a:r>
          </a:p>
          <a:p>
            <a:pPr marL="742950" lvl="1" indent="-285750" algn="just">
              <a:buFont typeface="Arial" panose="020B0604020202020204" pitchFamily="34" charset="0"/>
              <a:buChar char="•"/>
            </a:pPr>
            <a:r>
              <a:rPr lang="en-IN" sz="2000" i="0" dirty="0">
                <a:solidFill>
                  <a:srgbClr val="000000"/>
                </a:solidFill>
                <a:effectLst/>
                <a:latin typeface="Open Sans" panose="020B0606030504020204" pitchFamily="34" charset="0"/>
              </a:rPr>
              <a:t>Gopalpur (Odisha)</a:t>
            </a:r>
          </a:p>
        </p:txBody>
      </p:sp>
    </p:spTree>
    <p:extLst>
      <p:ext uri="{BB962C8B-B14F-4D97-AF65-F5344CB8AC3E}">
        <p14:creationId xmlns:p14="http://schemas.microsoft.com/office/powerpoint/2010/main" val="4112821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BD92E62-22DF-DB5E-E62A-48C54F6EA089}"/>
              </a:ext>
            </a:extLst>
          </p:cNvPr>
          <p:cNvSpPr txBox="1"/>
          <p:nvPr/>
        </p:nvSpPr>
        <p:spPr>
          <a:xfrm>
            <a:off x="400049" y="200025"/>
            <a:ext cx="7105650" cy="523220"/>
          </a:xfrm>
          <a:prstGeom prst="rect">
            <a:avLst/>
          </a:prstGeom>
          <a:solidFill>
            <a:schemeClr val="tx2">
              <a:lumMod val="60000"/>
              <a:lumOff val="40000"/>
            </a:schemeClr>
          </a:solidFill>
        </p:spPr>
        <p:txBody>
          <a:bodyPr wrap="square" rtlCol="0">
            <a:spAutoFit/>
          </a:bodyPr>
          <a:lstStyle/>
          <a:p>
            <a:r>
              <a:rPr lang="en-IN" sz="2800" b="1" dirty="0"/>
              <a:t>Commodities handled by the ports :-</a:t>
            </a:r>
          </a:p>
        </p:txBody>
      </p:sp>
      <p:sp>
        <p:nvSpPr>
          <p:cNvPr id="4" name="TextBox 3">
            <a:extLst>
              <a:ext uri="{FF2B5EF4-FFF2-40B4-BE49-F238E27FC236}">
                <a16:creationId xmlns:a16="http://schemas.microsoft.com/office/drawing/2014/main" id="{6AE060A0-548D-421A-41C4-AE7BF7F1E44E}"/>
              </a:ext>
            </a:extLst>
          </p:cNvPr>
          <p:cNvSpPr txBox="1"/>
          <p:nvPr/>
        </p:nvSpPr>
        <p:spPr>
          <a:xfrm>
            <a:off x="414337" y="836533"/>
            <a:ext cx="11363325" cy="5447645"/>
          </a:xfrm>
          <a:prstGeom prst="rect">
            <a:avLst/>
          </a:prstGeom>
          <a:noFill/>
        </p:spPr>
        <p:txBody>
          <a:bodyPr wrap="square">
            <a:spAutoFit/>
          </a:bodyPr>
          <a:lstStyle/>
          <a:p>
            <a:pPr algn="l"/>
            <a:r>
              <a:rPr lang="en-US" b="0" i="0" dirty="0">
                <a:solidFill>
                  <a:srgbClr val="374151"/>
                </a:solidFill>
                <a:effectLst/>
                <a:latin typeface="Söhne"/>
              </a:rPr>
              <a:t>The ports of India handle a wide range of commodities due to the country's diverse economy and trade activities. Here are some of the major commodities handled by Indian ports:</a:t>
            </a:r>
          </a:p>
          <a:p>
            <a:pPr algn="l"/>
            <a:endParaRPr lang="en-US" b="0" i="0" dirty="0">
              <a:solidFill>
                <a:srgbClr val="374151"/>
              </a:solidFill>
              <a:effectLst/>
              <a:latin typeface="Söhne"/>
            </a:endParaRPr>
          </a:p>
          <a:p>
            <a:pPr algn="l">
              <a:lnSpc>
                <a:spcPct val="150000"/>
              </a:lnSpc>
              <a:buFont typeface="+mj-lt"/>
              <a:buAutoNum type="arabicPeriod"/>
            </a:pPr>
            <a:r>
              <a:rPr lang="en-US" b="1" dirty="0">
                <a:solidFill>
                  <a:srgbClr val="333333"/>
                </a:solidFill>
                <a:latin typeface="roboto" panose="02000000000000000000" pitchFamily="2" charset="0"/>
              </a:rPr>
              <a:t>Crude Oil and Petroleum Products</a:t>
            </a:r>
            <a:r>
              <a:rPr lang="en-US" dirty="0">
                <a:solidFill>
                  <a:srgbClr val="333333"/>
                </a:solidFill>
                <a:latin typeface="roboto" panose="02000000000000000000" pitchFamily="2" charset="0"/>
              </a:rPr>
              <a:t>: India is a significant importer of crude oil and petroleum products, and several ports handle their import and export. Ports like Mumbai, Visakhapatnam, Paradip, Chennai, and Kandla are major hubs for oil and gas shipments.</a:t>
            </a:r>
          </a:p>
          <a:p>
            <a:pPr algn="l">
              <a:lnSpc>
                <a:spcPct val="150000"/>
              </a:lnSpc>
              <a:buFont typeface="+mj-lt"/>
              <a:buAutoNum type="arabicPeriod"/>
            </a:pPr>
            <a:r>
              <a:rPr lang="en-US" b="1" dirty="0">
                <a:solidFill>
                  <a:srgbClr val="333333"/>
                </a:solidFill>
                <a:latin typeface="roboto" panose="02000000000000000000" pitchFamily="2" charset="0"/>
              </a:rPr>
              <a:t>Coal</a:t>
            </a:r>
            <a:r>
              <a:rPr lang="en-US" dirty="0">
                <a:solidFill>
                  <a:srgbClr val="333333"/>
                </a:solidFill>
                <a:latin typeface="roboto" panose="02000000000000000000" pitchFamily="2" charset="0"/>
              </a:rPr>
              <a:t>: India relies heavily on coal for power generation and industrial processes. Ports like Paradip, Visakhapatnam, Kolkata, and Chennai handle large volumes of coal imports for domestic consumption.</a:t>
            </a:r>
          </a:p>
          <a:p>
            <a:pPr algn="l">
              <a:lnSpc>
                <a:spcPct val="150000"/>
              </a:lnSpc>
              <a:buFont typeface="+mj-lt"/>
              <a:buAutoNum type="arabicPeriod"/>
            </a:pPr>
            <a:r>
              <a:rPr lang="en-US" b="1" dirty="0">
                <a:solidFill>
                  <a:srgbClr val="333333"/>
                </a:solidFill>
                <a:latin typeface="roboto" panose="02000000000000000000" pitchFamily="2" charset="0"/>
              </a:rPr>
              <a:t>Iron Ore and Steel</a:t>
            </a:r>
            <a:r>
              <a:rPr lang="en-US" dirty="0">
                <a:solidFill>
                  <a:srgbClr val="333333"/>
                </a:solidFill>
                <a:latin typeface="roboto" panose="02000000000000000000" pitchFamily="2" charset="0"/>
              </a:rPr>
              <a:t>: India is one of the largest producers and consumers of iron ore and steel. Ports such as Paradip, </a:t>
            </a:r>
            <a:r>
              <a:rPr lang="en-US" dirty="0" err="1">
                <a:solidFill>
                  <a:srgbClr val="333333"/>
                </a:solidFill>
                <a:latin typeface="roboto" panose="02000000000000000000" pitchFamily="2" charset="0"/>
              </a:rPr>
              <a:t>Mormugao</a:t>
            </a:r>
            <a:r>
              <a:rPr lang="en-US" dirty="0">
                <a:solidFill>
                  <a:srgbClr val="333333"/>
                </a:solidFill>
                <a:latin typeface="roboto" panose="02000000000000000000" pitchFamily="2" charset="0"/>
              </a:rPr>
              <a:t>, Mangalore, and Chennai handle iron ore exports and steel imports.</a:t>
            </a:r>
          </a:p>
          <a:p>
            <a:pPr algn="l">
              <a:lnSpc>
                <a:spcPct val="150000"/>
              </a:lnSpc>
              <a:buFont typeface="+mj-lt"/>
              <a:buAutoNum type="arabicPeriod"/>
            </a:pPr>
            <a:r>
              <a:rPr lang="en-US" b="1" dirty="0">
                <a:solidFill>
                  <a:srgbClr val="333333"/>
                </a:solidFill>
                <a:latin typeface="roboto" panose="02000000000000000000" pitchFamily="2" charset="0"/>
              </a:rPr>
              <a:t>Fertilizers</a:t>
            </a:r>
            <a:r>
              <a:rPr lang="en-US" dirty="0">
                <a:solidFill>
                  <a:srgbClr val="333333"/>
                </a:solidFill>
                <a:latin typeface="roboto" panose="02000000000000000000" pitchFamily="2" charset="0"/>
              </a:rPr>
              <a:t>: India is a major consumer of fertilizers for agricultural purposes. Ports like Kandla, Mumbai, Tuticorin, and Chennai handle the import and distribution of fertilizers.</a:t>
            </a:r>
          </a:p>
          <a:p>
            <a:pPr algn="l">
              <a:lnSpc>
                <a:spcPct val="150000"/>
              </a:lnSpc>
              <a:buFont typeface="+mj-lt"/>
              <a:buAutoNum type="arabicPeriod"/>
            </a:pPr>
            <a:r>
              <a:rPr lang="en-US" b="1" dirty="0">
                <a:solidFill>
                  <a:srgbClr val="333333"/>
                </a:solidFill>
                <a:latin typeface="roboto" panose="02000000000000000000" pitchFamily="2" charset="0"/>
              </a:rPr>
              <a:t>Food Grains</a:t>
            </a:r>
            <a:r>
              <a:rPr lang="en-US" dirty="0">
                <a:solidFill>
                  <a:srgbClr val="333333"/>
                </a:solidFill>
                <a:latin typeface="roboto" panose="02000000000000000000" pitchFamily="2" charset="0"/>
              </a:rPr>
              <a:t>: Indian ports handle the import and export of various food grains, including wheat, rice, pulses, and sugar. Major ports like Kandla, Mundra, Chennai, and Kolkata handle these commodities.</a:t>
            </a:r>
          </a:p>
        </p:txBody>
      </p:sp>
    </p:spTree>
    <p:extLst>
      <p:ext uri="{BB962C8B-B14F-4D97-AF65-F5344CB8AC3E}">
        <p14:creationId xmlns:p14="http://schemas.microsoft.com/office/powerpoint/2010/main" val="1956594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BD92E62-22DF-DB5E-E62A-48C54F6EA089}"/>
              </a:ext>
            </a:extLst>
          </p:cNvPr>
          <p:cNvSpPr txBox="1"/>
          <p:nvPr/>
        </p:nvSpPr>
        <p:spPr>
          <a:xfrm>
            <a:off x="495300" y="285750"/>
            <a:ext cx="7105650" cy="523220"/>
          </a:xfrm>
          <a:prstGeom prst="rect">
            <a:avLst/>
          </a:prstGeom>
          <a:solidFill>
            <a:schemeClr val="tx2">
              <a:lumMod val="60000"/>
              <a:lumOff val="40000"/>
            </a:schemeClr>
          </a:solidFill>
        </p:spPr>
        <p:txBody>
          <a:bodyPr wrap="square" rtlCol="0">
            <a:spAutoFit/>
          </a:bodyPr>
          <a:lstStyle/>
          <a:p>
            <a:r>
              <a:rPr lang="en-IN" sz="2800" b="1" dirty="0"/>
              <a:t>Commodities handled by the ports :-</a:t>
            </a:r>
          </a:p>
        </p:txBody>
      </p:sp>
      <p:sp>
        <p:nvSpPr>
          <p:cNvPr id="4" name="TextBox 3">
            <a:extLst>
              <a:ext uri="{FF2B5EF4-FFF2-40B4-BE49-F238E27FC236}">
                <a16:creationId xmlns:a16="http://schemas.microsoft.com/office/drawing/2014/main" id="{6AE060A0-548D-421A-41C4-AE7BF7F1E44E}"/>
              </a:ext>
            </a:extLst>
          </p:cNvPr>
          <p:cNvSpPr txBox="1"/>
          <p:nvPr/>
        </p:nvSpPr>
        <p:spPr>
          <a:xfrm>
            <a:off x="495300" y="912926"/>
            <a:ext cx="11363325" cy="5032147"/>
          </a:xfrm>
          <a:prstGeom prst="rect">
            <a:avLst/>
          </a:prstGeom>
          <a:noFill/>
        </p:spPr>
        <p:txBody>
          <a:bodyPr wrap="square">
            <a:spAutoFit/>
          </a:bodyPr>
          <a:lstStyle/>
          <a:p>
            <a:pPr algn="l">
              <a:lnSpc>
                <a:spcPct val="150000"/>
              </a:lnSpc>
            </a:pPr>
            <a:r>
              <a:rPr lang="en-US" dirty="0">
                <a:solidFill>
                  <a:srgbClr val="333333"/>
                </a:solidFill>
                <a:latin typeface="roboto" panose="02000000000000000000" pitchFamily="2" charset="0"/>
              </a:rPr>
              <a:t>6. </a:t>
            </a:r>
            <a:r>
              <a:rPr lang="en-US" b="1" dirty="0">
                <a:solidFill>
                  <a:srgbClr val="333333"/>
                </a:solidFill>
                <a:latin typeface="roboto" panose="02000000000000000000" pitchFamily="2" charset="0"/>
              </a:rPr>
              <a:t>Containerized Cargo</a:t>
            </a:r>
            <a:r>
              <a:rPr lang="en-US" dirty="0">
                <a:solidFill>
                  <a:srgbClr val="333333"/>
                </a:solidFill>
                <a:latin typeface="roboto" panose="02000000000000000000" pitchFamily="2" charset="0"/>
              </a:rPr>
              <a:t>: Ports in India handle a significant amount of containerized cargo, including manufactured goods, machinery, textiles, and consumer products. Major container ports include Jawaharlal Nehru Port Trust (JNPT) in Mumbai, Chennai Port, Visakhapatnam Port, and Kolkata Port.</a:t>
            </a:r>
          </a:p>
          <a:p>
            <a:pPr algn="l">
              <a:lnSpc>
                <a:spcPct val="150000"/>
              </a:lnSpc>
            </a:pPr>
            <a:r>
              <a:rPr lang="en-US" dirty="0">
                <a:solidFill>
                  <a:srgbClr val="333333"/>
                </a:solidFill>
                <a:latin typeface="roboto" panose="02000000000000000000" pitchFamily="2" charset="0"/>
              </a:rPr>
              <a:t>7. </a:t>
            </a:r>
            <a:r>
              <a:rPr lang="en-US" b="1" dirty="0">
                <a:solidFill>
                  <a:srgbClr val="333333"/>
                </a:solidFill>
                <a:latin typeface="roboto" panose="02000000000000000000" pitchFamily="2" charset="0"/>
              </a:rPr>
              <a:t>Automobiles</a:t>
            </a:r>
            <a:r>
              <a:rPr lang="en-US" dirty="0">
                <a:solidFill>
                  <a:srgbClr val="333333"/>
                </a:solidFill>
                <a:latin typeface="roboto" panose="02000000000000000000" pitchFamily="2" charset="0"/>
              </a:rPr>
              <a:t>: Indian ports also handle the import and export of automobiles and automobile components. Ports such as Chennai, Mumbai, and Kandla have dedicated facilities for handling automobiles.</a:t>
            </a:r>
          </a:p>
          <a:p>
            <a:pPr algn="l">
              <a:lnSpc>
                <a:spcPct val="150000"/>
              </a:lnSpc>
            </a:pPr>
            <a:r>
              <a:rPr lang="en-US" dirty="0">
                <a:solidFill>
                  <a:srgbClr val="333333"/>
                </a:solidFill>
                <a:latin typeface="roboto" panose="02000000000000000000" pitchFamily="2" charset="0"/>
              </a:rPr>
              <a:t>8. </a:t>
            </a:r>
            <a:r>
              <a:rPr lang="en-US" b="1" dirty="0">
                <a:solidFill>
                  <a:srgbClr val="333333"/>
                </a:solidFill>
                <a:latin typeface="roboto" panose="02000000000000000000" pitchFamily="2" charset="0"/>
              </a:rPr>
              <a:t>Natural Gas</a:t>
            </a:r>
            <a:r>
              <a:rPr lang="en-US" dirty="0">
                <a:solidFill>
                  <a:srgbClr val="333333"/>
                </a:solidFill>
                <a:latin typeface="roboto" panose="02000000000000000000" pitchFamily="2" charset="0"/>
              </a:rPr>
              <a:t>: With the increasing focus on clean energy, India has been importing liquefied natural gas (LNG). Ports like </a:t>
            </a:r>
            <a:r>
              <a:rPr lang="en-US" dirty="0" err="1">
                <a:solidFill>
                  <a:srgbClr val="333333"/>
                </a:solidFill>
                <a:latin typeface="roboto" panose="02000000000000000000" pitchFamily="2" charset="0"/>
              </a:rPr>
              <a:t>Dahej</a:t>
            </a:r>
            <a:r>
              <a:rPr lang="en-US" dirty="0">
                <a:solidFill>
                  <a:srgbClr val="333333"/>
                </a:solidFill>
                <a:latin typeface="roboto" panose="02000000000000000000" pitchFamily="2" charset="0"/>
              </a:rPr>
              <a:t>, Hazira, and Kochi have facilities for handling LNG shipments</a:t>
            </a:r>
          </a:p>
          <a:p>
            <a:pPr algn="l">
              <a:lnSpc>
                <a:spcPct val="150000"/>
              </a:lnSpc>
            </a:pPr>
            <a:r>
              <a:rPr lang="en-US" dirty="0">
                <a:solidFill>
                  <a:srgbClr val="333333"/>
                </a:solidFill>
                <a:latin typeface="roboto" panose="02000000000000000000" pitchFamily="2" charset="0"/>
              </a:rPr>
              <a:t>9. </a:t>
            </a:r>
            <a:r>
              <a:rPr lang="en-US" b="1" dirty="0">
                <a:solidFill>
                  <a:srgbClr val="333333"/>
                </a:solidFill>
                <a:latin typeface="roboto" panose="02000000000000000000" pitchFamily="2" charset="0"/>
              </a:rPr>
              <a:t>Chemicals</a:t>
            </a:r>
            <a:r>
              <a:rPr lang="en-US" dirty="0">
                <a:solidFill>
                  <a:srgbClr val="333333"/>
                </a:solidFill>
                <a:latin typeface="roboto" panose="02000000000000000000" pitchFamily="2" charset="0"/>
              </a:rPr>
              <a:t>: Various ports in India handle the import and export of chemicals, including industrial chemicals, petrochemicals, and specialty chemicals. Ports such as Mumbai, Visakhapatnam, Kandla, and Chennai are major hubs for chemical trade.</a:t>
            </a:r>
          </a:p>
          <a:p>
            <a:pPr algn="l">
              <a:lnSpc>
                <a:spcPct val="150000"/>
              </a:lnSpc>
            </a:pPr>
            <a:r>
              <a:rPr lang="en-US" dirty="0">
                <a:solidFill>
                  <a:srgbClr val="333333"/>
                </a:solidFill>
                <a:latin typeface="roboto" panose="02000000000000000000" pitchFamily="2" charset="0"/>
              </a:rPr>
              <a:t>10. </a:t>
            </a:r>
            <a:r>
              <a:rPr lang="en-US" b="1" dirty="0">
                <a:solidFill>
                  <a:srgbClr val="333333"/>
                </a:solidFill>
                <a:latin typeface="roboto" panose="02000000000000000000" pitchFamily="2" charset="0"/>
              </a:rPr>
              <a:t>Minerals and Ores</a:t>
            </a:r>
            <a:r>
              <a:rPr lang="en-US" dirty="0">
                <a:solidFill>
                  <a:srgbClr val="333333"/>
                </a:solidFill>
                <a:latin typeface="roboto" panose="02000000000000000000" pitchFamily="2" charset="0"/>
              </a:rPr>
              <a:t>: Apart from iron ore, Indian ports also handle other minerals and ores, including bauxite, copper, manganese, and zinc. Ports like </a:t>
            </a:r>
            <a:r>
              <a:rPr lang="en-US" dirty="0" err="1">
                <a:solidFill>
                  <a:srgbClr val="333333"/>
                </a:solidFill>
                <a:latin typeface="roboto" panose="02000000000000000000" pitchFamily="2" charset="0"/>
              </a:rPr>
              <a:t>Mormugao</a:t>
            </a:r>
            <a:r>
              <a:rPr lang="en-US" dirty="0">
                <a:solidFill>
                  <a:srgbClr val="333333"/>
                </a:solidFill>
                <a:latin typeface="roboto" panose="02000000000000000000" pitchFamily="2" charset="0"/>
              </a:rPr>
              <a:t>, Mangalore, and Visakhapatnam handle such shipments.</a:t>
            </a:r>
          </a:p>
        </p:txBody>
      </p:sp>
    </p:spTree>
    <p:extLst>
      <p:ext uri="{BB962C8B-B14F-4D97-AF65-F5344CB8AC3E}">
        <p14:creationId xmlns:p14="http://schemas.microsoft.com/office/powerpoint/2010/main" val="2284216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BD92E62-22DF-DB5E-E62A-48C54F6EA089}"/>
              </a:ext>
            </a:extLst>
          </p:cNvPr>
          <p:cNvSpPr txBox="1"/>
          <p:nvPr/>
        </p:nvSpPr>
        <p:spPr>
          <a:xfrm>
            <a:off x="533400" y="470371"/>
            <a:ext cx="7105650" cy="523220"/>
          </a:xfrm>
          <a:prstGeom prst="rect">
            <a:avLst/>
          </a:prstGeom>
          <a:solidFill>
            <a:schemeClr val="tx2">
              <a:lumMod val="60000"/>
              <a:lumOff val="40000"/>
            </a:schemeClr>
          </a:solidFill>
        </p:spPr>
        <p:txBody>
          <a:bodyPr wrap="square" rtlCol="0">
            <a:spAutoFit/>
          </a:bodyPr>
          <a:lstStyle/>
          <a:p>
            <a:r>
              <a:rPr lang="en-IN" sz="2800" b="1" dirty="0"/>
              <a:t>Corelation between GDP , Trade and Growth:-</a:t>
            </a:r>
          </a:p>
        </p:txBody>
      </p:sp>
      <p:sp>
        <p:nvSpPr>
          <p:cNvPr id="3" name="TextBox 2">
            <a:extLst>
              <a:ext uri="{FF2B5EF4-FFF2-40B4-BE49-F238E27FC236}">
                <a16:creationId xmlns:a16="http://schemas.microsoft.com/office/drawing/2014/main" id="{7A68A4FE-A064-90C1-BDF8-A37ADD287D3E}"/>
              </a:ext>
            </a:extLst>
          </p:cNvPr>
          <p:cNvSpPr txBox="1"/>
          <p:nvPr/>
        </p:nvSpPr>
        <p:spPr>
          <a:xfrm>
            <a:off x="533399" y="1914436"/>
            <a:ext cx="10944225" cy="1477328"/>
          </a:xfrm>
          <a:prstGeom prst="rect">
            <a:avLst/>
          </a:prstGeom>
          <a:noFill/>
        </p:spPr>
        <p:txBody>
          <a:bodyPr wrap="square">
            <a:spAutoFit/>
          </a:bodyPr>
          <a:lstStyle/>
          <a:p>
            <a:pPr marL="285750" indent="-285750">
              <a:buFont typeface="Arial" panose="020B0604020202020204" pitchFamily="34" charset="0"/>
              <a:buChar char="•"/>
            </a:pPr>
            <a:r>
              <a:rPr lang="en-US" dirty="0"/>
              <a:t>India's maritime policy and international trade for the coming decades will depend on the success of measures such as digitization, liberalization, and public-private partnerships in the ports and shipping sector.</a:t>
            </a:r>
          </a:p>
          <a:p>
            <a:endParaRPr lang="en-US" dirty="0"/>
          </a:p>
          <a:p>
            <a:pPr marL="285750" indent="-285750">
              <a:buFont typeface="Arial" panose="020B0604020202020204" pitchFamily="34" charset="0"/>
              <a:buChar char="•"/>
            </a:pPr>
            <a:r>
              <a:rPr lang="en-US" dirty="0"/>
              <a:t>India's ports and shipping sector plays a key role in the country's economic development, but its progress has been slower than that of neighboring countries in Asia and the Middle East.</a:t>
            </a:r>
            <a:endParaRPr lang="en-IN" dirty="0"/>
          </a:p>
        </p:txBody>
      </p:sp>
    </p:spTree>
    <p:extLst>
      <p:ext uri="{BB962C8B-B14F-4D97-AF65-F5344CB8AC3E}">
        <p14:creationId xmlns:p14="http://schemas.microsoft.com/office/powerpoint/2010/main" val="1933510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BD92E62-22DF-DB5E-E62A-48C54F6EA089}"/>
              </a:ext>
            </a:extLst>
          </p:cNvPr>
          <p:cNvSpPr txBox="1"/>
          <p:nvPr/>
        </p:nvSpPr>
        <p:spPr>
          <a:xfrm>
            <a:off x="533400" y="470371"/>
            <a:ext cx="7105650" cy="523220"/>
          </a:xfrm>
          <a:prstGeom prst="rect">
            <a:avLst/>
          </a:prstGeom>
          <a:solidFill>
            <a:schemeClr val="tx2">
              <a:lumMod val="60000"/>
              <a:lumOff val="40000"/>
            </a:schemeClr>
          </a:solidFill>
        </p:spPr>
        <p:txBody>
          <a:bodyPr wrap="square" rtlCol="0">
            <a:spAutoFit/>
          </a:bodyPr>
          <a:lstStyle/>
          <a:p>
            <a:r>
              <a:rPr lang="en-IN" sz="2800" b="1" dirty="0"/>
              <a:t>Financial Projection :-</a:t>
            </a:r>
          </a:p>
        </p:txBody>
      </p:sp>
      <p:sp>
        <p:nvSpPr>
          <p:cNvPr id="4" name="TextBox 3">
            <a:extLst>
              <a:ext uri="{FF2B5EF4-FFF2-40B4-BE49-F238E27FC236}">
                <a16:creationId xmlns:a16="http://schemas.microsoft.com/office/drawing/2014/main" id="{7682AD3C-DFD6-9C33-7779-95F19784FF93}"/>
              </a:ext>
            </a:extLst>
          </p:cNvPr>
          <p:cNvSpPr txBox="1"/>
          <p:nvPr/>
        </p:nvSpPr>
        <p:spPr>
          <a:xfrm>
            <a:off x="533400" y="1857286"/>
            <a:ext cx="9753600" cy="2542363"/>
          </a:xfrm>
          <a:prstGeom prst="rect">
            <a:avLst/>
          </a:prstGeom>
          <a:noFill/>
        </p:spPr>
        <p:txBody>
          <a:bodyPr wrap="square">
            <a:spAutoFit/>
          </a:bodyPr>
          <a:lstStyle/>
          <a:p>
            <a:pPr marL="342900" indent="-342900">
              <a:lnSpc>
                <a:spcPct val="150000"/>
              </a:lnSpc>
              <a:buFont typeface="+mj-lt"/>
              <a:buAutoNum type="arabicPeriod"/>
            </a:pPr>
            <a:r>
              <a:rPr lang="en-US" dirty="0"/>
              <a:t>The government has granted infrastructure status to the logistics and ports sub-sectors, which is likely to attract more investment and help improve the financial performance of the industry.</a:t>
            </a:r>
          </a:p>
          <a:p>
            <a:pPr marL="342900" indent="-342900">
              <a:lnSpc>
                <a:spcPct val="150000"/>
              </a:lnSpc>
              <a:buFont typeface="+mj-lt"/>
              <a:buAutoNum type="arabicPeriod"/>
            </a:pPr>
            <a:r>
              <a:rPr lang="en-US" dirty="0"/>
              <a:t>India's port industry has been growing steadily over the past few years, with the government's focus on improving port infrastructure and increasing private sector participation.</a:t>
            </a:r>
          </a:p>
          <a:p>
            <a:pPr marL="342900" indent="-342900">
              <a:lnSpc>
                <a:spcPct val="150000"/>
              </a:lnSpc>
              <a:buFont typeface="+mj-lt"/>
              <a:buAutoNum type="arabicPeriod"/>
            </a:pPr>
            <a:r>
              <a:rPr lang="en-US" dirty="0"/>
              <a:t> Some short-term challenges, the port industry in India has significant potential for growth in the long term, driven by government initiatives and increasing private sector participation.</a:t>
            </a:r>
            <a:endParaRPr lang="en-IN" dirty="0"/>
          </a:p>
        </p:txBody>
      </p:sp>
    </p:spTree>
    <p:extLst>
      <p:ext uri="{BB962C8B-B14F-4D97-AF65-F5344CB8AC3E}">
        <p14:creationId xmlns:p14="http://schemas.microsoft.com/office/powerpoint/2010/main" val="216365964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Organic</Template>
  <TotalTime>766</TotalTime>
  <Words>947</Words>
  <Application>Microsoft Office PowerPoint</Application>
  <PresentationFormat>Widescreen</PresentationFormat>
  <Paragraphs>92</Paragraphs>
  <Slides>9</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-apple-system</vt:lpstr>
      <vt:lpstr>Arial</vt:lpstr>
      <vt:lpstr>Calibri</vt:lpstr>
      <vt:lpstr>Calibri Light</vt:lpstr>
      <vt:lpstr>Garamond</vt:lpstr>
      <vt:lpstr>Open Sans</vt:lpstr>
      <vt:lpstr>roboto</vt:lpstr>
      <vt:lpstr>Söhne</vt:lpstr>
      <vt:lpstr>Organic</vt:lpstr>
      <vt:lpstr>Retrospect</vt:lpstr>
      <vt:lpstr>Research on Ports Sector of India.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Equity Research Assignment</dc:title>
  <dc:creator>Syed Kawish Ahmad</dc:creator>
  <cp:lastModifiedBy>Syed Kawish Ahmad</cp:lastModifiedBy>
  <cp:revision>15</cp:revision>
  <dcterms:created xsi:type="dcterms:W3CDTF">2023-03-26T06:52:07Z</dcterms:created>
  <dcterms:modified xsi:type="dcterms:W3CDTF">2023-09-10T10:32:46Z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