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4B1"/>
    <a:srgbClr val="A100FF"/>
    <a:srgbClr val="883C84"/>
    <a:srgbClr val="461B49"/>
    <a:srgbClr val="963488"/>
    <a:srgbClr val="2831A2"/>
    <a:srgbClr val="2086AA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464" autoAdjust="0"/>
  </p:normalViewPr>
  <p:slideViewPr>
    <p:cSldViewPr>
      <p:cViewPr varScale="1">
        <p:scale>
          <a:sx n="40" d="100"/>
          <a:sy n="40" d="100"/>
        </p:scale>
        <p:origin x="85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edk\Downloads\Task%203_Final%20Content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edk\Downloads\Task%203_Final%20Content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Unique</a:t>
            </a:r>
            <a:r>
              <a:rPr lang="en-US" sz="2400" baseline="0"/>
              <a:t> Categories</a:t>
            </a:r>
            <a:endParaRPr lang="en-US" sz="2400"/>
          </a:p>
        </c:rich>
      </c:tx>
      <c:layout>
        <c:manualLayout>
          <c:xMode val="edge"/>
          <c:yMode val="edge"/>
          <c:x val="0.36895822397200351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6"/>
              <c:pt idx="0">
                <c:v>animals</c:v>
              </c:pt>
              <c:pt idx="1">
                <c:v>cooking</c:v>
              </c:pt>
              <c:pt idx="2">
                <c:v>culture</c:v>
              </c:pt>
              <c:pt idx="3">
                <c:v>dogs</c:v>
              </c:pt>
              <c:pt idx="4">
                <c:v>education</c:v>
              </c:pt>
              <c:pt idx="5">
                <c:v>fitness</c:v>
              </c:pt>
              <c:pt idx="6">
                <c:v>food</c:v>
              </c:pt>
              <c:pt idx="7">
                <c:v>healthy eating</c:v>
              </c:pt>
              <c:pt idx="8">
                <c:v>public speaking</c:v>
              </c:pt>
              <c:pt idx="9">
                <c:v>science</c:v>
              </c:pt>
              <c:pt idx="10">
                <c:v>soccer</c:v>
              </c:pt>
              <c:pt idx="11">
                <c:v>studying</c:v>
              </c:pt>
              <c:pt idx="12">
                <c:v>technology</c:v>
              </c:pt>
              <c:pt idx="13">
                <c:v>tennis</c:v>
              </c:pt>
              <c:pt idx="14">
                <c:v>travel</c:v>
              </c:pt>
              <c:pt idx="15">
                <c:v>veganism</c:v>
              </c:pt>
            </c:strLit>
          </c:cat>
          <c:val>
            <c:numLit>
              <c:formatCode>General</c:formatCode>
              <c:ptCount val="16"/>
              <c:pt idx="0">
                <c:v>1897</c:v>
              </c:pt>
              <c:pt idx="1">
                <c:v>1664</c:v>
              </c:pt>
              <c:pt idx="2">
                <c:v>1676</c:v>
              </c:pt>
              <c:pt idx="3">
                <c:v>1338</c:v>
              </c:pt>
              <c:pt idx="4">
                <c:v>1433</c:v>
              </c:pt>
              <c:pt idx="5">
                <c:v>1395</c:v>
              </c:pt>
              <c:pt idx="6">
                <c:v>1699</c:v>
              </c:pt>
              <c:pt idx="7">
                <c:v>1717</c:v>
              </c:pt>
              <c:pt idx="8">
                <c:v>1217</c:v>
              </c:pt>
              <c:pt idx="9">
                <c:v>1796</c:v>
              </c:pt>
              <c:pt idx="10">
                <c:v>1457</c:v>
              </c:pt>
              <c:pt idx="11">
                <c:v>1363</c:v>
              </c:pt>
              <c:pt idx="12">
                <c:v>1698</c:v>
              </c:pt>
              <c:pt idx="13">
                <c:v>1328</c:v>
              </c:pt>
              <c:pt idx="14">
                <c:v>1647</c:v>
              </c:pt>
              <c:pt idx="15">
                <c:v>1248</c:v>
              </c:pt>
            </c:numLit>
          </c:val>
          <c:extLst>
            <c:ext xmlns:c16="http://schemas.microsoft.com/office/drawing/2014/chart" uri="{C3380CC4-5D6E-409C-BE32-E72D297353CC}">
              <c16:uniqueId val="{00000000-AABA-4A5F-A785-E56343FA5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1123920"/>
        <c:axId val="1211841520"/>
      </c:barChart>
      <c:catAx>
        <c:axId val="1251123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841520"/>
        <c:crosses val="autoZero"/>
        <c:auto val="1"/>
        <c:lblAlgn val="ctr"/>
        <c:lblOffset val="100"/>
        <c:noMultiLvlLbl val="0"/>
      </c:catAx>
      <c:valAx>
        <c:axId val="1211841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5112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Reaction Score per Category</a:t>
            </a:r>
          </a:p>
        </c:rich>
      </c:tx>
      <c:layout>
        <c:manualLayout>
          <c:xMode val="edge"/>
          <c:yMode val="edge"/>
          <c:x val="0.32476800789695076"/>
          <c:y val="2.81984767549215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'Reaction of top most category'!$B$1</c:f>
              <c:strCache>
                <c:ptCount val="1"/>
                <c:pt idx="0">
                  <c:v>Aggregate Score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2014-455A-88E9-F27E286B24B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2014-455A-88E9-F27E286B24B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2014-455A-88E9-F27E286B24B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2014-455A-88E9-F27E286B24B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2014-455A-88E9-F27E286B24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'Reaction of top most category'!$A$2:$A$6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'Reaction of top most category'!$B$2:$B$6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014-455A-88E9-F27E286B24B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Accenture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43857" y="8729876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134125"/>
            <a:ext cx="9711338" cy="1446305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47D4AB-B244-27AB-2DB6-A366F0335F19}"/>
              </a:ext>
            </a:extLst>
          </p:cNvPr>
          <p:cNvSpPr txBox="1"/>
          <p:nvPr/>
        </p:nvSpPr>
        <p:spPr>
          <a:xfrm>
            <a:off x="11581833" y="2135141"/>
            <a:ext cx="5677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After Analysing the data , we concluded that :</a:t>
            </a:r>
          </a:p>
          <a:p>
            <a:endParaRPr lang="en-I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Animals is the category with the most reaction as per category </a:t>
            </a:r>
          </a:p>
          <a:p>
            <a:endParaRPr lang="en-I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January is the month for the most posts.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8499197" y="2005584"/>
            <a:ext cx="7789981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r>
              <a:rPr lang="en-IN" dirty="0"/>
              <a:t>                                                             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  Social Buzz is a fast growing  technology unicorn that need to adapt quickly to its global scale. Accenture has begun a 3 month POC focusing on these tasks :</a:t>
            </a:r>
          </a:p>
          <a:p>
            <a:pPr algn="ctr"/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An audit of social Buzz’s Big data practice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Recommendation for a successful IPO.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Analysis to find Social0 Buzz’s Top 5 most popular categories of content.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algn="ctr"/>
            <a:endParaRPr lang="en-AU" sz="2400" dirty="0">
              <a:solidFill>
                <a:schemeClr val="bg1"/>
              </a:solidFill>
            </a:endParaRPr>
          </a:p>
          <a:p>
            <a:pPr algn="ctr"/>
            <a:r>
              <a:rPr lang="en-AU" sz="2400" dirty="0">
                <a:solidFill>
                  <a:schemeClr val="bg1"/>
                </a:solidFill>
              </a:rPr>
              <a:t>Over 1000 posts per day </a:t>
            </a:r>
          </a:p>
          <a:p>
            <a:pPr algn="ctr"/>
            <a:r>
              <a:rPr lang="en-AU" sz="2400" dirty="0">
                <a:solidFill>
                  <a:schemeClr val="bg1"/>
                </a:solidFill>
              </a:rPr>
              <a:t>36.500,000 pieces of content per year!</a:t>
            </a:r>
          </a:p>
          <a:p>
            <a:pPr algn="ctr"/>
            <a:r>
              <a:rPr lang="en-AU" sz="24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ctr"/>
            <a:r>
              <a:rPr lang="en-AU" sz="2400" dirty="0">
                <a:solidFill>
                  <a:schemeClr val="bg1"/>
                </a:solidFill>
              </a:rPr>
              <a:t>Analysis of 5 Top most popular categories of content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392FDF6-6020-5C9D-1B35-CCBBD2E613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537" y="1210629"/>
            <a:ext cx="1999289" cy="2047192"/>
          </a:xfrm>
          <a:prstGeom prst="ellipse">
            <a:avLst/>
          </a:prstGeom>
          <a:ln w="38100" cap="rnd">
            <a:solidFill>
              <a:srgbClr val="1994B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E561499-175D-FB15-4704-7BA68B093FCF}"/>
              </a:ext>
            </a:extLst>
          </p:cNvPr>
          <p:cNvSpPr txBox="1"/>
          <p:nvPr/>
        </p:nvSpPr>
        <p:spPr>
          <a:xfrm>
            <a:off x="14245395" y="1485900"/>
            <a:ext cx="3280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Kawish Ahmad</a:t>
            </a:r>
          </a:p>
          <a:p>
            <a:r>
              <a:rPr lang="en-IN" sz="2800" b="1" dirty="0"/>
              <a:t>Data Analyst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335B28-8ECE-D956-7F01-DB29FCFFD2AD}"/>
              </a:ext>
            </a:extLst>
          </p:cNvPr>
          <p:cNvSpPr txBox="1"/>
          <p:nvPr/>
        </p:nvSpPr>
        <p:spPr>
          <a:xfrm>
            <a:off x="14293092" y="4618184"/>
            <a:ext cx="3280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Marcus </a:t>
            </a:r>
            <a:r>
              <a:rPr lang="en-IN" sz="2800" dirty="0" err="1"/>
              <a:t>Rompton</a:t>
            </a:r>
            <a:endParaRPr lang="en-IN" sz="2800" dirty="0"/>
          </a:p>
          <a:p>
            <a:r>
              <a:rPr lang="en-IN" sz="2800" b="1" dirty="0"/>
              <a:t>Senior Principle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0DD73A-12F5-9FBE-06B2-BA098C61246C}"/>
              </a:ext>
            </a:extLst>
          </p:cNvPr>
          <p:cNvSpPr txBox="1"/>
          <p:nvPr/>
        </p:nvSpPr>
        <p:spPr>
          <a:xfrm>
            <a:off x="14293092" y="7790592"/>
            <a:ext cx="3911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Andrew Fleming</a:t>
            </a:r>
          </a:p>
          <a:p>
            <a:r>
              <a:rPr lang="en-IN" sz="2800" b="1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48898F-D1A1-78F7-4E48-073C6F25697D}"/>
              </a:ext>
            </a:extLst>
          </p:cNvPr>
          <p:cNvSpPr txBox="1"/>
          <p:nvPr/>
        </p:nvSpPr>
        <p:spPr>
          <a:xfrm>
            <a:off x="3965347" y="1372359"/>
            <a:ext cx="371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EA3D82-5B61-C04E-5D13-8F44F66047E7}"/>
              </a:ext>
            </a:extLst>
          </p:cNvPr>
          <p:cNvSpPr txBox="1"/>
          <p:nvPr/>
        </p:nvSpPr>
        <p:spPr>
          <a:xfrm>
            <a:off x="5967286" y="2928086"/>
            <a:ext cx="371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49A3A3-7AAB-C3A7-173D-51E739990DAF}"/>
              </a:ext>
            </a:extLst>
          </p:cNvPr>
          <p:cNvSpPr txBox="1"/>
          <p:nvPr/>
        </p:nvSpPr>
        <p:spPr>
          <a:xfrm>
            <a:off x="7944823" y="4582291"/>
            <a:ext cx="371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0B4454-F5F8-7672-7BD7-295BE876122C}"/>
              </a:ext>
            </a:extLst>
          </p:cNvPr>
          <p:cNvSpPr txBox="1"/>
          <p:nvPr/>
        </p:nvSpPr>
        <p:spPr>
          <a:xfrm>
            <a:off x="9800186" y="6204766"/>
            <a:ext cx="371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8601D7-E935-E13D-9265-BB22BB4599A0}"/>
              </a:ext>
            </a:extLst>
          </p:cNvPr>
          <p:cNvSpPr txBox="1"/>
          <p:nvPr/>
        </p:nvSpPr>
        <p:spPr>
          <a:xfrm>
            <a:off x="11782033" y="8006555"/>
            <a:ext cx="371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23C62B-9726-C325-B4A7-9A91503DA760}"/>
              </a:ext>
            </a:extLst>
          </p:cNvPr>
          <p:cNvSpPr txBox="1"/>
          <p:nvPr/>
        </p:nvSpPr>
        <p:spPr>
          <a:xfrm>
            <a:off x="1905000" y="3685487"/>
            <a:ext cx="3759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There are Total of 16 unique categories.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A2A1C-5647-A1BF-1BB2-9849A662BA84}"/>
              </a:ext>
            </a:extLst>
          </p:cNvPr>
          <p:cNvSpPr txBox="1"/>
          <p:nvPr/>
        </p:nvSpPr>
        <p:spPr>
          <a:xfrm>
            <a:off x="6629854" y="3543300"/>
            <a:ext cx="51244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There are total of 1897 reaction of the category Animals.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0DE3E5-AA70-8089-8075-12C928C3CCF3}"/>
              </a:ext>
            </a:extLst>
          </p:cNvPr>
          <p:cNvSpPr txBox="1"/>
          <p:nvPr/>
        </p:nvSpPr>
        <p:spPr>
          <a:xfrm>
            <a:off x="12420600" y="3477331"/>
            <a:ext cx="51244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January is the month with the most posts.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8884632"/>
            <a:ext cx="17253775" cy="1306841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658637" y="7950765"/>
            <a:ext cx="3545508" cy="2242113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0"/>
            <a:ext cx="17253775" cy="1306841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"/>
            <a:ext cx="1925154" cy="1685151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6B48F0A-E07E-E15F-2119-B9AC62EAC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436456"/>
              </p:ext>
            </p:extLst>
          </p:nvPr>
        </p:nvGraphicFramePr>
        <p:xfrm>
          <a:off x="4819685" y="1866900"/>
          <a:ext cx="10820400" cy="645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086723"/>
            <a:ext cx="17253775" cy="1200277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1386049" y="8528956"/>
            <a:ext cx="2338500" cy="1706614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41669" y="0"/>
            <a:ext cx="17253775" cy="1146620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002000" y="0"/>
            <a:ext cx="2386482" cy="1685151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34D86CB-49ED-3406-CA17-2FF05B075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215779"/>
              </p:ext>
            </p:extLst>
          </p:nvPr>
        </p:nvGraphicFramePr>
        <p:xfrm>
          <a:off x="4879649" y="1430907"/>
          <a:ext cx="9648281" cy="720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233</Words>
  <Application>Microsoft Office PowerPoint</Application>
  <PresentationFormat>Custom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Calibri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Syed Kawish Ahmad</cp:lastModifiedBy>
  <cp:revision>13</cp:revision>
  <dcterms:created xsi:type="dcterms:W3CDTF">2006-08-16T00:00:00Z</dcterms:created>
  <dcterms:modified xsi:type="dcterms:W3CDTF">2023-12-20T15:41:33Z</dcterms:modified>
  <dc:identifier>DAEhDyfaYKE</dc:identifier>
</cp:coreProperties>
</file>