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4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46A9-08F8-4E1B-970B-6E99E695D3D9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A023E9-21A8-46F8-993E-3B5C3DD0C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形 23" descr="核取方塊 (打勾) 外框">
            <a:extLst>
              <a:ext uri="{FF2B5EF4-FFF2-40B4-BE49-F238E27FC236}">
                <a16:creationId xmlns:a16="http://schemas.microsoft.com/office/drawing/2014/main" id="{1C42DA78-476E-00E4-E2F7-847D249E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277" y="1923755"/>
            <a:ext cx="914400" cy="914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7F774E-989B-3A67-F2D3-7E0AC67E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173"/>
            <a:ext cx="9144000" cy="94497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+mn-lt"/>
              </a:rPr>
              <a:t>什麼樣的店家可以</a:t>
            </a:r>
            <a:r>
              <a:rPr lang="zh-TW" altLang="en-US" sz="4800" dirty="0">
                <a:solidFill>
                  <a:srgbClr val="C00000"/>
                </a:solidFill>
                <a:latin typeface="+mn-lt"/>
              </a:rPr>
              <a:t>保</a:t>
            </a:r>
            <a:r>
              <a:rPr lang="zh-TW" altLang="en-US" sz="4800" dirty="0">
                <a:latin typeface="+mn-lt"/>
              </a:rPr>
              <a:t>呢</a:t>
            </a:r>
            <a:r>
              <a:rPr lang="en-US" altLang="zh-TW" sz="4800" dirty="0">
                <a:latin typeface="+mn-lt"/>
              </a:rPr>
              <a:t>?</a:t>
            </a:r>
            <a:endParaRPr lang="zh-TW" altLang="en-US" sz="4800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1855EA-E14C-303D-F50B-D95B9C2C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379" y="1666461"/>
            <a:ext cx="3679133" cy="2999962"/>
          </a:xfrm>
        </p:spPr>
        <p:txBody>
          <a:bodyPr/>
          <a:lstStyle/>
          <a:p>
            <a:pPr algn="l"/>
            <a:r>
              <a:rPr lang="zh-TW" altLang="en-US" dirty="0">
                <a:latin typeface="Agency FB" panose="020B0503020202020204" pitchFamily="34" charset="0"/>
              </a:rPr>
              <a:t>  總高樓</a:t>
            </a:r>
            <a:r>
              <a:rPr lang="zh-TW" altLang="en-US" dirty="0"/>
              <a:t>低於</a:t>
            </a:r>
            <a:r>
              <a:rPr lang="en-US" altLang="zh-TW" sz="2800" dirty="0">
                <a:solidFill>
                  <a:srgbClr val="C00000"/>
                </a:solidFill>
                <a:latin typeface="Amasis MT Pro Black" panose="020F0502020204030204" pitchFamily="18" charset="0"/>
              </a:rPr>
              <a:t>14</a:t>
            </a:r>
            <a:r>
              <a:rPr lang="zh-TW" altLang="en-US" sz="2800" dirty="0">
                <a:solidFill>
                  <a:srgbClr val="C00000"/>
                </a:solidFill>
                <a:latin typeface="Amasis MT Pro Black" panose="020F0502020204030204" pitchFamily="18" charset="0"/>
              </a:rPr>
              <a:t>層</a:t>
            </a:r>
            <a:r>
              <a:rPr lang="en-US" altLang="zh-TW" sz="2800" dirty="0">
                <a:solidFill>
                  <a:srgbClr val="C00000"/>
                </a:solidFill>
                <a:latin typeface="Amasis MT Pro Black" panose="020F0502020204030204" pitchFamily="18" charset="0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Amasis MT Pro Black" panose="020F0502020204030204" pitchFamily="18" charset="0"/>
              </a:rPr>
              <a:t>包含</a:t>
            </a:r>
            <a:r>
              <a:rPr lang="en-US" altLang="zh-TW" sz="2800" dirty="0">
                <a:solidFill>
                  <a:srgbClr val="C00000"/>
                </a:solidFill>
                <a:latin typeface="Amasis MT Pro Black" panose="020F0502020204030204" pitchFamily="18" charset="0"/>
              </a:rPr>
              <a:t>)</a:t>
            </a:r>
          </a:p>
          <a:p>
            <a:pPr algn="l"/>
            <a:endParaRPr lang="en-US" altLang="zh-TW" sz="2800" dirty="0">
              <a:solidFill>
                <a:srgbClr val="C00000"/>
              </a:solidFill>
              <a:latin typeface="Amasis MT Pro Black" panose="020F0502020204030204" pitchFamily="18" charset="0"/>
            </a:endParaRPr>
          </a:p>
          <a:p>
            <a:pPr algn="l"/>
            <a:endParaRPr lang="en-US" altLang="zh-TW" sz="2800" dirty="0">
              <a:solidFill>
                <a:srgbClr val="C00000"/>
              </a:solidFill>
              <a:latin typeface="Amasis MT Pro Black" panose="020F0502020204030204" pitchFamily="18" charset="0"/>
            </a:endParaRPr>
          </a:p>
          <a:p>
            <a:pPr algn="l"/>
            <a:r>
              <a:rPr lang="zh-TW" altLang="en-US" dirty="0">
                <a:latin typeface="Amasis MT Pro Black" panose="020F0502020204030204" pitchFamily="18" charset="0"/>
              </a:rPr>
              <a:t>面積不要太大</a:t>
            </a:r>
            <a:endParaRPr lang="en-US" altLang="zh-TW" dirty="0">
              <a:latin typeface="Amasis MT Pro Black" panose="020F0502020204030204" pitchFamily="18" charset="0"/>
            </a:endParaRPr>
          </a:p>
          <a:p>
            <a:pPr algn="l"/>
            <a:r>
              <a:rPr lang="zh-TW" altLang="en-US" dirty="0">
                <a:latin typeface="Amasis MT Pro Black" panose="020F0502020204030204" pitchFamily="18" charset="0"/>
              </a:rPr>
              <a:t>營業面積</a:t>
            </a:r>
            <a:r>
              <a:rPr lang="en-US" altLang="zh-TW" dirty="0">
                <a:solidFill>
                  <a:srgbClr val="FF0000"/>
                </a:solidFill>
                <a:latin typeface="Amasis MT Pro Black" panose="020F0502020204030204" pitchFamily="18" charset="0"/>
              </a:rPr>
              <a:t>&lt;200</a:t>
            </a:r>
            <a:r>
              <a:rPr lang="zh-TW" altLang="en-US" dirty="0">
                <a:solidFill>
                  <a:srgbClr val="FF0000"/>
                </a:solidFill>
                <a:latin typeface="Amasis MT Pro Black" panose="020F0502020204030204" pitchFamily="18" charset="0"/>
              </a:rPr>
              <a:t>坪</a:t>
            </a:r>
            <a:r>
              <a:rPr lang="en-US" altLang="zh-TW" dirty="0">
                <a:solidFill>
                  <a:srgbClr val="FF0000"/>
                </a:solidFill>
                <a:latin typeface="Amasis MT Pro Black" panose="020F05020202040302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Amasis MT Pro Black" panose="020F0502020204030204" pitchFamily="18" charset="0"/>
              </a:rPr>
              <a:t>不含</a:t>
            </a:r>
            <a:r>
              <a:rPr lang="en-US" altLang="zh-TW" dirty="0">
                <a:solidFill>
                  <a:srgbClr val="FF0000"/>
                </a:solidFill>
                <a:latin typeface="Amasis MT Pro Black" panose="020F0502020204030204" pitchFamily="18" charset="0"/>
              </a:rPr>
              <a:t>)</a:t>
            </a:r>
          </a:p>
        </p:txBody>
      </p:sp>
      <p:pic>
        <p:nvPicPr>
          <p:cNvPr id="7" name="圖片 6" descr="一張含有 建築, 視窗, 房子 的圖片&#10;&#10;自動產生的描述">
            <a:extLst>
              <a:ext uri="{FF2B5EF4-FFF2-40B4-BE49-F238E27FC236}">
                <a16:creationId xmlns:a16="http://schemas.microsoft.com/office/drawing/2014/main" id="{DF3F7F48-AE4E-B756-E248-97125B038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51923"/>
            <a:ext cx="1886778" cy="1714500"/>
          </a:xfrm>
          <a:prstGeom prst="rect">
            <a:avLst/>
          </a:prstGeom>
        </p:spPr>
      </p:pic>
      <p:pic>
        <p:nvPicPr>
          <p:cNvPr id="9" name="圖片 8" descr="一張含有 建築, 設計 的圖片&#10;&#10;自動產生的描述">
            <a:extLst>
              <a:ext uri="{FF2B5EF4-FFF2-40B4-BE49-F238E27FC236}">
                <a16:creationId xmlns:a16="http://schemas.microsoft.com/office/drawing/2014/main" id="{0C31E4A2-164C-E8EE-8792-4CDA2C499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1666462"/>
            <a:ext cx="1886779" cy="1714500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1234D9A-4AB3-28B1-CF9F-7EF6396B5925}"/>
              </a:ext>
            </a:extLst>
          </p:cNvPr>
          <p:cNvCxnSpPr>
            <a:cxnSpLocks/>
          </p:cNvCxnSpPr>
          <p:nvPr/>
        </p:nvCxnSpPr>
        <p:spPr>
          <a:xfrm>
            <a:off x="4042987" y="1281149"/>
            <a:ext cx="0" cy="1308402"/>
          </a:xfrm>
          <a:prstGeom prst="straightConnector1">
            <a:avLst/>
          </a:prstGeom>
          <a:ln w="133350">
            <a:solidFill>
              <a:srgbClr val="C00000">
                <a:alpha val="74000"/>
              </a:srgbClr>
            </a:solidFill>
            <a:headEnd type="triangl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圖形 25" descr="核取方塊 (打勾) 外框">
            <a:extLst>
              <a:ext uri="{FF2B5EF4-FFF2-40B4-BE49-F238E27FC236}">
                <a16:creationId xmlns:a16="http://schemas.microsoft.com/office/drawing/2014/main" id="{821FF7D9-C79D-DD87-D6BD-F3A868C7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242" y="3638255"/>
            <a:ext cx="914400" cy="9144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718C153-E43D-6666-A647-831ACF543AA2}"/>
              </a:ext>
            </a:extLst>
          </p:cNvPr>
          <p:cNvSpPr txBox="1"/>
          <p:nvPr/>
        </p:nvSpPr>
        <p:spPr>
          <a:xfrm>
            <a:off x="1524000" y="4844648"/>
            <a:ext cx="689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+mj-lt"/>
              </a:rPr>
              <a:t>提醒</a:t>
            </a:r>
            <a:r>
              <a:rPr lang="en-US" altLang="zh-TW" sz="3200" dirty="0">
                <a:latin typeface="+mj-lt"/>
              </a:rPr>
              <a:t>: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診所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/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其他類建築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&lt;100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坪不含</a:t>
            </a:r>
          </a:p>
        </p:txBody>
      </p:sp>
      <p:pic>
        <p:nvPicPr>
          <p:cNvPr id="33" name="圖片 32" descr="一張含有 視窗, 建築, 屬性, 移動房屋 的圖片&#10;&#10;自動產生的描述">
            <a:extLst>
              <a:ext uri="{FF2B5EF4-FFF2-40B4-BE49-F238E27FC236}">
                <a16:creationId xmlns:a16="http://schemas.microsoft.com/office/drawing/2014/main" id="{704C2F29-0B13-74F5-4385-EDAFD69EE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77" y="1451249"/>
            <a:ext cx="2286924" cy="1715193"/>
          </a:xfrm>
          <a:prstGeom prst="rect">
            <a:avLst/>
          </a:prstGeom>
        </p:spPr>
      </p:pic>
      <p:pic>
        <p:nvPicPr>
          <p:cNvPr id="35" name="圖形 34" descr="關閉 以實心填滿">
            <a:extLst>
              <a:ext uri="{FF2B5EF4-FFF2-40B4-BE49-F238E27FC236}">
                <a16:creationId xmlns:a16="http://schemas.microsoft.com/office/drawing/2014/main" id="{F4A8DD8A-AE40-BB8C-B04E-AB904A9DE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9148" y="2092854"/>
            <a:ext cx="671963" cy="576199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FCEC3A86-C986-4EA2-30FB-09243C72A0E3}"/>
              </a:ext>
            </a:extLst>
          </p:cNvPr>
          <p:cNvSpPr txBox="1"/>
          <p:nvPr/>
        </p:nvSpPr>
        <p:spPr>
          <a:xfrm>
            <a:off x="9130747" y="1666461"/>
            <a:ext cx="671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鐵皮建築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983CB0-D852-79DF-4689-AC9D4FDA03A2}"/>
              </a:ext>
            </a:extLst>
          </p:cNvPr>
          <p:cNvSpPr txBox="1"/>
          <p:nvPr/>
        </p:nvSpPr>
        <p:spPr>
          <a:xfrm>
            <a:off x="9130747" y="3375212"/>
            <a:ext cx="258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Amasis MT Pro Black" panose="02040A04050005020304" pitchFamily="18" charset="0"/>
                <a:cs typeface="Angsana New" panose="020B0502040204020203" pitchFamily="18" charset="-34"/>
              </a:rPr>
              <a:t>餐廳在</a:t>
            </a:r>
            <a:r>
              <a:rPr lang="en-US" altLang="zh-TW" sz="2000" dirty="0">
                <a:solidFill>
                  <a:srgbClr val="FF0000"/>
                </a:solidFill>
                <a:latin typeface="Amasis MT Pro Black" panose="02040A04050005020304" pitchFamily="18" charset="0"/>
                <a:cs typeface="Angsana New" panose="020B0502040204020203" pitchFamily="18" charset="-34"/>
              </a:rPr>
              <a:t>1</a:t>
            </a:r>
            <a:r>
              <a:rPr lang="zh-TW" altLang="en-US" sz="2000" dirty="0">
                <a:solidFill>
                  <a:srgbClr val="FF0000"/>
                </a:solidFill>
                <a:latin typeface="Amasis MT Pro Black" panose="02040A04050005020304" pitchFamily="18" charset="0"/>
                <a:cs typeface="Angsana New" panose="020B0502040204020203" pitchFamily="18" charset="-34"/>
              </a:rPr>
              <a:t>樓</a:t>
            </a:r>
            <a:r>
              <a:rPr lang="en-US" altLang="zh-TW" sz="2000" dirty="0">
                <a:solidFill>
                  <a:srgbClr val="FF0000"/>
                </a:solidFill>
                <a:latin typeface="Amasis MT Pro Black" panose="02040A04050005020304" pitchFamily="18" charset="0"/>
                <a:cs typeface="Angsana New" panose="020B0502040204020203" pitchFamily="18" charset="-34"/>
              </a:rPr>
              <a:t>,</a:t>
            </a:r>
            <a:r>
              <a:rPr lang="zh-TW" altLang="en-US" sz="2000" dirty="0">
                <a:latin typeface="Amasis MT Pro Black" panose="02040A04050005020304" pitchFamily="18" charset="0"/>
                <a:cs typeface="Angsana New" panose="020B0502040204020203" pitchFamily="18" charset="-34"/>
              </a:rPr>
              <a:t>鐵皮加蓋</a:t>
            </a:r>
            <a:endParaRPr lang="en-US" altLang="zh-TW" sz="2000" dirty="0">
              <a:latin typeface="Amasis MT Pro Black" panose="02040A04050005020304" pitchFamily="18" charset="0"/>
              <a:cs typeface="Angsana New" panose="020B0502040204020203" pitchFamily="18" charset="-34"/>
            </a:endParaRPr>
          </a:p>
          <a:p>
            <a:r>
              <a:rPr lang="zh-TW" altLang="en-US" sz="2000" dirty="0">
                <a:latin typeface="Amasis MT Pro Black" panose="02040A04050005020304" pitchFamily="18" charset="0"/>
                <a:cs typeface="Angsana New" panose="020B0502040204020203" pitchFamily="18" charset="-34"/>
              </a:rPr>
              <a:t>在</a:t>
            </a:r>
            <a:r>
              <a:rPr lang="en-US" altLang="zh-TW" sz="2000" dirty="0">
                <a:solidFill>
                  <a:srgbClr val="FF0000"/>
                </a:solidFill>
                <a:latin typeface="Amasis MT Pro Black" panose="02040A04050005020304" pitchFamily="18" charset="0"/>
                <a:cs typeface="Angsana New" panose="020B0502040204020203" pitchFamily="18" charset="-34"/>
              </a:rPr>
              <a:t>4</a:t>
            </a:r>
            <a:r>
              <a:rPr lang="zh-TW" altLang="en-US" sz="2000" dirty="0">
                <a:solidFill>
                  <a:srgbClr val="FF0000"/>
                </a:solidFill>
                <a:latin typeface="Amasis MT Pro Black" panose="02040A04050005020304" pitchFamily="18" charset="0"/>
                <a:cs typeface="Angsana New" panose="020B0502040204020203" pitchFamily="18" charset="-34"/>
              </a:rPr>
              <a:t>樓加</a:t>
            </a:r>
            <a:r>
              <a:rPr lang="zh-TW" altLang="en-US" sz="2000" dirty="0">
                <a:latin typeface="Amasis MT Pro Black" panose="02040A04050005020304" pitchFamily="18" charset="0"/>
                <a:cs typeface="Angsana New" panose="020B0502040204020203" pitchFamily="18" charset="-34"/>
              </a:rPr>
              <a:t>蓋</a:t>
            </a:r>
            <a:r>
              <a:rPr lang="en-US" altLang="zh-TW" sz="2000" dirty="0">
                <a:latin typeface="Amasis MT Pro Black" panose="02040A04050005020304" pitchFamily="18" charset="0"/>
                <a:cs typeface="Angsana New" panose="020B0502040204020203" pitchFamily="18" charset="-34"/>
              </a:rPr>
              <a:t>,</a:t>
            </a:r>
            <a:r>
              <a:rPr lang="zh-TW" altLang="en-US" sz="2000" dirty="0">
                <a:latin typeface="Amasis MT Pro Black" panose="02040A04050005020304" pitchFamily="18" charset="0"/>
                <a:cs typeface="Angsana New" panose="020B0502040204020203" pitchFamily="18" charset="-34"/>
              </a:rPr>
              <a:t>沒問題</a:t>
            </a:r>
          </a:p>
        </p:txBody>
      </p:sp>
    </p:spTree>
    <p:extLst>
      <p:ext uri="{BB962C8B-B14F-4D97-AF65-F5344CB8AC3E}">
        <p14:creationId xmlns:p14="http://schemas.microsoft.com/office/powerpoint/2010/main" val="67219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F42AE-42C5-F502-49D5-2C6AE461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4" y="-2586690"/>
            <a:ext cx="9635048" cy="7780817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effectLst/>
                <a:latin typeface="Vladimir Script" panose="03050402040407070305" pitchFamily="66" charset="0"/>
                <a:ea typeface="microsoft jhenghei" panose="020B0604030504040204" pitchFamily="34" charset="-120"/>
              </a:rPr>
              <a:t>挑選滴雞精的秘訣</a:t>
            </a:r>
            <a:br>
              <a:rPr lang="zh-TW" altLang="en-US" sz="2000" b="1" dirty="0">
                <a:solidFill>
                  <a:schemeClr val="accent1"/>
                </a:solidFill>
                <a:effectLst/>
                <a:latin typeface="Vladimir Script" panose="03050402040407070305" pitchFamily="66" charset="0"/>
                <a:ea typeface="microsoft jhenghei" panose="020B0604030504040204" pitchFamily="34" charset="-120"/>
              </a:rPr>
            </a:br>
            <a:r>
              <a:rPr lang="zh-TW" altLang="en-US" sz="2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近年來食安問題連環爆，如何挑選到安心無負擔的優質滴雞精？</a:t>
            </a:r>
            <a:br>
              <a:rPr lang="en-US" altLang="zh-TW" sz="2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挑選的</a:t>
            </a:r>
            <a:r>
              <a:rPr lang="en-US" altLang="zh-TW" sz="2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sz="2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個訣竅</a:t>
            </a:r>
            <a:br>
              <a:rPr lang="en-US" altLang="zh-TW" sz="2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成分天然無添加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現代化設備滴釀淬鍊的純正滴雞精，應呈現「</a:t>
            </a:r>
            <a:r>
              <a:rPr lang="zh-TW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琥珀色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」，完全無需調味就能散發濃醇香、無腥味。</a:t>
            </a:r>
            <a:br>
              <a:rPr lang="en-US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雞隻的選擇</a:t>
            </a:r>
            <a:r>
              <a:rPr lang="en-US" altLang="zh-TW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製作滴雞精選擇運動量強、肉質結實的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Wide Latin" panose="020A0A07050505020404" pitchFamily="18" charset="0"/>
                <a:ea typeface="microsoft jhenghei" panose="020B0604030504040204" pitchFamily="34" charset="-120"/>
              </a:rPr>
              <a:t>公雞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，避免選擇母雞。母雞是蛋雞，淘汰後的老母雞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油脂過多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肉質過老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en-US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產銷履歷查得到</a:t>
            </a:r>
            <a:r>
              <a:rPr lang="en-US" altLang="zh-TW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產銷履歷是確保食材來源安心的保障機制之一，民眾選購滴雞精產品時，可以先看看是否完整的生產履歷。</a:t>
            </a:r>
            <a:br>
              <a:rPr lang="en-US" altLang="zh-TW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製程嚴謹、零生菌</a:t>
            </a:r>
            <a:r>
              <a:rPr lang="en-US" altLang="zh-TW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滴雞精的製作過程繁瑣，民眾選購時可先瞭解產品製作工廠，是否獲得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國家級認證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，好的產品需經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高溫高壓殺菌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製程，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完全無生菌</a:t>
            </a:r>
            <a:r>
              <a:rPr lang="zh-TW" altLang="en-US" sz="2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zh-TW" altLang="en-US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412155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1384</TotalTime>
  <Words>258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microsoft jhenghei</vt:lpstr>
      <vt:lpstr>Agency FB</vt:lpstr>
      <vt:lpstr>Amasis MT Pro Black</vt:lpstr>
      <vt:lpstr>Arial</vt:lpstr>
      <vt:lpstr>Arial Rounded MT Bold</vt:lpstr>
      <vt:lpstr>Berlin Sans FB</vt:lpstr>
      <vt:lpstr>Gill Sans MT</vt:lpstr>
      <vt:lpstr>Vladimir Script</vt:lpstr>
      <vt:lpstr>Wide Latin</vt:lpstr>
      <vt:lpstr>圖庫</vt:lpstr>
      <vt:lpstr>什麼樣的店家可以保呢?</vt:lpstr>
      <vt:lpstr>挑選滴雞精的秘訣 近年來食安問題連環爆，如何挑選到安心無負擔的優質滴雞精？ 挑選的4個訣竅 成分天然無添加:現代化設備滴釀淬鍊的純正滴雞精，應呈現「琥珀色」，完全無需調味就能散發濃醇香、無腥味。 雞隻的選擇:製作滴雞精選擇運動量強、肉質結實的公雞，避免選擇母雞。母雞是蛋雞，淘汰後的老母雞油脂過多、肉質過老。 產銷履歷查得到:產銷履歷是確保食材來源安心的保障機制之一，民眾選購滴雞精產品時，可以先看看是否完整的生產履歷。 製程嚴謹、零生菌:滴雞精的製作過程繁瑣，民眾選購時可先瞭解產品製作工廠，是否獲得國家級認證，好的產品需經高溫高壓殺菌製程，完全無生菌。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什麼樣的店家可以保呢?</dc:title>
  <dc:creator>宸瑋 張</dc:creator>
  <cp:lastModifiedBy>C2</cp:lastModifiedBy>
  <cp:revision>3</cp:revision>
  <dcterms:created xsi:type="dcterms:W3CDTF">2024-03-24T17:17:35Z</dcterms:created>
  <dcterms:modified xsi:type="dcterms:W3CDTF">2024-04-23T06:24:11Z</dcterms:modified>
</cp:coreProperties>
</file>