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A1820"/>
    <a:srgbClr val="112836"/>
    <a:srgbClr val="304755"/>
    <a:srgbClr val="23333D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0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17D65-0CF3-4DF2-9B40-3E22DA433E2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87778-EF18-404B-A690-7CB7F8FE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38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84698-AC75-9661-1AE3-8250F849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5812F3-30D7-B879-8BF5-2F9732BBD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853D9E-0751-D079-8093-672F23B71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72B5B-B964-3976-A241-ED61F4B02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7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205FE-987D-ABFE-2AC4-377FE42AD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EF72D-FCD2-E81F-7675-55569530D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36F080-A186-1E9B-FC83-609EFF203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16B4-1F59-1FF0-06CB-D8EFC5B29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6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AFCE1-1A2A-41B8-B2F9-33AF6B0F0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C95BB-32AD-4FF2-60E2-7DD422D22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630979-B5A1-2D1B-CA92-FA06308D3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B93B1-AF7D-1F99-ADFB-B73C824CF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8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C0EC-4B9D-F632-8BDF-D4BA0781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52DEBC-08F1-274F-6291-9872EC1B7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F16D0-F39E-B9E6-C83C-227BBDBC2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69283-5D91-0B10-FCA0-BCC0092A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EC54-A236-3A14-C882-FABE6CFB9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29E555-D38C-FDE7-023A-29BF64A08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32807-C20E-54C0-957F-CD60FD822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2FF1C-1BD6-4B13-58B5-56D98630B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AE45-BD92-427B-F53D-B595336CB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B99FE-1660-6794-0E43-05CD4BA2D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EF39D-2FDD-9D03-1C55-A658268A3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9A4B-2105-3A2D-D939-589980FE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AD430-B739-6E33-FAD0-3CE89ED06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4C4F96-A484-D6ED-4197-00F03AD8B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64D9E2-88ED-F3E4-5095-098AA389A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E3BA1-3870-F091-A8DA-E4161D2BE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4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0C65E-90E6-D126-74F8-0A50E7B8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3F430-3D97-632C-1E68-044CBBE50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326BF-8B2D-E6BF-C774-E031A9AEC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D4ACC-5905-CDB3-F49C-5D9656B8E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11CBB-2436-0164-B35C-CDC9D918E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89A39-707C-7AF5-A657-C78B9FEE5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878D1E-BDBD-5990-D3C0-8BC965EE0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14509-4BC1-48EE-80EF-5BF9C47F7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1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8A94E-86F5-4DED-DCB7-E9FFFEFB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95881-9E30-19B7-FCC5-0C33908FF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338EA-F6EE-0A59-2125-618E725FC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3B5DE-593E-6F97-52F5-83FC6E1E5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5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96E82-923E-BF6F-4E17-35A69F94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FC5F30-49AF-3955-E19E-AD73FAFB3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5B38F-1400-3497-365E-F0ADE5CFF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E7069-1132-B45E-5309-2F643A7BF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5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B1148-3787-AB43-AA39-6A8C6CE0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25B4B-0CD7-550A-3320-4AD1A8C19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DD22E-C413-6FD6-FA3F-D8FA4F8B3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19CB7-5451-E3F0-9F52-ABEDC55DD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87778-EF18-404B-A690-7CB7F8FE11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7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7BAD-8497-7CD5-FBF2-7553F688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28FC2-4AAC-5890-348F-85312F84B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2577-01A6-DADD-B749-695608E7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1C0C-5E4F-0AE0-67E4-427B3760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9856-FB3C-F322-6955-AB5A2095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D124-FDCB-38E2-DE9F-CF4C3D85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02D63-B69A-3C77-7E02-7A1D59CB0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AD86-4E33-6805-C7BF-019E5E24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BC0E-3427-B590-94D7-4996C2C4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B921F-6768-5059-1C6D-28ABC42A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99427-A057-5792-1769-D2887C653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E2C70-DC55-8090-8B4C-23D4DAA5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FEE8-A36C-3E91-11C1-0549C2A5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EF9C-F195-FDCD-C94F-BD6B29AF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8E67-688C-DB25-13A4-BD7348C1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7611-AD61-E6E3-AAB7-91030118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A6C6-804A-0C39-A7A8-811E5CED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DC2C-9DCA-A0E4-EA44-530F6F0B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DBD7-9CCB-6556-671C-CFC5BF9E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5C8F-F643-1408-4102-0812B4E2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4325-5EAE-5F3D-3F29-1257A1A4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C490-34DE-0EA1-1AC0-B07ABA81A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2810-21A1-AD84-D8D9-35B971F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06B3B-594E-E1A3-464D-0EC18CF7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59BC-FF06-6542-093D-6C73E609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D177-2ED5-D367-4F4A-2B663EE6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6C25-37C5-CCF0-005C-7D26715C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3FF6C-ADDE-6B83-5A6B-D898F574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70A4-B87B-5807-02A9-8B1605D7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0C1E-CAEF-A3AD-7B3A-7B901501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DFFA-35A0-4FFB-7CF9-FB37808F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C97A-D8A1-A798-D754-64C4277B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2742A-27D4-64D7-551F-4E8DCE3F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A65DA-BF2B-1E29-F476-B12EA14B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02D28-A5B1-1D0B-D931-7AAF868C8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89096-C032-24D1-473D-D6E520A4A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D03EA-2F54-751D-F532-FE226465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2FF88-30F3-A3ED-3F16-75E853FF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BE6BD-2BB6-0B8C-5903-5087712E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7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691A-7702-67BD-CEFE-265048D1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39A9A-3979-B4EB-F9DD-F7D7A86A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E303F-1C0A-BD4E-14FC-CCCF2FD4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109C7-8389-6370-A865-3CFC0D0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5737E-4D78-BD6E-0CA2-4439CEAD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69AD4-15E9-22DE-D1FA-08B7B0A4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733B-2C80-4A69-0760-BAC60930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2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7243-824B-178D-3148-74C07642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0D31-3B3B-C325-55E7-394E7026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BF3C-4617-9341-52A7-E8E8688C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7A6E6-4C1B-42BA-D3E2-871D302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1B981-4FA8-1649-D053-9A77B07A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656C4-32B8-47E4-2CD1-E3F59FA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EF66-ED04-9EF1-379F-5E37F4DE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5F240-6558-F1A8-6146-5BD740A6C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C53AB-331C-FDBA-B286-17F7DE864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FC4D-3392-BDE7-DDDB-316F02CD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AD0E4-AB73-4C5A-0C2E-254D74BE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336-56ED-2072-0732-08BA77CF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AC23C-ACF8-C9B0-7407-7FD80909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A305-3006-83E0-185D-0C353D17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C05-6E6E-A305-8726-DF7160DDC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AF9F-967C-4DD2-896F-9971F867CFB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44FB-19C9-8798-B95F-63D368E07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2B1E-7F25-AF03-F952-4D657EEC2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A746-634A-4EAD-94D4-A9A1455B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600AB-E1DE-895F-6BE8-6732C77C8CBA}"/>
              </a:ext>
            </a:extLst>
          </p:cNvPr>
          <p:cNvSpPr txBox="1"/>
          <p:nvPr/>
        </p:nvSpPr>
        <p:spPr>
          <a:xfrm>
            <a:off x="9477013" y="6343650"/>
            <a:ext cx="26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Presentation-2 | English-1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0E125-CBE6-D93D-3E81-11A336602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38" y="926364"/>
            <a:ext cx="8898261" cy="50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1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BAD5A-6AA9-7636-94C5-095C4F2B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ivacy Policy | Schattner Foundation">
            <a:extLst>
              <a:ext uri="{FF2B5EF4-FFF2-40B4-BE49-F238E27FC236}">
                <a16:creationId xmlns:a16="http://schemas.microsoft.com/office/drawing/2014/main" id="{EE589779-DD1B-601B-4F95-CFBD25774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8" r="3216" b="33166"/>
          <a:stretch/>
        </p:blipFill>
        <p:spPr bwMode="auto">
          <a:xfrm>
            <a:off x="28574" y="0"/>
            <a:ext cx="121634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5A959E6C-B468-80FC-4F1A-798BBB981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3" y="347815"/>
            <a:ext cx="6804507" cy="1842248"/>
          </a:xfrm>
        </p:spPr>
        <p:txBody>
          <a:bodyPr>
            <a:no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5400" b="1" dirty="0">
                <a:solidFill>
                  <a:srgbClr val="FFC000"/>
                </a:solidFill>
                <a:ea typeface="Unbounded" pitchFamily="34" charset="-122"/>
                <a:cs typeface="Unbounded" pitchFamily="34" charset="-120"/>
              </a:rPr>
              <a:t>Cybersecurity </a:t>
            </a:r>
            <a:br>
              <a:rPr lang="en-US" sz="5400" b="1" dirty="0">
                <a:solidFill>
                  <a:srgbClr val="FFC000"/>
                </a:solidFill>
                <a:ea typeface="Unbounded" pitchFamily="34" charset="-122"/>
                <a:cs typeface="Unbounded" pitchFamily="34" charset="-120"/>
              </a:rPr>
            </a:br>
            <a:r>
              <a:rPr lang="en-US" sz="5400" b="1" dirty="0">
                <a:solidFill>
                  <a:srgbClr val="FFC000"/>
                </a:solidFill>
                <a:ea typeface="Unbounded" pitchFamily="34" charset="-122"/>
                <a:cs typeface="Unbounded" pitchFamily="34" charset="-120"/>
              </a:rPr>
              <a:t>Tools and Policies</a:t>
            </a:r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9B4E3776-DAAF-4AB0-C1C7-868DE74B976F}"/>
              </a:ext>
            </a:extLst>
          </p:cNvPr>
          <p:cNvSpPr/>
          <p:nvPr/>
        </p:nvSpPr>
        <p:spPr>
          <a:xfrm>
            <a:off x="2442189" y="3903800"/>
            <a:ext cx="225837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Firewalls</a:t>
            </a:r>
            <a:endParaRPr lang="en-US" sz="1750" b="1" dirty="0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86E9D196-FAC4-0A15-ECFD-256EEA38C6AC}"/>
              </a:ext>
            </a:extLst>
          </p:cNvPr>
          <p:cNvSpPr/>
          <p:nvPr/>
        </p:nvSpPr>
        <p:spPr>
          <a:xfrm>
            <a:off x="505609" y="4143579"/>
            <a:ext cx="6499384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Protect networks by blocking unauthorized access.</a:t>
            </a:r>
            <a:endParaRPr lang="en-US" sz="1500" dirty="0"/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D3199ACD-0D1C-7290-612E-E16941318BBA}"/>
              </a:ext>
            </a:extLst>
          </p:cNvPr>
          <p:cNvSpPr/>
          <p:nvPr/>
        </p:nvSpPr>
        <p:spPr>
          <a:xfrm>
            <a:off x="7265649" y="3951534"/>
            <a:ext cx="256317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Antivirus Software</a:t>
            </a:r>
            <a:endParaRPr lang="en-US" sz="1750" b="1" dirty="0"/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C287C1AF-E56D-95DA-7820-F01F4C541442}"/>
              </a:ext>
            </a:extLst>
          </p:cNvPr>
          <p:cNvSpPr/>
          <p:nvPr/>
        </p:nvSpPr>
        <p:spPr>
          <a:xfrm>
            <a:off x="5530663" y="4142131"/>
            <a:ext cx="6499384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Detects and removes malware from computers.</a:t>
            </a:r>
            <a:endParaRPr lang="en-US" sz="1500" dirty="0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F083C9E4-F670-E24F-8580-4BD399072CD6}"/>
              </a:ext>
            </a:extLst>
          </p:cNvPr>
          <p:cNvSpPr/>
          <p:nvPr/>
        </p:nvSpPr>
        <p:spPr>
          <a:xfrm>
            <a:off x="2411514" y="5739017"/>
            <a:ext cx="225837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Data Encryption</a:t>
            </a:r>
            <a:endParaRPr lang="en-US" sz="1750" b="1" dirty="0"/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0AB01557-85EA-20A9-D1F7-5554E498C7FC}"/>
              </a:ext>
            </a:extLst>
          </p:cNvPr>
          <p:cNvSpPr/>
          <p:nvPr/>
        </p:nvSpPr>
        <p:spPr>
          <a:xfrm>
            <a:off x="291011" y="5962736"/>
            <a:ext cx="6499384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Scrambles data, making it unreadable to unauthorized individuals.</a:t>
            </a:r>
            <a:endParaRPr lang="en-US" sz="1500" dirty="0"/>
          </a:p>
        </p:txBody>
      </p:sp>
      <p:sp>
        <p:nvSpPr>
          <p:cNvPr id="33" name="Text 11">
            <a:extLst>
              <a:ext uri="{FF2B5EF4-FFF2-40B4-BE49-F238E27FC236}">
                <a16:creationId xmlns:a16="http://schemas.microsoft.com/office/drawing/2014/main" id="{E4EE4D38-1E0B-3602-6A92-35A03A193E58}"/>
              </a:ext>
            </a:extLst>
          </p:cNvPr>
          <p:cNvSpPr/>
          <p:nvPr/>
        </p:nvSpPr>
        <p:spPr>
          <a:xfrm>
            <a:off x="6931559" y="5732732"/>
            <a:ext cx="327267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Incident Response Plans</a:t>
            </a:r>
            <a:endParaRPr lang="en-US" sz="1750" b="1" dirty="0"/>
          </a:p>
        </p:txBody>
      </p:sp>
      <p:sp>
        <p:nvSpPr>
          <p:cNvPr id="34" name="Text 12">
            <a:extLst>
              <a:ext uri="{FF2B5EF4-FFF2-40B4-BE49-F238E27FC236}">
                <a16:creationId xmlns:a16="http://schemas.microsoft.com/office/drawing/2014/main" id="{042FF30F-0D76-8009-4A9A-28A74AD5A395}"/>
              </a:ext>
            </a:extLst>
          </p:cNvPr>
          <p:cNvSpPr/>
          <p:nvPr/>
        </p:nvSpPr>
        <p:spPr>
          <a:xfrm>
            <a:off x="5375352" y="5962736"/>
            <a:ext cx="6499384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Outline procedures for handling cybersecurity incidents.</a:t>
            </a:r>
            <a:endParaRPr lang="en-US" sz="15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EA8C2FE-9BA0-1DEF-968E-3AA40DB09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66" y="3158774"/>
            <a:ext cx="807356" cy="8073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B2A3C47-7338-0717-3F11-4BC08FB0B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72" y="3114865"/>
            <a:ext cx="726476" cy="7264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BDCEDD3-EF2F-C0F0-2F7E-D49521DA2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57" y="4951873"/>
            <a:ext cx="847811" cy="8478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B017732-4468-EAB9-1261-B5A2388F3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40" y="5012541"/>
            <a:ext cx="726476" cy="7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3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EE5A73-5E91-DE18-FB7B-FB357B00E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3C6E5BB3-0C46-0050-D3A0-FF253754EFBF}"/>
              </a:ext>
            </a:extLst>
          </p:cNvPr>
          <p:cNvSpPr/>
          <p:nvPr/>
        </p:nvSpPr>
        <p:spPr>
          <a:xfrm>
            <a:off x="734678" y="427055"/>
            <a:ext cx="11457322" cy="1634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Unbounded" pitchFamily="34" charset="-122"/>
                <a:cs typeface="Unbounded" pitchFamily="34" charset="-120"/>
              </a:rPr>
              <a:t>Future Trends in Cybersecurity</a:t>
            </a:r>
            <a:endParaRPr lang="en-US" sz="4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0DEE32B6-0B02-FD0F-BD3C-57A35831EFF6}"/>
              </a:ext>
            </a:extLst>
          </p:cNvPr>
          <p:cNvSpPr/>
          <p:nvPr/>
        </p:nvSpPr>
        <p:spPr>
          <a:xfrm>
            <a:off x="775233" y="2314308"/>
            <a:ext cx="401360" cy="401360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98907AD3-5F55-332C-F49B-5D69AF94DE77}"/>
              </a:ext>
            </a:extLst>
          </p:cNvPr>
          <p:cNvSpPr/>
          <p:nvPr/>
        </p:nvSpPr>
        <p:spPr>
          <a:xfrm>
            <a:off x="1283813" y="2337259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AI-powered Threat Detection</a:t>
            </a:r>
            <a:endParaRPr lang="en-US" sz="2100" dirty="0">
              <a:solidFill>
                <a:srgbClr val="FFE07D"/>
              </a:solidFill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7A3C5B5E-3971-C13C-4BBA-C6103E6D41B0}"/>
              </a:ext>
            </a:extLst>
          </p:cNvPr>
          <p:cNvSpPr/>
          <p:nvPr/>
        </p:nvSpPr>
        <p:spPr>
          <a:xfrm>
            <a:off x="775233" y="2704731"/>
            <a:ext cx="6652261" cy="1468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Uses machine learning to identify anomalies in real time.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Helps detect unknown threats with pattern recognition.</a:t>
            </a:r>
            <a:endParaRPr lang="en-US" sz="18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86080295-91BA-DDF8-02C5-DB575D9CFC41}"/>
              </a:ext>
            </a:extLst>
          </p:cNvPr>
          <p:cNvSpPr/>
          <p:nvPr/>
        </p:nvSpPr>
        <p:spPr>
          <a:xfrm>
            <a:off x="775233" y="3655842"/>
            <a:ext cx="401360" cy="401360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E5D2F62B-ECF4-EDBC-417B-5DADA824FE87}"/>
              </a:ext>
            </a:extLst>
          </p:cNvPr>
          <p:cNvSpPr/>
          <p:nvPr/>
        </p:nvSpPr>
        <p:spPr>
          <a:xfrm>
            <a:off x="1283813" y="3674496"/>
            <a:ext cx="2798921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Predictive Analytics</a:t>
            </a:r>
            <a:endParaRPr lang="en-US" sz="2100" dirty="0">
              <a:solidFill>
                <a:srgbClr val="FFE07D"/>
              </a:solidFill>
            </a:endParaRP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93ABF586-8410-5939-2065-DBB688895074}"/>
              </a:ext>
            </a:extLst>
          </p:cNvPr>
          <p:cNvSpPr/>
          <p:nvPr/>
        </p:nvSpPr>
        <p:spPr>
          <a:xfrm>
            <a:off x="775233" y="4039160"/>
            <a:ext cx="6788950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Analyzes past attack trends to anticipate future vulnerabilities.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Offers preemptive measures to prevent breaches.</a:t>
            </a:r>
            <a:endParaRPr lang="en-US" sz="18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799EBFD0-E8DC-CEC2-DC32-6A47FAF1B529}"/>
              </a:ext>
            </a:extLst>
          </p:cNvPr>
          <p:cNvSpPr/>
          <p:nvPr/>
        </p:nvSpPr>
        <p:spPr>
          <a:xfrm>
            <a:off x="734679" y="1527010"/>
            <a:ext cx="6788950" cy="53492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  <p:txBody>
          <a:bodyPr/>
          <a:lstStyle/>
          <a:p>
            <a:pPr algn="ctr"/>
            <a:r>
              <a:rPr lang="en-US" sz="2400" b="1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Role of AI in Cybersecurity</a:t>
            </a:r>
            <a:endParaRPr lang="en-US" sz="2400" b="1" dirty="0"/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79768D3C-AB31-CD72-5894-3ADFF7185F31}"/>
              </a:ext>
            </a:extLst>
          </p:cNvPr>
          <p:cNvSpPr/>
          <p:nvPr/>
        </p:nvSpPr>
        <p:spPr>
          <a:xfrm>
            <a:off x="734678" y="4903936"/>
            <a:ext cx="401360" cy="401360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C6ACBEF7-0E7B-5111-95AD-E3CA9EB1743C}"/>
              </a:ext>
            </a:extLst>
          </p:cNvPr>
          <p:cNvSpPr/>
          <p:nvPr/>
        </p:nvSpPr>
        <p:spPr>
          <a:xfrm>
            <a:off x="1243258" y="4922590"/>
            <a:ext cx="2798921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Automated Incident Response</a:t>
            </a:r>
            <a:endParaRPr lang="en-US" sz="2100" dirty="0">
              <a:solidFill>
                <a:srgbClr val="FFE07D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A54E9BF6-936F-7E4F-3A13-7D4CFC09B8AB}"/>
              </a:ext>
            </a:extLst>
          </p:cNvPr>
          <p:cNvSpPr/>
          <p:nvPr/>
        </p:nvSpPr>
        <p:spPr>
          <a:xfrm>
            <a:off x="734678" y="5287254"/>
            <a:ext cx="6788950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Reduces human intervention in repetitive tasks.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Ensures faster containment and mitigation of attacks.</a:t>
            </a:r>
            <a:endParaRPr lang="en-US" sz="1800" dirty="0"/>
          </a:p>
        </p:txBody>
      </p:sp>
      <p:pic>
        <p:nvPicPr>
          <p:cNvPr id="31" name="Picture 30" descr="A yellow robot head with black eyes and a black background">
            <a:extLst>
              <a:ext uri="{FF2B5EF4-FFF2-40B4-BE49-F238E27FC236}">
                <a16:creationId xmlns:a16="http://schemas.microsoft.com/office/drawing/2014/main" id="{2A5EEF30-6E43-CF1E-E933-842269CAB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32" y="998483"/>
            <a:ext cx="5022910" cy="50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A00FBE-E524-85A5-B8E4-353B5B81D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9A514EE8-EC44-EDC9-0E1C-E89A66C194CF}"/>
              </a:ext>
            </a:extLst>
          </p:cNvPr>
          <p:cNvSpPr/>
          <p:nvPr/>
        </p:nvSpPr>
        <p:spPr>
          <a:xfrm>
            <a:off x="734678" y="427055"/>
            <a:ext cx="11457322" cy="1634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Unbounded" pitchFamily="34" charset="-122"/>
                <a:cs typeface="Unbounded" pitchFamily="34" charset="-120"/>
              </a:rPr>
              <a:t>Future Trends in Cybersecurity</a:t>
            </a:r>
            <a:endParaRPr lang="en-US" sz="4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A11DA566-2EE4-E0E4-CB8A-7B8ADFD64FD9}"/>
              </a:ext>
            </a:extLst>
          </p:cNvPr>
          <p:cNvSpPr/>
          <p:nvPr/>
        </p:nvSpPr>
        <p:spPr>
          <a:xfrm>
            <a:off x="5202854" y="1870329"/>
            <a:ext cx="401360" cy="401360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3844E921-A098-3B8A-DE85-17B693D002EB}"/>
              </a:ext>
            </a:extLst>
          </p:cNvPr>
          <p:cNvSpPr/>
          <p:nvPr/>
        </p:nvSpPr>
        <p:spPr>
          <a:xfrm>
            <a:off x="5759560" y="1893280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Evolving Threats</a:t>
            </a:r>
            <a:endParaRPr lang="en-US" sz="2100" dirty="0">
              <a:solidFill>
                <a:srgbClr val="FFE07D"/>
              </a:solidFill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98AC1E36-6C10-F8A7-7705-A5E74D593F1F}"/>
              </a:ext>
            </a:extLst>
          </p:cNvPr>
          <p:cNvSpPr/>
          <p:nvPr/>
        </p:nvSpPr>
        <p:spPr>
          <a:xfrm>
            <a:off x="5299106" y="2260752"/>
            <a:ext cx="6652261" cy="1468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Advanced persistent threats leveraging AI.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Quantum computing challenges to encryption methods.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Growing sophistication of phishing and ransomware.</a:t>
            </a:r>
            <a:endParaRPr lang="en-US" sz="1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29B76EB-BCA9-14B9-8F73-4D77FF6D5F57}"/>
              </a:ext>
            </a:extLst>
          </p:cNvPr>
          <p:cNvSpPr/>
          <p:nvPr/>
        </p:nvSpPr>
        <p:spPr>
          <a:xfrm>
            <a:off x="5202854" y="3759199"/>
            <a:ext cx="401360" cy="401360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DA6C023-C3FC-2392-580C-3FDE13B683DC}"/>
              </a:ext>
            </a:extLst>
          </p:cNvPr>
          <p:cNvSpPr/>
          <p:nvPr/>
        </p:nvSpPr>
        <p:spPr>
          <a:xfrm>
            <a:off x="5759560" y="3782150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Proactive Measures</a:t>
            </a:r>
            <a:endParaRPr lang="en-US" sz="2100" dirty="0">
              <a:solidFill>
                <a:srgbClr val="FFE07D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D27123D-4E10-161C-44FD-A148C4F9A924}"/>
              </a:ext>
            </a:extLst>
          </p:cNvPr>
          <p:cNvSpPr/>
          <p:nvPr/>
        </p:nvSpPr>
        <p:spPr>
          <a:xfrm>
            <a:off x="5299106" y="4149622"/>
            <a:ext cx="6652261" cy="1468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Adopting Zero Trust Architecture for better access control.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Investing in quantum-resistant cryptography.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Fostering international collaboration for threat intelligence.</a:t>
            </a:r>
            <a:endParaRPr lang="en-US" sz="1800" dirty="0"/>
          </a:p>
        </p:txBody>
      </p:sp>
      <p:pic>
        <p:nvPicPr>
          <p:cNvPr id="20" name="Picture 19" descr="A group of people sitting on a computer&#10;&#10;Description automatically generated">
            <a:extLst>
              <a:ext uri="{FF2B5EF4-FFF2-40B4-BE49-F238E27FC236}">
                <a16:creationId xmlns:a16="http://schemas.microsoft.com/office/drawing/2014/main" id="{733D279A-8B5A-3EEC-E191-A680DAED7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8" y="1012811"/>
            <a:ext cx="4832378" cy="48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0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CF9B60-9A2E-FBDD-234B-FAD448E0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9450A6-0A7D-5C2C-482C-333F67EDE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2" y="954402"/>
            <a:ext cx="8507736" cy="47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1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13B09-2D7B-224F-A4E4-6349E80A3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D24F-6890-4BC3-B212-33E89F0EE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6293" y="1794428"/>
            <a:ext cx="6715707" cy="1956739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accent4"/>
                </a:solidFill>
              </a:rPr>
              <a:t>Cybersecurity: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Threats, Challenges, and Solutions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F5290-9DBA-CC39-D6FB-5D31A88A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6293" y="3895790"/>
            <a:ext cx="6489442" cy="101703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This presentation explores the evolving landscape of cybersecurity, highlighting the threats, challenges, and effective solutions for safeguarding our digital world.</a:t>
            </a:r>
          </a:p>
        </p:txBody>
      </p:sp>
      <p:pic>
        <p:nvPicPr>
          <p:cNvPr id="1026" name="Picture 2" descr="Cybersecurity in Healthcare: How is your cybersecurity hygiene? - AIDH">
            <a:extLst>
              <a:ext uri="{FF2B5EF4-FFF2-40B4-BE49-F238E27FC236}">
                <a16:creationId xmlns:a16="http://schemas.microsoft.com/office/drawing/2014/main" id="{8C922634-1B7C-5C0D-9DBF-64D26E4FB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3" r="33367" b="1746"/>
          <a:stretch/>
        </p:blipFill>
        <p:spPr bwMode="auto">
          <a:xfrm>
            <a:off x="0" y="0"/>
            <a:ext cx="50105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6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8CE10A-5E75-76BF-C041-EDA95CE2A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Cybersecurity Management? | PECB">
            <a:extLst>
              <a:ext uri="{FF2B5EF4-FFF2-40B4-BE49-F238E27FC236}">
                <a16:creationId xmlns:a16="http://schemas.microsoft.com/office/drawing/2014/main" id="{02C5D106-C8E6-D1E9-ECAB-23032B97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E1858B-70DF-F1EA-CE56-04207A106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2208" y="662140"/>
            <a:ext cx="6804507" cy="1842248"/>
          </a:xfrm>
        </p:spPr>
        <p:txBody>
          <a:bodyPr>
            <a:no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5400" b="1" dirty="0">
                <a:solidFill>
                  <a:srgbClr val="FFC000"/>
                </a:solidFill>
                <a:ea typeface="Unbounded" pitchFamily="34" charset="-122"/>
                <a:cs typeface="Unbounded" pitchFamily="34" charset="-120"/>
              </a:rPr>
              <a:t>Introduction to Cybersecurity</a:t>
            </a:r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8EE14F86-DAED-343E-CE72-330B935AAFFE}"/>
              </a:ext>
            </a:extLst>
          </p:cNvPr>
          <p:cNvSpPr/>
          <p:nvPr/>
        </p:nvSpPr>
        <p:spPr>
          <a:xfrm>
            <a:off x="1226039" y="3888804"/>
            <a:ext cx="395597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What is Cybersecurity?</a:t>
            </a:r>
            <a:endParaRPr lang="en-US" sz="2400" b="1" dirty="0">
              <a:solidFill>
                <a:srgbClr val="FFE07D"/>
              </a:solidFill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08C0B17C-E94B-7A8F-419F-DA8EC69732CD}"/>
              </a:ext>
            </a:extLst>
          </p:cNvPr>
          <p:cNvSpPr/>
          <p:nvPr/>
        </p:nvSpPr>
        <p:spPr>
          <a:xfrm>
            <a:off x="661262" y="4382170"/>
            <a:ext cx="543473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0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Cybersecurity encompasses the practices and technologies designed to protect computer systems, networks, and data from unauthorized access, use, disclosure, disruption, modification, or destruction.</a:t>
            </a:r>
            <a:endParaRPr lang="en-US" sz="20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DC066C65-1536-3EB5-A33C-D2D0103AFACA}"/>
              </a:ext>
            </a:extLst>
          </p:cNvPr>
          <p:cNvSpPr/>
          <p:nvPr/>
        </p:nvSpPr>
        <p:spPr>
          <a:xfrm>
            <a:off x="7164259" y="3902096"/>
            <a:ext cx="28529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Why is it Crucial?</a:t>
            </a:r>
            <a:endParaRPr lang="en-US" sz="2400" b="1" dirty="0">
              <a:solidFill>
                <a:srgbClr val="FFE07D"/>
              </a:solidFill>
            </a:endParaRP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0299A69E-2C2C-F51F-A5D6-20F175DF38A3}"/>
              </a:ext>
            </a:extLst>
          </p:cNvPr>
          <p:cNvSpPr/>
          <p:nvPr/>
        </p:nvSpPr>
        <p:spPr>
          <a:xfrm>
            <a:off x="6652234" y="4380599"/>
            <a:ext cx="4992918" cy="1794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0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In today's digital age, where data is central to personal and professional lives, cybersecurity is essential for safeguarding our privacy, finances, and critical infrastructure.</a:t>
            </a:r>
            <a:endParaRPr lang="en-US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AE6EA3-A33F-590E-F625-981D88E86E11}"/>
              </a:ext>
            </a:extLst>
          </p:cNvPr>
          <p:cNvSpPr/>
          <p:nvPr/>
        </p:nvSpPr>
        <p:spPr>
          <a:xfrm>
            <a:off x="675506" y="3877390"/>
            <a:ext cx="401360" cy="388068"/>
          </a:xfrm>
          <a:prstGeom prst="ellipse">
            <a:avLst/>
          </a:prstGeom>
          <a:solidFill>
            <a:srgbClr val="3047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24F5C4-8862-08F5-3D0B-CAC682E9DD54}"/>
              </a:ext>
            </a:extLst>
          </p:cNvPr>
          <p:cNvSpPr/>
          <p:nvPr/>
        </p:nvSpPr>
        <p:spPr>
          <a:xfrm>
            <a:off x="6608632" y="3877390"/>
            <a:ext cx="401360" cy="388068"/>
          </a:xfrm>
          <a:prstGeom prst="ellipse">
            <a:avLst/>
          </a:prstGeom>
          <a:solidFill>
            <a:srgbClr val="3047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0BF6D-D273-4995-827C-F2A61F418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7F2AD993-9815-FC5D-A14A-9ABC8A3A9DF8}"/>
              </a:ext>
            </a:extLst>
          </p:cNvPr>
          <p:cNvSpPr/>
          <p:nvPr/>
        </p:nvSpPr>
        <p:spPr>
          <a:xfrm>
            <a:off x="775233" y="604531"/>
            <a:ext cx="11457322" cy="16348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Unbounded" pitchFamily="34" charset="-122"/>
                <a:cs typeface="Unbounded" pitchFamily="34" charset="-120"/>
              </a:rPr>
              <a:t>The Importance of Cybersecurity </a:t>
            </a:r>
          </a:p>
          <a:p>
            <a:pPr marL="0" indent="0">
              <a:lnSpc>
                <a:spcPts val="5300"/>
              </a:lnSpc>
              <a:buNone/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Unbounded" pitchFamily="34" charset="-122"/>
                <a:cs typeface="Unbounded" pitchFamily="34" charset="-120"/>
              </a:rPr>
              <a:t>in the Digital Age</a:t>
            </a:r>
            <a:endParaRPr lang="en-US" sz="4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2A2F1AB1-947F-BECF-B0D4-3D3BE8F6D4A7}"/>
              </a:ext>
            </a:extLst>
          </p:cNvPr>
          <p:cNvSpPr/>
          <p:nvPr/>
        </p:nvSpPr>
        <p:spPr>
          <a:xfrm>
            <a:off x="775233" y="2565082"/>
            <a:ext cx="401360" cy="401360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1280B667-9FFC-E6D3-BDE0-21F50630841E}"/>
              </a:ext>
            </a:extLst>
          </p:cNvPr>
          <p:cNvSpPr/>
          <p:nvPr/>
        </p:nvSpPr>
        <p:spPr>
          <a:xfrm>
            <a:off x="1283813" y="2588033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Data Protection</a:t>
            </a:r>
            <a:endParaRPr lang="en-US" sz="2100" dirty="0">
              <a:solidFill>
                <a:srgbClr val="FFE07D"/>
              </a:solidFill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E699437E-E4EC-0DFD-C14A-0EC8478F2EFE}"/>
              </a:ext>
            </a:extLst>
          </p:cNvPr>
          <p:cNvSpPr/>
          <p:nvPr/>
        </p:nvSpPr>
        <p:spPr>
          <a:xfrm>
            <a:off x="775234" y="2955505"/>
            <a:ext cx="3429596" cy="1468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Cybersecurity protects sensitive personal and financial data from falling into the wrong hands.</a:t>
            </a:r>
            <a:endParaRPr lang="en-US" sz="1800" dirty="0"/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185CE834-9208-AE44-089F-6D804360D6BB}"/>
              </a:ext>
            </a:extLst>
          </p:cNvPr>
          <p:cNvSpPr/>
          <p:nvPr/>
        </p:nvSpPr>
        <p:spPr>
          <a:xfrm>
            <a:off x="4086859" y="2565082"/>
            <a:ext cx="401360" cy="401360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C846CDDD-CD0D-23F3-419E-6456F5C714E4}"/>
              </a:ext>
            </a:extLst>
          </p:cNvPr>
          <p:cNvSpPr/>
          <p:nvPr/>
        </p:nvSpPr>
        <p:spPr>
          <a:xfrm>
            <a:off x="4597773" y="2579068"/>
            <a:ext cx="302383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Business Continuity</a:t>
            </a:r>
            <a:endParaRPr lang="en-US" sz="2100" dirty="0">
              <a:solidFill>
                <a:srgbClr val="FFE07D"/>
              </a:solidFill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6829CCFB-A84A-B64E-94C6-329376B185B3}"/>
              </a:ext>
            </a:extLst>
          </p:cNvPr>
          <p:cNvSpPr/>
          <p:nvPr/>
        </p:nvSpPr>
        <p:spPr>
          <a:xfrm>
            <a:off x="4097149" y="2973033"/>
            <a:ext cx="3623412" cy="1468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It ensures that businesses can operate without interruption, avoiding costly downtime and data loss.</a:t>
            </a:r>
            <a:endParaRPr lang="en-US" sz="18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53C71006-1B29-E888-F06B-3D0FE2E0D796}"/>
              </a:ext>
            </a:extLst>
          </p:cNvPr>
          <p:cNvSpPr/>
          <p:nvPr/>
        </p:nvSpPr>
        <p:spPr>
          <a:xfrm>
            <a:off x="775233" y="4545294"/>
            <a:ext cx="401360" cy="401360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5CF9DE67-7461-C4C0-AE01-D6822B963225}"/>
              </a:ext>
            </a:extLst>
          </p:cNvPr>
          <p:cNvSpPr/>
          <p:nvPr/>
        </p:nvSpPr>
        <p:spPr>
          <a:xfrm>
            <a:off x="1283813" y="4563948"/>
            <a:ext cx="2798921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National Security</a:t>
            </a:r>
            <a:endParaRPr lang="en-US" sz="2100" dirty="0">
              <a:solidFill>
                <a:srgbClr val="FFE07D"/>
              </a:solidFill>
            </a:endParaRP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29AA8E35-A245-711E-7F11-4BD9D8BFA493}"/>
              </a:ext>
            </a:extLst>
          </p:cNvPr>
          <p:cNvSpPr/>
          <p:nvPr/>
        </p:nvSpPr>
        <p:spPr>
          <a:xfrm>
            <a:off x="775233" y="4928612"/>
            <a:ext cx="6788950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Cybersecurity protects critical infrastructure such as power grids, transportation networks, and government agencies from cyberattacks.</a:t>
            </a:r>
            <a:endParaRPr lang="en-US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88081-6294-7C5B-802D-CE47C57C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79" y="914987"/>
            <a:ext cx="5943013" cy="59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B9DECC-4D99-9CAA-1EE2-DA0A3E051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0">
            <a:extLst>
              <a:ext uri="{FF2B5EF4-FFF2-40B4-BE49-F238E27FC236}">
                <a16:creationId xmlns:a16="http://schemas.microsoft.com/office/drawing/2014/main" id="{5BC1BEB1-0C03-3941-9DCC-49F9761FA4D3}"/>
              </a:ext>
            </a:extLst>
          </p:cNvPr>
          <p:cNvSpPr/>
          <p:nvPr/>
        </p:nvSpPr>
        <p:spPr>
          <a:xfrm>
            <a:off x="335562" y="285826"/>
            <a:ext cx="7600425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C000"/>
                </a:solidFill>
                <a:latin typeface="+mj-lt"/>
                <a:ea typeface="Unbounded" pitchFamily="34" charset="-122"/>
                <a:cs typeface="Unbounded" pitchFamily="34" charset="-120"/>
              </a:rPr>
              <a:t>Common Cybersecurity Threats</a:t>
            </a:r>
            <a:endParaRPr lang="en-US" sz="44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26ACE62C-969A-C62E-496C-2C72C3DEDFEE}"/>
              </a:ext>
            </a:extLst>
          </p:cNvPr>
          <p:cNvSpPr/>
          <p:nvPr/>
        </p:nvSpPr>
        <p:spPr>
          <a:xfrm>
            <a:off x="4339731" y="1274631"/>
            <a:ext cx="3614618" cy="1408839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296B2EB7-FF07-3E57-7003-B186DAB0F395}"/>
              </a:ext>
            </a:extLst>
          </p:cNvPr>
          <p:cNvSpPr/>
          <p:nvPr/>
        </p:nvSpPr>
        <p:spPr>
          <a:xfrm>
            <a:off x="4579046" y="134554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Phishing</a:t>
            </a:r>
            <a:endParaRPr lang="en-US" sz="2200" dirty="0">
              <a:solidFill>
                <a:srgbClr val="FFE07D"/>
              </a:solidFill>
            </a:endParaRP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45EC81A6-25F5-779E-CF75-CAA64F4816B2}"/>
              </a:ext>
            </a:extLst>
          </p:cNvPr>
          <p:cNvSpPr/>
          <p:nvPr/>
        </p:nvSpPr>
        <p:spPr>
          <a:xfrm>
            <a:off x="4579046" y="1697497"/>
            <a:ext cx="3135987" cy="107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85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Deceptive emails or messages designed to trick users into revealing sensitive information.</a:t>
            </a:r>
            <a:endParaRPr lang="en-US" sz="1850" dirty="0"/>
          </a:p>
        </p:txBody>
      </p:sp>
      <p:sp>
        <p:nvSpPr>
          <p:cNvPr id="27" name="Shape 4">
            <a:extLst>
              <a:ext uri="{FF2B5EF4-FFF2-40B4-BE49-F238E27FC236}">
                <a16:creationId xmlns:a16="http://schemas.microsoft.com/office/drawing/2014/main" id="{EC51D4CD-A90E-21BE-078B-9626B7EBE81A}"/>
              </a:ext>
            </a:extLst>
          </p:cNvPr>
          <p:cNvSpPr/>
          <p:nvPr/>
        </p:nvSpPr>
        <p:spPr>
          <a:xfrm>
            <a:off x="8139941" y="1294579"/>
            <a:ext cx="3614618" cy="1388891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B0D22602-5ADB-64A6-2DDE-9020F55B6736}"/>
              </a:ext>
            </a:extLst>
          </p:cNvPr>
          <p:cNvSpPr/>
          <p:nvPr/>
        </p:nvSpPr>
        <p:spPr>
          <a:xfrm>
            <a:off x="8344384" y="134554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Malware</a:t>
            </a:r>
            <a:endParaRPr lang="en-US" sz="2200" dirty="0">
              <a:solidFill>
                <a:srgbClr val="FFE07D"/>
              </a:solidFill>
            </a:endParaRPr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id="{9BE36FC9-936B-9AE2-995D-344B2B37CAC8}"/>
              </a:ext>
            </a:extLst>
          </p:cNvPr>
          <p:cNvSpPr/>
          <p:nvPr/>
        </p:nvSpPr>
        <p:spPr>
          <a:xfrm>
            <a:off x="8334959" y="1699515"/>
            <a:ext cx="322458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85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Viruses, trojans, and ransomware are designed to infiltrate systems, steal data, or disrupt operations.</a:t>
            </a:r>
          </a:p>
        </p:txBody>
      </p:sp>
      <p:sp>
        <p:nvSpPr>
          <p:cNvPr id="30" name="Shape 7">
            <a:extLst>
              <a:ext uri="{FF2B5EF4-FFF2-40B4-BE49-F238E27FC236}">
                <a16:creationId xmlns:a16="http://schemas.microsoft.com/office/drawing/2014/main" id="{D1B8CE11-3373-682F-DE69-571788B2F5BA}"/>
              </a:ext>
            </a:extLst>
          </p:cNvPr>
          <p:cNvSpPr/>
          <p:nvPr/>
        </p:nvSpPr>
        <p:spPr>
          <a:xfrm>
            <a:off x="4339728" y="4793790"/>
            <a:ext cx="7468553" cy="1392745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801ED1E8-ED07-5064-9A3A-FCF91F347A06}"/>
              </a:ext>
            </a:extLst>
          </p:cNvPr>
          <p:cNvSpPr/>
          <p:nvPr/>
        </p:nvSpPr>
        <p:spPr>
          <a:xfrm>
            <a:off x="4579042" y="489692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Data Breaches</a:t>
            </a:r>
            <a:endParaRPr lang="en-US" sz="2200" dirty="0">
              <a:solidFill>
                <a:srgbClr val="FFE07D"/>
              </a:solidFill>
            </a:endParaRPr>
          </a:p>
        </p:txBody>
      </p:sp>
      <p:sp>
        <p:nvSpPr>
          <p:cNvPr id="32" name="Text 9">
            <a:extLst>
              <a:ext uri="{FF2B5EF4-FFF2-40B4-BE49-F238E27FC236}">
                <a16:creationId xmlns:a16="http://schemas.microsoft.com/office/drawing/2014/main" id="{1A30E6A7-4636-8BE0-C287-1255B12BCB07}"/>
              </a:ext>
            </a:extLst>
          </p:cNvPr>
          <p:cNvSpPr/>
          <p:nvPr/>
        </p:nvSpPr>
        <p:spPr>
          <a:xfrm>
            <a:off x="4579042" y="5275621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Unauthorized access to sensitive information, often resulting in identity theft or financial losses.</a:t>
            </a:r>
            <a:endParaRPr lang="en-US" sz="1850" dirty="0"/>
          </a:p>
        </p:txBody>
      </p:sp>
      <p:sp>
        <p:nvSpPr>
          <p:cNvPr id="39" name="Shape 1">
            <a:extLst>
              <a:ext uri="{FF2B5EF4-FFF2-40B4-BE49-F238E27FC236}">
                <a16:creationId xmlns:a16="http://schemas.microsoft.com/office/drawing/2014/main" id="{DA3D9C40-68E1-3461-727C-8EFC540AD83A}"/>
              </a:ext>
            </a:extLst>
          </p:cNvPr>
          <p:cNvSpPr/>
          <p:nvPr/>
        </p:nvSpPr>
        <p:spPr>
          <a:xfrm>
            <a:off x="4339728" y="2848573"/>
            <a:ext cx="3614618" cy="1740218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4BFE12A-327A-EB89-1290-EBFF66D2F330}"/>
              </a:ext>
            </a:extLst>
          </p:cNvPr>
          <p:cNvSpPr/>
          <p:nvPr/>
        </p:nvSpPr>
        <p:spPr>
          <a:xfrm>
            <a:off x="4579043" y="29194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Denial-of-Service (DoS)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FFE07D"/>
              </a:solidFill>
            </a:endParaRPr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F95109FE-A070-BC68-EE22-E79FFFE8AA03}"/>
              </a:ext>
            </a:extLst>
          </p:cNvPr>
          <p:cNvSpPr/>
          <p:nvPr/>
        </p:nvSpPr>
        <p:spPr>
          <a:xfrm>
            <a:off x="4579043" y="3271439"/>
            <a:ext cx="3171348" cy="107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85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Attacks flood systems with traffic, overwhelming them and making them unavailable to legitimate users.</a:t>
            </a:r>
          </a:p>
        </p:txBody>
      </p:sp>
      <p:sp>
        <p:nvSpPr>
          <p:cNvPr id="42" name="Shape 4">
            <a:extLst>
              <a:ext uri="{FF2B5EF4-FFF2-40B4-BE49-F238E27FC236}">
                <a16:creationId xmlns:a16="http://schemas.microsoft.com/office/drawing/2014/main" id="{D914669F-0DCF-3346-C831-E9DF4E936401}"/>
              </a:ext>
            </a:extLst>
          </p:cNvPr>
          <p:cNvSpPr/>
          <p:nvPr/>
        </p:nvSpPr>
        <p:spPr>
          <a:xfrm>
            <a:off x="8139938" y="2868521"/>
            <a:ext cx="3614618" cy="1740218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43" name="Text 5">
            <a:extLst>
              <a:ext uri="{FF2B5EF4-FFF2-40B4-BE49-F238E27FC236}">
                <a16:creationId xmlns:a16="http://schemas.microsoft.com/office/drawing/2014/main" id="{C78AB472-BD84-8538-1BCC-9A2F01A6143B}"/>
              </a:ext>
            </a:extLst>
          </p:cNvPr>
          <p:cNvSpPr/>
          <p:nvPr/>
        </p:nvSpPr>
        <p:spPr>
          <a:xfrm>
            <a:off x="8344381" y="29194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SQL Injection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FFE07D"/>
              </a:solidFill>
            </a:endParaRPr>
          </a:p>
        </p:txBody>
      </p:sp>
      <p:sp>
        <p:nvSpPr>
          <p:cNvPr id="44" name="Text 6">
            <a:extLst>
              <a:ext uri="{FF2B5EF4-FFF2-40B4-BE49-F238E27FC236}">
                <a16:creationId xmlns:a16="http://schemas.microsoft.com/office/drawing/2014/main" id="{3FDA9C25-17B7-FA24-A01D-8F923A7F4010}"/>
              </a:ext>
            </a:extLst>
          </p:cNvPr>
          <p:cNvSpPr/>
          <p:nvPr/>
        </p:nvSpPr>
        <p:spPr>
          <a:xfrm>
            <a:off x="8334956" y="3273457"/>
            <a:ext cx="3337150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85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A technique that exploits vulnerabilities in web applications to manipulate databases and gain unauthorized access.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1AD7DD1-E05E-DD6D-6E01-11C6556C9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503"/>
            <a:ext cx="4164742" cy="41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0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B404B-F8F8-9897-F305-DD72E8900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7C2B9BC-1C84-0BFB-302B-9B5F5780746C}"/>
              </a:ext>
            </a:extLst>
          </p:cNvPr>
          <p:cNvGrpSpPr/>
          <p:nvPr/>
        </p:nvGrpSpPr>
        <p:grpSpPr>
          <a:xfrm>
            <a:off x="218831" y="1145930"/>
            <a:ext cx="4991100" cy="5391150"/>
            <a:chOff x="368300" y="1181100"/>
            <a:chExt cx="4991100" cy="539115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963A1F4-AAD2-E3E4-ADA3-04620BB3207E}"/>
                </a:ext>
              </a:extLst>
            </p:cNvPr>
            <p:cNvSpPr/>
            <p:nvPr/>
          </p:nvSpPr>
          <p:spPr>
            <a:xfrm>
              <a:off x="368300" y="1181100"/>
              <a:ext cx="4394200" cy="5391150"/>
            </a:xfrm>
            <a:prstGeom prst="triangle">
              <a:avLst/>
            </a:prstGeom>
            <a:solidFill>
              <a:srgbClr val="3047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1D1669-1B7A-4DBB-F8F6-FA5870EB2FB0}"/>
                </a:ext>
              </a:extLst>
            </p:cNvPr>
            <p:cNvSpPr/>
            <p:nvPr/>
          </p:nvSpPr>
          <p:spPr>
            <a:xfrm>
              <a:off x="844550" y="4001889"/>
              <a:ext cx="4514850" cy="103386"/>
            </a:xfrm>
            <a:prstGeom prst="rect">
              <a:avLst/>
            </a:prstGeom>
            <a:solidFill>
              <a:srgbClr val="112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14252D-88A1-05F8-9FFA-DC361540292C}"/>
                </a:ext>
              </a:extLst>
            </p:cNvPr>
            <p:cNvSpPr/>
            <p:nvPr/>
          </p:nvSpPr>
          <p:spPr>
            <a:xfrm>
              <a:off x="581998" y="2617708"/>
              <a:ext cx="4514850" cy="103386"/>
            </a:xfrm>
            <a:prstGeom prst="rect">
              <a:avLst/>
            </a:prstGeom>
            <a:solidFill>
              <a:srgbClr val="112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80A840-A729-F643-7608-25F49B23E228}"/>
                </a:ext>
              </a:extLst>
            </p:cNvPr>
            <p:cNvSpPr/>
            <p:nvPr/>
          </p:nvSpPr>
          <p:spPr>
            <a:xfrm>
              <a:off x="581998" y="5328146"/>
              <a:ext cx="4514850" cy="103386"/>
            </a:xfrm>
            <a:prstGeom prst="rect">
              <a:avLst/>
            </a:prstGeom>
            <a:solidFill>
              <a:srgbClr val="112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 0">
            <a:extLst>
              <a:ext uri="{FF2B5EF4-FFF2-40B4-BE49-F238E27FC236}">
                <a16:creationId xmlns:a16="http://schemas.microsoft.com/office/drawing/2014/main" id="{97946C58-3699-2BAF-F599-5BE191CFD563}"/>
              </a:ext>
            </a:extLst>
          </p:cNvPr>
          <p:cNvSpPr/>
          <p:nvPr/>
        </p:nvSpPr>
        <p:spPr>
          <a:xfrm>
            <a:off x="343226" y="287812"/>
            <a:ext cx="9587032" cy="5992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700"/>
              </a:lnSpc>
              <a:buNone/>
            </a:pPr>
            <a:r>
              <a:rPr lang="en-US" sz="4000" b="1" dirty="0">
                <a:solidFill>
                  <a:srgbClr val="FFC000"/>
                </a:solidFill>
                <a:latin typeface="+mj-lt"/>
                <a:ea typeface="Inconsolata Bold" pitchFamily="34" charset="-122"/>
                <a:cs typeface="Inconsolata Bold" pitchFamily="34" charset="-120"/>
              </a:rPr>
              <a:t>The Risks of Ransomware and Data Breaches</a:t>
            </a:r>
            <a:endParaRPr lang="en-US" sz="4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EA9B6C3B-A990-A1F7-991F-62BDECB6D78A}"/>
              </a:ext>
            </a:extLst>
          </p:cNvPr>
          <p:cNvSpPr/>
          <p:nvPr/>
        </p:nvSpPr>
        <p:spPr>
          <a:xfrm>
            <a:off x="2356599" y="1860464"/>
            <a:ext cx="119777" cy="383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1850" dirty="0"/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C9F2C735-4264-ACFF-3630-1BFD644DCCC0}"/>
              </a:ext>
            </a:extLst>
          </p:cNvPr>
          <p:cNvSpPr/>
          <p:nvPr/>
        </p:nvSpPr>
        <p:spPr>
          <a:xfrm>
            <a:off x="2856264" y="1539113"/>
            <a:ext cx="2396966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ea typeface="Inconsolata Bold" pitchFamily="34" charset="-122"/>
                <a:cs typeface="Inconsolata Bold" pitchFamily="34" charset="-120"/>
              </a:rPr>
              <a:t>Data Encryption</a:t>
            </a:r>
            <a:endParaRPr lang="en-US" sz="1850" dirty="0"/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C5AABCD4-DBB4-A48E-04A5-8C5DB2EB9089}"/>
              </a:ext>
            </a:extLst>
          </p:cNvPr>
          <p:cNvSpPr/>
          <p:nvPr/>
        </p:nvSpPr>
        <p:spPr>
          <a:xfrm>
            <a:off x="2988149" y="1936525"/>
            <a:ext cx="7325558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AD1E6"/>
                </a:solidFill>
                <a:ea typeface="Fira Sans" pitchFamily="34" charset="-122"/>
                <a:cs typeface="Fira Sans" pitchFamily="34" charset="-120"/>
              </a:rPr>
              <a:t>Ransomware encrypts sensitive data, making it inaccessible unless a ransom is paid.</a:t>
            </a:r>
            <a:endParaRPr lang="en-US" sz="1500" dirty="0"/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0816C6CC-0BEB-C3C8-BAC5-1B6493F23D38}"/>
              </a:ext>
            </a:extLst>
          </p:cNvPr>
          <p:cNvSpPr/>
          <p:nvPr/>
        </p:nvSpPr>
        <p:spPr>
          <a:xfrm>
            <a:off x="2356599" y="3134075"/>
            <a:ext cx="119777" cy="383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1850" dirty="0"/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D0991F58-1250-7D44-937A-BCC077232A7C}"/>
              </a:ext>
            </a:extLst>
          </p:cNvPr>
          <p:cNvSpPr/>
          <p:nvPr/>
        </p:nvSpPr>
        <p:spPr>
          <a:xfrm>
            <a:off x="3423631" y="2926321"/>
            <a:ext cx="2396966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ea typeface="Inconsolata Bold" pitchFamily="34" charset="-122"/>
                <a:cs typeface="Inconsolata Bold" pitchFamily="34" charset="-120"/>
              </a:rPr>
              <a:t>Data Exfiltration</a:t>
            </a:r>
            <a:endParaRPr lang="en-US" sz="1850" dirty="0"/>
          </a:p>
        </p:txBody>
      </p:sp>
      <p:sp>
        <p:nvSpPr>
          <p:cNvPr id="36" name="Text 7">
            <a:extLst>
              <a:ext uri="{FF2B5EF4-FFF2-40B4-BE49-F238E27FC236}">
                <a16:creationId xmlns:a16="http://schemas.microsoft.com/office/drawing/2014/main" id="{3D51203C-FF1A-F281-0C08-47AE906DB97E}"/>
              </a:ext>
            </a:extLst>
          </p:cNvPr>
          <p:cNvSpPr/>
          <p:nvPr/>
        </p:nvSpPr>
        <p:spPr>
          <a:xfrm>
            <a:off x="3581892" y="3289253"/>
            <a:ext cx="7396282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AD1E6"/>
                </a:solidFill>
                <a:ea typeface="Fira Sans" pitchFamily="34" charset="-122"/>
                <a:cs typeface="Fira Sans" pitchFamily="34" charset="-120"/>
              </a:rPr>
              <a:t>Stolen data is often exfiltrated from compromised systems and sold on the dark web.</a:t>
            </a:r>
            <a:endParaRPr lang="en-US" sz="1500" dirty="0"/>
          </a:p>
        </p:txBody>
      </p:sp>
      <p:sp>
        <p:nvSpPr>
          <p:cNvPr id="37" name="Shape 8">
            <a:extLst>
              <a:ext uri="{FF2B5EF4-FFF2-40B4-BE49-F238E27FC236}">
                <a16:creationId xmlns:a16="http://schemas.microsoft.com/office/drawing/2014/main" id="{8252233E-578B-96D8-DD22-DE24322C6220}"/>
              </a:ext>
            </a:extLst>
          </p:cNvPr>
          <p:cNvSpPr/>
          <p:nvPr/>
        </p:nvSpPr>
        <p:spPr>
          <a:xfrm>
            <a:off x="3684221" y="3944295"/>
            <a:ext cx="7984102" cy="11430"/>
          </a:xfrm>
          <a:prstGeom prst="roundRect">
            <a:avLst>
              <a:gd name="adj" fmla="val 251662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Text 9">
            <a:extLst>
              <a:ext uri="{FF2B5EF4-FFF2-40B4-BE49-F238E27FC236}">
                <a16:creationId xmlns:a16="http://schemas.microsoft.com/office/drawing/2014/main" id="{1ABEE1A0-1B13-84A8-B2B9-E86309D1D971}"/>
              </a:ext>
            </a:extLst>
          </p:cNvPr>
          <p:cNvSpPr/>
          <p:nvPr/>
        </p:nvSpPr>
        <p:spPr>
          <a:xfrm>
            <a:off x="2378944" y="4489850"/>
            <a:ext cx="119777" cy="383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1850" dirty="0"/>
          </a:p>
        </p:txBody>
      </p:sp>
      <p:sp>
        <p:nvSpPr>
          <p:cNvPr id="39" name="Text 10">
            <a:extLst>
              <a:ext uri="{FF2B5EF4-FFF2-40B4-BE49-F238E27FC236}">
                <a16:creationId xmlns:a16="http://schemas.microsoft.com/office/drawing/2014/main" id="{F88595FF-C1F0-030C-6DFF-084B8DD47F31}"/>
              </a:ext>
            </a:extLst>
          </p:cNvPr>
          <p:cNvSpPr/>
          <p:nvPr/>
        </p:nvSpPr>
        <p:spPr>
          <a:xfrm>
            <a:off x="3938259" y="4310059"/>
            <a:ext cx="2396966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ea typeface="Inconsolata Bold" pitchFamily="34" charset="-122"/>
                <a:cs typeface="Inconsolata Bold" pitchFamily="34" charset="-120"/>
              </a:rPr>
              <a:t>Financial Loss</a:t>
            </a:r>
            <a:endParaRPr lang="en-US" sz="1850" dirty="0"/>
          </a:p>
        </p:txBody>
      </p:sp>
      <p:sp>
        <p:nvSpPr>
          <p:cNvPr id="40" name="Text 11">
            <a:extLst>
              <a:ext uri="{FF2B5EF4-FFF2-40B4-BE49-F238E27FC236}">
                <a16:creationId xmlns:a16="http://schemas.microsoft.com/office/drawing/2014/main" id="{4B961637-8DBA-5135-FE12-79181D8733F6}"/>
              </a:ext>
            </a:extLst>
          </p:cNvPr>
          <p:cNvSpPr/>
          <p:nvPr/>
        </p:nvSpPr>
        <p:spPr>
          <a:xfrm>
            <a:off x="4125086" y="4609805"/>
            <a:ext cx="7676436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AD1E6"/>
                </a:solidFill>
                <a:ea typeface="Fira Sans" pitchFamily="34" charset="-122"/>
                <a:cs typeface="Fira Sans" pitchFamily="34" charset="-120"/>
              </a:rPr>
              <a:t>Can result in financial losses like ransom payments, recovery costs, and reputational damage.</a:t>
            </a:r>
            <a:endParaRPr lang="en-US" sz="1500" dirty="0"/>
          </a:p>
        </p:txBody>
      </p:sp>
      <p:sp>
        <p:nvSpPr>
          <p:cNvPr id="42" name="Text 13">
            <a:extLst>
              <a:ext uri="{FF2B5EF4-FFF2-40B4-BE49-F238E27FC236}">
                <a16:creationId xmlns:a16="http://schemas.microsoft.com/office/drawing/2014/main" id="{53F8ADDA-4282-BCE5-E64E-03448D285F02}"/>
              </a:ext>
            </a:extLst>
          </p:cNvPr>
          <p:cNvSpPr/>
          <p:nvPr/>
        </p:nvSpPr>
        <p:spPr>
          <a:xfrm>
            <a:off x="2378944" y="5749154"/>
            <a:ext cx="119777" cy="383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1850" dirty="0"/>
          </a:p>
        </p:txBody>
      </p:sp>
      <p:sp>
        <p:nvSpPr>
          <p:cNvPr id="43" name="Text 14">
            <a:extLst>
              <a:ext uri="{FF2B5EF4-FFF2-40B4-BE49-F238E27FC236}">
                <a16:creationId xmlns:a16="http://schemas.microsoft.com/office/drawing/2014/main" id="{FF3EE4C6-DCDE-0EB6-8C14-C7307C2DEE17}"/>
              </a:ext>
            </a:extLst>
          </p:cNvPr>
          <p:cNvSpPr/>
          <p:nvPr/>
        </p:nvSpPr>
        <p:spPr>
          <a:xfrm>
            <a:off x="4426066" y="5542700"/>
            <a:ext cx="263509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DAD1E6"/>
                </a:solidFill>
                <a:ea typeface="Inconsolata Bold" pitchFamily="34" charset="-122"/>
                <a:cs typeface="Inconsolata Bold" pitchFamily="34" charset="-120"/>
              </a:rPr>
              <a:t>Operational Disruption</a:t>
            </a:r>
            <a:endParaRPr lang="en-US" sz="1850" dirty="0"/>
          </a:p>
        </p:txBody>
      </p:sp>
      <p:sp>
        <p:nvSpPr>
          <p:cNvPr id="44" name="Text 15">
            <a:extLst>
              <a:ext uri="{FF2B5EF4-FFF2-40B4-BE49-F238E27FC236}">
                <a16:creationId xmlns:a16="http://schemas.microsoft.com/office/drawing/2014/main" id="{904E8B94-4CD9-B176-457A-401FC09FBB25}"/>
              </a:ext>
            </a:extLst>
          </p:cNvPr>
          <p:cNvSpPr/>
          <p:nvPr/>
        </p:nvSpPr>
        <p:spPr>
          <a:xfrm>
            <a:off x="4640211" y="5832491"/>
            <a:ext cx="7402319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AD1E6"/>
                </a:solidFill>
                <a:ea typeface="Fira Sans" pitchFamily="34" charset="-122"/>
                <a:cs typeface="Fira Sans" pitchFamily="34" charset="-120"/>
              </a:rPr>
              <a:t>Businesses can experience operational disruptions, including system downtime, data loss etc.</a:t>
            </a:r>
            <a:endParaRPr lang="en-US" sz="1500" dirty="0"/>
          </a:p>
        </p:txBody>
      </p:sp>
      <p:sp>
        <p:nvSpPr>
          <p:cNvPr id="56" name="Shape 8">
            <a:extLst>
              <a:ext uri="{FF2B5EF4-FFF2-40B4-BE49-F238E27FC236}">
                <a16:creationId xmlns:a16="http://schemas.microsoft.com/office/drawing/2014/main" id="{C097792D-5096-EC4B-9A3F-E29E7F41271B}"/>
              </a:ext>
            </a:extLst>
          </p:cNvPr>
          <p:cNvSpPr/>
          <p:nvPr/>
        </p:nvSpPr>
        <p:spPr>
          <a:xfrm>
            <a:off x="3099073" y="2562019"/>
            <a:ext cx="8560038" cy="11430"/>
          </a:xfrm>
          <a:prstGeom prst="roundRect">
            <a:avLst>
              <a:gd name="adj" fmla="val 251662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7" name="Shape 8">
            <a:extLst>
              <a:ext uri="{FF2B5EF4-FFF2-40B4-BE49-F238E27FC236}">
                <a16:creationId xmlns:a16="http://schemas.microsoft.com/office/drawing/2014/main" id="{A8FC8C3A-2050-A9AF-F5F2-DB78A09CD38E}"/>
              </a:ext>
            </a:extLst>
          </p:cNvPr>
          <p:cNvSpPr/>
          <p:nvPr/>
        </p:nvSpPr>
        <p:spPr>
          <a:xfrm>
            <a:off x="4222978" y="5269421"/>
            <a:ext cx="7478207" cy="11430"/>
          </a:xfrm>
          <a:prstGeom prst="roundRect">
            <a:avLst>
              <a:gd name="adj" fmla="val 251662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2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D4C12-78B2-7DFE-44FD-907BDDF2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D32B067-2F1D-158C-8951-40E1B4D09E56}"/>
              </a:ext>
            </a:extLst>
          </p:cNvPr>
          <p:cNvSpPr/>
          <p:nvPr/>
        </p:nvSpPr>
        <p:spPr>
          <a:xfrm>
            <a:off x="543151" y="585744"/>
            <a:ext cx="10273620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FFC000"/>
                </a:solidFill>
                <a:latin typeface="+mj-lt"/>
                <a:ea typeface="Unbounded" pitchFamily="34" charset="-122"/>
                <a:cs typeface="Unbounded" pitchFamily="34" charset="-120"/>
              </a:rPr>
              <a:t>Challenges in Ensuring Cybersecurity</a:t>
            </a:r>
            <a:endParaRPr lang="en-US" sz="48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E74AF3A2-6ABA-2509-677E-A925CE304CF2}"/>
              </a:ext>
            </a:extLst>
          </p:cNvPr>
          <p:cNvSpPr/>
          <p:nvPr/>
        </p:nvSpPr>
        <p:spPr>
          <a:xfrm>
            <a:off x="913793" y="2098976"/>
            <a:ext cx="30480" cy="3284905"/>
          </a:xfrm>
          <a:prstGeom prst="roundRect">
            <a:avLst>
              <a:gd name="adj" fmla="val 117806"/>
            </a:avLst>
          </a:prstGeom>
          <a:solidFill>
            <a:srgbClr val="49606E"/>
          </a:solidFill>
          <a:ln/>
        </p:spPr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A5F98D7-5E54-B2DD-C420-BE0045F6346B}"/>
              </a:ext>
            </a:extLst>
          </p:cNvPr>
          <p:cNvSpPr/>
          <p:nvPr/>
        </p:nvSpPr>
        <p:spPr>
          <a:xfrm>
            <a:off x="1123445" y="2253504"/>
            <a:ext cx="659760" cy="30480"/>
          </a:xfrm>
          <a:prstGeom prst="roundRect">
            <a:avLst>
              <a:gd name="adj" fmla="val 117806"/>
            </a:avLst>
          </a:prstGeom>
          <a:solidFill>
            <a:srgbClr val="49606E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0A7F09B-2952-9606-419B-EF25C98440CC}"/>
              </a:ext>
            </a:extLst>
          </p:cNvPr>
          <p:cNvSpPr/>
          <p:nvPr/>
        </p:nvSpPr>
        <p:spPr>
          <a:xfrm>
            <a:off x="659773" y="199954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0E12EDE-2F29-6FA6-7E3C-082278F42998}"/>
              </a:ext>
            </a:extLst>
          </p:cNvPr>
          <p:cNvSpPr/>
          <p:nvPr/>
        </p:nvSpPr>
        <p:spPr>
          <a:xfrm>
            <a:off x="849440" y="2099795"/>
            <a:ext cx="15918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41CBF3A-1926-C7EA-8DF0-7AEA91CF0310}"/>
              </a:ext>
            </a:extLst>
          </p:cNvPr>
          <p:cNvSpPr/>
          <p:nvPr/>
        </p:nvSpPr>
        <p:spPr>
          <a:xfrm>
            <a:off x="1898023" y="1940370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0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Emerging technologies and evolving threats require constant adaptation.</a:t>
            </a:r>
            <a:endParaRPr lang="en-US" sz="2000" dirty="0"/>
          </a:p>
        </p:txBody>
      </p:sp>
      <p:sp>
        <p:nvSpPr>
          <p:cNvPr id="18" name="Shape 6">
            <a:extLst>
              <a:ext uri="{FF2B5EF4-FFF2-40B4-BE49-F238E27FC236}">
                <a16:creationId xmlns:a16="http://schemas.microsoft.com/office/drawing/2014/main" id="{17684FEA-B378-5F32-4727-0CC40C7A858A}"/>
              </a:ext>
            </a:extLst>
          </p:cNvPr>
          <p:cNvSpPr/>
          <p:nvPr/>
        </p:nvSpPr>
        <p:spPr>
          <a:xfrm>
            <a:off x="1100525" y="3737500"/>
            <a:ext cx="686550" cy="30480"/>
          </a:xfrm>
          <a:prstGeom prst="roundRect">
            <a:avLst>
              <a:gd name="adj" fmla="val 117806"/>
            </a:avLst>
          </a:prstGeom>
          <a:solidFill>
            <a:srgbClr val="49606E"/>
          </a:solidFill>
          <a:ln/>
        </p:spPr>
      </p:sp>
      <p:sp>
        <p:nvSpPr>
          <p:cNvPr id="19" name="Shape 7">
            <a:extLst>
              <a:ext uri="{FF2B5EF4-FFF2-40B4-BE49-F238E27FC236}">
                <a16:creationId xmlns:a16="http://schemas.microsoft.com/office/drawing/2014/main" id="{2155D316-AFAC-124A-3DFD-11A2C81322BA}"/>
              </a:ext>
            </a:extLst>
          </p:cNvPr>
          <p:cNvSpPr/>
          <p:nvPr/>
        </p:nvSpPr>
        <p:spPr>
          <a:xfrm>
            <a:off x="659773" y="348353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AF9387A6-362D-885F-484C-7170AAA0FE60}"/>
              </a:ext>
            </a:extLst>
          </p:cNvPr>
          <p:cNvSpPr/>
          <p:nvPr/>
        </p:nvSpPr>
        <p:spPr>
          <a:xfrm>
            <a:off x="795624" y="3583790"/>
            <a:ext cx="26670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13FB35E4-467C-F6B9-3B0C-D61A5174DBAE}"/>
              </a:ext>
            </a:extLst>
          </p:cNvPr>
          <p:cNvSpPr/>
          <p:nvPr/>
        </p:nvSpPr>
        <p:spPr>
          <a:xfrm>
            <a:off x="1898023" y="3438166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0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Lack of awareness among users creates vulnerabilities for attackers.</a:t>
            </a:r>
            <a:endParaRPr lang="en-US" sz="2000" dirty="0"/>
          </a:p>
        </p:txBody>
      </p:sp>
      <p:sp>
        <p:nvSpPr>
          <p:cNvPr id="22" name="Shape 10">
            <a:extLst>
              <a:ext uri="{FF2B5EF4-FFF2-40B4-BE49-F238E27FC236}">
                <a16:creationId xmlns:a16="http://schemas.microsoft.com/office/drawing/2014/main" id="{96E23CCA-5586-6880-ECB9-4234B8D2F261}"/>
              </a:ext>
            </a:extLst>
          </p:cNvPr>
          <p:cNvSpPr/>
          <p:nvPr/>
        </p:nvSpPr>
        <p:spPr>
          <a:xfrm>
            <a:off x="1133147" y="5221494"/>
            <a:ext cx="640356" cy="30480"/>
          </a:xfrm>
          <a:prstGeom prst="roundRect">
            <a:avLst>
              <a:gd name="adj" fmla="val 117806"/>
            </a:avLst>
          </a:prstGeom>
          <a:solidFill>
            <a:srgbClr val="49606E"/>
          </a:solidFill>
          <a:ln/>
        </p:spPr>
      </p:sp>
      <p:sp>
        <p:nvSpPr>
          <p:cNvPr id="24" name="Shape 11">
            <a:extLst>
              <a:ext uri="{FF2B5EF4-FFF2-40B4-BE49-F238E27FC236}">
                <a16:creationId xmlns:a16="http://schemas.microsoft.com/office/drawing/2014/main" id="{8D77C211-3602-7FDA-FA1B-FB11C883138B}"/>
              </a:ext>
            </a:extLst>
          </p:cNvPr>
          <p:cNvSpPr/>
          <p:nvPr/>
        </p:nvSpPr>
        <p:spPr>
          <a:xfrm>
            <a:off x="659773" y="496753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C12522B1-CC26-A95C-1273-C4D4145961A8}"/>
              </a:ext>
            </a:extLst>
          </p:cNvPr>
          <p:cNvSpPr/>
          <p:nvPr/>
        </p:nvSpPr>
        <p:spPr>
          <a:xfrm>
            <a:off x="793123" y="5067785"/>
            <a:ext cx="27170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74FB9BA2-1355-532A-19BB-8630AC4A04B4}"/>
              </a:ext>
            </a:extLst>
          </p:cNvPr>
          <p:cNvSpPr/>
          <p:nvPr/>
        </p:nvSpPr>
        <p:spPr>
          <a:xfrm>
            <a:off x="1841826" y="4932768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0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Resource constraints limit the ability of organizations to implement robust security measures.</a:t>
            </a:r>
            <a:endParaRPr lang="en-US" sz="2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333BE2-15D1-18E9-2135-181C5FF5A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81" y="398807"/>
            <a:ext cx="4772969" cy="51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6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28317-C853-86BC-AF37-32094377A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538A5-1FD3-D708-C0C1-5CD091EB6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742950"/>
            <a:ext cx="4867275" cy="565785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AEE2EDC0-47AB-E770-C45C-82AAF174DFCF}"/>
              </a:ext>
            </a:extLst>
          </p:cNvPr>
          <p:cNvSpPr/>
          <p:nvPr/>
        </p:nvSpPr>
        <p:spPr>
          <a:xfrm>
            <a:off x="428188" y="261915"/>
            <a:ext cx="9156700" cy="12799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C000"/>
                </a:solidFill>
                <a:latin typeface="+mj-lt"/>
                <a:ea typeface="Unbounded" pitchFamily="34" charset="-122"/>
                <a:cs typeface="Unbounded" pitchFamily="34" charset="-120"/>
              </a:rPr>
              <a:t>Emerging Technologies and Evolving Threats</a:t>
            </a:r>
            <a:endParaRPr lang="en-US" sz="4000" b="1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478D0666-406E-F363-F0AA-C823455ED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535" y="1259205"/>
            <a:ext cx="1087755" cy="1740456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7F2901B4-8BF1-D18B-04EE-87C257862364}"/>
              </a:ext>
            </a:extLst>
          </p:cNvPr>
          <p:cNvSpPr/>
          <p:nvPr/>
        </p:nvSpPr>
        <p:spPr>
          <a:xfrm>
            <a:off x="6105012" y="1613007"/>
            <a:ext cx="3639264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Artificial Intelligence (AI)</a:t>
            </a:r>
            <a:endParaRPr lang="en-US" sz="2000" dirty="0">
              <a:solidFill>
                <a:srgbClr val="FFE07D"/>
              </a:solidFill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C428AE58-E41D-09AE-9E36-D8ECD8B660B9}"/>
              </a:ext>
            </a:extLst>
          </p:cNvPr>
          <p:cNvSpPr/>
          <p:nvPr/>
        </p:nvSpPr>
        <p:spPr>
          <a:xfrm>
            <a:off x="6113028" y="1914912"/>
            <a:ext cx="5340629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7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AI can be used by attackers to create more sophisticated and targeted attacks.</a:t>
            </a:r>
            <a:endParaRPr lang="en-US" sz="1700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4F7B8988-9FEA-049D-1851-F32686560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535" y="2999661"/>
            <a:ext cx="1087755" cy="1740456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0AC59D06-6FFF-560A-FAA1-1024E5DD48C5}"/>
              </a:ext>
            </a:extLst>
          </p:cNvPr>
          <p:cNvSpPr/>
          <p:nvPr/>
        </p:nvSpPr>
        <p:spPr>
          <a:xfrm>
            <a:off x="6146521" y="3271994"/>
            <a:ext cx="3357205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Internet of Things (IoT)</a:t>
            </a:r>
            <a:endParaRPr lang="en-US" sz="2000" dirty="0">
              <a:solidFill>
                <a:srgbClr val="FFE07D"/>
              </a:solidFill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BCC3B60A-5A55-FCA7-86F7-CD3F2A2A1927}"/>
              </a:ext>
            </a:extLst>
          </p:cNvPr>
          <p:cNvSpPr/>
          <p:nvPr/>
        </p:nvSpPr>
        <p:spPr>
          <a:xfrm>
            <a:off x="6146521" y="3610087"/>
            <a:ext cx="6045479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7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The increasing number of connected devices creates new vulnerabilities for cyberattacks.</a:t>
            </a:r>
            <a:endParaRPr lang="en-US" sz="1700" dirty="0"/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1BD24542-F1B4-7F95-1CE5-0126B9427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535" y="4740116"/>
            <a:ext cx="1087755" cy="1740456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0AC2A46B-75F2-E96C-F581-F9CEEA6DF34C}"/>
              </a:ext>
            </a:extLst>
          </p:cNvPr>
          <p:cNvSpPr/>
          <p:nvPr/>
        </p:nvSpPr>
        <p:spPr>
          <a:xfrm>
            <a:off x="6146521" y="5032966"/>
            <a:ext cx="2667000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Cloud Computing</a:t>
            </a:r>
            <a:endParaRPr lang="en-US" sz="2000" dirty="0">
              <a:solidFill>
                <a:srgbClr val="FFE07D"/>
              </a:solidFill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E3E4E4F8-FE1B-85E3-E922-02F2AB7254CD}"/>
              </a:ext>
            </a:extLst>
          </p:cNvPr>
          <p:cNvSpPr/>
          <p:nvPr/>
        </p:nvSpPr>
        <p:spPr>
          <a:xfrm>
            <a:off x="6146521" y="5352887"/>
            <a:ext cx="5654954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7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Data stored in the cloud presents unique challenges for security and privacy.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343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03169B-0F95-C550-9949-D1AF19438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16CA6E2-170C-AAEE-E414-CD5F9F19587B}"/>
              </a:ext>
            </a:extLst>
          </p:cNvPr>
          <p:cNvSpPr/>
          <p:nvPr/>
        </p:nvSpPr>
        <p:spPr>
          <a:xfrm>
            <a:off x="226218" y="159044"/>
            <a:ext cx="11739563" cy="640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C000"/>
                </a:solidFill>
                <a:latin typeface="+mj-lt"/>
                <a:ea typeface="Unbounded" pitchFamily="34" charset="-122"/>
                <a:cs typeface="Unbounded" pitchFamily="34" charset="-120"/>
              </a:rPr>
              <a:t>Effective Solutions and Best Practices</a:t>
            </a:r>
            <a:endParaRPr lang="en-US" sz="4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344A9952-F0D7-3887-5EAA-1689634B4E31}"/>
              </a:ext>
            </a:extLst>
          </p:cNvPr>
          <p:cNvSpPr/>
          <p:nvPr/>
        </p:nvSpPr>
        <p:spPr>
          <a:xfrm>
            <a:off x="226218" y="984488"/>
            <a:ext cx="1638300" cy="1233607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FF23014-0297-13A2-733A-2A888F0AB400}"/>
              </a:ext>
            </a:extLst>
          </p:cNvPr>
          <p:cNvSpPr/>
          <p:nvPr/>
        </p:nvSpPr>
        <p:spPr>
          <a:xfrm>
            <a:off x="443745" y="1383586"/>
            <a:ext cx="128111" cy="435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6D9C76B-676B-FE56-1676-CEA23FA41683}"/>
              </a:ext>
            </a:extLst>
          </p:cNvPr>
          <p:cNvSpPr/>
          <p:nvPr/>
        </p:nvSpPr>
        <p:spPr>
          <a:xfrm>
            <a:off x="2082045" y="1253569"/>
            <a:ext cx="4243030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Multi-Factor Authentication</a:t>
            </a:r>
            <a:endParaRPr lang="en-US" sz="2000" dirty="0">
              <a:solidFill>
                <a:srgbClr val="FFE07D"/>
              </a:solidFill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DD1F50BC-6F75-C64D-0AA5-4D7E4AB074C8}"/>
              </a:ext>
            </a:extLst>
          </p:cNvPr>
          <p:cNvSpPr/>
          <p:nvPr/>
        </p:nvSpPr>
        <p:spPr>
          <a:xfrm>
            <a:off x="2082045" y="1509910"/>
            <a:ext cx="6913245" cy="348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Adds an extra layer of security by requiring multiple forms of authentication.</a:t>
            </a:r>
            <a:endParaRPr lang="en-US" sz="170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2DA29E8-7AF0-BE89-1DDB-1E90B4F63BB0}"/>
              </a:ext>
            </a:extLst>
          </p:cNvPr>
          <p:cNvSpPr/>
          <p:nvPr/>
        </p:nvSpPr>
        <p:spPr>
          <a:xfrm>
            <a:off x="1949175" y="2193330"/>
            <a:ext cx="9985051" cy="15240"/>
          </a:xfrm>
          <a:prstGeom prst="roundRect">
            <a:avLst>
              <a:gd name="adj" fmla="val 214192"/>
            </a:avLst>
          </a:prstGeom>
          <a:solidFill>
            <a:srgbClr val="49606E"/>
          </a:solidFill>
          <a:ln/>
        </p:spPr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E25C487-E0F6-D118-9918-A25A8079C0BD}"/>
              </a:ext>
            </a:extLst>
          </p:cNvPr>
          <p:cNvSpPr/>
          <p:nvPr/>
        </p:nvSpPr>
        <p:spPr>
          <a:xfrm>
            <a:off x="226218" y="2326799"/>
            <a:ext cx="3276719" cy="1233607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67B7BD89-4092-F787-DC2A-CA465C6C6393}"/>
              </a:ext>
            </a:extLst>
          </p:cNvPr>
          <p:cNvSpPr/>
          <p:nvPr/>
        </p:nvSpPr>
        <p:spPr>
          <a:xfrm>
            <a:off x="443745" y="2725896"/>
            <a:ext cx="214670" cy="435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D3C6BA6C-8CA5-3281-E30F-011EB39C448B}"/>
              </a:ext>
            </a:extLst>
          </p:cNvPr>
          <p:cNvSpPr/>
          <p:nvPr/>
        </p:nvSpPr>
        <p:spPr>
          <a:xfrm>
            <a:off x="3720464" y="2628622"/>
            <a:ext cx="2841903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Strong Passwords</a:t>
            </a:r>
            <a:endParaRPr lang="en-US" sz="2000" dirty="0">
              <a:solidFill>
                <a:srgbClr val="FFE07D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4C9BA4F6-7E2F-9021-A29A-0B565F6DB2E5}"/>
              </a:ext>
            </a:extLst>
          </p:cNvPr>
          <p:cNvSpPr/>
          <p:nvPr/>
        </p:nvSpPr>
        <p:spPr>
          <a:xfrm>
            <a:off x="3720464" y="2851864"/>
            <a:ext cx="4886325" cy="348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Use complex and unique passwords for each account.</a:t>
            </a:r>
            <a:endParaRPr lang="en-US" sz="17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CC49F164-0BBE-8728-C276-B48718498947}"/>
              </a:ext>
            </a:extLst>
          </p:cNvPr>
          <p:cNvSpPr/>
          <p:nvPr/>
        </p:nvSpPr>
        <p:spPr>
          <a:xfrm>
            <a:off x="3617537" y="3535640"/>
            <a:ext cx="8362944" cy="15240"/>
          </a:xfrm>
          <a:prstGeom prst="roundRect">
            <a:avLst>
              <a:gd name="adj" fmla="val 214192"/>
            </a:avLst>
          </a:prstGeom>
          <a:solidFill>
            <a:srgbClr val="49606E"/>
          </a:solidFill>
          <a:ln/>
        </p:spPr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C2DCA86E-3D4A-5E2C-855D-242E9AB52D76}"/>
              </a:ext>
            </a:extLst>
          </p:cNvPr>
          <p:cNvSpPr/>
          <p:nvPr/>
        </p:nvSpPr>
        <p:spPr>
          <a:xfrm>
            <a:off x="226218" y="3690898"/>
            <a:ext cx="4915138" cy="1354692"/>
          </a:xfrm>
          <a:prstGeom prst="roundRect">
            <a:avLst>
              <a:gd name="adj" fmla="val 2064"/>
            </a:avLst>
          </a:prstGeom>
          <a:solidFill>
            <a:srgbClr val="304755"/>
          </a:solidFill>
          <a:ln/>
        </p:spPr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433FBBFE-E088-86EB-CA71-570C4E683715}"/>
              </a:ext>
            </a:extLst>
          </p:cNvPr>
          <p:cNvSpPr/>
          <p:nvPr/>
        </p:nvSpPr>
        <p:spPr>
          <a:xfrm>
            <a:off x="443745" y="4242276"/>
            <a:ext cx="218718" cy="435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B6467EA2-DF86-CBE4-DC36-EFF7875FFD9E}"/>
              </a:ext>
            </a:extLst>
          </p:cNvPr>
          <p:cNvSpPr/>
          <p:nvPr/>
        </p:nvSpPr>
        <p:spPr>
          <a:xfrm>
            <a:off x="5358883" y="3836827"/>
            <a:ext cx="3887867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Regular Security Updates</a:t>
            </a:r>
            <a:endParaRPr lang="en-US" sz="2000" dirty="0">
              <a:solidFill>
                <a:srgbClr val="FFE07D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C74FC811-3CB7-20AB-CCE6-FEA3930CFC6A}"/>
              </a:ext>
            </a:extLst>
          </p:cNvPr>
          <p:cNvSpPr/>
          <p:nvPr/>
        </p:nvSpPr>
        <p:spPr>
          <a:xfrm>
            <a:off x="5358883" y="4153948"/>
            <a:ext cx="6204467" cy="696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7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Ensure all software and operating systems are up to date with the latest security patches.</a:t>
            </a:r>
            <a:endParaRPr lang="en-US" sz="1700" dirty="0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A1A1328B-6AFD-C7C9-7D57-C67E51E4E5CD}"/>
              </a:ext>
            </a:extLst>
          </p:cNvPr>
          <p:cNvSpPr/>
          <p:nvPr/>
        </p:nvSpPr>
        <p:spPr>
          <a:xfrm>
            <a:off x="5260971" y="5035590"/>
            <a:ext cx="6733546" cy="15240"/>
          </a:xfrm>
          <a:prstGeom prst="roundRect">
            <a:avLst>
              <a:gd name="adj" fmla="val 214192"/>
            </a:avLst>
          </a:prstGeom>
          <a:solidFill>
            <a:srgbClr val="49606E"/>
          </a:solidFill>
          <a:ln/>
        </p:spPr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65D79231-0481-0B06-B71B-4517024F0CF8}"/>
              </a:ext>
            </a:extLst>
          </p:cNvPr>
          <p:cNvSpPr/>
          <p:nvPr/>
        </p:nvSpPr>
        <p:spPr>
          <a:xfrm>
            <a:off x="226218" y="5197634"/>
            <a:ext cx="6553557" cy="1233607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1AB8A2E2-0437-36F8-6CFF-179584FA37FC}"/>
              </a:ext>
            </a:extLst>
          </p:cNvPr>
          <p:cNvSpPr/>
          <p:nvPr/>
        </p:nvSpPr>
        <p:spPr>
          <a:xfrm>
            <a:off x="443745" y="5758656"/>
            <a:ext cx="218480" cy="435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dirty="0">
                <a:solidFill>
                  <a:srgbClr val="CAD6DE"/>
                </a:solidFill>
                <a:ea typeface="Unbounded" pitchFamily="34" charset="-122"/>
                <a:cs typeface="Unbounded" pitchFamily="34" charset="-120"/>
              </a:rPr>
              <a:t>4</a:t>
            </a:r>
            <a:endParaRPr lang="en-US" sz="2100" dirty="0"/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86D93CFA-C21A-51EB-9774-166235059B07}"/>
              </a:ext>
            </a:extLst>
          </p:cNvPr>
          <p:cNvSpPr/>
          <p:nvPr/>
        </p:nvSpPr>
        <p:spPr>
          <a:xfrm>
            <a:off x="6997302" y="5388594"/>
            <a:ext cx="2756178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E07D"/>
                </a:solidFill>
                <a:ea typeface="Unbounded" pitchFamily="34" charset="-122"/>
                <a:cs typeface="Unbounded" pitchFamily="34" charset="-120"/>
              </a:rPr>
              <a:t>Employee Training</a:t>
            </a:r>
            <a:endParaRPr lang="en-US" sz="2000" dirty="0">
              <a:solidFill>
                <a:srgbClr val="FFE07D"/>
              </a:solidFill>
            </a:endParaRPr>
          </a:p>
        </p:txBody>
      </p:sp>
      <p:sp>
        <p:nvSpPr>
          <p:cNvPr id="23" name="Text 14">
            <a:extLst>
              <a:ext uri="{FF2B5EF4-FFF2-40B4-BE49-F238E27FC236}">
                <a16:creationId xmlns:a16="http://schemas.microsoft.com/office/drawing/2014/main" id="{55CE341F-F9D9-2242-D726-FAA093F6491A}"/>
              </a:ext>
            </a:extLst>
          </p:cNvPr>
          <p:cNvSpPr/>
          <p:nvPr/>
        </p:nvSpPr>
        <p:spPr>
          <a:xfrm>
            <a:off x="6997303" y="5676045"/>
            <a:ext cx="4936924" cy="696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700" dirty="0">
                <a:solidFill>
                  <a:srgbClr val="CAD6DE"/>
                </a:solidFill>
                <a:ea typeface="Cabin" pitchFamily="34" charset="-122"/>
                <a:cs typeface="Cabin" pitchFamily="34" charset="-120"/>
              </a:rPr>
              <a:t>Educate employees about cybersecurity risks and best practices.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5989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673</Words>
  <Application>Microsoft Office PowerPoint</Application>
  <PresentationFormat>Widescreen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Cabin</vt:lpstr>
      <vt:lpstr>Calibri</vt:lpstr>
      <vt:lpstr>Calibri Light</vt:lpstr>
      <vt:lpstr>Fira Sans</vt:lpstr>
      <vt:lpstr>Inconsolata Bold</vt:lpstr>
      <vt:lpstr>Unbounded</vt:lpstr>
      <vt:lpstr>Office Theme</vt:lpstr>
      <vt:lpstr>PowerPoint Presentation</vt:lpstr>
      <vt:lpstr>Cybersecurity:  Threats, Challenges, and Solutions</vt:lpstr>
      <vt:lpstr>Introduction to Cybersecurity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Cybersecurity  Tools and Policies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Mikkat-PC</cp:lastModifiedBy>
  <cp:revision>70</cp:revision>
  <dcterms:created xsi:type="dcterms:W3CDTF">2025-01-15T14:31:17Z</dcterms:created>
  <dcterms:modified xsi:type="dcterms:W3CDTF">2025-01-21T13:56:50Z</dcterms:modified>
</cp:coreProperties>
</file>