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E040427-CFA4-481B-8D99-E61B381652E9}"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811C-000E-47A4-B334-B360B3E5BDAE}" type="slidenum">
              <a:rPr lang="en-IN" smtClean="0"/>
              <a:t>‹#›</a:t>
            </a:fld>
            <a:endParaRPr lang="en-IN"/>
          </a:p>
        </p:txBody>
      </p:sp>
    </p:spTree>
    <p:extLst>
      <p:ext uri="{BB962C8B-B14F-4D97-AF65-F5344CB8AC3E}">
        <p14:creationId xmlns:p14="http://schemas.microsoft.com/office/powerpoint/2010/main" val="3857023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040427-CFA4-481B-8D99-E61B381652E9}"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811C-000E-47A4-B334-B360B3E5BDAE}" type="slidenum">
              <a:rPr lang="en-IN" smtClean="0"/>
              <a:t>‹#›</a:t>
            </a:fld>
            <a:endParaRPr lang="en-IN"/>
          </a:p>
        </p:txBody>
      </p:sp>
    </p:spTree>
    <p:extLst>
      <p:ext uri="{BB962C8B-B14F-4D97-AF65-F5344CB8AC3E}">
        <p14:creationId xmlns:p14="http://schemas.microsoft.com/office/powerpoint/2010/main" val="838446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040427-CFA4-481B-8D99-E61B381652E9}"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811C-000E-47A4-B334-B360B3E5BDAE}" type="slidenum">
              <a:rPr lang="en-IN" smtClean="0"/>
              <a:t>‹#›</a:t>
            </a:fld>
            <a:endParaRPr lang="en-IN"/>
          </a:p>
        </p:txBody>
      </p:sp>
    </p:spTree>
    <p:extLst>
      <p:ext uri="{BB962C8B-B14F-4D97-AF65-F5344CB8AC3E}">
        <p14:creationId xmlns:p14="http://schemas.microsoft.com/office/powerpoint/2010/main" val="2108988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E040427-CFA4-481B-8D99-E61B381652E9}"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811C-000E-47A4-B334-B360B3E5BDAE}" type="slidenum">
              <a:rPr lang="en-IN" smtClean="0"/>
              <a:t>‹#›</a:t>
            </a:fld>
            <a:endParaRPr lang="en-IN"/>
          </a:p>
        </p:txBody>
      </p:sp>
    </p:spTree>
    <p:extLst>
      <p:ext uri="{BB962C8B-B14F-4D97-AF65-F5344CB8AC3E}">
        <p14:creationId xmlns:p14="http://schemas.microsoft.com/office/powerpoint/2010/main" val="347773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040427-CFA4-481B-8D99-E61B381652E9}"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01811C-000E-47A4-B334-B360B3E5BDAE}" type="slidenum">
              <a:rPr lang="en-IN" smtClean="0"/>
              <a:t>‹#›</a:t>
            </a:fld>
            <a:endParaRPr lang="en-IN"/>
          </a:p>
        </p:txBody>
      </p:sp>
    </p:spTree>
    <p:extLst>
      <p:ext uri="{BB962C8B-B14F-4D97-AF65-F5344CB8AC3E}">
        <p14:creationId xmlns:p14="http://schemas.microsoft.com/office/powerpoint/2010/main" val="12883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E040427-CFA4-481B-8D99-E61B381652E9}"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1811C-000E-47A4-B334-B360B3E5BDAE}" type="slidenum">
              <a:rPr lang="en-IN" smtClean="0"/>
              <a:t>‹#›</a:t>
            </a:fld>
            <a:endParaRPr lang="en-IN"/>
          </a:p>
        </p:txBody>
      </p:sp>
    </p:spTree>
    <p:extLst>
      <p:ext uri="{BB962C8B-B14F-4D97-AF65-F5344CB8AC3E}">
        <p14:creationId xmlns:p14="http://schemas.microsoft.com/office/powerpoint/2010/main" val="3253965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E040427-CFA4-481B-8D99-E61B381652E9}" type="datetimeFigureOut">
              <a:rPr lang="en-IN" smtClean="0"/>
              <a:t>30-04-2025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01811C-000E-47A4-B334-B360B3E5BDAE}" type="slidenum">
              <a:rPr lang="en-IN" smtClean="0"/>
              <a:t>‹#›</a:t>
            </a:fld>
            <a:endParaRPr lang="en-IN"/>
          </a:p>
        </p:txBody>
      </p:sp>
    </p:spTree>
    <p:extLst>
      <p:ext uri="{BB962C8B-B14F-4D97-AF65-F5344CB8AC3E}">
        <p14:creationId xmlns:p14="http://schemas.microsoft.com/office/powerpoint/2010/main" val="257743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E040427-CFA4-481B-8D99-E61B381652E9}" type="datetimeFigureOut">
              <a:rPr lang="en-IN" smtClean="0"/>
              <a:t>30-04-2025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01811C-000E-47A4-B334-B360B3E5BDAE}" type="slidenum">
              <a:rPr lang="en-IN" smtClean="0"/>
              <a:t>‹#›</a:t>
            </a:fld>
            <a:endParaRPr lang="en-IN"/>
          </a:p>
        </p:txBody>
      </p:sp>
    </p:spTree>
    <p:extLst>
      <p:ext uri="{BB962C8B-B14F-4D97-AF65-F5344CB8AC3E}">
        <p14:creationId xmlns:p14="http://schemas.microsoft.com/office/powerpoint/2010/main" val="304018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040427-CFA4-481B-8D99-E61B381652E9}" type="datetimeFigureOut">
              <a:rPr lang="en-IN" smtClean="0"/>
              <a:t>30-04-2025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01811C-000E-47A4-B334-B360B3E5BDAE}" type="slidenum">
              <a:rPr lang="en-IN" smtClean="0"/>
              <a:t>‹#›</a:t>
            </a:fld>
            <a:endParaRPr lang="en-IN"/>
          </a:p>
        </p:txBody>
      </p:sp>
    </p:spTree>
    <p:extLst>
      <p:ext uri="{BB962C8B-B14F-4D97-AF65-F5344CB8AC3E}">
        <p14:creationId xmlns:p14="http://schemas.microsoft.com/office/powerpoint/2010/main" val="1405980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040427-CFA4-481B-8D99-E61B381652E9}"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1811C-000E-47A4-B334-B360B3E5BDAE}" type="slidenum">
              <a:rPr lang="en-IN" smtClean="0"/>
              <a:t>‹#›</a:t>
            </a:fld>
            <a:endParaRPr lang="en-IN"/>
          </a:p>
        </p:txBody>
      </p:sp>
    </p:spTree>
    <p:extLst>
      <p:ext uri="{BB962C8B-B14F-4D97-AF65-F5344CB8AC3E}">
        <p14:creationId xmlns:p14="http://schemas.microsoft.com/office/powerpoint/2010/main" val="280204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040427-CFA4-481B-8D99-E61B381652E9}"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01811C-000E-47A4-B334-B360B3E5BDAE}" type="slidenum">
              <a:rPr lang="en-IN" smtClean="0"/>
              <a:t>‹#›</a:t>
            </a:fld>
            <a:endParaRPr lang="en-IN"/>
          </a:p>
        </p:txBody>
      </p:sp>
    </p:spTree>
    <p:extLst>
      <p:ext uri="{BB962C8B-B14F-4D97-AF65-F5344CB8AC3E}">
        <p14:creationId xmlns:p14="http://schemas.microsoft.com/office/powerpoint/2010/main" val="99861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40427-CFA4-481B-8D99-E61B381652E9}" type="datetimeFigureOut">
              <a:rPr lang="en-IN" smtClean="0"/>
              <a:t>30-04-2025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01811C-000E-47A4-B334-B360B3E5BDAE}" type="slidenum">
              <a:rPr lang="en-IN" smtClean="0"/>
              <a:t>‹#›</a:t>
            </a:fld>
            <a:endParaRPr lang="en-IN"/>
          </a:p>
        </p:txBody>
      </p:sp>
    </p:spTree>
    <p:extLst>
      <p:ext uri="{BB962C8B-B14F-4D97-AF65-F5344CB8AC3E}">
        <p14:creationId xmlns:p14="http://schemas.microsoft.com/office/powerpoint/2010/main" val="3910505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800" b="1" dirty="0" smtClean="0"/>
              <a:t>BOOSTING ALGORITHM-REGRESSOR</a:t>
            </a:r>
            <a:endParaRPr lang="en-IN" sz="4800" b="1"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70534" y="1690689"/>
            <a:ext cx="4457619" cy="2787043"/>
          </a:xfrm>
          <a:ln>
            <a:solidFill>
              <a:schemeClr val="tx1"/>
            </a:solidFill>
          </a:ln>
        </p:spPr>
      </p:pic>
      <p:sp>
        <p:nvSpPr>
          <p:cNvPr id="5" name="AutoShape 2" descr="Schematic interpretation of AdaBoost regressor model [83]. | Download ..."/>
          <p:cNvSpPr>
            <a:spLocks noGrp="1" noChangeAspect="1" noChangeArrowheads="1"/>
          </p:cNvSpPr>
          <p:nvPr>
            <p:ph sz="half" idx="2"/>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IN" b="1" dirty="0" smtClean="0"/>
              <a:t>ADA BOOST:</a:t>
            </a:r>
          </a:p>
          <a:p>
            <a:pPr marL="0" indent="0">
              <a:buNone/>
            </a:pPr>
            <a:r>
              <a:rPr lang="en-US" sz="2000" dirty="0" smtClean="0"/>
              <a:t>An </a:t>
            </a:r>
            <a:r>
              <a:rPr lang="en-US" sz="2000" dirty="0" err="1" smtClean="0"/>
              <a:t>AdaBoost</a:t>
            </a:r>
            <a:r>
              <a:rPr lang="en-US" sz="2000" dirty="0" smtClean="0"/>
              <a:t> </a:t>
            </a:r>
            <a:r>
              <a:rPr lang="en-US" sz="2000" dirty="0" err="1" smtClean="0"/>
              <a:t>regressor</a:t>
            </a:r>
            <a:r>
              <a:rPr lang="en-US" sz="2000" dirty="0" smtClean="0"/>
              <a:t> is a </a:t>
            </a:r>
            <a:r>
              <a:rPr lang="en-US" sz="2000" b="1" dirty="0" smtClean="0"/>
              <a:t>meta-estimator </a:t>
            </a:r>
            <a:r>
              <a:rPr lang="en-US" sz="2000" b="1" dirty="0"/>
              <a:t>used in machine learning for regression problems</a:t>
            </a:r>
            <a:r>
              <a:rPr lang="en-US" sz="2000" dirty="0"/>
              <a:t>. It is a type of ensemble learning that begins by fitting a </a:t>
            </a:r>
            <a:r>
              <a:rPr lang="en-US" sz="2000" dirty="0" err="1"/>
              <a:t>regressor</a:t>
            </a:r>
            <a:r>
              <a:rPr lang="en-US" sz="2000" dirty="0"/>
              <a:t> on the original dataset and then fits additional copies of the </a:t>
            </a:r>
            <a:r>
              <a:rPr lang="en-US" sz="2000" dirty="0" err="1"/>
              <a:t>regressor</a:t>
            </a:r>
            <a:r>
              <a:rPr lang="en-US" sz="2000" dirty="0"/>
              <a:t> on the same dataset but where the weights of instances are adjusted according to the error of the current </a:t>
            </a:r>
            <a:r>
              <a:rPr lang="en-US" sz="2000" dirty="0" smtClean="0"/>
              <a:t>prediction</a:t>
            </a:r>
            <a:endParaRPr lang="en-IN" sz="2000" dirty="0"/>
          </a:p>
        </p:txBody>
      </p:sp>
      <p:sp>
        <p:nvSpPr>
          <p:cNvPr id="7" name="Rectangle 6"/>
          <p:cNvSpPr/>
          <p:nvPr/>
        </p:nvSpPr>
        <p:spPr>
          <a:xfrm>
            <a:off x="480767" y="4612669"/>
            <a:ext cx="5476973" cy="2031325"/>
          </a:xfrm>
          <a:prstGeom prst="rect">
            <a:avLst/>
          </a:prstGeom>
        </p:spPr>
        <p:txBody>
          <a:bodyPr wrap="square">
            <a:spAutoFit/>
          </a:bodyPr>
          <a:lstStyle/>
          <a:p>
            <a:r>
              <a:rPr lang="en-US" b="1" i="0" dirty="0" smtClean="0">
                <a:solidFill>
                  <a:srgbClr val="111111"/>
                </a:solidFill>
                <a:effectLst/>
                <a:latin typeface="Roboto"/>
              </a:rPr>
              <a:t>How </a:t>
            </a:r>
            <a:r>
              <a:rPr lang="en-US" b="1" i="0" dirty="0" err="1" smtClean="0">
                <a:solidFill>
                  <a:srgbClr val="111111"/>
                </a:solidFill>
                <a:effectLst/>
                <a:latin typeface="Roboto"/>
              </a:rPr>
              <a:t>AdaBoost</a:t>
            </a:r>
            <a:r>
              <a:rPr lang="en-US" b="1" i="0" dirty="0" smtClean="0">
                <a:solidFill>
                  <a:srgbClr val="111111"/>
                </a:solidFill>
                <a:effectLst/>
                <a:latin typeface="Roboto"/>
              </a:rPr>
              <a:t> Works</a:t>
            </a:r>
          </a:p>
          <a:p>
            <a:r>
              <a:rPr lang="en-US" b="0" i="0" dirty="0" smtClean="0">
                <a:solidFill>
                  <a:srgbClr val="111111"/>
                </a:solidFill>
                <a:effectLst/>
                <a:latin typeface="Roboto"/>
              </a:rPr>
              <a:t>The principle behind </a:t>
            </a:r>
            <a:r>
              <a:rPr lang="en-US" b="0" i="0" dirty="0" err="1" smtClean="0">
                <a:solidFill>
                  <a:srgbClr val="111111"/>
                </a:solidFill>
                <a:effectLst/>
                <a:latin typeface="Roboto"/>
              </a:rPr>
              <a:t>AdaBoost</a:t>
            </a:r>
            <a:r>
              <a:rPr lang="en-US" b="0" i="0" dirty="0" smtClean="0">
                <a:solidFill>
                  <a:srgbClr val="111111"/>
                </a:solidFill>
                <a:effectLst/>
                <a:latin typeface="Roboto"/>
              </a:rPr>
              <a:t> is to iteratively train weak classifiers on the training dataset, with each successive classifier giving more weight to the data points that are misclassified. The final </a:t>
            </a:r>
            <a:r>
              <a:rPr lang="en-US" b="0" i="0" dirty="0" err="1" smtClean="0">
                <a:solidFill>
                  <a:srgbClr val="111111"/>
                </a:solidFill>
                <a:effectLst/>
                <a:latin typeface="Roboto"/>
              </a:rPr>
              <a:t>AdaBoost</a:t>
            </a:r>
            <a:r>
              <a:rPr lang="en-US" b="0" i="0" dirty="0" smtClean="0">
                <a:solidFill>
                  <a:srgbClr val="111111"/>
                </a:solidFill>
                <a:effectLst/>
                <a:latin typeface="Roboto"/>
              </a:rPr>
              <a:t> model is a combination of all the weak classifiers, weighted according to their accuracies</a:t>
            </a:r>
            <a:endParaRPr lang="en-US" b="0" i="0" dirty="0">
              <a:solidFill>
                <a:srgbClr val="111111"/>
              </a:solidFill>
              <a:effectLst/>
              <a:latin typeface="Roboto"/>
            </a:endParaRPr>
          </a:p>
        </p:txBody>
      </p:sp>
    </p:spTree>
    <p:extLst>
      <p:ext uri="{BB962C8B-B14F-4D97-AF65-F5344CB8AC3E}">
        <p14:creationId xmlns:p14="http://schemas.microsoft.com/office/powerpoint/2010/main" val="319370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12742" y="457200"/>
            <a:ext cx="4159283" cy="777711"/>
          </a:xfrm>
        </p:spPr>
        <p:txBody>
          <a:bodyPr>
            <a:normAutofit/>
          </a:bodyPr>
          <a:lstStyle/>
          <a:p>
            <a:r>
              <a:rPr lang="en-IN" sz="2800" b="1" dirty="0" smtClean="0">
                <a:latin typeface="Calibri" panose="020F0502020204030204" pitchFamily="34" charset="0"/>
                <a:ea typeface="Calibri" panose="020F0502020204030204" pitchFamily="34" charset="0"/>
                <a:cs typeface="Calibri" panose="020F0502020204030204" pitchFamily="34" charset="0"/>
              </a:rPr>
              <a:t>XG BOOSTING</a:t>
            </a:r>
            <a:r>
              <a:rPr lang="en-IN" b="1" dirty="0" smtClean="0"/>
              <a:t>:</a:t>
            </a:r>
            <a:endParaRPr lang="en-IN" b="1" dirty="0"/>
          </a:p>
        </p:txBody>
      </p:sp>
      <p:sp>
        <p:nvSpPr>
          <p:cNvPr id="6" name="Content Placeholder 5"/>
          <p:cNvSpPr>
            <a:spLocks noGrp="1"/>
          </p:cNvSpPr>
          <p:nvPr>
            <p:ph idx="1"/>
          </p:nvPr>
        </p:nvSpPr>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p:txBody>
      </p:sp>
      <p:sp>
        <p:nvSpPr>
          <p:cNvPr id="7" name="Text Placeholder 6"/>
          <p:cNvSpPr>
            <a:spLocks noGrp="1"/>
          </p:cNvSpPr>
          <p:nvPr>
            <p:ph type="body" sz="half" idx="2"/>
          </p:nvPr>
        </p:nvSpPr>
        <p:spPr>
          <a:xfrm>
            <a:off x="612742" y="1234911"/>
            <a:ext cx="4689034" cy="4634077"/>
          </a:xfrm>
        </p:spPr>
        <p:txBody>
          <a:bodyPr/>
          <a:lstStyle/>
          <a:p>
            <a:r>
              <a:rPr lang="en-US" dirty="0" err="1"/>
              <a:t>XGBoost</a:t>
            </a:r>
            <a:r>
              <a:rPr lang="en-US" dirty="0"/>
              <a:t> is a powerful approach for building supervised regression models. The validity of this statement can be inferred by knowing about its (</a:t>
            </a:r>
            <a:r>
              <a:rPr lang="en-US" dirty="0" err="1"/>
              <a:t>XGBoost</a:t>
            </a:r>
            <a:r>
              <a:rPr lang="en-US" dirty="0"/>
              <a:t>) objective function and base learners. The objective function contains loss function and a regularization term. It tells about the difference between actual values and predicted values, </a:t>
            </a:r>
            <a:r>
              <a:rPr lang="en-US" dirty="0" err="1"/>
              <a:t>i.e</a:t>
            </a:r>
            <a:r>
              <a:rPr lang="en-US" dirty="0"/>
              <a:t> how far the model results are from the real values. </a:t>
            </a:r>
            <a:endParaRPr lang="en-US" dirty="0" smtClean="0"/>
          </a:p>
          <a:p>
            <a:endParaRPr lang="en-US" dirty="0"/>
          </a:p>
          <a:p>
            <a:r>
              <a:rPr lang="en-US" sz="2800" b="1" dirty="0" smtClean="0"/>
              <a:t>LG BOOSTING:</a:t>
            </a:r>
          </a:p>
          <a:p>
            <a:r>
              <a:rPr lang="en-US" dirty="0"/>
              <a:t> </a:t>
            </a:r>
            <a:r>
              <a:rPr lang="en-US" dirty="0" err="1"/>
              <a:t>LightGBM</a:t>
            </a:r>
            <a:r>
              <a:rPr lang="en-US" dirty="0"/>
              <a:t> is an open-source gradient boosting framework that based on tree learning algorithm and designed to process data faster and provide better accuracy. It can handle large datasets with lower memory usage and supports distributed learning.</a:t>
            </a:r>
            <a:endParaRPr lang="en-IN" sz="2800" b="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2939" y="1107059"/>
            <a:ext cx="5439266" cy="4049402"/>
          </a:xfrm>
          <a:prstGeom prst="rect">
            <a:avLst/>
          </a:prstGeom>
        </p:spPr>
      </p:pic>
    </p:spTree>
    <p:extLst>
      <p:ext uri="{BB962C8B-B14F-4D97-AF65-F5344CB8AC3E}">
        <p14:creationId xmlns:p14="http://schemas.microsoft.com/office/powerpoint/2010/main" val="3349195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131</Words>
  <Application>Microsoft Office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Roboto</vt:lpstr>
      <vt:lpstr>Office Theme</vt:lpstr>
      <vt:lpstr>BOOSTING ALGORITHM-REGRESSOR</vt:lpstr>
      <vt:lpstr>XG BOOSTING: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BOOSTING ALGORITHM-REGRESSOR</dc:title>
  <dc:creator>19MSS022 Keerthana KSV</dc:creator>
  <cp:lastModifiedBy>19MSS022 Keerthana KSV</cp:lastModifiedBy>
  <cp:revision>5</cp:revision>
  <dcterms:created xsi:type="dcterms:W3CDTF">2025-04-30T03:03:21Z</dcterms:created>
  <dcterms:modified xsi:type="dcterms:W3CDTF">2025-04-30T08:34:38Z</dcterms:modified>
</cp:coreProperties>
</file>