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5" r:id="rId3"/>
    <p:sldId id="258" r:id="rId4"/>
    <p:sldId id="261" r:id="rId5"/>
    <p:sldId id="259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Desktop\RandomBi\NBA_3_Point\team_stats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Desktop\RandomBi\NBA_3_Point\team_stats_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Desktop\RandomBi\NBA_3_Point\team_stats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AppData\Roaming\Microsoft\Excel\team_stats_excel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g\AppData\Roaming\Microsoft\Excel\team_stats_excel%20(version%202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[team_stats_excel.xlsx]Sheet12!PivotTable7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4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AA-4145-995D-CF0298925A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Sheet12!$B$4:$B$49</c:f>
              <c:numCache>
                <c:formatCode>0%</c:formatCode>
                <c:ptCount val="45"/>
                <c:pt idx="0">
                  <c:v>3.0536579215330064E-2</c:v>
                </c:pt>
                <c:pt idx="1">
                  <c:v>2.2842693360157124E-2</c:v>
                </c:pt>
                <c:pt idx="2">
                  <c:v>2.5935106181579345E-2</c:v>
                </c:pt>
                <c:pt idx="3">
                  <c:v>2.5076526422492144E-2</c:v>
                </c:pt>
                <c:pt idx="4">
                  <c:v>2.6863471206730802E-2</c:v>
                </c:pt>
                <c:pt idx="5">
                  <c:v>3.5189014651947452E-2</c:v>
                </c:pt>
                <c:pt idx="6">
                  <c:v>3.7590935699861043E-2</c:v>
                </c:pt>
                <c:pt idx="7">
                  <c:v>5.3235725832795337E-2</c:v>
                </c:pt>
                <c:pt idx="8">
                  <c:v>5.6935649450890177E-2</c:v>
                </c:pt>
                <c:pt idx="9">
                  <c:v>7.3466057124596973E-2</c:v>
                </c:pt>
                <c:pt idx="10">
                  <c:v>7.5916493853035213E-2</c:v>
                </c:pt>
                <c:pt idx="11">
                  <c:v>8.148305539270001E-2</c:v>
                </c:pt>
                <c:pt idx="12">
                  <c:v>8.7518325208419429E-2</c:v>
                </c:pt>
                <c:pt idx="13">
                  <c:v>0.10429365243004017</c:v>
                </c:pt>
                <c:pt idx="14">
                  <c:v>0.11714858340683901</c:v>
                </c:pt>
                <c:pt idx="15">
                  <c:v>0.18764146599227707</c:v>
                </c:pt>
                <c:pt idx="16">
                  <c:v>0.20001959481046547</c:v>
                </c:pt>
                <c:pt idx="17">
                  <c:v>0.21203676340229718</c:v>
                </c:pt>
                <c:pt idx="18">
                  <c:v>0.15952461570779183</c:v>
                </c:pt>
                <c:pt idx="19">
                  <c:v>0.16840618728552281</c:v>
                </c:pt>
                <c:pt idx="20">
                  <c:v>0.16680197667533722</c:v>
                </c:pt>
                <c:pt idx="21">
                  <c:v>0.17007338499943594</c:v>
                </c:pt>
                <c:pt idx="22">
                  <c:v>0.18131896632875755</c:v>
                </c:pt>
                <c:pt idx="23">
                  <c:v>0.18160266490009291</c:v>
                </c:pt>
                <c:pt idx="24">
                  <c:v>0.18697165233098081</c:v>
                </c:pt>
                <c:pt idx="25">
                  <c:v>0.19586164172259696</c:v>
                </c:pt>
                <c:pt idx="26">
                  <c:v>0.20166723942743228</c:v>
                </c:pt>
                <c:pt idx="27">
                  <c:v>0.21199206674792176</c:v>
                </c:pt>
                <c:pt idx="28">
                  <c:v>0.22196439356355482</c:v>
                </c:pt>
                <c:pt idx="29">
                  <c:v>0.22391534760208268</c:v>
                </c:pt>
                <c:pt idx="30">
                  <c:v>0.22205005952927942</c:v>
                </c:pt>
                <c:pt idx="31">
                  <c:v>0.22179041858763099</c:v>
                </c:pt>
                <c:pt idx="32">
                  <c:v>0.22573470974607798</c:v>
                </c:pt>
                <c:pt idx="33">
                  <c:v>0.24358565960111608</c:v>
                </c:pt>
                <c:pt idx="34">
                  <c:v>0.25956335220074006</c:v>
                </c:pt>
                <c:pt idx="35">
                  <c:v>0.26795869994046745</c:v>
                </c:pt>
                <c:pt idx="36">
                  <c:v>0.28450009576328816</c:v>
                </c:pt>
                <c:pt idx="37">
                  <c:v>0.31625635858276069</c:v>
                </c:pt>
                <c:pt idx="38">
                  <c:v>0.33709055608159583</c:v>
                </c:pt>
                <c:pt idx="39">
                  <c:v>0.35884929138571148</c:v>
                </c:pt>
                <c:pt idx="40">
                  <c:v>0.38384025888834294</c:v>
                </c:pt>
                <c:pt idx="41">
                  <c:v>0.39189943851564402</c:v>
                </c:pt>
                <c:pt idx="42">
                  <c:v>0.39960219425022458</c:v>
                </c:pt>
                <c:pt idx="43">
                  <c:v>0.38770161028301797</c:v>
                </c:pt>
                <c:pt idx="44">
                  <c:v>0.39467508980414934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18-460B-A16D-4E71E336D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0495775"/>
        <c:axId val="1700492895"/>
      </c:lineChart>
      <c:catAx>
        <c:axId val="170049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92895"/>
        <c:crosses val="autoZero"/>
        <c:auto val="1"/>
        <c:lblAlgn val="ctr"/>
        <c:lblOffset val="100"/>
        <c:noMultiLvlLbl val="0"/>
      </c:catAx>
      <c:valAx>
        <c:axId val="170049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49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[team_stats_excel.xlsx]Sheet8!PivotTable4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E0591DC3-F3F2-45E5-82FE-4341061ED38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E2C34FC2-D9DD-437E-A890-AB3639F39A90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FE6F126-1C44-4A29-B83A-2DE9908D3E0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BCEFBE51-D3A0-4993-A096-667083DEC4C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617FEE7-1EEA-4906-BB7F-6DBF2C96B7A8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733148F-7075-4171-8844-9DB9C282390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AA5BDF08-A285-4950-A50A-C325850DA2C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D8BED26-8AC1-4ED8-8767-3383DF30EE1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6A8FFFD8-7B41-4C7F-AD0D-421AC79B19D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CBE4688-CE56-4AC7-8323-DAE80407E914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1043917-667E-497B-8CAA-F4EB7B8B564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F344A00A-067C-47F0-88CD-0B9A050FFEC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4B1FEF93-350E-4F83-BBE8-4B3C04C7538C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64C64F71-8B23-4E79-859A-64FCBC03314F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C2F3631-6D4F-4D82-A00A-057102BB469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B84429C2-DFA1-4CAE-8E7B-38CBCEF0A266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46E8904-2993-4072-A43E-0FB517B747AD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1266034D-6C93-4EFB-A5D1-3C30324A58F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C32FB771-EEFF-43F8-9422-E5E11BD36E8F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08C22187-269C-4F94-AF99-D39A64DF7463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1FDAB74-FF19-4508-A540-AF6AE12DD8E6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A9ABBD8-E3F8-4491-94A8-22E0DF41D7A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D319E8F8-69B6-40D8-8218-580A7923BF9E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F228C86-2857-4C51-9BCA-07356CABA3A4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01462E3-6667-478D-B28A-518EE527C576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689634AE-F6C7-4177-BF7D-0FA9AC7D9F7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264C55F-3DF3-414D-9BEB-D4440A96C53D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E0FC9A1-B4E7-4228-A637-D8698798D39E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59E65DD-5015-4CEB-8059-1243598199B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32B531A-F20F-4130-8854-C859EC5BFFC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E7560E80-CC7C-419B-B81E-3BAD38616994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9359B982-8D49-4405-B7D6-3E7D02479D79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BF803B8-0FC2-40E1-8925-C16D6D6701FC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C525B97C-2A09-45F8-8E8E-02AB26E8712B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5EDD913-156D-411C-A519-A1E08D725AB7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33F381B3-0FF7-4F04-B3AA-B7C8AE86A7E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7FED57AC-9968-468F-B825-44FF2AA0C77D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459A73A7-9126-4245-97F9-5B5BAFFA3EF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0BD03D04-FCCF-463A-8CDA-3F5E95310173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FBB7B739-87AA-4375-BBC0-FC646CFA788F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F8A4F22E-1FBB-455F-955B-5E77160DFF37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A0647B95-0DB8-4475-B32F-467C95252385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07A70FE6-F652-4DC2-BC85-EE19696E9978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5DE4BD5C-4AFF-4823-81A0-D348FCDBEDF2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44290790-B0C4-4184-9710-8C5E839AB581}" type="CELLRANGE">
                  <a:rPr lang="en-US"/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[CELLRANGE]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xForSave val="1"/>
              <c15:showDataLabelsRange val="1"/>
            </c:ext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elete val="1"/>
          </c:dLbls>
          <c:cat>
            <c:strRef>
              <c:f>Sheet8!$A$4:$A$49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Sheet8!$B$4:$B$49</c:f>
              <c:numCache>
                <c:formatCode>General</c:formatCode>
                <c:ptCount val="45"/>
                <c:pt idx="0">
                  <c:v>5003</c:v>
                </c:pt>
                <c:pt idx="1">
                  <c:v>3815</c:v>
                </c:pt>
                <c:pt idx="2">
                  <c:v>4308</c:v>
                </c:pt>
                <c:pt idx="3">
                  <c:v>4248</c:v>
                </c:pt>
                <c:pt idx="4">
                  <c:v>4484</c:v>
                </c:pt>
                <c:pt idx="5">
                  <c:v>5917</c:v>
                </c:pt>
                <c:pt idx="6">
                  <c:v>6293</c:v>
                </c:pt>
                <c:pt idx="7">
                  <c:v>8913</c:v>
                </c:pt>
                <c:pt idx="8">
                  <c:v>9421</c:v>
                </c:pt>
                <c:pt idx="9">
                  <c:v>13431</c:v>
                </c:pt>
                <c:pt idx="10">
                  <c:v>14608</c:v>
                </c:pt>
                <c:pt idx="11">
                  <c:v>15812</c:v>
                </c:pt>
                <c:pt idx="12">
                  <c:v>16898</c:v>
                </c:pt>
                <c:pt idx="13">
                  <c:v>19824</c:v>
                </c:pt>
                <c:pt idx="14">
                  <c:v>21907</c:v>
                </c:pt>
                <c:pt idx="15">
                  <c:v>33889</c:v>
                </c:pt>
                <c:pt idx="16">
                  <c:v>38161</c:v>
                </c:pt>
                <c:pt idx="17">
                  <c:v>39943</c:v>
                </c:pt>
                <c:pt idx="18">
                  <c:v>30231</c:v>
                </c:pt>
                <c:pt idx="19">
                  <c:v>19080</c:v>
                </c:pt>
                <c:pt idx="20">
                  <c:v>32614</c:v>
                </c:pt>
                <c:pt idx="21">
                  <c:v>32597</c:v>
                </c:pt>
                <c:pt idx="22">
                  <c:v>35074</c:v>
                </c:pt>
                <c:pt idx="23">
                  <c:v>34912</c:v>
                </c:pt>
                <c:pt idx="24">
                  <c:v>35492</c:v>
                </c:pt>
                <c:pt idx="25">
                  <c:v>38748</c:v>
                </c:pt>
                <c:pt idx="26">
                  <c:v>39313</c:v>
                </c:pt>
                <c:pt idx="27">
                  <c:v>41672</c:v>
                </c:pt>
                <c:pt idx="28">
                  <c:v>44544</c:v>
                </c:pt>
                <c:pt idx="29">
                  <c:v>44583</c:v>
                </c:pt>
                <c:pt idx="30">
                  <c:v>44622</c:v>
                </c:pt>
                <c:pt idx="31">
                  <c:v>44313</c:v>
                </c:pt>
                <c:pt idx="32">
                  <c:v>36395</c:v>
                </c:pt>
                <c:pt idx="33">
                  <c:v>49067</c:v>
                </c:pt>
                <c:pt idx="34">
                  <c:v>52974</c:v>
                </c:pt>
                <c:pt idx="35">
                  <c:v>55137</c:v>
                </c:pt>
                <c:pt idx="36">
                  <c:v>59241</c:v>
                </c:pt>
                <c:pt idx="37">
                  <c:v>66422</c:v>
                </c:pt>
                <c:pt idx="38">
                  <c:v>71340</c:v>
                </c:pt>
                <c:pt idx="39">
                  <c:v>78742</c:v>
                </c:pt>
                <c:pt idx="40">
                  <c:v>72252</c:v>
                </c:pt>
                <c:pt idx="41">
                  <c:v>74822</c:v>
                </c:pt>
                <c:pt idx="42">
                  <c:v>86535</c:v>
                </c:pt>
                <c:pt idx="43">
                  <c:v>84165</c:v>
                </c:pt>
                <c:pt idx="44">
                  <c:v>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C-4AEF-852F-BE183B661E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97734095"/>
        <c:axId val="1639296639"/>
      </c:lineChart>
      <c:catAx>
        <c:axId val="16977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96639"/>
        <c:crosses val="autoZero"/>
        <c:auto val="1"/>
        <c:lblAlgn val="ctr"/>
        <c:lblOffset val="100"/>
        <c:noMultiLvlLbl val="0"/>
      </c:catAx>
      <c:valAx>
        <c:axId val="163929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73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[team_stats_excel.xlsx]Sheet10!PivotTable5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Sum of 3PA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Sheet10!$A$4:$A$49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Sheet10!$B$4:$B$49</c:f>
              <c:numCache>
                <c:formatCode>General</c:formatCode>
                <c:ptCount val="45"/>
                <c:pt idx="0">
                  <c:v>5003</c:v>
                </c:pt>
                <c:pt idx="1">
                  <c:v>3815</c:v>
                </c:pt>
                <c:pt idx="2">
                  <c:v>4308</c:v>
                </c:pt>
                <c:pt idx="3">
                  <c:v>4248</c:v>
                </c:pt>
                <c:pt idx="4">
                  <c:v>4484</c:v>
                </c:pt>
                <c:pt idx="5">
                  <c:v>5917</c:v>
                </c:pt>
                <c:pt idx="6">
                  <c:v>6293</c:v>
                </c:pt>
                <c:pt idx="7">
                  <c:v>8913</c:v>
                </c:pt>
                <c:pt idx="8">
                  <c:v>9421</c:v>
                </c:pt>
                <c:pt idx="9">
                  <c:v>13431</c:v>
                </c:pt>
                <c:pt idx="10">
                  <c:v>14608</c:v>
                </c:pt>
                <c:pt idx="11">
                  <c:v>15812</c:v>
                </c:pt>
                <c:pt idx="12">
                  <c:v>16898</c:v>
                </c:pt>
                <c:pt idx="13">
                  <c:v>19824</c:v>
                </c:pt>
                <c:pt idx="14">
                  <c:v>21907</c:v>
                </c:pt>
                <c:pt idx="15">
                  <c:v>33889</c:v>
                </c:pt>
                <c:pt idx="16">
                  <c:v>38161</c:v>
                </c:pt>
                <c:pt idx="17">
                  <c:v>39943</c:v>
                </c:pt>
                <c:pt idx="18">
                  <c:v>30231</c:v>
                </c:pt>
                <c:pt idx="19">
                  <c:v>19080</c:v>
                </c:pt>
                <c:pt idx="20">
                  <c:v>32614</c:v>
                </c:pt>
                <c:pt idx="21">
                  <c:v>32597</c:v>
                </c:pt>
                <c:pt idx="22">
                  <c:v>35074</c:v>
                </c:pt>
                <c:pt idx="23">
                  <c:v>34912</c:v>
                </c:pt>
                <c:pt idx="24">
                  <c:v>35492</c:v>
                </c:pt>
                <c:pt idx="25">
                  <c:v>38748</c:v>
                </c:pt>
                <c:pt idx="26">
                  <c:v>39313</c:v>
                </c:pt>
                <c:pt idx="27">
                  <c:v>41672</c:v>
                </c:pt>
                <c:pt idx="28">
                  <c:v>44544</c:v>
                </c:pt>
                <c:pt idx="29">
                  <c:v>44583</c:v>
                </c:pt>
                <c:pt idx="30">
                  <c:v>44622</c:v>
                </c:pt>
                <c:pt idx="31">
                  <c:v>44313</c:v>
                </c:pt>
                <c:pt idx="32">
                  <c:v>36395</c:v>
                </c:pt>
                <c:pt idx="33">
                  <c:v>49067</c:v>
                </c:pt>
                <c:pt idx="34">
                  <c:v>52974</c:v>
                </c:pt>
                <c:pt idx="35">
                  <c:v>55137</c:v>
                </c:pt>
                <c:pt idx="36">
                  <c:v>59241</c:v>
                </c:pt>
                <c:pt idx="37">
                  <c:v>66422</c:v>
                </c:pt>
                <c:pt idx="38">
                  <c:v>71340</c:v>
                </c:pt>
                <c:pt idx="39">
                  <c:v>78742</c:v>
                </c:pt>
                <c:pt idx="40">
                  <c:v>72252</c:v>
                </c:pt>
                <c:pt idx="41">
                  <c:v>74822</c:v>
                </c:pt>
                <c:pt idx="42">
                  <c:v>86535</c:v>
                </c:pt>
                <c:pt idx="43">
                  <c:v>84165</c:v>
                </c:pt>
                <c:pt idx="44">
                  <c:v>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4E-4CB2-AC66-8E0DC8C233A7}"/>
            </c:ext>
          </c:extLst>
        </c:ser>
        <c:ser>
          <c:idx val="1"/>
          <c:order val="1"/>
          <c:tx>
            <c:strRef>
              <c:f>Sheet10!$C$3</c:f>
              <c:strCache>
                <c:ptCount val="1"/>
                <c:pt idx="0">
                  <c:v>Sum of 2PA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Sheet10!$A$4:$A$49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Sheet10!$C$4:$C$49</c:f>
              <c:numCache>
                <c:formatCode>General</c:formatCode>
                <c:ptCount val="45"/>
                <c:pt idx="0">
                  <c:v>158518</c:v>
                </c:pt>
                <c:pt idx="1">
                  <c:v>162954</c:v>
                </c:pt>
                <c:pt idx="2">
                  <c:v>162110</c:v>
                </c:pt>
                <c:pt idx="3">
                  <c:v>164850</c:v>
                </c:pt>
                <c:pt idx="4">
                  <c:v>162154</c:v>
                </c:pt>
                <c:pt idx="5">
                  <c:v>162131</c:v>
                </c:pt>
                <c:pt idx="6">
                  <c:v>160873</c:v>
                </c:pt>
                <c:pt idx="7">
                  <c:v>158542</c:v>
                </c:pt>
                <c:pt idx="8">
                  <c:v>156020</c:v>
                </c:pt>
                <c:pt idx="9">
                  <c:v>168954</c:v>
                </c:pt>
                <c:pt idx="10">
                  <c:v>178343</c:v>
                </c:pt>
                <c:pt idx="11">
                  <c:v>177247</c:v>
                </c:pt>
                <c:pt idx="12">
                  <c:v>176493</c:v>
                </c:pt>
                <c:pt idx="13">
                  <c:v>170471</c:v>
                </c:pt>
                <c:pt idx="14">
                  <c:v>165044</c:v>
                </c:pt>
                <c:pt idx="15">
                  <c:v>146534</c:v>
                </c:pt>
                <c:pt idx="16">
                  <c:v>152514</c:v>
                </c:pt>
                <c:pt idx="17">
                  <c:v>148651</c:v>
                </c:pt>
                <c:pt idx="18">
                  <c:v>159306</c:v>
                </c:pt>
                <c:pt idx="19">
                  <c:v>94299</c:v>
                </c:pt>
                <c:pt idx="20">
                  <c:v>162606</c:v>
                </c:pt>
                <c:pt idx="21">
                  <c:v>159067</c:v>
                </c:pt>
                <c:pt idx="22">
                  <c:v>158189</c:v>
                </c:pt>
                <c:pt idx="23">
                  <c:v>157197</c:v>
                </c:pt>
                <c:pt idx="24">
                  <c:v>154310</c:v>
                </c:pt>
                <c:pt idx="25">
                  <c:v>158878</c:v>
                </c:pt>
                <c:pt idx="26">
                  <c:v>155002</c:v>
                </c:pt>
                <c:pt idx="27">
                  <c:v>154401</c:v>
                </c:pt>
                <c:pt idx="28">
                  <c:v>155957</c:v>
                </c:pt>
                <c:pt idx="29">
                  <c:v>154471</c:v>
                </c:pt>
                <c:pt idx="30">
                  <c:v>156367</c:v>
                </c:pt>
                <c:pt idx="31">
                  <c:v>155477</c:v>
                </c:pt>
                <c:pt idx="32">
                  <c:v>124830</c:v>
                </c:pt>
                <c:pt idx="33">
                  <c:v>152542</c:v>
                </c:pt>
                <c:pt idx="34">
                  <c:v>151198</c:v>
                </c:pt>
                <c:pt idx="35">
                  <c:v>150433</c:v>
                </c:pt>
                <c:pt idx="36">
                  <c:v>148808</c:v>
                </c:pt>
                <c:pt idx="37">
                  <c:v>143693</c:v>
                </c:pt>
                <c:pt idx="38">
                  <c:v>140369</c:v>
                </c:pt>
                <c:pt idx="39">
                  <c:v>140716</c:v>
                </c:pt>
                <c:pt idx="40">
                  <c:v>115864</c:v>
                </c:pt>
                <c:pt idx="41">
                  <c:v>116161</c:v>
                </c:pt>
                <c:pt idx="42">
                  <c:v>130187</c:v>
                </c:pt>
                <c:pt idx="43">
                  <c:v>133054</c:v>
                </c:pt>
                <c:pt idx="44">
                  <c:v>132347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4E-4CB2-AC66-8E0DC8C23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1712543"/>
        <c:axId val="1451714463"/>
      </c:lineChart>
      <c:catAx>
        <c:axId val="145171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714463"/>
        <c:crosses val="autoZero"/>
        <c:auto val="1"/>
        <c:lblAlgn val="ctr"/>
        <c:lblOffset val="100"/>
        <c:tickLblSkip val="1"/>
        <c:noMultiLvlLbl val="0"/>
      </c:catAx>
      <c:valAx>
        <c:axId val="1451714463"/>
        <c:scaling>
          <c:orientation val="minMax"/>
          <c:max val="18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71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073431258693965"/>
          <c:y val="0.81036224781067878"/>
          <c:w val="0.13405409007828639"/>
          <c:h val="7.694992298329329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 (version 2).xlsb]Shooting %!PivotTable10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League</a:t>
            </a:r>
            <a:r>
              <a:rPr lang="en-US" baseline="0" dirty="0"/>
              <a:t> Average 3 Point Shooting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'Shooting %'!$B$3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'Shooting %'!$A$4:$A$49</c:f>
              <c:strCache>
                <c:ptCount val="45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2023-24</c:v>
                </c:pt>
              </c:strCache>
            </c:strRef>
          </c:cat>
          <c:val>
            <c:numRef>
              <c:f>'Shooting %'!$B$4:$B$49</c:f>
              <c:numCache>
                <c:formatCode>0%</c:formatCode>
                <c:ptCount val="45"/>
                <c:pt idx="0">
                  <c:v>0.26300000000000001</c:v>
                </c:pt>
                <c:pt idx="1">
                  <c:v>0.2293478260869565</c:v>
                </c:pt>
                <c:pt idx="2">
                  <c:v>0.25256521739130433</c:v>
                </c:pt>
                <c:pt idx="3">
                  <c:v>0.23082608695652171</c:v>
                </c:pt>
                <c:pt idx="4">
                  <c:v>0.24217391304347824</c:v>
                </c:pt>
                <c:pt idx="5">
                  <c:v>0.27365217391304347</c:v>
                </c:pt>
                <c:pt idx="6">
                  <c:v>0.26826086956521733</c:v>
                </c:pt>
                <c:pt idx="7">
                  <c:v>0.29021739130434782</c:v>
                </c:pt>
                <c:pt idx="8">
                  <c:v>0.30639130434782613</c:v>
                </c:pt>
                <c:pt idx="9">
                  <c:v>0.31140000000000001</c:v>
                </c:pt>
                <c:pt idx="10">
                  <c:v>0.31611111111111112</c:v>
                </c:pt>
                <c:pt idx="11">
                  <c:v>0.31462962962962959</c:v>
                </c:pt>
                <c:pt idx="12">
                  <c:v>0.32540740740740737</c:v>
                </c:pt>
                <c:pt idx="13">
                  <c:v>0.3312592592592592</c:v>
                </c:pt>
                <c:pt idx="14">
                  <c:v>0.33218518518518514</c:v>
                </c:pt>
                <c:pt idx="15">
                  <c:v>0.35874074074074069</c:v>
                </c:pt>
                <c:pt idx="16">
                  <c:v>0.36531034482758629</c:v>
                </c:pt>
                <c:pt idx="17">
                  <c:v>0.35962068965517235</c:v>
                </c:pt>
                <c:pt idx="18">
                  <c:v>0.34382758620689657</c:v>
                </c:pt>
                <c:pt idx="19">
                  <c:v>0.33627586206896554</c:v>
                </c:pt>
                <c:pt idx="20">
                  <c:v>0.35289655172413803</c:v>
                </c:pt>
                <c:pt idx="21">
                  <c:v>0.35182758620689653</c:v>
                </c:pt>
                <c:pt idx="22">
                  <c:v>0.35175862068965519</c:v>
                </c:pt>
                <c:pt idx="23">
                  <c:v>0.34662068965517245</c:v>
                </c:pt>
                <c:pt idx="24">
                  <c:v>0.34551724137931039</c:v>
                </c:pt>
                <c:pt idx="25">
                  <c:v>0.35316666666666663</c:v>
                </c:pt>
                <c:pt idx="26">
                  <c:v>0.35686666666666678</c:v>
                </c:pt>
                <c:pt idx="27">
                  <c:v>0.35680000000000001</c:v>
                </c:pt>
                <c:pt idx="28">
                  <c:v>0.36023333333333346</c:v>
                </c:pt>
                <c:pt idx="29">
                  <c:v>0.36543333333333333</c:v>
                </c:pt>
                <c:pt idx="30">
                  <c:v>0.35276666666666673</c:v>
                </c:pt>
                <c:pt idx="31">
                  <c:v>0.35626666666666668</c:v>
                </c:pt>
                <c:pt idx="32">
                  <c:v>0.34723333333333339</c:v>
                </c:pt>
                <c:pt idx="33">
                  <c:v>0.3575666666666667</c:v>
                </c:pt>
                <c:pt idx="34">
                  <c:v>0.35876666666666662</c:v>
                </c:pt>
                <c:pt idx="35">
                  <c:v>0.34910000000000008</c:v>
                </c:pt>
                <c:pt idx="36">
                  <c:v>0.35276666666666667</c:v>
                </c:pt>
                <c:pt idx="37">
                  <c:v>0.35716666666666658</c:v>
                </c:pt>
                <c:pt idx="38">
                  <c:v>0.36173333333333324</c:v>
                </c:pt>
                <c:pt idx="39">
                  <c:v>0.35550000000000004</c:v>
                </c:pt>
                <c:pt idx="40">
                  <c:v>0.35776666666666662</c:v>
                </c:pt>
                <c:pt idx="41">
                  <c:v>0.36603333333333338</c:v>
                </c:pt>
                <c:pt idx="42">
                  <c:v>0.35356666666666664</c:v>
                </c:pt>
                <c:pt idx="43">
                  <c:v>0.36013333333333336</c:v>
                </c:pt>
                <c:pt idx="44">
                  <c:v>0.3656666666666667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8-40D6-85F3-E9610E5E8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2497679"/>
        <c:axId val="1172498159"/>
      </c:lineChart>
      <c:catAx>
        <c:axId val="117249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98159"/>
        <c:crosses val="autoZero"/>
        <c:auto val="1"/>
        <c:lblAlgn val="ctr"/>
        <c:lblOffset val="100"/>
        <c:noMultiLvlLbl val="0"/>
      </c:catAx>
      <c:valAx>
        <c:axId val="1172498159"/>
        <c:scaling>
          <c:orientation val="minMax"/>
          <c:max val="0.38000000000000006"/>
          <c:min val="0.2200000000000000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97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[team_stats_excel (version 2).xlsb]Sheet2!PivotTable2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</c:pivotFmt>
      <c:pivotFmt>
        <c:idx val="2"/>
        <c:spPr>
          <a:solidFill>
            <a:srgbClr val="FF0000"/>
          </a:solidFill>
          <a:ln>
            <a:noFill/>
          </a:ln>
          <a:effectLst/>
        </c:spPr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</c:pivotFmt>
      <c:pivotFmt>
        <c:idx val="7"/>
        <c:spPr>
          <a:solidFill>
            <a:srgbClr val="FF0000"/>
          </a:solidFill>
          <a:ln>
            <a:noFill/>
          </a:ln>
          <a:effectLst/>
        </c:spPr>
      </c:pivotFmt>
      <c:pivotFmt>
        <c:idx val="8"/>
        <c:spPr>
          <a:solidFill>
            <a:srgbClr val="FF0000"/>
          </a:solidFill>
          <a:ln>
            <a:noFill/>
          </a:ln>
          <a:effectLst/>
        </c:spPr>
      </c:pivotFmt>
      <c:pivotFmt>
        <c:idx val="9"/>
        <c:spPr>
          <a:solidFill>
            <a:srgbClr val="FF0000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rgbClr val="FF0000"/>
          </a:solidFill>
          <a:ln>
            <a:noFill/>
          </a:ln>
          <a:effectLst/>
        </c:spPr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  <c:pivotFmt>
        <c:idx val="14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3-481A-94D1-29AA33CC7F3D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3-481A-94D1-29AA33CC7F3D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A3-481A-94D1-29AA33CC7F3D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429-4E3E-A722-C9C6ACE7788A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429-4E3E-A722-C9C6ACE7788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429-4E3E-A722-C9C6ACE7788A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429-4E3E-A722-C9C6ACE7788A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429-4E3E-A722-C9C6ACE7788A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429-4E3E-A722-C9C6ACE7788A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A3-481A-94D1-29AA33CC7F3D}"/>
              </c:ext>
            </c:extLst>
          </c:dPt>
          <c:cat>
            <c:strRef>
              <c:f>Sheet2!$A$4:$A$14</c:f>
              <c:strCache>
                <c:ptCount val="10"/>
                <c:pt idx="0">
                  <c:v>18-19 Houston Rockets</c:v>
                </c:pt>
                <c:pt idx="1">
                  <c:v>17-18 Houston Rockets</c:v>
                </c:pt>
                <c:pt idx="2">
                  <c:v>19-20 Houston Rockets</c:v>
                </c:pt>
                <c:pt idx="3">
                  <c:v>20-21 Utah Jazz</c:v>
                </c:pt>
                <c:pt idx="4">
                  <c:v>22-23 Dallas Mavericks</c:v>
                </c:pt>
                <c:pt idx="5">
                  <c:v>22-23 Boston Celtics</c:v>
                </c:pt>
                <c:pt idx="6">
                  <c:v>22-23 Golden State Warriors</c:v>
                </c:pt>
                <c:pt idx="7">
                  <c:v>23-24 Boston Celtics</c:v>
                </c:pt>
                <c:pt idx="8">
                  <c:v>21-22 Utah Jazz</c:v>
                </c:pt>
                <c:pt idx="9">
                  <c:v>20-21 Houston Rockets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279</c:v>
                </c:pt>
                <c:pt idx="1">
                  <c:v>34</c:v>
                </c:pt>
                <c:pt idx="2">
                  <c:v>10</c:v>
                </c:pt>
                <c:pt idx="3">
                  <c:v>-148</c:v>
                </c:pt>
                <c:pt idx="4">
                  <c:v>-185</c:v>
                </c:pt>
                <c:pt idx="5">
                  <c:v>-294</c:v>
                </c:pt>
                <c:pt idx="6">
                  <c:v>-313</c:v>
                </c:pt>
                <c:pt idx="7">
                  <c:v>-432</c:v>
                </c:pt>
                <c:pt idx="8">
                  <c:v>-451</c:v>
                </c:pt>
                <c:pt idx="9">
                  <c:v>-526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A3-481A-94D1-29AA33CC7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184959"/>
        <c:axId val="1326183999"/>
      </c:barChart>
      <c:catAx>
        <c:axId val="132618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83999"/>
        <c:crosses val="autoZero"/>
        <c:auto val="1"/>
        <c:lblAlgn val="ctr"/>
        <c:lblOffset val="100"/>
        <c:noMultiLvlLbl val="0"/>
      </c:catAx>
      <c:valAx>
        <c:axId val="132618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8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4721-A9F2-466F-BE1A-0C80FA4589E8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3C4BF-88DD-4005-B499-3E1D3993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3C4BF-88DD-4005-B499-3E1D39937A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3C4BF-88DD-4005-B499-3E1D39937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237E3BE-00D3-4FCB-9DF6-E44269EB87A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6A7FDDE-5671-4D80-A584-EBB1F163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EF5F-C528-6E30-9FCF-ACA1055E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346" y="365711"/>
            <a:ext cx="8209308" cy="561350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6000" b="1" dirty="0">
                <a:latin typeface="Bahnschrift SemiBold" panose="020B0502040204020203" pitchFamily="34" charset="0"/>
              </a:rPr>
              <a:t>THE </a:t>
            </a:r>
            <a:br>
              <a:rPr lang="en-US" sz="16000" b="1" dirty="0">
                <a:latin typeface="Bahnschrift SemiBold" panose="020B0502040204020203" pitchFamily="34" charset="0"/>
              </a:rPr>
            </a:br>
            <a:r>
              <a:rPr lang="en-US" sz="16000" b="1" dirty="0">
                <a:latin typeface="Bahnschrift SemiBold" panose="020B0502040204020203" pitchFamily="34" charset="0"/>
              </a:rPr>
              <a:t>3 POINT </a:t>
            </a:r>
            <a:br>
              <a:rPr lang="en-US" sz="16000" b="1" dirty="0">
                <a:latin typeface="Bahnschrift SemiBold" panose="020B0502040204020203" pitchFamily="34" charset="0"/>
              </a:rPr>
            </a:br>
            <a:r>
              <a:rPr lang="en-US" sz="16000" b="1" dirty="0">
                <a:latin typeface="Bahnschrift SemiBold" panose="020B0502040204020203" pitchFamily="34" charset="0"/>
              </a:rPr>
              <a:t>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22AD1-C79C-3AB2-7DB0-17A01447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8853"/>
            <a:ext cx="9144000" cy="360362"/>
          </a:xfrm>
        </p:spPr>
        <p:txBody>
          <a:bodyPr/>
          <a:lstStyle/>
          <a:p>
            <a:r>
              <a:rPr lang="en-US" sz="1600" dirty="0">
                <a:latin typeface="Bahnschrift SemiBold" panose="020B0502040204020203" pitchFamily="34" charset="0"/>
              </a:rPr>
              <a:t>Data Analysis by Sean Gillen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22BE4A-5DE7-DC91-AA96-9F16FEF20DA0}"/>
              </a:ext>
            </a:extLst>
          </p:cNvPr>
          <p:cNvSpPr txBox="1">
            <a:spLocks/>
          </p:cNvSpPr>
          <p:nvPr/>
        </p:nvSpPr>
        <p:spPr>
          <a:xfrm>
            <a:off x="4645025" y="5858669"/>
            <a:ext cx="2901950" cy="36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Bahnschrift SemiBold" panose="020B0502040204020203" pitchFamily="34" charset="0"/>
              </a:rPr>
              <a:t>All data from basketball-reference.com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B7304-80F7-A6D5-571E-9B0C62B97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21" y="6142259"/>
            <a:ext cx="4256158" cy="5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77C0-085A-2FFC-F522-6978EB5F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087"/>
            <a:ext cx="10515600" cy="1647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“The 3-point shot is boring and repetitive. Every team plays the exact same way.”</a:t>
            </a:r>
          </a:p>
          <a:p>
            <a:pPr marL="0" indent="0" algn="r">
              <a:buNone/>
            </a:pP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i="1" dirty="0">
                <a:latin typeface="Bahnschrift SemiBold" panose="020B0502040204020203" pitchFamily="34" charset="0"/>
              </a:rPr>
              <a:t>- Colin Cowherd</a:t>
            </a:r>
          </a:p>
          <a:p>
            <a:pPr marL="0" indent="0" algn="r">
              <a:buNone/>
            </a:pPr>
            <a:r>
              <a:rPr lang="en-US" sz="1400" i="1" dirty="0">
                <a:latin typeface="Bahnschrift SemiBold" panose="020B0502040204020203" pitchFamily="34" charset="0"/>
              </a:rPr>
              <a:t>December 18,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4B3-34C3-5144-070B-136C7D3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4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Bahnschrift SemiBold" panose="020B0502040204020203" pitchFamily="34" charset="0"/>
              </a:rPr>
              <a:t>History of the 3-point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2947-9B7D-BFBF-342B-70FF33C9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743"/>
            <a:ext cx="10515600" cy="4098132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Implemented in the NBA for the 1979-80 season.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It was originally set at 23 ft 9 in.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The 3-point line has been moved twice. 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1994-95 to 22 ft</a:t>
            </a:r>
          </a:p>
          <a:p>
            <a:pPr lvl="1"/>
            <a:r>
              <a:rPr lang="en-US" dirty="0">
                <a:latin typeface="Bahnschrift SemiBold" panose="020B0502040204020203" pitchFamily="34" charset="0"/>
              </a:rPr>
              <a:t>1997-98 back to 23 ft 9 in</a:t>
            </a:r>
          </a:p>
        </p:txBody>
      </p:sp>
    </p:spTree>
    <p:extLst>
      <p:ext uri="{BB962C8B-B14F-4D97-AF65-F5344CB8AC3E}">
        <p14:creationId xmlns:p14="http://schemas.microsoft.com/office/powerpoint/2010/main" val="250863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E8B0DA-21D0-19F2-2068-E37695E9ACA8}"/>
              </a:ext>
            </a:extLst>
          </p:cNvPr>
          <p:cNvSpPr/>
          <p:nvPr/>
        </p:nvSpPr>
        <p:spPr>
          <a:xfrm>
            <a:off x="7480852" y="748749"/>
            <a:ext cx="569844" cy="51202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6B508-55DA-1C05-EC0E-B6B602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How much is the 3-point shot apart of the offense?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A1008-58AA-D2ED-01F4-CAAF1C82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In the early days of the 3-point shot, it was rarely utilized.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In the 1979-80 season, 7% of the San Diego Clippers offense was 3-point shots. They had the highest percentage.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For comparison, In the 2023-24 season, 47% of the Boston Celtics offense was 3-point shots. They had the highest percentage.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In the 2023-24 season, 39% of the total league offense was 3-point shots.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39835E04-6D93-08C9-10C4-42232B0B9D99}"/>
              </a:ext>
            </a:extLst>
          </p:cNvPr>
          <p:cNvSpPr txBox="1"/>
          <p:nvPr/>
        </p:nvSpPr>
        <p:spPr>
          <a:xfrm>
            <a:off x="7427843" y="220317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3 Point</a:t>
            </a: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Moved </a:t>
            </a: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588FB6-C0C0-5397-5FE7-8ACF1C640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521156"/>
              </p:ext>
            </p:extLst>
          </p:nvPr>
        </p:nvGraphicFramePr>
        <p:xfrm>
          <a:off x="5057775" y="616227"/>
          <a:ext cx="7019925" cy="525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572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66B25B-A6CB-D938-BF33-5F8A8FDEC6D8}"/>
              </a:ext>
            </a:extLst>
          </p:cNvPr>
          <p:cNvSpPr/>
          <p:nvPr/>
        </p:nvSpPr>
        <p:spPr>
          <a:xfrm>
            <a:off x="7315199" y="801757"/>
            <a:ext cx="602975" cy="5334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0943-48AB-3C16-1DFC-544C5556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895"/>
            <a:ext cx="3932237" cy="2226365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Total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3 Point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Attempts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(All time)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C9651-4282-F190-9B7D-635012FA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778" y="2593321"/>
            <a:ext cx="3932237" cy="3118366"/>
          </a:xfrm>
        </p:spPr>
        <p:txBody>
          <a:bodyPr>
            <a:norm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• 10 year change is 57%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• 20 year change is 123%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• All time change is 1,626%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47414F08-9108-D15F-F88D-63076A92C8D2}"/>
              </a:ext>
            </a:extLst>
          </p:cNvPr>
          <p:cNvSpPr txBox="1"/>
          <p:nvPr/>
        </p:nvSpPr>
        <p:spPr>
          <a:xfrm>
            <a:off x="7295321" y="273326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3 Point</a:t>
            </a: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Moved </a:t>
            </a:r>
          </a:p>
          <a:p>
            <a:pPr algn="ctr"/>
            <a:r>
              <a:rPr lang="en-US" sz="1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781980-6911-28D9-7051-A2AAF677C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78291"/>
              </p:ext>
            </p:extLst>
          </p:nvPr>
        </p:nvGraphicFramePr>
        <p:xfrm>
          <a:off x="4772025" y="664368"/>
          <a:ext cx="7140575" cy="552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47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A03846-BEEF-5C16-8988-72C1DA89B7F1}"/>
              </a:ext>
            </a:extLst>
          </p:cNvPr>
          <p:cNvSpPr/>
          <p:nvPr/>
        </p:nvSpPr>
        <p:spPr>
          <a:xfrm>
            <a:off x="10055625" y="781877"/>
            <a:ext cx="152400" cy="5432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517BE-3C07-7AFF-3D76-9EA10472ADAD}"/>
              </a:ext>
            </a:extLst>
          </p:cNvPr>
          <p:cNvSpPr/>
          <p:nvPr/>
        </p:nvSpPr>
        <p:spPr>
          <a:xfrm>
            <a:off x="8229599" y="781877"/>
            <a:ext cx="152400" cy="5432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55164-68CE-2151-D990-B1B43F63C9AB}"/>
              </a:ext>
            </a:extLst>
          </p:cNvPr>
          <p:cNvSpPr/>
          <p:nvPr/>
        </p:nvSpPr>
        <p:spPr>
          <a:xfrm>
            <a:off x="11203013" y="781877"/>
            <a:ext cx="296786" cy="5432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5F272A-D9D9-E3F5-B1C1-3123D6447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64659"/>
              </p:ext>
            </p:extLst>
          </p:nvPr>
        </p:nvGraphicFramePr>
        <p:xfrm>
          <a:off x="4994993" y="643890"/>
          <a:ext cx="7052310" cy="5570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A3594-178F-634E-B2E0-A0915D1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3-point Attempts vs. 2-point Attempts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ED73C-4A1A-C5B0-D94E-A7AA30E5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While the 3-point shot is up all time, the 2-point shot is down 17% since the 1979-80 season.</a:t>
            </a:r>
          </a:p>
          <a:p>
            <a:endParaRPr lang="en-US" dirty="0"/>
          </a:p>
          <a:p>
            <a:r>
              <a:rPr lang="en-US" dirty="0">
                <a:latin typeface="Bahnschrift SemiBold" panose="020B0502040204020203" pitchFamily="34" charset="0"/>
              </a:rPr>
              <a:t>• The three pointer hasn’t passed the threshold to being the dominant shot choice yet, but it is gaining ground.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9DE0CE1-B1C4-6F9C-A12D-6C01BC128BB8}"/>
              </a:ext>
            </a:extLst>
          </p:cNvPr>
          <p:cNvSpPr txBox="1"/>
          <p:nvPr/>
        </p:nvSpPr>
        <p:spPr>
          <a:xfrm>
            <a:off x="7994372" y="361777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Strike </a:t>
            </a:r>
          </a:p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Shortened </a:t>
            </a:r>
          </a:p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Season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0C4593-8320-F3CA-AA67-50404BF6AA90}"/>
              </a:ext>
            </a:extLst>
          </p:cNvPr>
          <p:cNvSpPr txBox="1"/>
          <p:nvPr/>
        </p:nvSpPr>
        <p:spPr>
          <a:xfrm>
            <a:off x="9820398" y="361776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Lockout</a:t>
            </a:r>
          </a:p>
          <a:p>
            <a:pPr algn="ctr"/>
            <a:r>
              <a:rPr lang="en-US" sz="800" dirty="0">
                <a:latin typeface="Bahnschrift SemiBold" panose="020B0502040204020203" pitchFamily="34" charset="0"/>
              </a:rPr>
              <a:t>Shortened</a:t>
            </a:r>
            <a:endParaRPr lang="en-US" sz="800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800" dirty="0">
                <a:latin typeface="Bahnschrift SemiBold" panose="020B0502040204020203" pitchFamily="34" charset="0"/>
              </a:rPr>
              <a:t>Season</a:t>
            </a:r>
            <a:endParaRPr lang="en-US" sz="800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AFD595C-E156-847E-4037-664213772963}"/>
              </a:ext>
            </a:extLst>
          </p:cNvPr>
          <p:cNvSpPr txBox="1"/>
          <p:nvPr/>
        </p:nvSpPr>
        <p:spPr>
          <a:xfrm>
            <a:off x="11039979" y="379671"/>
            <a:ext cx="622853" cy="52843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COVID </a:t>
            </a:r>
          </a:p>
          <a:p>
            <a:pPr algn="ctr"/>
            <a:r>
              <a:rPr lang="en-US" sz="800" dirty="0">
                <a:latin typeface="Bahnschrift SemiBold" panose="020B0502040204020203" pitchFamily="34" charset="0"/>
              </a:rPr>
              <a:t>Shortened</a:t>
            </a:r>
          </a:p>
          <a:p>
            <a:pPr algn="ctr"/>
            <a:r>
              <a:rPr lang="en-US" sz="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Seasons</a:t>
            </a:r>
          </a:p>
        </p:txBody>
      </p:sp>
    </p:spTree>
    <p:extLst>
      <p:ext uri="{BB962C8B-B14F-4D97-AF65-F5344CB8AC3E}">
        <p14:creationId xmlns:p14="http://schemas.microsoft.com/office/powerpoint/2010/main" val="83557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90DC-27B8-3BA8-2A02-9D94360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Stagnant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Shooting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D537-5B14-C879-F2DC-AB994501C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Unlike 3 Point attempts, 3-point Shooting % has stayed stagnant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From 1994-95 to 2023-24 seasons, shooting percentage has fluctuated only between 34% - 37%.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3-point shooting percentage hasn’t seen a major improvement since 1995-96.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0C3223-8C71-A1F9-6F4D-46FD71320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39503"/>
              </p:ext>
            </p:extLst>
          </p:nvPr>
        </p:nvGraphicFramePr>
        <p:xfrm>
          <a:off x="4981575" y="677863"/>
          <a:ext cx="7038975" cy="519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86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081-C210-6C2A-518B-2696C5F0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Changing of the Guard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F0DC4-CD90-8092-50F8-B95B38CD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There are only 3 teams in NBA history that have shot more 3-pointers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The Mike D’Antoni led Rockets (2017-2020) are the only teams in history to Shoot More 3-pointers in a season than 2-pointers. 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• The top ten teams in 2pt/3pt Differential are all from the past 5 years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387035-4FA3-E103-527F-058420CFE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15427"/>
              </p:ext>
            </p:extLst>
          </p:nvPr>
        </p:nvGraphicFramePr>
        <p:xfrm>
          <a:off x="4981576" y="552450"/>
          <a:ext cx="7029450" cy="559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9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17E7-F5D8-C47A-EB09-C1E1ADFC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005E-9234-5FFB-4DAD-ACFD61AF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While the 3-point shot has risen in its use substantially since it’s introduction, it is still less than half of a modern team’s offense.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3-point attempts are on the rise, and could overtake 3-point shots, if trends continue.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Stagnant 3-point completion percentage with a high use of attempts, could be the contributing factor to the criticism the 3-point shot has been receiving.</a:t>
            </a:r>
          </a:p>
        </p:txBody>
      </p:sp>
    </p:spTree>
    <p:extLst>
      <p:ext uri="{BB962C8B-B14F-4D97-AF65-F5344CB8AC3E}">
        <p14:creationId xmlns:p14="http://schemas.microsoft.com/office/powerpoint/2010/main" val="84629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461</Words>
  <Application>Microsoft Office PowerPoint</Application>
  <PresentationFormat>Widescreen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Bahnschrift SemiBold</vt:lpstr>
      <vt:lpstr>Office Theme</vt:lpstr>
      <vt:lpstr>THE  3 POINT  SHOT</vt:lpstr>
      <vt:lpstr>PowerPoint Presentation</vt:lpstr>
      <vt:lpstr>History of the 3-point Shot</vt:lpstr>
      <vt:lpstr>How much is the 3-point shot apart of the offense?</vt:lpstr>
      <vt:lpstr>Total  3 Point  Attempts  (All time)</vt:lpstr>
      <vt:lpstr>3-point Attempts vs. 2-point Attempts</vt:lpstr>
      <vt:lpstr>Stagnant  Shooting</vt:lpstr>
      <vt:lpstr>Changing of the Guard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Gillen</dc:creator>
  <cp:lastModifiedBy>Sean Gillen</cp:lastModifiedBy>
  <cp:revision>30</cp:revision>
  <dcterms:created xsi:type="dcterms:W3CDTF">2025-01-02T23:41:02Z</dcterms:created>
  <dcterms:modified xsi:type="dcterms:W3CDTF">2025-01-03T22:50:51Z</dcterms:modified>
</cp:coreProperties>
</file>