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369" r:id="rId5"/>
    <p:sldId id="370" r:id="rId6"/>
    <p:sldId id="372" r:id="rId8"/>
    <p:sldId id="392" r:id="rId9"/>
    <p:sldId id="395" r:id="rId10"/>
    <p:sldId id="399" r:id="rId11"/>
    <p:sldId id="400" r:id="rId12"/>
    <p:sldId id="409" r:id="rId13"/>
    <p:sldId id="393" r:id="rId14"/>
    <p:sldId id="398" r:id="rId15"/>
    <p:sldId id="411" r:id="rId16"/>
    <p:sldId id="410" r:id="rId17"/>
    <p:sldId id="406" r:id="rId18"/>
    <p:sldId id="407" r:id="rId19"/>
    <p:sldId id="408" r:id="rId20"/>
    <p:sldId id="424" r:id="rId21"/>
    <p:sldId id="425" r:id="rId22"/>
    <p:sldId id="377" r:id="rId23"/>
    <p:sldId id="394" r:id="rId24"/>
    <p:sldId id="396" r:id="rId25"/>
    <p:sldId id="401" r:id="rId26"/>
    <p:sldId id="402" r:id="rId27"/>
    <p:sldId id="404"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3e1c889-215c-493e-be27-58b7cd9c658b}">
          <p14:sldIdLst>
            <p14:sldId id="256"/>
            <p14:sldId id="257"/>
            <p14:sldId id="369"/>
            <p14:sldId id="370"/>
            <p14:sldId id="372"/>
            <p14:sldId id="392"/>
            <p14:sldId id="395"/>
            <p14:sldId id="399"/>
            <p14:sldId id="400"/>
            <p14:sldId id="409"/>
            <p14:sldId id="393"/>
            <p14:sldId id="398"/>
            <p14:sldId id="411"/>
            <p14:sldId id="410"/>
            <p14:sldId id="406"/>
            <p14:sldId id="407"/>
            <p14:sldId id="408"/>
            <p14:sldId id="424"/>
            <p14:sldId id="425"/>
            <p14:sldId id="377"/>
            <p14:sldId id="394"/>
            <p14:sldId id="396"/>
            <p14:sldId id="401"/>
            <p14:sldId id="402"/>
            <p14:sldId id="404"/>
            <p14:sldId id="371"/>
          </p14:sldIdLst>
        </p14:section>
      </p14:sectionLst>
    </p:ext>
    <p:ext uri="{EFAFB233-063F-42B5-8137-9DF3F51BA10A}">
      <p15:sldGuideLst xmlns:p15="http://schemas.microsoft.com/office/powerpoint/2012/main">
        <p15:guide id="1" orient="horz" pos="2128"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9" d="100"/>
          <a:sy n="89" d="100"/>
        </p:scale>
        <p:origin x="302" y="86"/>
      </p:cViewPr>
      <p:guideLst>
        <p:guide orient="horz" pos="2128"/>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sz="3800" b="1">
                <a:solidFill>
                  <a:srgbClr val="7030A0"/>
                </a:solidFill>
                <a:latin typeface="Verdana" panose="020B0604030504040204" pitchFamily="34" charset="0"/>
                <a:ea typeface="+mn-ea"/>
                <a:cs typeface="+mn-cs"/>
                <a:sym typeface="+mn-ea"/>
              </a:rPr>
              <a:t>FitMaster: Smart Workout Planning </a:t>
            </a:r>
            <a:endParaRPr lang="en-IN" sz="3800" b="1" dirty="0">
              <a:solidFill>
                <a:srgbClr val="7030A0"/>
              </a:solidFill>
              <a:latin typeface="Verdana" panose="020B0604030504040204" pitchFamily="34" charset="0"/>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Learning</a:t>
            </a:r>
            <a:endParaRPr lang="en-IN" sz="2800" b="1" dirty="0">
              <a:solidFill>
                <a:srgbClr val="002060"/>
              </a:solidFill>
              <a:latin typeface="Verdana" panose="020B0604030504040204" pitchFamily="34" charset="0"/>
              <a:ea typeface="+mn-ea"/>
              <a:cs typeface="+mn-cs"/>
            </a:endParaRPr>
          </a:p>
        </p:txBody>
      </p:sp>
      <p:sp>
        <p:nvSpPr>
          <p:cNvPr id="3" name="Text Box 2"/>
          <p:cNvSpPr txBox="1"/>
          <p:nvPr/>
        </p:nvSpPr>
        <p:spPr>
          <a:xfrm>
            <a:off x="708660" y="5257800"/>
            <a:ext cx="3694430" cy="860425"/>
          </a:xfrm>
          <a:prstGeom prst="rect">
            <a:avLst/>
          </a:prstGeom>
          <a:noFill/>
        </p:spPr>
        <p:txBody>
          <a:bodyPr wrap="square" rtlCol="0">
            <a:noAutofit/>
          </a:bodyPr>
          <a:p>
            <a:pPr>
              <a:spcBef>
                <a:spcPct val="0"/>
              </a:spcBef>
              <a:buClrTx/>
              <a:buFontTx/>
              <a:buNone/>
            </a:pPr>
            <a:r>
              <a:rPr lang="en-US" altLang="en-IN" b="1" dirty="0">
                <a:solidFill>
                  <a:srgbClr val="FF0000"/>
                </a:solidFill>
                <a:sym typeface="+mn-ea"/>
              </a:rPr>
              <a:t>Dr.J.Manoranjini</a:t>
            </a:r>
            <a:endParaRPr lang="en-US" altLang="en-IN" b="1" dirty="0">
              <a:solidFill>
                <a:srgbClr val="FF0000"/>
              </a:solidFill>
            </a:endParaRPr>
          </a:p>
          <a:p>
            <a:pPr>
              <a:spcBef>
                <a:spcPct val="0"/>
              </a:spcBef>
              <a:buClrTx/>
              <a:buFontTx/>
              <a:buNone/>
            </a:pPr>
            <a:r>
              <a:rPr lang="en-US" altLang="en-IN" b="1" dirty="0">
                <a:solidFill>
                  <a:srgbClr val="FF0000"/>
                </a:solidFill>
                <a:sym typeface="+mn-ea"/>
              </a:rPr>
              <a:t>Associate Professor</a:t>
            </a:r>
            <a:endParaRPr lang="en-US" altLang="en-IN" b="1" dirty="0">
              <a:solidFill>
                <a:srgbClr val="FF0000"/>
              </a:solidFill>
            </a:endParaRPr>
          </a:p>
          <a:p>
            <a:endParaRPr lang="en-IN" altLang="en-US"/>
          </a:p>
        </p:txBody>
      </p:sp>
      <p:sp>
        <p:nvSpPr>
          <p:cNvPr id="4" name="TextBox 1"/>
          <p:cNvSpPr txBox="1">
            <a:spLocks noChangeArrowheads="1"/>
          </p:cNvSpPr>
          <p:nvPr/>
        </p:nvSpPr>
        <p:spPr bwMode="auto">
          <a:xfrm>
            <a:off x="8002270" y="5179695"/>
            <a:ext cx="47688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sym typeface="+mn-ea"/>
              </a:rPr>
              <a:t>Kowshik</a:t>
            </a:r>
            <a:r>
              <a:rPr lang="en-US" altLang="en-IN" sz="2400" b="1" dirty="0">
                <a:solidFill>
                  <a:srgbClr val="FF0000"/>
                </a:solidFill>
                <a:sym typeface="+mn-ea"/>
              </a:rPr>
              <a:t> </a:t>
            </a:r>
            <a:r>
              <a:rPr lang="en-IN" altLang="en-US" sz="2400" b="1" dirty="0">
                <a:solidFill>
                  <a:srgbClr val="FF0000"/>
                </a:solidFill>
                <a:sym typeface="+mn-ea"/>
              </a:rPr>
              <a:t>22</a:t>
            </a:r>
            <a:r>
              <a:rPr lang="en-US" altLang="en-IN" sz="2400" b="1" dirty="0">
                <a:solidFill>
                  <a:srgbClr val="FF0000"/>
                </a:solidFill>
                <a:sym typeface="+mn-ea"/>
              </a:rPr>
              <a:t>18010</a:t>
            </a:r>
            <a:r>
              <a:rPr lang="en-IN" altLang="en-US" sz="2400" b="1" dirty="0">
                <a:solidFill>
                  <a:srgbClr val="FF0000"/>
                </a:solidFill>
                <a:sym typeface="+mn-ea"/>
              </a:rPr>
              <a:t>25</a:t>
            </a:r>
            <a:endParaRPr lang="en-IN" altLang="en-US" sz="2400" b="1" dirty="0">
              <a:solidFill>
                <a:srgbClr val="FF0000"/>
              </a:solidFill>
            </a:endParaRPr>
          </a:p>
          <a:p>
            <a:pPr>
              <a:spcBef>
                <a:spcPct val="0"/>
              </a:spcBef>
              <a:buClrTx/>
              <a:buFontTx/>
              <a:buNone/>
            </a:pPr>
            <a:r>
              <a:rPr lang="en-US" altLang="en-IN" sz="2400" b="1" dirty="0">
                <a:solidFill>
                  <a:srgbClr val="FF0000"/>
                </a:solidFill>
                <a:sym typeface="+mn-ea"/>
              </a:rPr>
              <a:t>Nikilesh </a:t>
            </a:r>
            <a:r>
              <a:rPr lang="en-IN" altLang="en-US" sz="2400" b="1" dirty="0">
                <a:solidFill>
                  <a:srgbClr val="FF0000"/>
                </a:solidFill>
                <a:sym typeface="+mn-ea"/>
              </a:rPr>
              <a:t>22</a:t>
            </a:r>
            <a:r>
              <a:rPr lang="en-US" altLang="en-IN" sz="2400" b="1" dirty="0">
                <a:solidFill>
                  <a:srgbClr val="FF0000"/>
                </a:solidFill>
                <a:sym typeface="+mn-ea"/>
              </a:rPr>
              <a:t>1801035</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Functionality Testing :</a:t>
            </a:r>
            <a:endParaRPr lang="en-IN" b="1" dirty="0">
              <a:solidFill>
                <a:srgbClr val="FF0000"/>
              </a:solidFill>
            </a:endParaRPr>
          </a:p>
        </p:txBody>
      </p:sp>
      <p:sp>
        <p:nvSpPr>
          <p:cNvPr id="3" name="Content Placeholder 2"/>
          <p:cNvSpPr>
            <a:spLocks noGrp="1"/>
          </p:cNvSpPr>
          <p:nvPr>
            <p:ph idx="1"/>
          </p:nvPr>
        </p:nvSpPr>
        <p:spPr>
          <a:xfrm>
            <a:off x="755651" y="1761226"/>
            <a:ext cx="10668000" cy="4267200"/>
          </a:xfrm>
        </p:spPr>
        <p:txBody>
          <a:bodyPr/>
          <a:lstStyle/>
          <a:p>
            <a:pPr>
              <a:buFont typeface="Arial" panose="020B0604020202020204" pitchFamily="34" charset="0"/>
              <a:buChar char="•"/>
            </a:pPr>
            <a:endParaRPr lang="en-US" sz="2800" dirty="0"/>
          </a:p>
          <a:p>
            <a:pPr>
              <a:buFont typeface="Arial" panose="020B0604020202020204" pitchFamily="34" charset="0"/>
              <a:buChar char="•"/>
            </a:pPr>
            <a:r>
              <a:rPr lang="en-US" sz="1800" dirty="0"/>
              <a:t>Functionality testing is a type of software testing that ensures a system or component behaves as expected according to its requirements. In this context, functionality testing involves checking that each feature on the website—such as navigation links, buttons, forms, and interactive elements—works correctly. For example, in your e-commerce platform, functionality testing would verify that:</a:t>
            </a:r>
            <a:endParaRPr lang="en-US" sz="1800" dirty="0"/>
          </a:p>
          <a:p>
            <a:pPr>
              <a:buFont typeface="Arial" panose="020B0604020202020204" pitchFamily="34" charset="0"/>
              <a:buChar char="•"/>
            </a:pPr>
            <a:r>
              <a:rPr lang="en-US" sz="1800" dirty="0"/>
              <a:t>Links and buttons direct users to the correct pages.</a:t>
            </a:r>
            <a:endParaRPr lang="en-US" sz="1800" dirty="0"/>
          </a:p>
          <a:p>
            <a:pPr>
              <a:buFont typeface="Arial" panose="020B0604020202020204" pitchFamily="34" charset="0"/>
              <a:buChar char="•"/>
            </a:pPr>
            <a:r>
              <a:rPr lang="en-US" sz="1800" dirty="0"/>
              <a:t>The carousel for workout categories works smoothly.</a:t>
            </a:r>
            <a:endParaRPr lang="en-US" sz="1800" dirty="0"/>
          </a:p>
          <a:p>
            <a:pPr>
              <a:buFont typeface="Arial" panose="020B0604020202020204" pitchFamily="34" charset="0"/>
              <a:buChar char="•"/>
            </a:pPr>
            <a:r>
              <a:rPr lang="en-US" sz="1800" dirty="0"/>
              <a:t>Custom workout plans display correctly when users make selections.</a:t>
            </a:r>
            <a:endParaRPr lang="en-US" sz="1800" dirty="0"/>
          </a:p>
          <a:p>
            <a:pPr>
              <a:buFont typeface="Arial" panose="020B0604020202020204" pitchFamily="34" charset="0"/>
              <a:buChar char="•"/>
            </a:pPr>
            <a:r>
              <a:rPr lang="en-US" sz="1800" dirty="0"/>
              <a:t>JavaScript functions, like handling click events and dynamically loading content, perform as intended.</a:t>
            </a:r>
            <a:endParaRPr lang="en-US" sz="1800"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90" y="818148"/>
            <a:ext cx="10668000" cy="678615"/>
          </a:xfrm>
        </p:spPr>
        <p:txBody>
          <a:bodyPr/>
          <a:lstStyle/>
          <a:p>
            <a:r>
              <a:rPr lang="en-US" sz="3200" b="1" dirty="0">
                <a:solidFill>
                  <a:srgbClr val="FF0000"/>
                </a:solidFill>
              </a:rPr>
              <a:t> </a:t>
            </a:r>
            <a:r>
              <a:rPr lang="en-IN" sz="3200" b="1" dirty="0">
                <a:solidFill>
                  <a:srgbClr val="FF0000"/>
                </a:solidFill>
                <a:sym typeface="+mn-ea"/>
              </a:rPr>
              <a:t>Functionality Testing</a:t>
            </a:r>
            <a:r>
              <a:rPr lang="en-US" sz="3200" b="1" dirty="0">
                <a:solidFill>
                  <a:srgbClr val="FF0000"/>
                </a:solidFill>
              </a:rPr>
              <a:t>:</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8" name="Picture 7" descr="Screenshot 2024-11-09 082845"/>
          <p:cNvPicPr>
            <a:picLocks noChangeAspect="1"/>
          </p:cNvPicPr>
          <p:nvPr/>
        </p:nvPicPr>
        <p:blipFill>
          <a:blip r:embed="rId1"/>
          <a:stretch>
            <a:fillRect/>
          </a:stretch>
        </p:blipFill>
        <p:spPr>
          <a:xfrm>
            <a:off x="812800" y="1915160"/>
            <a:ext cx="8078470" cy="3353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90" y="818148"/>
            <a:ext cx="10668000" cy="678615"/>
          </a:xfrm>
        </p:spPr>
        <p:txBody>
          <a:bodyPr/>
          <a:lstStyle/>
          <a:p>
            <a:r>
              <a:rPr lang="en-IN" sz="3200" b="1" dirty="0">
                <a:solidFill>
                  <a:srgbClr val="FF0000"/>
                </a:solidFill>
                <a:sym typeface="+mn-ea"/>
              </a:rPr>
              <a:t> Functionality Testing</a:t>
            </a:r>
            <a:r>
              <a:rPr lang="en-US" sz="3200" b="1" dirty="0">
                <a:solidFill>
                  <a:srgbClr val="FF0000"/>
                </a:solidFill>
              </a:rPr>
              <a:t>:</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r>
              <a:rPr lang="en-US"/>
              <a:t>Zeroth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3" name="Picture 2" descr="Screenshot 2024-11-09 082857"/>
          <p:cNvPicPr>
            <a:picLocks noChangeAspect="1"/>
          </p:cNvPicPr>
          <p:nvPr/>
        </p:nvPicPr>
        <p:blipFill>
          <a:blip r:embed="rId1"/>
          <a:stretch>
            <a:fillRect/>
          </a:stretch>
        </p:blipFill>
        <p:spPr>
          <a:xfrm>
            <a:off x="812800" y="2058670"/>
            <a:ext cx="7496810" cy="2961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sym typeface="+mn-ea"/>
              </a:rPr>
              <a:t>Functionality Testing</a:t>
            </a:r>
            <a:r>
              <a:rPr lang="en-IN" b="1" dirty="0">
                <a:solidFill>
                  <a:srgbClr val="FF0000"/>
                </a:solidFill>
              </a:rPr>
              <a:t> :</a:t>
            </a:r>
            <a:endParaRPr lang="en-IN" b="1" dirty="0">
              <a:solidFill>
                <a:srgbClr val="FF0000"/>
              </a:solidFill>
            </a:endParaRPr>
          </a:p>
        </p:txBody>
      </p:sp>
      <p:sp>
        <p:nvSpPr>
          <p:cNvPr id="3" name="Content Placeholder 2"/>
          <p:cNvSpPr>
            <a:spLocks noGrp="1"/>
          </p:cNvSpPr>
          <p:nvPr>
            <p:ph idx="1"/>
          </p:nvPr>
        </p:nvSpPr>
        <p:spPr>
          <a:xfrm>
            <a:off x="755651" y="1761226"/>
            <a:ext cx="10668000" cy="4267200"/>
          </a:xfrm>
        </p:spPr>
        <p:txBody>
          <a:bodyPr/>
          <a:lstStyle/>
          <a:p>
            <a:pPr>
              <a:buFont typeface="Arial" panose="020B0604020202020204" pitchFamily="34" charset="0"/>
              <a:buChar char="•"/>
            </a:pPr>
            <a:r>
              <a:rPr lang="en-US" sz="2800" dirty="0"/>
              <a:t>.</a:t>
            </a:r>
            <a:endParaRPr lang="en-US" sz="2800"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7" name="Picture 6" descr="Screenshot 2024-11-09 082907"/>
          <p:cNvPicPr>
            <a:picLocks noChangeAspect="1"/>
          </p:cNvPicPr>
          <p:nvPr/>
        </p:nvPicPr>
        <p:blipFill>
          <a:blip r:embed="rId1"/>
          <a:stretch>
            <a:fillRect/>
          </a:stretch>
        </p:blipFill>
        <p:spPr>
          <a:xfrm>
            <a:off x="755650" y="1846580"/>
            <a:ext cx="6863080" cy="31318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90" y="818148"/>
            <a:ext cx="10668000" cy="678615"/>
          </a:xfrm>
        </p:spPr>
        <p:txBody>
          <a:bodyPr/>
          <a:lstStyle/>
          <a:p>
            <a:r>
              <a:rPr lang="en-IN" sz="3200" b="1" dirty="0">
                <a:solidFill>
                  <a:srgbClr val="FF0000"/>
                </a:solidFill>
                <a:sym typeface="+mn-ea"/>
              </a:rPr>
              <a:t>Functionality Testing</a:t>
            </a:r>
            <a:r>
              <a:rPr lang="en-US" sz="3200" b="1" dirty="0">
                <a:solidFill>
                  <a:srgbClr val="FF0000"/>
                </a:solidFill>
              </a:rPr>
              <a:t>:</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3" name="Picture 2" descr="WhatsApp Image 2024-11-09 at 08.26.51_fe5f0c52"/>
          <p:cNvPicPr>
            <a:picLocks noChangeAspect="1"/>
          </p:cNvPicPr>
          <p:nvPr/>
        </p:nvPicPr>
        <p:blipFill>
          <a:blip r:embed="rId1"/>
          <a:stretch>
            <a:fillRect/>
          </a:stretch>
        </p:blipFill>
        <p:spPr>
          <a:xfrm>
            <a:off x="735330" y="2037080"/>
            <a:ext cx="7421880" cy="2390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Login Page:</a:t>
            </a:r>
            <a:endParaRPr lang="en-IN" b="1" dirty="0">
              <a:solidFill>
                <a:srgbClr val="FF0000"/>
              </a:solidFill>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55650" y="1986154"/>
            <a:ext cx="10668000" cy="3815968"/>
          </a:xfrm>
        </p:spPr>
      </p:pic>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Workout Homepage:</a:t>
            </a:r>
            <a:endParaRPr lang="en-IN"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7" name="Content Placeholder 6"/>
          <p:cNvPicPr>
            <a:picLocks noChangeAspect="1"/>
          </p:cNvPicPr>
          <p:nvPr>
            <p:ph idx="1"/>
          </p:nvPr>
        </p:nvPicPr>
        <p:blipFill>
          <a:blip r:embed="rId1"/>
          <a:stretch>
            <a:fillRect/>
          </a:stretch>
        </p:blipFill>
        <p:spPr>
          <a:xfrm>
            <a:off x="3839210" y="1752600"/>
            <a:ext cx="4500245" cy="426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Output:</a:t>
            </a:r>
            <a:endParaRPr lang="en-IN"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7" name="Content Placeholder 6"/>
          <p:cNvPicPr>
            <a:picLocks noChangeAspect="1"/>
          </p:cNvPicPr>
          <p:nvPr>
            <p:ph idx="1"/>
          </p:nvPr>
        </p:nvPicPr>
        <p:blipFill>
          <a:blip r:embed="rId1"/>
          <a:stretch>
            <a:fillRect/>
          </a:stretch>
        </p:blipFill>
        <p:spPr>
          <a:xfrm>
            <a:off x="1353820" y="1752600"/>
            <a:ext cx="9471025" cy="426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rgbClr val="FF0000"/>
                </a:solidFill>
                <a:sym typeface="+mn-ea"/>
              </a:rPr>
              <a:t>Output</a:t>
            </a:r>
            <a:endParaRPr lang="en-IN" altLang="en-US"/>
          </a:p>
        </p:txBody>
      </p:sp>
      <p:pic>
        <p:nvPicPr>
          <p:cNvPr id="7" name="Content Placeholder 6"/>
          <p:cNvPicPr>
            <a:picLocks noChangeAspect="1"/>
          </p:cNvPicPr>
          <p:nvPr>
            <p:ph idx="1"/>
          </p:nvPr>
        </p:nvPicPr>
        <p:blipFill>
          <a:blip r:embed="rId1"/>
          <a:stretch>
            <a:fillRect/>
          </a:stretch>
        </p:blipFill>
        <p:spPr>
          <a:xfrm>
            <a:off x="1187450" y="1752600"/>
            <a:ext cx="9803130" cy="4267200"/>
          </a:xfrm>
          <a:prstGeom prst="rect">
            <a:avLst/>
          </a:prstGeom>
        </p:spPr>
      </p:pic>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Workout plan page:</a:t>
            </a:r>
            <a:endParaRPr lang="en-IN" altLang="en-US"/>
          </a:p>
        </p:txBody>
      </p:sp>
      <p:pic>
        <p:nvPicPr>
          <p:cNvPr id="7" name="Content Placeholder 6"/>
          <p:cNvPicPr>
            <a:picLocks noChangeAspect="1"/>
          </p:cNvPicPr>
          <p:nvPr>
            <p:ph idx="1"/>
          </p:nvPr>
        </p:nvPicPr>
        <p:blipFill>
          <a:blip r:embed="rId1"/>
          <a:stretch>
            <a:fillRect/>
          </a:stretch>
        </p:blipFill>
        <p:spPr>
          <a:xfrm>
            <a:off x="810895" y="1752600"/>
            <a:ext cx="10556240" cy="4267200"/>
          </a:xfrm>
          <a:prstGeom prst="rect">
            <a:avLst/>
          </a:prstGeom>
        </p:spPr>
      </p:pic>
      <p:sp>
        <p:nvSpPr>
          <p:cNvPr id="4" name="Date Placeholder 3"/>
          <p:cNvSpPr>
            <a:spLocks noGrp="1"/>
          </p:cNvSpPr>
          <p:nvPr>
            <p:ph type="dt" sz="half" idx="10"/>
          </p:nvPr>
        </p:nvSpPr>
        <p:spPr/>
        <p:txBody>
          <a:bodyPr/>
          <a:p>
            <a:pPr>
              <a:defRPr/>
            </a:pPr>
            <a:r>
              <a:rPr lang="en-US"/>
              <a:t>Zeroth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Overview</a:t>
            </a: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 user-friendly platform designed to help individuals create and track personalized workout plans based on specific fitness goals, with exercises categorized by muscle groups.</a:t>
            </a: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Objective</a:t>
            </a: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:Empower users to build and adjust custom routines that align with their fitness journeys.</a:t>
            </a: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Scope</a:t>
            </a: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:Offers workout templates, a "Plan Your Workout" tool, and progress tracking, with a responsive design for both desktop and mobile</a:t>
            </a: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885825"/>
            <a:ext cx="10668000" cy="476250"/>
          </a:xfrm>
        </p:spPr>
        <p:txBody>
          <a:bodyPr/>
          <a:lstStyle/>
          <a:p>
            <a:r>
              <a:rPr lang="en-US" sz="3200" b="1" dirty="0">
                <a:solidFill>
                  <a:srgbClr val="FF0000"/>
                </a:solidFill>
              </a:rPr>
              <a:t>Data Flow Diagram </a:t>
            </a:r>
            <a:endParaRPr lang="en-US" sz="3200"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13" name="Picture 13"/>
          <p:cNvPicPr>
            <a:picLocks noChangeAspect="1"/>
          </p:cNvPicPr>
          <p:nvPr/>
        </p:nvPicPr>
        <p:blipFill>
          <a:blip r:embed="rId1"/>
          <a:stretch>
            <a:fillRect/>
          </a:stretch>
        </p:blipFill>
        <p:spPr>
          <a:xfrm>
            <a:off x="714375" y="1800225"/>
            <a:ext cx="6628765" cy="42176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dirty="0"/>
              <a:t>First Review</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
        <p:nvSpPr>
          <p:cNvPr id="7" name="Title 1"/>
          <p:cNvSpPr>
            <a:spLocks noGrp="1"/>
          </p:cNvSpPr>
          <p:nvPr>
            <p:ph type="title"/>
          </p:nvPr>
        </p:nvSpPr>
        <p:spPr>
          <a:xfrm>
            <a:off x="144780" y="993140"/>
            <a:ext cx="10668000" cy="476250"/>
          </a:xfrm>
        </p:spPr>
        <p:txBody>
          <a:bodyPr/>
          <a:lstStyle/>
          <a:p>
            <a:br>
              <a:rPr lang="en-US" sz="3200" b="1" dirty="0">
                <a:solidFill>
                  <a:srgbClr val="FF0000"/>
                </a:solidFill>
              </a:rPr>
            </a:br>
            <a:r>
              <a:rPr lang="en-US" sz="3200" b="1" dirty="0">
                <a:solidFill>
                  <a:srgbClr val="FF0000"/>
                </a:solidFill>
              </a:rPr>
              <a:t>Object Oriented Design</a:t>
            </a:r>
            <a:endParaRPr lang="en-US" sz="3200" b="1" dirty="0">
              <a:solidFill>
                <a:srgbClr val="FF0000"/>
              </a:solidFill>
            </a:endParaRPr>
          </a:p>
        </p:txBody>
      </p:sp>
      <p:pic>
        <p:nvPicPr>
          <p:cNvPr id="2" name="Picture 1" descr="diagram-export-09-11-2024-10_38_55"/>
          <p:cNvPicPr>
            <a:picLocks noChangeAspect="1"/>
          </p:cNvPicPr>
          <p:nvPr/>
        </p:nvPicPr>
        <p:blipFill>
          <a:blip r:embed="rId1"/>
          <a:stretch>
            <a:fillRect/>
          </a:stretch>
        </p:blipFill>
        <p:spPr>
          <a:xfrm>
            <a:off x="1546860" y="1705610"/>
            <a:ext cx="9003030" cy="44392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2" name="Content Placeholder 1"/>
          <p:cNvPicPr>
            <a:picLocks noChangeAspect="1"/>
          </p:cNvPicPr>
          <p:nvPr>
            <p:ph idx="1"/>
          </p:nvPr>
        </p:nvPicPr>
        <p:blipFill>
          <a:blip r:embed="rId1"/>
          <a:stretch>
            <a:fillRect/>
          </a:stretch>
        </p:blipFill>
        <p:spPr>
          <a:xfrm>
            <a:off x="2496185" y="1752600"/>
            <a:ext cx="4447540" cy="4267200"/>
          </a:xfrm>
          <a:prstGeom prst="rect">
            <a:avLst/>
          </a:prstGeom>
        </p:spPr>
      </p:pic>
      <p:sp>
        <p:nvSpPr>
          <p:cNvPr id="8" name="TextBox 7"/>
          <p:cNvSpPr txBox="1"/>
          <p:nvPr/>
        </p:nvSpPr>
        <p:spPr>
          <a:xfrm>
            <a:off x="621102" y="481490"/>
            <a:ext cx="3523051" cy="461665"/>
          </a:xfrm>
          <a:prstGeom prst="rect">
            <a:avLst/>
          </a:prstGeom>
          <a:noFill/>
        </p:spPr>
        <p:txBody>
          <a:bodyPr wrap="square" rtlCol="0">
            <a:spAutoFit/>
          </a:bodyPr>
          <a:lstStyle/>
          <a:p>
            <a:r>
              <a:rPr lang="en-US" sz="2400" b="1" dirty="0">
                <a:solidFill>
                  <a:srgbClr val="FF0000"/>
                </a:solidFill>
              </a:rPr>
              <a:t>Sequence Diagram</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UML Diagram</a:t>
            </a:r>
            <a:endParaRPr lang="en-IN"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7" name="Content Placeholder 6" descr="WhatsApp Image 2024-11-09 at 08.37.13_dc6ee40e"/>
          <p:cNvPicPr>
            <a:picLocks noChangeAspect="1"/>
          </p:cNvPicPr>
          <p:nvPr>
            <p:ph idx="1"/>
          </p:nvPr>
        </p:nvPicPr>
        <p:blipFill>
          <a:blip r:embed="rId1"/>
          <a:stretch>
            <a:fillRect/>
          </a:stretch>
        </p:blipFill>
        <p:spPr>
          <a:xfrm>
            <a:off x="2412365" y="1752600"/>
            <a:ext cx="7219315" cy="4267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Conclusion</a:t>
            </a:r>
            <a:endParaRPr lang="en-IN" b="1" dirty="0">
              <a:solidFill>
                <a:srgbClr val="FF0000"/>
              </a:solidFill>
            </a:endParaRPr>
          </a:p>
        </p:txBody>
      </p:sp>
      <p:sp>
        <p:nvSpPr>
          <p:cNvPr id="3" name="Content Placeholder 2"/>
          <p:cNvSpPr>
            <a:spLocks noGrp="1"/>
          </p:cNvSpPr>
          <p:nvPr>
            <p:ph idx="1"/>
          </p:nvPr>
        </p:nvSpPr>
        <p:spPr/>
        <p:txBody>
          <a:bodyPr/>
          <a:lstStyle/>
          <a:p>
            <a:r>
              <a:rPr lang="en-US" sz="1800" dirty="0"/>
              <a:t>The fitness plan platform offers a personalized, user-friendly solution for designing and tracking workout routines. By providing customizable templates, categorized exercise libraries, and progress tracking, the system empowers users to stay committed to their fitness goals. Its accessible design and flexibility support users at all fitness levels, making it a comprehensive tool for achieving and maintaining a healthy lifestyle. Additionally, the platform's scalability allows for future enhancements, such as instructional videos, community features, and advanced progress analytics, to further enrich the user experience</a:t>
            </a:r>
            <a:r>
              <a:rPr lang="en-IN" altLang="en-US" sz="1800" dirty="0"/>
              <a:t>	</a:t>
            </a:r>
            <a:endParaRPr lang="en-IN" altLang="en-US" sz="1800"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References</a:t>
            </a:r>
            <a:endParaRPr lang="en-IN" b="1" dirty="0">
              <a:solidFill>
                <a:srgbClr val="FF0000"/>
              </a:solidFill>
            </a:endParaRPr>
          </a:p>
        </p:txBody>
      </p:sp>
      <p:sp>
        <p:nvSpPr>
          <p:cNvPr id="3" name="Content Placeholder 2"/>
          <p:cNvSpPr>
            <a:spLocks noGrp="1"/>
          </p:cNvSpPr>
          <p:nvPr>
            <p:ph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"Design and Implementation of a Fitness Training Web Application" – Published in the International Journal of Advanced Computer Science and Applications (IJACSA), 2021. This paper discusses web-based fitness app design and implementation.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"User-Centered Design of a Web-Based Fitness Platform" – Journal of Usability Studies, 2019. Covers best practices in creating user-friendly interfaces for fitness and wellness websites.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"Online Personal Training: A New Avenue for Fitness" – American College of Sports Medicine, 2020. Provides insights into virtual fitness guidance and user engagement.</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"Effectiveness of Personalized Exercise Recommendations in Digital Health Apps" – Journal of Medical Internet Research, 2022. Examines the impact of personalized exercise plans on user adherence.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W3C Web Accessibility Initiative (WAI) – Guidelines on making web content more accessible and user-friendly, applicable to fitness websites.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p:cNvSpPr>
            <a:spLocks noGrp="1"/>
          </p:cNvSpPr>
          <p:nvPr>
            <p:ph idx="1"/>
          </p:nvPr>
        </p:nvSpPr>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Overview:</a:t>
            </a: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Current fitness planning methods include generic workout apps, gym trainers, and online videos that provide limited customization and guidance for personalized fitness goals.</a:t>
            </a:r>
            <a:endPar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Limitations</a:t>
            </a: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:Existing fitness platforms often lack personalized routines that cater to individual goals and fitness levels, limiting users to a narrow range of exercises. Many have non-intuitive interfaces, making navigation difficult. Additionally, they lack effective progress tracking, hindering users from monitoring improvements and staying motivated.</a:t>
            </a: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196513"/>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657225" y="1632585"/>
            <a:ext cx="11410315" cy="4388485"/>
          </a:xfrm>
        </p:spPr>
        <p:txBody>
          <a:bodyPr/>
          <a:lstStyle/>
          <a:p>
            <a:pPr marL="0" indent="0" algn="just">
              <a:buNone/>
            </a:pPr>
            <a:r>
              <a:rPr lang="en-US" altLang="en-US" sz="22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Advantages of Existing System</a:t>
            </a:r>
            <a:endParaRPr lang="en-US" altLang="en-US" sz="22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Familiarity</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Established User Base</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IN" sz="1800" dirty="0"/>
              <a:t>Personalized workout plan</a:t>
            </a:r>
            <a:endParaRPr lang="en-IN" sz="18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Content Placeholder 2"/>
          <p:cNvSpPr txBox="1"/>
          <p:nvPr/>
        </p:nvSpPr>
        <p:spPr bwMode="auto">
          <a:xfrm>
            <a:off x="657225" y="3369310"/>
            <a:ext cx="11141710" cy="245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lgn="just">
              <a:buNone/>
            </a:pPr>
            <a:r>
              <a:rPr lang="en-US" altLang="en-US" sz="22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Disadvantages of Existing System</a:t>
            </a:r>
            <a:endParaRPr lang="en-US" altLang="en-US" sz="22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Lack of Personalization</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Limited Exercise Variety</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Non-User-Friendly Interfaces</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Ineffective Progress Tracking</a:t>
            </a:r>
            <a:endParaRPr lang="en-US" altLang="en-US" sz="2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indent="0">
              <a:buClr>
                <a:srgbClr val="CC0000"/>
              </a:buClr>
              <a:buNone/>
              <a:defRPr/>
            </a:pPr>
            <a:br>
              <a:rPr lang="en-IN" altLang="en-US" sz="2800" dirty="0">
                <a:solidFill>
                  <a:srgbClr val="000000"/>
                </a:solidFill>
                <a:latin typeface="Verdana" panose="020B0604030504040204"/>
              </a:rPr>
            </a:br>
            <a:endParaRPr lang="en-IN" altLang="en-US" sz="2800" dirty="0">
              <a:solidFill>
                <a:srgbClr val="000000"/>
              </a:solidFill>
              <a:latin typeface="Verdana" panose="020B0604030504040204"/>
            </a:endParaRPr>
          </a:p>
          <a:p>
            <a:pPr marL="0" indent="0">
              <a:buFont typeface="Wingdings" panose="05000000000000000000" pitchFamily="2" charset="2"/>
              <a:buNone/>
            </a:pP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endParaRPr lang="en-US" sz="3200" b="1" dirty="0">
              <a:solidFill>
                <a:srgbClr val="FF0000"/>
              </a:solidFill>
            </a:endParaRPr>
          </a:p>
        </p:txBody>
      </p:sp>
      <p:sp>
        <p:nvSpPr>
          <p:cNvPr id="3" name="Content Placeholder 2"/>
          <p:cNvSpPr>
            <a:spLocks noGrp="1"/>
          </p:cNvSpPr>
          <p:nvPr>
            <p:ph idx="1"/>
          </p:nvPr>
        </p:nvSpPr>
        <p:spPr/>
        <p:txBody>
          <a:bodyPr/>
          <a:lstStyle/>
          <a:p>
            <a:pPr lvl="1" algn="just"/>
            <a:r>
              <a:rPr lang="en-US" sz="2400" b="1" dirty="0">
                <a:latin typeface="Times New Roman" panose="02020603050405020304" pitchFamily="18" charset="0"/>
                <a:cs typeface="Times New Roman" panose="02020603050405020304" pitchFamily="18" charset="0"/>
                <a:sym typeface="+mn-ea"/>
              </a:rPr>
              <a:t>Frontend</a:t>
            </a:r>
            <a:r>
              <a:rPr lang="en-US" sz="2400" dirty="0">
                <a:latin typeface="Times New Roman" panose="02020603050405020304" pitchFamily="18" charset="0"/>
                <a:cs typeface="Times New Roman" panose="02020603050405020304" pitchFamily="18" charset="0"/>
                <a:sym typeface="+mn-ea"/>
              </a:rPr>
              <a:t>:HTML, CSS, JavaScript</a:t>
            </a:r>
            <a:endParaRPr lang="en-US" sz="2400" dirty="0">
              <a:latin typeface="Times New Roman" panose="02020603050405020304" pitchFamily="18" charset="0"/>
              <a:cs typeface="Times New Roman" panose="02020603050405020304" pitchFamily="18" charset="0"/>
              <a:sym typeface="+mn-ea"/>
            </a:endParaRPr>
          </a:p>
          <a:p>
            <a:pPr lvl="1" algn="just"/>
            <a:r>
              <a:rPr lang="en-US" sz="2400" b="1" dirty="0">
                <a:latin typeface="Times New Roman" panose="02020603050405020304" pitchFamily="18" charset="0"/>
                <a:cs typeface="Times New Roman" panose="02020603050405020304" pitchFamily="18" charset="0"/>
                <a:sym typeface="+mn-ea"/>
              </a:rPr>
              <a:t>Backend</a:t>
            </a:r>
            <a:r>
              <a:rPr lang="en-US" sz="2400" dirty="0">
                <a:latin typeface="Times New Roman" panose="02020603050405020304" pitchFamily="18" charset="0"/>
                <a:cs typeface="Times New Roman" panose="02020603050405020304" pitchFamily="18" charset="0"/>
                <a:sym typeface="+mn-ea"/>
              </a:rPr>
              <a:t>:Node.js, Express.js, MongoDB  </a:t>
            </a:r>
            <a:endParaRPr lang="en-US" sz="2400" dirty="0">
              <a:latin typeface="Times New Roman" panose="02020603050405020304" pitchFamily="18" charset="0"/>
              <a:cs typeface="Times New Roman" panose="02020603050405020304" pitchFamily="18" charset="0"/>
              <a:sym typeface="+mn-ea"/>
            </a:endParaRPr>
          </a:p>
          <a:p>
            <a:pPr lvl="1" algn="just"/>
            <a:r>
              <a:rPr lang="en-US" sz="2400" b="1" dirty="0">
                <a:latin typeface="Times New Roman" panose="02020603050405020304" pitchFamily="18" charset="0"/>
                <a:cs typeface="Times New Roman" panose="02020603050405020304" pitchFamily="18" charset="0"/>
                <a:sym typeface="+mn-ea"/>
              </a:rPr>
              <a:t>Key Features</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sym typeface="+mn-ea"/>
            </a:endParaRPr>
          </a:p>
          <a:p>
            <a:pPr lvl="1" algn="jus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sym typeface="+mn-ea"/>
              </a:rPr>
              <a:t>Personalized Plans: Customized workouts based on individual goals</a:t>
            </a:r>
            <a:endParaRPr lang="en-US" sz="2400" i="1" dirty="0">
              <a:latin typeface="Times New Roman" panose="02020603050405020304" pitchFamily="18" charset="0"/>
              <a:cs typeface="Times New Roman" panose="02020603050405020304" pitchFamily="18" charset="0"/>
              <a:sym typeface="+mn-ea"/>
            </a:endParaRPr>
          </a:p>
          <a:p>
            <a:pPr lvl="1" algn="jus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sym typeface="+mn-ea"/>
              </a:rPr>
              <a:t>Exercise Library: Extensive database with descriptions and videos</a:t>
            </a:r>
            <a:endParaRPr lang="en-US" sz="2400" i="1" dirty="0">
              <a:latin typeface="Times New Roman" panose="02020603050405020304" pitchFamily="18" charset="0"/>
              <a:cs typeface="Times New Roman" panose="02020603050405020304" pitchFamily="18" charset="0"/>
              <a:sym typeface="+mn-ea"/>
            </a:endParaRPr>
          </a:p>
          <a:p>
            <a:pPr lvl="1" algn="just"/>
            <a:r>
              <a:rPr lang="en-US" sz="2400" b="1" dirty="0">
                <a:latin typeface="Times New Roman" panose="02020603050405020304" pitchFamily="18" charset="0"/>
                <a:cs typeface="Times New Roman" panose="02020603050405020304" pitchFamily="18" charset="0"/>
                <a:sym typeface="+mn-ea"/>
              </a:rPr>
              <a:t>Technical Considerations</a:t>
            </a:r>
            <a:r>
              <a:rPr lang="en-US" sz="2400" dirty="0">
                <a:latin typeface="Times New Roman" panose="02020603050405020304" pitchFamily="18" charset="0"/>
                <a:cs typeface="Times New Roman" panose="02020603050405020304" pitchFamily="18" charset="0"/>
                <a:sym typeface="+mn-ea"/>
              </a:rPr>
              <a:t>: Responsive, secur</a:t>
            </a:r>
            <a:r>
              <a:rPr lang="en-IN" altLang="en-US" sz="2400" dirty="0">
                <a:latin typeface="Times New Roman" panose="02020603050405020304" pitchFamily="18" charset="0"/>
                <a:cs typeface="Times New Roman" panose="02020603050405020304" pitchFamily="18" charset="0"/>
                <a:sym typeface="+mn-ea"/>
              </a:rPr>
              <a:t>e</a:t>
            </a:r>
            <a:r>
              <a:rPr lang="en-US" sz="2400" dirty="0">
                <a:latin typeface="Times New Roman" panose="02020603050405020304" pitchFamily="18" charset="0"/>
                <a:cs typeface="Times New Roman" panose="02020603050405020304" pitchFamily="18" charset="0"/>
                <a:sym typeface="+mn-ea"/>
              </a:rPr>
              <a:t>, high-performance, user-friendly, and accessible</a:t>
            </a:r>
            <a:endParaRPr lang="en-US" sz="2400" dirty="0">
              <a:latin typeface="Times New Roman" panose="02020603050405020304" pitchFamily="18" charset="0"/>
              <a:cs typeface="Times New Roman" panose="02020603050405020304" pitchFamily="18" charset="0"/>
              <a:sym typeface="+mn-ea"/>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Proposed System</a:t>
            </a:r>
            <a:endParaRPr lang="en-IN" sz="2800" dirty="0"/>
          </a:p>
        </p:txBody>
      </p:sp>
      <p:pic>
        <p:nvPicPr>
          <p:cNvPr id="11" name="Content Placeholder 10" descr="Screenshot 2024-11-09 082907"/>
          <p:cNvPicPr>
            <a:picLocks noChangeAspect="1"/>
          </p:cNvPicPr>
          <p:nvPr>
            <p:ph idx="1"/>
          </p:nvPr>
        </p:nvPicPr>
        <p:blipFill>
          <a:blip r:embed="rId2"/>
          <a:stretch>
            <a:fillRect/>
          </a:stretch>
        </p:blipFill>
        <p:spPr>
          <a:xfrm>
            <a:off x="0" y="0"/>
            <a:ext cx="666115" cy="304165"/>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Content Placeholder 2"/>
          <p:cNvSpPr txBox="1"/>
          <p:nvPr/>
        </p:nvSpPr>
        <p:spPr bwMode="auto">
          <a:xfrm>
            <a:off x="589915" y="1629410"/>
            <a:ext cx="10388600" cy="349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US" sz="2000" b="1">
                <a:sym typeface="+mn-ea"/>
              </a:rPr>
              <a:t>Advantages</a:t>
            </a:r>
            <a:r>
              <a:rPr lang="en-US" sz="2000">
                <a:sym typeface="+mn-ea"/>
              </a:rPr>
              <a:t>:</a:t>
            </a:r>
            <a:endParaRPr lang="en-US" sz="2000"/>
          </a:p>
          <a:p>
            <a:pPr>
              <a:buFont typeface="Arial" panose="020B0604020202020204" pitchFamily="34" charset="0"/>
              <a:buChar char="•"/>
            </a:pPr>
            <a:r>
              <a:rPr lang="en-US" sz="1600" i="1">
                <a:sym typeface="+mn-ea"/>
              </a:rPr>
              <a:t>Personalized Workouts: Users can create tailored workout plans that suit their specific fitness goals and preferences.</a:t>
            </a:r>
            <a:endParaRPr lang="en-US" sz="1600" i="1">
              <a:sym typeface="+mn-ea"/>
            </a:endParaRPr>
          </a:p>
          <a:p>
            <a:pPr>
              <a:buFont typeface="Arial" panose="020B0604020202020204" pitchFamily="34" charset="0"/>
              <a:buChar char="•"/>
            </a:pPr>
            <a:r>
              <a:rPr lang="en-US" sz="1600" i="1">
                <a:sym typeface="+mn-ea"/>
              </a:rPr>
              <a:t>User-Friendly Interface: The platform is easy to navigate, making it accessible for beginners and experienced users alike.</a:t>
            </a:r>
            <a:endParaRPr lang="en-US" sz="1600" i="1">
              <a:sym typeface="+mn-ea"/>
            </a:endParaRPr>
          </a:p>
          <a:p>
            <a:pPr>
              <a:buFont typeface="Arial" panose="020B0604020202020204" pitchFamily="34" charset="0"/>
              <a:buChar char="•"/>
            </a:pPr>
            <a:r>
              <a:rPr lang="en-US" sz="1600" i="1">
                <a:sym typeface="+mn-ea"/>
              </a:rPr>
              <a:t>Comprehensive Exercise Library: Offers a wide variety of exercises categorized by muscle groups, helping users target specific areas.</a:t>
            </a:r>
            <a:endParaRPr lang="en-US" sz="1600" i="1">
              <a:sym typeface="+mn-ea"/>
            </a:endParaRPr>
          </a:p>
          <a:p>
            <a:pPr>
              <a:buFont typeface="Arial" panose="020B0604020202020204" pitchFamily="34" charset="0"/>
              <a:buChar char="•"/>
            </a:pPr>
            <a:r>
              <a:rPr lang="en-US" sz="1600" i="1">
                <a:sym typeface="+mn-ea"/>
              </a:rPr>
              <a:t>Customization Flexibility: Users can add or remove exercises, adapting their routines as they progress.</a:t>
            </a:r>
            <a:endParaRPr lang="en-US" sz="1600" i="1">
              <a:sym typeface="+mn-ea"/>
            </a:endParaRPr>
          </a:p>
          <a:p>
            <a:pPr marL="0" indent="0">
              <a:buFont typeface="Arial" panose="020B0604020202020204" pitchFamily="34" charset="0"/>
              <a:buNone/>
            </a:pPr>
            <a:r>
              <a:rPr lang="en-US" sz="2000" b="1">
                <a:sym typeface="+mn-ea"/>
              </a:rPr>
              <a:t>Disadvantages:</a:t>
            </a:r>
            <a:endParaRPr lang="en-US" sz="2000" b="1"/>
          </a:p>
          <a:p>
            <a:pPr>
              <a:buFont typeface="Arial" panose="020B0604020202020204" pitchFamily="34" charset="0"/>
              <a:buChar char="•"/>
            </a:pPr>
            <a:r>
              <a:rPr lang="en-US" sz="1600" i="1">
                <a:sym typeface="+mn-ea"/>
              </a:rPr>
              <a:t>Initial Setup Effort: Requires initial time and effort to set up personalized plans, which might be challenging for beginners.</a:t>
            </a:r>
            <a:endParaRPr lang="en-US" sz="1600" i="1">
              <a:sym typeface="+mn-ea"/>
            </a:endParaRPr>
          </a:p>
          <a:p>
            <a:pPr>
              <a:buFont typeface="Arial" panose="020B0604020202020204" pitchFamily="34" charset="0"/>
              <a:buChar char="•"/>
            </a:pPr>
            <a:r>
              <a:rPr lang="en-US" sz="1600" i="1">
                <a:sym typeface="+mn-ea"/>
              </a:rPr>
              <a:t>User Dependency on Self-Motivation: Without community features or reminders, users need strong self-discipline to stay consistent.</a:t>
            </a:r>
            <a:endParaRPr lang="en-US" sz="1600" i="1">
              <a:sym typeface="+mn-ea"/>
            </a:endParaRPr>
          </a:p>
          <a:p>
            <a:pPr>
              <a:buFont typeface="Arial" panose="020B0604020202020204" pitchFamily="34" charset="0"/>
              <a:buChar char="•"/>
            </a:pPr>
            <a:r>
              <a:rPr lang="en-US" sz="1600" i="1">
                <a:sym typeface="+mn-ea"/>
              </a:rPr>
              <a:t>Potential Complexity: Users unfamiliar with workout planning may find some advanced features overwhelming at first.</a:t>
            </a:r>
            <a:endParaRPr lang="en-US" sz="1600" i="1">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
        <p:nvSpPr>
          <p:cNvPr id="7" name="Title 1"/>
          <p:cNvSpPr>
            <a:spLocks noGrp="1"/>
          </p:cNvSpPr>
          <p:nvPr>
            <p:ph type="title"/>
          </p:nvPr>
        </p:nvSpPr>
        <p:spPr>
          <a:xfrm>
            <a:off x="69011" y="586957"/>
            <a:ext cx="10668000" cy="476250"/>
          </a:xfrm>
        </p:spPr>
        <p:txBody>
          <a:bodyPr/>
          <a:lstStyle/>
          <a:p>
            <a:r>
              <a:rPr lang="en-US" sz="3200" b="1" dirty="0">
                <a:solidFill>
                  <a:srgbClr val="FF0000"/>
                </a:solidFill>
              </a:rPr>
              <a:t>Architecture</a:t>
            </a:r>
            <a:endParaRPr lang="en-US" sz="3200" b="1" dirty="0">
              <a:solidFill>
                <a:srgbClr val="FF0000"/>
              </a:solidFill>
            </a:endParaRPr>
          </a:p>
        </p:txBody>
      </p:sp>
      <p:pic>
        <p:nvPicPr>
          <p:cNvPr id="3" name="Picture 2"/>
          <p:cNvPicPr>
            <a:picLocks noChangeAspect="1"/>
          </p:cNvPicPr>
          <p:nvPr/>
        </p:nvPicPr>
        <p:blipFill>
          <a:blip r:embed="rId1"/>
          <a:stretch>
            <a:fillRect/>
          </a:stretch>
        </p:blipFill>
        <p:spPr>
          <a:xfrm>
            <a:off x="2117725" y="1733550"/>
            <a:ext cx="6229985" cy="4690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List of Modules :</a:t>
            </a:r>
            <a:endParaRPr lang="en-IN" b="1" dirty="0">
              <a:solidFill>
                <a:srgbClr val="FF0000"/>
              </a:solidFill>
            </a:endParaRPr>
          </a:p>
        </p:txBody>
      </p:sp>
      <p:sp>
        <p:nvSpPr>
          <p:cNvPr id="3" name="Content Placeholder 2"/>
          <p:cNvSpPr>
            <a:spLocks noGrp="1"/>
          </p:cNvSpPr>
          <p:nvPr>
            <p:ph idx="1"/>
          </p:nvPr>
        </p:nvSpPr>
        <p:spPr/>
        <p:txBody>
          <a:bodyPr/>
          <a:lstStyle/>
          <a:p>
            <a:r>
              <a:rPr lang="en-US" sz="2400" dirty="0"/>
              <a:t>User Authentication Module</a:t>
            </a:r>
            <a:endParaRPr lang="en-US" sz="2400" dirty="0"/>
          </a:p>
          <a:p>
            <a:r>
              <a:rPr lang="en-US" sz="2400" dirty="0"/>
              <a:t>Workout Library Module</a:t>
            </a:r>
            <a:endParaRPr lang="en-US" sz="2400" dirty="0"/>
          </a:p>
          <a:p>
            <a:r>
              <a:rPr lang="en-US" sz="2400" dirty="0"/>
              <a:t>Custom Workout Plan Module</a:t>
            </a:r>
            <a:endParaRPr lang="en-US" sz="2400" dirty="0"/>
          </a:p>
          <a:p>
            <a:r>
              <a:rPr lang="en-US" sz="2400" dirty="0"/>
              <a:t>Exercise Logging Module.</a:t>
            </a:r>
            <a:endParaRPr lang="en-US" sz="2400"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Modules :</a:t>
            </a:r>
            <a:endParaRPr lang="en-IN" b="1" dirty="0">
              <a:solidFill>
                <a:srgbClr val="FF0000"/>
              </a:solidFill>
            </a:endParaRPr>
          </a:p>
        </p:txBody>
      </p:sp>
      <p:sp>
        <p:nvSpPr>
          <p:cNvPr id="3" name="Content Placeholder 2"/>
          <p:cNvSpPr>
            <a:spLocks noGrp="1"/>
          </p:cNvSpPr>
          <p:nvPr>
            <p:ph idx="1"/>
          </p:nvPr>
        </p:nvSpPr>
        <p:spPr>
          <a:xfrm>
            <a:off x="755651" y="1761226"/>
            <a:ext cx="10668000" cy="4267200"/>
          </a:xfrm>
        </p:spPr>
        <p:txBody>
          <a:bodyPr/>
          <a:lstStyle/>
          <a:p>
            <a:r>
              <a:rPr lang="en-US" sz="1800" b="1" dirty="0"/>
              <a:t>User Authentication Module</a:t>
            </a:r>
            <a:endParaRPr lang="en-US" sz="1800" b="1" dirty="0"/>
          </a:p>
          <a:p>
            <a:pPr>
              <a:buFont typeface="Arial" panose="020B0604020202020204" pitchFamily="34" charset="0"/>
              <a:buChar char="•"/>
            </a:pPr>
            <a:r>
              <a:rPr lang="en-US" sz="1800" dirty="0"/>
              <a:t>Handles user registration, login, password reset, and profile management.</a:t>
            </a:r>
            <a:endParaRPr lang="en-US" sz="1800" dirty="0"/>
          </a:p>
          <a:p>
            <a:r>
              <a:rPr lang="en-US" sz="1800" b="1" dirty="0"/>
              <a:t>Workout Library Module</a:t>
            </a:r>
            <a:endParaRPr lang="en-US" sz="1800" b="1" dirty="0"/>
          </a:p>
          <a:p>
            <a:pPr>
              <a:buFont typeface="Arial" panose="020B0604020202020204" pitchFamily="34" charset="0"/>
              <a:buChar char="•"/>
            </a:pPr>
            <a:r>
              <a:rPr lang="en-US" sz="1800" dirty="0"/>
              <a:t>Provides a library of workouts categorized by muscle group, exercise type, or difficulty level.</a:t>
            </a:r>
            <a:endParaRPr lang="en-US" sz="1800" dirty="0"/>
          </a:p>
          <a:p>
            <a:pPr>
              <a:buFont typeface="Arial" panose="020B0604020202020204" pitchFamily="34" charset="0"/>
              <a:buChar char="•"/>
            </a:pPr>
            <a:r>
              <a:rPr lang="en-US" sz="1800" dirty="0"/>
              <a:t>Allows users to browse and select workouts based on their preferences.</a:t>
            </a:r>
            <a:endParaRPr lang="en-US" sz="1800" dirty="0"/>
          </a:p>
          <a:p>
            <a:r>
              <a:rPr lang="en-US" sz="1800" b="1" dirty="0"/>
              <a:t>Custom Workout Plan Module</a:t>
            </a:r>
            <a:endParaRPr lang="en-US" sz="1800" b="1" dirty="0"/>
          </a:p>
          <a:p>
            <a:pPr>
              <a:buFont typeface="Arial" panose="020B0604020202020204" pitchFamily="34" charset="0"/>
              <a:buChar char="•"/>
            </a:pPr>
            <a:r>
              <a:rPr lang="en-US" sz="1800" dirty="0"/>
              <a:t>Enables users to create personalized workout plans based on their fitness goals and schedules.</a:t>
            </a:r>
            <a:endParaRPr lang="en-US" sz="1800" dirty="0"/>
          </a:p>
          <a:p>
            <a:pPr>
              <a:buFont typeface="Arial" panose="020B0604020202020204" pitchFamily="34" charset="0"/>
              <a:buChar char="•"/>
            </a:pPr>
            <a:r>
              <a:rPr lang="en-US" sz="1800" dirty="0"/>
              <a:t>Offers options for adding exercises, adjusting difficulty, and scheduling.</a:t>
            </a:r>
            <a:endParaRPr lang="en-US" sz="1800" dirty="0"/>
          </a:p>
          <a:p>
            <a:r>
              <a:rPr lang="en-US" sz="1800" b="1" dirty="0"/>
              <a:t>Exercise Logging Module</a:t>
            </a:r>
            <a:endParaRPr lang="en-US" sz="1800" b="1" dirty="0"/>
          </a:p>
          <a:p>
            <a:pPr>
              <a:buFont typeface="Arial" panose="020B0604020202020204" pitchFamily="34" charset="0"/>
              <a:buChar char="•"/>
            </a:pPr>
            <a:r>
              <a:rPr lang="en-US" sz="1800" dirty="0"/>
              <a:t>Allows users to log completed exercises, including reps, sets, and duration.</a:t>
            </a:r>
            <a:endParaRPr lang="en-US" sz="1800" dirty="0"/>
          </a:p>
          <a:p>
            <a:pPr>
              <a:buFont typeface="Arial" panose="020B0604020202020204" pitchFamily="34" charset="0"/>
              <a:buChar char="•"/>
            </a:pPr>
            <a:r>
              <a:rPr lang="en-US" sz="1800" dirty="0"/>
              <a:t>Offers functionality for quick logging to streamline the process.</a:t>
            </a:r>
            <a:endParaRPr lang="en-US" sz="1800"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7363</Words>
  <Application>WPS Presentation</Application>
  <PresentationFormat>Widescreen</PresentationFormat>
  <Paragraphs>245</Paragraphs>
  <Slides>26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Verdana</vt:lpstr>
      <vt:lpstr>Times New Roman</vt:lpstr>
      <vt:lpstr>Verdana</vt:lpstr>
      <vt:lpstr>Microsoft YaHei</vt:lpstr>
      <vt:lpstr>Arial Unicode MS</vt:lpstr>
      <vt:lpstr>Calibri</vt:lpstr>
      <vt:lpstr>Profile</vt:lpstr>
      <vt:lpstr>PowerPoint 演示文稿</vt:lpstr>
      <vt:lpstr>Introduction</vt:lpstr>
      <vt:lpstr>Existing Systems</vt:lpstr>
      <vt:lpstr>Advantages and Disadvantages of Existing System</vt:lpstr>
      <vt:lpstr> Proposed System </vt:lpstr>
      <vt:lpstr>Advantages and Disadvantages of Proposed System</vt:lpstr>
      <vt:lpstr>Architecture</vt:lpstr>
      <vt:lpstr>Modules :</vt:lpstr>
      <vt:lpstr>Modules :</vt:lpstr>
      <vt:lpstr>Functionality Testing :</vt:lpstr>
      <vt:lpstr> Functionality Testing:</vt:lpstr>
      <vt:lpstr> Functionality Testing:</vt:lpstr>
      <vt:lpstr>Functionality Testing :</vt:lpstr>
      <vt:lpstr>Functionality Testing:</vt:lpstr>
      <vt:lpstr>Login Page:</vt:lpstr>
      <vt:lpstr>Workout Homepage:</vt:lpstr>
      <vt:lpstr>Output:</vt:lpstr>
      <vt:lpstr>PowerPoint 演示文稿</vt:lpstr>
      <vt:lpstr>Workout Plan Page:</vt:lpstr>
      <vt:lpstr>Data Flow Diagram </vt:lpstr>
      <vt:lpstr>Object Oriented Design</vt:lpstr>
      <vt:lpstr>PowerPoint 演示文稿</vt:lpstr>
      <vt:lpstr>UML Diagram</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SUKISH M 221801053</cp:lastModifiedBy>
  <cp:revision>49</cp:revision>
  <dcterms:created xsi:type="dcterms:W3CDTF">2023-08-03T04:32:00Z</dcterms:created>
  <dcterms:modified xsi:type="dcterms:W3CDTF">2024-11-09T05:51:12Z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D1CBB577FC64426F94F7D21716B5B171_13</vt:lpwstr>
  </property>
  <property fmtid="{D5CDD505-2E9C-101B-9397-08002B2CF9AE}" pid="3" name="KSOProductBuildVer">
    <vt:lpwstr>1033-12.2.0.18607</vt:lpwstr>
  </property>
</Properties>
</file>