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ACEAD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ACEAD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ACEAD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1999" cy="1441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09339" y="1017269"/>
            <a:ext cx="3973321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ACEAD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2504973"/>
            <a:ext cx="7370445" cy="3547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wtarfahmy/Jee_Web_Ap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75403"/>
            <a:ext cx="12191999" cy="2482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0685" y="2703702"/>
            <a:ext cx="8851900" cy="888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4720"/>
              </a:lnSpc>
              <a:spcBef>
                <a:spcPts val="95"/>
              </a:spcBef>
            </a:pPr>
            <a:r>
              <a:rPr spc="-20" dirty="0">
                <a:solidFill>
                  <a:srgbClr val="00AFEF"/>
                </a:solidFill>
              </a:rPr>
              <a:t>COMPTE </a:t>
            </a:r>
            <a:r>
              <a:rPr spc="-240" dirty="0">
                <a:solidFill>
                  <a:srgbClr val="00AFEF"/>
                </a:solidFill>
              </a:rPr>
              <a:t>RENDU </a:t>
            </a:r>
            <a:r>
              <a:rPr spc="-204" dirty="0">
                <a:solidFill>
                  <a:srgbClr val="00AFEF"/>
                </a:solidFill>
              </a:rPr>
              <a:t>WEB-APPLICATION</a:t>
            </a:r>
            <a:r>
              <a:rPr spc="-660" dirty="0">
                <a:solidFill>
                  <a:srgbClr val="00AFEF"/>
                </a:solidFill>
              </a:rPr>
              <a:t> </a:t>
            </a:r>
            <a:r>
              <a:rPr spc="-715" dirty="0">
                <a:solidFill>
                  <a:srgbClr val="00AFEF"/>
                </a:solidFill>
              </a:rPr>
              <a:t>:</a:t>
            </a:r>
          </a:p>
          <a:p>
            <a:pPr algn="ctr">
              <a:lnSpc>
                <a:spcPts val="2080"/>
              </a:lnSpc>
            </a:pPr>
            <a:r>
              <a:rPr sz="1800" spc="-155" dirty="0">
                <a:solidFill>
                  <a:srgbClr val="82DFCD"/>
                </a:solidFill>
              </a:rPr>
              <a:t>SERVLET,JSP,SPRING </a:t>
            </a:r>
            <a:r>
              <a:rPr sz="1800" spc="-50" dirty="0">
                <a:solidFill>
                  <a:srgbClr val="82DFCD"/>
                </a:solidFill>
              </a:rPr>
              <a:t>MVC,SPRING</a:t>
            </a:r>
            <a:r>
              <a:rPr sz="1800" spc="-75" dirty="0">
                <a:solidFill>
                  <a:srgbClr val="82DFCD"/>
                </a:solidFill>
              </a:rPr>
              <a:t> DATA,THYMELEAF,ANGULAR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7567930" y="5372506"/>
            <a:ext cx="4578985" cy="7416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900" b="1" u="heavy" spc="-5" dirty="0">
                <a:uFill>
                  <a:solidFill>
                    <a:srgbClr val="000000"/>
                  </a:solidFill>
                </a:uFill>
                <a:latin typeface="TeX Gyre Adventor"/>
                <a:cs typeface="TeX Gyre Adventor"/>
              </a:rPr>
              <a:t>RÉALISÉ </a:t>
            </a:r>
            <a:r>
              <a:rPr sz="1900" b="1" u="heavy" spc="-10" dirty="0">
                <a:uFill>
                  <a:solidFill>
                    <a:srgbClr val="000000"/>
                  </a:solidFill>
                </a:uFill>
                <a:latin typeface="TeX Gyre Adventor"/>
                <a:cs typeface="TeX Gyre Adventor"/>
              </a:rPr>
              <a:t>PAR </a:t>
            </a:r>
            <a:r>
              <a:rPr sz="1900" b="1" u="heavy" spc="-5" dirty="0">
                <a:uFill>
                  <a:solidFill>
                    <a:srgbClr val="000000"/>
                  </a:solidFill>
                </a:uFill>
                <a:latin typeface="TeX Gyre Adventor"/>
                <a:cs typeface="TeX Gyre Adventor"/>
              </a:rPr>
              <a:t>: </a:t>
            </a:r>
            <a:r>
              <a:rPr sz="1900" spc="-25" dirty="0">
                <a:solidFill>
                  <a:srgbClr val="FFFFFF"/>
                </a:solidFill>
                <a:latin typeface="Verdana"/>
                <a:cs typeface="Verdana"/>
              </a:rPr>
              <a:t>FAHMY</a:t>
            </a:r>
            <a:r>
              <a:rPr sz="19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105" dirty="0">
                <a:solidFill>
                  <a:srgbClr val="FFFFFF"/>
                </a:solidFill>
                <a:latin typeface="Verdana"/>
                <a:cs typeface="Verdana"/>
              </a:rPr>
              <a:t>KAWTAR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900" b="1" u="heavy" spc="-5" dirty="0">
                <a:uFill>
                  <a:solidFill>
                    <a:srgbClr val="000000"/>
                  </a:solidFill>
                </a:uFill>
                <a:latin typeface="TeX Gyre Adventor"/>
                <a:cs typeface="TeX Gyre Adventor"/>
              </a:rPr>
              <a:t>ENCADRÉ </a:t>
            </a:r>
            <a:r>
              <a:rPr sz="1900" b="1" u="heavy" spc="-10" dirty="0">
                <a:uFill>
                  <a:solidFill>
                    <a:srgbClr val="000000"/>
                  </a:solidFill>
                </a:uFill>
                <a:latin typeface="TeX Gyre Adventor"/>
                <a:cs typeface="TeX Gyre Adventor"/>
              </a:rPr>
              <a:t>PAR </a:t>
            </a:r>
            <a:r>
              <a:rPr sz="1900" b="1" u="heavy" spc="-50" dirty="0">
                <a:uFill>
                  <a:solidFill>
                    <a:srgbClr val="000000"/>
                  </a:solidFill>
                </a:uFill>
                <a:latin typeface="TeX Gyre Adventor"/>
                <a:cs typeface="TeX Gyre Adventor"/>
              </a:rPr>
              <a:t>:</a:t>
            </a:r>
            <a:r>
              <a:rPr sz="1900" spc="-50" dirty="0">
                <a:solidFill>
                  <a:srgbClr val="FFFFFF"/>
                </a:solidFill>
                <a:latin typeface="Verdana"/>
                <a:cs typeface="Verdana"/>
              </a:rPr>
              <a:t>MR. </a:t>
            </a:r>
            <a:r>
              <a:rPr sz="1900" spc="-190" dirty="0">
                <a:solidFill>
                  <a:srgbClr val="FFFFFF"/>
                </a:solidFill>
                <a:latin typeface="Verdana"/>
                <a:cs typeface="Verdana"/>
              </a:rPr>
              <a:t>YOUSSFI</a:t>
            </a:r>
            <a:r>
              <a:rPr sz="19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15" dirty="0">
                <a:solidFill>
                  <a:srgbClr val="FFFFFF"/>
                </a:solidFill>
                <a:latin typeface="Verdana"/>
                <a:cs typeface="Verdana"/>
              </a:rPr>
              <a:t>MOHAMED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162811" cy="844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4626" y="848360"/>
            <a:ext cx="5219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5" dirty="0">
                <a:solidFill>
                  <a:srgbClr val="E9BE35"/>
                </a:solidFill>
              </a:rPr>
              <a:t>CAPTURES </a:t>
            </a:r>
            <a:r>
              <a:rPr spc="15" dirty="0">
                <a:solidFill>
                  <a:srgbClr val="E9BE35"/>
                </a:solidFill>
              </a:rPr>
              <a:t>D’ÉCRAN</a:t>
            </a:r>
            <a:r>
              <a:rPr spc="-395" dirty="0">
                <a:solidFill>
                  <a:srgbClr val="E9BE35"/>
                </a:solidFill>
              </a:rPr>
              <a:t> </a:t>
            </a:r>
            <a:r>
              <a:rPr spc="-715" dirty="0">
                <a:solidFill>
                  <a:srgbClr val="E9BE35"/>
                </a:solidFill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3455" y="6241186"/>
            <a:ext cx="2427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solidFill>
                  <a:srgbClr val="00AFEF"/>
                </a:solidFill>
                <a:latin typeface="Verdana"/>
                <a:cs typeface="Verdana"/>
              </a:rPr>
              <a:t>Page </a:t>
            </a:r>
            <a:r>
              <a:rPr sz="1800" spc="-320" dirty="0">
                <a:solidFill>
                  <a:srgbClr val="00AFEF"/>
                </a:solidFill>
                <a:latin typeface="Verdana"/>
                <a:cs typeface="Verdana"/>
              </a:rPr>
              <a:t>: </a:t>
            </a:r>
            <a:r>
              <a:rPr sz="1800" spc="110" dirty="0">
                <a:solidFill>
                  <a:srgbClr val="00AFEF"/>
                </a:solidFill>
                <a:latin typeface="Verdana"/>
                <a:cs typeface="Verdana"/>
              </a:rPr>
              <a:t>Add</a:t>
            </a:r>
            <a:r>
              <a:rPr sz="1800" spc="-225" dirty="0">
                <a:solidFill>
                  <a:srgbClr val="00AFE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00AFEF"/>
                </a:solidFill>
                <a:latin typeface="Verdana"/>
                <a:cs typeface="Verdana"/>
              </a:rPr>
              <a:t>Customer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94688" y="1927860"/>
            <a:ext cx="8706612" cy="402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4626" y="848360"/>
            <a:ext cx="5219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5" dirty="0">
                <a:solidFill>
                  <a:srgbClr val="E9BE35"/>
                </a:solidFill>
              </a:rPr>
              <a:t>CAPTURES </a:t>
            </a:r>
            <a:r>
              <a:rPr spc="15" dirty="0">
                <a:solidFill>
                  <a:srgbClr val="E9BE35"/>
                </a:solidFill>
              </a:rPr>
              <a:t>D’ÉCRAN</a:t>
            </a:r>
            <a:r>
              <a:rPr spc="-395" dirty="0">
                <a:solidFill>
                  <a:srgbClr val="E9BE35"/>
                </a:solidFill>
              </a:rPr>
              <a:t> </a:t>
            </a:r>
            <a:r>
              <a:rPr spc="-715" dirty="0">
                <a:solidFill>
                  <a:srgbClr val="E9BE35"/>
                </a:solidFill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3455" y="6241186"/>
            <a:ext cx="2685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solidFill>
                  <a:srgbClr val="00AFEF"/>
                </a:solidFill>
                <a:latin typeface="Verdana"/>
                <a:cs typeface="Verdana"/>
              </a:rPr>
              <a:t>Page </a:t>
            </a:r>
            <a:r>
              <a:rPr sz="1800" spc="-320" dirty="0">
                <a:solidFill>
                  <a:srgbClr val="00AFEF"/>
                </a:solidFill>
                <a:latin typeface="Verdana"/>
                <a:cs typeface="Verdana"/>
              </a:rPr>
              <a:t>: </a:t>
            </a:r>
            <a:r>
              <a:rPr sz="1800" spc="-5" dirty="0">
                <a:solidFill>
                  <a:srgbClr val="00AFEF"/>
                </a:solidFill>
                <a:latin typeface="Verdana"/>
                <a:cs typeface="Verdana"/>
              </a:rPr>
              <a:t>Delete</a:t>
            </a:r>
            <a:r>
              <a:rPr sz="1800" spc="-180" dirty="0">
                <a:solidFill>
                  <a:srgbClr val="00AFE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00AFEF"/>
                </a:solidFill>
                <a:latin typeface="Verdana"/>
                <a:cs typeface="Verdana"/>
              </a:rPr>
              <a:t>Customer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37132" y="1944623"/>
            <a:ext cx="9317736" cy="4024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4626" y="848360"/>
            <a:ext cx="5219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5" dirty="0">
                <a:solidFill>
                  <a:srgbClr val="E9BE35"/>
                </a:solidFill>
              </a:rPr>
              <a:t>CAPTURES </a:t>
            </a:r>
            <a:r>
              <a:rPr spc="15" dirty="0">
                <a:solidFill>
                  <a:srgbClr val="E9BE35"/>
                </a:solidFill>
              </a:rPr>
              <a:t>D’ÉCRAN</a:t>
            </a:r>
            <a:r>
              <a:rPr spc="-395" dirty="0">
                <a:solidFill>
                  <a:srgbClr val="E9BE35"/>
                </a:solidFill>
              </a:rPr>
              <a:t> </a:t>
            </a:r>
            <a:r>
              <a:rPr spc="-715" dirty="0">
                <a:solidFill>
                  <a:srgbClr val="E9BE35"/>
                </a:solidFill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3455" y="6241186"/>
            <a:ext cx="3072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solidFill>
                  <a:srgbClr val="00AFEF"/>
                </a:solidFill>
                <a:latin typeface="Verdana"/>
                <a:cs typeface="Verdana"/>
              </a:rPr>
              <a:t>Page </a:t>
            </a:r>
            <a:r>
              <a:rPr sz="1800" spc="-320" dirty="0">
                <a:solidFill>
                  <a:srgbClr val="00AFEF"/>
                </a:solidFill>
                <a:latin typeface="Verdana"/>
                <a:cs typeface="Verdana"/>
              </a:rPr>
              <a:t>: </a:t>
            </a:r>
            <a:r>
              <a:rPr sz="1800" spc="65" dirty="0">
                <a:solidFill>
                  <a:srgbClr val="00AFEF"/>
                </a:solidFill>
                <a:latin typeface="Verdana"/>
                <a:cs typeface="Verdana"/>
              </a:rPr>
              <a:t>Account</a:t>
            </a:r>
            <a:r>
              <a:rPr sz="1800" spc="-220" dirty="0">
                <a:solidFill>
                  <a:srgbClr val="00AFE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AFEF"/>
                </a:solidFill>
                <a:latin typeface="Verdana"/>
                <a:cs typeface="Verdana"/>
              </a:rPr>
              <a:t>Operations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0700" y="1746504"/>
            <a:ext cx="9005316" cy="4195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2138" y="1061161"/>
            <a:ext cx="3890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80" dirty="0">
                <a:solidFill>
                  <a:srgbClr val="EB827D"/>
                </a:solidFill>
              </a:rPr>
              <a:t>INTRODUCTION: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139823"/>
            <a:ext cx="103822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40" dirty="0">
                <a:solidFill>
                  <a:srgbClr val="FFFFFF"/>
                </a:solidFill>
                <a:latin typeface="Verdana"/>
                <a:cs typeface="Verdana"/>
              </a:rPr>
              <a:t>Cette</a:t>
            </a:r>
            <a:r>
              <a:rPr sz="19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25" dirty="0">
                <a:solidFill>
                  <a:srgbClr val="FFFFFF"/>
                </a:solidFill>
                <a:latin typeface="Verdana"/>
                <a:cs typeface="Verdana"/>
              </a:rPr>
              <a:t>application</a:t>
            </a:r>
            <a:r>
              <a:rPr sz="19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50" dirty="0">
                <a:solidFill>
                  <a:srgbClr val="FFFFFF"/>
                </a:solidFill>
                <a:latin typeface="Verdana"/>
                <a:cs typeface="Verdana"/>
              </a:rPr>
              <a:t>montre</a:t>
            </a:r>
            <a:r>
              <a:rPr sz="19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15" dirty="0">
                <a:solidFill>
                  <a:srgbClr val="FFFFFF"/>
                </a:solidFill>
                <a:latin typeface="Verdana"/>
                <a:cs typeface="Verdana"/>
              </a:rPr>
              <a:t>comment</a:t>
            </a:r>
            <a:r>
              <a:rPr sz="19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Verdana"/>
                <a:cs typeface="Verdana"/>
              </a:rPr>
              <a:t>créer</a:t>
            </a:r>
            <a:r>
              <a:rPr sz="19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une</a:t>
            </a:r>
            <a:r>
              <a:rPr sz="19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25" dirty="0">
                <a:solidFill>
                  <a:srgbClr val="FFFFFF"/>
                </a:solidFill>
                <a:latin typeface="Verdana"/>
                <a:cs typeface="Verdana"/>
              </a:rPr>
              <a:t>application</a:t>
            </a:r>
            <a:r>
              <a:rPr sz="19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45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19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110" dirty="0">
                <a:solidFill>
                  <a:srgbClr val="FFFFFF"/>
                </a:solidFill>
                <a:latin typeface="Verdana"/>
                <a:cs typeface="Verdana"/>
              </a:rPr>
              <a:t>JEE</a:t>
            </a:r>
            <a:r>
              <a:rPr sz="19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35" dirty="0">
                <a:solidFill>
                  <a:srgbClr val="FFFFFF"/>
                </a:solidFill>
                <a:latin typeface="Verdana"/>
                <a:cs typeface="Verdana"/>
              </a:rPr>
              <a:t>basée</a:t>
            </a:r>
            <a:r>
              <a:rPr sz="19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185" dirty="0">
                <a:solidFill>
                  <a:srgbClr val="FFFFFF"/>
                </a:solidFill>
                <a:latin typeface="Verdana"/>
                <a:cs typeface="Verdana"/>
              </a:rPr>
              <a:t>sur</a:t>
            </a:r>
            <a:r>
              <a:rPr sz="19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une</a:t>
            </a:r>
            <a:r>
              <a:rPr sz="19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Verdana"/>
                <a:cs typeface="Verdana"/>
              </a:rPr>
              <a:t>partie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2342514"/>
            <a:ext cx="1047051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73190" algn="l"/>
              </a:tabLst>
            </a:pPr>
            <a:r>
              <a:rPr sz="1900" spc="20" dirty="0">
                <a:solidFill>
                  <a:srgbClr val="FFFFFF"/>
                </a:solidFill>
                <a:latin typeface="Verdana"/>
                <a:cs typeface="Verdana"/>
              </a:rPr>
              <a:t>Backend </a:t>
            </a:r>
            <a:r>
              <a:rPr sz="1900" spc="55" dirty="0">
                <a:solidFill>
                  <a:srgbClr val="FFFFFF"/>
                </a:solidFill>
                <a:latin typeface="Verdana"/>
                <a:cs typeface="Verdana"/>
              </a:rPr>
              <a:t>développée</a:t>
            </a:r>
            <a:r>
              <a:rPr sz="1900" spc="-48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25" dirty="0">
                <a:solidFill>
                  <a:srgbClr val="FFFFFF"/>
                </a:solidFill>
                <a:latin typeface="Verdana"/>
                <a:cs typeface="Verdana"/>
              </a:rPr>
              <a:t>en </a:t>
            </a:r>
            <a:r>
              <a:rPr sz="1900" spc="-95" dirty="0">
                <a:solidFill>
                  <a:srgbClr val="FFFFFF"/>
                </a:solidFill>
                <a:latin typeface="Verdana"/>
                <a:cs typeface="Verdana"/>
              </a:rPr>
              <a:t>utilisant </a:t>
            </a:r>
            <a:r>
              <a:rPr sz="1900" spc="-100" dirty="0">
                <a:solidFill>
                  <a:srgbClr val="FFFFFF"/>
                </a:solidFill>
                <a:latin typeface="Verdana"/>
                <a:cs typeface="Verdana"/>
              </a:rPr>
              <a:t>Spring </a:t>
            </a:r>
            <a:r>
              <a:rPr sz="1900" spc="-65" dirty="0">
                <a:solidFill>
                  <a:srgbClr val="FFFFFF"/>
                </a:solidFill>
                <a:latin typeface="Verdana"/>
                <a:cs typeface="Verdana"/>
              </a:rPr>
              <a:t>Framework</a:t>
            </a:r>
            <a:r>
              <a:rPr sz="19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Verdana"/>
                <a:cs typeface="Verdana"/>
              </a:rPr>
              <a:t>et	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la </a:t>
            </a:r>
            <a:r>
              <a:rPr sz="1900" spc="-20" dirty="0">
                <a:solidFill>
                  <a:srgbClr val="FFFFFF"/>
                </a:solidFill>
                <a:latin typeface="Verdana"/>
                <a:cs typeface="Verdana"/>
              </a:rPr>
              <a:t>partie </a:t>
            </a:r>
            <a:r>
              <a:rPr sz="1900" spc="-40" dirty="0">
                <a:solidFill>
                  <a:srgbClr val="FFFFFF"/>
                </a:solidFill>
                <a:latin typeface="Verdana"/>
                <a:cs typeface="Verdana"/>
              </a:rPr>
              <a:t>Frontend </a:t>
            </a:r>
            <a:r>
              <a:rPr sz="1900" spc="55" dirty="0">
                <a:solidFill>
                  <a:srgbClr val="FFFFFF"/>
                </a:solidFill>
                <a:latin typeface="Verdana"/>
                <a:cs typeface="Verdana"/>
              </a:rPr>
              <a:t>développée</a:t>
            </a:r>
            <a:r>
              <a:rPr sz="1900" spc="-4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25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pc="-95" dirty="0"/>
              <a:t>utilisant</a:t>
            </a:r>
            <a:r>
              <a:rPr spc="-160" dirty="0"/>
              <a:t> </a:t>
            </a:r>
            <a:r>
              <a:rPr spc="-30" dirty="0"/>
              <a:t>le</a:t>
            </a:r>
            <a:r>
              <a:rPr spc="-135" dirty="0"/>
              <a:t> </a:t>
            </a:r>
            <a:r>
              <a:rPr spc="-65" dirty="0"/>
              <a:t>Framework</a:t>
            </a:r>
            <a:r>
              <a:rPr spc="-100" dirty="0"/>
              <a:t> </a:t>
            </a:r>
            <a:r>
              <a:rPr spc="-25" dirty="0"/>
              <a:t>Angular</a:t>
            </a:r>
            <a:r>
              <a:rPr spc="-120" dirty="0"/>
              <a:t> </a:t>
            </a:r>
            <a:r>
              <a:rPr spc="-165" dirty="0"/>
              <a:t>4.</a:t>
            </a:r>
            <a:r>
              <a:rPr spc="-145" dirty="0"/>
              <a:t> </a:t>
            </a:r>
            <a:r>
              <a:rPr spc="-100" dirty="0"/>
              <a:t>Elle</a:t>
            </a:r>
            <a:r>
              <a:rPr spc="-135" dirty="0"/>
              <a:t> </a:t>
            </a:r>
            <a:r>
              <a:rPr spc="-10" dirty="0"/>
              <a:t>inclue</a:t>
            </a:r>
            <a:r>
              <a:rPr spc="-145" dirty="0"/>
              <a:t> </a:t>
            </a:r>
            <a:r>
              <a:rPr spc="-105" dirty="0"/>
              <a:t>les</a:t>
            </a:r>
            <a:r>
              <a:rPr spc="-125" dirty="0"/>
              <a:t> </a:t>
            </a:r>
            <a:r>
              <a:rPr spc="-20" dirty="0"/>
              <a:t>partie</a:t>
            </a:r>
            <a:r>
              <a:rPr spc="-155" dirty="0"/>
              <a:t> </a:t>
            </a:r>
            <a:r>
              <a:rPr spc="-80" dirty="0"/>
              <a:t>suivantes</a:t>
            </a:r>
            <a:r>
              <a:rPr spc="-150" dirty="0"/>
              <a:t> </a:t>
            </a:r>
            <a:r>
              <a:rPr spc="-340" dirty="0"/>
              <a:t>:</a:t>
            </a:r>
          </a:p>
          <a:p>
            <a:pPr marL="241300" indent="-228600">
              <a:lnSpc>
                <a:spcPts val="2225"/>
              </a:lnSpc>
              <a:spcBef>
                <a:spcPts val="31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15" dirty="0"/>
              <a:t>Backend</a:t>
            </a:r>
          </a:p>
          <a:p>
            <a:pPr marL="698500" lvl="1" indent="-229235">
              <a:lnSpc>
                <a:spcPts val="1930"/>
              </a:lnSpc>
              <a:buFont typeface="Courier New"/>
              <a:buChar char="o"/>
              <a:tabLst>
                <a:tab pos="699135" algn="l"/>
              </a:tabLst>
            </a:pPr>
            <a:r>
              <a:rPr sz="1700" spc="-85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17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30" dirty="0">
                <a:solidFill>
                  <a:srgbClr val="FFFFFF"/>
                </a:solidFill>
                <a:latin typeface="Verdana"/>
                <a:cs typeface="Verdana"/>
              </a:rPr>
              <a:t>Boot</a:t>
            </a:r>
            <a:endParaRPr sz="1700">
              <a:latin typeface="Verdana"/>
              <a:cs typeface="Verdana"/>
            </a:endParaRPr>
          </a:p>
          <a:p>
            <a:pPr marL="698500" lvl="1" indent="-229235">
              <a:lnSpc>
                <a:spcPts val="1930"/>
              </a:lnSpc>
              <a:buFont typeface="Courier New"/>
              <a:buChar char="o"/>
              <a:tabLst>
                <a:tab pos="699135" algn="l"/>
              </a:tabLst>
            </a:pPr>
            <a:r>
              <a:rPr sz="1700" spc="-85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17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75" dirty="0">
                <a:solidFill>
                  <a:srgbClr val="FFFFFF"/>
                </a:solidFill>
                <a:latin typeface="Verdana"/>
                <a:cs typeface="Verdana"/>
              </a:rPr>
              <a:t>Security</a:t>
            </a:r>
            <a:endParaRPr sz="1700">
              <a:latin typeface="Verdana"/>
              <a:cs typeface="Verdana"/>
            </a:endParaRPr>
          </a:p>
          <a:p>
            <a:pPr marL="698500" lvl="1" indent="-229235">
              <a:lnSpc>
                <a:spcPts val="1925"/>
              </a:lnSpc>
              <a:buFont typeface="Courier New"/>
              <a:buChar char="o"/>
              <a:tabLst>
                <a:tab pos="699135" algn="l"/>
              </a:tabLst>
            </a:pPr>
            <a:r>
              <a:rPr sz="1700" spc="-85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17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3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1700">
              <a:latin typeface="Verdana"/>
              <a:cs typeface="Verdana"/>
            </a:endParaRPr>
          </a:p>
          <a:p>
            <a:pPr marL="698500" lvl="1" indent="-229235">
              <a:lnSpc>
                <a:spcPts val="1980"/>
              </a:lnSpc>
              <a:buFont typeface="Courier New"/>
              <a:buChar char="o"/>
              <a:tabLst>
                <a:tab pos="699135" algn="l"/>
              </a:tabLst>
            </a:pPr>
            <a:r>
              <a:rPr sz="1700" spc="-25" dirty="0">
                <a:solidFill>
                  <a:srgbClr val="FFFFFF"/>
                </a:solidFill>
                <a:latin typeface="Verdana"/>
                <a:cs typeface="Verdana"/>
              </a:rPr>
              <a:t>Hibernate</a:t>
            </a:r>
            <a:endParaRPr sz="1700">
              <a:latin typeface="Verdana"/>
              <a:cs typeface="Verdana"/>
            </a:endParaRPr>
          </a:p>
          <a:p>
            <a:pPr marL="241300" indent="-228600">
              <a:lnSpc>
                <a:spcPts val="2225"/>
              </a:lnSpc>
              <a:spcBef>
                <a:spcPts val="31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40" dirty="0"/>
              <a:t>Frontend</a:t>
            </a:r>
          </a:p>
          <a:p>
            <a:pPr marL="698500" lvl="1" indent="-229235">
              <a:lnSpc>
                <a:spcPts val="1930"/>
              </a:lnSpc>
              <a:buFont typeface="Courier New"/>
              <a:buChar char="o"/>
              <a:tabLst>
                <a:tab pos="699135" algn="l"/>
              </a:tabLst>
            </a:pPr>
            <a:r>
              <a:rPr sz="1700" spc="-40" dirty="0">
                <a:solidFill>
                  <a:srgbClr val="FFFFFF"/>
                </a:solidFill>
                <a:latin typeface="Verdana"/>
                <a:cs typeface="Verdana"/>
              </a:rPr>
              <a:t>Thymeleaf</a:t>
            </a:r>
            <a:endParaRPr sz="1700">
              <a:latin typeface="Verdana"/>
              <a:cs typeface="Verdana"/>
            </a:endParaRPr>
          </a:p>
          <a:p>
            <a:pPr marL="698500" lvl="1" indent="-229235">
              <a:lnSpc>
                <a:spcPts val="1930"/>
              </a:lnSpc>
              <a:buFont typeface="Courier New"/>
              <a:buChar char="o"/>
              <a:tabLst>
                <a:tab pos="699135" algn="l"/>
              </a:tabLst>
            </a:pPr>
            <a:r>
              <a:rPr sz="1700" spc="-50" dirty="0">
                <a:solidFill>
                  <a:srgbClr val="FFFFFF"/>
                </a:solidFill>
                <a:latin typeface="Verdana"/>
                <a:cs typeface="Verdana"/>
              </a:rPr>
              <a:t>Bootstrap</a:t>
            </a:r>
            <a:endParaRPr sz="1700">
              <a:latin typeface="Verdana"/>
              <a:cs typeface="Verdana"/>
            </a:endParaRPr>
          </a:p>
          <a:p>
            <a:pPr marL="698500" lvl="1" indent="-229235">
              <a:lnSpc>
                <a:spcPts val="1925"/>
              </a:lnSpc>
              <a:buFont typeface="Courier New"/>
              <a:buChar char="o"/>
              <a:tabLst>
                <a:tab pos="699135" algn="l"/>
              </a:tabLst>
            </a:pP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JavaScript</a:t>
            </a:r>
            <a:endParaRPr sz="1700">
              <a:latin typeface="Verdana"/>
              <a:cs typeface="Verdana"/>
            </a:endParaRPr>
          </a:p>
          <a:p>
            <a:pPr marL="698500" lvl="1" indent="-229235">
              <a:lnSpc>
                <a:spcPts val="1980"/>
              </a:lnSpc>
              <a:buFont typeface="Courier New"/>
              <a:buChar char="o"/>
              <a:tabLst>
                <a:tab pos="699135" algn="l"/>
              </a:tabLst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JQuery</a:t>
            </a:r>
            <a:endParaRPr sz="1700">
              <a:latin typeface="Verdana"/>
              <a:cs typeface="Verdana"/>
            </a:endParaRPr>
          </a:p>
          <a:p>
            <a:pPr marL="241300" indent="-228600">
              <a:lnSpc>
                <a:spcPts val="2225"/>
              </a:lnSpc>
              <a:spcBef>
                <a:spcPts val="31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35" dirty="0"/>
              <a:t>Data</a:t>
            </a:r>
            <a:r>
              <a:rPr spc="-135" dirty="0"/>
              <a:t> </a:t>
            </a:r>
            <a:r>
              <a:rPr spc="-60" dirty="0"/>
              <a:t>Base</a:t>
            </a:r>
          </a:p>
          <a:p>
            <a:pPr marL="698500" lvl="1" indent="-229235">
              <a:lnSpc>
                <a:spcPts val="1985"/>
              </a:lnSpc>
              <a:buFont typeface="Courier New"/>
              <a:buChar char="o"/>
              <a:tabLst>
                <a:tab pos="699135" algn="l"/>
              </a:tabLst>
            </a:pPr>
            <a:r>
              <a:rPr sz="1700" spc="-60" dirty="0">
                <a:solidFill>
                  <a:srgbClr val="FFFFFF"/>
                </a:solidFill>
                <a:latin typeface="Verdana"/>
                <a:cs typeface="Verdana"/>
              </a:rPr>
              <a:t>MySQL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6894" y="839469"/>
            <a:ext cx="2458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>
                <a:solidFill>
                  <a:srgbClr val="25947E"/>
                </a:solidFill>
              </a:rPr>
              <a:t>ENONCÉ</a:t>
            </a:r>
            <a:r>
              <a:rPr spc="-330" dirty="0">
                <a:solidFill>
                  <a:srgbClr val="25947E"/>
                </a:solidFill>
              </a:rPr>
              <a:t> </a:t>
            </a:r>
            <a:r>
              <a:rPr spc="-715" dirty="0">
                <a:solidFill>
                  <a:srgbClr val="25947E"/>
                </a:solidFill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99589"/>
            <a:ext cx="8112125" cy="398145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Création</a:t>
            </a:r>
            <a:r>
              <a:rPr sz="19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Verdana"/>
                <a:cs typeface="Verdana"/>
              </a:rPr>
              <a:t>des</a:t>
            </a:r>
            <a:r>
              <a:rPr sz="19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65" dirty="0">
                <a:solidFill>
                  <a:srgbClr val="FFFFFF"/>
                </a:solidFill>
                <a:latin typeface="Verdana"/>
                <a:cs typeface="Verdana"/>
              </a:rPr>
              <a:t>entités</a:t>
            </a:r>
            <a:r>
              <a:rPr sz="19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40" dirty="0">
                <a:solidFill>
                  <a:srgbClr val="FFFFFF"/>
                </a:solidFill>
                <a:latin typeface="Verdana"/>
                <a:cs typeface="Verdana"/>
              </a:rPr>
              <a:t>JPA</a:t>
            </a:r>
            <a:r>
              <a:rPr sz="19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105" dirty="0">
                <a:solidFill>
                  <a:srgbClr val="FFFFFF"/>
                </a:solidFill>
                <a:latin typeface="Verdana"/>
                <a:cs typeface="Verdana"/>
              </a:rPr>
              <a:t>avec</a:t>
            </a:r>
            <a:r>
              <a:rPr sz="19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Verdana"/>
                <a:cs typeface="Verdana"/>
              </a:rPr>
              <a:t>des</a:t>
            </a:r>
            <a:r>
              <a:rPr sz="19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70" dirty="0">
                <a:solidFill>
                  <a:srgbClr val="FFFFFF"/>
                </a:solidFill>
                <a:latin typeface="Verdana"/>
                <a:cs typeface="Verdana"/>
              </a:rPr>
              <a:t>relations</a:t>
            </a:r>
            <a:r>
              <a:rPr sz="19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Verdana"/>
                <a:cs typeface="Verdana"/>
              </a:rPr>
              <a:t>et</a:t>
            </a:r>
            <a:r>
              <a:rPr sz="19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Verdana"/>
                <a:cs typeface="Verdana"/>
              </a:rPr>
              <a:t>héritage</a:t>
            </a:r>
            <a:endParaRPr sz="19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95" dirty="0">
                <a:solidFill>
                  <a:srgbClr val="FFFFFF"/>
                </a:solidFill>
                <a:latin typeface="Verdana"/>
                <a:cs typeface="Verdana"/>
              </a:rPr>
              <a:t>Utilisation </a:t>
            </a:r>
            <a:r>
              <a:rPr sz="1900" spc="-20" dirty="0">
                <a:solidFill>
                  <a:srgbClr val="FFFFFF"/>
                </a:solidFill>
                <a:latin typeface="Verdana"/>
                <a:cs typeface="Verdana"/>
              </a:rPr>
              <a:t>des</a:t>
            </a:r>
            <a:r>
              <a:rPr sz="19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50" dirty="0">
                <a:solidFill>
                  <a:srgbClr val="FFFFFF"/>
                </a:solidFill>
                <a:latin typeface="Verdana"/>
                <a:cs typeface="Verdana"/>
              </a:rPr>
              <a:t>énumérateurs</a:t>
            </a:r>
            <a:endParaRPr sz="19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55" dirty="0">
                <a:solidFill>
                  <a:srgbClr val="FFFFFF"/>
                </a:solidFill>
                <a:latin typeface="Verdana"/>
                <a:cs typeface="Verdana"/>
              </a:rPr>
              <a:t>Interfaces </a:t>
            </a:r>
            <a:r>
              <a:rPr sz="1900" spc="40" dirty="0">
                <a:solidFill>
                  <a:srgbClr val="FFFFFF"/>
                </a:solidFill>
                <a:latin typeface="Verdana"/>
                <a:cs typeface="Verdana"/>
              </a:rPr>
              <a:t>JPA </a:t>
            </a:r>
            <a:r>
              <a:rPr sz="1900" spc="-65" dirty="0">
                <a:solidFill>
                  <a:srgbClr val="FFFFFF"/>
                </a:solidFill>
                <a:latin typeface="Verdana"/>
                <a:cs typeface="Verdana"/>
              </a:rPr>
              <a:t>Repository </a:t>
            </a:r>
            <a:r>
              <a:rPr sz="1900" spc="-10" dirty="0">
                <a:solidFill>
                  <a:srgbClr val="FFFFFF"/>
                </a:solidFill>
                <a:latin typeface="Verdana"/>
                <a:cs typeface="Verdana"/>
              </a:rPr>
              <a:t>basées</a:t>
            </a:r>
            <a:r>
              <a:rPr sz="1900" spc="-4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185" dirty="0">
                <a:solidFill>
                  <a:srgbClr val="FFFFFF"/>
                </a:solidFill>
                <a:latin typeface="Verdana"/>
                <a:cs typeface="Verdana"/>
              </a:rPr>
              <a:t>sur </a:t>
            </a:r>
            <a:r>
              <a:rPr sz="1900" spc="-95" dirty="0">
                <a:solidFill>
                  <a:srgbClr val="FFFFFF"/>
                </a:solidFill>
                <a:latin typeface="Verdana"/>
                <a:cs typeface="Verdana"/>
              </a:rPr>
              <a:t>Spring </a:t>
            </a:r>
            <a:r>
              <a:rPr sz="1900" spc="3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19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Création </a:t>
            </a:r>
            <a:r>
              <a:rPr sz="1900" spc="-20" dirty="0">
                <a:solidFill>
                  <a:srgbClr val="FFFFFF"/>
                </a:solidFill>
                <a:latin typeface="Verdana"/>
                <a:cs typeface="Verdana"/>
              </a:rPr>
              <a:t>des</a:t>
            </a:r>
            <a:r>
              <a:rPr sz="19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140" dirty="0">
                <a:solidFill>
                  <a:srgbClr val="FFFFFF"/>
                </a:solidFill>
                <a:latin typeface="Verdana"/>
                <a:cs typeface="Verdana"/>
              </a:rPr>
              <a:t>DTOs</a:t>
            </a:r>
            <a:endParaRPr sz="19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Création</a:t>
            </a:r>
            <a:r>
              <a:rPr sz="19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Verdana"/>
                <a:cs typeface="Verdana"/>
              </a:rPr>
              <a:t>des</a:t>
            </a:r>
            <a:r>
              <a:rPr sz="19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15" dirty="0">
                <a:solidFill>
                  <a:srgbClr val="FFFFFF"/>
                </a:solidFill>
                <a:latin typeface="Verdana"/>
                <a:cs typeface="Verdana"/>
              </a:rPr>
              <a:t>Mappers</a:t>
            </a:r>
            <a:r>
              <a:rPr sz="19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Verdana"/>
                <a:cs typeface="Verdana"/>
              </a:rPr>
              <a:t>entre</a:t>
            </a:r>
            <a:r>
              <a:rPr sz="19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105" dirty="0">
                <a:solidFill>
                  <a:srgbClr val="FFFFFF"/>
                </a:solidFill>
                <a:latin typeface="Verdana"/>
                <a:cs typeface="Verdana"/>
              </a:rPr>
              <a:t>Entités</a:t>
            </a:r>
            <a:r>
              <a:rPr sz="19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Verdana"/>
                <a:cs typeface="Verdana"/>
              </a:rPr>
              <a:t>et</a:t>
            </a:r>
            <a:r>
              <a:rPr sz="19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135" dirty="0">
                <a:solidFill>
                  <a:srgbClr val="FFFFFF"/>
                </a:solidFill>
                <a:latin typeface="Verdana"/>
                <a:cs typeface="Verdana"/>
              </a:rPr>
              <a:t>DTOs</a:t>
            </a:r>
            <a:endParaRPr sz="19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Création </a:t>
            </a:r>
            <a:r>
              <a:rPr sz="1900" spc="-20" dirty="0">
                <a:solidFill>
                  <a:srgbClr val="FFFFFF"/>
                </a:solidFill>
                <a:latin typeface="Verdana"/>
                <a:cs typeface="Verdana"/>
              </a:rPr>
              <a:t>des </a:t>
            </a:r>
            <a:r>
              <a:rPr sz="1900" spc="-15" dirty="0">
                <a:solidFill>
                  <a:srgbClr val="FFFFFF"/>
                </a:solidFill>
                <a:latin typeface="Verdana"/>
                <a:cs typeface="Verdana"/>
              </a:rPr>
              <a:t>exceptions</a:t>
            </a:r>
            <a:r>
              <a:rPr sz="19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90" dirty="0">
                <a:solidFill>
                  <a:srgbClr val="FFFFFF"/>
                </a:solidFill>
                <a:latin typeface="Verdana"/>
                <a:cs typeface="Verdana"/>
              </a:rPr>
              <a:t>métiers</a:t>
            </a:r>
            <a:endParaRPr sz="19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Création</a:t>
            </a:r>
            <a:r>
              <a:rPr sz="19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10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9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90" dirty="0">
                <a:solidFill>
                  <a:srgbClr val="FFFFFF"/>
                </a:solidFill>
                <a:latin typeface="Verdana"/>
                <a:cs typeface="Verdana"/>
              </a:rPr>
              <a:t>couche</a:t>
            </a:r>
            <a:r>
              <a:rPr sz="19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r>
              <a:rPr sz="19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34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9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Verdana"/>
                <a:cs typeface="Verdana"/>
              </a:rPr>
              <a:t>interface</a:t>
            </a:r>
            <a:r>
              <a:rPr sz="19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Verdana"/>
                <a:cs typeface="Verdana"/>
              </a:rPr>
              <a:t>et</a:t>
            </a:r>
            <a:r>
              <a:rPr sz="19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Verdana"/>
                <a:cs typeface="Verdana"/>
              </a:rPr>
              <a:t>implémentation</a:t>
            </a:r>
            <a:endParaRPr sz="19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Création </a:t>
            </a:r>
            <a:r>
              <a:rPr sz="1900" spc="-20" dirty="0">
                <a:solidFill>
                  <a:srgbClr val="FFFFFF"/>
                </a:solidFill>
                <a:latin typeface="Verdana"/>
                <a:cs typeface="Verdana"/>
              </a:rPr>
              <a:t>des </a:t>
            </a:r>
            <a:r>
              <a:rPr sz="1900" spc="-270" dirty="0">
                <a:solidFill>
                  <a:srgbClr val="FFFFFF"/>
                </a:solidFill>
                <a:latin typeface="Verdana"/>
                <a:cs typeface="Verdana"/>
              </a:rPr>
              <a:t>REST </a:t>
            </a:r>
            <a:r>
              <a:rPr sz="1900" spc="-100" dirty="0">
                <a:solidFill>
                  <a:srgbClr val="FFFFFF"/>
                </a:solidFill>
                <a:latin typeface="Verdana"/>
                <a:cs typeface="Verdana"/>
              </a:rPr>
              <a:t>API </a:t>
            </a:r>
            <a:r>
              <a:rPr sz="1900" spc="-15" dirty="0">
                <a:solidFill>
                  <a:srgbClr val="FFFFFF"/>
                </a:solidFill>
                <a:latin typeface="Verdana"/>
                <a:cs typeface="Verdana"/>
              </a:rPr>
              <a:t>(Web </a:t>
            </a:r>
            <a:r>
              <a:rPr sz="1900" spc="-65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r>
              <a:rPr sz="1900" spc="-4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110" dirty="0">
                <a:solidFill>
                  <a:srgbClr val="FFFFFF"/>
                </a:solidFill>
                <a:latin typeface="Verdana"/>
                <a:cs typeface="Verdana"/>
              </a:rPr>
              <a:t>Restful)</a:t>
            </a:r>
            <a:endParaRPr sz="19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160" dirty="0">
                <a:solidFill>
                  <a:srgbClr val="FFFFFF"/>
                </a:solidFill>
                <a:latin typeface="Verdana"/>
                <a:cs typeface="Verdana"/>
              </a:rPr>
              <a:t>Test </a:t>
            </a:r>
            <a:r>
              <a:rPr sz="1900" spc="-20" dirty="0">
                <a:solidFill>
                  <a:srgbClr val="FFFFFF"/>
                </a:solidFill>
                <a:latin typeface="Verdana"/>
                <a:cs typeface="Verdana"/>
              </a:rPr>
              <a:t>des </a:t>
            </a:r>
            <a:r>
              <a:rPr sz="1900" spc="-100" dirty="0">
                <a:solidFill>
                  <a:srgbClr val="FFFFFF"/>
                </a:solidFill>
                <a:latin typeface="Verdana"/>
                <a:cs typeface="Verdana"/>
              </a:rPr>
              <a:t>API Restful </a:t>
            </a:r>
            <a:r>
              <a:rPr sz="1900" spc="105" dirty="0">
                <a:solidFill>
                  <a:srgbClr val="FFFFFF"/>
                </a:solidFill>
                <a:latin typeface="Verdana"/>
                <a:cs typeface="Verdana"/>
              </a:rPr>
              <a:t>avec</a:t>
            </a:r>
            <a:r>
              <a:rPr sz="19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Verdana"/>
                <a:cs typeface="Verdana"/>
              </a:rPr>
              <a:t>Postman</a:t>
            </a:r>
            <a:endParaRPr sz="19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Génération</a:t>
            </a:r>
            <a:r>
              <a:rPr sz="19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10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9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15" dirty="0">
                <a:solidFill>
                  <a:srgbClr val="FFFFFF"/>
                </a:solidFill>
                <a:latin typeface="Verdana"/>
                <a:cs typeface="Verdana"/>
              </a:rPr>
              <a:t>documentation</a:t>
            </a:r>
            <a:r>
              <a:rPr sz="19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Verdana"/>
                <a:cs typeface="Verdana"/>
              </a:rPr>
              <a:t>Swagger</a:t>
            </a:r>
            <a:r>
              <a:rPr sz="19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Verdana"/>
                <a:cs typeface="Verdana"/>
              </a:rPr>
              <a:t>(OPen</a:t>
            </a:r>
            <a:r>
              <a:rPr sz="19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120" dirty="0">
                <a:solidFill>
                  <a:srgbClr val="FFFFFF"/>
                </a:solidFill>
                <a:latin typeface="Verdana"/>
                <a:cs typeface="Verdana"/>
              </a:rPr>
              <a:t>API)</a:t>
            </a:r>
            <a:r>
              <a:rPr sz="19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Verdana"/>
                <a:cs typeface="Verdana"/>
              </a:rPr>
              <a:t>des</a:t>
            </a:r>
            <a:r>
              <a:rPr sz="19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100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sz="19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270" dirty="0">
                <a:solidFill>
                  <a:srgbClr val="FFFFFF"/>
                </a:solidFill>
                <a:latin typeface="Verdana"/>
                <a:cs typeface="Verdana"/>
              </a:rPr>
              <a:t>REST</a:t>
            </a:r>
            <a:endParaRPr sz="19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Création</a:t>
            </a:r>
            <a:r>
              <a:rPr sz="19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10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9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Verdana"/>
                <a:cs typeface="Verdana"/>
              </a:rPr>
              <a:t>partie</a:t>
            </a:r>
            <a:r>
              <a:rPr sz="19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Verdana"/>
                <a:cs typeface="Verdana"/>
              </a:rPr>
              <a:t>Frontend</a:t>
            </a:r>
            <a:r>
              <a:rPr sz="19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105" dirty="0">
                <a:solidFill>
                  <a:srgbClr val="FFFFFF"/>
                </a:solidFill>
                <a:latin typeface="Verdana"/>
                <a:cs typeface="Verdana"/>
              </a:rPr>
              <a:t>avec</a:t>
            </a:r>
            <a:r>
              <a:rPr sz="19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Verdana"/>
                <a:cs typeface="Verdana"/>
              </a:rPr>
              <a:t>Angular</a:t>
            </a:r>
            <a:endParaRPr sz="19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55" dirty="0">
                <a:solidFill>
                  <a:srgbClr val="FFFFFF"/>
                </a:solidFill>
                <a:latin typeface="Verdana"/>
                <a:cs typeface="Verdana"/>
              </a:rPr>
              <a:t>Sécurité</a:t>
            </a:r>
            <a:r>
              <a:rPr sz="19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105" dirty="0">
                <a:solidFill>
                  <a:srgbClr val="FFFFFF"/>
                </a:solidFill>
                <a:latin typeface="Verdana"/>
                <a:cs typeface="Verdana"/>
              </a:rPr>
              <a:t>avec</a:t>
            </a:r>
            <a:r>
              <a:rPr sz="19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95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19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Security</a:t>
            </a:r>
            <a:r>
              <a:rPr sz="19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Verdana"/>
                <a:cs typeface="Verdana"/>
              </a:rPr>
              <a:t>et</a:t>
            </a:r>
            <a:r>
              <a:rPr sz="19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Verdana"/>
                <a:cs typeface="Verdana"/>
              </a:rPr>
              <a:t>Json</a:t>
            </a:r>
            <a:r>
              <a:rPr sz="19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45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19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Token</a:t>
            </a:r>
            <a:endParaRPr sz="19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751819" y="830580"/>
            <a:ext cx="1361440" cy="5660390"/>
            <a:chOff x="10751819" y="830580"/>
            <a:chExt cx="1361440" cy="5660390"/>
          </a:xfrm>
        </p:grpSpPr>
        <p:sp>
          <p:nvSpPr>
            <p:cNvPr id="5" name="object 5"/>
            <p:cNvSpPr/>
            <p:nvPr/>
          </p:nvSpPr>
          <p:spPr>
            <a:xfrm>
              <a:off x="10751819" y="2107691"/>
              <a:ext cx="1360931" cy="1149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51819" y="3005328"/>
              <a:ext cx="1360931" cy="11902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751819" y="3924300"/>
              <a:ext cx="1360931" cy="12649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51819" y="5129783"/>
              <a:ext cx="1360931" cy="13609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751819" y="830580"/>
              <a:ext cx="1360931" cy="14325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0341" y="874598"/>
            <a:ext cx="3670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>
                <a:solidFill>
                  <a:srgbClr val="2376B8"/>
                </a:solidFill>
              </a:rPr>
              <a:t>CONCEPTION</a:t>
            </a:r>
            <a:r>
              <a:rPr spc="-370" dirty="0">
                <a:solidFill>
                  <a:srgbClr val="2376B8"/>
                </a:solidFill>
              </a:rPr>
              <a:t> </a:t>
            </a:r>
            <a:r>
              <a:rPr spc="-710" dirty="0">
                <a:solidFill>
                  <a:srgbClr val="2376B8"/>
                </a:solidFill>
              </a:rPr>
              <a:t>:</a:t>
            </a:r>
          </a:p>
        </p:txBody>
      </p:sp>
      <p:sp>
        <p:nvSpPr>
          <p:cNvPr id="3" name="object 3"/>
          <p:cNvSpPr/>
          <p:nvPr/>
        </p:nvSpPr>
        <p:spPr>
          <a:xfrm>
            <a:off x="2420111" y="2115311"/>
            <a:ext cx="7351776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70" dirty="0"/>
              <a:t>CODE </a:t>
            </a:r>
            <a:r>
              <a:rPr spc="-175" dirty="0"/>
              <a:t>SOURCE</a:t>
            </a:r>
            <a:r>
              <a:rPr spc="-720" dirty="0"/>
              <a:t> </a:t>
            </a:r>
            <a:r>
              <a:rPr spc="-715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463799"/>
            <a:ext cx="853186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8445" indent="-246379">
              <a:lnSpc>
                <a:spcPct val="100000"/>
              </a:lnSpc>
              <a:spcBef>
                <a:spcPts val="95"/>
              </a:spcBef>
              <a:buChar char="•"/>
              <a:tabLst>
                <a:tab pos="259079" algn="l"/>
              </a:tabLst>
            </a:pPr>
            <a:r>
              <a:rPr sz="2200" spc="-220" dirty="0">
                <a:solidFill>
                  <a:srgbClr val="FFFFFF"/>
                </a:solidFill>
                <a:latin typeface="Verdana"/>
                <a:cs typeface="Verdana"/>
              </a:rPr>
              <a:t>LIEN </a:t>
            </a:r>
            <a:r>
              <a:rPr sz="2200" spc="-210" dirty="0">
                <a:solidFill>
                  <a:srgbClr val="FFFFFF"/>
                </a:solidFill>
                <a:latin typeface="Verdana"/>
                <a:cs typeface="Verdana"/>
              </a:rPr>
              <a:t>GITHUB </a:t>
            </a:r>
            <a:r>
              <a:rPr sz="2200" spc="-39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2200" spc="-395" dirty="0">
                <a:solidFill>
                  <a:srgbClr val="EF522B"/>
                </a:solidFill>
                <a:latin typeface="Verdana"/>
                <a:cs typeface="Verdana"/>
              </a:rPr>
              <a:t> </a:t>
            </a:r>
            <a:r>
              <a:rPr lang="fr-FR" sz="2400" dirty="0" err="1">
                <a:hlinkClick r:id="rId2"/>
              </a:rPr>
              <a:t>Kawtarfahmy</a:t>
            </a:r>
            <a:r>
              <a:rPr lang="fr-FR" sz="2400" dirty="0">
                <a:hlinkClick r:id="rId2"/>
              </a:rPr>
              <a:t>/</a:t>
            </a:r>
            <a:r>
              <a:rPr lang="fr-FR" sz="2400" dirty="0" err="1">
                <a:hlinkClick r:id="rId2"/>
              </a:rPr>
              <a:t>Jee_Web_App</a:t>
            </a:r>
            <a:r>
              <a:rPr lang="fr-FR" sz="2400" dirty="0">
                <a:hlinkClick r:id="rId2"/>
              </a:rPr>
              <a:t> (github.com)</a:t>
            </a:r>
            <a:endParaRPr sz="2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4626" y="848360"/>
            <a:ext cx="5219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5" dirty="0">
                <a:solidFill>
                  <a:srgbClr val="E9BE35"/>
                </a:solidFill>
              </a:rPr>
              <a:t>CAPTURES </a:t>
            </a:r>
            <a:r>
              <a:rPr spc="15" dirty="0">
                <a:solidFill>
                  <a:srgbClr val="E9BE35"/>
                </a:solidFill>
              </a:rPr>
              <a:t>D’ÉCRAN</a:t>
            </a:r>
            <a:r>
              <a:rPr spc="-395" dirty="0">
                <a:solidFill>
                  <a:srgbClr val="E9BE35"/>
                </a:solidFill>
              </a:rPr>
              <a:t> </a:t>
            </a:r>
            <a:r>
              <a:rPr spc="-715" dirty="0">
                <a:solidFill>
                  <a:srgbClr val="E9BE35"/>
                </a:solidFill>
              </a:rPr>
              <a:t>:</a:t>
            </a:r>
          </a:p>
        </p:txBody>
      </p:sp>
      <p:sp>
        <p:nvSpPr>
          <p:cNvPr id="3" name="object 3"/>
          <p:cNvSpPr/>
          <p:nvPr/>
        </p:nvSpPr>
        <p:spPr>
          <a:xfrm>
            <a:off x="1930907" y="2069592"/>
            <a:ext cx="8330183" cy="402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82795" y="6241186"/>
            <a:ext cx="27457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00AFEF"/>
                </a:solidFill>
                <a:latin typeface="Verdana"/>
                <a:cs typeface="Verdana"/>
              </a:rPr>
              <a:t>Table </a:t>
            </a:r>
            <a:r>
              <a:rPr sz="1800" spc="-40" dirty="0">
                <a:solidFill>
                  <a:srgbClr val="00AFEF"/>
                </a:solidFill>
                <a:latin typeface="Verdana"/>
                <a:cs typeface="Verdana"/>
              </a:rPr>
              <a:t>Customer</a:t>
            </a:r>
            <a:r>
              <a:rPr sz="1800" spc="-270" dirty="0">
                <a:solidFill>
                  <a:srgbClr val="00AFEF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00AFEF"/>
                </a:solidFill>
                <a:latin typeface="Verdana"/>
                <a:cs typeface="Verdana"/>
              </a:rPr>
              <a:t>(MySQL)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4626" y="848360"/>
            <a:ext cx="5219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5" dirty="0">
                <a:solidFill>
                  <a:srgbClr val="E9BE35"/>
                </a:solidFill>
              </a:rPr>
              <a:t>CAPTURES </a:t>
            </a:r>
            <a:r>
              <a:rPr spc="15" dirty="0">
                <a:solidFill>
                  <a:srgbClr val="E9BE35"/>
                </a:solidFill>
              </a:rPr>
              <a:t>D’ÉCRAN</a:t>
            </a:r>
            <a:r>
              <a:rPr spc="-395" dirty="0">
                <a:solidFill>
                  <a:srgbClr val="E9BE35"/>
                </a:solidFill>
              </a:rPr>
              <a:t> </a:t>
            </a:r>
            <a:r>
              <a:rPr spc="-715" dirty="0">
                <a:solidFill>
                  <a:srgbClr val="E9BE35"/>
                </a:solidFill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2795" y="6241186"/>
            <a:ext cx="32708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00AFEF"/>
                </a:solidFill>
                <a:latin typeface="Verdana"/>
                <a:cs typeface="Verdana"/>
              </a:rPr>
              <a:t>Table </a:t>
            </a:r>
            <a:r>
              <a:rPr sz="1800" spc="20" dirty="0">
                <a:solidFill>
                  <a:srgbClr val="00AFEF"/>
                </a:solidFill>
                <a:latin typeface="Verdana"/>
                <a:cs typeface="Verdana"/>
              </a:rPr>
              <a:t>bank-account</a:t>
            </a:r>
            <a:r>
              <a:rPr sz="1800" spc="-245" dirty="0">
                <a:solidFill>
                  <a:srgbClr val="00AFEF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00AFEF"/>
                </a:solidFill>
                <a:latin typeface="Verdana"/>
                <a:cs typeface="Verdana"/>
              </a:rPr>
              <a:t>(MySQL)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31848" y="2020823"/>
            <a:ext cx="8528304" cy="402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4626" y="848360"/>
            <a:ext cx="5219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5" dirty="0">
                <a:solidFill>
                  <a:srgbClr val="E9BE35"/>
                </a:solidFill>
              </a:rPr>
              <a:t>CAPTURES </a:t>
            </a:r>
            <a:r>
              <a:rPr spc="15" dirty="0">
                <a:solidFill>
                  <a:srgbClr val="E9BE35"/>
                </a:solidFill>
              </a:rPr>
              <a:t>D’ÉCRAN</a:t>
            </a:r>
            <a:r>
              <a:rPr spc="-395" dirty="0">
                <a:solidFill>
                  <a:srgbClr val="E9BE35"/>
                </a:solidFill>
              </a:rPr>
              <a:t> </a:t>
            </a:r>
            <a:r>
              <a:rPr spc="-715" dirty="0">
                <a:solidFill>
                  <a:srgbClr val="E9BE35"/>
                </a:solidFill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2795" y="6241186"/>
            <a:ext cx="37979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00AFEF"/>
                </a:solidFill>
                <a:latin typeface="Verdana"/>
                <a:cs typeface="Verdana"/>
              </a:rPr>
              <a:t>Table </a:t>
            </a:r>
            <a:r>
              <a:rPr sz="1800" spc="10" dirty="0">
                <a:solidFill>
                  <a:srgbClr val="00AFEF"/>
                </a:solidFill>
                <a:latin typeface="Verdana"/>
                <a:cs typeface="Verdana"/>
              </a:rPr>
              <a:t>account-operation</a:t>
            </a:r>
            <a:r>
              <a:rPr sz="1800" spc="-225" dirty="0">
                <a:solidFill>
                  <a:srgbClr val="00AFE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00AFEF"/>
                </a:solidFill>
                <a:latin typeface="Verdana"/>
                <a:cs typeface="Verdana"/>
              </a:rPr>
              <a:t>(MySQL)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03832" y="1853183"/>
            <a:ext cx="8784336" cy="4024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4626" y="848360"/>
            <a:ext cx="5219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5" dirty="0">
                <a:solidFill>
                  <a:srgbClr val="E9BE35"/>
                </a:solidFill>
              </a:rPr>
              <a:t>CAPTURES </a:t>
            </a:r>
            <a:r>
              <a:rPr spc="15" dirty="0">
                <a:solidFill>
                  <a:srgbClr val="E9BE35"/>
                </a:solidFill>
              </a:rPr>
              <a:t>D’ÉCRAN</a:t>
            </a:r>
            <a:r>
              <a:rPr spc="-395" dirty="0">
                <a:solidFill>
                  <a:srgbClr val="E9BE35"/>
                </a:solidFill>
              </a:rPr>
              <a:t> </a:t>
            </a:r>
            <a:r>
              <a:rPr spc="-715" dirty="0">
                <a:solidFill>
                  <a:srgbClr val="E9BE35"/>
                </a:solidFill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3455" y="6241186"/>
            <a:ext cx="271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solidFill>
                  <a:srgbClr val="00AFEF"/>
                </a:solidFill>
                <a:latin typeface="Verdana"/>
                <a:cs typeface="Verdana"/>
              </a:rPr>
              <a:t>Page </a:t>
            </a:r>
            <a:r>
              <a:rPr sz="1800" spc="-320" dirty="0">
                <a:solidFill>
                  <a:srgbClr val="00AFEF"/>
                </a:solidFill>
                <a:latin typeface="Verdana"/>
                <a:cs typeface="Verdana"/>
              </a:rPr>
              <a:t>: </a:t>
            </a:r>
            <a:r>
              <a:rPr sz="1800" spc="-25" dirty="0">
                <a:solidFill>
                  <a:srgbClr val="00AFEF"/>
                </a:solidFill>
                <a:latin typeface="Verdana"/>
                <a:cs typeface="Verdana"/>
              </a:rPr>
              <a:t>Search</a:t>
            </a:r>
            <a:r>
              <a:rPr sz="1800" spc="-225" dirty="0">
                <a:solidFill>
                  <a:srgbClr val="00AFE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00AFEF"/>
                </a:solidFill>
                <a:latin typeface="Verdana"/>
                <a:cs typeface="Verdana"/>
              </a:rPr>
              <a:t>Customer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7879" y="2020823"/>
            <a:ext cx="8313420" cy="402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522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243</Words>
  <Application>Microsoft Office PowerPoint</Application>
  <PresentationFormat>Grand écran</PresentationFormat>
  <Paragraphs>50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TeX Gyre Adventor</vt:lpstr>
      <vt:lpstr>Verdana</vt:lpstr>
      <vt:lpstr>Office Theme</vt:lpstr>
      <vt:lpstr>COMPTE RENDU WEB-APPLICATION : SERVLET,JSP,SPRING MVC,SPRING DATA,THYMELEAF,ANGULAR</vt:lpstr>
      <vt:lpstr>INTRODUCTION:</vt:lpstr>
      <vt:lpstr>ENONCÉ :</vt:lpstr>
      <vt:lpstr>CONCEPTION :</vt:lpstr>
      <vt:lpstr>CODE SOURCE :</vt:lpstr>
      <vt:lpstr>CAPTURES D’ÉCRAN :</vt:lpstr>
      <vt:lpstr>CAPTURES D’ÉCRAN :</vt:lpstr>
      <vt:lpstr>CAPTURES D’ÉCRAN :</vt:lpstr>
      <vt:lpstr>CAPTURES D’ÉCRAN :</vt:lpstr>
      <vt:lpstr>CAPTURES D’ÉCRAN :</vt:lpstr>
      <vt:lpstr>CAPTURES D’ÉCRAN :</vt:lpstr>
      <vt:lpstr>CAPTURES D’ÉCRAN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COMPTE RENDU WEB-APPLICATION : SERVLET,JSP,SPRING MVC,SPRING DATA,THYMELEAF,ANGULAR</dc:title>
  <dc:creator>ASUS</dc:creator>
  <cp:lastModifiedBy>ASUS</cp:lastModifiedBy>
  <cp:revision>1</cp:revision>
  <dcterms:created xsi:type="dcterms:W3CDTF">2022-06-26T15:20:17Z</dcterms:created>
  <dcterms:modified xsi:type="dcterms:W3CDTF">2022-06-26T15:22:23Z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2022-06-26T00:00:00Z</vt:filetime>
  </property>
</Properties>
</file>