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989A859-6EE9-496E-89BB-1F761EAA47B3}">
  <a:tblStyle styleId="{9989A859-6EE9-496E-89BB-1F761EAA47B3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Good evening everyone, we are EXO control.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are a group of ambitious University student that is aming to help people with physical disabilities.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develop devices to assist these people, providing them opportunities to use the newest technology out there.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Timo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One Piece headset, register head movement.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This is our major product… exo control and it is a device that ,,,, allows disabled people to have the opportunities to access the household electronics more easily.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Timo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special feature. Integrate accelerometer, allow them to use head motion as a command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Indicates why approach is fundable/attractive for investors/donors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touch screens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timo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-Defines a significant social problem and articulates importance of problem to society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-Outlines scope and magnitude of problem both qualitatively and quantitatively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Provides a detailed overview of start‐up costs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Demonstrates how donations/investments and/or revenues will sustain organization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Describes barriers to success and solutions to anticipated challenges (funding,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-funding: production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-marketing: social media not effective, general public attention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Describes how the intervention can be replicated &amp; scaled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Describes barriers to success and solutions to anticipated challenges (funding,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Outlines metrics that will be used to track the impact of the intervention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-Defines a significant social problem and articulates importance of problem to society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-Outlines scope and magnitude of problem both qualitatively and quantitatively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-Defines a significant social problem and articulates importance of problem to society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-Outlines scope and magnitude of problem both qualitatively and quantitatively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Thats why EXO exists to provide opportunities for people with disabilities.  Be assist them to be more productive and achieve their personal goals without the barriers of their physical disadvantages.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-Defines a significant social problem and articulates importance of problem to society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-Outlines scope and magnitude of problem both qualitatively and quantitatively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-Defines a significant social problem and articulates importance of problem to society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-Outlines scope and magnitude of problem both qualitatively and quantitatively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PROJECTED 5% market penatration. First year 200, 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Identifies competitive/alliance environment &amp; organization’s competitive advantage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Describes root causes of problem and why current solutions are not effective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Verdana"/>
              <a:buAutoNum type="arabicPeriod"/>
            </a:pPr>
            <a:r>
              <a:rPr b="1" lang="en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no further development - limited to one device (only computer) 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Verdana"/>
              <a:buAutoNum type="arabicPeriod"/>
            </a:pPr>
            <a:r>
              <a:rPr b="1" lang="en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Electronic pointing devices</a:t>
            </a:r>
            <a:r>
              <a:rPr lang="en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—used to control the cursor on the screen without use of hands. (cursor-&gt;unfriendly)</a:t>
            </a:r>
          </a:p>
          <a:p>
            <a:pPr indent="-292100" lvl="0" marL="457200" rtl="0">
              <a:spcBef>
                <a:spcPts val="0"/>
              </a:spcBef>
              <a:buClr>
                <a:srgbClr val="333333"/>
              </a:buClr>
              <a:buSzPct val="100000"/>
              <a:buFont typeface="Verdana"/>
              <a:buAutoNum type="arabicPeriod"/>
            </a:pPr>
            <a:r>
              <a:rPr lang="en" sz="10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sip &amp; puff, hard to use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universal- device is compatible with a wide range of electronics, for example, tv, phones, or even home appliances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usability - since device can be used on many, user can regain control over their lives and the sense of independence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feasible - design is realistic, feasible, can be done by current tech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SzPct val="100000"/>
              <a:defRPr sz="3000"/>
            </a:lvl1pPr>
            <a:lvl2pPr rtl="0">
              <a:spcBef>
                <a:spcPts val="480"/>
              </a:spcBef>
              <a:buSzPct val="100000"/>
              <a:defRPr sz="2400"/>
            </a:lvl2pPr>
            <a:lvl3pPr rtl="0">
              <a:spcBef>
                <a:spcPts val="480"/>
              </a:spcBef>
              <a:buSzPct val="100000"/>
              <a:defRPr sz="2400"/>
            </a:lvl3pPr>
            <a:lvl4pPr rtl="0">
              <a:spcBef>
                <a:spcPts val="360"/>
              </a:spcBef>
              <a:buSzPct val="100000"/>
              <a:defRPr sz="1800"/>
            </a:lvl4pPr>
            <a:lvl5pPr rtl="0">
              <a:spcBef>
                <a:spcPts val="360"/>
              </a:spcBef>
              <a:buSzPct val="100000"/>
              <a:defRPr sz="1800"/>
            </a:lvl5pPr>
            <a:lvl6pPr rtl="0">
              <a:spcBef>
                <a:spcPts val="360"/>
              </a:spcBef>
              <a:buSzPct val="100000"/>
              <a:defRPr sz="1800"/>
            </a:lvl6pPr>
            <a:lvl7pPr rtl="0">
              <a:spcBef>
                <a:spcPts val="360"/>
              </a:spcBef>
              <a:buSzPct val="100000"/>
              <a:defRPr sz="1800"/>
            </a:lvl7pPr>
            <a:lvl8pPr rtl="0">
              <a:spcBef>
                <a:spcPts val="360"/>
              </a:spcBef>
              <a:buSzPct val="100000"/>
              <a:defRPr sz="1800"/>
            </a:lvl8pPr>
            <a:lvl9pPr rtl="0"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Relationship Id="rId4" Type="http://schemas.openxmlformats.org/officeDocument/2006/relationships/image" Target="../media/image0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Relationship Id="rId4" Type="http://schemas.openxmlformats.org/officeDocument/2006/relationships/image" Target="../media/image08.jpg"/><Relationship Id="rId5" Type="http://schemas.openxmlformats.org/officeDocument/2006/relationships/image" Target="../media/image06.jpg"/><Relationship Id="rId6" Type="http://schemas.openxmlformats.org/officeDocument/2006/relationships/image" Target="../media/image0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4695225" y="4331350"/>
            <a:ext cx="4368600" cy="6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b="0" lang="en" sz="1800"/>
              <a:t>Amy Xiao, Li Ting Wong, Timothy Chan </a:t>
            </a:r>
          </a:p>
          <a:p>
            <a:pPr lvl="0" rtl="0" algn="r">
              <a:spcBef>
                <a:spcPts val="0"/>
              </a:spcBef>
              <a:buNone/>
            </a:pPr>
            <a:r>
              <a:rPr b="0" lang="en" sz="1400"/>
              <a:t>SVC presentation | 2015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2" y="-152000"/>
            <a:ext cx="8312400" cy="62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17865" l="15453" r="14464" t="15249"/>
          <a:stretch/>
        </p:blipFill>
        <p:spPr>
          <a:xfrm>
            <a:off x="980400" y="1310125"/>
            <a:ext cx="4830475" cy="344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type="title"/>
          </p:nvPr>
        </p:nvSpPr>
        <p:spPr>
          <a:xfrm>
            <a:off x="2415200" y="205975"/>
            <a:ext cx="6218100" cy="1194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Our Innovation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 rot="2513284">
            <a:off x="3111683" y="3498584"/>
            <a:ext cx="1817044" cy="460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EXO </a:t>
            </a: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 b="25684" l="4412" r="63333" t="16804"/>
          <a:stretch/>
        </p:blipFill>
        <p:spPr>
          <a:xfrm>
            <a:off x="1713725" y="1443800"/>
            <a:ext cx="897600" cy="119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/>
              <a:t>Accelerometer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99" y="1124350"/>
            <a:ext cx="5248199" cy="26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537375" y="499074"/>
            <a:ext cx="8229600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Key Technologies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21550" y="1080475"/>
            <a:ext cx="8229600" cy="319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>
                <a:solidFill>
                  <a:schemeClr val="dk1"/>
                </a:solidFill>
              </a:rPr>
              <a:t>Voice/noise recognition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➔"/>
            </a:pPr>
            <a:r>
              <a:rPr b="1" lang="en">
                <a:solidFill>
                  <a:srgbClr val="1155CC"/>
                </a:solidFill>
              </a:rPr>
              <a:t>Bluetooth</a:t>
            </a:r>
            <a:r>
              <a:rPr lang="en">
                <a:solidFill>
                  <a:schemeClr val="dk1"/>
                </a:solidFill>
              </a:rPr>
              <a:t> integration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>
                <a:solidFill>
                  <a:schemeClr val="dk1"/>
                </a:solidFill>
              </a:rPr>
              <a:t>Infrared control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>
                <a:solidFill>
                  <a:schemeClr val="dk1"/>
                </a:solidFill>
              </a:rPr>
              <a:t>Dynamic motion detection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>
                <a:solidFill>
                  <a:schemeClr val="dk1"/>
                </a:solidFill>
              </a:rPr>
              <a:t>Haptic feedback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User Experience</a:t>
            </a:r>
            <a:r>
              <a:rPr lang="en">
                <a:solidFill>
                  <a:srgbClr val="FFFFFF"/>
                </a:solidFill>
              </a:rPr>
              <a:t> Walkthrough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249550"/>
            <a:ext cx="8229600" cy="40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>
                <a:solidFill>
                  <a:srgbClr val="FFFFFF"/>
                </a:solidFill>
              </a:rPr>
              <a:t>*3 seconds puff* Turning on EXO...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FFFFFF"/>
                </a:solidFill>
              </a:rPr>
              <a:t>[ON beep]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Connecting devices… connected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EXO!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“TV On”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Turn on TV?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*Puff to confirm*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529275" y="249550"/>
            <a:ext cx="5157600" cy="1096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>
                <a:solidFill>
                  <a:srgbClr val="B7B7B7"/>
                </a:solidFill>
              </a:rPr>
              <a:t>E X O</a:t>
            </a:r>
            <a:r>
              <a:rPr lang="en" sz="2400">
                <a:solidFill>
                  <a:srgbClr val="B7B7B7"/>
                </a:solidFill>
              </a:rPr>
              <a:t> in TV Remote Mode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rgbClr val="FFFFFF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499075" y="1016000"/>
            <a:ext cx="82296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“Channels”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Channel mode?</a:t>
            </a:r>
            <a:r>
              <a:rPr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*Puff to confirm*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i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*Rotate head to change channels*</a:t>
            </a:r>
          </a:p>
          <a:p>
            <a:pPr lvl="0" rtl="0" algn="ctr">
              <a:spcBef>
                <a:spcPts val="60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spcBef>
                <a:spcPts val="60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“Volume”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Volume mode?</a:t>
            </a:r>
            <a:r>
              <a:rPr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*Puff to confirm*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i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*Rotate head to change volumes*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249550"/>
            <a:ext cx="8229600" cy="40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>
              <a:solidFill>
                <a:srgbClr val="FFFFFF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499075" y="1016000"/>
            <a:ext cx="8229600" cy="3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i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*Double puff to main menu*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Main Menu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Please select TV or phone</a:t>
            </a:r>
          </a:p>
          <a:p>
            <a:pPr lvl="0" rtl="0" algn="ctr">
              <a:spcBef>
                <a:spcPts val="600"/>
              </a:spcBef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spcBef>
                <a:spcPts val="60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“Phone”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14251" l="9350" r="10591" t="12251"/>
          <a:stretch/>
        </p:blipFill>
        <p:spPr>
          <a:xfrm>
            <a:off x="1476825" y="375162"/>
            <a:ext cx="6190349" cy="43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10915" l="7543" r="10989" t="6453"/>
          <a:stretch/>
        </p:blipFill>
        <p:spPr>
          <a:xfrm>
            <a:off x="1570675" y="446762"/>
            <a:ext cx="6002649" cy="42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type="title"/>
          </p:nvPr>
        </p:nvSpPr>
        <p:spPr>
          <a:xfrm>
            <a:off x="537375" y="499074"/>
            <a:ext cx="8229600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Accessibility Features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21550" y="950625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Personalized experience </a:t>
            </a:r>
            <a:r>
              <a:rPr lang="en" sz="2400">
                <a:solidFill>
                  <a:schemeClr val="dk1"/>
                </a:solidFill>
              </a:rPr>
              <a:t>through </a:t>
            </a:r>
            <a:r>
              <a:rPr lang="en" sz="2400">
                <a:solidFill>
                  <a:srgbClr val="3C78D8"/>
                </a:solidFill>
              </a:rPr>
              <a:t>calibration and customization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App store for developers = </a:t>
            </a:r>
            <a:r>
              <a:rPr b="1" lang="en" sz="2400">
                <a:solidFill>
                  <a:schemeClr val="dk1"/>
                </a:solidFill>
              </a:rPr>
              <a:t>endless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</a:rPr>
              <a:t>potential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3"/>
            <a:ext cx="8229600" cy="13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Problem ID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579325" y="884250"/>
            <a:ext cx="421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“A great piece of technology I see making an impact in our community.” </a:t>
            </a:r>
          </a:p>
          <a:p>
            <a:pPr indent="-304800" lvl="0" marL="45720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200">
                <a:solidFill>
                  <a:schemeClr val="dk1"/>
                </a:solidFill>
              </a:rPr>
              <a:t>Rep from Tetra Society of North America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054800" y="1700775"/>
            <a:ext cx="421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“This is really convenient!” </a:t>
            </a:r>
          </a:p>
          <a:p>
            <a:pPr indent="-304800" lvl="0" marL="45720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200">
                <a:solidFill>
                  <a:schemeClr val="dk1"/>
                </a:solidFill>
              </a:rPr>
              <a:t>A beneficiary from Tetra Society of North America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327925"/>
            <a:ext cx="8229600" cy="359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Marketing: $30 000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Product manufacturing: $100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400"/>
              <a:t>Bluetooth headset: </a:t>
            </a:r>
            <a:r>
              <a:rPr lang="en" sz="2400"/>
              <a:t>$50 CAD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400"/>
              <a:t>Accelerometer:</a:t>
            </a:r>
            <a:r>
              <a:rPr lang="en" sz="2400"/>
              <a:t> $30 CAD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400"/>
              <a:t>Other electronic materials:</a:t>
            </a:r>
            <a:r>
              <a:rPr lang="en" sz="2400"/>
              <a:t> $20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Product development/servicing:</a:t>
            </a:r>
            <a:r>
              <a:rPr lang="en" sz="2400"/>
              <a:t> In house -&gt; Free!</a:t>
            </a: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650" y="3122025"/>
            <a:ext cx="3662925" cy="27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type="title"/>
          </p:nvPr>
        </p:nvSpPr>
        <p:spPr>
          <a:xfrm>
            <a:off x="537375" y="499074"/>
            <a:ext cx="8229600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Costs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2825875" y="1490875"/>
            <a:ext cx="5860800" cy="343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2400"/>
              <a:t>Sales profits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2400"/>
              <a:t>Donations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2400"/>
              <a:t>App commissions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➔"/>
            </a:pPr>
            <a:r>
              <a:rPr lang="en" sz="2400"/>
              <a:t>Developer Kits</a:t>
            </a:r>
            <a:br>
              <a:rPr lang="en"/>
            </a:b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650" y="3122025"/>
            <a:ext cx="3662925" cy="27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title"/>
          </p:nvPr>
        </p:nvSpPr>
        <p:spPr>
          <a:xfrm>
            <a:off x="537375" y="499074"/>
            <a:ext cx="8229600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Income Streams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650" y="3122025"/>
            <a:ext cx="3662925" cy="27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type="title"/>
          </p:nvPr>
        </p:nvSpPr>
        <p:spPr>
          <a:xfrm>
            <a:off x="537375" y="499074"/>
            <a:ext cx="8229600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Anticipated Challenges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320350" y="1238875"/>
            <a:ext cx="4503299" cy="27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Universal Adoption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Marketing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Government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Funding for development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Subsidies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Healthcare facilities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Hackathons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Non-profit organizations </a:t>
            </a:r>
            <a:br>
              <a:rPr lang="en"/>
            </a:b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650" y="3122025"/>
            <a:ext cx="3662925" cy="27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type="title"/>
          </p:nvPr>
        </p:nvSpPr>
        <p:spPr>
          <a:xfrm>
            <a:off x="537375" y="499074"/>
            <a:ext cx="8229600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Key Partnerships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650" y="1416487"/>
            <a:ext cx="28575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1070725" y="1423100"/>
            <a:ext cx="7615799" cy="350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2400"/>
              <a:t># of </a:t>
            </a:r>
            <a:r>
              <a:rPr b="1" lang="en" sz="2400"/>
              <a:t>devices sold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2400"/>
              <a:t># of Cities expanded to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2400"/>
              <a:t># of government and non-profit </a:t>
            </a:r>
            <a:r>
              <a:rPr b="1" lang="en" sz="2400"/>
              <a:t>partnerships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lang="en" sz="2400"/>
              <a:t># of applications </a:t>
            </a:r>
            <a:r>
              <a:rPr b="1" lang="en" sz="2400"/>
              <a:t>developed</a:t>
            </a:r>
            <a:r>
              <a:rPr lang="en" sz="2400"/>
              <a:t>/compatible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/>
              <a:buChar char="➔"/>
            </a:pPr>
            <a:r>
              <a:rPr lang="en" sz="2400"/>
              <a:t># of applications </a:t>
            </a:r>
            <a:r>
              <a:rPr b="1" lang="en" sz="2400"/>
              <a:t>downloaded</a:t>
            </a:r>
            <a:br>
              <a:rPr lang="en"/>
            </a:b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650" y="3122025"/>
            <a:ext cx="3662925" cy="27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>
            <p:ph type="title"/>
          </p:nvPr>
        </p:nvSpPr>
        <p:spPr>
          <a:xfrm>
            <a:off x="537375" y="499074"/>
            <a:ext cx="8229600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KPIs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9599" y="-436725"/>
            <a:ext cx="3662925" cy="27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>
            <p:ph type="title"/>
          </p:nvPr>
        </p:nvSpPr>
        <p:spPr>
          <a:xfrm>
            <a:off x="457200" y="499074"/>
            <a:ext cx="8229600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Team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197850" y="3727250"/>
            <a:ext cx="233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CTO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Li Ting Wong, 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ECE | 1T7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32719" l="17089" r="19167" t="3957"/>
          <a:stretch/>
        </p:blipFill>
        <p:spPr>
          <a:xfrm>
            <a:off x="6274825" y="1841525"/>
            <a:ext cx="1507000" cy="189452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5">
            <a:alphaModFix/>
          </a:blip>
          <a:srcRect b="48584" l="66735" r="19109" t="24700"/>
          <a:stretch/>
        </p:blipFill>
        <p:spPr>
          <a:xfrm>
            <a:off x="3889075" y="1848175"/>
            <a:ext cx="1430349" cy="179967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94" name="Shape 294"/>
          <p:cNvPicPr preferRelativeResize="0"/>
          <p:nvPr/>
        </p:nvPicPr>
        <p:blipFill rotWithShape="1">
          <a:blip r:embed="rId6">
            <a:alphaModFix/>
          </a:blip>
          <a:srcRect b="65956" l="34691" r="34259" t="8154"/>
          <a:stretch/>
        </p:blipFill>
        <p:spPr>
          <a:xfrm>
            <a:off x="1490662" y="1857898"/>
            <a:ext cx="1430374" cy="178995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95" name="Shape 295"/>
          <p:cNvSpPr txBox="1"/>
          <p:nvPr/>
        </p:nvSpPr>
        <p:spPr>
          <a:xfrm>
            <a:off x="3741900" y="1328225"/>
            <a:ext cx="1660199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Design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172550" y="1328225"/>
            <a:ext cx="1660199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Engineering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375750" y="1328225"/>
            <a:ext cx="1660199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Business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767200" y="3727250"/>
            <a:ext cx="233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CMO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Timothy Chan, 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ECE | 1T7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375750" y="3727250"/>
            <a:ext cx="233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</a:rPr>
              <a:t>CEO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Amy Xiao, 20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CompSci | 1T7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2" y="-374300"/>
            <a:ext cx="8312400" cy="62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type="title"/>
          </p:nvPr>
        </p:nvSpPr>
        <p:spPr>
          <a:xfrm>
            <a:off x="457200" y="4245674"/>
            <a:ext cx="8229600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6038025" y="153475"/>
            <a:ext cx="2648699" cy="73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Appendix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650" y="3122025"/>
            <a:ext cx="3662925" cy="2733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Shape 322"/>
          <p:cNvGraphicFramePr/>
          <p:nvPr/>
        </p:nvGraphicFramePr>
        <p:xfrm>
          <a:off x="745337" y="15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{9989A859-6EE9-496E-89BB-1F761EAA47B3}</a:tableStyleId>
              </a:tblPr>
              <a:tblGrid>
                <a:gridCol w="915900"/>
                <a:gridCol w="4340975"/>
              </a:tblGrid>
              <a:tr h="320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280 000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Persons with physical disabilities in Toronto (working age)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5%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EOY Market Penetration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$120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Cost per device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$1 680 000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EOY1 Revenue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$3 712 800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EOY2 Revenue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$8 205 000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EOY3 Revenue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$30 000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Marketing costs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$1 400 000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Manufacturing costs ($100/device)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$5000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Licensing, patenting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2005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$50 000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Partnerships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166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$1 480 708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Total Expenses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3166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$194 290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Net Income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3"/>
            <a:ext cx="8229600" cy="13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Value Proposition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874850" y="1599300"/>
            <a:ext cx="5394299" cy="305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Empowering people with physical disabilities by allowing them the </a:t>
            </a:r>
            <a:r>
              <a:rPr b="1" lang="en" sz="1800">
                <a:solidFill>
                  <a:schemeClr val="dk1"/>
                </a:solidFill>
              </a:rPr>
              <a:t>freedom </a:t>
            </a:r>
            <a:r>
              <a:rPr lang="en" sz="1800">
                <a:solidFill>
                  <a:schemeClr val="dk1"/>
                </a:solidFill>
              </a:rPr>
              <a:t>to enjoy the full benefits of modern technology.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Using our device, users can control a wide array of devices with minimal energy and money investment.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3"/>
            <a:ext cx="8229600" cy="13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Vision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874850" y="1599300"/>
            <a:ext cx="5394299" cy="305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Everyone in the world </a:t>
            </a:r>
            <a:r>
              <a:rPr b="1" lang="en" sz="1800">
                <a:solidFill>
                  <a:schemeClr val="dk1"/>
                </a:solidFill>
              </a:rPr>
              <a:t>regardless of their physical capabilities</a:t>
            </a:r>
            <a:r>
              <a:rPr lang="en" sz="1800">
                <a:solidFill>
                  <a:schemeClr val="dk1"/>
                </a:solidFill>
              </a:rPr>
              <a:t> will have equal opportunities to </a:t>
            </a:r>
            <a:r>
              <a:rPr b="1" lang="en" sz="1800">
                <a:solidFill>
                  <a:schemeClr val="dk1"/>
                </a:solidFill>
              </a:rPr>
              <a:t>realize their ambitions</a:t>
            </a:r>
            <a:r>
              <a:rPr lang="en" sz="1800">
                <a:solidFill>
                  <a:schemeClr val="dk1"/>
                </a:solidFill>
              </a:rPr>
              <a:t> for the world.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4"/>
            <a:ext cx="8229600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Market Analysis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87925" y="1321450"/>
            <a:ext cx="4244100" cy="333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Main competitors: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Sip ‘n’ puff’ remote control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Headmouse Extreme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Misc. access methods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3.8 million in Canada with disabilities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Total annual earnings: </a:t>
            </a:r>
            <a:r>
              <a:rPr lang="en" sz="1800">
                <a:solidFill>
                  <a:schemeClr val="dk1"/>
                </a:solidFill>
              </a:rPr>
              <a:t>$45B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Growth:</a:t>
            </a:r>
            <a:r>
              <a:rPr lang="en" sz="1800">
                <a:solidFill>
                  <a:schemeClr val="dk1"/>
                </a:solidFill>
              </a:rPr>
              <a:t> 2.21 % YoY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4565050" y="1423074"/>
            <a:ext cx="0" cy="23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 rot="10800000">
            <a:off x="4561849" y="3743950"/>
            <a:ext cx="280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/>
          <p:nvPr/>
        </p:nvSpPr>
        <p:spPr>
          <a:xfrm>
            <a:off x="4607425" y="1714475"/>
            <a:ext cx="890700" cy="904499"/>
          </a:xfrm>
          <a:prstGeom prst="flowChartConnector">
            <a:avLst/>
          </a:prstGeom>
          <a:solidFill>
            <a:srgbClr val="FFD939">
              <a:alpha val="34230"/>
            </a:srgbClr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100"/>
              <a:t>Sip n’ puff</a:t>
            </a:r>
          </a:p>
        </p:txBody>
      </p:sp>
      <p:sp>
        <p:nvSpPr>
          <p:cNvPr id="84" name="Shape 84"/>
          <p:cNvSpPr/>
          <p:nvPr/>
        </p:nvSpPr>
        <p:spPr>
          <a:xfrm>
            <a:off x="5533550" y="1423075"/>
            <a:ext cx="925200" cy="904499"/>
          </a:xfrm>
          <a:prstGeom prst="flowChartConnector">
            <a:avLst/>
          </a:prstGeom>
          <a:solidFill>
            <a:srgbClr val="FFD939">
              <a:alpha val="34230"/>
            </a:srgbClr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000"/>
              <a:t>Head-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/>
              <a:t>mouse Extreme</a:t>
            </a:r>
          </a:p>
        </p:txBody>
      </p:sp>
      <p:sp>
        <p:nvSpPr>
          <p:cNvPr id="85" name="Shape 85"/>
          <p:cNvSpPr/>
          <p:nvPr/>
        </p:nvSpPr>
        <p:spPr>
          <a:xfrm>
            <a:off x="4607775" y="2476475"/>
            <a:ext cx="1400400" cy="1422000"/>
          </a:xfrm>
          <a:prstGeom prst="flowChartConnector">
            <a:avLst/>
          </a:prstGeom>
          <a:solidFill>
            <a:srgbClr val="FFD939">
              <a:alpha val="34230"/>
            </a:srgbClr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/>
              <a:t>Misc.</a:t>
            </a:r>
          </a:p>
        </p:txBody>
      </p:sp>
      <p:sp>
        <p:nvSpPr>
          <p:cNvPr id="86" name="Shape 86"/>
          <p:cNvSpPr/>
          <p:nvPr/>
        </p:nvSpPr>
        <p:spPr>
          <a:xfrm>
            <a:off x="6458625" y="1889593"/>
            <a:ext cx="985199" cy="1000499"/>
          </a:xfrm>
          <a:prstGeom prst="flowChartConnector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/>
              <a:t>EXO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312800" y="1141675"/>
            <a:ext cx="518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Price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7366250" y="3603250"/>
            <a:ext cx="680099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Quality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4"/>
            <a:ext cx="8229600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Financial Analysis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87925" y="1321450"/>
            <a:ext cx="3388200" cy="333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EOY1 Revenue: </a:t>
            </a:r>
            <a:r>
              <a:rPr b="1" lang="en" sz="1800"/>
              <a:t>$1 680 000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EOY2 Revenue: </a:t>
            </a:r>
            <a:r>
              <a:rPr b="1" lang="en" sz="1800">
                <a:solidFill>
                  <a:schemeClr val="dk1"/>
                </a:solidFill>
              </a:rPr>
              <a:t>$3 712 800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EOY3 Revenue: </a:t>
            </a:r>
            <a:r>
              <a:rPr b="1" lang="en" sz="1800">
                <a:solidFill>
                  <a:schemeClr val="dk1"/>
                </a:solidFill>
              </a:rPr>
              <a:t>$8 205 000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C78D8"/>
                </a:solidFill>
              </a:rPr>
              <a:t>Net Income: </a:t>
            </a:r>
            <a:r>
              <a:rPr b="1" lang="en" sz="1800">
                <a:solidFill>
                  <a:srgbClr val="3C78D8"/>
                </a:solidFill>
              </a:rPr>
              <a:t>$194 290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4520050" y="1355325"/>
            <a:ext cx="0" cy="237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4526825" y="3727175"/>
            <a:ext cx="288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 flipH="1" rot="10800000">
            <a:off x="4520050" y="3278975"/>
            <a:ext cx="546299" cy="448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5053500" y="2867350"/>
            <a:ext cx="424199" cy="424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 flipH="1" rot="10800000">
            <a:off x="5464975" y="1594549"/>
            <a:ext cx="527099" cy="12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 txBox="1"/>
          <p:nvPr/>
        </p:nvSpPr>
        <p:spPr>
          <a:xfrm>
            <a:off x="4526825" y="3793150"/>
            <a:ext cx="7406699" cy="8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Y0   Y1   Y2   Y3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99" y="1859349"/>
            <a:ext cx="2639575" cy="224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" type="body"/>
          </p:nvPr>
        </p:nvSpPr>
        <p:spPr>
          <a:xfrm>
            <a:off x="3461875" y="1417750"/>
            <a:ext cx="5629500" cy="114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Alternative computer controllers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sz="2400">
                <a:solidFill>
                  <a:schemeClr val="dk1"/>
                </a:solidFill>
              </a:rPr>
              <a:t>Mouthstick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sz="2400">
                <a:solidFill>
                  <a:schemeClr val="dk1"/>
                </a:solidFill>
              </a:rPr>
              <a:t>Sip and Puff switch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sz="2400">
                <a:solidFill>
                  <a:schemeClr val="dk1"/>
                </a:solidFill>
              </a:rPr>
              <a:t>Trackball mouse</a:t>
            </a:r>
          </a:p>
          <a:p>
            <a:pPr indent="-381000" lvl="0" marL="45720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sz="2400">
                <a:solidFill>
                  <a:schemeClr val="dk1"/>
                </a:solidFill>
              </a:rPr>
              <a:t>Eyes tracking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-70276"/>
            <a:ext cx="8229600" cy="13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Existing Solutions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3"/>
            <a:ext cx="8229600" cy="13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Problems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System not adaptable</a:t>
            </a:r>
          </a:p>
          <a:p>
            <a:pPr indent="-381000" lvl="0" marL="45720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Unfriendly user interface</a:t>
            </a:r>
          </a:p>
          <a:p>
            <a:pPr indent="-381000" lvl="0" marL="45720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Energy Consuming</a:t>
            </a:r>
          </a:p>
          <a:p>
            <a:pPr indent="-381000" lvl="0" marL="45720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Cost inefficient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534875" y="4510100"/>
            <a:ext cx="1185900" cy="386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7808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0267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0497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272725" y="4510100"/>
            <a:ext cx="1185900" cy="38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944700" y="418700"/>
            <a:ext cx="3048000" cy="1221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400"/>
              <a:t>Compatible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2400"/>
              <a:t>Beautiful </a:t>
            </a:r>
            <a:r>
              <a:rPr b="1" lang="en" sz="2400"/>
              <a:t>Design</a:t>
            </a:r>
          </a:p>
          <a:p>
            <a:pPr algn="ctr">
              <a:spcBef>
                <a:spcPts val="0"/>
              </a:spcBef>
              <a:buNone/>
            </a:pPr>
            <a:r>
              <a:rPr b="1" lang="en" sz="2400"/>
              <a:t>Potential </a:t>
            </a:r>
            <a:r>
              <a:rPr lang="en" sz="2400"/>
              <a:t>for more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097000" y="608900"/>
            <a:ext cx="7423800" cy="84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Universal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0" y="3290100"/>
            <a:ext cx="3260498" cy="2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259400" y="1890850"/>
            <a:ext cx="3733200" cy="1221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Ergonomics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Enhances </a:t>
            </a:r>
            <a:r>
              <a:rPr b="1" lang="en" sz="2400">
                <a:solidFill>
                  <a:schemeClr val="dk1"/>
                </a:solidFill>
              </a:rPr>
              <a:t>quality of life</a:t>
            </a:r>
          </a:p>
        </p:txBody>
      </p:sp>
      <p:sp>
        <p:nvSpPr>
          <p:cNvPr id="140" name="Shape 140"/>
          <p:cNvSpPr/>
          <p:nvPr/>
        </p:nvSpPr>
        <p:spPr>
          <a:xfrm>
            <a:off x="1303700" y="3363000"/>
            <a:ext cx="2688900" cy="1221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Cost Efficient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Realistic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097000" y="3495300"/>
            <a:ext cx="2174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Feasible    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097000" y="2081050"/>
            <a:ext cx="49017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Amazing Usability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