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11.50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32.71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34.46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38.06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11.95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13.54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14.34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27.06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27.71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28.24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28.94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09:29.54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00759-6203-4DDF-BA92-17DA8816AEAE}"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243909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275396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13360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76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689701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00759-6203-4DDF-BA92-17DA8816AEAE}"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89365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00759-6203-4DDF-BA92-17DA8816AEAE}"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025721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00759-6203-4DDF-BA92-17DA8816AEAE}"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10022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00759-6203-4DDF-BA92-17DA8816AEAE}"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158906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00759-6203-4DDF-BA92-17DA8816AEAE}"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11683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00759-6203-4DDF-BA92-17DA8816AEAE}"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02326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154873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00759-6203-4DDF-BA92-17DA8816AEAE}"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29956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00759-6203-4DDF-BA92-17DA8816AEAE}"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402127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00759-6203-4DDF-BA92-17DA8816AEAE}"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229115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112502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00759-6203-4DDF-BA92-17DA8816AEAE}"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E7177-2801-4E6D-AD88-0DB99E0FFE6A}" type="slidenum">
              <a:rPr lang="en-IN" smtClean="0"/>
              <a:t>‹#›</a:t>
            </a:fld>
            <a:endParaRPr lang="en-IN"/>
          </a:p>
        </p:txBody>
      </p:sp>
    </p:spTree>
    <p:extLst>
      <p:ext uri="{BB962C8B-B14F-4D97-AF65-F5344CB8AC3E}">
        <p14:creationId xmlns:p14="http://schemas.microsoft.com/office/powerpoint/2010/main" val="380798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D00759-6203-4DDF-BA92-17DA8816AEAE}" type="datetimeFigureOut">
              <a:rPr lang="en-IN" smtClean="0"/>
              <a:t>22-05-2024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64E7177-2801-4E6D-AD88-0DB99E0FFE6A}" type="slidenum">
              <a:rPr lang="en-IN" smtClean="0"/>
              <a:t>‹#›</a:t>
            </a:fld>
            <a:endParaRPr lang="en-IN"/>
          </a:p>
        </p:txBody>
      </p:sp>
    </p:spTree>
    <p:extLst>
      <p:ext uri="{BB962C8B-B14F-4D97-AF65-F5344CB8AC3E}">
        <p14:creationId xmlns:p14="http://schemas.microsoft.com/office/powerpoint/2010/main" val="293176995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image" Target="../media/image5.png"/><Relationship Id="rId16"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7.xml"/><Relationship Id="rId5" Type="http://schemas.openxmlformats.org/officeDocument/2006/relationships/customXml" Target="../ink/ink2.xml"/><Relationship Id="rId15" Type="http://schemas.openxmlformats.org/officeDocument/2006/relationships/customXml" Target="../ink/ink11.xml"/><Relationship Id="rId10" Type="http://schemas.openxmlformats.org/officeDocument/2006/relationships/customXml" Target="../ink/ink6.xml"/><Relationship Id="rId4" Type="http://schemas.openxmlformats.org/officeDocument/2006/relationships/image" Target="../media/image6.png"/><Relationship Id="rId9" Type="http://schemas.openxmlformats.org/officeDocument/2006/relationships/customXml" Target="../ink/ink5.xml"/><Relationship Id="rId14" Type="http://schemas.openxmlformats.org/officeDocument/2006/relationships/customXml" Target="../ink/ink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yjus.com/jee/conduction-band/" TargetMode="External"/><Relationship Id="rId2" Type="http://schemas.openxmlformats.org/officeDocument/2006/relationships/hyperlink" Target="https://doi.org/10.1007/s11467-024-1394-7" TargetMode="External"/><Relationship Id="rId1" Type="http://schemas.openxmlformats.org/officeDocument/2006/relationships/slideLayout" Target="../slideLayouts/slideLayout7.xml"/><Relationship Id="rId4" Type="http://schemas.openxmlformats.org/officeDocument/2006/relationships/hyperlink" Target="https://ebooks.inflibnet.ac.in/phy12/chapter/formation-of-heterostructure/#:~:text=common%20affinity%20rule.-,4.1.2%20Different%20types%20of%20heterostructures,as%20shown%20in%20Figure%204.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1613-E233-C047-F27A-446F49B32605}"/>
              </a:ext>
            </a:extLst>
          </p:cNvPr>
          <p:cNvSpPr>
            <a:spLocks noGrp="1"/>
          </p:cNvSpPr>
          <p:nvPr>
            <p:ph type="ctrTitle"/>
          </p:nvPr>
        </p:nvSpPr>
        <p:spPr>
          <a:xfrm>
            <a:off x="1595269" y="627840"/>
            <a:ext cx="9001462" cy="2387600"/>
          </a:xfrm>
        </p:spPr>
        <p:txBody>
          <a:bodyPr/>
          <a:lstStyle/>
          <a:p>
            <a:r>
              <a:rPr lang="en-US" dirty="0"/>
              <a:t>SRIP, IITGN</a:t>
            </a:r>
            <a:br>
              <a:rPr lang="en-US" dirty="0"/>
            </a:br>
            <a:r>
              <a:rPr lang="en-US" dirty="0"/>
              <a:t> Week 1</a:t>
            </a:r>
            <a:endParaRPr lang="en-IN" dirty="0"/>
          </a:p>
        </p:txBody>
      </p:sp>
      <p:sp>
        <p:nvSpPr>
          <p:cNvPr id="3" name="Subtitle 2">
            <a:extLst>
              <a:ext uri="{FF2B5EF4-FFF2-40B4-BE49-F238E27FC236}">
                <a16:creationId xmlns:a16="http://schemas.microsoft.com/office/drawing/2014/main" id="{CC8310AF-15CD-E8C9-6F97-2ACCE28AEDCE}"/>
              </a:ext>
            </a:extLst>
          </p:cNvPr>
          <p:cNvSpPr>
            <a:spLocks noGrp="1"/>
          </p:cNvSpPr>
          <p:nvPr>
            <p:ph type="subTitle" idx="1"/>
          </p:nvPr>
        </p:nvSpPr>
        <p:spPr/>
        <p:txBody>
          <a:bodyPr>
            <a:normAutofit fontScale="70000" lnSpcReduction="20000"/>
          </a:bodyPr>
          <a:lstStyle/>
          <a:p>
            <a:r>
              <a:rPr lang="en-US" sz="2900" dirty="0"/>
              <a:t>Post-processing of atomistic simulation data using python and setting up a deep-learning model for inverse design of 2D materials based heterostructure</a:t>
            </a:r>
            <a:br>
              <a:rPr lang="en-US" sz="2900" dirty="0"/>
            </a:br>
            <a:br>
              <a:rPr lang="en-US" dirty="0"/>
            </a:br>
            <a:r>
              <a:rPr lang="en-US" dirty="0"/>
              <a:t>Kaxit Pandya</a:t>
            </a:r>
            <a:endParaRPr lang="en-IN" dirty="0"/>
          </a:p>
        </p:txBody>
      </p:sp>
      <p:sp>
        <p:nvSpPr>
          <p:cNvPr id="4" name="TextBox 3">
            <a:extLst>
              <a:ext uri="{FF2B5EF4-FFF2-40B4-BE49-F238E27FC236}">
                <a16:creationId xmlns:a16="http://schemas.microsoft.com/office/drawing/2014/main" id="{73212FFC-E916-BA43-AC43-CFB7AC8EBF54}"/>
              </a:ext>
            </a:extLst>
          </p:cNvPr>
          <p:cNvSpPr txBox="1"/>
          <p:nvPr/>
        </p:nvSpPr>
        <p:spPr>
          <a:xfrm>
            <a:off x="4976325" y="5412471"/>
            <a:ext cx="2239349" cy="646331"/>
          </a:xfrm>
          <a:prstGeom prst="rect">
            <a:avLst/>
          </a:prstGeom>
          <a:noFill/>
        </p:spPr>
        <p:txBody>
          <a:bodyPr wrap="square" rtlCol="0">
            <a:spAutoFit/>
          </a:bodyPr>
          <a:lstStyle/>
          <a:p>
            <a:r>
              <a:rPr lang="en-US" dirty="0"/>
              <a:t>Under Guidance of</a:t>
            </a:r>
            <a:br>
              <a:rPr lang="en-US" dirty="0"/>
            </a:br>
            <a:r>
              <a:rPr lang="en-US" dirty="0"/>
              <a:t>Dr. Tarun Agrawal</a:t>
            </a:r>
            <a:endParaRPr lang="en-IN" dirty="0"/>
          </a:p>
        </p:txBody>
      </p:sp>
    </p:spTree>
    <p:extLst>
      <p:ext uri="{BB962C8B-B14F-4D97-AF65-F5344CB8AC3E}">
        <p14:creationId xmlns:p14="http://schemas.microsoft.com/office/powerpoint/2010/main" val="282155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B83C4-23B4-E2C0-B267-5BF123ECEA0D}"/>
              </a:ext>
            </a:extLst>
          </p:cNvPr>
          <p:cNvSpPr txBox="1"/>
          <p:nvPr/>
        </p:nvSpPr>
        <p:spPr>
          <a:xfrm>
            <a:off x="177282" y="214605"/>
            <a:ext cx="11933853" cy="646331"/>
          </a:xfrm>
          <a:prstGeom prst="rect">
            <a:avLst/>
          </a:prstGeom>
          <a:noFill/>
        </p:spPr>
        <p:txBody>
          <a:bodyPr wrap="square" rtlCol="0">
            <a:spAutoFit/>
          </a:bodyPr>
          <a:lstStyle/>
          <a:p>
            <a:r>
              <a:rPr lang="en-US" dirty="0"/>
              <a:t>Post-processing of atomistic simulation data using python and setting up a deep-learning model for inverse design of 2D materials based heterostructure</a:t>
            </a:r>
            <a:endParaRPr lang="en-IN" dirty="0"/>
          </a:p>
        </p:txBody>
      </p:sp>
      <p:sp>
        <p:nvSpPr>
          <p:cNvPr id="3" name="TextBox 2">
            <a:extLst>
              <a:ext uri="{FF2B5EF4-FFF2-40B4-BE49-F238E27FC236}">
                <a16:creationId xmlns:a16="http://schemas.microsoft.com/office/drawing/2014/main" id="{D4DF98E4-28CF-4178-CF48-7FB750CB56F6}"/>
              </a:ext>
            </a:extLst>
          </p:cNvPr>
          <p:cNvSpPr txBox="1"/>
          <p:nvPr/>
        </p:nvSpPr>
        <p:spPr>
          <a:xfrm>
            <a:off x="177282" y="1212980"/>
            <a:ext cx="11933853" cy="3139321"/>
          </a:xfrm>
          <a:prstGeom prst="rect">
            <a:avLst/>
          </a:prstGeom>
          <a:noFill/>
        </p:spPr>
        <p:txBody>
          <a:bodyPr wrap="square" rtlCol="0">
            <a:spAutoFit/>
          </a:bodyPr>
          <a:lstStyle/>
          <a:p>
            <a:r>
              <a:rPr lang="en-IN" sz="1800" dirty="0">
                <a:effectLst/>
                <a:latin typeface="Calibri" panose="020F0502020204030204" pitchFamily="34" charset="0"/>
                <a:ea typeface="PMingLiU" panose="02020500000000000000" pitchFamily="18" charset="-120"/>
                <a:cs typeface="Times New Roman" panose="02020603050405020304" pitchFamily="18" charset="0"/>
              </a:rPr>
              <a:t>Inverse design of 2D materials refers to the process of using computational techniques, often based on machine learning and optimization algorithms, to predict the atomic structure and properties of 2D materials with desired functionalities.</a:t>
            </a:r>
            <a:br>
              <a:rPr lang="en-IN" sz="1800" dirty="0">
                <a:effectLst/>
                <a:latin typeface="Calibri" panose="020F0502020204030204" pitchFamily="34" charset="0"/>
                <a:ea typeface="PMingLiU" panose="02020500000000000000" pitchFamily="18" charset="-120"/>
                <a:cs typeface="Times New Roman" panose="02020603050405020304" pitchFamily="18" charset="0"/>
              </a:rPr>
            </a:br>
            <a:br>
              <a:rPr lang="en-IN" sz="1800" dirty="0">
                <a:effectLst/>
                <a:latin typeface="Calibri" panose="020F0502020204030204" pitchFamily="34" charset="0"/>
                <a:ea typeface="PMingLiU" panose="02020500000000000000" pitchFamily="18" charset="-120"/>
                <a:cs typeface="Times New Roman" panose="02020603050405020304" pitchFamily="18" charset="0"/>
              </a:rPr>
            </a:br>
            <a:r>
              <a:rPr lang="en-IN" sz="1800" dirty="0">
                <a:effectLst/>
                <a:latin typeface="Calibri" panose="020F0502020204030204" pitchFamily="34" charset="0"/>
                <a:ea typeface="PMingLiU" panose="02020500000000000000" pitchFamily="18" charset="-120"/>
                <a:cs typeface="Times New Roman" panose="02020603050405020304" pitchFamily="18" charset="0"/>
              </a:rPr>
              <a:t>A heterostructure is a structure composed of two or more different semiconductor materials, layered together in a specific order.</a:t>
            </a:r>
            <a:br>
              <a:rPr lang="en-IN" sz="1800" dirty="0">
                <a:effectLst/>
                <a:latin typeface="Calibri" panose="020F0502020204030204" pitchFamily="34" charset="0"/>
                <a:ea typeface="PMingLiU" panose="02020500000000000000" pitchFamily="18" charset="-120"/>
                <a:cs typeface="Times New Roman" panose="02020603050405020304" pitchFamily="18" charset="0"/>
              </a:rPr>
            </a:br>
            <a:br>
              <a:rPr lang="en-IN" sz="1800" dirty="0">
                <a:effectLst/>
                <a:latin typeface="Calibri" panose="020F0502020204030204" pitchFamily="34" charset="0"/>
                <a:ea typeface="PMingLiU" panose="02020500000000000000" pitchFamily="18" charset="-120"/>
                <a:cs typeface="Times New Roman" panose="02020603050405020304" pitchFamily="18" charset="0"/>
              </a:rPr>
            </a:br>
            <a:r>
              <a:rPr lang="en-IN" sz="1800" dirty="0">
                <a:effectLst/>
                <a:latin typeface="Calibri" panose="020F0502020204030204" pitchFamily="34" charset="0"/>
                <a:ea typeface="PMingLiU" panose="02020500000000000000" pitchFamily="18" charset="-120"/>
                <a:cs typeface="Times New Roman" panose="02020603050405020304" pitchFamily="18" charset="0"/>
              </a:rPr>
              <a:t>Ex. </a:t>
            </a:r>
            <a:r>
              <a:rPr lang="en-IN" dirty="0">
                <a:latin typeface="Calibri" panose="020F0502020204030204" pitchFamily="34" charset="0"/>
                <a:ea typeface="PMingLiU" panose="02020500000000000000" pitchFamily="18" charset="-120"/>
                <a:cs typeface="Times New Roman" panose="02020603050405020304" pitchFamily="18" charset="0"/>
              </a:rPr>
              <a:t>Giving model properties like high conductivity, durability etc and model tells to use combination of materials (Si, Au, </a:t>
            </a:r>
            <a:r>
              <a:rPr lang="en-IN" sz="1800" dirty="0">
                <a:effectLst/>
                <a:latin typeface="Calibri" panose="020F0502020204030204" pitchFamily="34" charset="0"/>
                <a:ea typeface="PMingLiU" panose="02020500000000000000" pitchFamily="18" charset="-120"/>
                <a:cs typeface="Times New Roman" panose="02020603050405020304" pitchFamily="18" charset="0"/>
              </a:rPr>
              <a:t>GaAs</a:t>
            </a:r>
            <a:r>
              <a:rPr lang="en-IN" dirty="0">
                <a:latin typeface="Calibri" panose="020F0502020204030204" pitchFamily="34" charset="0"/>
                <a:ea typeface="PMingLiU" panose="02020500000000000000" pitchFamily="18" charset="-120"/>
                <a:cs typeface="Times New Roman" panose="02020603050405020304" pitchFamily="18" charset="0"/>
              </a:rPr>
              <a:t>) through which it can be done.</a:t>
            </a:r>
            <a:br>
              <a:rPr lang="en-IN" dirty="0">
                <a:latin typeface="Calibri" panose="020F0502020204030204" pitchFamily="34" charset="0"/>
                <a:ea typeface="PMingLiU" panose="02020500000000000000" pitchFamily="18" charset="-120"/>
                <a:cs typeface="Times New Roman" panose="02020603050405020304" pitchFamily="18" charset="0"/>
              </a:rPr>
            </a:br>
            <a:br>
              <a:rPr lang="en-IN" dirty="0">
                <a:latin typeface="Calibri" panose="020F0502020204030204" pitchFamily="34" charset="0"/>
                <a:ea typeface="PMingLiU" panose="02020500000000000000" pitchFamily="18" charset="-120"/>
                <a:cs typeface="Times New Roman" panose="02020603050405020304" pitchFamily="18" charset="0"/>
              </a:rPr>
            </a:br>
            <a:r>
              <a:rPr lang="en-IN" dirty="0">
                <a:latin typeface="Calibri" panose="020F0502020204030204" pitchFamily="34" charset="0"/>
                <a:ea typeface="PMingLiU" panose="02020500000000000000" pitchFamily="18" charset="-120"/>
                <a:cs typeface="Times New Roman" panose="02020603050405020304" pitchFamily="18" charset="0"/>
              </a:rPr>
              <a:t>H</a:t>
            </a:r>
            <a:r>
              <a:rPr lang="en-IN" sz="1800" dirty="0">
                <a:effectLst/>
                <a:latin typeface="Calibri" panose="020F0502020204030204" pitchFamily="34" charset="0"/>
                <a:ea typeface="PMingLiU" panose="02020500000000000000" pitchFamily="18" charset="-120"/>
                <a:cs typeface="Times New Roman" panose="02020603050405020304" pitchFamily="18" charset="0"/>
              </a:rPr>
              <a:t>eterostructures can be classified as either type I, type II, or broken gap heterostructures, it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depends on the alignment of the conduction band minimum (CBM) and valence band maximum (VBM) of the materials at the interface.</a:t>
            </a:r>
            <a:endParaRPr lang="en-IN" dirty="0"/>
          </a:p>
        </p:txBody>
      </p:sp>
    </p:spTree>
    <p:extLst>
      <p:ext uri="{BB962C8B-B14F-4D97-AF65-F5344CB8AC3E}">
        <p14:creationId xmlns:p14="http://schemas.microsoft.com/office/powerpoint/2010/main" val="25059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186BA-EEDE-A5AF-B648-B466A1DF6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131" y="310858"/>
            <a:ext cx="7046275" cy="2060920"/>
          </a:xfrm>
          <a:prstGeom prst="rect">
            <a:avLst/>
          </a:prstGeom>
        </p:spPr>
      </p:pic>
      <p:pic>
        <p:nvPicPr>
          <p:cNvPr id="5" name="Picture 4">
            <a:extLst>
              <a:ext uri="{FF2B5EF4-FFF2-40B4-BE49-F238E27FC236}">
                <a16:creationId xmlns:a16="http://schemas.microsoft.com/office/drawing/2014/main" id="{9BEF090E-BC1B-8EB2-3285-524A6154E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94" y="135379"/>
            <a:ext cx="4187289" cy="2411878"/>
          </a:xfrm>
          <a:prstGeom prst="rect">
            <a:avLst/>
          </a:prstGeom>
        </p:spPr>
      </p:pic>
      <p:sp>
        <p:nvSpPr>
          <p:cNvPr id="6" name="TextBox 5">
            <a:extLst>
              <a:ext uri="{FF2B5EF4-FFF2-40B4-BE49-F238E27FC236}">
                <a16:creationId xmlns:a16="http://schemas.microsoft.com/office/drawing/2014/main" id="{76C1B80D-E07D-E55A-30C2-55122D81D5F5}"/>
              </a:ext>
            </a:extLst>
          </p:cNvPr>
          <p:cNvSpPr txBox="1"/>
          <p:nvPr/>
        </p:nvSpPr>
        <p:spPr>
          <a:xfrm>
            <a:off x="322594" y="2771192"/>
            <a:ext cx="11546812" cy="2308324"/>
          </a:xfrm>
          <a:prstGeom prst="rect">
            <a:avLst/>
          </a:prstGeom>
          <a:noFill/>
        </p:spPr>
        <p:txBody>
          <a:bodyPr wrap="square" rtlCol="0">
            <a:spAutoFit/>
          </a:bodyPr>
          <a:lstStyle/>
          <a:p>
            <a:r>
              <a:rPr lang="en-US" dirty="0"/>
              <a:t>Type 1 heterostructure is the most common. The sum of the conduction band and valence band edge discontinuities is equal to the energy gap difference. </a:t>
            </a:r>
            <a:br>
              <a:rPr lang="en-US" dirty="0"/>
            </a:br>
            <a:br>
              <a:rPr lang="en-US" dirty="0"/>
            </a:br>
            <a:r>
              <a:rPr lang="en-US" dirty="0"/>
              <a:t>Type 2 heterostructure is arranged such that the discontinuities at conduction and valence band have different signs. </a:t>
            </a:r>
            <a:br>
              <a:rPr lang="en-US" dirty="0"/>
            </a:br>
            <a:br>
              <a:rPr lang="en-US" dirty="0"/>
            </a:br>
            <a:r>
              <a:rPr lang="en-US" dirty="0"/>
              <a:t>Type 3: The band alignment is such that the top of the conduction band in one semiconductor lies below the valence band maxima of the other semiconductor. </a:t>
            </a:r>
            <a:endParaRPr lang="en-IN" dirty="0"/>
          </a:p>
        </p:txBody>
      </p:sp>
    </p:spTree>
    <p:extLst>
      <p:ext uri="{BB962C8B-B14F-4D97-AF65-F5344CB8AC3E}">
        <p14:creationId xmlns:p14="http://schemas.microsoft.com/office/powerpoint/2010/main" val="368636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5E4E5-FEBC-FBA5-BBAB-4B2D9C4FFFD1}"/>
              </a:ext>
            </a:extLst>
          </p:cNvPr>
          <p:cNvSpPr txBox="1"/>
          <p:nvPr/>
        </p:nvSpPr>
        <p:spPr>
          <a:xfrm>
            <a:off x="550506" y="438539"/>
            <a:ext cx="6792686" cy="369332"/>
          </a:xfrm>
          <a:prstGeom prst="rect">
            <a:avLst/>
          </a:prstGeom>
          <a:noFill/>
        </p:spPr>
        <p:txBody>
          <a:bodyPr wrap="square" rtlCol="0">
            <a:spAutoFit/>
          </a:bodyPr>
          <a:lstStyle/>
          <a:p>
            <a:r>
              <a:rPr lang="en-US" dirty="0"/>
              <a:t>Generative Adversarial Networks (GAN)</a:t>
            </a:r>
            <a:endParaRPr lang="en-IN" dirty="0"/>
          </a:p>
        </p:txBody>
      </p:sp>
      <p:sp>
        <p:nvSpPr>
          <p:cNvPr id="3" name="TextBox 2">
            <a:extLst>
              <a:ext uri="{FF2B5EF4-FFF2-40B4-BE49-F238E27FC236}">
                <a16:creationId xmlns:a16="http://schemas.microsoft.com/office/drawing/2014/main" id="{CD96078C-6283-A0A7-035E-8FC4E205E697}"/>
              </a:ext>
            </a:extLst>
          </p:cNvPr>
          <p:cNvSpPr txBox="1"/>
          <p:nvPr/>
        </p:nvSpPr>
        <p:spPr>
          <a:xfrm>
            <a:off x="485192" y="1063690"/>
            <a:ext cx="4683967" cy="5078313"/>
          </a:xfrm>
          <a:prstGeom prst="rect">
            <a:avLst/>
          </a:prstGeom>
          <a:noFill/>
        </p:spPr>
        <p:txBody>
          <a:bodyPr wrap="square" rtlCol="0">
            <a:spAutoFit/>
          </a:bodyPr>
          <a:lstStyle/>
          <a:p>
            <a:pPr algn="just"/>
            <a:r>
              <a:rPr lang="en-US" dirty="0"/>
              <a:t>GAN consists of a generator G and a discriminator D. The generator is responsible for generating synthetic data samples that approximate the underlying distribution of the real data, while the discriminator is responsible for distinguishing the real and generated data. The generator usually takes</a:t>
            </a:r>
          </a:p>
          <a:p>
            <a:pPr algn="just"/>
            <a:r>
              <a:rPr lang="en-US" dirty="0"/>
              <a:t>random noise as input, and then the generated sample G(z) is output by mapping the noise to a new data space. On the other hand, the discriminator receives both real data samples from the actual dataset and generated data from the generator as input. The output of the discriminator is a probability score, indicating the probability that the input data is the real data.</a:t>
            </a:r>
            <a:endParaRPr lang="en-IN" dirty="0"/>
          </a:p>
        </p:txBody>
      </p:sp>
      <p:pic>
        <p:nvPicPr>
          <p:cNvPr id="5" name="Picture 4">
            <a:extLst>
              <a:ext uri="{FF2B5EF4-FFF2-40B4-BE49-F238E27FC236}">
                <a16:creationId xmlns:a16="http://schemas.microsoft.com/office/drawing/2014/main" id="{7392573F-CE53-35D4-9D5F-1B45B5755182}"/>
              </a:ext>
            </a:extLst>
          </p:cNvPr>
          <p:cNvPicPr>
            <a:picLocks noChangeAspect="1"/>
          </p:cNvPicPr>
          <p:nvPr/>
        </p:nvPicPr>
        <p:blipFill>
          <a:blip r:embed="rId2"/>
          <a:stretch>
            <a:fillRect/>
          </a:stretch>
        </p:blipFill>
        <p:spPr>
          <a:xfrm>
            <a:off x="5355694" y="1194319"/>
            <a:ext cx="6668431" cy="3029373"/>
          </a:xfrm>
          <a:prstGeom prst="rect">
            <a:avLst/>
          </a:prstGeom>
        </p:spPr>
      </p:pic>
    </p:spTree>
    <p:extLst>
      <p:ext uri="{BB962C8B-B14F-4D97-AF65-F5344CB8AC3E}">
        <p14:creationId xmlns:p14="http://schemas.microsoft.com/office/powerpoint/2010/main" val="424699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623D1F-7499-4C6B-54B3-6670A0425E25}"/>
              </a:ext>
            </a:extLst>
          </p:cNvPr>
          <p:cNvSpPr txBox="1"/>
          <p:nvPr/>
        </p:nvSpPr>
        <p:spPr>
          <a:xfrm>
            <a:off x="429208" y="326571"/>
            <a:ext cx="2323323" cy="369332"/>
          </a:xfrm>
          <a:prstGeom prst="rect">
            <a:avLst/>
          </a:prstGeom>
          <a:noFill/>
        </p:spPr>
        <p:txBody>
          <a:bodyPr wrap="square" rtlCol="0">
            <a:spAutoFit/>
          </a:bodyPr>
          <a:lstStyle/>
          <a:p>
            <a:r>
              <a:rPr lang="en-US" dirty="0"/>
              <a:t>U-NET</a:t>
            </a:r>
            <a:endParaRPr lang="en-IN" dirty="0"/>
          </a:p>
        </p:txBody>
      </p:sp>
      <p:pic>
        <p:nvPicPr>
          <p:cNvPr id="4" name="Picture 3">
            <a:extLst>
              <a:ext uri="{FF2B5EF4-FFF2-40B4-BE49-F238E27FC236}">
                <a16:creationId xmlns:a16="http://schemas.microsoft.com/office/drawing/2014/main" id="{F95FC475-1B90-A066-6F22-ED93CFD78287}"/>
              </a:ext>
            </a:extLst>
          </p:cNvPr>
          <p:cNvPicPr>
            <a:picLocks noChangeAspect="1"/>
          </p:cNvPicPr>
          <p:nvPr/>
        </p:nvPicPr>
        <p:blipFill>
          <a:blip r:embed="rId2"/>
          <a:stretch>
            <a:fillRect/>
          </a:stretch>
        </p:blipFill>
        <p:spPr>
          <a:xfrm>
            <a:off x="2349929" y="-1"/>
            <a:ext cx="9842071" cy="4872163"/>
          </a:xfrm>
          <a:prstGeom prst="rect">
            <a:avLst/>
          </a:prstGeom>
        </p:spPr>
      </p:pic>
      <p:sp>
        <p:nvSpPr>
          <p:cNvPr id="16" name="TextBox 15">
            <a:extLst>
              <a:ext uri="{FF2B5EF4-FFF2-40B4-BE49-F238E27FC236}">
                <a16:creationId xmlns:a16="http://schemas.microsoft.com/office/drawing/2014/main" id="{5B760530-0AAC-7406-4B82-88186CB06D62}"/>
              </a:ext>
            </a:extLst>
          </p:cNvPr>
          <p:cNvSpPr txBox="1"/>
          <p:nvPr/>
        </p:nvSpPr>
        <p:spPr>
          <a:xfrm>
            <a:off x="231710" y="4872163"/>
            <a:ext cx="11728579" cy="1754326"/>
          </a:xfrm>
          <a:prstGeom prst="rect">
            <a:avLst/>
          </a:prstGeom>
          <a:noFill/>
        </p:spPr>
        <p:txBody>
          <a:bodyPr wrap="square" rtlCol="0">
            <a:spAutoFit/>
          </a:bodyPr>
          <a:lstStyle/>
          <a:p>
            <a:pPr algn="just"/>
            <a:r>
              <a:rPr lang="en-US" dirty="0"/>
              <a:t>U-net is composed of an encoder, a decoder, and a skip connection. The encoder employs convolutional blocks, succeeded by pooling layer for downsampling, to extract feature representations at different hierarchical levels from the input image. Each encoder layer consists of two successive 3 × 3 convolutional layers, a linear activation function, and a 2 × 2 max pooling layer, ultimately diminishing the image to a compact feature map. The purpose of the decoder is to semantically project the lower-resolution features obtained from the encoder into a higher-resolution pixel space, ultimately achieving accurate segmentation. </a:t>
            </a:r>
            <a:endParaRPr lang="en-IN" dirty="0"/>
          </a:p>
        </p:txBody>
      </p:sp>
      <p:grpSp>
        <p:nvGrpSpPr>
          <p:cNvPr id="9" name="Group 8">
            <a:extLst>
              <a:ext uri="{FF2B5EF4-FFF2-40B4-BE49-F238E27FC236}">
                <a16:creationId xmlns:a16="http://schemas.microsoft.com/office/drawing/2014/main" id="{DDA32FE4-750D-2F8E-72E9-C5E25D3CA69A}"/>
              </a:ext>
            </a:extLst>
          </p:cNvPr>
          <p:cNvGrpSpPr/>
          <p:nvPr/>
        </p:nvGrpSpPr>
        <p:grpSpPr>
          <a:xfrm>
            <a:off x="2826992" y="1212473"/>
            <a:ext cx="149760" cy="28440"/>
            <a:chOff x="2826992" y="1212473"/>
            <a:chExt cx="149760" cy="284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1EF2553-98A7-86E3-D9A7-5FE60D71CA67}"/>
                    </a:ext>
                  </a:extLst>
                </p14:cNvPr>
                <p14:cNvContentPartPr/>
                <p14:nvPr/>
              </p14:nvContentPartPr>
              <p14:xfrm>
                <a:off x="2826992" y="1212473"/>
                <a:ext cx="360" cy="360"/>
              </p14:xfrm>
            </p:contentPart>
          </mc:Choice>
          <mc:Fallback xmlns="">
            <p:pic>
              <p:nvPicPr>
                <p:cNvPr id="3" name="Ink 2">
                  <a:extLst>
                    <a:ext uri="{FF2B5EF4-FFF2-40B4-BE49-F238E27FC236}">
                      <a16:creationId xmlns:a16="http://schemas.microsoft.com/office/drawing/2014/main" id="{31EF2553-98A7-86E3-D9A7-5FE60D71CA67}"/>
                    </a:ext>
                  </a:extLst>
                </p:cNvPr>
                <p:cNvPicPr/>
                <p:nvPr/>
              </p:nvPicPr>
              <p:blipFill>
                <a:blip r:embed="rId4"/>
                <a:stretch>
                  <a:fillRect/>
                </a:stretch>
              </p:blipFill>
              <p:spPr>
                <a:xfrm>
                  <a:off x="2763992" y="1149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A01FCDC-3EEB-1B02-061C-D2AA5712E78E}"/>
                    </a:ext>
                  </a:extLst>
                </p14:cNvPr>
                <p14:cNvContentPartPr/>
                <p14:nvPr/>
              </p14:nvContentPartPr>
              <p14:xfrm>
                <a:off x="2826992" y="1240553"/>
                <a:ext cx="360" cy="360"/>
              </p14:xfrm>
            </p:contentPart>
          </mc:Choice>
          <mc:Fallback xmlns="">
            <p:pic>
              <p:nvPicPr>
                <p:cNvPr id="5" name="Ink 4">
                  <a:extLst>
                    <a:ext uri="{FF2B5EF4-FFF2-40B4-BE49-F238E27FC236}">
                      <a16:creationId xmlns:a16="http://schemas.microsoft.com/office/drawing/2014/main" id="{AA01FCDC-3EEB-1B02-061C-D2AA5712E78E}"/>
                    </a:ext>
                  </a:extLst>
                </p:cNvPr>
                <p:cNvPicPr/>
                <p:nvPr/>
              </p:nvPicPr>
              <p:blipFill>
                <a:blip r:embed="rId6"/>
                <a:stretch>
                  <a:fillRect/>
                </a:stretch>
              </p:blipFill>
              <p:spPr>
                <a:xfrm>
                  <a:off x="2763992" y="11775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5426B20-E219-3407-620F-F33A8CD1075C}"/>
                    </a:ext>
                  </a:extLst>
                </p14:cNvPr>
                <p14:cNvContentPartPr/>
                <p14:nvPr/>
              </p14:nvContentPartPr>
              <p14:xfrm>
                <a:off x="2947952" y="1221833"/>
                <a:ext cx="360" cy="360"/>
              </p14:xfrm>
            </p:contentPart>
          </mc:Choice>
          <mc:Fallback xmlns="">
            <p:pic>
              <p:nvPicPr>
                <p:cNvPr id="7" name="Ink 6">
                  <a:extLst>
                    <a:ext uri="{FF2B5EF4-FFF2-40B4-BE49-F238E27FC236}">
                      <a16:creationId xmlns:a16="http://schemas.microsoft.com/office/drawing/2014/main" id="{55426B20-E219-3407-620F-F33A8CD1075C}"/>
                    </a:ext>
                  </a:extLst>
                </p:cNvPr>
                <p:cNvPicPr/>
                <p:nvPr/>
              </p:nvPicPr>
              <p:blipFill>
                <a:blip r:embed="rId6"/>
                <a:stretch>
                  <a:fillRect/>
                </a:stretch>
              </p:blipFill>
              <p:spPr>
                <a:xfrm>
                  <a:off x="2885312" y="11591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DFEB902-3E88-D3DF-858B-CD92A8FFFBF7}"/>
                    </a:ext>
                  </a:extLst>
                </p14:cNvPr>
                <p14:cNvContentPartPr/>
                <p14:nvPr/>
              </p14:nvContentPartPr>
              <p14:xfrm>
                <a:off x="2976392" y="1240553"/>
                <a:ext cx="360" cy="360"/>
              </p14:xfrm>
            </p:contentPart>
          </mc:Choice>
          <mc:Fallback xmlns="">
            <p:pic>
              <p:nvPicPr>
                <p:cNvPr id="8" name="Ink 7">
                  <a:extLst>
                    <a:ext uri="{FF2B5EF4-FFF2-40B4-BE49-F238E27FC236}">
                      <a16:creationId xmlns:a16="http://schemas.microsoft.com/office/drawing/2014/main" id="{EDFEB902-3E88-D3DF-858B-CD92A8FFFBF7}"/>
                    </a:ext>
                  </a:extLst>
                </p:cNvPr>
                <p:cNvPicPr/>
                <p:nvPr/>
              </p:nvPicPr>
              <p:blipFill>
                <a:blip r:embed="rId6"/>
                <a:stretch>
                  <a:fillRect/>
                </a:stretch>
              </p:blipFill>
              <p:spPr>
                <a:xfrm>
                  <a:off x="2913392" y="1177553"/>
                  <a:ext cx="126000" cy="126000"/>
                </a:xfrm>
                <a:prstGeom prst="rect">
                  <a:avLst/>
                </a:prstGeom>
              </p:spPr>
            </p:pic>
          </mc:Fallback>
        </mc:AlternateContent>
      </p:grpSp>
      <p:grpSp>
        <p:nvGrpSpPr>
          <p:cNvPr id="23" name="Group 22">
            <a:extLst>
              <a:ext uri="{FF2B5EF4-FFF2-40B4-BE49-F238E27FC236}">
                <a16:creationId xmlns:a16="http://schemas.microsoft.com/office/drawing/2014/main" id="{B992BBC3-B8D9-D601-2AA8-2419320478C5}"/>
              </a:ext>
            </a:extLst>
          </p:cNvPr>
          <p:cNvGrpSpPr/>
          <p:nvPr/>
        </p:nvGrpSpPr>
        <p:grpSpPr>
          <a:xfrm>
            <a:off x="10851032" y="1343153"/>
            <a:ext cx="345600" cy="47160"/>
            <a:chOff x="10851032" y="1343153"/>
            <a:chExt cx="345600" cy="4716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84A3530-E647-DC86-BAB7-FC1BD551BD20}"/>
                    </a:ext>
                  </a:extLst>
                </p14:cNvPr>
                <p14:cNvContentPartPr/>
                <p14:nvPr/>
              </p14:nvContentPartPr>
              <p14:xfrm>
                <a:off x="11196272" y="1343153"/>
                <a:ext cx="360" cy="360"/>
              </p14:xfrm>
            </p:contentPart>
          </mc:Choice>
          <mc:Fallback xmlns="">
            <p:pic>
              <p:nvPicPr>
                <p:cNvPr id="10" name="Ink 9">
                  <a:extLst>
                    <a:ext uri="{FF2B5EF4-FFF2-40B4-BE49-F238E27FC236}">
                      <a16:creationId xmlns:a16="http://schemas.microsoft.com/office/drawing/2014/main" id="{F84A3530-E647-DC86-BAB7-FC1BD551BD20}"/>
                    </a:ext>
                  </a:extLst>
                </p:cNvPr>
                <p:cNvPicPr/>
                <p:nvPr/>
              </p:nvPicPr>
              <p:blipFill>
                <a:blip r:embed="rId6"/>
                <a:stretch>
                  <a:fillRect/>
                </a:stretch>
              </p:blipFill>
              <p:spPr>
                <a:xfrm>
                  <a:off x="11133272" y="1280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EA9392A1-FD16-0B25-AADF-47DFB81024D3}"/>
                    </a:ext>
                  </a:extLst>
                </p14:cNvPr>
                <p14:cNvContentPartPr/>
                <p14:nvPr/>
              </p14:nvContentPartPr>
              <p14:xfrm>
                <a:off x="11196272" y="1343153"/>
                <a:ext cx="360" cy="360"/>
              </p14:xfrm>
            </p:contentPart>
          </mc:Choice>
          <mc:Fallback xmlns="">
            <p:pic>
              <p:nvPicPr>
                <p:cNvPr id="11" name="Ink 10">
                  <a:extLst>
                    <a:ext uri="{FF2B5EF4-FFF2-40B4-BE49-F238E27FC236}">
                      <a16:creationId xmlns:a16="http://schemas.microsoft.com/office/drawing/2014/main" id="{EA9392A1-FD16-0B25-AADF-47DFB81024D3}"/>
                    </a:ext>
                  </a:extLst>
                </p:cNvPr>
                <p:cNvPicPr/>
                <p:nvPr/>
              </p:nvPicPr>
              <p:blipFill>
                <a:blip r:embed="rId6"/>
                <a:stretch>
                  <a:fillRect/>
                </a:stretch>
              </p:blipFill>
              <p:spPr>
                <a:xfrm>
                  <a:off x="11133272" y="1280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B82F6A18-28E1-6BB2-9DD4-E905CF4FA4E1}"/>
                    </a:ext>
                  </a:extLst>
                </p14:cNvPr>
                <p14:cNvContentPartPr/>
                <p14:nvPr/>
              </p14:nvContentPartPr>
              <p14:xfrm>
                <a:off x="11168552" y="1343153"/>
                <a:ext cx="360" cy="360"/>
              </p14:xfrm>
            </p:contentPart>
          </mc:Choice>
          <mc:Fallback xmlns="">
            <p:pic>
              <p:nvPicPr>
                <p:cNvPr id="12" name="Ink 11">
                  <a:extLst>
                    <a:ext uri="{FF2B5EF4-FFF2-40B4-BE49-F238E27FC236}">
                      <a16:creationId xmlns:a16="http://schemas.microsoft.com/office/drawing/2014/main" id="{B82F6A18-28E1-6BB2-9DD4-E905CF4FA4E1}"/>
                    </a:ext>
                  </a:extLst>
                </p:cNvPr>
                <p:cNvPicPr/>
                <p:nvPr/>
              </p:nvPicPr>
              <p:blipFill>
                <a:blip r:embed="rId6"/>
                <a:stretch>
                  <a:fillRect/>
                </a:stretch>
              </p:blipFill>
              <p:spPr>
                <a:xfrm>
                  <a:off x="11105552" y="1280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0073F161-3B12-AF65-174F-5F009B3162B7}"/>
                    </a:ext>
                  </a:extLst>
                </p14:cNvPr>
                <p14:cNvContentPartPr/>
                <p14:nvPr/>
              </p14:nvContentPartPr>
              <p14:xfrm>
                <a:off x="11149832" y="1343153"/>
                <a:ext cx="360" cy="360"/>
              </p14:xfrm>
            </p:contentPart>
          </mc:Choice>
          <mc:Fallback xmlns="">
            <p:pic>
              <p:nvPicPr>
                <p:cNvPr id="13" name="Ink 12">
                  <a:extLst>
                    <a:ext uri="{FF2B5EF4-FFF2-40B4-BE49-F238E27FC236}">
                      <a16:creationId xmlns:a16="http://schemas.microsoft.com/office/drawing/2014/main" id="{0073F161-3B12-AF65-174F-5F009B3162B7}"/>
                    </a:ext>
                  </a:extLst>
                </p:cNvPr>
                <p:cNvPicPr/>
                <p:nvPr/>
              </p:nvPicPr>
              <p:blipFill>
                <a:blip r:embed="rId6"/>
                <a:stretch>
                  <a:fillRect/>
                </a:stretch>
              </p:blipFill>
              <p:spPr>
                <a:xfrm>
                  <a:off x="11087192" y="1280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F6341D96-DB62-2BE8-1BCB-60B6F18EA286}"/>
                    </a:ext>
                  </a:extLst>
                </p14:cNvPr>
                <p14:cNvContentPartPr/>
                <p14:nvPr/>
              </p14:nvContentPartPr>
              <p14:xfrm>
                <a:off x="11149832" y="1389953"/>
                <a:ext cx="360" cy="360"/>
              </p14:xfrm>
            </p:contentPart>
          </mc:Choice>
          <mc:Fallback xmlns="">
            <p:pic>
              <p:nvPicPr>
                <p:cNvPr id="15" name="Ink 14">
                  <a:extLst>
                    <a:ext uri="{FF2B5EF4-FFF2-40B4-BE49-F238E27FC236}">
                      <a16:creationId xmlns:a16="http://schemas.microsoft.com/office/drawing/2014/main" id="{F6341D96-DB62-2BE8-1BCB-60B6F18EA286}"/>
                    </a:ext>
                  </a:extLst>
                </p:cNvPr>
                <p:cNvPicPr/>
                <p:nvPr/>
              </p:nvPicPr>
              <p:blipFill>
                <a:blip r:embed="rId6"/>
                <a:stretch>
                  <a:fillRect/>
                </a:stretch>
              </p:blipFill>
              <p:spPr>
                <a:xfrm>
                  <a:off x="11087192" y="13269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A7460C76-6275-DAA9-96F8-E22A16F4CB3D}"/>
                    </a:ext>
                  </a:extLst>
                </p14:cNvPr>
                <p14:cNvContentPartPr/>
                <p14:nvPr/>
              </p14:nvContentPartPr>
              <p14:xfrm>
                <a:off x="11028152" y="1352513"/>
                <a:ext cx="360" cy="360"/>
              </p14:xfrm>
            </p:contentPart>
          </mc:Choice>
          <mc:Fallback xmlns="">
            <p:pic>
              <p:nvPicPr>
                <p:cNvPr id="18" name="Ink 17">
                  <a:extLst>
                    <a:ext uri="{FF2B5EF4-FFF2-40B4-BE49-F238E27FC236}">
                      <a16:creationId xmlns:a16="http://schemas.microsoft.com/office/drawing/2014/main" id="{A7460C76-6275-DAA9-96F8-E22A16F4CB3D}"/>
                    </a:ext>
                  </a:extLst>
                </p:cNvPr>
                <p:cNvPicPr/>
                <p:nvPr/>
              </p:nvPicPr>
              <p:blipFill>
                <a:blip r:embed="rId6"/>
                <a:stretch>
                  <a:fillRect/>
                </a:stretch>
              </p:blipFill>
              <p:spPr>
                <a:xfrm>
                  <a:off x="10965512" y="1289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4AC9A76C-981E-9A3B-6671-1EC16745D4F8}"/>
                    </a:ext>
                  </a:extLst>
                </p14:cNvPr>
                <p14:cNvContentPartPr/>
                <p14:nvPr/>
              </p14:nvContentPartPr>
              <p14:xfrm>
                <a:off x="10851032" y="1352513"/>
                <a:ext cx="360" cy="360"/>
              </p14:xfrm>
            </p:contentPart>
          </mc:Choice>
          <mc:Fallback xmlns="">
            <p:pic>
              <p:nvPicPr>
                <p:cNvPr id="20" name="Ink 19">
                  <a:extLst>
                    <a:ext uri="{FF2B5EF4-FFF2-40B4-BE49-F238E27FC236}">
                      <a16:creationId xmlns:a16="http://schemas.microsoft.com/office/drawing/2014/main" id="{4AC9A76C-981E-9A3B-6671-1EC16745D4F8}"/>
                    </a:ext>
                  </a:extLst>
                </p:cNvPr>
                <p:cNvPicPr/>
                <p:nvPr/>
              </p:nvPicPr>
              <p:blipFill>
                <a:blip r:embed="rId6"/>
                <a:stretch>
                  <a:fillRect/>
                </a:stretch>
              </p:blipFill>
              <p:spPr>
                <a:xfrm>
                  <a:off x="10788032" y="1289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49D1025B-262A-29BA-F9E0-9EB142DF6941}"/>
                    </a:ext>
                  </a:extLst>
                </p14:cNvPr>
                <p14:cNvContentPartPr/>
                <p14:nvPr/>
              </p14:nvContentPartPr>
              <p14:xfrm>
                <a:off x="10944632" y="1352513"/>
                <a:ext cx="360" cy="360"/>
              </p14:xfrm>
            </p:contentPart>
          </mc:Choice>
          <mc:Fallback xmlns="">
            <p:pic>
              <p:nvPicPr>
                <p:cNvPr id="22" name="Ink 21">
                  <a:extLst>
                    <a:ext uri="{FF2B5EF4-FFF2-40B4-BE49-F238E27FC236}">
                      <a16:creationId xmlns:a16="http://schemas.microsoft.com/office/drawing/2014/main" id="{49D1025B-262A-29BA-F9E0-9EB142DF6941}"/>
                    </a:ext>
                  </a:extLst>
                </p:cNvPr>
                <p:cNvPicPr/>
                <p:nvPr/>
              </p:nvPicPr>
              <p:blipFill>
                <a:blip r:embed="rId6"/>
                <a:stretch>
                  <a:fillRect/>
                </a:stretch>
              </p:blipFill>
              <p:spPr>
                <a:xfrm>
                  <a:off x="10881632" y="1289513"/>
                  <a:ext cx="126000" cy="126000"/>
                </a:xfrm>
                <a:prstGeom prst="rect">
                  <a:avLst/>
                </a:prstGeom>
              </p:spPr>
            </p:pic>
          </mc:Fallback>
        </mc:AlternateContent>
      </p:grpSp>
    </p:spTree>
    <p:extLst>
      <p:ext uri="{BB962C8B-B14F-4D97-AF65-F5344CB8AC3E}">
        <p14:creationId xmlns:p14="http://schemas.microsoft.com/office/powerpoint/2010/main" val="139209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4A8DA-BB67-4DFC-38E7-600F232335FA}"/>
              </a:ext>
            </a:extLst>
          </p:cNvPr>
          <p:cNvSpPr txBox="1"/>
          <p:nvPr/>
        </p:nvSpPr>
        <p:spPr>
          <a:xfrm>
            <a:off x="531845" y="1476145"/>
            <a:ext cx="10758196" cy="2677656"/>
          </a:xfrm>
          <a:prstGeom prst="rect">
            <a:avLst/>
          </a:prstGeom>
          <a:noFill/>
        </p:spPr>
        <p:txBody>
          <a:bodyPr wrap="square" rtlCol="0">
            <a:spAutoFit/>
          </a:bodyPr>
          <a:lstStyle/>
          <a:p>
            <a:pPr marL="342900" indent="-342900">
              <a:buFont typeface="Wingdings" panose="05000000000000000000" pitchFamily="2" charset="2"/>
              <a:buChar char="v"/>
            </a:pPr>
            <a:r>
              <a:rPr lang="en-IN" sz="2800" dirty="0"/>
              <a:t>Defects Identification</a:t>
            </a:r>
          </a:p>
          <a:p>
            <a:pPr marL="342900" indent="-342900">
              <a:buFont typeface="Wingdings" panose="05000000000000000000" pitchFamily="2" charset="2"/>
              <a:buChar char="v"/>
            </a:pPr>
            <a:r>
              <a:rPr lang="en-US" sz="2800" dirty="0"/>
              <a:t>Recognition and Classification of Atomic Structures</a:t>
            </a:r>
          </a:p>
          <a:p>
            <a:pPr marL="342900" indent="-342900">
              <a:buFont typeface="Wingdings" panose="05000000000000000000" pitchFamily="2" charset="2"/>
              <a:buChar char="v"/>
            </a:pPr>
            <a:r>
              <a:rPr lang="en-US" sz="2800" dirty="0"/>
              <a:t>Material Identification </a:t>
            </a:r>
          </a:p>
          <a:p>
            <a:pPr marL="342900" indent="-342900">
              <a:buFont typeface="Wingdings" panose="05000000000000000000" pitchFamily="2" charset="2"/>
              <a:buChar char="v"/>
            </a:pPr>
            <a:r>
              <a:rPr lang="en-US" sz="2800" dirty="0"/>
              <a:t>Thickness Characterization</a:t>
            </a:r>
          </a:p>
          <a:p>
            <a:pPr marL="342900" indent="-342900">
              <a:buFont typeface="Wingdings" panose="05000000000000000000" pitchFamily="2" charset="2"/>
              <a:buChar char="v"/>
            </a:pPr>
            <a:r>
              <a:rPr lang="en-IN" sz="2800" dirty="0"/>
              <a:t>Distinguish Between Monolayer and Bi-layer</a:t>
            </a:r>
          </a:p>
          <a:p>
            <a:pPr marL="342900" indent="-342900">
              <a:buFont typeface="Wingdings" panose="05000000000000000000" pitchFamily="2" charset="2"/>
              <a:buChar char="v"/>
            </a:pPr>
            <a:endParaRPr lang="en-US" sz="2800" dirty="0"/>
          </a:p>
        </p:txBody>
      </p:sp>
      <p:sp>
        <p:nvSpPr>
          <p:cNvPr id="3" name="TextBox 2">
            <a:extLst>
              <a:ext uri="{FF2B5EF4-FFF2-40B4-BE49-F238E27FC236}">
                <a16:creationId xmlns:a16="http://schemas.microsoft.com/office/drawing/2014/main" id="{D4FA1128-DC57-0D72-855B-6FBC7850A443}"/>
              </a:ext>
            </a:extLst>
          </p:cNvPr>
          <p:cNvSpPr txBox="1"/>
          <p:nvPr/>
        </p:nvSpPr>
        <p:spPr>
          <a:xfrm>
            <a:off x="531845" y="662473"/>
            <a:ext cx="10506269" cy="369332"/>
          </a:xfrm>
          <a:prstGeom prst="rect">
            <a:avLst/>
          </a:prstGeom>
          <a:noFill/>
        </p:spPr>
        <p:txBody>
          <a:bodyPr wrap="square" rtlCol="0">
            <a:spAutoFit/>
          </a:bodyPr>
          <a:lstStyle/>
          <a:p>
            <a:r>
              <a:rPr lang="en-US" dirty="0"/>
              <a:t>Most of the papers used GAN, U-NET, CNN /Pre-Trained models (ResNetVGG16), ANN</a:t>
            </a:r>
            <a:endParaRPr lang="en-IN" dirty="0"/>
          </a:p>
        </p:txBody>
      </p:sp>
      <p:sp>
        <p:nvSpPr>
          <p:cNvPr id="4" name="TextBox 3">
            <a:extLst>
              <a:ext uri="{FF2B5EF4-FFF2-40B4-BE49-F238E27FC236}">
                <a16:creationId xmlns:a16="http://schemas.microsoft.com/office/drawing/2014/main" id="{A58E5CDA-892D-1609-6E16-F820B64BBE77}"/>
              </a:ext>
            </a:extLst>
          </p:cNvPr>
          <p:cNvSpPr txBox="1"/>
          <p:nvPr/>
        </p:nvSpPr>
        <p:spPr>
          <a:xfrm>
            <a:off x="1082351" y="3760237"/>
            <a:ext cx="6839339" cy="2585323"/>
          </a:xfrm>
          <a:prstGeom prst="rect">
            <a:avLst/>
          </a:prstGeom>
          <a:noFill/>
        </p:spPr>
        <p:txBody>
          <a:bodyPr wrap="square" rtlCol="0">
            <a:spAutoFit/>
          </a:bodyPr>
          <a:lstStyle/>
          <a:p>
            <a:r>
              <a:rPr lang="en-US" dirty="0"/>
              <a:t>Dataset: Image generated through AFM, TEM,</a:t>
            </a:r>
            <a:br>
              <a:rPr lang="en-US" dirty="0"/>
            </a:br>
            <a:r>
              <a:rPr lang="en-US" dirty="0"/>
              <a:t>Atomic Force Microscopy (AFM): AFM provides high-resolution topographic imaging, allowing precise measurement of the thickness of 2D materials. </a:t>
            </a:r>
            <a:br>
              <a:rPr lang="en-US" dirty="0"/>
            </a:br>
            <a:endParaRPr lang="en-US" dirty="0"/>
          </a:p>
          <a:p>
            <a:r>
              <a:rPr lang="en-US" dirty="0"/>
              <a:t>Transmission Electron Microscopy (TEM): TEM can be used to directly visualize the atomic structure of 2D materials. </a:t>
            </a:r>
            <a:br>
              <a:rPr lang="en-US" dirty="0"/>
            </a:br>
            <a:br>
              <a:rPr lang="en-US" dirty="0"/>
            </a:br>
            <a:r>
              <a:rPr lang="en-US" dirty="0"/>
              <a:t>Classification through our Model</a:t>
            </a:r>
          </a:p>
        </p:txBody>
      </p:sp>
    </p:spTree>
    <p:extLst>
      <p:ext uri="{BB962C8B-B14F-4D97-AF65-F5344CB8AC3E}">
        <p14:creationId xmlns:p14="http://schemas.microsoft.com/office/powerpoint/2010/main" val="12230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BCA4E-DCE5-1344-37D4-20B3A91BD440}"/>
              </a:ext>
            </a:extLst>
          </p:cNvPr>
          <p:cNvSpPr txBox="1"/>
          <p:nvPr/>
        </p:nvSpPr>
        <p:spPr>
          <a:xfrm>
            <a:off x="485192" y="373224"/>
            <a:ext cx="11262049" cy="3693319"/>
          </a:xfrm>
          <a:prstGeom prst="rect">
            <a:avLst/>
          </a:prstGeom>
          <a:noFill/>
        </p:spPr>
        <p:txBody>
          <a:bodyPr wrap="square" rtlCol="0">
            <a:spAutoFit/>
          </a:bodyPr>
          <a:lstStyle/>
          <a:p>
            <a:r>
              <a:rPr lang="en-US" dirty="0"/>
              <a:t>References</a:t>
            </a:r>
          </a:p>
          <a:p>
            <a:endParaRPr lang="en-US" dirty="0"/>
          </a:p>
          <a:p>
            <a:pPr marL="342900" indent="-342900">
              <a:buFont typeface="+mj-lt"/>
              <a:buAutoNum type="arabicPeriod"/>
            </a:pPr>
            <a:r>
              <a:rPr lang="en-US" dirty="0">
                <a:hlinkClick r:id="rId2"/>
              </a:rPr>
              <a:t>https://doi.org/10.1007/s11467-024-1394-7</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https://byjus.com/jee/conduction-band/</a:t>
            </a:r>
            <a:endParaRPr lang="en-US" dirty="0"/>
          </a:p>
          <a:p>
            <a:pPr marL="342900" indent="-342900">
              <a:buFont typeface="+mj-lt"/>
              <a:buAutoNum type="arabicPeriod"/>
            </a:pPr>
            <a:endParaRPr lang="en-US" dirty="0"/>
          </a:p>
          <a:p>
            <a:pPr marL="342900" indent="-342900">
              <a:buFont typeface="+mj-lt"/>
              <a:buAutoNum type="arabicPeriod"/>
            </a:pPr>
            <a:r>
              <a:rPr lang="en-IN" dirty="0">
                <a:hlinkClick r:id="rId4"/>
              </a:rPr>
              <a:t>https://ebooks.inflibnet.ac.in/phy12/chapter/formation-of-heterostructure/#:~:text=common%20affinity%20rule.-,4.1.2%20Different%20types%20of%20heterostructures,as%20shown%20in%20Figure%204.2</a:t>
            </a:r>
            <a:endParaRPr lang="en-IN" dirty="0"/>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4278550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508</TotalTime>
  <Words>666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Rockwell</vt:lpstr>
      <vt:lpstr>Wingdings</vt:lpstr>
      <vt:lpstr>Damask</vt:lpstr>
      <vt:lpstr>SRIP, IITGN  Week 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SRIP Week 1 Presentation</dc:title>
  <dc:creator>KaxitPandya</dc:creator>
  <cp:lastModifiedBy>KaxitPandya</cp:lastModifiedBy>
  <cp:revision>60</cp:revision>
  <dcterms:created xsi:type="dcterms:W3CDTF">2024-05-20T00:14:41Z</dcterms:created>
  <dcterms:modified xsi:type="dcterms:W3CDTF">2024-05-22T12:08:49Z</dcterms:modified>
</cp:coreProperties>
</file>