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 id="2147483698" r:id="rId2"/>
    <p:sldMasterId id="2147483753" r:id="rId3"/>
  </p:sldMasterIdLst>
  <p:notesMasterIdLst>
    <p:notesMasterId r:id="rId12"/>
  </p:notesMasterIdLst>
  <p:handoutMasterIdLst>
    <p:handoutMasterId r:id="rId13"/>
  </p:handoutMasterIdLst>
  <p:sldIdLst>
    <p:sldId id="866" r:id="rId4"/>
    <p:sldId id="868" r:id="rId5"/>
    <p:sldId id="901" r:id="rId6"/>
    <p:sldId id="913" r:id="rId7"/>
    <p:sldId id="896" r:id="rId8"/>
    <p:sldId id="906" r:id="rId9"/>
    <p:sldId id="907" r:id="rId10"/>
    <p:sldId id="897" r:id="rId11"/>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D34E524A-D6EF-4CBC-A13A-51C3740B0549}">
          <p14:sldIdLst>
            <p14:sldId id="866"/>
            <p14:sldId id="868"/>
            <p14:sldId id="901"/>
            <p14:sldId id="913"/>
            <p14:sldId id="896"/>
            <p14:sldId id="906"/>
            <p14:sldId id="907"/>
            <p14:sldId id="897"/>
          </p14:sldIdLst>
        </p14:section>
        <p14:section name="CREDITS &amp; COPYRIGHTS" id="{96A22112-93F8-4FC4-92DC-51B794962ED1}">
          <p14:sldIdLst/>
        </p14:section>
      </p14:sectionLst>
    </p:ex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4A36E"/>
    <a:srgbClr val="D0343C"/>
    <a:srgbClr val="8DB1C4"/>
    <a:srgbClr val="3D4149"/>
    <a:srgbClr val="615474"/>
    <a:srgbClr val="F9BE75"/>
    <a:srgbClr val="E4625C"/>
    <a:srgbClr val="403551"/>
    <a:srgbClr val="CECF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55" autoAdjust="0"/>
    <p:restoredTop sz="70270" autoAdjust="0"/>
  </p:normalViewPr>
  <p:slideViewPr>
    <p:cSldViewPr>
      <p:cViewPr varScale="1">
        <p:scale>
          <a:sx n="70" d="100"/>
          <a:sy n="70" d="100"/>
        </p:scale>
        <p:origin x="1090" y="62"/>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2850"/>
    </p:cViewPr>
  </p:outlineViewPr>
  <p:notesTextViewPr>
    <p:cViewPr>
      <p:scale>
        <a:sx n="150" d="100"/>
        <a:sy n="150" d="100"/>
      </p:scale>
      <p:origin x="0" y="0"/>
    </p:cViewPr>
  </p:notesTextViewPr>
  <p:notesViewPr>
    <p:cSldViewPr>
      <p:cViewPr varScale="1">
        <p:scale>
          <a:sx n="84" d="100"/>
          <a:sy n="84" d="100"/>
        </p:scale>
        <p:origin x="29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8/5/2018</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8/5/2018</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smtClean="0"/>
              <a:t>HackID10</a:t>
            </a:r>
            <a:r>
              <a:rPr lang="ja-JP" altLang="en-US" dirty="0" smtClean="0"/>
              <a:t>番</a:t>
            </a:r>
            <a:r>
              <a:rPr lang="ja-JP" altLang="en-US" dirty="0" smtClean="0"/>
              <a:t>、たまみやの発表をはじめます。</a:t>
            </a:r>
            <a:endParaRPr lang="en-US" altLang="ja-JP" dirty="0" smtClean="0"/>
          </a:p>
          <a:p>
            <a:endParaRPr lang="en-US" dirty="0" smtClean="0"/>
          </a:p>
          <a:p>
            <a:r>
              <a:rPr lang="ja-JP" altLang="en-US" dirty="0" smtClean="0"/>
              <a:t>私たちが作ったのは「多摩キャンパスバス運行情報システム</a:t>
            </a:r>
            <a:r>
              <a:rPr lang="ja-JP" altLang="en-US" dirty="0" err="1" smtClean="0"/>
              <a:t>た</a:t>
            </a:r>
            <a:r>
              <a:rPr lang="ja-JP" altLang="en-US" dirty="0" smtClean="0"/>
              <a:t>まなびです。」</a:t>
            </a:r>
            <a:endParaRPr lang="en-US" altLang="ja-JP" dirty="0" smtClean="0"/>
          </a:p>
          <a:p>
            <a:r>
              <a:rPr lang="ja-JP" altLang="en-US" dirty="0" smtClean="0"/>
              <a:t>システムの紹介に移る前に、まず法政</a:t>
            </a:r>
            <a:r>
              <a:rPr lang="ja-JP" altLang="en-US" dirty="0" smtClean="0"/>
              <a:t>大学多摩キャンパスの説明をします</a:t>
            </a:r>
            <a:r>
              <a:rPr lang="ja-JP" altLang="en-US" dirty="0" smtClean="0"/>
              <a:t>。</a:t>
            </a:r>
            <a:endParaRPr lang="en-US" altLang="ja-JP" dirty="0" smtClean="0"/>
          </a:p>
          <a:p>
            <a:endParaRPr lang="en-US" dirty="0" smtClean="0"/>
          </a:p>
          <a:p>
            <a:r>
              <a:rPr lang="en-US" dirty="0" smtClean="0"/>
              <a:t>(0:15)</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52343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t>多摩</a:t>
            </a:r>
            <a:r>
              <a:rPr lang="ja-JP" altLang="en-US" dirty="0" smtClean="0"/>
              <a:t>キャンパスは</a:t>
            </a:r>
            <a:r>
              <a:rPr lang="ja-JP" altLang="en-US" dirty="0" smtClean="0"/>
              <a:t>、法政</a:t>
            </a:r>
            <a:r>
              <a:rPr lang="ja-JP" altLang="en-US" dirty="0" smtClean="0"/>
              <a:t>大学全３</a:t>
            </a:r>
            <a:r>
              <a:rPr lang="ja-JP" altLang="en-US" dirty="0" smtClean="0"/>
              <a:t>キャンパスのうちの１つです。</a:t>
            </a:r>
            <a:endParaRPr lang="en-US" altLang="ja-JP" dirty="0" smtClean="0"/>
          </a:p>
          <a:p>
            <a:r>
              <a:rPr lang="ja-JP" altLang="en-US" dirty="0" smtClean="0"/>
              <a:t>敷地がとにかく広く、東京ドーム約１７個分の広さがあります。</a:t>
            </a:r>
            <a:endParaRPr lang="en-US" altLang="ja-JP" dirty="0" smtClean="0"/>
          </a:p>
          <a:p>
            <a:r>
              <a:rPr lang="ja-JP" altLang="en-US" dirty="0" smtClean="0"/>
              <a:t>図にある通り、私たち</a:t>
            </a:r>
            <a:r>
              <a:rPr lang="ja-JP" altLang="en-US" dirty="0" smtClean="0"/>
              <a:t>の通う小金井キャンパスと比べてもかなり大きいことがわかります。</a:t>
            </a:r>
            <a:endParaRPr lang="en-US" altLang="ja-JP" dirty="0" smtClean="0"/>
          </a:p>
          <a:p>
            <a:r>
              <a:rPr lang="ja-JP" altLang="en-US" dirty="0" smtClean="0"/>
              <a:t>そのため、学内にバスが走っています</a:t>
            </a:r>
            <a:r>
              <a:rPr lang="ja-JP" altLang="en-US" dirty="0" smtClean="0"/>
              <a:t>。       </a:t>
            </a:r>
            <a:endParaRPr lang="en-US" altLang="ja-JP" dirty="0" smtClean="0"/>
          </a:p>
          <a:p>
            <a:r>
              <a:rPr lang="ja-JP" altLang="en-US" dirty="0" smtClean="0"/>
              <a:t>↓</a:t>
            </a:r>
            <a:r>
              <a:rPr lang="en-US" altLang="ja-JP" dirty="0" smtClean="0"/>
              <a:t>ENTER</a:t>
            </a:r>
            <a:endParaRPr lang="en-US" altLang="ja-JP" dirty="0" smtClean="0"/>
          </a:p>
          <a:p>
            <a:r>
              <a:rPr lang="ja-JP" altLang="en-US" dirty="0" smtClean="0"/>
              <a:t>しかし</a:t>
            </a:r>
            <a:r>
              <a:rPr lang="ja-JP" altLang="en-US" dirty="0" smtClean="0"/>
              <a:t>、バスは時間</a:t>
            </a:r>
            <a:r>
              <a:rPr lang="ja-JP" altLang="en-US" dirty="0"/>
              <a:t>通りに</a:t>
            </a:r>
            <a:r>
              <a:rPr lang="ja-JP" altLang="en-US" dirty="0" smtClean="0"/>
              <a:t>来ないらしく、学生は</a:t>
            </a:r>
            <a:r>
              <a:rPr lang="ja-JP" altLang="en-US" dirty="0" smtClean="0"/>
              <a:t>あまりあて</a:t>
            </a:r>
            <a:r>
              <a:rPr lang="ja-JP" altLang="en-US" dirty="0"/>
              <a:t>にして</a:t>
            </a:r>
            <a:r>
              <a:rPr lang="ja-JP" altLang="en-US" dirty="0" smtClean="0"/>
              <a:t>ないというのが現状です</a:t>
            </a:r>
            <a:r>
              <a:rPr lang="ja-JP" altLang="en-US" dirty="0" smtClean="0"/>
              <a:t>。</a:t>
            </a:r>
            <a:endParaRPr lang="en-US" altLang="ja-JP" dirty="0" smtClean="0"/>
          </a:p>
          <a:p>
            <a:r>
              <a:rPr lang="en-US" dirty="0" smtClean="0"/>
              <a:t>(0:41)</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3434645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ja-JP" altLang="en-US" dirty="0" smtClean="0"/>
              <a:t>そこで私たちは、</a:t>
            </a:r>
            <a:r>
              <a:rPr lang="ja-JP" altLang="en-US" sz="1200" dirty="0" smtClean="0">
                <a:solidFill>
                  <a:schemeClr val="tx1"/>
                </a:solidFill>
              </a:rPr>
              <a:t>学内</a:t>
            </a:r>
            <a:r>
              <a:rPr lang="ja-JP" altLang="en-US" sz="1200" dirty="0" smtClean="0">
                <a:solidFill>
                  <a:schemeClr val="tx1"/>
                </a:solidFill>
              </a:rPr>
              <a:t>バス運行情報システム</a:t>
            </a:r>
            <a:r>
              <a:rPr lang="ja-JP" altLang="en-US" sz="1200" dirty="0" smtClean="0">
                <a:solidFill>
                  <a:schemeClr val="tx1"/>
                </a:solidFill>
              </a:rPr>
              <a:t>「たまなび」</a:t>
            </a:r>
            <a:r>
              <a:rPr lang="ja-JP" altLang="en-US" dirty="0" smtClean="0"/>
              <a:t>を作りました。</a:t>
            </a:r>
            <a:endParaRPr lang="en-US" altLang="ja-JP" sz="1200" dirty="0" smtClean="0">
              <a:solidFill>
                <a:schemeClr val="tx1"/>
              </a:solidFill>
            </a:endParaRPr>
          </a:p>
          <a:p>
            <a:r>
              <a:rPr lang="en-US" dirty="0" smtClean="0"/>
              <a:t>(0:47)</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934709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ja-JP" altLang="en-US" sz="1200" dirty="0" smtClean="0">
                <a:solidFill>
                  <a:schemeClr val="tx1"/>
                </a:solidFill>
              </a:rPr>
              <a:t>たまなびの機能は大きく分けて２つあります。</a:t>
            </a:r>
            <a:endParaRPr lang="en-US" altLang="ja-JP" sz="1200" dirty="0" smtClean="0">
              <a:solidFill>
                <a:schemeClr val="tx1"/>
              </a:solidFill>
            </a:endParaRPr>
          </a:p>
          <a:p>
            <a:pPr marL="0" marR="0" lvl="0" indent="0" algn="l" defTabSz="914354" rtl="0" eaLnBrk="1" fontAlgn="auto" latinLnBrk="0" hangingPunct="1">
              <a:lnSpc>
                <a:spcPct val="100000"/>
              </a:lnSpc>
              <a:spcBef>
                <a:spcPts val="0"/>
              </a:spcBef>
              <a:spcAft>
                <a:spcPts val="0"/>
              </a:spcAft>
              <a:buClrTx/>
              <a:buSzTx/>
              <a:buFontTx/>
              <a:buNone/>
              <a:tabLst/>
              <a:defRPr/>
            </a:pPr>
            <a:r>
              <a:rPr lang="ja-JP" altLang="en-US" sz="1200" dirty="0" smtClean="0">
                <a:solidFill>
                  <a:schemeClr val="tx1"/>
                </a:solidFill>
              </a:rPr>
              <a:t>まず１つめは、「バスの運行状況がわかる」ということです。</a:t>
            </a:r>
            <a:endParaRPr lang="en-US" altLang="ja-JP" sz="1200" dirty="0" smtClean="0">
              <a:solidFill>
                <a:schemeClr val="tx1"/>
              </a:solidFill>
            </a:endParaRPr>
          </a:p>
          <a:p>
            <a:pPr marL="0" marR="0" lvl="0" indent="0" algn="l" defTabSz="914354" rtl="0" eaLnBrk="1" fontAlgn="auto" latinLnBrk="0" hangingPunct="1">
              <a:lnSpc>
                <a:spcPct val="100000"/>
              </a:lnSpc>
              <a:spcBef>
                <a:spcPts val="0"/>
              </a:spcBef>
              <a:spcAft>
                <a:spcPts val="0"/>
              </a:spcAft>
              <a:buClrTx/>
              <a:buSzTx/>
              <a:buFontTx/>
              <a:buNone/>
              <a:tabLst/>
              <a:defRPr/>
            </a:pPr>
            <a:r>
              <a:rPr lang="ja-JP" altLang="en-US" sz="1200" dirty="0" smtClean="0">
                <a:solidFill>
                  <a:schemeClr val="tx1"/>
                </a:solidFill>
              </a:rPr>
              <a:t>学内バスは運行している時間と、していない時間があります。そのため、運行状況を</a:t>
            </a:r>
            <a:r>
              <a:rPr lang="ja-JP" altLang="en-US" sz="1200" dirty="0" err="1" smtClean="0">
                <a:solidFill>
                  <a:schemeClr val="tx1"/>
                </a:solidFill>
              </a:rPr>
              <a:t>た</a:t>
            </a:r>
            <a:r>
              <a:rPr lang="ja-JP" altLang="en-US" sz="1200" dirty="0" smtClean="0">
                <a:solidFill>
                  <a:schemeClr val="tx1"/>
                </a:solidFill>
              </a:rPr>
              <a:t>まなびで確認することができます。</a:t>
            </a:r>
            <a:endParaRPr lang="en-US" altLang="ja-JP" sz="1200" dirty="0" smtClean="0">
              <a:solidFill>
                <a:schemeClr val="tx1"/>
              </a:solidFill>
            </a:endParaRPr>
          </a:p>
          <a:p>
            <a:pPr marL="0" marR="0" lvl="0" indent="0" algn="l" defTabSz="914354" rtl="0" eaLnBrk="1" fontAlgn="auto" latinLnBrk="0" hangingPunct="1">
              <a:lnSpc>
                <a:spcPct val="100000"/>
              </a:lnSpc>
              <a:spcBef>
                <a:spcPts val="0"/>
              </a:spcBef>
              <a:spcAft>
                <a:spcPts val="0"/>
              </a:spcAft>
              <a:buClrTx/>
              <a:buSzTx/>
              <a:buFontTx/>
              <a:buNone/>
              <a:tabLst/>
              <a:defRPr/>
            </a:pPr>
            <a:r>
              <a:rPr lang="ja-JP" altLang="en-US" sz="1200" dirty="0" smtClean="0">
                <a:solidFill>
                  <a:schemeClr val="tx1"/>
                </a:solidFill>
              </a:rPr>
              <a:t>２つめは「バスの現在地がわかる」ということです。</a:t>
            </a:r>
            <a:endParaRPr lang="en-US" altLang="ja-JP" sz="1200" dirty="0" smtClean="0">
              <a:solidFill>
                <a:schemeClr val="tx1"/>
              </a:solidFill>
            </a:endParaRPr>
          </a:p>
          <a:p>
            <a:pPr marL="0" marR="0" lvl="0" indent="0" algn="l" defTabSz="914354" rtl="0" eaLnBrk="1" fontAlgn="auto" latinLnBrk="0" hangingPunct="1">
              <a:lnSpc>
                <a:spcPct val="100000"/>
              </a:lnSpc>
              <a:spcBef>
                <a:spcPts val="0"/>
              </a:spcBef>
              <a:spcAft>
                <a:spcPts val="0"/>
              </a:spcAft>
              <a:buClrTx/>
              <a:buSzTx/>
              <a:buFontTx/>
              <a:buNone/>
              <a:tabLst/>
              <a:defRPr/>
            </a:pPr>
            <a:r>
              <a:rPr lang="ja-JP" altLang="en-US" sz="1200" dirty="0" smtClean="0">
                <a:solidFill>
                  <a:schemeClr val="tx1"/>
                </a:solidFill>
              </a:rPr>
              <a:t>これは、バスがいつ来るのかわからない状況を解決することができます</a:t>
            </a:r>
            <a:r>
              <a:rPr lang="ja-JP" altLang="en-US" sz="1200" dirty="0" smtClean="0">
                <a:solidFill>
                  <a:schemeClr val="tx1"/>
                </a:solidFill>
              </a:rPr>
              <a:t>。</a:t>
            </a:r>
            <a:endParaRPr lang="en-US" altLang="ja-JP" sz="1200" dirty="0" smtClean="0">
              <a:solidFill>
                <a:schemeClr val="tx1"/>
              </a:solidFill>
            </a:endParaRPr>
          </a:p>
          <a:p>
            <a:pPr marL="0" marR="0" lvl="0" indent="0" algn="l" defTabSz="914354" rtl="0" eaLnBrk="1" fontAlgn="auto" latinLnBrk="0" hangingPunct="1">
              <a:lnSpc>
                <a:spcPct val="100000"/>
              </a:lnSpc>
              <a:spcBef>
                <a:spcPts val="0"/>
              </a:spcBef>
              <a:spcAft>
                <a:spcPts val="0"/>
              </a:spcAft>
              <a:buClrTx/>
              <a:buSzTx/>
              <a:buFontTx/>
              <a:buNone/>
              <a:tabLst/>
              <a:defRPr/>
            </a:pPr>
            <a:r>
              <a:rPr lang="en-US" altLang="ja-JP" sz="1200" dirty="0" smtClean="0">
                <a:solidFill>
                  <a:schemeClr val="tx1"/>
                </a:solidFill>
              </a:rPr>
              <a:t>(1:02)</a:t>
            </a:r>
            <a:endParaRPr lang="en-US" altLang="ja-JP" sz="1200" dirty="0" smtClean="0">
              <a:solidFill>
                <a:schemeClr val="tx1"/>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1951382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システムフローはこんな感じです。</a:t>
            </a:r>
            <a:endParaRPr kumimoji="1" lang="en-US" altLang="ja-JP" dirty="0" smtClean="0"/>
          </a:p>
          <a:p>
            <a:r>
              <a:rPr kumimoji="1" lang="ja-JP" altLang="en-US" dirty="0" smtClean="0"/>
              <a:t>バスの現在地情報をサーバーがもっていて、ユーザーが</a:t>
            </a:r>
            <a:r>
              <a:rPr kumimoji="1" lang="en-US" altLang="ja-JP" dirty="0" smtClean="0"/>
              <a:t>Web</a:t>
            </a:r>
            <a:r>
              <a:rPr kumimoji="1" lang="ja-JP" altLang="en-US" dirty="0" smtClean="0"/>
              <a:t>ページにアクセスすると</a:t>
            </a:r>
            <a:endParaRPr kumimoji="1" lang="en-US" altLang="ja-JP" dirty="0" smtClean="0"/>
          </a:p>
          <a:p>
            <a:r>
              <a:rPr kumimoji="1" lang="ja-JP" altLang="en-US" dirty="0" smtClean="0"/>
              <a:t>サーバーがバスの情報を送信する仕組みになっています。</a:t>
            </a:r>
            <a:endParaRPr kumimoji="1" lang="en-US" altLang="ja-JP" dirty="0" smtClean="0"/>
          </a:p>
          <a:p>
            <a:r>
              <a:rPr kumimoji="1" lang="en-US" altLang="ja-JP" dirty="0" smtClean="0"/>
              <a:t>(1:16)</a:t>
            </a:r>
            <a:endParaRPr kumimoji="1" lang="en-US" altLang="ja-JP" dirty="0" smtClean="0"/>
          </a:p>
          <a:p>
            <a:endParaRPr kumimoji="1" lang="en-US" altLang="ja-JP" dirty="0" smtClean="0"/>
          </a:p>
          <a:p>
            <a:r>
              <a:rPr kumimoji="1" lang="ja-JP" altLang="en-US" dirty="0" err="1" smtClean="0"/>
              <a:t>ー</a:t>
            </a:r>
            <a:r>
              <a:rPr kumimoji="1" lang="ja-JP" altLang="en-US" dirty="0" smtClean="0"/>
              <a:t>ーー</a:t>
            </a:r>
            <a:r>
              <a:rPr kumimoji="1" lang="ja-JP" altLang="en-US" dirty="0" err="1" smtClean="0"/>
              <a:t>ーー</a:t>
            </a:r>
            <a:endParaRPr kumimoji="1" lang="en-US" altLang="ja-JP" dirty="0" smtClean="0"/>
          </a:p>
          <a:p>
            <a:pPr marL="0" marR="0" lvl="0" indent="0" algn="l" defTabSz="914354" rtl="0" eaLnBrk="1" fontAlgn="auto" latinLnBrk="0" hangingPunct="1">
              <a:lnSpc>
                <a:spcPct val="100000"/>
              </a:lnSpc>
              <a:spcBef>
                <a:spcPts val="0"/>
              </a:spcBef>
              <a:spcAft>
                <a:spcPts val="0"/>
              </a:spcAft>
              <a:buClrTx/>
              <a:buSzTx/>
              <a:buFontTx/>
              <a:buNone/>
              <a:tabLst/>
              <a:defRPr/>
            </a:pPr>
            <a:r>
              <a:rPr kumimoji="1" lang="ja-JP" altLang="en-US" dirty="0" smtClean="0"/>
              <a:t>「ユーザーは</a:t>
            </a:r>
            <a:r>
              <a:rPr kumimoji="1" lang="en-US" altLang="ja-JP" u="sng" dirty="0" smtClean="0"/>
              <a:t>web</a:t>
            </a:r>
            <a:r>
              <a:rPr kumimoji="1" lang="ja-JP" altLang="en-US" u="sng" dirty="0" smtClean="0"/>
              <a:t>で</a:t>
            </a:r>
            <a:r>
              <a:rPr kumimoji="1" lang="ja-JP" altLang="en-US" dirty="0" smtClean="0"/>
              <a:t>情報を得られる」</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1268518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ja-JP" altLang="en-US" dirty="0" smtClean="0"/>
              <a:t>（２分で話せなかったらいらない。パッと流す。）</a:t>
            </a:r>
            <a:endParaRPr lang="en-US" altLang="ja-JP" dirty="0" smtClean="0"/>
          </a:p>
          <a:p>
            <a:pPr marL="0" marR="0" lvl="0" indent="0" algn="l" defTabSz="914354" rtl="0" eaLnBrk="1" fontAlgn="auto" latinLnBrk="0" hangingPunct="1">
              <a:lnSpc>
                <a:spcPct val="100000"/>
              </a:lnSpc>
              <a:spcBef>
                <a:spcPts val="0"/>
              </a:spcBef>
              <a:spcAft>
                <a:spcPts val="0"/>
              </a:spcAft>
              <a:buClrTx/>
              <a:buSzTx/>
              <a:buFontTx/>
              <a:buNone/>
              <a:tabLst/>
              <a:defRPr/>
            </a:pPr>
            <a:endParaRPr lang="en-US" altLang="ja-JP" dirty="0" smtClean="0"/>
          </a:p>
          <a:p>
            <a:pPr marL="0" marR="0" lvl="0" indent="0" algn="l" defTabSz="914354" rtl="0" eaLnBrk="1" fontAlgn="auto" latinLnBrk="0" hangingPunct="1">
              <a:lnSpc>
                <a:spcPct val="100000"/>
              </a:lnSpc>
              <a:spcBef>
                <a:spcPts val="0"/>
              </a:spcBef>
              <a:spcAft>
                <a:spcPts val="0"/>
              </a:spcAft>
              <a:buClrTx/>
              <a:buSzTx/>
              <a:buFontTx/>
              <a:buNone/>
              <a:tabLst/>
              <a:defRPr/>
            </a:pPr>
            <a:r>
              <a:rPr lang="ja-JP" altLang="en-US" dirty="0" smtClean="0"/>
              <a:t>開発環境はこのようになっています。</a:t>
            </a:r>
            <a:endParaRPr lang="en-US" altLang="ja-JP" dirty="0"/>
          </a:p>
          <a:p>
            <a:r>
              <a:rPr lang="en-US" altLang="ja-JP" dirty="0" smtClean="0"/>
              <a:t>GPS</a:t>
            </a:r>
            <a:r>
              <a:rPr lang="ja-JP" altLang="en-US" dirty="0"/>
              <a:t>取得用</a:t>
            </a:r>
            <a:r>
              <a:rPr lang="ja-JP" altLang="en-US" dirty="0" smtClean="0"/>
              <a:t>に</a:t>
            </a:r>
            <a:r>
              <a:rPr lang="en-US" altLang="ja-JP" dirty="0" smtClean="0"/>
              <a:t>Android</a:t>
            </a:r>
            <a:r>
              <a:rPr lang="ja-JP" altLang="en-US" dirty="0" smtClean="0"/>
              <a:t>を各バス</a:t>
            </a:r>
            <a:r>
              <a:rPr lang="ja-JP" altLang="en-US" dirty="0"/>
              <a:t>に</a:t>
            </a:r>
            <a:r>
              <a:rPr lang="ja-JP" altLang="en-US" dirty="0" smtClean="0"/>
              <a:t>設置します</a:t>
            </a:r>
            <a:r>
              <a:rPr lang="ja-JP" altLang="en-US" dirty="0" smtClean="0"/>
              <a:t>。</a:t>
            </a:r>
            <a:endParaRPr lang="en-US" altLang="ja-JP" dirty="0" smtClean="0"/>
          </a:p>
          <a:p>
            <a:r>
              <a:rPr lang="en-US" altLang="ja-JP" dirty="0" smtClean="0"/>
              <a:t>(1:27)</a:t>
            </a:r>
            <a:endParaRPr lang="en-US" altLang="ja-JP"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1341959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t>今後追加したい機能としては、バスの混雑情報表示です。</a:t>
            </a:r>
            <a:endParaRPr lang="en-US" altLang="ja-JP" dirty="0" smtClean="0"/>
          </a:p>
          <a:p>
            <a:r>
              <a:rPr lang="ja-JP" altLang="en-US" dirty="0" smtClean="0"/>
              <a:t>バスの位置情報と一緒に、バスが混んでいるかの情報をユーザーに伝えたいと思っています。</a:t>
            </a:r>
            <a:endParaRPr lang="en-US" altLang="ja-JP" dirty="0" smtClean="0"/>
          </a:p>
          <a:p>
            <a:r>
              <a:rPr lang="ja-JP" altLang="en-US" dirty="0" smtClean="0"/>
              <a:t>そうすることで「混雑していてバスに乗れそうにないから歩いて移動しよう」、などの対策が立てやすくなると思っています。</a:t>
            </a:r>
            <a:endParaRPr lang="en-US" altLang="ja-JP" dirty="0" smtClean="0"/>
          </a:p>
          <a:p>
            <a:r>
              <a:rPr lang="en-US" altLang="ja-JP" dirty="0" smtClean="0"/>
              <a:t>(1:48)</a:t>
            </a:r>
            <a:endParaRPr lang="en-US" altLang="ja-JP" dirty="0" smtClean="0"/>
          </a:p>
          <a:p>
            <a:r>
              <a:rPr lang="en-US" altLang="ja-JP" dirty="0" smtClean="0"/>
              <a:t>----------------</a:t>
            </a:r>
          </a:p>
          <a:p>
            <a:r>
              <a:rPr lang="ja-JP" altLang="en-US" dirty="0" smtClean="0"/>
              <a:t>具体的には</a:t>
            </a:r>
            <a:endParaRPr lang="en-US" altLang="ja-JP" dirty="0" smtClean="0"/>
          </a:p>
          <a:p>
            <a:r>
              <a:rPr lang="ja-JP" altLang="en-US" dirty="0" smtClean="0"/>
              <a:t>・</a:t>
            </a:r>
            <a:r>
              <a:rPr lang="ja-JP" altLang="en-US" dirty="0"/>
              <a:t>運転手からの混雑度報告</a:t>
            </a:r>
            <a:r>
              <a:rPr lang="ja-JP" altLang="en-US" dirty="0" smtClean="0"/>
              <a:t>「空いてる」「まぁまぁ」「すごく混んでる」などをスマホから送信してもらう</a:t>
            </a:r>
            <a:endParaRPr lang="en-US" altLang="ja-JP"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532083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それではデモです。</a:t>
            </a:r>
            <a:endParaRPr kumimoji="1" lang="en-US" altLang="ja-JP" dirty="0" smtClean="0"/>
          </a:p>
          <a:p>
            <a:r>
              <a:rPr kumimoji="1" lang="ja-JP" altLang="en-US" dirty="0" smtClean="0"/>
              <a:t>①場所の選択の説明</a:t>
            </a:r>
            <a:endParaRPr kumimoji="1" lang="en-US" altLang="ja-JP" dirty="0"/>
          </a:p>
          <a:p>
            <a:r>
              <a:rPr kumimoji="1" lang="ja-JP" altLang="en-US" dirty="0" smtClean="0"/>
              <a:t>「場所</a:t>
            </a:r>
            <a:r>
              <a:rPr kumimoji="1" lang="ja-JP" altLang="en-US" dirty="0"/>
              <a:t>選択は二種類（セレクトボックス、図をクリック</a:t>
            </a:r>
            <a:r>
              <a:rPr kumimoji="1" lang="ja-JP" altLang="en-US" dirty="0" smtClean="0"/>
              <a:t>）できます」</a:t>
            </a:r>
            <a:endParaRPr kumimoji="1" lang="en-US" altLang="ja-JP" dirty="0"/>
          </a:p>
          <a:p>
            <a:r>
              <a:rPr kumimoji="1" lang="ja-JP" altLang="en-US" dirty="0" smtClean="0"/>
              <a:t>「検索を押すと情報の表示をします」</a:t>
            </a:r>
            <a:endParaRPr kumimoji="1" lang="en-US" altLang="ja-JP" dirty="0" smtClean="0"/>
          </a:p>
          <a:p>
            <a:r>
              <a:rPr kumimoji="1" lang="ja-JP" altLang="en-US" dirty="0" smtClean="0"/>
              <a:t>②更新をするとバスの場所の更新がされます。</a:t>
            </a:r>
            <a:endParaRPr kumimoji="1" lang="en-US" altLang="ja-JP" dirty="0" smtClean="0"/>
          </a:p>
          <a:p>
            <a:r>
              <a:rPr kumimoji="1" lang="ja-JP" altLang="en-US" dirty="0" smtClean="0"/>
              <a:t>②リンク</a:t>
            </a:r>
            <a:r>
              <a:rPr kumimoji="1" lang="ja-JP" altLang="en-US" dirty="0"/>
              <a:t>を</a:t>
            </a:r>
            <a:r>
              <a:rPr kumimoji="1" lang="en-US" altLang="ja-JP" dirty="0"/>
              <a:t>LINE</a:t>
            </a:r>
            <a:r>
              <a:rPr kumimoji="1" lang="ja-JP" altLang="en-US" dirty="0"/>
              <a:t>でシェアすることも</a:t>
            </a:r>
            <a:r>
              <a:rPr kumimoji="1" lang="ja-JP" altLang="en-US" dirty="0" smtClean="0"/>
              <a:t>できます。</a:t>
            </a:r>
            <a:endParaRPr kumimoji="1" lang="en-US" altLang="ja-JP" dirty="0"/>
          </a:p>
        </p:txBody>
      </p:sp>
      <p:sp>
        <p:nvSpPr>
          <p:cNvPr id="4" name="スライド番号プレースホルダー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2071139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bg>
      <p:bgPr>
        <a:solidFill>
          <a:schemeClr val="accent1"/>
        </a:solidFill>
        <a:effectLst/>
      </p:bgPr>
    </p:bg>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en-US"/>
              <a:t>Your Footer Here</a:t>
            </a:r>
          </a:p>
        </p:txBody>
      </p:sp>
    </p:spTree>
    <p:extLst>
      <p:ext uri="{BB962C8B-B14F-4D97-AF65-F5344CB8AC3E}">
        <p14:creationId xmlns:p14="http://schemas.microsoft.com/office/powerpoint/2010/main" val="126408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E6D3A46D-7F78-4A59-A12D-5EE07C50BFCD}"/>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33E765F1-E837-4960-9A2B-971A41844935}"/>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7B0794A8-5CB9-4466-B2A1-B736C2408414}"/>
              </a:ext>
            </a:extLst>
          </p:cNvPr>
          <p:cNvSpPr/>
          <p:nvPr userDrawn="1"/>
        </p:nvSpPr>
        <p:spPr>
          <a:xfrm>
            <a:off x="3208844" y="1651975"/>
            <a:ext cx="7779006" cy="5348770"/>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igure">
            <a:extLst>
              <a:ext uri="{FF2B5EF4-FFF2-40B4-BE49-F238E27FC236}">
                <a16:creationId xmlns:a16="http://schemas.microsoft.com/office/drawing/2014/main" id="{43D2B85A-0851-443A-B2F7-A5A2AC52A21C}"/>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186361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w Phot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6CA2A693-AE58-4C41-825A-D32BC0811ACB}"/>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id="{6F82D26C-ABC8-4121-9D52-27E8B77173C3}"/>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Picture Placeholder 19">
            <a:extLst>
              <a:ext uri="{FF2B5EF4-FFF2-40B4-BE49-F238E27FC236}">
                <a16:creationId xmlns:a16="http://schemas.microsoft.com/office/drawing/2014/main" id="{99B1E94F-6B0A-4BB6-BFB9-6DB8090FBAA7}"/>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453953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w Photo (bi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05909"/>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630584"/>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B09E196A-2B73-4233-A237-4B183A27C60C}"/>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7A7148EA-E1BB-48D0-8BFB-BE2CA7C08F52}"/>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Picture Placeholder 14">
            <a:extLst>
              <a:ext uri="{FF2B5EF4-FFF2-40B4-BE49-F238E27FC236}">
                <a16:creationId xmlns:a16="http://schemas.microsoft.com/office/drawing/2014/main" id="{D6588FD2-164B-4DDE-9260-E26517416615}"/>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1536532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grpSp>
        <p:nvGrpSpPr>
          <p:cNvPr id="24" name="Group 23">
            <a:extLst>
              <a:ext uri="{FF2B5EF4-FFF2-40B4-BE49-F238E27FC236}">
                <a16:creationId xmlns:a16="http://schemas.microsoft.com/office/drawing/2014/main" id="{56093E40-6F04-4491-9C8D-06005D9BB3A5}"/>
              </a:ext>
            </a:extLst>
          </p:cNvPr>
          <p:cNvGrpSpPr/>
          <p:nvPr userDrawn="1"/>
        </p:nvGrpSpPr>
        <p:grpSpPr>
          <a:xfrm>
            <a:off x="41945" y="620688"/>
            <a:ext cx="12102727" cy="6237315"/>
            <a:chOff x="695401" y="1241443"/>
            <a:chExt cx="10898227" cy="5616559"/>
          </a:xfrm>
        </p:grpSpPr>
        <p:sp>
          <p:nvSpPr>
            <p:cNvPr id="21" name="Freeform: Shape 20">
              <a:extLst>
                <a:ext uri="{FF2B5EF4-FFF2-40B4-BE49-F238E27FC236}">
                  <a16:creationId xmlns:a16="http://schemas.microsoft.com/office/drawing/2014/main" id="{0E9CB3F7-3ABC-4104-B98A-0121ACF534AE}"/>
                </a:ext>
              </a:extLst>
            </p:cNvPr>
            <p:cNvSpPr/>
            <p:nvPr userDrawn="1"/>
          </p:nvSpPr>
          <p:spPr>
            <a:xfrm>
              <a:off x="1490608" y="1750568"/>
              <a:ext cx="10103020" cy="5107432"/>
            </a:xfrm>
            <a:custGeom>
              <a:avLst/>
              <a:gdLst>
                <a:gd name="connsiteX0" fmla="*/ 6871207 w 10103020"/>
                <a:gd name="connsiteY0" fmla="*/ 1379 h 5107432"/>
                <a:gd name="connsiteX1" fmla="*/ 10061003 w 10103020"/>
                <a:gd name="connsiteY1" fmla="*/ 2144415 h 5107432"/>
                <a:gd name="connsiteX2" fmla="*/ 8937022 w 10103020"/>
                <a:gd name="connsiteY2" fmla="*/ 5053985 h 5107432"/>
                <a:gd name="connsiteX3" fmla="*/ 8872567 w 10103020"/>
                <a:gd name="connsiteY3" fmla="*/ 5107432 h 5107432"/>
                <a:gd name="connsiteX4" fmla="*/ 13161 w 10103020"/>
                <a:gd name="connsiteY4" fmla="*/ 5107432 h 5107432"/>
                <a:gd name="connsiteX5" fmla="*/ 3817 w 10103020"/>
                <a:gd name="connsiteY5" fmla="*/ 5033897 h 5107432"/>
                <a:gd name="connsiteX6" fmla="*/ 4513496 w 10103020"/>
                <a:gd name="connsiteY6" fmla="*/ 417007 h 5107432"/>
                <a:gd name="connsiteX7" fmla="*/ 6871207 w 10103020"/>
                <a:gd name="connsiteY7" fmla="*/ 1379 h 510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3020" h="5107432">
                  <a:moveTo>
                    <a:pt x="6871207" y="1379"/>
                  </a:moveTo>
                  <a:cubicBezTo>
                    <a:pt x="9201349" y="-49256"/>
                    <a:pt x="9924407" y="1306731"/>
                    <a:pt x="10061003" y="2144415"/>
                  </a:cubicBezTo>
                  <a:cubicBezTo>
                    <a:pt x="10257314" y="3348198"/>
                    <a:pt x="9746101" y="4316998"/>
                    <a:pt x="8937022" y="5053985"/>
                  </a:cubicBezTo>
                  <a:lnTo>
                    <a:pt x="8872567" y="5107432"/>
                  </a:lnTo>
                  <a:lnTo>
                    <a:pt x="13161" y="5107432"/>
                  </a:lnTo>
                  <a:lnTo>
                    <a:pt x="3817" y="5033897"/>
                  </a:lnTo>
                  <a:cubicBezTo>
                    <a:pt x="-110911" y="3389245"/>
                    <a:pt x="2382588" y="1054048"/>
                    <a:pt x="4513496" y="417007"/>
                  </a:cubicBezTo>
                  <a:cubicBezTo>
                    <a:pt x="5440331" y="140015"/>
                    <a:pt x="6218767" y="15557"/>
                    <a:pt x="6871207" y="1379"/>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Freeform: Shape 21">
              <a:extLst>
                <a:ext uri="{FF2B5EF4-FFF2-40B4-BE49-F238E27FC236}">
                  <a16:creationId xmlns:a16="http://schemas.microsoft.com/office/drawing/2014/main" id="{A481A0AE-40AD-4CC1-89EF-16D86FD8CD17}"/>
                </a:ext>
              </a:extLst>
            </p:cNvPr>
            <p:cNvSpPr/>
            <p:nvPr userDrawn="1"/>
          </p:nvSpPr>
          <p:spPr>
            <a:xfrm>
              <a:off x="695401" y="1241443"/>
              <a:ext cx="9953877" cy="5616559"/>
            </a:xfrm>
            <a:custGeom>
              <a:avLst/>
              <a:gdLst>
                <a:gd name="connsiteX0" fmla="*/ 8316277 w 9953877"/>
                <a:gd name="connsiteY0" fmla="*/ 1305 h 5616559"/>
                <a:gd name="connsiteX1" fmla="*/ 9953877 w 9953877"/>
                <a:gd name="connsiteY1" fmla="*/ 2552872 h 5616559"/>
                <a:gd name="connsiteX2" fmla="*/ 8605150 w 9953877"/>
                <a:gd name="connsiteY2" fmla="*/ 5468034 h 5616559"/>
                <a:gd name="connsiteX3" fmla="*/ 8447294 w 9953877"/>
                <a:gd name="connsiteY3" fmla="*/ 5616559 h 5616559"/>
                <a:gd name="connsiteX4" fmla="*/ 2330142 w 9953877"/>
                <a:gd name="connsiteY4" fmla="*/ 5616559 h 5616559"/>
                <a:gd name="connsiteX5" fmla="*/ 2101259 w 9953877"/>
                <a:gd name="connsiteY5" fmla="*/ 5468034 h 5616559"/>
                <a:gd name="connsiteX6" fmla="*/ 0 w 9953877"/>
                <a:gd name="connsiteY6" fmla="*/ 2552872 h 5616559"/>
                <a:gd name="connsiteX7" fmla="*/ 6085691 w 9953877"/>
                <a:gd name="connsiteY7" fmla="*/ 666388 h 5616559"/>
                <a:gd name="connsiteX8" fmla="*/ 8316277 w 9953877"/>
                <a:gd name="connsiteY8" fmla="*/ 1305 h 561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3877" h="5616559">
                  <a:moveTo>
                    <a:pt x="8316277" y="1305"/>
                  </a:moveTo>
                  <a:cubicBezTo>
                    <a:pt x="9547873" y="44247"/>
                    <a:pt x="9953877" y="1142193"/>
                    <a:pt x="9953877" y="2552872"/>
                  </a:cubicBezTo>
                  <a:cubicBezTo>
                    <a:pt x="9953877" y="3578820"/>
                    <a:pt x="9406759" y="4651671"/>
                    <a:pt x="8605150" y="5468034"/>
                  </a:cubicBezTo>
                  <a:lnTo>
                    <a:pt x="8447294" y="5616559"/>
                  </a:lnTo>
                  <a:lnTo>
                    <a:pt x="2330142" y="5616559"/>
                  </a:lnTo>
                  <a:lnTo>
                    <a:pt x="2101259" y="5468034"/>
                  </a:lnTo>
                  <a:cubicBezTo>
                    <a:pt x="923384" y="4651671"/>
                    <a:pt x="0" y="3578820"/>
                    <a:pt x="0" y="2552872"/>
                  </a:cubicBezTo>
                  <a:cubicBezTo>
                    <a:pt x="0" y="500976"/>
                    <a:pt x="4278785" y="1604796"/>
                    <a:pt x="6085691" y="666388"/>
                  </a:cubicBezTo>
                  <a:cubicBezTo>
                    <a:pt x="7026067" y="180244"/>
                    <a:pt x="7756460" y="-18214"/>
                    <a:pt x="8316277" y="130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 Placeholder 22">
            <a:extLst>
              <a:ext uri="{FF2B5EF4-FFF2-40B4-BE49-F238E27FC236}">
                <a16:creationId xmlns:a16="http://schemas.microsoft.com/office/drawing/2014/main" id="{BEA1E088-FCC0-4BEB-ACA0-B59E2AF07CB9}"/>
              </a:ext>
            </a:extLst>
          </p:cNvPr>
          <p:cNvSpPr>
            <a:spLocks noGrp="1"/>
          </p:cNvSpPr>
          <p:nvPr>
            <p:ph type="body" sz="quarter" idx="13"/>
          </p:nvPr>
        </p:nvSpPr>
        <p:spPr>
          <a:xfrm>
            <a:off x="983431" y="1988719"/>
            <a:ext cx="9505181" cy="3699442"/>
          </a:xfrm>
        </p:spPr>
        <p:txBody>
          <a:bodyPr anchor="ctr">
            <a:normAutofit/>
          </a:bodyPr>
          <a:lstStyle>
            <a:lvl1pPr marL="0" indent="0" algn="ctr">
              <a:buNone/>
              <a:defRPr sz="4800"/>
            </a:lvl1pPr>
          </a:lstStyle>
          <a:p>
            <a:pPr lvl="0"/>
            <a:r>
              <a:rPr lang="en-US"/>
              <a:t>Edit Master text styles</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4035675" y="5880905"/>
            <a:ext cx="3400692" cy="647826"/>
          </a:xfrm>
        </p:spPr>
        <p:txBody>
          <a:bodyPr/>
          <a:lstStyle>
            <a:lvl1pPr marL="0" indent="0" algn="ctr">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5" name="Figure">
            <a:extLst>
              <a:ext uri="{FF2B5EF4-FFF2-40B4-BE49-F238E27FC236}">
                <a16:creationId xmlns:a16="http://schemas.microsoft.com/office/drawing/2014/main" id="{A97C9F97-6012-41FB-8B5B-65E606A8CDCD}"/>
              </a:ext>
            </a:extLst>
          </p:cNvPr>
          <p:cNvSpPr/>
          <p:nvPr userDrawn="1"/>
        </p:nvSpPr>
        <p:spPr>
          <a:xfrm>
            <a:off x="303229" y="1621497"/>
            <a:ext cx="1049353" cy="106913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6" name="Figure">
            <a:extLst>
              <a:ext uri="{FF2B5EF4-FFF2-40B4-BE49-F238E27FC236}">
                <a16:creationId xmlns:a16="http://schemas.microsoft.com/office/drawing/2014/main" id="{A3638349-9CD9-430D-99DB-C2B0F278F4AC}"/>
              </a:ext>
            </a:extLst>
          </p:cNvPr>
          <p:cNvSpPr/>
          <p:nvPr userDrawn="1"/>
        </p:nvSpPr>
        <p:spPr>
          <a:xfrm rot="10800000">
            <a:off x="1487488" y="1643744"/>
            <a:ext cx="724406" cy="689945"/>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a:xfrm>
            <a:off x="838200" y="6356350"/>
            <a:ext cx="2743200" cy="365125"/>
          </a:xfrm>
        </p:spPr>
        <p:txBody>
          <a:bodyPr/>
          <a:lstStyle>
            <a:lvl1pPr>
              <a:defRPr>
                <a:solidFill>
                  <a:schemeClr val="bg2"/>
                </a:solidFill>
              </a:defRPr>
            </a:lvl1pPr>
          </a:lstStyle>
          <a:p>
            <a:r>
              <a:rPr lang="en-US"/>
              <a:t>Your Date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lvl1pPr>
              <a:defRPr>
                <a:solidFill>
                  <a:schemeClr val="bg2"/>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96649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Big Let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5552182" cy="2852737"/>
          </a:xfrm>
        </p:spPr>
        <p:txBody>
          <a:bodyPr lIns="0" anchor="b">
            <a:noAutofit/>
          </a:bodyPr>
          <a:lstStyle>
            <a:lvl1pPr>
              <a:defRPr sz="11500" cap="all" baseline="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grpSp>
        <p:nvGrpSpPr>
          <p:cNvPr id="7" name="Group 6">
            <a:extLst>
              <a:ext uri="{FF2B5EF4-FFF2-40B4-BE49-F238E27FC236}">
                <a16:creationId xmlns:a16="http://schemas.microsoft.com/office/drawing/2014/main" id="{BBD05D1D-5FB4-4F4A-B9D3-9E6F632B7EAC}"/>
              </a:ext>
            </a:extLst>
          </p:cNvPr>
          <p:cNvGrpSpPr/>
          <p:nvPr userDrawn="1"/>
        </p:nvGrpSpPr>
        <p:grpSpPr>
          <a:xfrm>
            <a:off x="5231904" y="-1"/>
            <a:ext cx="6960097" cy="6661131"/>
            <a:chOff x="6384032" y="0"/>
            <a:chExt cx="5807969" cy="5558492"/>
          </a:xfrm>
        </p:grpSpPr>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Tree>
    <p:extLst>
      <p:ext uri="{BB962C8B-B14F-4D97-AF65-F5344CB8AC3E}">
        <p14:creationId xmlns:p14="http://schemas.microsoft.com/office/powerpoint/2010/main" val="373503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DDE6-2F8A-471E-A518-BB13DA06D517}"/>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Date Placeholder 2">
            <a:extLst>
              <a:ext uri="{FF2B5EF4-FFF2-40B4-BE49-F238E27FC236}">
                <a16:creationId xmlns:a16="http://schemas.microsoft.com/office/drawing/2014/main" id="{2946C1B7-14B4-4C6B-8DF9-AFB9829EE441}"/>
              </a:ext>
            </a:extLst>
          </p:cNvPr>
          <p:cNvSpPr>
            <a:spLocks noGrp="1"/>
          </p:cNvSpPr>
          <p:nvPr>
            <p:ph type="dt" sz="half" idx="10"/>
          </p:nvPr>
        </p:nvSpPr>
        <p:spPr/>
        <p:txBody>
          <a:bodyPr/>
          <a:lstStyle/>
          <a:p>
            <a:r>
              <a:rPr lang="en-US"/>
              <a:t>Your Date Here</a:t>
            </a:r>
          </a:p>
        </p:txBody>
      </p:sp>
      <p:sp>
        <p:nvSpPr>
          <p:cNvPr id="4" name="Footer Placeholder 3">
            <a:extLst>
              <a:ext uri="{FF2B5EF4-FFF2-40B4-BE49-F238E27FC236}">
                <a16:creationId xmlns:a16="http://schemas.microsoft.com/office/drawing/2014/main" id="{E749B972-84A1-4343-BCEB-B050BA6978E6}"/>
              </a:ext>
            </a:extLst>
          </p:cNvPr>
          <p:cNvSpPr>
            <a:spLocks noGrp="1"/>
          </p:cNvSpPr>
          <p:nvPr>
            <p:ph type="ftr" sz="quarter" idx="11"/>
          </p:nvPr>
        </p:nvSpPr>
        <p:spPr/>
        <p:txBody>
          <a:bodyPr/>
          <a:lstStyle/>
          <a:p>
            <a:r>
              <a:rPr lang="en-US"/>
              <a:t>Your Footer Here</a:t>
            </a:r>
          </a:p>
        </p:txBody>
      </p:sp>
      <p:sp>
        <p:nvSpPr>
          <p:cNvPr id="5" name="Slide Number Placeholder 4">
            <a:extLst>
              <a:ext uri="{FF2B5EF4-FFF2-40B4-BE49-F238E27FC236}">
                <a16:creationId xmlns:a16="http://schemas.microsoft.com/office/drawing/2014/main" id="{878FF48D-D008-47E7-B3ED-D6F0B4FF10BB}"/>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41790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w 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9765932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417A-FFFC-4C38-B511-2722630CD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C8D7D-4E0A-454B-A79D-902EC54DE9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04BDBD-06AB-4C31-B0F2-5DD5B4BE07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11E0C-F3A6-4B16-B9AB-5E3667F09108}"/>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E2E38BFA-BFF6-490C-A0BA-416294EFCEBB}"/>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495CF87B-2F0A-4942-B880-E8B34C5BDF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502132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D006-0636-42F1-9CDF-76666726A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D36E0F-BBDE-45B8-A505-73F0AE50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88661E-F16E-4409-B697-46876AB7A3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D03C0-D476-4B22-AB2A-BA13BA5C6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4A3DD0-1B03-47CD-9B52-1B55BFD74C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505A7-5B4D-4CC0-855A-D8B27D3CA3E6}"/>
              </a:ext>
            </a:extLst>
          </p:cNvPr>
          <p:cNvSpPr>
            <a:spLocks noGrp="1"/>
          </p:cNvSpPr>
          <p:nvPr>
            <p:ph type="dt" sz="half" idx="10"/>
          </p:nvPr>
        </p:nvSpPr>
        <p:spPr/>
        <p:txBody>
          <a:bodyPr/>
          <a:lstStyle/>
          <a:p>
            <a:r>
              <a:rPr lang="en-US"/>
              <a:t>Your Date Here</a:t>
            </a:r>
          </a:p>
        </p:txBody>
      </p:sp>
      <p:sp>
        <p:nvSpPr>
          <p:cNvPr id="8" name="Footer Placeholder 7">
            <a:extLst>
              <a:ext uri="{FF2B5EF4-FFF2-40B4-BE49-F238E27FC236}">
                <a16:creationId xmlns:a16="http://schemas.microsoft.com/office/drawing/2014/main" id="{9CBB9F58-8B33-4A6B-83B6-DACBFF55C450}"/>
              </a:ext>
            </a:extLst>
          </p:cNvPr>
          <p:cNvSpPr>
            <a:spLocks noGrp="1"/>
          </p:cNvSpPr>
          <p:nvPr>
            <p:ph type="ftr" sz="quarter" idx="11"/>
          </p:nvPr>
        </p:nvSpPr>
        <p:spPr/>
        <p:txBody>
          <a:bodyPr/>
          <a:lstStyle/>
          <a:p>
            <a:r>
              <a:rPr lang="en-US"/>
              <a:t>Your Footer Here</a:t>
            </a:r>
          </a:p>
        </p:txBody>
      </p:sp>
      <p:sp>
        <p:nvSpPr>
          <p:cNvPr id="9" name="Slide Number Placeholder 8">
            <a:extLst>
              <a:ext uri="{FF2B5EF4-FFF2-40B4-BE49-F238E27FC236}">
                <a16:creationId xmlns:a16="http://schemas.microsoft.com/office/drawing/2014/main" id="{9EC49A68-E101-43C8-B949-D8505E24BD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817122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187B-8DFC-4E18-8A9E-DEF483D42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CF1B9-C192-4ED5-8F68-EECA74181C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B9952C-E188-44F7-B6AC-FEAD53B95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D02327-A8DE-42E1-B8ED-620CCCFD0469}"/>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47443995-4F62-42E0-B06A-F6DF5AE820FF}"/>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C38A0555-7BBD-4C3E-81F3-FF0C1E2D0C5E}"/>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37706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1">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en-US"/>
              <a:t>Your Footer Here</a:t>
            </a:r>
          </a:p>
        </p:txBody>
      </p:sp>
    </p:spTree>
    <p:extLst>
      <p:ext uri="{BB962C8B-B14F-4D97-AF65-F5344CB8AC3E}">
        <p14:creationId xmlns:p14="http://schemas.microsoft.com/office/powerpoint/2010/main" val="4279534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3F18-26BE-440C-8365-DBFFCAFF1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0AD9F-8698-4DE9-B5C3-5A411C6C5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1F8511-FDD6-4BC9-9817-97FAF38EE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6E8457-7F83-48BF-B23C-E2D90546E0CC}"/>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4AE49A64-2BF7-4F52-8193-200FAF370E92}"/>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B37E87D1-7122-4984-8CBE-AAA7EC69DBD2}"/>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369130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5A18-C7BB-4A58-BFDC-25892F9D1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CCC6E-55D7-4343-85BB-C0C54327A8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68ACC-43DC-4377-8A40-C0B6C151C9AA}"/>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1D07C815-BA82-4032-9939-8245E0FB2EB7}"/>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00AD39EA-5B18-4FD5-A2CE-AEC5F7F8870A}"/>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007268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393DF-F0D3-438F-A020-FADDF18C8C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36B2C9-FF10-47A1-BB7D-7B37D1FBBF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18FE7-5958-4284-9AC4-3C364206D49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2A6196B1-38F8-4FA2-9040-4D7BE424BA3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11BD1661-8695-4862-93E8-E000D83FD3A9}"/>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003534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56639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lvl1pPr>
            <a:lvl2pPr marL="685800" indent="-228600">
              <a:spcAft>
                <a:spcPts val="1200"/>
              </a:spcAft>
              <a:buFontTx/>
              <a:buBlip>
                <a:blip r:embed="rId2"/>
              </a:buBlip>
              <a:tabLst>
                <a:tab pos="914400" algn="l"/>
              </a:tabLst>
              <a:defRPr sz="3200"/>
            </a:lvl2pPr>
            <a:lvl3pPr marL="1143000" indent="-228600">
              <a:spcAft>
                <a:spcPts val="1200"/>
              </a:spcAft>
              <a:buFontTx/>
              <a:buBlip>
                <a:blip r:embed="rId2"/>
              </a:buBlip>
              <a:tabLst>
                <a:tab pos="914400" algn="l"/>
              </a:tabLst>
              <a:defRPr sz="2800"/>
            </a:lvl3pPr>
            <a:lvl4pPr marL="1600200" indent="-228600">
              <a:spcAft>
                <a:spcPts val="1200"/>
              </a:spcAft>
              <a:buFontTx/>
              <a:buBlip>
                <a:blip r:embed="rId2"/>
              </a:buBlip>
              <a:tabLst>
                <a:tab pos="914400" algn="l"/>
              </a:tabLst>
              <a:defRPr sz="2400"/>
            </a:lvl4pPr>
            <a:lvl5pPr marL="2057400" indent="-228600">
              <a:spcAft>
                <a:spcPts val="1200"/>
              </a:spcAft>
              <a:buFontTx/>
              <a:buBlip>
                <a:blip r:embed="rId2"/>
              </a:buBlip>
              <a:tabLst>
                <a:tab pos="914400" algn="l"/>
              </a:tabLst>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201068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Numb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solidFill>
                  <a:schemeClr val="accent5">
                    <a:lumMod val="20000"/>
                    <a:lumOff val="80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solidFill>
                  <a:schemeClr val="accent5">
                    <a:lumMod val="20000"/>
                    <a:lumOff val="80000"/>
                  </a:schemeClr>
                </a:solidFill>
              </a:defRPr>
            </a:lvl1pPr>
            <a:lvl2pPr marL="685800" indent="-228600">
              <a:spcAft>
                <a:spcPts val="1200"/>
              </a:spcAft>
              <a:buFontTx/>
              <a:buBlip>
                <a:blip r:embed="rId2"/>
              </a:buBlip>
              <a:tabLst>
                <a:tab pos="914400" algn="l"/>
              </a:tabLst>
              <a:defRPr sz="3200">
                <a:solidFill>
                  <a:schemeClr val="accent5">
                    <a:lumMod val="20000"/>
                    <a:lumOff val="80000"/>
                  </a:schemeClr>
                </a:solidFill>
              </a:defRPr>
            </a:lvl2pPr>
            <a:lvl3pPr marL="1143000" indent="-228600">
              <a:spcAft>
                <a:spcPts val="1200"/>
              </a:spcAft>
              <a:buFontTx/>
              <a:buBlip>
                <a:blip r:embed="rId2"/>
              </a:buBlip>
              <a:tabLst>
                <a:tab pos="914400" algn="l"/>
              </a:tabLst>
              <a:defRPr sz="2800">
                <a:solidFill>
                  <a:schemeClr val="accent5">
                    <a:lumMod val="20000"/>
                    <a:lumOff val="80000"/>
                  </a:schemeClr>
                </a:solidFill>
              </a:defRPr>
            </a:lvl3pPr>
            <a:lvl4pPr marL="1600200" indent="-228600">
              <a:spcAft>
                <a:spcPts val="1200"/>
              </a:spcAft>
              <a:buFontTx/>
              <a:buBlip>
                <a:blip r:embed="rId2"/>
              </a:buBlip>
              <a:tabLst>
                <a:tab pos="914400" algn="l"/>
              </a:tabLst>
              <a:defRPr sz="2400">
                <a:solidFill>
                  <a:schemeClr val="accent5">
                    <a:lumMod val="20000"/>
                    <a:lumOff val="80000"/>
                  </a:schemeClr>
                </a:solidFill>
              </a:defRPr>
            </a:lvl4pPr>
            <a:lvl5pPr marL="2057400" indent="-228600">
              <a:spcAft>
                <a:spcPts val="1200"/>
              </a:spcAft>
              <a:buFontTx/>
              <a:buBlip>
                <a:blip r:embed="rId2"/>
              </a:buBlip>
              <a:tabLst>
                <a:tab pos="914400" algn="l"/>
              </a:tabLst>
              <a:defRPr sz="2400">
                <a:solidFill>
                  <a:schemeClr val="accent5">
                    <a:lumMod val="20000"/>
                    <a:lumOff val="8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1" name="Freeform: Shape 20">
            <a:extLst>
              <a:ext uri="{FF2B5EF4-FFF2-40B4-BE49-F238E27FC236}">
                <a16:creationId xmlns:a16="http://schemas.microsoft.com/office/drawing/2014/main" id="{9A5997A6-0989-4ABE-9EE2-FAC905B671FA}"/>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119723622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00258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Picture Placeholder 29">
            <a:extLst>
              <a:ext uri="{FF2B5EF4-FFF2-40B4-BE49-F238E27FC236}">
                <a16:creationId xmlns:a16="http://schemas.microsoft.com/office/drawing/2014/main" id="{5E753932-AFD4-4105-9EE3-5F7970C933DA}"/>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lvl1pPr>
          </a:lstStyle>
          <a:p>
            <a:endParaRPr lang="en-US"/>
          </a:p>
        </p:txBody>
      </p:sp>
    </p:spTree>
    <p:extLst>
      <p:ext uri="{BB962C8B-B14F-4D97-AF65-F5344CB8AC3E}">
        <p14:creationId xmlns:p14="http://schemas.microsoft.com/office/powerpoint/2010/main" val="188663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81556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w Photo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 name="Picture Placeholder 29">
            <a:extLst>
              <a:ext uri="{FF2B5EF4-FFF2-40B4-BE49-F238E27FC236}">
                <a16:creationId xmlns:a16="http://schemas.microsoft.com/office/drawing/2014/main" id="{7B140BD1-698E-4732-9187-BE372F8EAB17}"/>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solidFill>
                  <a:schemeClr val="bg1"/>
                </a:solidFill>
              </a:defRPr>
            </a:lvl1pPr>
          </a:lstStyle>
          <a:p>
            <a:endParaRPr lang="en-US"/>
          </a:p>
        </p:txBody>
      </p:sp>
    </p:spTree>
    <p:extLst>
      <p:ext uri="{BB962C8B-B14F-4D97-AF65-F5344CB8AC3E}">
        <p14:creationId xmlns:p14="http://schemas.microsoft.com/office/powerpoint/2010/main" val="161237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54997-06A4-499B-8E6A-8EF1A89EB2F0}"/>
              </a:ext>
            </a:extLst>
          </p:cNvPr>
          <p:cNvSpPr>
            <a:spLocks noGrp="1"/>
          </p:cNvSpPr>
          <p:nvPr>
            <p:ph type="title"/>
          </p:nvPr>
        </p:nvSpPr>
        <p:spPr>
          <a:xfrm>
            <a:off x="838200" y="334863"/>
            <a:ext cx="10515600" cy="1132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F3C88D-292F-4F8A-8FA3-E750F0E63269}"/>
              </a:ext>
            </a:extLst>
          </p:cNvPr>
          <p:cNvSpPr>
            <a:spLocks noGrp="1"/>
          </p:cNvSpPr>
          <p:nvPr>
            <p:ph type="body" idx="1"/>
          </p:nvPr>
        </p:nvSpPr>
        <p:spPr>
          <a:xfrm>
            <a:off x="838200" y="1556792"/>
            <a:ext cx="10515600" cy="462017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C7DAC-648B-41B2-BAA1-D87B88405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60000"/>
                    <a:lumOff val="40000"/>
                  </a:schemeClr>
                </a:solidFill>
              </a:defRPr>
            </a:lvl1pPr>
          </a:lstStyle>
          <a:p>
            <a:r>
              <a:rPr lang="en-US"/>
              <a:t>Your Date Here</a:t>
            </a:r>
          </a:p>
        </p:txBody>
      </p:sp>
      <p:sp>
        <p:nvSpPr>
          <p:cNvPr id="5" name="Footer Placeholder 4">
            <a:extLst>
              <a:ext uri="{FF2B5EF4-FFF2-40B4-BE49-F238E27FC236}">
                <a16:creationId xmlns:a16="http://schemas.microsoft.com/office/drawing/2014/main" id="{52073268-5839-4ECF-A52B-BE90FB6F5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60000"/>
                    <a:lumOff val="40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7F5A0931-55D2-4DD7-B350-755D5AC96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60000"/>
                    <a:lumOff val="40000"/>
                  </a:schemeClr>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217227444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14" r:id="rId3"/>
    <p:sldLayoutId id="2147483927" r:id="rId4"/>
    <p:sldLayoutId id="2147483936" r:id="rId5"/>
    <p:sldLayoutId id="2147483915" r:id="rId6"/>
    <p:sldLayoutId id="2147483929" r:id="rId7"/>
    <p:sldLayoutId id="2147483945" r:id="rId8"/>
    <p:sldLayoutId id="2147483946" r:id="rId9"/>
    <p:sldLayoutId id="2147483937" r:id="rId10"/>
    <p:sldLayoutId id="2147483942" r:id="rId11"/>
    <p:sldLayoutId id="2147483943" r:id="rId12"/>
    <p:sldLayoutId id="2147483938" r:id="rId13"/>
    <p:sldLayoutId id="2147483939" r:id="rId14"/>
    <p:sldLayoutId id="2147483918" r:id="rId15"/>
    <p:sldLayoutId id="2147483944" r:id="rId16"/>
    <p:sldLayoutId id="2147483916" r:id="rId17"/>
    <p:sldLayoutId id="2147483917" r:id="rId18"/>
    <p:sldLayoutId id="2147483920" r:id="rId19"/>
    <p:sldLayoutId id="2147483921" r:id="rId20"/>
    <p:sldLayoutId id="2147483922" r:id="rId21"/>
    <p:sldLayoutId id="2147483923" r:id="rId22"/>
  </p:sldLayoutIdLst>
  <p:hf hdr="0"/>
  <p:txStyles>
    <p:title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hf hdr="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hf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0" y="0"/>
            <a:ext cx="12192000" cy="6858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Title 5">
            <a:extLst>
              <a:ext uri="{FF2B5EF4-FFF2-40B4-BE49-F238E27FC236}">
                <a16:creationId xmlns:a16="http://schemas.microsoft.com/office/drawing/2014/main" id="{FC58EDE2-9C12-4E95-AE15-1944DE2521FC}"/>
              </a:ext>
            </a:extLst>
          </p:cNvPr>
          <p:cNvSpPr>
            <a:spLocks noGrp="1"/>
          </p:cNvSpPr>
          <p:nvPr>
            <p:ph type="ctrTitle"/>
          </p:nvPr>
        </p:nvSpPr>
        <p:spPr>
          <a:xfrm>
            <a:off x="2279576" y="2117114"/>
            <a:ext cx="7992888" cy="2664296"/>
          </a:xfrm>
        </p:spPr>
        <p:txBody>
          <a:bodyPr>
            <a:noAutofit/>
          </a:bodyPr>
          <a:lstStyle/>
          <a:p>
            <a:r>
              <a:rPr lang="en-US" altLang="ja-JP" dirty="0">
                <a:latin typeface="HG丸ｺﾞｼｯｸM-PRO" panose="020F0600000000000000" pitchFamily="50" charset="-128"/>
                <a:ea typeface="HG丸ｺﾞｼｯｸM-PRO" panose="020F0600000000000000" pitchFamily="50" charset="-128"/>
              </a:rPr>
              <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多摩キャンパス</a:t>
            </a:r>
            <a:r>
              <a:rPr lang="en-US" altLang="ja-JP" dirty="0">
                <a:latin typeface="HG丸ｺﾞｼｯｸM-PRO" panose="020F0600000000000000" pitchFamily="50" charset="-128"/>
                <a:ea typeface="HG丸ｺﾞｼｯｸM-PRO" panose="020F0600000000000000" pitchFamily="50" charset="-128"/>
              </a:rPr>
              <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バス</a:t>
            </a:r>
            <a:r>
              <a:rPr lang="ja-JP" altLang="en-US" dirty="0" smtClean="0">
                <a:latin typeface="HG丸ｺﾞｼｯｸM-PRO" panose="020F0600000000000000" pitchFamily="50" charset="-128"/>
                <a:ea typeface="HG丸ｺﾞｼｯｸM-PRO" panose="020F0600000000000000" pitchFamily="50" charset="-128"/>
              </a:rPr>
              <a:t>運行情報システム</a:t>
            </a:r>
            <a:r>
              <a:rPr lang="en-US" altLang="ja-JP" dirty="0">
                <a:latin typeface="HG丸ｺﾞｼｯｸM-PRO" panose="020F0600000000000000" pitchFamily="50" charset="-128"/>
                <a:ea typeface="HG丸ｺﾞｼｯｸM-PRO" panose="020F0600000000000000" pitchFamily="50" charset="-128"/>
              </a:rPr>
              <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「たまなび」</a:t>
            </a:r>
            <a:endParaRPr lang="en-US" dirty="0">
              <a:latin typeface="HG丸ｺﾞｼｯｸM-PRO" panose="020F0600000000000000" pitchFamily="50" charset="-128"/>
              <a:ea typeface="HG丸ｺﾞｼｯｸM-PRO" panose="020F0600000000000000" pitchFamily="50" charset="-128"/>
            </a:endParaRPr>
          </a:p>
        </p:txBody>
      </p:sp>
      <p:sp>
        <p:nvSpPr>
          <p:cNvPr id="7" name="Subtitle 6">
            <a:extLst>
              <a:ext uri="{FF2B5EF4-FFF2-40B4-BE49-F238E27FC236}">
                <a16:creationId xmlns:a16="http://schemas.microsoft.com/office/drawing/2014/main" id="{E6DCAC89-5D68-4BB2-9B66-DFA32988EB16}"/>
              </a:ext>
            </a:extLst>
          </p:cNvPr>
          <p:cNvSpPr>
            <a:spLocks noGrp="1"/>
          </p:cNvSpPr>
          <p:nvPr>
            <p:ph type="subTitle" idx="1"/>
          </p:nvPr>
        </p:nvSpPr>
        <p:spPr>
          <a:xfrm>
            <a:off x="3161928" y="5128406"/>
            <a:ext cx="5868144" cy="676858"/>
          </a:xfrm>
        </p:spPr>
        <p:txBody>
          <a:bodyPr>
            <a:normAutofit/>
          </a:bodyPr>
          <a:lstStyle/>
          <a:p>
            <a:r>
              <a:rPr lang="en-US" altLang="ja-JP" sz="2800" dirty="0" smtClean="0"/>
              <a:t>Hack ID:10</a:t>
            </a:r>
            <a:r>
              <a:rPr lang="ja-JP" altLang="en-US" sz="2800" dirty="0" smtClean="0"/>
              <a:t>　</a:t>
            </a:r>
            <a:r>
              <a:rPr lang="en-US" altLang="ja-JP" sz="2800" dirty="0" smtClean="0"/>
              <a:t> </a:t>
            </a:r>
            <a:r>
              <a:rPr lang="en-US" altLang="ja-JP" sz="2800" dirty="0" err="1" smtClean="0"/>
              <a:t>Team:TaMaMiYa</a:t>
            </a:r>
            <a:endParaRPr lang="en-US" sz="2800" dirty="0"/>
          </a:p>
        </p:txBody>
      </p:sp>
      <p:sp>
        <p:nvSpPr>
          <p:cNvPr id="3" name="Footer Placeholder 2">
            <a:extLst>
              <a:ext uri="{FF2B5EF4-FFF2-40B4-BE49-F238E27FC236}">
                <a16:creationId xmlns:a16="http://schemas.microsoft.com/office/drawing/2014/main" id="{01D587A3-83C9-4BD3-979A-A21E1143F1CC}"/>
              </a:ext>
            </a:extLst>
          </p:cNvPr>
          <p:cNvSpPr>
            <a:spLocks noGrp="1"/>
          </p:cNvSpPr>
          <p:nvPr>
            <p:ph type="ftr" sz="quarter" idx="11"/>
          </p:nvPr>
        </p:nvSpPr>
        <p:spPr/>
        <p:txBody>
          <a:bodyPr/>
          <a:lstStyle/>
          <a:p>
            <a:r>
              <a:rPr lang="en-US" altLang="ja-JP" sz="1800" dirty="0"/>
              <a:t>Hack</a:t>
            </a:r>
            <a:r>
              <a:rPr lang="ja-JP" altLang="en-US" sz="1800" dirty="0"/>
              <a:t> </a:t>
            </a:r>
            <a:r>
              <a:rPr lang="en-US" altLang="ja-JP" sz="1800" dirty="0"/>
              <a:t>U </a:t>
            </a:r>
            <a:r>
              <a:rPr lang="ja-JP" altLang="en-US" sz="1800" dirty="0"/>
              <a:t>法政大学</a:t>
            </a:r>
            <a:endParaRPr lang="en-US" sz="1800" dirty="0"/>
          </a:p>
        </p:txBody>
      </p:sp>
    </p:spTree>
    <p:extLst>
      <p:ext uri="{BB962C8B-B14F-4D97-AF65-F5344CB8AC3E}">
        <p14:creationId xmlns:p14="http://schemas.microsoft.com/office/powerpoint/2010/main" val="4213008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9962376" y="4409083"/>
            <a:ext cx="1008112" cy="1255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10839" y="20494"/>
            <a:ext cx="12192000" cy="6858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6312024" y="1453110"/>
            <a:ext cx="1008112" cy="1255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717630" y="505883"/>
            <a:ext cx="10629819" cy="947227"/>
          </a:xfrm>
        </p:spPr>
        <p:txBody>
          <a:bodyPr>
            <a:noAutofit/>
          </a:bodyPr>
          <a:lstStyle/>
          <a:p>
            <a:r>
              <a:rPr lang="ja-JP" altLang="en-US" dirty="0" smtClean="0"/>
              <a:t>法政大学 多摩キャンパス</a:t>
            </a:r>
            <a:endParaRPr lang="en-US" dirty="0"/>
          </a:p>
        </p:txBody>
      </p:sp>
      <p:sp>
        <p:nvSpPr>
          <p:cNvPr id="16" name="Text Placeholder 15"/>
          <p:cNvSpPr>
            <a:spLocks noGrp="1"/>
          </p:cNvSpPr>
          <p:nvPr>
            <p:ph type="body" idx="1"/>
          </p:nvPr>
        </p:nvSpPr>
        <p:spPr>
          <a:xfrm>
            <a:off x="831849" y="2365226"/>
            <a:ext cx="7906059" cy="3991123"/>
          </a:xfrm>
        </p:spPr>
        <p:txBody>
          <a:bodyPr>
            <a:noAutofit/>
          </a:bodyPr>
          <a:lstStyle/>
          <a:p>
            <a:pPr marL="457200" indent="-457200">
              <a:buFont typeface="Arial" panose="020B0604020202020204" pitchFamily="34" charset="0"/>
              <a:buChar char="•"/>
            </a:pPr>
            <a:r>
              <a:rPr lang="ja-JP" altLang="en-US" sz="3200" dirty="0" smtClean="0">
                <a:solidFill>
                  <a:schemeClr val="tx1"/>
                </a:solidFill>
              </a:rPr>
              <a:t>東京</a:t>
            </a:r>
            <a:r>
              <a:rPr lang="ja-JP" altLang="en-US" sz="3200" dirty="0">
                <a:solidFill>
                  <a:schemeClr val="tx1"/>
                </a:solidFill>
              </a:rPr>
              <a:t>ドーム約</a:t>
            </a:r>
            <a:r>
              <a:rPr lang="en-US" altLang="ja-JP" sz="3200" dirty="0">
                <a:solidFill>
                  <a:schemeClr val="tx1"/>
                </a:solidFill>
              </a:rPr>
              <a:t>17</a:t>
            </a:r>
            <a:r>
              <a:rPr lang="ja-JP" altLang="en-US" sz="3200" dirty="0">
                <a:solidFill>
                  <a:schemeClr val="tx1"/>
                </a:solidFill>
              </a:rPr>
              <a:t>個分の広さ</a:t>
            </a:r>
            <a:endParaRPr lang="en-US" altLang="ja-JP" sz="3200" dirty="0">
              <a:solidFill>
                <a:schemeClr val="tx1"/>
              </a:solidFill>
            </a:endParaRPr>
          </a:p>
          <a:p>
            <a:pPr marL="457200" indent="-457200">
              <a:buFont typeface="Arial" panose="020B0604020202020204" pitchFamily="34" charset="0"/>
              <a:buChar char="•"/>
            </a:pPr>
            <a:r>
              <a:rPr lang="ja-JP" altLang="en-US" sz="3200" dirty="0" smtClean="0">
                <a:solidFill>
                  <a:schemeClr val="tx1"/>
                </a:solidFill>
              </a:rPr>
              <a:t>キャンパス内</a:t>
            </a:r>
            <a:r>
              <a:rPr lang="ja-JP" altLang="en-US" sz="3200" dirty="0">
                <a:solidFill>
                  <a:schemeClr val="tx1"/>
                </a:solidFill>
              </a:rPr>
              <a:t>に</a:t>
            </a:r>
            <a:r>
              <a:rPr lang="ja-JP" altLang="en-US" sz="3200" b="1" u="sng" dirty="0">
                <a:solidFill>
                  <a:schemeClr val="tx1"/>
                </a:solidFill>
              </a:rPr>
              <a:t>バス</a:t>
            </a:r>
            <a:r>
              <a:rPr lang="ja-JP" altLang="en-US" sz="3200" dirty="0">
                <a:solidFill>
                  <a:schemeClr val="tx1"/>
                </a:solidFill>
              </a:rPr>
              <a:t>が走っている</a:t>
            </a:r>
            <a:endParaRPr lang="en-US" altLang="ja-JP" sz="3200" dirty="0">
              <a:solidFill>
                <a:schemeClr val="tx1"/>
              </a:solidFill>
            </a:endParaRPr>
          </a:p>
          <a:p>
            <a:r>
              <a:rPr lang="ja-JP" altLang="en-US" sz="3200" dirty="0">
                <a:solidFill>
                  <a:schemeClr val="tx1"/>
                </a:solidFill>
              </a:rPr>
              <a:t>　　</a:t>
            </a:r>
            <a:r>
              <a:rPr lang="en-US" altLang="ja-JP" sz="3200" dirty="0">
                <a:solidFill>
                  <a:srgbClr val="FF0000"/>
                </a:solidFill>
              </a:rPr>
              <a:t>※</a:t>
            </a:r>
            <a:r>
              <a:rPr lang="ja-JP" altLang="en-US" sz="3200" dirty="0">
                <a:solidFill>
                  <a:srgbClr val="FF0000"/>
                </a:solidFill>
              </a:rPr>
              <a:t>ただし時間通りに来ない</a:t>
            </a:r>
            <a:endParaRPr lang="en-US" altLang="ja-JP" sz="3200" dirty="0">
              <a:solidFill>
                <a:srgbClr val="FF0000"/>
              </a:solidFill>
            </a:endParaRPr>
          </a:p>
          <a:p>
            <a:endParaRPr lang="en-US" altLang="ja-JP" sz="2800" u="sng" dirty="0" smtClean="0">
              <a:solidFill>
                <a:srgbClr val="FF0000"/>
              </a:solidFill>
            </a:endParaRPr>
          </a:p>
          <a:p>
            <a:endParaRPr lang="en-US" altLang="ja-JP" sz="2800" u="sng" dirty="0">
              <a:solidFill>
                <a:srgbClr val="FF0000"/>
              </a:solidFill>
            </a:endParaRPr>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fld id="{7F88F610-7B7C-44F0-8FE6-F62371B7351D}" type="slidenum">
              <a:rPr lang="en-US" smtClean="0"/>
              <a:t>2</a:t>
            </a:fld>
            <a:endParaRPr lang="en-US" dirty="0"/>
          </a:p>
        </p:txBody>
      </p:sp>
      <p:sp>
        <p:nvSpPr>
          <p:cNvPr id="9" name="テキスト ボックス 8"/>
          <p:cNvSpPr txBox="1"/>
          <p:nvPr/>
        </p:nvSpPr>
        <p:spPr>
          <a:xfrm>
            <a:off x="8112224" y="5877272"/>
            <a:ext cx="45719" cy="369332"/>
          </a:xfrm>
          <a:prstGeom prst="rect">
            <a:avLst/>
          </a:prstGeom>
          <a:noFill/>
        </p:spPr>
        <p:txBody>
          <a:bodyPr wrap="square" rtlCol="0">
            <a:spAutoFit/>
          </a:bodyPr>
          <a:lstStyle/>
          <a:p>
            <a:endParaRPr kumimoji="1" lang="ja-JP" altLang="en-US" dirty="0"/>
          </a:p>
        </p:txBody>
      </p:sp>
      <p:sp>
        <p:nvSpPr>
          <p:cNvPr id="18" name="テキスト ボックス 17"/>
          <p:cNvSpPr txBox="1"/>
          <p:nvPr/>
        </p:nvSpPr>
        <p:spPr>
          <a:xfrm>
            <a:off x="7503483" y="4687153"/>
            <a:ext cx="4677678" cy="1107996"/>
          </a:xfrm>
          <a:prstGeom prst="rect">
            <a:avLst/>
          </a:prstGeom>
          <a:noFill/>
        </p:spPr>
        <p:txBody>
          <a:bodyPr wrap="square" rtlCol="0">
            <a:spAutoFit/>
          </a:bodyPr>
          <a:lstStyle/>
          <a:p>
            <a:r>
              <a:rPr kumimoji="1" lang="ja-JP" altLang="en-US" sz="2400" dirty="0"/>
              <a:t>小金井キャンパス</a:t>
            </a:r>
            <a:r>
              <a:rPr kumimoji="1" lang="en-US" altLang="ja-JP" sz="2400" dirty="0" smtClean="0"/>
              <a:t>(</a:t>
            </a:r>
            <a:r>
              <a:rPr kumimoji="1" lang="ja-JP" altLang="en-US" sz="2400" dirty="0" smtClean="0"/>
              <a:t>左</a:t>
            </a:r>
            <a:r>
              <a:rPr kumimoji="1" lang="en-US" altLang="ja-JP" sz="2400" dirty="0" smtClean="0"/>
              <a:t>)</a:t>
            </a:r>
            <a:r>
              <a:rPr kumimoji="1" lang="ja-JP" altLang="en-US" sz="2400" dirty="0"/>
              <a:t>と</a:t>
            </a:r>
            <a:endParaRPr kumimoji="1" lang="en-US" altLang="ja-JP" sz="2400" dirty="0"/>
          </a:p>
          <a:p>
            <a:r>
              <a:rPr kumimoji="1" lang="ja-JP" altLang="en-US" sz="2400" dirty="0"/>
              <a:t>多摩キャンパス</a:t>
            </a:r>
            <a:r>
              <a:rPr kumimoji="1" lang="en-US" altLang="ja-JP" sz="2400" dirty="0" smtClean="0"/>
              <a:t>(</a:t>
            </a:r>
            <a:r>
              <a:rPr kumimoji="1" lang="ja-JP" altLang="en-US" sz="2400" dirty="0" smtClean="0"/>
              <a:t>右</a:t>
            </a:r>
            <a:r>
              <a:rPr kumimoji="1" lang="en-US" altLang="ja-JP" sz="2400" dirty="0" smtClean="0"/>
              <a:t>)</a:t>
            </a:r>
            <a:r>
              <a:rPr kumimoji="1" lang="ja-JP" altLang="en-US" sz="2400" dirty="0"/>
              <a:t>の</a:t>
            </a:r>
            <a:r>
              <a:rPr kumimoji="1" lang="ja-JP" altLang="en-US" sz="2400" dirty="0" smtClean="0"/>
              <a:t>大きさ比較</a:t>
            </a:r>
            <a:endParaRPr kumimoji="1" lang="en-US" altLang="ja-JP" dirty="0" smtClean="0"/>
          </a:p>
          <a:p>
            <a:r>
              <a:rPr kumimoji="1" lang="en-US" altLang="ja-JP" dirty="0" smtClean="0"/>
              <a:t>※</a:t>
            </a:r>
            <a:r>
              <a:rPr kumimoji="1" lang="ja-JP" altLang="en-US" dirty="0" smtClean="0"/>
              <a:t>縮尺は同じです</a:t>
            </a:r>
            <a:endParaRPr kumimoji="1" lang="ja-JP" altLang="en-US" sz="2400" dirty="0"/>
          </a:p>
        </p:txBody>
      </p:sp>
      <p:pic>
        <p:nvPicPr>
          <p:cNvPr id="5" name="図 4"/>
          <p:cNvPicPr>
            <a:picLocks noChangeAspect="1"/>
          </p:cNvPicPr>
          <p:nvPr/>
        </p:nvPicPr>
        <p:blipFill rotWithShape="1">
          <a:blip r:embed="rId3"/>
          <a:srcRect l="16153" t="27333" r="70422" b="29949"/>
          <a:stretch/>
        </p:blipFill>
        <p:spPr>
          <a:xfrm>
            <a:off x="7590320" y="2298839"/>
            <a:ext cx="1224136" cy="2351089"/>
          </a:xfrm>
          <a:prstGeom prst="rect">
            <a:avLst/>
          </a:prstGeom>
        </p:spPr>
      </p:pic>
      <p:pic>
        <p:nvPicPr>
          <p:cNvPr id="12" name="図 11"/>
          <p:cNvPicPr>
            <a:picLocks noChangeAspect="1"/>
          </p:cNvPicPr>
          <p:nvPr/>
        </p:nvPicPr>
        <p:blipFill rotWithShape="1">
          <a:blip r:embed="rId3"/>
          <a:srcRect l="29753" t="27333" r="37763" b="30240"/>
          <a:stretch/>
        </p:blipFill>
        <p:spPr>
          <a:xfrm>
            <a:off x="8822740" y="2318124"/>
            <a:ext cx="2961891" cy="2335012"/>
          </a:xfrm>
          <a:prstGeom prst="rect">
            <a:avLst/>
          </a:prstGeom>
        </p:spPr>
      </p:pic>
    </p:spTree>
    <p:extLst>
      <p:ext uri="{BB962C8B-B14F-4D97-AF65-F5344CB8AC3E}">
        <p14:creationId xmlns:p14="http://schemas.microsoft.com/office/powerpoint/2010/main" val="28908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animEffect transition="in" filter="randombar(horizontal)">
                                      <p:cBhvr>
                                        <p:cTn id="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19664" y="0"/>
            <a:ext cx="12192000" cy="6858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fld id="{7F88F610-7B7C-44F0-8FE6-F62371B7351D}" type="slidenum">
              <a:rPr lang="en-US" smtClean="0"/>
              <a:t>3</a:t>
            </a:fld>
            <a:endParaRPr lang="en-US"/>
          </a:p>
        </p:txBody>
      </p:sp>
      <p:sp>
        <p:nvSpPr>
          <p:cNvPr id="17" name="正方形/長方形 16"/>
          <p:cNvSpPr/>
          <p:nvPr/>
        </p:nvSpPr>
        <p:spPr>
          <a:xfrm>
            <a:off x="6312024" y="1453110"/>
            <a:ext cx="1008112" cy="1255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1999" cy="6857999"/>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7608" y="1988840"/>
            <a:ext cx="7052332" cy="2820934"/>
          </a:xfrm>
          <a:prstGeom prst="rect">
            <a:avLst/>
          </a:prstGeom>
        </p:spPr>
      </p:pic>
      <p:sp>
        <p:nvSpPr>
          <p:cNvPr id="2" name="Title 1"/>
          <p:cNvSpPr>
            <a:spLocks noGrp="1"/>
          </p:cNvSpPr>
          <p:nvPr>
            <p:ph type="title"/>
          </p:nvPr>
        </p:nvSpPr>
        <p:spPr>
          <a:xfrm>
            <a:off x="551384" y="554307"/>
            <a:ext cx="10003978" cy="947227"/>
          </a:xfrm>
        </p:spPr>
        <p:txBody>
          <a:bodyPr>
            <a:normAutofit/>
          </a:bodyPr>
          <a:lstStyle/>
          <a:p>
            <a:r>
              <a:rPr lang="ja-JP" altLang="en-US" dirty="0" smtClean="0"/>
              <a:t>そこで</a:t>
            </a:r>
            <a:endParaRPr lang="en-US" dirty="0"/>
          </a:p>
        </p:txBody>
      </p:sp>
    </p:spTree>
    <p:extLst>
      <p:ext uri="{BB962C8B-B14F-4D97-AF65-F5344CB8AC3E}">
        <p14:creationId xmlns:p14="http://schemas.microsoft.com/office/powerpoint/2010/main" val="309760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6350" y="27384"/>
            <a:ext cx="12192000" cy="6858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312024" y="1453110"/>
            <a:ext cx="1008112" cy="1255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1209281" y="188639"/>
            <a:ext cx="9495231" cy="1672121"/>
          </a:xfrm>
        </p:spPr>
        <p:txBody>
          <a:bodyPr>
            <a:noAutofit/>
          </a:bodyPr>
          <a:lstStyle/>
          <a:p>
            <a:r>
              <a:rPr lang="ja-JP" altLang="en-US" dirty="0"/>
              <a:t>　　　　のここがすごい</a:t>
            </a:r>
            <a:endParaRPr lang="en-US" dirty="0"/>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fld id="{7F88F610-7B7C-44F0-8FE6-F62371B7351D}" type="slidenum">
              <a:rPr lang="en-US" smtClean="0"/>
              <a:t>4</a:t>
            </a:fld>
            <a:endParaRPr lang="en-US"/>
          </a:p>
        </p:txBody>
      </p:sp>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432" y="586912"/>
            <a:ext cx="3161261" cy="1264505"/>
          </a:xfrm>
          <a:prstGeom prst="rect">
            <a:avLst/>
          </a:prstGeom>
        </p:spPr>
      </p:pic>
      <p:sp>
        <p:nvSpPr>
          <p:cNvPr id="11" name="Text Placeholder 15"/>
          <p:cNvSpPr txBox="1">
            <a:spLocks/>
          </p:cNvSpPr>
          <p:nvPr/>
        </p:nvSpPr>
        <p:spPr>
          <a:xfrm>
            <a:off x="831850" y="2365227"/>
            <a:ext cx="10515600" cy="372442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spcAft>
                <a:spcPts val="1200"/>
              </a:spcAft>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spcAft>
                <a:spcPts val="1200"/>
              </a:spcAft>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spcAft>
                <a:spcPts val="1200"/>
              </a:spcAft>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altLang="ja-JP" sz="3600" dirty="0" smtClean="0">
              <a:solidFill>
                <a:schemeClr val="tx1"/>
              </a:solidFill>
            </a:endParaRPr>
          </a:p>
          <a:p>
            <a:r>
              <a:rPr lang="ja-JP" altLang="en-US" sz="4000" dirty="0" smtClean="0">
                <a:solidFill>
                  <a:schemeClr val="tx1"/>
                </a:solidFill>
              </a:rPr>
              <a:t>①バスの運行状況</a:t>
            </a:r>
            <a:r>
              <a:rPr lang="ja-JP" altLang="en-US" sz="4000" dirty="0">
                <a:solidFill>
                  <a:schemeClr val="tx1"/>
                </a:solidFill>
              </a:rPr>
              <a:t>が</a:t>
            </a:r>
            <a:r>
              <a:rPr lang="ja-JP" altLang="en-US" sz="4000" b="1" dirty="0">
                <a:solidFill>
                  <a:srgbClr val="FF0000"/>
                </a:solidFill>
              </a:rPr>
              <a:t>わかる</a:t>
            </a:r>
            <a:r>
              <a:rPr lang="ja-JP" altLang="en-US" sz="4000" dirty="0" smtClean="0">
                <a:solidFill>
                  <a:schemeClr val="tx1"/>
                </a:solidFill>
              </a:rPr>
              <a:t>！</a:t>
            </a:r>
            <a:endParaRPr lang="en-US" altLang="ja-JP" sz="4000" dirty="0" smtClean="0">
              <a:solidFill>
                <a:schemeClr val="tx1"/>
              </a:solidFill>
            </a:endParaRPr>
          </a:p>
          <a:p>
            <a:endParaRPr lang="en-US" altLang="ja-JP" sz="4000" dirty="0">
              <a:solidFill>
                <a:schemeClr val="tx1"/>
              </a:solidFill>
            </a:endParaRPr>
          </a:p>
          <a:p>
            <a:r>
              <a:rPr lang="ja-JP" altLang="en-US" sz="4000" dirty="0" smtClean="0">
                <a:solidFill>
                  <a:schemeClr val="tx1"/>
                </a:solidFill>
              </a:rPr>
              <a:t>②バスの現在地が</a:t>
            </a:r>
            <a:r>
              <a:rPr lang="ja-JP" altLang="en-US" sz="4000" b="1" dirty="0" smtClean="0">
                <a:solidFill>
                  <a:srgbClr val="FF0000"/>
                </a:solidFill>
              </a:rPr>
              <a:t>わ</a:t>
            </a:r>
            <a:r>
              <a:rPr lang="ja-JP" altLang="en-US" sz="4000" b="1" dirty="0">
                <a:solidFill>
                  <a:srgbClr val="FF0000"/>
                </a:solidFill>
              </a:rPr>
              <a:t>かる</a:t>
            </a:r>
            <a:r>
              <a:rPr lang="ja-JP" altLang="en-US" sz="4000" dirty="0" smtClean="0">
                <a:solidFill>
                  <a:schemeClr val="tx1"/>
                </a:solidFill>
              </a:rPr>
              <a:t>！</a:t>
            </a:r>
            <a:endParaRPr lang="en-US" altLang="ja-JP" sz="4000" dirty="0">
              <a:solidFill>
                <a:schemeClr val="tx1"/>
              </a:solidFill>
            </a:endParaRPr>
          </a:p>
        </p:txBody>
      </p:sp>
      <p:pic>
        <p:nvPicPr>
          <p:cNvPr id="3" name="図 2"/>
          <p:cNvPicPr>
            <a:picLocks noChangeAspect="1"/>
          </p:cNvPicPr>
          <p:nvPr/>
        </p:nvPicPr>
        <p:blipFill rotWithShape="1">
          <a:blip r:embed="rId4"/>
          <a:srcRect l="38625" t="31824" r="39317" b="61224"/>
          <a:stretch/>
        </p:blipFill>
        <p:spPr>
          <a:xfrm>
            <a:off x="8172835" y="2098528"/>
            <a:ext cx="2794134" cy="1014851"/>
          </a:xfrm>
          <a:prstGeom prst="rect">
            <a:avLst/>
          </a:prstGeom>
          <a:ln>
            <a:solidFill>
              <a:schemeClr val="tx1"/>
            </a:solidFill>
          </a:ln>
        </p:spPr>
      </p:pic>
      <p:pic>
        <p:nvPicPr>
          <p:cNvPr id="4" name="図 3"/>
          <p:cNvPicPr>
            <a:picLocks noChangeAspect="1"/>
          </p:cNvPicPr>
          <p:nvPr/>
        </p:nvPicPr>
        <p:blipFill rotWithShape="1">
          <a:blip r:embed="rId5"/>
          <a:srcRect l="34142" t="33148" r="34776" b="59892"/>
          <a:stretch/>
        </p:blipFill>
        <p:spPr>
          <a:xfrm>
            <a:off x="7608168" y="3188630"/>
            <a:ext cx="3964202" cy="1023020"/>
          </a:xfrm>
          <a:prstGeom prst="rect">
            <a:avLst/>
          </a:prstGeom>
          <a:ln>
            <a:solidFill>
              <a:schemeClr val="tx1"/>
            </a:solidFill>
          </a:ln>
        </p:spPr>
      </p:pic>
      <p:sp>
        <p:nvSpPr>
          <p:cNvPr id="5" name="正方形/長方形 4"/>
          <p:cNvSpPr/>
          <p:nvPr/>
        </p:nvSpPr>
        <p:spPr>
          <a:xfrm>
            <a:off x="8384740" y="4409385"/>
            <a:ext cx="2736304" cy="1957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image</a:t>
            </a:r>
            <a:endParaRPr kumimoji="1" lang="ja-JP" altLang="en-US" dirty="0"/>
          </a:p>
        </p:txBody>
      </p:sp>
    </p:spTree>
    <p:extLst>
      <p:ext uri="{BB962C8B-B14F-4D97-AF65-F5344CB8AC3E}">
        <p14:creationId xmlns:p14="http://schemas.microsoft.com/office/powerpoint/2010/main" val="3190523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a:xfrm>
            <a:off x="911424" y="731543"/>
            <a:ext cx="10515600" cy="1132235"/>
          </a:xfrm>
        </p:spPr>
        <p:txBody>
          <a:bodyPr>
            <a:normAutofit/>
          </a:bodyPr>
          <a:lstStyle/>
          <a:p>
            <a:r>
              <a:rPr kumimoji="1" lang="ja-JP" altLang="en-US" sz="6000" dirty="0"/>
              <a:t>　　　　のシステムフロー</a:t>
            </a:r>
          </a:p>
        </p:txBody>
      </p:sp>
      <p:sp>
        <p:nvSpPr>
          <p:cNvPr id="6" name="スライド番号プレースホルダー 5"/>
          <p:cNvSpPr>
            <a:spLocks noGrp="1"/>
          </p:cNvSpPr>
          <p:nvPr>
            <p:ph type="sldNum" sz="quarter" idx="12"/>
          </p:nvPr>
        </p:nvSpPr>
        <p:spPr/>
        <p:txBody>
          <a:bodyPr/>
          <a:lstStyle/>
          <a:p>
            <a:fld id="{D325CB3F-26C9-44D7-A7CB-40F86C5CE4B1}" type="slidenum">
              <a:rPr lang="en-US" smtClean="0"/>
              <a:t>5</a:t>
            </a:fld>
            <a:endParaRPr lang="en-US"/>
          </a:p>
        </p:txBody>
      </p:sp>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9556678">
            <a:off x="393209" y="2786401"/>
            <a:ext cx="1482102" cy="1608795"/>
          </a:xfrm>
          <a:prstGeom prst="rect">
            <a:avLst/>
          </a:prstGeom>
        </p:spPr>
      </p:pic>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0987" y="2227932"/>
            <a:ext cx="2224550" cy="3378382"/>
          </a:xfrm>
          <a:prstGeom prst="rect">
            <a:avLst/>
          </a:prstGeom>
        </p:spPr>
      </p:pic>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1784" y="3237914"/>
            <a:ext cx="2781066" cy="1358418"/>
          </a:xfrm>
          <a:prstGeom prst="rect">
            <a:avLst/>
          </a:prstGeom>
        </p:spPr>
      </p:pic>
      <p:sp>
        <p:nvSpPr>
          <p:cNvPr id="21" name="右矢印 20"/>
          <p:cNvSpPr/>
          <p:nvPr/>
        </p:nvSpPr>
        <p:spPr>
          <a:xfrm rot="10800000">
            <a:off x="7541674" y="3908724"/>
            <a:ext cx="1145872" cy="36004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22" name="右矢印 21"/>
          <p:cNvSpPr/>
          <p:nvPr/>
        </p:nvSpPr>
        <p:spPr>
          <a:xfrm>
            <a:off x="3375268" y="3196764"/>
            <a:ext cx="1260459" cy="36004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24" name="右矢印 23"/>
          <p:cNvSpPr/>
          <p:nvPr/>
        </p:nvSpPr>
        <p:spPr>
          <a:xfrm rot="10800000">
            <a:off x="3375268" y="4596332"/>
            <a:ext cx="1217880" cy="38355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25" name="テキスト ボックス 24"/>
          <p:cNvSpPr txBox="1"/>
          <p:nvPr/>
        </p:nvSpPr>
        <p:spPr>
          <a:xfrm>
            <a:off x="7160152" y="3303496"/>
            <a:ext cx="1980029" cy="523220"/>
          </a:xfrm>
          <a:prstGeom prst="rect">
            <a:avLst/>
          </a:prstGeom>
          <a:noFill/>
        </p:spPr>
        <p:txBody>
          <a:bodyPr wrap="none" rtlCol="0">
            <a:spAutoFit/>
          </a:bodyPr>
          <a:lstStyle/>
          <a:p>
            <a:r>
              <a:rPr kumimoji="1" lang="ja-JP" altLang="en-US" sz="2800" dirty="0"/>
              <a:t>現在地情報</a:t>
            </a:r>
          </a:p>
        </p:txBody>
      </p:sp>
      <p:sp>
        <p:nvSpPr>
          <p:cNvPr id="28" name="正方形/長方形 27"/>
          <p:cNvSpPr/>
          <p:nvPr/>
        </p:nvSpPr>
        <p:spPr>
          <a:xfrm>
            <a:off x="3066343" y="2753413"/>
            <a:ext cx="1980029" cy="523220"/>
          </a:xfrm>
          <a:prstGeom prst="rect">
            <a:avLst/>
          </a:prstGeom>
        </p:spPr>
        <p:txBody>
          <a:bodyPr wrap="none">
            <a:spAutoFit/>
          </a:bodyPr>
          <a:lstStyle/>
          <a:p>
            <a:r>
              <a:rPr kumimoji="1" lang="ja-JP" altLang="en-US" sz="2800" dirty="0"/>
              <a:t>リクエスト</a:t>
            </a:r>
          </a:p>
        </p:txBody>
      </p:sp>
      <p:sp>
        <p:nvSpPr>
          <p:cNvPr id="29" name="正方形/長方形 28"/>
          <p:cNvSpPr/>
          <p:nvPr/>
        </p:nvSpPr>
        <p:spPr>
          <a:xfrm>
            <a:off x="3262305" y="4127463"/>
            <a:ext cx="1620957" cy="523220"/>
          </a:xfrm>
          <a:prstGeom prst="rect">
            <a:avLst/>
          </a:prstGeom>
        </p:spPr>
        <p:txBody>
          <a:bodyPr wrap="none">
            <a:spAutoFit/>
          </a:bodyPr>
          <a:lstStyle/>
          <a:p>
            <a:r>
              <a:rPr kumimoji="1" lang="ja-JP" altLang="en-US" sz="2800" dirty="0" smtClean="0"/>
              <a:t>バス情報</a:t>
            </a:r>
            <a:endParaRPr kumimoji="1" lang="ja-JP" altLang="en-US" sz="2800" dirty="0"/>
          </a:p>
        </p:txBody>
      </p:sp>
      <p:pic>
        <p:nvPicPr>
          <p:cNvPr id="17" name="図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0632" y="599080"/>
            <a:ext cx="3161261" cy="1264505"/>
          </a:xfrm>
          <a:prstGeom prst="rect">
            <a:avLst/>
          </a:prstGeom>
        </p:spPr>
      </p:pic>
      <p:pic>
        <p:nvPicPr>
          <p:cNvPr id="2" name="図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858" y="3643795"/>
            <a:ext cx="2396320" cy="1905074"/>
          </a:xfrm>
          <a:prstGeom prst="rect">
            <a:avLst/>
          </a:prstGeom>
        </p:spPr>
      </p:pic>
    </p:spTree>
    <p:extLst>
      <p:ext uri="{BB962C8B-B14F-4D97-AF65-F5344CB8AC3E}">
        <p14:creationId xmlns:p14="http://schemas.microsoft.com/office/powerpoint/2010/main" val="1943387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9664" y="0"/>
            <a:ext cx="12192000" cy="6858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312024" y="1453110"/>
            <a:ext cx="1008112" cy="1255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983432" y="797852"/>
            <a:ext cx="10503343" cy="1096056"/>
          </a:xfrm>
        </p:spPr>
        <p:txBody>
          <a:bodyPr>
            <a:noAutofit/>
          </a:bodyPr>
          <a:lstStyle/>
          <a:p>
            <a:r>
              <a:rPr kumimoji="1" lang="ja-JP" altLang="en-US" dirty="0"/>
              <a:t>　　　　の開発環境</a:t>
            </a:r>
            <a:endParaRPr lang="en-US" dirty="0"/>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fld id="{7F88F610-7B7C-44F0-8FE6-F62371B7351D}" type="slidenum">
              <a:rPr lang="en-US" smtClean="0"/>
              <a:t>6</a:t>
            </a:fld>
            <a:endParaRPr lang="en-US"/>
          </a:p>
        </p:txBody>
      </p:sp>
      <p:sp>
        <p:nvSpPr>
          <p:cNvPr id="10" name="Text Placeholder 15"/>
          <p:cNvSpPr>
            <a:spLocks noGrp="1"/>
          </p:cNvSpPr>
          <p:nvPr>
            <p:ph type="body" idx="1"/>
          </p:nvPr>
        </p:nvSpPr>
        <p:spPr>
          <a:xfrm>
            <a:off x="983432" y="2204864"/>
            <a:ext cx="10081120" cy="4151486"/>
          </a:xfrm>
        </p:spPr>
        <p:txBody>
          <a:bodyPr>
            <a:noAutofit/>
          </a:bodyPr>
          <a:lstStyle/>
          <a:p>
            <a:pPr marL="457200" indent="-457200">
              <a:buFont typeface="Arial" panose="020B0604020202020204" pitchFamily="34" charset="0"/>
              <a:buChar char="•"/>
            </a:pPr>
            <a:r>
              <a:rPr kumimoji="1" lang="ja-JP" altLang="en-US" sz="3200" b="1" dirty="0">
                <a:solidFill>
                  <a:schemeClr val="tx1"/>
                </a:solidFill>
              </a:rPr>
              <a:t>サーバサイド</a:t>
            </a:r>
            <a:endParaRPr kumimoji="1" lang="en-US" altLang="ja-JP" sz="3200" b="1" dirty="0">
              <a:solidFill>
                <a:schemeClr val="tx1"/>
              </a:solidFill>
            </a:endParaRPr>
          </a:p>
          <a:p>
            <a:pPr lvl="1">
              <a:lnSpc>
                <a:spcPct val="50000"/>
              </a:lnSpc>
              <a:spcAft>
                <a:spcPts val="600"/>
              </a:spcAft>
            </a:pPr>
            <a:r>
              <a:rPr kumimoji="1" lang="ja-JP" altLang="en-US" sz="3200" dirty="0">
                <a:solidFill>
                  <a:schemeClr val="tx1"/>
                </a:solidFill>
              </a:rPr>
              <a:t>・</a:t>
            </a:r>
            <a:r>
              <a:rPr kumimoji="1" lang="en-US" altLang="ja-JP" sz="3200" dirty="0">
                <a:solidFill>
                  <a:schemeClr val="tx1"/>
                </a:solidFill>
              </a:rPr>
              <a:t>Go</a:t>
            </a:r>
            <a:r>
              <a:rPr kumimoji="1" lang="ja-JP" altLang="en-US" sz="3200" dirty="0">
                <a:solidFill>
                  <a:schemeClr val="tx1"/>
                </a:solidFill>
              </a:rPr>
              <a:t>言語</a:t>
            </a:r>
            <a:endParaRPr kumimoji="1" lang="en-US" altLang="ja-JP" sz="3200" dirty="0">
              <a:solidFill>
                <a:schemeClr val="tx1"/>
              </a:solidFill>
            </a:endParaRPr>
          </a:p>
          <a:p>
            <a:pPr>
              <a:lnSpc>
                <a:spcPct val="50000"/>
              </a:lnSpc>
              <a:spcAft>
                <a:spcPts val="600"/>
              </a:spcAft>
            </a:pPr>
            <a:endParaRPr kumimoji="1" lang="en-US" altLang="ja-JP" sz="3200" dirty="0">
              <a:solidFill>
                <a:schemeClr val="tx1"/>
              </a:solidFill>
            </a:endParaRPr>
          </a:p>
          <a:p>
            <a:pPr marL="457200" indent="-457200">
              <a:buFont typeface="Arial" panose="020B0604020202020204" pitchFamily="34" charset="0"/>
              <a:buChar char="•"/>
            </a:pPr>
            <a:r>
              <a:rPr kumimoji="1" lang="ja-JP" altLang="en-US" sz="3200" b="1" dirty="0">
                <a:solidFill>
                  <a:schemeClr val="tx1"/>
                </a:solidFill>
              </a:rPr>
              <a:t>フロントサイド</a:t>
            </a:r>
          </a:p>
          <a:p>
            <a:pPr lvl="1">
              <a:lnSpc>
                <a:spcPct val="50000"/>
              </a:lnSpc>
              <a:spcAft>
                <a:spcPts val="600"/>
              </a:spcAft>
            </a:pPr>
            <a:r>
              <a:rPr kumimoji="1" lang="ja-JP" altLang="en-US" sz="3200">
                <a:solidFill>
                  <a:schemeClr val="tx1"/>
                </a:solidFill>
              </a:rPr>
              <a:t>・</a:t>
            </a:r>
            <a:r>
              <a:rPr kumimoji="1" lang="en-US" altLang="ja-JP" sz="3200" dirty="0">
                <a:solidFill>
                  <a:schemeClr val="tx1"/>
                </a:solidFill>
              </a:rPr>
              <a:t>HTML</a:t>
            </a:r>
          </a:p>
          <a:p>
            <a:pPr lvl="1">
              <a:lnSpc>
                <a:spcPct val="50000"/>
              </a:lnSpc>
              <a:spcAft>
                <a:spcPts val="600"/>
              </a:spcAft>
            </a:pPr>
            <a:r>
              <a:rPr kumimoji="1" lang="ja-JP" altLang="en-US" sz="3200">
                <a:solidFill>
                  <a:schemeClr val="tx1"/>
                </a:solidFill>
              </a:rPr>
              <a:t>・</a:t>
            </a:r>
            <a:r>
              <a:rPr kumimoji="1" lang="en-US" altLang="ja-JP" sz="3200" dirty="0">
                <a:solidFill>
                  <a:schemeClr val="tx1"/>
                </a:solidFill>
              </a:rPr>
              <a:t>CSS</a:t>
            </a:r>
          </a:p>
          <a:p>
            <a:pPr lvl="1">
              <a:lnSpc>
                <a:spcPct val="50000"/>
              </a:lnSpc>
              <a:spcAft>
                <a:spcPts val="600"/>
              </a:spcAft>
            </a:pPr>
            <a:r>
              <a:rPr kumimoji="1" lang="ja-JP" altLang="en-US" sz="3200">
                <a:solidFill>
                  <a:schemeClr val="tx1"/>
                </a:solidFill>
              </a:rPr>
              <a:t>・</a:t>
            </a:r>
            <a:r>
              <a:rPr kumimoji="1" lang="en-US" altLang="ja-JP" sz="3200" dirty="0">
                <a:solidFill>
                  <a:schemeClr val="tx1"/>
                </a:solidFill>
              </a:rPr>
              <a:t>JavaScript</a:t>
            </a:r>
          </a:p>
          <a:p>
            <a:pPr lvl="1">
              <a:lnSpc>
                <a:spcPct val="50000"/>
              </a:lnSpc>
              <a:spcAft>
                <a:spcPts val="600"/>
              </a:spcAft>
            </a:pPr>
            <a:r>
              <a:rPr kumimoji="1" lang="ja-JP" altLang="en-US" sz="3200">
                <a:solidFill>
                  <a:schemeClr val="tx1"/>
                </a:solidFill>
              </a:rPr>
              <a:t>・</a:t>
            </a:r>
            <a:r>
              <a:rPr kumimoji="1" lang="en-US" altLang="ja-JP" sz="3200" dirty="0">
                <a:solidFill>
                  <a:schemeClr val="tx1"/>
                </a:solidFill>
              </a:rPr>
              <a:t>Java</a:t>
            </a:r>
            <a:r>
              <a:rPr kumimoji="1" lang="ja-JP" altLang="en-US" sz="3200">
                <a:solidFill>
                  <a:schemeClr val="tx1"/>
                </a:solidFill>
              </a:rPr>
              <a:t>（</a:t>
            </a:r>
            <a:r>
              <a:rPr kumimoji="1" lang="en-US" altLang="ja-JP" sz="3200" dirty="0">
                <a:solidFill>
                  <a:schemeClr val="tx1"/>
                </a:solidFill>
              </a:rPr>
              <a:t>GPS</a:t>
            </a:r>
            <a:r>
              <a:rPr kumimoji="1" lang="ja-JP" altLang="en-US" sz="3200">
                <a:solidFill>
                  <a:schemeClr val="tx1"/>
                </a:solidFill>
              </a:rPr>
              <a:t>取得用</a:t>
            </a:r>
            <a:r>
              <a:rPr kumimoji="1" lang="en-US" altLang="ja-JP" sz="3200" dirty="0">
                <a:solidFill>
                  <a:schemeClr val="tx1"/>
                </a:solidFill>
              </a:rPr>
              <a:t>Android</a:t>
            </a:r>
            <a:r>
              <a:rPr kumimoji="1" lang="ja-JP" altLang="en-US" sz="3200">
                <a:solidFill>
                  <a:schemeClr val="tx1"/>
                </a:solidFill>
              </a:rPr>
              <a:t>端末）</a:t>
            </a:r>
            <a:endParaRPr kumimoji="1" lang="en-US" altLang="ja-JP" sz="3200" dirty="0">
              <a:solidFill>
                <a:schemeClr val="tx1"/>
              </a:solidFill>
            </a:endParaRPr>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9416" y="629403"/>
            <a:ext cx="3161261" cy="1264505"/>
          </a:xfrm>
          <a:prstGeom prst="rect">
            <a:avLst/>
          </a:prstGeom>
        </p:spPr>
      </p:pic>
    </p:spTree>
    <p:extLst>
      <p:ext uri="{BB962C8B-B14F-4D97-AF65-F5344CB8AC3E}">
        <p14:creationId xmlns:p14="http://schemas.microsoft.com/office/powerpoint/2010/main" val="3189947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5062" y="3242502"/>
            <a:ext cx="2986575" cy="2077381"/>
          </a:xfrm>
          <a:prstGeom prst="rect">
            <a:avLst/>
          </a:prstGeom>
        </p:spPr>
      </p:pic>
      <p:sp>
        <p:nvSpPr>
          <p:cNvPr id="7" name="正方形/長方形 6"/>
          <p:cNvSpPr/>
          <p:nvPr/>
        </p:nvSpPr>
        <p:spPr>
          <a:xfrm>
            <a:off x="0" y="-27886"/>
            <a:ext cx="12192000" cy="6858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6312024" y="1453110"/>
            <a:ext cx="1008112" cy="1255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983432" y="797852"/>
            <a:ext cx="10657184" cy="1096056"/>
          </a:xfrm>
        </p:spPr>
        <p:txBody>
          <a:bodyPr>
            <a:noAutofit/>
          </a:bodyPr>
          <a:lstStyle/>
          <a:p>
            <a:r>
              <a:rPr kumimoji="1" lang="ja-JP" altLang="en-US" dirty="0" smtClean="0"/>
              <a:t>　　　　に今後追加したい機能</a:t>
            </a:r>
            <a:endParaRPr lang="en-US" dirty="0"/>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fld id="{7F88F610-7B7C-44F0-8FE6-F62371B7351D}" type="slidenum">
              <a:rPr lang="en-US" smtClean="0"/>
              <a:t>7</a:t>
            </a:fld>
            <a:endParaRPr lang="en-US"/>
          </a:p>
        </p:txBody>
      </p:sp>
      <p:sp>
        <p:nvSpPr>
          <p:cNvPr id="10" name="Text Placeholder 15"/>
          <p:cNvSpPr>
            <a:spLocks noGrp="1"/>
          </p:cNvSpPr>
          <p:nvPr>
            <p:ph type="body" idx="1"/>
          </p:nvPr>
        </p:nvSpPr>
        <p:spPr>
          <a:xfrm>
            <a:off x="983432" y="2204864"/>
            <a:ext cx="10081120" cy="4151486"/>
          </a:xfrm>
        </p:spPr>
        <p:txBody>
          <a:bodyPr>
            <a:noAutofit/>
          </a:bodyPr>
          <a:lstStyle/>
          <a:p>
            <a:pPr marL="457200" indent="-457200">
              <a:buFont typeface="Arial" panose="020B0604020202020204" pitchFamily="34" charset="0"/>
              <a:buChar char="•"/>
            </a:pPr>
            <a:r>
              <a:rPr kumimoji="1" lang="ja-JP" altLang="en-US" sz="3200" dirty="0" smtClean="0">
                <a:solidFill>
                  <a:schemeClr val="tx1"/>
                </a:solidFill>
              </a:rPr>
              <a:t>バスの混雑</a:t>
            </a:r>
            <a:r>
              <a:rPr kumimoji="1" lang="ja-JP" altLang="en-US" sz="3200" dirty="0">
                <a:solidFill>
                  <a:schemeClr val="tx1"/>
                </a:solidFill>
              </a:rPr>
              <a:t>情報表示</a:t>
            </a:r>
            <a:endParaRPr kumimoji="1" lang="en-US" altLang="ja-JP" sz="3200" dirty="0">
              <a:solidFill>
                <a:schemeClr val="tx1"/>
              </a:solidFill>
            </a:endParaRPr>
          </a:p>
          <a:p>
            <a:r>
              <a:rPr kumimoji="1" lang="ja-JP" altLang="en-US" sz="3200" dirty="0">
                <a:solidFill>
                  <a:schemeClr val="tx1"/>
                </a:solidFill>
              </a:rPr>
              <a:t>　</a:t>
            </a:r>
            <a:endParaRPr kumimoji="1" lang="en-US" altLang="ja-JP" sz="3200" dirty="0">
              <a:solidFill>
                <a:schemeClr val="tx1"/>
              </a:solidFill>
            </a:endParaRPr>
          </a:p>
        </p:txBody>
      </p:sp>
      <p:sp>
        <p:nvSpPr>
          <p:cNvPr id="5" name="右矢印 4"/>
          <p:cNvSpPr/>
          <p:nvPr/>
        </p:nvSpPr>
        <p:spPr>
          <a:xfrm>
            <a:off x="6048294" y="4479438"/>
            <a:ext cx="1055192" cy="360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556678">
            <a:off x="7041338" y="3655250"/>
            <a:ext cx="1944076" cy="2110258"/>
          </a:xfrm>
          <a:prstGeom prst="rect">
            <a:avLst/>
          </a:prstGeom>
        </p:spPr>
      </p:pic>
      <p:pic>
        <p:nvPicPr>
          <p:cNvPr id="12" name="図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5549" y="3789040"/>
            <a:ext cx="2652801" cy="2321200"/>
          </a:xfrm>
          <a:prstGeom prst="rect">
            <a:avLst/>
          </a:prstGeom>
        </p:spPr>
      </p:pic>
      <p:sp>
        <p:nvSpPr>
          <p:cNvPr id="14" name="四角形吹き出し 13"/>
          <p:cNvSpPr/>
          <p:nvPr/>
        </p:nvSpPr>
        <p:spPr>
          <a:xfrm>
            <a:off x="3751914" y="4793850"/>
            <a:ext cx="1267619" cy="708596"/>
          </a:xfrm>
          <a:prstGeom prst="wedgeRectCallout">
            <a:avLst>
              <a:gd name="adj1" fmla="val -57646"/>
              <a:gd name="adj2" fmla="val 97693"/>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200" b="1" dirty="0"/>
              <a:t>混</a:t>
            </a:r>
          </a:p>
        </p:txBody>
      </p:sp>
      <p:sp>
        <p:nvSpPr>
          <p:cNvPr id="15" name="正方形/長方形 14"/>
          <p:cNvSpPr/>
          <p:nvPr/>
        </p:nvSpPr>
        <p:spPr>
          <a:xfrm>
            <a:off x="7607887" y="4349682"/>
            <a:ext cx="810977" cy="639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200" b="1" dirty="0"/>
              <a:t>混</a:t>
            </a:r>
            <a:endParaRPr kumimoji="1" lang="ja-JP" altLang="en-US" b="1" dirty="0"/>
          </a:p>
        </p:txBody>
      </p:sp>
      <p:cxnSp>
        <p:nvCxnSpPr>
          <p:cNvPr id="20" name="直線コネクタ 19"/>
          <p:cNvCxnSpPr/>
          <p:nvPr/>
        </p:nvCxnSpPr>
        <p:spPr>
          <a:xfrm>
            <a:off x="7240246" y="3291872"/>
            <a:ext cx="299846" cy="263866"/>
          </a:xfrm>
          <a:prstGeom prst="line">
            <a:avLst/>
          </a:prstGeom>
          <a:ln w="76200">
            <a:solidFill>
              <a:srgbClr val="FFFF00"/>
            </a:solidFill>
          </a:ln>
        </p:spPr>
        <p:style>
          <a:lnRef idx="3">
            <a:schemeClr val="accent3"/>
          </a:lnRef>
          <a:fillRef idx="0">
            <a:schemeClr val="accent3"/>
          </a:fillRef>
          <a:effectRef idx="2">
            <a:schemeClr val="accent3"/>
          </a:effectRef>
          <a:fontRef idx="minor">
            <a:schemeClr val="tx1"/>
          </a:fontRef>
        </p:style>
      </p:cxnSp>
      <p:cxnSp>
        <p:nvCxnSpPr>
          <p:cNvPr id="23" name="直線コネクタ 22"/>
          <p:cNvCxnSpPr/>
          <p:nvPr/>
        </p:nvCxnSpPr>
        <p:spPr>
          <a:xfrm>
            <a:off x="7980939" y="3110214"/>
            <a:ext cx="1" cy="357083"/>
          </a:xfrm>
          <a:prstGeom prst="line">
            <a:avLst/>
          </a:prstGeom>
          <a:ln w="76200">
            <a:solidFill>
              <a:srgbClr val="FFFF00"/>
            </a:solidFill>
          </a:ln>
        </p:spPr>
        <p:style>
          <a:lnRef idx="3">
            <a:schemeClr val="accent3"/>
          </a:lnRef>
          <a:fillRef idx="0">
            <a:schemeClr val="accent3"/>
          </a:fillRef>
          <a:effectRef idx="2">
            <a:schemeClr val="accent3"/>
          </a:effectRef>
          <a:fontRef idx="minor">
            <a:schemeClr val="tx1"/>
          </a:fontRef>
        </p:style>
      </p:cxnSp>
      <p:cxnSp>
        <p:nvCxnSpPr>
          <p:cNvPr id="27" name="直線コネクタ 26"/>
          <p:cNvCxnSpPr/>
          <p:nvPr/>
        </p:nvCxnSpPr>
        <p:spPr>
          <a:xfrm flipH="1">
            <a:off x="8408804" y="3196696"/>
            <a:ext cx="271602" cy="356428"/>
          </a:xfrm>
          <a:prstGeom prst="line">
            <a:avLst/>
          </a:prstGeom>
          <a:ln w="76200">
            <a:solidFill>
              <a:srgbClr val="FFFF00"/>
            </a:solidFill>
          </a:ln>
        </p:spPr>
        <p:style>
          <a:lnRef idx="3">
            <a:schemeClr val="accent3"/>
          </a:lnRef>
          <a:fillRef idx="0">
            <a:schemeClr val="accent3"/>
          </a:fillRef>
          <a:effectRef idx="2">
            <a:schemeClr val="accent3"/>
          </a:effectRef>
          <a:fontRef idx="minor">
            <a:schemeClr val="tx1"/>
          </a:fontRef>
        </p:style>
      </p:cxnSp>
      <p:pic>
        <p:nvPicPr>
          <p:cNvPr id="32" name="図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8475" y="667090"/>
            <a:ext cx="3161261" cy="1264505"/>
          </a:xfrm>
          <a:prstGeom prst="rect">
            <a:avLst/>
          </a:prstGeom>
        </p:spPr>
      </p:pic>
      <p:sp>
        <p:nvSpPr>
          <p:cNvPr id="3" name="テキスト ボックス 2"/>
          <p:cNvSpPr txBox="1"/>
          <p:nvPr/>
        </p:nvSpPr>
        <p:spPr>
          <a:xfrm>
            <a:off x="7607887" y="5750398"/>
            <a:ext cx="3493152" cy="461665"/>
          </a:xfrm>
          <a:prstGeom prst="rect">
            <a:avLst/>
          </a:prstGeom>
          <a:noFill/>
        </p:spPr>
        <p:txBody>
          <a:bodyPr wrap="square" rtlCol="0">
            <a:spAutoFit/>
          </a:bodyPr>
          <a:lstStyle/>
          <a:p>
            <a:r>
              <a:rPr kumimoji="1" lang="ja-JP" altLang="en-US" sz="2400" dirty="0"/>
              <a:t>混んでいるかわかる！</a:t>
            </a:r>
            <a:endParaRPr kumimoji="1" lang="ja-JP" altLang="en-US" dirty="0"/>
          </a:p>
        </p:txBody>
      </p:sp>
      <p:pic>
        <p:nvPicPr>
          <p:cNvPr id="18" name="図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99739" y="3834452"/>
            <a:ext cx="2396320" cy="1905074"/>
          </a:xfrm>
          <a:prstGeom prst="rect">
            <a:avLst/>
          </a:prstGeom>
        </p:spPr>
      </p:pic>
      <p:sp>
        <p:nvSpPr>
          <p:cNvPr id="19" name="正方形/長方形 18"/>
          <p:cNvSpPr/>
          <p:nvPr/>
        </p:nvSpPr>
        <p:spPr>
          <a:xfrm>
            <a:off x="9854869" y="4143012"/>
            <a:ext cx="810977" cy="639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200" b="1" dirty="0"/>
              <a:t>混</a:t>
            </a:r>
            <a:endParaRPr kumimoji="1" lang="ja-JP" altLang="en-US" b="1" dirty="0"/>
          </a:p>
        </p:txBody>
      </p:sp>
      <p:cxnSp>
        <p:nvCxnSpPr>
          <p:cNvPr id="21" name="直線コネクタ 20"/>
          <p:cNvCxnSpPr/>
          <p:nvPr/>
        </p:nvCxnSpPr>
        <p:spPr>
          <a:xfrm>
            <a:off x="9604775" y="3404231"/>
            <a:ext cx="299846" cy="263866"/>
          </a:xfrm>
          <a:prstGeom prst="line">
            <a:avLst/>
          </a:prstGeom>
          <a:ln w="76200">
            <a:solidFill>
              <a:srgbClr val="FFFF00"/>
            </a:solidFill>
          </a:ln>
        </p:spPr>
        <p:style>
          <a:lnRef idx="3">
            <a:schemeClr val="accent3"/>
          </a:lnRef>
          <a:fillRef idx="0">
            <a:schemeClr val="accent3"/>
          </a:fillRef>
          <a:effectRef idx="2">
            <a:schemeClr val="accent3"/>
          </a:effectRef>
          <a:fontRef idx="minor">
            <a:schemeClr val="tx1"/>
          </a:fontRef>
        </p:style>
      </p:cxnSp>
      <p:cxnSp>
        <p:nvCxnSpPr>
          <p:cNvPr id="22" name="直線コネクタ 21"/>
          <p:cNvCxnSpPr/>
          <p:nvPr/>
        </p:nvCxnSpPr>
        <p:spPr>
          <a:xfrm>
            <a:off x="10345468" y="3222573"/>
            <a:ext cx="1" cy="357083"/>
          </a:xfrm>
          <a:prstGeom prst="line">
            <a:avLst/>
          </a:prstGeom>
          <a:ln w="76200">
            <a:solidFill>
              <a:srgbClr val="FFFF00"/>
            </a:solidFill>
          </a:ln>
        </p:spPr>
        <p:style>
          <a:lnRef idx="3">
            <a:schemeClr val="accent3"/>
          </a:lnRef>
          <a:fillRef idx="0">
            <a:schemeClr val="accent3"/>
          </a:fillRef>
          <a:effectRef idx="2">
            <a:schemeClr val="accent3"/>
          </a:effectRef>
          <a:fontRef idx="minor">
            <a:schemeClr val="tx1"/>
          </a:fontRef>
        </p:style>
      </p:cxnSp>
      <p:cxnSp>
        <p:nvCxnSpPr>
          <p:cNvPr id="24" name="直線コネクタ 23"/>
          <p:cNvCxnSpPr/>
          <p:nvPr/>
        </p:nvCxnSpPr>
        <p:spPr>
          <a:xfrm flipH="1">
            <a:off x="10773333" y="3309055"/>
            <a:ext cx="271602" cy="356428"/>
          </a:xfrm>
          <a:prstGeom prst="line">
            <a:avLst/>
          </a:prstGeom>
          <a:ln w="76200">
            <a:solidFill>
              <a:srgbClr val="FFFF00"/>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76209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normAutofit/>
          </a:bodyPr>
          <a:lstStyle/>
          <a:p>
            <a:endParaRPr kumimoji="1" lang="en-US" altLang="ja-JP" sz="6000" dirty="0"/>
          </a:p>
          <a:p>
            <a:r>
              <a:rPr kumimoji="1" lang="ja-JP" altLang="en-US" sz="6000" dirty="0"/>
              <a:t>デモ</a:t>
            </a:r>
            <a:endParaRPr kumimoji="1" lang="en-US" altLang="ja-JP" sz="6000" dirty="0"/>
          </a:p>
        </p:txBody>
      </p:sp>
      <p:sp>
        <p:nvSpPr>
          <p:cNvPr id="5" name="スライド番号プレースホルダー 4"/>
          <p:cNvSpPr>
            <a:spLocks noGrp="1"/>
          </p:cNvSpPr>
          <p:nvPr>
            <p:ph type="sldNum" sz="quarter" idx="12"/>
          </p:nvPr>
        </p:nvSpPr>
        <p:spPr/>
        <p:txBody>
          <a:bodyPr/>
          <a:lstStyle/>
          <a:p>
            <a:fld id="{D325CB3F-26C9-44D7-A7CB-40F86C5CE4B1}" type="slidenum">
              <a:rPr lang="en-US" smtClean="0"/>
              <a:t>8</a:t>
            </a:fld>
            <a:endParaRPr lang="en-US"/>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3628" y="2348880"/>
            <a:ext cx="3524786" cy="1409915"/>
          </a:xfrm>
          <a:prstGeom prst="rect">
            <a:avLst/>
          </a:prstGeom>
        </p:spPr>
      </p:pic>
    </p:spTree>
    <p:extLst>
      <p:ext uri="{BB962C8B-B14F-4D97-AF65-F5344CB8AC3E}">
        <p14:creationId xmlns:p14="http://schemas.microsoft.com/office/powerpoint/2010/main" val="2128770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74618</TotalTime>
  <Words>605</Words>
  <Application>Microsoft Office PowerPoint</Application>
  <PresentationFormat>ワイド画面</PresentationFormat>
  <Paragraphs>100</Paragraphs>
  <Slides>8</Slides>
  <Notes>8</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8</vt:i4>
      </vt:variant>
    </vt:vector>
  </HeadingPairs>
  <TitlesOfParts>
    <vt:vector size="20" baseType="lpstr">
      <vt:lpstr>Gill Sans</vt:lpstr>
      <vt:lpstr>HG丸ｺﾞｼｯｸM-PRO</vt:lpstr>
      <vt:lpstr>ＭＳ Ｐゴシック</vt:lpstr>
      <vt:lpstr>Open Sans</vt:lpstr>
      <vt:lpstr>游ゴシック</vt:lpstr>
      <vt:lpstr>游ゴシック Light</vt:lpstr>
      <vt:lpstr>Arial</vt:lpstr>
      <vt:lpstr>Calibri</vt:lpstr>
      <vt:lpstr>Calibri Light</vt:lpstr>
      <vt:lpstr>Custom Design</vt:lpstr>
      <vt:lpstr>Showeet theme</vt:lpstr>
      <vt:lpstr>showeet</vt:lpstr>
      <vt:lpstr> 多摩キャンパス バス運行情報システム 「たまなび」</vt:lpstr>
      <vt:lpstr>法政大学 多摩キャンパス</vt:lpstr>
      <vt:lpstr>そこで</vt:lpstr>
      <vt:lpstr>　　　　のここがすごい</vt:lpstr>
      <vt:lpstr>　　　　のシステムフロー</vt:lpstr>
      <vt:lpstr>　　　　の開発環境</vt:lpstr>
      <vt:lpstr>　　　　に今後追加したい機能</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BUBBLER - Creative PowerPoint Template</dc:title>
  <dc:creator>showeet.com</dc:creator>
  <dc:description>© Copyright Showeet.com</dc:description>
  <cp:lastModifiedBy>下條</cp:lastModifiedBy>
  <cp:revision>214</cp:revision>
  <dcterms:created xsi:type="dcterms:W3CDTF">2011-05-09T14:18:21Z</dcterms:created>
  <dcterms:modified xsi:type="dcterms:W3CDTF">2018-08-05T02:56:58Z</dcterms:modified>
  <cp:category>Templates</cp:category>
</cp:coreProperties>
</file>