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12"/>
  </p:notesMasterIdLst>
  <p:handoutMasterIdLst>
    <p:handoutMasterId r:id="rId13"/>
  </p:handoutMasterIdLst>
  <p:sldIdLst>
    <p:sldId id="866" r:id="rId4"/>
    <p:sldId id="868" r:id="rId5"/>
    <p:sldId id="901" r:id="rId6"/>
    <p:sldId id="913" r:id="rId7"/>
    <p:sldId id="896" r:id="rId8"/>
    <p:sldId id="906" r:id="rId9"/>
    <p:sldId id="907" r:id="rId10"/>
    <p:sldId id="897" r:id="rId11"/>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6"/>
            <p14:sldId id="868"/>
            <p14:sldId id="901"/>
            <p14:sldId id="913"/>
            <p14:sldId id="896"/>
            <p14:sldId id="906"/>
            <p14:sldId id="907"/>
            <p14:sldId id="897"/>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4A36E"/>
    <a:srgbClr val="D0343C"/>
    <a:srgbClr val="8DB1C4"/>
    <a:srgbClr val="3D4149"/>
    <a:srgbClr val="615474"/>
    <a:srgbClr val="F9BE75"/>
    <a:srgbClr val="E4625C"/>
    <a:srgbClr val="403551"/>
    <a:srgbClr val="CE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70258" autoAdjust="0"/>
  </p:normalViewPr>
  <p:slideViewPr>
    <p:cSldViewPr>
      <p:cViewPr varScale="1">
        <p:scale>
          <a:sx n="73" d="100"/>
          <a:sy n="73" d="100"/>
        </p:scale>
        <p:origin x="1920" y="19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8/5/18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8/5/18</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これから</a:t>
            </a:r>
            <a:r>
              <a:rPr lang="en-US" altLang="ja-JP" dirty="0"/>
              <a:t>HackID10</a:t>
            </a:r>
            <a:r>
              <a:rPr lang="ja-JP" altLang="en-US" dirty="0"/>
              <a:t>番、たまみやの発表をはじめます。</a:t>
            </a:r>
          </a:p>
          <a:p>
            <a:endParaRPr lang="ja-JP" altLang="en-US" dirty="0"/>
          </a:p>
          <a:p>
            <a:r>
              <a:rPr lang="ja-JP" altLang="en-US" dirty="0"/>
              <a:t>私たちが作ったのは「多摩キャンパスバス運行情報システム</a:t>
            </a:r>
            <a:r>
              <a:rPr lang="ja-JP" altLang="en-US" dirty="0" err="1"/>
              <a:t>た</a:t>
            </a:r>
            <a:r>
              <a:rPr lang="ja-JP" altLang="en-US" dirty="0"/>
              <a:t>まなびです。」</a:t>
            </a:r>
          </a:p>
          <a:p>
            <a:r>
              <a:rPr lang="ja-JP" altLang="en-US" dirty="0"/>
              <a:t>システムの紹介に移る前に、まず法政大学多摩キャンパスの説明をします。</a:t>
            </a:r>
          </a:p>
          <a:p>
            <a:endParaRPr lang="ja-JP" altLang="en-US" dirty="0"/>
          </a:p>
          <a:p>
            <a:r>
              <a:rPr lang="en-US" altLang="ja-JP" dirty="0"/>
              <a:t>(0:15)165</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多摩キャンパスは、法政大学全３キャンパスのうちの１つです。</a:t>
            </a:r>
          </a:p>
          <a:p>
            <a:r>
              <a:rPr lang="ja-JP" altLang="en-US" dirty="0"/>
              <a:t>敷地がとても広く、東京ドーム約１７個分の広さがあります。</a:t>
            </a:r>
          </a:p>
          <a:p>
            <a:r>
              <a:rPr lang="ja-JP" altLang="en-US" dirty="0"/>
              <a:t>図にある通り、私たちの通う小金井キャンパスと比べてもかなり大きいことがわかります。</a:t>
            </a:r>
          </a:p>
          <a:p>
            <a:r>
              <a:rPr lang="ja-JP" altLang="en-US" dirty="0"/>
              <a:t>そのため、学内にバスが走っています。       </a:t>
            </a:r>
          </a:p>
          <a:p>
            <a:r>
              <a:rPr lang="ja-JP" altLang="en-US" dirty="0"/>
              <a:t>↓</a:t>
            </a:r>
            <a:r>
              <a:rPr lang="en-US" altLang="ja-JP" dirty="0"/>
              <a:t>ENTER</a:t>
            </a:r>
          </a:p>
          <a:p>
            <a:r>
              <a:rPr lang="ja-JP" altLang="en-US" dirty="0"/>
              <a:t>しかし、バスは時間通りに来なく、いつくるのかわからないことが問題です。</a:t>
            </a:r>
          </a:p>
          <a:p>
            <a:r>
              <a:rPr lang="en-US" altLang="ja-JP" dirty="0"/>
              <a:t>(0:41)139</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a:t>そこで私たちは、</a:t>
            </a:r>
            <a:r>
              <a:rPr lang="ja-JP" altLang="en-US" sz="1200" dirty="0">
                <a:solidFill>
                  <a:schemeClr val="tx1"/>
                </a:solidFill>
              </a:rPr>
              <a:t>学内バス運行情報システム「たまなび」</a:t>
            </a:r>
            <a:r>
              <a:rPr lang="ja-JP" altLang="en-US" dirty="0"/>
              <a:t>を作りました。</a:t>
            </a:r>
            <a:endParaRPr lang="en-US" altLang="ja-JP" sz="1200" dirty="0">
              <a:solidFill>
                <a:schemeClr val="tx1"/>
              </a:solidFill>
            </a:endParaRPr>
          </a:p>
          <a:p>
            <a:r>
              <a:rPr lang="en-US" dirty="0"/>
              <a:t>(0:47)133</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93470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たまなびの機能は大きく分けて２つあります。</a:t>
            </a:r>
            <a:endParaRPr lang="en-US" altLang="ja-JP" sz="1200" dirty="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まず１つめは、「バスの運行状況がわかる」ということです。</a:t>
            </a:r>
            <a:endParaRPr lang="en-US" altLang="ja-JP" sz="1200" dirty="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学内バスは運行している時間と、していない時間があります。そのため、運行状況を</a:t>
            </a:r>
            <a:r>
              <a:rPr lang="ja-JP" altLang="en-US" sz="1200" dirty="0" err="1">
                <a:solidFill>
                  <a:schemeClr val="tx1"/>
                </a:solidFill>
              </a:rPr>
              <a:t>た</a:t>
            </a:r>
            <a:r>
              <a:rPr lang="ja-JP" altLang="en-US" sz="1200" dirty="0">
                <a:solidFill>
                  <a:schemeClr val="tx1"/>
                </a:solidFill>
              </a:rPr>
              <a:t>まなびで確認することができます。</a:t>
            </a:r>
            <a:endParaRPr lang="en-US" altLang="ja-JP" sz="1200" dirty="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２つめは「バスの現在地がわかる」ということです。</a:t>
            </a:r>
            <a:endParaRPr lang="en-US" altLang="ja-JP" sz="1200" dirty="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これは、バスがいつ来るのかわからない状況を解決することができます。</a:t>
            </a:r>
            <a:endParaRPr lang="en-US" altLang="ja-JP" sz="1200" dirty="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rPr>
              <a:t>(1:02)118</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95138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システムフローはこんな感じ</a:t>
            </a:r>
            <a:r>
              <a:rPr kumimoji="1" lang="ja-JP" altLang="en-US"/>
              <a:t>です。</a:t>
            </a:r>
            <a:endParaRPr kumimoji="1" lang="en-US" altLang="ja-JP" dirty="0"/>
          </a:p>
          <a:p>
            <a:r>
              <a:rPr lang="en-US" altLang="ja-JP" dirty="0"/>
              <a:t>GPS</a:t>
            </a:r>
            <a:r>
              <a:rPr lang="ja-JP" altLang="en-US"/>
              <a:t>取得用に</a:t>
            </a:r>
            <a:r>
              <a:rPr lang="en-US" altLang="ja-JP" dirty="0"/>
              <a:t>Android</a:t>
            </a:r>
            <a:r>
              <a:rPr lang="ja-JP" altLang="en-US"/>
              <a:t>を各バスに設置します。</a:t>
            </a:r>
            <a:endParaRPr kumimoji="1" lang="en-US" altLang="ja-JP" dirty="0"/>
          </a:p>
          <a:p>
            <a:r>
              <a:rPr kumimoji="1" lang="ja-JP" altLang="en-US"/>
              <a:t>ユーザー</a:t>
            </a:r>
            <a:r>
              <a:rPr kumimoji="1" lang="ja-JP" altLang="en-US" dirty="0"/>
              <a:t>が</a:t>
            </a:r>
            <a:r>
              <a:rPr kumimoji="1" lang="en-US" altLang="ja-JP" dirty="0"/>
              <a:t>Web</a:t>
            </a:r>
            <a:r>
              <a:rPr kumimoji="1" lang="ja-JP" altLang="en-US" dirty="0"/>
              <a:t>ページにアクセス</a:t>
            </a:r>
            <a:r>
              <a:rPr kumimoji="1" lang="ja-JP" altLang="en-US"/>
              <a:t>すると、サーバーがバスの情報を送信する仕組みになっています。</a:t>
            </a:r>
            <a:endParaRPr kumimoji="1" lang="en-US" altLang="ja-JP" dirty="0"/>
          </a:p>
          <a:p>
            <a:r>
              <a:rPr kumimoji="1" lang="en-US" altLang="ja-JP" dirty="0"/>
              <a:t>Web</a:t>
            </a:r>
            <a:r>
              <a:rPr kumimoji="1" lang="ja-JP" altLang="en-US"/>
              <a:t>アプリなので、スマホからでも</a:t>
            </a:r>
            <a:r>
              <a:rPr kumimoji="1" lang="en-US" altLang="ja-JP" dirty="0"/>
              <a:t>PC</a:t>
            </a:r>
            <a:r>
              <a:rPr kumimoji="1" lang="ja-JP" altLang="en-US"/>
              <a:t>からでもアクセスすることができます。</a:t>
            </a:r>
            <a:endParaRPr kumimoji="1" lang="en-US" altLang="ja-JP" dirty="0"/>
          </a:p>
          <a:p>
            <a:endParaRPr kumimoji="1" lang="en-US" altLang="ja-JP" dirty="0"/>
          </a:p>
          <a:p>
            <a:r>
              <a:rPr kumimoji="1" lang="en-US" altLang="ja-JP" dirty="0"/>
              <a:t>(1:16)104</a:t>
            </a:r>
          </a:p>
          <a:p>
            <a:endParaRPr kumimoji="1" lang="en-US" altLang="ja-JP" dirty="0"/>
          </a:p>
          <a:p>
            <a:r>
              <a:rPr kumimoji="1" lang="ja-JP" altLang="en-US" dirty="0" err="1"/>
              <a:t>ー</a:t>
            </a:r>
            <a:r>
              <a:rPr kumimoji="1" lang="ja-JP" altLang="en-US" dirty="0"/>
              <a:t>ーー</a:t>
            </a:r>
            <a:r>
              <a:rPr kumimoji="1" lang="ja-JP" altLang="en-US" dirty="0" err="1"/>
              <a:t>ーー</a:t>
            </a:r>
            <a:endParaRPr kumimoji="1" lang="en-US" altLang="ja-JP" dirty="0"/>
          </a:p>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dirty="0"/>
              <a:t>「ユーザーは</a:t>
            </a:r>
            <a:r>
              <a:rPr kumimoji="1" lang="en-US" altLang="ja-JP" u="sng" dirty="0"/>
              <a:t>web</a:t>
            </a:r>
            <a:r>
              <a:rPr kumimoji="1" lang="ja-JP" altLang="en-US" u="sng" dirty="0"/>
              <a:t>で</a:t>
            </a:r>
            <a:r>
              <a:rPr kumimoji="1" lang="ja-JP" altLang="en-US" dirty="0"/>
              <a:t>情報を得られる」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26851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a:t>（２分で話せなかったらいらない。パッと流す。）</a:t>
            </a:r>
            <a:endParaRPr lang="en-US" altLang="ja-JP" dirty="0"/>
          </a:p>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a:t>開発環境はこのようになって</a:t>
            </a:r>
            <a:r>
              <a:rPr lang="ja-JP" altLang="en-US"/>
              <a:t>います。</a:t>
            </a:r>
            <a:endParaRPr lang="en-US" altLang="ja-JP" dirty="0"/>
          </a:p>
          <a:p>
            <a:r>
              <a:rPr lang="en-US" altLang="ja-JP" dirty="0"/>
              <a:t>(1:27)93</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34195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今後追加したい機能としては、バスの混雑情報表示です。</a:t>
            </a:r>
            <a:endParaRPr lang="en-US" altLang="ja-JP" dirty="0"/>
          </a:p>
          <a:p>
            <a:r>
              <a:rPr lang="ja-JP" altLang="en-US" dirty="0"/>
              <a:t>バスの位置情報と一緒に、バスが混んでいるかの情報をユーザーに伝えたいと思っています。</a:t>
            </a:r>
            <a:endParaRPr lang="en-US" altLang="ja-JP" dirty="0"/>
          </a:p>
          <a:p>
            <a:r>
              <a:rPr lang="ja-JP" altLang="en-US" dirty="0"/>
              <a:t>そうすることで「混雑していてバスに乗れそうにないから歩いて移動しよう」、などの対策が立てやすくなると思っています。</a:t>
            </a:r>
            <a:endParaRPr lang="en-US" altLang="ja-JP" dirty="0"/>
          </a:p>
          <a:p>
            <a:r>
              <a:rPr lang="en-US" altLang="ja-JP" dirty="0"/>
              <a:t>(1:48)72</a:t>
            </a:r>
          </a:p>
          <a:p>
            <a:r>
              <a:rPr lang="en-US" altLang="ja-JP" dirty="0"/>
              <a:t>----------------</a:t>
            </a:r>
          </a:p>
          <a:p>
            <a:r>
              <a:rPr lang="ja-JP" altLang="en-US" dirty="0"/>
              <a:t>具体的には</a:t>
            </a:r>
            <a:endParaRPr lang="en-US" altLang="ja-JP" dirty="0"/>
          </a:p>
          <a:p>
            <a:r>
              <a:rPr lang="ja-JP" altLang="en-US" dirty="0"/>
              <a:t>・運転手からの混雑度報告「空いてる」「まぁまぁ」「すごく混んでる」などをスマホから送信してもらう</a:t>
            </a:r>
            <a:endParaRPr lang="en-US" altLang="ja-JP"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53208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それではデモです。</a:t>
            </a:r>
            <a:endParaRPr kumimoji="1" lang="en-US" altLang="ja-JP" dirty="0"/>
          </a:p>
          <a:p>
            <a:r>
              <a:rPr kumimoji="1" lang="ja-JP" altLang="en-US" dirty="0"/>
              <a:t>①場所の選択の説明</a:t>
            </a:r>
            <a:endParaRPr kumimoji="1" lang="en-US" altLang="ja-JP" dirty="0"/>
          </a:p>
          <a:p>
            <a:r>
              <a:rPr kumimoji="1" lang="ja-JP" altLang="en-US" dirty="0"/>
              <a:t>「場所選択は二種類（セレクトボックス、図をクリック）できます」</a:t>
            </a:r>
            <a:endParaRPr kumimoji="1" lang="en-US" altLang="ja-JP" dirty="0"/>
          </a:p>
          <a:p>
            <a:r>
              <a:rPr kumimoji="1" lang="ja-JP" altLang="en-US" dirty="0"/>
              <a:t>「検索を押すと情報の表示をします」</a:t>
            </a:r>
            <a:endParaRPr kumimoji="1" lang="en-US" altLang="ja-JP" dirty="0"/>
          </a:p>
          <a:p>
            <a:r>
              <a:rPr kumimoji="1" lang="ja-JP" altLang="en-US" dirty="0"/>
              <a:t>②更新をするとバスの場所の更新がされます。</a:t>
            </a:r>
            <a:endParaRPr kumimoji="1" lang="en-US" altLang="ja-JP" dirty="0"/>
          </a:p>
          <a:p>
            <a:r>
              <a:rPr kumimoji="1" lang="ja-JP" altLang="en-US" dirty="0"/>
              <a:t>②リンクを</a:t>
            </a:r>
            <a:r>
              <a:rPr kumimoji="1" lang="en-US" altLang="ja-JP" dirty="0"/>
              <a:t>LINE</a:t>
            </a:r>
            <a:r>
              <a:rPr kumimoji="1" lang="ja-JP" altLang="en-US" dirty="0"/>
              <a:t>でシェアすることもできます。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07113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2279576" y="2117114"/>
            <a:ext cx="7992888" cy="2664296"/>
          </a:xfrm>
        </p:spPr>
        <p:txBody>
          <a:bodyPr>
            <a:noAutofit/>
          </a:bodyPr>
          <a:lstStyle/>
          <a:p>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多摩キャンパス</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バス運行情報システム</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「たまなび」</a:t>
            </a:r>
            <a:endParaRPr lang="en-US" dirty="0">
              <a:latin typeface="HG丸ｺﾞｼｯｸM-PRO" panose="020F0600000000000000" pitchFamily="50" charset="-128"/>
              <a:ea typeface="HG丸ｺﾞｼｯｸM-PRO" panose="020F0600000000000000" pitchFamily="50" charset="-128"/>
            </a:endParaRP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5128406"/>
            <a:ext cx="5868144" cy="676858"/>
          </a:xfrm>
        </p:spPr>
        <p:txBody>
          <a:bodyPr>
            <a:normAutofit/>
          </a:bodyPr>
          <a:lstStyle/>
          <a:p>
            <a:r>
              <a:rPr lang="en-US" altLang="ja-JP" sz="2800" dirty="0"/>
              <a:t>Hack ID:10</a:t>
            </a:r>
            <a:r>
              <a:rPr lang="ja-JP" altLang="en-US" sz="2800" dirty="0"/>
              <a:t>　</a:t>
            </a:r>
            <a:r>
              <a:rPr lang="en-US" altLang="ja-JP" sz="2800" dirty="0"/>
              <a:t> </a:t>
            </a:r>
            <a:r>
              <a:rPr lang="en-US" altLang="ja-JP" sz="2800" dirty="0" err="1"/>
              <a:t>Team:TaMaMiYa</a:t>
            </a:r>
            <a:endParaRPr lang="en-US" sz="2800" dirty="0"/>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en-US" altLang="ja-JP" sz="1800" dirty="0"/>
              <a:t>Hack</a:t>
            </a:r>
            <a:r>
              <a:rPr lang="ja-JP" altLang="en-US" sz="1800" dirty="0"/>
              <a:t> </a:t>
            </a:r>
            <a:r>
              <a:rPr lang="en-US" altLang="ja-JP" sz="1800" dirty="0"/>
              <a:t>U </a:t>
            </a:r>
            <a:r>
              <a:rPr lang="ja-JP" altLang="en-US" sz="1800" dirty="0"/>
              <a:t>法政大学</a:t>
            </a:r>
            <a:endParaRPr lang="en-US" sz="1800" dirty="0"/>
          </a:p>
        </p:txBody>
      </p:sp>
    </p:spTree>
    <p:extLst>
      <p:ext uri="{BB962C8B-B14F-4D97-AF65-F5344CB8AC3E}">
        <p14:creationId xmlns:p14="http://schemas.microsoft.com/office/powerpoint/2010/main" val="421300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9962376" y="4409083"/>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0839" y="20494"/>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7666942" y="1706135"/>
            <a:ext cx="4035115" cy="3801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717630" y="505883"/>
            <a:ext cx="10629819" cy="947227"/>
          </a:xfrm>
        </p:spPr>
        <p:txBody>
          <a:bodyPr>
            <a:noAutofit/>
          </a:bodyPr>
          <a:lstStyle/>
          <a:p>
            <a:r>
              <a:rPr lang="ja-JP" altLang="en-US" dirty="0"/>
              <a:t>法政大学 多摩キャンパス</a:t>
            </a:r>
            <a:endParaRPr lang="en-US" dirty="0"/>
          </a:p>
        </p:txBody>
      </p:sp>
      <p:sp>
        <p:nvSpPr>
          <p:cNvPr id="16" name="Text Placeholder 15"/>
          <p:cNvSpPr>
            <a:spLocks noGrp="1"/>
          </p:cNvSpPr>
          <p:nvPr>
            <p:ph type="body" idx="1"/>
          </p:nvPr>
        </p:nvSpPr>
        <p:spPr>
          <a:xfrm>
            <a:off x="831849" y="2365226"/>
            <a:ext cx="7906059" cy="3991123"/>
          </a:xfrm>
        </p:spPr>
        <p:txBody>
          <a:bodyPr>
            <a:noAutofit/>
          </a:bodyPr>
          <a:lstStyle/>
          <a:p>
            <a:pPr marL="457200" indent="-457200">
              <a:buFont typeface="Arial" panose="020B0604020202020204" pitchFamily="34" charset="0"/>
              <a:buChar char="•"/>
            </a:pPr>
            <a:r>
              <a:rPr lang="ja-JP" altLang="en-US" sz="3200" dirty="0">
                <a:solidFill>
                  <a:schemeClr val="tx1"/>
                </a:solidFill>
              </a:rPr>
              <a:t>東京ドーム約</a:t>
            </a:r>
            <a:r>
              <a:rPr lang="en-US" altLang="ja-JP" sz="3200" dirty="0">
                <a:solidFill>
                  <a:schemeClr val="tx1"/>
                </a:solidFill>
              </a:rPr>
              <a:t>17</a:t>
            </a:r>
            <a:r>
              <a:rPr lang="ja-JP" altLang="en-US" sz="3200" dirty="0">
                <a:solidFill>
                  <a:schemeClr val="tx1"/>
                </a:solidFill>
              </a:rPr>
              <a:t>個分の広さ</a:t>
            </a:r>
            <a:endParaRPr lang="en-US" altLang="ja-JP" sz="3200" dirty="0">
              <a:solidFill>
                <a:schemeClr val="tx1"/>
              </a:solidFill>
            </a:endParaRPr>
          </a:p>
          <a:p>
            <a:pPr marL="457200" indent="-457200">
              <a:buFont typeface="Arial" panose="020B0604020202020204" pitchFamily="34" charset="0"/>
              <a:buChar char="•"/>
            </a:pPr>
            <a:r>
              <a:rPr lang="ja-JP" altLang="en-US" sz="3200" dirty="0">
                <a:solidFill>
                  <a:schemeClr val="tx1"/>
                </a:solidFill>
              </a:rPr>
              <a:t>キャンパス内に</a:t>
            </a:r>
            <a:r>
              <a:rPr lang="ja-JP" altLang="en-US" sz="3200" b="1" u="sng" dirty="0">
                <a:solidFill>
                  <a:schemeClr val="tx1"/>
                </a:solidFill>
              </a:rPr>
              <a:t>バス</a:t>
            </a:r>
            <a:r>
              <a:rPr lang="ja-JP" altLang="en-US" sz="3200" dirty="0">
                <a:solidFill>
                  <a:schemeClr val="tx1"/>
                </a:solidFill>
              </a:rPr>
              <a:t>が走っている</a:t>
            </a:r>
            <a:endParaRPr lang="en-US" altLang="ja-JP" sz="3200" dirty="0">
              <a:solidFill>
                <a:schemeClr val="tx1"/>
              </a:solidFill>
            </a:endParaRPr>
          </a:p>
          <a:p>
            <a:r>
              <a:rPr lang="ja-JP" altLang="en-US" sz="3200" dirty="0">
                <a:solidFill>
                  <a:schemeClr val="tx1"/>
                </a:solidFill>
              </a:rPr>
              <a:t>　　</a:t>
            </a:r>
            <a:r>
              <a:rPr lang="en-US" altLang="ja-JP" sz="3200" dirty="0">
                <a:solidFill>
                  <a:srgbClr val="FF0000"/>
                </a:solidFill>
              </a:rPr>
              <a:t>※</a:t>
            </a:r>
            <a:r>
              <a:rPr lang="ja-JP" altLang="en-US" sz="3200" dirty="0">
                <a:solidFill>
                  <a:srgbClr val="FF0000"/>
                </a:solidFill>
              </a:rPr>
              <a:t>ただし時間通りに来ない</a:t>
            </a:r>
            <a:endParaRPr lang="en-US" altLang="ja-JP" sz="3200" dirty="0">
              <a:solidFill>
                <a:srgbClr val="FF0000"/>
              </a:solidFill>
            </a:endParaRPr>
          </a:p>
          <a:p>
            <a:endParaRPr lang="en-US" altLang="ja-JP" sz="2800" u="sng" dirty="0">
              <a:solidFill>
                <a:srgbClr val="FF0000"/>
              </a:solidFill>
            </a:endParaRPr>
          </a:p>
          <a:p>
            <a:endParaRPr lang="en-US" altLang="ja-JP" sz="2800" u="sng" dirty="0">
              <a:solidFill>
                <a:srgbClr val="FF0000"/>
              </a:solidFill>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2</a:t>
            </a:fld>
            <a:endParaRPr lang="en-US" dirty="0"/>
          </a:p>
        </p:txBody>
      </p:sp>
      <p:sp>
        <p:nvSpPr>
          <p:cNvPr id="9" name="テキスト ボックス 8"/>
          <p:cNvSpPr txBox="1"/>
          <p:nvPr/>
        </p:nvSpPr>
        <p:spPr>
          <a:xfrm>
            <a:off x="8112224" y="5877272"/>
            <a:ext cx="45719" cy="369332"/>
          </a:xfrm>
          <a:prstGeom prst="rect">
            <a:avLst/>
          </a:prstGeom>
          <a:noFill/>
        </p:spPr>
        <p:txBody>
          <a:bodyPr wrap="square" rtlCol="0">
            <a:spAutoFit/>
          </a:bodyPr>
          <a:lstStyle/>
          <a:p>
            <a:endParaRPr kumimoji="1" lang="ja-JP" altLang="en-US" dirty="0"/>
          </a:p>
        </p:txBody>
      </p:sp>
      <p:sp>
        <p:nvSpPr>
          <p:cNvPr id="18" name="テキスト ボックス 17"/>
          <p:cNvSpPr txBox="1"/>
          <p:nvPr/>
        </p:nvSpPr>
        <p:spPr>
          <a:xfrm>
            <a:off x="7824192" y="5594082"/>
            <a:ext cx="3866710" cy="738664"/>
          </a:xfrm>
          <a:prstGeom prst="rect">
            <a:avLst/>
          </a:prstGeom>
          <a:noFill/>
        </p:spPr>
        <p:txBody>
          <a:bodyPr wrap="square" rtlCol="0">
            <a:spAutoFit/>
          </a:bodyPr>
          <a:lstStyle/>
          <a:p>
            <a:r>
              <a:rPr kumimoji="1" lang="ja-JP" altLang="en-US" sz="2400" dirty="0"/>
              <a:t>キャンパスの敷地の比較</a:t>
            </a:r>
            <a:endParaRPr kumimoji="1" lang="en-US" altLang="ja-JP" dirty="0"/>
          </a:p>
          <a:p>
            <a:r>
              <a:rPr kumimoji="1" lang="ja-JP" altLang="en-US" dirty="0"/>
              <a:t>（</a:t>
            </a:r>
            <a:r>
              <a:rPr kumimoji="1" lang="en-US" altLang="ja-JP" dirty="0"/>
              <a:t>※</a:t>
            </a:r>
            <a:r>
              <a:rPr kumimoji="1" lang="ja-JP" altLang="en-US" dirty="0"/>
              <a:t>縮尺は同じです）</a:t>
            </a:r>
            <a:endParaRPr kumimoji="1" lang="ja-JP" altLang="en-US" sz="2400" dirty="0"/>
          </a:p>
        </p:txBody>
      </p:sp>
      <p:pic>
        <p:nvPicPr>
          <p:cNvPr id="12" name="図 11"/>
          <p:cNvPicPr>
            <a:picLocks noChangeAspect="1"/>
          </p:cNvPicPr>
          <p:nvPr/>
        </p:nvPicPr>
        <p:blipFill rotWithShape="1">
          <a:blip r:embed="rId3"/>
          <a:srcRect l="29753" t="27333" r="37763" b="31689"/>
          <a:stretch/>
        </p:blipFill>
        <p:spPr>
          <a:xfrm>
            <a:off x="7679166" y="2996050"/>
            <a:ext cx="3253594" cy="2477368"/>
          </a:xfrm>
          <a:prstGeom prst="rect">
            <a:avLst/>
          </a:prstGeom>
        </p:spPr>
      </p:pic>
      <p:pic>
        <p:nvPicPr>
          <p:cNvPr id="5" name="図 4"/>
          <p:cNvPicPr>
            <a:picLocks noChangeAspect="1"/>
          </p:cNvPicPr>
          <p:nvPr/>
        </p:nvPicPr>
        <p:blipFill rotWithShape="1">
          <a:blip r:embed="rId3"/>
          <a:srcRect l="16153" t="40017" r="70422" b="39049"/>
          <a:stretch/>
        </p:blipFill>
        <p:spPr>
          <a:xfrm>
            <a:off x="7679927" y="1732428"/>
            <a:ext cx="1344696" cy="1265596"/>
          </a:xfrm>
          <a:prstGeom prst="rect">
            <a:avLst/>
          </a:prstGeom>
        </p:spPr>
      </p:pic>
      <p:sp>
        <p:nvSpPr>
          <p:cNvPr id="3" name="テキスト ボックス 2"/>
          <p:cNvSpPr txBox="1"/>
          <p:nvPr/>
        </p:nvSpPr>
        <p:spPr>
          <a:xfrm>
            <a:off x="8792295" y="2062670"/>
            <a:ext cx="2925801" cy="461665"/>
          </a:xfrm>
          <a:prstGeom prst="rect">
            <a:avLst/>
          </a:prstGeom>
          <a:noFill/>
        </p:spPr>
        <p:txBody>
          <a:bodyPr wrap="none" rtlCol="0">
            <a:spAutoFit/>
          </a:bodyPr>
          <a:lstStyle/>
          <a:p>
            <a:r>
              <a:rPr kumimoji="1" lang="ja-JP" altLang="en-US" sz="2400" dirty="0"/>
              <a:t>←小金井キャンパス</a:t>
            </a:r>
            <a:endParaRPr kumimoji="1" lang="ja-JP" altLang="en-US" sz="2000" dirty="0"/>
          </a:p>
        </p:txBody>
      </p:sp>
      <p:sp>
        <p:nvSpPr>
          <p:cNvPr id="4" name="テキスト ボックス 3"/>
          <p:cNvSpPr txBox="1"/>
          <p:nvPr/>
        </p:nvSpPr>
        <p:spPr>
          <a:xfrm>
            <a:off x="9072878" y="3054957"/>
            <a:ext cx="2618024" cy="461665"/>
          </a:xfrm>
          <a:prstGeom prst="rect">
            <a:avLst/>
          </a:prstGeom>
          <a:noFill/>
        </p:spPr>
        <p:txBody>
          <a:bodyPr wrap="none" rtlCol="0">
            <a:spAutoFit/>
          </a:bodyPr>
          <a:lstStyle/>
          <a:p>
            <a:r>
              <a:rPr kumimoji="1" lang="ja-JP" altLang="en-US" sz="2400" dirty="0"/>
              <a:t>←多摩キャンパス</a:t>
            </a:r>
          </a:p>
        </p:txBody>
      </p:sp>
    </p:spTree>
    <p:extLst>
      <p:ext uri="{BB962C8B-B14F-4D97-AF65-F5344CB8AC3E}">
        <p14:creationId xmlns:p14="http://schemas.microsoft.com/office/powerpoint/2010/main" val="2890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9664"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3</a:t>
            </a:fld>
            <a:endParaRPr lang="en-US"/>
          </a:p>
        </p:txBody>
      </p:sp>
      <p:sp>
        <p:nvSpPr>
          <p:cNvPr id="17" name="正方形/長方形 16"/>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7608" y="1988840"/>
            <a:ext cx="7052332" cy="2820934"/>
          </a:xfrm>
          <a:prstGeom prst="rect">
            <a:avLst/>
          </a:prstGeom>
        </p:spPr>
      </p:pic>
      <p:sp>
        <p:nvSpPr>
          <p:cNvPr id="2" name="Title 1"/>
          <p:cNvSpPr>
            <a:spLocks noGrp="1"/>
          </p:cNvSpPr>
          <p:nvPr>
            <p:ph type="title"/>
          </p:nvPr>
        </p:nvSpPr>
        <p:spPr>
          <a:xfrm>
            <a:off x="551384" y="554307"/>
            <a:ext cx="10003978" cy="947227"/>
          </a:xfrm>
        </p:spPr>
        <p:txBody>
          <a:bodyPr>
            <a:normAutofit/>
          </a:bodyPr>
          <a:lstStyle/>
          <a:p>
            <a:r>
              <a:rPr lang="ja-JP" altLang="en-US" dirty="0"/>
              <a:t>そこで</a:t>
            </a:r>
            <a:endParaRPr lang="en-US" dirty="0"/>
          </a:p>
        </p:txBody>
      </p:sp>
    </p:spTree>
    <p:extLst>
      <p:ext uri="{BB962C8B-B14F-4D97-AF65-F5344CB8AC3E}">
        <p14:creationId xmlns:p14="http://schemas.microsoft.com/office/powerpoint/2010/main" val="309760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3790" y="-99392"/>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1209281" y="188639"/>
            <a:ext cx="9495231" cy="1672121"/>
          </a:xfrm>
        </p:spPr>
        <p:txBody>
          <a:bodyPr>
            <a:noAutofit/>
          </a:bodyPr>
          <a:lstStyle/>
          <a:p>
            <a:r>
              <a:rPr lang="ja-JP" altLang="en-US" dirty="0"/>
              <a:t>　　　　のここがすごい</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4</a:t>
            </a:fld>
            <a:endParaRPr lang="en-US"/>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432" y="586912"/>
            <a:ext cx="3161261" cy="1264505"/>
          </a:xfrm>
          <a:prstGeom prst="rect">
            <a:avLst/>
          </a:prstGeom>
        </p:spPr>
      </p:pic>
      <p:sp>
        <p:nvSpPr>
          <p:cNvPr id="11" name="Text Placeholder 15"/>
          <p:cNvSpPr txBox="1">
            <a:spLocks/>
          </p:cNvSpPr>
          <p:nvPr/>
        </p:nvSpPr>
        <p:spPr>
          <a:xfrm>
            <a:off x="831850" y="2365227"/>
            <a:ext cx="10515600" cy="3724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altLang="ja-JP" sz="3600" dirty="0">
              <a:solidFill>
                <a:schemeClr val="tx1"/>
              </a:solidFill>
            </a:endParaRPr>
          </a:p>
          <a:p>
            <a:r>
              <a:rPr lang="ja-JP" altLang="en-US" sz="4000" dirty="0">
                <a:solidFill>
                  <a:schemeClr val="tx1"/>
                </a:solidFill>
              </a:rPr>
              <a:t>①バスの運行状況が</a:t>
            </a:r>
            <a:r>
              <a:rPr lang="ja-JP" altLang="en-US" sz="4000" b="1" dirty="0">
                <a:solidFill>
                  <a:srgbClr val="FF0000"/>
                </a:solidFill>
              </a:rPr>
              <a:t>わかる</a:t>
            </a:r>
            <a:r>
              <a:rPr lang="ja-JP" altLang="en-US" sz="4000" dirty="0">
                <a:solidFill>
                  <a:schemeClr val="tx1"/>
                </a:solidFill>
              </a:rPr>
              <a:t>！</a:t>
            </a:r>
            <a:endParaRPr lang="en-US" altLang="ja-JP" sz="4000" dirty="0">
              <a:solidFill>
                <a:schemeClr val="tx1"/>
              </a:solidFill>
            </a:endParaRPr>
          </a:p>
          <a:p>
            <a:endParaRPr lang="en-US" altLang="ja-JP" sz="4000" dirty="0">
              <a:solidFill>
                <a:schemeClr val="tx1"/>
              </a:solidFill>
            </a:endParaRPr>
          </a:p>
          <a:p>
            <a:r>
              <a:rPr lang="ja-JP" altLang="en-US" sz="4000" dirty="0">
                <a:solidFill>
                  <a:schemeClr val="tx1"/>
                </a:solidFill>
              </a:rPr>
              <a:t>②バスの現在地が</a:t>
            </a:r>
            <a:r>
              <a:rPr lang="ja-JP" altLang="en-US" sz="4000" b="1" dirty="0">
                <a:solidFill>
                  <a:srgbClr val="FF0000"/>
                </a:solidFill>
              </a:rPr>
              <a:t>わかる</a:t>
            </a:r>
            <a:r>
              <a:rPr lang="ja-JP" altLang="en-US" sz="4000" dirty="0">
                <a:solidFill>
                  <a:schemeClr val="tx1"/>
                </a:solidFill>
              </a:rPr>
              <a:t>！</a:t>
            </a:r>
            <a:endParaRPr lang="en-US" altLang="ja-JP" sz="4000" dirty="0">
              <a:solidFill>
                <a:schemeClr val="tx1"/>
              </a:solidFill>
            </a:endParaRPr>
          </a:p>
        </p:txBody>
      </p:sp>
      <p:pic>
        <p:nvPicPr>
          <p:cNvPr id="3" name="図 2"/>
          <p:cNvPicPr>
            <a:picLocks noChangeAspect="1"/>
          </p:cNvPicPr>
          <p:nvPr/>
        </p:nvPicPr>
        <p:blipFill rotWithShape="1">
          <a:blip r:embed="rId4"/>
          <a:srcRect l="38625" t="31824" r="39317" b="61224"/>
          <a:stretch/>
        </p:blipFill>
        <p:spPr>
          <a:xfrm>
            <a:off x="8172835" y="2098528"/>
            <a:ext cx="2794134" cy="1014851"/>
          </a:xfrm>
          <a:prstGeom prst="rect">
            <a:avLst/>
          </a:prstGeom>
          <a:ln>
            <a:solidFill>
              <a:schemeClr val="tx1"/>
            </a:solidFill>
          </a:ln>
        </p:spPr>
      </p:pic>
      <p:pic>
        <p:nvPicPr>
          <p:cNvPr id="4" name="図 3"/>
          <p:cNvPicPr>
            <a:picLocks noChangeAspect="1"/>
          </p:cNvPicPr>
          <p:nvPr/>
        </p:nvPicPr>
        <p:blipFill rotWithShape="1">
          <a:blip r:embed="rId5"/>
          <a:srcRect l="34142" t="33148" r="34776" b="59892"/>
          <a:stretch/>
        </p:blipFill>
        <p:spPr>
          <a:xfrm>
            <a:off x="7608168" y="3188630"/>
            <a:ext cx="3964202" cy="1023020"/>
          </a:xfrm>
          <a:prstGeom prst="rect">
            <a:avLst/>
          </a:prstGeom>
          <a:ln>
            <a:solidFill>
              <a:schemeClr val="tx1"/>
            </a:solidFill>
          </a:ln>
        </p:spPr>
      </p:pic>
      <p:pic>
        <p:nvPicPr>
          <p:cNvPr id="7" name="図 6">
            <a:extLst>
              <a:ext uri="{FF2B5EF4-FFF2-40B4-BE49-F238E27FC236}">
                <a16:creationId xmlns:a16="http://schemas.microsoft.com/office/drawing/2014/main" id="{E7D9719C-B9C3-DE47-937D-9E5BB8F70E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2835" y="4371816"/>
            <a:ext cx="2827752" cy="2090321"/>
          </a:xfrm>
          <a:prstGeom prst="rect">
            <a:avLst/>
          </a:prstGeom>
        </p:spPr>
      </p:pic>
    </p:spTree>
    <p:extLst>
      <p:ext uri="{BB962C8B-B14F-4D97-AF65-F5344CB8AC3E}">
        <p14:creationId xmlns:p14="http://schemas.microsoft.com/office/powerpoint/2010/main" val="319052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911424" y="731543"/>
            <a:ext cx="10515600" cy="1132235"/>
          </a:xfrm>
        </p:spPr>
        <p:txBody>
          <a:bodyPr>
            <a:normAutofit/>
          </a:bodyPr>
          <a:lstStyle/>
          <a:p>
            <a:r>
              <a:rPr kumimoji="1" lang="ja-JP" altLang="en-US" sz="6000" dirty="0"/>
              <a:t>　　　</a:t>
            </a:r>
            <a:r>
              <a:rPr kumimoji="1" lang="ja-JP" altLang="en-US" sz="6000"/>
              <a:t>　の仕組み</a:t>
            </a:r>
            <a:endParaRPr kumimoji="1" lang="ja-JP" altLang="en-US" sz="6000" dirty="0"/>
          </a:p>
        </p:txBody>
      </p:sp>
      <p:sp>
        <p:nvSpPr>
          <p:cNvPr id="6" name="スライド番号プレースホルダー 5"/>
          <p:cNvSpPr>
            <a:spLocks noGrp="1"/>
          </p:cNvSpPr>
          <p:nvPr>
            <p:ph type="sldNum" sz="quarter" idx="12"/>
          </p:nvPr>
        </p:nvSpPr>
        <p:spPr/>
        <p:txBody>
          <a:bodyPr/>
          <a:lstStyle/>
          <a:p>
            <a:fld id="{D325CB3F-26C9-44D7-A7CB-40F86C5CE4B1}" type="slidenum">
              <a:rPr lang="en-US" smtClean="0"/>
              <a:t>5</a:t>
            </a:fld>
            <a:endParaRPr lang="en-US"/>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556678">
            <a:off x="393209" y="2786401"/>
            <a:ext cx="1482102" cy="1608795"/>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987" y="2227932"/>
            <a:ext cx="2224550" cy="3378382"/>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1784" y="3237914"/>
            <a:ext cx="2781066" cy="1358418"/>
          </a:xfrm>
          <a:prstGeom prst="rect">
            <a:avLst/>
          </a:prstGeom>
        </p:spPr>
      </p:pic>
      <p:sp>
        <p:nvSpPr>
          <p:cNvPr id="21" name="右矢印 20"/>
          <p:cNvSpPr/>
          <p:nvPr/>
        </p:nvSpPr>
        <p:spPr>
          <a:xfrm rot="10800000">
            <a:off x="7541674" y="3908724"/>
            <a:ext cx="1145872" cy="36004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2" name="右矢印 21"/>
          <p:cNvSpPr/>
          <p:nvPr/>
        </p:nvSpPr>
        <p:spPr>
          <a:xfrm>
            <a:off x="3375268" y="3196764"/>
            <a:ext cx="1260459" cy="36004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4" name="右矢印 23"/>
          <p:cNvSpPr/>
          <p:nvPr/>
        </p:nvSpPr>
        <p:spPr>
          <a:xfrm rot="10800000">
            <a:off x="3375268" y="4596332"/>
            <a:ext cx="1217880" cy="38355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5" name="テキスト ボックス 24"/>
          <p:cNvSpPr txBox="1"/>
          <p:nvPr/>
        </p:nvSpPr>
        <p:spPr>
          <a:xfrm>
            <a:off x="7160152" y="3303496"/>
            <a:ext cx="1980029" cy="523220"/>
          </a:xfrm>
          <a:prstGeom prst="rect">
            <a:avLst/>
          </a:prstGeom>
          <a:noFill/>
        </p:spPr>
        <p:txBody>
          <a:bodyPr wrap="none" rtlCol="0">
            <a:spAutoFit/>
          </a:bodyPr>
          <a:lstStyle/>
          <a:p>
            <a:r>
              <a:rPr kumimoji="1" lang="ja-JP" altLang="en-US" sz="2800" dirty="0"/>
              <a:t>現在地情報</a:t>
            </a:r>
          </a:p>
        </p:txBody>
      </p:sp>
      <p:sp>
        <p:nvSpPr>
          <p:cNvPr id="28" name="正方形/長方形 27"/>
          <p:cNvSpPr/>
          <p:nvPr/>
        </p:nvSpPr>
        <p:spPr>
          <a:xfrm>
            <a:off x="3066343" y="2753413"/>
            <a:ext cx="1980029" cy="523220"/>
          </a:xfrm>
          <a:prstGeom prst="rect">
            <a:avLst/>
          </a:prstGeom>
        </p:spPr>
        <p:txBody>
          <a:bodyPr wrap="none">
            <a:spAutoFit/>
          </a:bodyPr>
          <a:lstStyle/>
          <a:p>
            <a:r>
              <a:rPr kumimoji="1" lang="ja-JP" altLang="en-US" sz="2800" dirty="0"/>
              <a:t>リクエスト</a:t>
            </a:r>
          </a:p>
        </p:txBody>
      </p:sp>
      <p:sp>
        <p:nvSpPr>
          <p:cNvPr id="29" name="正方形/長方形 28"/>
          <p:cNvSpPr/>
          <p:nvPr/>
        </p:nvSpPr>
        <p:spPr>
          <a:xfrm>
            <a:off x="3262305" y="4127463"/>
            <a:ext cx="1620957" cy="523220"/>
          </a:xfrm>
          <a:prstGeom prst="rect">
            <a:avLst/>
          </a:prstGeom>
        </p:spPr>
        <p:txBody>
          <a:bodyPr wrap="none">
            <a:spAutoFit/>
          </a:bodyPr>
          <a:lstStyle/>
          <a:p>
            <a:r>
              <a:rPr kumimoji="1" lang="ja-JP" altLang="en-US" sz="2800" dirty="0"/>
              <a:t>バス情報</a:t>
            </a: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632" y="599080"/>
            <a:ext cx="3161261" cy="1264505"/>
          </a:xfrm>
          <a:prstGeom prst="rect">
            <a:avLst/>
          </a:prstGeom>
        </p:spPr>
      </p:pic>
      <p:pic>
        <p:nvPicPr>
          <p:cNvPr id="2" name="図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858" y="3643795"/>
            <a:ext cx="2396320" cy="1905074"/>
          </a:xfrm>
          <a:prstGeom prst="rect">
            <a:avLst/>
          </a:prstGeom>
        </p:spPr>
      </p:pic>
    </p:spTree>
    <p:extLst>
      <p:ext uri="{BB962C8B-B14F-4D97-AF65-F5344CB8AC3E}">
        <p14:creationId xmlns:p14="http://schemas.microsoft.com/office/powerpoint/2010/main" val="19433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9664"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3432" y="797852"/>
            <a:ext cx="10503343" cy="1096056"/>
          </a:xfrm>
        </p:spPr>
        <p:txBody>
          <a:bodyPr>
            <a:noAutofit/>
          </a:bodyPr>
          <a:lstStyle/>
          <a:p>
            <a:r>
              <a:rPr kumimoji="1" lang="ja-JP" altLang="en-US" dirty="0"/>
              <a:t>　　　　の開発環境</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6</a:t>
            </a:fld>
            <a:endParaRPr lang="en-US"/>
          </a:p>
        </p:txBody>
      </p:sp>
      <p:sp>
        <p:nvSpPr>
          <p:cNvPr id="10" name="Text Placeholder 15"/>
          <p:cNvSpPr>
            <a:spLocks noGrp="1"/>
          </p:cNvSpPr>
          <p:nvPr>
            <p:ph type="body" idx="1"/>
          </p:nvPr>
        </p:nvSpPr>
        <p:spPr>
          <a:xfrm>
            <a:off x="983432" y="2204864"/>
            <a:ext cx="10081120" cy="4151486"/>
          </a:xfrm>
        </p:spPr>
        <p:txBody>
          <a:bodyPr>
            <a:noAutofit/>
          </a:bodyPr>
          <a:lstStyle/>
          <a:p>
            <a:pPr marL="457200" indent="-457200">
              <a:buFont typeface="Arial" panose="020B0604020202020204" pitchFamily="34" charset="0"/>
              <a:buChar char="•"/>
            </a:pPr>
            <a:r>
              <a:rPr kumimoji="1" lang="ja-JP" altLang="en-US" sz="3200" b="1" dirty="0">
                <a:solidFill>
                  <a:schemeClr val="tx1"/>
                </a:solidFill>
              </a:rPr>
              <a:t>サーバサイド</a:t>
            </a:r>
            <a:endParaRPr kumimoji="1" lang="en-US" altLang="ja-JP" sz="3200" b="1" dirty="0">
              <a:solidFill>
                <a:schemeClr val="tx1"/>
              </a:solidFill>
            </a:endParaRPr>
          </a:p>
          <a:p>
            <a:pPr lvl="1">
              <a:lnSpc>
                <a:spcPct val="50000"/>
              </a:lnSpc>
              <a:spcAft>
                <a:spcPts val="600"/>
              </a:spcAft>
            </a:pPr>
            <a:r>
              <a:rPr kumimoji="1" lang="ja-JP" altLang="en-US" sz="3200" dirty="0">
                <a:solidFill>
                  <a:schemeClr val="tx1"/>
                </a:solidFill>
              </a:rPr>
              <a:t>・</a:t>
            </a:r>
            <a:r>
              <a:rPr kumimoji="1" lang="en-US" altLang="ja-JP" sz="3200" dirty="0">
                <a:solidFill>
                  <a:schemeClr val="tx1"/>
                </a:solidFill>
              </a:rPr>
              <a:t>Go</a:t>
            </a:r>
            <a:r>
              <a:rPr kumimoji="1" lang="ja-JP" altLang="en-US" sz="3200" dirty="0">
                <a:solidFill>
                  <a:schemeClr val="tx1"/>
                </a:solidFill>
              </a:rPr>
              <a:t>言語</a:t>
            </a:r>
            <a:endParaRPr kumimoji="1" lang="en-US" altLang="ja-JP" sz="3200" dirty="0">
              <a:solidFill>
                <a:schemeClr val="tx1"/>
              </a:solidFill>
            </a:endParaRPr>
          </a:p>
          <a:p>
            <a:pPr>
              <a:lnSpc>
                <a:spcPct val="50000"/>
              </a:lnSpc>
              <a:spcAft>
                <a:spcPts val="600"/>
              </a:spcAft>
            </a:pPr>
            <a:endParaRPr kumimoji="1" lang="en-US" altLang="ja-JP" sz="3200" dirty="0">
              <a:solidFill>
                <a:schemeClr val="tx1"/>
              </a:solidFill>
            </a:endParaRPr>
          </a:p>
          <a:p>
            <a:pPr marL="457200" indent="-457200">
              <a:buFont typeface="Arial" panose="020B0604020202020204" pitchFamily="34" charset="0"/>
              <a:buChar char="•"/>
            </a:pPr>
            <a:r>
              <a:rPr kumimoji="1" lang="ja-JP" altLang="en-US" sz="3200" b="1" dirty="0">
                <a:solidFill>
                  <a:schemeClr val="tx1"/>
                </a:solidFill>
              </a:rPr>
              <a:t>フロントサイド</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HTML</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CSS</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JavaScript</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Java</a:t>
            </a:r>
            <a:r>
              <a:rPr kumimoji="1" lang="ja-JP" altLang="en-US" sz="3200">
                <a:solidFill>
                  <a:schemeClr val="tx1"/>
                </a:solidFill>
              </a:rPr>
              <a:t>（</a:t>
            </a:r>
            <a:r>
              <a:rPr kumimoji="1" lang="en-US" altLang="ja-JP" sz="3200" dirty="0">
                <a:solidFill>
                  <a:schemeClr val="tx1"/>
                </a:solidFill>
              </a:rPr>
              <a:t>GPS</a:t>
            </a:r>
            <a:r>
              <a:rPr kumimoji="1" lang="ja-JP" altLang="en-US" sz="3200">
                <a:solidFill>
                  <a:schemeClr val="tx1"/>
                </a:solidFill>
              </a:rPr>
              <a:t>取得用</a:t>
            </a:r>
            <a:r>
              <a:rPr kumimoji="1" lang="en-US" altLang="ja-JP" sz="3200" dirty="0">
                <a:solidFill>
                  <a:schemeClr val="tx1"/>
                </a:solidFill>
              </a:rPr>
              <a:t>Android</a:t>
            </a:r>
            <a:r>
              <a:rPr kumimoji="1" lang="ja-JP" altLang="en-US" sz="3200">
                <a:solidFill>
                  <a:schemeClr val="tx1"/>
                </a:solidFill>
              </a:rPr>
              <a:t>端末）</a:t>
            </a:r>
            <a:endParaRPr kumimoji="1" lang="en-US" altLang="ja-JP" sz="3200" dirty="0">
              <a:solidFill>
                <a:schemeClr val="tx1"/>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416" y="629403"/>
            <a:ext cx="3161261" cy="1264505"/>
          </a:xfrm>
          <a:prstGeom prst="rect">
            <a:avLst/>
          </a:prstGeom>
        </p:spPr>
      </p:pic>
    </p:spTree>
    <p:extLst>
      <p:ext uri="{BB962C8B-B14F-4D97-AF65-F5344CB8AC3E}">
        <p14:creationId xmlns:p14="http://schemas.microsoft.com/office/powerpoint/2010/main" val="318994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062" y="3242502"/>
            <a:ext cx="2986575" cy="2077381"/>
          </a:xfrm>
          <a:prstGeom prst="rect">
            <a:avLst/>
          </a:prstGeom>
        </p:spPr>
      </p:pic>
      <p:sp>
        <p:nvSpPr>
          <p:cNvPr id="7" name="正方形/長方形 6"/>
          <p:cNvSpPr/>
          <p:nvPr/>
        </p:nvSpPr>
        <p:spPr>
          <a:xfrm>
            <a:off x="0" y="-27886"/>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3432" y="797852"/>
            <a:ext cx="11377264" cy="1096056"/>
          </a:xfrm>
        </p:spPr>
        <p:txBody>
          <a:bodyPr>
            <a:noAutofit/>
          </a:bodyPr>
          <a:lstStyle/>
          <a:p>
            <a:r>
              <a:rPr kumimoji="1" lang="ja-JP" altLang="en-US" dirty="0"/>
              <a:t>　　　　に今後追加したい機能</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7</a:t>
            </a:fld>
            <a:endParaRPr lang="en-US"/>
          </a:p>
        </p:txBody>
      </p:sp>
      <p:sp>
        <p:nvSpPr>
          <p:cNvPr id="10" name="Text Placeholder 15"/>
          <p:cNvSpPr>
            <a:spLocks noGrp="1"/>
          </p:cNvSpPr>
          <p:nvPr>
            <p:ph type="body" idx="1"/>
          </p:nvPr>
        </p:nvSpPr>
        <p:spPr>
          <a:xfrm>
            <a:off x="983432" y="2204864"/>
            <a:ext cx="10081120" cy="4151486"/>
          </a:xfrm>
        </p:spPr>
        <p:txBody>
          <a:bodyPr>
            <a:noAutofit/>
          </a:bodyPr>
          <a:lstStyle/>
          <a:p>
            <a:pPr marL="457200" indent="-457200">
              <a:buFont typeface="Arial" panose="020B0604020202020204" pitchFamily="34" charset="0"/>
              <a:buChar char="•"/>
            </a:pPr>
            <a:r>
              <a:rPr kumimoji="1" lang="ja-JP" altLang="en-US" sz="3200" dirty="0">
                <a:solidFill>
                  <a:schemeClr val="tx1"/>
                </a:solidFill>
              </a:rPr>
              <a:t>バスの混雑情報表示</a:t>
            </a:r>
            <a:endParaRPr kumimoji="1" lang="en-US" altLang="ja-JP" sz="3200" dirty="0">
              <a:solidFill>
                <a:schemeClr val="tx1"/>
              </a:solidFill>
            </a:endParaRPr>
          </a:p>
          <a:p>
            <a:r>
              <a:rPr kumimoji="1" lang="ja-JP" altLang="en-US" sz="3200" dirty="0">
                <a:solidFill>
                  <a:schemeClr val="tx1"/>
                </a:solidFill>
              </a:rPr>
              <a:t>　</a:t>
            </a:r>
            <a:endParaRPr kumimoji="1" lang="en-US" altLang="ja-JP" sz="3200" dirty="0">
              <a:solidFill>
                <a:schemeClr val="tx1"/>
              </a:solidFill>
            </a:endParaRPr>
          </a:p>
        </p:txBody>
      </p:sp>
      <p:sp>
        <p:nvSpPr>
          <p:cNvPr id="5" name="右矢印 4"/>
          <p:cNvSpPr/>
          <p:nvPr/>
        </p:nvSpPr>
        <p:spPr>
          <a:xfrm>
            <a:off x="6048294" y="4479438"/>
            <a:ext cx="1055192" cy="360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56678">
            <a:off x="7041338" y="3655250"/>
            <a:ext cx="1944076" cy="2110258"/>
          </a:xfrm>
          <a:prstGeom prst="rect">
            <a:avLst/>
          </a:prstGeom>
        </p:spPr>
      </p:pic>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5549" y="3789040"/>
            <a:ext cx="2652801" cy="2321200"/>
          </a:xfrm>
          <a:prstGeom prst="rect">
            <a:avLst/>
          </a:prstGeom>
        </p:spPr>
      </p:pic>
      <p:sp>
        <p:nvSpPr>
          <p:cNvPr id="14" name="四角形吹き出し 13"/>
          <p:cNvSpPr/>
          <p:nvPr/>
        </p:nvSpPr>
        <p:spPr>
          <a:xfrm>
            <a:off x="3751914" y="4793850"/>
            <a:ext cx="1267619" cy="708596"/>
          </a:xfrm>
          <a:prstGeom prst="wedgeRectCallout">
            <a:avLst>
              <a:gd name="adj1" fmla="val -57646"/>
              <a:gd name="adj2" fmla="val 9769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p>
        </p:txBody>
      </p:sp>
      <p:sp>
        <p:nvSpPr>
          <p:cNvPr id="15" name="正方形/長方形 14"/>
          <p:cNvSpPr/>
          <p:nvPr/>
        </p:nvSpPr>
        <p:spPr>
          <a:xfrm>
            <a:off x="7607887" y="4349682"/>
            <a:ext cx="810977" cy="639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endParaRPr kumimoji="1" lang="ja-JP" altLang="en-US" b="1" dirty="0"/>
          </a:p>
        </p:txBody>
      </p:sp>
      <p:cxnSp>
        <p:nvCxnSpPr>
          <p:cNvPr id="20" name="直線コネクタ 19"/>
          <p:cNvCxnSpPr/>
          <p:nvPr/>
        </p:nvCxnSpPr>
        <p:spPr>
          <a:xfrm>
            <a:off x="7240246" y="3291872"/>
            <a:ext cx="299846" cy="263866"/>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3" name="直線コネクタ 22"/>
          <p:cNvCxnSpPr/>
          <p:nvPr/>
        </p:nvCxnSpPr>
        <p:spPr>
          <a:xfrm>
            <a:off x="7980939" y="3110214"/>
            <a:ext cx="1" cy="357083"/>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7" name="直線コネクタ 26"/>
          <p:cNvCxnSpPr/>
          <p:nvPr/>
        </p:nvCxnSpPr>
        <p:spPr>
          <a:xfrm flipH="1">
            <a:off x="8408804" y="3196696"/>
            <a:ext cx="271602" cy="356428"/>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pic>
        <p:nvPicPr>
          <p:cNvPr id="32" name="図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8475" y="667090"/>
            <a:ext cx="3161261" cy="1264505"/>
          </a:xfrm>
          <a:prstGeom prst="rect">
            <a:avLst/>
          </a:prstGeom>
        </p:spPr>
      </p:pic>
      <p:sp>
        <p:nvSpPr>
          <p:cNvPr id="3" name="テキスト ボックス 2"/>
          <p:cNvSpPr txBox="1"/>
          <p:nvPr/>
        </p:nvSpPr>
        <p:spPr>
          <a:xfrm>
            <a:off x="7607887" y="5750398"/>
            <a:ext cx="3493152" cy="461665"/>
          </a:xfrm>
          <a:prstGeom prst="rect">
            <a:avLst/>
          </a:prstGeom>
          <a:noFill/>
        </p:spPr>
        <p:txBody>
          <a:bodyPr wrap="square" rtlCol="0">
            <a:spAutoFit/>
          </a:bodyPr>
          <a:lstStyle/>
          <a:p>
            <a:r>
              <a:rPr kumimoji="1" lang="ja-JP" altLang="en-US" sz="2400" dirty="0"/>
              <a:t>混んでいるかわかる！</a:t>
            </a:r>
            <a:endParaRPr kumimoji="1" lang="ja-JP" altLang="en-US" dirty="0"/>
          </a:p>
        </p:txBody>
      </p:sp>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9739" y="3834452"/>
            <a:ext cx="2396320" cy="1905074"/>
          </a:xfrm>
          <a:prstGeom prst="rect">
            <a:avLst/>
          </a:prstGeom>
        </p:spPr>
      </p:pic>
      <p:sp>
        <p:nvSpPr>
          <p:cNvPr id="19" name="正方形/長方形 18"/>
          <p:cNvSpPr/>
          <p:nvPr/>
        </p:nvSpPr>
        <p:spPr>
          <a:xfrm>
            <a:off x="9854869" y="4143012"/>
            <a:ext cx="810977" cy="639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endParaRPr kumimoji="1" lang="ja-JP" altLang="en-US" b="1" dirty="0"/>
          </a:p>
        </p:txBody>
      </p:sp>
      <p:cxnSp>
        <p:nvCxnSpPr>
          <p:cNvPr id="21" name="直線コネクタ 20"/>
          <p:cNvCxnSpPr/>
          <p:nvPr/>
        </p:nvCxnSpPr>
        <p:spPr>
          <a:xfrm>
            <a:off x="9604775" y="3404231"/>
            <a:ext cx="299846" cy="263866"/>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2" name="直線コネクタ 21"/>
          <p:cNvCxnSpPr/>
          <p:nvPr/>
        </p:nvCxnSpPr>
        <p:spPr>
          <a:xfrm>
            <a:off x="10345468" y="3222573"/>
            <a:ext cx="1" cy="357083"/>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4" name="直線コネクタ 23"/>
          <p:cNvCxnSpPr/>
          <p:nvPr/>
        </p:nvCxnSpPr>
        <p:spPr>
          <a:xfrm flipH="1">
            <a:off x="10773333" y="3309055"/>
            <a:ext cx="271602" cy="356428"/>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7620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normAutofit/>
          </a:bodyPr>
          <a:lstStyle/>
          <a:p>
            <a:endParaRPr kumimoji="1" lang="en-US" altLang="ja-JP" sz="6000" dirty="0"/>
          </a:p>
          <a:p>
            <a:r>
              <a:rPr kumimoji="1" lang="ja-JP" altLang="en-US" sz="6000" dirty="0"/>
              <a:t>デモ</a:t>
            </a:r>
            <a:endParaRPr kumimoji="1" lang="en-US" altLang="ja-JP" sz="6000" dirty="0"/>
          </a:p>
        </p:txBody>
      </p:sp>
      <p:sp>
        <p:nvSpPr>
          <p:cNvPr id="5" name="スライド番号プレースホルダー 4"/>
          <p:cNvSpPr>
            <a:spLocks noGrp="1"/>
          </p:cNvSpPr>
          <p:nvPr>
            <p:ph type="sldNum" sz="quarter" idx="12"/>
          </p:nvPr>
        </p:nvSpPr>
        <p:spPr/>
        <p:txBody>
          <a:bodyPr/>
          <a:lstStyle/>
          <a:p>
            <a:fld id="{D325CB3F-26C9-44D7-A7CB-40F86C5CE4B1}" type="slidenum">
              <a:rPr lang="en-US" smtClean="0"/>
              <a:t>8</a:t>
            </a:fld>
            <a:endParaRPr 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3628" y="2348880"/>
            <a:ext cx="3524786" cy="1409915"/>
          </a:xfrm>
          <a:prstGeom prst="rect">
            <a:avLst/>
          </a:prstGeom>
        </p:spPr>
      </p:pic>
    </p:spTree>
    <p:extLst>
      <p:ext uri="{BB962C8B-B14F-4D97-AF65-F5344CB8AC3E}">
        <p14:creationId xmlns:p14="http://schemas.microsoft.com/office/powerpoint/2010/main" val="2128770232"/>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74707</TotalTime>
  <Words>603</Words>
  <Application>Microsoft Macintosh PowerPoint</Application>
  <PresentationFormat>ワイド画面</PresentationFormat>
  <Paragraphs>101</Paragraphs>
  <Slides>8</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8</vt:i4>
      </vt:variant>
    </vt:vector>
  </HeadingPairs>
  <TitlesOfParts>
    <vt:vector size="20" baseType="lpstr">
      <vt:lpstr>HG丸ｺﾞｼｯｸM-PRO</vt:lpstr>
      <vt:lpstr>ＭＳ Ｐゴシック</vt:lpstr>
      <vt:lpstr>Open Sans</vt:lpstr>
      <vt:lpstr>游ゴシック</vt:lpstr>
      <vt:lpstr>游ゴシック Light</vt:lpstr>
      <vt:lpstr>Arial</vt:lpstr>
      <vt:lpstr>Calibri</vt:lpstr>
      <vt:lpstr>Calibri Light</vt:lpstr>
      <vt:lpstr>Gill Sans</vt:lpstr>
      <vt:lpstr>Custom Design</vt:lpstr>
      <vt:lpstr>Showeet theme</vt:lpstr>
      <vt:lpstr>showeet</vt:lpstr>
      <vt:lpstr> 多摩キャンパス バス運行情報システム 「たまなび」</vt:lpstr>
      <vt:lpstr>法政大学 多摩キャンパス</vt:lpstr>
      <vt:lpstr>そこで</vt:lpstr>
      <vt:lpstr>　　　　のここがすごい</vt:lpstr>
      <vt:lpstr>　　　　の仕組み</vt:lpstr>
      <vt:lpstr>　　　　の開発環境</vt:lpstr>
      <vt:lpstr>　　　　に今後追加したい機能</vt:lpstr>
      <vt:lpstr>PowerPoint プレゼンテーション</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牛尾翔太</cp:lastModifiedBy>
  <cp:revision>224</cp:revision>
  <dcterms:created xsi:type="dcterms:W3CDTF">2011-05-09T14:18:21Z</dcterms:created>
  <dcterms:modified xsi:type="dcterms:W3CDTF">2018-08-05T05:00:51Z</dcterms:modified>
  <cp:category>Templates</cp:category>
</cp:coreProperties>
</file>