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72" r:id="rId4"/>
    <p:sldId id="280" r:id="rId5"/>
    <p:sldId id="266" r:id="rId6"/>
    <p:sldId id="282" r:id="rId7"/>
    <p:sldId id="277" r:id="rId8"/>
    <p:sldId id="273" r:id="rId9"/>
    <p:sldId id="274" r:id="rId10"/>
    <p:sldId id="275" r:id="rId11"/>
    <p:sldId id="276" r:id="rId12"/>
    <p:sldId id="281" r:id="rId13"/>
    <p:sldId id="257" r:id="rId14"/>
    <p:sldId id="278" r:id="rId15"/>
    <p:sldId id="283" r:id="rId16"/>
    <p:sldId id="28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6B28-0E42-489E-81DA-944FCD52C2A8}" type="datetimeFigureOut">
              <a:rPr lang="zh-CN" altLang="en-US" smtClean="0"/>
              <a:t>2018-04-16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9D94-571F-428B-AB37-9466FF685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96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6B28-0E42-489E-81DA-944FCD52C2A8}" type="datetimeFigureOut">
              <a:rPr lang="zh-CN" altLang="en-US" smtClean="0"/>
              <a:t>2018-04-16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9D94-571F-428B-AB37-9466FF685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85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6B28-0E42-489E-81DA-944FCD52C2A8}" type="datetimeFigureOut">
              <a:rPr lang="zh-CN" altLang="en-US" smtClean="0"/>
              <a:t>2018-04-16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9D94-571F-428B-AB37-9466FF685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706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6B28-0E42-489E-81DA-944FCD52C2A8}" type="datetimeFigureOut">
              <a:rPr lang="zh-CN" altLang="en-US" smtClean="0"/>
              <a:t>2018-04-16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9D94-571F-428B-AB37-9466FF685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722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6B28-0E42-489E-81DA-944FCD52C2A8}" type="datetimeFigureOut">
              <a:rPr lang="zh-CN" altLang="en-US" smtClean="0"/>
              <a:t>2018-04-16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9D94-571F-428B-AB37-9466FF685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34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6B28-0E42-489E-81DA-944FCD52C2A8}" type="datetimeFigureOut">
              <a:rPr lang="zh-CN" altLang="en-US" smtClean="0"/>
              <a:t>2018-04-16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9D94-571F-428B-AB37-9466FF685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905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6B28-0E42-489E-81DA-944FCD52C2A8}" type="datetimeFigureOut">
              <a:rPr lang="zh-CN" altLang="en-US" smtClean="0"/>
              <a:t>2018-04-16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9D94-571F-428B-AB37-9466FF685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32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6B28-0E42-489E-81DA-944FCD52C2A8}" type="datetimeFigureOut">
              <a:rPr lang="zh-CN" altLang="en-US" smtClean="0"/>
              <a:t>2018-04-16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9D94-571F-428B-AB37-9466FF685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53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6B28-0E42-489E-81DA-944FCD52C2A8}" type="datetimeFigureOut">
              <a:rPr lang="zh-CN" altLang="en-US" smtClean="0"/>
              <a:t>2018-04-16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9D94-571F-428B-AB37-9466FF685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76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6B28-0E42-489E-81DA-944FCD52C2A8}" type="datetimeFigureOut">
              <a:rPr lang="zh-CN" altLang="en-US" smtClean="0"/>
              <a:t>2018-04-16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9D94-571F-428B-AB37-9466FF685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48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6B28-0E42-489E-81DA-944FCD52C2A8}" type="datetimeFigureOut">
              <a:rPr lang="zh-CN" altLang="en-US" smtClean="0"/>
              <a:t>2018-04-16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9D94-571F-428B-AB37-9466FF685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509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DF1A6B28-0E42-489E-81DA-944FCD52C2A8}" type="datetimeFigureOut">
              <a:rPr lang="zh-CN" altLang="en-US" smtClean="0"/>
              <a:pPr/>
              <a:t>2018-04-16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72AB9D94-571F-428B-AB37-9466FF68555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3638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314831"/>
            <a:ext cx="9144000" cy="1195131"/>
          </a:xfrm>
        </p:spPr>
        <p:txBody>
          <a:bodyPr>
            <a:normAutofit/>
          </a:bodyPr>
          <a:lstStyle/>
          <a:p>
            <a:r>
              <a:rPr lang="zh-CN" altLang="en-US" sz="5400" dirty="0" smtClean="0"/>
              <a:t>地下工程中</a:t>
            </a:r>
            <a:r>
              <a:rPr lang="en-US" altLang="zh-CN" sz="5400" dirty="0" smtClean="0"/>
              <a:t>Python</a:t>
            </a:r>
            <a:r>
              <a:rPr lang="zh-CN" altLang="en-US" sz="5400" dirty="0" smtClean="0"/>
              <a:t>的三境界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95292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11532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034" y="214848"/>
            <a:ext cx="3097942" cy="723600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 smtClean="0"/>
              <a:t>深度结合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08325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深度结合：把土木工程领域的道理讲到机器学习的模型里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有限数据</a:t>
            </a:r>
            <a:r>
              <a:rPr lang="en-US" altLang="zh-CN" dirty="0"/>
              <a:t>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包含知识的机器学习模型 </a:t>
            </a:r>
            <a:r>
              <a:rPr lang="en-US" altLang="zh-CN" dirty="0" smtClean="0"/>
              <a:t>= </a:t>
            </a:r>
            <a:r>
              <a:rPr lang="zh-CN" altLang="en-US" dirty="0" smtClean="0"/>
              <a:t>更准确的结果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举个例子：循环神经网络（</a:t>
            </a:r>
            <a:r>
              <a:rPr lang="en-US" altLang="zh-CN" dirty="0" smtClean="0"/>
              <a:t>RNN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0879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11532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034" y="214848"/>
            <a:ext cx="3097942" cy="7236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CN" dirty="0" smtClean="0"/>
              <a:t>2. </a:t>
            </a:r>
            <a:r>
              <a:rPr lang="zh-CN" altLang="en-US" dirty="0" smtClean="0"/>
              <a:t>初级</a:t>
            </a:r>
            <a:r>
              <a:rPr lang="zh-CN" altLang="en-US" dirty="0"/>
              <a:t>应用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6418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初级应用：将已有机器学习的成果直接应用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较好的应用点：土木工程领域理论较难解释，并且有一定数据积累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现在所有土木和机器学习领域的热门应用点，都符合以上两个特点，具体有：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结构健康监测、视频监控、混凝土裂缝识别、智能交通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5249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11532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034" y="214848"/>
            <a:ext cx="3097942" cy="7236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CN" dirty="0" smtClean="0"/>
              <a:t>2. </a:t>
            </a:r>
            <a:r>
              <a:rPr lang="zh-CN" altLang="en-US" dirty="0" smtClean="0"/>
              <a:t>初级</a:t>
            </a:r>
            <a:r>
              <a:rPr lang="zh-CN" altLang="en-US" dirty="0"/>
              <a:t>应用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641850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初级应用的好处：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难度较低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好发文章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好转行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599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11532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034" y="214848"/>
            <a:ext cx="3097942" cy="723600"/>
          </a:xfrm>
        </p:spPr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辅助应用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辅助应用：用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解决某些科研问题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应用</a:t>
            </a:r>
            <a:r>
              <a:rPr lang="zh-CN" altLang="en-US" dirty="0"/>
              <a:t>点</a:t>
            </a:r>
            <a:r>
              <a:rPr lang="zh-CN" altLang="en-US" dirty="0" smtClean="0"/>
              <a:t>：有限元的前处理和后处理、数据分析</a:t>
            </a:r>
            <a:r>
              <a:rPr lang="en-US" altLang="zh-CN" dirty="0" smtClean="0"/>
              <a:t>…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动机：</a:t>
            </a:r>
            <a:r>
              <a:rPr lang="en-US" altLang="zh-CN" dirty="0"/>
              <a:t>Python</a:t>
            </a:r>
            <a:r>
              <a:rPr lang="zh-CN" altLang="en-US" dirty="0"/>
              <a:t>这么强大，学点</a:t>
            </a:r>
            <a:r>
              <a:rPr lang="en-US" altLang="zh-CN" dirty="0"/>
              <a:t>Python</a:t>
            </a:r>
            <a:r>
              <a:rPr lang="zh-CN" altLang="en-US" dirty="0"/>
              <a:t>总是没错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举个应用例子：用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辅助写文献综述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61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11532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034" y="214848"/>
            <a:ext cx="3097942" cy="723600"/>
          </a:xfrm>
        </p:spPr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辅助应用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2238"/>
            <a:ext cx="10515600" cy="4644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如果论文内容是隧道安全预警，用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思维做文献综述：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隧道安全预警在过去二十年里，在所有隧道类论文中占比走势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隧道安全预警和哪一个关键词联系的最紧密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哪一篇文献对隧道安全预警的研究影响最大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近几年隧道安全预警的新趋势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10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11532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034" y="214848"/>
            <a:ext cx="3097942" cy="723600"/>
          </a:xfrm>
        </p:spPr>
        <p:txBody>
          <a:bodyPr/>
          <a:lstStyle/>
          <a:p>
            <a:r>
              <a:rPr lang="zh-CN" altLang="en-US" dirty="0" smtClean="0"/>
              <a:t>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691063"/>
          </a:xfrm>
        </p:spPr>
        <p:txBody>
          <a:bodyPr>
            <a:normAutofit/>
          </a:bodyPr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dirty="0"/>
              <a:t>掌握基础的</a:t>
            </a:r>
            <a:r>
              <a:rPr lang="en-US" altLang="zh-CN" dirty="0"/>
              <a:t>Python</a:t>
            </a:r>
            <a:r>
              <a:rPr lang="zh-CN" altLang="en-US" dirty="0"/>
              <a:t>语言和一些数据分析</a:t>
            </a:r>
            <a:r>
              <a:rPr lang="zh-CN" altLang="en-US" dirty="0" smtClean="0"/>
              <a:t>方法，</a:t>
            </a:r>
            <a:r>
              <a:rPr lang="zh-CN" altLang="en-US" dirty="0"/>
              <a:t>并解决科研中的某些特定问题。此乃境界</a:t>
            </a:r>
            <a:r>
              <a:rPr lang="zh-CN" altLang="en-US" dirty="0" smtClean="0"/>
              <a:t>一</a:t>
            </a:r>
            <a:endParaRPr lang="en-US" altLang="zh-CN" dirty="0"/>
          </a:p>
          <a:p>
            <a:pPr marL="514350" indent="-514350">
              <a:buAutoNum type="arabicPeriod"/>
            </a:pP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 smtClean="0"/>
              <a:t>掌握各类机器学习，并将其应用于土木工程领域，取得应用上的突破。此乃境界二</a:t>
            </a:r>
            <a:endParaRPr lang="en-US" altLang="zh-CN" dirty="0" smtClean="0"/>
          </a:p>
          <a:p>
            <a:pPr marL="514350" indent="-514350">
              <a:buAutoNum type="arabicPeriod"/>
            </a:pPr>
            <a:endParaRPr lang="en-US" altLang="zh-CN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dirty="0"/>
              <a:t>掌握机器学习的核心科技，并致力于推动机器学习和土木工程学科理论的发展</a:t>
            </a:r>
            <a:r>
              <a:rPr lang="zh-CN" altLang="en-US" dirty="0" smtClean="0"/>
              <a:t>并将</a:t>
            </a:r>
            <a:r>
              <a:rPr lang="zh-CN" altLang="en-US" dirty="0"/>
              <a:t>两者结合。此</a:t>
            </a:r>
            <a:r>
              <a:rPr lang="zh-CN" altLang="en-US" dirty="0" smtClean="0"/>
              <a:t>乃境界三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3994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1246739" y="2914049"/>
            <a:ext cx="9565640" cy="3250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7200" dirty="0" smtClean="0"/>
              <a:t>谢谢</a:t>
            </a:r>
            <a:endParaRPr lang="en-US" altLang="zh-CN" sz="7200" dirty="0" smtClean="0"/>
          </a:p>
        </p:txBody>
      </p:sp>
    </p:spTree>
    <p:extLst>
      <p:ext uri="{BB962C8B-B14F-4D97-AF65-F5344CB8AC3E}">
        <p14:creationId xmlns:p14="http://schemas.microsoft.com/office/powerpoint/2010/main" val="151416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48010" y="1900364"/>
            <a:ext cx="47861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en-US" altLang="zh-CN" sz="4400" dirty="0" smtClean="0">
                <a:ea typeface="微软雅黑" panose="020B0503020204020204" pitchFamily="34" charset="-122"/>
              </a:rPr>
              <a:t>1. </a:t>
            </a:r>
            <a:r>
              <a:rPr lang="zh-CN" altLang="en-US" sz="4400" dirty="0" smtClean="0">
                <a:ea typeface="微软雅黑" panose="020B0503020204020204" pitchFamily="34" charset="-122"/>
              </a:rPr>
              <a:t>深度结合</a:t>
            </a:r>
          </a:p>
          <a:p>
            <a:pPr>
              <a:spcBef>
                <a:spcPts val="1800"/>
              </a:spcBef>
            </a:pPr>
            <a:r>
              <a:rPr lang="en-US" altLang="zh-CN" sz="4400" dirty="0" smtClean="0">
                <a:ea typeface="微软雅黑" panose="020B0503020204020204" pitchFamily="34" charset="-122"/>
              </a:rPr>
              <a:t>2. </a:t>
            </a:r>
            <a:r>
              <a:rPr lang="zh-CN" altLang="en-US" sz="4400" dirty="0" smtClean="0">
                <a:ea typeface="微软雅黑" panose="020B0503020204020204" pitchFamily="34" charset="-122"/>
              </a:rPr>
              <a:t>初级应用</a:t>
            </a:r>
            <a:endParaRPr lang="en-US" altLang="zh-CN" sz="4400" dirty="0" smtClean="0">
              <a:ea typeface="微软雅黑" panose="020B0503020204020204" pitchFamily="34" charset="-122"/>
            </a:endParaRPr>
          </a:p>
          <a:p>
            <a:pPr>
              <a:spcBef>
                <a:spcPts val="1800"/>
              </a:spcBef>
            </a:pPr>
            <a:r>
              <a:rPr lang="en-US" altLang="zh-CN" sz="4400" dirty="0" smtClean="0">
                <a:ea typeface="微软雅黑" panose="020B0503020204020204" pitchFamily="34" charset="-122"/>
              </a:rPr>
              <a:t>3. </a:t>
            </a:r>
            <a:r>
              <a:rPr lang="zh-CN" altLang="en-US" sz="4400" dirty="0" smtClean="0">
                <a:ea typeface="微软雅黑" panose="020B0503020204020204" pitchFamily="34" charset="-122"/>
              </a:rPr>
              <a:t>辅助应用</a:t>
            </a:r>
            <a:endParaRPr lang="en-US" altLang="zh-CN" sz="4400" dirty="0" smtClean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13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11532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034" y="214848"/>
            <a:ext cx="3097942" cy="723600"/>
          </a:xfrm>
        </p:spPr>
        <p:txBody>
          <a:bodyPr/>
          <a:lstStyle/>
          <a:p>
            <a:r>
              <a:rPr lang="zh-CN" altLang="en-US" dirty="0" smtClean="0"/>
              <a:t>题外话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6910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人工智能、机器学习</a:t>
            </a:r>
            <a:r>
              <a:rPr lang="zh-CN" altLang="en-US" dirty="0"/>
              <a:t>、</a:t>
            </a:r>
            <a:r>
              <a:rPr lang="zh-CN" altLang="en-US" dirty="0" smtClean="0"/>
              <a:t>深度学习</a:t>
            </a:r>
            <a:r>
              <a:rPr lang="zh-CN" altLang="en-US" dirty="0"/>
              <a:t>、</a:t>
            </a:r>
            <a:r>
              <a:rPr lang="zh-CN" altLang="en-US" dirty="0" smtClean="0"/>
              <a:t>大数据、</a:t>
            </a:r>
            <a:r>
              <a:rPr lang="en-US" altLang="zh-CN" dirty="0" smtClean="0"/>
              <a:t>Python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人工智能就是让机器像人一样智能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机器学习是实现人工智能的重要方式，机器学习是一类算法的总称，机器学习中包含神经网络、支持向量机等众多算法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深度学习是学习神经网络的方法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大数据从技术角度讲，可以理解成一类技术的总称，包括数据获取、数据存储、数据处理等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可以做爬虫和数据处理，并且是机器学习首选编程语言，还可以开发网站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8566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11532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034" y="214848"/>
            <a:ext cx="3097942" cy="723600"/>
          </a:xfrm>
        </p:spPr>
        <p:txBody>
          <a:bodyPr/>
          <a:lstStyle/>
          <a:p>
            <a:r>
              <a:rPr lang="zh-CN" altLang="en-US" dirty="0" smtClean="0"/>
              <a:t>题外话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691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做</a:t>
            </a:r>
            <a:r>
              <a:rPr lang="zh-CN" altLang="en-US" dirty="0" smtClean="0"/>
              <a:t>个不是很恰当的类比：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人工智能：国家基础设施建设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机器学习：隧道施工技术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深度学习：盾构法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做科研，更关注的是“机器学习”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512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11532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034" y="214848"/>
            <a:ext cx="3097942" cy="723600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 smtClean="0"/>
              <a:t>深度结合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6418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用一个例子，解释一下机器学习的底层逻辑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机器学习的底层逻辑：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看数据，讲证据，不讲道理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机器学习这么笨，为什么还这么受追捧？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因为量变引起质变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7645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11532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034" y="214848"/>
            <a:ext cx="3097942" cy="723600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 smtClean="0"/>
              <a:t>深度结合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705" y="1296237"/>
            <a:ext cx="10815578" cy="16996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从信息的角度理解：机器学习本质上是提取数据中包含的信息，让预测误差尽可能接近贝叶斯误差（理论最小误差）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绿色</a:t>
            </a:r>
            <a:r>
              <a:rPr lang="zh-CN" altLang="en-US" dirty="0" smtClean="0"/>
              <a:t>代表输入数据包含的信息，蓝色是输出数据包含的信息，重叠部分就是理论极限，</a:t>
            </a:r>
            <a:r>
              <a:rPr lang="en-US" altLang="zh-CN" dirty="0" smtClean="0"/>
              <a:t>H(X|Y)</a:t>
            </a:r>
            <a:r>
              <a:rPr lang="zh-CN" altLang="en-US" dirty="0" smtClean="0"/>
              <a:t>是不确定性。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5461" r="6098"/>
          <a:stretch/>
        </p:blipFill>
        <p:spPr>
          <a:xfrm>
            <a:off x="6485020" y="2995862"/>
            <a:ext cx="5281864" cy="3619500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649705" y="4343399"/>
            <a:ext cx="6148137" cy="1869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/>
              <a:t>例子：用父母的身高预测孩子的身高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8711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11532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034" y="214848"/>
            <a:ext cx="3097942" cy="723600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 smtClean="0"/>
              <a:t>深度结合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0471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其实机器学习并不完美，主要体现在：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sz="2400" dirty="0" smtClean="0"/>
              <a:t>实际应用中，往往数据量有限</a:t>
            </a:r>
            <a:endParaRPr lang="en-US" altLang="zh-CN" sz="2400" dirty="0"/>
          </a:p>
          <a:p>
            <a:r>
              <a:rPr lang="zh-CN" altLang="en-US" sz="2400" dirty="0" smtClean="0"/>
              <a:t>数据包含的信息有限</a:t>
            </a:r>
            <a:endParaRPr lang="en-US" altLang="zh-CN" sz="2400" dirty="0" smtClean="0"/>
          </a:p>
          <a:p>
            <a:r>
              <a:rPr lang="zh-CN" altLang="en-US" sz="2400" dirty="0" smtClean="0"/>
              <a:t>算法能提取出的信息有限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466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11532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034" y="214848"/>
            <a:ext cx="3097942" cy="723600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 smtClean="0"/>
              <a:t>深度结合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6418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土木工程学科的底层逻辑：讲道理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sz="2000" dirty="0"/>
              <a:t>假定物体是连续的；</a:t>
            </a:r>
          </a:p>
          <a:p>
            <a:r>
              <a:rPr lang="zh-CN" altLang="en-US" sz="2000" dirty="0"/>
              <a:t>假定物体是完全弹性的；</a:t>
            </a:r>
          </a:p>
          <a:p>
            <a:r>
              <a:rPr lang="zh-CN" altLang="en-US" sz="2000" dirty="0"/>
              <a:t>假定物体是均匀的；</a:t>
            </a:r>
          </a:p>
          <a:p>
            <a:r>
              <a:rPr lang="zh-CN" altLang="en-US" sz="2000" dirty="0"/>
              <a:t>假定物体是各项同性的；</a:t>
            </a:r>
          </a:p>
          <a:p>
            <a:r>
              <a:rPr lang="zh-CN" altLang="en-US" sz="2000" dirty="0"/>
              <a:t>假定位移和形变是微小的；</a:t>
            </a:r>
          </a:p>
          <a:p>
            <a:r>
              <a:rPr lang="zh-CN" altLang="en-US" sz="2000" dirty="0"/>
              <a:t>假定物体内无初始应力</a:t>
            </a:r>
            <a:r>
              <a:rPr lang="zh-CN" altLang="en-US" sz="2000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344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11532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034" y="214848"/>
            <a:ext cx="3097942" cy="723600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 smtClean="0"/>
              <a:t>深度结合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6418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是不是土木工程学科光讲道理就可以了？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很多道理讲起来太</a:t>
            </a:r>
            <a:r>
              <a:rPr lang="zh-CN" altLang="en-US" dirty="0" smtClean="0"/>
              <a:t>难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是不是</a:t>
            </a:r>
            <a:r>
              <a:rPr lang="zh-CN" altLang="en-US" dirty="0" smtClean="0"/>
              <a:t>机器学习一点道理都不讲？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机器学习的最先发展的领域，没道理可讲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776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666</Words>
  <Application>Microsoft Office PowerPoint</Application>
  <PresentationFormat>宽屏</PresentationFormat>
  <Paragraphs>98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微软雅黑</vt:lpstr>
      <vt:lpstr>Arial</vt:lpstr>
      <vt:lpstr>Calibri</vt:lpstr>
      <vt:lpstr>Calibri Light</vt:lpstr>
      <vt:lpstr>Wingdings</vt:lpstr>
      <vt:lpstr>Office 主题</vt:lpstr>
      <vt:lpstr>地下工程中Python的三境界</vt:lpstr>
      <vt:lpstr>PowerPoint 演示文稿</vt:lpstr>
      <vt:lpstr>题外话</vt:lpstr>
      <vt:lpstr>题外话</vt:lpstr>
      <vt:lpstr>1. 深度结合</vt:lpstr>
      <vt:lpstr>1. 深度结合</vt:lpstr>
      <vt:lpstr>1. 深度结合</vt:lpstr>
      <vt:lpstr>1. 深度结合</vt:lpstr>
      <vt:lpstr>1. 深度结合</vt:lpstr>
      <vt:lpstr>1. 深度结合</vt:lpstr>
      <vt:lpstr>2. 初级应用</vt:lpstr>
      <vt:lpstr>2. 初级应用</vt:lpstr>
      <vt:lpstr>3. 辅助应用</vt:lpstr>
      <vt:lpstr>3. 辅助应用</vt:lpstr>
      <vt:lpstr>结论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Python在地下工程中的应用</dc:title>
  <dc:creator>ygg_1433012@163.com</dc:creator>
  <cp:lastModifiedBy>Sky123.Org</cp:lastModifiedBy>
  <cp:revision>47</cp:revision>
  <dcterms:created xsi:type="dcterms:W3CDTF">2018-04-12T06:24:07Z</dcterms:created>
  <dcterms:modified xsi:type="dcterms:W3CDTF">2018-04-16T01:27:03Z</dcterms:modified>
</cp:coreProperties>
</file>