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4"/>
  </p:sldMasterIdLst>
  <p:notesMasterIdLst>
    <p:notesMasterId r:id="rId99"/>
  </p:notesMasterIdLst>
  <p:handoutMasterIdLst>
    <p:handoutMasterId r:id="rId100"/>
  </p:handoutMasterIdLst>
  <p:sldIdLst>
    <p:sldId id="494" r:id="rId5"/>
    <p:sldId id="258" r:id="rId6"/>
    <p:sldId id="1531" r:id="rId7"/>
    <p:sldId id="504" r:id="rId8"/>
    <p:sldId id="1528" r:id="rId9"/>
    <p:sldId id="332" r:id="rId10"/>
    <p:sldId id="1521" r:id="rId11"/>
    <p:sldId id="1520" r:id="rId12"/>
    <p:sldId id="1526" r:id="rId13"/>
    <p:sldId id="1527" r:id="rId14"/>
    <p:sldId id="1529" r:id="rId15"/>
    <p:sldId id="1525" r:id="rId16"/>
    <p:sldId id="1492" r:id="rId17"/>
    <p:sldId id="1411" r:id="rId18"/>
    <p:sldId id="1414" r:id="rId19"/>
    <p:sldId id="1498" r:id="rId20"/>
    <p:sldId id="1507" r:id="rId21"/>
    <p:sldId id="408" r:id="rId22"/>
    <p:sldId id="1509" r:id="rId23"/>
    <p:sldId id="1510" r:id="rId24"/>
    <p:sldId id="1511" r:id="rId25"/>
    <p:sldId id="1438" r:id="rId26"/>
    <p:sldId id="1495" r:id="rId27"/>
    <p:sldId id="499" r:id="rId28"/>
    <p:sldId id="1496" r:id="rId29"/>
    <p:sldId id="445" r:id="rId30"/>
    <p:sldId id="1497" r:id="rId31"/>
    <p:sldId id="411" r:id="rId32"/>
    <p:sldId id="1494" r:id="rId33"/>
    <p:sldId id="1439" r:id="rId34"/>
    <p:sldId id="412" r:id="rId35"/>
    <p:sldId id="1443" r:id="rId36"/>
    <p:sldId id="413" r:id="rId37"/>
    <p:sldId id="414" r:id="rId38"/>
    <p:sldId id="1466" r:id="rId39"/>
    <p:sldId id="1467" r:id="rId40"/>
    <p:sldId id="418" r:id="rId41"/>
    <p:sldId id="1446" r:id="rId42"/>
    <p:sldId id="419" r:id="rId43"/>
    <p:sldId id="1505" r:id="rId44"/>
    <p:sldId id="1400" r:id="rId45"/>
    <p:sldId id="420" r:id="rId46"/>
    <p:sldId id="1504" r:id="rId47"/>
    <p:sldId id="1506" r:id="rId48"/>
    <p:sldId id="415" r:id="rId49"/>
    <p:sldId id="416" r:id="rId50"/>
    <p:sldId id="421" r:id="rId51"/>
    <p:sldId id="422" r:id="rId52"/>
    <p:sldId id="423" r:id="rId53"/>
    <p:sldId id="1410" r:id="rId54"/>
    <p:sldId id="1450" r:id="rId55"/>
    <p:sldId id="1451" r:id="rId56"/>
    <p:sldId id="1470" r:id="rId57"/>
    <p:sldId id="1456" r:id="rId58"/>
    <p:sldId id="256" r:id="rId59"/>
    <p:sldId id="353" r:id="rId60"/>
    <p:sldId id="307" r:id="rId61"/>
    <p:sldId id="346" r:id="rId62"/>
    <p:sldId id="323" r:id="rId63"/>
    <p:sldId id="351" r:id="rId64"/>
    <p:sldId id="345" r:id="rId65"/>
    <p:sldId id="309" r:id="rId66"/>
    <p:sldId id="325" r:id="rId67"/>
    <p:sldId id="1499" r:id="rId68"/>
    <p:sldId id="311" r:id="rId69"/>
    <p:sldId id="312" r:id="rId70"/>
    <p:sldId id="324" r:id="rId71"/>
    <p:sldId id="1503" r:id="rId72"/>
    <p:sldId id="314" r:id="rId73"/>
    <p:sldId id="326" r:id="rId74"/>
    <p:sldId id="315" r:id="rId75"/>
    <p:sldId id="1500" r:id="rId76"/>
    <p:sldId id="336" r:id="rId77"/>
    <p:sldId id="327" r:id="rId78"/>
    <p:sldId id="317" r:id="rId79"/>
    <p:sldId id="1532" r:id="rId80"/>
    <p:sldId id="341" r:id="rId81"/>
    <p:sldId id="318" r:id="rId82"/>
    <p:sldId id="1502" r:id="rId83"/>
    <p:sldId id="342" r:id="rId84"/>
    <p:sldId id="319" r:id="rId85"/>
    <p:sldId id="320" r:id="rId86"/>
    <p:sldId id="1533" r:id="rId87"/>
    <p:sldId id="321" r:id="rId88"/>
    <p:sldId id="1501" r:id="rId89"/>
    <p:sldId id="343" r:id="rId90"/>
    <p:sldId id="329" r:id="rId91"/>
    <p:sldId id="330" r:id="rId92"/>
    <p:sldId id="352" r:id="rId93"/>
    <p:sldId id="331" r:id="rId94"/>
    <p:sldId id="344" r:id="rId95"/>
    <p:sldId id="1534" r:id="rId96"/>
    <p:sldId id="333" r:id="rId97"/>
    <p:sldId id="349" r:id="rId98"/>
  </p:sldIdLst>
  <p:sldSz cx="12192000" cy="6858000"/>
  <p:notesSz cx="9144000" cy="6858000"/>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a:srgbClr val="990000"/>
    <a:srgbClr val="006666"/>
    <a:srgbClr val="339966"/>
    <a:srgbClr val="97FFE4"/>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433" autoAdjust="0"/>
  </p:normalViewPr>
  <p:slideViewPr>
    <p:cSldViewPr>
      <p:cViewPr varScale="1">
        <p:scale>
          <a:sx n="71" d="100"/>
          <a:sy n="71" d="100"/>
        </p:scale>
        <p:origin x="1090" y="43"/>
      </p:cViewPr>
      <p:guideLst>
        <p:guide orient="horz" pos="2160"/>
        <p:guide pos="3840"/>
      </p:guideLst>
    </p:cSldViewPr>
  </p:slideViewPr>
  <p:outlineViewPr>
    <p:cViewPr>
      <p:scale>
        <a:sx n="33" d="100"/>
        <a:sy n="33" d="100"/>
      </p:scale>
      <p:origin x="0" y="-494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241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notesMaster" Target="notesMasters/notesMaster1.xml"/><Relationship Id="rId10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2CB49A8A-77DC-4813-A074-2F5920BD117B}" type="datetimeFigureOut">
              <a:rPr lang="en-US" smtClean="0"/>
              <a:t>10/24/2024</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2270125" y="533400"/>
            <a:ext cx="460375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A46C41B-682A-41E7-BCFB-8B1C5601B8CC}"/>
              </a:ext>
            </a:extLst>
          </p:cNvPr>
          <p:cNvSpPr>
            <a:spLocks noGrp="1" noRot="1" noChangeAspect="1" noChangeArrowheads="1" noTextEdit="1"/>
          </p:cNvSpPr>
          <p:nvPr>
            <p:ph type="sldImg"/>
          </p:nvPr>
        </p:nvSpPr>
        <p:spPr>
          <a:xfrm>
            <a:off x="2270125" y="533400"/>
            <a:ext cx="4603750" cy="2590800"/>
          </a:xfrm>
          <a:ln/>
        </p:spPr>
      </p:sp>
      <p:sp>
        <p:nvSpPr>
          <p:cNvPr id="64515" name="Rectangle 3">
            <a:extLst>
              <a:ext uri="{FF2B5EF4-FFF2-40B4-BE49-F238E27FC236}">
                <a16:creationId xmlns:a16="http://schemas.microsoft.com/office/drawing/2014/main" id="{E709A1B1-1E44-46AE-BE25-34E1BB996A5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313479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13</a:t>
            </a:fld>
            <a:endParaRPr lang="de-DE" altLang="en-US"/>
          </a:p>
        </p:txBody>
      </p:sp>
    </p:spTree>
    <p:extLst>
      <p:ext uri="{BB962C8B-B14F-4D97-AF65-F5344CB8AC3E}">
        <p14:creationId xmlns:p14="http://schemas.microsoft.com/office/powerpoint/2010/main" val="3727051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a:t>
            </a:r>
            <a:r>
              <a:rPr lang="en-US" sz="1200" b="1" kern="1200" baseline="0" dirty="0">
                <a:solidFill>
                  <a:schemeClr val="tx1"/>
                </a:solidFill>
                <a:latin typeface="Arial" charset="0"/>
                <a:ea typeface="ＭＳ Ｐゴシック" pitchFamily="-107" charset="-128"/>
                <a:cs typeface="ＭＳ Ｐゴシック" pitchFamily="-107" charset="-128"/>
              </a:rPr>
              <a:t>block</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cipher</a:t>
            </a:r>
            <a:r>
              <a:rPr lang="en-US" sz="1200" kern="1200" baseline="0" dirty="0">
                <a:solidFill>
                  <a:schemeClr val="tx1"/>
                </a:solidFill>
                <a:latin typeface="Arial" charset="0"/>
                <a:ea typeface="ＭＳ Ｐゴシック" pitchFamily="-107" charset="-128"/>
                <a:cs typeface="ＭＳ Ｐゴシック" pitchFamily="-107" charset="-128"/>
              </a:rPr>
              <a:t> is one in which a block of plaintext is treated as a whole</a:t>
            </a:r>
          </a:p>
          <a:p>
            <a:r>
              <a:rPr lang="en-US" sz="1200" kern="1200" baseline="0" dirty="0">
                <a:solidFill>
                  <a:schemeClr val="tx1"/>
                </a:solidFill>
                <a:latin typeface="Arial" charset="0"/>
                <a:ea typeface="ＭＳ Ｐゴシック" pitchFamily="-107" charset="-128"/>
                <a:cs typeface="ＭＳ Ｐゴシック" pitchFamily="-107" charset="-128"/>
              </a:rPr>
              <a:t>and used to produce a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block of equal length. Typically, a block size of</a:t>
            </a:r>
          </a:p>
          <a:p>
            <a:r>
              <a:rPr lang="en-US" sz="1200" kern="1200" baseline="0" dirty="0">
                <a:solidFill>
                  <a:schemeClr val="tx1"/>
                </a:solidFill>
                <a:latin typeface="Arial" charset="0"/>
                <a:ea typeface="ＭＳ Ｐゴシック" pitchFamily="-107" charset="-128"/>
                <a:cs typeface="ＭＳ Ｐゴシック" pitchFamily="-107" charset="-128"/>
              </a:rPr>
              <a:t>64 or 128 bits is used. As with a stream cipher, the two users share a symmetric</a:t>
            </a:r>
          </a:p>
          <a:p>
            <a:r>
              <a:rPr lang="en-US" sz="1200" kern="1200" baseline="0" dirty="0">
                <a:solidFill>
                  <a:schemeClr val="tx1"/>
                </a:solidFill>
                <a:latin typeface="Arial" charset="0"/>
                <a:ea typeface="ＭＳ Ｐゴシック" pitchFamily="-107" charset="-128"/>
                <a:cs typeface="ＭＳ Ｐゴシック" pitchFamily="-107" charset="-128"/>
              </a:rPr>
              <a:t>encryption key (Figure 4.1b). Using some of the modes of operation explained</a:t>
            </a:r>
          </a:p>
          <a:p>
            <a:r>
              <a:rPr lang="en-US" sz="1200" kern="1200" baseline="0" dirty="0">
                <a:solidFill>
                  <a:schemeClr val="tx1"/>
                </a:solidFill>
                <a:latin typeface="Arial" charset="0"/>
                <a:ea typeface="ＭＳ Ｐゴシック" pitchFamily="-107" charset="-128"/>
                <a:cs typeface="ＭＳ Ｐゴシック" pitchFamily="-107" charset="-128"/>
              </a:rPr>
              <a:t>in Chapter 7, a block cipher can be used to achieve the same effect as a stream</a:t>
            </a:r>
          </a:p>
          <a:p>
            <a:r>
              <a:rPr lang="en-US" sz="1200" kern="1200" baseline="0" dirty="0">
                <a:solidFill>
                  <a:schemeClr val="tx1"/>
                </a:solidFill>
                <a:latin typeface="Arial" charset="0"/>
                <a:ea typeface="ＭＳ Ｐゴシック" pitchFamily="-107" charset="-128"/>
                <a:cs typeface="ＭＳ Ｐゴシック" pitchFamily="-107" charset="-128"/>
              </a:rPr>
              <a:t>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Far more effort has gone into analyzing block ciphers. In general, they seem</a:t>
            </a:r>
          </a:p>
          <a:p>
            <a:r>
              <a:rPr lang="en-US" sz="1200" kern="1200" baseline="0" dirty="0">
                <a:solidFill>
                  <a:schemeClr val="tx1"/>
                </a:solidFill>
                <a:latin typeface="Arial" charset="0"/>
                <a:ea typeface="ＭＳ Ｐゴシック" pitchFamily="-107" charset="-128"/>
                <a:cs typeface="ＭＳ Ｐゴシック" pitchFamily="-107" charset="-128"/>
              </a:rPr>
              <a:t>applicable to a broader range of applications than stream ciphers. The vast majority</a:t>
            </a:r>
          </a:p>
          <a:p>
            <a:r>
              <a:rPr lang="en-US" sz="1200" kern="1200" baseline="0" dirty="0">
                <a:solidFill>
                  <a:schemeClr val="tx1"/>
                </a:solidFill>
                <a:latin typeface="Arial" charset="0"/>
                <a:ea typeface="ＭＳ Ｐゴシック" pitchFamily="-107" charset="-128"/>
                <a:cs typeface="ＭＳ Ｐゴシック" pitchFamily="-107" charset="-128"/>
              </a:rPr>
              <a:t>of network-based symmetric cryptographic applications make use of block</a:t>
            </a:r>
          </a:p>
          <a:p>
            <a:r>
              <a:rPr lang="en-US" sz="1200" kern="1200" baseline="0" dirty="0">
                <a:solidFill>
                  <a:schemeClr val="tx1"/>
                </a:solidFill>
                <a:latin typeface="Arial" charset="0"/>
                <a:ea typeface="ＭＳ Ｐゴシック" pitchFamily="-107" charset="-128"/>
                <a:cs typeface="ＭＳ Ｐゴシック" pitchFamily="-107" charset="-128"/>
              </a:rPr>
              <a:t>ciphers. Accordingly, the concern in this chapter, and in our discussions throughout</a:t>
            </a:r>
          </a:p>
          <a:p>
            <a:r>
              <a:rPr lang="en-US" sz="1200" kern="1200" baseline="0" dirty="0">
                <a:solidFill>
                  <a:schemeClr val="tx1"/>
                </a:solidFill>
                <a:latin typeface="Arial" charset="0"/>
                <a:ea typeface="ＭＳ Ｐゴシック" pitchFamily="-107" charset="-128"/>
                <a:cs typeface="ＭＳ Ｐゴシック" pitchFamily="-107" charset="-128"/>
              </a:rPr>
              <a:t>the book of symmetric encryption, will primarily focus on block ciphers.</a:t>
            </a:r>
            <a:endParaRPr lang="en-AU"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1747537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encryption and decryption mappings can be defined</a:t>
            </a:r>
          </a:p>
          <a:p>
            <a:r>
              <a:rPr lang="en-US" sz="1200" kern="1200" baseline="0" dirty="0">
                <a:solidFill>
                  <a:schemeClr val="tx1"/>
                </a:solidFill>
                <a:latin typeface="Arial" charset="0"/>
                <a:ea typeface="ＭＳ Ｐゴシック" pitchFamily="-107" charset="-128"/>
                <a:cs typeface="ＭＳ Ｐゴシック" pitchFamily="-107" charset="-128"/>
              </a:rPr>
              <a:t>by a tabulation, as shown in Table 4.1. This is the most general form of block cipher</a:t>
            </a:r>
          </a:p>
          <a:p>
            <a:r>
              <a:rPr lang="en-US" sz="1200" kern="1200" baseline="0" dirty="0">
                <a:solidFill>
                  <a:schemeClr val="tx1"/>
                </a:solidFill>
                <a:latin typeface="Arial" charset="0"/>
                <a:ea typeface="ＭＳ Ｐゴシック" pitchFamily="-107" charset="-128"/>
                <a:cs typeface="ＭＳ Ｐゴシック" pitchFamily="-107" charset="-128"/>
              </a:rPr>
              <a:t>and can be used to define any reversible mapping between plaintext and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a:t>
            </a: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refers to this as the </a:t>
            </a:r>
            <a:r>
              <a:rPr lang="en-US" sz="1200" b="0" i="1" kern="1200" baseline="0" dirty="0">
                <a:solidFill>
                  <a:schemeClr val="tx1"/>
                </a:solidFill>
                <a:latin typeface="Arial" charset="0"/>
                <a:ea typeface="ＭＳ Ｐゴシック" pitchFamily="-107" charset="-128"/>
                <a:cs typeface="ＭＳ Ｐゴシック" pitchFamily="-107" charset="-128"/>
              </a:rPr>
              <a:t>ideal block cipher</a:t>
            </a:r>
            <a:r>
              <a:rPr lang="en-US" sz="1200" kern="1200" baseline="0" dirty="0">
                <a:solidFill>
                  <a:schemeClr val="tx1"/>
                </a:solidFill>
                <a:latin typeface="Arial" charset="0"/>
                <a:ea typeface="ＭＳ Ｐゴシック" pitchFamily="-107" charset="-128"/>
                <a:cs typeface="ＭＳ Ｐゴシック" pitchFamily="-107" charset="-128"/>
              </a:rPr>
              <a:t>, because it allows for the maximum</a:t>
            </a:r>
          </a:p>
          <a:p>
            <a:r>
              <a:rPr lang="en-US" sz="1200" kern="1200" baseline="0" dirty="0">
                <a:solidFill>
                  <a:schemeClr val="tx1"/>
                </a:solidFill>
                <a:latin typeface="Arial" charset="0"/>
                <a:ea typeface="ＭＳ Ｐゴシック" pitchFamily="-107" charset="-128"/>
                <a:cs typeface="ＭＳ Ｐゴシック" pitchFamily="-107" charset="-128"/>
              </a:rPr>
              <a:t>number of possible encryption mappings from the plaintext block [FEIS75].</a:t>
            </a:r>
            <a:endParaRPr lang="en-US" dirty="0"/>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1747537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block cipher operates on a plaintext block of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bits to produce a </a:t>
            </a:r>
            <a:r>
              <a:rPr lang="en-US" sz="1200" kern="1200" baseline="0" dirty="0" err="1">
                <a:solidFill>
                  <a:schemeClr val="tx1"/>
                </a:solidFill>
                <a:latin typeface="Arial" charset="0"/>
                <a:ea typeface="ＭＳ Ｐゴシック" pitchFamily="-107" charset="-128"/>
                <a:cs typeface="ＭＳ Ｐゴシック" pitchFamily="-107" charset="-128"/>
              </a:rPr>
              <a:t>ciphertext</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block of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bits. There are 2</a:t>
            </a:r>
            <a:r>
              <a:rPr lang="en-US" sz="1200" kern="1200" baseline="3000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possible different plaintext blocks and, for the</a:t>
            </a:r>
          </a:p>
          <a:p>
            <a:r>
              <a:rPr lang="en-US" sz="1200" kern="1200" baseline="0" dirty="0">
                <a:solidFill>
                  <a:schemeClr val="tx1"/>
                </a:solidFill>
                <a:latin typeface="Arial" charset="0"/>
                <a:ea typeface="ＭＳ Ｐゴシック" pitchFamily="-107" charset="-128"/>
                <a:cs typeface="ＭＳ Ｐゴシック" pitchFamily="-107" charset="-128"/>
              </a:rPr>
              <a:t>encryption to be reversible (i.e., for decryption to be possible), each must produce</a:t>
            </a:r>
          </a:p>
          <a:p>
            <a:r>
              <a:rPr lang="en-US" sz="1200" kern="1200" baseline="0" dirty="0">
                <a:solidFill>
                  <a:schemeClr val="tx1"/>
                </a:solidFill>
                <a:latin typeface="Arial" charset="0"/>
                <a:ea typeface="ＭＳ Ｐゴシック" pitchFamily="-107" charset="-128"/>
                <a:cs typeface="ＭＳ Ｐゴシック" pitchFamily="-107" charset="-128"/>
              </a:rPr>
              <a:t>a unique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block. Such a transformation is called reversible, or nonsingular.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Figure 4.2 illustrates the logic of a general substitution cipher for</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 4.</a:t>
            </a:r>
          </a:p>
          <a:p>
            <a:r>
              <a:rPr lang="en-US" sz="1200" kern="1200" baseline="0" dirty="0">
                <a:solidFill>
                  <a:schemeClr val="tx1"/>
                </a:solidFill>
                <a:latin typeface="Arial" charset="0"/>
                <a:ea typeface="ＭＳ Ｐゴシック" pitchFamily="-107" charset="-128"/>
                <a:cs typeface="ＭＳ Ｐゴシック" pitchFamily="-107" charset="-128"/>
              </a:rPr>
              <a:t>A 4-bit input produces one of 16 possible input states, which is mapped by the substitution</a:t>
            </a:r>
          </a:p>
          <a:p>
            <a:r>
              <a:rPr lang="en-US" sz="1200" kern="1200" baseline="0" dirty="0">
                <a:solidFill>
                  <a:schemeClr val="tx1"/>
                </a:solidFill>
                <a:latin typeface="Arial" charset="0"/>
                <a:ea typeface="ＭＳ Ｐゴシック" pitchFamily="-107" charset="-128"/>
                <a:cs typeface="ＭＳ Ｐゴシック" pitchFamily="-107" charset="-128"/>
              </a:rPr>
              <a:t>cipher into a unique one of 16 possible output states, each of which is represented</a:t>
            </a:r>
          </a:p>
          <a:p>
            <a:r>
              <a:rPr lang="en-US" sz="1200" kern="1200" baseline="0" dirty="0">
                <a:solidFill>
                  <a:schemeClr val="tx1"/>
                </a:solidFill>
                <a:latin typeface="Arial" charset="0"/>
                <a:ea typeface="ＭＳ Ｐゴシック" pitchFamily="-107" charset="-128"/>
                <a:cs typeface="ＭＳ Ｐゴシック" pitchFamily="-107" charset="-128"/>
              </a:rPr>
              <a:t>by 4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bits.</a:t>
            </a:r>
            <a:endParaRPr lang="en-AU" dirty="0">
              <a:latin typeface="Arial" pitchFamily="-1" charset="0"/>
              <a:ea typeface="Arial" pitchFamily="-1" charset="0"/>
              <a:cs typeface="Arial" pitchFamily="-1" charset="0"/>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1742064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006544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E4DE562-301D-4983-AFC6-BC2FB9C8704F}"/>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a:extLst>
              <a:ext uri="{FF2B5EF4-FFF2-40B4-BE49-F238E27FC236}">
                <a16:creationId xmlns:a16="http://schemas.microsoft.com/office/drawing/2014/main" id="{C663C24E-033A-4794-AAC5-5B1ED47352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230781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b="0"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018232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b="0"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1747537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b="0"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947984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2D3D3-927B-505A-EE51-6EDB35BC7A40}"/>
            </a:ext>
          </a:extLst>
        </p:cNvPr>
        <p:cNvGrpSpPr/>
        <p:nvPr/>
      </p:nvGrpSpPr>
      <p:grpSpPr>
        <a:xfrm>
          <a:off x="0" y="0"/>
          <a:ext cx="0" cy="0"/>
          <a:chOff x="0" y="0"/>
          <a:chExt cx="0" cy="0"/>
        </a:xfrm>
      </p:grpSpPr>
      <p:sp>
        <p:nvSpPr>
          <p:cNvPr id="64514" name="Rectangle 2">
            <a:extLst>
              <a:ext uri="{FF2B5EF4-FFF2-40B4-BE49-F238E27FC236}">
                <a16:creationId xmlns:a16="http://schemas.microsoft.com/office/drawing/2014/main" id="{D491880B-89E9-2F94-E919-E14AD3933BAC}"/>
              </a:ext>
            </a:extLst>
          </p:cNvPr>
          <p:cNvSpPr>
            <a:spLocks noGrp="1" noRot="1" noChangeAspect="1" noChangeArrowheads="1" noTextEdit="1"/>
          </p:cNvSpPr>
          <p:nvPr>
            <p:ph type="sldImg"/>
          </p:nvPr>
        </p:nvSpPr>
        <p:spPr>
          <a:xfrm>
            <a:off x="2270125" y="533400"/>
            <a:ext cx="4603750" cy="2590800"/>
          </a:xfrm>
          <a:ln/>
        </p:spPr>
      </p:sp>
      <p:sp>
        <p:nvSpPr>
          <p:cNvPr id="64515" name="Rectangle 3">
            <a:extLst>
              <a:ext uri="{FF2B5EF4-FFF2-40B4-BE49-F238E27FC236}">
                <a16:creationId xmlns:a16="http://schemas.microsoft.com/office/drawing/2014/main" id="{1917CB93-1C09-220F-2B8A-F1A2DC1B9CD9}"/>
              </a:ext>
            </a:extLst>
          </p:cNvPr>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dirty="0" err="1"/>
              <a:t>Defence</a:t>
            </a:r>
            <a:r>
              <a:rPr lang="en-US" sz="1200" b="1" dirty="0"/>
              <a:t> in depth:</a:t>
            </a:r>
          </a:p>
          <a:p>
            <a:pPr eaLnBrk="1" hangingPunct="1"/>
            <a:endParaRPr lang="en-US" altLang="en-US" dirty="0"/>
          </a:p>
        </p:txBody>
      </p:sp>
    </p:spTree>
    <p:extLst>
      <p:ext uri="{BB962C8B-B14F-4D97-AF65-F5344CB8AC3E}">
        <p14:creationId xmlns:p14="http://schemas.microsoft.com/office/powerpoint/2010/main" val="2267084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overall scheme for DES encryption is illustrated in Figure 4.5. As with any encryption</a:t>
            </a:r>
          </a:p>
          <a:p>
            <a:r>
              <a:rPr lang="en-US" sz="1200" kern="1200" baseline="0" dirty="0">
                <a:solidFill>
                  <a:schemeClr val="tx1"/>
                </a:solidFill>
                <a:latin typeface="Arial" charset="0"/>
                <a:ea typeface="ＭＳ Ｐゴシック" pitchFamily="-107" charset="-128"/>
                <a:cs typeface="ＭＳ Ｐゴシック" pitchFamily="-107" charset="-128"/>
              </a:rPr>
              <a:t>scheme, there are two inputs to the encryption function: the plaintext to be</a:t>
            </a:r>
          </a:p>
          <a:p>
            <a:r>
              <a:rPr lang="en-US" sz="1200" kern="1200" baseline="0" dirty="0">
                <a:solidFill>
                  <a:schemeClr val="tx1"/>
                </a:solidFill>
                <a:latin typeface="Arial" charset="0"/>
                <a:ea typeface="ＭＳ Ｐゴシック" pitchFamily="-107" charset="-128"/>
                <a:cs typeface="ＭＳ Ｐゴシック" pitchFamily="-107" charset="-128"/>
              </a:rPr>
              <a:t> encrypted and the key. In this case, the plaintext must be 64 bits in length and the</a:t>
            </a:r>
          </a:p>
          <a:p>
            <a:r>
              <a:rPr lang="en-US" sz="1200" kern="1200" baseline="0" dirty="0">
                <a:solidFill>
                  <a:schemeClr val="tx1"/>
                </a:solidFill>
                <a:latin typeface="Arial" charset="0"/>
                <a:ea typeface="ＭＳ Ｐゴシック" pitchFamily="-107" charset="-128"/>
                <a:cs typeface="ＭＳ Ｐゴシック" pitchFamily="-107" charset="-128"/>
              </a:rPr>
              <a:t>key is 56 bits in length.</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Looking at the left-hand side of the figure, we can see that the processing</a:t>
            </a:r>
          </a:p>
          <a:p>
            <a:r>
              <a:rPr lang="en-US" sz="1200" kern="1200" baseline="0" dirty="0">
                <a:solidFill>
                  <a:schemeClr val="tx1"/>
                </a:solidFill>
                <a:latin typeface="Arial" charset="0"/>
                <a:ea typeface="ＭＳ Ｐゴシック" pitchFamily="-107" charset="-128"/>
                <a:cs typeface="ＭＳ Ｐゴシック" pitchFamily="-107" charset="-128"/>
              </a:rPr>
              <a:t>of the plaintext proceeds in three phases. First, the 64-bit plaintext passes through</a:t>
            </a:r>
          </a:p>
          <a:p>
            <a:r>
              <a:rPr lang="en-US" sz="1200" kern="1200" baseline="0" dirty="0">
                <a:solidFill>
                  <a:schemeClr val="tx1"/>
                </a:solidFill>
                <a:latin typeface="Arial" charset="0"/>
                <a:ea typeface="ＭＳ Ｐゴシック" pitchFamily="-107" charset="-128"/>
                <a:cs typeface="ＭＳ Ｐゴシック" pitchFamily="-107" charset="-128"/>
              </a:rPr>
              <a:t>an initial permutation (IP) that rearranges the bits to produce the </a:t>
            </a:r>
            <a:r>
              <a:rPr lang="en-US" sz="1200" i="1" kern="1200" baseline="0" dirty="0">
                <a:solidFill>
                  <a:schemeClr val="tx1"/>
                </a:solidFill>
                <a:latin typeface="Arial" charset="0"/>
                <a:ea typeface="ＭＳ Ｐゴシック" pitchFamily="-107" charset="-128"/>
                <a:cs typeface="ＭＳ Ｐゴシック" pitchFamily="-107" charset="-128"/>
              </a:rPr>
              <a:t>permuted input </a:t>
            </a:r>
            <a:r>
              <a:rPr lang="en-US" sz="1200" kern="1200" baseline="0" dirty="0">
                <a:solidFill>
                  <a:schemeClr val="tx1"/>
                </a:solidFill>
                <a:latin typeface="Arial" charset="0"/>
                <a:ea typeface="ＭＳ Ｐゴシック" pitchFamily="-107" charset="-128"/>
                <a:cs typeface="ＭＳ Ｐゴシック" pitchFamily="-107" charset="-128"/>
              </a:rPr>
              <a:t>.</a:t>
            </a:r>
          </a:p>
          <a:p>
            <a:r>
              <a:rPr lang="en-US" sz="1200" kern="1200" baseline="0" dirty="0">
                <a:solidFill>
                  <a:schemeClr val="tx1"/>
                </a:solidFill>
                <a:latin typeface="Arial" charset="0"/>
                <a:ea typeface="ＭＳ Ｐゴシック" pitchFamily="-107" charset="-128"/>
                <a:cs typeface="ＭＳ Ｐゴシック" pitchFamily="-107" charset="-128"/>
              </a:rPr>
              <a:t>This is followed by a phase consisting of sixteen rounds of the same function, which</a:t>
            </a:r>
          </a:p>
          <a:p>
            <a:r>
              <a:rPr lang="en-US" sz="1200" kern="1200" baseline="0" dirty="0">
                <a:solidFill>
                  <a:schemeClr val="tx1"/>
                </a:solidFill>
                <a:latin typeface="Arial" charset="0"/>
                <a:ea typeface="ＭＳ Ｐゴシック" pitchFamily="-107" charset="-128"/>
                <a:cs typeface="ＭＳ Ｐゴシック" pitchFamily="-107" charset="-128"/>
              </a:rPr>
              <a:t>involves both permutation and substitution functions. The output of the last (sixteenth)</a:t>
            </a:r>
          </a:p>
          <a:p>
            <a:r>
              <a:rPr lang="en-US" sz="1200" kern="1200" baseline="0" dirty="0">
                <a:solidFill>
                  <a:schemeClr val="tx1"/>
                </a:solidFill>
                <a:latin typeface="Arial" charset="0"/>
                <a:ea typeface="ＭＳ Ｐゴシック" pitchFamily="-107" charset="-128"/>
                <a:cs typeface="ＭＳ Ｐゴシック" pitchFamily="-107" charset="-128"/>
              </a:rPr>
              <a:t>round consists of 64 bits that are a function of the input plaintext and the</a:t>
            </a:r>
          </a:p>
          <a:p>
            <a:r>
              <a:rPr lang="en-US" sz="1200" kern="1200" baseline="0" dirty="0">
                <a:solidFill>
                  <a:schemeClr val="tx1"/>
                </a:solidFill>
                <a:latin typeface="Arial" charset="0"/>
                <a:ea typeface="ＭＳ Ｐゴシック" pitchFamily="-107" charset="-128"/>
                <a:cs typeface="ＭＳ Ｐゴシック" pitchFamily="-107" charset="-128"/>
              </a:rPr>
              <a:t>key. The left and right halves of the output are swapped to produce the </a:t>
            </a:r>
            <a:r>
              <a:rPr lang="en-US" sz="1200" b="1" kern="1200" baseline="0" dirty="0" err="1">
                <a:solidFill>
                  <a:schemeClr val="tx1"/>
                </a:solidFill>
                <a:latin typeface="Arial" charset="0"/>
                <a:ea typeface="ＭＳ Ｐゴシック" pitchFamily="-107" charset="-128"/>
                <a:cs typeface="ＭＳ Ｐゴシック" pitchFamily="-107" charset="-128"/>
              </a:rPr>
              <a:t>preoutput</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Finally, the </a:t>
            </a:r>
            <a:r>
              <a:rPr lang="en-US" sz="1200" kern="1200" baseline="0" dirty="0" err="1">
                <a:solidFill>
                  <a:schemeClr val="tx1"/>
                </a:solidFill>
                <a:latin typeface="Arial" charset="0"/>
                <a:ea typeface="ＭＳ Ｐゴシック" pitchFamily="-107" charset="-128"/>
                <a:cs typeface="ＭＳ Ｐゴシック" pitchFamily="-107" charset="-128"/>
              </a:rPr>
              <a:t>preoutput</a:t>
            </a:r>
            <a:r>
              <a:rPr lang="en-US" sz="1200" kern="1200" baseline="0" dirty="0">
                <a:solidFill>
                  <a:schemeClr val="tx1"/>
                </a:solidFill>
                <a:latin typeface="Arial" charset="0"/>
                <a:ea typeface="ＭＳ Ｐゴシック" pitchFamily="-107" charset="-128"/>
                <a:cs typeface="ＭＳ Ｐゴシック" pitchFamily="-107" charset="-128"/>
              </a:rPr>
              <a:t> is passed through a </a:t>
            </a:r>
            <a:r>
              <a:rPr lang="en-US" sz="1200" b="0" kern="1200" baseline="0" dirty="0">
                <a:solidFill>
                  <a:schemeClr val="tx1"/>
                </a:solidFill>
                <a:latin typeface="Arial" charset="0"/>
                <a:ea typeface="ＭＳ Ｐゴシック" pitchFamily="-107" charset="-128"/>
                <a:cs typeface="ＭＳ Ｐゴシック" pitchFamily="-107" charset="-128"/>
              </a:rPr>
              <a:t>permutation [IP</a:t>
            </a:r>
            <a:r>
              <a:rPr lang="en-US" sz="1200" b="0" kern="1200" baseline="30000" dirty="0">
                <a:solidFill>
                  <a:schemeClr val="tx1"/>
                </a:solidFill>
                <a:latin typeface="Arial" charset="0"/>
                <a:ea typeface="ＭＳ Ｐゴシック" pitchFamily="-107" charset="-128"/>
                <a:cs typeface="ＭＳ Ｐゴシック" pitchFamily="-107" charset="-128"/>
              </a:rPr>
              <a:t> -1 </a:t>
            </a:r>
            <a:r>
              <a:rPr lang="en-US" sz="1200" b="0" kern="1200" baseline="0" dirty="0">
                <a:solidFill>
                  <a:schemeClr val="tx1"/>
                </a:solidFill>
                <a:latin typeface="Arial" charset="0"/>
                <a:ea typeface="ＭＳ Ｐゴシック" pitchFamily="-107" charset="-128"/>
                <a:cs typeface="ＭＳ Ｐゴシック" pitchFamily="-107" charset="-128"/>
              </a:rPr>
              <a:t>] that is the inverse of</a:t>
            </a:r>
          </a:p>
          <a:p>
            <a:r>
              <a:rPr lang="en-US" sz="1200" b="0" kern="1200" baseline="0" dirty="0">
                <a:solidFill>
                  <a:schemeClr val="tx1"/>
                </a:solidFill>
                <a:latin typeface="Arial" charset="0"/>
                <a:ea typeface="ＭＳ Ｐゴシック" pitchFamily="-107" charset="-128"/>
                <a:cs typeface="ＭＳ Ｐゴシック" pitchFamily="-107" charset="-128"/>
              </a:rPr>
              <a:t>the initial permutation function, to produce the 64-bit </a:t>
            </a:r>
            <a:r>
              <a:rPr lang="en-US" sz="1200" b="0" kern="1200" baseline="0" dirty="0" err="1">
                <a:solidFill>
                  <a:schemeClr val="tx1"/>
                </a:solidFill>
                <a:latin typeface="Arial" charset="0"/>
                <a:ea typeface="ＭＳ Ｐゴシック" pitchFamily="-107" charset="-128"/>
                <a:cs typeface="ＭＳ Ｐゴシック" pitchFamily="-107" charset="-128"/>
              </a:rPr>
              <a:t>ciphertext</a:t>
            </a:r>
            <a:r>
              <a:rPr lang="en-US" sz="1200" b="0" kern="1200" baseline="0" dirty="0">
                <a:solidFill>
                  <a:schemeClr val="tx1"/>
                </a:solidFill>
                <a:latin typeface="Arial" charset="0"/>
                <a:ea typeface="ＭＳ Ｐゴシック" pitchFamily="-107" charset="-128"/>
                <a:cs typeface="ＭＳ Ｐゴシック" pitchFamily="-107" charset="-128"/>
              </a:rPr>
              <a:t>. With the exception</a:t>
            </a:r>
          </a:p>
          <a:p>
            <a:r>
              <a:rPr lang="en-US" sz="1200" b="0" kern="1200" baseline="0" dirty="0">
                <a:solidFill>
                  <a:schemeClr val="tx1"/>
                </a:solidFill>
                <a:latin typeface="Arial" charset="0"/>
                <a:ea typeface="ＭＳ Ｐゴシック" pitchFamily="-107" charset="-128"/>
                <a:cs typeface="ＭＳ Ｐゴシック" pitchFamily="-107" charset="-128"/>
              </a:rPr>
              <a:t>of the initial and final permutations, DES has the exact structure of a </a:t>
            </a:r>
            <a:r>
              <a:rPr lang="en-US" sz="1200" b="0" kern="1200" baseline="0" dirty="0" err="1">
                <a:solidFill>
                  <a:schemeClr val="tx1"/>
                </a:solidFill>
                <a:latin typeface="Arial" charset="0"/>
                <a:ea typeface="ＭＳ Ｐゴシック" pitchFamily="-107" charset="-128"/>
                <a:cs typeface="ＭＳ Ｐゴシック" pitchFamily="-107" charset="-128"/>
              </a:rPr>
              <a:t>Feistel</a:t>
            </a:r>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 as shown in Figure 4.3.</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right-hand portion of Figure 4.5 shows the way in which the 56-bit key is</a:t>
            </a:r>
          </a:p>
          <a:p>
            <a:r>
              <a:rPr lang="en-US" sz="1200" kern="1200" baseline="0" dirty="0">
                <a:solidFill>
                  <a:schemeClr val="tx1"/>
                </a:solidFill>
                <a:latin typeface="Arial" charset="0"/>
                <a:ea typeface="ＭＳ Ｐゴシック" pitchFamily="-107" charset="-128"/>
                <a:cs typeface="ＭＳ Ｐゴシック" pitchFamily="-107" charset="-128"/>
              </a:rPr>
              <a:t>used. Initially, the key is passed through a permutation function. Then, for each of</a:t>
            </a:r>
          </a:p>
          <a:p>
            <a:r>
              <a:rPr lang="en-US" sz="1200" kern="1200" baseline="0" dirty="0">
                <a:solidFill>
                  <a:schemeClr val="tx1"/>
                </a:solidFill>
                <a:latin typeface="Arial" charset="0"/>
                <a:ea typeface="ＭＳ Ｐゴシック" pitchFamily="-107" charset="-128"/>
                <a:cs typeface="ＭＳ Ｐゴシック" pitchFamily="-107" charset="-128"/>
              </a:rPr>
              <a:t>the sixteen rounds, a </a:t>
            </a:r>
            <a:r>
              <a:rPr lang="en-US" sz="1200" kern="1200" baseline="0" dirty="0" err="1">
                <a:solidFill>
                  <a:schemeClr val="tx1"/>
                </a:solidFill>
                <a:latin typeface="Arial" charset="0"/>
                <a:ea typeface="ＭＳ Ｐゴシック" pitchFamily="-107" charset="-128"/>
                <a:cs typeface="ＭＳ Ｐゴシック" pitchFamily="-107" charset="-128"/>
              </a:rPr>
              <a:t>subkey</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i="1" kern="1200" baseline="-25000" dirty="0">
                <a:solidFill>
                  <a:schemeClr val="tx1"/>
                </a:solidFill>
                <a:latin typeface="Arial" charset="0"/>
                <a:ea typeface="ＭＳ Ｐゴシック" pitchFamily="-107" charset="-128"/>
                <a:cs typeface="ＭＳ Ｐゴシック" pitchFamily="-107" charset="-128"/>
              </a:rPr>
              <a:t>i </a:t>
            </a:r>
            <a:r>
              <a:rPr lang="en-US" sz="1200" i="1"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is produced by the combination of a left circular</a:t>
            </a:r>
          </a:p>
          <a:p>
            <a:r>
              <a:rPr lang="en-US" sz="1200" kern="1200" baseline="0" dirty="0">
                <a:solidFill>
                  <a:schemeClr val="tx1"/>
                </a:solidFill>
                <a:latin typeface="Arial" charset="0"/>
                <a:ea typeface="ＭＳ Ｐゴシック" pitchFamily="-107" charset="-128"/>
                <a:cs typeface="ＭＳ Ｐゴシック" pitchFamily="-107" charset="-128"/>
              </a:rPr>
              <a:t>shift and a permutation. The permutation function is the same for each round, but a</a:t>
            </a:r>
          </a:p>
          <a:p>
            <a:r>
              <a:rPr lang="en-US" sz="1200" kern="1200" baseline="0" dirty="0">
                <a:solidFill>
                  <a:schemeClr val="tx1"/>
                </a:solidFill>
                <a:latin typeface="Arial" charset="0"/>
                <a:ea typeface="ＭＳ Ｐゴシック" pitchFamily="-107" charset="-128"/>
                <a:cs typeface="ＭＳ Ｐゴシック" pitchFamily="-107" charset="-128"/>
              </a:rPr>
              <a:t>different </a:t>
            </a:r>
            <a:r>
              <a:rPr lang="en-US" sz="1200" kern="1200" baseline="0" dirty="0" err="1">
                <a:solidFill>
                  <a:schemeClr val="tx1"/>
                </a:solidFill>
                <a:latin typeface="Arial" charset="0"/>
                <a:ea typeface="ＭＳ Ｐゴシック" pitchFamily="-107" charset="-128"/>
                <a:cs typeface="ＭＳ Ｐゴシック" pitchFamily="-107" charset="-128"/>
              </a:rPr>
              <a:t>subkey</a:t>
            </a:r>
            <a:r>
              <a:rPr lang="en-US" sz="1200" kern="1200" baseline="0" dirty="0">
                <a:solidFill>
                  <a:schemeClr val="tx1"/>
                </a:solidFill>
                <a:latin typeface="Arial" charset="0"/>
                <a:ea typeface="ＭＳ Ｐゴシック" pitchFamily="-107" charset="-128"/>
                <a:cs typeface="ＭＳ Ｐゴシック" pitchFamily="-107" charset="-128"/>
              </a:rPr>
              <a:t> is produced because of the repeated shifts of the key bits.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with any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cipher, decryption uses the same algorithm as encryption,</a:t>
            </a:r>
          </a:p>
          <a:p>
            <a:r>
              <a:rPr lang="en-US" sz="1200" kern="1200" baseline="0" dirty="0">
                <a:solidFill>
                  <a:schemeClr val="tx1"/>
                </a:solidFill>
                <a:latin typeface="Arial" charset="0"/>
                <a:ea typeface="ＭＳ Ｐゴシック" pitchFamily="-107" charset="-128"/>
                <a:cs typeface="ＭＳ Ｐゴシック" pitchFamily="-107" charset="-128"/>
              </a:rPr>
              <a:t>except that the application of the </a:t>
            </a:r>
            <a:r>
              <a:rPr lang="en-US" sz="1200" kern="1200" baseline="0" dirty="0" err="1">
                <a:solidFill>
                  <a:schemeClr val="tx1"/>
                </a:solidFill>
                <a:latin typeface="Arial" charset="0"/>
                <a:ea typeface="ＭＳ Ｐゴシック" pitchFamily="-107" charset="-128"/>
                <a:cs typeface="ＭＳ Ｐゴシック" pitchFamily="-107" charset="-128"/>
              </a:rPr>
              <a:t>subkeys</a:t>
            </a:r>
            <a:r>
              <a:rPr lang="en-US" sz="1200" kern="1200" baseline="0" dirty="0">
                <a:solidFill>
                  <a:schemeClr val="tx1"/>
                </a:solidFill>
                <a:latin typeface="Arial" charset="0"/>
                <a:ea typeface="ＭＳ Ｐゴシック" pitchFamily="-107" charset="-128"/>
                <a:cs typeface="ＭＳ Ｐゴシック" pitchFamily="-107" charset="-128"/>
              </a:rPr>
              <a:t> is reversed. Additionally, the initial and</a:t>
            </a:r>
          </a:p>
          <a:p>
            <a:r>
              <a:rPr lang="en-US" sz="1200" kern="1200" baseline="0" dirty="0">
                <a:solidFill>
                  <a:schemeClr val="tx1"/>
                </a:solidFill>
                <a:latin typeface="Arial" charset="0"/>
                <a:ea typeface="ＭＳ Ｐゴシック" pitchFamily="-107" charset="-128"/>
                <a:cs typeface="ＭＳ Ｐゴシック" pitchFamily="-107" charset="-128"/>
              </a:rPr>
              <a:t>final permutations are reversed.</a:t>
            </a:r>
            <a:endParaRPr lang="en-AU" dirty="0">
              <a:latin typeface="Arial" pitchFamily="-1" charset="0"/>
              <a:ea typeface="Arial" pitchFamily="-1" charset="0"/>
              <a:cs typeface="Arial" pitchFamily="-1" charset="0"/>
            </a:endParaRPr>
          </a:p>
          <a:p>
            <a:endParaRPr lang="en-AU" b="0"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747537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10453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644BEBCC-DA9F-4F0A-9543-0DF2CAF3EB6A}"/>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a:extLst>
              <a:ext uri="{FF2B5EF4-FFF2-40B4-BE49-F238E27FC236}">
                <a16:creationId xmlns:a16="http://schemas.microsoft.com/office/drawing/2014/main" id="{9591C181-DA2E-483B-B2B4-217B0FC2406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136404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795878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ea typeface="+mn-ea"/>
              </a:rPr>
              <a:t>Start over =Start again</a:t>
            </a:r>
          </a:p>
          <a:p>
            <a:endParaRPr lang="en-US" dirty="0"/>
          </a:p>
        </p:txBody>
      </p:sp>
      <p:sp>
        <p:nvSpPr>
          <p:cNvPr id="4" name="Slide Number Placeholder 3"/>
          <p:cNvSpPr>
            <a:spLocks noGrp="1"/>
          </p:cNvSpPr>
          <p:nvPr>
            <p:ph type="sldNum" sz="quarter" idx="5"/>
          </p:nvPr>
        </p:nvSpPr>
        <p:spPr/>
        <p:txBody>
          <a:bodyPr/>
          <a:lstStyle/>
          <a:p>
            <a:fld id="{9CDBCA18-061D-4636-9E6C-8A9A14B23B9E}" type="slidenum">
              <a:rPr lang="en-US" altLang="en-US" smtClean="0"/>
              <a:pPr/>
              <a:t>26</a:t>
            </a:fld>
            <a:endParaRPr lang="en-US" altLang="en-US"/>
          </a:p>
        </p:txBody>
      </p:sp>
    </p:spTree>
    <p:extLst>
      <p:ext uri="{BB962C8B-B14F-4D97-AF65-F5344CB8AC3E}">
        <p14:creationId xmlns:p14="http://schemas.microsoft.com/office/powerpoint/2010/main" val="3466309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27</a:t>
            </a:fld>
            <a:endParaRPr lang="de-DE" altLang="en-US"/>
          </a:p>
        </p:txBody>
      </p:sp>
    </p:spTree>
    <p:extLst>
      <p:ext uri="{BB962C8B-B14F-4D97-AF65-F5344CB8AC3E}">
        <p14:creationId xmlns:p14="http://schemas.microsoft.com/office/powerpoint/2010/main" val="4282984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F8523166-338E-485D-8B89-4395E2F790D3}"/>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a:extLst>
              <a:ext uri="{FF2B5EF4-FFF2-40B4-BE49-F238E27FC236}">
                <a16:creationId xmlns:a16="http://schemas.microsoft.com/office/drawing/2014/main" id="{2CCFDB24-9CEF-4A2F-B675-1943E10BB63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5537272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85C7793-E8CC-4A22-A26E-2FAB1981FCE2}"/>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a:extLst>
              <a:ext uri="{FF2B5EF4-FFF2-40B4-BE49-F238E27FC236}">
                <a16:creationId xmlns:a16="http://schemas.microsoft.com/office/drawing/2014/main" id="{DD3DCE11-4733-4768-B2BE-CF43029D46B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A8E56-1224-7D76-4C46-0DC0DC6430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6F13C1-05E0-B71F-9B06-CF8A19164B05}"/>
              </a:ext>
            </a:extLst>
          </p:cNvPr>
          <p:cNvSpPr>
            <a:spLocks noGrp="1" noRot="1" noChangeAspect="1"/>
          </p:cNvSpPr>
          <p:nvPr>
            <p:ph type="sldImg"/>
          </p:nvPr>
        </p:nvSpPr>
        <p:spPr>
          <a:xfrm>
            <a:off x="2270125" y="533400"/>
            <a:ext cx="4603750" cy="2590800"/>
          </a:xfrm>
        </p:spPr>
      </p:sp>
      <p:sp>
        <p:nvSpPr>
          <p:cNvPr id="3" name="Notes Placeholder 2">
            <a:extLst>
              <a:ext uri="{FF2B5EF4-FFF2-40B4-BE49-F238E27FC236}">
                <a16:creationId xmlns:a16="http://schemas.microsoft.com/office/drawing/2014/main" id="{A9680D17-2020-3BD3-00CD-66DC35599183}"/>
              </a:ext>
            </a:extLst>
          </p:cNvPr>
          <p:cNvSpPr>
            <a:spLocks noGrp="1"/>
          </p:cNvSpPr>
          <p:nvPr>
            <p:ph type="body" idx="1"/>
          </p:nvPr>
        </p:nvSpPr>
        <p:spPr/>
        <p:txBody>
          <a:bodyPr/>
          <a:lstStyle/>
          <a:p>
            <a:endParaRPr lang="en-US" dirty="0">
              <a:latin typeface="Arial" pitchFamily="-1" charset="0"/>
              <a:ea typeface="Arial" pitchFamily="-1" charset="0"/>
              <a:cs typeface="Arial" pitchFamily="-1" charset="0"/>
            </a:endParaRPr>
          </a:p>
        </p:txBody>
      </p:sp>
      <p:sp>
        <p:nvSpPr>
          <p:cNvPr id="4" name="Slide Number Placeholder 3">
            <a:extLst>
              <a:ext uri="{FF2B5EF4-FFF2-40B4-BE49-F238E27FC236}">
                <a16:creationId xmlns:a16="http://schemas.microsoft.com/office/drawing/2014/main" id="{2A632638-5D8C-2767-A602-8CF3860CF9C6}"/>
              </a:ext>
            </a:extLst>
          </p:cNvPr>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16448689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84" charset="0"/>
                <a:ea typeface="ＭＳ Ｐゴシック" pitchFamily="-84" charset="-128"/>
                <a:cs typeface="ＭＳ Ｐゴシック" pitchFamily="-84" charset="-128"/>
              </a:rPr>
              <a:t> Figure 6.4 depicts the structure of a full encryption round.</a:t>
            </a: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3933156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D48D694-BBD1-41C2-B4B0-784F579C187C}"/>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a:extLst>
              <a:ext uri="{FF2B5EF4-FFF2-40B4-BE49-F238E27FC236}">
                <a16:creationId xmlns:a16="http://schemas.microsoft.com/office/drawing/2014/main" id="{C3748FB9-B713-4F47-998F-201755628E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C98546D2-3E77-4F5B-BD79-60EDA5DE75E3}"/>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a:extLst>
              <a:ext uri="{FF2B5EF4-FFF2-40B4-BE49-F238E27FC236}">
                <a16:creationId xmlns:a16="http://schemas.microsoft.com/office/drawing/2014/main" id="{38DC1F76-E316-45AE-86C2-8DB441099B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a:t>
            </a:r>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3327483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inverse substitute byte transformation , called </a:t>
            </a:r>
            <a:r>
              <a:rPr lang="en-US" dirty="0" err="1">
                <a:latin typeface="Arial" pitchFamily="-84" charset="0"/>
                <a:ea typeface="ＭＳ Ｐゴシック" pitchFamily="-84" charset="-128"/>
                <a:cs typeface="ＭＳ Ｐゴシック" pitchFamily="-84" charset="-128"/>
              </a:rPr>
              <a:t>InvSubBytes</a:t>
            </a:r>
            <a:r>
              <a:rPr lang="en-US" dirty="0">
                <a:latin typeface="Arial" pitchFamily="-84" charset="0"/>
                <a:ea typeface="ＭＳ Ｐゴシック" pitchFamily="-84" charset="-128"/>
                <a:cs typeface="ＭＳ Ｐゴシック" pitchFamily="-84" charset="-128"/>
              </a:rPr>
              <a:t>, makes use</a:t>
            </a:r>
          </a:p>
          <a:p>
            <a:r>
              <a:rPr lang="en-US" dirty="0">
                <a:latin typeface="Arial" pitchFamily="-84" charset="0"/>
                <a:ea typeface="ＭＳ Ｐゴシック" pitchFamily="-84" charset="-128"/>
                <a:cs typeface="ＭＳ Ｐゴシック" pitchFamily="-84" charset="-128"/>
              </a:rPr>
              <a:t>of the inverse S-box shown in Table 6.2b.</a:t>
            </a: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1741761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EDD94FDD-57B1-4312-ADA6-0FE3915EF9DF}"/>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a:extLst>
              <a:ext uri="{FF2B5EF4-FFF2-40B4-BE49-F238E27FC236}">
                <a16:creationId xmlns:a16="http://schemas.microsoft.com/office/drawing/2014/main" id="{6CDDDFC6-A9EE-4EF5-8AB8-FD892FF330A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270050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forward shift row transformation ,</a:t>
            </a:r>
          </a:p>
          <a:p>
            <a:r>
              <a:rPr lang="en-US" dirty="0">
                <a:latin typeface="Arial" pitchFamily="-84" charset="0"/>
                <a:ea typeface="ＭＳ Ｐゴシック" pitchFamily="-84" charset="-128"/>
                <a:cs typeface="ＭＳ Ｐゴシック" pitchFamily="-84" charset="-128"/>
              </a:rPr>
              <a:t>called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 is depicted in Figure 6.7a. The first row of State  is not altered. For</a:t>
            </a:r>
          </a:p>
          <a:p>
            <a:r>
              <a:rPr lang="en-US" dirty="0">
                <a:latin typeface="Arial" pitchFamily="-84" charset="0"/>
                <a:ea typeface="ＭＳ Ｐゴシック" pitchFamily="-84" charset="-128"/>
                <a:cs typeface="ＭＳ Ｐゴシック" pitchFamily="-84" charset="-128"/>
              </a:rPr>
              <a:t>the second row, a 1-byte circular left shift is performed. For the third row, a 2-byte</a:t>
            </a:r>
          </a:p>
          <a:p>
            <a:r>
              <a:rPr lang="en-US" dirty="0">
                <a:latin typeface="Arial" pitchFamily="-84" charset="0"/>
                <a:ea typeface="ＭＳ Ｐゴシック" pitchFamily="-84" charset="-128"/>
                <a:cs typeface="ＭＳ Ｐゴシック" pitchFamily="-84" charset="-128"/>
              </a:rPr>
              <a:t>circular left shift is performed. For the fourth row, a 3-byte circular left shift is performed.</a:t>
            </a:r>
          </a:p>
          <a:p>
            <a:r>
              <a:rPr lang="en-US" dirty="0">
                <a:latin typeface="Arial" pitchFamily="-84" charset="0"/>
                <a:ea typeface="ＭＳ Ｐゴシック" pitchFamily="-84" charset="-128"/>
                <a:cs typeface="ＭＳ Ｐゴシック" pitchFamily="-84" charset="-128"/>
              </a:rPr>
              <a:t>The following is an example of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The inverse shift row transformation , called </a:t>
            </a:r>
            <a:r>
              <a:rPr lang="en-US" dirty="0" err="1">
                <a:latin typeface="Arial" pitchFamily="-84" charset="0"/>
                <a:ea typeface="ＭＳ Ｐゴシック" pitchFamily="-84" charset="-128"/>
                <a:cs typeface="ＭＳ Ｐゴシック" pitchFamily="-84" charset="-128"/>
              </a:rPr>
              <a:t>InvShiftRows</a:t>
            </a:r>
            <a:r>
              <a:rPr lang="en-US" dirty="0">
                <a:latin typeface="Arial" pitchFamily="-84" charset="0"/>
                <a:ea typeface="ＭＳ Ｐゴシック" pitchFamily="-84" charset="-128"/>
                <a:cs typeface="ＭＳ Ｐゴシック" pitchFamily="-84" charset="-128"/>
              </a:rPr>
              <a:t>, performs the circular</a:t>
            </a:r>
          </a:p>
          <a:p>
            <a:r>
              <a:rPr lang="en-US" dirty="0">
                <a:latin typeface="Arial" pitchFamily="-84" charset="0"/>
                <a:ea typeface="ＭＳ Ｐゴシック" pitchFamily="-84" charset="-128"/>
                <a:cs typeface="ＭＳ Ｐゴシック" pitchFamily="-84" charset="-128"/>
              </a:rPr>
              <a:t>shifts in the opposite direction for each of the last three rows, with a 1-byte</a:t>
            </a:r>
          </a:p>
          <a:p>
            <a:r>
              <a:rPr lang="en-US" dirty="0">
                <a:latin typeface="Arial" pitchFamily="-84" charset="0"/>
                <a:ea typeface="ＭＳ Ｐゴシック" pitchFamily="-84" charset="-128"/>
                <a:cs typeface="ＭＳ Ｐゴシック" pitchFamily="-84" charset="-128"/>
              </a:rPr>
              <a:t>circular right shift for the second row, and so 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The forward mix column transformation,</a:t>
            </a:r>
          </a:p>
          <a:p>
            <a:r>
              <a:rPr lang="en-US" dirty="0">
                <a:latin typeface="Arial" pitchFamily="-84" charset="0"/>
                <a:ea typeface="ＭＳ Ｐゴシック" pitchFamily="-84" charset="-128"/>
                <a:cs typeface="ＭＳ Ｐゴシック" pitchFamily="-84" charset="-128"/>
              </a:rPr>
              <a:t>called </a:t>
            </a:r>
            <a:r>
              <a:rPr lang="en-US" dirty="0" err="1">
                <a:latin typeface="Arial" pitchFamily="-84" charset="0"/>
                <a:ea typeface="ＭＳ Ｐゴシック" pitchFamily="-84" charset="-128"/>
                <a:cs typeface="ＭＳ Ｐゴシック" pitchFamily="-84" charset="-128"/>
              </a:rPr>
              <a:t>MixColumns</a:t>
            </a:r>
            <a:r>
              <a:rPr lang="en-US" dirty="0">
                <a:latin typeface="Arial" pitchFamily="-84" charset="0"/>
                <a:ea typeface="ＭＳ Ｐゴシック" pitchFamily="-84" charset="-128"/>
                <a:cs typeface="ＭＳ Ｐゴシック" pitchFamily="-84" charset="-128"/>
              </a:rPr>
              <a:t>, operates on each column individually. Each byte of a column</a:t>
            </a:r>
          </a:p>
          <a:p>
            <a:r>
              <a:rPr lang="en-US" dirty="0">
                <a:latin typeface="Arial" pitchFamily="-84" charset="0"/>
                <a:ea typeface="ＭＳ Ｐゴシック" pitchFamily="-84" charset="-128"/>
                <a:cs typeface="ＭＳ Ｐゴシック" pitchFamily="-84" charset="-128"/>
              </a:rPr>
              <a:t>is mapped into a new value that is a function of all four bytes in that column. The</a:t>
            </a:r>
          </a:p>
          <a:p>
            <a:r>
              <a:rPr lang="en-US" dirty="0">
                <a:latin typeface="Arial" pitchFamily="-84" charset="0"/>
                <a:ea typeface="ＭＳ Ｐゴシック" pitchFamily="-84" charset="-128"/>
                <a:cs typeface="ＭＳ Ｐゴシック" pitchFamily="-84" charset="-128"/>
              </a:rPr>
              <a:t>transformation can be defined by the following matrix multiplication on State</a:t>
            </a:r>
          </a:p>
          <a:p>
            <a:r>
              <a:rPr lang="en-US" dirty="0">
                <a:latin typeface="Arial" pitchFamily="-84" charset="0"/>
                <a:ea typeface="ＭＳ Ｐゴシック" pitchFamily="-84" charset="-128"/>
                <a:cs typeface="ＭＳ Ｐゴシック" pitchFamily="-84" charset="-128"/>
              </a:rPr>
              <a:t> (Figure 6.7b)</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Each element in the product matrix is the sum of products of elements of one row</a:t>
            </a:r>
          </a:p>
          <a:p>
            <a:r>
              <a:rPr lang="en-US" dirty="0">
                <a:latin typeface="Arial" pitchFamily="-84" charset="0"/>
                <a:ea typeface="ＭＳ Ｐゴシック" pitchFamily="-84" charset="-128"/>
                <a:cs typeface="ＭＳ Ｐゴシック" pitchFamily="-84" charset="-128"/>
              </a:rPr>
              <a:t>and one column. In this case, the individual additions and multiplications  are</a:t>
            </a:r>
          </a:p>
          <a:p>
            <a:r>
              <a:rPr lang="en-US" dirty="0">
                <a:latin typeface="Arial" pitchFamily="-84" charset="0"/>
                <a:ea typeface="ＭＳ Ｐゴシック" pitchFamily="-84" charset="-128"/>
                <a:cs typeface="ＭＳ Ｐゴシック" pitchFamily="-84" charset="-128"/>
              </a:rPr>
              <a:t> performed in GF(2</a:t>
            </a:r>
            <a:r>
              <a:rPr lang="en-US" baseline="30000" dirty="0">
                <a:latin typeface="Arial" pitchFamily="-84" charset="0"/>
                <a:ea typeface="ＭＳ Ｐゴシック" pitchFamily="-84" charset="-128"/>
                <a:cs typeface="ＭＳ Ｐゴシック" pitchFamily="-84" charset="-128"/>
              </a:rPr>
              <a:t>8</a:t>
            </a:r>
            <a:r>
              <a:rPr lang="en-US" dirty="0">
                <a:latin typeface="Arial" pitchFamily="-84" charset="0"/>
                <a:ea typeface="ＭＳ Ｐゴシック" pitchFamily="-84" charset="-128"/>
                <a:cs typeface="ＭＳ Ｐゴシック" pitchFamily="-84" charset="-128"/>
              </a:rPr>
              <a:t> ).</a:t>
            </a:r>
            <a:endParaRPr lang="en-AU" dirty="0">
              <a:latin typeface="Arial" pitchFamily="-84" charset="0"/>
              <a:ea typeface="Arial" pitchFamily="-84" charset="0"/>
              <a:cs typeface="Arial" pitchFamily="-84" charset="0"/>
            </a:endParaRPr>
          </a:p>
          <a:p>
            <a:endParaRPr lang="en-AU" dirty="0">
              <a:latin typeface="Arial" pitchFamily="-84" charset="0"/>
              <a:ea typeface="ＭＳ Ｐゴシック" pitchFamily="-84" charset="-128"/>
              <a:cs typeface="ＭＳ Ｐゴシック" pitchFamily="-84"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779741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8FF6825F-9E95-471A-B3B5-10A8FE769146}"/>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a:extLst>
              <a:ext uri="{FF2B5EF4-FFF2-40B4-BE49-F238E27FC236}">
                <a16:creationId xmlns:a16="http://schemas.microsoft.com/office/drawing/2014/main" id="{79CC1B78-CF91-4893-9B9E-D712A153A2E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648628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8FF6825F-9E95-471A-B3B5-10A8FE769146}"/>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a:extLst>
              <a:ext uri="{FF2B5EF4-FFF2-40B4-BE49-F238E27FC236}">
                <a16:creationId xmlns:a16="http://schemas.microsoft.com/office/drawing/2014/main" id="{79CC1B78-CF91-4893-9B9E-D712A153A2E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516650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3146883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6</a:t>
            </a:fld>
            <a:endParaRPr lang="de-DE" altLang="en-US"/>
          </a:p>
        </p:txBody>
      </p:sp>
    </p:spTree>
    <p:extLst>
      <p:ext uri="{BB962C8B-B14F-4D97-AF65-F5344CB8AC3E}">
        <p14:creationId xmlns:p14="http://schemas.microsoft.com/office/powerpoint/2010/main" val="11404943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4967C3E9-E50E-4E2C-92C1-8368B7C42FC4}"/>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a:extLst>
              <a:ext uri="{FF2B5EF4-FFF2-40B4-BE49-F238E27FC236}">
                <a16:creationId xmlns:a16="http://schemas.microsoft.com/office/drawing/2014/main" id="{660F9FA5-95BD-4AD5-B2D4-71E46E216E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610351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4967C3E9-E50E-4E2C-92C1-8368B7C42FC4}"/>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a:extLst>
              <a:ext uri="{FF2B5EF4-FFF2-40B4-BE49-F238E27FC236}">
                <a16:creationId xmlns:a16="http://schemas.microsoft.com/office/drawing/2014/main" id="{660F9FA5-95BD-4AD5-B2D4-71E46E216E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3215662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F7DD635-71CC-4AA8-BCBD-7A90582ABA82}"/>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a:extLst>
              <a:ext uri="{FF2B5EF4-FFF2-40B4-BE49-F238E27FC236}">
                <a16:creationId xmlns:a16="http://schemas.microsoft.com/office/drawing/2014/main" id="{04936B20-AE55-4349-BCEB-17DC9FD580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2881234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6">
            <a:extLst>
              <a:ext uri="{FF2B5EF4-FFF2-40B4-BE49-F238E27FC236}">
                <a16:creationId xmlns:a16="http://schemas.microsoft.com/office/drawing/2014/main" id="{83E56E9A-19C0-4345-8B0E-83EA449E8E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B27BE42-BAC5-479B-ADEB-239080047A71}" type="slidenum">
              <a:rPr lang="en-GB" altLang="zh-CN">
                <a:latin typeface="Garamond" panose="02020404030301010803" pitchFamily="18" charset="0"/>
              </a:rPr>
              <a:pPr eaLnBrk="1" hangingPunct="1">
                <a:spcBef>
                  <a:spcPct val="0"/>
                </a:spcBef>
              </a:pPr>
              <a:t>45</a:t>
            </a:fld>
            <a:endParaRPr lang="en-GB" altLang="zh-CN">
              <a:latin typeface="Garamond" panose="02020404030301010803" pitchFamily="18" charset="0"/>
            </a:endParaRPr>
          </a:p>
        </p:txBody>
      </p:sp>
      <p:sp>
        <p:nvSpPr>
          <p:cNvPr id="100355" name="Rectangle 1">
            <a:extLst>
              <a:ext uri="{FF2B5EF4-FFF2-40B4-BE49-F238E27FC236}">
                <a16:creationId xmlns:a16="http://schemas.microsoft.com/office/drawing/2014/main" id="{24DDFEE2-6051-4EA2-96EA-3B1D2A2D183C}"/>
              </a:ext>
            </a:extLst>
          </p:cNvPr>
          <p:cNvSpPr>
            <a:spLocks noGrp="1" noRot="1" noChangeAspect="1" noChangeArrowheads="1" noTextEdit="1"/>
          </p:cNvSpPr>
          <p:nvPr>
            <p:ph type="sldImg"/>
          </p:nvPr>
        </p:nvSpPr>
        <p:spPr bwMode="auto">
          <a:xfrm>
            <a:off x="381000" y="693738"/>
            <a:ext cx="6096000" cy="3429000"/>
          </a:xfrm>
          <a:solidFill>
            <a:srgbClr val="FFFFFF"/>
          </a:solidFill>
          <a:ln>
            <a:solidFill>
              <a:srgbClr val="000000"/>
            </a:solidFill>
            <a:miter lim="800000"/>
            <a:headEnd/>
            <a:tailEnd/>
          </a:ln>
        </p:spPr>
      </p:sp>
      <p:sp>
        <p:nvSpPr>
          <p:cNvPr id="100356" name="Rectangle 2">
            <a:extLst>
              <a:ext uri="{FF2B5EF4-FFF2-40B4-BE49-F238E27FC236}">
                <a16:creationId xmlns:a16="http://schemas.microsoft.com/office/drawing/2014/main" id="{74C40F32-C796-45DF-B148-D95AD466E5C5}"/>
              </a:ext>
            </a:extLst>
          </p:cNvPr>
          <p:cNvSpPr>
            <a:spLocks noGrp="1" noChangeArrowheads="1"/>
          </p:cNvSpPr>
          <p:nvPr>
            <p:ph type="body" idx="1"/>
          </p:nvPr>
        </p:nvSpPr>
        <p:spPr bwMode="auto">
          <a:xfrm>
            <a:off x="685800" y="4341813"/>
            <a:ext cx="5487988" cy="4033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a:spcBef>
                <a:spcPct val="0"/>
              </a:spcBef>
            </a:pPr>
            <a:endParaRPr lang="zh-CN" altLang="zh-CN">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5ACF301F-402E-4E5D-AF91-A5C374BA5679}"/>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a:extLst>
              <a:ext uri="{FF2B5EF4-FFF2-40B4-BE49-F238E27FC236}">
                <a16:creationId xmlns:a16="http://schemas.microsoft.com/office/drawing/2014/main" id="{58320F32-948E-4057-BE05-1F1E357865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0BA6C13-E490-4C37-B413-F5E02C4C0F85}"/>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a:extLst>
              <a:ext uri="{FF2B5EF4-FFF2-40B4-BE49-F238E27FC236}">
                <a16:creationId xmlns:a16="http://schemas.microsoft.com/office/drawing/2014/main" id="{63378FD5-AA72-4AA5-9D76-9213EE8A03F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93EAB938-5289-4B72-A1B6-B5F35771A50D}"/>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a:extLst>
              <a:ext uri="{FF2B5EF4-FFF2-40B4-BE49-F238E27FC236}">
                <a16:creationId xmlns:a16="http://schemas.microsoft.com/office/drawing/2014/main" id="{01F6D241-97A1-468C-A33E-668C2B0844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15D9DA13-9BB7-405B-86FF-B37E2BEEFA7C}"/>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a:extLst>
              <a:ext uri="{FF2B5EF4-FFF2-40B4-BE49-F238E27FC236}">
                <a16:creationId xmlns:a16="http://schemas.microsoft.com/office/drawing/2014/main" id="{FDB3111A-5601-4987-B1EB-6727DE9BD01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42030541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0B232888-D883-44B4-8116-A239E1834A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D9B260E-2E80-4888-8AA5-A3F77DC3A070}" type="slidenum">
              <a:rPr lang="en-AU" altLang="en-US" sz="1200"/>
              <a:pPr eaLnBrk="1" hangingPunct="1"/>
              <a:t>57</a:t>
            </a:fld>
            <a:endParaRPr lang="en-AU" altLang="en-US" sz="1200"/>
          </a:p>
        </p:txBody>
      </p:sp>
      <p:sp>
        <p:nvSpPr>
          <p:cNvPr id="18435" name="Rectangle 2">
            <a:extLst>
              <a:ext uri="{FF2B5EF4-FFF2-40B4-BE49-F238E27FC236}">
                <a16:creationId xmlns:a16="http://schemas.microsoft.com/office/drawing/2014/main" id="{FFD0EDEB-13F7-448C-912D-CBA139C025AE}"/>
              </a:ext>
            </a:extLst>
          </p:cNvPr>
          <p:cNvSpPr>
            <a:spLocks noGrp="1" noRot="1" noChangeAspect="1" noChangeArrowheads="1" noTextEdit="1"/>
          </p:cNvSpPr>
          <p:nvPr>
            <p:ph type="sldImg"/>
          </p:nvPr>
        </p:nvSpPr>
        <p:spPr>
          <a:xfrm>
            <a:off x="2270125" y="533400"/>
            <a:ext cx="4603750" cy="2590800"/>
          </a:xfrm>
          <a:ln/>
        </p:spPr>
      </p:sp>
      <p:sp>
        <p:nvSpPr>
          <p:cNvPr id="18436" name="Rectangle 3">
            <a:extLst>
              <a:ext uri="{FF2B5EF4-FFF2-40B4-BE49-F238E27FC236}">
                <a16:creationId xmlns:a16="http://schemas.microsoft.com/office/drawing/2014/main" id="{9FFFD097-FDB7-4792-87B8-1FD1EF3B54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58</a:t>
            </a:fld>
            <a:endParaRPr lang="de-DE" altLang="en-US"/>
          </a:p>
        </p:txBody>
      </p:sp>
    </p:spTree>
    <p:extLst>
      <p:ext uri="{BB962C8B-B14F-4D97-AF65-F5344CB8AC3E}">
        <p14:creationId xmlns:p14="http://schemas.microsoft.com/office/powerpoint/2010/main" val="9255590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0FE9B248-F55B-4F28-A1E2-5933A5BBD5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088A595-EA5F-40C6-96FB-540B74429B9E}" type="slidenum">
              <a:rPr lang="en-AU" altLang="en-US" sz="1200"/>
              <a:pPr eaLnBrk="1" hangingPunct="1"/>
              <a:t>62</a:t>
            </a:fld>
            <a:endParaRPr lang="en-AU" altLang="en-US" sz="1200"/>
          </a:p>
        </p:txBody>
      </p:sp>
      <p:sp>
        <p:nvSpPr>
          <p:cNvPr id="25603" name="Rectangle 2">
            <a:extLst>
              <a:ext uri="{FF2B5EF4-FFF2-40B4-BE49-F238E27FC236}">
                <a16:creationId xmlns:a16="http://schemas.microsoft.com/office/drawing/2014/main" id="{3A8E603B-A0E3-47B5-ACC7-CCCF65ABEF84}"/>
              </a:ext>
            </a:extLst>
          </p:cNvPr>
          <p:cNvSpPr>
            <a:spLocks noGrp="1" noRot="1" noChangeAspect="1" noChangeArrowheads="1" noTextEdit="1"/>
          </p:cNvSpPr>
          <p:nvPr>
            <p:ph type="sldImg"/>
          </p:nvPr>
        </p:nvSpPr>
        <p:spPr>
          <a:xfrm>
            <a:off x="2270125" y="533400"/>
            <a:ext cx="4603750" cy="2590800"/>
          </a:xfrm>
          <a:ln/>
        </p:spPr>
      </p:sp>
      <p:sp>
        <p:nvSpPr>
          <p:cNvPr id="25604" name="Rectangle 3">
            <a:extLst>
              <a:ext uri="{FF2B5EF4-FFF2-40B4-BE49-F238E27FC236}">
                <a16:creationId xmlns:a16="http://schemas.microsoft.com/office/drawing/2014/main" id="{758BABFA-20E3-4525-9A52-642B592700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3-11.</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3663CC8-C67F-4079-B33F-3FA4F6F31D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8DEAA57-F75E-49BC-8E79-8B47902517E7}" type="slidenum">
              <a:rPr lang="en-AU" altLang="en-US" sz="1200"/>
              <a:pPr eaLnBrk="1" hangingPunct="1"/>
              <a:t>63</a:t>
            </a:fld>
            <a:endParaRPr lang="en-AU" altLang="en-US" sz="1200"/>
          </a:p>
        </p:txBody>
      </p:sp>
      <p:sp>
        <p:nvSpPr>
          <p:cNvPr id="27651" name="Rectangle 2">
            <a:extLst>
              <a:ext uri="{FF2B5EF4-FFF2-40B4-BE49-F238E27FC236}">
                <a16:creationId xmlns:a16="http://schemas.microsoft.com/office/drawing/2014/main" id="{2468CD28-BE64-4BFB-AD8A-9882A9C7CE92}"/>
              </a:ext>
            </a:extLst>
          </p:cNvPr>
          <p:cNvSpPr>
            <a:spLocks noGrp="1" noRot="1" noChangeAspect="1" noChangeArrowheads="1" noTextEdit="1"/>
          </p:cNvSpPr>
          <p:nvPr>
            <p:ph type="sldImg"/>
          </p:nvPr>
        </p:nvSpPr>
        <p:spPr>
          <a:xfrm>
            <a:off x="2270125" y="533400"/>
            <a:ext cx="4603750" cy="2590800"/>
          </a:xfrm>
          <a:ln/>
        </p:spPr>
      </p:sp>
      <p:sp>
        <p:nvSpPr>
          <p:cNvPr id="27652" name="Rectangle 3">
            <a:extLst>
              <a:ext uri="{FF2B5EF4-FFF2-40B4-BE49-F238E27FC236}">
                <a16:creationId xmlns:a16="http://schemas.microsoft.com/office/drawing/2014/main" id="{1DCE8BE8-2CF2-45AB-8927-E9F54E0EA5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3663CC8-C67F-4079-B33F-3FA4F6F31D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8DEAA57-F75E-49BC-8E79-8B47902517E7}" type="slidenum">
              <a:rPr lang="en-AU" altLang="en-US" sz="1200"/>
              <a:pPr eaLnBrk="1" hangingPunct="1"/>
              <a:t>64</a:t>
            </a:fld>
            <a:endParaRPr lang="en-AU" altLang="en-US" sz="1200"/>
          </a:p>
        </p:txBody>
      </p:sp>
      <p:sp>
        <p:nvSpPr>
          <p:cNvPr id="27651" name="Rectangle 2">
            <a:extLst>
              <a:ext uri="{FF2B5EF4-FFF2-40B4-BE49-F238E27FC236}">
                <a16:creationId xmlns:a16="http://schemas.microsoft.com/office/drawing/2014/main" id="{2468CD28-BE64-4BFB-AD8A-9882A9C7CE92}"/>
              </a:ext>
            </a:extLst>
          </p:cNvPr>
          <p:cNvSpPr>
            <a:spLocks noGrp="1" noRot="1" noChangeAspect="1" noChangeArrowheads="1" noTextEdit="1"/>
          </p:cNvSpPr>
          <p:nvPr>
            <p:ph type="sldImg"/>
          </p:nvPr>
        </p:nvSpPr>
        <p:spPr>
          <a:xfrm>
            <a:off x="2270125" y="533400"/>
            <a:ext cx="4603750" cy="2590800"/>
          </a:xfrm>
          <a:ln/>
        </p:spPr>
      </p:sp>
      <p:sp>
        <p:nvSpPr>
          <p:cNvPr id="27652" name="Rectangle 3">
            <a:extLst>
              <a:ext uri="{FF2B5EF4-FFF2-40B4-BE49-F238E27FC236}">
                <a16:creationId xmlns:a16="http://schemas.microsoft.com/office/drawing/2014/main" id="{1DCE8BE8-2CF2-45AB-8927-E9F54E0EA5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938777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4FF4812-F772-4DA3-BB7B-BFAA83C57B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BFB26EF-1C63-406B-A4ED-2E55C7B8BFBD}" type="slidenum">
              <a:rPr lang="en-AU" altLang="en-US" sz="1200"/>
              <a:pPr eaLnBrk="1" hangingPunct="1"/>
              <a:t>65</a:t>
            </a:fld>
            <a:endParaRPr lang="en-AU" altLang="en-US" sz="1200"/>
          </a:p>
        </p:txBody>
      </p:sp>
      <p:sp>
        <p:nvSpPr>
          <p:cNvPr id="29699" name="Rectangle 2">
            <a:extLst>
              <a:ext uri="{FF2B5EF4-FFF2-40B4-BE49-F238E27FC236}">
                <a16:creationId xmlns:a16="http://schemas.microsoft.com/office/drawing/2014/main" id="{22999928-C142-4EFF-A6E9-3D0D68B9D622}"/>
              </a:ext>
            </a:extLst>
          </p:cNvPr>
          <p:cNvSpPr>
            <a:spLocks noGrp="1" noRot="1" noChangeAspect="1" noChangeArrowheads="1" noTextEdit="1"/>
          </p:cNvSpPr>
          <p:nvPr>
            <p:ph type="sldImg"/>
          </p:nvPr>
        </p:nvSpPr>
        <p:spPr>
          <a:xfrm>
            <a:off x="2270125" y="533400"/>
            <a:ext cx="4603750" cy="2590800"/>
          </a:xfrm>
          <a:ln/>
        </p:spPr>
      </p:sp>
      <p:sp>
        <p:nvSpPr>
          <p:cNvPr id="29700" name="Rectangle 3">
            <a:extLst>
              <a:ext uri="{FF2B5EF4-FFF2-40B4-BE49-F238E27FC236}">
                <a16:creationId xmlns:a16="http://schemas.microsoft.com/office/drawing/2014/main" id="{0DB1C7FA-757E-48F7-B3FA-119E49757D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98FF3B7C-87BA-47AC-8188-4A23887D3E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10CB2DD-34CE-4AC2-B36C-55B06EC0082E}" type="slidenum">
              <a:rPr lang="en-AU" altLang="en-US" sz="1200"/>
              <a:pPr eaLnBrk="1" hangingPunct="1"/>
              <a:t>66</a:t>
            </a:fld>
            <a:endParaRPr lang="en-AU" altLang="en-US" sz="1200"/>
          </a:p>
        </p:txBody>
      </p:sp>
      <p:sp>
        <p:nvSpPr>
          <p:cNvPr id="31747" name="Rectangle 2">
            <a:extLst>
              <a:ext uri="{FF2B5EF4-FFF2-40B4-BE49-F238E27FC236}">
                <a16:creationId xmlns:a16="http://schemas.microsoft.com/office/drawing/2014/main" id="{79D06BCF-FD02-4B76-989B-20594A8047A0}"/>
              </a:ext>
            </a:extLst>
          </p:cNvPr>
          <p:cNvSpPr>
            <a:spLocks noGrp="1" noRot="1" noChangeAspect="1" noChangeArrowheads="1" noTextEdit="1"/>
          </p:cNvSpPr>
          <p:nvPr>
            <p:ph type="sldImg"/>
          </p:nvPr>
        </p:nvSpPr>
        <p:spPr>
          <a:xfrm>
            <a:off x="2270125" y="533400"/>
            <a:ext cx="4603750" cy="2590800"/>
          </a:xfrm>
          <a:ln/>
        </p:spPr>
      </p:sp>
      <p:sp>
        <p:nvSpPr>
          <p:cNvPr id="31748" name="Rectangle 3">
            <a:extLst>
              <a:ext uri="{FF2B5EF4-FFF2-40B4-BE49-F238E27FC236}">
                <a16:creationId xmlns:a16="http://schemas.microsoft.com/office/drawing/2014/main" id="{57ADE884-C2E6-4842-8F6B-9F521E8F96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3-12.</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There is, however, another line of attack. If the cryptanalyst knows the nature</a:t>
            </a:r>
          </a:p>
          <a:p>
            <a:r>
              <a:rPr lang="en-US" sz="1200" kern="1200" baseline="0" dirty="0">
                <a:solidFill>
                  <a:schemeClr val="tx1"/>
                </a:solidFill>
                <a:latin typeface="Arial" charset="0"/>
                <a:ea typeface="ＭＳ Ｐゴシック" pitchFamily="-107" charset="-128"/>
                <a:cs typeface="ＭＳ Ｐゴシック" pitchFamily="-107" charset="-128"/>
              </a:rPr>
              <a:t>of the plaintext (e.g., </a:t>
            </a:r>
            <a:r>
              <a:rPr lang="en-US" sz="1200" kern="1200" baseline="0" dirty="0" err="1">
                <a:solidFill>
                  <a:schemeClr val="tx1"/>
                </a:solidFill>
                <a:latin typeface="Arial" charset="0"/>
                <a:ea typeface="ＭＳ Ｐゴシック" pitchFamily="-107" charset="-128"/>
                <a:cs typeface="ＭＳ Ｐゴシック" pitchFamily="-107" charset="-128"/>
              </a:rPr>
              <a:t>noncompressed</a:t>
            </a:r>
            <a:r>
              <a:rPr lang="en-US" sz="1200" kern="1200" baseline="0" dirty="0">
                <a:solidFill>
                  <a:schemeClr val="tx1"/>
                </a:solidFill>
                <a:latin typeface="Arial" charset="0"/>
                <a:ea typeface="ＭＳ Ｐゴシック" pitchFamily="-107" charset="-128"/>
                <a:cs typeface="ＭＳ Ｐゴシック" pitchFamily="-107" charset="-128"/>
              </a:rPr>
              <a:t> English text), then the analyst can exploit the</a:t>
            </a:r>
          </a:p>
          <a:p>
            <a:r>
              <a:rPr lang="en-US" sz="1200" kern="1200" baseline="0" dirty="0">
                <a:solidFill>
                  <a:schemeClr val="tx1"/>
                </a:solidFill>
                <a:latin typeface="Arial" charset="0"/>
                <a:ea typeface="ＭＳ Ｐゴシック" pitchFamily="-107" charset="-128"/>
                <a:cs typeface="ＭＳ Ｐゴシック" pitchFamily="-107" charset="-128"/>
              </a:rPr>
              <a:t>regularities of the language. To see how such a cryptanalysis might proceed, we give</a:t>
            </a:r>
          </a:p>
          <a:p>
            <a:r>
              <a:rPr lang="en-US" sz="1200" kern="1200" baseline="0" dirty="0">
                <a:solidFill>
                  <a:schemeClr val="tx1"/>
                </a:solidFill>
                <a:latin typeface="Arial" charset="0"/>
                <a:ea typeface="ＭＳ Ｐゴシック" pitchFamily="-107" charset="-128"/>
                <a:cs typeface="ＭＳ Ｐゴシック" pitchFamily="-107" charset="-128"/>
              </a:rPr>
              <a:t>a partial example here that is adapted from one in [SINK09].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to be</a:t>
            </a:r>
          </a:p>
          <a:p>
            <a:r>
              <a:rPr lang="en-US" sz="1200" kern="1200" baseline="0" dirty="0">
                <a:solidFill>
                  <a:schemeClr val="tx1"/>
                </a:solidFill>
                <a:latin typeface="Arial" charset="0"/>
                <a:ea typeface="ＭＳ Ｐゴシック" pitchFamily="-107" charset="-128"/>
                <a:cs typeface="ＭＳ Ｐゴシック" pitchFamily="-107" charset="-128"/>
              </a:rPr>
              <a:t>solved 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UZQSOVUOHXMOPVGPOZPEVSGZWSZOPFPESXUDBMETSXAIZ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VUEPHZHMDZSHZOWSFPAPPDTSVPQUZWYMXUZUHSX</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EPYEPOPDZSZUFPOMBZWPFUPZHMDJUDTMOHMQ</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a first step, the relative frequency of the letters can be determined and</a:t>
            </a:r>
          </a:p>
          <a:p>
            <a:r>
              <a:rPr lang="en-US" sz="1200" kern="1200" baseline="0" dirty="0">
                <a:solidFill>
                  <a:schemeClr val="tx1"/>
                </a:solidFill>
                <a:latin typeface="Arial" charset="0"/>
                <a:ea typeface="ＭＳ Ｐゴシック" pitchFamily="-107" charset="-128"/>
                <a:cs typeface="ＭＳ Ｐゴシック" pitchFamily="-107" charset="-128"/>
              </a:rPr>
              <a:t>compared to a standard frequency distribution for English, such as is shown in</a:t>
            </a:r>
          </a:p>
          <a:p>
            <a:r>
              <a:rPr lang="en-US" sz="1200" kern="1200" baseline="0" dirty="0">
                <a:solidFill>
                  <a:schemeClr val="tx1"/>
                </a:solidFill>
                <a:latin typeface="Arial" charset="0"/>
                <a:ea typeface="ＭＳ Ｐゴシック" pitchFamily="-107" charset="-128"/>
                <a:cs typeface="ＭＳ Ｐゴシック" pitchFamily="-107" charset="-128"/>
              </a:rPr>
              <a:t>Figure 3.5 (based on [LEWA00]). If the message were long enough, this technique</a:t>
            </a:r>
          </a:p>
          <a:p>
            <a:r>
              <a:rPr lang="en-US" sz="1200" kern="1200" baseline="0" dirty="0">
                <a:solidFill>
                  <a:schemeClr val="tx1"/>
                </a:solidFill>
                <a:latin typeface="Arial" charset="0"/>
                <a:ea typeface="ＭＳ Ｐゴシック" pitchFamily="-107" charset="-128"/>
                <a:cs typeface="ＭＳ Ｐゴシック" pitchFamily="-107" charset="-128"/>
              </a:rPr>
              <a:t>alone might be sufficient, but because this is a relatively short message, we cannot</a:t>
            </a:r>
          </a:p>
          <a:p>
            <a:r>
              <a:rPr lang="en-US" sz="1200" kern="1200" baseline="0" dirty="0">
                <a:solidFill>
                  <a:schemeClr val="tx1"/>
                </a:solidFill>
                <a:latin typeface="Arial" charset="0"/>
                <a:ea typeface="ＭＳ Ｐゴシック" pitchFamily="-107" charset="-128"/>
                <a:cs typeface="ＭＳ Ｐゴシック" pitchFamily="-107" charset="-128"/>
              </a:rPr>
              <a:t>expect an exact match. In any case, the relative frequencies of the letters in the</a:t>
            </a:r>
          </a:p>
          <a:p>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(in percentages) are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 13.33 	H 5.83 	F 3.33 	B 1.67 	C 0.00</a:t>
            </a:r>
          </a:p>
          <a:p>
            <a:r>
              <a:rPr lang="en-US" sz="1200" kern="1200" baseline="0" dirty="0">
                <a:solidFill>
                  <a:schemeClr val="tx1"/>
                </a:solidFill>
                <a:latin typeface="Arial" charset="0"/>
                <a:ea typeface="ＭＳ Ｐゴシック" pitchFamily="-107" charset="-128"/>
                <a:cs typeface="ＭＳ Ｐゴシック" pitchFamily="-107" charset="-128"/>
              </a:rPr>
              <a:t>Z 11.67 	D 5.00 	W 3.33 	G 1.67 	K 0.00</a:t>
            </a:r>
          </a:p>
          <a:p>
            <a:r>
              <a:rPr lang="en-US" sz="1200" kern="1200" baseline="0" dirty="0">
                <a:solidFill>
                  <a:schemeClr val="tx1"/>
                </a:solidFill>
                <a:latin typeface="Arial" charset="0"/>
                <a:ea typeface="ＭＳ Ｐゴシック" pitchFamily="-107" charset="-128"/>
                <a:cs typeface="ＭＳ Ｐゴシック" pitchFamily="-107" charset="-128"/>
              </a:rPr>
              <a:t>S 8.33 	E 5.00 	Q 2.50 	Y 1.67 	L 0.00</a:t>
            </a:r>
          </a:p>
          <a:p>
            <a:r>
              <a:rPr lang="en-US" sz="1200" kern="1200" baseline="0" dirty="0">
                <a:solidFill>
                  <a:schemeClr val="tx1"/>
                </a:solidFill>
                <a:latin typeface="Arial" charset="0"/>
                <a:ea typeface="ＭＳ Ｐゴシック" pitchFamily="-107" charset="-128"/>
                <a:cs typeface="ＭＳ Ｐゴシック" pitchFamily="-107" charset="-128"/>
              </a:rPr>
              <a:t>U 8.33 	V 4.17 	T 2.50 	I 0.83 	N 0.00</a:t>
            </a:r>
          </a:p>
          <a:p>
            <a:r>
              <a:rPr lang="en-US" sz="1200" kern="1200" baseline="0" dirty="0">
                <a:solidFill>
                  <a:schemeClr val="tx1"/>
                </a:solidFill>
                <a:latin typeface="Arial" charset="0"/>
                <a:ea typeface="ＭＳ Ｐゴシック" pitchFamily="-107" charset="-128"/>
                <a:cs typeface="ＭＳ Ｐゴシック" pitchFamily="-107" charset="-128"/>
              </a:rPr>
              <a:t>O 7.50 	X 4.17 	A 1.67 	J 0.83 	R 0.00</a:t>
            </a:r>
          </a:p>
          <a:p>
            <a:r>
              <a:rPr lang="en-US" sz="1200" kern="1200" baseline="0" dirty="0">
                <a:solidFill>
                  <a:schemeClr val="tx1"/>
                </a:solidFill>
                <a:latin typeface="Arial" charset="0"/>
                <a:ea typeface="ＭＳ Ｐゴシック" pitchFamily="-107" charset="-128"/>
                <a:cs typeface="ＭＳ Ｐゴシック" pitchFamily="-107" charset="-128"/>
              </a:rPr>
              <a:t>M 6.67</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Comparing this breakdown with Figure 3.5, it seems likely that cipher letters P</a:t>
            </a:r>
          </a:p>
          <a:p>
            <a:r>
              <a:rPr lang="en-US" sz="1200" kern="1200" baseline="0" dirty="0">
                <a:solidFill>
                  <a:schemeClr val="tx1"/>
                </a:solidFill>
                <a:latin typeface="Arial" charset="0"/>
                <a:ea typeface="ＭＳ Ｐゴシック" pitchFamily="-107" charset="-128"/>
                <a:cs typeface="ＭＳ Ｐゴシック" pitchFamily="-107" charset="-128"/>
              </a:rPr>
              <a:t>and Z are the equivalents of plain letters e and t, but it is not certain which is which.</a:t>
            </a:r>
          </a:p>
          <a:p>
            <a:r>
              <a:rPr lang="en-US" sz="1200" kern="1200" baseline="0" dirty="0">
                <a:solidFill>
                  <a:schemeClr val="tx1"/>
                </a:solidFill>
                <a:latin typeface="Arial" charset="0"/>
                <a:ea typeface="ＭＳ Ｐゴシック" pitchFamily="-107" charset="-128"/>
                <a:cs typeface="ＭＳ Ｐゴシック" pitchFamily="-107" charset="-128"/>
              </a:rPr>
              <a:t>The letters S, U, O, M, and H are all of relatively high frequency and probably correspond</a:t>
            </a:r>
          </a:p>
          <a:p>
            <a:r>
              <a:rPr lang="en-US" sz="1200" kern="1200" baseline="0" dirty="0">
                <a:solidFill>
                  <a:schemeClr val="tx1"/>
                </a:solidFill>
                <a:latin typeface="Arial" charset="0"/>
                <a:ea typeface="ＭＳ Ｐゴシック" pitchFamily="-107" charset="-128"/>
                <a:cs typeface="ＭＳ Ｐゴシック" pitchFamily="-107" charset="-128"/>
              </a:rPr>
              <a:t>to plain letters from the set {a, h, </a:t>
            </a:r>
            <a:r>
              <a:rPr lang="en-US" sz="1200" kern="1200" baseline="0" dirty="0" err="1">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n, o, r, s}. The letters with the lowest</a:t>
            </a:r>
          </a:p>
          <a:p>
            <a:r>
              <a:rPr lang="en-US" sz="1200" kern="1200" baseline="0" dirty="0">
                <a:solidFill>
                  <a:schemeClr val="tx1"/>
                </a:solidFill>
                <a:latin typeface="Arial" charset="0"/>
                <a:ea typeface="ＭＳ Ｐゴシック" pitchFamily="-107" charset="-128"/>
                <a:cs typeface="ＭＳ Ｐゴシック" pitchFamily="-107" charset="-128"/>
              </a:rPr>
              <a:t>frequencies (namely, A, B, G, Y, I, J) are likely included in the set {b, j, k, q, v, x, 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There are a number of ways to proceed at this point. We could make some tentative</a:t>
            </a:r>
          </a:p>
          <a:p>
            <a:r>
              <a:rPr lang="en-US" sz="1200" kern="1200" baseline="0" dirty="0">
                <a:solidFill>
                  <a:schemeClr val="tx1"/>
                </a:solidFill>
                <a:latin typeface="Arial" charset="0"/>
                <a:ea typeface="ＭＳ Ｐゴシック" pitchFamily="-107" charset="-128"/>
                <a:cs typeface="ＭＳ Ｐゴシック" pitchFamily="-107" charset="-128"/>
              </a:rPr>
              <a:t>assignments and start to fill in the plaintext to see if it looks like a reasonable</a:t>
            </a:r>
          </a:p>
          <a:p>
            <a:r>
              <a:rPr lang="en-US" sz="1200" kern="1200" baseline="0" dirty="0">
                <a:solidFill>
                  <a:schemeClr val="tx1"/>
                </a:solidFill>
                <a:latin typeface="Arial" charset="0"/>
                <a:ea typeface="ＭＳ Ｐゴシック" pitchFamily="-107" charset="-128"/>
                <a:cs typeface="ＭＳ Ｐゴシック" pitchFamily="-107" charset="-128"/>
              </a:rPr>
              <a:t>“skeleton” of a message. A more systematic approach is to look for other regularities.</a:t>
            </a:r>
          </a:p>
          <a:p>
            <a:r>
              <a:rPr lang="en-US" sz="1200" kern="1200" baseline="0" dirty="0">
                <a:solidFill>
                  <a:schemeClr val="tx1"/>
                </a:solidFill>
                <a:latin typeface="Arial" charset="0"/>
                <a:ea typeface="ＭＳ Ｐゴシック" pitchFamily="-107" charset="-128"/>
                <a:cs typeface="ＭＳ Ｐゴシック" pitchFamily="-107" charset="-128"/>
              </a:rPr>
              <a:t>For example, certain words may be known to be in the text. Or we could look for</a:t>
            </a:r>
          </a:p>
          <a:p>
            <a:r>
              <a:rPr lang="en-US" sz="1200" kern="1200" baseline="0" dirty="0">
                <a:solidFill>
                  <a:schemeClr val="tx1"/>
                </a:solidFill>
                <a:latin typeface="Arial" charset="0"/>
                <a:ea typeface="ＭＳ Ｐゴシック" pitchFamily="-107" charset="-128"/>
                <a:cs typeface="ＭＳ Ｐゴシック" pitchFamily="-107" charset="-128"/>
              </a:rPr>
              <a:t>repeating sequences of cipher letters and try to deduce their plaintext equivalents.</a:t>
            </a:r>
            <a:endParaRPr lang="en-US"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65FE04B7-9233-4C7E-A963-B144A877F1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30022F5-8BB3-4AA6-B3A9-EA339E740B2D}" type="slidenum">
              <a:rPr lang="en-AU" altLang="en-US" sz="1200"/>
              <a:pPr eaLnBrk="1" hangingPunct="1"/>
              <a:t>69</a:t>
            </a:fld>
            <a:endParaRPr lang="en-AU" altLang="en-US" sz="1200"/>
          </a:p>
        </p:txBody>
      </p:sp>
      <p:sp>
        <p:nvSpPr>
          <p:cNvPr id="34819" name="Rectangle 2">
            <a:extLst>
              <a:ext uri="{FF2B5EF4-FFF2-40B4-BE49-F238E27FC236}">
                <a16:creationId xmlns:a16="http://schemas.microsoft.com/office/drawing/2014/main" id="{5EDED335-8B25-4D2D-A246-AD4F359F59D2}"/>
              </a:ext>
            </a:extLst>
          </p:cNvPr>
          <p:cNvSpPr>
            <a:spLocks noGrp="1" noRot="1" noChangeAspect="1" noChangeArrowheads="1" noTextEdit="1"/>
          </p:cNvSpPr>
          <p:nvPr>
            <p:ph type="sldImg"/>
          </p:nvPr>
        </p:nvSpPr>
        <p:spPr>
          <a:xfrm>
            <a:off x="2270125" y="533400"/>
            <a:ext cx="4603750" cy="2590800"/>
          </a:xfrm>
          <a:ln/>
        </p:spPr>
      </p:sp>
      <p:sp>
        <p:nvSpPr>
          <p:cNvPr id="34820" name="Rectangle 3">
            <a:extLst>
              <a:ext uri="{FF2B5EF4-FFF2-40B4-BE49-F238E27FC236}">
                <a16:creationId xmlns:a16="http://schemas.microsoft.com/office/drawing/2014/main" id="{ED67EE19-194B-4DC0-83F4-A1954B58CE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D834A2A-28EE-449A-99F8-4C6FDEED98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BDD5AF-F697-4B01-9505-E79F6BB9F9FB}" type="slidenum">
              <a:rPr lang="en-AU" altLang="en-US" sz="1200"/>
              <a:pPr eaLnBrk="1" hangingPunct="1"/>
              <a:t>71</a:t>
            </a:fld>
            <a:endParaRPr lang="en-AU" altLang="en-US" sz="1200"/>
          </a:p>
        </p:txBody>
      </p:sp>
      <p:sp>
        <p:nvSpPr>
          <p:cNvPr id="37891" name="Rectangle 2">
            <a:extLst>
              <a:ext uri="{FF2B5EF4-FFF2-40B4-BE49-F238E27FC236}">
                <a16:creationId xmlns:a16="http://schemas.microsoft.com/office/drawing/2014/main" id="{8262CC34-5BA2-4DDC-8562-9DB893369E89}"/>
              </a:ext>
            </a:extLst>
          </p:cNvPr>
          <p:cNvSpPr>
            <a:spLocks noGrp="1" noRot="1" noChangeAspect="1" noChangeArrowheads="1" noTextEdit="1"/>
          </p:cNvSpPr>
          <p:nvPr>
            <p:ph type="sldImg"/>
          </p:nvPr>
        </p:nvSpPr>
        <p:spPr>
          <a:xfrm>
            <a:off x="2270125" y="533400"/>
            <a:ext cx="4603750" cy="2590800"/>
          </a:xfrm>
          <a:ln/>
        </p:spPr>
      </p:sp>
      <p:sp>
        <p:nvSpPr>
          <p:cNvPr id="37892" name="Rectangle 3">
            <a:extLst>
              <a:ext uri="{FF2B5EF4-FFF2-40B4-BE49-F238E27FC236}">
                <a16:creationId xmlns:a16="http://schemas.microsoft.com/office/drawing/2014/main" id="{740BBCC7-2422-4F8C-A6BE-34E813D9A8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3-13.</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D834A2A-28EE-449A-99F8-4C6FDEED98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BDD5AF-F697-4B01-9505-E79F6BB9F9FB}" type="slidenum">
              <a:rPr lang="en-AU" altLang="en-US" sz="1200"/>
              <a:pPr eaLnBrk="1" hangingPunct="1"/>
              <a:t>72</a:t>
            </a:fld>
            <a:endParaRPr lang="en-AU" altLang="en-US" sz="1200"/>
          </a:p>
        </p:txBody>
      </p:sp>
      <p:sp>
        <p:nvSpPr>
          <p:cNvPr id="37891" name="Rectangle 2">
            <a:extLst>
              <a:ext uri="{FF2B5EF4-FFF2-40B4-BE49-F238E27FC236}">
                <a16:creationId xmlns:a16="http://schemas.microsoft.com/office/drawing/2014/main" id="{8262CC34-5BA2-4DDC-8562-9DB893369E89}"/>
              </a:ext>
            </a:extLst>
          </p:cNvPr>
          <p:cNvSpPr>
            <a:spLocks noGrp="1" noRot="1" noChangeAspect="1" noChangeArrowheads="1" noTextEdit="1"/>
          </p:cNvSpPr>
          <p:nvPr>
            <p:ph type="sldImg"/>
          </p:nvPr>
        </p:nvSpPr>
        <p:spPr>
          <a:xfrm>
            <a:off x="2270125" y="533400"/>
            <a:ext cx="4603750" cy="2590800"/>
          </a:xfrm>
          <a:ln/>
        </p:spPr>
      </p:sp>
      <p:sp>
        <p:nvSpPr>
          <p:cNvPr id="37892" name="Rectangle 3">
            <a:extLst>
              <a:ext uri="{FF2B5EF4-FFF2-40B4-BE49-F238E27FC236}">
                <a16:creationId xmlns:a16="http://schemas.microsoft.com/office/drawing/2014/main" id="{740BBCC7-2422-4F8C-A6BE-34E813D9A8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3-13.</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287951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a:extLst>
              <a:ext uri="{FF2B5EF4-FFF2-40B4-BE49-F238E27FC236}">
                <a16:creationId xmlns:a16="http://schemas.microsoft.com/office/drawing/2014/main" id="{10A6D9E5-550E-4143-8AA6-AE69561910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EA40ED2-C149-4029-8237-DC313D7E87FC}" type="slidenum">
              <a:rPr lang="en-AU" altLang="en-US" sz="1200"/>
              <a:pPr eaLnBrk="1" hangingPunct="1"/>
              <a:t>74</a:t>
            </a:fld>
            <a:endParaRPr lang="en-AU" altLang="en-US" sz="1200"/>
          </a:p>
        </p:txBody>
      </p:sp>
      <p:sp>
        <p:nvSpPr>
          <p:cNvPr id="40963" name="Rectangle 2">
            <a:extLst>
              <a:ext uri="{FF2B5EF4-FFF2-40B4-BE49-F238E27FC236}">
                <a16:creationId xmlns:a16="http://schemas.microsoft.com/office/drawing/2014/main" id="{56558498-0BE8-4677-A256-66B9D7644DCE}"/>
              </a:ext>
            </a:extLst>
          </p:cNvPr>
          <p:cNvSpPr>
            <a:spLocks noGrp="1" noRot="1" noChangeAspect="1" noChangeArrowheads="1" noTextEdit="1"/>
          </p:cNvSpPr>
          <p:nvPr>
            <p:ph type="sldImg"/>
          </p:nvPr>
        </p:nvSpPr>
        <p:spPr>
          <a:xfrm>
            <a:off x="2270125" y="533400"/>
            <a:ext cx="4603750" cy="2590800"/>
          </a:xfrm>
          <a:ln/>
        </p:spPr>
      </p:sp>
      <p:sp>
        <p:nvSpPr>
          <p:cNvPr id="40964" name="Rectangle 3">
            <a:extLst>
              <a:ext uri="{FF2B5EF4-FFF2-40B4-BE49-F238E27FC236}">
                <a16:creationId xmlns:a16="http://schemas.microsoft.com/office/drawing/2014/main" id="{9ACF25CB-A2A0-4A64-9CA9-DAF7C028F6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0817C8F-0266-4E3C-A4AD-857FAB22F2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833079F-9F19-4B05-90EB-D707766FA47D}" type="slidenum">
              <a:rPr lang="en-AU" altLang="en-US" sz="1200"/>
              <a:pPr eaLnBrk="1" hangingPunct="1"/>
              <a:t>75</a:t>
            </a:fld>
            <a:endParaRPr lang="en-AU" altLang="en-US" sz="1200"/>
          </a:p>
        </p:txBody>
      </p:sp>
      <p:sp>
        <p:nvSpPr>
          <p:cNvPr id="43011" name="Rectangle 2">
            <a:extLst>
              <a:ext uri="{FF2B5EF4-FFF2-40B4-BE49-F238E27FC236}">
                <a16:creationId xmlns:a16="http://schemas.microsoft.com/office/drawing/2014/main" id="{925CB696-5FB5-420D-B56A-B75D61EBA4B3}"/>
              </a:ext>
            </a:extLst>
          </p:cNvPr>
          <p:cNvSpPr>
            <a:spLocks noGrp="1" noRot="1" noChangeAspect="1" noChangeArrowheads="1" noTextEdit="1"/>
          </p:cNvSpPr>
          <p:nvPr>
            <p:ph type="sldImg"/>
          </p:nvPr>
        </p:nvSpPr>
        <p:spPr>
          <a:xfrm>
            <a:off x="2270125" y="533400"/>
            <a:ext cx="4603750" cy="2590800"/>
          </a:xfrm>
          <a:ln/>
        </p:spPr>
      </p:sp>
      <p:sp>
        <p:nvSpPr>
          <p:cNvPr id="43012" name="Rectangle 3">
            <a:extLst>
              <a:ext uri="{FF2B5EF4-FFF2-40B4-BE49-F238E27FC236}">
                <a16:creationId xmlns:a16="http://schemas.microsoft.com/office/drawing/2014/main" id="{E826C3B1-9AD1-46B5-960C-BB07855A7B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The alternative to CFB is OFB. Here the generation of the "random" bits is independent of the message being encrypted. The advantage is that firstly, they can be computed in advance, good for bursty traffic, and secondly, any bit error only affects a single bit. Thus this is good for noisy links (eg satellite TV transmissions etc).</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1F3413C-7D0A-4159-9EC6-285EA1C5DF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3FDC37-BA27-45C6-B0CC-8FC605F3AF51}" type="slidenum">
              <a:rPr lang="en-AU" altLang="en-US" sz="1200"/>
              <a:pPr eaLnBrk="1" hangingPunct="1"/>
              <a:t>78</a:t>
            </a:fld>
            <a:endParaRPr lang="en-AU" altLang="en-US" sz="1200"/>
          </a:p>
        </p:txBody>
      </p:sp>
      <p:sp>
        <p:nvSpPr>
          <p:cNvPr id="47107" name="Rectangle 2">
            <a:extLst>
              <a:ext uri="{FF2B5EF4-FFF2-40B4-BE49-F238E27FC236}">
                <a16:creationId xmlns:a16="http://schemas.microsoft.com/office/drawing/2014/main" id="{9B3B96D4-1B87-4D8C-A71E-18ADB9D57E00}"/>
              </a:ext>
            </a:extLst>
          </p:cNvPr>
          <p:cNvSpPr>
            <a:spLocks noGrp="1" noRot="1" noChangeAspect="1" noChangeArrowheads="1" noTextEdit="1"/>
          </p:cNvSpPr>
          <p:nvPr>
            <p:ph type="sldImg"/>
          </p:nvPr>
        </p:nvSpPr>
        <p:spPr>
          <a:xfrm>
            <a:off x="2270125" y="533400"/>
            <a:ext cx="4603750" cy="2590800"/>
          </a:xfrm>
          <a:ln/>
        </p:spPr>
      </p:sp>
      <p:sp>
        <p:nvSpPr>
          <p:cNvPr id="47108" name="Rectangle 3">
            <a:extLst>
              <a:ext uri="{FF2B5EF4-FFF2-40B4-BE49-F238E27FC236}">
                <a16:creationId xmlns:a16="http://schemas.microsoft.com/office/drawing/2014/main" id="{3D0F9876-A5C3-41FD-98BF-1EE1ABA093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3-14.</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1F3413C-7D0A-4159-9EC6-285EA1C5DF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3FDC37-BA27-45C6-B0CC-8FC605F3AF51}" type="slidenum">
              <a:rPr lang="en-AU" altLang="en-US" sz="1200"/>
              <a:pPr eaLnBrk="1" hangingPunct="1"/>
              <a:t>79</a:t>
            </a:fld>
            <a:endParaRPr lang="en-AU" altLang="en-US" sz="1200"/>
          </a:p>
        </p:txBody>
      </p:sp>
      <p:sp>
        <p:nvSpPr>
          <p:cNvPr id="47107" name="Rectangle 2">
            <a:extLst>
              <a:ext uri="{FF2B5EF4-FFF2-40B4-BE49-F238E27FC236}">
                <a16:creationId xmlns:a16="http://schemas.microsoft.com/office/drawing/2014/main" id="{9B3B96D4-1B87-4D8C-A71E-18ADB9D57E00}"/>
              </a:ext>
            </a:extLst>
          </p:cNvPr>
          <p:cNvSpPr>
            <a:spLocks noGrp="1" noRot="1" noChangeAspect="1" noChangeArrowheads="1" noTextEdit="1"/>
          </p:cNvSpPr>
          <p:nvPr>
            <p:ph type="sldImg"/>
          </p:nvPr>
        </p:nvSpPr>
        <p:spPr>
          <a:xfrm>
            <a:off x="2270125" y="533400"/>
            <a:ext cx="4603750" cy="2590800"/>
          </a:xfrm>
          <a:ln/>
        </p:spPr>
      </p:sp>
      <p:sp>
        <p:nvSpPr>
          <p:cNvPr id="47108" name="Rectangle 3">
            <a:extLst>
              <a:ext uri="{FF2B5EF4-FFF2-40B4-BE49-F238E27FC236}">
                <a16:creationId xmlns:a16="http://schemas.microsoft.com/office/drawing/2014/main" id="{3D0F9876-A5C3-41FD-98BF-1EE1ABA093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3-14.</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520769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E943E1A7-7B2F-4EF1-9B5A-5834B6CCE5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D88D50F-3716-4E2A-B48B-D7F4A5C5EEBE}" type="slidenum">
              <a:rPr lang="en-AU" altLang="en-US" sz="1200"/>
              <a:pPr eaLnBrk="1" hangingPunct="1"/>
              <a:t>81</a:t>
            </a:fld>
            <a:endParaRPr lang="en-AU" altLang="en-US" sz="1200"/>
          </a:p>
        </p:txBody>
      </p:sp>
      <p:sp>
        <p:nvSpPr>
          <p:cNvPr id="50179" name="Rectangle 2">
            <a:extLst>
              <a:ext uri="{FF2B5EF4-FFF2-40B4-BE49-F238E27FC236}">
                <a16:creationId xmlns:a16="http://schemas.microsoft.com/office/drawing/2014/main" id="{6CBC1AC8-3100-4FB4-9551-9A6472907B6D}"/>
              </a:ext>
            </a:extLst>
          </p:cNvPr>
          <p:cNvSpPr>
            <a:spLocks noGrp="1" noRot="1" noChangeAspect="1" noChangeArrowheads="1" noTextEdit="1"/>
          </p:cNvSpPr>
          <p:nvPr>
            <p:ph type="sldImg"/>
          </p:nvPr>
        </p:nvSpPr>
        <p:spPr>
          <a:xfrm>
            <a:off x="2270125" y="533400"/>
            <a:ext cx="4603750" cy="2590800"/>
          </a:xfrm>
          <a:ln/>
        </p:spPr>
      </p:sp>
      <p:sp>
        <p:nvSpPr>
          <p:cNvPr id="50180" name="Rectangle 3">
            <a:extLst>
              <a:ext uri="{FF2B5EF4-FFF2-40B4-BE49-F238E27FC236}">
                <a16:creationId xmlns:a16="http://schemas.microsoft.com/office/drawing/2014/main" id="{DB48DF0B-209F-4A1E-8F2B-764AD05F6B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48005E8-C680-4971-BDC4-FC377CFAD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FB4A421-17B4-4D58-B690-8D91D775DBB8}" type="slidenum">
              <a:rPr lang="en-AU" altLang="en-US" sz="1200"/>
              <a:pPr eaLnBrk="1" hangingPunct="1"/>
              <a:t>84</a:t>
            </a:fld>
            <a:endParaRPr lang="en-AU" altLang="en-US" sz="1200"/>
          </a:p>
        </p:txBody>
      </p:sp>
      <p:sp>
        <p:nvSpPr>
          <p:cNvPr id="54275" name="Rectangle 2">
            <a:extLst>
              <a:ext uri="{FF2B5EF4-FFF2-40B4-BE49-F238E27FC236}">
                <a16:creationId xmlns:a16="http://schemas.microsoft.com/office/drawing/2014/main" id="{3C7D53C8-BBFD-4E24-B6EB-732371CA87A8}"/>
              </a:ext>
            </a:extLst>
          </p:cNvPr>
          <p:cNvSpPr>
            <a:spLocks noGrp="1" noRot="1" noChangeAspect="1" noChangeArrowheads="1" noTextEdit="1"/>
          </p:cNvSpPr>
          <p:nvPr>
            <p:ph type="sldImg"/>
          </p:nvPr>
        </p:nvSpPr>
        <p:spPr>
          <a:xfrm>
            <a:off x="2270125" y="533400"/>
            <a:ext cx="4603750" cy="2590800"/>
          </a:xfrm>
          <a:ln/>
        </p:spPr>
      </p:sp>
      <p:sp>
        <p:nvSpPr>
          <p:cNvPr id="54276" name="Rectangle 3">
            <a:extLst>
              <a:ext uri="{FF2B5EF4-FFF2-40B4-BE49-F238E27FC236}">
                <a16:creationId xmlns:a16="http://schemas.microsoft.com/office/drawing/2014/main" id="{DAB398A5-D499-42E0-8EF8-30E5DD6471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3-15.</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48005E8-C680-4971-BDC4-FC377CFAD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FB4A421-17B4-4D58-B690-8D91D775DBB8}" type="slidenum">
              <a:rPr lang="en-AU" altLang="en-US" sz="1200"/>
              <a:pPr eaLnBrk="1" hangingPunct="1"/>
              <a:t>85</a:t>
            </a:fld>
            <a:endParaRPr lang="en-AU" altLang="en-US" sz="1200"/>
          </a:p>
        </p:txBody>
      </p:sp>
      <p:sp>
        <p:nvSpPr>
          <p:cNvPr id="54275" name="Rectangle 2">
            <a:extLst>
              <a:ext uri="{FF2B5EF4-FFF2-40B4-BE49-F238E27FC236}">
                <a16:creationId xmlns:a16="http://schemas.microsoft.com/office/drawing/2014/main" id="{3C7D53C8-BBFD-4E24-B6EB-732371CA87A8}"/>
              </a:ext>
            </a:extLst>
          </p:cNvPr>
          <p:cNvSpPr>
            <a:spLocks noGrp="1" noRot="1" noChangeAspect="1" noChangeArrowheads="1" noTextEdit="1"/>
          </p:cNvSpPr>
          <p:nvPr>
            <p:ph type="sldImg"/>
          </p:nvPr>
        </p:nvSpPr>
        <p:spPr>
          <a:xfrm>
            <a:off x="2270125" y="533400"/>
            <a:ext cx="4603750" cy="2590800"/>
          </a:xfrm>
          <a:ln/>
        </p:spPr>
      </p:sp>
      <p:sp>
        <p:nvSpPr>
          <p:cNvPr id="54276" name="Rectangle 3">
            <a:extLst>
              <a:ext uri="{FF2B5EF4-FFF2-40B4-BE49-F238E27FC236}">
                <a16:creationId xmlns:a16="http://schemas.microsoft.com/office/drawing/2014/main" id="{DAB398A5-D499-42E0-8EF8-30E5DD6471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3-15.</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72943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80346066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a:extLst>
              <a:ext uri="{FF2B5EF4-FFF2-40B4-BE49-F238E27FC236}">
                <a16:creationId xmlns:a16="http://schemas.microsoft.com/office/drawing/2014/main" id="{CD70981A-51A0-42C9-949A-C4E9EC94BB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64D09E4-FCB8-4F30-9C0D-946C5BE3E99E}" type="slidenum">
              <a:rPr lang="en-AU" altLang="en-US" sz="1200"/>
              <a:pPr eaLnBrk="1" hangingPunct="1"/>
              <a:t>87</a:t>
            </a:fld>
            <a:endParaRPr lang="en-AU" altLang="en-US" sz="1200"/>
          </a:p>
        </p:txBody>
      </p:sp>
      <p:sp>
        <p:nvSpPr>
          <p:cNvPr id="57347" name="Rectangle 2">
            <a:extLst>
              <a:ext uri="{FF2B5EF4-FFF2-40B4-BE49-F238E27FC236}">
                <a16:creationId xmlns:a16="http://schemas.microsoft.com/office/drawing/2014/main" id="{10F23E06-5DD7-4CF7-831B-A145D35CF2C1}"/>
              </a:ext>
            </a:extLst>
          </p:cNvPr>
          <p:cNvSpPr>
            <a:spLocks noGrp="1" noRot="1" noChangeAspect="1" noChangeArrowheads="1" noTextEdit="1"/>
          </p:cNvSpPr>
          <p:nvPr>
            <p:ph type="sldImg"/>
          </p:nvPr>
        </p:nvSpPr>
        <p:spPr>
          <a:xfrm>
            <a:off x="2270125" y="533400"/>
            <a:ext cx="4603750" cy="2590800"/>
          </a:xfrm>
          <a:ln/>
        </p:spPr>
      </p:sp>
      <p:sp>
        <p:nvSpPr>
          <p:cNvPr id="57348" name="Rectangle 3">
            <a:extLst>
              <a:ext uri="{FF2B5EF4-FFF2-40B4-BE49-F238E27FC236}">
                <a16:creationId xmlns:a16="http://schemas.microsoft.com/office/drawing/2014/main" id="{55C895EC-7BCC-4BCD-A49F-5F05D4AF8D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320200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44098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3230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75520" y="281885"/>
            <a:ext cx="9313035" cy="792163"/>
          </a:xfrm>
        </p:spPr>
        <p:txBody>
          <a:bodyPr/>
          <a:lstStyle>
            <a:lvl1pPr>
              <a:defRPr sz="4000"/>
            </a:lvl1p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47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60351"/>
            <a:ext cx="25908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60351"/>
            <a:ext cx="75692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691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75520" y="260649"/>
            <a:ext cx="8928992" cy="792163"/>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341438"/>
            <a:ext cx="508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3900489"/>
            <a:ext cx="508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217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79510" y="253047"/>
            <a:ext cx="9002429" cy="799411"/>
          </a:xfrm>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10/24/2024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199223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2 Content 1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990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4724400"/>
            <a:ext cx="10972800" cy="1143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10/24/2024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609600" y="3048000"/>
            <a:ext cx="10972800" cy="1295400"/>
          </a:xfrm>
        </p:spPr>
        <p:txBody>
          <a:bodyPr/>
          <a:lstStyle/>
          <a:p>
            <a:endParaRPr lang="en-IN"/>
          </a:p>
        </p:txBody>
      </p:sp>
    </p:spTree>
    <p:extLst>
      <p:ext uri="{BB962C8B-B14F-4D97-AF65-F5344CB8AC3E}">
        <p14:creationId xmlns:p14="http://schemas.microsoft.com/office/powerpoint/2010/main" val="524619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3-Pictur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125292" y="6172201"/>
            <a:ext cx="1146048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10/24/2024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
        <p:nvSpPr>
          <p:cNvPr id="4" name="Picture Placeholder 3"/>
          <p:cNvSpPr>
            <a:spLocks noGrp="1"/>
          </p:cNvSpPr>
          <p:nvPr>
            <p:ph type="pic" sz="quarter" idx="13"/>
          </p:nvPr>
        </p:nvSpPr>
        <p:spPr>
          <a:xfrm>
            <a:off x="609600" y="1600200"/>
            <a:ext cx="10972800" cy="1066800"/>
          </a:xfrm>
        </p:spPr>
        <p:txBody>
          <a:bodyPr/>
          <a:lstStyle/>
          <a:p>
            <a:endParaRPr lang="en-IN"/>
          </a:p>
        </p:txBody>
      </p:sp>
      <p:sp>
        <p:nvSpPr>
          <p:cNvPr id="8" name="Picture Placeholder 7"/>
          <p:cNvSpPr>
            <a:spLocks noGrp="1"/>
          </p:cNvSpPr>
          <p:nvPr>
            <p:ph type="pic" sz="quarter" idx="14"/>
          </p:nvPr>
        </p:nvSpPr>
        <p:spPr>
          <a:xfrm>
            <a:off x="609600" y="2895600"/>
            <a:ext cx="10972800" cy="1524000"/>
          </a:xfrm>
        </p:spPr>
        <p:txBody>
          <a:bodyPr/>
          <a:lstStyle/>
          <a:p>
            <a:endParaRPr lang="en-IN"/>
          </a:p>
        </p:txBody>
      </p:sp>
      <p:sp>
        <p:nvSpPr>
          <p:cNvPr id="11" name="Picture Placeholder 10"/>
          <p:cNvSpPr>
            <a:spLocks noGrp="1"/>
          </p:cNvSpPr>
          <p:nvPr>
            <p:ph type="pic" sz="quarter" idx="15"/>
          </p:nvPr>
        </p:nvSpPr>
        <p:spPr>
          <a:xfrm>
            <a:off x="609600" y="4724400"/>
            <a:ext cx="10972800" cy="914400"/>
          </a:xfrm>
        </p:spPr>
        <p:txBody>
          <a:bodyPr/>
          <a:lstStyle/>
          <a:p>
            <a:endParaRPr lang="en-IN"/>
          </a:p>
        </p:txBody>
      </p:sp>
    </p:spTree>
    <p:extLst>
      <p:ext uri="{BB962C8B-B14F-4D97-AF65-F5344CB8AC3E}">
        <p14:creationId xmlns:p14="http://schemas.microsoft.com/office/powerpoint/2010/main" val="2165863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618868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661570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8755778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1878027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09" y="260574"/>
            <a:ext cx="9793088"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955984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40587233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5398740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7574302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normAutofit/>
          </a:bodyPr>
          <a:lstStyle/>
          <a:p>
            <a:pPr lvl="0"/>
            <a:endParaRPr lang="en-US" noProof="0"/>
          </a:p>
        </p:txBody>
      </p:sp>
      <p:sp>
        <p:nvSpPr>
          <p:cNvPr id="4" name="Date Placeholder 3">
            <a:extLst>
              <a:ext uri="{FF2B5EF4-FFF2-40B4-BE49-F238E27FC236}">
                <a16:creationId xmlns:a16="http://schemas.microsoft.com/office/drawing/2014/main" id="{B9DE97EC-328B-4D78-892A-1F114E54A5A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69D0C13-D0A7-4C98-8EAB-21F177830BD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31CDA74-F113-46AE-8177-68999F34D310}"/>
              </a:ext>
            </a:extLst>
          </p:cNvPr>
          <p:cNvSpPr>
            <a:spLocks noGrp="1"/>
          </p:cNvSpPr>
          <p:nvPr>
            <p:ph type="sldNum" sz="quarter" idx="12"/>
          </p:nvPr>
        </p:nvSpPr>
        <p:spPr/>
        <p:txBody>
          <a:bodyPr/>
          <a:lstStyle>
            <a:lvl1pPr>
              <a:defRPr/>
            </a:lvl1pPr>
          </a:lstStyle>
          <a:p>
            <a:fld id="{AD2D63F4-449D-4DCC-8BE3-465728E3FE4C}" type="slidenum">
              <a:rPr lang="en-US" altLang="en-US"/>
              <a:pPr/>
              <a:t>‹#›</a:t>
            </a:fld>
            <a:endParaRPr lang="en-US" altLang="en-US"/>
          </a:p>
        </p:txBody>
      </p:sp>
    </p:spTree>
    <p:extLst>
      <p:ext uri="{BB962C8B-B14F-4D97-AF65-F5344CB8AC3E}">
        <p14:creationId xmlns:p14="http://schemas.microsoft.com/office/powerpoint/2010/main" val="2554382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125292" y="6172201"/>
            <a:ext cx="1146048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10/24/2024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
        <p:nvSpPr>
          <p:cNvPr id="4" name="Picture Placeholder 3"/>
          <p:cNvSpPr>
            <a:spLocks noGrp="1"/>
          </p:cNvSpPr>
          <p:nvPr>
            <p:ph type="pic" sz="quarter" idx="13"/>
          </p:nvPr>
        </p:nvSpPr>
        <p:spPr>
          <a:xfrm>
            <a:off x="609600" y="1600200"/>
            <a:ext cx="10972800" cy="1143000"/>
          </a:xfrm>
        </p:spPr>
        <p:txBody>
          <a:bodyPr/>
          <a:lstStyle/>
          <a:p>
            <a:endParaRPr lang="en-IN"/>
          </a:p>
        </p:txBody>
      </p:sp>
      <p:sp>
        <p:nvSpPr>
          <p:cNvPr id="8" name="Picture Placeholder 7"/>
          <p:cNvSpPr>
            <a:spLocks noGrp="1"/>
          </p:cNvSpPr>
          <p:nvPr>
            <p:ph type="pic" sz="quarter" idx="14"/>
          </p:nvPr>
        </p:nvSpPr>
        <p:spPr>
          <a:xfrm>
            <a:off x="609600" y="3048000"/>
            <a:ext cx="10972800" cy="1219200"/>
          </a:xfrm>
        </p:spPr>
        <p:txBody>
          <a:bodyPr/>
          <a:lstStyle/>
          <a:p>
            <a:endParaRPr lang="en-IN"/>
          </a:p>
        </p:txBody>
      </p:sp>
      <p:sp>
        <p:nvSpPr>
          <p:cNvPr id="11" name="Picture Placeholder 10"/>
          <p:cNvSpPr>
            <a:spLocks noGrp="1"/>
          </p:cNvSpPr>
          <p:nvPr>
            <p:ph type="pic" sz="quarter" idx="15"/>
          </p:nvPr>
        </p:nvSpPr>
        <p:spPr>
          <a:xfrm>
            <a:off x="609600" y="4495800"/>
            <a:ext cx="10972800" cy="1143000"/>
          </a:xfrm>
        </p:spPr>
        <p:txBody>
          <a:bodyPr/>
          <a:lstStyle/>
          <a:p>
            <a:endParaRPr lang="en-IN"/>
          </a:p>
        </p:txBody>
      </p:sp>
    </p:spTree>
    <p:extLst>
      <p:ext uri="{BB962C8B-B14F-4D97-AF65-F5344CB8AC3E}">
        <p14:creationId xmlns:p14="http://schemas.microsoft.com/office/powerpoint/2010/main" val="69890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136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297"/>
            <a:ext cx="9121013" cy="792163"/>
          </a:xfrm>
        </p:spPr>
        <p:txBody>
          <a:bodyPr/>
          <a:lstStyle>
            <a:lvl1pPr>
              <a:defRPr sz="4000"/>
            </a:lvl1pPr>
          </a:lstStyle>
          <a:p>
            <a:r>
              <a:rPr lang="en-US" dirty="0"/>
              <a:t>Click to edit Master title style</a:t>
            </a:r>
            <a:endParaRPr lang="en-GB" dirty="0"/>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9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83499" y="140494"/>
            <a:ext cx="8832981" cy="1143000"/>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144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113"/>
            <a:ext cx="8928039" cy="792163"/>
          </a:xfrm>
        </p:spPr>
        <p:txBody>
          <a:bodyPr/>
          <a:lstStyle>
            <a:lvl1pPr>
              <a:defRPr sz="4000"/>
            </a:lvl1pPr>
          </a:lstStyle>
          <a:p>
            <a:r>
              <a:rPr lang="en-US" dirty="0"/>
              <a:t>Click to edit Master title style</a:t>
            </a:r>
            <a:endParaRPr lang="en-GB" dirty="0"/>
          </a:p>
        </p:txBody>
      </p:sp>
    </p:spTree>
    <p:extLst>
      <p:ext uri="{BB962C8B-B14F-4D97-AF65-F5344CB8AC3E}">
        <p14:creationId xmlns:p14="http://schemas.microsoft.com/office/powerpoint/2010/main" val="187911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30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559496" y="44624"/>
            <a:ext cx="9002429"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dirty="0"/>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914400" y="1341439"/>
            <a:ext cx="103632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dirty="0"/>
              <a:t>Click to edit Master text styles</a:t>
            </a:r>
          </a:p>
          <a:p>
            <a:pPr lvl="1"/>
            <a:r>
              <a:rPr lang="de-DE" altLang="en-US" dirty="0"/>
              <a:t>Second level</a:t>
            </a:r>
          </a:p>
          <a:p>
            <a:pPr lvl="2"/>
            <a:r>
              <a:rPr lang="de-DE" altLang="en-US" dirty="0"/>
              <a:t>Third level</a:t>
            </a:r>
          </a:p>
          <a:p>
            <a:pPr lvl="3"/>
            <a:r>
              <a:rPr lang="de-DE" altLang="en-US" dirty="0"/>
              <a:t>Fourth level</a:t>
            </a:r>
          </a:p>
          <a:p>
            <a:pPr lvl="4"/>
            <a:r>
              <a:rPr lang="de-DE" altLang="en-US" dirty="0"/>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431800" y="908720"/>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8976785" y="6508750"/>
            <a:ext cx="2688167"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dirty="0">
                <a:latin typeface="Arial" panose="020B0604020202020204" pitchFamily="34" charset="0"/>
              </a:rPr>
              <a:t>Week 1: </a:t>
            </a:r>
            <a:fld id="{F82382A3-3314-49A0-B193-00795800CFEF}" type="slidenum">
              <a:rPr lang="de-DE" altLang="en-US" sz="1600" smtClean="0">
                <a:latin typeface="Arial" panose="020B0604020202020204" pitchFamily="34" charset="0"/>
              </a:rPr>
              <a:pPr algn="r">
                <a:defRPr/>
              </a:pPr>
              <a:t>‹#›</a:t>
            </a:fld>
            <a:r>
              <a:rPr lang="en-GB" altLang="en-US" sz="1600" dirty="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431800" y="6509460"/>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406400" y="6503214"/>
            <a:ext cx="1625600" cy="338554"/>
          </a:xfrm>
          <a:prstGeom prst="rect">
            <a:avLst/>
          </a:prstGeom>
          <a:noFill/>
        </p:spPr>
        <p:txBody>
          <a:bodyPr wrap="square" rtlCol="0">
            <a:spAutoFit/>
          </a:bodyPr>
          <a:lstStyle/>
          <a:p>
            <a:r>
              <a:rPr lang="en-US" sz="1600" b="1" dirty="0"/>
              <a:t>10-2024</a:t>
            </a:r>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4577247" y="6506383"/>
            <a:ext cx="3744416" cy="338554"/>
          </a:xfrm>
          <a:prstGeom prst="rect">
            <a:avLst/>
          </a:prstGeom>
          <a:noFill/>
        </p:spPr>
        <p:txBody>
          <a:bodyPr wrap="square" rtlCol="0">
            <a:spAutoFit/>
          </a:bodyPr>
          <a:lstStyle/>
          <a:p>
            <a:r>
              <a:rPr lang="en-US" sz="1600" b="1" kern="1200" dirty="0">
                <a:solidFill>
                  <a:schemeClr val="tx1"/>
                </a:solidFill>
                <a:effectLst/>
                <a:latin typeface="+mn-lt"/>
                <a:ea typeface="+mn-ea"/>
                <a:cs typeface="+mn-cs"/>
              </a:rPr>
              <a:t>CMP5329-Cyber Security</a:t>
            </a:r>
            <a:endParaRPr lang="en-US" sz="1600" b="1" dirty="0">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26"/>
          <a:stretch>
            <a:fillRect/>
          </a:stretch>
        </p:blipFill>
        <p:spPr>
          <a:xfrm>
            <a:off x="47329" y="50726"/>
            <a:ext cx="1395854" cy="857993"/>
          </a:xfrm>
          <a:prstGeom prst="rect">
            <a:avLst/>
          </a:prstGeom>
        </p:spPr>
      </p:pic>
    </p:spTree>
    <p:extLst>
      <p:ext uri="{BB962C8B-B14F-4D97-AF65-F5344CB8AC3E}">
        <p14:creationId xmlns:p14="http://schemas.microsoft.com/office/powerpoint/2010/main" val="20115944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7"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Lst>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44.png"/><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46.png"/><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3.xml"/><Relationship Id="rId1" Type="http://schemas.openxmlformats.org/officeDocument/2006/relationships/slideLayout" Target="../slideLayouts/slideLayout16.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7.xml"/><Relationship Id="rId1" Type="http://schemas.openxmlformats.org/officeDocument/2006/relationships/slideLayout" Target="../slideLayouts/slideLayout16.xml"/><Relationship Id="rId6" Type="http://schemas.openxmlformats.org/officeDocument/2006/relationships/image" Target="../media/image42.wmf"/><Relationship Id="rId11" Type="http://schemas.openxmlformats.org/officeDocument/2006/relationships/image" Target="../media/image51.png"/><Relationship Id="rId5" Type="http://schemas.openxmlformats.org/officeDocument/2006/relationships/oleObject" Target="../embeddings/oleObject2.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NULL"/></Relationships>
</file>

<file path=ppt/slides/_rels/slide4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oleObject" Target="../embeddings/oleObject5.bin"/><Relationship Id="rId2" Type="http://schemas.openxmlformats.org/officeDocument/2006/relationships/notesSlide" Target="../notesSlides/notesSlide39.xml"/><Relationship Id="rId1" Type="http://schemas.openxmlformats.org/officeDocument/2006/relationships/slideLayout" Target="../slideLayouts/slideLayout16.xml"/><Relationship Id="rId6" Type="http://schemas.openxmlformats.org/officeDocument/2006/relationships/image" Target="../media/image59.wmf"/><Relationship Id="rId5" Type="http://schemas.openxmlformats.org/officeDocument/2006/relationships/oleObject" Target="../embeddings/oleObject6.bin"/><Relationship Id="rId10" Type="http://schemas.openxmlformats.org/officeDocument/2006/relationships/hyperlink" Target="https://en.wikipedia.org/wiki/Finite_field_arithmetic" TargetMode="External"/><Relationship Id="rId4" Type="http://schemas.openxmlformats.org/officeDocument/2006/relationships/image" Target="../media/image58.wmf"/><Relationship Id="rId9" Type="http://schemas.openxmlformats.org/officeDocument/2006/relationships/image" Target="NUL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hyperlink" Target="https://csrc.nist.gov/projects/block-cipher-techniques/bcm/current-modes" TargetMode="Externa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2.wmf"/><Relationship Id="rId7" Type="http://schemas.openxmlformats.org/officeDocument/2006/relationships/image" Target="NUL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63.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66.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alicegg.tech/2019/06/23/aes-cbc.html" TargetMode="External"/><Relationship Id="rId2" Type="http://schemas.openxmlformats.org/officeDocument/2006/relationships/image" Target="../media/image67.jpeg"/><Relationship Id="rId1" Type="http://schemas.openxmlformats.org/officeDocument/2006/relationships/slideLayout" Target="../slideLayouts/slideLayout2.xml"/><Relationship Id="rId4" Type="http://schemas.openxmlformats.org/officeDocument/2006/relationships/hyperlink" Target="https://cve.mitre.org/cgi-bin/cvename.cgi?name=2020-8911" TargetMode="External"/></Relationships>
</file>

<file path=ppt/slides/_rels/slide6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2783633" y="116632"/>
            <a:ext cx="6984775" cy="792162"/>
          </a:xfrm>
        </p:spPr>
        <p:txBody>
          <a:bodyPr/>
          <a:lstStyle/>
          <a:p>
            <a:pPr algn="ctr"/>
            <a:r>
              <a:rPr lang="en-US" dirty="0"/>
              <a:t>CMP5329 Cyber Security</a:t>
            </a:r>
            <a:endParaRPr lang="en-GB" altLang="en-US" dirty="0"/>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1703513" y="2276775"/>
            <a:ext cx="8496513" cy="1783655"/>
          </a:xfrm>
        </p:spPr>
        <p:txBody>
          <a:bodyPr/>
          <a:lstStyle/>
          <a:p>
            <a:pPr algn="ctr" eaLnBrk="1" hangingPunct="1">
              <a:buNone/>
            </a:pPr>
            <a:r>
              <a:rPr lang="en-GB" altLang="en-US" dirty="0"/>
              <a:t>PhD. Ngoc-Tu Nguyen</a:t>
            </a:r>
          </a:p>
          <a:p>
            <a:pPr algn="ctr" eaLnBrk="1" hangingPunct="1">
              <a:buNone/>
            </a:pPr>
            <a:r>
              <a:rPr lang="en-GB" altLang="en-US" sz="2200" dirty="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dirty="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2264374" y="933393"/>
            <a:ext cx="8944193"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GB" altLang="en-US" sz="3600" kern="0" dirty="0"/>
              <a:t>Week 1-P1: </a:t>
            </a:r>
            <a:r>
              <a:rPr lang="en-US" sz="3600" dirty="0"/>
              <a:t>Modern Symmetric Ciphers</a:t>
            </a:r>
            <a:endParaRPr lang="de-DE" altLang="en-US" sz="3600" kern="0" dirty="0"/>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3575721" y="2132856"/>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205354"/>
            <a:ext cx="8291264" cy="584765"/>
          </a:xfrm>
        </p:spPr>
        <p:txBody>
          <a:bodyPr wrap="square">
            <a:spAutoFit/>
          </a:bodyPr>
          <a:lstStyle/>
          <a:p>
            <a:r>
              <a:rPr lang="en-IN" altLang="en-US" sz="3200" dirty="0">
                <a:ea typeface="ヒラギノ角ゴ Pro W3" charset="-128"/>
              </a:rPr>
              <a:t>Cryptanalysis on monoalphabetic cipher</a:t>
            </a:r>
          </a:p>
        </p:txBody>
      </p:sp>
      <p:pic>
        <p:nvPicPr>
          <p:cNvPr id="3" name="Picture 2">
            <a:extLst>
              <a:ext uri="{FF2B5EF4-FFF2-40B4-BE49-F238E27FC236}">
                <a16:creationId xmlns:a16="http://schemas.microsoft.com/office/drawing/2014/main" id="{48821844-DBBF-B4A7-9240-2B4EE3B3B79F}"/>
              </a:ext>
            </a:extLst>
          </p:cNvPr>
          <p:cNvPicPr>
            <a:picLocks noChangeAspect="1"/>
          </p:cNvPicPr>
          <p:nvPr/>
        </p:nvPicPr>
        <p:blipFill>
          <a:blip r:embed="rId3"/>
          <a:stretch>
            <a:fillRect/>
          </a:stretch>
        </p:blipFill>
        <p:spPr>
          <a:xfrm>
            <a:off x="623391" y="980728"/>
            <a:ext cx="10870821" cy="5400600"/>
          </a:xfrm>
          <a:prstGeom prst="rect">
            <a:avLst/>
          </a:prstGeom>
        </p:spPr>
      </p:pic>
    </p:spTree>
    <p:extLst>
      <p:ext uri="{BB962C8B-B14F-4D97-AF65-F5344CB8AC3E}">
        <p14:creationId xmlns:p14="http://schemas.microsoft.com/office/powerpoint/2010/main" val="160678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205354"/>
            <a:ext cx="8291264" cy="584765"/>
          </a:xfrm>
        </p:spPr>
        <p:txBody>
          <a:bodyPr wrap="square">
            <a:spAutoFit/>
          </a:bodyPr>
          <a:lstStyle/>
          <a:p>
            <a:r>
              <a:rPr lang="en-IN" altLang="en-US" sz="3200" dirty="0">
                <a:ea typeface="ヒラギノ角ゴ Pro W3" charset="-128"/>
              </a:rPr>
              <a:t>Cryptanalysis on monoalphabetic cipher</a:t>
            </a:r>
          </a:p>
        </p:txBody>
      </p:sp>
      <p:pic>
        <p:nvPicPr>
          <p:cNvPr id="3" name="Picture 2">
            <a:extLst>
              <a:ext uri="{FF2B5EF4-FFF2-40B4-BE49-F238E27FC236}">
                <a16:creationId xmlns:a16="http://schemas.microsoft.com/office/drawing/2014/main" id="{48821844-DBBF-B4A7-9240-2B4EE3B3B79F}"/>
              </a:ext>
            </a:extLst>
          </p:cNvPr>
          <p:cNvPicPr>
            <a:picLocks noChangeAspect="1"/>
          </p:cNvPicPr>
          <p:nvPr/>
        </p:nvPicPr>
        <p:blipFill>
          <a:blip r:embed="rId3"/>
          <a:stretch>
            <a:fillRect/>
          </a:stretch>
        </p:blipFill>
        <p:spPr>
          <a:xfrm>
            <a:off x="6672064" y="980727"/>
            <a:ext cx="5112568" cy="5477655"/>
          </a:xfrm>
          <a:prstGeom prst="rect">
            <a:avLst/>
          </a:prstGeom>
        </p:spPr>
      </p:pic>
      <p:pic>
        <p:nvPicPr>
          <p:cNvPr id="4" name="Picture 3">
            <a:extLst>
              <a:ext uri="{FF2B5EF4-FFF2-40B4-BE49-F238E27FC236}">
                <a16:creationId xmlns:a16="http://schemas.microsoft.com/office/drawing/2014/main" id="{361513FD-897C-66A7-ED76-F523D1169DFD}"/>
              </a:ext>
            </a:extLst>
          </p:cNvPr>
          <p:cNvPicPr>
            <a:picLocks noChangeAspect="1"/>
          </p:cNvPicPr>
          <p:nvPr/>
        </p:nvPicPr>
        <p:blipFill>
          <a:blip r:embed="rId4"/>
          <a:stretch>
            <a:fillRect/>
          </a:stretch>
        </p:blipFill>
        <p:spPr>
          <a:xfrm>
            <a:off x="587388" y="1052736"/>
            <a:ext cx="5796644" cy="5405647"/>
          </a:xfrm>
          <a:prstGeom prst="rect">
            <a:avLst/>
          </a:prstGeom>
        </p:spPr>
      </p:pic>
    </p:spTree>
    <p:extLst>
      <p:ext uri="{BB962C8B-B14F-4D97-AF65-F5344CB8AC3E}">
        <p14:creationId xmlns:p14="http://schemas.microsoft.com/office/powerpoint/2010/main" val="796517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he approximate data for each curve are summarized below.&#10;• A horizontal line at 0.32 represents random polyalphabetic&#10;• The curve for plaintext falls from (0, 1.0) through (8, 0.32) to (26, 0)&#10;• The curve for Playfair falls from (0, 0.7) through (12.5, 0.32) to (26, 0)&#10;• The curve for Vignere falls form (0, 0.57) through (10.5, 0.32) to (26, 0.12).&#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67408" y="1029320"/>
            <a:ext cx="10729192" cy="5391444"/>
          </a:xfrm>
          <a:prstGeom prst="rect">
            <a:avLst/>
          </a:prstGeom>
          <a:noFill/>
          <a:ln>
            <a:noFill/>
          </a:ln>
        </p:spPr>
      </p:pic>
      <p:sp>
        <p:nvSpPr>
          <p:cNvPr id="7" name="Title 1">
            <a:extLst>
              <a:ext uri="{FF2B5EF4-FFF2-40B4-BE49-F238E27FC236}">
                <a16:creationId xmlns:a16="http://schemas.microsoft.com/office/drawing/2014/main" id="{2387BA1D-DFD5-4A62-B77D-D043A5B5B7F0}"/>
              </a:ext>
            </a:extLst>
          </p:cNvPr>
          <p:cNvSpPr>
            <a:spLocks noGrp="1"/>
          </p:cNvSpPr>
          <p:nvPr>
            <p:ph type="title"/>
          </p:nvPr>
        </p:nvSpPr>
        <p:spPr>
          <a:xfrm>
            <a:off x="1487488" y="144853"/>
            <a:ext cx="7447391" cy="584765"/>
          </a:xfrm>
        </p:spPr>
        <p:txBody>
          <a:bodyPr wrap="square">
            <a:spAutoFit/>
          </a:bodyPr>
          <a:lstStyle/>
          <a:p>
            <a:r>
              <a:rPr lang="en-IN" altLang="en-US" sz="3200" dirty="0">
                <a:ea typeface="ヒラギノ角ゴ Pro W3" charset="-128"/>
              </a:rPr>
              <a:t>Classical symmetric cipher cryptanalysis</a:t>
            </a:r>
          </a:p>
        </p:txBody>
      </p:sp>
    </p:spTree>
    <p:extLst>
      <p:ext uri="{BB962C8B-B14F-4D97-AF65-F5344CB8AC3E}">
        <p14:creationId xmlns:p14="http://schemas.microsoft.com/office/powerpoint/2010/main" val="201415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559496" y="33365"/>
            <a:ext cx="9793088"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767408" y="945356"/>
            <a:ext cx="10153128" cy="4967287"/>
          </a:xfrm>
        </p:spPr>
        <p:txBody>
          <a:bodyPr/>
          <a:lstStyle/>
          <a:p>
            <a:pPr eaLnBrk="1" hangingPunct="1">
              <a:spcBef>
                <a:spcPct val="25000"/>
              </a:spcBef>
            </a:pPr>
            <a:r>
              <a:rPr lang="en-GB" altLang="en-US" dirty="0"/>
              <a:t>Stream Cipher</a:t>
            </a:r>
          </a:p>
          <a:p>
            <a:pPr eaLnBrk="1" hangingPunct="1">
              <a:spcBef>
                <a:spcPct val="25000"/>
              </a:spcBef>
            </a:pPr>
            <a:r>
              <a:rPr lang="en-GB" altLang="en-US" dirty="0">
                <a:solidFill>
                  <a:srgbClr val="FF0000"/>
                </a:solidFill>
              </a:rPr>
              <a:t>Block cipher</a:t>
            </a:r>
          </a:p>
          <a:p>
            <a:pPr lvl="1" eaLnBrk="1" hangingPunct="1">
              <a:spcBef>
                <a:spcPct val="25000"/>
              </a:spcBef>
            </a:pPr>
            <a:r>
              <a:rPr lang="en-GB" altLang="en-US" dirty="0">
                <a:solidFill>
                  <a:srgbClr val="FF0000"/>
                </a:solidFill>
              </a:rPr>
              <a:t>Data Encryption Standard (DES)</a:t>
            </a:r>
          </a:p>
          <a:p>
            <a:pPr lvl="1" eaLnBrk="1" hangingPunct="1">
              <a:spcBef>
                <a:spcPct val="25000"/>
              </a:spcBef>
            </a:pPr>
            <a:r>
              <a:rPr lang="en-GB" altLang="en-US" dirty="0"/>
              <a:t>Advanced Encryption Standard (AES)</a:t>
            </a:r>
          </a:p>
          <a:p>
            <a:pPr lvl="1" eaLnBrk="1" hangingPunct="1">
              <a:spcBef>
                <a:spcPct val="25000"/>
              </a:spcBef>
            </a:pPr>
            <a:r>
              <a:rPr lang="en-GB" altLang="en-US" dirty="0"/>
              <a:t>Some other ciphers</a:t>
            </a:r>
          </a:p>
          <a:p>
            <a:pPr lvl="2" eaLnBrk="1" hangingPunct="1">
              <a:spcBef>
                <a:spcPct val="25000"/>
              </a:spcBef>
            </a:pPr>
            <a:r>
              <a:rPr lang="en-GB" altLang="en-US" sz="2800" dirty="0"/>
              <a:t> </a:t>
            </a:r>
            <a:r>
              <a:rPr lang="en-GB" altLang="en-US" sz="2800"/>
              <a:t>Searchable encryption</a:t>
            </a:r>
            <a:endParaRPr lang="en-GB" altLang="en-US" sz="2800" dirty="0"/>
          </a:p>
        </p:txBody>
      </p:sp>
    </p:spTree>
    <p:extLst>
      <p:ext uri="{BB962C8B-B14F-4D97-AF65-F5344CB8AC3E}">
        <p14:creationId xmlns:p14="http://schemas.microsoft.com/office/powerpoint/2010/main" val="2850945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956" y="188641"/>
            <a:ext cx="7272808" cy="646321"/>
          </a:xfrm>
        </p:spPr>
        <p:txBody>
          <a:bodyPr wrap="square">
            <a:spAutoFit/>
          </a:bodyPr>
          <a:lstStyle/>
          <a:p>
            <a:r>
              <a:rPr lang="en-IN" altLang="en-US" sz="3600" dirty="0">
                <a:ea typeface="ヒラギノ角ゴ Pro W3" charset="-128"/>
              </a:rPr>
              <a:t>Block Cipher</a:t>
            </a:r>
            <a:endParaRPr lang="en-US" sz="2800" dirty="0"/>
          </a:p>
        </p:txBody>
      </p:sp>
      <p:sp>
        <p:nvSpPr>
          <p:cNvPr id="3" name="Content Placeholder 2"/>
          <p:cNvSpPr>
            <a:spLocks noGrp="1"/>
          </p:cNvSpPr>
          <p:nvPr>
            <p:ph idx="1"/>
          </p:nvPr>
        </p:nvSpPr>
        <p:spPr>
          <a:xfrm>
            <a:off x="551384" y="1090288"/>
            <a:ext cx="9813776" cy="4123426"/>
          </a:xfrm>
        </p:spPr>
        <p:txBody>
          <a:bodyPr wrap="square">
            <a:spAutoFit/>
          </a:bodyPr>
          <a:lstStyle/>
          <a:p>
            <a:pPr lvl="0">
              <a:lnSpc>
                <a:spcPct val="150000"/>
              </a:lnSpc>
            </a:pPr>
            <a:r>
              <a:rPr lang="en-US" sz="2400" b="1" dirty="0"/>
              <a:t>A </a:t>
            </a:r>
            <a:r>
              <a:rPr lang="en-US" sz="2400" b="1" i="1" dirty="0"/>
              <a:t>block of plaintext </a:t>
            </a:r>
            <a:r>
              <a:rPr lang="en-US" sz="2400" b="1" dirty="0"/>
              <a:t>is treated as a whole </a:t>
            </a:r>
            <a:r>
              <a:rPr lang="en-US" sz="2400" dirty="0"/>
              <a:t>and used to produce a </a:t>
            </a:r>
            <a:r>
              <a:rPr lang="en-US" sz="2400" i="1" dirty="0" err="1"/>
              <a:t>ciphertext</a:t>
            </a:r>
            <a:r>
              <a:rPr lang="en-US" sz="2400" i="1" dirty="0"/>
              <a:t> block of equal length</a:t>
            </a:r>
          </a:p>
          <a:p>
            <a:pPr lvl="0">
              <a:lnSpc>
                <a:spcPct val="150000"/>
              </a:lnSpc>
            </a:pPr>
            <a:r>
              <a:rPr lang="en-US" sz="2400" dirty="0"/>
              <a:t>Typically a block size of 64 </a:t>
            </a:r>
            <a:r>
              <a:rPr lang="en-US" sz="2400" dirty="0">
                <a:solidFill>
                  <a:srgbClr val="FF0000"/>
                </a:solidFill>
              </a:rPr>
              <a:t>or 128 bits </a:t>
            </a:r>
            <a:r>
              <a:rPr lang="en-US" sz="2400" dirty="0"/>
              <a:t>is used</a:t>
            </a:r>
          </a:p>
          <a:p>
            <a:pPr lvl="0">
              <a:lnSpc>
                <a:spcPct val="150000"/>
              </a:lnSpc>
            </a:pPr>
            <a:r>
              <a:rPr lang="en-US" sz="2400" dirty="0"/>
              <a:t>As with a stream cipher, the two users share a symmetric encryption key </a:t>
            </a:r>
          </a:p>
          <a:p>
            <a:pPr lvl="0">
              <a:lnSpc>
                <a:spcPct val="150000"/>
              </a:lnSpc>
            </a:pPr>
            <a:r>
              <a:rPr lang="en-US" sz="2400" b="1" dirty="0"/>
              <a:t>The majority of network-based symmetric cryptographic applications make use of block ciphers</a:t>
            </a:r>
          </a:p>
        </p:txBody>
      </p:sp>
    </p:spTree>
    <p:extLst>
      <p:ext uri="{BB962C8B-B14F-4D97-AF65-F5344CB8AC3E}">
        <p14:creationId xmlns:p14="http://schemas.microsoft.com/office/powerpoint/2010/main" val="4164834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tables have two columns; plaintext and ciphertext. &#10;Table 1 shows Plaintext to Ciphertext&#10;1. &#10;a. Plaintext: 0000&#10;b. Ciphertext: 1110&#10;2. &#10;a. Plaintext: 0001&#10;b. Ciphertext: 0100&#10;3. &#10;a. Plaintext: 0010&#10;b. Ciphertext: 1101&#10;4. &#10;a. Plaintext: 0011&#10;b. Ciphertext: 0001&#10;5. &#10;a. Plaintext: 0100&#10;b. Ciphertext: 0010&#10;6. &#10;a. Plaintext: 0101&#10;b. Ciphertext: 1111&#10;7.&#10;a. Plaintext: 0110&#10;b. Ciphertext: 1011&#10;8. &#10;a. Plaintext: 0111&#10;b. Ciphertext: 1000&#10;&#10;9. &#10;a. Plaintext: 1000&#10;b. Ciphertext: 0011&#10;10. &#10;a. Plaintext: 1001&#10;b. Ciphertext: 1010&#10;11. &#10;a. Plaintext: 1010&#10;b. Ciphertext: 0110&#10;12. &#10;a. Plaintext: 1011&#10;b. Ciphertext: 1100&#10;13. &#10;a. Plaintext: 1100&#10;b. Ciphertext: 0101&#10;14. &#10;a. Plaintext: 1101&#10;b. Ciphertext: 1001&#10;15. &#10;a. Plaintext: 1110&#10;b. Ciphertext: 0000&#10;16. &#10;a. Plaintext: 1111&#10;b. Ciphertext: 0111&#10;Table 2 shows Ciphertext to Plaintext&#10;1. &#10;a. Ciphertext: 0000&#10;b. Plaintext: 1110&#10;2. &#10;a. Ciphertext: 0001&#10;b. Plaintext: 0011&#10;3. &#10;a. Ciphertext: 0010&#10;b. Plaintext: 0100&#10;4. &#10;a. Ciphertext: 0011&#10;b. Plaintext: 1000&#10;5. &#10;a. Ciphertext: 0100&#10;b. Plaintext: 0001&#10;6. &#10;a. Ciphertext: 0101&#10;b. Plaintext: 1100&#10;7. &#10;a. Ciphertext: 0110&#10;b. Plaintext: 1010&#10;8. &#10;a. Ciphertext: 0111&#10;b. Plaintext: 1111&#10;9. &#10;a. Ciphertext: 1000&#10;b. Plaintext: 0111&#10;10. &#10;a. Ciphertext: 1001&#10;b. Plaintext: 1101&#10;11. &#10;a. Ciphertext: 1010&#10;b. Plaintext: 1001&#10;12. &#10;a. Ciphertext: 1011&#10;b. Plaintext: 0110&#10;13. &#10;a. Ciphertext: 1100&#10;b. Plaintext: 1011&#10;14. &#10;a. Ciphertext: 1101&#10;b. Plaintext: 0010&#10;15. &#10;a. Ciphertext: 1110&#10;b. Plaintext: 0000&#10;16. &#10;a. Ciphertext: 1111&#10;b. Plaintext: 0101&#10;"/>
          <p:cNvSpPr>
            <a:spLocks noGrp="1"/>
          </p:cNvSpPr>
          <p:nvPr>
            <p:ph type="title"/>
          </p:nvPr>
        </p:nvSpPr>
        <p:spPr>
          <a:xfrm>
            <a:off x="1343472" y="188640"/>
            <a:ext cx="9659416" cy="523210"/>
          </a:xfrm>
        </p:spPr>
        <p:txBody>
          <a:bodyPr wrap="square">
            <a:spAutoFit/>
          </a:bodyPr>
          <a:lstStyle/>
          <a:p>
            <a:r>
              <a:rPr lang="en-US" altLang="en-US" sz="2800" dirty="0">
                <a:ea typeface="ヒラギノ角ゴ Pro W3" charset="-128"/>
              </a:rPr>
              <a:t>Encryption and Decryption Tables for Substitution Cipher</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28315238"/>
              </p:ext>
            </p:extLst>
          </p:nvPr>
        </p:nvGraphicFramePr>
        <p:xfrm>
          <a:off x="3935761" y="1102822"/>
          <a:ext cx="2952328" cy="5181600"/>
        </p:xfrm>
        <a:graphic>
          <a:graphicData uri="http://schemas.openxmlformats.org/drawingml/2006/table">
            <a:tbl>
              <a:tblPr firstRow="1" bandRow="1">
                <a:tableStyleId>{3B4B98B0-60AC-42C2-AFA5-B58CD77FA1E5}</a:tableStyleId>
              </a:tblPr>
              <a:tblGrid>
                <a:gridCol w="1450358">
                  <a:extLst>
                    <a:ext uri="{9D8B030D-6E8A-4147-A177-3AD203B41FA5}">
                      <a16:colId xmlns:a16="http://schemas.microsoft.com/office/drawing/2014/main" val="20000"/>
                    </a:ext>
                  </a:extLst>
                </a:gridCol>
                <a:gridCol w="1501970">
                  <a:extLst>
                    <a:ext uri="{9D8B030D-6E8A-4147-A177-3AD203B41FA5}">
                      <a16:colId xmlns:a16="http://schemas.microsoft.com/office/drawing/2014/main" val="20001"/>
                    </a:ext>
                  </a:extLst>
                </a:gridCol>
              </a:tblGrid>
              <a:tr h="283247">
                <a:tc>
                  <a:txBody>
                    <a:bodyPr/>
                    <a:lstStyle/>
                    <a:p>
                      <a:pPr algn="ctr"/>
                      <a:r>
                        <a:rPr lang="en-IN" sz="1400" b="1" i="0" u="none" strike="noStrike" kern="1200" baseline="0" dirty="0">
                          <a:solidFill>
                            <a:schemeClr val="bg1"/>
                          </a:solidFill>
                          <a:latin typeface="+mn-lt"/>
                          <a:ea typeface="+mn-ea"/>
                          <a:cs typeface="+mn-cs"/>
                        </a:rPr>
                        <a:t>Plaintext</a:t>
                      </a:r>
                      <a:endParaRPr lang="en-IN" sz="1400" b="1" i="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tc>
                  <a:txBody>
                    <a:bodyPr/>
                    <a:lstStyle/>
                    <a:p>
                      <a:pPr algn="ctr"/>
                      <a:r>
                        <a:rPr lang="en-IN" sz="1400" b="1" i="0" u="none" strike="noStrike" kern="1200" baseline="0" dirty="0" err="1">
                          <a:solidFill>
                            <a:schemeClr val="bg1"/>
                          </a:solidFill>
                          <a:latin typeface="+mn-lt"/>
                          <a:ea typeface="+mn-ea"/>
                          <a:cs typeface="+mn-cs"/>
                        </a:rPr>
                        <a:t>Ciphertext</a:t>
                      </a:r>
                      <a:endParaRPr lang="en-IN" sz="1400" b="1" i="1" baseline="-25000"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283247">
                <a:tc>
                  <a:txBody>
                    <a:bodyPr/>
                    <a:lstStyle/>
                    <a:p>
                      <a:pPr algn="ctr"/>
                      <a:r>
                        <a:rPr lang="en-IN" sz="1400" b="0" i="0" u="none" strike="noStrike" kern="1200" baseline="0" dirty="0">
                          <a:solidFill>
                            <a:schemeClr val="tx1"/>
                          </a:solidFill>
                          <a:latin typeface="+mn-lt"/>
                          <a:ea typeface="+mn-ea"/>
                          <a:cs typeface="+mn-cs"/>
                        </a:rPr>
                        <a:t>0000</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1110</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283247">
                <a:tc>
                  <a:txBody>
                    <a:bodyPr/>
                    <a:lstStyle/>
                    <a:p>
                      <a:pPr algn="ctr"/>
                      <a:r>
                        <a:rPr lang="en-IN" sz="1400" b="0" i="0" u="none" strike="noStrike" kern="1200" baseline="0" dirty="0">
                          <a:solidFill>
                            <a:schemeClr val="tx1"/>
                          </a:solidFill>
                          <a:latin typeface="+mn-lt"/>
                          <a:ea typeface="+mn-ea"/>
                          <a:cs typeface="+mn-cs"/>
                        </a:rPr>
                        <a:t>0001</a:t>
                      </a:r>
                      <a:endParaRPr lang="en-IN"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0100</a:t>
                      </a:r>
                      <a:endParaRPr lang="en-IN"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283247">
                <a:tc>
                  <a:txBody>
                    <a:bodyPr/>
                    <a:lstStyle/>
                    <a:p>
                      <a:pPr algn="ctr"/>
                      <a:r>
                        <a:rPr lang="en-IN" sz="1400" b="0" i="0" u="none" strike="noStrike" kern="1200" baseline="0" dirty="0">
                          <a:solidFill>
                            <a:schemeClr val="tx1"/>
                          </a:solidFill>
                          <a:latin typeface="+mn-lt"/>
                          <a:ea typeface="+mn-ea"/>
                          <a:cs typeface="+mn-cs"/>
                        </a:rPr>
                        <a:t>0010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1101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283247">
                <a:tc>
                  <a:txBody>
                    <a:bodyPr/>
                    <a:lstStyle/>
                    <a:p>
                      <a:pPr algn="ctr"/>
                      <a:r>
                        <a:rPr lang="en-IN" sz="1400" b="0" i="0" u="none" strike="noStrike" kern="1200" baseline="0" dirty="0">
                          <a:solidFill>
                            <a:schemeClr val="tx1"/>
                          </a:solidFill>
                          <a:latin typeface="+mn-lt"/>
                          <a:ea typeface="+mn-ea"/>
                          <a:cs typeface="+mn-cs"/>
                        </a:rPr>
                        <a:t>0011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0001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283247">
                <a:tc>
                  <a:txBody>
                    <a:bodyPr/>
                    <a:lstStyle/>
                    <a:p>
                      <a:pPr algn="ctr"/>
                      <a:r>
                        <a:rPr lang="en-IN" sz="1400" b="0" i="0" u="none" strike="noStrike" kern="1200" baseline="0" dirty="0">
                          <a:solidFill>
                            <a:schemeClr val="tx1"/>
                          </a:solidFill>
                          <a:latin typeface="+mn-lt"/>
                          <a:ea typeface="+mn-ea"/>
                          <a:cs typeface="+mn-cs"/>
                        </a:rPr>
                        <a:t>0100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0010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283247">
                <a:tc>
                  <a:txBody>
                    <a:bodyPr/>
                    <a:lstStyle/>
                    <a:p>
                      <a:pPr algn="ctr"/>
                      <a:r>
                        <a:rPr lang="en-IN" sz="1400" b="0" i="0" u="none" strike="noStrike" kern="1200" baseline="0" dirty="0">
                          <a:solidFill>
                            <a:schemeClr val="tx1"/>
                          </a:solidFill>
                          <a:latin typeface="+mn-lt"/>
                          <a:ea typeface="+mn-ea"/>
                          <a:cs typeface="+mn-cs"/>
                        </a:rPr>
                        <a:t>0101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1111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r h="283247">
                <a:tc>
                  <a:txBody>
                    <a:bodyPr/>
                    <a:lstStyle/>
                    <a:p>
                      <a:pPr algn="ctr"/>
                      <a:r>
                        <a:rPr lang="en-IN" sz="1400" b="0" i="0" u="none" strike="noStrike" kern="1200" baseline="0" dirty="0">
                          <a:solidFill>
                            <a:schemeClr val="tx1"/>
                          </a:solidFill>
                          <a:latin typeface="+mn-lt"/>
                          <a:ea typeface="+mn-ea"/>
                          <a:cs typeface="+mn-cs"/>
                        </a:rPr>
                        <a:t>0110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1011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7"/>
                  </a:ext>
                </a:extLst>
              </a:tr>
              <a:tr h="283247">
                <a:tc>
                  <a:txBody>
                    <a:bodyPr/>
                    <a:lstStyle/>
                    <a:p>
                      <a:pPr algn="ctr"/>
                      <a:r>
                        <a:rPr lang="en-IN" sz="1400" b="0" i="0" u="none" strike="noStrike" kern="1200" baseline="0" dirty="0">
                          <a:solidFill>
                            <a:schemeClr val="tx1"/>
                          </a:solidFill>
                          <a:latin typeface="+mn-lt"/>
                          <a:ea typeface="+mn-ea"/>
                          <a:cs typeface="+mn-cs"/>
                        </a:rPr>
                        <a:t>0111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1000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8"/>
                  </a:ext>
                </a:extLst>
              </a:tr>
              <a:tr h="283247">
                <a:tc>
                  <a:txBody>
                    <a:bodyPr/>
                    <a:lstStyle/>
                    <a:p>
                      <a:pPr algn="ctr"/>
                      <a:r>
                        <a:rPr lang="en-IN" sz="1400" b="0" i="0" u="none" strike="noStrike" kern="1200" baseline="0" dirty="0">
                          <a:solidFill>
                            <a:schemeClr val="tx1"/>
                          </a:solidFill>
                          <a:latin typeface="+mn-lt"/>
                          <a:ea typeface="+mn-ea"/>
                          <a:cs typeface="+mn-cs"/>
                        </a:rPr>
                        <a:t>1000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0011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9"/>
                  </a:ext>
                </a:extLst>
              </a:tr>
              <a:tr h="283247">
                <a:tc>
                  <a:txBody>
                    <a:bodyPr/>
                    <a:lstStyle/>
                    <a:p>
                      <a:pPr algn="ctr"/>
                      <a:r>
                        <a:rPr lang="en-IN" sz="1400" b="0" i="0" u="none" strike="noStrike" kern="1200" baseline="0" dirty="0">
                          <a:solidFill>
                            <a:schemeClr val="tx1"/>
                          </a:solidFill>
                          <a:latin typeface="+mn-lt"/>
                          <a:ea typeface="+mn-ea"/>
                          <a:cs typeface="+mn-cs"/>
                        </a:rPr>
                        <a:t>1001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1010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0"/>
                  </a:ext>
                </a:extLst>
              </a:tr>
              <a:tr h="283247">
                <a:tc>
                  <a:txBody>
                    <a:bodyPr/>
                    <a:lstStyle/>
                    <a:p>
                      <a:pPr algn="ctr"/>
                      <a:r>
                        <a:rPr lang="en-IN" sz="1400" b="0" i="0" u="none" strike="noStrike" kern="1200" baseline="0" dirty="0">
                          <a:solidFill>
                            <a:schemeClr val="tx1"/>
                          </a:solidFill>
                          <a:latin typeface="+mn-lt"/>
                          <a:ea typeface="+mn-ea"/>
                          <a:cs typeface="+mn-cs"/>
                        </a:rPr>
                        <a:t>1010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0110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1"/>
                  </a:ext>
                </a:extLst>
              </a:tr>
              <a:tr h="283247">
                <a:tc>
                  <a:txBody>
                    <a:bodyPr/>
                    <a:lstStyle/>
                    <a:p>
                      <a:pPr algn="ctr"/>
                      <a:r>
                        <a:rPr lang="en-IN" sz="1400" b="0" i="0" u="none" strike="noStrike" kern="1200" baseline="0" dirty="0">
                          <a:solidFill>
                            <a:schemeClr val="tx1"/>
                          </a:solidFill>
                          <a:latin typeface="+mn-lt"/>
                          <a:ea typeface="+mn-ea"/>
                          <a:cs typeface="+mn-cs"/>
                        </a:rPr>
                        <a:t>1011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1100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2"/>
                  </a:ext>
                </a:extLst>
              </a:tr>
              <a:tr h="283247">
                <a:tc>
                  <a:txBody>
                    <a:bodyPr/>
                    <a:lstStyle/>
                    <a:p>
                      <a:pPr algn="ctr"/>
                      <a:r>
                        <a:rPr lang="en-IN" sz="1400" b="0" i="0" u="none" strike="noStrike" kern="1200" baseline="0" dirty="0">
                          <a:solidFill>
                            <a:schemeClr val="tx1"/>
                          </a:solidFill>
                          <a:latin typeface="+mn-lt"/>
                          <a:ea typeface="+mn-ea"/>
                          <a:cs typeface="+mn-cs"/>
                        </a:rPr>
                        <a:t>1100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0101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3"/>
                  </a:ext>
                </a:extLst>
              </a:tr>
              <a:tr h="283247">
                <a:tc>
                  <a:txBody>
                    <a:bodyPr/>
                    <a:lstStyle/>
                    <a:p>
                      <a:pPr algn="ctr"/>
                      <a:r>
                        <a:rPr lang="en-IN" sz="1400" b="0" i="0" u="none" strike="noStrike" kern="1200" baseline="0" dirty="0">
                          <a:solidFill>
                            <a:schemeClr val="tx1"/>
                          </a:solidFill>
                          <a:latin typeface="+mn-lt"/>
                          <a:ea typeface="+mn-ea"/>
                          <a:cs typeface="+mn-cs"/>
                        </a:rPr>
                        <a:t>1101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1001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4"/>
                  </a:ext>
                </a:extLst>
              </a:tr>
              <a:tr h="283247">
                <a:tc>
                  <a:txBody>
                    <a:bodyPr/>
                    <a:lstStyle/>
                    <a:p>
                      <a:pPr algn="ctr"/>
                      <a:r>
                        <a:rPr lang="en-IN" sz="1400" b="0" i="0" u="none" strike="noStrike" kern="1200" baseline="0" dirty="0">
                          <a:solidFill>
                            <a:schemeClr val="tx1"/>
                          </a:solidFill>
                          <a:latin typeface="+mn-lt"/>
                          <a:ea typeface="+mn-ea"/>
                          <a:cs typeface="+mn-cs"/>
                        </a:rPr>
                        <a:t>1110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0000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5"/>
                  </a:ext>
                </a:extLst>
              </a:tr>
              <a:tr h="283247">
                <a:tc>
                  <a:txBody>
                    <a:bodyPr/>
                    <a:lstStyle/>
                    <a:p>
                      <a:pPr algn="ctr"/>
                      <a:r>
                        <a:rPr lang="en-IN" sz="1400" b="0" i="0" u="none" strike="noStrike" kern="1200" baseline="0" dirty="0">
                          <a:solidFill>
                            <a:schemeClr val="tx1"/>
                          </a:solidFill>
                          <a:latin typeface="+mn-lt"/>
                          <a:ea typeface="+mn-ea"/>
                          <a:cs typeface="+mn-cs"/>
                        </a:rPr>
                        <a:t>1111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0111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20392527"/>
              </p:ext>
            </p:extLst>
          </p:nvPr>
        </p:nvGraphicFramePr>
        <p:xfrm>
          <a:off x="7176120" y="1102822"/>
          <a:ext cx="2952328" cy="5181600"/>
        </p:xfrm>
        <a:graphic>
          <a:graphicData uri="http://schemas.openxmlformats.org/drawingml/2006/table">
            <a:tbl>
              <a:tblPr firstRow="1" bandRow="1">
                <a:tableStyleId>{3B4B98B0-60AC-42C2-AFA5-B58CD77FA1E5}</a:tableStyleId>
              </a:tblPr>
              <a:tblGrid>
                <a:gridCol w="1476163">
                  <a:extLst>
                    <a:ext uri="{9D8B030D-6E8A-4147-A177-3AD203B41FA5}">
                      <a16:colId xmlns:a16="http://schemas.microsoft.com/office/drawing/2014/main" val="20000"/>
                    </a:ext>
                  </a:extLst>
                </a:gridCol>
                <a:gridCol w="1476165">
                  <a:extLst>
                    <a:ext uri="{9D8B030D-6E8A-4147-A177-3AD203B41FA5}">
                      <a16:colId xmlns:a16="http://schemas.microsoft.com/office/drawing/2014/main" val="20001"/>
                    </a:ext>
                  </a:extLst>
                </a:gridCol>
              </a:tblGrid>
              <a:tr h="260128">
                <a:tc>
                  <a:txBody>
                    <a:bodyPr/>
                    <a:lstStyle/>
                    <a:p>
                      <a:pPr algn="ctr"/>
                      <a:r>
                        <a:rPr lang="en-IN" sz="1400" b="1" i="0" u="none" strike="noStrike" kern="1200" baseline="0" dirty="0" err="1">
                          <a:solidFill>
                            <a:schemeClr val="bg1"/>
                          </a:solidFill>
                          <a:latin typeface="+mn-lt"/>
                          <a:ea typeface="+mn-ea"/>
                          <a:cs typeface="+mn-cs"/>
                        </a:rPr>
                        <a:t>Ciphertext</a:t>
                      </a:r>
                      <a:endParaRPr lang="en-IN" sz="1400" b="1" i="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i="0" u="none" strike="noStrike" kern="1200" baseline="0" dirty="0">
                          <a:solidFill>
                            <a:schemeClr val="bg1"/>
                          </a:solidFill>
                          <a:latin typeface="+mn-lt"/>
                          <a:ea typeface="+mn-ea"/>
                          <a:cs typeface="+mn-cs"/>
                        </a:rPr>
                        <a:t>Plaintext</a:t>
                      </a:r>
                      <a:endParaRPr lang="en-IN" sz="1400" b="1" i="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260128">
                <a:tc>
                  <a:txBody>
                    <a:bodyPr/>
                    <a:lstStyle/>
                    <a:p>
                      <a:pPr algn="ctr"/>
                      <a:r>
                        <a:rPr lang="en-IN" sz="1400" b="0" i="0" u="none" strike="noStrike" kern="1200" baseline="0" dirty="0">
                          <a:solidFill>
                            <a:schemeClr val="tx1"/>
                          </a:solidFill>
                          <a:latin typeface="+mn-lt"/>
                          <a:ea typeface="+mn-ea"/>
                          <a:cs typeface="+mn-cs"/>
                        </a:rPr>
                        <a:t>0000</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1110</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260128">
                <a:tc>
                  <a:txBody>
                    <a:bodyPr/>
                    <a:lstStyle/>
                    <a:p>
                      <a:pPr algn="ctr"/>
                      <a:r>
                        <a:rPr lang="en-IN" sz="1400" b="0" i="0" u="none" strike="noStrike" kern="1200" baseline="0" dirty="0">
                          <a:solidFill>
                            <a:schemeClr val="tx1"/>
                          </a:solidFill>
                          <a:latin typeface="+mn-lt"/>
                          <a:ea typeface="+mn-ea"/>
                          <a:cs typeface="+mn-cs"/>
                        </a:rPr>
                        <a:t>0001</a:t>
                      </a:r>
                      <a:endParaRPr lang="en-IN"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0011</a:t>
                      </a:r>
                      <a:endParaRPr lang="en-IN"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260128">
                <a:tc>
                  <a:txBody>
                    <a:bodyPr/>
                    <a:lstStyle/>
                    <a:p>
                      <a:pPr algn="ctr"/>
                      <a:r>
                        <a:rPr lang="en-IN" sz="1400" b="0" i="0" u="none" strike="noStrike" kern="1200" baseline="0" dirty="0">
                          <a:solidFill>
                            <a:schemeClr val="tx1"/>
                          </a:solidFill>
                          <a:latin typeface="+mn-lt"/>
                          <a:ea typeface="+mn-ea"/>
                          <a:cs typeface="+mn-cs"/>
                        </a:rPr>
                        <a:t>0010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0100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260128">
                <a:tc>
                  <a:txBody>
                    <a:bodyPr/>
                    <a:lstStyle/>
                    <a:p>
                      <a:pPr algn="ctr"/>
                      <a:r>
                        <a:rPr lang="en-IN" sz="1400" b="0" i="0" u="none" strike="noStrike" kern="1200" baseline="0" dirty="0">
                          <a:solidFill>
                            <a:schemeClr val="tx1"/>
                          </a:solidFill>
                          <a:latin typeface="+mn-lt"/>
                          <a:ea typeface="+mn-ea"/>
                          <a:cs typeface="+mn-cs"/>
                        </a:rPr>
                        <a:t>0011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1000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260128">
                <a:tc>
                  <a:txBody>
                    <a:bodyPr/>
                    <a:lstStyle/>
                    <a:p>
                      <a:pPr algn="ctr"/>
                      <a:r>
                        <a:rPr lang="en-IN" sz="1400" b="0" i="0" u="none" strike="noStrike" kern="1200" baseline="0" dirty="0">
                          <a:solidFill>
                            <a:schemeClr val="tx1"/>
                          </a:solidFill>
                          <a:latin typeface="+mn-lt"/>
                          <a:ea typeface="+mn-ea"/>
                          <a:cs typeface="+mn-cs"/>
                        </a:rPr>
                        <a:t>0100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0001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260128">
                <a:tc>
                  <a:txBody>
                    <a:bodyPr/>
                    <a:lstStyle/>
                    <a:p>
                      <a:pPr algn="ctr"/>
                      <a:r>
                        <a:rPr lang="en-IN" sz="1400" b="0" i="0" u="none" strike="noStrike" kern="1200" baseline="0" dirty="0">
                          <a:solidFill>
                            <a:schemeClr val="tx1"/>
                          </a:solidFill>
                          <a:latin typeface="+mn-lt"/>
                          <a:ea typeface="+mn-ea"/>
                          <a:cs typeface="+mn-cs"/>
                        </a:rPr>
                        <a:t>0101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1100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r h="260128">
                <a:tc>
                  <a:txBody>
                    <a:bodyPr/>
                    <a:lstStyle/>
                    <a:p>
                      <a:pPr algn="ctr"/>
                      <a:r>
                        <a:rPr lang="en-IN" sz="1400" b="0" i="0" u="none" strike="noStrike" kern="1200" baseline="0" dirty="0">
                          <a:solidFill>
                            <a:schemeClr val="tx1"/>
                          </a:solidFill>
                          <a:latin typeface="+mn-lt"/>
                          <a:ea typeface="+mn-ea"/>
                          <a:cs typeface="+mn-cs"/>
                        </a:rPr>
                        <a:t>0110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1010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7"/>
                  </a:ext>
                </a:extLst>
              </a:tr>
              <a:tr h="260128">
                <a:tc>
                  <a:txBody>
                    <a:bodyPr/>
                    <a:lstStyle/>
                    <a:p>
                      <a:pPr algn="ctr"/>
                      <a:r>
                        <a:rPr lang="en-IN" sz="1400" b="0" i="0" u="none" strike="noStrike" kern="1200" baseline="0" dirty="0">
                          <a:solidFill>
                            <a:schemeClr val="tx1"/>
                          </a:solidFill>
                          <a:latin typeface="+mn-lt"/>
                          <a:ea typeface="+mn-ea"/>
                          <a:cs typeface="+mn-cs"/>
                        </a:rPr>
                        <a:t>0111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1111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8"/>
                  </a:ext>
                </a:extLst>
              </a:tr>
              <a:tr h="260128">
                <a:tc>
                  <a:txBody>
                    <a:bodyPr/>
                    <a:lstStyle/>
                    <a:p>
                      <a:pPr algn="ctr"/>
                      <a:r>
                        <a:rPr lang="en-IN" sz="1400" b="0" i="0" u="none" strike="noStrike" kern="1200" baseline="0" dirty="0">
                          <a:solidFill>
                            <a:schemeClr val="tx1"/>
                          </a:solidFill>
                          <a:latin typeface="+mn-lt"/>
                          <a:ea typeface="+mn-ea"/>
                          <a:cs typeface="+mn-cs"/>
                        </a:rPr>
                        <a:t>1000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0111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9"/>
                  </a:ext>
                </a:extLst>
              </a:tr>
              <a:tr h="260128">
                <a:tc>
                  <a:txBody>
                    <a:bodyPr/>
                    <a:lstStyle/>
                    <a:p>
                      <a:pPr algn="ctr"/>
                      <a:r>
                        <a:rPr lang="en-IN" sz="1400" b="0" i="0" u="none" strike="noStrike" kern="1200" baseline="0" dirty="0">
                          <a:solidFill>
                            <a:schemeClr val="tx1"/>
                          </a:solidFill>
                          <a:latin typeface="+mn-lt"/>
                          <a:ea typeface="+mn-ea"/>
                          <a:cs typeface="+mn-cs"/>
                        </a:rPr>
                        <a:t>1001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1101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0"/>
                  </a:ext>
                </a:extLst>
              </a:tr>
              <a:tr h="260128">
                <a:tc>
                  <a:txBody>
                    <a:bodyPr/>
                    <a:lstStyle/>
                    <a:p>
                      <a:pPr algn="ctr"/>
                      <a:r>
                        <a:rPr lang="en-IN" sz="1400" b="0" i="0" u="none" strike="noStrike" kern="1200" baseline="0" dirty="0">
                          <a:solidFill>
                            <a:schemeClr val="tx1"/>
                          </a:solidFill>
                          <a:latin typeface="+mn-lt"/>
                          <a:ea typeface="+mn-ea"/>
                          <a:cs typeface="+mn-cs"/>
                        </a:rPr>
                        <a:t>1010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1001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1"/>
                  </a:ext>
                </a:extLst>
              </a:tr>
              <a:tr h="260128">
                <a:tc>
                  <a:txBody>
                    <a:bodyPr/>
                    <a:lstStyle/>
                    <a:p>
                      <a:pPr algn="ctr"/>
                      <a:r>
                        <a:rPr lang="en-IN" sz="1400" b="0" i="0" u="none" strike="noStrike" kern="1200" baseline="0" dirty="0">
                          <a:solidFill>
                            <a:schemeClr val="tx1"/>
                          </a:solidFill>
                          <a:latin typeface="+mn-lt"/>
                          <a:ea typeface="+mn-ea"/>
                          <a:cs typeface="+mn-cs"/>
                        </a:rPr>
                        <a:t>1011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0110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2"/>
                  </a:ext>
                </a:extLst>
              </a:tr>
              <a:tr h="260128">
                <a:tc>
                  <a:txBody>
                    <a:bodyPr/>
                    <a:lstStyle/>
                    <a:p>
                      <a:pPr algn="ctr"/>
                      <a:r>
                        <a:rPr lang="en-IN" sz="1400" b="0" i="0" u="none" strike="noStrike" kern="1200" baseline="0" dirty="0">
                          <a:solidFill>
                            <a:schemeClr val="tx1"/>
                          </a:solidFill>
                          <a:latin typeface="+mn-lt"/>
                          <a:ea typeface="+mn-ea"/>
                          <a:cs typeface="+mn-cs"/>
                        </a:rPr>
                        <a:t>1100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1011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3"/>
                  </a:ext>
                </a:extLst>
              </a:tr>
              <a:tr h="260128">
                <a:tc>
                  <a:txBody>
                    <a:bodyPr/>
                    <a:lstStyle/>
                    <a:p>
                      <a:pPr algn="ctr"/>
                      <a:r>
                        <a:rPr lang="en-IN" sz="1400" b="0" i="0" u="none" strike="noStrike" kern="1200" baseline="0" dirty="0">
                          <a:solidFill>
                            <a:schemeClr val="tx1"/>
                          </a:solidFill>
                          <a:latin typeface="+mn-lt"/>
                          <a:ea typeface="+mn-ea"/>
                          <a:cs typeface="+mn-cs"/>
                        </a:rPr>
                        <a:t>1101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0010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4"/>
                  </a:ext>
                </a:extLst>
              </a:tr>
              <a:tr h="260128">
                <a:tc>
                  <a:txBody>
                    <a:bodyPr/>
                    <a:lstStyle/>
                    <a:p>
                      <a:pPr algn="ctr"/>
                      <a:r>
                        <a:rPr lang="en-IN" sz="1400" b="0" i="0" u="none" strike="noStrike" kern="1200" baseline="0" dirty="0">
                          <a:solidFill>
                            <a:schemeClr val="tx1"/>
                          </a:solidFill>
                          <a:latin typeface="+mn-lt"/>
                          <a:ea typeface="+mn-ea"/>
                          <a:cs typeface="+mn-cs"/>
                        </a:rPr>
                        <a:t>1110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0000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5"/>
                  </a:ext>
                </a:extLst>
              </a:tr>
              <a:tr h="272158">
                <a:tc>
                  <a:txBody>
                    <a:bodyPr/>
                    <a:lstStyle/>
                    <a:p>
                      <a:pPr algn="ctr"/>
                      <a:r>
                        <a:rPr lang="en-IN" sz="1400" b="0" i="0" u="none" strike="noStrike" kern="1200" baseline="0" dirty="0">
                          <a:solidFill>
                            <a:schemeClr val="tx1"/>
                          </a:solidFill>
                          <a:latin typeface="+mn-lt"/>
                          <a:ea typeface="+mn-ea"/>
                          <a:cs typeface="+mn-cs"/>
                        </a:rPr>
                        <a:t>1111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0101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6"/>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939EFDB-35DD-4730-9C4C-E880C24020CC}"/>
                  </a:ext>
                </a:extLst>
              </p:cNvPr>
              <p:cNvSpPr txBox="1"/>
              <p:nvPr/>
            </p:nvSpPr>
            <p:spPr>
              <a:xfrm>
                <a:off x="1547735" y="1102823"/>
                <a:ext cx="187128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3</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4</m:t>
                          </m:r>
                        </m:sub>
                      </m:sSub>
                    </m:oMath>
                  </m:oMathPara>
                </a14:m>
                <a:endParaRPr lang="en-US" sz="3200"/>
              </a:p>
            </p:txBody>
          </p:sp>
        </mc:Choice>
        <mc:Fallback xmlns="">
          <p:sp>
            <p:nvSpPr>
              <p:cNvPr id="5" name="TextBox 4">
                <a:extLst>
                  <a:ext uri="{FF2B5EF4-FFF2-40B4-BE49-F238E27FC236}">
                    <a16:creationId xmlns:a16="http://schemas.microsoft.com/office/drawing/2014/main" id="{9939EFDB-35DD-4730-9C4C-E880C24020CC}"/>
                  </a:ext>
                </a:extLst>
              </p:cNvPr>
              <p:cNvSpPr txBox="1">
                <a:spLocks noRot="1" noChangeAspect="1" noMove="1" noResize="1" noEditPoints="1" noAdjustHandles="1" noChangeArrowheads="1" noChangeShapeType="1" noTextEdit="1"/>
              </p:cNvSpPr>
              <p:nvPr/>
            </p:nvSpPr>
            <p:spPr>
              <a:xfrm>
                <a:off x="1547735" y="1102823"/>
                <a:ext cx="1871282"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6994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833" y="130639"/>
            <a:ext cx="8229600" cy="646321"/>
          </a:xfrm>
        </p:spPr>
        <p:txBody>
          <a:bodyPr wrap="square">
            <a:spAutoFit/>
          </a:bodyPr>
          <a:lstStyle/>
          <a:p>
            <a:r>
              <a:rPr lang="en-US" sz="3600" dirty="0"/>
              <a:t>Block Substitution</a:t>
            </a:r>
            <a:endParaRPr lang="en-US" sz="2800" dirty="0"/>
          </a:p>
        </p:txBody>
      </p:sp>
      <p:pic>
        <p:nvPicPr>
          <p:cNvPr id="6" name="Picture Placeholder 5" descr="A diagram displays a 4-bit input into a 4 to 16 decoder, where numbers 0 through 15 are listed. Arrows from each of these numbers lead to a different number 0 through 15 in the 16 to 4 encoder, which produces a 4-bit output."/>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762183" y="1633289"/>
            <a:ext cx="8496944" cy="4824536"/>
          </a:xfrm>
          <a:prstGeom prst="rect">
            <a:avLst/>
          </a:prstGeom>
          <a:noFill/>
          <a:ln>
            <a:noFill/>
          </a:ln>
        </p:spPr>
      </p:pic>
      <p:sp>
        <p:nvSpPr>
          <p:cNvPr id="4" name="Rectangle 3">
            <a:extLst>
              <a:ext uri="{FF2B5EF4-FFF2-40B4-BE49-F238E27FC236}">
                <a16:creationId xmlns:a16="http://schemas.microsoft.com/office/drawing/2014/main" id="{20DC0E81-2D13-49EA-9768-64F97F082FCC}"/>
              </a:ext>
            </a:extLst>
          </p:cNvPr>
          <p:cNvSpPr/>
          <p:nvPr/>
        </p:nvSpPr>
        <p:spPr>
          <a:xfrm>
            <a:off x="5768838" y="914718"/>
            <a:ext cx="4899162" cy="615553"/>
          </a:xfrm>
          <a:prstGeom prst="rect">
            <a:avLst/>
          </a:prstGeom>
        </p:spPr>
        <p:txBody>
          <a:bodyPr wrap="none">
            <a:spAutoFit/>
          </a:bodyPr>
          <a:lstStyle/>
          <a:p>
            <a:r>
              <a:rPr lang="en-US" sz="3400">
                <a:latin typeface="Tahoma" panose="020B0604030504040204" pitchFamily="34" charset="0"/>
                <a:ea typeface="Tahoma" panose="020B0604030504040204" pitchFamily="34" charset="0"/>
                <a:cs typeface="Tahoma" panose="020B0604030504040204" pitchFamily="34" charset="0"/>
              </a:rPr>
              <a:t>4-bits </a:t>
            </a:r>
            <a:r>
              <a:rPr lang="en-US" sz="3400" dirty="0">
                <a:latin typeface="Tahoma" panose="020B0604030504040204" pitchFamily="34" charset="0"/>
                <a:ea typeface="Tahoma" panose="020B0604030504040204" pitchFamily="34" charset="0"/>
                <a:cs typeface="Tahoma" panose="020B0604030504040204" pitchFamily="34" charset="0"/>
              </a:rPr>
              <a:t>block substitution</a:t>
            </a:r>
          </a:p>
        </p:txBody>
      </p:sp>
      <p:sp>
        <p:nvSpPr>
          <p:cNvPr id="7" name="TextBox 6">
            <a:extLst>
              <a:ext uri="{FF2B5EF4-FFF2-40B4-BE49-F238E27FC236}">
                <a16:creationId xmlns:a16="http://schemas.microsoft.com/office/drawing/2014/main" id="{F194553A-8B0B-4C17-ACD5-9A85188BAE11}"/>
              </a:ext>
            </a:extLst>
          </p:cNvPr>
          <p:cNvSpPr txBox="1"/>
          <p:nvPr/>
        </p:nvSpPr>
        <p:spPr>
          <a:xfrm>
            <a:off x="2279577" y="1688190"/>
            <a:ext cx="902811" cy="523220"/>
          </a:xfrm>
          <a:prstGeom prst="rect">
            <a:avLst/>
          </a:prstGeom>
          <a:noFill/>
        </p:spPr>
        <p:txBody>
          <a:bodyPr wrap="none" rtlCol="0">
            <a:spAutoFit/>
          </a:bodyPr>
          <a:lstStyle/>
          <a:p>
            <a:r>
              <a:rPr lang="en-US"/>
              <a:t>0000</a:t>
            </a:r>
          </a:p>
        </p:txBody>
      </p:sp>
      <p:sp>
        <p:nvSpPr>
          <p:cNvPr id="8" name="TextBox 7">
            <a:extLst>
              <a:ext uri="{FF2B5EF4-FFF2-40B4-BE49-F238E27FC236}">
                <a16:creationId xmlns:a16="http://schemas.microsoft.com/office/drawing/2014/main" id="{AB275CEA-92D5-400C-90FA-B4E4C384426F}"/>
              </a:ext>
            </a:extLst>
          </p:cNvPr>
          <p:cNvSpPr txBox="1"/>
          <p:nvPr/>
        </p:nvSpPr>
        <p:spPr>
          <a:xfrm>
            <a:off x="9264352" y="5830822"/>
            <a:ext cx="862800" cy="523220"/>
          </a:xfrm>
          <a:prstGeom prst="rect">
            <a:avLst/>
          </a:prstGeom>
          <a:noFill/>
        </p:spPr>
        <p:txBody>
          <a:bodyPr wrap="none" rtlCol="0">
            <a:spAutoFit/>
          </a:bodyPr>
          <a:lstStyle/>
          <a:p>
            <a:r>
              <a:rPr lang="en-US"/>
              <a:t>1111</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D2AB185-6FED-4F2D-B27D-155AA51D49B0}"/>
                  </a:ext>
                </a:extLst>
              </p:cNvPr>
              <p:cNvSpPr txBox="1"/>
              <p:nvPr/>
            </p:nvSpPr>
            <p:spPr>
              <a:xfrm>
                <a:off x="1920884" y="1015188"/>
                <a:ext cx="187128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3</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4</m:t>
                          </m:r>
                        </m:sub>
                      </m:sSub>
                    </m:oMath>
                  </m:oMathPara>
                </a14:m>
                <a:endParaRPr lang="en-US" sz="3200"/>
              </a:p>
            </p:txBody>
          </p:sp>
        </mc:Choice>
        <mc:Fallback xmlns="">
          <p:sp>
            <p:nvSpPr>
              <p:cNvPr id="9" name="TextBox 8">
                <a:extLst>
                  <a:ext uri="{FF2B5EF4-FFF2-40B4-BE49-F238E27FC236}">
                    <a16:creationId xmlns:a16="http://schemas.microsoft.com/office/drawing/2014/main" id="{4D2AB185-6FED-4F2D-B27D-155AA51D49B0}"/>
                  </a:ext>
                </a:extLst>
              </p:cNvPr>
              <p:cNvSpPr txBox="1">
                <a:spLocks noRot="1" noChangeAspect="1" noMove="1" noResize="1" noEditPoints="1" noAdjustHandles="1" noChangeArrowheads="1" noChangeShapeType="1" noTextEdit="1"/>
              </p:cNvSpPr>
              <p:nvPr/>
            </p:nvSpPr>
            <p:spPr>
              <a:xfrm>
                <a:off x="1920884" y="1015188"/>
                <a:ext cx="1871282"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59A96BD-60B6-4167-BCBA-0C3583628628}"/>
                  </a:ext>
                </a:extLst>
              </p:cNvPr>
              <p:cNvSpPr txBox="1"/>
              <p:nvPr/>
            </p:nvSpPr>
            <p:spPr>
              <a:xfrm>
                <a:off x="1762183" y="5769268"/>
                <a:ext cx="175509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3</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4</m:t>
                          </m:r>
                        </m:sub>
                      </m:sSub>
                    </m:oMath>
                  </m:oMathPara>
                </a14:m>
                <a:endParaRPr lang="en-US" sz="3200"/>
              </a:p>
            </p:txBody>
          </p:sp>
        </mc:Choice>
        <mc:Fallback xmlns="">
          <p:sp>
            <p:nvSpPr>
              <p:cNvPr id="10" name="TextBox 9">
                <a:extLst>
                  <a:ext uri="{FF2B5EF4-FFF2-40B4-BE49-F238E27FC236}">
                    <a16:creationId xmlns:a16="http://schemas.microsoft.com/office/drawing/2014/main" id="{459A96BD-60B6-4167-BCBA-0C3583628628}"/>
                  </a:ext>
                </a:extLst>
              </p:cNvPr>
              <p:cNvSpPr txBox="1">
                <a:spLocks noRot="1" noChangeAspect="1" noMove="1" noResize="1" noEditPoints="1" noAdjustHandles="1" noChangeArrowheads="1" noChangeShapeType="1" noTextEdit="1"/>
              </p:cNvSpPr>
              <p:nvPr/>
            </p:nvSpPr>
            <p:spPr>
              <a:xfrm>
                <a:off x="1762183" y="5769268"/>
                <a:ext cx="1755096"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AC03F8C-C8C6-2E48-97FA-B55FAB02EF2E}"/>
                  </a:ext>
                </a:extLst>
              </p:cNvPr>
              <p:cNvSpPr txBox="1"/>
              <p:nvPr/>
            </p:nvSpPr>
            <p:spPr>
              <a:xfrm>
                <a:off x="10321731" y="2348880"/>
                <a:ext cx="18553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𝐾𝑒𝑦𝑠</m:t>
                          </m:r>
                          <m:r>
                            <a:rPr lang="en-US" b="0" i="1" dirty="0" smtClean="0">
                              <a:latin typeface="Cambria Math" panose="02040503050406030204" pitchFamily="18" charset="0"/>
                            </a:rPr>
                            <m:t>: 2</m:t>
                          </m:r>
                        </m:e>
                        <m:sup>
                          <m:r>
                            <a:rPr lang="en-US" i="1" dirty="0" smtClean="0">
                              <a:latin typeface="Cambria Math" panose="02040503050406030204" pitchFamily="18" charset="0"/>
                            </a:rPr>
                            <m:t>4</m:t>
                          </m:r>
                        </m:sup>
                      </m:sSup>
                      <m:r>
                        <a:rPr lang="en-US" b="0" i="1" dirty="0" smtClean="0">
                          <a:latin typeface="Cambria Math" panose="02040503050406030204" pitchFamily="18" charset="0"/>
                        </a:rPr>
                        <m:t>! </m:t>
                      </m:r>
                    </m:oMath>
                  </m:oMathPara>
                </a14:m>
                <a:endParaRPr lang="en-US" dirty="0"/>
              </a:p>
            </p:txBody>
          </p:sp>
        </mc:Choice>
        <mc:Fallback xmlns="">
          <p:sp>
            <p:nvSpPr>
              <p:cNvPr id="3" name="TextBox 2">
                <a:extLst>
                  <a:ext uri="{FF2B5EF4-FFF2-40B4-BE49-F238E27FC236}">
                    <a16:creationId xmlns:a16="http://schemas.microsoft.com/office/drawing/2014/main" id="{EAC03F8C-C8C6-2E48-97FA-B55FAB02EF2E}"/>
                  </a:ext>
                </a:extLst>
              </p:cNvPr>
              <p:cNvSpPr txBox="1">
                <a:spLocks noRot="1" noChangeAspect="1" noMove="1" noResize="1" noEditPoints="1" noAdjustHandles="1" noChangeArrowheads="1" noChangeShapeType="1" noTextEdit="1"/>
              </p:cNvSpPr>
              <p:nvPr/>
            </p:nvSpPr>
            <p:spPr>
              <a:xfrm>
                <a:off x="10321731" y="2348880"/>
                <a:ext cx="1855316" cy="52322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7137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62316D-1BBE-45A7-AFC6-6FA6AD629CA2}"/>
              </a:ext>
            </a:extLst>
          </p:cNvPr>
          <p:cNvSpPr txBox="1"/>
          <p:nvPr/>
        </p:nvSpPr>
        <p:spPr>
          <a:xfrm>
            <a:off x="1991545" y="1196752"/>
            <a:ext cx="7598555" cy="523220"/>
          </a:xfrm>
          <a:prstGeom prst="rect">
            <a:avLst/>
          </a:prstGeom>
          <a:noFill/>
        </p:spPr>
        <p:txBody>
          <a:bodyPr wrap="none" rtlCol="0">
            <a:spAutoFit/>
          </a:bodyPr>
          <a:lstStyle/>
          <a:p>
            <a:r>
              <a:rPr lang="en-US" dirty="0"/>
              <a:t>How many possible </a:t>
            </a:r>
            <a:r>
              <a:rPr lang="en-US" dirty="0">
                <a:ea typeface="ヒラギノ角ゴ Pro W3" charset="-128"/>
              </a:rPr>
              <a:t>s</a:t>
            </a:r>
            <a:r>
              <a:rPr lang="en-US" altLang="en-US" dirty="0">
                <a:ea typeface="ヒラギノ角ゴ Pro W3" charset="-128"/>
              </a:rPr>
              <a:t>ubstitutions</a:t>
            </a:r>
            <a:r>
              <a:rPr lang="en-US" dirty="0"/>
              <a:t> for a block n-bit? </a:t>
            </a:r>
          </a:p>
        </p:txBody>
      </p:sp>
      <p:sp>
        <p:nvSpPr>
          <p:cNvPr id="7" name="Title 1">
            <a:extLst>
              <a:ext uri="{FF2B5EF4-FFF2-40B4-BE49-F238E27FC236}">
                <a16:creationId xmlns:a16="http://schemas.microsoft.com/office/drawing/2014/main" id="{0E3341FB-6742-4C33-AE92-0256E5EB5082}"/>
              </a:ext>
            </a:extLst>
          </p:cNvPr>
          <p:cNvSpPr txBox="1">
            <a:spLocks/>
          </p:cNvSpPr>
          <p:nvPr/>
        </p:nvSpPr>
        <p:spPr bwMode="auto">
          <a:xfrm>
            <a:off x="1576642" y="153601"/>
            <a:ext cx="7598555"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r>
              <a:rPr lang="en-US" sz="3600" kern="0" dirty="0"/>
              <a:t>Block Substitution</a:t>
            </a:r>
            <a:endParaRPr lang="en-US" sz="2800" kern="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6C139D2-AE33-4D0C-B08F-944CFD20C0C8}"/>
                  </a:ext>
                </a:extLst>
              </p:cNvPr>
              <p:cNvSpPr txBox="1"/>
              <p:nvPr/>
            </p:nvSpPr>
            <p:spPr>
              <a:xfrm>
                <a:off x="2207569" y="1895644"/>
                <a:ext cx="228710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𝑛</m:t>
                          </m:r>
                        </m:sub>
                      </m:sSub>
                    </m:oMath>
                  </m:oMathPara>
                </a14:m>
                <a:endParaRPr lang="en-US" dirty="0"/>
              </a:p>
            </p:txBody>
          </p:sp>
        </mc:Choice>
        <mc:Fallback xmlns="">
          <p:sp>
            <p:nvSpPr>
              <p:cNvPr id="10" name="TextBox 9">
                <a:extLst>
                  <a:ext uri="{FF2B5EF4-FFF2-40B4-BE49-F238E27FC236}">
                    <a16:creationId xmlns:a16="http://schemas.microsoft.com/office/drawing/2014/main" id="{B6C139D2-AE33-4D0C-B08F-944CFD20C0C8}"/>
                  </a:ext>
                </a:extLst>
              </p:cNvPr>
              <p:cNvSpPr txBox="1">
                <a:spLocks noRot="1" noChangeAspect="1" noMove="1" noResize="1" noEditPoints="1" noAdjustHandles="1" noChangeArrowheads="1" noChangeShapeType="1" noTextEdit="1"/>
              </p:cNvSpPr>
              <p:nvPr/>
            </p:nvSpPr>
            <p:spPr>
              <a:xfrm>
                <a:off x="2207569" y="1895644"/>
                <a:ext cx="2287101" cy="523220"/>
              </a:xfrm>
              <a:prstGeom prst="rect">
                <a:avLst/>
              </a:prstGeom>
              <a:blipFill>
                <a:blip r:embed="rId3"/>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C0BA30A8-70F7-4634-8279-7B705AF41458}"/>
              </a:ext>
            </a:extLst>
          </p:cNvPr>
          <p:cNvCxnSpPr>
            <a:cxnSpLocks/>
          </p:cNvCxnSpPr>
          <p:nvPr/>
        </p:nvCxnSpPr>
        <p:spPr bwMode="auto">
          <a:xfrm>
            <a:off x="5231905" y="1867312"/>
            <a:ext cx="49449" cy="2521808"/>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DE82361-8CC9-471B-8286-02896DD3CB98}"/>
                  </a:ext>
                </a:extLst>
              </p:cNvPr>
              <p:cNvSpPr txBox="1"/>
              <p:nvPr/>
            </p:nvSpPr>
            <p:spPr>
              <a:xfrm>
                <a:off x="5375920" y="1867312"/>
                <a:ext cx="210474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𝑛</m:t>
                          </m:r>
                        </m:sub>
                      </m:sSub>
                    </m:oMath>
                  </m:oMathPara>
                </a14:m>
                <a:endParaRPr lang="en-US" dirty="0"/>
              </a:p>
            </p:txBody>
          </p:sp>
        </mc:Choice>
        <mc:Fallback xmlns="">
          <p:sp>
            <p:nvSpPr>
              <p:cNvPr id="13" name="TextBox 12">
                <a:extLst>
                  <a:ext uri="{FF2B5EF4-FFF2-40B4-BE49-F238E27FC236}">
                    <a16:creationId xmlns:a16="http://schemas.microsoft.com/office/drawing/2014/main" id="{6DE82361-8CC9-471B-8286-02896DD3CB98}"/>
                  </a:ext>
                </a:extLst>
              </p:cNvPr>
              <p:cNvSpPr txBox="1">
                <a:spLocks noRot="1" noChangeAspect="1" noMove="1" noResize="1" noEditPoints="1" noAdjustHandles="1" noChangeArrowheads="1" noChangeShapeType="1" noTextEdit="1"/>
              </p:cNvSpPr>
              <p:nvPr/>
            </p:nvSpPr>
            <p:spPr>
              <a:xfrm>
                <a:off x="5375920" y="1867312"/>
                <a:ext cx="2104742"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E0BBEC7-7CBD-92AE-3C87-5BE9C82E05AA}"/>
                  </a:ext>
                </a:extLst>
              </p:cNvPr>
              <p:cNvSpPr txBox="1"/>
              <p:nvPr/>
            </p:nvSpPr>
            <p:spPr>
              <a:xfrm>
                <a:off x="5637007" y="3001383"/>
                <a:ext cx="9144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𝐾𝑒𝑦𝑠</m:t>
                          </m:r>
                          <m:r>
                            <a:rPr lang="en-US" b="0" i="1" dirty="0" smtClean="0">
                              <a:latin typeface="Cambria Math" panose="02040503050406030204" pitchFamily="18" charset="0"/>
                            </a:rPr>
                            <m:t>: 2</m:t>
                          </m:r>
                        </m:e>
                        <m:sup>
                          <m:r>
                            <a:rPr lang="en-US" i="1" dirty="0" smtClean="0">
                              <a:latin typeface="Cambria Math" panose="02040503050406030204" pitchFamily="18" charset="0"/>
                            </a:rPr>
                            <m:t>𝑛</m:t>
                          </m:r>
                        </m:sup>
                      </m:sSup>
                      <m:r>
                        <a:rPr lang="en-US" b="0" i="1" dirty="0" smtClean="0">
                          <a:latin typeface="Cambria Math" panose="02040503050406030204" pitchFamily="18" charset="0"/>
                        </a:rPr>
                        <m:t>!</m:t>
                      </m:r>
                    </m:oMath>
                  </m:oMathPara>
                </a14:m>
                <a:endParaRPr lang="en-US" dirty="0"/>
              </a:p>
            </p:txBody>
          </p:sp>
        </mc:Choice>
        <mc:Fallback xmlns="">
          <p:sp>
            <p:nvSpPr>
              <p:cNvPr id="2" name="TextBox 1">
                <a:extLst>
                  <a:ext uri="{FF2B5EF4-FFF2-40B4-BE49-F238E27FC236}">
                    <a16:creationId xmlns:a16="http://schemas.microsoft.com/office/drawing/2014/main" id="{FE0BBEC7-7CBD-92AE-3C87-5BE9C82E05AA}"/>
                  </a:ext>
                </a:extLst>
              </p:cNvPr>
              <p:cNvSpPr txBox="1">
                <a:spLocks noRot="1" noChangeAspect="1" noMove="1" noResize="1" noEditPoints="1" noAdjustHandles="1" noChangeArrowheads="1" noChangeShapeType="1" noTextEdit="1"/>
              </p:cNvSpPr>
              <p:nvPr/>
            </p:nvSpPr>
            <p:spPr>
              <a:xfrm>
                <a:off x="5637007" y="3001383"/>
                <a:ext cx="914400" cy="523220"/>
              </a:xfrm>
              <a:prstGeom prst="rect">
                <a:avLst/>
              </a:prstGeom>
              <a:blipFill>
                <a:blip r:embed="rId5"/>
                <a:stretch>
                  <a:fillRect r="-72000"/>
                </a:stretch>
              </a:blipFill>
            </p:spPr>
            <p:txBody>
              <a:bodyPr/>
              <a:lstStyle/>
              <a:p>
                <a:r>
                  <a:rPr lang="en-US">
                    <a:noFill/>
                  </a:rPr>
                  <a:t> </a:t>
                </a:r>
              </a:p>
            </p:txBody>
          </p:sp>
        </mc:Fallback>
      </mc:AlternateContent>
    </p:spTree>
    <p:extLst>
      <p:ext uri="{BB962C8B-B14F-4D97-AF65-F5344CB8AC3E}">
        <p14:creationId xmlns:p14="http://schemas.microsoft.com/office/powerpoint/2010/main" val="182912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itle 3">
            <a:extLst>
              <a:ext uri="{FF2B5EF4-FFF2-40B4-BE49-F238E27FC236}">
                <a16:creationId xmlns:a16="http://schemas.microsoft.com/office/drawing/2014/main" id="{EA0D4223-DA9B-41E7-8377-5464435B5C93}"/>
              </a:ext>
            </a:extLst>
          </p:cNvPr>
          <p:cNvSpPr>
            <a:spLocks noGrp="1"/>
          </p:cNvSpPr>
          <p:nvPr>
            <p:ph type="title" idx="4294967295"/>
          </p:nvPr>
        </p:nvSpPr>
        <p:spPr>
          <a:xfrm>
            <a:off x="1631504" y="-170656"/>
            <a:ext cx="7543800" cy="1295400"/>
          </a:xfrm>
        </p:spPr>
        <p:txBody>
          <a:bodyPr anchor="ctr"/>
          <a:lstStyle/>
          <a:p>
            <a:pPr eaLnBrk="1" hangingPunct="1"/>
            <a:r>
              <a:rPr lang="en-US" altLang="zh-CN" sz="3700" dirty="0">
                <a:ea typeface="宋体" panose="02010600030101010101" pitchFamily="2" charset="-122"/>
              </a:rPr>
              <a:t>Is DES good enough?</a:t>
            </a:r>
            <a:endParaRPr lang="en-US" altLang="zh-CN" dirty="0">
              <a:ea typeface="宋体" panose="02010600030101010101" pitchFamily="2" charset="-122"/>
            </a:endParaRPr>
          </a:p>
        </p:txBody>
      </p:sp>
      <p:sp>
        <p:nvSpPr>
          <p:cNvPr id="27653" name="Rectangle 3">
            <a:extLst>
              <a:ext uri="{FF2B5EF4-FFF2-40B4-BE49-F238E27FC236}">
                <a16:creationId xmlns:a16="http://schemas.microsoft.com/office/drawing/2014/main" id="{7745B89C-EF2B-4A51-AE27-00BA70A8B578}"/>
              </a:ext>
            </a:extLst>
          </p:cNvPr>
          <p:cNvSpPr>
            <a:spLocks noGrp="1"/>
          </p:cNvSpPr>
          <p:nvPr>
            <p:ph idx="4294967295"/>
          </p:nvPr>
        </p:nvSpPr>
        <p:spPr>
          <a:xfrm>
            <a:off x="839416" y="1109177"/>
            <a:ext cx="10801200" cy="5181600"/>
          </a:xfrm>
        </p:spPr>
        <p:txBody>
          <a:bodyPr/>
          <a:lstStyle/>
          <a:p>
            <a:pPr eaLnBrk="1" hangingPunct="1">
              <a:buFont typeface="Wingdings" panose="05000000000000000000" pitchFamily="2" charset="2"/>
              <a:buChar char=""/>
            </a:pPr>
            <a:r>
              <a:rPr lang="en-US" altLang="zh-CN" sz="2400" dirty="0">
                <a:ea typeface="宋体" panose="02010600030101010101" pitchFamily="2" charset="-122"/>
              </a:rPr>
              <a:t>Security strength of DES</a:t>
            </a:r>
          </a:p>
          <a:p>
            <a:pPr lvl="1" eaLnBrk="1" hangingPunct="1">
              <a:buFont typeface="Wingdings" panose="05000000000000000000" pitchFamily="2" charset="2"/>
              <a:buChar char=""/>
            </a:pPr>
            <a:r>
              <a:rPr lang="en-US" altLang="zh-CN" sz="2400" dirty="0">
                <a:ea typeface="宋体" panose="02010600030101010101" pitchFamily="2" charset="-122"/>
              </a:rPr>
              <a:t>Number of rounds</a:t>
            </a:r>
          </a:p>
          <a:p>
            <a:pPr lvl="1" eaLnBrk="1" hangingPunct="1">
              <a:buFont typeface="Wingdings" panose="05000000000000000000" pitchFamily="2" charset="2"/>
              <a:buChar char=""/>
            </a:pPr>
            <a:r>
              <a:rPr lang="en-US" altLang="zh-CN" sz="2400" dirty="0">
                <a:ea typeface="宋体" panose="02010600030101010101" pitchFamily="2" charset="-122"/>
              </a:rPr>
              <a:t>Length of encryption key	</a:t>
            </a:r>
          </a:p>
          <a:p>
            <a:pPr lvl="1" eaLnBrk="1" hangingPunct="1">
              <a:buFont typeface="Wingdings" panose="05000000000000000000" pitchFamily="2" charset="2"/>
              <a:buChar char=""/>
            </a:pPr>
            <a:r>
              <a:rPr lang="en-US" altLang="zh-CN" sz="2400" dirty="0">
                <a:ea typeface="宋体" panose="02010600030101010101" pitchFamily="2" charset="-122"/>
              </a:rPr>
              <a:t>Construction of the substitute function</a:t>
            </a:r>
          </a:p>
          <a:p>
            <a:pPr eaLnBrk="1" hangingPunct="1">
              <a:buFont typeface="Wingdings" panose="05000000000000000000" pitchFamily="2" charset="2"/>
              <a:buChar char=""/>
            </a:pPr>
            <a:r>
              <a:rPr lang="en-US" altLang="zh-CN" sz="2400" dirty="0">
                <a:ea typeface="宋体" panose="02010600030101010101" pitchFamily="2" charset="-122"/>
              </a:rPr>
              <a:t>DES was used up to the 1990’s.</a:t>
            </a:r>
          </a:p>
          <a:p>
            <a:pPr eaLnBrk="1" hangingPunct="1">
              <a:buFont typeface="Wingdings" panose="05000000000000000000" pitchFamily="2" charset="2"/>
              <a:buChar char=""/>
            </a:pPr>
            <a:r>
              <a:rPr lang="en-US" altLang="zh-CN" sz="2400" dirty="0">
                <a:ea typeface="宋体" panose="02010600030101010101" pitchFamily="2" charset="-122"/>
              </a:rPr>
              <a:t>People began to take on the DES Challenges to crack DES</a:t>
            </a:r>
          </a:p>
          <a:p>
            <a:pPr eaLnBrk="1" hangingPunct="1">
              <a:buFont typeface="Wingdings" panose="05000000000000000000" pitchFamily="2" charset="2"/>
              <a:buChar char=""/>
            </a:pPr>
            <a:r>
              <a:rPr lang="en-US" altLang="zh-CN" sz="2400" dirty="0">
                <a:ea typeface="宋体" panose="02010600030101010101" pitchFamily="2" charset="-122"/>
              </a:rPr>
              <a:t>Only uses 56-bit keys = 2</a:t>
            </a:r>
            <a:r>
              <a:rPr lang="en-US" altLang="zh-CN" sz="2400" baseline="30000" dirty="0">
                <a:ea typeface="宋体" panose="02010600030101010101" pitchFamily="2" charset="-122"/>
              </a:rPr>
              <a:t>56</a:t>
            </a:r>
            <a:r>
              <a:rPr lang="en-US" altLang="zh-CN" sz="2400" dirty="0">
                <a:ea typeface="宋体" panose="02010600030101010101" pitchFamily="2" charset="-122"/>
              </a:rPr>
              <a:t> </a:t>
            </a:r>
            <a:r>
              <a:rPr lang="en-US" altLang="zh-CN" sz="2400" dirty="0">
                <a:ea typeface="宋体" panose="02010600030101010101" pitchFamily="2" charset="-122"/>
                <a:cs typeface="Arial" panose="020B0604020202020204" pitchFamily="34" charset="0"/>
              </a:rPr>
              <a:t>~ </a:t>
            </a:r>
            <a:r>
              <a:rPr lang="en-US" altLang="zh-CN" sz="2400" dirty="0">
                <a:ea typeface="宋体" panose="02010600030101010101" pitchFamily="2" charset="-122"/>
              </a:rPr>
              <a:t>7.2× 10</a:t>
            </a:r>
            <a:r>
              <a:rPr lang="en-US" altLang="zh-CN" sz="2400" baseline="30000" dirty="0">
                <a:ea typeface="宋体" panose="02010600030101010101" pitchFamily="2" charset="-122"/>
              </a:rPr>
              <a:t>16 </a:t>
            </a:r>
            <a:r>
              <a:rPr lang="en-US" altLang="zh-CN" sz="2400" dirty="0">
                <a:ea typeface="宋体" panose="02010600030101010101" pitchFamily="2" charset="-122"/>
              </a:rPr>
              <a:t>keys</a:t>
            </a:r>
          </a:p>
        </p:txBody>
      </p:sp>
    </p:spTree>
    <p:extLst>
      <p:ext uri="{BB962C8B-B14F-4D97-AF65-F5344CB8AC3E}">
        <p14:creationId xmlns:p14="http://schemas.microsoft.com/office/powerpoint/2010/main" val="659752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260648"/>
            <a:ext cx="9324528" cy="584765"/>
          </a:xfrm>
        </p:spPr>
        <p:txBody>
          <a:bodyPr wrap="square">
            <a:spAutoFit/>
          </a:bodyPr>
          <a:lstStyle/>
          <a:p>
            <a:pPr algn="ctr"/>
            <a:r>
              <a:rPr lang="en-US" altLang="en-US" sz="3200" dirty="0">
                <a:ea typeface="ヒラギノ角ゴ Pro W3" charset="-128"/>
              </a:rPr>
              <a:t>DES Encryption and Decryption  (16 rounds)</a:t>
            </a:r>
            <a:endParaRPr lang="en-US" sz="2400" dirty="0"/>
          </a:p>
        </p:txBody>
      </p:sp>
      <p:pic>
        <p:nvPicPr>
          <p:cNvPr id="7" name="Picture 6">
            <a:extLst>
              <a:ext uri="{FF2B5EF4-FFF2-40B4-BE49-F238E27FC236}">
                <a16:creationId xmlns:a16="http://schemas.microsoft.com/office/drawing/2014/main" id="{826B6821-CC2D-4174-895C-E426B23A700E}"/>
              </a:ext>
            </a:extLst>
          </p:cNvPr>
          <p:cNvPicPr>
            <a:picLocks noChangeAspect="1"/>
          </p:cNvPicPr>
          <p:nvPr/>
        </p:nvPicPr>
        <p:blipFill>
          <a:blip r:embed="rId3"/>
          <a:stretch>
            <a:fillRect/>
          </a:stretch>
        </p:blipFill>
        <p:spPr>
          <a:xfrm>
            <a:off x="2207568" y="980728"/>
            <a:ext cx="7920880" cy="5544616"/>
          </a:xfrm>
          <a:prstGeom prst="rect">
            <a:avLst/>
          </a:prstGeom>
        </p:spPr>
      </p:pic>
    </p:spTree>
    <p:extLst>
      <p:ext uri="{BB962C8B-B14F-4D97-AF65-F5344CB8AC3E}">
        <p14:creationId xmlns:p14="http://schemas.microsoft.com/office/powerpoint/2010/main" val="323570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7D2CED5C-BD13-4672-BB46-8D21BA6ACFB8}"/>
              </a:ext>
            </a:extLst>
          </p:cNvPr>
          <p:cNvSpPr>
            <a:spLocks noGrp="1" noRot="1" noChangeArrowheads="1"/>
          </p:cNvSpPr>
          <p:nvPr>
            <p:ph type="title" idx="4294967295"/>
          </p:nvPr>
        </p:nvSpPr>
        <p:spPr>
          <a:xfrm>
            <a:off x="1219262" y="-19455"/>
            <a:ext cx="5657850" cy="971550"/>
          </a:xfrm>
        </p:spPr>
        <p:txBody>
          <a:bodyPr anchor="ctr"/>
          <a:lstStyle/>
          <a:p>
            <a:r>
              <a:rPr lang="en-US" b="1">
                <a:latin typeface="Times New Roman" panose="02020603050405020304" pitchFamily="18" charset="0"/>
                <a:cs typeface="Times New Roman" panose="02020603050405020304" pitchFamily="18" charset="0"/>
              </a:rPr>
              <a:t>Motivations</a:t>
            </a:r>
          </a:p>
        </p:txBody>
      </p:sp>
      <p:sp>
        <p:nvSpPr>
          <p:cNvPr id="6148" name="Rectangle 3">
            <a:extLst>
              <a:ext uri="{FF2B5EF4-FFF2-40B4-BE49-F238E27FC236}">
                <a16:creationId xmlns:a16="http://schemas.microsoft.com/office/drawing/2014/main" id="{D8594D01-8B3F-494D-92AD-0C7026080AAC}"/>
              </a:ext>
            </a:extLst>
          </p:cNvPr>
          <p:cNvSpPr>
            <a:spLocks noGrp="1" noChangeArrowheads="1"/>
          </p:cNvSpPr>
          <p:nvPr>
            <p:ph idx="4294967295"/>
          </p:nvPr>
        </p:nvSpPr>
        <p:spPr>
          <a:xfrm>
            <a:off x="-32256" y="1523109"/>
            <a:ext cx="5150424" cy="3308747"/>
          </a:xfrm>
        </p:spPr>
        <p:txBody>
          <a:bodyPr/>
          <a:lstStyle/>
          <a:p>
            <a:pPr eaLnBrk="1" hangingPunct="1">
              <a:buClr>
                <a:srgbClr val="9E9EFF"/>
              </a:buClr>
            </a:pPr>
            <a:r>
              <a:rPr lang="en-US" altLang="zh-CN" dirty="0">
                <a:ea typeface="宋体" panose="02010600030101010101" pitchFamily="2" charset="-122"/>
              </a:rPr>
              <a:t>Data </a:t>
            </a:r>
          </a:p>
          <a:p>
            <a:pPr lvl="1" eaLnBrk="1" hangingPunct="1">
              <a:buClr>
                <a:srgbClr val="9E9EFF"/>
              </a:buClr>
              <a:buFont typeface="Wingdings" panose="05000000000000000000" pitchFamily="2" charset="2"/>
              <a:buChar char="§"/>
            </a:pPr>
            <a:r>
              <a:rPr lang="en-US" altLang="zh-CN" dirty="0">
                <a:solidFill>
                  <a:srgbClr val="FF0000"/>
                </a:solidFill>
                <a:ea typeface="宋体" panose="02010600030101010101" pitchFamily="2" charset="-122"/>
              </a:rPr>
              <a:t>Transmission state</a:t>
            </a:r>
          </a:p>
          <a:p>
            <a:pPr lvl="1" eaLnBrk="1" hangingPunct="1">
              <a:buClr>
                <a:srgbClr val="9E9EFF"/>
              </a:buClr>
              <a:buFont typeface="Wingdings" panose="05000000000000000000" pitchFamily="2" charset="2"/>
              <a:buChar char="§"/>
            </a:pPr>
            <a:r>
              <a:rPr lang="en-US" altLang="zh-CN" dirty="0">
                <a:solidFill>
                  <a:srgbClr val="FF0000"/>
                </a:solidFill>
                <a:ea typeface="宋体" panose="02010600030101010101" pitchFamily="2" charset="-122"/>
              </a:rPr>
              <a:t>Process state</a:t>
            </a:r>
          </a:p>
          <a:p>
            <a:pPr lvl="1" eaLnBrk="1" hangingPunct="1">
              <a:buClr>
                <a:srgbClr val="9E9EFF"/>
              </a:buClr>
              <a:buFont typeface="Arial" panose="020B0604020202020204" pitchFamily="34" charset="0"/>
              <a:buChar char="•"/>
            </a:pPr>
            <a:r>
              <a:rPr lang="en-US" altLang="zh-CN" dirty="0">
                <a:solidFill>
                  <a:srgbClr val="FF0000"/>
                </a:solidFill>
                <a:ea typeface="宋体" panose="02010600030101010101" pitchFamily="2" charset="-122"/>
              </a:rPr>
              <a:t>Storage state</a:t>
            </a:r>
            <a:endParaRPr lang="en-US" altLang="zh-CN" dirty="0">
              <a:ea typeface="宋体" panose="02010600030101010101" pitchFamily="2" charset="-122"/>
            </a:endParaRPr>
          </a:p>
          <a:p>
            <a:pPr eaLnBrk="1" hangingPunct="1">
              <a:buClr>
                <a:srgbClr val="9E9EFF"/>
              </a:buClr>
              <a:buFont typeface="Wingdings" panose="05000000000000000000" pitchFamily="2" charset="2"/>
              <a:buNone/>
            </a:pPr>
            <a:endParaRPr lang="en-US" altLang="zh-CN" sz="1950" dirty="0">
              <a:ea typeface="宋体" panose="02010600030101010101" pitchFamily="2" charset="-122"/>
            </a:endParaRPr>
          </a:p>
        </p:txBody>
      </p:sp>
      <p:sp>
        <p:nvSpPr>
          <p:cNvPr id="2" name="TextBox 1">
            <a:extLst>
              <a:ext uri="{FF2B5EF4-FFF2-40B4-BE49-F238E27FC236}">
                <a16:creationId xmlns:a16="http://schemas.microsoft.com/office/drawing/2014/main" id="{70E5815C-73FD-4971-9239-2912F6D91597}"/>
              </a:ext>
            </a:extLst>
          </p:cNvPr>
          <p:cNvSpPr txBox="1"/>
          <p:nvPr/>
        </p:nvSpPr>
        <p:spPr>
          <a:xfrm>
            <a:off x="113396" y="856698"/>
            <a:ext cx="3292568" cy="646331"/>
          </a:xfrm>
          <a:prstGeom prst="rect">
            <a:avLst/>
          </a:prstGeom>
          <a:noFill/>
        </p:spPr>
        <p:txBody>
          <a:bodyPr wrap="none" rtlCol="0">
            <a:spAutoFit/>
          </a:bodyPr>
          <a:lstStyle/>
          <a:p>
            <a:r>
              <a:rPr lang="en-US" sz="3600" b="1">
                <a:latin typeface="Times New Roman" panose="02020603050405020304" pitchFamily="18" charset="0"/>
                <a:cs typeface="Times New Roman" panose="02020603050405020304" pitchFamily="18" charset="0"/>
              </a:rPr>
              <a:t>Data Protection</a:t>
            </a:r>
          </a:p>
        </p:txBody>
      </p:sp>
      <p:pic>
        <p:nvPicPr>
          <p:cNvPr id="3" name="Picture 2">
            <a:extLst>
              <a:ext uri="{FF2B5EF4-FFF2-40B4-BE49-F238E27FC236}">
                <a16:creationId xmlns:a16="http://schemas.microsoft.com/office/drawing/2014/main" id="{285DFAFF-8AB6-44CE-A895-DD85E4DC06AE}"/>
              </a:ext>
            </a:extLst>
          </p:cNvPr>
          <p:cNvPicPr>
            <a:picLocks noChangeAspect="1"/>
          </p:cNvPicPr>
          <p:nvPr/>
        </p:nvPicPr>
        <p:blipFill>
          <a:blip r:embed="rId3"/>
          <a:stretch>
            <a:fillRect/>
          </a:stretch>
        </p:blipFill>
        <p:spPr>
          <a:xfrm>
            <a:off x="7857427" y="1140915"/>
            <a:ext cx="4115782" cy="4717395"/>
          </a:xfrm>
          <a:prstGeom prst="rect">
            <a:avLst/>
          </a:prstGeom>
        </p:spPr>
      </p:pic>
      <p:sp>
        <p:nvSpPr>
          <p:cNvPr id="170" name="TextBox 169">
            <a:extLst>
              <a:ext uri="{FF2B5EF4-FFF2-40B4-BE49-F238E27FC236}">
                <a16:creationId xmlns:a16="http://schemas.microsoft.com/office/drawing/2014/main" id="{E9B170A5-8683-407B-BA40-8760BEF5D9D2}"/>
              </a:ext>
            </a:extLst>
          </p:cNvPr>
          <p:cNvSpPr txBox="1"/>
          <p:nvPr/>
        </p:nvSpPr>
        <p:spPr>
          <a:xfrm>
            <a:off x="5408079" y="3221251"/>
            <a:ext cx="1579267" cy="415498"/>
          </a:xfrm>
          <a:prstGeom prst="rect">
            <a:avLst/>
          </a:prstGeom>
          <a:noFill/>
        </p:spPr>
        <p:txBody>
          <a:bodyPr wrap="square" rtlCol="0">
            <a:spAutoFit/>
          </a:bodyPr>
          <a:lstStyle/>
          <a:p>
            <a:r>
              <a:rPr lang="en-US" sz="2100" dirty="0"/>
              <a:t>Internet</a:t>
            </a:r>
          </a:p>
        </p:txBody>
      </p:sp>
      <p:sp>
        <p:nvSpPr>
          <p:cNvPr id="171" name="Rectangle 170">
            <a:extLst>
              <a:ext uri="{FF2B5EF4-FFF2-40B4-BE49-F238E27FC236}">
                <a16:creationId xmlns:a16="http://schemas.microsoft.com/office/drawing/2014/main" id="{BA1A2D2D-94E6-41F3-BBF6-951CD1334547}"/>
              </a:ext>
            </a:extLst>
          </p:cNvPr>
          <p:cNvSpPr/>
          <p:nvPr/>
        </p:nvSpPr>
        <p:spPr>
          <a:xfrm>
            <a:off x="5374322" y="3249246"/>
            <a:ext cx="1802871" cy="496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nvGrpSpPr>
          <p:cNvPr id="172" name="Group 171">
            <a:extLst>
              <a:ext uri="{FF2B5EF4-FFF2-40B4-BE49-F238E27FC236}">
                <a16:creationId xmlns:a16="http://schemas.microsoft.com/office/drawing/2014/main" id="{3495475F-9349-4CC3-BBE7-37F86640EE2C}"/>
              </a:ext>
            </a:extLst>
          </p:cNvPr>
          <p:cNvGrpSpPr/>
          <p:nvPr/>
        </p:nvGrpSpPr>
        <p:grpSpPr>
          <a:xfrm>
            <a:off x="3396898" y="1301604"/>
            <a:ext cx="4749131" cy="4156474"/>
            <a:chOff x="6898384" y="1234057"/>
            <a:chExt cx="5199039" cy="5084269"/>
          </a:xfrm>
        </p:grpSpPr>
        <p:sp>
          <p:nvSpPr>
            <p:cNvPr id="173" name="Freeform 370">
              <a:extLst>
                <a:ext uri="{FF2B5EF4-FFF2-40B4-BE49-F238E27FC236}">
                  <a16:creationId xmlns:a16="http://schemas.microsoft.com/office/drawing/2014/main" id="{3029D400-2ECA-47F7-8891-4C55E9298CE1}"/>
                </a:ext>
              </a:extLst>
            </p:cNvPr>
            <p:cNvSpPr/>
            <p:nvPr/>
          </p:nvSpPr>
          <p:spPr>
            <a:xfrm>
              <a:off x="9048399" y="3035682"/>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100" dirty="0"/>
            </a:p>
          </p:txBody>
        </p:sp>
        <p:sp>
          <p:nvSpPr>
            <p:cNvPr id="174" name="Freeform 417">
              <a:extLst>
                <a:ext uri="{FF2B5EF4-FFF2-40B4-BE49-F238E27FC236}">
                  <a16:creationId xmlns:a16="http://schemas.microsoft.com/office/drawing/2014/main" id="{E97AADDE-14DD-4C3E-AE3C-4B3DB3E7845E}"/>
                </a:ext>
              </a:extLst>
            </p:cNvPr>
            <p:cNvSpPr>
              <a:spLocks/>
            </p:cNvSpPr>
            <p:nvPr/>
          </p:nvSpPr>
          <p:spPr bwMode="auto">
            <a:xfrm>
              <a:off x="7337287" y="1795939"/>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endParaRPr lang="en-US" sz="2100" dirty="0"/>
            </a:p>
          </p:txBody>
        </p:sp>
        <p:grpSp>
          <p:nvGrpSpPr>
            <p:cNvPr id="175" name="Group 418">
              <a:extLst>
                <a:ext uri="{FF2B5EF4-FFF2-40B4-BE49-F238E27FC236}">
                  <a16:creationId xmlns:a16="http://schemas.microsoft.com/office/drawing/2014/main" id="{8F8564B1-63ED-425F-87F9-9BB8EC9EAA86}"/>
                </a:ext>
              </a:extLst>
            </p:cNvPr>
            <p:cNvGrpSpPr>
              <a:grpSpLocks/>
            </p:cNvGrpSpPr>
            <p:nvPr/>
          </p:nvGrpSpPr>
          <p:grpSpPr bwMode="auto">
            <a:xfrm>
              <a:off x="7268561" y="3259155"/>
              <a:ext cx="1458912" cy="933450"/>
              <a:chOff x="2889" y="1631"/>
              <a:chExt cx="980" cy="743"/>
            </a:xfrm>
          </p:grpSpPr>
          <p:sp>
            <p:nvSpPr>
              <p:cNvPr id="205" name="Rectangle 419">
                <a:extLst>
                  <a:ext uri="{FF2B5EF4-FFF2-40B4-BE49-F238E27FC236}">
                    <a16:creationId xmlns:a16="http://schemas.microsoft.com/office/drawing/2014/main" id="{E5177A51-684F-4A92-86C9-749C21D42FC6}"/>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06" name="AutoShape 420">
                <a:extLst>
                  <a:ext uri="{FF2B5EF4-FFF2-40B4-BE49-F238E27FC236}">
                    <a16:creationId xmlns:a16="http://schemas.microsoft.com/office/drawing/2014/main" id="{5172C21D-70B5-4B59-B0CE-326D18889D46}"/>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a:lnSpc>
                    <a:spcPct val="100000"/>
                  </a:lnSpc>
                  <a:spcBef>
                    <a:spcPct val="0"/>
                  </a:spcBef>
                  <a:buClrTx/>
                  <a:buSzTx/>
                  <a:buFontTx/>
                  <a:buNone/>
                </a:pPr>
                <a:endParaRPr lang="en-US" altLang="en-US" sz="1800" dirty="0">
                  <a:solidFill>
                    <a:srgbClr val="00CCFF"/>
                  </a:solidFill>
                  <a:latin typeface="Arial" panose="020B0604020202020204" pitchFamily="34" charset="0"/>
                </a:endParaRPr>
              </a:p>
            </p:txBody>
          </p:sp>
        </p:grpSp>
        <p:sp>
          <p:nvSpPr>
            <p:cNvPr id="176" name="Freeform 427">
              <a:extLst>
                <a:ext uri="{FF2B5EF4-FFF2-40B4-BE49-F238E27FC236}">
                  <a16:creationId xmlns:a16="http://schemas.microsoft.com/office/drawing/2014/main" id="{A80C4B5C-8BD5-4BF2-8FE1-04F558C50A28}"/>
                </a:ext>
              </a:extLst>
            </p:cNvPr>
            <p:cNvSpPr>
              <a:spLocks/>
            </p:cNvSpPr>
            <p:nvPr/>
          </p:nvSpPr>
          <p:spPr bwMode="auto">
            <a:xfrm>
              <a:off x="7775612" y="4653038"/>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endParaRPr lang="en-US" sz="2100" dirty="0"/>
            </a:p>
          </p:txBody>
        </p:sp>
        <p:sp>
          <p:nvSpPr>
            <p:cNvPr id="177" name="Text Box 580">
              <a:extLst>
                <a:ext uri="{FF2B5EF4-FFF2-40B4-BE49-F238E27FC236}">
                  <a16:creationId xmlns:a16="http://schemas.microsoft.com/office/drawing/2014/main" id="{AF342E72-9C96-49C8-A770-A9049A6A459B}"/>
                </a:ext>
              </a:extLst>
            </p:cNvPr>
            <p:cNvSpPr txBox="1">
              <a:spLocks noChangeArrowheads="1"/>
            </p:cNvSpPr>
            <p:nvPr/>
          </p:nvSpPr>
          <p:spPr bwMode="auto">
            <a:xfrm>
              <a:off x="7475823" y="1234057"/>
              <a:ext cx="1621845" cy="3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r>
                <a:rPr lang="en-US" altLang="en-US" sz="1500" dirty="0">
                  <a:latin typeface="+mn-lt"/>
                </a:rPr>
                <a:t>mobile network</a:t>
              </a:r>
            </a:p>
          </p:txBody>
        </p:sp>
        <p:sp>
          <p:nvSpPr>
            <p:cNvPr id="178" name="Text Box 580">
              <a:extLst>
                <a:ext uri="{FF2B5EF4-FFF2-40B4-BE49-F238E27FC236}">
                  <a16:creationId xmlns:a16="http://schemas.microsoft.com/office/drawing/2014/main" id="{3CC0E8FE-938F-441A-AF25-3EC7F6F21454}"/>
                </a:ext>
              </a:extLst>
            </p:cNvPr>
            <p:cNvSpPr txBox="1">
              <a:spLocks noChangeArrowheads="1"/>
            </p:cNvSpPr>
            <p:nvPr/>
          </p:nvSpPr>
          <p:spPr bwMode="auto">
            <a:xfrm>
              <a:off x="6898384" y="4117558"/>
              <a:ext cx="1955646" cy="33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80000"/>
                </a:lnSpc>
                <a:spcBef>
                  <a:spcPct val="0"/>
                </a:spcBef>
                <a:buClrTx/>
                <a:buSzTx/>
                <a:buFontTx/>
                <a:buNone/>
              </a:pPr>
              <a:r>
                <a:rPr lang="en-US" altLang="en-US" sz="1500" dirty="0">
                  <a:latin typeface="+mn-lt"/>
                </a:rPr>
                <a:t>home network</a:t>
              </a:r>
            </a:p>
          </p:txBody>
        </p:sp>
        <p:sp>
          <p:nvSpPr>
            <p:cNvPr id="179" name="Text Box 580">
              <a:extLst>
                <a:ext uri="{FF2B5EF4-FFF2-40B4-BE49-F238E27FC236}">
                  <a16:creationId xmlns:a16="http://schemas.microsoft.com/office/drawing/2014/main" id="{61B3EBD6-E180-42F6-B8E3-545653688A33}"/>
                </a:ext>
              </a:extLst>
            </p:cNvPr>
            <p:cNvSpPr txBox="1">
              <a:spLocks noChangeArrowheads="1"/>
            </p:cNvSpPr>
            <p:nvPr/>
          </p:nvSpPr>
          <p:spPr bwMode="auto">
            <a:xfrm>
              <a:off x="6962520" y="5749679"/>
              <a:ext cx="1747281" cy="564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80000"/>
                </a:lnSpc>
                <a:spcBef>
                  <a:spcPct val="0"/>
                </a:spcBef>
                <a:buClrTx/>
                <a:buSzTx/>
                <a:buFontTx/>
                <a:buNone/>
              </a:pPr>
              <a:r>
                <a:rPr lang="en-US" altLang="en-US" sz="1500" dirty="0">
                  <a:latin typeface="+mn-lt"/>
                </a:rPr>
                <a:t>enterprise</a:t>
              </a:r>
            </a:p>
            <a:p>
              <a:pPr>
                <a:lnSpc>
                  <a:spcPct val="80000"/>
                </a:lnSpc>
                <a:spcBef>
                  <a:spcPct val="0"/>
                </a:spcBef>
                <a:buClrTx/>
                <a:buSzTx/>
                <a:buFontTx/>
                <a:buNone/>
              </a:pPr>
              <a:r>
                <a:rPr lang="en-US" altLang="en-US" sz="1500" dirty="0">
                  <a:latin typeface="+mn-lt"/>
                </a:rPr>
                <a:t>          network</a:t>
              </a:r>
            </a:p>
          </p:txBody>
        </p:sp>
        <p:sp>
          <p:nvSpPr>
            <p:cNvPr id="180" name="Freeform 371">
              <a:extLst>
                <a:ext uri="{FF2B5EF4-FFF2-40B4-BE49-F238E27FC236}">
                  <a16:creationId xmlns:a16="http://schemas.microsoft.com/office/drawing/2014/main" id="{6401C403-5598-4BC3-B946-5206003BC4B0}"/>
                </a:ext>
              </a:extLst>
            </p:cNvPr>
            <p:cNvSpPr/>
            <p:nvPr/>
          </p:nvSpPr>
          <p:spPr>
            <a:xfrm>
              <a:off x="10285357" y="3149444"/>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100" dirty="0"/>
            </a:p>
          </p:txBody>
        </p:sp>
        <p:grpSp>
          <p:nvGrpSpPr>
            <p:cNvPr id="181" name="Group 180">
              <a:extLst>
                <a:ext uri="{FF2B5EF4-FFF2-40B4-BE49-F238E27FC236}">
                  <a16:creationId xmlns:a16="http://schemas.microsoft.com/office/drawing/2014/main" id="{296065C4-4140-4342-8909-901530312E62}"/>
                </a:ext>
              </a:extLst>
            </p:cNvPr>
            <p:cNvGrpSpPr/>
            <p:nvPr/>
          </p:nvGrpSpPr>
          <p:grpSpPr>
            <a:xfrm>
              <a:off x="10900911" y="3897954"/>
              <a:ext cx="687393" cy="721548"/>
              <a:chOff x="5203089" y="1751190"/>
              <a:chExt cx="858331" cy="662414"/>
            </a:xfrm>
          </p:grpSpPr>
          <p:sp>
            <p:nvSpPr>
              <p:cNvPr id="197" name="Freeform 381">
                <a:extLst>
                  <a:ext uri="{FF2B5EF4-FFF2-40B4-BE49-F238E27FC236}">
                    <a16:creationId xmlns:a16="http://schemas.microsoft.com/office/drawing/2014/main" id="{344B80CE-CF57-46AE-BFB6-CA6654CD7CA7}"/>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100" dirty="0"/>
              </a:p>
            </p:txBody>
          </p:sp>
          <p:sp>
            <p:nvSpPr>
              <p:cNvPr id="198" name="Freeform 382">
                <a:extLst>
                  <a:ext uri="{FF2B5EF4-FFF2-40B4-BE49-F238E27FC236}">
                    <a16:creationId xmlns:a16="http://schemas.microsoft.com/office/drawing/2014/main" id="{8A6A789E-D00B-4D1F-8CAB-A4380CBA9DC4}"/>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100" dirty="0"/>
              </a:p>
            </p:txBody>
          </p:sp>
          <p:cxnSp>
            <p:nvCxnSpPr>
              <p:cNvPr id="199" name="Straight Connector 198">
                <a:extLst>
                  <a:ext uri="{FF2B5EF4-FFF2-40B4-BE49-F238E27FC236}">
                    <a16:creationId xmlns:a16="http://schemas.microsoft.com/office/drawing/2014/main" id="{0FD97194-3187-4D05-9024-28A4A881BDCF}"/>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a:extLst>
                  <a:ext uri="{FF2B5EF4-FFF2-40B4-BE49-F238E27FC236}">
                    <a16:creationId xmlns:a16="http://schemas.microsoft.com/office/drawing/2014/main" id="{33A8C232-2F24-498F-A067-95BC0C3595AD}"/>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a:extLst>
                  <a:ext uri="{FF2B5EF4-FFF2-40B4-BE49-F238E27FC236}">
                    <a16:creationId xmlns:a16="http://schemas.microsoft.com/office/drawing/2014/main" id="{52D4B622-A0BB-4AE7-AD8B-679608EED8C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a:extLst>
                  <a:ext uri="{FF2B5EF4-FFF2-40B4-BE49-F238E27FC236}">
                    <a16:creationId xmlns:a16="http://schemas.microsoft.com/office/drawing/2014/main" id="{D8776881-C81C-4E55-9741-1B66C1C57A9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a:extLst>
                  <a:ext uri="{FF2B5EF4-FFF2-40B4-BE49-F238E27FC236}">
                    <a16:creationId xmlns:a16="http://schemas.microsoft.com/office/drawing/2014/main" id="{25FD9226-4EED-47CF-A680-77222522DEA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id="{FC629DEA-E3C6-4D9D-B8C9-CEF0D2BBBEEF}"/>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182" name="Group 181">
              <a:extLst>
                <a:ext uri="{FF2B5EF4-FFF2-40B4-BE49-F238E27FC236}">
                  <a16:creationId xmlns:a16="http://schemas.microsoft.com/office/drawing/2014/main" id="{C917CED0-9813-47F2-A288-B43C9A9E722C}"/>
                </a:ext>
              </a:extLst>
            </p:cNvPr>
            <p:cNvGrpSpPr/>
            <p:nvPr/>
          </p:nvGrpSpPr>
          <p:grpSpPr>
            <a:xfrm>
              <a:off x="10834382" y="3164075"/>
              <a:ext cx="594613" cy="648336"/>
              <a:chOff x="5203089" y="1751190"/>
              <a:chExt cx="858331" cy="662414"/>
            </a:xfrm>
          </p:grpSpPr>
          <p:sp>
            <p:nvSpPr>
              <p:cNvPr id="189" name="Freeform 398">
                <a:extLst>
                  <a:ext uri="{FF2B5EF4-FFF2-40B4-BE49-F238E27FC236}">
                    <a16:creationId xmlns:a16="http://schemas.microsoft.com/office/drawing/2014/main" id="{2AEC3537-5AAA-4EA8-A513-7CC72240DA8D}"/>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100" dirty="0"/>
              </a:p>
            </p:txBody>
          </p:sp>
          <p:sp>
            <p:nvSpPr>
              <p:cNvPr id="190" name="Freeform 399">
                <a:extLst>
                  <a:ext uri="{FF2B5EF4-FFF2-40B4-BE49-F238E27FC236}">
                    <a16:creationId xmlns:a16="http://schemas.microsoft.com/office/drawing/2014/main" id="{B0EB1391-8491-4F8B-ACE9-C46B15DBAFF3}"/>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100" dirty="0"/>
              </a:p>
            </p:txBody>
          </p:sp>
          <p:cxnSp>
            <p:nvCxnSpPr>
              <p:cNvPr id="191" name="Straight Connector 190">
                <a:extLst>
                  <a:ext uri="{FF2B5EF4-FFF2-40B4-BE49-F238E27FC236}">
                    <a16:creationId xmlns:a16="http://schemas.microsoft.com/office/drawing/2014/main" id="{E2C0376B-479D-4A5A-9DA5-81248DD3CB0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980EC6CF-CCB7-4C97-84EB-82885595AEE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DBDCEDA7-FDE8-4293-A503-AA22155A3268}"/>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DB3AAEFB-9F68-4D66-B758-0CD72E3EB9AD}"/>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698BA940-8506-4AE0-BD03-7C96B34BC19F}"/>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43F62C6C-1E4D-4CFA-9613-E33CD93E6D3A}"/>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183" name="Freeform 561">
              <a:extLst>
                <a:ext uri="{FF2B5EF4-FFF2-40B4-BE49-F238E27FC236}">
                  <a16:creationId xmlns:a16="http://schemas.microsoft.com/office/drawing/2014/main" id="{99655699-A496-41EA-92C1-892E5DE08CFE}"/>
                </a:ext>
              </a:extLst>
            </p:cNvPr>
            <p:cNvSpPr/>
            <p:nvPr/>
          </p:nvSpPr>
          <p:spPr>
            <a:xfrm>
              <a:off x="9604024" y="1751946"/>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100" dirty="0"/>
            </a:p>
          </p:txBody>
        </p:sp>
        <p:sp>
          <p:nvSpPr>
            <p:cNvPr id="184" name="TextBox 183">
              <a:extLst>
                <a:ext uri="{FF2B5EF4-FFF2-40B4-BE49-F238E27FC236}">
                  <a16:creationId xmlns:a16="http://schemas.microsoft.com/office/drawing/2014/main" id="{9C07E4C7-F79A-4023-BF3B-84094E420FB9}"/>
                </a:ext>
              </a:extLst>
            </p:cNvPr>
            <p:cNvSpPr txBox="1"/>
            <p:nvPr/>
          </p:nvSpPr>
          <p:spPr>
            <a:xfrm>
              <a:off x="9490412" y="1296784"/>
              <a:ext cx="2041257" cy="367065"/>
            </a:xfrm>
            <a:prstGeom prst="rect">
              <a:avLst/>
            </a:prstGeom>
            <a:noFill/>
          </p:spPr>
          <p:txBody>
            <a:bodyPr wrap="none" rtlCol="0">
              <a:spAutoFit/>
            </a:bodyPr>
            <a:lstStyle/>
            <a:p>
              <a:pPr>
                <a:lnSpc>
                  <a:spcPct val="90000"/>
                </a:lnSpc>
              </a:pPr>
              <a:r>
                <a:rPr lang="en-US" sz="1500" dirty="0"/>
                <a:t>national or global ISP</a:t>
              </a:r>
            </a:p>
          </p:txBody>
        </p:sp>
        <p:sp>
          <p:nvSpPr>
            <p:cNvPr id="185" name="Rectangle 184">
              <a:extLst>
                <a:ext uri="{FF2B5EF4-FFF2-40B4-BE49-F238E27FC236}">
                  <a16:creationId xmlns:a16="http://schemas.microsoft.com/office/drawing/2014/main" id="{EA66FFA7-F636-4A7E-A011-D40AEF003B85}"/>
                </a:ext>
              </a:extLst>
            </p:cNvPr>
            <p:cNvSpPr/>
            <p:nvPr/>
          </p:nvSpPr>
          <p:spPr>
            <a:xfrm>
              <a:off x="9342279" y="3647812"/>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186" name="TextBox 185">
              <a:extLst>
                <a:ext uri="{FF2B5EF4-FFF2-40B4-BE49-F238E27FC236}">
                  <a16:creationId xmlns:a16="http://schemas.microsoft.com/office/drawing/2014/main" id="{19A76639-4059-46BA-9305-C8D84082A390}"/>
                </a:ext>
              </a:extLst>
            </p:cNvPr>
            <p:cNvSpPr txBox="1"/>
            <p:nvPr/>
          </p:nvSpPr>
          <p:spPr>
            <a:xfrm>
              <a:off x="8182488" y="3043408"/>
              <a:ext cx="1232985" cy="875311"/>
            </a:xfrm>
            <a:prstGeom prst="rect">
              <a:avLst/>
            </a:prstGeom>
            <a:noFill/>
          </p:spPr>
          <p:txBody>
            <a:bodyPr wrap="square" rtlCol="0">
              <a:spAutoFit/>
            </a:bodyPr>
            <a:lstStyle/>
            <a:p>
              <a:pPr>
                <a:lnSpc>
                  <a:spcPct val="90000"/>
                </a:lnSpc>
              </a:pPr>
              <a:r>
                <a:rPr lang="en-US" sz="1500" dirty="0"/>
                <a:t>local or regional ISP</a:t>
              </a:r>
            </a:p>
          </p:txBody>
        </p:sp>
        <p:sp>
          <p:nvSpPr>
            <p:cNvPr id="187" name="TextBox 186">
              <a:extLst>
                <a:ext uri="{FF2B5EF4-FFF2-40B4-BE49-F238E27FC236}">
                  <a16:creationId xmlns:a16="http://schemas.microsoft.com/office/drawing/2014/main" id="{FF767A4A-E0BE-4605-A857-3960D712CDB4}"/>
                </a:ext>
              </a:extLst>
            </p:cNvPr>
            <p:cNvSpPr txBox="1"/>
            <p:nvPr/>
          </p:nvSpPr>
          <p:spPr>
            <a:xfrm>
              <a:off x="10980978" y="4647841"/>
              <a:ext cx="1116445" cy="621187"/>
            </a:xfrm>
            <a:prstGeom prst="rect">
              <a:avLst/>
            </a:prstGeom>
            <a:noFill/>
          </p:spPr>
          <p:txBody>
            <a:bodyPr wrap="none" rtlCol="0">
              <a:spAutoFit/>
            </a:bodyPr>
            <a:lstStyle/>
            <a:p>
              <a:pPr>
                <a:lnSpc>
                  <a:spcPct val="90000"/>
                </a:lnSpc>
              </a:pPr>
              <a:r>
                <a:rPr lang="en-US" sz="1500" dirty="0"/>
                <a:t>datacenter </a:t>
              </a:r>
            </a:p>
            <a:p>
              <a:pPr>
                <a:lnSpc>
                  <a:spcPct val="90000"/>
                </a:lnSpc>
              </a:pPr>
              <a:r>
                <a:rPr lang="en-US" sz="1500" dirty="0"/>
                <a:t>network</a:t>
              </a:r>
            </a:p>
          </p:txBody>
        </p:sp>
        <p:sp>
          <p:nvSpPr>
            <p:cNvPr id="188" name="TextBox 187">
              <a:extLst>
                <a:ext uri="{FF2B5EF4-FFF2-40B4-BE49-F238E27FC236}">
                  <a16:creationId xmlns:a16="http://schemas.microsoft.com/office/drawing/2014/main" id="{40C5ABA0-0DD6-495A-9E03-0BB198C80D7D}"/>
                </a:ext>
              </a:extLst>
            </p:cNvPr>
            <p:cNvSpPr txBox="1"/>
            <p:nvPr/>
          </p:nvSpPr>
          <p:spPr>
            <a:xfrm>
              <a:off x="10126229" y="4093290"/>
              <a:ext cx="967280" cy="875311"/>
            </a:xfrm>
            <a:prstGeom prst="rect">
              <a:avLst/>
            </a:prstGeom>
            <a:noFill/>
          </p:spPr>
          <p:txBody>
            <a:bodyPr wrap="none" rtlCol="0">
              <a:spAutoFit/>
            </a:bodyPr>
            <a:lstStyle/>
            <a:p>
              <a:pPr>
                <a:lnSpc>
                  <a:spcPct val="90000"/>
                </a:lnSpc>
              </a:pPr>
              <a:r>
                <a:rPr lang="en-US" sz="1500" dirty="0"/>
                <a:t>content </a:t>
              </a:r>
            </a:p>
            <a:p>
              <a:pPr>
                <a:lnSpc>
                  <a:spcPct val="90000"/>
                </a:lnSpc>
              </a:pPr>
              <a:r>
                <a:rPr lang="en-US" sz="1500" dirty="0"/>
                <a:t>provider </a:t>
              </a:r>
            </a:p>
            <a:p>
              <a:pPr>
                <a:lnSpc>
                  <a:spcPct val="90000"/>
                </a:lnSpc>
              </a:pPr>
              <a:r>
                <a:rPr lang="en-US" sz="1500" dirty="0"/>
                <a:t>network</a:t>
              </a:r>
            </a:p>
          </p:txBody>
        </p:sp>
      </p:grpSp>
      <p:grpSp>
        <p:nvGrpSpPr>
          <p:cNvPr id="207" name="Group 206">
            <a:extLst>
              <a:ext uri="{FF2B5EF4-FFF2-40B4-BE49-F238E27FC236}">
                <a16:creationId xmlns:a16="http://schemas.microsoft.com/office/drawing/2014/main" id="{F2A33747-2CA5-48C1-A3DD-8E7528E66464}"/>
              </a:ext>
            </a:extLst>
          </p:cNvPr>
          <p:cNvGrpSpPr/>
          <p:nvPr/>
        </p:nvGrpSpPr>
        <p:grpSpPr>
          <a:xfrm>
            <a:off x="3285922" y="1668148"/>
            <a:ext cx="4140680" cy="3354314"/>
            <a:chOff x="7562238" y="2127325"/>
            <a:chExt cx="3578867" cy="3640283"/>
          </a:xfrm>
        </p:grpSpPr>
        <p:cxnSp>
          <p:nvCxnSpPr>
            <p:cNvPr id="208" name="Straight Connector 207">
              <a:extLst>
                <a:ext uri="{FF2B5EF4-FFF2-40B4-BE49-F238E27FC236}">
                  <a16:creationId xmlns:a16="http://schemas.microsoft.com/office/drawing/2014/main" id="{D9471D50-C9A9-4E97-B413-8ED589F0BB88}"/>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4567287D-4F94-4993-B459-E61332138C98}"/>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C876DAF0-FB6E-4E62-BB67-ADC4DA703255}"/>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34B0180E-1F84-4FEE-BB30-92C258B591F0}"/>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70CD209-973A-41DF-96D0-CE76681145A6}"/>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1E713DBD-6768-4F87-8BC2-110E620682D1}"/>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D09AE0EF-DEFD-4221-8C19-411986733B60}"/>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640CC5E7-C059-4011-AB18-9B86AB431420}"/>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ADEFC181-174B-4863-B0AA-A8DF7A800695}"/>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8414812-62A1-491C-A534-79E416F18EC6}"/>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15C23D4-F27D-419B-9CC9-74B98E4E830D}"/>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19" name="Group 218">
              <a:extLst>
                <a:ext uri="{FF2B5EF4-FFF2-40B4-BE49-F238E27FC236}">
                  <a16:creationId xmlns:a16="http://schemas.microsoft.com/office/drawing/2014/main" id="{165C15BC-4ACC-4D71-BB49-68D7E8049918}"/>
                </a:ext>
              </a:extLst>
            </p:cNvPr>
            <p:cNvGrpSpPr/>
            <p:nvPr/>
          </p:nvGrpSpPr>
          <p:grpSpPr>
            <a:xfrm>
              <a:off x="7562238" y="2127325"/>
              <a:ext cx="3578867" cy="3640283"/>
              <a:chOff x="7562238" y="2127325"/>
              <a:chExt cx="3578867" cy="3640283"/>
            </a:xfrm>
          </p:grpSpPr>
          <p:grpSp>
            <p:nvGrpSpPr>
              <p:cNvPr id="220" name="Group 219">
                <a:extLst>
                  <a:ext uri="{FF2B5EF4-FFF2-40B4-BE49-F238E27FC236}">
                    <a16:creationId xmlns:a16="http://schemas.microsoft.com/office/drawing/2014/main" id="{9FF47164-6751-4A63-ACFC-498DE9A6035E}"/>
                  </a:ext>
                </a:extLst>
              </p:cNvPr>
              <p:cNvGrpSpPr/>
              <p:nvPr/>
            </p:nvGrpSpPr>
            <p:grpSpPr>
              <a:xfrm>
                <a:off x="7857253" y="2127325"/>
                <a:ext cx="3283852" cy="3640283"/>
                <a:chOff x="7881336" y="2104198"/>
                <a:chExt cx="3283852" cy="3640283"/>
              </a:xfrm>
            </p:grpSpPr>
            <p:sp>
              <p:nvSpPr>
                <p:cNvPr id="225" name="Line 428">
                  <a:extLst>
                    <a:ext uri="{FF2B5EF4-FFF2-40B4-BE49-F238E27FC236}">
                      <a16:creationId xmlns:a16="http://schemas.microsoft.com/office/drawing/2014/main" id="{B9926E24-5819-4BD4-AEBA-F0DEEE3B1FA0}"/>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100" dirty="0"/>
                </a:p>
              </p:txBody>
            </p:sp>
            <p:sp>
              <p:nvSpPr>
                <p:cNvPr id="226" name="Line 430">
                  <a:extLst>
                    <a:ext uri="{FF2B5EF4-FFF2-40B4-BE49-F238E27FC236}">
                      <a16:creationId xmlns:a16="http://schemas.microsoft.com/office/drawing/2014/main" id="{57537666-949D-41B7-A680-EC060B6B1EF3}"/>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100" dirty="0"/>
                </a:p>
              </p:txBody>
            </p:sp>
            <p:sp>
              <p:nvSpPr>
                <p:cNvPr id="227" name="Line 431">
                  <a:extLst>
                    <a:ext uri="{FF2B5EF4-FFF2-40B4-BE49-F238E27FC236}">
                      <a16:creationId xmlns:a16="http://schemas.microsoft.com/office/drawing/2014/main" id="{9CEB6E91-8965-4A84-BD0B-25F54A703828}"/>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dirty="0"/>
                </a:p>
              </p:txBody>
            </p:sp>
            <p:sp>
              <p:nvSpPr>
                <p:cNvPr id="228" name="Line 432">
                  <a:extLst>
                    <a:ext uri="{FF2B5EF4-FFF2-40B4-BE49-F238E27FC236}">
                      <a16:creationId xmlns:a16="http://schemas.microsoft.com/office/drawing/2014/main" id="{048724F5-FB04-44C5-9333-E12A32A6BE07}"/>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dirty="0"/>
                </a:p>
              </p:txBody>
            </p:sp>
            <p:sp>
              <p:nvSpPr>
                <p:cNvPr id="229" name="Line 433">
                  <a:extLst>
                    <a:ext uri="{FF2B5EF4-FFF2-40B4-BE49-F238E27FC236}">
                      <a16:creationId xmlns:a16="http://schemas.microsoft.com/office/drawing/2014/main" id="{133F88AE-7509-4EEB-88E8-F9592A68D65B}"/>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dirty="0"/>
                </a:p>
              </p:txBody>
            </p:sp>
            <p:sp>
              <p:nvSpPr>
                <p:cNvPr id="230" name="Line 435">
                  <a:extLst>
                    <a:ext uri="{FF2B5EF4-FFF2-40B4-BE49-F238E27FC236}">
                      <a16:creationId xmlns:a16="http://schemas.microsoft.com/office/drawing/2014/main" id="{D7BD1269-6072-48BD-A0DB-4E234A480532}"/>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dirty="0"/>
                </a:p>
              </p:txBody>
            </p:sp>
            <p:sp>
              <p:nvSpPr>
                <p:cNvPr id="231" name="Line 436">
                  <a:extLst>
                    <a:ext uri="{FF2B5EF4-FFF2-40B4-BE49-F238E27FC236}">
                      <a16:creationId xmlns:a16="http://schemas.microsoft.com/office/drawing/2014/main" id="{7AFD6FC0-3696-40EB-AF41-04E7B0E7DA3A}"/>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dirty="0"/>
                </a:p>
              </p:txBody>
            </p:sp>
            <p:sp>
              <p:nvSpPr>
                <p:cNvPr id="232" name="Line 439">
                  <a:extLst>
                    <a:ext uri="{FF2B5EF4-FFF2-40B4-BE49-F238E27FC236}">
                      <a16:creationId xmlns:a16="http://schemas.microsoft.com/office/drawing/2014/main" id="{436675C2-40B4-46D0-A4B8-23FD750F5E56}"/>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dirty="0"/>
                </a:p>
              </p:txBody>
            </p:sp>
            <p:sp>
              <p:nvSpPr>
                <p:cNvPr id="233" name="Line 440">
                  <a:extLst>
                    <a:ext uri="{FF2B5EF4-FFF2-40B4-BE49-F238E27FC236}">
                      <a16:creationId xmlns:a16="http://schemas.microsoft.com/office/drawing/2014/main" id="{DA68D420-A39B-454F-A605-8A1D6AF3CE16}"/>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dirty="0"/>
                </a:p>
              </p:txBody>
            </p:sp>
            <p:sp>
              <p:nvSpPr>
                <p:cNvPr id="234" name="Line 441">
                  <a:extLst>
                    <a:ext uri="{FF2B5EF4-FFF2-40B4-BE49-F238E27FC236}">
                      <a16:creationId xmlns:a16="http://schemas.microsoft.com/office/drawing/2014/main" id="{C682B998-0644-4D3E-B19C-BF11F3682568}"/>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dirty="0"/>
                </a:p>
              </p:txBody>
            </p:sp>
            <p:sp>
              <p:nvSpPr>
                <p:cNvPr id="235" name="Line 443">
                  <a:extLst>
                    <a:ext uri="{FF2B5EF4-FFF2-40B4-BE49-F238E27FC236}">
                      <a16:creationId xmlns:a16="http://schemas.microsoft.com/office/drawing/2014/main" id="{EE16C5AB-F970-4705-A662-6D2FD632C718}"/>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dirty="0"/>
                </a:p>
              </p:txBody>
            </p:sp>
            <p:sp>
              <p:nvSpPr>
                <p:cNvPr id="236" name="Line 449">
                  <a:extLst>
                    <a:ext uri="{FF2B5EF4-FFF2-40B4-BE49-F238E27FC236}">
                      <a16:creationId xmlns:a16="http://schemas.microsoft.com/office/drawing/2014/main" id="{29EF4E26-6F79-4AB2-B5A7-E1D4FA1D8D4D}"/>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dirty="0"/>
                </a:p>
              </p:txBody>
            </p:sp>
            <p:sp>
              <p:nvSpPr>
                <p:cNvPr id="237" name="Line 428">
                  <a:extLst>
                    <a:ext uri="{FF2B5EF4-FFF2-40B4-BE49-F238E27FC236}">
                      <a16:creationId xmlns:a16="http://schemas.microsoft.com/office/drawing/2014/main" id="{71B3CE2D-C251-486A-883C-467B342804F4}"/>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100" dirty="0"/>
                </a:p>
              </p:txBody>
            </p:sp>
            <p:sp>
              <p:nvSpPr>
                <p:cNvPr id="238" name="Line 440">
                  <a:extLst>
                    <a:ext uri="{FF2B5EF4-FFF2-40B4-BE49-F238E27FC236}">
                      <a16:creationId xmlns:a16="http://schemas.microsoft.com/office/drawing/2014/main" id="{BF1F9BCD-B0C3-4B2D-B0F4-30D1E27CFED2}"/>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dirty="0"/>
                </a:p>
              </p:txBody>
            </p:sp>
            <p:cxnSp>
              <p:nvCxnSpPr>
                <p:cNvPr id="239" name="Straight Connector 238">
                  <a:extLst>
                    <a:ext uri="{FF2B5EF4-FFF2-40B4-BE49-F238E27FC236}">
                      <a16:creationId xmlns:a16="http://schemas.microsoft.com/office/drawing/2014/main" id="{CAF0C9A0-1215-4DD8-A288-9E949AB7D8AD}"/>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0" name="Straight Connector 239">
                  <a:extLst>
                    <a:ext uri="{FF2B5EF4-FFF2-40B4-BE49-F238E27FC236}">
                      <a16:creationId xmlns:a16="http://schemas.microsoft.com/office/drawing/2014/main" id="{48592293-3F89-4097-B0D0-365A9F5066EA}"/>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a:extLst>
                    <a:ext uri="{FF2B5EF4-FFF2-40B4-BE49-F238E27FC236}">
                      <a16:creationId xmlns:a16="http://schemas.microsoft.com/office/drawing/2014/main" id="{09BF236A-7D23-4A39-9498-0141B446E434}"/>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2" name="Straight Connector 241">
                  <a:extLst>
                    <a:ext uri="{FF2B5EF4-FFF2-40B4-BE49-F238E27FC236}">
                      <a16:creationId xmlns:a16="http://schemas.microsoft.com/office/drawing/2014/main" id="{2E234721-360D-44A7-84AB-4E36ECF65AD6}"/>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3" name="Straight Connector 242">
                  <a:extLst>
                    <a:ext uri="{FF2B5EF4-FFF2-40B4-BE49-F238E27FC236}">
                      <a16:creationId xmlns:a16="http://schemas.microsoft.com/office/drawing/2014/main" id="{61F94499-F08A-4B21-99EA-9F92BD120F1E}"/>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4" name="Straight Connector 243">
                  <a:extLst>
                    <a:ext uri="{FF2B5EF4-FFF2-40B4-BE49-F238E27FC236}">
                      <a16:creationId xmlns:a16="http://schemas.microsoft.com/office/drawing/2014/main" id="{FDA122E7-E203-46FC-B199-9830C5B277AC}"/>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a:extLst>
                    <a:ext uri="{FF2B5EF4-FFF2-40B4-BE49-F238E27FC236}">
                      <a16:creationId xmlns:a16="http://schemas.microsoft.com/office/drawing/2014/main" id="{469F7BEB-B9AD-4219-9345-B09A7D2F2120}"/>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6" name="Straight Connector 245">
                  <a:extLst>
                    <a:ext uri="{FF2B5EF4-FFF2-40B4-BE49-F238E27FC236}">
                      <a16:creationId xmlns:a16="http://schemas.microsoft.com/office/drawing/2014/main" id="{67A673B6-F16F-42AB-8394-227FDE08C19B}"/>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7" name="Line 541">
                  <a:extLst>
                    <a:ext uri="{FF2B5EF4-FFF2-40B4-BE49-F238E27FC236}">
                      <a16:creationId xmlns:a16="http://schemas.microsoft.com/office/drawing/2014/main" id="{09811E6C-280A-47E1-9BFB-059658517E18}"/>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dirty="0"/>
                </a:p>
              </p:txBody>
            </p:sp>
            <p:sp>
              <p:nvSpPr>
                <p:cNvPr id="248" name="Line 424">
                  <a:extLst>
                    <a:ext uri="{FF2B5EF4-FFF2-40B4-BE49-F238E27FC236}">
                      <a16:creationId xmlns:a16="http://schemas.microsoft.com/office/drawing/2014/main" id="{8BB9EEA5-4EFA-4EA9-A959-7E5E45A1CE88}"/>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dirty="0"/>
                </a:p>
              </p:txBody>
            </p:sp>
          </p:grpSp>
          <p:pic>
            <p:nvPicPr>
              <p:cNvPr id="221" name="Picture 778" descr="antenna_radiation_stylized">
                <a:extLst>
                  <a:ext uri="{FF2B5EF4-FFF2-40B4-BE49-F238E27FC236}">
                    <a16:creationId xmlns:a16="http://schemas.microsoft.com/office/drawing/2014/main" id="{EE966D0A-6E5F-4979-8CD6-664B75295B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 name="Picture 781" descr="antenna_radiation_stylized">
                <a:extLst>
                  <a:ext uri="{FF2B5EF4-FFF2-40B4-BE49-F238E27FC236}">
                    <a16:creationId xmlns:a16="http://schemas.microsoft.com/office/drawing/2014/main" id="{6422529C-535F-4B9D-A6FE-17BC6B63AE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3" name="Picture 799" descr="cell_tower_radiation copy">
                <a:extLst>
                  <a:ext uri="{FF2B5EF4-FFF2-40B4-BE49-F238E27FC236}">
                    <a16:creationId xmlns:a16="http://schemas.microsoft.com/office/drawing/2014/main" id="{DBBAA3A9-67FA-4168-AE12-E48B6269A7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 name="Oval 800">
                <a:extLst>
                  <a:ext uri="{FF2B5EF4-FFF2-40B4-BE49-F238E27FC236}">
                    <a16:creationId xmlns:a16="http://schemas.microsoft.com/office/drawing/2014/main" id="{C70B89CD-F4F2-42C8-BD6B-9AA1B8AAA2E3}"/>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grpSp>
      <p:grpSp>
        <p:nvGrpSpPr>
          <p:cNvPr id="249" name="Group 248">
            <a:extLst>
              <a:ext uri="{FF2B5EF4-FFF2-40B4-BE49-F238E27FC236}">
                <a16:creationId xmlns:a16="http://schemas.microsoft.com/office/drawing/2014/main" id="{4A56A3AB-F837-4BE8-94A7-0501A2CD3BEA}"/>
              </a:ext>
            </a:extLst>
          </p:cNvPr>
          <p:cNvGrpSpPr/>
          <p:nvPr/>
        </p:nvGrpSpPr>
        <p:grpSpPr>
          <a:xfrm>
            <a:off x="2944669" y="1378332"/>
            <a:ext cx="4794900" cy="3963029"/>
            <a:chOff x="7432700" y="1830405"/>
            <a:chExt cx="4144321" cy="4300892"/>
          </a:xfrm>
        </p:grpSpPr>
        <p:grpSp>
          <p:nvGrpSpPr>
            <p:cNvPr id="250" name="Group 249">
              <a:extLst>
                <a:ext uri="{FF2B5EF4-FFF2-40B4-BE49-F238E27FC236}">
                  <a16:creationId xmlns:a16="http://schemas.microsoft.com/office/drawing/2014/main" id="{AD73CE3D-300F-47AC-84A5-E2486F8C787B}"/>
                </a:ext>
              </a:extLst>
            </p:cNvPr>
            <p:cNvGrpSpPr/>
            <p:nvPr/>
          </p:nvGrpSpPr>
          <p:grpSpPr>
            <a:xfrm>
              <a:off x="7432700" y="1830405"/>
              <a:ext cx="1909777" cy="938011"/>
              <a:chOff x="7432700" y="1830405"/>
              <a:chExt cx="1909777" cy="938011"/>
            </a:xfrm>
          </p:grpSpPr>
          <p:grpSp>
            <p:nvGrpSpPr>
              <p:cNvPr id="423" name="Group 652">
                <a:extLst>
                  <a:ext uri="{FF2B5EF4-FFF2-40B4-BE49-F238E27FC236}">
                    <a16:creationId xmlns:a16="http://schemas.microsoft.com/office/drawing/2014/main" id="{1A6B149F-BE2E-4906-A05A-B64D94B7295D}"/>
                  </a:ext>
                </a:extLst>
              </p:cNvPr>
              <p:cNvGrpSpPr>
                <a:grpSpLocks/>
              </p:cNvGrpSpPr>
              <p:nvPr/>
            </p:nvGrpSpPr>
            <p:grpSpPr bwMode="auto">
              <a:xfrm>
                <a:off x="7743850" y="1830405"/>
                <a:ext cx="415925" cy="385763"/>
                <a:chOff x="2751" y="1851"/>
                <a:chExt cx="462" cy="478"/>
              </a:xfrm>
            </p:grpSpPr>
            <p:pic>
              <p:nvPicPr>
                <p:cNvPr id="454" name="Picture 653" descr="iphone_stylized_small">
                  <a:extLst>
                    <a:ext uri="{FF2B5EF4-FFF2-40B4-BE49-F238E27FC236}">
                      <a16:creationId xmlns:a16="http://schemas.microsoft.com/office/drawing/2014/main" id="{6DFFB6AF-EBB1-4813-9504-246BAF6DF00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 name="Picture 654" descr="antenna_radiation_stylized">
                  <a:extLst>
                    <a:ext uri="{FF2B5EF4-FFF2-40B4-BE49-F238E27FC236}">
                      <a16:creationId xmlns:a16="http://schemas.microsoft.com/office/drawing/2014/main" id="{2DEE8BFB-D065-4BA9-B4BB-87D8127D0E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4" name="Group 423">
                <a:extLst>
                  <a:ext uri="{FF2B5EF4-FFF2-40B4-BE49-F238E27FC236}">
                    <a16:creationId xmlns:a16="http://schemas.microsoft.com/office/drawing/2014/main" id="{90D629FB-CC02-46F2-9747-A8C6C75D3CF3}"/>
                  </a:ext>
                </a:extLst>
              </p:cNvPr>
              <p:cNvGrpSpPr/>
              <p:nvPr/>
            </p:nvGrpSpPr>
            <p:grpSpPr>
              <a:xfrm>
                <a:off x="7432700" y="2327293"/>
                <a:ext cx="534987" cy="407988"/>
                <a:chOff x="7432700" y="2327293"/>
                <a:chExt cx="534987" cy="407988"/>
              </a:xfrm>
            </p:grpSpPr>
            <p:pic>
              <p:nvPicPr>
                <p:cNvPr id="431" name="Picture 1017" descr="antenna_stylized">
                  <a:extLst>
                    <a:ext uri="{FF2B5EF4-FFF2-40B4-BE49-F238E27FC236}">
                      <a16:creationId xmlns:a16="http://schemas.microsoft.com/office/drawing/2014/main" id="{298105F9-95B7-433B-808A-FBF8CD6896E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2" name="Picture 1018" descr="laptop_keyboard">
                  <a:extLst>
                    <a:ext uri="{FF2B5EF4-FFF2-40B4-BE49-F238E27FC236}">
                      <a16:creationId xmlns:a16="http://schemas.microsoft.com/office/drawing/2014/main" id="{FB3317DA-31B8-4D26-809F-EFBEEBBE8D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3" name="Freeform 1019">
                  <a:extLst>
                    <a:ext uri="{FF2B5EF4-FFF2-40B4-BE49-F238E27FC236}">
                      <a16:creationId xmlns:a16="http://schemas.microsoft.com/office/drawing/2014/main" id="{BF51EC61-DC47-4A13-9AC5-0100B9F008B1}"/>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sz="2100" dirty="0"/>
                </a:p>
              </p:txBody>
            </p:sp>
            <p:pic>
              <p:nvPicPr>
                <p:cNvPr id="434" name="Picture 1020" descr="screen">
                  <a:extLst>
                    <a:ext uri="{FF2B5EF4-FFF2-40B4-BE49-F238E27FC236}">
                      <a16:creationId xmlns:a16="http://schemas.microsoft.com/office/drawing/2014/main" id="{090AAE7E-5C67-4390-9424-136D319A24C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5" name="Freeform 1021">
                  <a:extLst>
                    <a:ext uri="{FF2B5EF4-FFF2-40B4-BE49-F238E27FC236}">
                      <a16:creationId xmlns:a16="http://schemas.microsoft.com/office/drawing/2014/main" id="{F23B13BE-9A73-4575-B71C-715AF29719C6}"/>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36" name="Freeform 1022">
                  <a:extLst>
                    <a:ext uri="{FF2B5EF4-FFF2-40B4-BE49-F238E27FC236}">
                      <a16:creationId xmlns:a16="http://schemas.microsoft.com/office/drawing/2014/main" id="{C404CDE8-B1FE-4F77-A722-D7DF1098F0B1}"/>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37" name="Freeform 1023">
                  <a:extLst>
                    <a:ext uri="{FF2B5EF4-FFF2-40B4-BE49-F238E27FC236}">
                      <a16:creationId xmlns:a16="http://schemas.microsoft.com/office/drawing/2014/main" id="{EE05306F-1FEA-4A1C-B993-6B4A3C72606A}"/>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38" name="Freeform 1024">
                  <a:extLst>
                    <a:ext uri="{FF2B5EF4-FFF2-40B4-BE49-F238E27FC236}">
                      <a16:creationId xmlns:a16="http://schemas.microsoft.com/office/drawing/2014/main" id="{F3BB6508-E2A9-42E8-9BC2-DC0F8DB01E5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39" name="Freeform 1025">
                  <a:extLst>
                    <a:ext uri="{FF2B5EF4-FFF2-40B4-BE49-F238E27FC236}">
                      <a16:creationId xmlns:a16="http://schemas.microsoft.com/office/drawing/2014/main" id="{6F1C0CC5-A634-4BE7-823D-80F67008B5B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40" name="Freeform 1026">
                  <a:extLst>
                    <a:ext uri="{FF2B5EF4-FFF2-40B4-BE49-F238E27FC236}">
                      <a16:creationId xmlns:a16="http://schemas.microsoft.com/office/drawing/2014/main" id="{AE6C3B4A-605F-42AD-9738-BEB201AC4EDB}"/>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grpSp>
              <p:nvGrpSpPr>
                <p:cNvPr id="441" name="Group 1027">
                  <a:extLst>
                    <a:ext uri="{FF2B5EF4-FFF2-40B4-BE49-F238E27FC236}">
                      <a16:creationId xmlns:a16="http://schemas.microsoft.com/office/drawing/2014/main" id="{07BF8E99-F3F2-4F02-ACD1-C640448B9ACD}"/>
                    </a:ext>
                  </a:extLst>
                </p:cNvPr>
                <p:cNvGrpSpPr>
                  <a:grpSpLocks/>
                </p:cNvGrpSpPr>
                <p:nvPr/>
              </p:nvGrpSpPr>
              <p:grpSpPr bwMode="auto">
                <a:xfrm>
                  <a:off x="7594735" y="2642220"/>
                  <a:ext cx="98740" cy="36846"/>
                  <a:chOff x="1740" y="2642"/>
                  <a:chExt cx="752" cy="327"/>
                </a:xfrm>
              </p:grpSpPr>
              <p:sp>
                <p:nvSpPr>
                  <p:cNvPr id="448" name="Freeform 1028">
                    <a:extLst>
                      <a:ext uri="{FF2B5EF4-FFF2-40B4-BE49-F238E27FC236}">
                        <a16:creationId xmlns:a16="http://schemas.microsoft.com/office/drawing/2014/main" id="{EE5980E7-1CC2-41DD-B82A-8CF05FB1E2F3}"/>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49" name="Freeform 1029">
                    <a:extLst>
                      <a:ext uri="{FF2B5EF4-FFF2-40B4-BE49-F238E27FC236}">
                        <a16:creationId xmlns:a16="http://schemas.microsoft.com/office/drawing/2014/main" id="{09C793D2-1A83-49B6-943C-7EB5946384F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50" name="Freeform 1030">
                    <a:extLst>
                      <a:ext uri="{FF2B5EF4-FFF2-40B4-BE49-F238E27FC236}">
                        <a16:creationId xmlns:a16="http://schemas.microsoft.com/office/drawing/2014/main" id="{78A9E3F8-0DA3-4D4B-96EB-232C0C63C02F}"/>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51" name="Freeform 1031">
                    <a:extLst>
                      <a:ext uri="{FF2B5EF4-FFF2-40B4-BE49-F238E27FC236}">
                        <a16:creationId xmlns:a16="http://schemas.microsoft.com/office/drawing/2014/main" id="{3EC36F90-2A09-4084-884E-58C6E3098D43}"/>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52" name="Freeform 1032">
                    <a:extLst>
                      <a:ext uri="{FF2B5EF4-FFF2-40B4-BE49-F238E27FC236}">
                        <a16:creationId xmlns:a16="http://schemas.microsoft.com/office/drawing/2014/main" id="{AE11AC71-E5AA-4ECC-A34D-9D2E0DCFCD2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53" name="Freeform 1033">
                    <a:extLst>
                      <a:ext uri="{FF2B5EF4-FFF2-40B4-BE49-F238E27FC236}">
                        <a16:creationId xmlns:a16="http://schemas.microsoft.com/office/drawing/2014/main" id="{22D51191-C935-4B1D-B6B7-611BD40647C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grpSp>
            <p:sp>
              <p:nvSpPr>
                <p:cNvPr id="442" name="Freeform 1034">
                  <a:extLst>
                    <a:ext uri="{FF2B5EF4-FFF2-40B4-BE49-F238E27FC236}">
                      <a16:creationId xmlns:a16="http://schemas.microsoft.com/office/drawing/2014/main" id="{43AB0A3E-3D06-408B-BA07-A85A3C91BD47}"/>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43" name="Freeform 1035">
                  <a:extLst>
                    <a:ext uri="{FF2B5EF4-FFF2-40B4-BE49-F238E27FC236}">
                      <a16:creationId xmlns:a16="http://schemas.microsoft.com/office/drawing/2014/main" id="{9502F5B8-A9F3-4937-91A6-01496063DF0B}"/>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44" name="Freeform 1036">
                  <a:extLst>
                    <a:ext uri="{FF2B5EF4-FFF2-40B4-BE49-F238E27FC236}">
                      <a16:creationId xmlns:a16="http://schemas.microsoft.com/office/drawing/2014/main" id="{2CF38E8A-9383-4B0E-8B7B-02A4B3F040C3}"/>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45" name="Freeform 1037">
                  <a:extLst>
                    <a:ext uri="{FF2B5EF4-FFF2-40B4-BE49-F238E27FC236}">
                      <a16:creationId xmlns:a16="http://schemas.microsoft.com/office/drawing/2014/main" id="{23A7D23B-CADD-4CB8-9A13-D6097ACEEC95}"/>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46" name="Freeform 1038">
                  <a:extLst>
                    <a:ext uri="{FF2B5EF4-FFF2-40B4-BE49-F238E27FC236}">
                      <a16:creationId xmlns:a16="http://schemas.microsoft.com/office/drawing/2014/main" id="{A04F0896-23A3-4EF7-A92A-4E1AF8BC8A39}"/>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47" name="Freeform 1039">
                  <a:extLst>
                    <a:ext uri="{FF2B5EF4-FFF2-40B4-BE49-F238E27FC236}">
                      <a16:creationId xmlns:a16="http://schemas.microsoft.com/office/drawing/2014/main" id="{7018A74F-7EC7-482F-AD42-BC68033BE2C2}"/>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grpSp>
          <p:grpSp>
            <p:nvGrpSpPr>
              <p:cNvPr id="425" name="Group 424">
                <a:extLst>
                  <a:ext uri="{FF2B5EF4-FFF2-40B4-BE49-F238E27FC236}">
                    <a16:creationId xmlns:a16="http://schemas.microsoft.com/office/drawing/2014/main" id="{29DB3920-F55D-4633-8C52-D7319A4BD85A}"/>
                  </a:ext>
                </a:extLst>
              </p:cNvPr>
              <p:cNvGrpSpPr/>
              <p:nvPr/>
            </p:nvGrpSpPr>
            <p:grpSpPr>
              <a:xfrm>
                <a:off x="8631407" y="2290407"/>
                <a:ext cx="530702" cy="478009"/>
                <a:chOff x="8631407" y="2290407"/>
                <a:chExt cx="530702" cy="478009"/>
              </a:xfrm>
            </p:grpSpPr>
            <p:pic>
              <p:nvPicPr>
                <p:cNvPr id="429" name="Picture 568" descr="light2.png">
                  <a:extLst>
                    <a:ext uri="{FF2B5EF4-FFF2-40B4-BE49-F238E27FC236}">
                      <a16:creationId xmlns:a16="http://schemas.microsoft.com/office/drawing/2014/main" id="{10B5EEDC-8580-4F97-911D-2652CD9AC4FB}"/>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 name="Picture 1017" descr="antenna_stylized">
                  <a:extLst>
                    <a:ext uri="{FF2B5EF4-FFF2-40B4-BE49-F238E27FC236}">
                      <a16:creationId xmlns:a16="http://schemas.microsoft.com/office/drawing/2014/main" id="{95BB2683-1AB9-4FD6-8FBB-8CFDBAB1FBD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6" name="Group 425">
                <a:extLst>
                  <a:ext uri="{FF2B5EF4-FFF2-40B4-BE49-F238E27FC236}">
                    <a16:creationId xmlns:a16="http://schemas.microsoft.com/office/drawing/2014/main" id="{C3062621-F5F8-471C-A58D-57BCA86D22EB}"/>
                  </a:ext>
                </a:extLst>
              </p:cNvPr>
              <p:cNvGrpSpPr/>
              <p:nvPr/>
            </p:nvGrpSpPr>
            <p:grpSpPr>
              <a:xfrm>
                <a:off x="8493165" y="2029804"/>
                <a:ext cx="849312" cy="226109"/>
                <a:chOff x="8493165" y="2029804"/>
                <a:chExt cx="849312" cy="226109"/>
              </a:xfrm>
            </p:grpSpPr>
            <p:pic>
              <p:nvPicPr>
                <p:cNvPr id="427" name="Picture 603" descr="car_icon_small">
                  <a:extLst>
                    <a:ext uri="{FF2B5EF4-FFF2-40B4-BE49-F238E27FC236}">
                      <a16:creationId xmlns:a16="http://schemas.microsoft.com/office/drawing/2014/main" id="{A1CE62AA-B16E-4C42-A1A2-5848F599B3C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8" name="Picture 1017" descr="antenna_stylized">
                  <a:extLst>
                    <a:ext uri="{FF2B5EF4-FFF2-40B4-BE49-F238E27FC236}">
                      <a16:creationId xmlns:a16="http://schemas.microsoft.com/office/drawing/2014/main" id="{FDF1A3E0-2B11-4973-A4C3-3276332B355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51" name="Group 250">
              <a:extLst>
                <a:ext uri="{FF2B5EF4-FFF2-40B4-BE49-F238E27FC236}">
                  <a16:creationId xmlns:a16="http://schemas.microsoft.com/office/drawing/2014/main" id="{8E909E5B-7BA7-4D3F-85A6-48D49989A9D1}"/>
                </a:ext>
              </a:extLst>
            </p:cNvPr>
            <p:cNvGrpSpPr/>
            <p:nvPr/>
          </p:nvGrpSpPr>
          <p:grpSpPr>
            <a:xfrm>
              <a:off x="7487144" y="3296104"/>
              <a:ext cx="857739" cy="583764"/>
              <a:chOff x="7487144" y="3296104"/>
              <a:chExt cx="857739" cy="583764"/>
            </a:xfrm>
          </p:grpSpPr>
          <p:grpSp>
            <p:nvGrpSpPr>
              <p:cNvPr id="393" name="Group 392">
                <a:extLst>
                  <a:ext uri="{FF2B5EF4-FFF2-40B4-BE49-F238E27FC236}">
                    <a16:creationId xmlns:a16="http://schemas.microsoft.com/office/drawing/2014/main" id="{37361674-9B11-43C0-A2E1-36AACC7799E0}"/>
                  </a:ext>
                </a:extLst>
              </p:cNvPr>
              <p:cNvGrpSpPr/>
              <p:nvPr/>
            </p:nvGrpSpPr>
            <p:grpSpPr>
              <a:xfrm>
                <a:off x="7487144" y="3389820"/>
                <a:ext cx="350807" cy="305517"/>
                <a:chOff x="7487144" y="3389820"/>
                <a:chExt cx="350807" cy="305517"/>
              </a:xfrm>
            </p:grpSpPr>
            <p:pic>
              <p:nvPicPr>
                <p:cNvPr id="400" name="Picture 1115" descr="antenna_stylized">
                  <a:extLst>
                    <a:ext uri="{FF2B5EF4-FFF2-40B4-BE49-F238E27FC236}">
                      <a16:creationId xmlns:a16="http://schemas.microsoft.com/office/drawing/2014/main" id="{94291AD2-9294-4138-BC33-76514AC9DEF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1" name="Picture 1116" descr="laptop_keyboard">
                  <a:extLst>
                    <a:ext uri="{FF2B5EF4-FFF2-40B4-BE49-F238E27FC236}">
                      <a16:creationId xmlns:a16="http://schemas.microsoft.com/office/drawing/2014/main" id="{0D878F35-AA11-4A07-80B8-0DD92C82F83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2" name="Freeform 1117">
                  <a:extLst>
                    <a:ext uri="{FF2B5EF4-FFF2-40B4-BE49-F238E27FC236}">
                      <a16:creationId xmlns:a16="http://schemas.microsoft.com/office/drawing/2014/main" id="{85EF803A-7135-40A1-8986-54A564598B43}"/>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sz="2100" dirty="0"/>
                </a:p>
              </p:txBody>
            </p:sp>
            <p:pic>
              <p:nvPicPr>
                <p:cNvPr id="403" name="Picture 1118" descr="screen">
                  <a:extLst>
                    <a:ext uri="{FF2B5EF4-FFF2-40B4-BE49-F238E27FC236}">
                      <a16:creationId xmlns:a16="http://schemas.microsoft.com/office/drawing/2014/main" id="{F31A377E-0D83-47CE-9606-6807703DEC7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 name="Freeform 1119">
                  <a:extLst>
                    <a:ext uri="{FF2B5EF4-FFF2-40B4-BE49-F238E27FC236}">
                      <a16:creationId xmlns:a16="http://schemas.microsoft.com/office/drawing/2014/main" id="{6A6A08D7-5553-4611-B0B7-7079DD4D340C}"/>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05" name="Freeform 1120">
                  <a:extLst>
                    <a:ext uri="{FF2B5EF4-FFF2-40B4-BE49-F238E27FC236}">
                      <a16:creationId xmlns:a16="http://schemas.microsoft.com/office/drawing/2014/main" id="{084F99C1-6CFB-4AD6-9F3D-329402ABD79C}"/>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06" name="Freeform 1121">
                  <a:extLst>
                    <a:ext uri="{FF2B5EF4-FFF2-40B4-BE49-F238E27FC236}">
                      <a16:creationId xmlns:a16="http://schemas.microsoft.com/office/drawing/2014/main" id="{A8B05E5C-9C40-49A7-9A95-02C6D8D68006}"/>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07" name="Freeform 1122">
                  <a:extLst>
                    <a:ext uri="{FF2B5EF4-FFF2-40B4-BE49-F238E27FC236}">
                      <a16:creationId xmlns:a16="http://schemas.microsoft.com/office/drawing/2014/main" id="{6F64768F-F033-46F9-B777-462D45BFD83E}"/>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08" name="Freeform 1123">
                  <a:extLst>
                    <a:ext uri="{FF2B5EF4-FFF2-40B4-BE49-F238E27FC236}">
                      <a16:creationId xmlns:a16="http://schemas.microsoft.com/office/drawing/2014/main" id="{3DF44F55-F588-47F5-8ADA-C6A09C36E5F2}"/>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09" name="Freeform 1124">
                  <a:extLst>
                    <a:ext uri="{FF2B5EF4-FFF2-40B4-BE49-F238E27FC236}">
                      <a16:creationId xmlns:a16="http://schemas.microsoft.com/office/drawing/2014/main" id="{944F7892-9929-4DEF-9F5F-0ABA33358B07}"/>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grpSp>
              <p:nvGrpSpPr>
                <p:cNvPr id="410" name="Group 1125">
                  <a:extLst>
                    <a:ext uri="{FF2B5EF4-FFF2-40B4-BE49-F238E27FC236}">
                      <a16:creationId xmlns:a16="http://schemas.microsoft.com/office/drawing/2014/main" id="{6BAB23FD-3D5F-4DDB-A9DD-D22E8569F619}"/>
                    </a:ext>
                  </a:extLst>
                </p:cNvPr>
                <p:cNvGrpSpPr>
                  <a:grpSpLocks/>
                </p:cNvGrpSpPr>
                <p:nvPr/>
              </p:nvGrpSpPr>
              <p:grpSpPr bwMode="auto">
                <a:xfrm>
                  <a:off x="7593395" y="3625649"/>
                  <a:ext cx="64747" cy="27592"/>
                  <a:chOff x="1740" y="2642"/>
                  <a:chExt cx="752" cy="327"/>
                </a:xfrm>
              </p:grpSpPr>
              <p:sp>
                <p:nvSpPr>
                  <p:cNvPr id="417" name="Freeform 1126">
                    <a:extLst>
                      <a:ext uri="{FF2B5EF4-FFF2-40B4-BE49-F238E27FC236}">
                        <a16:creationId xmlns:a16="http://schemas.microsoft.com/office/drawing/2014/main" id="{3647FE7B-065B-4389-9AC9-BB9133682FD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18" name="Freeform 1127">
                    <a:extLst>
                      <a:ext uri="{FF2B5EF4-FFF2-40B4-BE49-F238E27FC236}">
                        <a16:creationId xmlns:a16="http://schemas.microsoft.com/office/drawing/2014/main" id="{3E5E3F1B-2E00-4F1B-AF92-DBE70F22CD57}"/>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19" name="Freeform 1128">
                    <a:extLst>
                      <a:ext uri="{FF2B5EF4-FFF2-40B4-BE49-F238E27FC236}">
                        <a16:creationId xmlns:a16="http://schemas.microsoft.com/office/drawing/2014/main" id="{EE7D3DC3-4F4D-4755-8180-0EEA68043295}"/>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20" name="Freeform 1129">
                    <a:extLst>
                      <a:ext uri="{FF2B5EF4-FFF2-40B4-BE49-F238E27FC236}">
                        <a16:creationId xmlns:a16="http://schemas.microsoft.com/office/drawing/2014/main" id="{5718D99C-1AB5-405B-8FA8-42D9F408F52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21" name="Freeform 1130">
                    <a:extLst>
                      <a:ext uri="{FF2B5EF4-FFF2-40B4-BE49-F238E27FC236}">
                        <a16:creationId xmlns:a16="http://schemas.microsoft.com/office/drawing/2014/main" id="{B3847EE9-F410-46BB-975D-DD8F2D65507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22" name="Freeform 1131">
                    <a:extLst>
                      <a:ext uri="{FF2B5EF4-FFF2-40B4-BE49-F238E27FC236}">
                        <a16:creationId xmlns:a16="http://schemas.microsoft.com/office/drawing/2014/main" id="{B37A4580-B03D-456F-B521-7B6A529A2B81}"/>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grpSp>
            <p:sp>
              <p:nvSpPr>
                <p:cNvPr id="411" name="Freeform 1132">
                  <a:extLst>
                    <a:ext uri="{FF2B5EF4-FFF2-40B4-BE49-F238E27FC236}">
                      <a16:creationId xmlns:a16="http://schemas.microsoft.com/office/drawing/2014/main" id="{78216205-40C2-4A35-9ED0-ADEF7D1965FA}"/>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12" name="Freeform 1133">
                  <a:extLst>
                    <a:ext uri="{FF2B5EF4-FFF2-40B4-BE49-F238E27FC236}">
                      <a16:creationId xmlns:a16="http://schemas.microsoft.com/office/drawing/2014/main" id="{EFC0CFC9-B682-41B6-87ED-5D9A4180C61F}"/>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13" name="Freeform 1134">
                  <a:extLst>
                    <a:ext uri="{FF2B5EF4-FFF2-40B4-BE49-F238E27FC236}">
                      <a16:creationId xmlns:a16="http://schemas.microsoft.com/office/drawing/2014/main" id="{A3D9C1F8-8CD5-4F23-A299-1F7DD1C5B98A}"/>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14" name="Freeform 1135">
                  <a:extLst>
                    <a:ext uri="{FF2B5EF4-FFF2-40B4-BE49-F238E27FC236}">
                      <a16:creationId xmlns:a16="http://schemas.microsoft.com/office/drawing/2014/main" id="{3CE63624-4A3C-4435-896F-3AA00EE65712}"/>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15" name="Freeform 1136">
                  <a:extLst>
                    <a:ext uri="{FF2B5EF4-FFF2-40B4-BE49-F238E27FC236}">
                      <a16:creationId xmlns:a16="http://schemas.microsoft.com/office/drawing/2014/main" id="{3779F272-E33E-451C-AF53-F0C16CB9AA8F}"/>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416" name="Freeform 1137">
                  <a:extLst>
                    <a:ext uri="{FF2B5EF4-FFF2-40B4-BE49-F238E27FC236}">
                      <a16:creationId xmlns:a16="http://schemas.microsoft.com/office/drawing/2014/main" id="{02AE2FFE-5D59-4F24-974E-53F76A3CAFC9}"/>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grpSp>
          <p:grpSp>
            <p:nvGrpSpPr>
              <p:cNvPr id="394" name="Group 1139">
                <a:extLst>
                  <a:ext uri="{FF2B5EF4-FFF2-40B4-BE49-F238E27FC236}">
                    <a16:creationId xmlns:a16="http://schemas.microsoft.com/office/drawing/2014/main" id="{F28BFF14-4C84-476F-B647-9F84D6499FD7}"/>
                  </a:ext>
                </a:extLst>
              </p:cNvPr>
              <p:cNvGrpSpPr>
                <a:grpSpLocks/>
              </p:cNvGrpSpPr>
              <p:nvPr/>
            </p:nvGrpSpPr>
            <p:grpSpPr bwMode="auto">
              <a:xfrm flipH="1">
                <a:off x="7985622" y="3537823"/>
                <a:ext cx="359261" cy="342045"/>
                <a:chOff x="2839" y="3501"/>
                <a:chExt cx="755" cy="803"/>
              </a:xfrm>
            </p:grpSpPr>
            <p:pic>
              <p:nvPicPr>
                <p:cNvPr id="398" name="Picture 1140" descr="desktop_computer_stylized_medium">
                  <a:extLst>
                    <a:ext uri="{FF2B5EF4-FFF2-40B4-BE49-F238E27FC236}">
                      <a16:creationId xmlns:a16="http://schemas.microsoft.com/office/drawing/2014/main" id="{5C8306F6-4618-4283-A787-30CAAFEE38D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 name="Freeform 1141">
                  <a:extLst>
                    <a:ext uri="{FF2B5EF4-FFF2-40B4-BE49-F238E27FC236}">
                      <a16:creationId xmlns:a16="http://schemas.microsoft.com/office/drawing/2014/main" id="{6EC2B44D-D9FF-4396-883D-22CE6B734FDE}"/>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2100" dirty="0"/>
                </a:p>
              </p:txBody>
            </p:sp>
          </p:grpSp>
          <p:grpSp>
            <p:nvGrpSpPr>
              <p:cNvPr id="395" name="Group 394">
                <a:extLst>
                  <a:ext uri="{FF2B5EF4-FFF2-40B4-BE49-F238E27FC236}">
                    <a16:creationId xmlns:a16="http://schemas.microsoft.com/office/drawing/2014/main" id="{AB6D3D98-A5F1-449F-80FD-E7EA127A1E45}"/>
                  </a:ext>
                </a:extLst>
              </p:cNvPr>
              <p:cNvGrpSpPr/>
              <p:nvPr/>
            </p:nvGrpSpPr>
            <p:grpSpPr>
              <a:xfrm>
                <a:off x="7797061" y="3296104"/>
                <a:ext cx="347997" cy="396620"/>
                <a:chOff x="7797061" y="3296104"/>
                <a:chExt cx="347997" cy="396620"/>
              </a:xfrm>
            </p:grpSpPr>
            <p:pic>
              <p:nvPicPr>
                <p:cNvPr id="396" name="Picture 571" descr="fridge2.png">
                  <a:extLst>
                    <a:ext uri="{FF2B5EF4-FFF2-40B4-BE49-F238E27FC236}">
                      <a16:creationId xmlns:a16="http://schemas.microsoft.com/office/drawing/2014/main" id="{C5C6D76B-252F-4F38-B048-2851C1BAF818}"/>
                    </a:ext>
                  </a:extLst>
                </p:cNvPr>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7" name="Picture 1115" descr="antenna_stylized">
                  <a:extLst>
                    <a:ext uri="{FF2B5EF4-FFF2-40B4-BE49-F238E27FC236}">
                      <a16:creationId xmlns:a16="http://schemas.microsoft.com/office/drawing/2014/main" id="{D14592C4-006B-4988-85FF-6C9AAD6C5CF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52" name="Group 251">
              <a:extLst>
                <a:ext uri="{FF2B5EF4-FFF2-40B4-BE49-F238E27FC236}">
                  <a16:creationId xmlns:a16="http://schemas.microsoft.com/office/drawing/2014/main" id="{6A8E8E21-4B53-45FE-A185-DE96B4BC7FBF}"/>
                </a:ext>
              </a:extLst>
            </p:cNvPr>
            <p:cNvGrpSpPr/>
            <p:nvPr/>
          </p:nvGrpSpPr>
          <p:grpSpPr>
            <a:xfrm>
              <a:off x="11058573" y="3399165"/>
              <a:ext cx="518448" cy="1212242"/>
              <a:chOff x="11058573" y="3399165"/>
              <a:chExt cx="518448" cy="1212242"/>
            </a:xfrm>
          </p:grpSpPr>
          <p:grpSp>
            <p:nvGrpSpPr>
              <p:cNvPr id="381" name="Group 380">
                <a:extLst>
                  <a:ext uri="{FF2B5EF4-FFF2-40B4-BE49-F238E27FC236}">
                    <a16:creationId xmlns:a16="http://schemas.microsoft.com/office/drawing/2014/main" id="{116B204F-C971-4E2D-8C17-2B8D6A21D4EC}"/>
                  </a:ext>
                </a:extLst>
              </p:cNvPr>
              <p:cNvGrpSpPr/>
              <p:nvPr/>
            </p:nvGrpSpPr>
            <p:grpSpPr>
              <a:xfrm>
                <a:off x="11087182" y="4159591"/>
                <a:ext cx="489839" cy="451816"/>
                <a:chOff x="5103720" y="2693365"/>
                <a:chExt cx="611650" cy="414788"/>
              </a:xfrm>
            </p:grpSpPr>
            <p:cxnSp>
              <p:nvCxnSpPr>
                <p:cNvPr id="388" name="Straight Connector 387">
                  <a:extLst>
                    <a:ext uri="{FF2B5EF4-FFF2-40B4-BE49-F238E27FC236}">
                      <a16:creationId xmlns:a16="http://schemas.microsoft.com/office/drawing/2014/main" id="{90FE6AE7-956A-4D76-AAA0-3F2EF0C85448}"/>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89" name="Group 388">
                  <a:extLst>
                    <a:ext uri="{FF2B5EF4-FFF2-40B4-BE49-F238E27FC236}">
                      <a16:creationId xmlns:a16="http://schemas.microsoft.com/office/drawing/2014/main" id="{C53C9EBD-80BF-4AB6-808D-B2BA83AE8C8F}"/>
                    </a:ext>
                  </a:extLst>
                </p:cNvPr>
                <p:cNvGrpSpPr/>
                <p:nvPr/>
              </p:nvGrpSpPr>
              <p:grpSpPr>
                <a:xfrm>
                  <a:off x="5275406" y="2693365"/>
                  <a:ext cx="439964" cy="414788"/>
                  <a:chOff x="5275406" y="2711455"/>
                  <a:chExt cx="452949" cy="405518"/>
                </a:xfrm>
              </p:grpSpPr>
              <p:pic>
                <p:nvPicPr>
                  <p:cNvPr id="390" name="Picture 389" descr="server_rack.png">
                    <a:extLst>
                      <a:ext uri="{FF2B5EF4-FFF2-40B4-BE49-F238E27FC236}">
                        <a16:creationId xmlns:a16="http://schemas.microsoft.com/office/drawing/2014/main" id="{0F38474F-44F5-4EA9-88D2-28079AB497C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91" name="Picture 390" descr="server_rack.png">
                    <a:extLst>
                      <a:ext uri="{FF2B5EF4-FFF2-40B4-BE49-F238E27FC236}">
                        <a16:creationId xmlns:a16="http://schemas.microsoft.com/office/drawing/2014/main" id="{A51BD088-67D1-4DD7-9890-54EE0B141D4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92" name="Picture 391" descr="server_rack.png">
                    <a:extLst>
                      <a:ext uri="{FF2B5EF4-FFF2-40B4-BE49-F238E27FC236}">
                        <a16:creationId xmlns:a16="http://schemas.microsoft.com/office/drawing/2014/main" id="{AF3D0171-9CC8-43B9-8129-26F91C860AC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82" name="Group 381">
                <a:extLst>
                  <a:ext uri="{FF2B5EF4-FFF2-40B4-BE49-F238E27FC236}">
                    <a16:creationId xmlns:a16="http://schemas.microsoft.com/office/drawing/2014/main" id="{1503C8DB-78DB-42DB-9180-384C67BDB3F6}"/>
                  </a:ext>
                </a:extLst>
              </p:cNvPr>
              <p:cNvGrpSpPr/>
              <p:nvPr/>
            </p:nvGrpSpPr>
            <p:grpSpPr>
              <a:xfrm>
                <a:off x="11058573" y="3399165"/>
                <a:ext cx="423724" cy="405973"/>
                <a:chOff x="5103720" y="2693365"/>
                <a:chExt cx="611650" cy="414788"/>
              </a:xfrm>
            </p:grpSpPr>
            <p:cxnSp>
              <p:nvCxnSpPr>
                <p:cNvPr id="383" name="Straight Connector 382">
                  <a:extLst>
                    <a:ext uri="{FF2B5EF4-FFF2-40B4-BE49-F238E27FC236}">
                      <a16:creationId xmlns:a16="http://schemas.microsoft.com/office/drawing/2014/main" id="{53BBF698-47DF-44D8-8D07-71C01B104252}"/>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84" name="Group 383">
                  <a:extLst>
                    <a:ext uri="{FF2B5EF4-FFF2-40B4-BE49-F238E27FC236}">
                      <a16:creationId xmlns:a16="http://schemas.microsoft.com/office/drawing/2014/main" id="{12ED303C-0F4E-46FB-B997-766CC71E1E61}"/>
                    </a:ext>
                  </a:extLst>
                </p:cNvPr>
                <p:cNvGrpSpPr/>
                <p:nvPr/>
              </p:nvGrpSpPr>
              <p:grpSpPr>
                <a:xfrm>
                  <a:off x="5275406" y="2693365"/>
                  <a:ext cx="439964" cy="414788"/>
                  <a:chOff x="5275406" y="2711455"/>
                  <a:chExt cx="452949" cy="405518"/>
                </a:xfrm>
              </p:grpSpPr>
              <p:pic>
                <p:nvPicPr>
                  <p:cNvPr id="385" name="Picture 384" descr="server_rack.png">
                    <a:extLst>
                      <a:ext uri="{FF2B5EF4-FFF2-40B4-BE49-F238E27FC236}">
                        <a16:creationId xmlns:a16="http://schemas.microsoft.com/office/drawing/2014/main" id="{EDF4592B-3A97-4905-9D2B-3F3C7974075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86" name="Picture 385" descr="server_rack.png">
                    <a:extLst>
                      <a:ext uri="{FF2B5EF4-FFF2-40B4-BE49-F238E27FC236}">
                        <a16:creationId xmlns:a16="http://schemas.microsoft.com/office/drawing/2014/main" id="{37B26E25-8EF7-498B-8DFB-9B3C6B2F5DA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87" name="Picture 386" descr="server_rack.png">
                    <a:extLst>
                      <a:ext uri="{FF2B5EF4-FFF2-40B4-BE49-F238E27FC236}">
                        <a16:creationId xmlns:a16="http://schemas.microsoft.com/office/drawing/2014/main" id="{B096D321-8A7C-427E-A986-44590AF309B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253" name="Group 252">
              <a:extLst>
                <a:ext uri="{FF2B5EF4-FFF2-40B4-BE49-F238E27FC236}">
                  <a16:creationId xmlns:a16="http://schemas.microsoft.com/office/drawing/2014/main" id="{8660265C-6C1F-4A7F-BE1F-549107EECB60}"/>
                </a:ext>
              </a:extLst>
            </p:cNvPr>
            <p:cNvGrpSpPr/>
            <p:nvPr/>
          </p:nvGrpSpPr>
          <p:grpSpPr>
            <a:xfrm>
              <a:off x="7767607" y="4870841"/>
              <a:ext cx="2692126" cy="1260456"/>
              <a:chOff x="7767607" y="4870841"/>
              <a:chExt cx="2692126" cy="1260456"/>
            </a:xfrm>
          </p:grpSpPr>
          <p:grpSp>
            <p:nvGrpSpPr>
              <p:cNvPr id="254" name="Group 950">
                <a:extLst>
                  <a:ext uri="{FF2B5EF4-FFF2-40B4-BE49-F238E27FC236}">
                    <a16:creationId xmlns:a16="http://schemas.microsoft.com/office/drawing/2014/main" id="{20FFF7B6-5D91-4D45-821F-E90CD4380876}"/>
                  </a:ext>
                </a:extLst>
              </p:cNvPr>
              <p:cNvGrpSpPr>
                <a:grpSpLocks/>
              </p:cNvGrpSpPr>
              <p:nvPr/>
            </p:nvGrpSpPr>
            <p:grpSpPr bwMode="auto">
              <a:xfrm>
                <a:off x="10282541" y="5244631"/>
                <a:ext cx="177192" cy="330833"/>
                <a:chOff x="4140" y="429"/>
                <a:chExt cx="1425" cy="2396"/>
              </a:xfrm>
            </p:grpSpPr>
            <p:sp>
              <p:nvSpPr>
                <p:cNvPr id="349" name="Freeform 951">
                  <a:extLst>
                    <a:ext uri="{FF2B5EF4-FFF2-40B4-BE49-F238E27FC236}">
                      <a16:creationId xmlns:a16="http://schemas.microsoft.com/office/drawing/2014/main" id="{4A85F646-E976-4842-ADF9-DE15A4F8BEBC}"/>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50" name="Rectangle 952">
                  <a:extLst>
                    <a:ext uri="{FF2B5EF4-FFF2-40B4-BE49-F238E27FC236}">
                      <a16:creationId xmlns:a16="http://schemas.microsoft.com/office/drawing/2014/main" id="{7A38012D-9598-46E9-AC3C-26C6E9FC776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51" name="Freeform 953">
                  <a:extLst>
                    <a:ext uri="{FF2B5EF4-FFF2-40B4-BE49-F238E27FC236}">
                      <a16:creationId xmlns:a16="http://schemas.microsoft.com/office/drawing/2014/main" id="{1813F7B5-00B7-417A-BCD8-D0AEF6182AE7}"/>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52" name="Freeform 954">
                  <a:extLst>
                    <a:ext uri="{FF2B5EF4-FFF2-40B4-BE49-F238E27FC236}">
                      <a16:creationId xmlns:a16="http://schemas.microsoft.com/office/drawing/2014/main" id="{6C8EABC8-11EA-43EF-BB98-4258E0554C1F}"/>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53" name="Rectangle 955">
                  <a:extLst>
                    <a:ext uri="{FF2B5EF4-FFF2-40B4-BE49-F238E27FC236}">
                      <a16:creationId xmlns:a16="http://schemas.microsoft.com/office/drawing/2014/main" id="{57437B83-53C5-42A6-8570-6303601F866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354" name="Group 956">
                  <a:extLst>
                    <a:ext uri="{FF2B5EF4-FFF2-40B4-BE49-F238E27FC236}">
                      <a16:creationId xmlns:a16="http://schemas.microsoft.com/office/drawing/2014/main" id="{F0A3883F-87E0-4E76-A93B-29700BF2D40E}"/>
                    </a:ext>
                  </a:extLst>
                </p:cNvPr>
                <p:cNvGrpSpPr>
                  <a:grpSpLocks/>
                </p:cNvGrpSpPr>
                <p:nvPr/>
              </p:nvGrpSpPr>
              <p:grpSpPr bwMode="auto">
                <a:xfrm>
                  <a:off x="4749" y="668"/>
                  <a:ext cx="581" cy="145"/>
                  <a:chOff x="614" y="2568"/>
                  <a:chExt cx="725" cy="139"/>
                </a:xfrm>
              </p:grpSpPr>
              <p:sp>
                <p:nvSpPr>
                  <p:cNvPr id="379" name="AutoShape 957">
                    <a:extLst>
                      <a:ext uri="{FF2B5EF4-FFF2-40B4-BE49-F238E27FC236}">
                        <a16:creationId xmlns:a16="http://schemas.microsoft.com/office/drawing/2014/main" id="{71756CA5-22EA-4D8F-A2A8-1B270152C534}"/>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80" name="AutoShape 958">
                    <a:extLst>
                      <a:ext uri="{FF2B5EF4-FFF2-40B4-BE49-F238E27FC236}">
                        <a16:creationId xmlns:a16="http://schemas.microsoft.com/office/drawing/2014/main" id="{7804B506-5EC6-4F9B-982C-B22FF1E8CDB5}"/>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355" name="Rectangle 959">
                  <a:extLst>
                    <a:ext uri="{FF2B5EF4-FFF2-40B4-BE49-F238E27FC236}">
                      <a16:creationId xmlns:a16="http://schemas.microsoft.com/office/drawing/2014/main" id="{699AB8A5-079F-4A3E-B10C-BCA46A7D6F91}"/>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356" name="Group 960">
                  <a:extLst>
                    <a:ext uri="{FF2B5EF4-FFF2-40B4-BE49-F238E27FC236}">
                      <a16:creationId xmlns:a16="http://schemas.microsoft.com/office/drawing/2014/main" id="{7D998DB2-615A-4186-A21C-6C6557BED7E7}"/>
                    </a:ext>
                  </a:extLst>
                </p:cNvPr>
                <p:cNvGrpSpPr>
                  <a:grpSpLocks/>
                </p:cNvGrpSpPr>
                <p:nvPr/>
              </p:nvGrpSpPr>
              <p:grpSpPr bwMode="auto">
                <a:xfrm>
                  <a:off x="4747" y="994"/>
                  <a:ext cx="581" cy="134"/>
                  <a:chOff x="614" y="2568"/>
                  <a:chExt cx="725" cy="139"/>
                </a:xfrm>
              </p:grpSpPr>
              <p:sp>
                <p:nvSpPr>
                  <p:cNvPr id="377" name="AutoShape 961">
                    <a:extLst>
                      <a:ext uri="{FF2B5EF4-FFF2-40B4-BE49-F238E27FC236}">
                        <a16:creationId xmlns:a16="http://schemas.microsoft.com/office/drawing/2014/main" id="{4FD4EE25-B3F2-4660-8EC7-90DDD11D1ABD}"/>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78" name="AutoShape 962">
                    <a:extLst>
                      <a:ext uri="{FF2B5EF4-FFF2-40B4-BE49-F238E27FC236}">
                        <a16:creationId xmlns:a16="http://schemas.microsoft.com/office/drawing/2014/main" id="{DEB9B775-715F-433E-9B6B-773A0FAE84EE}"/>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357" name="Rectangle 963">
                  <a:extLst>
                    <a:ext uri="{FF2B5EF4-FFF2-40B4-BE49-F238E27FC236}">
                      <a16:creationId xmlns:a16="http://schemas.microsoft.com/office/drawing/2014/main" id="{C0E0FC7F-6B0F-4E6A-BB53-CEF8730EA61C}"/>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58" name="Rectangle 964">
                  <a:extLst>
                    <a:ext uri="{FF2B5EF4-FFF2-40B4-BE49-F238E27FC236}">
                      <a16:creationId xmlns:a16="http://schemas.microsoft.com/office/drawing/2014/main" id="{AF46C72E-490F-469D-B9BB-88CFD3A827AF}"/>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359" name="Group 965">
                  <a:extLst>
                    <a:ext uri="{FF2B5EF4-FFF2-40B4-BE49-F238E27FC236}">
                      <a16:creationId xmlns:a16="http://schemas.microsoft.com/office/drawing/2014/main" id="{4D9F1F52-13CA-470D-BA8F-C963561B917B}"/>
                    </a:ext>
                  </a:extLst>
                </p:cNvPr>
                <p:cNvGrpSpPr>
                  <a:grpSpLocks/>
                </p:cNvGrpSpPr>
                <p:nvPr/>
              </p:nvGrpSpPr>
              <p:grpSpPr bwMode="auto">
                <a:xfrm>
                  <a:off x="4735" y="1627"/>
                  <a:ext cx="582" cy="151"/>
                  <a:chOff x="614" y="2568"/>
                  <a:chExt cx="725" cy="139"/>
                </a:xfrm>
              </p:grpSpPr>
              <p:sp>
                <p:nvSpPr>
                  <p:cNvPr id="375" name="AutoShape 966">
                    <a:extLst>
                      <a:ext uri="{FF2B5EF4-FFF2-40B4-BE49-F238E27FC236}">
                        <a16:creationId xmlns:a16="http://schemas.microsoft.com/office/drawing/2014/main" id="{AA34B3AD-FB75-454A-AFD5-368F648D711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76" name="AutoShape 967">
                    <a:extLst>
                      <a:ext uri="{FF2B5EF4-FFF2-40B4-BE49-F238E27FC236}">
                        <a16:creationId xmlns:a16="http://schemas.microsoft.com/office/drawing/2014/main" id="{C5287AFD-D568-4F2B-B04A-E1B9DC3E8446}"/>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360" name="Freeform 968">
                  <a:extLst>
                    <a:ext uri="{FF2B5EF4-FFF2-40B4-BE49-F238E27FC236}">
                      <a16:creationId xmlns:a16="http://schemas.microsoft.com/office/drawing/2014/main" id="{49244ADF-4E3B-4A69-A08F-05DF8715E636}"/>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grpSp>
              <p:nvGrpSpPr>
                <p:cNvPr id="361" name="Group 969">
                  <a:extLst>
                    <a:ext uri="{FF2B5EF4-FFF2-40B4-BE49-F238E27FC236}">
                      <a16:creationId xmlns:a16="http://schemas.microsoft.com/office/drawing/2014/main" id="{DD921614-F3A6-4B16-B6A8-2A7CB28E5AFD}"/>
                    </a:ext>
                  </a:extLst>
                </p:cNvPr>
                <p:cNvGrpSpPr>
                  <a:grpSpLocks/>
                </p:cNvGrpSpPr>
                <p:nvPr/>
              </p:nvGrpSpPr>
              <p:grpSpPr bwMode="auto">
                <a:xfrm>
                  <a:off x="4739" y="1327"/>
                  <a:ext cx="582" cy="139"/>
                  <a:chOff x="614" y="2568"/>
                  <a:chExt cx="725" cy="139"/>
                </a:xfrm>
              </p:grpSpPr>
              <p:sp>
                <p:nvSpPr>
                  <p:cNvPr id="373" name="AutoShape 970">
                    <a:extLst>
                      <a:ext uri="{FF2B5EF4-FFF2-40B4-BE49-F238E27FC236}">
                        <a16:creationId xmlns:a16="http://schemas.microsoft.com/office/drawing/2014/main" id="{E47EC310-E27D-4227-8B9D-C51D928350AD}"/>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74" name="AutoShape 971">
                    <a:extLst>
                      <a:ext uri="{FF2B5EF4-FFF2-40B4-BE49-F238E27FC236}">
                        <a16:creationId xmlns:a16="http://schemas.microsoft.com/office/drawing/2014/main" id="{9AC1943A-39E3-463C-9BE2-AA5BA2A32679}"/>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362" name="Rectangle 972">
                  <a:extLst>
                    <a:ext uri="{FF2B5EF4-FFF2-40B4-BE49-F238E27FC236}">
                      <a16:creationId xmlns:a16="http://schemas.microsoft.com/office/drawing/2014/main" id="{F182689A-914E-4345-9525-7A59E72BC781}"/>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63" name="Freeform 973">
                  <a:extLst>
                    <a:ext uri="{FF2B5EF4-FFF2-40B4-BE49-F238E27FC236}">
                      <a16:creationId xmlns:a16="http://schemas.microsoft.com/office/drawing/2014/main" id="{D2808836-7211-4585-A7F3-298078130CB6}"/>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64" name="Freeform 974">
                  <a:extLst>
                    <a:ext uri="{FF2B5EF4-FFF2-40B4-BE49-F238E27FC236}">
                      <a16:creationId xmlns:a16="http://schemas.microsoft.com/office/drawing/2014/main" id="{EC337A79-FE7A-4E6C-8D2F-C8194C605E7F}"/>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65" name="Oval 975">
                  <a:extLst>
                    <a:ext uri="{FF2B5EF4-FFF2-40B4-BE49-F238E27FC236}">
                      <a16:creationId xmlns:a16="http://schemas.microsoft.com/office/drawing/2014/main" id="{2A6508E8-CB02-4188-88B5-71DDBD5BE079}"/>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66" name="Freeform 976">
                  <a:extLst>
                    <a:ext uri="{FF2B5EF4-FFF2-40B4-BE49-F238E27FC236}">
                      <a16:creationId xmlns:a16="http://schemas.microsoft.com/office/drawing/2014/main" id="{633A538A-C185-4286-BE6C-7F26FC602BF0}"/>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67" name="AutoShape 977">
                  <a:extLst>
                    <a:ext uri="{FF2B5EF4-FFF2-40B4-BE49-F238E27FC236}">
                      <a16:creationId xmlns:a16="http://schemas.microsoft.com/office/drawing/2014/main" id="{2D51EC82-F77F-45A7-901E-D1D1471FD354}"/>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68" name="AutoShape 978">
                  <a:extLst>
                    <a:ext uri="{FF2B5EF4-FFF2-40B4-BE49-F238E27FC236}">
                      <a16:creationId xmlns:a16="http://schemas.microsoft.com/office/drawing/2014/main" id="{04043FEC-410E-44F0-A297-4B22CEFF6C7F}"/>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69" name="Oval 979">
                  <a:extLst>
                    <a:ext uri="{FF2B5EF4-FFF2-40B4-BE49-F238E27FC236}">
                      <a16:creationId xmlns:a16="http://schemas.microsoft.com/office/drawing/2014/main" id="{7972A068-C382-4CE8-BCC0-C589BFAEA89E}"/>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70" name="Oval 980">
                  <a:extLst>
                    <a:ext uri="{FF2B5EF4-FFF2-40B4-BE49-F238E27FC236}">
                      <a16:creationId xmlns:a16="http://schemas.microsoft.com/office/drawing/2014/main" id="{129CB79B-8E22-4443-B7CB-1D8FBCB80C23}"/>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350" dirty="0">
                    <a:solidFill>
                      <a:srgbClr val="FF0000"/>
                    </a:solidFill>
                    <a:latin typeface="Arial" panose="020B0604020202020204" pitchFamily="34" charset="0"/>
                  </a:endParaRPr>
                </a:p>
              </p:txBody>
            </p:sp>
            <p:sp>
              <p:nvSpPr>
                <p:cNvPr id="371" name="Oval 981">
                  <a:extLst>
                    <a:ext uri="{FF2B5EF4-FFF2-40B4-BE49-F238E27FC236}">
                      <a16:creationId xmlns:a16="http://schemas.microsoft.com/office/drawing/2014/main" id="{EB2AA529-D3C1-4D2F-834B-B0EEDF3DCF6B}"/>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372" name="Rectangle 982">
                  <a:extLst>
                    <a:ext uri="{FF2B5EF4-FFF2-40B4-BE49-F238E27FC236}">
                      <a16:creationId xmlns:a16="http://schemas.microsoft.com/office/drawing/2014/main" id="{EE2755DE-ACBD-45B2-9CD1-40E91994ED65}"/>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grpSp>
            <p:nvGrpSpPr>
              <p:cNvPr id="255" name="Group 254">
                <a:extLst>
                  <a:ext uri="{FF2B5EF4-FFF2-40B4-BE49-F238E27FC236}">
                    <a16:creationId xmlns:a16="http://schemas.microsoft.com/office/drawing/2014/main" id="{CD30BFD0-BDA3-4494-AA01-4DBBA9CFE676}"/>
                  </a:ext>
                </a:extLst>
              </p:cNvPr>
              <p:cNvGrpSpPr/>
              <p:nvPr/>
            </p:nvGrpSpPr>
            <p:grpSpPr>
              <a:xfrm>
                <a:off x="7767607" y="4870841"/>
                <a:ext cx="2080029" cy="1260456"/>
                <a:chOff x="7767607" y="4870841"/>
                <a:chExt cx="2080029" cy="1260456"/>
              </a:xfrm>
            </p:grpSpPr>
            <p:grpSp>
              <p:nvGrpSpPr>
                <p:cNvPr id="289" name="Group 590">
                  <a:extLst>
                    <a:ext uri="{FF2B5EF4-FFF2-40B4-BE49-F238E27FC236}">
                      <a16:creationId xmlns:a16="http://schemas.microsoft.com/office/drawing/2014/main" id="{8EE63ECF-803C-43F0-AC6E-FB6EDCD615DB}"/>
                    </a:ext>
                  </a:extLst>
                </p:cNvPr>
                <p:cNvGrpSpPr>
                  <a:grpSpLocks/>
                </p:cNvGrpSpPr>
                <p:nvPr/>
              </p:nvGrpSpPr>
              <p:grpSpPr bwMode="auto">
                <a:xfrm flipH="1">
                  <a:off x="7974481" y="4870841"/>
                  <a:ext cx="345630" cy="320302"/>
                  <a:chOff x="2839" y="3501"/>
                  <a:chExt cx="755" cy="803"/>
                </a:xfrm>
              </p:grpSpPr>
              <p:pic>
                <p:nvPicPr>
                  <p:cNvPr id="347" name="Picture 591" descr="desktop_computer_stylized_medium">
                    <a:extLst>
                      <a:ext uri="{FF2B5EF4-FFF2-40B4-BE49-F238E27FC236}">
                        <a16:creationId xmlns:a16="http://schemas.microsoft.com/office/drawing/2014/main" id="{10E22434-87A9-45E7-B24B-1B5326A016A1}"/>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 name="Freeform 592">
                    <a:extLst>
                      <a:ext uri="{FF2B5EF4-FFF2-40B4-BE49-F238E27FC236}">
                        <a16:creationId xmlns:a16="http://schemas.microsoft.com/office/drawing/2014/main" id="{E0299CB4-C4A7-4DEB-B7F7-64578991568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2100" dirty="0"/>
                  </a:p>
                </p:txBody>
              </p:sp>
            </p:grpSp>
            <p:grpSp>
              <p:nvGrpSpPr>
                <p:cNvPr id="290" name="Group 1064">
                  <a:extLst>
                    <a:ext uri="{FF2B5EF4-FFF2-40B4-BE49-F238E27FC236}">
                      <a16:creationId xmlns:a16="http://schemas.microsoft.com/office/drawing/2014/main" id="{E2FD28B2-28FC-4EAA-A0F5-17056EADD6C6}"/>
                    </a:ext>
                  </a:extLst>
                </p:cNvPr>
                <p:cNvGrpSpPr>
                  <a:grpSpLocks/>
                </p:cNvGrpSpPr>
                <p:nvPr/>
              </p:nvGrpSpPr>
              <p:grpSpPr bwMode="auto">
                <a:xfrm>
                  <a:off x="9195307" y="5823489"/>
                  <a:ext cx="310186" cy="307808"/>
                  <a:chOff x="877" y="1008"/>
                  <a:chExt cx="2747" cy="2591"/>
                </a:xfrm>
              </p:grpSpPr>
              <p:pic>
                <p:nvPicPr>
                  <p:cNvPr id="324" name="Picture 1065" descr="antenna_stylized">
                    <a:extLst>
                      <a:ext uri="{FF2B5EF4-FFF2-40B4-BE49-F238E27FC236}">
                        <a16:creationId xmlns:a16="http://schemas.microsoft.com/office/drawing/2014/main" id="{BE8052A4-2644-4B20-8EA6-ADD12D73104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5" name="Picture 1066" descr="laptop_keyboard">
                    <a:extLst>
                      <a:ext uri="{FF2B5EF4-FFF2-40B4-BE49-F238E27FC236}">
                        <a16:creationId xmlns:a16="http://schemas.microsoft.com/office/drawing/2014/main" id="{FEA8E8B5-6471-4BD8-8043-6E4D298A201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6" name="Freeform 1067">
                    <a:extLst>
                      <a:ext uri="{FF2B5EF4-FFF2-40B4-BE49-F238E27FC236}">
                        <a16:creationId xmlns:a16="http://schemas.microsoft.com/office/drawing/2014/main" id="{ABB1EE51-BF29-421E-83DE-BE7A128670A5}"/>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sz="2100" dirty="0"/>
                  </a:p>
                </p:txBody>
              </p:sp>
              <p:pic>
                <p:nvPicPr>
                  <p:cNvPr id="327" name="Picture 1068" descr="screen">
                    <a:extLst>
                      <a:ext uri="{FF2B5EF4-FFF2-40B4-BE49-F238E27FC236}">
                        <a16:creationId xmlns:a16="http://schemas.microsoft.com/office/drawing/2014/main" id="{BEF5DB03-0664-4772-B903-4B9F20F01C5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 name="Freeform 1069">
                    <a:extLst>
                      <a:ext uri="{FF2B5EF4-FFF2-40B4-BE49-F238E27FC236}">
                        <a16:creationId xmlns:a16="http://schemas.microsoft.com/office/drawing/2014/main" id="{7E2410B4-C39E-4AF8-8309-B2EC063E19A8}"/>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29" name="Freeform 1070">
                    <a:extLst>
                      <a:ext uri="{FF2B5EF4-FFF2-40B4-BE49-F238E27FC236}">
                        <a16:creationId xmlns:a16="http://schemas.microsoft.com/office/drawing/2014/main" id="{6D3BC9D8-5C91-4487-85AA-5D88A60F6ED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30" name="Freeform 1071">
                    <a:extLst>
                      <a:ext uri="{FF2B5EF4-FFF2-40B4-BE49-F238E27FC236}">
                        <a16:creationId xmlns:a16="http://schemas.microsoft.com/office/drawing/2014/main" id="{15800643-0310-4EDE-83A0-B0C312107176}"/>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31" name="Freeform 1072">
                    <a:extLst>
                      <a:ext uri="{FF2B5EF4-FFF2-40B4-BE49-F238E27FC236}">
                        <a16:creationId xmlns:a16="http://schemas.microsoft.com/office/drawing/2014/main" id="{6FD6394D-53C9-4933-93C0-F27333421F4B}"/>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32" name="Freeform 1073">
                    <a:extLst>
                      <a:ext uri="{FF2B5EF4-FFF2-40B4-BE49-F238E27FC236}">
                        <a16:creationId xmlns:a16="http://schemas.microsoft.com/office/drawing/2014/main" id="{C2C9EC94-FDEC-4505-8C53-97388F28F0B9}"/>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33" name="Freeform 1074">
                    <a:extLst>
                      <a:ext uri="{FF2B5EF4-FFF2-40B4-BE49-F238E27FC236}">
                        <a16:creationId xmlns:a16="http://schemas.microsoft.com/office/drawing/2014/main" id="{25E4F0C5-DF35-4AED-B7F9-BB301687677B}"/>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grpSp>
                <p:nvGrpSpPr>
                  <p:cNvPr id="334" name="Group 1075">
                    <a:extLst>
                      <a:ext uri="{FF2B5EF4-FFF2-40B4-BE49-F238E27FC236}">
                        <a16:creationId xmlns:a16="http://schemas.microsoft.com/office/drawing/2014/main" id="{E268F0F9-47F7-4E91-85E0-9D2634C820F2}"/>
                      </a:ext>
                    </a:extLst>
                  </p:cNvPr>
                  <p:cNvGrpSpPr>
                    <a:grpSpLocks/>
                  </p:cNvGrpSpPr>
                  <p:nvPr/>
                </p:nvGrpSpPr>
                <p:grpSpPr bwMode="auto">
                  <a:xfrm>
                    <a:off x="1709" y="3008"/>
                    <a:ext cx="507" cy="234"/>
                    <a:chOff x="1740" y="2642"/>
                    <a:chExt cx="752" cy="327"/>
                  </a:xfrm>
                </p:grpSpPr>
                <p:sp>
                  <p:nvSpPr>
                    <p:cNvPr id="341" name="Freeform 1076">
                      <a:extLst>
                        <a:ext uri="{FF2B5EF4-FFF2-40B4-BE49-F238E27FC236}">
                          <a16:creationId xmlns:a16="http://schemas.microsoft.com/office/drawing/2014/main" id="{E92DF3E6-27B8-457A-903A-40611023421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42" name="Freeform 1077">
                      <a:extLst>
                        <a:ext uri="{FF2B5EF4-FFF2-40B4-BE49-F238E27FC236}">
                          <a16:creationId xmlns:a16="http://schemas.microsoft.com/office/drawing/2014/main" id="{97BBA998-2269-41D4-971A-9C2654C73E7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43" name="Freeform 1078">
                      <a:extLst>
                        <a:ext uri="{FF2B5EF4-FFF2-40B4-BE49-F238E27FC236}">
                          <a16:creationId xmlns:a16="http://schemas.microsoft.com/office/drawing/2014/main" id="{D95EDE94-E315-4B2C-AAE2-4358555687D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44" name="Freeform 1079">
                      <a:extLst>
                        <a:ext uri="{FF2B5EF4-FFF2-40B4-BE49-F238E27FC236}">
                          <a16:creationId xmlns:a16="http://schemas.microsoft.com/office/drawing/2014/main" id="{7A3858C5-C6C9-48E9-8B18-1058940A093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45" name="Freeform 1080">
                      <a:extLst>
                        <a:ext uri="{FF2B5EF4-FFF2-40B4-BE49-F238E27FC236}">
                          <a16:creationId xmlns:a16="http://schemas.microsoft.com/office/drawing/2014/main" id="{3E8B31C7-A885-4F5D-B6CE-7D80FB5D95A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46" name="Freeform 1081">
                      <a:extLst>
                        <a:ext uri="{FF2B5EF4-FFF2-40B4-BE49-F238E27FC236}">
                          <a16:creationId xmlns:a16="http://schemas.microsoft.com/office/drawing/2014/main" id="{F4E59469-1537-4BBB-B39B-D6967F9D4E9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grpSp>
              <p:sp>
                <p:nvSpPr>
                  <p:cNvPr id="335" name="Freeform 1082">
                    <a:extLst>
                      <a:ext uri="{FF2B5EF4-FFF2-40B4-BE49-F238E27FC236}">
                        <a16:creationId xmlns:a16="http://schemas.microsoft.com/office/drawing/2014/main" id="{2DF1233A-9EF3-496A-A0B1-69D6F463733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36" name="Freeform 1083">
                    <a:extLst>
                      <a:ext uri="{FF2B5EF4-FFF2-40B4-BE49-F238E27FC236}">
                        <a16:creationId xmlns:a16="http://schemas.microsoft.com/office/drawing/2014/main" id="{1C739E9F-8493-4EF8-8BC9-7F5979BD8DF8}"/>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37" name="Freeform 1084">
                    <a:extLst>
                      <a:ext uri="{FF2B5EF4-FFF2-40B4-BE49-F238E27FC236}">
                        <a16:creationId xmlns:a16="http://schemas.microsoft.com/office/drawing/2014/main" id="{2708295D-E6FC-4439-A2DB-4760BD2D44E9}"/>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38" name="Freeform 1085">
                    <a:extLst>
                      <a:ext uri="{FF2B5EF4-FFF2-40B4-BE49-F238E27FC236}">
                        <a16:creationId xmlns:a16="http://schemas.microsoft.com/office/drawing/2014/main" id="{11E20816-6674-409A-8413-15B92F0CCC77}"/>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39" name="Freeform 1086">
                    <a:extLst>
                      <a:ext uri="{FF2B5EF4-FFF2-40B4-BE49-F238E27FC236}">
                        <a16:creationId xmlns:a16="http://schemas.microsoft.com/office/drawing/2014/main" id="{62516530-8DB4-4107-8020-232C1C28EFCB}"/>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40" name="Freeform 1087">
                    <a:extLst>
                      <a:ext uri="{FF2B5EF4-FFF2-40B4-BE49-F238E27FC236}">
                        <a16:creationId xmlns:a16="http://schemas.microsoft.com/office/drawing/2014/main" id="{B3A05777-0413-4586-8290-9F937AAAD67D}"/>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grpSp>
            <p:grpSp>
              <p:nvGrpSpPr>
                <p:cNvPr id="291" name="Group 590">
                  <a:extLst>
                    <a:ext uri="{FF2B5EF4-FFF2-40B4-BE49-F238E27FC236}">
                      <a16:creationId xmlns:a16="http://schemas.microsoft.com/office/drawing/2014/main" id="{A7DCB4DF-216D-4E8F-A67F-098EE0DBF07E}"/>
                    </a:ext>
                  </a:extLst>
                </p:cNvPr>
                <p:cNvGrpSpPr>
                  <a:grpSpLocks/>
                </p:cNvGrpSpPr>
                <p:nvPr/>
              </p:nvGrpSpPr>
              <p:grpSpPr bwMode="auto">
                <a:xfrm flipH="1">
                  <a:off x="7767607" y="5251740"/>
                  <a:ext cx="345630" cy="320302"/>
                  <a:chOff x="2839" y="3501"/>
                  <a:chExt cx="755" cy="803"/>
                </a:xfrm>
              </p:grpSpPr>
              <p:pic>
                <p:nvPicPr>
                  <p:cNvPr id="322" name="Picture 591" descr="desktop_computer_stylized_medium">
                    <a:extLst>
                      <a:ext uri="{FF2B5EF4-FFF2-40B4-BE49-F238E27FC236}">
                        <a16:creationId xmlns:a16="http://schemas.microsoft.com/office/drawing/2014/main" id="{7648FA55-98E4-4A80-80A4-D895E5468146}"/>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3" name="Freeform 592">
                    <a:extLst>
                      <a:ext uri="{FF2B5EF4-FFF2-40B4-BE49-F238E27FC236}">
                        <a16:creationId xmlns:a16="http://schemas.microsoft.com/office/drawing/2014/main" id="{B8017104-2766-45EE-B39F-DB89D24C055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2100" dirty="0"/>
                  </a:p>
                </p:txBody>
              </p:sp>
            </p:grpSp>
            <p:grpSp>
              <p:nvGrpSpPr>
                <p:cNvPr id="292" name="Group 590">
                  <a:extLst>
                    <a:ext uri="{FF2B5EF4-FFF2-40B4-BE49-F238E27FC236}">
                      <a16:creationId xmlns:a16="http://schemas.microsoft.com/office/drawing/2014/main" id="{C7BA7B78-8A55-4489-9A52-BA74FDB450D7}"/>
                    </a:ext>
                  </a:extLst>
                </p:cNvPr>
                <p:cNvGrpSpPr>
                  <a:grpSpLocks/>
                </p:cNvGrpSpPr>
                <p:nvPr/>
              </p:nvGrpSpPr>
              <p:grpSpPr bwMode="auto">
                <a:xfrm flipH="1">
                  <a:off x="8147535" y="5475337"/>
                  <a:ext cx="345630" cy="320302"/>
                  <a:chOff x="2839" y="3501"/>
                  <a:chExt cx="755" cy="803"/>
                </a:xfrm>
              </p:grpSpPr>
              <p:pic>
                <p:nvPicPr>
                  <p:cNvPr id="320" name="Picture 591" descr="desktop_computer_stylized_medium">
                    <a:extLst>
                      <a:ext uri="{FF2B5EF4-FFF2-40B4-BE49-F238E27FC236}">
                        <a16:creationId xmlns:a16="http://schemas.microsoft.com/office/drawing/2014/main" id="{5B3BBEDC-624E-4DAB-A38C-90A36EAD9439}"/>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1" name="Freeform 592">
                    <a:extLst>
                      <a:ext uri="{FF2B5EF4-FFF2-40B4-BE49-F238E27FC236}">
                        <a16:creationId xmlns:a16="http://schemas.microsoft.com/office/drawing/2014/main" id="{619AA3CB-0A8D-471F-A588-E5734386A97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2100" dirty="0"/>
                  </a:p>
                </p:txBody>
              </p:sp>
            </p:grpSp>
            <p:grpSp>
              <p:nvGrpSpPr>
                <p:cNvPr id="293" name="Group 590">
                  <a:extLst>
                    <a:ext uri="{FF2B5EF4-FFF2-40B4-BE49-F238E27FC236}">
                      <a16:creationId xmlns:a16="http://schemas.microsoft.com/office/drawing/2014/main" id="{9B57E8B1-FC4A-4A65-AD9A-47C474CC0AB3}"/>
                    </a:ext>
                  </a:extLst>
                </p:cNvPr>
                <p:cNvGrpSpPr>
                  <a:grpSpLocks/>
                </p:cNvGrpSpPr>
                <p:nvPr/>
              </p:nvGrpSpPr>
              <p:grpSpPr bwMode="auto">
                <a:xfrm flipH="1">
                  <a:off x="8545760" y="5496810"/>
                  <a:ext cx="345630" cy="320302"/>
                  <a:chOff x="2839" y="3501"/>
                  <a:chExt cx="755" cy="803"/>
                </a:xfrm>
              </p:grpSpPr>
              <p:pic>
                <p:nvPicPr>
                  <p:cNvPr id="318" name="Picture 591" descr="desktop_computer_stylized_medium">
                    <a:extLst>
                      <a:ext uri="{FF2B5EF4-FFF2-40B4-BE49-F238E27FC236}">
                        <a16:creationId xmlns:a16="http://schemas.microsoft.com/office/drawing/2014/main" id="{66A0A5B6-56DC-42F5-AE0A-59F58325C419}"/>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9" name="Freeform 592">
                    <a:extLst>
                      <a:ext uri="{FF2B5EF4-FFF2-40B4-BE49-F238E27FC236}">
                        <a16:creationId xmlns:a16="http://schemas.microsoft.com/office/drawing/2014/main" id="{66F0F8C2-C351-4560-A65C-39A103838FFA}"/>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2100" dirty="0"/>
                  </a:p>
                </p:txBody>
              </p:sp>
            </p:grpSp>
            <p:grpSp>
              <p:nvGrpSpPr>
                <p:cNvPr id="294" name="Group 1064">
                  <a:extLst>
                    <a:ext uri="{FF2B5EF4-FFF2-40B4-BE49-F238E27FC236}">
                      <a16:creationId xmlns:a16="http://schemas.microsoft.com/office/drawing/2014/main" id="{C2E064C3-C4A3-44BD-8C55-5FB570B284EE}"/>
                    </a:ext>
                  </a:extLst>
                </p:cNvPr>
                <p:cNvGrpSpPr>
                  <a:grpSpLocks/>
                </p:cNvGrpSpPr>
                <p:nvPr/>
              </p:nvGrpSpPr>
              <p:grpSpPr bwMode="auto">
                <a:xfrm>
                  <a:off x="9528372" y="5765818"/>
                  <a:ext cx="319264" cy="253379"/>
                  <a:chOff x="877" y="1008"/>
                  <a:chExt cx="2747" cy="2591"/>
                </a:xfrm>
              </p:grpSpPr>
              <p:pic>
                <p:nvPicPr>
                  <p:cNvPr id="295" name="Picture 1065" descr="antenna_stylized">
                    <a:extLst>
                      <a:ext uri="{FF2B5EF4-FFF2-40B4-BE49-F238E27FC236}">
                        <a16:creationId xmlns:a16="http://schemas.microsoft.com/office/drawing/2014/main" id="{6D585B2B-03F1-4FE3-8196-202FA6464F4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 name="Picture 1066" descr="laptop_keyboard">
                    <a:extLst>
                      <a:ext uri="{FF2B5EF4-FFF2-40B4-BE49-F238E27FC236}">
                        <a16:creationId xmlns:a16="http://schemas.microsoft.com/office/drawing/2014/main" id="{09B015F6-BEFD-45B7-A709-354D4AA8F3D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 name="Freeform 1067">
                    <a:extLst>
                      <a:ext uri="{FF2B5EF4-FFF2-40B4-BE49-F238E27FC236}">
                        <a16:creationId xmlns:a16="http://schemas.microsoft.com/office/drawing/2014/main" id="{BAFF886E-E7A4-4DD4-8586-107402C7BB56}"/>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sz="2100" dirty="0"/>
                  </a:p>
                </p:txBody>
              </p:sp>
              <p:pic>
                <p:nvPicPr>
                  <p:cNvPr id="298" name="Picture 1068" descr="screen">
                    <a:extLst>
                      <a:ext uri="{FF2B5EF4-FFF2-40B4-BE49-F238E27FC236}">
                        <a16:creationId xmlns:a16="http://schemas.microsoft.com/office/drawing/2014/main" id="{C93AFA5C-D7A7-4531-AA4D-5F3841EAB0A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9" name="Freeform 1069">
                    <a:extLst>
                      <a:ext uri="{FF2B5EF4-FFF2-40B4-BE49-F238E27FC236}">
                        <a16:creationId xmlns:a16="http://schemas.microsoft.com/office/drawing/2014/main" id="{A87DBFCA-415F-43A1-A1C0-896D0DC65EF5}"/>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00" name="Freeform 1070">
                    <a:extLst>
                      <a:ext uri="{FF2B5EF4-FFF2-40B4-BE49-F238E27FC236}">
                        <a16:creationId xmlns:a16="http://schemas.microsoft.com/office/drawing/2014/main" id="{B5789B9D-2887-453A-A8B2-D0F7C762C0F6}"/>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01" name="Freeform 1071">
                    <a:extLst>
                      <a:ext uri="{FF2B5EF4-FFF2-40B4-BE49-F238E27FC236}">
                        <a16:creationId xmlns:a16="http://schemas.microsoft.com/office/drawing/2014/main" id="{5330AC73-2E44-4AAA-83FA-3B94147A949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02" name="Freeform 1072">
                    <a:extLst>
                      <a:ext uri="{FF2B5EF4-FFF2-40B4-BE49-F238E27FC236}">
                        <a16:creationId xmlns:a16="http://schemas.microsoft.com/office/drawing/2014/main" id="{E6AC21F5-C42A-4BE6-8106-BDC9F2781E5A}"/>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03" name="Freeform 1073">
                    <a:extLst>
                      <a:ext uri="{FF2B5EF4-FFF2-40B4-BE49-F238E27FC236}">
                        <a16:creationId xmlns:a16="http://schemas.microsoft.com/office/drawing/2014/main" id="{4D8C71B4-1DEE-4E99-93D8-68223BEAFF1F}"/>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04" name="Freeform 1074">
                    <a:extLst>
                      <a:ext uri="{FF2B5EF4-FFF2-40B4-BE49-F238E27FC236}">
                        <a16:creationId xmlns:a16="http://schemas.microsoft.com/office/drawing/2014/main" id="{199F56DD-341E-4650-BF14-666C32F307B3}"/>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grpSp>
                <p:nvGrpSpPr>
                  <p:cNvPr id="305" name="Group 1075">
                    <a:extLst>
                      <a:ext uri="{FF2B5EF4-FFF2-40B4-BE49-F238E27FC236}">
                        <a16:creationId xmlns:a16="http://schemas.microsoft.com/office/drawing/2014/main" id="{DADF1DBB-AFE0-488E-AA62-F52575B214AD}"/>
                      </a:ext>
                    </a:extLst>
                  </p:cNvPr>
                  <p:cNvGrpSpPr>
                    <a:grpSpLocks/>
                  </p:cNvGrpSpPr>
                  <p:nvPr/>
                </p:nvGrpSpPr>
                <p:grpSpPr bwMode="auto">
                  <a:xfrm>
                    <a:off x="1709" y="3008"/>
                    <a:ext cx="507" cy="234"/>
                    <a:chOff x="1740" y="2642"/>
                    <a:chExt cx="752" cy="327"/>
                  </a:xfrm>
                </p:grpSpPr>
                <p:sp>
                  <p:nvSpPr>
                    <p:cNvPr id="312" name="Freeform 1076">
                      <a:extLst>
                        <a:ext uri="{FF2B5EF4-FFF2-40B4-BE49-F238E27FC236}">
                          <a16:creationId xmlns:a16="http://schemas.microsoft.com/office/drawing/2014/main" id="{65F4094B-7A9A-4E12-8106-84EABB07CC9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13" name="Freeform 1077">
                      <a:extLst>
                        <a:ext uri="{FF2B5EF4-FFF2-40B4-BE49-F238E27FC236}">
                          <a16:creationId xmlns:a16="http://schemas.microsoft.com/office/drawing/2014/main" id="{FBFFAC3E-6A76-46B6-A9CB-88B781570B8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14" name="Freeform 1078">
                      <a:extLst>
                        <a:ext uri="{FF2B5EF4-FFF2-40B4-BE49-F238E27FC236}">
                          <a16:creationId xmlns:a16="http://schemas.microsoft.com/office/drawing/2014/main" id="{EFA22C5D-1071-4DC5-80CC-B341AB8E16A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15" name="Freeform 1079">
                      <a:extLst>
                        <a:ext uri="{FF2B5EF4-FFF2-40B4-BE49-F238E27FC236}">
                          <a16:creationId xmlns:a16="http://schemas.microsoft.com/office/drawing/2014/main" id="{F853D4FF-E2BE-49F2-8A05-8206A2F7BCC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16" name="Freeform 1080">
                      <a:extLst>
                        <a:ext uri="{FF2B5EF4-FFF2-40B4-BE49-F238E27FC236}">
                          <a16:creationId xmlns:a16="http://schemas.microsoft.com/office/drawing/2014/main" id="{F7612974-E839-4858-B3BE-2CA16B4DB90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17" name="Freeform 1081">
                      <a:extLst>
                        <a:ext uri="{FF2B5EF4-FFF2-40B4-BE49-F238E27FC236}">
                          <a16:creationId xmlns:a16="http://schemas.microsoft.com/office/drawing/2014/main" id="{55C3F3A5-DB58-45A6-A5A1-D0C8BD77A3E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grpSp>
              <p:sp>
                <p:nvSpPr>
                  <p:cNvPr id="306" name="Freeform 1082">
                    <a:extLst>
                      <a:ext uri="{FF2B5EF4-FFF2-40B4-BE49-F238E27FC236}">
                        <a16:creationId xmlns:a16="http://schemas.microsoft.com/office/drawing/2014/main" id="{81CB139F-28A1-4327-B75F-5E587C348263}"/>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07" name="Freeform 1083">
                    <a:extLst>
                      <a:ext uri="{FF2B5EF4-FFF2-40B4-BE49-F238E27FC236}">
                        <a16:creationId xmlns:a16="http://schemas.microsoft.com/office/drawing/2014/main" id="{B9D6B551-7DB2-4E26-AF7C-EAB3D4AC5283}"/>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08" name="Freeform 1084">
                    <a:extLst>
                      <a:ext uri="{FF2B5EF4-FFF2-40B4-BE49-F238E27FC236}">
                        <a16:creationId xmlns:a16="http://schemas.microsoft.com/office/drawing/2014/main" id="{F0E6FB07-7EE0-48CE-88E1-FCB890FABCF8}"/>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09" name="Freeform 1085">
                    <a:extLst>
                      <a:ext uri="{FF2B5EF4-FFF2-40B4-BE49-F238E27FC236}">
                        <a16:creationId xmlns:a16="http://schemas.microsoft.com/office/drawing/2014/main" id="{6697B238-12CD-41EE-B6A1-48A189B68C62}"/>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10" name="Freeform 1086">
                    <a:extLst>
                      <a:ext uri="{FF2B5EF4-FFF2-40B4-BE49-F238E27FC236}">
                        <a16:creationId xmlns:a16="http://schemas.microsoft.com/office/drawing/2014/main" id="{29077A47-B82E-4E2A-82EA-BCCC1836A49B}"/>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311" name="Freeform 1087">
                    <a:extLst>
                      <a:ext uri="{FF2B5EF4-FFF2-40B4-BE49-F238E27FC236}">
                        <a16:creationId xmlns:a16="http://schemas.microsoft.com/office/drawing/2014/main" id="{BE862516-3B15-478F-9AD6-3B126D91A774}"/>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grpSp>
          </p:grpSp>
          <p:grpSp>
            <p:nvGrpSpPr>
              <p:cNvPr id="256" name="Group 983">
                <a:extLst>
                  <a:ext uri="{FF2B5EF4-FFF2-40B4-BE49-F238E27FC236}">
                    <a16:creationId xmlns:a16="http://schemas.microsoft.com/office/drawing/2014/main" id="{56939E28-AF3B-4261-93E7-B7C685200A74}"/>
                  </a:ext>
                </a:extLst>
              </p:cNvPr>
              <p:cNvGrpSpPr>
                <a:grpSpLocks/>
              </p:cNvGrpSpPr>
              <p:nvPr/>
            </p:nvGrpSpPr>
            <p:grpSpPr bwMode="auto">
              <a:xfrm>
                <a:off x="10011503" y="5607068"/>
                <a:ext cx="171450" cy="348944"/>
                <a:chOff x="4140" y="429"/>
                <a:chExt cx="1425" cy="2396"/>
              </a:xfrm>
            </p:grpSpPr>
            <p:sp>
              <p:nvSpPr>
                <p:cNvPr id="257" name="Freeform 984">
                  <a:extLst>
                    <a:ext uri="{FF2B5EF4-FFF2-40B4-BE49-F238E27FC236}">
                      <a16:creationId xmlns:a16="http://schemas.microsoft.com/office/drawing/2014/main" id="{2A364818-B573-4A99-9D6E-FE2F9666AF23}"/>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258" name="Rectangle 985">
                  <a:extLst>
                    <a:ext uri="{FF2B5EF4-FFF2-40B4-BE49-F238E27FC236}">
                      <a16:creationId xmlns:a16="http://schemas.microsoft.com/office/drawing/2014/main" id="{AC083162-9061-4D33-BC5B-F1E8D6B9EF4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59" name="Freeform 986">
                  <a:extLst>
                    <a:ext uri="{FF2B5EF4-FFF2-40B4-BE49-F238E27FC236}">
                      <a16:creationId xmlns:a16="http://schemas.microsoft.com/office/drawing/2014/main" id="{C48ABAEC-F947-4EA9-BE1E-590459BA6248}"/>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260" name="Freeform 987">
                  <a:extLst>
                    <a:ext uri="{FF2B5EF4-FFF2-40B4-BE49-F238E27FC236}">
                      <a16:creationId xmlns:a16="http://schemas.microsoft.com/office/drawing/2014/main" id="{A9E6734D-7A6C-43AA-AC32-2112F055EB85}"/>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261" name="Rectangle 988">
                  <a:extLst>
                    <a:ext uri="{FF2B5EF4-FFF2-40B4-BE49-F238E27FC236}">
                      <a16:creationId xmlns:a16="http://schemas.microsoft.com/office/drawing/2014/main" id="{4780F329-41AE-4EA4-9EED-413DC96886F1}"/>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262" name="Group 989">
                  <a:extLst>
                    <a:ext uri="{FF2B5EF4-FFF2-40B4-BE49-F238E27FC236}">
                      <a16:creationId xmlns:a16="http://schemas.microsoft.com/office/drawing/2014/main" id="{2D002664-3764-4DF8-AD38-20D6C87D17A3}"/>
                    </a:ext>
                  </a:extLst>
                </p:cNvPr>
                <p:cNvGrpSpPr>
                  <a:grpSpLocks/>
                </p:cNvGrpSpPr>
                <p:nvPr/>
              </p:nvGrpSpPr>
              <p:grpSpPr bwMode="auto">
                <a:xfrm>
                  <a:off x="4749" y="668"/>
                  <a:ext cx="581" cy="145"/>
                  <a:chOff x="614" y="2568"/>
                  <a:chExt cx="725" cy="139"/>
                </a:xfrm>
              </p:grpSpPr>
              <p:sp>
                <p:nvSpPr>
                  <p:cNvPr id="287" name="AutoShape 990">
                    <a:extLst>
                      <a:ext uri="{FF2B5EF4-FFF2-40B4-BE49-F238E27FC236}">
                        <a16:creationId xmlns:a16="http://schemas.microsoft.com/office/drawing/2014/main" id="{1146C9D7-781A-4613-B9BA-416F9AD3BF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88" name="AutoShape 991">
                    <a:extLst>
                      <a:ext uri="{FF2B5EF4-FFF2-40B4-BE49-F238E27FC236}">
                        <a16:creationId xmlns:a16="http://schemas.microsoft.com/office/drawing/2014/main" id="{BBBA3BC6-5D94-43DF-8FF8-A424AC19E13B}"/>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263" name="Rectangle 992">
                  <a:extLst>
                    <a:ext uri="{FF2B5EF4-FFF2-40B4-BE49-F238E27FC236}">
                      <a16:creationId xmlns:a16="http://schemas.microsoft.com/office/drawing/2014/main" id="{7EFC7612-1A5E-43BB-A567-8B8407529A1B}"/>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264" name="Group 993">
                  <a:extLst>
                    <a:ext uri="{FF2B5EF4-FFF2-40B4-BE49-F238E27FC236}">
                      <a16:creationId xmlns:a16="http://schemas.microsoft.com/office/drawing/2014/main" id="{514796BA-CCC7-4143-97E2-A26F532B7A6C}"/>
                    </a:ext>
                  </a:extLst>
                </p:cNvPr>
                <p:cNvGrpSpPr>
                  <a:grpSpLocks/>
                </p:cNvGrpSpPr>
                <p:nvPr/>
              </p:nvGrpSpPr>
              <p:grpSpPr bwMode="auto">
                <a:xfrm>
                  <a:off x="4747" y="994"/>
                  <a:ext cx="581" cy="134"/>
                  <a:chOff x="614" y="2568"/>
                  <a:chExt cx="725" cy="139"/>
                </a:xfrm>
              </p:grpSpPr>
              <p:sp>
                <p:nvSpPr>
                  <p:cNvPr id="285" name="AutoShape 994">
                    <a:extLst>
                      <a:ext uri="{FF2B5EF4-FFF2-40B4-BE49-F238E27FC236}">
                        <a16:creationId xmlns:a16="http://schemas.microsoft.com/office/drawing/2014/main" id="{6DD41E2C-9DEE-4747-8FC7-390CADC6BF54}"/>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86" name="AutoShape 995">
                    <a:extLst>
                      <a:ext uri="{FF2B5EF4-FFF2-40B4-BE49-F238E27FC236}">
                        <a16:creationId xmlns:a16="http://schemas.microsoft.com/office/drawing/2014/main" id="{B7644F4A-E71D-4554-A9D4-70366DFBE324}"/>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265" name="Rectangle 996">
                  <a:extLst>
                    <a:ext uri="{FF2B5EF4-FFF2-40B4-BE49-F238E27FC236}">
                      <a16:creationId xmlns:a16="http://schemas.microsoft.com/office/drawing/2014/main" id="{695FBA10-37D2-4A95-A2BB-375077F92248}"/>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66" name="Rectangle 997">
                  <a:extLst>
                    <a:ext uri="{FF2B5EF4-FFF2-40B4-BE49-F238E27FC236}">
                      <a16:creationId xmlns:a16="http://schemas.microsoft.com/office/drawing/2014/main" id="{8DEEB38D-1999-440F-A5F9-1E29648F9058}"/>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nvGrpSpPr>
                <p:cNvPr id="267" name="Group 998">
                  <a:extLst>
                    <a:ext uri="{FF2B5EF4-FFF2-40B4-BE49-F238E27FC236}">
                      <a16:creationId xmlns:a16="http://schemas.microsoft.com/office/drawing/2014/main" id="{38A3FE20-53A5-4E31-A859-607395333DC5}"/>
                    </a:ext>
                  </a:extLst>
                </p:cNvPr>
                <p:cNvGrpSpPr>
                  <a:grpSpLocks/>
                </p:cNvGrpSpPr>
                <p:nvPr/>
              </p:nvGrpSpPr>
              <p:grpSpPr bwMode="auto">
                <a:xfrm>
                  <a:off x="4735" y="1627"/>
                  <a:ext cx="582" cy="151"/>
                  <a:chOff x="614" y="2568"/>
                  <a:chExt cx="725" cy="139"/>
                </a:xfrm>
              </p:grpSpPr>
              <p:sp>
                <p:nvSpPr>
                  <p:cNvPr id="283" name="AutoShape 999">
                    <a:extLst>
                      <a:ext uri="{FF2B5EF4-FFF2-40B4-BE49-F238E27FC236}">
                        <a16:creationId xmlns:a16="http://schemas.microsoft.com/office/drawing/2014/main" id="{C5139B4F-0C3C-4A84-BAAB-79679509F01D}"/>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84" name="AutoShape 1000">
                    <a:extLst>
                      <a:ext uri="{FF2B5EF4-FFF2-40B4-BE49-F238E27FC236}">
                        <a16:creationId xmlns:a16="http://schemas.microsoft.com/office/drawing/2014/main" id="{AC8D7153-5239-492F-BE68-8C40C934919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268" name="Freeform 1001">
                  <a:extLst>
                    <a:ext uri="{FF2B5EF4-FFF2-40B4-BE49-F238E27FC236}">
                      <a16:creationId xmlns:a16="http://schemas.microsoft.com/office/drawing/2014/main" id="{642B5BF6-9C11-4941-BAA7-12541D84280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grpSp>
              <p:nvGrpSpPr>
                <p:cNvPr id="269" name="Group 1002">
                  <a:extLst>
                    <a:ext uri="{FF2B5EF4-FFF2-40B4-BE49-F238E27FC236}">
                      <a16:creationId xmlns:a16="http://schemas.microsoft.com/office/drawing/2014/main" id="{50EC54E4-3932-45DA-A4CB-AB9427B9F92D}"/>
                    </a:ext>
                  </a:extLst>
                </p:cNvPr>
                <p:cNvGrpSpPr>
                  <a:grpSpLocks/>
                </p:cNvGrpSpPr>
                <p:nvPr/>
              </p:nvGrpSpPr>
              <p:grpSpPr bwMode="auto">
                <a:xfrm>
                  <a:off x="4739" y="1327"/>
                  <a:ext cx="582" cy="139"/>
                  <a:chOff x="614" y="2568"/>
                  <a:chExt cx="725" cy="139"/>
                </a:xfrm>
              </p:grpSpPr>
              <p:sp>
                <p:nvSpPr>
                  <p:cNvPr id="281" name="AutoShape 1003">
                    <a:extLst>
                      <a:ext uri="{FF2B5EF4-FFF2-40B4-BE49-F238E27FC236}">
                        <a16:creationId xmlns:a16="http://schemas.microsoft.com/office/drawing/2014/main" id="{F43E8C66-599C-48B2-B046-B88D62CBCA31}"/>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82" name="AutoShape 1004">
                    <a:extLst>
                      <a:ext uri="{FF2B5EF4-FFF2-40B4-BE49-F238E27FC236}">
                        <a16:creationId xmlns:a16="http://schemas.microsoft.com/office/drawing/2014/main" id="{2F21E51D-BC6A-40B8-B92E-CEF9720B0832}"/>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sp>
              <p:nvSpPr>
                <p:cNvPr id="270" name="Rectangle 1005">
                  <a:extLst>
                    <a:ext uri="{FF2B5EF4-FFF2-40B4-BE49-F238E27FC236}">
                      <a16:creationId xmlns:a16="http://schemas.microsoft.com/office/drawing/2014/main" id="{4BED2975-CFE3-46CB-B055-8BC2DD3612D5}"/>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71" name="Freeform 1006">
                  <a:extLst>
                    <a:ext uri="{FF2B5EF4-FFF2-40B4-BE49-F238E27FC236}">
                      <a16:creationId xmlns:a16="http://schemas.microsoft.com/office/drawing/2014/main" id="{C5E4D53D-0BE1-45B4-805C-EA005A3201C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272" name="Freeform 1007">
                  <a:extLst>
                    <a:ext uri="{FF2B5EF4-FFF2-40B4-BE49-F238E27FC236}">
                      <a16:creationId xmlns:a16="http://schemas.microsoft.com/office/drawing/2014/main" id="{03111528-300B-4CD6-89FC-384DACAA4D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273" name="Oval 1008">
                  <a:extLst>
                    <a:ext uri="{FF2B5EF4-FFF2-40B4-BE49-F238E27FC236}">
                      <a16:creationId xmlns:a16="http://schemas.microsoft.com/office/drawing/2014/main" id="{E777AA40-B450-4936-9347-8C85EDA4A9E3}"/>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74" name="Freeform 1009">
                  <a:extLst>
                    <a:ext uri="{FF2B5EF4-FFF2-40B4-BE49-F238E27FC236}">
                      <a16:creationId xmlns:a16="http://schemas.microsoft.com/office/drawing/2014/main" id="{BCC9125D-5E65-477F-A293-01E67AB646CC}"/>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100" dirty="0"/>
                </a:p>
              </p:txBody>
            </p:sp>
            <p:sp>
              <p:nvSpPr>
                <p:cNvPr id="275" name="AutoShape 1010">
                  <a:extLst>
                    <a:ext uri="{FF2B5EF4-FFF2-40B4-BE49-F238E27FC236}">
                      <a16:creationId xmlns:a16="http://schemas.microsoft.com/office/drawing/2014/main" id="{F331DE68-54FD-4DEB-8B22-5D46AC9F12F9}"/>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76" name="AutoShape 1011">
                  <a:extLst>
                    <a:ext uri="{FF2B5EF4-FFF2-40B4-BE49-F238E27FC236}">
                      <a16:creationId xmlns:a16="http://schemas.microsoft.com/office/drawing/2014/main" id="{04F7CEF0-E16E-4BB0-88CC-333F645C9F0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77" name="Oval 1012">
                  <a:extLst>
                    <a:ext uri="{FF2B5EF4-FFF2-40B4-BE49-F238E27FC236}">
                      <a16:creationId xmlns:a16="http://schemas.microsoft.com/office/drawing/2014/main" id="{752D6CFC-F27E-458F-A340-E423B56E05A0}"/>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78" name="Oval 1013">
                  <a:extLst>
                    <a:ext uri="{FF2B5EF4-FFF2-40B4-BE49-F238E27FC236}">
                      <a16:creationId xmlns:a16="http://schemas.microsoft.com/office/drawing/2014/main" id="{B7C878A0-0C34-4914-9634-B8C9E334B922}"/>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350" dirty="0">
                    <a:solidFill>
                      <a:srgbClr val="FF0000"/>
                    </a:solidFill>
                    <a:latin typeface="Arial" panose="020B0604020202020204" pitchFamily="34" charset="0"/>
                  </a:endParaRPr>
                </a:p>
              </p:txBody>
            </p:sp>
            <p:sp>
              <p:nvSpPr>
                <p:cNvPr id="279" name="Oval 1014">
                  <a:extLst>
                    <a:ext uri="{FF2B5EF4-FFF2-40B4-BE49-F238E27FC236}">
                      <a16:creationId xmlns:a16="http://schemas.microsoft.com/office/drawing/2014/main" id="{D0614CF7-65AC-49AA-9211-BBD548BF811B}"/>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sp>
              <p:nvSpPr>
                <p:cNvPr id="280" name="Rectangle 1015">
                  <a:extLst>
                    <a:ext uri="{FF2B5EF4-FFF2-40B4-BE49-F238E27FC236}">
                      <a16:creationId xmlns:a16="http://schemas.microsoft.com/office/drawing/2014/main" id="{D2B367D8-5F86-4B5A-90FF-341B753E432F}"/>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1800" dirty="0">
                    <a:latin typeface="Arial" panose="020B0604020202020204" pitchFamily="34" charset="0"/>
                  </a:endParaRPr>
                </a:p>
              </p:txBody>
            </p:sp>
          </p:grpSp>
        </p:grpSp>
      </p:grpSp>
      <p:grpSp>
        <p:nvGrpSpPr>
          <p:cNvPr id="456" name="Group 455">
            <a:extLst>
              <a:ext uri="{FF2B5EF4-FFF2-40B4-BE49-F238E27FC236}">
                <a16:creationId xmlns:a16="http://schemas.microsoft.com/office/drawing/2014/main" id="{985990BA-858A-4CC7-A30D-02312CA565B9}"/>
              </a:ext>
            </a:extLst>
          </p:cNvPr>
          <p:cNvGrpSpPr/>
          <p:nvPr/>
        </p:nvGrpSpPr>
        <p:grpSpPr>
          <a:xfrm>
            <a:off x="3340313" y="1637606"/>
            <a:ext cx="4096169" cy="3440423"/>
            <a:chOff x="7619038" y="2102861"/>
            <a:chExt cx="3540395" cy="3733733"/>
          </a:xfrm>
        </p:grpSpPr>
        <p:sp>
          <p:nvSpPr>
            <p:cNvPr id="457" name="Line 426">
              <a:extLst>
                <a:ext uri="{FF2B5EF4-FFF2-40B4-BE49-F238E27FC236}">
                  <a16:creationId xmlns:a16="http://schemas.microsoft.com/office/drawing/2014/main" id="{C6B8003A-F0F1-4FB7-B9EA-6E64CB9B93C3}"/>
                </a:ext>
              </a:extLst>
            </p:cNvPr>
            <p:cNvSpPr>
              <a:spLocks noChangeShapeType="1"/>
            </p:cNvSpPr>
            <p:nvPr/>
          </p:nvSpPr>
          <p:spPr bwMode="auto">
            <a:xfrm>
              <a:off x="8213016" y="2695257"/>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dirty="0"/>
            </a:p>
          </p:txBody>
        </p:sp>
        <p:grpSp>
          <p:nvGrpSpPr>
            <p:cNvPr id="458" name="Group 783">
              <a:extLst>
                <a:ext uri="{FF2B5EF4-FFF2-40B4-BE49-F238E27FC236}">
                  <a16:creationId xmlns:a16="http://schemas.microsoft.com/office/drawing/2014/main" id="{5C2D6B1A-8816-4670-94B0-A751B9E8CA69}"/>
                </a:ext>
              </a:extLst>
            </p:cNvPr>
            <p:cNvGrpSpPr>
              <a:grpSpLocks/>
            </p:cNvGrpSpPr>
            <p:nvPr/>
          </p:nvGrpSpPr>
          <p:grpSpPr bwMode="auto">
            <a:xfrm>
              <a:off x="8055854" y="2304274"/>
              <a:ext cx="298450" cy="464008"/>
              <a:chOff x="3130" y="3288"/>
              <a:chExt cx="410" cy="742"/>
            </a:xfrm>
          </p:grpSpPr>
          <p:sp>
            <p:nvSpPr>
              <p:cNvPr id="605" name="Line 270">
                <a:extLst>
                  <a:ext uri="{FF2B5EF4-FFF2-40B4-BE49-F238E27FC236}">
                    <a16:creationId xmlns:a16="http://schemas.microsoft.com/office/drawing/2014/main" id="{FEBA8AAD-C565-43C4-91C3-58E204E758E8}"/>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100" dirty="0"/>
              </a:p>
            </p:txBody>
          </p:sp>
          <p:sp>
            <p:nvSpPr>
              <p:cNvPr id="606" name="Line 271">
                <a:extLst>
                  <a:ext uri="{FF2B5EF4-FFF2-40B4-BE49-F238E27FC236}">
                    <a16:creationId xmlns:a16="http://schemas.microsoft.com/office/drawing/2014/main" id="{C2BED52A-A51D-45E8-A9EE-C1B98646DD19}"/>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100" dirty="0"/>
              </a:p>
            </p:txBody>
          </p:sp>
          <p:sp>
            <p:nvSpPr>
              <p:cNvPr id="607" name="Line 272">
                <a:extLst>
                  <a:ext uri="{FF2B5EF4-FFF2-40B4-BE49-F238E27FC236}">
                    <a16:creationId xmlns:a16="http://schemas.microsoft.com/office/drawing/2014/main" id="{124CC437-82D0-4A4D-A468-278D5205365A}"/>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100" dirty="0"/>
              </a:p>
            </p:txBody>
          </p:sp>
          <p:sp>
            <p:nvSpPr>
              <p:cNvPr id="608" name="Line 273">
                <a:extLst>
                  <a:ext uri="{FF2B5EF4-FFF2-40B4-BE49-F238E27FC236}">
                    <a16:creationId xmlns:a16="http://schemas.microsoft.com/office/drawing/2014/main" id="{50698EB4-9DB8-45A1-BE58-F72C10A4EC31}"/>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100" dirty="0"/>
              </a:p>
            </p:txBody>
          </p:sp>
          <p:sp>
            <p:nvSpPr>
              <p:cNvPr id="609" name="Line 274">
                <a:extLst>
                  <a:ext uri="{FF2B5EF4-FFF2-40B4-BE49-F238E27FC236}">
                    <a16:creationId xmlns:a16="http://schemas.microsoft.com/office/drawing/2014/main" id="{2A40EE50-5727-4270-A62E-6F041DC9581C}"/>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100" dirty="0"/>
              </a:p>
            </p:txBody>
          </p:sp>
          <p:sp>
            <p:nvSpPr>
              <p:cNvPr id="610" name="Line 275">
                <a:extLst>
                  <a:ext uri="{FF2B5EF4-FFF2-40B4-BE49-F238E27FC236}">
                    <a16:creationId xmlns:a16="http://schemas.microsoft.com/office/drawing/2014/main" id="{8D94F0D6-BAE9-4218-B08A-99CDDCB15227}"/>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100" dirty="0"/>
              </a:p>
            </p:txBody>
          </p:sp>
          <p:sp>
            <p:nvSpPr>
              <p:cNvPr id="611" name="Line 276">
                <a:extLst>
                  <a:ext uri="{FF2B5EF4-FFF2-40B4-BE49-F238E27FC236}">
                    <a16:creationId xmlns:a16="http://schemas.microsoft.com/office/drawing/2014/main" id="{5825DEB8-3A16-4F67-9BC6-7A13CE47AA2C}"/>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100" dirty="0"/>
              </a:p>
            </p:txBody>
          </p:sp>
          <p:sp>
            <p:nvSpPr>
              <p:cNvPr id="612" name="Line 277">
                <a:extLst>
                  <a:ext uri="{FF2B5EF4-FFF2-40B4-BE49-F238E27FC236}">
                    <a16:creationId xmlns:a16="http://schemas.microsoft.com/office/drawing/2014/main" id="{7F621CF0-B75E-43A4-84EB-C5372C0B992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100" dirty="0"/>
              </a:p>
            </p:txBody>
          </p:sp>
          <p:sp>
            <p:nvSpPr>
              <p:cNvPr id="613" name="Line 278">
                <a:extLst>
                  <a:ext uri="{FF2B5EF4-FFF2-40B4-BE49-F238E27FC236}">
                    <a16:creationId xmlns:a16="http://schemas.microsoft.com/office/drawing/2014/main" id="{87E73275-313D-4670-972B-12A80F802D32}"/>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100" dirty="0"/>
              </a:p>
            </p:txBody>
          </p:sp>
          <p:sp>
            <p:nvSpPr>
              <p:cNvPr id="614" name="Line 279">
                <a:extLst>
                  <a:ext uri="{FF2B5EF4-FFF2-40B4-BE49-F238E27FC236}">
                    <a16:creationId xmlns:a16="http://schemas.microsoft.com/office/drawing/2014/main" id="{9026D330-BFD8-43ED-B5AC-9BCED5F9E4C4}"/>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100" dirty="0"/>
              </a:p>
            </p:txBody>
          </p:sp>
          <p:sp>
            <p:nvSpPr>
              <p:cNvPr id="615" name="Line 280">
                <a:extLst>
                  <a:ext uri="{FF2B5EF4-FFF2-40B4-BE49-F238E27FC236}">
                    <a16:creationId xmlns:a16="http://schemas.microsoft.com/office/drawing/2014/main" id="{4041C877-804F-4F2D-9B34-AB1B050A72F8}"/>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100" dirty="0"/>
              </a:p>
            </p:txBody>
          </p:sp>
          <p:sp>
            <p:nvSpPr>
              <p:cNvPr id="616" name="Line 281">
                <a:extLst>
                  <a:ext uri="{FF2B5EF4-FFF2-40B4-BE49-F238E27FC236}">
                    <a16:creationId xmlns:a16="http://schemas.microsoft.com/office/drawing/2014/main" id="{699C7D88-60E5-44CE-8B65-4A0FB9856FA4}"/>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100" dirty="0"/>
              </a:p>
            </p:txBody>
          </p:sp>
          <p:sp>
            <p:nvSpPr>
              <p:cNvPr id="617" name="Line 282">
                <a:extLst>
                  <a:ext uri="{FF2B5EF4-FFF2-40B4-BE49-F238E27FC236}">
                    <a16:creationId xmlns:a16="http://schemas.microsoft.com/office/drawing/2014/main" id="{E0E14754-1AEA-4651-8C22-D178C729BED7}"/>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100" dirty="0"/>
              </a:p>
            </p:txBody>
          </p:sp>
          <p:sp>
            <p:nvSpPr>
              <p:cNvPr id="618" name="Line 283">
                <a:extLst>
                  <a:ext uri="{FF2B5EF4-FFF2-40B4-BE49-F238E27FC236}">
                    <a16:creationId xmlns:a16="http://schemas.microsoft.com/office/drawing/2014/main" id="{01EC52ED-9C11-494E-B64F-2C45E84A39FA}"/>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100" dirty="0"/>
              </a:p>
            </p:txBody>
          </p:sp>
          <p:sp>
            <p:nvSpPr>
              <p:cNvPr id="619" name="Line 284">
                <a:extLst>
                  <a:ext uri="{FF2B5EF4-FFF2-40B4-BE49-F238E27FC236}">
                    <a16:creationId xmlns:a16="http://schemas.microsoft.com/office/drawing/2014/main" id="{4ADACB6F-A589-4B92-A80C-88E1A8002BF3}"/>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100" dirty="0"/>
              </a:p>
            </p:txBody>
          </p:sp>
        </p:grpSp>
        <p:pic>
          <p:nvPicPr>
            <p:cNvPr id="459" name="Picture 777" descr="access_point_stylized_small">
              <a:extLst>
                <a:ext uri="{FF2B5EF4-FFF2-40B4-BE49-F238E27FC236}">
                  <a16:creationId xmlns:a16="http://schemas.microsoft.com/office/drawing/2014/main" id="{C6626C1E-AD2A-469C-BE48-D340FB1D2E5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619038" y="3856797"/>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 name="Picture 780" descr="access_point_stylized_small">
              <a:extLst>
                <a:ext uri="{FF2B5EF4-FFF2-40B4-BE49-F238E27FC236}">
                  <a16:creationId xmlns:a16="http://schemas.microsoft.com/office/drawing/2014/main" id="{6912DD6B-FFD2-4607-950D-4A0EC4D414BF}"/>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295766" y="5519130"/>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1" name="Group 460">
              <a:extLst>
                <a:ext uri="{FF2B5EF4-FFF2-40B4-BE49-F238E27FC236}">
                  <a16:creationId xmlns:a16="http://schemas.microsoft.com/office/drawing/2014/main" id="{E5D1DC69-47A0-4B33-8F2D-9E669296EA77}"/>
                </a:ext>
              </a:extLst>
            </p:cNvPr>
            <p:cNvGrpSpPr/>
            <p:nvPr/>
          </p:nvGrpSpPr>
          <p:grpSpPr>
            <a:xfrm>
              <a:off x="9788714" y="4984881"/>
              <a:ext cx="393760" cy="218578"/>
              <a:chOff x="7493876" y="2774731"/>
              <a:chExt cx="1481958" cy="894622"/>
            </a:xfrm>
          </p:grpSpPr>
          <p:sp>
            <p:nvSpPr>
              <p:cNvPr id="598" name="Freeform 471">
                <a:extLst>
                  <a:ext uri="{FF2B5EF4-FFF2-40B4-BE49-F238E27FC236}">
                    <a16:creationId xmlns:a16="http://schemas.microsoft.com/office/drawing/2014/main" id="{E5B149A9-10B9-4C77-971A-8A234381E77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sp>
            <p:nvSpPr>
              <p:cNvPr id="599" name="Oval 598">
                <a:extLst>
                  <a:ext uri="{FF2B5EF4-FFF2-40B4-BE49-F238E27FC236}">
                    <a16:creationId xmlns:a16="http://schemas.microsoft.com/office/drawing/2014/main" id="{A1B7CF75-0F02-47AB-A51A-A1E950E16A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grpSp>
            <p:nvGrpSpPr>
              <p:cNvPr id="600" name="Group 599">
                <a:extLst>
                  <a:ext uri="{FF2B5EF4-FFF2-40B4-BE49-F238E27FC236}">
                    <a16:creationId xmlns:a16="http://schemas.microsoft.com/office/drawing/2014/main" id="{7F81612B-E004-42B1-96D3-8C1CD85B9CEA}"/>
                  </a:ext>
                </a:extLst>
              </p:cNvPr>
              <p:cNvGrpSpPr/>
              <p:nvPr/>
            </p:nvGrpSpPr>
            <p:grpSpPr>
              <a:xfrm>
                <a:off x="7713663" y="2848339"/>
                <a:ext cx="1042107" cy="425543"/>
                <a:chOff x="7786941" y="2884917"/>
                <a:chExt cx="897649" cy="353919"/>
              </a:xfrm>
            </p:grpSpPr>
            <p:sp>
              <p:nvSpPr>
                <p:cNvPr id="601" name="Freeform 474">
                  <a:extLst>
                    <a:ext uri="{FF2B5EF4-FFF2-40B4-BE49-F238E27FC236}">
                      <a16:creationId xmlns:a16="http://schemas.microsoft.com/office/drawing/2014/main" id="{7F68DACF-7F24-4BBE-9008-946D4779815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602" name="Freeform 475">
                  <a:extLst>
                    <a:ext uri="{FF2B5EF4-FFF2-40B4-BE49-F238E27FC236}">
                      <a16:creationId xmlns:a16="http://schemas.microsoft.com/office/drawing/2014/main" id="{3C5862F5-0377-4F8F-97E0-7DE5ADB22EF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603" name="Freeform 476">
                  <a:extLst>
                    <a:ext uri="{FF2B5EF4-FFF2-40B4-BE49-F238E27FC236}">
                      <a16:creationId xmlns:a16="http://schemas.microsoft.com/office/drawing/2014/main" id="{8B803375-AAD4-43B1-AC07-7E8175353AB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604" name="Freeform 477">
                  <a:extLst>
                    <a:ext uri="{FF2B5EF4-FFF2-40B4-BE49-F238E27FC236}">
                      <a16:creationId xmlns:a16="http://schemas.microsoft.com/office/drawing/2014/main" id="{99EF6981-7105-4632-BAF1-0A1F75E8520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grpSp>
        <p:grpSp>
          <p:nvGrpSpPr>
            <p:cNvPr id="462" name="Group 461">
              <a:extLst>
                <a:ext uri="{FF2B5EF4-FFF2-40B4-BE49-F238E27FC236}">
                  <a16:creationId xmlns:a16="http://schemas.microsoft.com/office/drawing/2014/main" id="{ED2685B5-89AE-4BD0-8981-00787904D6CB}"/>
                </a:ext>
              </a:extLst>
            </p:cNvPr>
            <p:cNvGrpSpPr/>
            <p:nvPr/>
          </p:nvGrpSpPr>
          <p:grpSpPr>
            <a:xfrm>
              <a:off x="9854521" y="5333935"/>
              <a:ext cx="309740" cy="190838"/>
              <a:chOff x="3668110" y="2448910"/>
              <a:chExt cx="3794234" cy="2165130"/>
            </a:xfrm>
          </p:grpSpPr>
          <p:sp>
            <p:nvSpPr>
              <p:cNvPr id="591" name="Rectangle 590">
                <a:extLst>
                  <a:ext uri="{FF2B5EF4-FFF2-40B4-BE49-F238E27FC236}">
                    <a16:creationId xmlns:a16="http://schemas.microsoft.com/office/drawing/2014/main" id="{D804742B-65C7-46BC-8EE0-2C630FA67A5D}"/>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92" name="Freeform 521">
                <a:extLst>
                  <a:ext uri="{FF2B5EF4-FFF2-40B4-BE49-F238E27FC236}">
                    <a16:creationId xmlns:a16="http://schemas.microsoft.com/office/drawing/2014/main" id="{8F995930-4B36-4DF0-AC83-2D6E10C9E8B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nvGrpSpPr>
              <p:cNvPr id="593" name="Group 592">
                <a:extLst>
                  <a:ext uri="{FF2B5EF4-FFF2-40B4-BE49-F238E27FC236}">
                    <a16:creationId xmlns:a16="http://schemas.microsoft.com/office/drawing/2014/main" id="{1CCEF41F-C6A5-4F97-AEDF-1D0657829DC3}"/>
                  </a:ext>
                </a:extLst>
              </p:cNvPr>
              <p:cNvGrpSpPr/>
              <p:nvPr/>
            </p:nvGrpSpPr>
            <p:grpSpPr>
              <a:xfrm>
                <a:off x="3941378" y="2603243"/>
                <a:ext cx="3202061" cy="1066110"/>
                <a:chOff x="7939341" y="3037317"/>
                <a:chExt cx="897649" cy="353919"/>
              </a:xfrm>
            </p:grpSpPr>
            <p:sp>
              <p:nvSpPr>
                <p:cNvPr id="594" name="Freeform 523">
                  <a:extLst>
                    <a:ext uri="{FF2B5EF4-FFF2-40B4-BE49-F238E27FC236}">
                      <a16:creationId xmlns:a16="http://schemas.microsoft.com/office/drawing/2014/main" id="{0660F302-84CA-464E-A0D4-8989D5AF75A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95" name="Freeform 524">
                  <a:extLst>
                    <a:ext uri="{FF2B5EF4-FFF2-40B4-BE49-F238E27FC236}">
                      <a16:creationId xmlns:a16="http://schemas.microsoft.com/office/drawing/2014/main" id="{D7C5EC4B-9DEF-497B-8178-A83D88354CC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96" name="Freeform 525">
                  <a:extLst>
                    <a:ext uri="{FF2B5EF4-FFF2-40B4-BE49-F238E27FC236}">
                      <a16:creationId xmlns:a16="http://schemas.microsoft.com/office/drawing/2014/main" id="{95D9EACD-D4F9-4EF0-8279-7B6C98606AAB}"/>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97" name="Freeform 526">
                  <a:extLst>
                    <a:ext uri="{FF2B5EF4-FFF2-40B4-BE49-F238E27FC236}">
                      <a16:creationId xmlns:a16="http://schemas.microsoft.com/office/drawing/2014/main" id="{77D24672-1BF0-43D1-AEE7-3D40BBC1DA7A}"/>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grpSp>
        <p:grpSp>
          <p:nvGrpSpPr>
            <p:cNvPr id="463" name="Group 462">
              <a:extLst>
                <a:ext uri="{FF2B5EF4-FFF2-40B4-BE49-F238E27FC236}">
                  <a16:creationId xmlns:a16="http://schemas.microsoft.com/office/drawing/2014/main" id="{06107512-4BB6-4DB7-BB0D-FF94405DCA4D}"/>
                </a:ext>
              </a:extLst>
            </p:cNvPr>
            <p:cNvGrpSpPr/>
            <p:nvPr/>
          </p:nvGrpSpPr>
          <p:grpSpPr>
            <a:xfrm>
              <a:off x="8681775" y="4962318"/>
              <a:ext cx="393760" cy="218578"/>
              <a:chOff x="7493876" y="2774731"/>
              <a:chExt cx="1481958" cy="894622"/>
            </a:xfrm>
          </p:grpSpPr>
          <p:sp>
            <p:nvSpPr>
              <p:cNvPr id="584" name="Freeform 479">
                <a:extLst>
                  <a:ext uri="{FF2B5EF4-FFF2-40B4-BE49-F238E27FC236}">
                    <a16:creationId xmlns:a16="http://schemas.microsoft.com/office/drawing/2014/main" id="{C11E8750-6D6C-4E90-87AD-D737635F5B3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sp>
            <p:nvSpPr>
              <p:cNvPr id="585" name="Oval 584">
                <a:extLst>
                  <a:ext uri="{FF2B5EF4-FFF2-40B4-BE49-F238E27FC236}">
                    <a16:creationId xmlns:a16="http://schemas.microsoft.com/office/drawing/2014/main" id="{B352CDE3-F16C-45AE-9B93-1033603F28A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grpSp>
            <p:nvGrpSpPr>
              <p:cNvPr id="586" name="Group 585">
                <a:extLst>
                  <a:ext uri="{FF2B5EF4-FFF2-40B4-BE49-F238E27FC236}">
                    <a16:creationId xmlns:a16="http://schemas.microsoft.com/office/drawing/2014/main" id="{0885C3DF-EC07-4BD8-A7B7-C716861932A9}"/>
                  </a:ext>
                </a:extLst>
              </p:cNvPr>
              <p:cNvGrpSpPr/>
              <p:nvPr/>
            </p:nvGrpSpPr>
            <p:grpSpPr>
              <a:xfrm>
                <a:off x="7713663" y="2848339"/>
                <a:ext cx="1042107" cy="425543"/>
                <a:chOff x="7786941" y="2884917"/>
                <a:chExt cx="897649" cy="353919"/>
              </a:xfrm>
            </p:grpSpPr>
            <p:sp>
              <p:nvSpPr>
                <p:cNvPr id="587" name="Freeform 482">
                  <a:extLst>
                    <a:ext uri="{FF2B5EF4-FFF2-40B4-BE49-F238E27FC236}">
                      <a16:creationId xmlns:a16="http://schemas.microsoft.com/office/drawing/2014/main" id="{769F191C-9867-4958-85CA-A0928729E6F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88" name="Freeform 483">
                  <a:extLst>
                    <a:ext uri="{FF2B5EF4-FFF2-40B4-BE49-F238E27FC236}">
                      <a16:creationId xmlns:a16="http://schemas.microsoft.com/office/drawing/2014/main" id="{88570143-325E-4C8D-A6D5-BCD30DE2C7E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89" name="Freeform 484">
                  <a:extLst>
                    <a:ext uri="{FF2B5EF4-FFF2-40B4-BE49-F238E27FC236}">
                      <a16:creationId xmlns:a16="http://schemas.microsoft.com/office/drawing/2014/main" id="{D29DF128-B24D-497B-8A99-75956599C79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90" name="Freeform 485">
                  <a:extLst>
                    <a:ext uri="{FF2B5EF4-FFF2-40B4-BE49-F238E27FC236}">
                      <a16:creationId xmlns:a16="http://schemas.microsoft.com/office/drawing/2014/main" id="{C3CBC472-D34D-4431-8F96-58DBAEE7395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grpSp>
        <p:grpSp>
          <p:nvGrpSpPr>
            <p:cNvPr id="464" name="Group 463">
              <a:extLst>
                <a:ext uri="{FF2B5EF4-FFF2-40B4-BE49-F238E27FC236}">
                  <a16:creationId xmlns:a16="http://schemas.microsoft.com/office/drawing/2014/main" id="{5B7034AA-CA55-47A8-A861-E7D503EF56F0}"/>
                </a:ext>
              </a:extLst>
            </p:cNvPr>
            <p:cNvGrpSpPr/>
            <p:nvPr/>
          </p:nvGrpSpPr>
          <p:grpSpPr>
            <a:xfrm>
              <a:off x="8316676" y="5189331"/>
              <a:ext cx="309740" cy="190838"/>
              <a:chOff x="3668110" y="2448910"/>
              <a:chExt cx="3794234" cy="2165130"/>
            </a:xfrm>
          </p:grpSpPr>
          <p:sp>
            <p:nvSpPr>
              <p:cNvPr id="577" name="Rectangle 576">
                <a:extLst>
                  <a:ext uri="{FF2B5EF4-FFF2-40B4-BE49-F238E27FC236}">
                    <a16:creationId xmlns:a16="http://schemas.microsoft.com/office/drawing/2014/main" id="{0C1B6299-264F-4882-96CF-9E6E3EB24CD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78" name="Freeform 530">
                <a:extLst>
                  <a:ext uri="{FF2B5EF4-FFF2-40B4-BE49-F238E27FC236}">
                    <a16:creationId xmlns:a16="http://schemas.microsoft.com/office/drawing/2014/main" id="{8268D22F-F3F5-4F7C-953F-0FE626D3386E}"/>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nvGrpSpPr>
              <p:cNvPr id="579" name="Group 578">
                <a:extLst>
                  <a:ext uri="{FF2B5EF4-FFF2-40B4-BE49-F238E27FC236}">
                    <a16:creationId xmlns:a16="http://schemas.microsoft.com/office/drawing/2014/main" id="{DF8025D1-0A3D-48BA-967F-62AA9DC75D2C}"/>
                  </a:ext>
                </a:extLst>
              </p:cNvPr>
              <p:cNvGrpSpPr/>
              <p:nvPr/>
            </p:nvGrpSpPr>
            <p:grpSpPr>
              <a:xfrm>
                <a:off x="3941378" y="2603243"/>
                <a:ext cx="3202061" cy="1066110"/>
                <a:chOff x="7939341" y="3037317"/>
                <a:chExt cx="897649" cy="353919"/>
              </a:xfrm>
            </p:grpSpPr>
            <p:sp>
              <p:nvSpPr>
                <p:cNvPr id="580" name="Freeform 532">
                  <a:extLst>
                    <a:ext uri="{FF2B5EF4-FFF2-40B4-BE49-F238E27FC236}">
                      <a16:creationId xmlns:a16="http://schemas.microsoft.com/office/drawing/2014/main" id="{457FB5DD-496E-4121-8594-1259C7C13EE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81" name="Freeform 533">
                  <a:extLst>
                    <a:ext uri="{FF2B5EF4-FFF2-40B4-BE49-F238E27FC236}">
                      <a16:creationId xmlns:a16="http://schemas.microsoft.com/office/drawing/2014/main" id="{CBA208B7-2131-46DC-B637-969FD8130976}"/>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82" name="Freeform 534">
                  <a:extLst>
                    <a:ext uri="{FF2B5EF4-FFF2-40B4-BE49-F238E27FC236}">
                      <a16:creationId xmlns:a16="http://schemas.microsoft.com/office/drawing/2014/main" id="{F9AB88F3-ECA8-49DA-ADB9-440D05DA8611}"/>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83" name="Freeform 535">
                  <a:extLst>
                    <a:ext uri="{FF2B5EF4-FFF2-40B4-BE49-F238E27FC236}">
                      <a16:creationId xmlns:a16="http://schemas.microsoft.com/office/drawing/2014/main" id="{C05C6400-EADE-486C-9978-1048F658C4F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grpSp>
        <p:grpSp>
          <p:nvGrpSpPr>
            <p:cNvPr id="465" name="Group 464">
              <a:extLst>
                <a:ext uri="{FF2B5EF4-FFF2-40B4-BE49-F238E27FC236}">
                  <a16:creationId xmlns:a16="http://schemas.microsoft.com/office/drawing/2014/main" id="{5C12CB45-8438-4611-9B28-7D3DA2700EAE}"/>
                </a:ext>
              </a:extLst>
            </p:cNvPr>
            <p:cNvGrpSpPr/>
            <p:nvPr/>
          </p:nvGrpSpPr>
          <p:grpSpPr>
            <a:xfrm>
              <a:off x="8444983" y="2807207"/>
              <a:ext cx="353678" cy="168275"/>
              <a:chOff x="7493876" y="2774731"/>
              <a:chExt cx="1481958" cy="894622"/>
            </a:xfrm>
          </p:grpSpPr>
          <p:sp>
            <p:nvSpPr>
              <p:cNvPr id="570" name="Freeform 407">
                <a:extLst>
                  <a:ext uri="{FF2B5EF4-FFF2-40B4-BE49-F238E27FC236}">
                    <a16:creationId xmlns:a16="http://schemas.microsoft.com/office/drawing/2014/main" id="{68C4A96D-5833-4F53-848F-6BF9D9B7764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sp>
            <p:nvSpPr>
              <p:cNvPr id="571" name="Oval 570">
                <a:extLst>
                  <a:ext uri="{FF2B5EF4-FFF2-40B4-BE49-F238E27FC236}">
                    <a16:creationId xmlns:a16="http://schemas.microsoft.com/office/drawing/2014/main" id="{F74472F2-4347-4C5E-818E-5B7437261F1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grpSp>
            <p:nvGrpSpPr>
              <p:cNvPr id="572" name="Group 571">
                <a:extLst>
                  <a:ext uri="{FF2B5EF4-FFF2-40B4-BE49-F238E27FC236}">
                    <a16:creationId xmlns:a16="http://schemas.microsoft.com/office/drawing/2014/main" id="{AF1DB26D-25F1-4CF0-9AA7-ADF29F7B5A43}"/>
                  </a:ext>
                </a:extLst>
              </p:cNvPr>
              <p:cNvGrpSpPr/>
              <p:nvPr/>
            </p:nvGrpSpPr>
            <p:grpSpPr>
              <a:xfrm>
                <a:off x="7713663" y="2848339"/>
                <a:ext cx="1042107" cy="425543"/>
                <a:chOff x="7786941" y="2884917"/>
                <a:chExt cx="897649" cy="353919"/>
              </a:xfrm>
            </p:grpSpPr>
            <p:sp>
              <p:nvSpPr>
                <p:cNvPr id="573" name="Freeform 410">
                  <a:extLst>
                    <a:ext uri="{FF2B5EF4-FFF2-40B4-BE49-F238E27FC236}">
                      <a16:creationId xmlns:a16="http://schemas.microsoft.com/office/drawing/2014/main" id="{D861F256-891F-491A-A465-571CEACE7FA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74" name="Freeform 411">
                  <a:extLst>
                    <a:ext uri="{FF2B5EF4-FFF2-40B4-BE49-F238E27FC236}">
                      <a16:creationId xmlns:a16="http://schemas.microsoft.com/office/drawing/2014/main" id="{C22349F8-9059-4B64-A63F-AEABE3F8CFC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75" name="Freeform 412">
                  <a:extLst>
                    <a:ext uri="{FF2B5EF4-FFF2-40B4-BE49-F238E27FC236}">
                      <a16:creationId xmlns:a16="http://schemas.microsoft.com/office/drawing/2014/main" id="{B008DBF6-87F0-49C7-A797-46B8E906127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76" name="Freeform 413">
                  <a:extLst>
                    <a:ext uri="{FF2B5EF4-FFF2-40B4-BE49-F238E27FC236}">
                      <a16:creationId xmlns:a16="http://schemas.microsoft.com/office/drawing/2014/main" id="{C54C6DD6-8188-45C5-8C72-B2A03FB802B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grpSp>
        <p:grpSp>
          <p:nvGrpSpPr>
            <p:cNvPr id="466" name="Group 465">
              <a:extLst>
                <a:ext uri="{FF2B5EF4-FFF2-40B4-BE49-F238E27FC236}">
                  <a16:creationId xmlns:a16="http://schemas.microsoft.com/office/drawing/2014/main" id="{765336E1-C5F2-4B55-96CC-B8F9AE45C7D0}"/>
                </a:ext>
              </a:extLst>
            </p:cNvPr>
            <p:cNvGrpSpPr/>
            <p:nvPr/>
          </p:nvGrpSpPr>
          <p:grpSpPr>
            <a:xfrm>
              <a:off x="8055226" y="3960892"/>
              <a:ext cx="354986" cy="175668"/>
              <a:chOff x="7493876" y="2774731"/>
              <a:chExt cx="1481958" cy="894622"/>
            </a:xfrm>
          </p:grpSpPr>
          <p:sp>
            <p:nvSpPr>
              <p:cNvPr id="563" name="Freeform 415">
                <a:extLst>
                  <a:ext uri="{FF2B5EF4-FFF2-40B4-BE49-F238E27FC236}">
                    <a16:creationId xmlns:a16="http://schemas.microsoft.com/office/drawing/2014/main" id="{AE2B11A9-B917-442C-B62B-AEFDD2CEA9C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sp>
            <p:nvSpPr>
              <p:cNvPr id="564" name="Oval 563">
                <a:extLst>
                  <a:ext uri="{FF2B5EF4-FFF2-40B4-BE49-F238E27FC236}">
                    <a16:creationId xmlns:a16="http://schemas.microsoft.com/office/drawing/2014/main" id="{3512CE12-E4F0-46A2-96DA-3780750A07F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grpSp>
            <p:nvGrpSpPr>
              <p:cNvPr id="565" name="Group 564">
                <a:extLst>
                  <a:ext uri="{FF2B5EF4-FFF2-40B4-BE49-F238E27FC236}">
                    <a16:creationId xmlns:a16="http://schemas.microsoft.com/office/drawing/2014/main" id="{D6F9353E-AF64-4097-99B6-8F2540A7D6A6}"/>
                  </a:ext>
                </a:extLst>
              </p:cNvPr>
              <p:cNvGrpSpPr/>
              <p:nvPr/>
            </p:nvGrpSpPr>
            <p:grpSpPr>
              <a:xfrm>
                <a:off x="7713663" y="2848339"/>
                <a:ext cx="1042107" cy="425543"/>
                <a:chOff x="7786941" y="2884917"/>
                <a:chExt cx="897649" cy="353919"/>
              </a:xfrm>
            </p:grpSpPr>
            <p:sp>
              <p:nvSpPr>
                <p:cNvPr id="566" name="Freeform 418">
                  <a:extLst>
                    <a:ext uri="{FF2B5EF4-FFF2-40B4-BE49-F238E27FC236}">
                      <a16:creationId xmlns:a16="http://schemas.microsoft.com/office/drawing/2014/main" id="{162784D6-6676-4C2A-8BA9-96522189AD7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67" name="Freeform 419">
                  <a:extLst>
                    <a:ext uri="{FF2B5EF4-FFF2-40B4-BE49-F238E27FC236}">
                      <a16:creationId xmlns:a16="http://schemas.microsoft.com/office/drawing/2014/main" id="{CC78F442-D748-4A23-8C7E-E42A691A719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68" name="Freeform 420">
                  <a:extLst>
                    <a:ext uri="{FF2B5EF4-FFF2-40B4-BE49-F238E27FC236}">
                      <a16:creationId xmlns:a16="http://schemas.microsoft.com/office/drawing/2014/main" id="{CAD0661E-EB27-4AD0-A49A-E5D09805310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69" name="Freeform 421">
                  <a:extLst>
                    <a:ext uri="{FF2B5EF4-FFF2-40B4-BE49-F238E27FC236}">
                      <a16:creationId xmlns:a16="http://schemas.microsoft.com/office/drawing/2014/main" id="{9199E75B-9ED4-450C-A39E-7F156B40ECA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grpSp>
        <p:grpSp>
          <p:nvGrpSpPr>
            <p:cNvPr id="467" name="Group 466">
              <a:extLst>
                <a:ext uri="{FF2B5EF4-FFF2-40B4-BE49-F238E27FC236}">
                  <a16:creationId xmlns:a16="http://schemas.microsoft.com/office/drawing/2014/main" id="{865CA929-6F96-44C7-938A-DABB31AA4CAE}"/>
                </a:ext>
              </a:extLst>
            </p:cNvPr>
            <p:cNvGrpSpPr/>
            <p:nvPr/>
          </p:nvGrpSpPr>
          <p:grpSpPr>
            <a:xfrm>
              <a:off x="10889241" y="3596263"/>
              <a:ext cx="170989" cy="97052"/>
              <a:chOff x="7493876" y="2774731"/>
              <a:chExt cx="1481958" cy="894622"/>
            </a:xfrm>
          </p:grpSpPr>
          <p:sp>
            <p:nvSpPr>
              <p:cNvPr id="556" name="Freeform 455">
                <a:extLst>
                  <a:ext uri="{FF2B5EF4-FFF2-40B4-BE49-F238E27FC236}">
                    <a16:creationId xmlns:a16="http://schemas.microsoft.com/office/drawing/2014/main" id="{C1CDC850-FBAD-4307-96DA-E383097B6ED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sp>
            <p:nvSpPr>
              <p:cNvPr id="557" name="Oval 556">
                <a:extLst>
                  <a:ext uri="{FF2B5EF4-FFF2-40B4-BE49-F238E27FC236}">
                    <a16:creationId xmlns:a16="http://schemas.microsoft.com/office/drawing/2014/main" id="{43B59DFA-8500-4575-9457-6BCE535E25C9}"/>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grpSp>
            <p:nvGrpSpPr>
              <p:cNvPr id="558" name="Group 557">
                <a:extLst>
                  <a:ext uri="{FF2B5EF4-FFF2-40B4-BE49-F238E27FC236}">
                    <a16:creationId xmlns:a16="http://schemas.microsoft.com/office/drawing/2014/main" id="{D93AD47C-3104-4A3E-9035-98ADDE9DA9D3}"/>
                  </a:ext>
                </a:extLst>
              </p:cNvPr>
              <p:cNvGrpSpPr/>
              <p:nvPr/>
            </p:nvGrpSpPr>
            <p:grpSpPr>
              <a:xfrm>
                <a:off x="7713663" y="2848339"/>
                <a:ext cx="1042107" cy="425543"/>
                <a:chOff x="7786941" y="2884917"/>
                <a:chExt cx="897649" cy="353919"/>
              </a:xfrm>
            </p:grpSpPr>
            <p:sp>
              <p:nvSpPr>
                <p:cNvPr id="559" name="Freeform 458">
                  <a:extLst>
                    <a:ext uri="{FF2B5EF4-FFF2-40B4-BE49-F238E27FC236}">
                      <a16:creationId xmlns:a16="http://schemas.microsoft.com/office/drawing/2014/main" id="{D0E5B643-0272-451D-868D-365F06CB212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60" name="Freeform 459">
                  <a:extLst>
                    <a:ext uri="{FF2B5EF4-FFF2-40B4-BE49-F238E27FC236}">
                      <a16:creationId xmlns:a16="http://schemas.microsoft.com/office/drawing/2014/main" id="{1448904B-D1F5-427D-9259-B028D94B556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61" name="Freeform 460">
                  <a:extLst>
                    <a:ext uri="{FF2B5EF4-FFF2-40B4-BE49-F238E27FC236}">
                      <a16:creationId xmlns:a16="http://schemas.microsoft.com/office/drawing/2014/main" id="{344DC89F-534A-4F3E-9B4F-A9D1BAC46F8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62" name="Freeform 461">
                  <a:extLst>
                    <a:ext uri="{FF2B5EF4-FFF2-40B4-BE49-F238E27FC236}">
                      <a16:creationId xmlns:a16="http://schemas.microsoft.com/office/drawing/2014/main" id="{2DF527A9-BFF1-4BCA-92D7-12F0BF9B46B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grpSp>
        <p:grpSp>
          <p:nvGrpSpPr>
            <p:cNvPr id="468" name="Group 467">
              <a:extLst>
                <a:ext uri="{FF2B5EF4-FFF2-40B4-BE49-F238E27FC236}">
                  <a16:creationId xmlns:a16="http://schemas.microsoft.com/office/drawing/2014/main" id="{555B084C-6AB0-4E52-84D6-CF9F3E778DBB}"/>
                </a:ext>
              </a:extLst>
            </p:cNvPr>
            <p:cNvGrpSpPr/>
            <p:nvPr/>
          </p:nvGrpSpPr>
          <p:grpSpPr>
            <a:xfrm>
              <a:off x="10415765" y="3491036"/>
              <a:ext cx="353678" cy="198344"/>
              <a:chOff x="7493876" y="2774731"/>
              <a:chExt cx="1481958" cy="894622"/>
            </a:xfrm>
          </p:grpSpPr>
          <p:sp>
            <p:nvSpPr>
              <p:cNvPr id="549" name="Freeform 615">
                <a:extLst>
                  <a:ext uri="{FF2B5EF4-FFF2-40B4-BE49-F238E27FC236}">
                    <a16:creationId xmlns:a16="http://schemas.microsoft.com/office/drawing/2014/main" id="{9063A547-AC53-4C66-8546-798395530D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sp>
            <p:nvSpPr>
              <p:cNvPr id="550" name="Oval 549">
                <a:extLst>
                  <a:ext uri="{FF2B5EF4-FFF2-40B4-BE49-F238E27FC236}">
                    <a16:creationId xmlns:a16="http://schemas.microsoft.com/office/drawing/2014/main" id="{69573955-5E19-41E0-B1B5-5FE77CB11CB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grpSp>
            <p:nvGrpSpPr>
              <p:cNvPr id="551" name="Group 550">
                <a:extLst>
                  <a:ext uri="{FF2B5EF4-FFF2-40B4-BE49-F238E27FC236}">
                    <a16:creationId xmlns:a16="http://schemas.microsoft.com/office/drawing/2014/main" id="{9FD26776-2CCB-4660-8D17-AE5A60A17F64}"/>
                  </a:ext>
                </a:extLst>
              </p:cNvPr>
              <p:cNvGrpSpPr/>
              <p:nvPr/>
            </p:nvGrpSpPr>
            <p:grpSpPr>
              <a:xfrm>
                <a:off x="7713663" y="2848339"/>
                <a:ext cx="1042107" cy="425543"/>
                <a:chOff x="7786941" y="2884917"/>
                <a:chExt cx="897649" cy="353919"/>
              </a:xfrm>
            </p:grpSpPr>
            <p:sp>
              <p:nvSpPr>
                <p:cNvPr id="552" name="Freeform 618">
                  <a:extLst>
                    <a:ext uri="{FF2B5EF4-FFF2-40B4-BE49-F238E27FC236}">
                      <a16:creationId xmlns:a16="http://schemas.microsoft.com/office/drawing/2014/main" id="{3DBA994E-AF6A-4DF7-8E9F-3493299FCE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53" name="Freeform 619">
                  <a:extLst>
                    <a:ext uri="{FF2B5EF4-FFF2-40B4-BE49-F238E27FC236}">
                      <a16:creationId xmlns:a16="http://schemas.microsoft.com/office/drawing/2014/main" id="{C5965335-DB98-4488-9553-5EF5266FB3F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54" name="Freeform 620">
                  <a:extLst>
                    <a:ext uri="{FF2B5EF4-FFF2-40B4-BE49-F238E27FC236}">
                      <a16:creationId xmlns:a16="http://schemas.microsoft.com/office/drawing/2014/main" id="{721173CF-C259-4375-BBEA-0F9A35D197E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55" name="Freeform 621">
                  <a:extLst>
                    <a:ext uri="{FF2B5EF4-FFF2-40B4-BE49-F238E27FC236}">
                      <a16:creationId xmlns:a16="http://schemas.microsoft.com/office/drawing/2014/main" id="{D9F20DA0-A192-4994-AAAE-E113D6D2F41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grpSp>
        <p:grpSp>
          <p:nvGrpSpPr>
            <p:cNvPr id="469" name="Group 468">
              <a:extLst>
                <a:ext uri="{FF2B5EF4-FFF2-40B4-BE49-F238E27FC236}">
                  <a16:creationId xmlns:a16="http://schemas.microsoft.com/office/drawing/2014/main" id="{461AF6A4-061E-4292-9E1D-53C13D1019A5}"/>
                </a:ext>
              </a:extLst>
            </p:cNvPr>
            <p:cNvGrpSpPr/>
            <p:nvPr/>
          </p:nvGrpSpPr>
          <p:grpSpPr>
            <a:xfrm>
              <a:off x="9953880" y="2197190"/>
              <a:ext cx="353678" cy="198344"/>
              <a:chOff x="7493876" y="2774731"/>
              <a:chExt cx="1481958" cy="894622"/>
            </a:xfrm>
          </p:grpSpPr>
          <p:sp>
            <p:nvSpPr>
              <p:cNvPr id="542" name="Freeform 577">
                <a:extLst>
                  <a:ext uri="{FF2B5EF4-FFF2-40B4-BE49-F238E27FC236}">
                    <a16:creationId xmlns:a16="http://schemas.microsoft.com/office/drawing/2014/main" id="{CD21338B-1272-4E52-AD3E-F0030BA33D6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sp>
            <p:nvSpPr>
              <p:cNvPr id="543" name="Oval 542">
                <a:extLst>
                  <a:ext uri="{FF2B5EF4-FFF2-40B4-BE49-F238E27FC236}">
                    <a16:creationId xmlns:a16="http://schemas.microsoft.com/office/drawing/2014/main" id="{AC50B5B4-98F2-4102-BDA9-988D9B392B6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grpSp>
            <p:nvGrpSpPr>
              <p:cNvPr id="544" name="Group 543">
                <a:extLst>
                  <a:ext uri="{FF2B5EF4-FFF2-40B4-BE49-F238E27FC236}">
                    <a16:creationId xmlns:a16="http://schemas.microsoft.com/office/drawing/2014/main" id="{7FB4C7B7-6581-43E0-B9B8-4860E27008E1}"/>
                  </a:ext>
                </a:extLst>
              </p:cNvPr>
              <p:cNvGrpSpPr/>
              <p:nvPr/>
            </p:nvGrpSpPr>
            <p:grpSpPr>
              <a:xfrm>
                <a:off x="7713663" y="2848339"/>
                <a:ext cx="1042107" cy="425543"/>
                <a:chOff x="7786941" y="2884917"/>
                <a:chExt cx="897649" cy="353919"/>
              </a:xfrm>
            </p:grpSpPr>
            <p:sp>
              <p:nvSpPr>
                <p:cNvPr id="545" name="Freeform 580">
                  <a:extLst>
                    <a:ext uri="{FF2B5EF4-FFF2-40B4-BE49-F238E27FC236}">
                      <a16:creationId xmlns:a16="http://schemas.microsoft.com/office/drawing/2014/main" id="{C83C96B6-F87C-4FD7-94C7-28011E5E6E4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46" name="Freeform 581">
                  <a:extLst>
                    <a:ext uri="{FF2B5EF4-FFF2-40B4-BE49-F238E27FC236}">
                      <a16:creationId xmlns:a16="http://schemas.microsoft.com/office/drawing/2014/main" id="{76249C11-166E-4AC4-9AA9-93E09E7BF22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47" name="Freeform 582">
                  <a:extLst>
                    <a:ext uri="{FF2B5EF4-FFF2-40B4-BE49-F238E27FC236}">
                      <a16:creationId xmlns:a16="http://schemas.microsoft.com/office/drawing/2014/main" id="{FBB1E97F-E77B-4F8E-9D1C-30FE1B54B8A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48" name="Freeform 583">
                  <a:extLst>
                    <a:ext uri="{FF2B5EF4-FFF2-40B4-BE49-F238E27FC236}">
                      <a16:creationId xmlns:a16="http://schemas.microsoft.com/office/drawing/2014/main" id="{ACCC36E7-49E5-454E-9C40-CB861985D31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grpSp>
        <p:grpSp>
          <p:nvGrpSpPr>
            <p:cNvPr id="470" name="Group 469">
              <a:extLst>
                <a:ext uri="{FF2B5EF4-FFF2-40B4-BE49-F238E27FC236}">
                  <a16:creationId xmlns:a16="http://schemas.microsoft.com/office/drawing/2014/main" id="{9BDE5E34-E452-4B67-B50E-596FA1F8880B}"/>
                </a:ext>
              </a:extLst>
            </p:cNvPr>
            <p:cNvGrpSpPr/>
            <p:nvPr/>
          </p:nvGrpSpPr>
          <p:grpSpPr>
            <a:xfrm>
              <a:off x="10532370" y="2608265"/>
              <a:ext cx="353678" cy="198344"/>
              <a:chOff x="7493876" y="2774731"/>
              <a:chExt cx="1481958" cy="894622"/>
            </a:xfrm>
          </p:grpSpPr>
          <p:sp>
            <p:nvSpPr>
              <p:cNvPr id="535" name="Freeform 593">
                <a:extLst>
                  <a:ext uri="{FF2B5EF4-FFF2-40B4-BE49-F238E27FC236}">
                    <a16:creationId xmlns:a16="http://schemas.microsoft.com/office/drawing/2014/main" id="{090AF4D0-FC8F-477B-9147-EE73E0B5C8C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sp>
            <p:nvSpPr>
              <p:cNvPr id="536" name="Oval 535">
                <a:extLst>
                  <a:ext uri="{FF2B5EF4-FFF2-40B4-BE49-F238E27FC236}">
                    <a16:creationId xmlns:a16="http://schemas.microsoft.com/office/drawing/2014/main" id="{4FC7C30E-8B83-41E7-BC39-4F98F1E2C56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grpSp>
            <p:nvGrpSpPr>
              <p:cNvPr id="537" name="Group 536">
                <a:extLst>
                  <a:ext uri="{FF2B5EF4-FFF2-40B4-BE49-F238E27FC236}">
                    <a16:creationId xmlns:a16="http://schemas.microsoft.com/office/drawing/2014/main" id="{93ECBCE0-D0FA-42B0-BE5A-BA0C70ECE131}"/>
                  </a:ext>
                </a:extLst>
              </p:cNvPr>
              <p:cNvGrpSpPr/>
              <p:nvPr/>
            </p:nvGrpSpPr>
            <p:grpSpPr>
              <a:xfrm>
                <a:off x="7713663" y="2848339"/>
                <a:ext cx="1042107" cy="425543"/>
                <a:chOff x="7786941" y="2884917"/>
                <a:chExt cx="897649" cy="353919"/>
              </a:xfrm>
            </p:grpSpPr>
            <p:sp>
              <p:nvSpPr>
                <p:cNvPr id="538" name="Freeform 596">
                  <a:extLst>
                    <a:ext uri="{FF2B5EF4-FFF2-40B4-BE49-F238E27FC236}">
                      <a16:creationId xmlns:a16="http://schemas.microsoft.com/office/drawing/2014/main" id="{5C4E0D0B-E164-4F5F-AB95-D031F9A94C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39" name="Freeform 597">
                  <a:extLst>
                    <a:ext uri="{FF2B5EF4-FFF2-40B4-BE49-F238E27FC236}">
                      <a16:creationId xmlns:a16="http://schemas.microsoft.com/office/drawing/2014/main" id="{9A2FD551-625A-4461-B3E7-6BFB0DE3E2E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40" name="Freeform 598">
                  <a:extLst>
                    <a:ext uri="{FF2B5EF4-FFF2-40B4-BE49-F238E27FC236}">
                      <a16:creationId xmlns:a16="http://schemas.microsoft.com/office/drawing/2014/main" id="{60BCB8B6-7BD4-4FFC-B6EB-201034FA190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41" name="Freeform 599">
                  <a:extLst>
                    <a:ext uri="{FF2B5EF4-FFF2-40B4-BE49-F238E27FC236}">
                      <a16:creationId xmlns:a16="http://schemas.microsoft.com/office/drawing/2014/main" id="{9F68D135-933F-41B6-A25E-DCF785BD9F4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grpSp>
        <p:grpSp>
          <p:nvGrpSpPr>
            <p:cNvPr id="471" name="Group 470">
              <a:extLst>
                <a:ext uri="{FF2B5EF4-FFF2-40B4-BE49-F238E27FC236}">
                  <a16:creationId xmlns:a16="http://schemas.microsoft.com/office/drawing/2014/main" id="{2F36127A-9DC1-4D61-8D9F-068A8086EB5D}"/>
                </a:ext>
              </a:extLst>
            </p:cNvPr>
            <p:cNvGrpSpPr/>
            <p:nvPr/>
          </p:nvGrpSpPr>
          <p:grpSpPr>
            <a:xfrm>
              <a:off x="10648981" y="2102861"/>
              <a:ext cx="353678" cy="198344"/>
              <a:chOff x="7493876" y="2774731"/>
              <a:chExt cx="1481958" cy="894622"/>
            </a:xfrm>
          </p:grpSpPr>
          <p:sp>
            <p:nvSpPr>
              <p:cNvPr id="528" name="Freeform 601">
                <a:extLst>
                  <a:ext uri="{FF2B5EF4-FFF2-40B4-BE49-F238E27FC236}">
                    <a16:creationId xmlns:a16="http://schemas.microsoft.com/office/drawing/2014/main" id="{1C7DED0F-FE05-46E3-8D5C-C75570B9648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sp>
            <p:nvSpPr>
              <p:cNvPr id="529" name="Oval 528">
                <a:extLst>
                  <a:ext uri="{FF2B5EF4-FFF2-40B4-BE49-F238E27FC236}">
                    <a16:creationId xmlns:a16="http://schemas.microsoft.com/office/drawing/2014/main" id="{9C4E44E1-1B43-44D3-A9FE-7CDD8F509B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grpSp>
            <p:nvGrpSpPr>
              <p:cNvPr id="530" name="Group 529">
                <a:extLst>
                  <a:ext uri="{FF2B5EF4-FFF2-40B4-BE49-F238E27FC236}">
                    <a16:creationId xmlns:a16="http://schemas.microsoft.com/office/drawing/2014/main" id="{73A0AEB0-45DC-46A7-9228-C45808BF80E0}"/>
                  </a:ext>
                </a:extLst>
              </p:cNvPr>
              <p:cNvGrpSpPr/>
              <p:nvPr/>
            </p:nvGrpSpPr>
            <p:grpSpPr>
              <a:xfrm>
                <a:off x="7713663" y="2848339"/>
                <a:ext cx="1042107" cy="425543"/>
                <a:chOff x="7786941" y="2884917"/>
                <a:chExt cx="897649" cy="353919"/>
              </a:xfrm>
            </p:grpSpPr>
            <p:sp>
              <p:nvSpPr>
                <p:cNvPr id="531" name="Freeform 604">
                  <a:extLst>
                    <a:ext uri="{FF2B5EF4-FFF2-40B4-BE49-F238E27FC236}">
                      <a16:creationId xmlns:a16="http://schemas.microsoft.com/office/drawing/2014/main" id="{855015DB-FF99-4202-9507-6126634F6BA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32" name="Freeform 605">
                  <a:extLst>
                    <a:ext uri="{FF2B5EF4-FFF2-40B4-BE49-F238E27FC236}">
                      <a16:creationId xmlns:a16="http://schemas.microsoft.com/office/drawing/2014/main" id="{4032CEBC-4A77-4289-B159-B489C88A989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33" name="Freeform 606">
                  <a:extLst>
                    <a:ext uri="{FF2B5EF4-FFF2-40B4-BE49-F238E27FC236}">
                      <a16:creationId xmlns:a16="http://schemas.microsoft.com/office/drawing/2014/main" id="{476EB232-58F6-4CC4-B14A-233E17271C0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34" name="Freeform 607">
                  <a:extLst>
                    <a:ext uri="{FF2B5EF4-FFF2-40B4-BE49-F238E27FC236}">
                      <a16:creationId xmlns:a16="http://schemas.microsoft.com/office/drawing/2014/main" id="{09E718ED-7CF7-4EA3-94D4-34F92122B40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grpSp>
        <p:grpSp>
          <p:nvGrpSpPr>
            <p:cNvPr id="472" name="Group 471">
              <a:extLst>
                <a:ext uri="{FF2B5EF4-FFF2-40B4-BE49-F238E27FC236}">
                  <a16:creationId xmlns:a16="http://schemas.microsoft.com/office/drawing/2014/main" id="{F7733229-1926-4B6D-871D-E974A11BB09D}"/>
                </a:ext>
              </a:extLst>
            </p:cNvPr>
            <p:cNvGrpSpPr/>
            <p:nvPr/>
          </p:nvGrpSpPr>
          <p:grpSpPr>
            <a:xfrm>
              <a:off x="9103944" y="3951522"/>
              <a:ext cx="367224" cy="240304"/>
              <a:chOff x="7493876" y="2774731"/>
              <a:chExt cx="1481958" cy="894622"/>
            </a:xfrm>
          </p:grpSpPr>
          <p:sp>
            <p:nvSpPr>
              <p:cNvPr id="521" name="Freeform 554">
                <a:extLst>
                  <a:ext uri="{FF2B5EF4-FFF2-40B4-BE49-F238E27FC236}">
                    <a16:creationId xmlns:a16="http://schemas.microsoft.com/office/drawing/2014/main" id="{5419BC49-7790-4C11-890F-788AF382E16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sp>
            <p:nvSpPr>
              <p:cNvPr id="522" name="Oval 521">
                <a:extLst>
                  <a:ext uri="{FF2B5EF4-FFF2-40B4-BE49-F238E27FC236}">
                    <a16:creationId xmlns:a16="http://schemas.microsoft.com/office/drawing/2014/main" id="{D7459EB2-F003-409F-8F70-D8379C6D5F2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grpSp>
            <p:nvGrpSpPr>
              <p:cNvPr id="523" name="Group 522">
                <a:extLst>
                  <a:ext uri="{FF2B5EF4-FFF2-40B4-BE49-F238E27FC236}">
                    <a16:creationId xmlns:a16="http://schemas.microsoft.com/office/drawing/2014/main" id="{72A3E9F8-BC4D-42E7-884F-D2883BBFD729}"/>
                  </a:ext>
                </a:extLst>
              </p:cNvPr>
              <p:cNvGrpSpPr/>
              <p:nvPr/>
            </p:nvGrpSpPr>
            <p:grpSpPr>
              <a:xfrm>
                <a:off x="7713663" y="2848339"/>
                <a:ext cx="1042107" cy="425543"/>
                <a:chOff x="7786941" y="2884917"/>
                <a:chExt cx="897649" cy="353919"/>
              </a:xfrm>
            </p:grpSpPr>
            <p:sp>
              <p:nvSpPr>
                <p:cNvPr id="524" name="Freeform 557">
                  <a:extLst>
                    <a:ext uri="{FF2B5EF4-FFF2-40B4-BE49-F238E27FC236}">
                      <a16:creationId xmlns:a16="http://schemas.microsoft.com/office/drawing/2014/main" id="{B693B97A-5902-4C97-A266-175EDED5E35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25" name="Freeform 558">
                  <a:extLst>
                    <a:ext uri="{FF2B5EF4-FFF2-40B4-BE49-F238E27FC236}">
                      <a16:creationId xmlns:a16="http://schemas.microsoft.com/office/drawing/2014/main" id="{D661F930-6B82-47D2-A33D-F2B736CCAD9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26" name="Freeform 559">
                  <a:extLst>
                    <a:ext uri="{FF2B5EF4-FFF2-40B4-BE49-F238E27FC236}">
                      <a16:creationId xmlns:a16="http://schemas.microsoft.com/office/drawing/2014/main" id="{B1063831-28E7-4074-BCF1-6D936516CD3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27" name="Freeform 560">
                  <a:extLst>
                    <a:ext uri="{FF2B5EF4-FFF2-40B4-BE49-F238E27FC236}">
                      <a16:creationId xmlns:a16="http://schemas.microsoft.com/office/drawing/2014/main" id="{A9B1C2F2-57C8-419A-8865-B37E8A5AAC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grpSp>
        <p:grpSp>
          <p:nvGrpSpPr>
            <p:cNvPr id="473" name="Group 472">
              <a:extLst>
                <a:ext uri="{FF2B5EF4-FFF2-40B4-BE49-F238E27FC236}">
                  <a16:creationId xmlns:a16="http://schemas.microsoft.com/office/drawing/2014/main" id="{DB08C783-3418-4930-82E8-167A25C2EC9A}"/>
                </a:ext>
              </a:extLst>
            </p:cNvPr>
            <p:cNvGrpSpPr/>
            <p:nvPr/>
          </p:nvGrpSpPr>
          <p:grpSpPr>
            <a:xfrm>
              <a:off x="9985282" y="2656463"/>
              <a:ext cx="353678" cy="198344"/>
              <a:chOff x="7493876" y="2774731"/>
              <a:chExt cx="1481958" cy="894622"/>
            </a:xfrm>
          </p:grpSpPr>
          <p:sp>
            <p:nvSpPr>
              <p:cNvPr id="514" name="Freeform 585">
                <a:extLst>
                  <a:ext uri="{FF2B5EF4-FFF2-40B4-BE49-F238E27FC236}">
                    <a16:creationId xmlns:a16="http://schemas.microsoft.com/office/drawing/2014/main" id="{88D495D3-DD1B-4273-8EE6-D2E428926A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sp>
            <p:nvSpPr>
              <p:cNvPr id="515" name="Oval 514">
                <a:extLst>
                  <a:ext uri="{FF2B5EF4-FFF2-40B4-BE49-F238E27FC236}">
                    <a16:creationId xmlns:a16="http://schemas.microsoft.com/office/drawing/2014/main" id="{FEA36900-A25A-47FE-86F6-CDA82AE8A08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grpSp>
            <p:nvGrpSpPr>
              <p:cNvPr id="516" name="Group 515">
                <a:extLst>
                  <a:ext uri="{FF2B5EF4-FFF2-40B4-BE49-F238E27FC236}">
                    <a16:creationId xmlns:a16="http://schemas.microsoft.com/office/drawing/2014/main" id="{628A3401-7A4B-4938-AA53-1C4445DAA626}"/>
                  </a:ext>
                </a:extLst>
              </p:cNvPr>
              <p:cNvGrpSpPr/>
              <p:nvPr/>
            </p:nvGrpSpPr>
            <p:grpSpPr>
              <a:xfrm>
                <a:off x="7713663" y="2848339"/>
                <a:ext cx="1042107" cy="425543"/>
                <a:chOff x="7786941" y="2884917"/>
                <a:chExt cx="897649" cy="353919"/>
              </a:xfrm>
            </p:grpSpPr>
            <p:sp>
              <p:nvSpPr>
                <p:cNvPr id="517" name="Freeform 588">
                  <a:extLst>
                    <a:ext uri="{FF2B5EF4-FFF2-40B4-BE49-F238E27FC236}">
                      <a16:creationId xmlns:a16="http://schemas.microsoft.com/office/drawing/2014/main" id="{D9678ADD-866C-4353-9F2B-D4F655B155B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18" name="Freeform 589">
                  <a:extLst>
                    <a:ext uri="{FF2B5EF4-FFF2-40B4-BE49-F238E27FC236}">
                      <a16:creationId xmlns:a16="http://schemas.microsoft.com/office/drawing/2014/main" id="{90CFA46E-C1AC-4013-8D9C-13CD77A72B6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19" name="Freeform 590">
                  <a:extLst>
                    <a:ext uri="{FF2B5EF4-FFF2-40B4-BE49-F238E27FC236}">
                      <a16:creationId xmlns:a16="http://schemas.microsoft.com/office/drawing/2014/main" id="{94BB2605-F195-428A-B3F9-A8340BB6A6A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20" name="Freeform 591">
                  <a:extLst>
                    <a:ext uri="{FF2B5EF4-FFF2-40B4-BE49-F238E27FC236}">
                      <a16:creationId xmlns:a16="http://schemas.microsoft.com/office/drawing/2014/main" id="{9921A6D0-22D2-49D2-8783-D859FB90B3C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grpSp>
        <p:grpSp>
          <p:nvGrpSpPr>
            <p:cNvPr id="474" name="Group 473">
              <a:extLst>
                <a:ext uri="{FF2B5EF4-FFF2-40B4-BE49-F238E27FC236}">
                  <a16:creationId xmlns:a16="http://schemas.microsoft.com/office/drawing/2014/main" id="{1FC05A28-170B-4B8F-BB59-A7E63E879B92}"/>
                </a:ext>
              </a:extLst>
            </p:cNvPr>
            <p:cNvGrpSpPr/>
            <p:nvPr/>
          </p:nvGrpSpPr>
          <p:grpSpPr>
            <a:xfrm>
              <a:off x="9502294" y="3388930"/>
              <a:ext cx="367224" cy="240304"/>
              <a:chOff x="7493876" y="2774731"/>
              <a:chExt cx="1481958" cy="894622"/>
            </a:xfrm>
          </p:grpSpPr>
          <p:sp>
            <p:nvSpPr>
              <p:cNvPr id="507" name="Freeform 538">
                <a:extLst>
                  <a:ext uri="{FF2B5EF4-FFF2-40B4-BE49-F238E27FC236}">
                    <a16:creationId xmlns:a16="http://schemas.microsoft.com/office/drawing/2014/main" id="{E72F3F92-D623-4C4E-A399-58981529274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sp>
            <p:nvSpPr>
              <p:cNvPr id="508" name="Oval 507">
                <a:extLst>
                  <a:ext uri="{FF2B5EF4-FFF2-40B4-BE49-F238E27FC236}">
                    <a16:creationId xmlns:a16="http://schemas.microsoft.com/office/drawing/2014/main" id="{6ED8FBC0-7735-4D4F-8A27-69A1384069F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grpSp>
            <p:nvGrpSpPr>
              <p:cNvPr id="509" name="Group 508">
                <a:extLst>
                  <a:ext uri="{FF2B5EF4-FFF2-40B4-BE49-F238E27FC236}">
                    <a16:creationId xmlns:a16="http://schemas.microsoft.com/office/drawing/2014/main" id="{6314C850-5C35-482A-8B33-0AF25C3464FF}"/>
                  </a:ext>
                </a:extLst>
              </p:cNvPr>
              <p:cNvGrpSpPr/>
              <p:nvPr/>
            </p:nvGrpSpPr>
            <p:grpSpPr>
              <a:xfrm>
                <a:off x="7713663" y="2848339"/>
                <a:ext cx="1042107" cy="425543"/>
                <a:chOff x="7786941" y="2884917"/>
                <a:chExt cx="897649" cy="353919"/>
              </a:xfrm>
            </p:grpSpPr>
            <p:sp>
              <p:nvSpPr>
                <p:cNvPr id="510" name="Freeform 541">
                  <a:extLst>
                    <a:ext uri="{FF2B5EF4-FFF2-40B4-BE49-F238E27FC236}">
                      <a16:creationId xmlns:a16="http://schemas.microsoft.com/office/drawing/2014/main" id="{1AD001AB-8E7D-440C-A100-4A89DDC739B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11" name="Freeform 542">
                  <a:extLst>
                    <a:ext uri="{FF2B5EF4-FFF2-40B4-BE49-F238E27FC236}">
                      <a16:creationId xmlns:a16="http://schemas.microsoft.com/office/drawing/2014/main" id="{27B20D0F-C8A1-4D09-A1BB-8C73B2BD046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12" name="Freeform 543">
                  <a:extLst>
                    <a:ext uri="{FF2B5EF4-FFF2-40B4-BE49-F238E27FC236}">
                      <a16:creationId xmlns:a16="http://schemas.microsoft.com/office/drawing/2014/main" id="{5C82122A-478D-4BA5-B8A8-58C26E77EA5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13" name="Freeform 544">
                  <a:extLst>
                    <a:ext uri="{FF2B5EF4-FFF2-40B4-BE49-F238E27FC236}">
                      <a16:creationId xmlns:a16="http://schemas.microsoft.com/office/drawing/2014/main" id="{30BA7925-67B9-417B-80B0-AC3AE7017CD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grpSp>
        <p:grpSp>
          <p:nvGrpSpPr>
            <p:cNvPr id="475" name="Group 474">
              <a:extLst>
                <a:ext uri="{FF2B5EF4-FFF2-40B4-BE49-F238E27FC236}">
                  <a16:creationId xmlns:a16="http://schemas.microsoft.com/office/drawing/2014/main" id="{ABC3D7A1-815B-45CC-B4F8-D05799F57FFD}"/>
                </a:ext>
              </a:extLst>
            </p:cNvPr>
            <p:cNvGrpSpPr/>
            <p:nvPr/>
          </p:nvGrpSpPr>
          <p:grpSpPr>
            <a:xfrm>
              <a:off x="9606710" y="3994661"/>
              <a:ext cx="367224" cy="240304"/>
              <a:chOff x="7493876" y="2774731"/>
              <a:chExt cx="1481958" cy="894622"/>
            </a:xfrm>
          </p:grpSpPr>
          <p:sp>
            <p:nvSpPr>
              <p:cNvPr id="500" name="Freeform 546">
                <a:extLst>
                  <a:ext uri="{FF2B5EF4-FFF2-40B4-BE49-F238E27FC236}">
                    <a16:creationId xmlns:a16="http://schemas.microsoft.com/office/drawing/2014/main" id="{96B41277-79A2-4A9D-96F1-A03B95B6742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sp>
            <p:nvSpPr>
              <p:cNvPr id="501" name="Oval 500">
                <a:extLst>
                  <a:ext uri="{FF2B5EF4-FFF2-40B4-BE49-F238E27FC236}">
                    <a16:creationId xmlns:a16="http://schemas.microsoft.com/office/drawing/2014/main" id="{A12D050B-0DE9-4724-B1F4-888EBF0F851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grpSp>
            <p:nvGrpSpPr>
              <p:cNvPr id="502" name="Group 501">
                <a:extLst>
                  <a:ext uri="{FF2B5EF4-FFF2-40B4-BE49-F238E27FC236}">
                    <a16:creationId xmlns:a16="http://schemas.microsoft.com/office/drawing/2014/main" id="{657C5BFC-C0C0-42BD-9D5E-831D45D1294C}"/>
                  </a:ext>
                </a:extLst>
              </p:cNvPr>
              <p:cNvGrpSpPr/>
              <p:nvPr/>
            </p:nvGrpSpPr>
            <p:grpSpPr>
              <a:xfrm>
                <a:off x="7713663" y="2848339"/>
                <a:ext cx="1042107" cy="425543"/>
                <a:chOff x="7786941" y="2884917"/>
                <a:chExt cx="897649" cy="353919"/>
              </a:xfrm>
            </p:grpSpPr>
            <p:sp>
              <p:nvSpPr>
                <p:cNvPr id="503" name="Freeform 549">
                  <a:extLst>
                    <a:ext uri="{FF2B5EF4-FFF2-40B4-BE49-F238E27FC236}">
                      <a16:creationId xmlns:a16="http://schemas.microsoft.com/office/drawing/2014/main" id="{EDB49A37-F3AA-4113-9D50-A38CB5EA1A2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04" name="Freeform 550">
                  <a:extLst>
                    <a:ext uri="{FF2B5EF4-FFF2-40B4-BE49-F238E27FC236}">
                      <a16:creationId xmlns:a16="http://schemas.microsoft.com/office/drawing/2014/main" id="{EFDC5B43-98D2-4BBC-8607-827574DFB6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05" name="Freeform 551">
                  <a:extLst>
                    <a:ext uri="{FF2B5EF4-FFF2-40B4-BE49-F238E27FC236}">
                      <a16:creationId xmlns:a16="http://schemas.microsoft.com/office/drawing/2014/main" id="{AF1E2763-011F-4C58-9F14-5ADDBA493AE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506" name="Freeform 552">
                  <a:extLst>
                    <a:ext uri="{FF2B5EF4-FFF2-40B4-BE49-F238E27FC236}">
                      <a16:creationId xmlns:a16="http://schemas.microsoft.com/office/drawing/2014/main" id="{8B43F61D-363B-4AE8-A5BC-DA6FAA1D34E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grpSp>
        <p:grpSp>
          <p:nvGrpSpPr>
            <p:cNvPr id="476" name="Group 475">
              <a:extLst>
                <a:ext uri="{FF2B5EF4-FFF2-40B4-BE49-F238E27FC236}">
                  <a16:creationId xmlns:a16="http://schemas.microsoft.com/office/drawing/2014/main" id="{8F1F76AA-C16D-4DC0-B820-3077ACB6650B}"/>
                </a:ext>
              </a:extLst>
            </p:cNvPr>
            <p:cNvGrpSpPr/>
            <p:nvPr/>
          </p:nvGrpSpPr>
          <p:grpSpPr>
            <a:xfrm>
              <a:off x="10380415" y="3987223"/>
              <a:ext cx="353678" cy="198344"/>
              <a:chOff x="7493876" y="2774731"/>
              <a:chExt cx="1481958" cy="894622"/>
            </a:xfrm>
          </p:grpSpPr>
          <p:sp>
            <p:nvSpPr>
              <p:cNvPr id="493" name="Freeform 623">
                <a:extLst>
                  <a:ext uri="{FF2B5EF4-FFF2-40B4-BE49-F238E27FC236}">
                    <a16:creationId xmlns:a16="http://schemas.microsoft.com/office/drawing/2014/main" id="{7AA7F1ED-64A4-4477-AF4D-A604E7A89F4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sp>
            <p:nvSpPr>
              <p:cNvPr id="494" name="Oval 493">
                <a:extLst>
                  <a:ext uri="{FF2B5EF4-FFF2-40B4-BE49-F238E27FC236}">
                    <a16:creationId xmlns:a16="http://schemas.microsoft.com/office/drawing/2014/main" id="{5B744763-6313-4D7C-AC94-571A2C65D4B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grpSp>
            <p:nvGrpSpPr>
              <p:cNvPr id="495" name="Group 494">
                <a:extLst>
                  <a:ext uri="{FF2B5EF4-FFF2-40B4-BE49-F238E27FC236}">
                    <a16:creationId xmlns:a16="http://schemas.microsoft.com/office/drawing/2014/main" id="{B1401EBB-3C9D-457C-A405-AF77B33DAA61}"/>
                  </a:ext>
                </a:extLst>
              </p:cNvPr>
              <p:cNvGrpSpPr/>
              <p:nvPr/>
            </p:nvGrpSpPr>
            <p:grpSpPr>
              <a:xfrm>
                <a:off x="7713663" y="2848339"/>
                <a:ext cx="1042107" cy="425543"/>
                <a:chOff x="7786941" y="2884917"/>
                <a:chExt cx="897649" cy="353919"/>
              </a:xfrm>
            </p:grpSpPr>
            <p:sp>
              <p:nvSpPr>
                <p:cNvPr id="496" name="Freeform 626">
                  <a:extLst>
                    <a:ext uri="{FF2B5EF4-FFF2-40B4-BE49-F238E27FC236}">
                      <a16:creationId xmlns:a16="http://schemas.microsoft.com/office/drawing/2014/main" id="{EC67AEC3-B55D-466D-B4F1-2A81A34168A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497" name="Freeform 627">
                  <a:extLst>
                    <a:ext uri="{FF2B5EF4-FFF2-40B4-BE49-F238E27FC236}">
                      <a16:creationId xmlns:a16="http://schemas.microsoft.com/office/drawing/2014/main" id="{A7779FE3-87D2-4037-A371-1904A0D11DD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498" name="Freeform 628">
                  <a:extLst>
                    <a:ext uri="{FF2B5EF4-FFF2-40B4-BE49-F238E27FC236}">
                      <a16:creationId xmlns:a16="http://schemas.microsoft.com/office/drawing/2014/main" id="{5FF24DB2-9457-4E2A-86A0-95514C75E08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499" name="Freeform 629">
                  <a:extLst>
                    <a:ext uri="{FF2B5EF4-FFF2-40B4-BE49-F238E27FC236}">
                      <a16:creationId xmlns:a16="http://schemas.microsoft.com/office/drawing/2014/main" id="{40D0DECD-A179-4E99-8DB9-39F300FCCBE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grpSp>
        <p:grpSp>
          <p:nvGrpSpPr>
            <p:cNvPr id="477" name="Group 476">
              <a:extLst>
                <a:ext uri="{FF2B5EF4-FFF2-40B4-BE49-F238E27FC236}">
                  <a16:creationId xmlns:a16="http://schemas.microsoft.com/office/drawing/2014/main" id="{3D24AFF2-D9E3-4E50-B86E-7A8DF0BD0A9B}"/>
                </a:ext>
              </a:extLst>
            </p:cNvPr>
            <p:cNvGrpSpPr/>
            <p:nvPr/>
          </p:nvGrpSpPr>
          <p:grpSpPr>
            <a:xfrm>
              <a:off x="9253049" y="4770584"/>
              <a:ext cx="393760" cy="218578"/>
              <a:chOff x="7493876" y="2774731"/>
              <a:chExt cx="1481958" cy="894622"/>
            </a:xfrm>
          </p:grpSpPr>
          <p:sp>
            <p:nvSpPr>
              <p:cNvPr id="486" name="Freeform 463">
                <a:extLst>
                  <a:ext uri="{FF2B5EF4-FFF2-40B4-BE49-F238E27FC236}">
                    <a16:creationId xmlns:a16="http://schemas.microsoft.com/office/drawing/2014/main" id="{174C5312-CB9D-497B-9F28-6FCF5CE6CB7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sp>
            <p:nvSpPr>
              <p:cNvPr id="487" name="Oval 486">
                <a:extLst>
                  <a:ext uri="{FF2B5EF4-FFF2-40B4-BE49-F238E27FC236}">
                    <a16:creationId xmlns:a16="http://schemas.microsoft.com/office/drawing/2014/main" id="{22466AD9-DA56-4D4A-9B69-FB8DAAC4A4E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grpSp>
            <p:nvGrpSpPr>
              <p:cNvPr id="488" name="Group 487">
                <a:extLst>
                  <a:ext uri="{FF2B5EF4-FFF2-40B4-BE49-F238E27FC236}">
                    <a16:creationId xmlns:a16="http://schemas.microsoft.com/office/drawing/2014/main" id="{04BE9048-57C1-425C-880A-B3B4653935B8}"/>
                  </a:ext>
                </a:extLst>
              </p:cNvPr>
              <p:cNvGrpSpPr/>
              <p:nvPr/>
            </p:nvGrpSpPr>
            <p:grpSpPr>
              <a:xfrm>
                <a:off x="7713663" y="2848339"/>
                <a:ext cx="1042107" cy="425543"/>
                <a:chOff x="7786941" y="2884917"/>
                <a:chExt cx="897649" cy="353919"/>
              </a:xfrm>
            </p:grpSpPr>
            <p:sp>
              <p:nvSpPr>
                <p:cNvPr id="489" name="Freeform 466">
                  <a:extLst>
                    <a:ext uri="{FF2B5EF4-FFF2-40B4-BE49-F238E27FC236}">
                      <a16:creationId xmlns:a16="http://schemas.microsoft.com/office/drawing/2014/main" id="{77535D7C-08D4-4034-9BC1-B0B69D75E29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490" name="Freeform 467">
                  <a:extLst>
                    <a:ext uri="{FF2B5EF4-FFF2-40B4-BE49-F238E27FC236}">
                      <a16:creationId xmlns:a16="http://schemas.microsoft.com/office/drawing/2014/main" id="{1D9A2023-3E25-4DDE-955D-1D7D734F3A1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491" name="Freeform 468">
                  <a:extLst>
                    <a:ext uri="{FF2B5EF4-FFF2-40B4-BE49-F238E27FC236}">
                      <a16:creationId xmlns:a16="http://schemas.microsoft.com/office/drawing/2014/main" id="{17E5295A-7063-49CB-964E-2665FC32623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492" name="Freeform 469">
                  <a:extLst>
                    <a:ext uri="{FF2B5EF4-FFF2-40B4-BE49-F238E27FC236}">
                      <a16:creationId xmlns:a16="http://schemas.microsoft.com/office/drawing/2014/main" id="{FC584A22-3AD4-402F-A706-CC2B62FFF42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grpSp>
        <p:grpSp>
          <p:nvGrpSpPr>
            <p:cNvPr id="478" name="Group 477">
              <a:extLst>
                <a:ext uri="{FF2B5EF4-FFF2-40B4-BE49-F238E27FC236}">
                  <a16:creationId xmlns:a16="http://schemas.microsoft.com/office/drawing/2014/main" id="{C33ECED8-97ED-4196-BF48-0A47E5F44697}"/>
                </a:ext>
              </a:extLst>
            </p:cNvPr>
            <p:cNvGrpSpPr/>
            <p:nvPr/>
          </p:nvGrpSpPr>
          <p:grpSpPr>
            <a:xfrm>
              <a:off x="10931138" y="4364023"/>
              <a:ext cx="228295" cy="120400"/>
              <a:chOff x="7493876" y="2774731"/>
              <a:chExt cx="1481958" cy="894622"/>
            </a:xfrm>
          </p:grpSpPr>
          <p:sp>
            <p:nvSpPr>
              <p:cNvPr id="479" name="Freeform 447">
                <a:extLst>
                  <a:ext uri="{FF2B5EF4-FFF2-40B4-BE49-F238E27FC236}">
                    <a16:creationId xmlns:a16="http://schemas.microsoft.com/office/drawing/2014/main" id="{BBA0AEBD-57C2-4D5E-9D6F-53956466BA2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sp>
            <p:nvSpPr>
              <p:cNvPr id="480" name="Oval 479">
                <a:extLst>
                  <a:ext uri="{FF2B5EF4-FFF2-40B4-BE49-F238E27FC236}">
                    <a16:creationId xmlns:a16="http://schemas.microsoft.com/office/drawing/2014/main" id="{2AD8A123-2091-4342-860A-DC640148949A}"/>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              </a:t>
                </a:r>
              </a:p>
            </p:txBody>
          </p:sp>
          <p:grpSp>
            <p:nvGrpSpPr>
              <p:cNvPr id="481" name="Group 480">
                <a:extLst>
                  <a:ext uri="{FF2B5EF4-FFF2-40B4-BE49-F238E27FC236}">
                    <a16:creationId xmlns:a16="http://schemas.microsoft.com/office/drawing/2014/main" id="{A9962114-60ED-4776-A06C-24BF15F070D2}"/>
                  </a:ext>
                </a:extLst>
              </p:cNvPr>
              <p:cNvGrpSpPr/>
              <p:nvPr/>
            </p:nvGrpSpPr>
            <p:grpSpPr>
              <a:xfrm>
                <a:off x="7713663" y="2848339"/>
                <a:ext cx="1042107" cy="425543"/>
                <a:chOff x="7786941" y="2884917"/>
                <a:chExt cx="897649" cy="353919"/>
              </a:xfrm>
            </p:grpSpPr>
            <p:sp>
              <p:nvSpPr>
                <p:cNvPr id="482" name="Freeform 450">
                  <a:extLst>
                    <a:ext uri="{FF2B5EF4-FFF2-40B4-BE49-F238E27FC236}">
                      <a16:creationId xmlns:a16="http://schemas.microsoft.com/office/drawing/2014/main" id="{90C0C974-7B5B-4B04-8185-C9ED3C62B3F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483" name="Freeform 451">
                  <a:extLst>
                    <a:ext uri="{FF2B5EF4-FFF2-40B4-BE49-F238E27FC236}">
                      <a16:creationId xmlns:a16="http://schemas.microsoft.com/office/drawing/2014/main" id="{C81D1BB6-06E1-4488-83E9-C90185DF3C9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484" name="Freeform 452">
                  <a:extLst>
                    <a:ext uri="{FF2B5EF4-FFF2-40B4-BE49-F238E27FC236}">
                      <a16:creationId xmlns:a16="http://schemas.microsoft.com/office/drawing/2014/main" id="{DDCF7A38-2349-4B92-A2FC-05D2B50953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485" name="Freeform 453">
                  <a:extLst>
                    <a:ext uri="{FF2B5EF4-FFF2-40B4-BE49-F238E27FC236}">
                      <a16:creationId xmlns:a16="http://schemas.microsoft.com/office/drawing/2014/main" id="{13C4CDF0-14D2-4370-8A80-121ED6702A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grpSp>
      </p:grpSp>
      <p:sp>
        <p:nvSpPr>
          <p:cNvPr id="620" name="Freeform 2">
            <a:extLst>
              <a:ext uri="{FF2B5EF4-FFF2-40B4-BE49-F238E27FC236}">
                <a16:creationId xmlns:a16="http://schemas.microsoft.com/office/drawing/2014/main" id="{D82A3C3C-5AAF-4C05-8804-D9EC34961766}"/>
              </a:ext>
            </a:extLst>
          </p:cNvPr>
          <p:cNvSpPr/>
          <p:nvPr/>
        </p:nvSpPr>
        <p:spPr>
          <a:xfrm>
            <a:off x="2978694" y="1198860"/>
            <a:ext cx="4559844" cy="3920135"/>
          </a:xfrm>
          <a:custGeom>
            <a:avLst/>
            <a:gdLst>
              <a:gd name="connsiteX0" fmla="*/ 2112364 w 4107620"/>
              <a:gd name="connsiteY0" fmla="*/ 1261685 h 4330718"/>
              <a:gd name="connsiteX1" fmla="*/ 1712971 w 4107620"/>
              <a:gd name="connsiteY1" fmla="*/ 1293216 h 4330718"/>
              <a:gd name="connsiteX2" fmla="*/ 1387150 w 4107620"/>
              <a:gd name="connsiteY2" fmla="*/ 904333 h 4330718"/>
              <a:gd name="connsiteX3" fmla="*/ 1134902 w 4107620"/>
              <a:gd name="connsiteY3" fmla="*/ 568002 h 4330718"/>
              <a:gd name="connsiteX4" fmla="*/ 840612 w 4107620"/>
              <a:gd name="connsiteY4" fmla="*/ 851781 h 4330718"/>
              <a:gd name="connsiteX5" fmla="*/ 703978 w 4107620"/>
              <a:gd name="connsiteY5" fmla="*/ 1356278 h 4330718"/>
              <a:gd name="connsiteX6" fmla="*/ 1240006 w 4107620"/>
              <a:gd name="connsiteY6" fmla="*/ 1955368 h 4330718"/>
              <a:gd name="connsiteX7" fmla="*/ 1303068 w 4107620"/>
              <a:gd name="connsiteY7" fmla="*/ 2375781 h 4330718"/>
              <a:gd name="connsiteX8" fmla="*/ 220502 w 4107620"/>
              <a:gd name="connsiteY8" fmla="*/ 2302209 h 4330718"/>
              <a:gd name="connsiteX9" fmla="*/ 83868 w 4107620"/>
              <a:gd name="connsiteY9" fmla="*/ 2943340 h 4330718"/>
              <a:gd name="connsiteX10" fmla="*/ 1218985 w 4107620"/>
              <a:gd name="connsiteY10" fmla="*/ 3258650 h 4330718"/>
              <a:gd name="connsiteX11" fmla="*/ 1124392 w 4107620"/>
              <a:gd name="connsiteY11" fmla="*/ 3647533 h 4330718"/>
              <a:gd name="connsiteX12" fmla="*/ 924695 w 4107620"/>
              <a:gd name="connsiteY12" fmla="*/ 3763147 h 4330718"/>
              <a:gd name="connsiteX13" fmla="*/ 1324088 w 4107620"/>
              <a:gd name="connsiteY13" fmla="*/ 3962843 h 4330718"/>
              <a:gd name="connsiteX14" fmla="*/ 1576337 w 4107620"/>
              <a:gd name="connsiteY14" fmla="*/ 3899781 h 4330718"/>
              <a:gd name="connsiteX15" fmla="*/ 1818075 w 4107620"/>
              <a:gd name="connsiteY15" fmla="*/ 4036416 h 4330718"/>
              <a:gd name="connsiteX16" fmla="*/ 1996750 w 4107620"/>
              <a:gd name="connsiteY16" fmla="*/ 4299174 h 4330718"/>
              <a:gd name="connsiteX17" fmla="*/ 2448695 w 4107620"/>
              <a:gd name="connsiteY17" fmla="*/ 4299174 h 4330718"/>
              <a:gd name="connsiteX18" fmla="*/ 2764006 w 4107620"/>
              <a:gd name="connsiteY18" fmla="*/ 4057436 h 4330718"/>
              <a:gd name="connsiteX19" fmla="*/ 2995233 w 4107620"/>
              <a:gd name="connsiteY19" fmla="*/ 4025905 h 4330718"/>
              <a:gd name="connsiteX20" fmla="*/ 3016254 w 4107620"/>
              <a:gd name="connsiteY20" fmla="*/ 3731616 h 4330718"/>
              <a:gd name="connsiteX21" fmla="*/ 3194930 w 4107620"/>
              <a:gd name="connsiteY21" fmla="*/ 3300692 h 4330718"/>
              <a:gd name="connsiteX22" fmla="*/ 3972695 w 4107620"/>
              <a:gd name="connsiteY22" fmla="*/ 3122016 h 4330718"/>
              <a:gd name="connsiteX23" fmla="*/ 3909633 w 4107620"/>
              <a:gd name="connsiteY23" fmla="*/ 1818733 h 4330718"/>
              <a:gd name="connsiteX24" fmla="*/ 4046268 w 4107620"/>
              <a:gd name="connsiteY24" fmla="*/ 904333 h 4330718"/>
              <a:gd name="connsiteX25" fmla="*/ 3962185 w 4107620"/>
              <a:gd name="connsiteY25" fmla="*/ 147588 h 4330718"/>
              <a:gd name="connsiteX26" fmla="*/ 2480226 w 4107620"/>
              <a:gd name="connsiteY26" fmla="*/ 63505 h 4330718"/>
              <a:gd name="connsiteX27" fmla="*/ 2133385 w 4107620"/>
              <a:gd name="connsiteY27" fmla="*/ 872802 h 4330718"/>
              <a:gd name="connsiteX28" fmla="*/ 2238488 w 4107620"/>
              <a:gd name="connsiteY28" fmla="*/ 1230154 h 4330718"/>
              <a:gd name="connsiteX29" fmla="*/ 2112364 w 4107620"/>
              <a:gd name="connsiteY29" fmla="*/ 1261685 h 4330718"/>
              <a:gd name="connsiteX0" fmla="*/ 1996750 w 4107620"/>
              <a:gd name="connsiteY0" fmla="*/ 1366789 h 4330718"/>
              <a:gd name="connsiteX1" fmla="*/ 1712971 w 4107620"/>
              <a:gd name="connsiteY1" fmla="*/ 1293216 h 4330718"/>
              <a:gd name="connsiteX2" fmla="*/ 1387150 w 4107620"/>
              <a:gd name="connsiteY2" fmla="*/ 904333 h 4330718"/>
              <a:gd name="connsiteX3" fmla="*/ 1134902 w 4107620"/>
              <a:gd name="connsiteY3" fmla="*/ 568002 h 4330718"/>
              <a:gd name="connsiteX4" fmla="*/ 840612 w 4107620"/>
              <a:gd name="connsiteY4" fmla="*/ 851781 h 4330718"/>
              <a:gd name="connsiteX5" fmla="*/ 703978 w 4107620"/>
              <a:gd name="connsiteY5" fmla="*/ 1356278 h 4330718"/>
              <a:gd name="connsiteX6" fmla="*/ 1240006 w 4107620"/>
              <a:gd name="connsiteY6" fmla="*/ 1955368 h 4330718"/>
              <a:gd name="connsiteX7" fmla="*/ 1303068 w 4107620"/>
              <a:gd name="connsiteY7" fmla="*/ 2375781 h 4330718"/>
              <a:gd name="connsiteX8" fmla="*/ 220502 w 4107620"/>
              <a:gd name="connsiteY8" fmla="*/ 2302209 h 4330718"/>
              <a:gd name="connsiteX9" fmla="*/ 83868 w 4107620"/>
              <a:gd name="connsiteY9" fmla="*/ 2943340 h 4330718"/>
              <a:gd name="connsiteX10" fmla="*/ 1218985 w 4107620"/>
              <a:gd name="connsiteY10" fmla="*/ 3258650 h 4330718"/>
              <a:gd name="connsiteX11" fmla="*/ 1124392 w 4107620"/>
              <a:gd name="connsiteY11" fmla="*/ 3647533 h 4330718"/>
              <a:gd name="connsiteX12" fmla="*/ 924695 w 4107620"/>
              <a:gd name="connsiteY12" fmla="*/ 3763147 h 4330718"/>
              <a:gd name="connsiteX13" fmla="*/ 1324088 w 4107620"/>
              <a:gd name="connsiteY13" fmla="*/ 3962843 h 4330718"/>
              <a:gd name="connsiteX14" fmla="*/ 1576337 w 4107620"/>
              <a:gd name="connsiteY14" fmla="*/ 3899781 h 4330718"/>
              <a:gd name="connsiteX15" fmla="*/ 1818075 w 4107620"/>
              <a:gd name="connsiteY15" fmla="*/ 4036416 h 4330718"/>
              <a:gd name="connsiteX16" fmla="*/ 1996750 w 4107620"/>
              <a:gd name="connsiteY16" fmla="*/ 4299174 h 4330718"/>
              <a:gd name="connsiteX17" fmla="*/ 2448695 w 4107620"/>
              <a:gd name="connsiteY17" fmla="*/ 4299174 h 4330718"/>
              <a:gd name="connsiteX18" fmla="*/ 2764006 w 4107620"/>
              <a:gd name="connsiteY18" fmla="*/ 4057436 h 4330718"/>
              <a:gd name="connsiteX19" fmla="*/ 2995233 w 4107620"/>
              <a:gd name="connsiteY19" fmla="*/ 4025905 h 4330718"/>
              <a:gd name="connsiteX20" fmla="*/ 3016254 w 4107620"/>
              <a:gd name="connsiteY20" fmla="*/ 3731616 h 4330718"/>
              <a:gd name="connsiteX21" fmla="*/ 3194930 w 4107620"/>
              <a:gd name="connsiteY21" fmla="*/ 3300692 h 4330718"/>
              <a:gd name="connsiteX22" fmla="*/ 3972695 w 4107620"/>
              <a:gd name="connsiteY22" fmla="*/ 3122016 h 4330718"/>
              <a:gd name="connsiteX23" fmla="*/ 3909633 w 4107620"/>
              <a:gd name="connsiteY23" fmla="*/ 1818733 h 4330718"/>
              <a:gd name="connsiteX24" fmla="*/ 4046268 w 4107620"/>
              <a:gd name="connsiteY24" fmla="*/ 904333 h 4330718"/>
              <a:gd name="connsiteX25" fmla="*/ 3962185 w 4107620"/>
              <a:gd name="connsiteY25" fmla="*/ 147588 h 4330718"/>
              <a:gd name="connsiteX26" fmla="*/ 2480226 w 4107620"/>
              <a:gd name="connsiteY26" fmla="*/ 63505 h 4330718"/>
              <a:gd name="connsiteX27" fmla="*/ 2133385 w 4107620"/>
              <a:gd name="connsiteY27" fmla="*/ 872802 h 4330718"/>
              <a:gd name="connsiteX28" fmla="*/ 2238488 w 4107620"/>
              <a:gd name="connsiteY28" fmla="*/ 1230154 h 4330718"/>
              <a:gd name="connsiteX29" fmla="*/ 1996750 w 4107620"/>
              <a:gd name="connsiteY29" fmla="*/ 1366789 h 4330718"/>
              <a:gd name="connsiteX0" fmla="*/ 1996750 w 4107620"/>
              <a:gd name="connsiteY0" fmla="*/ 1339069 h 4302998"/>
              <a:gd name="connsiteX1" fmla="*/ 1712971 w 4107620"/>
              <a:gd name="connsiteY1" fmla="*/ 1265496 h 4302998"/>
              <a:gd name="connsiteX2" fmla="*/ 1387150 w 4107620"/>
              <a:gd name="connsiteY2" fmla="*/ 876613 h 4302998"/>
              <a:gd name="connsiteX3" fmla="*/ 1134902 w 4107620"/>
              <a:gd name="connsiteY3" fmla="*/ 540282 h 4302998"/>
              <a:gd name="connsiteX4" fmla="*/ 840612 w 4107620"/>
              <a:gd name="connsiteY4" fmla="*/ 824061 h 4302998"/>
              <a:gd name="connsiteX5" fmla="*/ 703978 w 4107620"/>
              <a:gd name="connsiteY5" fmla="*/ 1328558 h 4302998"/>
              <a:gd name="connsiteX6" fmla="*/ 1240006 w 4107620"/>
              <a:gd name="connsiteY6" fmla="*/ 1927648 h 4302998"/>
              <a:gd name="connsiteX7" fmla="*/ 1303068 w 4107620"/>
              <a:gd name="connsiteY7" fmla="*/ 2348061 h 4302998"/>
              <a:gd name="connsiteX8" fmla="*/ 220502 w 4107620"/>
              <a:gd name="connsiteY8" fmla="*/ 2274489 h 4302998"/>
              <a:gd name="connsiteX9" fmla="*/ 83868 w 4107620"/>
              <a:gd name="connsiteY9" fmla="*/ 2915620 h 4302998"/>
              <a:gd name="connsiteX10" fmla="*/ 1218985 w 4107620"/>
              <a:gd name="connsiteY10" fmla="*/ 3230930 h 4302998"/>
              <a:gd name="connsiteX11" fmla="*/ 1124392 w 4107620"/>
              <a:gd name="connsiteY11" fmla="*/ 3619813 h 4302998"/>
              <a:gd name="connsiteX12" fmla="*/ 924695 w 4107620"/>
              <a:gd name="connsiteY12" fmla="*/ 3735427 h 4302998"/>
              <a:gd name="connsiteX13" fmla="*/ 1324088 w 4107620"/>
              <a:gd name="connsiteY13" fmla="*/ 3935123 h 4302998"/>
              <a:gd name="connsiteX14" fmla="*/ 1576337 w 4107620"/>
              <a:gd name="connsiteY14" fmla="*/ 3872061 h 4302998"/>
              <a:gd name="connsiteX15" fmla="*/ 1818075 w 4107620"/>
              <a:gd name="connsiteY15" fmla="*/ 4008696 h 4302998"/>
              <a:gd name="connsiteX16" fmla="*/ 1996750 w 4107620"/>
              <a:gd name="connsiteY16" fmla="*/ 4271454 h 4302998"/>
              <a:gd name="connsiteX17" fmla="*/ 2448695 w 4107620"/>
              <a:gd name="connsiteY17" fmla="*/ 4271454 h 4302998"/>
              <a:gd name="connsiteX18" fmla="*/ 2764006 w 4107620"/>
              <a:gd name="connsiteY18" fmla="*/ 4029716 h 4302998"/>
              <a:gd name="connsiteX19" fmla="*/ 2995233 w 4107620"/>
              <a:gd name="connsiteY19" fmla="*/ 3998185 h 4302998"/>
              <a:gd name="connsiteX20" fmla="*/ 3016254 w 4107620"/>
              <a:gd name="connsiteY20" fmla="*/ 3703896 h 4302998"/>
              <a:gd name="connsiteX21" fmla="*/ 3194930 w 4107620"/>
              <a:gd name="connsiteY21" fmla="*/ 3272972 h 4302998"/>
              <a:gd name="connsiteX22" fmla="*/ 3972695 w 4107620"/>
              <a:gd name="connsiteY22" fmla="*/ 3094296 h 4302998"/>
              <a:gd name="connsiteX23" fmla="*/ 3909633 w 4107620"/>
              <a:gd name="connsiteY23" fmla="*/ 1791013 h 4302998"/>
              <a:gd name="connsiteX24" fmla="*/ 4046268 w 4107620"/>
              <a:gd name="connsiteY24" fmla="*/ 876613 h 4302998"/>
              <a:gd name="connsiteX25" fmla="*/ 3962185 w 4107620"/>
              <a:gd name="connsiteY25" fmla="*/ 119868 h 4302998"/>
              <a:gd name="connsiteX26" fmla="*/ 2480226 w 4107620"/>
              <a:gd name="connsiteY26" fmla="*/ 35785 h 4302998"/>
              <a:gd name="connsiteX27" fmla="*/ 2185936 w 4107620"/>
              <a:gd name="connsiteY27" fmla="*/ 466709 h 4302998"/>
              <a:gd name="connsiteX28" fmla="*/ 2238488 w 4107620"/>
              <a:gd name="connsiteY28" fmla="*/ 1202434 h 4302998"/>
              <a:gd name="connsiteX29" fmla="*/ 1996750 w 4107620"/>
              <a:gd name="connsiteY29" fmla="*/ 1339069 h 4302998"/>
              <a:gd name="connsiteX0" fmla="*/ 1996750 w 4107620"/>
              <a:gd name="connsiteY0" fmla="*/ 1339069 h 4302998"/>
              <a:gd name="connsiteX1" fmla="*/ 1712971 w 4107620"/>
              <a:gd name="connsiteY1" fmla="*/ 1265496 h 4302998"/>
              <a:gd name="connsiteX2" fmla="*/ 1387150 w 4107620"/>
              <a:gd name="connsiteY2" fmla="*/ 876613 h 4302998"/>
              <a:gd name="connsiteX3" fmla="*/ 1134902 w 4107620"/>
              <a:gd name="connsiteY3" fmla="*/ 540282 h 4302998"/>
              <a:gd name="connsiteX4" fmla="*/ 840612 w 4107620"/>
              <a:gd name="connsiteY4" fmla="*/ 824061 h 4302998"/>
              <a:gd name="connsiteX5" fmla="*/ 703978 w 4107620"/>
              <a:gd name="connsiteY5" fmla="*/ 1328558 h 4302998"/>
              <a:gd name="connsiteX6" fmla="*/ 1240006 w 4107620"/>
              <a:gd name="connsiteY6" fmla="*/ 1927648 h 4302998"/>
              <a:gd name="connsiteX7" fmla="*/ 1303068 w 4107620"/>
              <a:gd name="connsiteY7" fmla="*/ 2348061 h 4302998"/>
              <a:gd name="connsiteX8" fmla="*/ 220502 w 4107620"/>
              <a:gd name="connsiteY8" fmla="*/ 2274489 h 4302998"/>
              <a:gd name="connsiteX9" fmla="*/ 83868 w 4107620"/>
              <a:gd name="connsiteY9" fmla="*/ 2915620 h 4302998"/>
              <a:gd name="connsiteX10" fmla="*/ 1218985 w 4107620"/>
              <a:gd name="connsiteY10" fmla="*/ 3230930 h 4302998"/>
              <a:gd name="connsiteX11" fmla="*/ 1124392 w 4107620"/>
              <a:gd name="connsiteY11" fmla="*/ 3619813 h 4302998"/>
              <a:gd name="connsiteX12" fmla="*/ 924695 w 4107620"/>
              <a:gd name="connsiteY12" fmla="*/ 3735427 h 4302998"/>
              <a:gd name="connsiteX13" fmla="*/ 1324088 w 4107620"/>
              <a:gd name="connsiteY13" fmla="*/ 3935123 h 4302998"/>
              <a:gd name="connsiteX14" fmla="*/ 1576337 w 4107620"/>
              <a:gd name="connsiteY14" fmla="*/ 3872061 h 4302998"/>
              <a:gd name="connsiteX15" fmla="*/ 1818075 w 4107620"/>
              <a:gd name="connsiteY15" fmla="*/ 4008696 h 4302998"/>
              <a:gd name="connsiteX16" fmla="*/ 1996750 w 4107620"/>
              <a:gd name="connsiteY16" fmla="*/ 4271454 h 4302998"/>
              <a:gd name="connsiteX17" fmla="*/ 2448695 w 4107620"/>
              <a:gd name="connsiteY17" fmla="*/ 4271454 h 4302998"/>
              <a:gd name="connsiteX18" fmla="*/ 2764006 w 4107620"/>
              <a:gd name="connsiteY18" fmla="*/ 4029716 h 4302998"/>
              <a:gd name="connsiteX19" fmla="*/ 2995233 w 4107620"/>
              <a:gd name="connsiteY19" fmla="*/ 3998185 h 4302998"/>
              <a:gd name="connsiteX20" fmla="*/ 3016254 w 4107620"/>
              <a:gd name="connsiteY20" fmla="*/ 3703896 h 4302998"/>
              <a:gd name="connsiteX21" fmla="*/ 3194930 w 4107620"/>
              <a:gd name="connsiteY21" fmla="*/ 3272972 h 4302998"/>
              <a:gd name="connsiteX22" fmla="*/ 3972695 w 4107620"/>
              <a:gd name="connsiteY22" fmla="*/ 3094296 h 4302998"/>
              <a:gd name="connsiteX23" fmla="*/ 3909633 w 4107620"/>
              <a:gd name="connsiteY23" fmla="*/ 1791013 h 4302998"/>
              <a:gd name="connsiteX24" fmla="*/ 4046268 w 4107620"/>
              <a:gd name="connsiteY24" fmla="*/ 876613 h 4302998"/>
              <a:gd name="connsiteX25" fmla="*/ 3962185 w 4107620"/>
              <a:gd name="connsiteY25" fmla="*/ 119868 h 4302998"/>
              <a:gd name="connsiteX26" fmla="*/ 2480226 w 4107620"/>
              <a:gd name="connsiteY26" fmla="*/ 35785 h 4302998"/>
              <a:gd name="connsiteX27" fmla="*/ 2270019 w 4107620"/>
              <a:gd name="connsiteY27" fmla="*/ 466709 h 4302998"/>
              <a:gd name="connsiteX28" fmla="*/ 2238488 w 4107620"/>
              <a:gd name="connsiteY28" fmla="*/ 1202434 h 4302998"/>
              <a:gd name="connsiteX29" fmla="*/ 1996750 w 4107620"/>
              <a:gd name="connsiteY29" fmla="*/ 1339069 h 4302998"/>
              <a:gd name="connsiteX0" fmla="*/ 1996750 w 4101062"/>
              <a:gd name="connsiteY0" fmla="*/ 1290412 h 4254341"/>
              <a:gd name="connsiteX1" fmla="*/ 1712971 w 4101062"/>
              <a:gd name="connsiteY1" fmla="*/ 1216839 h 4254341"/>
              <a:gd name="connsiteX2" fmla="*/ 1387150 w 4101062"/>
              <a:gd name="connsiteY2" fmla="*/ 827956 h 4254341"/>
              <a:gd name="connsiteX3" fmla="*/ 1134902 w 4101062"/>
              <a:gd name="connsiteY3" fmla="*/ 491625 h 4254341"/>
              <a:gd name="connsiteX4" fmla="*/ 840612 w 4101062"/>
              <a:gd name="connsiteY4" fmla="*/ 775404 h 4254341"/>
              <a:gd name="connsiteX5" fmla="*/ 703978 w 4101062"/>
              <a:gd name="connsiteY5" fmla="*/ 1279901 h 4254341"/>
              <a:gd name="connsiteX6" fmla="*/ 1240006 w 4101062"/>
              <a:gd name="connsiteY6" fmla="*/ 1878991 h 4254341"/>
              <a:gd name="connsiteX7" fmla="*/ 1303068 w 4101062"/>
              <a:gd name="connsiteY7" fmla="*/ 2299404 h 4254341"/>
              <a:gd name="connsiteX8" fmla="*/ 220502 w 4101062"/>
              <a:gd name="connsiteY8" fmla="*/ 2225832 h 4254341"/>
              <a:gd name="connsiteX9" fmla="*/ 83868 w 4101062"/>
              <a:gd name="connsiteY9" fmla="*/ 2866963 h 4254341"/>
              <a:gd name="connsiteX10" fmla="*/ 1218985 w 4101062"/>
              <a:gd name="connsiteY10" fmla="*/ 3182273 h 4254341"/>
              <a:gd name="connsiteX11" fmla="*/ 1124392 w 4101062"/>
              <a:gd name="connsiteY11" fmla="*/ 3571156 h 4254341"/>
              <a:gd name="connsiteX12" fmla="*/ 924695 w 4101062"/>
              <a:gd name="connsiteY12" fmla="*/ 3686770 h 4254341"/>
              <a:gd name="connsiteX13" fmla="*/ 1324088 w 4101062"/>
              <a:gd name="connsiteY13" fmla="*/ 3886466 h 4254341"/>
              <a:gd name="connsiteX14" fmla="*/ 1576337 w 4101062"/>
              <a:gd name="connsiteY14" fmla="*/ 3823404 h 4254341"/>
              <a:gd name="connsiteX15" fmla="*/ 1818075 w 4101062"/>
              <a:gd name="connsiteY15" fmla="*/ 3960039 h 4254341"/>
              <a:gd name="connsiteX16" fmla="*/ 1996750 w 4101062"/>
              <a:gd name="connsiteY16" fmla="*/ 4222797 h 4254341"/>
              <a:gd name="connsiteX17" fmla="*/ 2448695 w 4101062"/>
              <a:gd name="connsiteY17" fmla="*/ 4222797 h 4254341"/>
              <a:gd name="connsiteX18" fmla="*/ 2764006 w 4101062"/>
              <a:gd name="connsiteY18" fmla="*/ 3981059 h 4254341"/>
              <a:gd name="connsiteX19" fmla="*/ 2995233 w 4101062"/>
              <a:gd name="connsiteY19" fmla="*/ 3949528 h 4254341"/>
              <a:gd name="connsiteX20" fmla="*/ 3016254 w 4101062"/>
              <a:gd name="connsiteY20" fmla="*/ 3655239 h 4254341"/>
              <a:gd name="connsiteX21" fmla="*/ 3194930 w 4101062"/>
              <a:gd name="connsiteY21" fmla="*/ 3224315 h 4254341"/>
              <a:gd name="connsiteX22" fmla="*/ 3972695 w 4101062"/>
              <a:gd name="connsiteY22" fmla="*/ 3045639 h 4254341"/>
              <a:gd name="connsiteX23" fmla="*/ 3909633 w 4101062"/>
              <a:gd name="connsiteY23" fmla="*/ 1742356 h 4254341"/>
              <a:gd name="connsiteX24" fmla="*/ 4046268 w 4101062"/>
              <a:gd name="connsiteY24" fmla="*/ 827956 h 4254341"/>
              <a:gd name="connsiteX25" fmla="*/ 3962185 w 4101062"/>
              <a:gd name="connsiteY25" fmla="*/ 71211 h 4254341"/>
              <a:gd name="connsiteX26" fmla="*/ 2574819 w 4101062"/>
              <a:gd name="connsiteY26" fmla="*/ 71211 h 4254341"/>
              <a:gd name="connsiteX27" fmla="*/ 2270019 w 4101062"/>
              <a:gd name="connsiteY27" fmla="*/ 418052 h 4254341"/>
              <a:gd name="connsiteX28" fmla="*/ 2238488 w 4101062"/>
              <a:gd name="connsiteY28" fmla="*/ 1153777 h 4254341"/>
              <a:gd name="connsiteX29" fmla="*/ 1996750 w 4101062"/>
              <a:gd name="connsiteY29" fmla="*/ 1290412 h 425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01062" h="4254341">
                <a:moveTo>
                  <a:pt x="1996750" y="1290412"/>
                </a:moveTo>
                <a:cubicBezTo>
                  <a:pt x="1909164" y="1300922"/>
                  <a:pt x="1814571" y="1293915"/>
                  <a:pt x="1712971" y="1216839"/>
                </a:cubicBezTo>
                <a:cubicBezTo>
                  <a:pt x="1611371" y="1139763"/>
                  <a:pt x="1483495" y="948825"/>
                  <a:pt x="1387150" y="827956"/>
                </a:cubicBezTo>
                <a:cubicBezTo>
                  <a:pt x="1290805" y="707087"/>
                  <a:pt x="1225992" y="500384"/>
                  <a:pt x="1134902" y="491625"/>
                </a:cubicBezTo>
                <a:cubicBezTo>
                  <a:pt x="1043812" y="482866"/>
                  <a:pt x="912433" y="644025"/>
                  <a:pt x="840612" y="775404"/>
                </a:cubicBezTo>
                <a:cubicBezTo>
                  <a:pt x="768791" y="906783"/>
                  <a:pt x="637412" y="1095970"/>
                  <a:pt x="703978" y="1279901"/>
                </a:cubicBezTo>
                <a:cubicBezTo>
                  <a:pt x="770544" y="1463832"/>
                  <a:pt x="1140158" y="1709074"/>
                  <a:pt x="1240006" y="1878991"/>
                </a:cubicBezTo>
                <a:cubicBezTo>
                  <a:pt x="1339854" y="2048908"/>
                  <a:pt x="1472985" y="2241597"/>
                  <a:pt x="1303068" y="2299404"/>
                </a:cubicBezTo>
                <a:cubicBezTo>
                  <a:pt x="1133151" y="2357211"/>
                  <a:pt x="423702" y="2131239"/>
                  <a:pt x="220502" y="2225832"/>
                </a:cubicBezTo>
                <a:cubicBezTo>
                  <a:pt x="17302" y="2320425"/>
                  <a:pt x="-82546" y="2707556"/>
                  <a:pt x="83868" y="2866963"/>
                </a:cubicBezTo>
                <a:cubicBezTo>
                  <a:pt x="250282" y="3026370"/>
                  <a:pt x="1045564" y="3064908"/>
                  <a:pt x="1218985" y="3182273"/>
                </a:cubicBezTo>
                <a:cubicBezTo>
                  <a:pt x="1392406" y="3299638"/>
                  <a:pt x="1173440" y="3487073"/>
                  <a:pt x="1124392" y="3571156"/>
                </a:cubicBezTo>
                <a:cubicBezTo>
                  <a:pt x="1075344" y="3655239"/>
                  <a:pt x="891412" y="3634218"/>
                  <a:pt x="924695" y="3686770"/>
                </a:cubicBezTo>
                <a:cubicBezTo>
                  <a:pt x="957978" y="3739322"/>
                  <a:pt x="1215481" y="3863694"/>
                  <a:pt x="1324088" y="3886466"/>
                </a:cubicBezTo>
                <a:cubicBezTo>
                  <a:pt x="1432695" y="3909238"/>
                  <a:pt x="1494006" y="3811142"/>
                  <a:pt x="1576337" y="3823404"/>
                </a:cubicBezTo>
                <a:cubicBezTo>
                  <a:pt x="1658668" y="3835666"/>
                  <a:pt x="1748006" y="3893474"/>
                  <a:pt x="1818075" y="3960039"/>
                </a:cubicBezTo>
                <a:cubicBezTo>
                  <a:pt x="1888144" y="4026604"/>
                  <a:pt x="1891647" y="4179004"/>
                  <a:pt x="1996750" y="4222797"/>
                </a:cubicBezTo>
                <a:cubicBezTo>
                  <a:pt x="2101853" y="4266590"/>
                  <a:pt x="2320819" y="4263087"/>
                  <a:pt x="2448695" y="4222797"/>
                </a:cubicBezTo>
                <a:cubicBezTo>
                  <a:pt x="2576571" y="4182507"/>
                  <a:pt x="2672916" y="4026604"/>
                  <a:pt x="2764006" y="3981059"/>
                </a:cubicBezTo>
                <a:cubicBezTo>
                  <a:pt x="2855096" y="3935514"/>
                  <a:pt x="2953192" y="4003831"/>
                  <a:pt x="2995233" y="3949528"/>
                </a:cubicBezTo>
                <a:cubicBezTo>
                  <a:pt x="3037274" y="3895225"/>
                  <a:pt x="2982971" y="3776108"/>
                  <a:pt x="3016254" y="3655239"/>
                </a:cubicBezTo>
                <a:cubicBezTo>
                  <a:pt x="3049537" y="3534370"/>
                  <a:pt x="3035523" y="3325915"/>
                  <a:pt x="3194930" y="3224315"/>
                </a:cubicBezTo>
                <a:cubicBezTo>
                  <a:pt x="3354337" y="3122715"/>
                  <a:pt x="3853578" y="3292632"/>
                  <a:pt x="3972695" y="3045639"/>
                </a:cubicBezTo>
                <a:cubicBezTo>
                  <a:pt x="4091812" y="2798646"/>
                  <a:pt x="3897371" y="2111970"/>
                  <a:pt x="3909633" y="1742356"/>
                </a:cubicBezTo>
                <a:cubicBezTo>
                  <a:pt x="3921895" y="1372742"/>
                  <a:pt x="4037509" y="1106480"/>
                  <a:pt x="4046268" y="827956"/>
                </a:cubicBezTo>
                <a:cubicBezTo>
                  <a:pt x="4055027" y="549432"/>
                  <a:pt x="4207426" y="197335"/>
                  <a:pt x="3962185" y="71211"/>
                </a:cubicBezTo>
                <a:cubicBezTo>
                  <a:pt x="3716944" y="-54913"/>
                  <a:pt x="2856847" y="13404"/>
                  <a:pt x="2574819" y="71211"/>
                </a:cubicBezTo>
                <a:cubicBezTo>
                  <a:pt x="2292791" y="129018"/>
                  <a:pt x="2310309" y="223611"/>
                  <a:pt x="2270019" y="418052"/>
                </a:cubicBezTo>
                <a:cubicBezTo>
                  <a:pt x="2229729" y="612493"/>
                  <a:pt x="2284033" y="1008384"/>
                  <a:pt x="2238488" y="1153777"/>
                </a:cubicBezTo>
                <a:cubicBezTo>
                  <a:pt x="2192943" y="1299170"/>
                  <a:pt x="2084336" y="1279902"/>
                  <a:pt x="1996750" y="1290412"/>
                </a:cubicBezTo>
                <a:close/>
              </a:path>
            </a:pathLst>
          </a:custGeom>
          <a:noFill/>
          <a:ln>
            <a:solidFill>
              <a:schemeClr val="accent1">
                <a:shade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621" name="TextBox 620">
            <a:extLst>
              <a:ext uri="{FF2B5EF4-FFF2-40B4-BE49-F238E27FC236}">
                <a16:creationId xmlns:a16="http://schemas.microsoft.com/office/drawing/2014/main" id="{F54D9C83-852F-4852-BCED-EF93676055EA}"/>
              </a:ext>
            </a:extLst>
          </p:cNvPr>
          <p:cNvSpPr txBox="1"/>
          <p:nvPr/>
        </p:nvSpPr>
        <p:spPr>
          <a:xfrm>
            <a:off x="4836911" y="5728012"/>
            <a:ext cx="3876382" cy="707886"/>
          </a:xfrm>
          <a:prstGeom prst="rect">
            <a:avLst/>
          </a:prstGeom>
          <a:noFill/>
        </p:spPr>
        <p:txBody>
          <a:bodyPr wrap="none" rtlCol="0">
            <a:spAutoFit/>
          </a:bodyPr>
          <a:lstStyle/>
          <a:p>
            <a:r>
              <a:rPr lang="en-US" sz="4000"/>
              <a:t>Network or host?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dissolve">
                                      <p:cBhvr>
                                        <p:cTn id="7" dur="500"/>
                                        <p:tgtEl>
                                          <p:spTgt spid="24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20"/>
                                        </p:tgtEl>
                                        <p:attrNameLst>
                                          <p:attrName>style.visibility</p:attrName>
                                        </p:attrNameLst>
                                      </p:cBhvr>
                                      <p:to>
                                        <p:strVal val="visible"/>
                                      </p:to>
                                    </p:set>
                                    <p:animEffect transition="in" filter="dissolve">
                                      <p:cBhvr>
                                        <p:cTn id="10" dur="500"/>
                                        <p:tgtEl>
                                          <p:spTgt spid="620"/>
                                        </p:tgtEl>
                                      </p:cBhvr>
                                    </p:animEffect>
                                  </p:childTnLst>
                                </p:cTn>
                              </p:par>
                              <p:par>
                                <p:cTn id="11" presetID="9" presetClass="exit" presetSubtype="0" fill="hold" grpId="0" nodeType="withEffect">
                                  <p:stCondLst>
                                    <p:cond delay="0"/>
                                  </p:stCondLst>
                                  <p:childTnLst>
                                    <p:animEffect transition="out" filter="dissolve">
                                      <p:cBhvr>
                                        <p:cTn id="12" dur="500"/>
                                        <p:tgtEl>
                                          <p:spTgt spid="171"/>
                                        </p:tgtEl>
                                      </p:cBhvr>
                                    </p:animEffect>
                                    <p:set>
                                      <p:cBhvr>
                                        <p:cTn id="13" dur="1" fill="hold">
                                          <p:stCondLst>
                                            <p:cond delay="499"/>
                                          </p:stCondLst>
                                        </p:cTn>
                                        <p:tgtEl>
                                          <p:spTgt spid="17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56"/>
                                        </p:tgtEl>
                                        <p:attrNameLst>
                                          <p:attrName>style.visibility</p:attrName>
                                        </p:attrNameLst>
                                      </p:cBhvr>
                                      <p:to>
                                        <p:strVal val="visible"/>
                                      </p:to>
                                    </p:set>
                                    <p:animEffect transition="in" filter="dissolve">
                                      <p:cBhvr>
                                        <p:cTn id="18" dur="500"/>
                                        <p:tgtEl>
                                          <p:spTgt spid="456"/>
                                        </p:tgtEl>
                                      </p:cBhvr>
                                    </p:animEffect>
                                  </p:childTnLst>
                                </p:cTn>
                              </p:par>
                              <p:par>
                                <p:cTn id="19" presetID="9" presetClass="entr" presetSubtype="0" fill="hold" grpId="1" nodeType="withEffect">
                                  <p:stCondLst>
                                    <p:cond delay="0"/>
                                  </p:stCondLst>
                                  <p:childTnLst>
                                    <p:set>
                                      <p:cBhvr>
                                        <p:cTn id="20" dur="1" fill="hold">
                                          <p:stCondLst>
                                            <p:cond delay="0"/>
                                          </p:stCondLst>
                                        </p:cTn>
                                        <p:tgtEl>
                                          <p:spTgt spid="171"/>
                                        </p:tgtEl>
                                        <p:attrNameLst>
                                          <p:attrName>style.visibility</p:attrName>
                                        </p:attrNameLst>
                                      </p:cBhvr>
                                      <p:to>
                                        <p:strVal val="visible"/>
                                      </p:to>
                                    </p:set>
                                    <p:animEffect transition="in" filter="dissolve">
                                      <p:cBhvr>
                                        <p:cTn id="21" dur="500"/>
                                        <p:tgtEl>
                                          <p:spTgt spid="17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07"/>
                                        </p:tgtEl>
                                        <p:attrNameLst>
                                          <p:attrName>style.visibility</p:attrName>
                                        </p:attrNameLst>
                                      </p:cBhvr>
                                      <p:to>
                                        <p:strVal val="visible"/>
                                      </p:to>
                                    </p:set>
                                    <p:animEffect transition="in" filter="dissolve">
                                      <p:cBhvr>
                                        <p:cTn id="26" dur="500"/>
                                        <p:tgtEl>
                                          <p:spTgt spid="20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72"/>
                                        </p:tgtEl>
                                        <p:attrNameLst>
                                          <p:attrName>style.visibility</p:attrName>
                                        </p:attrNameLst>
                                      </p:cBhvr>
                                      <p:to>
                                        <p:strVal val="visible"/>
                                      </p:to>
                                    </p:set>
                                    <p:animEffect transition="in" filter="dissolve">
                                      <p:cBhvr>
                                        <p:cTn id="31" dur="500"/>
                                        <p:tgtEl>
                                          <p:spTgt spid="172"/>
                                        </p:tgtEl>
                                      </p:cBhvr>
                                    </p:animEffect>
                                  </p:childTnLst>
                                </p:cTn>
                              </p:par>
                              <p:par>
                                <p:cTn id="32" presetID="9" presetClass="exit" presetSubtype="0" fill="hold" grpId="1" nodeType="withEffect">
                                  <p:stCondLst>
                                    <p:cond delay="0"/>
                                  </p:stCondLst>
                                  <p:childTnLst>
                                    <p:animEffect transition="out" filter="dissolve">
                                      <p:cBhvr>
                                        <p:cTn id="33" dur="500"/>
                                        <p:tgtEl>
                                          <p:spTgt spid="620"/>
                                        </p:tgtEl>
                                      </p:cBhvr>
                                    </p:animEffect>
                                    <p:set>
                                      <p:cBhvr>
                                        <p:cTn id="34" dur="1" fill="hold">
                                          <p:stCondLst>
                                            <p:cond delay="499"/>
                                          </p:stCondLst>
                                        </p:cTn>
                                        <p:tgtEl>
                                          <p:spTgt spid="6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1" grpId="1" animBg="1"/>
      <p:bldP spid="620" grpId="0" animBg="1"/>
      <p:bldP spid="620"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246221"/>
            <a:ext cx="9213512" cy="584765"/>
          </a:xfrm>
        </p:spPr>
        <p:txBody>
          <a:bodyPr wrap="square">
            <a:spAutoFit/>
          </a:bodyPr>
          <a:lstStyle/>
          <a:p>
            <a:pPr algn="ctr"/>
            <a:r>
              <a:rPr lang="en-US" altLang="en-US" sz="3200" dirty="0">
                <a:ea typeface="ヒラギノ角ゴ Pro W3" charset="-128"/>
              </a:rPr>
              <a:t>DES Encryption and Decryption  (16 rounds)</a:t>
            </a:r>
            <a:endParaRPr lang="en-US" sz="2400" dirty="0"/>
          </a:p>
        </p:txBody>
      </p:sp>
      <p:pic>
        <p:nvPicPr>
          <p:cNvPr id="7" name="Picture 6">
            <a:extLst>
              <a:ext uri="{FF2B5EF4-FFF2-40B4-BE49-F238E27FC236}">
                <a16:creationId xmlns:a16="http://schemas.microsoft.com/office/drawing/2014/main" id="{9536399D-EA12-4AC3-A2B3-F8877804949E}"/>
              </a:ext>
            </a:extLst>
          </p:cNvPr>
          <p:cNvPicPr>
            <a:picLocks noChangeAspect="1"/>
          </p:cNvPicPr>
          <p:nvPr/>
        </p:nvPicPr>
        <p:blipFill>
          <a:blip r:embed="rId3"/>
          <a:stretch>
            <a:fillRect/>
          </a:stretch>
        </p:blipFill>
        <p:spPr>
          <a:xfrm>
            <a:off x="1991242" y="1146775"/>
            <a:ext cx="3600702" cy="5159812"/>
          </a:xfrm>
          <a:prstGeom prst="rect">
            <a:avLst/>
          </a:prstGeom>
        </p:spPr>
      </p:pic>
      <p:pic>
        <p:nvPicPr>
          <p:cNvPr id="9" name="Picture 8">
            <a:extLst>
              <a:ext uri="{FF2B5EF4-FFF2-40B4-BE49-F238E27FC236}">
                <a16:creationId xmlns:a16="http://schemas.microsoft.com/office/drawing/2014/main" id="{4DC26031-561B-4D92-B7C4-BCC2FDDF8C6F}"/>
              </a:ext>
            </a:extLst>
          </p:cNvPr>
          <p:cNvPicPr>
            <a:picLocks noChangeAspect="1"/>
          </p:cNvPicPr>
          <p:nvPr/>
        </p:nvPicPr>
        <p:blipFill>
          <a:blip r:embed="rId4"/>
          <a:stretch>
            <a:fillRect/>
          </a:stretch>
        </p:blipFill>
        <p:spPr>
          <a:xfrm>
            <a:off x="6125696" y="1228761"/>
            <a:ext cx="4075062" cy="5159811"/>
          </a:xfrm>
          <a:prstGeom prst="rect">
            <a:avLst/>
          </a:prstGeom>
        </p:spPr>
      </p:pic>
      <p:sp>
        <p:nvSpPr>
          <p:cNvPr id="11" name="TextBox 10">
            <a:extLst>
              <a:ext uri="{FF2B5EF4-FFF2-40B4-BE49-F238E27FC236}">
                <a16:creationId xmlns:a16="http://schemas.microsoft.com/office/drawing/2014/main" id="{4B31CA44-A916-4313-8815-0F7609558ECB}"/>
              </a:ext>
            </a:extLst>
          </p:cNvPr>
          <p:cNvSpPr txBox="1"/>
          <p:nvPr/>
        </p:nvSpPr>
        <p:spPr>
          <a:xfrm>
            <a:off x="5350937" y="5934919"/>
            <a:ext cx="973600" cy="523220"/>
          </a:xfrm>
          <a:prstGeom prst="rect">
            <a:avLst/>
          </a:prstGeom>
          <a:noFill/>
        </p:spPr>
        <p:txBody>
          <a:bodyPr wrap="none" rtlCol="0">
            <a:spAutoFit/>
          </a:bodyPr>
          <a:lstStyle/>
          <a:p>
            <a:r>
              <a:rPr lang="en-US" dirty="0"/>
              <a:t>P.126</a:t>
            </a:r>
          </a:p>
        </p:txBody>
      </p:sp>
    </p:spTree>
    <p:extLst>
      <p:ext uri="{BB962C8B-B14F-4D97-AF65-F5344CB8AC3E}">
        <p14:creationId xmlns:p14="http://schemas.microsoft.com/office/powerpoint/2010/main" val="1976108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008" y="136429"/>
            <a:ext cx="10297144" cy="584765"/>
          </a:xfrm>
        </p:spPr>
        <p:txBody>
          <a:bodyPr wrap="square">
            <a:spAutoFit/>
          </a:bodyPr>
          <a:lstStyle/>
          <a:p>
            <a:pPr algn="ctr"/>
            <a:r>
              <a:rPr lang="en-US" altLang="en-US" sz="3200" dirty="0">
                <a:ea typeface="ヒラギノ角ゴ Pro W3" charset="-128"/>
              </a:rPr>
              <a:t>DES Encryption and Decryption  (16 rounds)</a:t>
            </a:r>
            <a:endParaRPr lang="en-US" sz="2400" dirty="0"/>
          </a:p>
        </p:txBody>
      </p:sp>
      <p:pic>
        <p:nvPicPr>
          <p:cNvPr id="3" name="Picture 2">
            <a:extLst>
              <a:ext uri="{FF2B5EF4-FFF2-40B4-BE49-F238E27FC236}">
                <a16:creationId xmlns:a16="http://schemas.microsoft.com/office/drawing/2014/main" id="{9E5F0FE9-EC75-40EF-AB8E-C68C215E8169}"/>
              </a:ext>
            </a:extLst>
          </p:cNvPr>
          <p:cNvPicPr>
            <a:picLocks noChangeAspect="1"/>
          </p:cNvPicPr>
          <p:nvPr/>
        </p:nvPicPr>
        <p:blipFill>
          <a:blip r:embed="rId3"/>
          <a:stretch>
            <a:fillRect/>
          </a:stretch>
        </p:blipFill>
        <p:spPr>
          <a:xfrm>
            <a:off x="1708205" y="1077209"/>
            <a:ext cx="4027755" cy="5351979"/>
          </a:xfrm>
          <a:prstGeom prst="rect">
            <a:avLst/>
          </a:prstGeom>
        </p:spPr>
      </p:pic>
      <p:pic>
        <p:nvPicPr>
          <p:cNvPr id="4" name="Picture 3">
            <a:extLst>
              <a:ext uri="{FF2B5EF4-FFF2-40B4-BE49-F238E27FC236}">
                <a16:creationId xmlns:a16="http://schemas.microsoft.com/office/drawing/2014/main" id="{49A86EC0-304B-41D9-9904-041348AC6539}"/>
              </a:ext>
            </a:extLst>
          </p:cNvPr>
          <p:cNvPicPr>
            <a:picLocks noChangeAspect="1"/>
          </p:cNvPicPr>
          <p:nvPr/>
        </p:nvPicPr>
        <p:blipFill>
          <a:blip r:embed="rId4"/>
          <a:stretch>
            <a:fillRect/>
          </a:stretch>
        </p:blipFill>
        <p:spPr>
          <a:xfrm>
            <a:off x="6354580" y="1120259"/>
            <a:ext cx="3913570" cy="5247968"/>
          </a:xfrm>
          <a:prstGeom prst="rect">
            <a:avLst/>
          </a:prstGeom>
        </p:spPr>
      </p:pic>
    </p:spTree>
    <p:extLst>
      <p:ext uri="{BB962C8B-B14F-4D97-AF65-F5344CB8AC3E}">
        <p14:creationId xmlns:p14="http://schemas.microsoft.com/office/powerpoint/2010/main" val="2277527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116632"/>
            <a:ext cx="8136904" cy="646321"/>
          </a:xfrm>
        </p:spPr>
        <p:txBody>
          <a:bodyPr wrap="square">
            <a:spAutoFit/>
          </a:bodyPr>
          <a:lstStyle/>
          <a:p>
            <a:r>
              <a:rPr lang="en-IN" altLang="en-US" sz="3600" dirty="0">
                <a:ea typeface="ヒラギノ角ゴ Pro W3" charset="-128"/>
              </a:rPr>
              <a:t>DES Encryption Algorithm</a:t>
            </a:r>
            <a:endParaRPr lang="en-US" sz="2800" dirty="0"/>
          </a:p>
        </p:txBody>
      </p:sp>
      <p:pic>
        <p:nvPicPr>
          <p:cNvPr id="4098" name="Picture 2" descr="DES Structure">
            <a:extLst>
              <a:ext uri="{FF2B5EF4-FFF2-40B4-BE49-F238E27FC236}">
                <a16:creationId xmlns:a16="http://schemas.microsoft.com/office/drawing/2014/main" id="{B58A2DA9-B57D-4DF6-8AA4-343E37DF39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4379" y="1052737"/>
            <a:ext cx="6503243" cy="5445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424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64090"/>
            <a:ext cx="7725080" cy="646321"/>
          </a:xfrm>
        </p:spPr>
        <p:txBody>
          <a:bodyPr wrap="square">
            <a:spAutoFit/>
          </a:bodyPr>
          <a:lstStyle/>
          <a:p>
            <a:r>
              <a:rPr lang="en-IN" altLang="en-US" dirty="0">
                <a:ea typeface="ヒラギノ角ゴ Pro W3" charset="-128"/>
              </a:rPr>
              <a:t>DES review</a:t>
            </a:r>
            <a:endParaRPr lang="en-US" sz="2800" dirty="0"/>
          </a:p>
        </p:txBody>
      </p:sp>
      <p:pic>
        <p:nvPicPr>
          <p:cNvPr id="3" name="Picture 2">
            <a:extLst>
              <a:ext uri="{FF2B5EF4-FFF2-40B4-BE49-F238E27FC236}">
                <a16:creationId xmlns:a16="http://schemas.microsoft.com/office/drawing/2014/main" id="{DA8871B5-FFDF-4BFA-A269-D0C0421D78E1}"/>
              </a:ext>
            </a:extLst>
          </p:cNvPr>
          <p:cNvPicPr>
            <a:picLocks noChangeAspect="1"/>
          </p:cNvPicPr>
          <p:nvPr/>
        </p:nvPicPr>
        <p:blipFill>
          <a:blip r:embed="rId3"/>
          <a:stretch>
            <a:fillRect/>
          </a:stretch>
        </p:blipFill>
        <p:spPr>
          <a:xfrm>
            <a:off x="2010058" y="1395172"/>
            <a:ext cx="5112568" cy="5091354"/>
          </a:xfrm>
          <a:prstGeom prst="rect">
            <a:avLst/>
          </a:prstGeom>
        </p:spPr>
      </p:pic>
      <p:cxnSp>
        <p:nvCxnSpPr>
          <p:cNvPr id="5" name="Straight Arrow Connector 4">
            <a:extLst>
              <a:ext uri="{FF2B5EF4-FFF2-40B4-BE49-F238E27FC236}">
                <a16:creationId xmlns:a16="http://schemas.microsoft.com/office/drawing/2014/main" id="{237A6853-16C6-4921-94E3-946C5FA25623}"/>
              </a:ext>
            </a:extLst>
          </p:cNvPr>
          <p:cNvCxnSpPr>
            <a:cxnSpLocks/>
          </p:cNvCxnSpPr>
          <p:nvPr/>
        </p:nvCxnSpPr>
        <p:spPr bwMode="auto">
          <a:xfrm>
            <a:off x="6600056" y="2727432"/>
            <a:ext cx="0" cy="1090448"/>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7" name="TextBox 6">
            <a:extLst>
              <a:ext uri="{FF2B5EF4-FFF2-40B4-BE49-F238E27FC236}">
                <a16:creationId xmlns:a16="http://schemas.microsoft.com/office/drawing/2014/main" id="{6CF4C359-B7E7-4146-BF47-CA07C586BE55}"/>
              </a:ext>
            </a:extLst>
          </p:cNvPr>
          <p:cNvSpPr txBox="1"/>
          <p:nvPr/>
        </p:nvSpPr>
        <p:spPr>
          <a:xfrm>
            <a:off x="6456211" y="2249915"/>
            <a:ext cx="1919115" cy="523220"/>
          </a:xfrm>
          <a:prstGeom prst="rect">
            <a:avLst/>
          </a:prstGeom>
          <a:noFill/>
        </p:spPr>
        <p:txBody>
          <a:bodyPr wrap="none" rtlCol="0">
            <a:spAutoFit/>
          </a:bodyPr>
          <a:lstStyle/>
          <a:p>
            <a:r>
              <a:rPr lang="en-US" dirty="0"/>
              <a:t>Substitution</a:t>
            </a:r>
          </a:p>
        </p:txBody>
      </p:sp>
      <p:cxnSp>
        <p:nvCxnSpPr>
          <p:cNvPr id="8" name="Straight Arrow Connector 7">
            <a:extLst>
              <a:ext uri="{FF2B5EF4-FFF2-40B4-BE49-F238E27FC236}">
                <a16:creationId xmlns:a16="http://schemas.microsoft.com/office/drawing/2014/main" id="{C482E940-35D3-4212-A56F-B51F3E594B43}"/>
              </a:ext>
            </a:extLst>
          </p:cNvPr>
          <p:cNvCxnSpPr>
            <a:cxnSpLocks/>
          </p:cNvCxnSpPr>
          <p:nvPr/>
        </p:nvCxnSpPr>
        <p:spPr bwMode="auto">
          <a:xfrm flipH="1">
            <a:off x="6502156" y="3749640"/>
            <a:ext cx="1250028" cy="1427195"/>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5908A61F-87AC-4C91-B8B6-A72E0BFB04E5}"/>
              </a:ext>
            </a:extLst>
          </p:cNvPr>
          <p:cNvSpPr txBox="1"/>
          <p:nvPr/>
        </p:nvSpPr>
        <p:spPr>
          <a:xfrm>
            <a:off x="7143049" y="3226419"/>
            <a:ext cx="1938351" cy="523220"/>
          </a:xfrm>
          <a:prstGeom prst="rect">
            <a:avLst/>
          </a:prstGeom>
          <a:noFill/>
        </p:spPr>
        <p:txBody>
          <a:bodyPr wrap="none" rtlCol="0">
            <a:spAutoFit/>
          </a:bodyPr>
          <a:lstStyle/>
          <a:p>
            <a:r>
              <a:rPr lang="en-US" dirty="0"/>
              <a:t>Permutation</a:t>
            </a:r>
          </a:p>
        </p:txBody>
      </p:sp>
      <p:pic>
        <p:nvPicPr>
          <p:cNvPr id="16" name="Picture 15">
            <a:extLst>
              <a:ext uri="{FF2B5EF4-FFF2-40B4-BE49-F238E27FC236}">
                <a16:creationId xmlns:a16="http://schemas.microsoft.com/office/drawing/2014/main" id="{B993C907-E716-4159-9D91-1176FB871BE3}"/>
              </a:ext>
            </a:extLst>
          </p:cNvPr>
          <p:cNvPicPr>
            <a:picLocks noChangeAspect="1"/>
          </p:cNvPicPr>
          <p:nvPr/>
        </p:nvPicPr>
        <p:blipFill>
          <a:blip r:embed="rId4"/>
          <a:stretch>
            <a:fillRect/>
          </a:stretch>
        </p:blipFill>
        <p:spPr>
          <a:xfrm>
            <a:off x="7143048" y="4363307"/>
            <a:ext cx="3448050" cy="2000250"/>
          </a:xfrm>
          <a:prstGeom prst="rect">
            <a:avLst/>
          </a:prstGeom>
        </p:spPr>
      </p:pic>
      <p:sp>
        <p:nvSpPr>
          <p:cNvPr id="4" name="Rectangle 3">
            <a:extLst>
              <a:ext uri="{FF2B5EF4-FFF2-40B4-BE49-F238E27FC236}">
                <a16:creationId xmlns:a16="http://schemas.microsoft.com/office/drawing/2014/main" id="{2F9AF1B5-9962-497C-9F7A-D3DDE11A920F}"/>
              </a:ext>
            </a:extLst>
          </p:cNvPr>
          <p:cNvSpPr/>
          <p:nvPr/>
        </p:nvSpPr>
        <p:spPr>
          <a:xfrm>
            <a:off x="2135560" y="871952"/>
            <a:ext cx="8154620" cy="523220"/>
          </a:xfrm>
          <a:prstGeom prst="rect">
            <a:avLst/>
          </a:prstGeom>
        </p:spPr>
        <p:txBody>
          <a:bodyPr wrap="square">
            <a:spAutoFit/>
          </a:bodyPr>
          <a:lstStyle/>
          <a:p>
            <a:pPr eaLnBrk="1" hangingPunct="1">
              <a:buFont typeface="Wingdings" panose="05000000000000000000" pitchFamily="2" charset="2"/>
              <a:buNone/>
            </a:pPr>
            <a:r>
              <a:rPr lang="en-US" altLang="zh-CN" i="1">
                <a:solidFill>
                  <a:schemeClr val="accent6"/>
                </a:solidFill>
                <a:latin typeface="Times New Roman" panose="02020603050405020304" pitchFamily="18" charset="0"/>
                <a:ea typeface="宋体" panose="02010600030101010101" pitchFamily="2" charset="-122"/>
              </a:rPr>
              <a:t>F</a:t>
            </a:r>
            <a:r>
              <a:rPr lang="en-US" altLang="zh-CN">
                <a:solidFill>
                  <a:schemeClr val="accent6"/>
                </a:solidFill>
                <a:ea typeface="宋体" panose="02010600030101010101" pitchFamily="2" charset="-122"/>
              </a:rPr>
              <a:t>(</a:t>
            </a:r>
            <a:r>
              <a:rPr lang="en-US" altLang="zh-CN" i="1">
                <a:solidFill>
                  <a:schemeClr val="accent6"/>
                </a:solidFill>
                <a:latin typeface="Times New Roman" panose="02020603050405020304" pitchFamily="18" charset="0"/>
                <a:ea typeface="宋体" panose="02010600030101010101" pitchFamily="2" charset="-122"/>
              </a:rPr>
              <a:t>R</a:t>
            </a:r>
            <a:r>
              <a:rPr lang="en-US" altLang="zh-CN" i="1" baseline="-25000">
                <a:solidFill>
                  <a:schemeClr val="accent6"/>
                </a:solidFill>
                <a:latin typeface="Times New Roman" panose="02020603050405020304" pitchFamily="18" charset="0"/>
                <a:ea typeface="宋体" panose="02010600030101010101" pitchFamily="2" charset="-122"/>
              </a:rPr>
              <a:t>i</a:t>
            </a:r>
            <a:r>
              <a:rPr lang="en-US" altLang="zh-CN" i="1" baseline="-2500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aseline="-25000">
                <a:solidFill>
                  <a:schemeClr val="accent6"/>
                </a:solidFill>
                <a:ea typeface="宋体" panose="02010600030101010101" pitchFamily="2" charset="-122"/>
              </a:rPr>
              <a:t>1</a:t>
            </a:r>
            <a:r>
              <a:rPr lang="en-US" altLang="zh-CN">
                <a:solidFill>
                  <a:schemeClr val="accent6"/>
                </a:solidFill>
                <a:ea typeface="宋体" panose="02010600030101010101" pitchFamily="2" charset="-122"/>
              </a:rPr>
              <a:t>, </a:t>
            </a:r>
            <a:r>
              <a:rPr lang="en-US" altLang="zh-CN" i="1">
                <a:solidFill>
                  <a:schemeClr val="accent6"/>
                </a:solidFill>
                <a:latin typeface="Times New Roman" panose="02020603050405020304" pitchFamily="18" charset="0"/>
                <a:ea typeface="宋体" panose="02010600030101010101" pitchFamily="2" charset="-122"/>
              </a:rPr>
              <a:t>K</a:t>
            </a:r>
            <a:r>
              <a:rPr lang="en-US" altLang="zh-CN" i="1" baseline="-25000">
                <a:solidFill>
                  <a:schemeClr val="accent6"/>
                </a:solidFill>
                <a:latin typeface="Times New Roman" panose="02020603050405020304" pitchFamily="18" charset="0"/>
                <a:ea typeface="宋体" panose="02010600030101010101" pitchFamily="2" charset="-122"/>
              </a:rPr>
              <a:t>i</a:t>
            </a:r>
            <a:r>
              <a:rPr lang="en-US" altLang="zh-CN">
                <a:solidFill>
                  <a:schemeClr val="accent6"/>
                </a:solidFill>
                <a:ea typeface="宋体" panose="02010600030101010101" pitchFamily="2" charset="-122"/>
              </a:rPr>
              <a:t>) </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S</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EP</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i–</a:t>
            </a:r>
            <a:r>
              <a:rPr lang="en-US" altLang="zh-CN" baseline="-25000">
                <a:ea typeface="宋体" panose="02010600030101010101" pitchFamily="2" charset="-122"/>
              </a:rPr>
              <a:t>1</a:t>
            </a:r>
            <a:r>
              <a:rPr lang="en-US" altLang="zh-CN">
                <a:ea typeface="宋体" panose="02010600030101010101" pitchFamily="2" charset="-122"/>
              </a:rPr>
              <a:t>) </a:t>
            </a:r>
            <a:r>
              <a:rPr lang="en-GB" altLang="zh-CN">
                <a:ea typeface="StarBats"/>
                <a:cs typeface="StarBats"/>
              </a:rPr>
              <a:t>⊕</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K</a:t>
            </a:r>
            <a:r>
              <a:rPr lang="en-US" altLang="zh-CN" i="1" baseline="-25000">
                <a:latin typeface="Times New Roman" panose="02020603050405020304" pitchFamily="18" charset="0"/>
                <a:ea typeface="宋体" panose="02010600030101010101" pitchFamily="2" charset="-122"/>
              </a:rPr>
              <a:t>i</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i</a:t>
            </a:r>
            <a:r>
              <a:rPr lang="en-US" altLang="zh-CN">
                <a:ea typeface="宋体" panose="02010600030101010101" pitchFamily="2" charset="-122"/>
              </a:rPr>
              <a:t> = </a:t>
            </a:r>
            <a:r>
              <a:rPr lang="en-US" altLang="zh-CN">
                <a:latin typeface="Times New Roman" panose="02020603050405020304" pitchFamily="18" charset="0"/>
                <a:ea typeface="宋体" panose="02010600030101010101" pitchFamily="2" charset="-122"/>
              </a:rPr>
              <a:t>1,…,16</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125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3">
            <a:extLst>
              <a:ext uri="{FF2B5EF4-FFF2-40B4-BE49-F238E27FC236}">
                <a16:creationId xmlns:a16="http://schemas.microsoft.com/office/drawing/2014/main" id="{5743F625-975C-4092-AB93-5F82B34E1321}"/>
              </a:ext>
            </a:extLst>
          </p:cNvPr>
          <p:cNvSpPr>
            <a:spLocks noGrp="1"/>
          </p:cNvSpPr>
          <p:nvPr>
            <p:ph type="title" idx="4294967295"/>
          </p:nvPr>
        </p:nvSpPr>
        <p:spPr>
          <a:xfrm>
            <a:off x="1631504" y="0"/>
            <a:ext cx="7543800" cy="944562"/>
          </a:xfrm>
        </p:spPr>
        <p:txBody>
          <a:bodyPr anchor="ctr"/>
          <a:lstStyle/>
          <a:p>
            <a:pPr eaLnBrk="1" hangingPunct="1"/>
            <a:r>
              <a:rPr lang="en-US" altLang="zh-CN" sz="3600">
                <a:ea typeface="宋体" panose="02010600030101010101" pitchFamily="2" charset="-122"/>
              </a:rPr>
              <a:t>DES Substitution Boxes</a:t>
            </a:r>
          </a:p>
        </p:txBody>
      </p:sp>
      <p:pic>
        <p:nvPicPr>
          <p:cNvPr id="3" name="Picture 2">
            <a:extLst>
              <a:ext uri="{FF2B5EF4-FFF2-40B4-BE49-F238E27FC236}">
                <a16:creationId xmlns:a16="http://schemas.microsoft.com/office/drawing/2014/main" id="{359625AA-60DD-425B-B82D-BECD6B309A01}"/>
              </a:ext>
            </a:extLst>
          </p:cNvPr>
          <p:cNvPicPr>
            <a:picLocks noChangeAspect="1"/>
          </p:cNvPicPr>
          <p:nvPr/>
        </p:nvPicPr>
        <p:blipFill>
          <a:blip r:embed="rId3"/>
          <a:stretch>
            <a:fillRect/>
          </a:stretch>
        </p:blipFill>
        <p:spPr>
          <a:xfrm>
            <a:off x="623392" y="944562"/>
            <a:ext cx="10945216" cy="2894243"/>
          </a:xfrm>
          <a:prstGeom prst="rect">
            <a:avLst/>
          </a:prstGeom>
        </p:spPr>
      </p:pic>
      <p:sp>
        <p:nvSpPr>
          <p:cNvPr id="4" name="TextBox 3">
            <a:extLst>
              <a:ext uri="{FF2B5EF4-FFF2-40B4-BE49-F238E27FC236}">
                <a16:creationId xmlns:a16="http://schemas.microsoft.com/office/drawing/2014/main" id="{5931C460-9802-4F05-B0F2-6C5D3702DCB2}"/>
              </a:ext>
            </a:extLst>
          </p:cNvPr>
          <p:cNvSpPr txBox="1"/>
          <p:nvPr/>
        </p:nvSpPr>
        <p:spPr>
          <a:xfrm>
            <a:off x="2133601" y="3999136"/>
            <a:ext cx="2534155" cy="954107"/>
          </a:xfrm>
          <a:prstGeom prst="rect">
            <a:avLst/>
          </a:prstGeom>
          <a:noFill/>
        </p:spPr>
        <p:txBody>
          <a:bodyPr wrap="none" rtlCol="0">
            <a:spAutoFit/>
          </a:bodyPr>
          <a:lstStyle/>
          <a:p>
            <a:r>
              <a:rPr lang="en-US" dirty="0"/>
              <a:t>Input: “</a:t>
            </a:r>
            <a:r>
              <a:rPr lang="en-US" b="1" dirty="0"/>
              <a:t>0</a:t>
            </a:r>
            <a:r>
              <a:rPr lang="en-US" dirty="0"/>
              <a:t>1101</a:t>
            </a:r>
            <a:r>
              <a:rPr lang="en-US" b="1" dirty="0"/>
              <a:t>1”</a:t>
            </a:r>
          </a:p>
          <a:p>
            <a:r>
              <a:rPr lang="en-US" dirty="0"/>
              <a:t>Output: “1001”</a:t>
            </a:r>
          </a:p>
        </p:txBody>
      </p:sp>
    </p:spTree>
    <p:extLst>
      <p:ext uri="{BB962C8B-B14F-4D97-AF65-F5344CB8AC3E}">
        <p14:creationId xmlns:p14="http://schemas.microsoft.com/office/powerpoint/2010/main" val="663183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04587"/>
            <a:ext cx="7776864" cy="646321"/>
          </a:xfrm>
        </p:spPr>
        <p:txBody>
          <a:bodyPr wrap="square">
            <a:spAutoFit/>
          </a:bodyPr>
          <a:lstStyle/>
          <a:p>
            <a:r>
              <a:rPr lang="en-IN" altLang="en-US" dirty="0">
                <a:ea typeface="ヒラギノ角ゴ Pro W3" charset="-128"/>
              </a:rPr>
              <a:t>DES review</a:t>
            </a:r>
            <a:endParaRPr lang="en-US" sz="2800" dirty="0"/>
          </a:p>
        </p:txBody>
      </p:sp>
      <p:sp>
        <p:nvSpPr>
          <p:cNvPr id="3" name="TextBox 2">
            <a:extLst>
              <a:ext uri="{FF2B5EF4-FFF2-40B4-BE49-F238E27FC236}">
                <a16:creationId xmlns:a16="http://schemas.microsoft.com/office/drawing/2014/main" id="{01ABD2C7-18C2-45D9-9ABB-CBD0305BC5A0}"/>
              </a:ext>
            </a:extLst>
          </p:cNvPr>
          <p:cNvSpPr txBox="1"/>
          <p:nvPr/>
        </p:nvSpPr>
        <p:spPr>
          <a:xfrm>
            <a:off x="1841065" y="992720"/>
            <a:ext cx="2714205" cy="52322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Security analysis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2D2B6A-FAB8-47A6-988C-82E1B9D635C1}"/>
                  </a:ext>
                </a:extLst>
              </p:cNvPr>
              <p:cNvSpPr txBox="1"/>
              <p:nvPr/>
            </p:nvSpPr>
            <p:spPr>
              <a:xfrm>
                <a:off x="1841064" y="1430290"/>
                <a:ext cx="6140592" cy="528093"/>
              </a:xfrm>
              <a:prstGeom prst="rect">
                <a:avLst/>
              </a:prstGeom>
              <a:noFill/>
            </p:spPr>
            <p:txBody>
              <a:bodyPr wrap="none" rtlCol="0">
                <a:spAutoFit/>
              </a:bodyPr>
              <a:lstStyle/>
              <a:p>
                <a:r>
                  <a:rPr lang="en-US" dirty="0"/>
                  <a:t>Key spaces: </a:t>
                </a:r>
                <a14:m>
                  <m:oMath xmlns:m="http://schemas.openxmlformats.org/officeDocument/2006/math">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0,1</m:t>
                            </m:r>
                          </m:e>
                        </m:d>
                      </m:e>
                      <m:sup>
                        <m:r>
                          <a:rPr lang="en-US" i="1" dirty="0">
                            <a:latin typeface="Cambria Math" panose="02040503050406030204" pitchFamily="18" charset="0"/>
                          </a:rPr>
                          <m:t>56</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56</m:t>
                        </m:r>
                      </m:sup>
                    </m:sSup>
                    <m:r>
                      <a:rPr lang="en-US" i="1" dirty="0">
                        <a:latin typeface="Cambria Math" panose="02040503050406030204" pitchFamily="18" charset="0"/>
                      </a:rPr>
                      <m:t> </m:t>
                    </m:r>
                  </m:oMath>
                </a14:m>
                <a:r>
                  <a:rPr lang="en-US" dirty="0"/>
                  <a:t>possible keys </a:t>
                </a:r>
              </a:p>
            </p:txBody>
          </p:sp>
        </mc:Choice>
        <mc:Fallback xmlns="">
          <p:sp>
            <p:nvSpPr>
              <p:cNvPr id="6" name="TextBox 5">
                <a:extLst>
                  <a:ext uri="{FF2B5EF4-FFF2-40B4-BE49-F238E27FC236}">
                    <a16:creationId xmlns:a16="http://schemas.microsoft.com/office/drawing/2014/main" id="{572D2B6A-FAB8-47A6-988C-82E1B9D635C1}"/>
                  </a:ext>
                </a:extLst>
              </p:cNvPr>
              <p:cNvSpPr txBox="1">
                <a:spLocks noRot="1" noChangeAspect="1" noMove="1" noResize="1" noEditPoints="1" noAdjustHandles="1" noChangeArrowheads="1" noChangeShapeType="1" noTextEdit="1"/>
              </p:cNvSpPr>
              <p:nvPr/>
            </p:nvSpPr>
            <p:spPr>
              <a:xfrm>
                <a:off x="1841064" y="1430290"/>
                <a:ext cx="6140592" cy="528093"/>
              </a:xfrm>
              <a:prstGeom prst="rect">
                <a:avLst/>
              </a:prstGeom>
              <a:blipFill>
                <a:blip r:embed="rId3"/>
                <a:stretch>
                  <a:fillRect l="-1986" t="-11628" r="-1092" b="-3255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19BDDA-F86B-450F-8005-153B63969D4A}"/>
              </a:ext>
            </a:extLst>
          </p:cNvPr>
          <p:cNvSpPr txBox="1"/>
          <p:nvPr/>
        </p:nvSpPr>
        <p:spPr>
          <a:xfrm>
            <a:off x="1854425" y="1913913"/>
            <a:ext cx="2972289" cy="523220"/>
          </a:xfrm>
          <a:prstGeom prst="rect">
            <a:avLst/>
          </a:prstGeom>
          <a:noFill/>
        </p:spPr>
        <p:txBody>
          <a:bodyPr wrap="none" rtlCol="0">
            <a:spAutoFit/>
          </a:bodyPr>
          <a:lstStyle/>
          <a:p>
            <a:r>
              <a:rPr lang="en-US" dirty="0"/>
              <a:t>Brute Force attacks</a:t>
            </a:r>
          </a:p>
        </p:txBody>
      </p:sp>
      <p:pic>
        <p:nvPicPr>
          <p:cNvPr id="10" name="Picture 9">
            <a:extLst>
              <a:ext uri="{FF2B5EF4-FFF2-40B4-BE49-F238E27FC236}">
                <a16:creationId xmlns:a16="http://schemas.microsoft.com/office/drawing/2014/main" id="{E04C8650-7E40-4106-8319-8BD74B0E6976}"/>
              </a:ext>
            </a:extLst>
          </p:cNvPr>
          <p:cNvPicPr>
            <a:picLocks noChangeAspect="1"/>
          </p:cNvPicPr>
          <p:nvPr/>
        </p:nvPicPr>
        <p:blipFill>
          <a:blip r:embed="rId4"/>
          <a:stretch>
            <a:fillRect/>
          </a:stretch>
        </p:blipFill>
        <p:spPr>
          <a:xfrm>
            <a:off x="1735891" y="2492897"/>
            <a:ext cx="8678980" cy="1146341"/>
          </a:xfrm>
          <a:prstGeom prst="rect">
            <a:avLst/>
          </a:prstGeom>
        </p:spPr>
      </p:pic>
      <p:pic>
        <p:nvPicPr>
          <p:cNvPr id="11" name="Picture 10">
            <a:extLst>
              <a:ext uri="{FF2B5EF4-FFF2-40B4-BE49-F238E27FC236}">
                <a16:creationId xmlns:a16="http://schemas.microsoft.com/office/drawing/2014/main" id="{A619A2AE-E872-43AF-BB8E-98FD4EE0AE79}"/>
              </a:ext>
            </a:extLst>
          </p:cNvPr>
          <p:cNvPicPr>
            <a:picLocks noChangeAspect="1"/>
          </p:cNvPicPr>
          <p:nvPr/>
        </p:nvPicPr>
        <p:blipFill>
          <a:blip r:embed="rId5"/>
          <a:stretch>
            <a:fillRect/>
          </a:stretch>
        </p:blipFill>
        <p:spPr>
          <a:xfrm>
            <a:off x="1735892" y="3814323"/>
            <a:ext cx="8608581" cy="2076450"/>
          </a:xfrm>
          <a:prstGeom prst="rect">
            <a:avLst/>
          </a:prstGeom>
        </p:spPr>
      </p:pic>
      <p:sp>
        <p:nvSpPr>
          <p:cNvPr id="12" name="Rectangle 11">
            <a:extLst>
              <a:ext uri="{FF2B5EF4-FFF2-40B4-BE49-F238E27FC236}">
                <a16:creationId xmlns:a16="http://schemas.microsoft.com/office/drawing/2014/main" id="{9331C46F-195F-4C4A-BFF3-63AD3FB073E2}"/>
              </a:ext>
            </a:extLst>
          </p:cNvPr>
          <p:cNvSpPr/>
          <p:nvPr/>
        </p:nvSpPr>
        <p:spPr>
          <a:xfrm>
            <a:off x="1758299" y="5930117"/>
            <a:ext cx="8586173" cy="461665"/>
          </a:xfrm>
          <a:prstGeom prst="rect">
            <a:avLst/>
          </a:prstGeom>
        </p:spPr>
        <p:txBody>
          <a:bodyPr wrap="square">
            <a:spAutoFit/>
          </a:bodyPr>
          <a:lstStyle/>
          <a:p>
            <a:r>
              <a:rPr lang="en-US" sz="2400" dirty="0"/>
              <a:t>https://en.wikipedia.org/wiki/Data_Encryption_Standard</a:t>
            </a:r>
          </a:p>
        </p:txBody>
      </p:sp>
    </p:spTree>
    <p:extLst>
      <p:ext uri="{BB962C8B-B14F-4D97-AF65-F5344CB8AC3E}">
        <p14:creationId xmlns:p14="http://schemas.microsoft.com/office/powerpoint/2010/main" val="1867126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a:extLst>
              <a:ext uri="{FF2B5EF4-FFF2-40B4-BE49-F238E27FC236}">
                <a16:creationId xmlns:a16="http://schemas.microsoft.com/office/drawing/2014/main" id="{0FD2F620-AAF0-4CF8-92FA-8B68A031AEC8}"/>
              </a:ext>
            </a:extLst>
          </p:cNvPr>
          <p:cNvSpPr>
            <a:spLocks noGrp="1"/>
          </p:cNvSpPr>
          <p:nvPr>
            <p:ph type="title"/>
          </p:nvPr>
        </p:nvSpPr>
        <p:spPr>
          <a:xfrm>
            <a:off x="1487488" y="0"/>
            <a:ext cx="7543800" cy="1036638"/>
          </a:xfrm>
        </p:spPr>
        <p:txBody>
          <a:bodyPr/>
          <a:lstStyle/>
          <a:p>
            <a:pPr eaLnBrk="1" hangingPunct="1"/>
            <a:r>
              <a:rPr lang="en-US" altLang="en-US" dirty="0"/>
              <a:t>What to Do Next?</a:t>
            </a:r>
          </a:p>
        </p:txBody>
      </p:sp>
      <p:sp>
        <p:nvSpPr>
          <p:cNvPr id="28675" name="Content Placeholder 4">
            <a:extLst>
              <a:ext uri="{FF2B5EF4-FFF2-40B4-BE49-F238E27FC236}">
                <a16:creationId xmlns:a16="http://schemas.microsoft.com/office/drawing/2014/main" id="{04A6FB81-CE9C-4FD2-BE3E-0F53EC7F3167}"/>
              </a:ext>
            </a:extLst>
          </p:cNvPr>
          <p:cNvSpPr>
            <a:spLocks noGrp="1"/>
          </p:cNvSpPr>
          <p:nvPr>
            <p:ph idx="1"/>
          </p:nvPr>
        </p:nvSpPr>
        <p:spPr>
          <a:xfrm>
            <a:off x="805257" y="1223168"/>
            <a:ext cx="8229600" cy="4411663"/>
          </a:xfrm>
        </p:spPr>
        <p:txBody>
          <a:bodyPr/>
          <a:lstStyle/>
          <a:p>
            <a:pPr eaLnBrk="1" hangingPunct="1">
              <a:buFont typeface="Wingdings" panose="05000000000000000000" pitchFamily="2" charset="2"/>
              <a:buChar char=""/>
            </a:pPr>
            <a:r>
              <a:rPr lang="en-US" altLang="zh-CN" dirty="0">
                <a:ea typeface="宋体" panose="02010600030101010101" pitchFamily="2" charset="-122"/>
              </a:rPr>
              <a:t> Start over</a:t>
            </a:r>
          </a:p>
          <a:p>
            <a:pPr eaLnBrk="1" hangingPunct="1">
              <a:buFont typeface="Wingdings" panose="05000000000000000000" pitchFamily="2" charset="2"/>
              <a:buChar char=""/>
            </a:pPr>
            <a:r>
              <a:rPr lang="en-US" altLang="zh-CN" dirty="0">
                <a:ea typeface="宋体" panose="02010600030101010101" pitchFamily="2" charset="-122"/>
              </a:rPr>
              <a:t> New standards begin to be looked into</a:t>
            </a:r>
          </a:p>
          <a:p>
            <a:pPr eaLnBrk="1" hangingPunct="1">
              <a:buFont typeface="Wingdings" panose="05000000000000000000" pitchFamily="2" charset="2"/>
              <a:buChar char=""/>
            </a:pPr>
            <a:r>
              <a:rPr lang="en-US" altLang="zh-CN" dirty="0">
                <a:ea typeface="宋体" panose="02010600030101010101" pitchFamily="2" charset="-122"/>
              </a:rPr>
              <a:t> On the other hand, can we extend the use of DES?</a:t>
            </a:r>
          </a:p>
        </p:txBody>
      </p:sp>
    </p:spTree>
    <p:extLst>
      <p:ext uri="{BB962C8B-B14F-4D97-AF65-F5344CB8AC3E}">
        <p14:creationId xmlns:p14="http://schemas.microsoft.com/office/powerpoint/2010/main" val="2717824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271464" y="0"/>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804528" y="1196752"/>
            <a:ext cx="8278688" cy="4967287"/>
          </a:xfrm>
        </p:spPr>
        <p:txBody>
          <a:bodyPr/>
          <a:lstStyle/>
          <a:p>
            <a:pPr eaLnBrk="1" hangingPunct="1">
              <a:spcBef>
                <a:spcPct val="25000"/>
              </a:spcBef>
            </a:pPr>
            <a:r>
              <a:rPr lang="en-GB" altLang="en-US" dirty="0"/>
              <a:t>Stream Cipher</a:t>
            </a:r>
          </a:p>
          <a:p>
            <a:pPr eaLnBrk="1" hangingPunct="1">
              <a:spcBef>
                <a:spcPct val="25000"/>
              </a:spcBef>
            </a:pPr>
            <a:r>
              <a:rPr lang="en-GB" altLang="en-US" dirty="0"/>
              <a:t>Block cipher</a:t>
            </a:r>
          </a:p>
          <a:p>
            <a:pPr lvl="1" eaLnBrk="1" hangingPunct="1">
              <a:spcBef>
                <a:spcPct val="25000"/>
              </a:spcBef>
            </a:pPr>
            <a:r>
              <a:rPr lang="en-GB" altLang="en-US" dirty="0"/>
              <a:t>Data Encryption Standard (DES)</a:t>
            </a:r>
          </a:p>
          <a:p>
            <a:pPr lvl="1" eaLnBrk="1" hangingPunct="1">
              <a:spcBef>
                <a:spcPct val="25000"/>
              </a:spcBef>
            </a:pPr>
            <a:r>
              <a:rPr lang="en-GB" altLang="en-US" dirty="0">
                <a:solidFill>
                  <a:srgbClr val="FF0000"/>
                </a:solidFill>
              </a:rPr>
              <a:t>Advanced Encryption Standard (AES)</a:t>
            </a:r>
          </a:p>
          <a:p>
            <a:pPr lvl="1" eaLnBrk="1" hangingPunct="1">
              <a:spcBef>
                <a:spcPct val="25000"/>
              </a:spcBef>
            </a:pPr>
            <a:r>
              <a:rPr lang="en-GB" altLang="en-US" dirty="0"/>
              <a:t>Some other ciphers</a:t>
            </a:r>
          </a:p>
          <a:p>
            <a:pPr lvl="2" eaLnBrk="1" hangingPunct="1">
              <a:spcBef>
                <a:spcPct val="25000"/>
              </a:spcBef>
            </a:pPr>
            <a:r>
              <a:rPr lang="en-GB" altLang="en-US" sz="2800" dirty="0"/>
              <a:t> </a:t>
            </a:r>
            <a:r>
              <a:rPr lang="en-GB" altLang="en-US" sz="2800"/>
              <a:t>Searchable encryption</a:t>
            </a:r>
            <a:endParaRPr lang="en-GB" altLang="en-US" sz="2800" dirty="0"/>
          </a:p>
        </p:txBody>
      </p:sp>
    </p:spTree>
    <p:extLst>
      <p:ext uri="{BB962C8B-B14F-4D97-AF65-F5344CB8AC3E}">
        <p14:creationId xmlns:p14="http://schemas.microsoft.com/office/powerpoint/2010/main" val="2022642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EDC5213F-42A5-47E6-BC6E-F03F941F437E}"/>
              </a:ext>
            </a:extLst>
          </p:cNvPr>
          <p:cNvSpPr>
            <a:spLocks noGrp="1"/>
          </p:cNvSpPr>
          <p:nvPr>
            <p:ph type="body" idx="4294967295"/>
          </p:nvPr>
        </p:nvSpPr>
        <p:spPr>
          <a:xfrm>
            <a:off x="168696" y="1014160"/>
            <a:ext cx="11831960" cy="5867400"/>
          </a:xfrm>
        </p:spPr>
        <p:txBody>
          <a:bodyPr/>
          <a:lstStyle/>
          <a:p>
            <a:pPr eaLnBrk="1" hangingPunct="1">
              <a:buFont typeface="Wingdings" panose="05000000000000000000" pitchFamily="2" charset="2"/>
              <a:buChar char="ü"/>
            </a:pPr>
            <a:r>
              <a:rPr lang="en-US" altLang="zh-CN" sz="2800" dirty="0">
                <a:ea typeface="宋体" panose="02010600030101010101" pitchFamily="2" charset="-122"/>
              </a:rPr>
              <a:t>Advanced Encryption Standard competition began in 1997</a:t>
            </a:r>
          </a:p>
          <a:p>
            <a:pPr eaLnBrk="1" hangingPunct="1">
              <a:buFont typeface="Wingdings" panose="05000000000000000000" pitchFamily="2" charset="2"/>
              <a:buChar char="ü"/>
            </a:pPr>
            <a:r>
              <a:rPr lang="en-US" altLang="zh-CN" sz="2800" dirty="0" err="1">
                <a:ea typeface="宋体" panose="02010600030101010101" pitchFamily="2" charset="-122"/>
              </a:rPr>
              <a:t>Rijndael</a:t>
            </a:r>
            <a:r>
              <a:rPr lang="en-US" altLang="zh-CN" sz="2800" dirty="0">
                <a:ea typeface="宋体" panose="02010600030101010101" pitchFamily="2" charset="-122"/>
              </a:rPr>
              <a:t> was selected to be the new AES in 2001 </a:t>
            </a:r>
          </a:p>
          <a:p>
            <a:pPr eaLnBrk="1" hangingPunct="1">
              <a:buFont typeface="Wingdings" panose="05000000000000000000" pitchFamily="2" charset="2"/>
              <a:buChar char="ü"/>
            </a:pPr>
            <a:r>
              <a:rPr lang="en-US" altLang="zh-CN" sz="2800" dirty="0">
                <a:ea typeface="宋体" panose="02010600030101010101" pitchFamily="2" charset="-122"/>
              </a:rPr>
              <a:t>AES basic structures:</a:t>
            </a:r>
          </a:p>
          <a:p>
            <a:pPr lvl="1" eaLnBrk="1" hangingPunct="1">
              <a:buFont typeface="Wingdings" panose="05000000000000000000" pitchFamily="2" charset="2"/>
              <a:buChar char=""/>
            </a:pPr>
            <a:r>
              <a:rPr lang="en-US" altLang="zh-CN" sz="2400" dirty="0">
                <a:ea typeface="宋体" panose="02010600030101010101" pitchFamily="2" charset="-122"/>
              </a:rPr>
              <a:t>block cipher, but not Feistel cipher</a:t>
            </a:r>
          </a:p>
          <a:p>
            <a:pPr lvl="1" eaLnBrk="1" hangingPunct="1">
              <a:buFont typeface="Wingdings" panose="05000000000000000000" pitchFamily="2" charset="2"/>
              <a:buChar char=""/>
            </a:pPr>
            <a:r>
              <a:rPr lang="en-US" altLang="zh-CN" sz="2400" dirty="0">
                <a:ea typeface="宋体" panose="02010600030101010101" pitchFamily="2" charset="-122"/>
              </a:rPr>
              <a:t>encryption and decryption are similar, but not symmetrical</a:t>
            </a:r>
          </a:p>
          <a:p>
            <a:pPr lvl="1" eaLnBrk="1" hangingPunct="1">
              <a:buFont typeface="Wingdings" panose="05000000000000000000" pitchFamily="2" charset="2"/>
              <a:buChar char=""/>
            </a:pPr>
            <a:r>
              <a:rPr lang="en-US" altLang="zh-CN" sz="2400" dirty="0">
                <a:ea typeface="宋体" panose="02010600030101010101" pitchFamily="2" charset="-122"/>
              </a:rPr>
              <a:t>basic unit: byte, not bit</a:t>
            </a:r>
          </a:p>
          <a:p>
            <a:pPr lvl="1" eaLnBrk="1" hangingPunct="1">
              <a:buFont typeface="Wingdings" panose="05000000000000000000" pitchFamily="2" charset="2"/>
              <a:buChar char=""/>
            </a:pPr>
            <a:r>
              <a:rPr lang="en-US" altLang="zh-CN" sz="2400" dirty="0">
                <a:ea typeface="宋体" panose="02010600030101010101" pitchFamily="2" charset="-122"/>
              </a:rPr>
              <a:t>block size: 16-bytes (128 bits)</a:t>
            </a:r>
          </a:p>
          <a:p>
            <a:pPr lvl="1" eaLnBrk="1" hangingPunct="1">
              <a:buFont typeface="Wingdings" panose="05000000000000000000" pitchFamily="2" charset="2"/>
              <a:buChar char=""/>
            </a:pPr>
            <a:r>
              <a:rPr lang="en-US" altLang="zh-CN" sz="2400" dirty="0">
                <a:ea typeface="宋体" panose="02010600030101010101" pitchFamily="2" charset="-122"/>
              </a:rPr>
              <a:t>three different key lengths: 128, 192, </a:t>
            </a:r>
            <a:r>
              <a:rPr lang="en-US" altLang="zh-CN" sz="2400" dirty="0">
                <a:solidFill>
                  <a:schemeClr val="accent1">
                    <a:lumMod val="50000"/>
                  </a:schemeClr>
                </a:solidFill>
                <a:ea typeface="宋体" panose="02010600030101010101" pitchFamily="2" charset="-122"/>
              </a:rPr>
              <a:t>256 bits </a:t>
            </a:r>
            <a:r>
              <a:rPr lang="en-US" altLang="zh-CN" sz="2400" dirty="0">
                <a:ea typeface="宋体" panose="02010600030101010101" pitchFamily="2" charset="-122"/>
              </a:rPr>
              <a:t>(AES-128, AES-192, AES-256) </a:t>
            </a:r>
          </a:p>
          <a:p>
            <a:pPr lvl="1" eaLnBrk="1" hangingPunct="1">
              <a:buFont typeface="Wingdings" panose="05000000000000000000" pitchFamily="2" charset="2"/>
              <a:buChar char=""/>
            </a:pPr>
            <a:r>
              <a:rPr lang="en-US" altLang="zh-CN" sz="2400" dirty="0">
                <a:ea typeface="宋体" panose="02010600030101010101" pitchFamily="2" charset="-122"/>
              </a:rPr>
              <a:t>each 16-byte block is represented as a 4 x 4 square matrix, called the </a:t>
            </a:r>
            <a:r>
              <a:rPr lang="en-US" altLang="zh-CN" sz="2400" b="1" i="1" dirty="0">
                <a:ea typeface="宋体" panose="02010600030101010101" pitchFamily="2" charset="-122"/>
              </a:rPr>
              <a:t>state matrix</a:t>
            </a:r>
            <a:endParaRPr lang="en-US" altLang="zh-CN" sz="2400" b="1" dirty="0">
              <a:ea typeface="宋体" panose="02010600030101010101" pitchFamily="2" charset="-122"/>
            </a:endParaRPr>
          </a:p>
          <a:p>
            <a:pPr lvl="1" eaLnBrk="1" hangingPunct="1">
              <a:buFont typeface="Wingdings" panose="05000000000000000000" pitchFamily="2" charset="2"/>
              <a:buChar char=""/>
            </a:pPr>
            <a:r>
              <a:rPr lang="en-GB" altLang="zh-CN" sz="2400" dirty="0">
                <a:ea typeface="宋体" panose="02010600030101010101" pitchFamily="2" charset="-122"/>
              </a:rPr>
              <a:t>the number of rounds depends on key lengths</a:t>
            </a:r>
          </a:p>
          <a:p>
            <a:pPr lvl="1" eaLnBrk="1" hangingPunct="1">
              <a:buFont typeface="Wingdings" panose="05000000000000000000" pitchFamily="2" charset="2"/>
              <a:buChar char=""/>
            </a:pPr>
            <a:r>
              <a:rPr lang="en-US" altLang="zh-CN" sz="2400" dirty="0">
                <a:ea typeface="宋体" panose="02010600030101010101" pitchFamily="2" charset="-122"/>
              </a:rPr>
              <a:t>4 simple operations on the state matrix every round (except the last round)</a:t>
            </a:r>
          </a:p>
        </p:txBody>
      </p:sp>
      <p:sp>
        <p:nvSpPr>
          <p:cNvPr id="5" name="Title 1">
            <a:extLst>
              <a:ext uri="{FF2B5EF4-FFF2-40B4-BE49-F238E27FC236}">
                <a16:creationId xmlns:a16="http://schemas.microsoft.com/office/drawing/2014/main" id="{52351E6F-DF97-4431-BB38-1E3E3049B6CA}"/>
              </a:ext>
            </a:extLst>
          </p:cNvPr>
          <p:cNvSpPr txBox="1">
            <a:spLocks/>
          </p:cNvSpPr>
          <p:nvPr/>
        </p:nvSpPr>
        <p:spPr bwMode="auto">
          <a:xfrm>
            <a:off x="1271464" y="0"/>
            <a:ext cx="7803976" cy="97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US" altLang="zh-CN" sz="4100" kern="0" dirty="0">
                <a:ea typeface="宋体" panose="02010600030101010101" pitchFamily="2" charset="-122"/>
              </a:rPr>
              <a:t>Advanced Encryption Standard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126127"/>
            <a:ext cx="8229600" cy="646321"/>
          </a:xfrm>
        </p:spPr>
        <p:txBody>
          <a:bodyPr wrap="square">
            <a:spAutoFit/>
          </a:bodyPr>
          <a:lstStyle/>
          <a:p>
            <a:r>
              <a:rPr lang="en-IN" altLang="en-US" dirty="0">
                <a:ea typeface="ヒラギノ角ゴ Pro W3" charset="-128"/>
              </a:rPr>
              <a:t>Finite </a:t>
            </a:r>
            <a:r>
              <a:rPr lang="en-IN" altLang="en-US">
                <a:ea typeface="ヒラギノ角ゴ Pro W3" charset="-128"/>
              </a:rPr>
              <a:t>Field Arithmetic</a:t>
            </a:r>
            <a:endParaRPr lang="en-US" sz="2800" dirty="0"/>
          </a:p>
        </p:txBody>
      </p:sp>
      <p:sp>
        <p:nvSpPr>
          <p:cNvPr id="3" name="Content Placeholder 2"/>
          <p:cNvSpPr>
            <a:spLocks noGrp="1"/>
          </p:cNvSpPr>
          <p:nvPr>
            <p:ph idx="1"/>
          </p:nvPr>
        </p:nvSpPr>
        <p:spPr>
          <a:xfrm>
            <a:off x="191344" y="1196752"/>
            <a:ext cx="3826768" cy="509592"/>
          </a:xfrm>
        </p:spPr>
        <p:txBody>
          <a:bodyPr wrap="square">
            <a:spAutoFit/>
          </a:bodyPr>
          <a:lstStyle/>
          <a:p>
            <a:r>
              <a:rPr lang="en-IN" sz="2600" dirty="0"/>
              <a:t>p is a prime number</a:t>
            </a:r>
          </a:p>
        </p:txBody>
      </p:sp>
      <p:graphicFrame>
        <p:nvGraphicFramePr>
          <p:cNvPr id="5" name="Object 4">
            <a:extLst>
              <a:ext uri="{FF2B5EF4-FFF2-40B4-BE49-F238E27FC236}">
                <a16:creationId xmlns:a16="http://schemas.microsoft.com/office/drawing/2014/main" id="{A84C8BE0-1289-4DFE-9217-4F6FE861BFD6}"/>
              </a:ext>
            </a:extLst>
          </p:cNvPr>
          <p:cNvGraphicFramePr>
            <a:graphicFrameLocks noChangeAspect="1"/>
          </p:cNvGraphicFramePr>
          <p:nvPr/>
        </p:nvGraphicFramePr>
        <p:xfrm>
          <a:off x="659657" y="1805772"/>
          <a:ext cx="2882900" cy="469900"/>
        </p:xfrm>
        <a:graphic>
          <a:graphicData uri="http://schemas.openxmlformats.org/presentationml/2006/ole">
            <mc:AlternateContent xmlns:mc="http://schemas.openxmlformats.org/markup-compatibility/2006">
              <mc:Choice xmlns:v="urn:schemas-microsoft-com:vml" Requires="v">
                <p:oleObj name="Equation" r:id="rId3" imgW="2882880" imgH="469800" progId="Equation.DSMT4">
                  <p:embed/>
                </p:oleObj>
              </mc:Choice>
              <mc:Fallback>
                <p:oleObj name="Equation" r:id="rId3" imgW="2882880" imgH="469800" progId="Equation.DSMT4">
                  <p:embed/>
                  <p:pic>
                    <p:nvPicPr>
                      <p:cNvPr id="5" name="Object 4">
                        <a:extLst>
                          <a:ext uri="{FF2B5EF4-FFF2-40B4-BE49-F238E27FC236}">
                            <a16:creationId xmlns:a16="http://schemas.microsoft.com/office/drawing/2014/main" id="{A84C8BE0-1289-4DFE-9217-4F6FE861BFD6}"/>
                          </a:ext>
                        </a:extLst>
                      </p:cNvPr>
                      <p:cNvPicPr/>
                      <p:nvPr/>
                    </p:nvPicPr>
                    <p:blipFill>
                      <a:blip r:embed="rId4"/>
                      <a:stretch>
                        <a:fillRect/>
                      </a:stretch>
                    </p:blipFill>
                    <p:spPr>
                      <a:xfrm>
                        <a:off x="659657" y="1805772"/>
                        <a:ext cx="2882900" cy="469900"/>
                      </a:xfrm>
                      <a:prstGeom prst="rect">
                        <a:avLst/>
                      </a:prstGeom>
                    </p:spPr>
                  </p:pic>
                </p:oleObj>
              </mc:Fallback>
            </mc:AlternateContent>
          </a:graphicData>
        </a:graphic>
      </p:graphicFrame>
      <p:sp>
        <p:nvSpPr>
          <p:cNvPr id="6" name="Content Placeholder 2">
            <a:extLst>
              <a:ext uri="{FF2B5EF4-FFF2-40B4-BE49-F238E27FC236}">
                <a16:creationId xmlns:a16="http://schemas.microsoft.com/office/drawing/2014/main" id="{FCA616C6-7AE6-4EB5-A42F-0115F2D253C2}"/>
              </a:ext>
            </a:extLst>
          </p:cNvPr>
          <p:cNvSpPr txBox="1">
            <a:spLocks/>
          </p:cNvSpPr>
          <p:nvPr/>
        </p:nvSpPr>
        <p:spPr bwMode="auto">
          <a:xfrm>
            <a:off x="3466064" y="1759262"/>
            <a:ext cx="3826768" cy="50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buNone/>
            </a:pPr>
            <a:r>
              <a:rPr lang="en-IN" sz="2600" kern="0" dirty="0"/>
              <a:t> is a  finite field; </a:t>
            </a:r>
          </a:p>
        </p:txBody>
      </p:sp>
      <p:sp>
        <p:nvSpPr>
          <p:cNvPr id="7" name="Content Placeholder 2">
            <a:extLst>
              <a:ext uri="{FF2B5EF4-FFF2-40B4-BE49-F238E27FC236}">
                <a16:creationId xmlns:a16="http://schemas.microsoft.com/office/drawing/2014/main" id="{738A59B3-C5EE-4BDD-9C18-C9DB522C65C4}"/>
              </a:ext>
            </a:extLst>
          </p:cNvPr>
          <p:cNvSpPr txBox="1">
            <a:spLocks/>
          </p:cNvSpPr>
          <p:nvPr/>
        </p:nvSpPr>
        <p:spPr bwMode="auto">
          <a:xfrm>
            <a:off x="210384" y="2518695"/>
            <a:ext cx="5351864" cy="49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r>
              <a:rPr lang="en-IN" sz="2600" kern="0" dirty="0"/>
              <a:t>N=2</a:t>
            </a:r>
            <a:r>
              <a:rPr lang="en-IN" sz="2600" kern="0" baseline="30000" dirty="0"/>
              <a:t>n</a:t>
            </a:r>
            <a:r>
              <a:rPr lang="en-IN" sz="2600" kern="0" dirty="0"/>
              <a:t>  is a composite number</a:t>
            </a:r>
          </a:p>
        </p:txBody>
      </p:sp>
      <p:graphicFrame>
        <p:nvGraphicFramePr>
          <p:cNvPr id="8" name="Object 7">
            <a:extLst>
              <a:ext uri="{FF2B5EF4-FFF2-40B4-BE49-F238E27FC236}">
                <a16:creationId xmlns:a16="http://schemas.microsoft.com/office/drawing/2014/main" id="{EC74FABC-8E4D-4FF6-8B41-E8FB575C389B}"/>
              </a:ext>
            </a:extLst>
          </p:cNvPr>
          <p:cNvGraphicFramePr>
            <a:graphicFrameLocks noChangeAspect="1"/>
          </p:cNvGraphicFramePr>
          <p:nvPr/>
        </p:nvGraphicFramePr>
        <p:xfrm>
          <a:off x="577107" y="3361522"/>
          <a:ext cx="3048000" cy="520700"/>
        </p:xfrm>
        <a:graphic>
          <a:graphicData uri="http://schemas.openxmlformats.org/presentationml/2006/ole">
            <mc:AlternateContent xmlns:mc="http://schemas.openxmlformats.org/markup-compatibility/2006">
              <mc:Choice xmlns:v="urn:schemas-microsoft-com:vml" Requires="v">
                <p:oleObj name="Equation" r:id="rId5" imgW="3047760" imgH="520560" progId="Equation.DSMT4">
                  <p:embed/>
                </p:oleObj>
              </mc:Choice>
              <mc:Fallback>
                <p:oleObj name="Equation" r:id="rId5" imgW="3047760" imgH="520560" progId="Equation.DSMT4">
                  <p:embed/>
                  <p:pic>
                    <p:nvPicPr>
                      <p:cNvPr id="8" name="Object 7">
                        <a:extLst>
                          <a:ext uri="{FF2B5EF4-FFF2-40B4-BE49-F238E27FC236}">
                            <a16:creationId xmlns:a16="http://schemas.microsoft.com/office/drawing/2014/main" id="{EC74FABC-8E4D-4FF6-8B41-E8FB575C389B}"/>
                          </a:ext>
                        </a:extLst>
                      </p:cNvPr>
                      <p:cNvPicPr/>
                      <p:nvPr/>
                    </p:nvPicPr>
                    <p:blipFill>
                      <a:blip r:embed="rId6"/>
                      <a:stretch>
                        <a:fillRect/>
                      </a:stretch>
                    </p:blipFill>
                    <p:spPr>
                      <a:xfrm>
                        <a:off x="577107" y="3361522"/>
                        <a:ext cx="3048000" cy="520700"/>
                      </a:xfrm>
                      <a:prstGeom prst="rect">
                        <a:avLst/>
                      </a:prstGeom>
                    </p:spPr>
                  </p:pic>
                </p:oleObj>
              </mc:Fallback>
            </mc:AlternateContent>
          </a:graphicData>
        </a:graphic>
      </p:graphicFrame>
      <p:sp>
        <p:nvSpPr>
          <p:cNvPr id="9" name="Content Placeholder 2">
            <a:extLst>
              <a:ext uri="{FF2B5EF4-FFF2-40B4-BE49-F238E27FC236}">
                <a16:creationId xmlns:a16="http://schemas.microsoft.com/office/drawing/2014/main" id="{89601AD6-52E7-452D-AC1E-FA294E4416F5}"/>
              </a:ext>
            </a:extLst>
          </p:cNvPr>
          <p:cNvSpPr txBox="1">
            <a:spLocks/>
          </p:cNvSpPr>
          <p:nvPr/>
        </p:nvSpPr>
        <p:spPr bwMode="auto">
          <a:xfrm>
            <a:off x="3466084" y="3340884"/>
            <a:ext cx="3826768" cy="50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buNone/>
            </a:pPr>
            <a:r>
              <a:rPr lang="en-IN" sz="2600" kern="0" dirty="0"/>
              <a:t>  is a finite field? </a:t>
            </a:r>
          </a:p>
        </p:txBody>
      </p:sp>
      <p:sp>
        <p:nvSpPr>
          <p:cNvPr id="10" name="TextBox 9">
            <a:extLst>
              <a:ext uri="{FF2B5EF4-FFF2-40B4-BE49-F238E27FC236}">
                <a16:creationId xmlns:a16="http://schemas.microsoft.com/office/drawing/2014/main" id="{A5739A84-61E9-4661-916F-952452D3BFE0}"/>
              </a:ext>
            </a:extLst>
          </p:cNvPr>
          <p:cNvSpPr txBox="1"/>
          <p:nvPr/>
        </p:nvSpPr>
        <p:spPr>
          <a:xfrm>
            <a:off x="5150115" y="3697868"/>
            <a:ext cx="824265" cy="523220"/>
          </a:xfrm>
          <a:prstGeom prst="rect">
            <a:avLst/>
          </a:prstGeom>
          <a:noFill/>
        </p:spPr>
        <p:txBody>
          <a:bodyPr wrap="none" rtlCol="0">
            <a:spAutoFit/>
          </a:bodyPr>
          <a:lstStyle/>
          <a:p>
            <a:r>
              <a:rPr lang="en-US" dirty="0">
                <a:solidFill>
                  <a:srgbClr val="FF0000"/>
                </a:solidFill>
              </a:rPr>
              <a:t>NO!</a:t>
            </a:r>
          </a:p>
        </p:txBody>
      </p:sp>
      <p:sp>
        <p:nvSpPr>
          <p:cNvPr id="11" name="TextBox 10">
            <a:extLst>
              <a:ext uri="{FF2B5EF4-FFF2-40B4-BE49-F238E27FC236}">
                <a16:creationId xmlns:a16="http://schemas.microsoft.com/office/drawing/2014/main" id="{9E8F62AF-DE3D-4645-991A-BDED7A4AFA0F}"/>
              </a:ext>
            </a:extLst>
          </p:cNvPr>
          <p:cNvSpPr txBox="1"/>
          <p:nvPr/>
        </p:nvSpPr>
        <p:spPr>
          <a:xfrm>
            <a:off x="1268797" y="5129940"/>
            <a:ext cx="4519186" cy="523220"/>
          </a:xfrm>
          <a:prstGeom prst="rect">
            <a:avLst/>
          </a:prstGeom>
          <a:noFill/>
        </p:spPr>
        <p:txBody>
          <a:bodyPr wrap="square" rtlCol="0">
            <a:spAutoFit/>
          </a:bodyPr>
          <a:lstStyle/>
          <a:p>
            <a:r>
              <a:rPr lang="en-US" dirty="0">
                <a:solidFill>
                  <a:schemeClr val="accent2"/>
                </a:solidFill>
              </a:rPr>
              <a:t>But                is a finite field!  </a:t>
            </a:r>
          </a:p>
        </p:txBody>
      </p:sp>
      <p:graphicFrame>
        <p:nvGraphicFramePr>
          <p:cNvPr id="12" name="Object 11">
            <a:extLst>
              <a:ext uri="{FF2B5EF4-FFF2-40B4-BE49-F238E27FC236}">
                <a16:creationId xmlns:a16="http://schemas.microsoft.com/office/drawing/2014/main" id="{E77D2B07-4B79-4EA7-A3F7-09FF1E6893CE}"/>
              </a:ext>
            </a:extLst>
          </p:cNvPr>
          <p:cNvGraphicFramePr>
            <a:graphicFrameLocks noChangeAspect="1"/>
          </p:cNvGraphicFramePr>
          <p:nvPr/>
        </p:nvGraphicFramePr>
        <p:xfrm>
          <a:off x="1960438" y="5223404"/>
          <a:ext cx="1295400" cy="482600"/>
        </p:xfrm>
        <a:graphic>
          <a:graphicData uri="http://schemas.openxmlformats.org/presentationml/2006/ole">
            <mc:AlternateContent xmlns:mc="http://schemas.openxmlformats.org/markup-compatibility/2006">
              <mc:Choice xmlns:v="urn:schemas-microsoft-com:vml" Requires="v">
                <p:oleObj name="Equation" r:id="rId7" imgW="1295280" imgH="482400" progId="Equation.DSMT4">
                  <p:embed/>
                </p:oleObj>
              </mc:Choice>
              <mc:Fallback>
                <p:oleObj name="Equation" r:id="rId7" imgW="1295280" imgH="482400" progId="Equation.DSMT4">
                  <p:embed/>
                  <p:pic>
                    <p:nvPicPr>
                      <p:cNvPr id="12" name="Object 11">
                        <a:extLst>
                          <a:ext uri="{FF2B5EF4-FFF2-40B4-BE49-F238E27FC236}">
                            <a16:creationId xmlns:a16="http://schemas.microsoft.com/office/drawing/2014/main" id="{E77D2B07-4B79-4EA7-A3F7-09FF1E6893CE}"/>
                          </a:ext>
                        </a:extLst>
                      </p:cNvPr>
                      <p:cNvPicPr/>
                      <p:nvPr/>
                    </p:nvPicPr>
                    <p:blipFill>
                      <a:blip r:embed="rId8"/>
                      <a:stretch>
                        <a:fillRect/>
                      </a:stretch>
                    </p:blipFill>
                    <p:spPr>
                      <a:xfrm>
                        <a:off x="1960438" y="5223404"/>
                        <a:ext cx="1295400" cy="48260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398158DE-D803-4308-BFB6-040D8BCC6045}"/>
              </a:ext>
            </a:extLst>
          </p:cNvPr>
          <p:cNvSpPr txBox="1"/>
          <p:nvPr/>
        </p:nvSpPr>
        <p:spPr>
          <a:xfrm>
            <a:off x="960794" y="5003661"/>
            <a:ext cx="4827189" cy="773565"/>
          </a:xfrm>
          <a:prstGeom prst="rect">
            <a:avLst/>
          </a:prstGeom>
          <a:noFill/>
          <a:ln>
            <a:solidFill>
              <a:schemeClr val="tx1"/>
            </a:solidFill>
          </a:ln>
        </p:spPr>
        <p:txBody>
          <a:bodyPr wrap="square" rtlCol="0">
            <a:spAutoFit/>
          </a:bodyPr>
          <a:lstStyle/>
          <a:p>
            <a:endParaRPr lang="en-US" dirty="0"/>
          </a:p>
        </p:txBody>
      </p:sp>
      <p:graphicFrame>
        <p:nvGraphicFramePr>
          <p:cNvPr id="13" name="Object 12">
            <a:extLst>
              <a:ext uri="{FF2B5EF4-FFF2-40B4-BE49-F238E27FC236}">
                <a16:creationId xmlns:a16="http://schemas.microsoft.com/office/drawing/2014/main" id="{60E28729-C3FE-4EC1-B910-B420DF89C70F}"/>
              </a:ext>
            </a:extLst>
          </p:cNvPr>
          <p:cNvGraphicFramePr>
            <a:graphicFrameLocks noChangeAspect="1"/>
          </p:cNvGraphicFramePr>
          <p:nvPr/>
        </p:nvGraphicFramePr>
        <p:xfrm>
          <a:off x="2212975" y="4213225"/>
          <a:ext cx="3467100" cy="482600"/>
        </p:xfrm>
        <a:graphic>
          <a:graphicData uri="http://schemas.openxmlformats.org/presentationml/2006/ole">
            <mc:AlternateContent xmlns:mc="http://schemas.openxmlformats.org/markup-compatibility/2006">
              <mc:Choice xmlns:v="urn:schemas-microsoft-com:vml" Requires="v">
                <p:oleObj name="Equation" r:id="rId9" imgW="3466800" imgH="482400" progId="Equation.DSMT4">
                  <p:embed/>
                </p:oleObj>
              </mc:Choice>
              <mc:Fallback>
                <p:oleObj name="Equation" r:id="rId9" imgW="3466800" imgH="482400" progId="Equation.DSMT4">
                  <p:embed/>
                  <p:pic>
                    <p:nvPicPr>
                      <p:cNvPr id="13" name="Object 12">
                        <a:extLst>
                          <a:ext uri="{FF2B5EF4-FFF2-40B4-BE49-F238E27FC236}">
                            <a16:creationId xmlns:a16="http://schemas.microsoft.com/office/drawing/2014/main" id="{60E28729-C3FE-4EC1-B910-B420DF89C70F}"/>
                          </a:ext>
                        </a:extLst>
                      </p:cNvPr>
                      <p:cNvPicPr/>
                      <p:nvPr/>
                    </p:nvPicPr>
                    <p:blipFill>
                      <a:blip r:embed="rId10"/>
                      <a:stretch>
                        <a:fillRect/>
                      </a:stretch>
                    </p:blipFill>
                    <p:spPr>
                      <a:xfrm>
                        <a:off x="2212975" y="4213225"/>
                        <a:ext cx="3467100" cy="482600"/>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C1077174-000B-4135-92CE-DD7D0099CEDF}"/>
              </a:ext>
            </a:extLst>
          </p:cNvPr>
          <p:cNvSpPr txBox="1"/>
          <p:nvPr/>
        </p:nvSpPr>
        <p:spPr>
          <a:xfrm>
            <a:off x="534304" y="4132567"/>
            <a:ext cx="1558440" cy="523220"/>
          </a:xfrm>
          <a:prstGeom prst="rect">
            <a:avLst/>
          </a:prstGeom>
          <a:noFill/>
        </p:spPr>
        <p:txBody>
          <a:bodyPr wrap="none" rtlCol="0">
            <a:spAutoFit/>
          </a:bodyPr>
          <a:lstStyle/>
          <a:p>
            <a:r>
              <a:rPr lang="en-US" dirty="0"/>
              <a:t>Example:</a:t>
            </a:r>
          </a:p>
        </p:txBody>
      </p:sp>
      <p:pic>
        <p:nvPicPr>
          <p:cNvPr id="15" name="Picture 14">
            <a:extLst>
              <a:ext uri="{FF2B5EF4-FFF2-40B4-BE49-F238E27FC236}">
                <a16:creationId xmlns:a16="http://schemas.microsoft.com/office/drawing/2014/main" id="{B0338586-D113-48ED-AF73-1533EC5E163E}"/>
              </a:ext>
            </a:extLst>
          </p:cNvPr>
          <p:cNvPicPr>
            <a:picLocks noChangeAspect="1"/>
          </p:cNvPicPr>
          <p:nvPr/>
        </p:nvPicPr>
        <p:blipFill>
          <a:blip r:embed="rId11"/>
          <a:stretch>
            <a:fillRect/>
          </a:stretch>
        </p:blipFill>
        <p:spPr>
          <a:xfrm>
            <a:off x="6096000" y="1075237"/>
            <a:ext cx="5885616" cy="3767779"/>
          </a:xfrm>
          <a:prstGeom prst="rect">
            <a:avLst/>
          </a:prstGeom>
        </p:spPr>
      </p:pic>
      <p:sp>
        <p:nvSpPr>
          <p:cNvPr id="16" name="TextBox 15">
            <a:extLst>
              <a:ext uri="{FF2B5EF4-FFF2-40B4-BE49-F238E27FC236}">
                <a16:creationId xmlns:a16="http://schemas.microsoft.com/office/drawing/2014/main" id="{BC76A079-4BCA-4D75-B7CA-B5A1617E1EA0}"/>
              </a:ext>
            </a:extLst>
          </p:cNvPr>
          <p:cNvSpPr txBox="1"/>
          <p:nvPr/>
        </p:nvSpPr>
        <p:spPr>
          <a:xfrm>
            <a:off x="6364398" y="4941168"/>
            <a:ext cx="2260555" cy="523220"/>
          </a:xfrm>
          <a:prstGeom prst="rect">
            <a:avLst/>
          </a:prstGeom>
          <a:noFill/>
        </p:spPr>
        <p:txBody>
          <a:bodyPr wrap="none" rtlCol="0">
            <a:spAutoFit/>
          </a:bodyPr>
          <a:lstStyle/>
          <a:p>
            <a:r>
              <a:rPr lang="en-US"/>
              <a:t>3.3 mode 8 =1</a:t>
            </a:r>
          </a:p>
        </p:txBody>
      </p:sp>
      <p:sp>
        <p:nvSpPr>
          <p:cNvPr id="17" name="TextBox 16">
            <a:extLst>
              <a:ext uri="{FF2B5EF4-FFF2-40B4-BE49-F238E27FC236}">
                <a16:creationId xmlns:a16="http://schemas.microsoft.com/office/drawing/2014/main" id="{0BE8EBAC-E250-4C0A-8B2B-A3EB0B83F723}"/>
              </a:ext>
            </a:extLst>
          </p:cNvPr>
          <p:cNvSpPr txBox="1"/>
          <p:nvPr/>
        </p:nvSpPr>
        <p:spPr>
          <a:xfrm>
            <a:off x="6360344" y="5452963"/>
            <a:ext cx="2260555" cy="523220"/>
          </a:xfrm>
          <a:prstGeom prst="rect">
            <a:avLst/>
          </a:prstGeom>
          <a:noFill/>
        </p:spPr>
        <p:txBody>
          <a:bodyPr wrap="none" rtlCol="0">
            <a:spAutoFit/>
          </a:bodyPr>
          <a:lstStyle/>
          <a:p>
            <a:r>
              <a:rPr lang="en-US"/>
              <a:t>5.5 mode 8 =1</a:t>
            </a:r>
          </a:p>
        </p:txBody>
      </p:sp>
      <p:sp>
        <p:nvSpPr>
          <p:cNvPr id="18" name="TextBox 17">
            <a:extLst>
              <a:ext uri="{FF2B5EF4-FFF2-40B4-BE49-F238E27FC236}">
                <a16:creationId xmlns:a16="http://schemas.microsoft.com/office/drawing/2014/main" id="{2F26B300-6D53-456E-BDE0-593A94D9A7BC}"/>
              </a:ext>
            </a:extLst>
          </p:cNvPr>
          <p:cNvSpPr txBox="1"/>
          <p:nvPr/>
        </p:nvSpPr>
        <p:spPr>
          <a:xfrm>
            <a:off x="6360344" y="5949280"/>
            <a:ext cx="2260555" cy="523220"/>
          </a:xfrm>
          <a:prstGeom prst="rect">
            <a:avLst/>
          </a:prstGeom>
          <a:noFill/>
        </p:spPr>
        <p:txBody>
          <a:bodyPr wrap="none" rtlCol="0">
            <a:spAutoFit/>
          </a:bodyPr>
          <a:lstStyle/>
          <a:p>
            <a:r>
              <a:rPr lang="en-US"/>
              <a:t>7.7 mode 8 =1</a:t>
            </a:r>
          </a:p>
        </p:txBody>
      </p:sp>
      <p:sp>
        <p:nvSpPr>
          <p:cNvPr id="19" name="TextBox 18">
            <a:extLst>
              <a:ext uri="{FF2B5EF4-FFF2-40B4-BE49-F238E27FC236}">
                <a16:creationId xmlns:a16="http://schemas.microsoft.com/office/drawing/2014/main" id="{21DB678B-0859-47D5-A67E-0837D84DD557}"/>
              </a:ext>
            </a:extLst>
          </p:cNvPr>
          <p:cNvSpPr txBox="1"/>
          <p:nvPr/>
        </p:nvSpPr>
        <p:spPr>
          <a:xfrm>
            <a:off x="9021936" y="4941168"/>
            <a:ext cx="2419252" cy="523220"/>
          </a:xfrm>
          <a:prstGeom prst="rect">
            <a:avLst/>
          </a:prstGeom>
          <a:noFill/>
        </p:spPr>
        <p:txBody>
          <a:bodyPr wrap="none" rtlCol="0">
            <a:spAutoFit/>
          </a:bodyPr>
          <a:lstStyle/>
          <a:p>
            <a:r>
              <a:rPr lang="en-US"/>
              <a:t>2.x mode 8 =1?</a:t>
            </a:r>
          </a:p>
        </p:txBody>
      </p:sp>
      <p:sp>
        <p:nvSpPr>
          <p:cNvPr id="20" name="TextBox 19">
            <a:extLst>
              <a:ext uri="{FF2B5EF4-FFF2-40B4-BE49-F238E27FC236}">
                <a16:creationId xmlns:a16="http://schemas.microsoft.com/office/drawing/2014/main" id="{77CB6253-4B84-42A7-82F9-86B6C3B432B8}"/>
              </a:ext>
            </a:extLst>
          </p:cNvPr>
          <p:cNvSpPr txBox="1"/>
          <p:nvPr/>
        </p:nvSpPr>
        <p:spPr>
          <a:xfrm>
            <a:off x="9048328" y="5462477"/>
            <a:ext cx="2419252" cy="523220"/>
          </a:xfrm>
          <a:prstGeom prst="rect">
            <a:avLst/>
          </a:prstGeom>
          <a:noFill/>
        </p:spPr>
        <p:txBody>
          <a:bodyPr wrap="none" rtlCol="0">
            <a:spAutoFit/>
          </a:bodyPr>
          <a:lstStyle/>
          <a:p>
            <a:r>
              <a:rPr lang="en-US"/>
              <a:t>4.x mode 8 =1?</a:t>
            </a:r>
          </a:p>
        </p:txBody>
      </p:sp>
      <p:sp>
        <p:nvSpPr>
          <p:cNvPr id="21" name="TextBox 20">
            <a:extLst>
              <a:ext uri="{FF2B5EF4-FFF2-40B4-BE49-F238E27FC236}">
                <a16:creationId xmlns:a16="http://schemas.microsoft.com/office/drawing/2014/main" id="{60A0C169-510E-460D-9A73-92EE5C83A9AD}"/>
              </a:ext>
            </a:extLst>
          </p:cNvPr>
          <p:cNvSpPr txBox="1"/>
          <p:nvPr/>
        </p:nvSpPr>
        <p:spPr>
          <a:xfrm>
            <a:off x="9048328" y="5947369"/>
            <a:ext cx="2419252" cy="523220"/>
          </a:xfrm>
          <a:prstGeom prst="rect">
            <a:avLst/>
          </a:prstGeom>
          <a:noFill/>
        </p:spPr>
        <p:txBody>
          <a:bodyPr wrap="none" rtlCol="0">
            <a:spAutoFit/>
          </a:bodyPr>
          <a:lstStyle/>
          <a:p>
            <a:r>
              <a:rPr lang="en-US"/>
              <a:t>6.x mode 8 =1?</a:t>
            </a:r>
          </a:p>
        </p:txBody>
      </p:sp>
      <p:cxnSp>
        <p:nvCxnSpPr>
          <p:cNvPr id="23" name="Straight Connector 22">
            <a:extLst>
              <a:ext uri="{FF2B5EF4-FFF2-40B4-BE49-F238E27FC236}">
                <a16:creationId xmlns:a16="http://schemas.microsoft.com/office/drawing/2014/main" id="{01D0D292-2244-4089-B0A8-D851C0128E67}"/>
              </a:ext>
            </a:extLst>
          </p:cNvPr>
          <p:cNvCxnSpPr/>
          <p:nvPr/>
        </p:nvCxnSpPr>
        <p:spPr bwMode="auto">
          <a:xfrm>
            <a:off x="8832304" y="4843016"/>
            <a:ext cx="2635276" cy="168232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22097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259AD-8E65-327F-93BA-FF515528A58F}"/>
            </a:ext>
          </a:extLst>
        </p:cNvPr>
        <p:cNvGrpSpPr/>
        <p:nvPr/>
      </p:nvGrpSpPr>
      <p:grpSpPr>
        <a:xfrm>
          <a:off x="0" y="0"/>
          <a:ext cx="0" cy="0"/>
          <a:chOff x="0" y="0"/>
          <a:chExt cx="0" cy="0"/>
        </a:xfrm>
      </p:grpSpPr>
      <p:sp>
        <p:nvSpPr>
          <p:cNvPr id="6147" name="Rectangle 2">
            <a:extLst>
              <a:ext uri="{FF2B5EF4-FFF2-40B4-BE49-F238E27FC236}">
                <a16:creationId xmlns:a16="http://schemas.microsoft.com/office/drawing/2014/main" id="{74631431-43F5-EBBD-0164-665B9B2316E9}"/>
              </a:ext>
            </a:extLst>
          </p:cNvPr>
          <p:cNvSpPr>
            <a:spLocks noGrp="1" noRot="1" noChangeArrowheads="1"/>
          </p:cNvSpPr>
          <p:nvPr>
            <p:ph type="title" idx="4294967295"/>
          </p:nvPr>
        </p:nvSpPr>
        <p:spPr>
          <a:xfrm>
            <a:off x="1415480" y="-19455"/>
            <a:ext cx="5657850" cy="971550"/>
          </a:xfrm>
        </p:spPr>
        <p:txBody>
          <a:bodyPr anchor="ctr"/>
          <a:lstStyle/>
          <a:p>
            <a:r>
              <a:rPr lang="en-US" b="1">
                <a:latin typeface="Times New Roman" panose="02020603050405020304" pitchFamily="18" charset="0"/>
                <a:cs typeface="Times New Roman" panose="02020603050405020304" pitchFamily="18" charset="0"/>
              </a:rPr>
              <a:t>Motivations</a:t>
            </a:r>
          </a:p>
        </p:txBody>
      </p:sp>
      <p:sp>
        <p:nvSpPr>
          <p:cNvPr id="3" name="Rectangle 2">
            <a:extLst>
              <a:ext uri="{FF2B5EF4-FFF2-40B4-BE49-F238E27FC236}">
                <a16:creationId xmlns:a16="http://schemas.microsoft.com/office/drawing/2014/main" id="{60662728-F93A-B749-64F8-8D2066A3116B}"/>
              </a:ext>
            </a:extLst>
          </p:cNvPr>
          <p:cNvSpPr/>
          <p:nvPr/>
        </p:nvSpPr>
        <p:spPr>
          <a:xfrm>
            <a:off x="299356" y="952095"/>
            <a:ext cx="2232248" cy="1200329"/>
          </a:xfrm>
          <a:prstGeom prst="rect">
            <a:avLst/>
          </a:prstGeom>
        </p:spPr>
        <p:txBody>
          <a:bodyPr wrap="square">
            <a:spAutoFit/>
          </a:bodyPr>
          <a:lstStyle/>
          <a:p>
            <a:r>
              <a:rPr lang="en-US" sz="3600" b="1" dirty="0"/>
              <a:t>Defense in depth:</a:t>
            </a:r>
          </a:p>
        </p:txBody>
      </p:sp>
      <p:pic>
        <p:nvPicPr>
          <p:cNvPr id="1026" name="Picture 2">
            <a:extLst>
              <a:ext uri="{FF2B5EF4-FFF2-40B4-BE49-F238E27FC236}">
                <a16:creationId xmlns:a16="http://schemas.microsoft.com/office/drawing/2014/main" id="{A1EF8486-FDF6-305E-69DE-48A957B31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704" y="836712"/>
            <a:ext cx="7968952" cy="569210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6AAFBAC-00EC-94F2-EA1E-0D9B9E7AF5D6}"/>
              </a:ext>
            </a:extLst>
          </p:cNvPr>
          <p:cNvSpPr txBox="1"/>
          <p:nvPr/>
        </p:nvSpPr>
        <p:spPr>
          <a:xfrm>
            <a:off x="6906264" y="3421156"/>
            <a:ext cx="1019831" cy="523220"/>
          </a:xfrm>
          <a:prstGeom prst="rect">
            <a:avLst/>
          </a:prstGeom>
          <a:noFill/>
        </p:spPr>
        <p:txBody>
          <a:bodyPr wrap="none" rtlCol="0">
            <a:spAutoFit/>
          </a:bodyPr>
          <a:lstStyle/>
          <a:p>
            <a:r>
              <a:rPr lang="en-US" dirty="0"/>
              <a:t>assets</a:t>
            </a:r>
          </a:p>
        </p:txBody>
      </p:sp>
    </p:spTree>
    <p:extLst>
      <p:ext uri="{BB962C8B-B14F-4D97-AF65-F5344CB8AC3E}">
        <p14:creationId xmlns:p14="http://schemas.microsoft.com/office/powerpoint/2010/main" val="3027386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188640"/>
            <a:ext cx="8229600" cy="646321"/>
          </a:xfrm>
        </p:spPr>
        <p:txBody>
          <a:bodyPr wrap="square">
            <a:spAutoFit/>
          </a:bodyPr>
          <a:lstStyle/>
          <a:p>
            <a:r>
              <a:rPr lang="en-IN" altLang="en-US" dirty="0">
                <a:ea typeface="ヒラギノ角ゴ Pro W3" charset="-128"/>
              </a:rPr>
              <a:t>Finite Field Arithmetic</a:t>
            </a:r>
            <a:endParaRPr lang="en-US" sz="2800" dirty="0"/>
          </a:p>
        </p:txBody>
      </p:sp>
      <p:sp>
        <p:nvSpPr>
          <p:cNvPr id="3" name="Content Placeholder 2"/>
          <p:cNvSpPr>
            <a:spLocks noGrp="1"/>
          </p:cNvSpPr>
          <p:nvPr>
            <p:ph idx="1"/>
          </p:nvPr>
        </p:nvSpPr>
        <p:spPr>
          <a:xfrm>
            <a:off x="263352" y="1124744"/>
            <a:ext cx="11731311" cy="5400600"/>
          </a:xfrm>
        </p:spPr>
        <p:txBody>
          <a:bodyPr>
            <a:noAutofit/>
          </a:bodyPr>
          <a:lstStyle/>
          <a:p>
            <a:r>
              <a:rPr lang="en-US" sz="2400" dirty="0"/>
              <a:t>If one of the operations used in the </a:t>
            </a:r>
            <a:r>
              <a:rPr lang="en-US" sz="2400" dirty="0">
                <a:solidFill>
                  <a:schemeClr val="accent2"/>
                </a:solidFill>
              </a:rPr>
              <a:t>algorithm is division</a:t>
            </a:r>
            <a:r>
              <a:rPr lang="en-US" sz="2400" dirty="0"/>
              <a:t>, then we need to work in arithmetic defined over a field</a:t>
            </a:r>
          </a:p>
          <a:p>
            <a:pPr lvl="1">
              <a:spcBef>
                <a:spcPts val="1200"/>
              </a:spcBef>
            </a:pPr>
            <a:r>
              <a:rPr lang="en-US" sz="2400" dirty="0"/>
              <a:t>Division requires: nonzero element have a </a:t>
            </a:r>
            <a:r>
              <a:rPr lang="en-US" sz="2400"/>
              <a:t>multiplicative inverse</a:t>
            </a:r>
            <a:endParaRPr lang="en-US" sz="2400" dirty="0"/>
          </a:p>
          <a:p>
            <a:r>
              <a:rPr lang="en-US" sz="2400" dirty="0"/>
              <a:t>For convenience and for implementation efficiency </a:t>
            </a:r>
            <a:r>
              <a:rPr lang="en-US" sz="2400"/>
              <a:t>we would </a:t>
            </a:r>
            <a:r>
              <a:rPr lang="en-US" sz="2400" dirty="0"/>
              <a:t>like to work with integers that fit </a:t>
            </a:r>
            <a:r>
              <a:rPr lang="en-US" sz="2400" dirty="0">
                <a:solidFill>
                  <a:srgbClr val="FF0000"/>
                </a:solidFill>
              </a:rPr>
              <a:t>exactly into a given number of bits with no wasted bit patterns</a:t>
            </a:r>
          </a:p>
          <a:p>
            <a:pPr lvl="1"/>
            <a:r>
              <a:rPr lang="en-US" sz="2400" dirty="0"/>
              <a:t>Integers in the range 0 through 2</a:t>
            </a:r>
            <a:r>
              <a:rPr lang="en-US" sz="2400" baseline="30000" dirty="0"/>
              <a:t>n</a:t>
            </a:r>
            <a:r>
              <a:rPr lang="en-US" sz="2400" dirty="0"/>
              <a:t> – 1, which fit into an </a:t>
            </a:r>
            <a:r>
              <a:rPr lang="en-US" sz="2400" i="1" dirty="0"/>
              <a:t>n-</a:t>
            </a:r>
            <a:r>
              <a:rPr lang="en-US" sz="2400" dirty="0"/>
              <a:t>bit word</a:t>
            </a:r>
            <a:endParaRPr lang="en-US" sz="2400" baseline="30000" dirty="0"/>
          </a:p>
          <a:p>
            <a:r>
              <a:rPr lang="en-US" sz="2400" dirty="0"/>
              <a:t>The set of such integers, Z</a:t>
            </a:r>
            <a:r>
              <a:rPr lang="en-US" sz="2400" baseline="-25000" dirty="0"/>
              <a:t>2</a:t>
            </a:r>
            <a:r>
              <a:rPr lang="en-US" sz="2400" baseline="30000" dirty="0"/>
              <a:t>n</a:t>
            </a:r>
            <a:r>
              <a:rPr lang="en-US" sz="2400" dirty="0"/>
              <a:t>, using modular arithmetic, </a:t>
            </a:r>
            <a:r>
              <a:rPr lang="en-US" sz="2400" b="1" dirty="0"/>
              <a:t>is not a field</a:t>
            </a:r>
          </a:p>
          <a:p>
            <a:pPr lvl="1"/>
            <a:r>
              <a:rPr lang="en-US" sz="2400" dirty="0"/>
              <a:t>The integer 2 has no multiplicative inverse in Z</a:t>
            </a:r>
            <a:r>
              <a:rPr lang="en-US" sz="2400" baseline="-25000" dirty="0"/>
              <a:t>2</a:t>
            </a:r>
            <a:r>
              <a:rPr lang="en-US" sz="2400" baseline="30000" dirty="0"/>
              <a:t>n</a:t>
            </a:r>
            <a:r>
              <a:rPr lang="en-US" sz="2400" dirty="0"/>
              <a:t>,  (no integer </a:t>
            </a:r>
            <a:r>
              <a:rPr lang="en-US" sz="2400" i="1" dirty="0"/>
              <a:t>b, </a:t>
            </a:r>
            <a:r>
              <a:rPr lang="en-US" sz="2400"/>
              <a:t>such that:</a:t>
            </a:r>
          </a:p>
          <a:p>
            <a:pPr marL="457200" lvl="1" indent="0" algn="ctr">
              <a:buNone/>
            </a:pPr>
            <a:r>
              <a:rPr lang="en-US" sz="2400"/>
              <a:t> 2.</a:t>
            </a:r>
            <a:r>
              <a:rPr lang="en-US" sz="2400" i="1"/>
              <a:t>b </a:t>
            </a:r>
            <a:r>
              <a:rPr lang="en-US" sz="2400" dirty="0"/>
              <a:t>mod 2</a:t>
            </a:r>
            <a:r>
              <a:rPr lang="en-US" sz="2400" i="1" baseline="30000" dirty="0"/>
              <a:t>n</a:t>
            </a:r>
            <a:r>
              <a:rPr lang="en-US" sz="2400" i="1" dirty="0"/>
              <a:t> = 1)</a:t>
            </a:r>
            <a:endParaRPr lang="en-US" sz="2400" dirty="0"/>
          </a:p>
          <a:p>
            <a:r>
              <a:rPr lang="en-US" sz="2400" dirty="0"/>
              <a:t>A finite field containing 2</a:t>
            </a:r>
            <a:r>
              <a:rPr lang="en-US" sz="2400" baseline="30000" dirty="0"/>
              <a:t>n</a:t>
            </a:r>
            <a:r>
              <a:rPr lang="en-US" sz="2400" dirty="0"/>
              <a:t> elements is referred to as </a:t>
            </a:r>
            <a:r>
              <a:rPr lang="en-US" sz="2400" spc="-200" dirty="0">
                <a:solidFill>
                  <a:srgbClr val="FF0000"/>
                </a:solidFill>
              </a:rPr>
              <a:t>G </a:t>
            </a:r>
            <a:r>
              <a:rPr lang="en-US" sz="2400" dirty="0">
                <a:solidFill>
                  <a:srgbClr val="FF0000"/>
                </a:solidFill>
              </a:rPr>
              <a:t>F(2</a:t>
            </a:r>
            <a:r>
              <a:rPr lang="en-US" sz="2400" baseline="30000" dirty="0">
                <a:solidFill>
                  <a:srgbClr val="FF0000"/>
                </a:solidFill>
              </a:rPr>
              <a:t>n</a:t>
            </a:r>
            <a:r>
              <a:rPr lang="en-US" sz="2400" dirty="0">
                <a:solidFill>
                  <a:srgbClr val="FF0000"/>
                </a:solidFill>
              </a:rPr>
              <a:t>)</a:t>
            </a:r>
          </a:p>
          <a:p>
            <a:pPr lvl="1"/>
            <a:r>
              <a:rPr lang="en-US" sz="2400" dirty="0"/>
              <a:t>Every polynomial in </a:t>
            </a:r>
            <a:r>
              <a:rPr lang="en-US" sz="2400" spc="-200" dirty="0"/>
              <a:t>G </a:t>
            </a:r>
            <a:r>
              <a:rPr lang="en-US" sz="2400" dirty="0"/>
              <a:t>F(2</a:t>
            </a:r>
            <a:r>
              <a:rPr lang="en-US" sz="2400" baseline="30000" dirty="0"/>
              <a:t>n</a:t>
            </a:r>
            <a:r>
              <a:rPr lang="en-US" sz="2400" dirty="0"/>
              <a:t>) can be represented by an n-bit number</a:t>
            </a:r>
          </a:p>
        </p:txBody>
      </p:sp>
    </p:spTree>
    <p:extLst>
      <p:ext uri="{BB962C8B-B14F-4D97-AF65-F5344CB8AC3E}">
        <p14:creationId xmlns:p14="http://schemas.microsoft.com/office/powerpoint/2010/main" val="1993276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3">
            <a:extLst>
              <a:ext uri="{FF2B5EF4-FFF2-40B4-BE49-F238E27FC236}">
                <a16:creationId xmlns:a16="http://schemas.microsoft.com/office/drawing/2014/main" id="{3F7C19BB-5E65-4088-8C63-93E7DD7FE2DD}"/>
              </a:ext>
            </a:extLst>
          </p:cNvPr>
          <p:cNvSpPr>
            <a:spLocks noGrp="1"/>
          </p:cNvSpPr>
          <p:nvPr>
            <p:ph type="title" idx="4294967295"/>
          </p:nvPr>
        </p:nvSpPr>
        <p:spPr>
          <a:xfrm>
            <a:off x="1343472" y="0"/>
            <a:ext cx="7543800" cy="884238"/>
          </a:xfrm>
        </p:spPr>
        <p:txBody>
          <a:bodyPr anchor="ctr"/>
          <a:lstStyle/>
          <a:p>
            <a:pPr eaLnBrk="1" hangingPunct="1"/>
            <a:r>
              <a:rPr lang="en-US" altLang="zh-CN" dirty="0">
                <a:ea typeface="宋体" panose="02010600030101010101" pitchFamily="2" charset="-122"/>
                <a:cs typeface="Times New Roman" panose="02020603050405020304" pitchFamily="18" charset="0"/>
              </a:rPr>
              <a:t>The Four Simple Operations</a:t>
            </a:r>
          </a:p>
        </p:txBody>
      </p:sp>
      <p:sp>
        <p:nvSpPr>
          <p:cNvPr id="35844" name="Content Placeholder 2">
            <a:extLst>
              <a:ext uri="{FF2B5EF4-FFF2-40B4-BE49-F238E27FC236}">
                <a16:creationId xmlns:a16="http://schemas.microsoft.com/office/drawing/2014/main" id="{FD98E2AB-2B55-4BCF-AE7F-7A81224D23F9}"/>
              </a:ext>
            </a:extLst>
          </p:cNvPr>
          <p:cNvSpPr>
            <a:spLocks noGrp="1"/>
          </p:cNvSpPr>
          <p:nvPr>
            <p:ph idx="4294967295"/>
          </p:nvPr>
        </p:nvSpPr>
        <p:spPr>
          <a:xfrm>
            <a:off x="767408" y="1052736"/>
            <a:ext cx="11161240" cy="4411662"/>
          </a:xfrm>
        </p:spPr>
        <p:txBody>
          <a:bodyPr/>
          <a:lstStyle/>
          <a:p>
            <a:pPr eaLnBrk="1" hangingPunct="1">
              <a:buFont typeface="Wingdings" panose="05000000000000000000" pitchFamily="2" charset="2"/>
              <a:buChar char=""/>
            </a:pPr>
            <a:r>
              <a:rPr lang="en-US" altLang="zh-CN" sz="2800" b="1" dirty="0">
                <a:ea typeface="宋体" panose="02010600030101010101" pitchFamily="2" charset="-122"/>
                <a:cs typeface="Times New Roman" panose="02020603050405020304" pitchFamily="18" charset="0"/>
              </a:rPr>
              <a:t>substitute-bytes</a:t>
            </a:r>
            <a:r>
              <a:rPr lang="en-US" altLang="zh-CN" sz="2800" dirty="0">
                <a:ea typeface="宋体" panose="02010600030101010101" pitchFamily="2" charset="-122"/>
                <a:cs typeface="Times New Roman" panose="02020603050405020304" pitchFamily="18" charset="0"/>
              </a:rPr>
              <a:t> (sub)</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Non-linear operation based on a defined </a:t>
            </a:r>
            <a:r>
              <a:rPr lang="en-US" altLang="zh-CN" sz="2400" b="1" dirty="0">
                <a:ea typeface="宋体" panose="02010600030101010101" pitchFamily="2" charset="-122"/>
                <a:cs typeface="Times New Roman" panose="02020603050405020304" pitchFamily="18" charset="0"/>
              </a:rPr>
              <a:t>substitution box</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Used to resist cryptanalysis and other mathematical attacks</a:t>
            </a:r>
          </a:p>
          <a:p>
            <a:pPr eaLnBrk="1" hangingPunct="1">
              <a:buFont typeface="Wingdings" panose="05000000000000000000" pitchFamily="2" charset="2"/>
              <a:buChar char=""/>
            </a:pPr>
            <a:r>
              <a:rPr lang="en-US" altLang="zh-CN" sz="2800" b="1" dirty="0">
                <a:ea typeface="宋体" panose="02010600030101010101" pitchFamily="2" charset="-122"/>
                <a:cs typeface="Times New Roman" panose="02020603050405020304" pitchFamily="18" charset="0"/>
              </a:rPr>
              <a:t>shift-rows</a:t>
            </a:r>
            <a:r>
              <a:rPr lang="en-US" altLang="zh-CN" sz="2800" dirty="0">
                <a:ea typeface="宋体" panose="02010600030101010101" pitchFamily="2" charset="-122"/>
                <a:cs typeface="Times New Roman" panose="02020603050405020304" pitchFamily="18" charset="0"/>
              </a:rPr>
              <a:t> (</a:t>
            </a:r>
            <a:r>
              <a:rPr lang="en-US" altLang="zh-CN" sz="2800" dirty="0" err="1">
                <a:ea typeface="宋体" panose="02010600030101010101" pitchFamily="2" charset="-122"/>
                <a:cs typeface="Times New Roman" panose="02020603050405020304" pitchFamily="18" charset="0"/>
              </a:rPr>
              <a:t>shr</a:t>
            </a:r>
            <a:r>
              <a:rPr lang="en-US" altLang="zh-CN" sz="2800" dirty="0">
                <a:ea typeface="宋体" panose="02010600030101010101" pitchFamily="2" charset="-122"/>
                <a:cs typeface="Times New Roman" panose="02020603050405020304" pitchFamily="18" charset="0"/>
              </a:rPr>
              <a:t>)</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Linear operation for producing </a:t>
            </a:r>
            <a:r>
              <a:rPr lang="en-US" altLang="zh-CN" sz="2400" b="1" dirty="0">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dirty="0">
                <a:ea typeface="宋体" panose="02010600030101010101" pitchFamily="2" charset="-122"/>
                <a:cs typeface="Times New Roman" panose="02020603050405020304" pitchFamily="18" charset="0"/>
              </a:rPr>
              <a:t>mix-columns</a:t>
            </a:r>
            <a:r>
              <a:rPr lang="en-US" altLang="zh-CN" sz="2800" dirty="0">
                <a:ea typeface="宋体" panose="02010600030101010101" pitchFamily="2" charset="-122"/>
                <a:cs typeface="Times New Roman" panose="02020603050405020304" pitchFamily="18" charset="0"/>
              </a:rPr>
              <a:t> (mic)</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Elementary operation also for producing </a:t>
            </a:r>
            <a:r>
              <a:rPr lang="en-US" altLang="zh-CN" sz="2400" b="1" dirty="0">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dirty="0">
                <a:ea typeface="宋体" panose="02010600030101010101" pitchFamily="2" charset="-122"/>
                <a:cs typeface="Times New Roman" panose="02020603050405020304" pitchFamily="18" charset="0"/>
              </a:rPr>
              <a:t>add-round-key</a:t>
            </a:r>
            <a:r>
              <a:rPr lang="en-US" altLang="zh-CN" sz="2800" dirty="0">
                <a:ea typeface="宋体" panose="02010600030101010101" pitchFamily="2" charset="-122"/>
                <a:cs typeface="Times New Roman" panose="02020603050405020304" pitchFamily="18" charset="0"/>
              </a:rPr>
              <a:t> (ark)</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Simple set </a:t>
            </a:r>
            <a:r>
              <a:rPr lang="en-US" altLang="zh-CN" sz="2400">
                <a:ea typeface="宋体" panose="02010600030101010101" pitchFamily="2" charset="-122"/>
                <a:cs typeface="Times New Roman" panose="02020603050405020304" pitchFamily="18" charset="0"/>
              </a:rPr>
              <a:t>of ⊕ </a:t>
            </a:r>
            <a:r>
              <a:rPr lang="en-US" altLang="zh-CN" sz="2400" dirty="0">
                <a:ea typeface="宋体" panose="02010600030101010101" pitchFamily="2" charset="-122"/>
                <a:cs typeface="Times New Roman" panose="02020603050405020304" pitchFamily="18" charset="0"/>
              </a:rPr>
              <a:t>operations on state matrices </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Linear operation</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Produces </a:t>
            </a:r>
            <a:r>
              <a:rPr lang="en-US" altLang="zh-CN" sz="2400" b="1" dirty="0">
                <a:ea typeface="宋体" panose="02010600030101010101" pitchFamily="2" charset="-122"/>
                <a:cs typeface="Times New Roman" panose="02020603050405020304" pitchFamily="18" charset="0"/>
              </a:rPr>
              <a:t>confusion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22811"/>
            <a:ext cx="6480720" cy="669918"/>
          </a:xfrm>
        </p:spPr>
        <p:txBody>
          <a:bodyPr wrap="square">
            <a:spAutoFit/>
          </a:bodyPr>
          <a:lstStyle/>
          <a:p>
            <a:r>
              <a:rPr lang="en-IN" altLang="en-US" spc="-400" dirty="0">
                <a:ea typeface="ヒラギノ角ゴ Pro W3" charset="-128"/>
              </a:rPr>
              <a:t>A E </a:t>
            </a:r>
            <a:r>
              <a:rPr lang="en-IN" altLang="en-US" dirty="0">
                <a:ea typeface="ヒラギノ角ゴ Pro W3" charset="-128"/>
              </a:rPr>
              <a:t>S Encryption Round</a:t>
            </a:r>
            <a:endParaRPr lang="en-US" sz="2800" dirty="0"/>
          </a:p>
        </p:txBody>
      </p:sp>
      <p:pic>
        <p:nvPicPr>
          <p:cNvPr id="7" name="Picture 2" descr="Flow extends from each of 16 states to separate sub-bytes then separate states, with flow from each then leading to an illustration of shift rows. Shifts are illustrated for each state, extending left and right, four in each of four rows, to under a different state. Flow then leads from these shifted states with groups of four leading to four Mix Columns, and then flowing back to separate states, through Add Round Key r sub 0 through r sub 15, from left to right, to state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7328" y="980728"/>
            <a:ext cx="11161240" cy="5419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4D095EAA-D881-455F-B506-65F254785AA3}"/>
              </a:ext>
            </a:extLst>
          </p:cNvPr>
          <p:cNvSpPr txBox="1"/>
          <p:nvPr/>
        </p:nvSpPr>
        <p:spPr>
          <a:xfrm>
            <a:off x="10056440" y="363509"/>
            <a:ext cx="1390124" cy="523220"/>
          </a:xfrm>
          <a:prstGeom prst="rect">
            <a:avLst/>
          </a:prstGeom>
          <a:noFill/>
        </p:spPr>
        <p:txBody>
          <a:bodyPr wrap="none" rtlCol="0">
            <a:spAutoFit/>
          </a:bodyPr>
          <a:lstStyle/>
          <a:p>
            <a:r>
              <a:rPr lang="en-US"/>
              <a:t>16 bytes</a:t>
            </a:r>
          </a:p>
        </p:txBody>
      </p:sp>
    </p:spTree>
    <p:extLst>
      <p:ext uri="{BB962C8B-B14F-4D97-AF65-F5344CB8AC3E}">
        <p14:creationId xmlns:p14="http://schemas.microsoft.com/office/powerpoint/2010/main" val="2949066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5">
            <a:extLst>
              <a:ext uri="{FF2B5EF4-FFF2-40B4-BE49-F238E27FC236}">
                <a16:creationId xmlns:a16="http://schemas.microsoft.com/office/drawing/2014/main" id="{0CB055B0-7401-4E77-8E32-D4679EE0EE3E}"/>
              </a:ext>
            </a:extLst>
          </p:cNvPr>
          <p:cNvSpPr>
            <a:spLocks noGrp="1" noChangeArrowheads="1"/>
          </p:cNvSpPr>
          <p:nvPr>
            <p:ph type="title"/>
          </p:nvPr>
        </p:nvSpPr>
        <p:spPr>
          <a:xfrm>
            <a:off x="1271464" y="24130"/>
            <a:ext cx="7344816" cy="792163"/>
          </a:xfrm>
        </p:spPr>
        <p:txBody>
          <a:bodyPr/>
          <a:lstStyle/>
          <a:p>
            <a:pPr eaLnBrk="1" hangingPunct="1"/>
            <a:r>
              <a:rPr lang="en-US" altLang="en-US" sz="3600" dirty="0"/>
              <a:t>AES-128</a:t>
            </a:r>
          </a:p>
        </p:txBody>
      </p:sp>
      <p:pic>
        <p:nvPicPr>
          <p:cNvPr id="36868" name="Picture 10" descr="AES">
            <a:extLst>
              <a:ext uri="{FF2B5EF4-FFF2-40B4-BE49-F238E27FC236}">
                <a16:creationId xmlns:a16="http://schemas.microsoft.com/office/drawing/2014/main" id="{D8257E4D-02D8-47B0-8423-B0C839DA2C6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71364" y="1052736"/>
            <a:ext cx="8748972" cy="542657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a:extLst>
              <a:ext uri="{FF2B5EF4-FFF2-40B4-BE49-F238E27FC236}">
                <a16:creationId xmlns:a16="http://schemas.microsoft.com/office/drawing/2014/main" id="{8039BE3E-0153-44D1-BE1A-535874CF59D7}"/>
              </a:ext>
            </a:extLst>
          </p:cNvPr>
          <p:cNvSpPr/>
          <p:nvPr/>
        </p:nvSpPr>
        <p:spPr>
          <a:xfrm>
            <a:off x="9252543" y="1268760"/>
            <a:ext cx="2925801" cy="1292662"/>
          </a:xfrm>
          <a:prstGeom prst="rect">
            <a:avLst/>
          </a:prstGeom>
        </p:spPr>
        <p:txBody>
          <a:bodyPr wrap="none">
            <a:spAutoFit/>
          </a:bodyPr>
          <a:lstStyle/>
          <a:p>
            <a:r>
              <a:rPr lang="en-US" altLang="zh-CN" sz="2600">
                <a:ea typeface="宋体" panose="02010600030101010101" pitchFamily="2" charset="-122"/>
              </a:rPr>
              <a:t>AES-128: 10 rounds</a:t>
            </a:r>
          </a:p>
          <a:p>
            <a:r>
              <a:rPr lang="en-US" altLang="zh-CN" sz="2600">
                <a:ea typeface="宋体" panose="02010600030101010101" pitchFamily="2" charset="-122"/>
              </a:rPr>
              <a:t>AES-192: 12 rounds</a:t>
            </a:r>
          </a:p>
          <a:p>
            <a:r>
              <a:rPr lang="en-US" altLang="zh-CN" sz="2600">
                <a:ea typeface="宋体" panose="02010600030101010101" pitchFamily="2" charset="-122"/>
              </a:rPr>
              <a:t> AES-256:14 round</a:t>
            </a:r>
            <a:endParaRPr lang="en-US" sz="2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a:extLst>
              <a:ext uri="{FF2B5EF4-FFF2-40B4-BE49-F238E27FC236}">
                <a16:creationId xmlns:a16="http://schemas.microsoft.com/office/drawing/2014/main" id="{D663198D-B6A7-4B7B-BE1A-CCBDDFA91171}"/>
              </a:ext>
            </a:extLst>
          </p:cNvPr>
          <p:cNvSpPr>
            <a:spLocks noGrp="1"/>
          </p:cNvSpPr>
          <p:nvPr>
            <p:ph type="title" idx="4294967295"/>
          </p:nvPr>
        </p:nvSpPr>
        <p:spPr>
          <a:xfrm>
            <a:off x="1991544" y="-14670"/>
            <a:ext cx="7543800" cy="736591"/>
          </a:xfrm>
        </p:spPr>
        <p:txBody>
          <a:bodyPr anchor="ctr"/>
          <a:lstStyle/>
          <a:p>
            <a:pPr eaLnBrk="1" hangingPunct="1"/>
            <a:r>
              <a:rPr lang="en-US" altLang="zh-CN">
                <a:ea typeface="宋体" panose="02010600030101010101" pitchFamily="2" charset="-122"/>
              </a:rPr>
              <a:t>AES Substution Box (S-Box)</a:t>
            </a:r>
            <a:endParaRPr lang="en-US"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37892" name="Content Placeholder 2">
                <a:extLst>
                  <a:ext uri="{FF2B5EF4-FFF2-40B4-BE49-F238E27FC236}">
                    <a16:creationId xmlns:a16="http://schemas.microsoft.com/office/drawing/2014/main" id="{A95D5603-A5C3-404C-A567-09925D3D5F1B}"/>
                  </a:ext>
                </a:extLst>
              </p:cNvPr>
              <p:cNvSpPr>
                <a:spLocks noGrp="1"/>
              </p:cNvSpPr>
              <p:nvPr>
                <p:ph idx="4294967295"/>
              </p:nvPr>
            </p:nvSpPr>
            <p:spPr>
              <a:xfrm>
                <a:off x="767408" y="908720"/>
                <a:ext cx="10801200" cy="4896544"/>
              </a:xfrm>
            </p:spPr>
            <p:txBody>
              <a:bodyPr/>
              <a:lstStyle/>
              <a:p>
                <a:pPr eaLnBrk="1" hangingPunct="1">
                  <a:lnSpc>
                    <a:spcPct val="150000"/>
                  </a:lnSpc>
                </a:pPr>
                <a:r>
                  <a:rPr lang="en-GB" altLang="zh-CN" sz="2400" dirty="0">
                    <a:ea typeface="宋体" panose="02010600030101010101" pitchFamily="2" charset="-122"/>
                  </a:rPr>
                  <a:t>S-box: a </a:t>
                </a:r>
                <a14:m>
                  <m:oMath xmlns:m="http://schemas.openxmlformats.org/officeDocument/2006/math">
                    <m:r>
                      <a:rPr lang="en-GB" altLang="zh-CN" sz="2400" i="1" dirty="0">
                        <a:latin typeface="Cambria Math" panose="02040503050406030204" pitchFamily="18" charset="0"/>
                        <a:ea typeface="宋体" panose="02010600030101010101" pitchFamily="2" charset="-122"/>
                      </a:rPr>
                      <m:t>16</m:t>
                    </m:r>
                    <m:r>
                      <a:rPr lang="en-GB" altLang="zh-CN" sz="2400" i="1" dirty="0">
                        <a:latin typeface="Cambria Math" panose="02040503050406030204" pitchFamily="18" charset="0"/>
                        <a:ea typeface="Cambria Math" panose="02040503050406030204" pitchFamily="18" charset="0"/>
                      </a:rPr>
                      <m:t>×</m:t>
                    </m:r>
                    <m:r>
                      <a:rPr lang="en-GB" altLang="zh-CN" sz="2400" i="1" dirty="0">
                        <a:latin typeface="Cambria Math" panose="02040503050406030204" pitchFamily="18" charset="0"/>
                        <a:ea typeface="宋体" panose="02010600030101010101" pitchFamily="2" charset="-122"/>
                      </a:rPr>
                      <m:t>16</m:t>
                    </m:r>
                  </m:oMath>
                </a14:m>
                <a:r>
                  <a:rPr lang="en-GB" altLang="zh-CN" sz="2400" dirty="0">
                    <a:ea typeface="宋体" panose="02010600030101010101" pitchFamily="2" charset="-122"/>
                  </a:rPr>
                  <a:t> matrix built from operations over finite field GF(</a:t>
                </a:r>
                <a:r>
                  <a:rPr lang="en-GB" altLang="zh-CN" sz="2400" dirty="0">
                    <a:latin typeface="Times New Roman" panose="02020603050405020304" pitchFamily="18" charset="0"/>
                    <a:ea typeface="宋体" panose="02010600030101010101" pitchFamily="2" charset="-122"/>
                  </a:rPr>
                  <a:t>2</a:t>
                </a:r>
                <a:r>
                  <a:rPr lang="en-GB" altLang="zh-CN" sz="2400" baseline="33000" dirty="0">
                    <a:latin typeface="Times New Roman" panose="02020603050405020304" pitchFamily="18" charset="0"/>
                    <a:ea typeface="宋体" panose="02010600030101010101" pitchFamily="2" charset="-122"/>
                  </a:rPr>
                  <a:t>8</a:t>
                </a:r>
                <a:r>
                  <a:rPr lang="en-GB" altLang="zh-CN" sz="2400" dirty="0">
                    <a:ea typeface="宋体" panose="02010600030101010101" pitchFamily="2" charset="-122"/>
                  </a:rPr>
                  <a:t>) </a:t>
                </a:r>
              </a:p>
              <a:p>
                <a:pPr lvl="1" eaLnBrk="1" hangingPunct="1">
                  <a:lnSpc>
                    <a:spcPct val="150000"/>
                  </a:lnSpc>
                </a:pPr>
                <a:r>
                  <a:rPr lang="en-GB" altLang="zh-CN" sz="2400" dirty="0">
                    <a:ea typeface="宋体" panose="02010600030101010101" pitchFamily="2" charset="-122"/>
                  </a:rPr>
                  <a:t>permute all </a:t>
                </a:r>
                <a:r>
                  <a:rPr lang="en-GB" altLang="zh-CN" sz="2400" dirty="0">
                    <a:latin typeface="Times New Roman" panose="02020603050405020304" pitchFamily="18" charset="0"/>
                    <a:ea typeface="宋体" panose="02010600030101010101" pitchFamily="2" charset="-122"/>
                  </a:rPr>
                  <a:t>256</a:t>
                </a:r>
                <a:r>
                  <a:rPr lang="en-GB" altLang="zh-CN" sz="2400" dirty="0">
                    <a:ea typeface="宋体" panose="02010600030101010101" pitchFamily="2" charset="-122"/>
                  </a:rPr>
                  <a:t> elements in GF(</a:t>
                </a:r>
                <a:r>
                  <a:rPr lang="en-GB" altLang="zh-CN" sz="2400" dirty="0">
                    <a:latin typeface="Times New Roman" panose="02020603050405020304" pitchFamily="18" charset="0"/>
                    <a:ea typeface="宋体" panose="02010600030101010101" pitchFamily="2" charset="-122"/>
                  </a:rPr>
                  <a:t>2</a:t>
                </a:r>
                <a:r>
                  <a:rPr lang="en-GB" altLang="zh-CN" sz="2400" baseline="33000" dirty="0">
                    <a:latin typeface="Times New Roman" panose="02020603050405020304" pitchFamily="18" charset="0"/>
                    <a:ea typeface="宋体" panose="02010600030101010101" pitchFamily="2" charset="-122"/>
                  </a:rPr>
                  <a:t>8</a:t>
                </a:r>
                <a:r>
                  <a:rPr lang="en-GB" altLang="zh-CN" sz="2400" dirty="0">
                    <a:ea typeface="宋体" panose="02010600030101010101" pitchFamily="2" charset="-122"/>
                  </a:rPr>
                  <a:t>)</a:t>
                </a:r>
              </a:p>
              <a:p>
                <a:pPr lvl="1" eaLnBrk="1" hangingPunct="1">
                  <a:lnSpc>
                    <a:spcPct val="150000"/>
                  </a:lnSpc>
                </a:pPr>
                <a:r>
                  <a:rPr lang="en-GB" altLang="zh-CN" sz="2400" dirty="0">
                    <a:ea typeface="宋体" panose="02010600030101010101" pitchFamily="2" charset="-122"/>
                  </a:rPr>
                  <a:t>each element and its index are represented by two hexadecimal digits</a:t>
                </a:r>
              </a:p>
              <a:p>
                <a:pPr eaLnBrk="1" hangingPunct="1">
                  <a:lnSpc>
                    <a:spcPct val="150000"/>
                  </a:lnSpc>
                </a:pPr>
                <a:r>
                  <a:rPr lang="en-GB" altLang="zh-CN" sz="2400" dirty="0">
                    <a:ea typeface="宋体" panose="02010600030101010101" pitchFamily="2" charset="-122"/>
                  </a:rPr>
                  <a:t>Let </a:t>
                </a:r>
                <a:r>
                  <a:rPr lang="en-GB" altLang="zh-CN" sz="2400" i="1" dirty="0">
                    <a:solidFill>
                      <a:srgbClr val="FF0000"/>
                    </a:solidFill>
                    <a:latin typeface="Times New Roman" panose="02020603050405020304" pitchFamily="18" charset="0"/>
                    <a:ea typeface="宋体" panose="02010600030101010101" pitchFamily="2" charset="-122"/>
                  </a:rPr>
                  <a:t>w</a:t>
                </a:r>
                <a:r>
                  <a:rPr lang="en-GB" altLang="zh-CN" sz="2400" dirty="0">
                    <a:solidFill>
                      <a:srgbClr val="FF0000"/>
                    </a:solidFill>
                    <a:latin typeface="Times New Roman" panose="02020603050405020304" pitchFamily="18" charset="0"/>
                    <a:ea typeface="宋体" panose="02010600030101010101" pitchFamily="2" charset="-122"/>
                  </a:rPr>
                  <a:t> = </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0</a:t>
                </a:r>
                <a:r>
                  <a:rPr lang="en-GB" altLang="zh-CN" sz="2400" dirty="0">
                    <a:solidFill>
                      <a:srgbClr val="FF0000"/>
                    </a:solidFill>
                    <a:latin typeface="Times New Roman" panose="02020603050405020304" pitchFamily="18" charset="0"/>
                    <a:ea typeface="宋体" panose="02010600030101010101" pitchFamily="2" charset="-122"/>
                  </a:rPr>
                  <a:t> ... </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7</a:t>
                </a:r>
                <a:r>
                  <a:rPr lang="en-GB" altLang="zh-CN" sz="2400" baseline="-33000" dirty="0">
                    <a:solidFill>
                      <a:srgbClr val="FF0000"/>
                    </a:solidFill>
                    <a:ea typeface="宋体" panose="02010600030101010101" pitchFamily="2" charset="-122"/>
                  </a:rPr>
                  <a:t>  </a:t>
                </a:r>
                <a:r>
                  <a:rPr lang="en-GB" altLang="zh-CN" sz="2400" dirty="0">
                    <a:ea typeface="宋体" panose="02010600030101010101" pitchFamily="2" charset="-122"/>
                  </a:rPr>
                  <a:t>be a byte. Define a byte-substitution function </a:t>
                </a:r>
                <a:r>
                  <a:rPr lang="en-GB" altLang="zh-CN" sz="2400" i="1" dirty="0">
                    <a:latin typeface="Times New Roman" panose="02020603050405020304" pitchFamily="18" charset="0"/>
                    <a:ea typeface="宋体" panose="02010600030101010101" pitchFamily="2" charset="-122"/>
                  </a:rPr>
                  <a:t>S</a:t>
                </a:r>
                <a:r>
                  <a:rPr lang="en-GB" altLang="zh-CN" sz="2400" dirty="0">
                    <a:ea typeface="宋体" panose="02010600030101010101" pitchFamily="2" charset="-122"/>
                  </a:rPr>
                  <a:t> as follows:</a:t>
                </a:r>
              </a:p>
              <a:p>
                <a:pPr eaLnBrk="1" hangingPunct="1">
                  <a:lnSpc>
                    <a:spcPct val="150000"/>
                  </a:lnSpc>
                  <a:buFont typeface="Wingdings" panose="05000000000000000000" pitchFamily="2" charset="2"/>
                  <a:buNone/>
                </a:pPr>
                <a:r>
                  <a:rPr lang="en-GB" altLang="zh-CN" sz="2400" dirty="0">
                    <a:ea typeface="宋体" panose="02010600030101010101" pitchFamily="2" charset="-122"/>
                  </a:rPr>
                  <a:t>	Let </a:t>
                </a:r>
                <a:r>
                  <a:rPr lang="en-GB" altLang="zh-CN" sz="2400" i="1" dirty="0" err="1">
                    <a:latin typeface="Times New Roman" panose="02020603050405020304" pitchFamily="18" charset="0"/>
                    <a:ea typeface="宋体" panose="02010600030101010101" pitchFamily="2" charset="-122"/>
                  </a:rPr>
                  <a:t>i</a:t>
                </a:r>
                <a:r>
                  <a:rPr lang="en-GB" altLang="zh-CN" sz="2400" i="1" dirty="0">
                    <a:latin typeface="Times New Roman" panose="02020603050405020304" pitchFamily="18" charset="0"/>
                    <a:ea typeface="宋体" panose="02010600030101010101" pitchFamily="2" charset="-122"/>
                  </a:rPr>
                  <a:t> = </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0</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1</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2</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3</a:t>
                </a:r>
                <a:r>
                  <a:rPr lang="en-GB" altLang="zh-CN" sz="2400" dirty="0">
                    <a:ea typeface="宋体" panose="02010600030101010101" pitchFamily="2" charset="-122"/>
                  </a:rPr>
                  <a:t>, the binary representation of the row index</a:t>
                </a:r>
              </a:p>
              <a:p>
                <a:pPr eaLnBrk="1" hangingPunct="1">
                  <a:lnSpc>
                    <a:spcPct val="150000"/>
                  </a:lnSpc>
                  <a:buFont typeface="Wingdings" panose="05000000000000000000" pitchFamily="2" charset="2"/>
                  <a:buNone/>
                </a:pPr>
                <a:r>
                  <a:rPr lang="en-GB" altLang="zh-CN" sz="2400" dirty="0">
                    <a:ea typeface="宋体" panose="02010600030101010101" pitchFamily="2" charset="-122"/>
                  </a:rPr>
                  <a:t>	Let </a:t>
                </a:r>
                <a:r>
                  <a:rPr lang="en-GB" altLang="zh-CN" sz="2400" i="1" dirty="0">
                    <a:latin typeface="Times New Roman" panose="02020603050405020304" pitchFamily="18" charset="0"/>
                    <a:ea typeface="宋体" panose="02010600030101010101" pitchFamily="2" charset="-122"/>
                  </a:rPr>
                  <a:t>j = </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4</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5</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6</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7</a:t>
                </a:r>
                <a:r>
                  <a:rPr lang="en-GB" altLang="zh-CN" sz="2400" dirty="0">
                    <a:ea typeface="宋体" panose="02010600030101010101" pitchFamily="2" charset="-122"/>
                  </a:rPr>
                  <a:t>, the binary representation of the column index</a:t>
                </a:r>
              </a:p>
              <a:p>
                <a:pPr eaLnBrk="1" hangingPunct="1">
                  <a:lnSpc>
                    <a:spcPct val="150000"/>
                  </a:lnSpc>
                  <a:buFont typeface="Wingdings" panose="05000000000000000000" pitchFamily="2" charset="2"/>
                  <a:buNone/>
                </a:pPr>
                <a:r>
                  <a:rPr lang="en-GB" altLang="zh-CN" sz="2400" dirty="0">
                    <a:ea typeface="宋体" panose="02010600030101010101" pitchFamily="2" charset="-122"/>
                  </a:rPr>
                  <a:t>	Let </a:t>
                </a:r>
                <a:r>
                  <a:rPr lang="en-GB" altLang="zh-CN" sz="2400" i="1" dirty="0">
                    <a:latin typeface="Times New Roman" panose="02020603050405020304" pitchFamily="18" charset="0"/>
                    <a:ea typeface="宋体" panose="02010600030101010101" pitchFamily="2" charset="-122"/>
                  </a:rPr>
                  <a:t>S</a:t>
                </a:r>
                <a:r>
                  <a:rPr lang="en-GB" altLang="zh-CN" sz="2400" dirty="0">
                    <a:latin typeface="Times New Roman" panose="02020603050405020304" pitchFamily="18" charset="0"/>
                    <a:ea typeface="宋体" panose="02010600030101010101" pitchFamily="2" charset="-122"/>
                  </a:rPr>
                  <a:t>(</a:t>
                </a:r>
                <a:r>
                  <a:rPr lang="en-GB" altLang="zh-CN" sz="2400" i="1" dirty="0">
                    <a:latin typeface="Times New Roman" panose="02020603050405020304" pitchFamily="18" charset="0"/>
                    <a:ea typeface="宋体" panose="02010600030101010101" pitchFamily="2" charset="-122"/>
                  </a:rPr>
                  <a:t>w</a:t>
                </a:r>
                <a:r>
                  <a:rPr lang="en-GB" altLang="zh-CN" sz="2400" dirty="0">
                    <a:latin typeface="Times New Roman" panose="02020603050405020304" pitchFamily="18" charset="0"/>
                    <a:ea typeface="宋体" panose="02010600030101010101" pitchFamily="2" charset="-122"/>
                  </a:rPr>
                  <a:t>) = </a:t>
                </a:r>
                <a:r>
                  <a:rPr lang="en-GB" altLang="zh-CN" sz="2400" i="1" dirty="0" err="1">
                    <a:latin typeface="Times New Roman" panose="02020603050405020304" pitchFamily="18" charset="0"/>
                    <a:ea typeface="宋体" panose="02010600030101010101" pitchFamily="2" charset="-122"/>
                  </a:rPr>
                  <a:t>s</a:t>
                </a:r>
                <a:r>
                  <a:rPr lang="en-GB" altLang="zh-CN" sz="2400" i="1" baseline="-25000" dirty="0" err="1">
                    <a:latin typeface="Times New Roman" panose="02020603050405020304" pitchFamily="18" charset="0"/>
                    <a:ea typeface="宋体" panose="02010600030101010101" pitchFamily="2" charset="-122"/>
                  </a:rPr>
                  <a:t>ij</a:t>
                </a:r>
                <a:r>
                  <a:rPr lang="en-GB" altLang="zh-CN" sz="2400" baseline="-25000" dirty="0">
                    <a:latin typeface="Times New Roman" panose="02020603050405020304" pitchFamily="18" charset="0"/>
                    <a:ea typeface="宋体" panose="02010600030101010101" pitchFamily="2" charset="-122"/>
                  </a:rPr>
                  <a:t>,</a:t>
                </a:r>
                <a:r>
                  <a:rPr lang="en-GB" altLang="zh-CN" sz="2400" dirty="0">
                    <a:latin typeface="Times New Roman" panose="02020603050405020304" pitchFamily="18" charset="0"/>
                    <a:ea typeface="宋体" panose="02010600030101010101" pitchFamily="2" charset="-122"/>
                  </a:rPr>
                  <a:t> </a:t>
                </a:r>
                <a:r>
                  <a:rPr lang="en-GB" altLang="zh-CN" sz="2400" i="1" dirty="0">
                    <a:latin typeface="Times New Roman" panose="02020603050405020304" pitchFamily="18" charset="0"/>
                    <a:ea typeface="宋体" panose="02010600030101010101" pitchFamily="2" charset="-122"/>
                  </a:rPr>
                  <a:t>S</a:t>
                </a:r>
                <a:r>
                  <a:rPr lang="en-GB" altLang="zh-CN" sz="2400" i="1" baseline="30000" dirty="0">
                    <a:latin typeface="Times New Roman" panose="02020603050405020304" pitchFamily="18" charset="0"/>
                    <a:ea typeface="宋体" panose="02010600030101010101" pitchFamily="2" charset="-122"/>
                  </a:rPr>
                  <a:t>-</a:t>
                </a:r>
                <a:r>
                  <a:rPr lang="en-GB" altLang="zh-CN" sz="2400" baseline="30000" dirty="0">
                    <a:latin typeface="Times New Roman" panose="02020603050405020304" pitchFamily="18" charset="0"/>
                    <a:ea typeface="宋体" panose="02010600030101010101" pitchFamily="2" charset="-122"/>
                  </a:rPr>
                  <a:t>1</a:t>
                </a:r>
                <a:r>
                  <a:rPr lang="en-GB" altLang="zh-CN" sz="2400" dirty="0">
                    <a:latin typeface="Times New Roman" panose="02020603050405020304" pitchFamily="18" charset="0"/>
                    <a:ea typeface="宋体" panose="02010600030101010101" pitchFamily="2" charset="-122"/>
                  </a:rPr>
                  <a:t>(</a:t>
                </a:r>
                <a:r>
                  <a:rPr lang="en-GB" altLang="zh-CN" sz="2400" i="1" dirty="0">
                    <a:latin typeface="Times New Roman" panose="02020603050405020304" pitchFamily="18" charset="0"/>
                    <a:ea typeface="宋体" panose="02010600030101010101" pitchFamily="2" charset="-122"/>
                  </a:rPr>
                  <a:t>w</a:t>
                </a:r>
                <a:r>
                  <a:rPr lang="en-GB" altLang="zh-CN" sz="2400" dirty="0">
                    <a:latin typeface="Times New Roman" panose="02020603050405020304" pitchFamily="18" charset="0"/>
                    <a:ea typeface="宋体" panose="02010600030101010101" pitchFamily="2" charset="-122"/>
                  </a:rPr>
                  <a:t>) = </a:t>
                </a:r>
                <a:r>
                  <a:rPr lang="en-GB" altLang="zh-CN" sz="2400" i="1" dirty="0" err="1">
                    <a:latin typeface="Times New Roman" panose="02020603050405020304" pitchFamily="18" charset="0"/>
                    <a:ea typeface="宋体" panose="02010600030101010101" pitchFamily="2" charset="-122"/>
                  </a:rPr>
                  <a:t>s</a:t>
                </a:r>
                <a:r>
                  <a:rPr lang="en-GB" altLang="zh-CN" sz="2400" i="1" baseline="30000" dirty="0" err="1">
                    <a:latin typeface="Times New Roman" panose="02020603050405020304" pitchFamily="18" charset="0"/>
                    <a:ea typeface="宋体" panose="02010600030101010101" pitchFamily="2" charset="-122"/>
                  </a:rPr>
                  <a:t>’</a:t>
                </a:r>
                <a:r>
                  <a:rPr lang="en-GB" altLang="zh-CN" sz="2400" i="1" baseline="-25000" dirty="0" err="1">
                    <a:latin typeface="Times New Roman" panose="02020603050405020304" pitchFamily="18" charset="0"/>
                    <a:ea typeface="宋体" panose="02010600030101010101" pitchFamily="2" charset="-122"/>
                  </a:rPr>
                  <a:t>ij</a:t>
                </a:r>
                <a:endParaRPr lang="en-GB" altLang="zh-CN" sz="2400" i="1" dirty="0">
                  <a:latin typeface="Times New Roman" panose="02020603050405020304" pitchFamily="18" charset="0"/>
                  <a:ea typeface="宋体" panose="02010600030101010101" pitchFamily="2" charset="-122"/>
                </a:endParaRPr>
              </a:p>
              <a:p>
                <a:pPr eaLnBrk="1" hangingPunct="1">
                  <a:lnSpc>
                    <a:spcPct val="150000"/>
                  </a:lnSpc>
                </a:pPr>
                <a:r>
                  <a:rPr lang="en-US" altLang="zh-CN" sz="2400" dirty="0">
                    <a:ea typeface="宋体" panose="02010600030101010101" pitchFamily="2" charset="-122"/>
                  </a:rPr>
                  <a:t>We have </a:t>
                </a:r>
                <a:r>
                  <a:rPr lang="en-US" altLang="zh-CN" sz="2400" i="1" dirty="0">
                    <a:latin typeface="Times New Roman" panose="02020603050405020304" pitchFamily="18" charset="0"/>
                    <a:ea typeface="宋体" panose="02010600030101010101" pitchFamily="2" charset="-122"/>
                  </a:rPr>
                  <a:t>S</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S</a:t>
                </a:r>
                <a:r>
                  <a:rPr lang="en-US" altLang="zh-CN" sz="2400" i="1" baseline="30000" dirty="0">
                    <a:latin typeface="Times New Roman" panose="02020603050405020304" pitchFamily="18" charset="0"/>
                    <a:ea typeface="宋体" panose="02010600030101010101" pitchFamily="2" charset="-122"/>
                  </a:rPr>
                  <a:t>-</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w</a:t>
                </a:r>
                <a:r>
                  <a:rPr lang="en-US" altLang="zh-CN" sz="2400" dirty="0">
                    <a:ea typeface="宋体" panose="02010600030101010101" pitchFamily="2" charset="-122"/>
                  </a:rPr>
                  <a:t> and </a:t>
                </a:r>
                <a:r>
                  <a:rPr lang="en-US" altLang="zh-CN" sz="2400" i="1" dirty="0">
                    <a:latin typeface="Times New Roman" panose="02020603050405020304" pitchFamily="18" charset="0"/>
                    <a:ea typeface="宋体" panose="02010600030101010101" pitchFamily="2" charset="-122"/>
                  </a:rPr>
                  <a:t>S</a:t>
                </a:r>
                <a:r>
                  <a:rPr lang="en-US" altLang="zh-CN" sz="2400" i="1" baseline="30000" dirty="0">
                    <a:latin typeface="Times New Roman" panose="02020603050405020304" pitchFamily="18" charset="0"/>
                    <a:ea typeface="宋体" panose="02010600030101010101" pitchFamily="2" charset="-122"/>
                  </a:rPr>
                  <a:t>-</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S</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w</a:t>
                </a:r>
              </a:p>
            </p:txBody>
          </p:sp>
        </mc:Choice>
        <mc:Fallback xmlns="">
          <p:sp>
            <p:nvSpPr>
              <p:cNvPr id="37892" name="Content Placeholder 2">
                <a:extLst>
                  <a:ext uri="{FF2B5EF4-FFF2-40B4-BE49-F238E27FC236}">
                    <a16:creationId xmlns:a16="http://schemas.microsoft.com/office/drawing/2014/main" id="{A95D5603-A5C3-404C-A567-09925D3D5F1B}"/>
                  </a:ext>
                </a:extLst>
              </p:cNvPr>
              <p:cNvSpPr>
                <a:spLocks noGrp="1" noRot="1" noChangeAspect="1" noMove="1" noResize="1" noEditPoints="1" noAdjustHandles="1" noChangeArrowheads="1" noChangeShapeType="1" noTextEdit="1"/>
              </p:cNvSpPr>
              <p:nvPr>
                <p:ph idx="4294967295"/>
              </p:nvPr>
            </p:nvSpPr>
            <p:spPr>
              <a:xfrm>
                <a:off x="767408" y="908720"/>
                <a:ext cx="10801200" cy="4896544"/>
              </a:xfrm>
              <a:blipFill>
                <a:blip r:embed="rId3"/>
                <a:stretch>
                  <a:fillRect l="-1185" b="-4359"/>
                </a:stretch>
              </a:blipFill>
            </p:spPr>
            <p:txBody>
              <a:bodyPr/>
              <a:lstStyle/>
              <a:p>
                <a:r>
                  <a:rPr 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500" y="75171"/>
            <a:ext cx="7494984" cy="646321"/>
          </a:xfrm>
        </p:spPr>
        <p:txBody>
          <a:bodyPr wrap="square">
            <a:spAutoFit/>
          </a:bodyPr>
          <a:lstStyle/>
          <a:p>
            <a:r>
              <a:rPr lang="en-IN" dirty="0">
                <a:latin typeface="+mj-lt"/>
              </a:rPr>
              <a:t>AES S-Boxes </a:t>
            </a:r>
            <a:r>
              <a:rPr lang="en-IN" sz="2800" dirty="0"/>
              <a:t>(1 of 2)</a:t>
            </a:r>
            <a:endParaRPr lang="en-IN" dirty="0">
              <a:latin typeface="+mj-lt"/>
            </a:endParaRPr>
          </a:p>
        </p:txBody>
      </p:sp>
      <p:pic>
        <p:nvPicPr>
          <p:cNvPr id="7" name="Picture 2" descr="The following information is given in the table:&#10;The values for y are given on the top row and the values for x are given in the bottom row.&#10;When y equals 0; the x values are as follows:&#10;• 0: 63&#10;• 1: CA&#10;• 2: B7&#10;• 3: 04&#10;• 4: 09&#10;• 5: 53&#10;• 6: D0&#10;• 7: 51&#10;• 8: CD&#10;• 9: 60&#10;• A: E0&#10;• B: E7&#10;• C: BA&#10;• D: 70&#10;• E: E1&#10;• F: 8C&#10;When y equals 1; the x values are as follows:&#10;• 0: 7C&#10;• 1: 82&#10;• 2: FD&#10;• 3: C7&#10;• 4: 83&#10;• 5: D1&#10;• 6: EF&#10;• 7: A3&#10;• 8: 0C&#10;• 9: 81&#10;• A: 32&#10;• B: C8&#10;• C: 78&#10;• D: 3E&#10;• E: F8&#10;• F: A1&#10;When y equals 2; the x values are as follows:&#10;• 0: 77&#10;• 1: C9&#10;• 2: 93&#10;• 3: 23&#10;• 4: 2C&#10;• 5: 00&#10;• 6: AA&#10;• 7: 40&#10;• 8: 13&#10;• 9: 4F&#10;• A: 3A&#10;• B: 37&#10;• C: 25&#10;• D: B5&#10;• E: 98&#10;• F: 89&#10;When y equals 3; the x values are as follows:&#10;• 0: 7B&#10;• 1: 7D&#10;• 2: 26&#10;• 3: C3&#10;• 4: 1A&#10;• 5: ED&#10;• 6: FB&#10;• 7: 8F&#10;• 8: EC&#10;• 9: DC&#10;• A: 0A&#10;• B: 6D&#10;• C: 2E&#10;• D: 66&#10;• E: 11&#10;• F: 0D&#10;When y equals 4; the x values are as follows:&#10;• 0: F2&#10;• 1: FA&#10;• 2: 36&#10;• 3: 18&#10;• 4: 1B&#10;• 5: 20&#10;• 6: 43&#10;• 7: 92&#10;• 8: 5F&#10;• 9: 22&#10;• A: 49&#10;• B: 8D&#10;• C: 1C&#10;• D: 48&#10;• E: 69&#10;• F: BF&#10;When y equals 5; the x values are as follows:&#10;• 0: 6B&#10;• 1: 59&#10;• 2: 3F&#10;• 3: 96&#10;• 4: 6E&#10;• 5: FC&#10;• 6: 4D&#10;• 7: 9D&#10;• 8: 97&#10;• 9: 2A&#10;• A: 06&#10;• B: D5&#10;• C: A6&#10;• D: 03&#10;• E: D9&#10;• F: E6&#10;When y equals 6; the x values are as follows:&#10;• 0: 6F&#10;• 1: 47&#10;• 2: F7&#10;• 3: 05&#10;• 4: 5A&#10;• 5: B1&#10;• 6: 33&#10;• 7: 38 &#10;• 8: 44&#10;• 9: 90&#10;• A: 24&#10;• B: 4E&#10;• C: B4&#10;• D: F6&#10;• E: 8E&#10;• F: 42&#10;When y equals 7; the x values are as follows:&#10;• 0: C5&#10;• 1: F0&#10;• 2: CC&#10;• 3: 9A&#10;• 4: A0&#10;• 5: 5B&#10;• 6: 85&#10;• 7: F5&#10;• 8: 17&#10;• 9: 88&#10;• A: 5C&#10;• B: A9&#10;• C: C6&#10;• D: 0E&#10;• E: 94&#10;• F: 68&#10;When y equals 8; the x values are as follows:&#10;• 0: 30&#10;• 1: AD&#10;• 2: 34&#10;• 3: 07&#10;• 4: 52&#10;• 5: 6A&#10;• 6: 45&#10;• 7: BC&#10;• 8: C4&#10;• 9: 46&#10;• A: C2&#10;• B: 6C&#10;• C: E8&#10;• D: 61&#10;• E: 9B&#10;• F: 41&#10;When y equals 9; the x values are as follows:&#10;• 0: 01&#10;• 1: D4&#10;• 2: A5&#10;• 3: 12&#10;• 4: 3B&#10;• 5: CB&#10;• 6: F9&#10;• 7: B6&#10;• 8: A7&#10;• 9: EE&#10;• A: D3&#10;• B: 56&#10;• C: DD&#10;• D: 35&#10;• E: 1E&#10;• F: 99&#10;When y equals A; the x values are as follows:&#10;• 0: 67&#10;• 1: A2&#10;• 2: E5&#10;• 3: 80&#10;• 4: D6&#10;• 5: BE&#10;• 6: 02&#10;• 7: DA&#10;• 8: 7E&#10;• 9: B8&#10;• A: AC&#10;• B: F4&#10;• C: 74&#10;• D: 57&#10;• E: 87&#10;• F: 2D&#10;When y equals B; the x values are as follows:&#10;• 0: 2B&#10;• 1: AF&#10;• 2: F1&#10;• 3: E2&#10;• 4: B3&#10;• 5: 39&#10;• 6: 7F&#10;• 7: 21&#10;• 8: 3D&#10;• 9: 14&#10;• A: 62&#10;• B: EA&#10;• C: 1F&#10;• D: B9&#10;• E: E9&#10;• F: 0F&#10;When y equals C; the x values are as follows:&#10;• 0: FE&#10;• 1: 9C&#10;• 2: 71&#10;• 3: EB&#10;• 4: 29&#10;• 5: 4A&#10;• 6: 50&#10;• 7: 10&#10;• 8: 64&#10;• 9: DE&#10;• A: 91&#10;• B: 65&#10;• C: 4B&#10;• D: 86&#10;• E: CE&#10;• F: B0&#10;&#10;When y equals D; the x values are as follows:&#10;• 0: D7&#10;• 1: A4&#10;• 2: D8&#10;• 3: 27&#10;• 4: E3&#10;• 5: 4C&#10;• 6: 3C&#10;• 7: FF&#10;• 8: 5D&#10;• 9: 5E&#10;• A: 95&#10;• B: 7A&#10;• C: BD&#10;• D: C1&#10;• E: 55&#10;• F: 54&#10;When y equals E; the x values are as follows:&#10;• 0: AB&#10;• 1: 72&#10;• 2: 31&#10;• 3: B2&#10;• 4: 2F&#10;• 5: 58&#10;• 6: 9F&#10;• 7: F3&#10;• 8: 19&#10;• 9: 0B&#10;• A: E4&#10;• B: AE&#10;• C: 8B&#10;• D: 1D&#10;• E: 28&#10;• F: BB&#10;When y equals F; the x values are as follows:&#10;• 0: 76&#10;• 1: C0&#10;• 2: 15&#10;• 3: 75&#10;• 4: 84&#10;• 5: CF&#10;• 6: A8&#10;• 7: D2&#10;• 8: 73&#10;• 9: DB&#10;• A: 79&#10;• B: 08&#10;• C: 8A&#10;• D: 9E&#10;• E: DF&#10;• F: 16&#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79375" y="1052736"/>
            <a:ext cx="8403297"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543B5BA7-0BBE-43ED-8478-9770334FE417}"/>
              </a:ext>
            </a:extLst>
          </p:cNvPr>
          <p:cNvSpPr txBox="1"/>
          <p:nvPr/>
        </p:nvSpPr>
        <p:spPr>
          <a:xfrm>
            <a:off x="9264352" y="1412776"/>
            <a:ext cx="2176173" cy="523220"/>
          </a:xfrm>
          <a:prstGeom prst="rect">
            <a:avLst/>
          </a:prstGeom>
          <a:noFill/>
        </p:spPr>
        <p:txBody>
          <a:bodyPr wrap="none" rtlCol="0">
            <a:spAutoFit/>
          </a:bodyPr>
          <a:lstStyle/>
          <a:p>
            <a:r>
              <a:rPr lang="en-US"/>
              <a:t>P=1101  0011</a:t>
            </a:r>
          </a:p>
        </p:txBody>
      </p:sp>
      <p:cxnSp>
        <p:nvCxnSpPr>
          <p:cNvPr id="5" name="Straight Arrow Connector 4">
            <a:extLst>
              <a:ext uri="{FF2B5EF4-FFF2-40B4-BE49-F238E27FC236}">
                <a16:creationId xmlns:a16="http://schemas.microsoft.com/office/drawing/2014/main" id="{798C0837-FE5A-4CC5-82C5-F4DFAE403816}"/>
              </a:ext>
            </a:extLst>
          </p:cNvPr>
          <p:cNvCxnSpPr/>
          <p:nvPr/>
        </p:nvCxnSpPr>
        <p:spPr bwMode="auto">
          <a:xfrm>
            <a:off x="9912424" y="1970502"/>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TextBox 5">
            <a:extLst>
              <a:ext uri="{FF2B5EF4-FFF2-40B4-BE49-F238E27FC236}">
                <a16:creationId xmlns:a16="http://schemas.microsoft.com/office/drawing/2014/main" id="{85F0E810-4D66-4C4D-BE0D-AE89C55685F2}"/>
              </a:ext>
            </a:extLst>
          </p:cNvPr>
          <p:cNvSpPr txBox="1"/>
          <p:nvPr/>
        </p:nvSpPr>
        <p:spPr>
          <a:xfrm>
            <a:off x="9508987" y="2468530"/>
            <a:ext cx="835485" cy="523220"/>
          </a:xfrm>
          <a:prstGeom prst="rect">
            <a:avLst/>
          </a:prstGeom>
          <a:noFill/>
        </p:spPr>
        <p:txBody>
          <a:bodyPr wrap="none" rtlCol="0">
            <a:spAutoFit/>
          </a:bodyPr>
          <a:lstStyle/>
          <a:p>
            <a:r>
              <a:rPr lang="en-US"/>
              <a:t>i =D</a:t>
            </a:r>
          </a:p>
        </p:txBody>
      </p:sp>
      <p:sp>
        <p:nvSpPr>
          <p:cNvPr id="8" name="TextBox 7">
            <a:extLst>
              <a:ext uri="{FF2B5EF4-FFF2-40B4-BE49-F238E27FC236}">
                <a16:creationId xmlns:a16="http://schemas.microsoft.com/office/drawing/2014/main" id="{7557E895-3345-48ED-AF35-C177FB58E14C}"/>
              </a:ext>
            </a:extLst>
          </p:cNvPr>
          <p:cNvSpPr txBox="1"/>
          <p:nvPr/>
        </p:nvSpPr>
        <p:spPr>
          <a:xfrm>
            <a:off x="10961329" y="2468530"/>
            <a:ext cx="755335" cy="523220"/>
          </a:xfrm>
          <a:prstGeom prst="rect">
            <a:avLst/>
          </a:prstGeom>
          <a:noFill/>
        </p:spPr>
        <p:txBody>
          <a:bodyPr wrap="none" rtlCol="0">
            <a:spAutoFit/>
          </a:bodyPr>
          <a:lstStyle/>
          <a:p>
            <a:r>
              <a:rPr lang="en-US"/>
              <a:t>j= 3</a:t>
            </a:r>
          </a:p>
        </p:txBody>
      </p:sp>
      <p:cxnSp>
        <p:nvCxnSpPr>
          <p:cNvPr id="9" name="Straight Arrow Connector 8">
            <a:extLst>
              <a:ext uri="{FF2B5EF4-FFF2-40B4-BE49-F238E27FC236}">
                <a16:creationId xmlns:a16="http://schemas.microsoft.com/office/drawing/2014/main" id="{A00E9AED-DAAD-4353-A641-88A17F26BD59}"/>
              </a:ext>
            </a:extLst>
          </p:cNvPr>
          <p:cNvCxnSpPr/>
          <p:nvPr/>
        </p:nvCxnSpPr>
        <p:spPr bwMode="auto">
          <a:xfrm>
            <a:off x="11136560" y="1935996"/>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9F592784-E35A-4AEE-BCB4-9465E7FEE3B8}"/>
              </a:ext>
            </a:extLst>
          </p:cNvPr>
          <p:cNvSpPr txBox="1"/>
          <p:nvPr/>
        </p:nvSpPr>
        <p:spPr>
          <a:xfrm>
            <a:off x="9055629" y="3396772"/>
            <a:ext cx="3136371" cy="523220"/>
          </a:xfrm>
          <a:prstGeom prst="rect">
            <a:avLst/>
          </a:prstGeom>
          <a:noFill/>
        </p:spPr>
        <p:txBody>
          <a:bodyPr wrap="none" rtlCol="0">
            <a:spAutoFit/>
          </a:bodyPr>
          <a:lstStyle/>
          <a:p>
            <a:r>
              <a:rPr lang="en-US"/>
              <a:t>C=66 = (01100110)</a:t>
            </a:r>
            <a:r>
              <a:rPr lang="en-US" baseline="-25000"/>
              <a:t>2</a:t>
            </a:r>
            <a:endParaRPr lang="en-US"/>
          </a:p>
        </p:txBody>
      </p:sp>
      <p:sp>
        <p:nvSpPr>
          <p:cNvPr id="11" name="Arrow: Down 10">
            <a:extLst>
              <a:ext uri="{FF2B5EF4-FFF2-40B4-BE49-F238E27FC236}">
                <a16:creationId xmlns:a16="http://schemas.microsoft.com/office/drawing/2014/main" id="{50A134FC-1FCE-410C-971B-DC5D2C332246}"/>
              </a:ext>
            </a:extLst>
          </p:cNvPr>
          <p:cNvSpPr/>
          <p:nvPr/>
        </p:nvSpPr>
        <p:spPr bwMode="auto">
          <a:xfrm>
            <a:off x="10128448" y="2991750"/>
            <a:ext cx="286799" cy="43725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7" name="TextBox 16">
            <a:extLst>
              <a:ext uri="{FF2B5EF4-FFF2-40B4-BE49-F238E27FC236}">
                <a16:creationId xmlns:a16="http://schemas.microsoft.com/office/drawing/2014/main" id="{0EB32A64-C34C-4282-B839-33FB46EFC6E7}"/>
              </a:ext>
            </a:extLst>
          </p:cNvPr>
          <p:cNvSpPr txBox="1"/>
          <p:nvPr/>
        </p:nvSpPr>
        <p:spPr>
          <a:xfrm>
            <a:off x="9926729" y="1916832"/>
            <a:ext cx="543739" cy="523220"/>
          </a:xfrm>
          <a:prstGeom prst="rect">
            <a:avLst/>
          </a:prstGeom>
          <a:noFill/>
        </p:spPr>
        <p:txBody>
          <a:bodyPr wrap="none" rtlCol="0">
            <a:spAutoFit/>
          </a:bodyPr>
          <a:lstStyle/>
          <a:p>
            <a:r>
              <a:rPr lang="en-US"/>
              <a:t>13</a:t>
            </a:r>
          </a:p>
        </p:txBody>
      </p:sp>
      <p:sp>
        <p:nvSpPr>
          <p:cNvPr id="18" name="TextBox 17">
            <a:extLst>
              <a:ext uri="{FF2B5EF4-FFF2-40B4-BE49-F238E27FC236}">
                <a16:creationId xmlns:a16="http://schemas.microsoft.com/office/drawing/2014/main" id="{C43CD445-46B3-4C66-8005-D42B657FDDA5}"/>
              </a:ext>
            </a:extLst>
          </p:cNvPr>
          <p:cNvSpPr txBox="1"/>
          <p:nvPr/>
        </p:nvSpPr>
        <p:spPr>
          <a:xfrm>
            <a:off x="641879" y="5120775"/>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
        <p:nvSpPr>
          <p:cNvPr id="19" name="TextBox 18">
            <a:extLst>
              <a:ext uri="{FF2B5EF4-FFF2-40B4-BE49-F238E27FC236}">
                <a16:creationId xmlns:a16="http://schemas.microsoft.com/office/drawing/2014/main" id="{67F0B880-023D-4325-8C22-2E3D58C98F21}"/>
              </a:ext>
            </a:extLst>
          </p:cNvPr>
          <p:cNvSpPr txBox="1"/>
          <p:nvPr/>
        </p:nvSpPr>
        <p:spPr>
          <a:xfrm>
            <a:off x="2894376" y="1036568"/>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Tree>
    <p:extLst>
      <p:ext uri="{BB962C8B-B14F-4D97-AF65-F5344CB8AC3E}">
        <p14:creationId xmlns:p14="http://schemas.microsoft.com/office/powerpoint/2010/main" val="1330946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230890"/>
            <a:ext cx="8229600" cy="646321"/>
          </a:xfrm>
        </p:spPr>
        <p:txBody>
          <a:bodyPr wrap="square">
            <a:spAutoFit/>
          </a:bodyPr>
          <a:lstStyle/>
          <a:p>
            <a:r>
              <a:rPr lang="en-IN">
                <a:latin typeface="+mj-lt"/>
              </a:rPr>
              <a:t>AES inverse substution Box </a:t>
            </a:r>
            <a:r>
              <a:rPr lang="en-IN" sz="2800" dirty="0"/>
              <a:t>(2 of 2)</a:t>
            </a:r>
            <a:endParaRPr lang="en-IN" dirty="0">
              <a:latin typeface="+mj-lt"/>
            </a:endParaRPr>
          </a:p>
        </p:txBody>
      </p:sp>
      <p:pic>
        <p:nvPicPr>
          <p:cNvPr id="8" name="Picture 2" descr="The following information is given in the table:&#10;The values for y are given on the top row and the values for x are given in the bottom row.&#10;When y equals 0; the x values are as follows:&#10;&#10;When y equals 0; the x values are as follows:&#10;• 0: 52&#10;• 1: 7C&#10;• 2: 54&#10;• 3: 08&#10;• 4: 72&#10;• 5: 6C&#10;• 6: 90&#10;• 7: D0&#10;• 8: 3A&#10;• 9: 96&#10;• A: 47&#10;• B: FC&#10;• C: 1F&#10;• D: 60&#10;• E: A0&#10;• F: 17&#10;When y equals 1; the x values are as follows:&#10;• 0: 09&#10;• 1: E3&#10;• 2: 7B&#10;• 3: 2E&#10;• 4: F8&#10;• 5: 70&#10;• 6: D8&#10;• 7: 2C&#10;• 8: 91&#10;• 9: AC&#10;• A: F1&#10;• B: 56&#10;• C: DD&#10;• D: 51&#10;• E: E0&#10;• F: 2B&#10;When y equals 2; the x values are as follows:&#10;• 0: 6A&#10;• 1: 39&#10;• 2: 94&#10;• 3: A1&#10;• 4: F6&#10;• 5: 48&#10;• 6: AB&#10;• 7: 1E&#10;• 8: 11&#10;• 9: 74&#10;• A: 1A&#10;• B: 3E&#10;• C: A8&#10;• D: 7F&#10;• E: 3B&#10;• F: 04&#10;When y equals 3; the x values are as follows:&#10;• 0: D5&#10;• 1: 82&#10;• 2: 32&#10;• 3: 66&#10;• 4: 64&#10;• 5: 50&#10;• 6: 00&#10;• 7: 8F&#10;• 8: 41&#10;• 9: 22&#10;• A: 71&#10;• B: 4B&#10;• C: 33&#10;• D: A9&#10;• E: 4D&#10;• F: 7E&#10;When y equals 4; the x values are as follows:&#10;• 0: 30&#10;• 1: 9B&#10;• 2: A6&#10;• 3: 28&#10;• 4: 86&#10;• 5: FD&#10;• 6: 8C&#10;• 7: CA&#10;• 8: 4F&#10;• 9: E7&#10;• A: 1D&#10;• B: C6&#10;• C: 88&#10;• D: 19&#10;• E: AE&#10;• F: BA&#10;When y equals 5; the x values are as follows:&#10;• 0: 36&#10;• 1: 2F&#10;• 2: C2&#10;• 3: D9&#10;• 4: 68&#10;• 5: ED&#10;• 6: BC&#10;• 7: 3F&#10;• 8: 67&#10;• 9: AD&#10;• A: 29&#10;• B: D2&#10;• C: 07&#10;• D: B5&#10;• E: 2A&#10;• F: 77&#10;When y equals 6; the x values are as follows:&#10;• 0: A5&#10;• 1: FF&#10;• 2: 23&#10;• 3: 24&#10;• 4: 98&#10;• 5: B9&#10;• 6: D3&#10;• 7: 0F&#10;• 8: DC&#10;• 9: 35&#10;• A: C5&#10;• B: 79&#10;• C: C7&#10;• D: 4A&#10;• E: F5&#10;• F: D6&#10;When y equals 7; the x values are as follows:&#10;• 0: 38&#10;• 1: 87&#10;• 2: 3D&#10;• 3: B2&#10;• 4: 16&#10;• 5: DA&#10;• 6: 0A&#10;• 7: 02&#10;• 8: EA&#10;• 9: 85&#10;• A: 89&#10;• B: 20&#10;• C: 31&#10;• D: 0D&#10;• E: B0&#10;• F: 26&#10;When y equals 8; the x values are as follows:&#10;• 0: BF&#10;• 1: 34&#10;• 2: EE&#10;• 3: 76&#10;• 4: D4&#10;• 5: 5E&#10;• 6: F7&#10;• 7: C1&#10;• 8: 97&#10;• 9: E2&#10;• A: 6F&#10;• B: 9A&#10;• C: B1&#10;• D: 2D&#10;• E: C8&#10;• F: E1&#10;When y equals 9; the x values are as follows:&#10;• 0: 40&#10;• 1: 8E&#10;• 2: 4C&#10;• 3: 5B&#10;• 4: A4&#10;• 5: 15&#10;• 6: E4&#10;• 7: AF&#10;• 8: F2&#10;• 9: F9&#10;• A: B7&#10;• B: DB&#10;• C: 12&#10;• D: E5&#10;• E: EB&#10;• F: 69&#10;When y equals A; the x values are as follows:&#10;• 0: A3&#10;• 1: 43&#10;• 2: 95&#10;• 3: A2&#10;• 4: 5C&#10;• 5: 46&#10;• 6: 58&#10;• 7: BD&#10;• 8: CF&#10;• 9: 37&#10;• A: 62&#10;• B: C0&#10;• C: 10&#10;• D: 7A&#10;• E: BB&#10;• F: 14&#10;&#10;When y equals B; the x values are as follows:&#10;• 0: 9E&#10;• 1: 44&#10;• 2: 0B&#10;• 3: 49&#10;• 4: CC&#10;• 5: 57&#10;• 6: 05&#10;• 7: 03&#10;• 8: CE&#10;• 9: E8&#10;• A: 0E&#10;• B: FE&#10;• C: 59&#10;• D: 9F&#10;• E: 3C&#10;• F: 63&#10;When y equals C the x values are as follows:&#10;• 0: 81&#10;• 1: C4&#10;• 2: 42&#10;• 3: 6D&#10;• 4: 5D&#10;• 5: A7&#10;• 6: B8&#10;• 7: 01&#10;• 8: F0&#10;• 9: 1C&#10;• A: AA&#10;• B: 78&#10;• C: 27&#10;• D: 93&#10;• E: 83&#10;• F: 55&#10;When y equals D the x values are as follows:&#10;• 0: F3&#10;• 1: DE&#10;• 2: FA&#10;• 3: 8B&#10;• 4: 65&#10;• 5: 8D&#10;• 6: B3&#10;• 7: 13&#10;• 8: B4&#10;• 9: 75&#10;• A: 18&#10;• B: CD&#10;• C: 80&#10;• D: C9&#10;• E: 53&#10;• F: 21&#10;When y equals E the x values are as follows:&#10;• 0: D7&#10;• 1: E9&#10;• 2: C3&#10;• 3: D1&#10;• 4: B6&#10;• 5: 9D&#10;• 6: 45&#10;• 7: 8A&#10;• 8: E6&#10;• 9: DF&#10;• A: BE&#10;• B: 5A&#10;• C: EC&#10;• D: 9C&#10;• E: 99&#10;• F: 0C&#10;When y equals F the x values are as follows:&#10;• 0: FB&#10;• 1: CB&#10;• 2: 4E&#10;• 3: 25&#10;• 4: 92&#10;• 5: 84&#10;• 6: 06&#10;• 7: 6B&#10;• 8: 73&#10;• 9: 6E&#10;• A: 1B&#10;• B: F4&#10;• C: 5F&#10;• D: EF&#10;• E: 61&#10;• F: 7D&#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63352" y="985080"/>
            <a:ext cx="8905487" cy="5538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a:extLst>
              <a:ext uri="{FF2B5EF4-FFF2-40B4-BE49-F238E27FC236}">
                <a16:creationId xmlns:a16="http://schemas.microsoft.com/office/drawing/2014/main" id="{EF4D6F8F-3464-49B1-99B6-4F66687FA14C}"/>
              </a:ext>
            </a:extLst>
          </p:cNvPr>
          <p:cNvCxnSpPr/>
          <p:nvPr/>
        </p:nvCxnSpPr>
        <p:spPr bwMode="auto">
          <a:xfrm>
            <a:off x="10615861" y="1754693"/>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TextBox 5">
            <a:extLst>
              <a:ext uri="{FF2B5EF4-FFF2-40B4-BE49-F238E27FC236}">
                <a16:creationId xmlns:a16="http://schemas.microsoft.com/office/drawing/2014/main" id="{140DAF5B-35CA-49DF-9231-BEBED9E1BBE4}"/>
              </a:ext>
            </a:extLst>
          </p:cNvPr>
          <p:cNvSpPr txBox="1"/>
          <p:nvPr/>
        </p:nvSpPr>
        <p:spPr>
          <a:xfrm>
            <a:off x="10206071" y="2328880"/>
            <a:ext cx="755335" cy="523220"/>
          </a:xfrm>
          <a:prstGeom prst="rect">
            <a:avLst/>
          </a:prstGeom>
          <a:noFill/>
        </p:spPr>
        <p:txBody>
          <a:bodyPr wrap="none" rtlCol="0">
            <a:spAutoFit/>
          </a:bodyPr>
          <a:lstStyle/>
          <a:p>
            <a:r>
              <a:rPr lang="en-US"/>
              <a:t>i =6</a:t>
            </a:r>
          </a:p>
        </p:txBody>
      </p:sp>
      <p:sp>
        <p:nvSpPr>
          <p:cNvPr id="7" name="TextBox 6">
            <a:extLst>
              <a:ext uri="{FF2B5EF4-FFF2-40B4-BE49-F238E27FC236}">
                <a16:creationId xmlns:a16="http://schemas.microsoft.com/office/drawing/2014/main" id="{BC4C7280-BE98-4B73-9458-72BFF2CB84D6}"/>
              </a:ext>
            </a:extLst>
          </p:cNvPr>
          <p:cNvSpPr txBox="1"/>
          <p:nvPr/>
        </p:nvSpPr>
        <p:spPr>
          <a:xfrm>
            <a:off x="11325107" y="2370565"/>
            <a:ext cx="755335" cy="523220"/>
          </a:xfrm>
          <a:prstGeom prst="rect">
            <a:avLst/>
          </a:prstGeom>
          <a:noFill/>
        </p:spPr>
        <p:txBody>
          <a:bodyPr wrap="none" rtlCol="0">
            <a:spAutoFit/>
          </a:bodyPr>
          <a:lstStyle/>
          <a:p>
            <a:r>
              <a:rPr lang="en-US"/>
              <a:t>j=6 </a:t>
            </a:r>
          </a:p>
        </p:txBody>
      </p:sp>
      <p:cxnSp>
        <p:nvCxnSpPr>
          <p:cNvPr id="9" name="Straight Arrow Connector 8">
            <a:extLst>
              <a:ext uri="{FF2B5EF4-FFF2-40B4-BE49-F238E27FC236}">
                <a16:creationId xmlns:a16="http://schemas.microsoft.com/office/drawing/2014/main" id="{B3016A19-F296-4E59-A417-B784E8FA47DE}"/>
              </a:ext>
            </a:extLst>
          </p:cNvPr>
          <p:cNvCxnSpPr/>
          <p:nvPr/>
        </p:nvCxnSpPr>
        <p:spPr bwMode="auto">
          <a:xfrm>
            <a:off x="11568608" y="1710390"/>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D2BF9F0E-7D95-4037-B38A-DFA2BD72AE09}"/>
              </a:ext>
            </a:extLst>
          </p:cNvPr>
          <p:cNvSpPr txBox="1"/>
          <p:nvPr/>
        </p:nvSpPr>
        <p:spPr>
          <a:xfrm>
            <a:off x="9055629" y="3396772"/>
            <a:ext cx="3267818" cy="523220"/>
          </a:xfrm>
          <a:prstGeom prst="rect">
            <a:avLst/>
          </a:prstGeom>
          <a:noFill/>
        </p:spPr>
        <p:txBody>
          <a:bodyPr wrap="none" rtlCol="0">
            <a:spAutoFit/>
          </a:bodyPr>
          <a:lstStyle/>
          <a:p>
            <a:r>
              <a:rPr lang="en-US"/>
              <a:t>P=D3 = (1101 0011)</a:t>
            </a:r>
            <a:r>
              <a:rPr lang="en-US" baseline="-25000"/>
              <a:t>2</a:t>
            </a:r>
            <a:endParaRPr lang="en-US"/>
          </a:p>
        </p:txBody>
      </p:sp>
      <p:sp>
        <p:nvSpPr>
          <p:cNvPr id="11" name="Arrow: Down 10">
            <a:extLst>
              <a:ext uri="{FF2B5EF4-FFF2-40B4-BE49-F238E27FC236}">
                <a16:creationId xmlns:a16="http://schemas.microsoft.com/office/drawing/2014/main" id="{32FC9010-D3FE-4C81-B2B2-5E583A368A7F}"/>
              </a:ext>
            </a:extLst>
          </p:cNvPr>
          <p:cNvSpPr/>
          <p:nvPr/>
        </p:nvSpPr>
        <p:spPr bwMode="auto">
          <a:xfrm>
            <a:off x="10999857" y="2823635"/>
            <a:ext cx="286799" cy="43725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3" name="TextBox 9">
            <a:extLst>
              <a:ext uri="{FF2B5EF4-FFF2-40B4-BE49-F238E27FC236}">
                <a16:creationId xmlns:a16="http://schemas.microsoft.com/office/drawing/2014/main" id="{D2BF9F0E-7D95-4037-B38A-DFA2BD72AE09}"/>
              </a:ext>
            </a:extLst>
          </p:cNvPr>
          <p:cNvSpPr txBox="1"/>
          <p:nvPr/>
        </p:nvSpPr>
        <p:spPr>
          <a:xfrm>
            <a:off x="9010744" y="1231473"/>
            <a:ext cx="3226140" cy="523220"/>
          </a:xfrm>
          <a:prstGeom prst="rect">
            <a:avLst/>
          </a:prstGeom>
          <a:noFill/>
        </p:spPr>
        <p:txBody>
          <a:bodyPr wrap="none" rtlCol="0">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t>C=66 = (0110 0110)</a:t>
            </a:r>
            <a:r>
              <a:rPr lang="en-US" baseline="-25000"/>
              <a:t>2</a:t>
            </a:r>
            <a:endParaRPr lang="en-US"/>
          </a:p>
        </p:txBody>
      </p:sp>
      <p:sp>
        <p:nvSpPr>
          <p:cNvPr id="3" name="TextBox 2">
            <a:extLst>
              <a:ext uri="{FF2B5EF4-FFF2-40B4-BE49-F238E27FC236}">
                <a16:creationId xmlns:a16="http://schemas.microsoft.com/office/drawing/2014/main" id="{1F04D576-C22B-4FF6-8EE2-CFA56D1A2A24}"/>
              </a:ext>
            </a:extLst>
          </p:cNvPr>
          <p:cNvSpPr txBox="1"/>
          <p:nvPr/>
        </p:nvSpPr>
        <p:spPr>
          <a:xfrm>
            <a:off x="531135" y="3253474"/>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
        <p:nvSpPr>
          <p:cNvPr id="14" name="TextBox 13">
            <a:extLst>
              <a:ext uri="{FF2B5EF4-FFF2-40B4-BE49-F238E27FC236}">
                <a16:creationId xmlns:a16="http://schemas.microsoft.com/office/drawing/2014/main" id="{9B7C22DD-9945-4FF9-8B39-0D4B1EDEC7FB}"/>
              </a:ext>
            </a:extLst>
          </p:cNvPr>
          <p:cNvSpPr txBox="1"/>
          <p:nvPr/>
        </p:nvSpPr>
        <p:spPr>
          <a:xfrm>
            <a:off x="4351041" y="969863"/>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Tree>
    <p:extLst>
      <p:ext uri="{BB962C8B-B14F-4D97-AF65-F5344CB8AC3E}">
        <p14:creationId xmlns:p14="http://schemas.microsoft.com/office/powerpoint/2010/main" val="4269668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itle 4">
            <a:extLst>
              <a:ext uri="{FF2B5EF4-FFF2-40B4-BE49-F238E27FC236}">
                <a16:creationId xmlns:a16="http://schemas.microsoft.com/office/drawing/2014/main" id="{A8B26C9D-62FF-4ED2-B604-40FDBFF5B785}"/>
              </a:ext>
            </a:extLst>
          </p:cNvPr>
          <p:cNvSpPr>
            <a:spLocks noGrp="1"/>
          </p:cNvSpPr>
          <p:nvPr>
            <p:ph type="title" idx="4294967295"/>
          </p:nvPr>
        </p:nvSpPr>
        <p:spPr>
          <a:xfrm>
            <a:off x="1447800" y="-207963"/>
            <a:ext cx="6705600" cy="1295400"/>
          </a:xfrm>
        </p:spPr>
        <p:txBody>
          <a:bodyPr anchor="ctr"/>
          <a:lstStyle/>
          <a:p>
            <a:pPr eaLnBrk="1" hangingPunct="1"/>
            <a:r>
              <a:rPr lang="en-US" altLang="zh-CN" dirty="0">
                <a:ea typeface="宋体" panose="02010600030101010101" pitchFamily="2" charset="-122"/>
              </a:rPr>
              <a:t>Substitute-Bytes (</a:t>
            </a:r>
            <a:r>
              <a:rPr lang="en-US" altLang="zh-CN" i="1" dirty="0">
                <a:latin typeface="Times New Roman" panose="02020603050405020304" pitchFamily="18" charset="0"/>
                <a:ea typeface="宋体" panose="02010600030101010101" pitchFamily="2" charset="-122"/>
              </a:rPr>
              <a:t>sub</a:t>
            </a:r>
            <a:r>
              <a:rPr lang="en-US" altLang="zh-CN" dirty="0">
                <a:ea typeface="宋体" panose="02010600030101010101" pitchFamily="2" charset="-122"/>
              </a:rPr>
              <a:t>)</a:t>
            </a:r>
          </a:p>
        </p:txBody>
      </p:sp>
      <p:sp>
        <p:nvSpPr>
          <p:cNvPr id="41988" name="Content Placeholder 5">
            <a:extLst>
              <a:ext uri="{FF2B5EF4-FFF2-40B4-BE49-F238E27FC236}">
                <a16:creationId xmlns:a16="http://schemas.microsoft.com/office/drawing/2014/main" id="{FF3F25F2-9824-4FF5-8584-101EF1F57E73}"/>
              </a:ext>
            </a:extLst>
          </p:cNvPr>
          <p:cNvSpPr>
            <a:spLocks noGrp="1"/>
          </p:cNvSpPr>
          <p:nvPr>
            <p:ph idx="4294967295"/>
          </p:nvPr>
        </p:nvSpPr>
        <p:spPr>
          <a:xfrm>
            <a:off x="386680" y="1087437"/>
            <a:ext cx="11613976" cy="4683125"/>
          </a:xfrm>
        </p:spPr>
        <p:txBody>
          <a:bodyPr/>
          <a:lstStyle/>
          <a:p>
            <a:pPr eaLnBrk="1" hangingPunct="1"/>
            <a:r>
              <a:rPr lang="en-US" altLang="zh-CN" sz="2000" dirty="0">
                <a:ea typeface="宋体" panose="02010600030101010101" pitchFamily="2" charset="-122"/>
              </a:rPr>
              <a:t>Substitution function that takes a byte as an input, uses its first four bits as the row index and the last four bits as the column index, and outputs a byte using a table-lookup at the S-box</a:t>
            </a:r>
          </a:p>
          <a:p>
            <a:pPr eaLnBrk="1" hangingPunct="1"/>
            <a:r>
              <a:rPr lang="en-US" altLang="zh-CN" sz="2000" dirty="0">
                <a:ea typeface="宋体" panose="02010600030101010101" pitchFamily="2" charset="-122"/>
              </a:rPr>
              <a:t>Let </a:t>
            </a:r>
            <a:r>
              <a:rPr lang="en-US" altLang="zh-CN" sz="2000" i="1" dirty="0">
                <a:latin typeface="Times New Roman" panose="02020603050405020304" pitchFamily="18" charset="0"/>
                <a:ea typeface="宋体" panose="02010600030101010101" pitchFamily="2" charset="-122"/>
              </a:rPr>
              <a:t>A</a:t>
            </a:r>
            <a:r>
              <a:rPr lang="en-US" altLang="zh-CN" sz="2000" dirty="0">
                <a:ea typeface="宋体" panose="02010600030101010101" pitchFamily="2" charset="-122"/>
              </a:rPr>
              <a:t> be a state matrix. Then	</a:t>
            </a:r>
            <a:r>
              <a:rPr lang="en-US" altLang="zh-CN" sz="2000">
                <a:ea typeface="宋体" panose="02010600030101010101" pitchFamily="2" charset="-122"/>
              </a:rPr>
              <a:t>	</a:t>
            </a:r>
            <a:endParaRPr lang="en-US" altLang="zh-CN" sz="2000" dirty="0">
              <a:ea typeface="宋体" panose="02010600030101010101" pitchFamily="2" charset="-122"/>
            </a:endParaRP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0,0 </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     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0,1 </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0,2 </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0,3</a:t>
            </a:r>
            <a:r>
              <a:rPr lang="en-US" altLang="zh-CN" sz="2000" dirty="0">
                <a:latin typeface="Times New Roman" panose="02020603050405020304" pitchFamily="18" charset="0"/>
                <a:ea typeface="宋体" panose="02010600030101010101" pitchFamily="2" charset="-122"/>
              </a:rPr>
              <a:t> )</a:t>
            </a:r>
            <a:r>
              <a:rPr lang="en-US" altLang="zh-CN" sz="2000" baseline="-25000" dirty="0">
                <a:ea typeface="宋体" panose="02010600030101010101" pitchFamily="2" charset="-122"/>
              </a:rPr>
              <a:t> </a:t>
            </a:r>
            <a:r>
              <a:rPr lang="en-US" altLang="zh-CN" sz="2000" dirty="0">
                <a:ea typeface="宋体" panose="02010600030101010101" pitchFamily="2" charset="-122"/>
              </a:rPr>
              <a:t>	</a:t>
            </a: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a:ea typeface="宋体" panose="02010600030101010101" pitchFamily="2" charset="-122"/>
              </a:rPr>
              <a:t>				   C=</a:t>
            </a:r>
            <a:r>
              <a:rPr lang="en-US" altLang="zh-CN" sz="2000" i="1">
                <a:latin typeface="Times New Roman" panose="02020603050405020304" pitchFamily="18" charset="0"/>
                <a:ea typeface="宋体" panose="02010600030101010101" pitchFamily="2" charset="-122"/>
              </a:rPr>
              <a:t>sub</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S </a:t>
            </a:r>
            <a:r>
              <a:rPr lang="en-US" altLang="zh-CN" sz="200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1,0</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1,1</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1,2</a:t>
            </a:r>
            <a:r>
              <a:rPr lang="en-US" altLang="zh-CN"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1,3</a:t>
            </a:r>
            <a:r>
              <a:rPr lang="en-US" altLang="zh-CN" sz="2000" dirty="0">
                <a:latin typeface="Times New Roman" panose="02020603050405020304" pitchFamily="18" charset="0"/>
                <a:ea typeface="宋体" panose="02010600030101010101" pitchFamily="2" charset="-122"/>
              </a:rPr>
              <a:t> )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                                           							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2,0 </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2,1</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2,2</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2,3</a:t>
            </a:r>
            <a:r>
              <a:rPr lang="en-US" altLang="zh-CN"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3,0 </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3,1</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3,2</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3,3 </a:t>
            </a:r>
            <a:r>
              <a:rPr lang="en-US" altLang="zh-CN" sz="2000" dirty="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pPr eaLnBrk="1" hangingPunct="1"/>
            <a:r>
              <a:rPr lang="en-US" altLang="zh-CN" sz="2000" i="1" dirty="0">
                <a:latin typeface="Times New Roman" panose="02020603050405020304" pitchFamily="18" charset="0"/>
                <a:ea typeface="宋体" panose="02010600030101010101" pitchFamily="2" charset="-122"/>
              </a:rPr>
              <a:t>sub</a:t>
            </a:r>
            <a:r>
              <a:rPr lang="en-US" altLang="zh-CN" sz="2000" baseline="30000" dirty="0">
                <a:ea typeface="宋体" panose="02010600030101010101" pitchFamily="2" charset="-122"/>
              </a:rPr>
              <a:t>-1</a:t>
            </a:r>
            <a:r>
              <a:rPr lang="en-US" altLang="zh-CN" sz="2000" dirty="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dirty="0">
                <a:ea typeface="宋体" panose="02010600030101010101" pitchFamily="2" charset="-122"/>
              </a:rPr>
              <a:t>) will just be the inverse substitution operation applied to </a:t>
            </a:r>
            <a:r>
              <a:rPr lang="en-US" altLang="zh-CN" sz="2000">
                <a:ea typeface="宋体" panose="02010600030101010101" pitchFamily="2" charset="-122"/>
              </a:rPr>
              <a:t>the matrix</a:t>
            </a:r>
            <a:r>
              <a:rPr lang="en-US" altLang="zh-CN" sz="2000" dirty="0">
                <a:ea typeface="宋体" panose="02010600030101010101" pitchFamily="2" charset="-122"/>
              </a:rPr>
              <a:t>		</a:t>
            </a:r>
            <a:r>
              <a:rPr lang="en-US" altLang="zh-CN" sz="2000">
                <a:ea typeface="宋体" panose="02010600030101010101" pitchFamily="2" charset="-122"/>
              </a:rPr>
              <a:t>	</a:t>
            </a:r>
            <a:endParaRPr lang="en-US" altLang="zh-CN" sz="2000" dirty="0">
              <a:ea typeface="宋体" panose="02010600030101010101" pitchFamily="2" charset="-122"/>
            </a:endParaRP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0,0 </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0,1 </a:t>
            </a:r>
            <a:r>
              <a:rPr lang="en-US" altLang="zh-CN" sz="2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0,2 </a:t>
            </a:r>
            <a:r>
              <a:rPr lang="en-US" altLang="zh-CN" sz="2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0,3</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sub</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 =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1,0</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1,1</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1,2</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1,3</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2,0 </a:t>
            </a:r>
            <a:r>
              <a:rPr lang="en-US" altLang="zh-CN" sz="2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2,1</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2,2</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2,3</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3,0 </a:t>
            </a:r>
            <a:r>
              <a:rPr lang="en-US" altLang="zh-CN" sz="2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3,1</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3,2</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3,3 </a:t>
            </a:r>
            <a:r>
              <a:rPr lang="en-US" altLang="zh-CN" sz="2000" dirty="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endParaRPr lang="en-US" altLang="zh-CN" sz="2000" dirty="0">
              <a:ea typeface="宋体" panose="02010600030101010101" pitchFamily="2" charset="-122"/>
            </a:endParaRPr>
          </a:p>
          <a:p>
            <a:pPr eaLnBrk="1" hangingPunct="1"/>
            <a:r>
              <a:rPr lang="en-US" altLang="zh-CN" sz="2000" dirty="0">
                <a:ea typeface="宋体" panose="02010600030101010101" pitchFamily="2" charset="-122"/>
              </a:rPr>
              <a:t>We have </a:t>
            </a:r>
            <a:r>
              <a:rPr lang="en-US" altLang="zh-CN" sz="2000" i="1" dirty="0">
                <a:latin typeface="Times New Roman" panose="02020603050405020304" pitchFamily="18" charset="0"/>
                <a:ea typeface="宋体" panose="02010600030101010101" pitchFamily="2" charset="-122"/>
              </a:rPr>
              <a:t>sub</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sub</a:t>
            </a:r>
            <a:r>
              <a:rPr lang="en-US" altLang="zh-CN" sz="2000" baseline="30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dirty="0">
                <a:latin typeface="Times New Roman" panose="02020603050405020304" pitchFamily="18" charset="0"/>
                <a:ea typeface="宋体" panose="02010600030101010101" pitchFamily="2" charset="-122"/>
              </a:rPr>
              <a:t>)) = </a:t>
            </a:r>
            <a:r>
              <a:rPr lang="en-US" altLang="zh-CN" sz="2000" i="1" dirty="0">
                <a:latin typeface="Times New Roman" panose="02020603050405020304" pitchFamily="18" charset="0"/>
                <a:ea typeface="宋体" panose="02010600030101010101" pitchFamily="2" charset="-122"/>
              </a:rPr>
              <a:t>sub</a:t>
            </a:r>
            <a:r>
              <a:rPr lang="en-US" altLang="zh-CN" sz="2000" i="1" baseline="30000" dirty="0">
                <a:latin typeface="Times New Roman" panose="02020603050405020304" pitchFamily="18" charset="0"/>
                <a:ea typeface="宋体" panose="02010600030101010101" pitchFamily="2" charset="-122"/>
              </a:rPr>
              <a:t>-</a:t>
            </a:r>
            <a:r>
              <a:rPr lang="en-US" altLang="zh-CN" sz="2000" baseline="30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sub</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dirty="0">
                <a:latin typeface="Times New Roman" panose="02020603050405020304" pitchFamily="18" charset="0"/>
                <a:ea typeface="宋体" panose="02010600030101010101" pitchFamily="2" charset="-122"/>
              </a:rPr>
              <a:t>)) = </a:t>
            </a:r>
            <a:r>
              <a:rPr lang="en-US" altLang="zh-CN" sz="2000" i="1" dirty="0">
                <a:latin typeface="Times New Roman" panose="02020603050405020304" pitchFamily="18" charset="0"/>
                <a:ea typeface="宋体" panose="02010600030101010101" pitchFamily="2" charset="-122"/>
              </a:rPr>
              <a:t>A</a:t>
            </a:r>
          </a:p>
        </p:txBody>
      </p:sp>
      <p:sp>
        <p:nvSpPr>
          <p:cNvPr id="41989" name="AutoShape 5">
            <a:extLst>
              <a:ext uri="{FF2B5EF4-FFF2-40B4-BE49-F238E27FC236}">
                <a16:creationId xmlns:a16="http://schemas.microsoft.com/office/drawing/2014/main" id="{632770A1-9DBF-4F31-AEFD-EA0654B0372F}"/>
              </a:ext>
            </a:extLst>
          </p:cNvPr>
          <p:cNvSpPr>
            <a:spLocks noChangeArrowheads="1"/>
          </p:cNvSpPr>
          <p:nvPr/>
        </p:nvSpPr>
        <p:spPr bwMode="auto">
          <a:xfrm>
            <a:off x="6744072" y="2011253"/>
            <a:ext cx="4032445"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1990" name="AutoShape 8">
            <a:extLst>
              <a:ext uri="{FF2B5EF4-FFF2-40B4-BE49-F238E27FC236}">
                <a16:creationId xmlns:a16="http://schemas.microsoft.com/office/drawing/2014/main" id="{05BB32FC-6229-4BF3-91E8-94C9BAEDBA0F}"/>
              </a:ext>
            </a:extLst>
          </p:cNvPr>
          <p:cNvSpPr>
            <a:spLocks noChangeArrowheads="1"/>
          </p:cNvSpPr>
          <p:nvPr/>
        </p:nvSpPr>
        <p:spPr bwMode="auto">
          <a:xfrm>
            <a:off x="5227721" y="3890907"/>
            <a:ext cx="482871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1991" name="Line 9">
            <a:extLst>
              <a:ext uri="{FF2B5EF4-FFF2-40B4-BE49-F238E27FC236}">
                <a16:creationId xmlns:a16="http://schemas.microsoft.com/office/drawing/2014/main" id="{32D49F91-7694-4207-94F5-0A488BEA88DE}"/>
              </a:ext>
            </a:extLst>
          </p:cNvPr>
          <p:cNvSpPr>
            <a:spLocks noChangeShapeType="1"/>
          </p:cNvSpPr>
          <p:nvPr/>
        </p:nvSpPr>
        <p:spPr bwMode="auto">
          <a:xfrm>
            <a:off x="4800600" y="4876800"/>
            <a:ext cx="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 name="Rectangle 1">
            <a:extLst>
              <a:ext uri="{FF2B5EF4-FFF2-40B4-BE49-F238E27FC236}">
                <a16:creationId xmlns:a16="http://schemas.microsoft.com/office/drawing/2014/main" id="{05A4B0C6-20B0-4AF5-A372-343B65E7BFCA}"/>
              </a:ext>
            </a:extLst>
          </p:cNvPr>
          <p:cNvSpPr/>
          <p:nvPr/>
        </p:nvSpPr>
        <p:spPr>
          <a:xfrm>
            <a:off x="10416480" y="3595159"/>
            <a:ext cx="1954381" cy="646331"/>
          </a:xfrm>
          <a:prstGeom prst="rect">
            <a:avLst/>
          </a:prstGeom>
        </p:spPr>
        <p:txBody>
          <a:bodyPr wrap="none">
            <a:spAutoFit/>
          </a:bodyPr>
          <a:lstStyle/>
          <a:p>
            <a:r>
              <a:rPr lang="en-US" altLang="zh-CN" sz="3600" baseline="-25000">
                <a:latin typeface="Times New Roman" panose="02020603050405020304" pitchFamily="18" charset="0"/>
                <a:ea typeface="宋体" panose="02010600030101010101" pitchFamily="2" charset="-122"/>
              </a:rPr>
              <a:t>Inverse S-Box</a:t>
            </a:r>
            <a:endParaRPr lang="en-US" sz="3600"/>
          </a:p>
        </p:txBody>
      </p:sp>
      <p:sp>
        <p:nvSpPr>
          <p:cNvPr id="8" name="Rectangle 7">
            <a:extLst>
              <a:ext uri="{FF2B5EF4-FFF2-40B4-BE49-F238E27FC236}">
                <a16:creationId xmlns:a16="http://schemas.microsoft.com/office/drawing/2014/main" id="{2398A57E-CC1F-40BD-8B9E-15DD89E33109}"/>
              </a:ext>
            </a:extLst>
          </p:cNvPr>
          <p:cNvSpPr/>
          <p:nvPr/>
        </p:nvSpPr>
        <p:spPr>
          <a:xfrm>
            <a:off x="4166612" y="1750164"/>
            <a:ext cx="971741" cy="646331"/>
          </a:xfrm>
          <a:prstGeom prst="rect">
            <a:avLst/>
          </a:prstGeom>
        </p:spPr>
        <p:txBody>
          <a:bodyPr wrap="none">
            <a:spAutoFit/>
          </a:bodyPr>
          <a:lstStyle/>
          <a:p>
            <a:r>
              <a:rPr lang="en-US" altLang="zh-CN" sz="3600" baseline="-25000">
                <a:latin typeface="Times New Roman" panose="02020603050405020304" pitchFamily="18" charset="0"/>
                <a:ea typeface="宋体" panose="02010600030101010101" pitchFamily="2" charset="-122"/>
              </a:rPr>
              <a:t>S-Box</a:t>
            </a:r>
            <a:endParaRPr lang="en-US" sz="3600"/>
          </a:p>
        </p:txBody>
      </p:sp>
      <p:sp>
        <p:nvSpPr>
          <p:cNvPr id="10" name="Rectangle 9">
            <a:extLst>
              <a:ext uri="{FF2B5EF4-FFF2-40B4-BE49-F238E27FC236}">
                <a16:creationId xmlns:a16="http://schemas.microsoft.com/office/drawing/2014/main" id="{3411A45F-EAA4-4607-879D-9FD4171CD9F9}"/>
              </a:ext>
            </a:extLst>
          </p:cNvPr>
          <p:cNvSpPr/>
          <p:nvPr/>
        </p:nvSpPr>
        <p:spPr>
          <a:xfrm>
            <a:off x="859559" y="1957865"/>
            <a:ext cx="3048000" cy="1569660"/>
          </a:xfrm>
          <a:prstGeom prst="rect">
            <a:avLst/>
          </a:prstGeom>
        </p:spPr>
        <p:txBody>
          <a:bodyPr wrap="square">
            <a:spAutoFit/>
          </a:body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11" name="AutoShape 5">
            <a:extLst>
              <a:ext uri="{FF2B5EF4-FFF2-40B4-BE49-F238E27FC236}">
                <a16:creationId xmlns:a16="http://schemas.microsoft.com/office/drawing/2014/main" id="{0295DD4E-22C9-44C2-B9AF-3BECDD2620D4}"/>
              </a:ext>
            </a:extLst>
          </p:cNvPr>
          <p:cNvSpPr>
            <a:spLocks noChangeArrowheads="1"/>
          </p:cNvSpPr>
          <p:nvPr/>
        </p:nvSpPr>
        <p:spPr bwMode="auto">
          <a:xfrm>
            <a:off x="695400" y="2073330"/>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 name="Arrow: Right 3">
            <a:extLst>
              <a:ext uri="{FF2B5EF4-FFF2-40B4-BE49-F238E27FC236}">
                <a16:creationId xmlns:a16="http://schemas.microsoft.com/office/drawing/2014/main" id="{4F28510A-3F48-4853-BBB7-DD66E9740710}"/>
              </a:ext>
            </a:extLst>
          </p:cNvPr>
          <p:cNvSpPr/>
          <p:nvPr/>
        </p:nvSpPr>
        <p:spPr bwMode="auto">
          <a:xfrm>
            <a:off x="4380438" y="2450732"/>
            <a:ext cx="544091" cy="36289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3" name="Arrow: Right 12">
            <a:extLst>
              <a:ext uri="{FF2B5EF4-FFF2-40B4-BE49-F238E27FC236}">
                <a16:creationId xmlns:a16="http://schemas.microsoft.com/office/drawing/2014/main" id="{567EB12A-ED2E-486B-9E79-F6980DD65EE6}"/>
              </a:ext>
            </a:extLst>
          </p:cNvPr>
          <p:cNvSpPr/>
          <p:nvPr/>
        </p:nvSpPr>
        <p:spPr bwMode="auto">
          <a:xfrm rot="5400000">
            <a:off x="9843935" y="4012815"/>
            <a:ext cx="739512" cy="31450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3802368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358853"/>
            <a:ext cx="8229600" cy="523210"/>
          </a:xfrm>
        </p:spPr>
        <p:txBody>
          <a:bodyPr wrap="square">
            <a:spAutoFit/>
          </a:bodyPr>
          <a:lstStyle/>
          <a:p>
            <a:r>
              <a:rPr lang="en-IN" altLang="en-US" sz="2800" spc="-400" dirty="0">
                <a:ea typeface="ヒラギノ角ゴ Pro W3" charset="-128"/>
              </a:rPr>
              <a:t>A E </a:t>
            </a:r>
            <a:r>
              <a:rPr lang="en-IN" altLang="en-US" sz="2800" dirty="0">
                <a:ea typeface="ヒラギノ角ゴ Pro W3" charset="-128"/>
              </a:rPr>
              <a:t>S Row and Column Operations</a:t>
            </a:r>
            <a:endParaRPr lang="en-US" sz="2000" dirty="0"/>
          </a:p>
        </p:txBody>
      </p:sp>
      <p:pic>
        <p:nvPicPr>
          <p:cNvPr id="7" name="Picture 2" descr="a. Shift row transformation: A 16-byte square has first column from s sub 0,0 to s sub 3,0 and first row from s sub 0,0 to s sub 0,3. The bottom three rows have cells shifted: second row with cells s sub 1,1, s sub 1,2, s sub 1,3, and s sub 1,0; third row with cells s sub 2,2, s sub 2,3, s sub 2,0, and s sub 2,1; fourth row with cells s sub 3,3, s sub 3,0, s sub 3,1, and s sub 1,2.&#10;b. Mix column transformation: The 16-byte square has arrows from each column leading to a matrix equation, with numbers 1 through 3 in a 4-by-4 matrix multiplied by a column to get another column, to get a 16-byte square with prime numbers.&#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919536" y="908720"/>
            <a:ext cx="7056784" cy="5601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265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4">
            <a:extLst>
              <a:ext uri="{FF2B5EF4-FFF2-40B4-BE49-F238E27FC236}">
                <a16:creationId xmlns:a16="http://schemas.microsoft.com/office/drawing/2014/main" id="{8FF67B78-7D38-47F7-9972-361F2D3787C8}"/>
              </a:ext>
            </a:extLst>
          </p:cNvPr>
          <p:cNvSpPr>
            <a:spLocks noGrp="1"/>
          </p:cNvSpPr>
          <p:nvPr>
            <p:ph type="title" idx="4294967295"/>
          </p:nvPr>
        </p:nvSpPr>
        <p:spPr>
          <a:xfrm>
            <a:off x="1343472" y="33365"/>
            <a:ext cx="7543800" cy="864596"/>
          </a:xfrm>
        </p:spPr>
        <p:txBody>
          <a:bodyPr anchor="ctr"/>
          <a:lstStyle/>
          <a:p>
            <a:pPr eaLnBrk="1" hangingPunct="1"/>
            <a:r>
              <a:rPr lang="en-US" altLang="zh-CN" dirty="0">
                <a:ea typeface="宋体" panose="02010600030101010101" pitchFamily="2" charset="-122"/>
              </a:rPr>
              <a:t>Shift-Rows (</a:t>
            </a:r>
            <a:r>
              <a:rPr lang="en-US" altLang="zh-CN" i="1" dirty="0" err="1">
                <a:latin typeface="Times New Roman" panose="02020603050405020304" pitchFamily="18" charset="0"/>
                <a:ea typeface="宋体" panose="02010600030101010101" pitchFamily="2" charset="-122"/>
              </a:rPr>
              <a:t>shr</a:t>
            </a:r>
            <a:r>
              <a:rPr lang="en-US" altLang="zh-CN" dirty="0">
                <a:ea typeface="宋体" panose="02010600030101010101" pitchFamily="2" charset="-122"/>
              </a:rPr>
              <a:t>)</a:t>
            </a:r>
          </a:p>
        </p:txBody>
      </p:sp>
      <p:sp>
        <p:nvSpPr>
          <p:cNvPr id="43012" name="Content Placeholder 5">
            <a:extLst>
              <a:ext uri="{FF2B5EF4-FFF2-40B4-BE49-F238E27FC236}">
                <a16:creationId xmlns:a16="http://schemas.microsoft.com/office/drawing/2014/main" id="{9548B17D-A8E7-43C9-9268-A95E83FFD58E}"/>
              </a:ext>
            </a:extLst>
          </p:cNvPr>
          <p:cNvSpPr>
            <a:spLocks noGrp="1"/>
          </p:cNvSpPr>
          <p:nvPr>
            <p:ph idx="4294967295"/>
          </p:nvPr>
        </p:nvSpPr>
        <p:spPr>
          <a:xfrm>
            <a:off x="407368" y="1223169"/>
            <a:ext cx="11089232" cy="4411662"/>
          </a:xfrm>
        </p:spPr>
        <p:txBody>
          <a:bodyPr/>
          <a:lstStyle/>
          <a:p>
            <a:pPr eaLnBrk="1" hangingPunct="1"/>
            <a:r>
              <a:rPr lang="en-US" altLang="zh-CN" sz="2400" i="1" dirty="0" err="1">
                <a:latin typeface="Times New Roman" panose="02020603050405020304" pitchFamily="18" charset="0"/>
                <a:ea typeface="宋体" panose="02010600030101010101" pitchFamily="2" charset="-122"/>
              </a:rPr>
              <a:t>shr</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 performs a left-circular-shift </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1</a:t>
            </a:r>
            <a:r>
              <a:rPr lang="en-US" altLang="zh-CN" sz="2400" dirty="0">
                <a:ea typeface="宋体" panose="02010600030101010101" pitchFamily="2" charset="-122"/>
              </a:rPr>
              <a:t> times on the </a:t>
            </a:r>
            <a:r>
              <a:rPr lang="en-US" altLang="zh-CN" sz="2400" i="1" dirty="0" err="1">
                <a:latin typeface="Times New Roman" panose="02020603050405020304" pitchFamily="18" charset="0"/>
                <a:ea typeface="宋体" panose="02010600030101010101" pitchFamily="2" charset="-122"/>
              </a:rPr>
              <a:t>i</a:t>
            </a:r>
            <a:r>
              <a:rPr lang="en-US" altLang="zh-CN" sz="2400" dirty="0" err="1">
                <a:ea typeface="宋体" panose="02010600030101010101" pitchFamily="2" charset="-122"/>
              </a:rPr>
              <a:t>-th</a:t>
            </a:r>
            <a:r>
              <a:rPr lang="en-US" altLang="zh-CN" sz="2400" dirty="0">
                <a:ea typeface="宋体" panose="02010600030101010101" pitchFamily="2" charset="-122"/>
              </a:rPr>
              <a:t> row in the matrix </a:t>
            </a:r>
            <a:r>
              <a:rPr lang="en-US" altLang="zh-CN" sz="2400" i="1" dirty="0">
                <a:latin typeface="Times New Roman" panose="02020603050405020304" pitchFamily="18" charset="0"/>
                <a:ea typeface="宋体" panose="02010600030101010101" pitchFamily="2" charset="-122"/>
              </a:rPr>
              <a:t>A</a:t>
            </a:r>
          </a:p>
          <a:p>
            <a:pPr eaLnBrk="1" hangingPunct="1">
              <a:buFont typeface="Wingdings" panose="05000000000000000000" pitchFamily="2" charset="2"/>
              <a:buNone/>
            </a:pPr>
            <a:r>
              <a:rPr lang="en-US" altLang="zh-CN" sz="2400" dirty="0">
                <a:ea typeface="宋体" panose="02010600030101010101" pitchFamily="2" charset="-122"/>
              </a:rPr>
              <a:t>				</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t>
            </a:r>
            <a:r>
              <a:rPr lang="en-US" altLang="zh-CN" sz="2400" dirty="0">
                <a:ea typeface="宋体" panose="02010600030101010101" pitchFamily="2" charset="-122"/>
              </a:rPr>
              <a:t>a</a:t>
            </a:r>
            <a:r>
              <a:rPr lang="en-US" altLang="zh-CN" sz="2400" baseline="-25000" dirty="0">
                <a:ea typeface="宋体" panose="02010600030101010101" pitchFamily="2" charset="-122"/>
              </a:rPr>
              <a:t>0,0     </a:t>
            </a:r>
            <a:r>
              <a:rPr lang="en-US" altLang="zh-CN" sz="2400" dirty="0">
                <a:ea typeface="宋体" panose="02010600030101010101" pitchFamily="2" charset="-122"/>
              </a:rPr>
              <a:t>a</a:t>
            </a:r>
            <a:r>
              <a:rPr lang="en-US" altLang="zh-CN" sz="2400" baseline="-25000" dirty="0">
                <a:ea typeface="宋体" panose="02010600030101010101" pitchFamily="2" charset="-122"/>
              </a:rPr>
              <a:t>0,1     </a:t>
            </a:r>
            <a:r>
              <a:rPr lang="en-US" altLang="zh-CN" sz="2400" dirty="0">
                <a:ea typeface="宋体" panose="02010600030101010101" pitchFamily="2" charset="-122"/>
              </a:rPr>
              <a:t>a</a:t>
            </a:r>
            <a:r>
              <a:rPr lang="en-US" altLang="zh-CN" sz="2400" baseline="-25000" dirty="0">
                <a:ea typeface="宋体" panose="02010600030101010101" pitchFamily="2" charset="-122"/>
              </a:rPr>
              <a:t>0,2     </a:t>
            </a:r>
            <a:r>
              <a:rPr lang="en-US" altLang="zh-CN" sz="2400" dirty="0">
                <a:ea typeface="宋体" panose="02010600030101010101" pitchFamily="2" charset="-122"/>
              </a:rPr>
              <a:t>a</a:t>
            </a:r>
            <a:r>
              <a:rPr lang="en-US" altLang="zh-CN" sz="2400" baseline="-25000" dirty="0">
                <a:ea typeface="宋体" panose="02010600030101010101" pitchFamily="2" charset="-122"/>
              </a:rPr>
              <a:t>0,3 </a:t>
            </a:r>
            <a:r>
              <a:rPr lang="en-US" altLang="zh-CN" sz="2400" dirty="0">
                <a:ea typeface="宋体" panose="02010600030101010101" pitchFamily="2" charset="-122"/>
              </a:rPr>
              <a:t>	</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shr</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rPr>
              <a:t> =  a</a:t>
            </a:r>
            <a:r>
              <a:rPr lang="en-US" altLang="zh-CN" sz="2400" baseline="-25000">
                <a:ea typeface="宋体" panose="02010600030101010101" pitchFamily="2" charset="-122"/>
              </a:rPr>
              <a:t>1,1     </a:t>
            </a:r>
            <a:r>
              <a:rPr lang="en-US" altLang="zh-CN" sz="2400" dirty="0">
                <a:ea typeface="宋体" panose="02010600030101010101" pitchFamily="2" charset="-122"/>
              </a:rPr>
              <a:t>a</a:t>
            </a:r>
            <a:r>
              <a:rPr lang="en-US" altLang="zh-CN" sz="2400" baseline="-25000" dirty="0">
                <a:ea typeface="宋体" panose="02010600030101010101" pitchFamily="2" charset="-122"/>
              </a:rPr>
              <a:t>1,2     </a:t>
            </a:r>
            <a:r>
              <a:rPr lang="en-US" altLang="zh-CN" sz="2400" dirty="0">
                <a:ea typeface="宋体" panose="02010600030101010101" pitchFamily="2" charset="-122"/>
              </a:rPr>
              <a:t>a</a:t>
            </a:r>
            <a:r>
              <a:rPr lang="en-US" altLang="zh-CN" sz="2400" baseline="-25000" dirty="0">
                <a:ea typeface="宋体" panose="02010600030101010101" pitchFamily="2" charset="-122"/>
              </a:rPr>
              <a:t>1,3     </a:t>
            </a:r>
            <a:r>
              <a:rPr lang="en-US" altLang="zh-CN" sz="2400" dirty="0">
                <a:ea typeface="宋体" panose="02010600030101010101" pitchFamily="2" charset="-122"/>
              </a:rPr>
              <a:t>a</a:t>
            </a:r>
            <a:r>
              <a:rPr lang="en-US" altLang="zh-CN" sz="2400" baseline="-25000" dirty="0">
                <a:ea typeface="宋体" panose="02010600030101010101" pitchFamily="2" charset="-122"/>
              </a:rPr>
              <a:t>1,0</a:t>
            </a:r>
            <a:r>
              <a:rPr lang="en-US" altLang="zh-CN" sz="2400" baseline="-25000">
                <a:ea typeface="宋体" panose="02010600030101010101" pitchFamily="2" charset="-122"/>
              </a:rPr>
              <a:t>	      = C</a:t>
            </a:r>
            <a:endParaRPr lang="en-US" altLang="zh-CN" sz="2400" dirty="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t>
            </a:r>
            <a:r>
              <a:rPr lang="en-US" altLang="zh-CN" sz="2400" dirty="0">
                <a:ea typeface="宋体" panose="02010600030101010101" pitchFamily="2" charset="-122"/>
              </a:rPr>
              <a:t>a</a:t>
            </a:r>
            <a:r>
              <a:rPr lang="en-US" altLang="zh-CN" sz="2400" baseline="-25000" dirty="0">
                <a:ea typeface="宋体" panose="02010600030101010101" pitchFamily="2" charset="-122"/>
              </a:rPr>
              <a:t>2,2     </a:t>
            </a:r>
            <a:r>
              <a:rPr lang="en-US" altLang="zh-CN" sz="2400" dirty="0">
                <a:ea typeface="宋体" panose="02010600030101010101" pitchFamily="2" charset="-122"/>
              </a:rPr>
              <a:t>a</a:t>
            </a:r>
            <a:r>
              <a:rPr lang="en-US" altLang="zh-CN" sz="2400" baseline="-25000" dirty="0">
                <a:ea typeface="宋体" panose="02010600030101010101" pitchFamily="2" charset="-122"/>
              </a:rPr>
              <a:t>2,3     </a:t>
            </a:r>
            <a:r>
              <a:rPr lang="en-US" altLang="zh-CN" sz="2400" dirty="0">
                <a:ea typeface="宋体" panose="02010600030101010101" pitchFamily="2" charset="-122"/>
              </a:rPr>
              <a:t>a</a:t>
            </a:r>
            <a:r>
              <a:rPr lang="en-US" altLang="zh-CN" sz="2400" baseline="-25000" dirty="0">
                <a:ea typeface="宋体" panose="02010600030101010101" pitchFamily="2" charset="-122"/>
              </a:rPr>
              <a:t>2,0     </a:t>
            </a:r>
            <a:r>
              <a:rPr lang="en-US" altLang="zh-CN" sz="2400" dirty="0">
                <a:ea typeface="宋体" panose="02010600030101010101" pitchFamily="2" charset="-122"/>
              </a:rPr>
              <a:t>a</a:t>
            </a:r>
            <a:r>
              <a:rPr lang="en-US" altLang="zh-CN" sz="2400" baseline="-25000" dirty="0">
                <a:ea typeface="宋体" panose="02010600030101010101" pitchFamily="2" charset="-122"/>
              </a:rPr>
              <a:t>2,1	</a:t>
            </a:r>
            <a:endParaRPr lang="en-US" altLang="zh-CN" sz="2400" dirty="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t>
            </a:r>
            <a:r>
              <a:rPr lang="en-US" altLang="zh-CN" sz="2400" dirty="0">
                <a:ea typeface="宋体" panose="02010600030101010101" pitchFamily="2" charset="-122"/>
              </a:rPr>
              <a:t>a</a:t>
            </a:r>
            <a:r>
              <a:rPr lang="en-US" altLang="zh-CN" sz="2400" baseline="-25000" dirty="0">
                <a:ea typeface="宋体" panose="02010600030101010101" pitchFamily="2" charset="-122"/>
              </a:rPr>
              <a:t>3,3     </a:t>
            </a:r>
            <a:r>
              <a:rPr lang="en-US" altLang="zh-CN" sz="2400" dirty="0">
                <a:ea typeface="宋体" panose="02010600030101010101" pitchFamily="2" charset="-122"/>
              </a:rPr>
              <a:t>a</a:t>
            </a:r>
            <a:r>
              <a:rPr lang="en-US" altLang="zh-CN" sz="2400" baseline="-25000" dirty="0">
                <a:ea typeface="宋体" panose="02010600030101010101" pitchFamily="2" charset="-122"/>
              </a:rPr>
              <a:t>3,0     </a:t>
            </a:r>
            <a:r>
              <a:rPr lang="en-US" altLang="zh-CN" sz="2400" dirty="0">
                <a:ea typeface="宋体" panose="02010600030101010101" pitchFamily="2" charset="-122"/>
              </a:rPr>
              <a:t>a</a:t>
            </a:r>
            <a:r>
              <a:rPr lang="en-US" altLang="zh-CN" sz="2400" baseline="-25000" dirty="0">
                <a:ea typeface="宋体" panose="02010600030101010101" pitchFamily="2" charset="-122"/>
              </a:rPr>
              <a:t>3,1     </a:t>
            </a:r>
            <a:r>
              <a:rPr lang="en-US" altLang="zh-CN" sz="2400" dirty="0">
                <a:ea typeface="宋体" panose="02010600030101010101" pitchFamily="2" charset="-122"/>
              </a:rPr>
              <a:t>a</a:t>
            </a:r>
            <a:r>
              <a:rPr lang="en-US" altLang="zh-CN" sz="2400" baseline="-25000" dirty="0">
                <a:ea typeface="宋体" panose="02010600030101010101" pitchFamily="2" charset="-122"/>
              </a:rPr>
              <a:t>3,2  	</a:t>
            </a:r>
          </a:p>
          <a:p>
            <a:pPr eaLnBrk="1" hangingPunct="1">
              <a:buFont typeface="Wingdings" panose="05000000000000000000" pitchFamily="2" charset="2"/>
              <a:buNone/>
            </a:pPr>
            <a:endParaRPr lang="en-US" altLang="zh-CN" sz="2400" dirty="0">
              <a:ea typeface="宋体" panose="02010600030101010101" pitchFamily="2" charset="-122"/>
            </a:endParaRPr>
          </a:p>
          <a:p>
            <a:pPr eaLnBrk="1" hangingPunct="1"/>
            <a:r>
              <a:rPr lang="en-US" altLang="zh-CN" sz="2400" i="1" dirty="0">
                <a:latin typeface="Times New Roman" panose="02020603050405020304" pitchFamily="18" charset="0"/>
                <a:ea typeface="宋体" panose="02010600030101010101" pitchFamily="2" charset="-122"/>
              </a:rPr>
              <a:t>shr</a:t>
            </a:r>
            <a:r>
              <a:rPr lang="en-US" altLang="zh-CN" sz="2400" i="1" baseline="30000" dirty="0">
                <a:latin typeface="Times New Roman" panose="02020603050405020304" pitchFamily="18" charset="0"/>
                <a:ea typeface="宋体" panose="02010600030101010101" pitchFamily="2" charset="-122"/>
              </a:rPr>
              <a:t>-</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 performs a right-circular-shift </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1</a:t>
            </a:r>
            <a:r>
              <a:rPr lang="en-US" altLang="zh-CN" sz="2400" dirty="0">
                <a:ea typeface="宋体" panose="02010600030101010101" pitchFamily="2" charset="-122"/>
              </a:rPr>
              <a:t> times on the </a:t>
            </a:r>
            <a:r>
              <a:rPr lang="en-US" altLang="zh-CN" sz="2400" i="1" dirty="0" err="1">
                <a:latin typeface="Times New Roman" panose="02020603050405020304" pitchFamily="18" charset="0"/>
                <a:ea typeface="宋体" panose="02010600030101010101" pitchFamily="2" charset="-122"/>
              </a:rPr>
              <a:t>i</a:t>
            </a:r>
            <a:r>
              <a:rPr lang="en-US" altLang="zh-CN" sz="2400" dirty="0" err="1">
                <a:ea typeface="宋体" panose="02010600030101010101" pitchFamily="2" charset="-122"/>
              </a:rPr>
              <a:t>-th</a:t>
            </a:r>
            <a:r>
              <a:rPr lang="en-US" altLang="zh-CN" sz="2400" dirty="0">
                <a:ea typeface="宋体" panose="02010600030101010101" pitchFamily="2" charset="-122"/>
              </a:rPr>
              <a:t> row in the matrix </a:t>
            </a:r>
            <a:r>
              <a:rPr lang="en-US" altLang="zh-CN" sz="2400" i="1" dirty="0">
                <a:latin typeface="Times New Roman" panose="02020603050405020304" pitchFamily="18" charset="0"/>
                <a:ea typeface="宋体" panose="02010600030101010101" pitchFamily="2" charset="-122"/>
              </a:rPr>
              <a:t>A</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a:t>
            </a:r>
            <a:r>
              <a:rPr lang="en-US" altLang="zh-CN" sz="2400" baseline="-25000">
                <a:ea typeface="宋体" panose="02010600030101010101" pitchFamily="2" charset="-122"/>
              </a:rPr>
              <a:t>0,0     </a:t>
            </a:r>
            <a:r>
              <a:rPr lang="en-US" altLang="zh-CN" sz="2400" dirty="0">
                <a:ea typeface="宋体" panose="02010600030101010101" pitchFamily="2" charset="-122"/>
              </a:rPr>
              <a:t>a</a:t>
            </a:r>
            <a:r>
              <a:rPr lang="en-US" altLang="zh-CN" sz="2400" baseline="-25000" dirty="0">
                <a:ea typeface="宋体" panose="02010600030101010101" pitchFamily="2" charset="-122"/>
              </a:rPr>
              <a:t>0,1     </a:t>
            </a:r>
            <a:r>
              <a:rPr lang="en-US" altLang="zh-CN" sz="2400" dirty="0">
                <a:ea typeface="宋体" panose="02010600030101010101" pitchFamily="2" charset="-122"/>
              </a:rPr>
              <a:t>a</a:t>
            </a:r>
            <a:r>
              <a:rPr lang="en-US" altLang="zh-CN" sz="2400" baseline="-25000" dirty="0">
                <a:ea typeface="宋体" panose="02010600030101010101" pitchFamily="2" charset="-122"/>
              </a:rPr>
              <a:t>0,2     </a:t>
            </a:r>
            <a:r>
              <a:rPr lang="en-US" altLang="zh-CN" sz="2400" dirty="0">
                <a:ea typeface="宋体" panose="02010600030101010101" pitchFamily="2" charset="-122"/>
              </a:rPr>
              <a:t>a</a:t>
            </a:r>
            <a:r>
              <a:rPr lang="en-US" altLang="zh-CN" sz="2400" baseline="-25000" dirty="0">
                <a:ea typeface="宋体" panose="02010600030101010101" pitchFamily="2" charset="-122"/>
              </a:rPr>
              <a:t>0,3 </a:t>
            </a:r>
            <a:r>
              <a:rPr lang="en-US" altLang="zh-CN" sz="2400" dirty="0">
                <a:ea typeface="宋体" panose="02010600030101010101" pitchFamily="2" charset="-122"/>
              </a:rPr>
              <a:t>	</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shr</a:t>
            </a:r>
            <a:r>
              <a:rPr lang="en-US" altLang="zh-CN" sz="2400" i="1" baseline="30000">
                <a:latin typeface="Times New Roman" panose="02020603050405020304" pitchFamily="18" charset="0"/>
                <a:ea typeface="宋体" panose="02010600030101010101" pitchFamily="2" charset="-122"/>
              </a:rPr>
              <a:t>-</a:t>
            </a:r>
            <a:r>
              <a:rPr lang="en-US" altLang="zh-CN" sz="2400" baseline="30000">
                <a:ea typeface="宋体" panose="02010600030101010101" pitchFamily="2" charset="-122"/>
              </a:rPr>
              <a:t>1</a:t>
            </a:r>
            <a:r>
              <a:rPr lang="en-US" altLang="zh-CN" sz="240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a:t>
            </a:r>
            <a:r>
              <a:rPr lang="en-US" altLang="zh-CN" sz="2400">
                <a:ea typeface="宋体" panose="02010600030101010101" pitchFamily="2" charset="-122"/>
              </a:rPr>
              <a:t>)=  	a</a:t>
            </a:r>
            <a:r>
              <a:rPr lang="en-US" altLang="zh-CN" sz="2400" baseline="-25000">
                <a:ea typeface="宋体" panose="02010600030101010101" pitchFamily="2" charset="-122"/>
              </a:rPr>
              <a:t>1,0     </a:t>
            </a:r>
            <a:r>
              <a:rPr lang="en-US" altLang="zh-CN" sz="2400">
                <a:ea typeface="宋体" panose="02010600030101010101" pitchFamily="2" charset="-122"/>
              </a:rPr>
              <a:t>a</a:t>
            </a:r>
            <a:r>
              <a:rPr lang="en-US" altLang="zh-CN" sz="2400" baseline="-25000">
                <a:ea typeface="宋体" panose="02010600030101010101" pitchFamily="2" charset="-122"/>
              </a:rPr>
              <a:t>1,1     </a:t>
            </a:r>
            <a:r>
              <a:rPr lang="en-US" altLang="zh-CN" sz="2400">
                <a:ea typeface="宋体" panose="02010600030101010101" pitchFamily="2" charset="-122"/>
              </a:rPr>
              <a:t>a</a:t>
            </a:r>
            <a:r>
              <a:rPr lang="en-US" altLang="zh-CN" sz="2400" baseline="-25000">
                <a:ea typeface="宋体" panose="02010600030101010101" pitchFamily="2" charset="-122"/>
              </a:rPr>
              <a:t>1,2     </a:t>
            </a:r>
            <a:r>
              <a:rPr lang="en-US" altLang="zh-CN" sz="2400">
                <a:ea typeface="宋体" panose="02010600030101010101" pitchFamily="2" charset="-122"/>
              </a:rPr>
              <a:t>a</a:t>
            </a:r>
            <a:r>
              <a:rPr lang="en-US" altLang="zh-CN" sz="2400" baseline="-25000">
                <a:ea typeface="宋体" panose="02010600030101010101" pitchFamily="2" charset="-122"/>
              </a:rPr>
              <a:t>1,3</a:t>
            </a:r>
            <a:r>
              <a:rPr lang="en-US" altLang="zh-CN" sz="2400" baseline="-25000" dirty="0">
                <a:ea typeface="宋体" panose="02010600030101010101" pitchFamily="2" charset="-122"/>
              </a:rPr>
              <a:t>	</a:t>
            </a:r>
            <a:endParaRPr lang="en-US" altLang="zh-CN" sz="2400" dirty="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a:t>
            </a:r>
            <a:r>
              <a:rPr lang="en-US" altLang="zh-CN" sz="2400" baseline="-25000">
                <a:ea typeface="宋体" panose="02010600030101010101" pitchFamily="2" charset="-122"/>
              </a:rPr>
              <a:t>2,0     </a:t>
            </a:r>
            <a:r>
              <a:rPr lang="en-US" altLang="zh-CN" sz="2400">
                <a:ea typeface="宋体" panose="02010600030101010101" pitchFamily="2" charset="-122"/>
              </a:rPr>
              <a:t>a</a:t>
            </a:r>
            <a:r>
              <a:rPr lang="en-US" altLang="zh-CN" sz="2400" baseline="-25000">
                <a:ea typeface="宋体" panose="02010600030101010101" pitchFamily="2" charset="-122"/>
              </a:rPr>
              <a:t>2,1     </a:t>
            </a:r>
            <a:r>
              <a:rPr lang="en-US" altLang="zh-CN" sz="2400">
                <a:ea typeface="宋体" panose="02010600030101010101" pitchFamily="2" charset="-122"/>
              </a:rPr>
              <a:t>a</a:t>
            </a:r>
            <a:r>
              <a:rPr lang="en-US" altLang="zh-CN" sz="2400" baseline="-25000">
                <a:ea typeface="宋体" panose="02010600030101010101" pitchFamily="2" charset="-122"/>
              </a:rPr>
              <a:t>2,2     </a:t>
            </a:r>
            <a:r>
              <a:rPr lang="en-US" altLang="zh-CN" sz="2400">
                <a:ea typeface="宋体" panose="02010600030101010101" pitchFamily="2" charset="-122"/>
              </a:rPr>
              <a:t>a</a:t>
            </a:r>
            <a:r>
              <a:rPr lang="en-US" altLang="zh-CN" sz="2400" baseline="-25000">
                <a:ea typeface="宋体" panose="02010600030101010101" pitchFamily="2" charset="-122"/>
              </a:rPr>
              <a:t>2,3</a:t>
            </a:r>
            <a:endParaRPr lang="en-US" altLang="zh-CN" sz="2400" dirty="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a:t>
            </a:r>
            <a:r>
              <a:rPr lang="en-US" altLang="zh-CN" sz="2400" baseline="-25000">
                <a:ea typeface="宋体" panose="02010600030101010101" pitchFamily="2" charset="-122"/>
              </a:rPr>
              <a:t>3,0     </a:t>
            </a:r>
            <a:r>
              <a:rPr lang="en-US" altLang="zh-CN" sz="2400">
                <a:ea typeface="宋体" panose="02010600030101010101" pitchFamily="2" charset="-122"/>
              </a:rPr>
              <a:t>a</a:t>
            </a:r>
            <a:r>
              <a:rPr lang="en-US" altLang="zh-CN" sz="2400" baseline="-25000">
                <a:ea typeface="宋体" panose="02010600030101010101" pitchFamily="2" charset="-122"/>
              </a:rPr>
              <a:t>3,1     </a:t>
            </a:r>
            <a:r>
              <a:rPr lang="en-US" altLang="zh-CN" sz="2400">
                <a:ea typeface="宋体" panose="02010600030101010101" pitchFamily="2" charset="-122"/>
              </a:rPr>
              <a:t>a</a:t>
            </a:r>
            <a:r>
              <a:rPr lang="en-US" altLang="zh-CN" sz="2400" baseline="-25000">
                <a:ea typeface="宋体" panose="02010600030101010101" pitchFamily="2" charset="-122"/>
              </a:rPr>
              <a:t>3,2     </a:t>
            </a:r>
            <a:r>
              <a:rPr lang="en-US" altLang="zh-CN" sz="2400">
                <a:ea typeface="宋体" panose="02010600030101010101" pitchFamily="2" charset="-122"/>
              </a:rPr>
              <a:t>a</a:t>
            </a:r>
            <a:r>
              <a:rPr lang="en-US" altLang="zh-CN" sz="2400" baseline="-25000">
                <a:ea typeface="宋体" panose="02010600030101010101" pitchFamily="2" charset="-122"/>
              </a:rPr>
              <a:t>3,3</a:t>
            </a:r>
            <a:r>
              <a:rPr lang="en-US" altLang="zh-CN" sz="2400" baseline="-25000" dirty="0">
                <a:ea typeface="宋体" panose="02010600030101010101" pitchFamily="2" charset="-122"/>
              </a:rPr>
              <a:t>	</a:t>
            </a:r>
          </a:p>
          <a:p>
            <a:pPr eaLnBrk="1" hangingPunct="1">
              <a:buFont typeface="Wingdings" panose="05000000000000000000" pitchFamily="2" charset="2"/>
              <a:buNone/>
            </a:pPr>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We have </a:t>
            </a:r>
            <a:r>
              <a:rPr lang="en-US" altLang="zh-CN" sz="2400" i="1" dirty="0" err="1">
                <a:latin typeface="Times New Roman" panose="02020603050405020304" pitchFamily="18" charset="0"/>
                <a:ea typeface="宋体" panose="02010600030101010101" pitchFamily="2" charset="-122"/>
              </a:rPr>
              <a:t>shr</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shr</a:t>
            </a:r>
            <a:r>
              <a:rPr lang="en-US" altLang="zh-CN" sz="2400" i="1" baseline="30000" dirty="0">
                <a:latin typeface="Times New Roman" panose="02020603050405020304" pitchFamily="18" charset="0"/>
                <a:ea typeface="宋体" panose="02010600030101010101" pitchFamily="2" charset="-122"/>
              </a:rPr>
              <a:t>-</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shr</a:t>
            </a:r>
            <a:r>
              <a:rPr lang="en-US" altLang="zh-CN" sz="2400" i="1" baseline="30000" dirty="0">
                <a:latin typeface="Times New Roman" panose="02020603050405020304" pitchFamily="18" charset="0"/>
                <a:ea typeface="宋体" panose="02010600030101010101" pitchFamily="2" charset="-122"/>
              </a:rPr>
              <a:t>-</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shr</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A</a:t>
            </a:r>
          </a:p>
        </p:txBody>
      </p:sp>
      <p:sp>
        <p:nvSpPr>
          <p:cNvPr id="43013" name="AutoShape 5">
            <a:extLst>
              <a:ext uri="{FF2B5EF4-FFF2-40B4-BE49-F238E27FC236}">
                <a16:creationId xmlns:a16="http://schemas.microsoft.com/office/drawing/2014/main" id="{EEA882E3-01E8-43DF-8EEB-50A58F12B373}"/>
              </a:ext>
            </a:extLst>
          </p:cNvPr>
          <p:cNvSpPr>
            <a:spLocks noChangeArrowheads="1"/>
          </p:cNvSpPr>
          <p:nvPr/>
        </p:nvSpPr>
        <p:spPr bwMode="auto">
          <a:xfrm>
            <a:off x="5984182" y="2026821"/>
            <a:ext cx="2952328" cy="1824250"/>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3014" name="AutoShape 7">
            <a:extLst>
              <a:ext uri="{FF2B5EF4-FFF2-40B4-BE49-F238E27FC236}">
                <a16:creationId xmlns:a16="http://schemas.microsoft.com/office/drawing/2014/main" id="{E82634FE-A95A-4AE6-B6FE-31825075D3D8}"/>
              </a:ext>
            </a:extLst>
          </p:cNvPr>
          <p:cNvSpPr>
            <a:spLocks noChangeArrowheads="1"/>
          </p:cNvSpPr>
          <p:nvPr/>
        </p:nvSpPr>
        <p:spPr bwMode="auto">
          <a:xfrm>
            <a:off x="5735960" y="4619196"/>
            <a:ext cx="3200550" cy="2050164"/>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6" name="Rectangle 5">
            <a:extLst>
              <a:ext uri="{FF2B5EF4-FFF2-40B4-BE49-F238E27FC236}">
                <a16:creationId xmlns:a16="http://schemas.microsoft.com/office/drawing/2014/main" id="{3411A45F-EAA4-4607-879D-9FD4171CD9F9}"/>
              </a:ext>
            </a:extLst>
          </p:cNvPr>
          <p:cNvSpPr/>
          <p:nvPr/>
        </p:nvSpPr>
        <p:spPr>
          <a:xfrm>
            <a:off x="695400" y="1911356"/>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7" name="AutoShape 5">
            <a:extLst>
              <a:ext uri="{FF2B5EF4-FFF2-40B4-BE49-F238E27FC236}">
                <a16:creationId xmlns:a16="http://schemas.microsoft.com/office/drawing/2014/main" id="{0295DD4E-22C9-44C2-B9AF-3BECDD2620D4}"/>
              </a:ext>
            </a:extLst>
          </p:cNvPr>
          <p:cNvSpPr>
            <a:spLocks noChangeArrowheads="1"/>
          </p:cNvSpPr>
          <p:nvPr/>
        </p:nvSpPr>
        <p:spPr bwMode="auto">
          <a:xfrm>
            <a:off x="531241" y="2026821"/>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2" name="Arrow: Right 1">
            <a:extLst>
              <a:ext uri="{FF2B5EF4-FFF2-40B4-BE49-F238E27FC236}">
                <a16:creationId xmlns:a16="http://schemas.microsoft.com/office/drawing/2014/main" id="{20617507-6614-47CB-BAD4-89A71BE50999}"/>
              </a:ext>
            </a:extLst>
          </p:cNvPr>
          <p:cNvSpPr/>
          <p:nvPr/>
        </p:nvSpPr>
        <p:spPr bwMode="auto">
          <a:xfrm>
            <a:off x="4299962" y="2590835"/>
            <a:ext cx="427886" cy="2548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cxnSp>
        <p:nvCxnSpPr>
          <p:cNvPr id="8" name="Straight Arrow Connector 7">
            <a:extLst>
              <a:ext uri="{FF2B5EF4-FFF2-40B4-BE49-F238E27FC236}">
                <a16:creationId xmlns:a16="http://schemas.microsoft.com/office/drawing/2014/main" id="{2DB4924C-C2F8-468F-BEAA-CC445D4C4271}"/>
              </a:ext>
            </a:extLst>
          </p:cNvPr>
          <p:cNvCxnSpPr>
            <a:cxnSpLocks/>
          </p:cNvCxnSpPr>
          <p:nvPr/>
        </p:nvCxnSpPr>
        <p:spPr bwMode="auto">
          <a:xfrm flipH="1">
            <a:off x="3863752" y="220486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C6928B6F-6FCA-451E-B034-BBD1EB04C042}"/>
              </a:ext>
            </a:extLst>
          </p:cNvPr>
          <p:cNvSpPr txBox="1"/>
          <p:nvPr/>
        </p:nvSpPr>
        <p:spPr>
          <a:xfrm>
            <a:off x="3935760" y="1772816"/>
            <a:ext cx="364202" cy="523220"/>
          </a:xfrm>
          <a:prstGeom prst="rect">
            <a:avLst/>
          </a:prstGeom>
          <a:noFill/>
        </p:spPr>
        <p:txBody>
          <a:bodyPr wrap="none" rtlCol="0">
            <a:spAutoFit/>
          </a:bodyPr>
          <a:lstStyle/>
          <a:p>
            <a:r>
              <a:rPr lang="en-US"/>
              <a:t>0</a:t>
            </a:r>
          </a:p>
        </p:txBody>
      </p:sp>
      <p:cxnSp>
        <p:nvCxnSpPr>
          <p:cNvPr id="15" name="Straight Arrow Connector 14">
            <a:extLst>
              <a:ext uri="{FF2B5EF4-FFF2-40B4-BE49-F238E27FC236}">
                <a16:creationId xmlns:a16="http://schemas.microsoft.com/office/drawing/2014/main" id="{64EF7E28-52DB-4611-89F3-D78F78AEF12A}"/>
              </a:ext>
            </a:extLst>
          </p:cNvPr>
          <p:cNvCxnSpPr>
            <a:cxnSpLocks/>
          </p:cNvCxnSpPr>
          <p:nvPr/>
        </p:nvCxnSpPr>
        <p:spPr bwMode="auto">
          <a:xfrm flipH="1">
            <a:off x="3791744" y="2617748"/>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TextBox 15">
            <a:extLst>
              <a:ext uri="{FF2B5EF4-FFF2-40B4-BE49-F238E27FC236}">
                <a16:creationId xmlns:a16="http://schemas.microsoft.com/office/drawing/2014/main" id="{CE5247F5-A48B-4367-8C95-0BC0583FB013}"/>
              </a:ext>
            </a:extLst>
          </p:cNvPr>
          <p:cNvSpPr txBox="1"/>
          <p:nvPr/>
        </p:nvSpPr>
        <p:spPr>
          <a:xfrm>
            <a:off x="3935760" y="2185700"/>
            <a:ext cx="364202" cy="523220"/>
          </a:xfrm>
          <a:prstGeom prst="rect">
            <a:avLst/>
          </a:prstGeom>
          <a:noFill/>
        </p:spPr>
        <p:txBody>
          <a:bodyPr wrap="none" rtlCol="0">
            <a:spAutoFit/>
          </a:bodyPr>
          <a:lstStyle/>
          <a:p>
            <a:r>
              <a:rPr lang="en-US"/>
              <a:t>1</a:t>
            </a:r>
          </a:p>
        </p:txBody>
      </p:sp>
      <p:cxnSp>
        <p:nvCxnSpPr>
          <p:cNvPr id="19" name="Straight Arrow Connector 18">
            <a:extLst>
              <a:ext uri="{FF2B5EF4-FFF2-40B4-BE49-F238E27FC236}">
                <a16:creationId xmlns:a16="http://schemas.microsoft.com/office/drawing/2014/main" id="{07141CEE-238C-4358-91BC-53ADC257019F}"/>
              </a:ext>
            </a:extLst>
          </p:cNvPr>
          <p:cNvCxnSpPr>
            <a:cxnSpLocks/>
          </p:cNvCxnSpPr>
          <p:nvPr/>
        </p:nvCxnSpPr>
        <p:spPr bwMode="auto">
          <a:xfrm flipH="1">
            <a:off x="3791744" y="306896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TextBox 19">
            <a:extLst>
              <a:ext uri="{FF2B5EF4-FFF2-40B4-BE49-F238E27FC236}">
                <a16:creationId xmlns:a16="http://schemas.microsoft.com/office/drawing/2014/main" id="{8361ADA0-3724-4446-B981-4EBAE97BAB0F}"/>
              </a:ext>
            </a:extLst>
          </p:cNvPr>
          <p:cNvSpPr txBox="1"/>
          <p:nvPr/>
        </p:nvSpPr>
        <p:spPr>
          <a:xfrm>
            <a:off x="3863752" y="2636912"/>
            <a:ext cx="453970" cy="523220"/>
          </a:xfrm>
          <a:prstGeom prst="rect">
            <a:avLst/>
          </a:prstGeom>
          <a:noFill/>
        </p:spPr>
        <p:txBody>
          <a:bodyPr wrap="none" rtlCol="0">
            <a:spAutoFit/>
          </a:bodyPr>
          <a:lstStyle/>
          <a:p>
            <a:r>
              <a:rPr lang="en-US"/>
              <a:t> 2</a:t>
            </a:r>
          </a:p>
        </p:txBody>
      </p:sp>
      <p:cxnSp>
        <p:nvCxnSpPr>
          <p:cNvPr id="21" name="Straight Arrow Connector 20">
            <a:extLst>
              <a:ext uri="{FF2B5EF4-FFF2-40B4-BE49-F238E27FC236}">
                <a16:creationId xmlns:a16="http://schemas.microsoft.com/office/drawing/2014/main" id="{E694BFB3-40A9-4539-B6B6-02C06DEF7214}"/>
              </a:ext>
            </a:extLst>
          </p:cNvPr>
          <p:cNvCxnSpPr>
            <a:cxnSpLocks/>
          </p:cNvCxnSpPr>
          <p:nvPr/>
        </p:nvCxnSpPr>
        <p:spPr bwMode="auto">
          <a:xfrm flipH="1">
            <a:off x="3791744" y="342900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AD45744D-6D3C-45D3-B516-206D987EEA18}"/>
              </a:ext>
            </a:extLst>
          </p:cNvPr>
          <p:cNvSpPr txBox="1"/>
          <p:nvPr/>
        </p:nvSpPr>
        <p:spPr>
          <a:xfrm>
            <a:off x="3935760" y="2996952"/>
            <a:ext cx="364202" cy="523220"/>
          </a:xfrm>
          <a:prstGeom prst="rect">
            <a:avLst/>
          </a:prstGeom>
          <a:noFill/>
        </p:spPr>
        <p:txBody>
          <a:bodyPr wrap="none" rtlCol="0">
            <a:spAutoFit/>
          </a:bodyPr>
          <a:lstStyle/>
          <a:p>
            <a:r>
              <a:rPr lang="en-US"/>
              <a:t>3</a:t>
            </a:r>
          </a:p>
        </p:txBody>
      </p:sp>
    </p:spTree>
    <p:extLst>
      <p:ext uri="{BB962C8B-B14F-4D97-AF65-F5344CB8AC3E}">
        <p14:creationId xmlns:p14="http://schemas.microsoft.com/office/powerpoint/2010/main" val="613236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343472" y="104429"/>
            <a:ext cx="6661248" cy="792163"/>
          </a:xfrm>
        </p:spPr>
        <p:txBody>
          <a:bodyPr/>
          <a:lstStyle/>
          <a:p>
            <a:pPr eaLnBrk="1" hangingPunct="1"/>
            <a:r>
              <a:rPr lang="en-GB" altLang="en-US" dirty="0"/>
              <a:t>What is cryptograph</a:t>
            </a:r>
            <a:r>
              <a:rPr lang="en-US" altLang="en-US" dirty="0"/>
              <a:t>?</a:t>
            </a:r>
            <a:endParaRPr lang="en-GB" altLang="en-US" dirty="0"/>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343472" y="1035162"/>
            <a:ext cx="8206680" cy="4967287"/>
          </a:xfrm>
        </p:spPr>
        <p:txBody>
          <a:bodyPr/>
          <a:lstStyle/>
          <a:p>
            <a:pPr eaLnBrk="1" hangingPunct="1">
              <a:spcBef>
                <a:spcPct val="25000"/>
              </a:spcBef>
            </a:pPr>
            <a:r>
              <a:rPr lang="en-US" altLang="en-US" dirty="0"/>
              <a:t>Cryptology= Cryptography + Cryptanalysis</a:t>
            </a:r>
            <a:endParaRPr lang="en-GB" altLang="en-US" dirty="0"/>
          </a:p>
        </p:txBody>
      </p:sp>
      <p:cxnSp>
        <p:nvCxnSpPr>
          <p:cNvPr id="6" name="Straight Arrow Connector 5">
            <a:extLst>
              <a:ext uri="{FF2B5EF4-FFF2-40B4-BE49-F238E27FC236}">
                <a16:creationId xmlns:a16="http://schemas.microsoft.com/office/drawing/2014/main" id="{81AB3803-ED4C-4E1E-97CE-5BBF2B7FF106}"/>
              </a:ext>
            </a:extLst>
          </p:cNvPr>
          <p:cNvCxnSpPr>
            <a:cxnSpLocks/>
          </p:cNvCxnSpPr>
          <p:nvPr/>
        </p:nvCxnSpPr>
        <p:spPr bwMode="auto">
          <a:xfrm>
            <a:off x="5860618" y="1507927"/>
            <a:ext cx="1532396" cy="4546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Rectangle 7">
            <a:extLst>
              <a:ext uri="{FF2B5EF4-FFF2-40B4-BE49-F238E27FC236}">
                <a16:creationId xmlns:a16="http://schemas.microsoft.com/office/drawing/2014/main" id="{58D3E79E-1E54-474B-9B0B-8529F6CD010A}"/>
              </a:ext>
            </a:extLst>
          </p:cNvPr>
          <p:cNvSpPr/>
          <p:nvPr/>
        </p:nvSpPr>
        <p:spPr>
          <a:xfrm>
            <a:off x="855419" y="2208767"/>
            <a:ext cx="2906565"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Confidentiality</a:t>
            </a:r>
            <a:endParaRPr lang="en-US" dirty="0"/>
          </a:p>
        </p:txBody>
      </p:sp>
      <p:sp>
        <p:nvSpPr>
          <p:cNvPr id="10" name="Rectangle 9">
            <a:extLst>
              <a:ext uri="{FF2B5EF4-FFF2-40B4-BE49-F238E27FC236}">
                <a16:creationId xmlns:a16="http://schemas.microsoft.com/office/drawing/2014/main" id="{395ED866-991E-4FBB-A0E8-1616834BB8E1}"/>
              </a:ext>
            </a:extLst>
          </p:cNvPr>
          <p:cNvSpPr/>
          <p:nvPr/>
        </p:nvSpPr>
        <p:spPr>
          <a:xfrm>
            <a:off x="941240" y="4370466"/>
            <a:ext cx="2925801"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Authentication</a:t>
            </a:r>
            <a:endParaRPr lang="en-US" dirty="0"/>
          </a:p>
        </p:txBody>
      </p:sp>
      <p:sp>
        <p:nvSpPr>
          <p:cNvPr id="11" name="Rectangle 10">
            <a:extLst>
              <a:ext uri="{FF2B5EF4-FFF2-40B4-BE49-F238E27FC236}">
                <a16:creationId xmlns:a16="http://schemas.microsoft.com/office/drawing/2014/main" id="{67AEF098-5D07-4512-8A64-E78E53453818}"/>
              </a:ext>
            </a:extLst>
          </p:cNvPr>
          <p:cNvSpPr/>
          <p:nvPr/>
        </p:nvSpPr>
        <p:spPr>
          <a:xfrm>
            <a:off x="926822" y="3697868"/>
            <a:ext cx="1925527"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Integrity</a:t>
            </a:r>
            <a:endParaRPr lang="en-US" dirty="0"/>
          </a:p>
        </p:txBody>
      </p:sp>
      <p:sp>
        <p:nvSpPr>
          <p:cNvPr id="13" name="Rectangle 12">
            <a:extLst>
              <a:ext uri="{FF2B5EF4-FFF2-40B4-BE49-F238E27FC236}">
                <a16:creationId xmlns:a16="http://schemas.microsoft.com/office/drawing/2014/main" id="{F3509AA8-0CA5-48E7-8478-5CE6A5572C69}"/>
              </a:ext>
            </a:extLst>
          </p:cNvPr>
          <p:cNvSpPr/>
          <p:nvPr/>
        </p:nvSpPr>
        <p:spPr>
          <a:xfrm>
            <a:off x="868814" y="5156215"/>
            <a:ext cx="5788764"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Non-repudiation (Accountability)</a:t>
            </a:r>
            <a:endParaRPr lang="en-US" dirty="0"/>
          </a:p>
        </p:txBody>
      </p:sp>
      <p:sp>
        <p:nvSpPr>
          <p:cNvPr id="17" name="Rectangle 16">
            <a:extLst>
              <a:ext uri="{FF2B5EF4-FFF2-40B4-BE49-F238E27FC236}">
                <a16:creationId xmlns:a16="http://schemas.microsoft.com/office/drawing/2014/main" id="{69464221-2D12-402A-9BB2-5CC167591CE2}"/>
              </a:ext>
            </a:extLst>
          </p:cNvPr>
          <p:cNvSpPr/>
          <p:nvPr/>
        </p:nvSpPr>
        <p:spPr>
          <a:xfrm>
            <a:off x="941240" y="5874530"/>
            <a:ext cx="2339038"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Availability</a:t>
            </a:r>
            <a:endParaRPr lang="en-US" dirty="0"/>
          </a:p>
        </p:txBody>
      </p:sp>
      <p:sp>
        <p:nvSpPr>
          <p:cNvPr id="18" name="Rectangle 17">
            <a:extLst>
              <a:ext uri="{FF2B5EF4-FFF2-40B4-BE49-F238E27FC236}">
                <a16:creationId xmlns:a16="http://schemas.microsoft.com/office/drawing/2014/main" id="{9BB79019-F4EA-429D-A8FD-4425949F1F96}"/>
              </a:ext>
            </a:extLst>
          </p:cNvPr>
          <p:cNvSpPr/>
          <p:nvPr/>
        </p:nvSpPr>
        <p:spPr>
          <a:xfrm>
            <a:off x="868814" y="2870557"/>
            <a:ext cx="1824538"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Privacy</a:t>
            </a:r>
            <a:endParaRPr lang="en-US" dirty="0"/>
          </a:p>
        </p:txBody>
      </p:sp>
      <p:sp>
        <p:nvSpPr>
          <p:cNvPr id="21" name="TextBox 20">
            <a:extLst>
              <a:ext uri="{FF2B5EF4-FFF2-40B4-BE49-F238E27FC236}">
                <a16:creationId xmlns:a16="http://schemas.microsoft.com/office/drawing/2014/main" id="{A9450067-7C88-4CD5-AD2C-13AE90EDFB1B}"/>
              </a:ext>
            </a:extLst>
          </p:cNvPr>
          <p:cNvSpPr txBox="1"/>
          <p:nvPr/>
        </p:nvSpPr>
        <p:spPr>
          <a:xfrm>
            <a:off x="1447220" y="1617683"/>
            <a:ext cx="1188146" cy="584775"/>
          </a:xfrm>
          <a:prstGeom prst="rect">
            <a:avLst/>
          </a:prstGeom>
          <a:noFill/>
        </p:spPr>
        <p:txBody>
          <a:bodyPr wrap="none" rtlCol="0">
            <a:spAutoFit/>
          </a:bodyPr>
          <a:lstStyle/>
          <a:p>
            <a:r>
              <a:rPr lang="en-US" sz="3200" b="1" u="sng"/>
              <a:t>Goals</a:t>
            </a:r>
            <a:endParaRPr lang="en-US" sz="3200" b="1" u="sng" dirty="0"/>
          </a:p>
        </p:txBody>
      </p:sp>
      <p:sp>
        <p:nvSpPr>
          <p:cNvPr id="19" name="TextBox 18">
            <a:extLst>
              <a:ext uri="{FF2B5EF4-FFF2-40B4-BE49-F238E27FC236}">
                <a16:creationId xmlns:a16="http://schemas.microsoft.com/office/drawing/2014/main" id="{29B02A3E-5BF7-49E2-B316-01B3196F0894}"/>
              </a:ext>
            </a:extLst>
          </p:cNvPr>
          <p:cNvSpPr txBox="1"/>
          <p:nvPr/>
        </p:nvSpPr>
        <p:spPr>
          <a:xfrm>
            <a:off x="6666870" y="1962616"/>
            <a:ext cx="5440913" cy="1815882"/>
          </a:xfrm>
          <a:prstGeom prst="rect">
            <a:avLst/>
          </a:prstGeom>
          <a:noFill/>
        </p:spPr>
        <p:txBody>
          <a:bodyPr wrap="square" rtlCol="0">
            <a:spAutoFit/>
          </a:bodyPr>
          <a:lstStyle/>
          <a:p>
            <a:r>
              <a:rPr lang="en-US" b="1"/>
              <a:t>Cipher systems</a:t>
            </a:r>
          </a:p>
          <a:p>
            <a:pPr lvl="1"/>
            <a:r>
              <a:rPr lang="en-US"/>
              <a:t>- Sysmmetric (AES)</a:t>
            </a:r>
          </a:p>
          <a:p>
            <a:pPr lvl="1"/>
            <a:r>
              <a:rPr lang="en-US"/>
              <a:t>- Asymmetric (RSA, ECC, CRYSTALS-KYBER)</a:t>
            </a:r>
          </a:p>
        </p:txBody>
      </p:sp>
      <p:sp>
        <p:nvSpPr>
          <p:cNvPr id="7" name="Arrow: Down 6">
            <a:extLst>
              <a:ext uri="{FF2B5EF4-FFF2-40B4-BE49-F238E27FC236}">
                <a16:creationId xmlns:a16="http://schemas.microsoft.com/office/drawing/2014/main" id="{E047D41A-855E-42CF-87CF-9427AB1E5E96}"/>
              </a:ext>
            </a:extLst>
          </p:cNvPr>
          <p:cNvSpPr/>
          <p:nvPr/>
        </p:nvSpPr>
        <p:spPr bwMode="auto">
          <a:xfrm rot="5400000">
            <a:off x="5874611" y="2661350"/>
            <a:ext cx="442776" cy="768945"/>
          </a:xfrm>
          <a:prstGeom prst="downArrow">
            <a:avLst>
              <a:gd name="adj1" fmla="val 50000"/>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cxnSp>
        <p:nvCxnSpPr>
          <p:cNvPr id="12" name="Straight Connector 11">
            <a:extLst>
              <a:ext uri="{FF2B5EF4-FFF2-40B4-BE49-F238E27FC236}">
                <a16:creationId xmlns:a16="http://schemas.microsoft.com/office/drawing/2014/main" id="{E565FA75-E241-43CE-A253-43C984C3B8BD}"/>
              </a:ext>
            </a:extLst>
          </p:cNvPr>
          <p:cNvCxnSpPr>
            <a:cxnSpLocks/>
          </p:cNvCxnSpPr>
          <p:nvPr/>
        </p:nvCxnSpPr>
        <p:spPr bwMode="auto">
          <a:xfrm>
            <a:off x="941240" y="3722324"/>
            <a:ext cx="1032393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B59BED67-D942-4C52-B01A-F026B76D8866}"/>
              </a:ext>
            </a:extLst>
          </p:cNvPr>
          <p:cNvCxnSpPr>
            <a:cxnSpLocks/>
          </p:cNvCxnSpPr>
          <p:nvPr/>
        </p:nvCxnSpPr>
        <p:spPr bwMode="auto">
          <a:xfrm>
            <a:off x="911424" y="5679435"/>
            <a:ext cx="1032393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2" name="TextBox 21">
            <a:extLst>
              <a:ext uri="{FF2B5EF4-FFF2-40B4-BE49-F238E27FC236}">
                <a16:creationId xmlns:a16="http://schemas.microsoft.com/office/drawing/2014/main" id="{3C0D91C8-2F67-46F2-9407-5E1BDEA2A676}"/>
              </a:ext>
            </a:extLst>
          </p:cNvPr>
          <p:cNvSpPr txBox="1"/>
          <p:nvPr/>
        </p:nvSpPr>
        <p:spPr>
          <a:xfrm>
            <a:off x="6594681" y="3901106"/>
            <a:ext cx="5788764" cy="1384995"/>
          </a:xfrm>
          <a:prstGeom prst="rect">
            <a:avLst/>
          </a:prstGeom>
          <a:noFill/>
        </p:spPr>
        <p:txBody>
          <a:bodyPr wrap="square" rtlCol="0">
            <a:spAutoFit/>
          </a:bodyPr>
          <a:lstStyle/>
          <a:p>
            <a:r>
              <a:rPr lang="en-US"/>
              <a:t>Hash functions</a:t>
            </a:r>
          </a:p>
          <a:p>
            <a:r>
              <a:rPr lang="en-US"/>
              <a:t>Message authentication code (MAC)</a:t>
            </a:r>
          </a:p>
          <a:p>
            <a:r>
              <a:rPr lang="en-US"/>
              <a:t>Digital signature (digital certificate)</a:t>
            </a:r>
          </a:p>
        </p:txBody>
      </p:sp>
      <p:sp>
        <p:nvSpPr>
          <p:cNvPr id="28" name="Arrow: Down 27">
            <a:extLst>
              <a:ext uri="{FF2B5EF4-FFF2-40B4-BE49-F238E27FC236}">
                <a16:creationId xmlns:a16="http://schemas.microsoft.com/office/drawing/2014/main" id="{00A880F4-1F07-46C6-8759-D02C15F31F10}"/>
              </a:ext>
            </a:extLst>
          </p:cNvPr>
          <p:cNvSpPr/>
          <p:nvPr/>
        </p:nvSpPr>
        <p:spPr bwMode="auto">
          <a:xfrm rot="5400000">
            <a:off x="5852003" y="4227341"/>
            <a:ext cx="442778" cy="768945"/>
          </a:xfrm>
          <a:prstGeom prst="downArrow">
            <a:avLst>
              <a:gd name="adj1" fmla="val 50000"/>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3" name="TextBox 22">
            <a:extLst>
              <a:ext uri="{FF2B5EF4-FFF2-40B4-BE49-F238E27FC236}">
                <a16:creationId xmlns:a16="http://schemas.microsoft.com/office/drawing/2014/main" id="{ECA299A4-3503-4AB1-A5EF-113F763FA59B}"/>
              </a:ext>
            </a:extLst>
          </p:cNvPr>
          <p:cNvSpPr txBox="1"/>
          <p:nvPr/>
        </p:nvSpPr>
        <p:spPr>
          <a:xfrm>
            <a:off x="7393014" y="1536584"/>
            <a:ext cx="1223412" cy="523220"/>
          </a:xfrm>
          <a:prstGeom prst="rect">
            <a:avLst/>
          </a:prstGeom>
          <a:noFill/>
        </p:spPr>
        <p:txBody>
          <a:bodyPr wrap="none" rtlCol="0">
            <a:spAutoFit/>
          </a:bodyPr>
          <a:lstStyle/>
          <a:p>
            <a:r>
              <a:rPr lang="en-US" b="1">
                <a:solidFill>
                  <a:srgbClr val="FF0000"/>
                </a:solidFill>
              </a:rPr>
              <a:t>What?</a:t>
            </a:r>
          </a:p>
        </p:txBody>
      </p:sp>
    </p:spTree>
    <p:extLst>
      <p:ext uri="{BB962C8B-B14F-4D97-AF65-F5344CB8AC3E}">
        <p14:creationId xmlns:p14="http://schemas.microsoft.com/office/powerpoint/2010/main" val="2027799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4">
            <a:extLst>
              <a:ext uri="{FF2B5EF4-FFF2-40B4-BE49-F238E27FC236}">
                <a16:creationId xmlns:a16="http://schemas.microsoft.com/office/drawing/2014/main" id="{8FF67B78-7D38-47F7-9972-361F2D3787C8}"/>
              </a:ext>
            </a:extLst>
          </p:cNvPr>
          <p:cNvSpPr>
            <a:spLocks noGrp="1"/>
          </p:cNvSpPr>
          <p:nvPr>
            <p:ph type="title" idx="4294967295"/>
          </p:nvPr>
        </p:nvSpPr>
        <p:spPr>
          <a:xfrm>
            <a:off x="1343472" y="33365"/>
            <a:ext cx="7543800" cy="864596"/>
          </a:xfrm>
        </p:spPr>
        <p:txBody>
          <a:bodyPr anchor="ctr"/>
          <a:lstStyle/>
          <a:p>
            <a:pPr eaLnBrk="1" hangingPunct="1"/>
            <a:r>
              <a:rPr lang="en-US" altLang="zh-CN">
                <a:ea typeface="宋体" panose="02010600030101010101" pitchFamily="2" charset="-122"/>
              </a:rPr>
              <a:t>Mix-Columns (</a:t>
            </a:r>
            <a:r>
              <a:rPr lang="en-US" altLang="zh-CN" i="1">
                <a:latin typeface="Times New Roman" panose="02020603050405020304" pitchFamily="18" charset="0"/>
                <a:ea typeface="宋体" panose="02010600030101010101" pitchFamily="2" charset="-122"/>
              </a:rPr>
              <a:t>mic</a:t>
            </a:r>
            <a:r>
              <a:rPr lang="en-US" altLang="zh-CN">
                <a:ea typeface="宋体" panose="02010600030101010101" pitchFamily="2" charset="-122"/>
              </a:rPr>
              <a:t>)</a:t>
            </a:r>
            <a:endParaRPr lang="en-US" altLang="zh-CN" dirty="0">
              <a:ea typeface="宋体" panose="02010600030101010101" pitchFamily="2" charset="-122"/>
            </a:endParaRPr>
          </a:p>
        </p:txBody>
      </p:sp>
      <p:sp>
        <p:nvSpPr>
          <p:cNvPr id="6" name="Rectangle 5">
            <a:extLst>
              <a:ext uri="{FF2B5EF4-FFF2-40B4-BE49-F238E27FC236}">
                <a16:creationId xmlns:a16="http://schemas.microsoft.com/office/drawing/2014/main" id="{3411A45F-EAA4-4607-879D-9FD4171CD9F9}"/>
              </a:ext>
            </a:extLst>
          </p:cNvPr>
          <p:cNvSpPr/>
          <p:nvPr/>
        </p:nvSpPr>
        <p:spPr>
          <a:xfrm>
            <a:off x="863588" y="1175096"/>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0,0</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0,1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0,2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0,3</a:t>
            </a:r>
            <a:r>
              <a:rPr lang="en-US" altLang="zh-CN" sz="2400" dirty="0">
                <a:latin typeface="Times New Roman" panose="02020603050405020304" pitchFamily="18" charset="0"/>
                <a:ea typeface="宋体" panose="02010600030101010101" pitchFamily="2" charset="-122"/>
              </a:rPr>
              <a:t> </a:t>
            </a:r>
            <a:endParaRPr lang="en-US" altLang="zh-CN" sz="2400" dirty="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1,0</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1,1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1,2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1,3</a:t>
            </a:r>
            <a:r>
              <a:rPr lang="en-US" altLang="zh-CN" sz="2400" dirty="0">
                <a:latin typeface="Times New Roman" panose="02020603050405020304" pitchFamily="18" charset="0"/>
                <a:ea typeface="宋体" panose="02010600030101010101" pitchFamily="2" charset="-122"/>
              </a:rPr>
              <a:t> </a:t>
            </a:r>
            <a:endParaRPr lang="en-US" altLang="zh-CN" sz="2400" dirty="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2,0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2,1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2,2</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2,3</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3,0</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3,1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3,2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3,3</a:t>
            </a:r>
            <a:r>
              <a:rPr lang="en-US" altLang="zh-CN" sz="2400" dirty="0">
                <a:ea typeface="宋体" panose="02010600030101010101" pitchFamily="2" charset="-122"/>
              </a:rPr>
              <a:t>	</a:t>
            </a:r>
            <a:endParaRPr lang="en-US" sz="2400" dirty="0"/>
          </a:p>
        </p:txBody>
      </p:sp>
      <p:sp>
        <p:nvSpPr>
          <p:cNvPr id="7" name="AutoShape 5">
            <a:extLst>
              <a:ext uri="{FF2B5EF4-FFF2-40B4-BE49-F238E27FC236}">
                <a16:creationId xmlns:a16="http://schemas.microsoft.com/office/drawing/2014/main" id="{0295DD4E-22C9-44C2-B9AF-3BECDD2620D4}"/>
              </a:ext>
            </a:extLst>
          </p:cNvPr>
          <p:cNvSpPr>
            <a:spLocks noChangeArrowheads="1"/>
          </p:cNvSpPr>
          <p:nvPr/>
        </p:nvSpPr>
        <p:spPr bwMode="auto">
          <a:xfrm>
            <a:off x="811500" y="1244522"/>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3" name="TextBox 2">
            <a:extLst>
              <a:ext uri="{FF2B5EF4-FFF2-40B4-BE49-F238E27FC236}">
                <a16:creationId xmlns:a16="http://schemas.microsoft.com/office/drawing/2014/main" id="{2FA73596-A520-4BAA-B000-9C996DE0B699}"/>
              </a:ext>
            </a:extLst>
          </p:cNvPr>
          <p:cNvSpPr txBox="1"/>
          <p:nvPr/>
        </p:nvSpPr>
        <p:spPr>
          <a:xfrm>
            <a:off x="183571" y="1769155"/>
            <a:ext cx="646331" cy="523220"/>
          </a:xfrm>
          <a:prstGeom prst="rect">
            <a:avLst/>
          </a:prstGeom>
          <a:noFill/>
        </p:spPr>
        <p:txBody>
          <a:bodyPr wrap="none" rtlCol="0">
            <a:spAutoFit/>
          </a:bodyPr>
          <a:lstStyle/>
          <a:p>
            <a:r>
              <a:rPr lang="en-US"/>
              <a:t>A=</a:t>
            </a:r>
          </a:p>
        </p:txBody>
      </p:sp>
      <p:sp>
        <p:nvSpPr>
          <p:cNvPr id="23" name="Rectangle 22">
            <a:extLst>
              <a:ext uri="{FF2B5EF4-FFF2-40B4-BE49-F238E27FC236}">
                <a16:creationId xmlns:a16="http://schemas.microsoft.com/office/drawing/2014/main" id="{E4FB1ACE-6171-4E5E-B452-182F4D43C0BD}"/>
              </a:ext>
            </a:extLst>
          </p:cNvPr>
          <p:cNvSpPr/>
          <p:nvPr/>
        </p:nvSpPr>
        <p:spPr>
          <a:xfrm>
            <a:off x="5861793" y="1239972"/>
            <a:ext cx="2138597" cy="1569660"/>
          </a:xfrm>
          <a:prstGeom prst="rect">
            <a:avLst/>
          </a:prstGeom>
        </p:spPr>
        <p:txBody>
          <a:bodyPr wrap="square">
            <a:spAutoFit/>
          </a:bodyPr>
          <a:lstStyle/>
          <a:p>
            <a:r>
              <a:rPr lang="en-US" altLang="zh-CN" sz="2400" dirty="0">
                <a:latin typeface="Times New Roman" panose="02020603050405020304" pitchFamily="18" charset="0"/>
                <a:ea typeface="宋体" panose="02010600030101010101" pitchFamily="2" charset="-122"/>
              </a:rPr>
              <a:t>2</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3</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    1</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    1 </a:t>
            </a:r>
            <a:endParaRPr lang="en-US" altLang="zh-CN" sz="2400" dirty="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1</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2     3</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    1 </a:t>
            </a:r>
            <a:endParaRPr lang="en-US" altLang="zh-CN" sz="2400" dirty="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1     1</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    2     3</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3</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1</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    1     2</a:t>
            </a:r>
            <a:r>
              <a:rPr lang="en-US" altLang="zh-CN" sz="2400" dirty="0">
                <a:ea typeface="宋体" panose="02010600030101010101" pitchFamily="2" charset="-122"/>
              </a:rPr>
              <a:t>	</a:t>
            </a:r>
            <a:endParaRPr lang="en-US" sz="2400" dirty="0"/>
          </a:p>
        </p:txBody>
      </p:sp>
      <p:sp>
        <p:nvSpPr>
          <p:cNvPr id="24" name="AutoShape 5">
            <a:extLst>
              <a:ext uri="{FF2B5EF4-FFF2-40B4-BE49-F238E27FC236}">
                <a16:creationId xmlns:a16="http://schemas.microsoft.com/office/drawing/2014/main" id="{DCDB9597-D1A2-4FFB-9312-6D38F417E671}"/>
              </a:ext>
            </a:extLst>
          </p:cNvPr>
          <p:cNvSpPr>
            <a:spLocks noChangeArrowheads="1"/>
          </p:cNvSpPr>
          <p:nvPr/>
        </p:nvSpPr>
        <p:spPr bwMode="auto">
          <a:xfrm>
            <a:off x="8387199" y="1257137"/>
            <a:ext cx="3048000" cy="1694682"/>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28" name="Rectangle 27">
            <a:extLst>
              <a:ext uri="{FF2B5EF4-FFF2-40B4-BE49-F238E27FC236}">
                <a16:creationId xmlns:a16="http://schemas.microsoft.com/office/drawing/2014/main" id="{85FF6FD3-74BC-4CCB-9C05-C84290686ED8}"/>
              </a:ext>
            </a:extLst>
          </p:cNvPr>
          <p:cNvSpPr/>
          <p:nvPr/>
        </p:nvSpPr>
        <p:spPr>
          <a:xfrm>
            <a:off x="6834908" y="3527686"/>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0,0</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0,1 </a:t>
            </a:r>
            <a:r>
              <a:rPr lang="en-US" altLang="zh-CN" sz="2400"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0,2 </a:t>
            </a:r>
            <a:r>
              <a:rPr lang="en-US" altLang="zh-CN" sz="2400"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0,3</a:t>
            </a:r>
            <a:r>
              <a:rPr lang="en-US" altLang="zh-CN" sz="2400" dirty="0">
                <a:latin typeface="Times New Roman" panose="02020603050405020304" pitchFamily="18" charset="0"/>
                <a:ea typeface="宋体" panose="02010600030101010101" pitchFamily="2" charset="-122"/>
              </a:rPr>
              <a:t> </a:t>
            </a:r>
            <a:endParaRPr lang="en-US" altLang="zh-CN" sz="2400" dirty="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1,0</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1,1 </a:t>
            </a:r>
            <a:r>
              <a:rPr lang="en-US" altLang="zh-CN" sz="2400"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1,2 </a:t>
            </a:r>
            <a:r>
              <a:rPr lang="en-US" altLang="zh-CN" sz="2400"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1,3</a:t>
            </a:r>
            <a:r>
              <a:rPr lang="en-US" altLang="zh-CN" sz="2400" dirty="0">
                <a:latin typeface="Times New Roman" panose="02020603050405020304" pitchFamily="18" charset="0"/>
                <a:ea typeface="宋体" panose="02010600030101010101" pitchFamily="2" charset="-122"/>
              </a:rPr>
              <a:t> </a:t>
            </a:r>
            <a:endParaRPr lang="en-US" altLang="zh-CN" sz="2400" dirty="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2,0 </a:t>
            </a:r>
            <a:r>
              <a:rPr lang="en-US" altLang="zh-CN" sz="2400"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2,1 </a:t>
            </a:r>
            <a:r>
              <a:rPr lang="en-US" altLang="zh-CN" sz="2400"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2,2</a:t>
            </a:r>
            <a:r>
              <a:rPr lang="en-US" altLang="zh-CN" sz="2400"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2,3</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3,0</a:t>
            </a:r>
            <a:r>
              <a:rPr lang="en-US" altLang="zh-CN" sz="2400" i="1"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3,1 </a:t>
            </a:r>
            <a:r>
              <a:rPr lang="en-US" altLang="zh-CN" sz="2400"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3,2 </a:t>
            </a:r>
            <a:r>
              <a:rPr lang="en-US" altLang="zh-CN" sz="2400"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3,3</a:t>
            </a:r>
            <a:r>
              <a:rPr lang="en-US" altLang="zh-CN" sz="2400" dirty="0">
                <a:ea typeface="宋体" panose="02010600030101010101" pitchFamily="2" charset="-122"/>
              </a:rPr>
              <a:t>	</a:t>
            </a:r>
            <a:endParaRPr lang="en-US" sz="2400" dirty="0"/>
          </a:p>
        </p:txBody>
      </p:sp>
      <p:sp>
        <p:nvSpPr>
          <p:cNvPr id="29" name="AutoShape 5">
            <a:extLst>
              <a:ext uri="{FF2B5EF4-FFF2-40B4-BE49-F238E27FC236}">
                <a16:creationId xmlns:a16="http://schemas.microsoft.com/office/drawing/2014/main" id="{7D856646-AD33-4C27-A06A-DD18FC936A48}"/>
              </a:ext>
            </a:extLst>
          </p:cNvPr>
          <p:cNvSpPr>
            <a:spLocks noChangeArrowheads="1"/>
          </p:cNvSpPr>
          <p:nvPr/>
        </p:nvSpPr>
        <p:spPr bwMode="auto">
          <a:xfrm>
            <a:off x="6499379" y="3500374"/>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5" name="TextBox 4">
            <a:extLst>
              <a:ext uri="{FF2B5EF4-FFF2-40B4-BE49-F238E27FC236}">
                <a16:creationId xmlns:a16="http://schemas.microsoft.com/office/drawing/2014/main" id="{9A669A2E-485D-4674-B95B-B33D7FE7508D}"/>
              </a:ext>
            </a:extLst>
          </p:cNvPr>
          <p:cNvSpPr txBox="1"/>
          <p:nvPr/>
        </p:nvSpPr>
        <p:spPr>
          <a:xfrm>
            <a:off x="794921" y="5726929"/>
            <a:ext cx="10068782" cy="584775"/>
          </a:xfrm>
          <a:prstGeom prst="rect">
            <a:avLst/>
          </a:prstGeom>
          <a:noFill/>
        </p:spPr>
        <p:txBody>
          <a:bodyPr wrap="none" rtlCol="0">
            <a:spAutoFit/>
          </a:bodyPr>
          <a:lstStyle/>
          <a:p>
            <a:r>
              <a:rPr lang="en-US" sz="3200"/>
              <a:t>Addition, subtraction, multiplication, and division on bytes?</a:t>
            </a:r>
          </a:p>
        </p:txBody>
      </p:sp>
      <p:pic>
        <p:nvPicPr>
          <p:cNvPr id="2" name="Picture 1">
            <a:extLst>
              <a:ext uri="{FF2B5EF4-FFF2-40B4-BE49-F238E27FC236}">
                <a16:creationId xmlns:a16="http://schemas.microsoft.com/office/drawing/2014/main" id="{EEBCF96D-285E-4A3D-817B-1294F909C163}"/>
              </a:ext>
            </a:extLst>
          </p:cNvPr>
          <p:cNvPicPr>
            <a:picLocks noChangeAspect="1"/>
          </p:cNvPicPr>
          <p:nvPr/>
        </p:nvPicPr>
        <p:blipFill>
          <a:blip r:embed="rId3"/>
          <a:stretch>
            <a:fillRect/>
          </a:stretch>
        </p:blipFill>
        <p:spPr>
          <a:xfrm>
            <a:off x="2571592" y="3345610"/>
            <a:ext cx="3749709" cy="1997914"/>
          </a:xfrm>
          <a:prstGeom prst="rect">
            <a:avLst/>
          </a:prstGeom>
        </p:spPr>
      </p:pic>
      <p:sp>
        <p:nvSpPr>
          <p:cNvPr id="8" name="TextBox 7">
            <a:extLst>
              <a:ext uri="{FF2B5EF4-FFF2-40B4-BE49-F238E27FC236}">
                <a16:creationId xmlns:a16="http://schemas.microsoft.com/office/drawing/2014/main" id="{F2752CF5-CE23-4FA3-B678-E91E379B9F00}"/>
              </a:ext>
            </a:extLst>
          </p:cNvPr>
          <p:cNvSpPr txBox="1"/>
          <p:nvPr/>
        </p:nvSpPr>
        <p:spPr>
          <a:xfrm>
            <a:off x="6383986" y="654653"/>
            <a:ext cx="503664" cy="523220"/>
          </a:xfrm>
          <a:prstGeom prst="rect">
            <a:avLst/>
          </a:prstGeom>
          <a:noFill/>
        </p:spPr>
        <p:txBody>
          <a:bodyPr wrap="none" rtlCol="0">
            <a:spAutoFit/>
          </a:bodyPr>
          <a:lstStyle/>
          <a:p>
            <a:r>
              <a:rPr lang="en-US" dirty="0"/>
              <a:t>M</a:t>
            </a:r>
          </a:p>
        </p:txBody>
      </p:sp>
      <p:sp>
        <p:nvSpPr>
          <p:cNvPr id="9" name="Arrow: Right 8">
            <a:extLst>
              <a:ext uri="{FF2B5EF4-FFF2-40B4-BE49-F238E27FC236}">
                <a16:creationId xmlns:a16="http://schemas.microsoft.com/office/drawing/2014/main" id="{D85F1027-4585-4F18-BA24-6E3DBD8381DD}"/>
              </a:ext>
            </a:extLst>
          </p:cNvPr>
          <p:cNvSpPr/>
          <p:nvPr/>
        </p:nvSpPr>
        <p:spPr bwMode="auto">
          <a:xfrm>
            <a:off x="4511823" y="1769155"/>
            <a:ext cx="712307" cy="363701"/>
          </a:xfrm>
          <a:prstGeom prst="rightArrow">
            <a:avLst>
              <a:gd name="adj1" fmla="val 50000"/>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0" name="Rectangle 9">
            <a:extLst>
              <a:ext uri="{FF2B5EF4-FFF2-40B4-BE49-F238E27FC236}">
                <a16:creationId xmlns:a16="http://schemas.microsoft.com/office/drawing/2014/main" id="{CFE6B0BE-0E0A-453E-A1F9-82906267DE9C}"/>
              </a:ext>
            </a:extLst>
          </p:cNvPr>
          <p:cNvSpPr/>
          <p:nvPr/>
        </p:nvSpPr>
        <p:spPr>
          <a:xfrm>
            <a:off x="8442167" y="1189568"/>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0,0</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0,1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0,2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0,3</a:t>
            </a:r>
            <a:r>
              <a:rPr lang="en-US" altLang="zh-CN" sz="2400" dirty="0">
                <a:latin typeface="Times New Roman" panose="02020603050405020304" pitchFamily="18" charset="0"/>
                <a:ea typeface="宋体" panose="02010600030101010101" pitchFamily="2" charset="-122"/>
              </a:rPr>
              <a:t> </a:t>
            </a:r>
            <a:endParaRPr lang="en-US" altLang="zh-CN" sz="2400" dirty="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1,0</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1,1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1,2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1,3</a:t>
            </a:r>
            <a:r>
              <a:rPr lang="en-US" altLang="zh-CN" sz="2400" dirty="0">
                <a:latin typeface="Times New Roman" panose="02020603050405020304" pitchFamily="18" charset="0"/>
                <a:ea typeface="宋体" panose="02010600030101010101" pitchFamily="2" charset="-122"/>
              </a:rPr>
              <a:t> </a:t>
            </a:r>
            <a:endParaRPr lang="en-US" altLang="zh-CN" sz="2400" dirty="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2,0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2,1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2,2</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2,3</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3,0</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3,1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3,2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3,3</a:t>
            </a:r>
            <a:r>
              <a:rPr lang="en-US" altLang="zh-CN" sz="2400" dirty="0">
                <a:ea typeface="宋体" panose="02010600030101010101" pitchFamily="2" charset="-122"/>
              </a:rPr>
              <a:t>	</a:t>
            </a:r>
            <a:endParaRPr lang="en-US" sz="2400" dirty="0"/>
          </a:p>
        </p:txBody>
      </p:sp>
      <p:sp>
        <p:nvSpPr>
          <p:cNvPr id="12" name="AutoShape 5">
            <a:extLst>
              <a:ext uri="{FF2B5EF4-FFF2-40B4-BE49-F238E27FC236}">
                <a16:creationId xmlns:a16="http://schemas.microsoft.com/office/drawing/2014/main" id="{26FBCBD7-CF51-4CFD-A7D1-74167044ED3D}"/>
              </a:ext>
            </a:extLst>
          </p:cNvPr>
          <p:cNvSpPr>
            <a:spLocks noChangeArrowheads="1"/>
          </p:cNvSpPr>
          <p:nvPr/>
        </p:nvSpPr>
        <p:spPr bwMode="auto">
          <a:xfrm>
            <a:off x="5537293" y="1337971"/>
            <a:ext cx="2485951" cy="1585359"/>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13" name="TextBox 12">
            <a:extLst>
              <a:ext uri="{FF2B5EF4-FFF2-40B4-BE49-F238E27FC236}">
                <a16:creationId xmlns:a16="http://schemas.microsoft.com/office/drawing/2014/main" id="{01FD4749-D30E-271D-E2F9-6045DC6FD8BB}"/>
              </a:ext>
            </a:extLst>
          </p:cNvPr>
          <p:cNvSpPr txBox="1"/>
          <p:nvPr/>
        </p:nvSpPr>
        <p:spPr>
          <a:xfrm>
            <a:off x="9714335" y="633673"/>
            <a:ext cx="444352" cy="523220"/>
          </a:xfrm>
          <a:prstGeom prst="rect">
            <a:avLst/>
          </a:prstGeom>
          <a:noFill/>
        </p:spPr>
        <p:txBody>
          <a:bodyPr wrap="none" rtlCol="0">
            <a:spAutoFit/>
          </a:bodyPr>
          <a:lstStyle/>
          <a:p>
            <a:r>
              <a:rPr lang="en-US" dirty="0"/>
              <a:t>A</a:t>
            </a:r>
          </a:p>
        </p:txBody>
      </p:sp>
      <p:sp>
        <p:nvSpPr>
          <p:cNvPr id="14" name="TextBox 13">
            <a:extLst>
              <a:ext uri="{FF2B5EF4-FFF2-40B4-BE49-F238E27FC236}">
                <a16:creationId xmlns:a16="http://schemas.microsoft.com/office/drawing/2014/main" id="{3FC4B4E0-A5C6-73E6-8B7A-3468FA74F541}"/>
              </a:ext>
            </a:extLst>
          </p:cNvPr>
          <p:cNvSpPr txBox="1"/>
          <p:nvPr/>
        </p:nvSpPr>
        <p:spPr>
          <a:xfrm>
            <a:off x="11435199" y="1842868"/>
            <a:ext cx="625492" cy="523220"/>
          </a:xfrm>
          <a:prstGeom prst="rect">
            <a:avLst/>
          </a:prstGeom>
          <a:noFill/>
        </p:spPr>
        <p:txBody>
          <a:bodyPr wrap="none" rtlCol="0">
            <a:spAutoFit/>
          </a:bodyPr>
          <a:lstStyle/>
          <a:p>
            <a:r>
              <a:rPr lang="en-US" dirty="0"/>
              <a:t>=C</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737C2C4-0C30-B4EC-BF14-B63D1276D9F6}"/>
                  </a:ext>
                </a:extLst>
              </p:cNvPr>
              <p:cNvSpPr txBox="1"/>
              <p:nvPr/>
            </p:nvSpPr>
            <p:spPr>
              <a:xfrm>
                <a:off x="4449552" y="3055686"/>
                <a:ext cx="947311" cy="523220"/>
              </a:xfrm>
              <a:prstGeom prst="rect">
                <a:avLst/>
              </a:prstGeom>
              <a:noFill/>
            </p:spPr>
            <p:txBody>
              <a:bodyPr wrap="none" rtlCol="0">
                <a:spAutoFit/>
              </a:bodyPr>
              <a:lstStyle/>
              <a:p>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𝑀</m:t>
                        </m:r>
                      </m:e>
                      <m:sup>
                        <m:r>
                          <a:rPr lang="en-US" i="1" dirty="0" smtClean="0">
                            <a:latin typeface="Cambria Math" panose="02040503050406030204" pitchFamily="18" charset="0"/>
                          </a:rPr>
                          <m:t>−1</m:t>
                        </m:r>
                      </m:sup>
                    </m:sSup>
                  </m:oMath>
                </a14:m>
                <a:r>
                  <a:rPr lang="en-US" dirty="0"/>
                  <a:t> </a:t>
                </a:r>
              </a:p>
            </p:txBody>
          </p:sp>
        </mc:Choice>
        <mc:Fallback xmlns="">
          <p:sp>
            <p:nvSpPr>
              <p:cNvPr id="15" name="TextBox 14">
                <a:extLst>
                  <a:ext uri="{FF2B5EF4-FFF2-40B4-BE49-F238E27FC236}">
                    <a16:creationId xmlns:a16="http://schemas.microsoft.com/office/drawing/2014/main" id="{4737C2C4-0C30-B4EC-BF14-B63D1276D9F6}"/>
                  </a:ext>
                </a:extLst>
              </p:cNvPr>
              <p:cNvSpPr txBox="1">
                <a:spLocks noRot="1" noChangeAspect="1" noMove="1" noResize="1" noEditPoints="1" noAdjustHandles="1" noChangeArrowheads="1" noChangeShapeType="1" noTextEdit="1"/>
              </p:cNvSpPr>
              <p:nvPr/>
            </p:nvSpPr>
            <p:spPr>
              <a:xfrm>
                <a:off x="4449552" y="3055686"/>
                <a:ext cx="947311" cy="523220"/>
              </a:xfrm>
              <a:prstGeom prst="rect">
                <a:avLst/>
              </a:prstGeom>
              <a:blipFill>
                <a:blip r:embed="rId4"/>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C3334EE-3562-CEBC-A4C5-B383DF91684B}"/>
              </a:ext>
            </a:extLst>
          </p:cNvPr>
          <p:cNvSpPr txBox="1"/>
          <p:nvPr/>
        </p:nvSpPr>
        <p:spPr>
          <a:xfrm>
            <a:off x="4236088" y="1186310"/>
            <a:ext cx="1321196" cy="523220"/>
          </a:xfrm>
          <a:prstGeom prst="rect">
            <a:avLst/>
          </a:prstGeom>
          <a:noFill/>
        </p:spPr>
        <p:txBody>
          <a:bodyPr wrap="none" rtlCol="0">
            <a:spAutoFit/>
          </a:bodyPr>
          <a:lstStyle/>
          <a:p>
            <a:r>
              <a:rPr lang="en-US" dirty="0"/>
              <a:t>Encrypt</a:t>
            </a:r>
          </a:p>
        </p:txBody>
      </p:sp>
      <p:sp>
        <p:nvSpPr>
          <p:cNvPr id="17" name="TextBox 16">
            <a:extLst>
              <a:ext uri="{FF2B5EF4-FFF2-40B4-BE49-F238E27FC236}">
                <a16:creationId xmlns:a16="http://schemas.microsoft.com/office/drawing/2014/main" id="{2886B046-196D-BD4E-F325-27E4369CFD9A}"/>
              </a:ext>
            </a:extLst>
          </p:cNvPr>
          <p:cNvSpPr txBox="1"/>
          <p:nvPr/>
        </p:nvSpPr>
        <p:spPr>
          <a:xfrm>
            <a:off x="1727883" y="3297106"/>
            <a:ext cx="1340432" cy="523220"/>
          </a:xfrm>
          <a:prstGeom prst="rect">
            <a:avLst/>
          </a:prstGeom>
          <a:noFill/>
        </p:spPr>
        <p:txBody>
          <a:bodyPr wrap="none" rtlCol="0">
            <a:spAutoFit/>
          </a:bodyPr>
          <a:lstStyle/>
          <a:p>
            <a:r>
              <a:rPr lang="en-US" dirty="0"/>
              <a:t>Decrypt</a:t>
            </a:r>
          </a:p>
        </p:txBody>
      </p:sp>
      <p:sp>
        <p:nvSpPr>
          <p:cNvPr id="19" name="TextBox 18">
            <a:extLst>
              <a:ext uri="{FF2B5EF4-FFF2-40B4-BE49-F238E27FC236}">
                <a16:creationId xmlns:a16="http://schemas.microsoft.com/office/drawing/2014/main" id="{226446FC-90B0-6F32-8906-CCC23E8D334E}"/>
              </a:ext>
            </a:extLst>
          </p:cNvPr>
          <p:cNvSpPr txBox="1"/>
          <p:nvPr/>
        </p:nvSpPr>
        <p:spPr>
          <a:xfrm>
            <a:off x="2033475" y="4057907"/>
            <a:ext cx="678145" cy="523220"/>
          </a:xfrm>
          <a:prstGeom prst="rect">
            <a:avLst/>
          </a:prstGeom>
          <a:solidFill>
            <a:schemeClr val="bg1"/>
          </a:solidFill>
        </p:spPr>
        <p:txBody>
          <a:bodyPr wrap="square" rtlCol="0">
            <a:spAutoFit/>
          </a:bodyPr>
          <a:lstStyle/>
          <a:p>
            <a:r>
              <a:rPr lang="en-US" dirty="0"/>
              <a:t>A</a:t>
            </a:r>
          </a:p>
        </p:txBody>
      </p:sp>
      <p:sp>
        <p:nvSpPr>
          <p:cNvPr id="18" name="Arrow: Right 17">
            <a:extLst>
              <a:ext uri="{FF2B5EF4-FFF2-40B4-BE49-F238E27FC236}">
                <a16:creationId xmlns:a16="http://schemas.microsoft.com/office/drawing/2014/main" id="{F75648E9-FF61-4543-A854-314FCE129A8F}"/>
              </a:ext>
            </a:extLst>
          </p:cNvPr>
          <p:cNvSpPr/>
          <p:nvPr/>
        </p:nvSpPr>
        <p:spPr bwMode="auto">
          <a:xfrm rot="10800000">
            <a:off x="2480463" y="4142939"/>
            <a:ext cx="633684" cy="42749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0" name="TextBox 19">
            <a:extLst>
              <a:ext uri="{FF2B5EF4-FFF2-40B4-BE49-F238E27FC236}">
                <a16:creationId xmlns:a16="http://schemas.microsoft.com/office/drawing/2014/main" id="{6257FB17-C681-E627-14BA-BE0E840D4471}"/>
              </a:ext>
            </a:extLst>
          </p:cNvPr>
          <p:cNvSpPr txBox="1"/>
          <p:nvPr/>
        </p:nvSpPr>
        <p:spPr>
          <a:xfrm>
            <a:off x="7893701" y="3084000"/>
            <a:ext cx="423514" cy="523220"/>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3737859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148229"/>
            <a:ext cx="8229600" cy="646321"/>
          </a:xfrm>
        </p:spPr>
        <p:txBody>
          <a:bodyPr wrap="square">
            <a:spAutoFit/>
          </a:bodyPr>
          <a:lstStyle/>
          <a:p>
            <a:r>
              <a:rPr lang="en-IN" altLang="en-US" dirty="0">
                <a:ea typeface="ヒラギノ角ゴ Pro W3" charset="-128"/>
              </a:rPr>
              <a:t>Finite Field Arithmetic </a:t>
            </a:r>
            <a:r>
              <a:rPr lang="en-IN" altLang="en-US" sz="2800" dirty="0">
                <a:ea typeface="ヒラギノ角ゴ Pro W3" charset="-128"/>
              </a:rPr>
              <a:t>(3/3)</a:t>
            </a:r>
            <a:endParaRPr lang="en-US" sz="2800" dirty="0"/>
          </a:p>
        </p:txBody>
      </p:sp>
      <p:sp>
        <p:nvSpPr>
          <p:cNvPr id="3" name="Content Placeholder 2"/>
          <p:cNvSpPr>
            <a:spLocks noGrp="1"/>
          </p:cNvSpPr>
          <p:nvPr>
            <p:ph idx="1"/>
          </p:nvPr>
        </p:nvSpPr>
        <p:spPr>
          <a:xfrm>
            <a:off x="479376" y="1081079"/>
            <a:ext cx="11521280" cy="1643517"/>
          </a:xfrm>
        </p:spPr>
        <p:txBody>
          <a:bodyPr wrap="square">
            <a:spAutoFit/>
          </a:bodyPr>
          <a:lstStyle/>
          <a:p>
            <a:r>
              <a:rPr lang="en-IN" sz="2400" dirty="0"/>
              <a:t>In the Advanced Encryption Standard (</a:t>
            </a:r>
            <a:r>
              <a:rPr lang="en-IN" sz="2400" spc="-250" dirty="0"/>
              <a:t>A E </a:t>
            </a:r>
            <a:r>
              <a:rPr lang="en-IN" sz="2400" dirty="0"/>
              <a:t>S) all operations are performed on 8-bit (1 byte);</a:t>
            </a:r>
          </a:p>
          <a:p>
            <a:r>
              <a:rPr lang="en-IN" sz="2400" dirty="0"/>
              <a:t>The arithmetic operations of addition, multiplication, and division are performed over the </a:t>
            </a:r>
            <a:r>
              <a:rPr lang="en-IN" sz="2400" b="1" dirty="0"/>
              <a:t>finite field </a:t>
            </a:r>
            <a:r>
              <a:rPr lang="en-IN" sz="2400" b="1" spc="-250" dirty="0"/>
              <a:t>G </a:t>
            </a:r>
            <a:r>
              <a:rPr lang="en-IN" sz="2400" b="1" dirty="0"/>
              <a:t>F(2</a:t>
            </a:r>
            <a:r>
              <a:rPr lang="en-IN" sz="2400" b="1" baseline="30000" dirty="0"/>
              <a:t>8</a:t>
            </a:r>
            <a:r>
              <a:rPr lang="en-IN" sz="2400" b="1" dirty="0"/>
              <a:t>)</a:t>
            </a:r>
          </a:p>
        </p:txBody>
      </p:sp>
      <p:sp>
        <p:nvSpPr>
          <p:cNvPr id="4" name="Rectangle 3">
            <a:extLst>
              <a:ext uri="{FF2B5EF4-FFF2-40B4-BE49-F238E27FC236}">
                <a16:creationId xmlns:a16="http://schemas.microsoft.com/office/drawing/2014/main" id="{CECAB38B-DB1F-4862-96F9-F840F5341FE6}"/>
              </a:ext>
            </a:extLst>
          </p:cNvPr>
          <p:cNvSpPr/>
          <p:nvPr/>
        </p:nvSpPr>
        <p:spPr>
          <a:xfrm>
            <a:off x="512185" y="3256007"/>
            <a:ext cx="4503156" cy="523220"/>
          </a:xfrm>
          <a:prstGeom prst="rect">
            <a:avLst/>
          </a:prstGeom>
        </p:spPr>
        <p:txBody>
          <a:bodyPr wrap="none">
            <a:spAutoFit/>
          </a:bodyPr>
          <a:lstStyle/>
          <a:p>
            <a:pPr marL="457200" indent="-457200">
              <a:buFont typeface="Wingdings" panose="05000000000000000000" pitchFamily="2" charset="2"/>
              <a:buChar char="§"/>
            </a:pPr>
            <a:r>
              <a:rPr lang="en-US" b="1" dirty="0" err="1">
                <a:solidFill>
                  <a:srgbClr val="242729"/>
                </a:solidFill>
                <a:latin typeface="Georgia" panose="02040502050405020303" pitchFamily="18" charset="0"/>
              </a:rPr>
              <a:t>Rijndael's</a:t>
            </a:r>
            <a:r>
              <a:rPr lang="en-US" b="1" dirty="0">
                <a:solidFill>
                  <a:srgbClr val="242729"/>
                </a:solidFill>
                <a:latin typeface="Georgia" panose="02040502050405020303" pitchFamily="18" charset="0"/>
              </a:rPr>
              <a:t> finite field</a:t>
            </a:r>
            <a:endParaRPr lang="en-US" b="1" dirty="0"/>
          </a:p>
        </p:txBody>
      </p:sp>
      <p:graphicFrame>
        <p:nvGraphicFramePr>
          <p:cNvPr id="5" name="Object 4">
            <a:extLst>
              <a:ext uri="{FF2B5EF4-FFF2-40B4-BE49-F238E27FC236}">
                <a16:creationId xmlns:a16="http://schemas.microsoft.com/office/drawing/2014/main" id="{5E39E4CB-AAB6-463A-8C63-E3B3319F0585}"/>
              </a:ext>
            </a:extLst>
          </p:cNvPr>
          <p:cNvGraphicFramePr>
            <a:graphicFrameLocks noChangeAspect="1"/>
          </p:cNvGraphicFramePr>
          <p:nvPr/>
        </p:nvGraphicFramePr>
        <p:xfrm>
          <a:off x="5047469" y="3337782"/>
          <a:ext cx="1231900" cy="482600"/>
        </p:xfrm>
        <a:graphic>
          <a:graphicData uri="http://schemas.openxmlformats.org/presentationml/2006/ole">
            <mc:AlternateContent xmlns:mc="http://schemas.openxmlformats.org/markup-compatibility/2006">
              <mc:Choice xmlns:v="urn:schemas-microsoft-com:vml" Requires="v">
                <p:oleObj name="Equation" r:id="rId3" imgW="1231560" imgH="482400" progId="Equation.DSMT4">
                  <p:embed/>
                </p:oleObj>
              </mc:Choice>
              <mc:Fallback>
                <p:oleObj name="Equation" r:id="rId3" imgW="1231560" imgH="482400" progId="Equation.DSMT4">
                  <p:embed/>
                  <p:pic>
                    <p:nvPicPr>
                      <p:cNvPr id="5" name="Object 4">
                        <a:extLst>
                          <a:ext uri="{FF2B5EF4-FFF2-40B4-BE49-F238E27FC236}">
                            <a16:creationId xmlns:a16="http://schemas.microsoft.com/office/drawing/2014/main" id="{5E39E4CB-AAB6-463A-8C63-E3B3319F0585}"/>
                          </a:ext>
                        </a:extLst>
                      </p:cNvPr>
                      <p:cNvPicPr/>
                      <p:nvPr/>
                    </p:nvPicPr>
                    <p:blipFill>
                      <a:blip r:embed="rId4"/>
                      <a:stretch>
                        <a:fillRect/>
                      </a:stretch>
                    </p:blipFill>
                    <p:spPr>
                      <a:xfrm>
                        <a:off x="5047469" y="3337782"/>
                        <a:ext cx="1231900" cy="482600"/>
                      </a:xfrm>
                      <a:prstGeom prst="rect">
                        <a:avLst/>
                      </a:prstGeom>
                    </p:spPr>
                  </p:pic>
                </p:oleObj>
              </mc:Fallback>
            </mc:AlternateContent>
          </a:graphicData>
        </a:graphic>
      </p:graphicFrame>
      <p:grpSp>
        <p:nvGrpSpPr>
          <p:cNvPr id="16" name="Group 15">
            <a:extLst>
              <a:ext uri="{FF2B5EF4-FFF2-40B4-BE49-F238E27FC236}">
                <a16:creationId xmlns:a16="http://schemas.microsoft.com/office/drawing/2014/main" id="{67D9175F-0740-4112-9B85-D28B90D5AC55}"/>
              </a:ext>
            </a:extLst>
          </p:cNvPr>
          <p:cNvGrpSpPr/>
          <p:nvPr/>
        </p:nvGrpSpPr>
        <p:grpSpPr>
          <a:xfrm>
            <a:off x="479376" y="5862147"/>
            <a:ext cx="6009099" cy="560750"/>
            <a:chOff x="9678089" y="2444222"/>
            <a:chExt cx="6009099" cy="560750"/>
          </a:xfrm>
        </p:grpSpPr>
        <p:sp>
          <p:nvSpPr>
            <p:cNvPr id="7" name="Rectangle 6">
              <a:extLst>
                <a:ext uri="{FF2B5EF4-FFF2-40B4-BE49-F238E27FC236}">
                  <a16:creationId xmlns:a16="http://schemas.microsoft.com/office/drawing/2014/main" id="{F5619FCE-E787-411D-8D0B-56AAE97CF66F}"/>
                </a:ext>
              </a:extLst>
            </p:cNvPr>
            <p:cNvSpPr/>
            <p:nvPr/>
          </p:nvSpPr>
          <p:spPr>
            <a:xfrm>
              <a:off x="11312246" y="2444222"/>
              <a:ext cx="4253087" cy="523220"/>
            </a:xfrm>
            <a:prstGeom prst="rect">
              <a:avLst/>
            </a:prstGeom>
          </p:spPr>
          <p:txBody>
            <a:bodyPr wrap="none">
              <a:spAutoFit/>
            </a:bodyPr>
            <a:lstStyle/>
            <a:p>
              <a:r>
                <a:rPr lang="en-US" dirty="0">
                  <a:solidFill>
                    <a:srgbClr val="202122"/>
                  </a:solidFill>
                  <a:latin typeface="Nimbus Roman No9 L"/>
                </a:rPr>
                <a:t>GF(2)[</a:t>
              </a:r>
              <a:r>
                <a:rPr lang="en-US" i="1" dirty="0">
                  <a:solidFill>
                    <a:srgbClr val="202122"/>
                  </a:solidFill>
                  <a:latin typeface="Nimbus Roman No9 L"/>
                </a:rPr>
                <a:t>x</a:t>
              </a:r>
              <a:r>
                <a:rPr lang="en-US" dirty="0">
                  <a:solidFill>
                    <a:srgbClr val="202122"/>
                  </a:solidFill>
                  <a:latin typeface="Nimbus Roman No9 L"/>
                </a:rPr>
                <a:t>]/(</a:t>
              </a:r>
              <a:r>
                <a:rPr lang="en-US" i="1" dirty="0">
                  <a:solidFill>
                    <a:srgbClr val="202122"/>
                  </a:solidFill>
                  <a:latin typeface="Nimbus Roman No9 L"/>
                </a:rPr>
                <a:t>x</a:t>
              </a:r>
              <a:r>
                <a:rPr lang="en-US" baseline="30000" dirty="0">
                  <a:solidFill>
                    <a:srgbClr val="202122"/>
                  </a:solidFill>
                  <a:latin typeface="Nimbus Roman No9 L"/>
                </a:rPr>
                <a:t>8</a:t>
              </a:r>
              <a:r>
                <a:rPr lang="en-US" dirty="0">
                  <a:solidFill>
                    <a:srgbClr val="202122"/>
                  </a:solidFill>
                  <a:latin typeface="Nimbus Roman No9 L"/>
                </a:rPr>
                <a:t> + </a:t>
              </a:r>
              <a:r>
                <a:rPr lang="en-US" i="1" dirty="0">
                  <a:solidFill>
                    <a:srgbClr val="202122"/>
                  </a:solidFill>
                  <a:latin typeface="Nimbus Roman No9 L"/>
                </a:rPr>
                <a:t>x</a:t>
              </a:r>
              <a:r>
                <a:rPr lang="en-US" baseline="30000" dirty="0">
                  <a:solidFill>
                    <a:srgbClr val="202122"/>
                  </a:solidFill>
                  <a:latin typeface="Nimbus Roman No9 L"/>
                </a:rPr>
                <a:t>4</a:t>
              </a:r>
              <a:r>
                <a:rPr lang="en-US" dirty="0">
                  <a:solidFill>
                    <a:srgbClr val="202122"/>
                  </a:solidFill>
                  <a:latin typeface="Nimbus Roman No9 L"/>
                </a:rPr>
                <a:t> + </a:t>
              </a:r>
              <a:r>
                <a:rPr lang="en-US" i="1" dirty="0">
                  <a:solidFill>
                    <a:srgbClr val="202122"/>
                  </a:solidFill>
                  <a:latin typeface="Nimbus Roman No9 L"/>
                </a:rPr>
                <a:t>x</a:t>
              </a:r>
              <a:r>
                <a:rPr lang="en-US" baseline="30000" dirty="0">
                  <a:solidFill>
                    <a:srgbClr val="202122"/>
                  </a:solidFill>
                  <a:latin typeface="Nimbus Roman No9 L"/>
                </a:rPr>
                <a:t>3</a:t>
              </a:r>
              <a:r>
                <a:rPr lang="en-US" dirty="0">
                  <a:solidFill>
                    <a:srgbClr val="202122"/>
                  </a:solidFill>
                  <a:latin typeface="Nimbus Roman No9 L"/>
                </a:rPr>
                <a:t> + </a:t>
              </a:r>
              <a:r>
                <a:rPr lang="en-US" i="1" dirty="0">
                  <a:solidFill>
                    <a:srgbClr val="202122"/>
                  </a:solidFill>
                  <a:latin typeface="Nimbus Roman No9 L"/>
                </a:rPr>
                <a:t>x</a:t>
              </a:r>
              <a:r>
                <a:rPr lang="en-US" dirty="0">
                  <a:solidFill>
                    <a:srgbClr val="202122"/>
                  </a:solidFill>
                  <a:latin typeface="Nimbus Roman No9 L"/>
                </a:rPr>
                <a:t> + 1)</a:t>
              </a:r>
              <a:endParaRPr lang="en-US" dirty="0"/>
            </a:p>
          </p:txBody>
        </p:sp>
        <p:graphicFrame>
          <p:nvGraphicFramePr>
            <p:cNvPr id="8" name="Object 7">
              <a:extLst>
                <a:ext uri="{FF2B5EF4-FFF2-40B4-BE49-F238E27FC236}">
                  <a16:creationId xmlns:a16="http://schemas.microsoft.com/office/drawing/2014/main" id="{F326AB71-9ABB-422D-8003-5AD3EB2E024E}"/>
                </a:ext>
              </a:extLst>
            </p:cNvPr>
            <p:cNvGraphicFramePr>
              <a:graphicFrameLocks noChangeAspect="1"/>
            </p:cNvGraphicFramePr>
            <p:nvPr/>
          </p:nvGraphicFramePr>
          <p:xfrm>
            <a:off x="9678089" y="2500666"/>
            <a:ext cx="1511300" cy="482600"/>
          </p:xfrm>
          <a:graphic>
            <a:graphicData uri="http://schemas.openxmlformats.org/presentationml/2006/ole">
              <mc:AlternateContent xmlns:mc="http://schemas.openxmlformats.org/markup-compatibility/2006">
                <mc:Choice xmlns:v="urn:schemas-microsoft-com:vml" Requires="v">
                  <p:oleObj name="Equation" r:id="rId5" imgW="1511280" imgH="482400" progId="Equation.DSMT4">
                    <p:embed/>
                  </p:oleObj>
                </mc:Choice>
                <mc:Fallback>
                  <p:oleObj name="Equation" r:id="rId5" imgW="1511280" imgH="482400" progId="Equation.DSMT4">
                    <p:embed/>
                    <p:pic>
                      <p:nvPicPr>
                        <p:cNvPr id="8" name="Object 7">
                          <a:extLst>
                            <a:ext uri="{FF2B5EF4-FFF2-40B4-BE49-F238E27FC236}">
                              <a16:creationId xmlns:a16="http://schemas.microsoft.com/office/drawing/2014/main" id="{F326AB71-9ABB-422D-8003-5AD3EB2E024E}"/>
                            </a:ext>
                          </a:extLst>
                        </p:cNvPr>
                        <p:cNvPicPr/>
                        <p:nvPr/>
                      </p:nvPicPr>
                      <p:blipFill>
                        <a:blip r:embed="rId6"/>
                        <a:stretch>
                          <a:fillRect/>
                        </a:stretch>
                      </p:blipFill>
                      <p:spPr>
                        <a:xfrm>
                          <a:off x="9678089" y="2500666"/>
                          <a:ext cx="1511300" cy="482600"/>
                        </a:xfrm>
                        <a:prstGeom prst="rect">
                          <a:avLst/>
                        </a:prstGeom>
                      </p:spPr>
                    </p:pic>
                  </p:oleObj>
                </mc:Fallback>
              </mc:AlternateContent>
            </a:graphicData>
          </a:graphic>
        </p:graphicFrame>
        <p:sp>
          <p:nvSpPr>
            <p:cNvPr id="9" name="Left Brace 8">
              <a:extLst>
                <a:ext uri="{FF2B5EF4-FFF2-40B4-BE49-F238E27FC236}">
                  <a16:creationId xmlns:a16="http://schemas.microsoft.com/office/drawing/2014/main" id="{9AEA53C6-FF58-44F9-9C9C-7C8EF11490D9}"/>
                </a:ext>
              </a:extLst>
            </p:cNvPr>
            <p:cNvSpPr/>
            <p:nvPr/>
          </p:nvSpPr>
          <p:spPr bwMode="auto">
            <a:xfrm>
              <a:off x="11217166" y="2470967"/>
              <a:ext cx="243711" cy="482601"/>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1" name="Left Brace 10">
              <a:extLst>
                <a:ext uri="{FF2B5EF4-FFF2-40B4-BE49-F238E27FC236}">
                  <a16:creationId xmlns:a16="http://schemas.microsoft.com/office/drawing/2014/main" id="{0591E15F-FC2F-429E-94E1-6AAD8264D06C}"/>
                </a:ext>
              </a:extLst>
            </p:cNvPr>
            <p:cNvSpPr/>
            <p:nvPr/>
          </p:nvSpPr>
          <p:spPr bwMode="auto">
            <a:xfrm rot="10800000">
              <a:off x="15443477" y="2522371"/>
              <a:ext cx="243711" cy="482601"/>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1161C7-6A9D-4E57-A3FC-5661EBDB009C}"/>
                  </a:ext>
                </a:extLst>
              </p:cNvPr>
              <p:cNvSpPr/>
              <p:nvPr/>
            </p:nvSpPr>
            <p:spPr>
              <a:xfrm>
                <a:off x="-1609" y="5182774"/>
                <a:ext cx="8415572" cy="4658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𝑟</m:t>
                      </m:r>
                      <m:d>
                        <m:dPr>
                          <m:ctrlPr>
                            <a:rPr lang="en-US" sz="2400" i="1" dirty="0">
                              <a:latin typeface="Cambria Math" panose="02040503050406030204" pitchFamily="18" charset="0"/>
                            </a:rPr>
                          </m:ctrlPr>
                        </m:dPr>
                        <m:e>
                          <m:r>
                            <a:rPr lang="en-US" sz="2400" i="1" dirty="0">
                              <a:latin typeface="Cambria Math" panose="02040503050406030204" pitchFamily="18" charset="0"/>
                            </a:rPr>
                            <m:t>𝑥</m:t>
                          </m:r>
                        </m:e>
                      </m:d>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7</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7</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6</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6</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5</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5</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4</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4</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3</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3</m:t>
                              </m:r>
                            </m:sup>
                          </m:sSup>
                          <m:sSub>
                            <m:sSubPr>
                              <m:ctrlPr>
                                <a:rPr lang="en-US" sz="2400" i="1" dirty="0">
                                  <a:latin typeface="Cambria Math" panose="02040503050406030204" pitchFamily="18" charset="0"/>
                                </a:rPr>
                              </m:ctrlPr>
                            </m:sSubPr>
                            <m:e>
                              <m:r>
                                <a:rPr lang="en-US" sz="2400" i="1" dirty="0">
                                  <a:latin typeface="Cambria Math" panose="02040503050406030204" pitchFamily="18" charset="0"/>
                                </a:rPr>
                                <m:t>+</m:t>
                              </m:r>
                              <m:r>
                                <a:rPr lang="en-US" sz="2400" i="1" dirty="0">
                                  <a:latin typeface="Cambria Math" panose="02040503050406030204" pitchFamily="18" charset="0"/>
                                </a:rPr>
                                <m:t>𝑏</m:t>
                              </m:r>
                            </m:e>
                            <m:sub>
                              <m:r>
                                <a:rPr lang="en-US" sz="2400" i="1" dirty="0">
                                  <a:latin typeface="Cambria Math" panose="02040503050406030204" pitchFamily="18" charset="0"/>
                                </a:rPr>
                                <m:t>2</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2</m:t>
                              </m:r>
                            </m:sup>
                          </m:sSup>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m:t>
                              </m:r>
                              <m:sSub>
                                <m:sSubPr>
                                  <m:ctrlPr>
                                    <a:rPr lang="en-US" sz="2400" i="1" dirty="0">
                                      <a:solidFill>
                                        <a:srgbClr val="202122"/>
                                      </a:solidFill>
                                      <a:latin typeface="Cambria Math" panose="02040503050406030204" pitchFamily="18" charset="0"/>
                                    </a:rPr>
                                  </m:ctrlPr>
                                </m:sSubPr>
                                <m:e>
                                  <m:r>
                                    <a:rPr lang="en-US" sz="2400" i="1" dirty="0">
                                      <a:solidFill>
                                        <a:srgbClr val="202122"/>
                                      </a:solidFill>
                                      <a:latin typeface="Cambria Math" panose="02040503050406030204" pitchFamily="18" charset="0"/>
                                    </a:rPr>
                                    <m:t>𝑏</m:t>
                                  </m:r>
                                </m:e>
                                <m:sub>
                                  <m:r>
                                    <a:rPr lang="en-US" sz="2400" i="1" dirty="0">
                                      <a:solidFill>
                                        <a:srgbClr val="202122"/>
                                      </a:solidFill>
                                      <a:latin typeface="Cambria Math" panose="02040503050406030204" pitchFamily="18" charset="0"/>
                                    </a:rPr>
                                    <m:t>1</m:t>
                                  </m:r>
                                </m:sub>
                              </m:sSub>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1</m:t>
                              </m:r>
                            </m:sup>
                          </m:sSup>
                          <m:r>
                            <a:rPr lang="en-US" sz="2400" i="1" dirty="0">
                              <a:solidFill>
                                <a:srgbClr val="202122"/>
                              </a:solidFill>
                              <a:latin typeface="Cambria Math" panose="02040503050406030204" pitchFamily="18" charset="0"/>
                            </a:rPr>
                            <m:t>+</m:t>
                          </m:r>
                          <m:r>
                            <a:rPr lang="en-US" sz="2400" i="1" dirty="0">
                              <a:solidFill>
                                <a:srgbClr val="202122"/>
                              </a:solidFill>
                              <a:latin typeface="Cambria Math" panose="02040503050406030204" pitchFamily="18" charset="0"/>
                            </a:rPr>
                            <m:t>𝑏</m:t>
                          </m:r>
                        </m:e>
                        <m:sub>
                          <m:r>
                            <a:rPr lang="en-US" sz="2400" i="1" dirty="0">
                              <a:latin typeface="Cambria Math" panose="02040503050406030204" pitchFamily="18" charset="0"/>
                            </a:rPr>
                            <m:t>0</m:t>
                          </m:r>
                        </m:sub>
                      </m:sSub>
                    </m:oMath>
                  </m:oMathPara>
                </a14:m>
                <a:endParaRPr lang="en-US" sz="2400" dirty="0"/>
              </a:p>
            </p:txBody>
          </p:sp>
        </mc:Choice>
        <mc:Fallback xmlns="">
          <p:sp>
            <p:nvSpPr>
              <p:cNvPr id="6" name="Rectangle 5">
                <a:extLst>
                  <a:ext uri="{FF2B5EF4-FFF2-40B4-BE49-F238E27FC236}">
                    <a16:creationId xmlns:a16="http://schemas.microsoft.com/office/drawing/2014/main" id="{6E1161C7-6A9D-4E57-A3FC-5661EBDB009C}"/>
                  </a:ext>
                </a:extLst>
              </p:cNvPr>
              <p:cNvSpPr>
                <a:spLocks noRot="1" noChangeAspect="1" noMove="1" noResize="1" noEditPoints="1" noAdjustHandles="1" noChangeArrowheads="1" noChangeShapeType="1" noTextEdit="1"/>
              </p:cNvSpPr>
              <p:nvPr/>
            </p:nvSpPr>
            <p:spPr>
              <a:xfrm>
                <a:off x="-1609" y="5182774"/>
                <a:ext cx="8415572" cy="465833"/>
              </a:xfrm>
              <a:prstGeom prst="rect">
                <a:avLst/>
              </a:prstGeom>
              <a:blipFill>
                <a:blip r:embed="rId8"/>
                <a:stretch>
                  <a:fillRect b="-259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F809CD93-9B0C-4031-92DB-3F3952FE9566}"/>
              </a:ext>
            </a:extLst>
          </p:cNvPr>
          <p:cNvCxnSpPr>
            <a:cxnSpLocks/>
          </p:cNvCxnSpPr>
          <p:nvPr/>
        </p:nvCxnSpPr>
        <p:spPr bwMode="auto">
          <a:xfrm>
            <a:off x="3576381" y="4511609"/>
            <a:ext cx="0" cy="772934"/>
          </a:xfrm>
          <a:prstGeom prst="line">
            <a:avLst/>
          </a:prstGeom>
          <a:solidFill>
            <a:schemeClr val="accent1"/>
          </a:solidFill>
          <a:ln w="28575" cap="flat" cmpd="sng" algn="ctr">
            <a:solidFill>
              <a:schemeClr val="tx1"/>
            </a:solidFill>
            <a:prstDash val="solid"/>
            <a:round/>
            <a:headEnd type="triangle" w="med" len="med"/>
            <a:tailEnd type="triangle" w="med" len="med"/>
          </a:ln>
          <a:effectLst/>
        </p:spPr>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B3E28A-0498-4306-B8E2-F651AA78B484}"/>
                  </a:ext>
                </a:extLst>
              </p:cNvPr>
              <p:cNvSpPr/>
              <p:nvPr/>
            </p:nvSpPr>
            <p:spPr>
              <a:xfrm>
                <a:off x="1272125" y="3957305"/>
                <a:ext cx="5015540" cy="523220"/>
              </a:xfrm>
              <a:prstGeom prst="rect">
                <a:avLst/>
              </a:prstGeom>
            </p:spPr>
            <p:txBody>
              <a:bodyPr wrap="none">
                <a:spAutoFit/>
              </a:bodyPr>
              <a:lstStyle/>
              <a:p>
                <a14:m>
                  <m:oMath xmlns:m="http://schemas.openxmlformats.org/officeDocument/2006/math">
                    <m:r>
                      <a:rPr lang="en-US" i="1" dirty="0">
                        <a:latin typeface="Cambria Math" panose="02040503050406030204" pitchFamily="18" charset="0"/>
                      </a:rPr>
                      <m:t>𝑟</m:t>
                    </m:r>
                    <m:r>
                      <a:rPr lang="en-IN"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7</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6</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5</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4</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3</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sub>
                    </m:sSub>
                  </m:oMath>
                </a14:m>
                <a:r>
                  <a:rPr lang="en-US" dirty="0"/>
                  <a:t> (1 byte)</a:t>
                </a:r>
              </a:p>
            </p:txBody>
          </p:sp>
        </mc:Choice>
        <mc:Fallback xmlns="">
          <p:sp>
            <p:nvSpPr>
              <p:cNvPr id="15" name="Rectangle 14">
                <a:extLst>
                  <a:ext uri="{FF2B5EF4-FFF2-40B4-BE49-F238E27FC236}">
                    <a16:creationId xmlns:a16="http://schemas.microsoft.com/office/drawing/2014/main" id="{D1B3E28A-0498-4306-B8E2-F651AA78B484}"/>
                  </a:ext>
                </a:extLst>
              </p:cNvPr>
              <p:cNvSpPr>
                <a:spLocks noRot="1" noChangeAspect="1" noMove="1" noResize="1" noEditPoints="1" noAdjustHandles="1" noChangeArrowheads="1" noChangeShapeType="1" noTextEdit="1"/>
              </p:cNvSpPr>
              <p:nvPr/>
            </p:nvSpPr>
            <p:spPr>
              <a:xfrm>
                <a:off x="1272125" y="3957305"/>
                <a:ext cx="5015540" cy="523220"/>
              </a:xfrm>
              <a:prstGeom prst="rect">
                <a:avLst/>
              </a:prstGeom>
              <a:blipFill>
                <a:blip r:embed="rId9"/>
                <a:stretch>
                  <a:fillRect t="-11628" b="-31395"/>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15C9998E-647B-4940-A478-B74DF2D337D1}"/>
              </a:ext>
            </a:extLst>
          </p:cNvPr>
          <p:cNvCxnSpPr/>
          <p:nvPr/>
        </p:nvCxnSpPr>
        <p:spPr bwMode="auto">
          <a:xfrm>
            <a:off x="695400" y="2996952"/>
            <a:ext cx="903649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TextBox 13">
            <a:extLst>
              <a:ext uri="{FF2B5EF4-FFF2-40B4-BE49-F238E27FC236}">
                <a16:creationId xmlns:a16="http://schemas.microsoft.com/office/drawing/2014/main" id="{19914D3A-0A94-403D-8B00-CF70580D3B20}"/>
              </a:ext>
            </a:extLst>
          </p:cNvPr>
          <p:cNvSpPr txBox="1"/>
          <p:nvPr/>
        </p:nvSpPr>
        <p:spPr>
          <a:xfrm>
            <a:off x="7412206" y="3037774"/>
            <a:ext cx="4950394" cy="2246769"/>
          </a:xfrm>
          <a:prstGeom prst="rect">
            <a:avLst/>
          </a:prstGeom>
          <a:noFill/>
        </p:spPr>
        <p:txBody>
          <a:bodyPr wrap="square" rtlCol="0">
            <a:spAutoFit/>
          </a:bodyPr>
          <a:lstStyle/>
          <a:p>
            <a:pPr marL="457200" indent="-457200">
              <a:buFont typeface="Arial" panose="020B0604020202020204" pitchFamily="34" charset="0"/>
              <a:buChar char="•"/>
            </a:pPr>
            <a:r>
              <a:rPr lang="en-US"/>
              <a:t>addition, </a:t>
            </a:r>
          </a:p>
          <a:p>
            <a:pPr marL="457200" indent="-457200">
              <a:buFont typeface="Arial" panose="020B0604020202020204" pitchFamily="34" charset="0"/>
              <a:buChar char="•"/>
            </a:pPr>
            <a:r>
              <a:rPr lang="en-US"/>
              <a:t>subtraction, </a:t>
            </a:r>
          </a:p>
          <a:p>
            <a:pPr marL="457200" indent="-457200">
              <a:buFont typeface="Arial" panose="020B0604020202020204" pitchFamily="34" charset="0"/>
              <a:buChar char="•"/>
            </a:pPr>
            <a:r>
              <a:rPr lang="en-US"/>
              <a:t>multiplication,</a:t>
            </a:r>
          </a:p>
          <a:p>
            <a:pPr marL="457200" indent="-457200">
              <a:buFont typeface="Arial" panose="020B0604020202020204" pitchFamily="34" charset="0"/>
              <a:buChar char="•"/>
            </a:pPr>
            <a:r>
              <a:rPr lang="en-US"/>
              <a:t>division  on polynomials</a:t>
            </a:r>
          </a:p>
          <a:p>
            <a:r>
              <a:rPr lang="en-US"/>
              <a:t>mod (</a:t>
            </a:r>
            <a:r>
              <a:rPr lang="en-US" i="1">
                <a:solidFill>
                  <a:srgbClr val="202122"/>
                </a:solidFill>
                <a:latin typeface="Nimbus Roman No9 L"/>
              </a:rPr>
              <a:t>x</a:t>
            </a:r>
            <a:r>
              <a:rPr lang="en-US" baseline="30000">
                <a:solidFill>
                  <a:srgbClr val="202122"/>
                </a:solidFill>
                <a:latin typeface="Nimbus Roman No9 L"/>
              </a:rPr>
              <a:t>8</a:t>
            </a:r>
            <a:r>
              <a:rPr lang="en-US">
                <a:solidFill>
                  <a:srgbClr val="202122"/>
                </a:solidFill>
                <a:latin typeface="Nimbus Roman No9 L"/>
              </a:rPr>
              <a:t> + </a:t>
            </a:r>
            <a:r>
              <a:rPr lang="en-US" i="1">
                <a:solidFill>
                  <a:srgbClr val="202122"/>
                </a:solidFill>
                <a:latin typeface="Nimbus Roman No9 L"/>
              </a:rPr>
              <a:t>x</a:t>
            </a:r>
            <a:r>
              <a:rPr lang="en-US" baseline="30000">
                <a:solidFill>
                  <a:srgbClr val="202122"/>
                </a:solidFill>
                <a:latin typeface="Nimbus Roman No9 L"/>
              </a:rPr>
              <a:t>4</a:t>
            </a:r>
            <a:r>
              <a:rPr lang="en-US">
                <a:solidFill>
                  <a:srgbClr val="202122"/>
                </a:solidFill>
                <a:latin typeface="Nimbus Roman No9 L"/>
              </a:rPr>
              <a:t> + </a:t>
            </a:r>
            <a:r>
              <a:rPr lang="en-US" i="1">
                <a:solidFill>
                  <a:srgbClr val="202122"/>
                </a:solidFill>
                <a:latin typeface="Nimbus Roman No9 L"/>
              </a:rPr>
              <a:t>x</a:t>
            </a:r>
            <a:r>
              <a:rPr lang="en-US" baseline="30000">
                <a:solidFill>
                  <a:srgbClr val="202122"/>
                </a:solidFill>
                <a:latin typeface="Nimbus Roman No9 L"/>
              </a:rPr>
              <a:t>3</a:t>
            </a:r>
            <a:r>
              <a:rPr lang="en-US">
                <a:solidFill>
                  <a:srgbClr val="202122"/>
                </a:solidFill>
                <a:latin typeface="Nimbus Roman No9 L"/>
              </a:rPr>
              <a:t> + </a:t>
            </a:r>
            <a:r>
              <a:rPr lang="en-US" i="1">
                <a:solidFill>
                  <a:srgbClr val="202122"/>
                </a:solidFill>
                <a:latin typeface="Nimbus Roman No9 L"/>
              </a:rPr>
              <a:t>x</a:t>
            </a:r>
            <a:r>
              <a:rPr lang="en-US">
                <a:solidFill>
                  <a:srgbClr val="202122"/>
                </a:solidFill>
                <a:latin typeface="Nimbus Roman No9 L"/>
              </a:rPr>
              <a:t> + 1</a:t>
            </a:r>
            <a:r>
              <a:rPr lang="en-US"/>
              <a:t>) </a:t>
            </a:r>
          </a:p>
        </p:txBody>
      </p:sp>
      <p:cxnSp>
        <p:nvCxnSpPr>
          <p:cNvPr id="13" name="Straight Connector 12">
            <a:extLst>
              <a:ext uri="{FF2B5EF4-FFF2-40B4-BE49-F238E27FC236}">
                <a16:creationId xmlns:a16="http://schemas.microsoft.com/office/drawing/2014/main" id="{5D989E9F-88FB-46DE-92E7-AFC57117C993}"/>
              </a:ext>
            </a:extLst>
          </p:cNvPr>
          <p:cNvCxnSpPr>
            <a:cxnSpLocks/>
          </p:cNvCxnSpPr>
          <p:nvPr/>
        </p:nvCxnSpPr>
        <p:spPr bwMode="auto">
          <a:xfrm>
            <a:off x="7176120" y="2996952"/>
            <a:ext cx="0" cy="196301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Rectangle 19">
            <a:extLst>
              <a:ext uri="{FF2B5EF4-FFF2-40B4-BE49-F238E27FC236}">
                <a16:creationId xmlns:a16="http://schemas.microsoft.com/office/drawing/2014/main" id="{38E46CC4-D4E5-4E1F-927A-63F8417FE6BD}"/>
              </a:ext>
            </a:extLst>
          </p:cNvPr>
          <p:cNvSpPr/>
          <p:nvPr/>
        </p:nvSpPr>
        <p:spPr>
          <a:xfrm>
            <a:off x="6516251" y="5903141"/>
            <a:ext cx="6096000" cy="400110"/>
          </a:xfrm>
          <a:prstGeom prst="rect">
            <a:avLst/>
          </a:prstGeom>
        </p:spPr>
        <p:txBody>
          <a:bodyPr>
            <a:spAutoFit/>
          </a:bodyPr>
          <a:lstStyle/>
          <a:p>
            <a:r>
              <a:rPr lang="en-US" sz="2000">
                <a:hlinkClick r:id="rId10">
                  <a:extLst>
                    <a:ext uri="{A12FA001-AC4F-418D-AE19-62706E023703}">
                      <ahyp:hlinkClr xmlns:ahyp="http://schemas.microsoft.com/office/drawing/2018/hyperlinkcolor" val="tx"/>
                    </a:ext>
                  </a:extLst>
                </a:hlinkClick>
              </a:rPr>
              <a:t>https://en.wikipedia.org/wiki/Finite_field_arithmetic</a:t>
            </a:r>
            <a:endParaRPr lang="en-US" sz="2000"/>
          </a:p>
        </p:txBody>
      </p:sp>
    </p:spTree>
    <p:extLst>
      <p:ext uri="{BB962C8B-B14F-4D97-AF65-F5344CB8AC3E}">
        <p14:creationId xmlns:p14="http://schemas.microsoft.com/office/powerpoint/2010/main" val="2149124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3">
            <a:extLst>
              <a:ext uri="{FF2B5EF4-FFF2-40B4-BE49-F238E27FC236}">
                <a16:creationId xmlns:a16="http://schemas.microsoft.com/office/drawing/2014/main" id="{19FD5971-C46A-4486-A673-349C14B80AB4}"/>
              </a:ext>
            </a:extLst>
          </p:cNvPr>
          <p:cNvSpPr>
            <a:spLocks noGrp="1"/>
          </p:cNvSpPr>
          <p:nvPr>
            <p:ph type="title" idx="4294967295"/>
          </p:nvPr>
        </p:nvSpPr>
        <p:spPr>
          <a:xfrm>
            <a:off x="1039520" y="0"/>
            <a:ext cx="9881016" cy="962744"/>
          </a:xfrm>
        </p:spPr>
        <p:txBody>
          <a:bodyPr anchor="ctr"/>
          <a:lstStyle/>
          <a:p>
            <a:pPr eaLnBrk="1" hangingPunct="1"/>
            <a:r>
              <a:rPr lang="en-US" altLang="zh-CN" sz="4400" dirty="0">
                <a:ea typeface="宋体" panose="02010600030101010101" pitchFamily="2" charset="-122"/>
              </a:rPr>
              <a:t>Mix-Columns (</a:t>
            </a:r>
            <a:r>
              <a:rPr lang="en-US" altLang="zh-CN" sz="4400" i="1" dirty="0">
                <a:latin typeface="Times New Roman" panose="02020603050405020304" pitchFamily="18" charset="0"/>
                <a:ea typeface="宋体" panose="02010600030101010101" pitchFamily="2" charset="-122"/>
              </a:rPr>
              <a:t>mic</a:t>
            </a:r>
            <a:r>
              <a:rPr lang="en-US" altLang="zh-CN" sz="4400" dirty="0">
                <a:ea typeface="宋体" panose="02010600030101010101" pitchFamily="2" charset="-122"/>
              </a:rPr>
              <a:t>)</a:t>
            </a:r>
          </a:p>
        </p:txBody>
      </p:sp>
      <p:sp>
        <p:nvSpPr>
          <p:cNvPr id="44036" name="Content Placeholder 4">
            <a:extLst>
              <a:ext uri="{FF2B5EF4-FFF2-40B4-BE49-F238E27FC236}">
                <a16:creationId xmlns:a16="http://schemas.microsoft.com/office/drawing/2014/main" id="{54A21366-0323-4C35-9920-68459FF2F04F}"/>
              </a:ext>
            </a:extLst>
          </p:cNvPr>
          <p:cNvSpPr>
            <a:spLocks noGrp="1"/>
          </p:cNvSpPr>
          <p:nvPr>
            <p:ph idx="4294967295"/>
          </p:nvPr>
        </p:nvSpPr>
        <p:spPr>
          <a:xfrm>
            <a:off x="335360" y="1066800"/>
            <a:ext cx="10585176" cy="4724400"/>
          </a:xfrm>
        </p:spPr>
        <p:txBody>
          <a:bodyPr/>
          <a:lstStyle/>
          <a:p>
            <a:pPr eaLnBrk="1" hangingPunct="1"/>
            <a:r>
              <a:rPr lang="en-US" altLang="zh-CN" sz="2400" i="1" dirty="0">
                <a:latin typeface="Times New Roman" panose="02020603050405020304" pitchFamily="18" charset="0"/>
                <a:ea typeface="宋体" panose="02010600030101010101" pitchFamily="2" charset="-122"/>
              </a:rPr>
              <a:t>mic</a:t>
            </a:r>
            <a:r>
              <a:rPr lang="en-US" altLang="zh-CN" sz="2400" dirty="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dirty="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a</a:t>
            </a:r>
            <a:r>
              <a:rPr lang="en-US" altLang="zh-CN" sz="2400" baseline="30000" dirty="0" err="1">
                <a:latin typeface="Times New Roman" panose="02020603050405020304" pitchFamily="18" charset="0"/>
                <a:ea typeface="宋体" panose="02010600030101010101" pitchFamily="2" charset="-122"/>
              </a:rPr>
              <a:t>’</a:t>
            </a:r>
            <a:r>
              <a:rPr lang="en-US" altLang="zh-CN" sz="2400" baseline="-25000" dirty="0" err="1">
                <a:latin typeface="Times New Roman" panose="02020603050405020304" pitchFamily="18" charset="0"/>
                <a:ea typeface="宋体" panose="02010600030101010101" pitchFamily="2" charset="-122"/>
              </a:rPr>
              <a:t>ij</a:t>
            </a:r>
            <a:r>
              <a:rPr lang="en-US" altLang="zh-CN" sz="2400" dirty="0">
                <a:latin typeface="Times New Roman" panose="02020603050405020304" pitchFamily="18" charset="0"/>
                <a:ea typeface="宋体" panose="02010600030101010101" pitchFamily="2" charset="-122"/>
              </a:rPr>
              <a:t>]</a:t>
            </a:r>
            <a:r>
              <a:rPr lang="en-US" altLang="zh-CN" sz="2400" baseline="-25000" dirty="0">
                <a:latin typeface="Times New Roman" panose="02020603050405020304" pitchFamily="18" charset="0"/>
                <a:ea typeface="宋体" panose="02010600030101010101" pitchFamily="2" charset="-122"/>
              </a:rPr>
              <a:t>4</a:t>
            </a:r>
            <a:r>
              <a:rPr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rPr>
              <a:t>×4</a:t>
            </a:r>
            <a:r>
              <a:rPr lang="en-US" altLang="zh-CN" sz="2400" dirty="0">
                <a:ea typeface="宋体" panose="02010600030101010101" pitchFamily="2" charset="-122"/>
              </a:rPr>
              <a:t> is determined by the following operation (</a:t>
            </a:r>
            <a:r>
              <a:rPr lang="en-US" altLang="zh-CN" sz="2400" i="1" dirty="0">
                <a:latin typeface="Times New Roman" panose="02020603050405020304" pitchFamily="18" charset="0"/>
                <a:ea typeface="宋体" panose="02010600030101010101" pitchFamily="2" charset="-122"/>
              </a:rPr>
              <a:t>j</a:t>
            </a:r>
            <a:r>
              <a:rPr lang="en-US" altLang="zh-CN" sz="2400" dirty="0">
                <a:ea typeface="宋体" panose="02010600030101010101" pitchFamily="2" charset="-122"/>
              </a:rPr>
              <a:t> = 0, 1, 2, 3):</a:t>
            </a:r>
          </a:p>
          <a:p>
            <a:pPr eaLnBrk="1" hangingPunct="1">
              <a:buFont typeface="Wingdings" panose="05000000000000000000" pitchFamily="2" charset="2"/>
              <a:buNone/>
            </a:pPr>
            <a:r>
              <a:rPr lang="en-US" altLang="zh-CN" sz="2400" dirty="0">
                <a:ea typeface="宋体" panose="02010600030101010101" pitchFamily="2" charset="-122"/>
              </a:rPr>
              <a:t>                           a’</a:t>
            </a:r>
            <a:r>
              <a:rPr lang="en-US" altLang="zh-CN" sz="2400" baseline="-25000" dirty="0">
                <a:ea typeface="宋体" panose="02010600030101010101" pitchFamily="2" charset="-122"/>
              </a:rPr>
              <a:t>0,j</a:t>
            </a:r>
            <a:r>
              <a:rPr lang="en-US" altLang="zh-CN" sz="2400" dirty="0">
                <a:ea typeface="宋体" panose="02010600030101010101" pitchFamily="2" charset="-122"/>
              </a:rPr>
              <a:t> = </a:t>
            </a:r>
            <a:r>
              <a:rPr lang="en-US" altLang="zh-CN" sz="2400" i="1" dirty="0">
                <a:ea typeface="宋体" panose="02010600030101010101" pitchFamily="2" charset="-122"/>
              </a:rPr>
              <a:t>M</a:t>
            </a:r>
            <a:r>
              <a:rPr lang="en-US" altLang="zh-CN" sz="2400" i="1" dirty="0">
                <a:latin typeface="Blackadder ITC" panose="04020505050007020D02" pitchFamily="82" charset="0"/>
                <a:ea typeface="宋体" panose="02010600030101010101" pitchFamily="2" charset="-122"/>
              </a:rPr>
              <a:t> </a:t>
            </a:r>
            <a:r>
              <a:rPr lang="en-US" altLang="zh-CN" sz="2400" dirty="0">
                <a:ea typeface="宋体" panose="02010600030101010101" pitchFamily="2" charset="-122"/>
              </a:rPr>
              <a:t>(a</a:t>
            </a:r>
            <a:r>
              <a:rPr lang="en-US" altLang="zh-CN" sz="2400" baseline="-25000" dirty="0">
                <a:ea typeface="宋体" panose="02010600030101010101" pitchFamily="2" charset="-122"/>
              </a:rPr>
              <a:t>0,j</a:t>
            </a:r>
            <a:r>
              <a:rPr lang="en-US" altLang="zh-CN" sz="2400" dirty="0">
                <a:ea typeface="宋体" panose="02010600030101010101" pitchFamily="2" charset="-122"/>
              </a:rPr>
              <a:t>) </a:t>
            </a:r>
            <a:r>
              <a:rPr lang="en-GB" altLang="zh-CN" sz="2400" dirty="0">
                <a:ea typeface="StarBats"/>
                <a:cs typeface="StarBats"/>
              </a:rPr>
              <a:t>⊕ [</a:t>
            </a:r>
            <a:r>
              <a:rPr lang="en-GB" altLang="zh-CN" sz="2400" i="1" dirty="0">
                <a:latin typeface="Times New Roman" panose="02020603050405020304" pitchFamily="18" charset="0"/>
                <a:ea typeface="StarBats"/>
                <a:cs typeface="StarBats"/>
              </a:rPr>
              <a:t>M</a:t>
            </a:r>
            <a:r>
              <a:rPr lang="en-GB" altLang="zh-CN" sz="2400" i="1" dirty="0">
                <a:latin typeface="Blackadder ITC" panose="04020505050007020D02" pitchFamily="82" charset="0"/>
                <a:ea typeface="StarBats"/>
                <a:cs typeface="StarBats"/>
              </a:rPr>
              <a:t> </a:t>
            </a:r>
            <a:r>
              <a:rPr lang="en-GB" altLang="zh-CN" sz="2400" dirty="0">
                <a:ea typeface="StarBats"/>
                <a:cs typeface="StarBats"/>
              </a:rPr>
              <a:t>(a</a:t>
            </a:r>
            <a:r>
              <a:rPr lang="en-GB" altLang="zh-CN" sz="2400" baseline="-25000" dirty="0">
                <a:ea typeface="StarBats"/>
                <a:cs typeface="StarBats"/>
              </a:rPr>
              <a:t>1,j</a:t>
            </a:r>
            <a:r>
              <a:rPr lang="en-GB" altLang="zh-CN" sz="2400" dirty="0">
                <a:ea typeface="StarBats"/>
                <a:cs typeface="StarBats"/>
              </a:rPr>
              <a:t>) ⊕ a</a:t>
            </a:r>
            <a:r>
              <a:rPr lang="en-GB" altLang="zh-CN" sz="2400" baseline="-25000" dirty="0">
                <a:ea typeface="StarBats"/>
                <a:cs typeface="StarBats"/>
              </a:rPr>
              <a:t>1,j</a:t>
            </a:r>
            <a:r>
              <a:rPr lang="en-GB" altLang="zh-CN" sz="2400" dirty="0">
                <a:ea typeface="StarBats"/>
                <a:cs typeface="StarBats"/>
              </a:rPr>
              <a:t>] ⊕ a</a:t>
            </a:r>
            <a:r>
              <a:rPr lang="en-GB" altLang="zh-CN" sz="2400" baseline="-25000" dirty="0">
                <a:ea typeface="StarBats"/>
                <a:cs typeface="StarBats"/>
              </a:rPr>
              <a:t>2,j</a:t>
            </a:r>
            <a:r>
              <a:rPr lang="en-GB" altLang="zh-CN" sz="2400" dirty="0">
                <a:ea typeface="StarBats"/>
                <a:cs typeface="StarBats"/>
              </a:rPr>
              <a:t> ⊕ a</a:t>
            </a:r>
            <a:r>
              <a:rPr lang="en-GB" altLang="zh-CN" sz="2400" baseline="-25000" dirty="0">
                <a:ea typeface="StarBats"/>
                <a:cs typeface="StarBats"/>
              </a:rPr>
              <a:t>3,j</a:t>
            </a:r>
          </a:p>
          <a:p>
            <a:pPr eaLnBrk="1" hangingPunct="1">
              <a:buFont typeface="Wingdings" panose="05000000000000000000" pitchFamily="2" charset="2"/>
              <a:buNone/>
            </a:pPr>
            <a:r>
              <a:rPr lang="en-GB" altLang="zh-CN" sz="2400" dirty="0">
                <a:ea typeface="宋体" panose="02010600030101010101" pitchFamily="2" charset="-122"/>
              </a:rPr>
              <a:t>                           a’</a:t>
            </a:r>
            <a:r>
              <a:rPr lang="en-GB" altLang="zh-CN" sz="2400" baseline="-25000" dirty="0">
                <a:ea typeface="宋体" panose="02010600030101010101" pitchFamily="2" charset="-122"/>
              </a:rPr>
              <a:t>1,j</a:t>
            </a:r>
            <a:r>
              <a:rPr lang="en-GB" altLang="zh-CN" sz="2400" dirty="0">
                <a:ea typeface="宋体" panose="02010600030101010101" pitchFamily="2" charset="-122"/>
              </a:rPr>
              <a:t> = </a:t>
            </a:r>
            <a:r>
              <a:rPr lang="en-US" altLang="zh-CN" sz="2400" dirty="0">
                <a:ea typeface="宋体" panose="02010600030101010101" pitchFamily="2" charset="-122"/>
              </a:rPr>
              <a:t>a</a:t>
            </a:r>
            <a:r>
              <a:rPr lang="en-US" altLang="zh-CN" sz="2400" baseline="-25000" dirty="0">
                <a:ea typeface="宋体" panose="02010600030101010101" pitchFamily="2" charset="-122"/>
              </a:rPr>
              <a:t>0,j </a:t>
            </a:r>
            <a:r>
              <a:rPr lang="en-GB" altLang="zh-CN" sz="2400" dirty="0">
                <a:ea typeface="StarBats"/>
                <a:cs typeface="StarBats"/>
              </a:rPr>
              <a:t>⊕ </a:t>
            </a:r>
            <a:r>
              <a:rPr lang="en-GB" altLang="zh-CN" sz="2400" i="1" dirty="0">
                <a:ea typeface="StarBats"/>
                <a:cs typeface="StarBats"/>
              </a:rPr>
              <a:t>M</a:t>
            </a:r>
            <a:r>
              <a:rPr lang="en-GB" altLang="zh-CN" sz="2400" i="1" dirty="0">
                <a:latin typeface="Blackadder ITC" panose="04020505050007020D02" pitchFamily="82" charset="0"/>
                <a:ea typeface="StarBats"/>
                <a:cs typeface="StarBats"/>
              </a:rPr>
              <a:t> </a:t>
            </a:r>
            <a:r>
              <a:rPr lang="en-GB" altLang="zh-CN" sz="2400" dirty="0">
                <a:ea typeface="StarBats"/>
                <a:cs typeface="StarBats"/>
              </a:rPr>
              <a:t>(a</a:t>
            </a:r>
            <a:r>
              <a:rPr lang="en-GB" altLang="zh-CN" sz="2400" baseline="-25000" dirty="0">
                <a:ea typeface="StarBats"/>
                <a:cs typeface="StarBats"/>
              </a:rPr>
              <a:t>1,j</a:t>
            </a:r>
            <a:r>
              <a:rPr lang="en-GB" altLang="zh-CN" sz="2400" dirty="0">
                <a:ea typeface="StarBats"/>
                <a:cs typeface="StarBats"/>
              </a:rPr>
              <a:t>) ⊕ [</a:t>
            </a:r>
            <a:r>
              <a:rPr lang="en-GB" altLang="zh-CN" sz="2400" i="1" dirty="0">
                <a:ea typeface="StarBats"/>
                <a:cs typeface="StarBats"/>
              </a:rPr>
              <a:t>M</a:t>
            </a:r>
            <a:r>
              <a:rPr lang="en-GB" altLang="zh-CN" sz="2400" i="1" dirty="0">
                <a:latin typeface="Blackadder ITC" panose="04020505050007020D02" pitchFamily="82" charset="0"/>
                <a:ea typeface="StarBats"/>
                <a:cs typeface="StarBats"/>
              </a:rPr>
              <a:t> </a:t>
            </a:r>
            <a:r>
              <a:rPr lang="en-GB" altLang="zh-CN" sz="2400" dirty="0">
                <a:ea typeface="StarBats"/>
                <a:cs typeface="StarBats"/>
              </a:rPr>
              <a:t>(a</a:t>
            </a:r>
            <a:r>
              <a:rPr lang="en-GB" altLang="zh-CN" sz="2400" baseline="-25000" dirty="0">
                <a:ea typeface="StarBats"/>
                <a:cs typeface="StarBats"/>
              </a:rPr>
              <a:t>2,j</a:t>
            </a:r>
            <a:r>
              <a:rPr lang="en-GB" altLang="zh-CN" sz="2400" dirty="0">
                <a:ea typeface="StarBats"/>
                <a:cs typeface="StarBats"/>
              </a:rPr>
              <a:t> )⊕a</a:t>
            </a:r>
            <a:r>
              <a:rPr lang="en-GB" altLang="zh-CN" sz="2400" baseline="-25000" dirty="0">
                <a:ea typeface="StarBats"/>
                <a:cs typeface="StarBats"/>
              </a:rPr>
              <a:t>2,j</a:t>
            </a:r>
            <a:r>
              <a:rPr lang="en-GB" altLang="zh-CN" sz="2400" dirty="0">
                <a:ea typeface="StarBats"/>
                <a:cs typeface="StarBats"/>
              </a:rPr>
              <a:t>] ⊕ a</a:t>
            </a:r>
            <a:r>
              <a:rPr lang="en-GB" altLang="zh-CN" sz="2400" baseline="-25000" dirty="0">
                <a:ea typeface="StarBats"/>
                <a:cs typeface="StarBats"/>
              </a:rPr>
              <a:t>3,j</a:t>
            </a:r>
            <a:endParaRPr lang="en-GB" altLang="zh-CN" sz="2400" dirty="0">
              <a:ea typeface="宋体" panose="02010600030101010101" pitchFamily="2" charset="-122"/>
            </a:endParaRPr>
          </a:p>
          <a:p>
            <a:pPr eaLnBrk="1" hangingPunct="1">
              <a:buFont typeface="Wingdings" panose="05000000000000000000" pitchFamily="2" charset="2"/>
              <a:buNone/>
            </a:pPr>
            <a:r>
              <a:rPr lang="en-GB" altLang="zh-CN" sz="2400" dirty="0">
                <a:ea typeface="宋体" panose="02010600030101010101" pitchFamily="2" charset="-122"/>
              </a:rPr>
              <a:t>                           a’</a:t>
            </a:r>
            <a:r>
              <a:rPr lang="en-GB" altLang="zh-CN" sz="2400" baseline="-25000" dirty="0">
                <a:ea typeface="宋体" panose="02010600030101010101" pitchFamily="2" charset="-122"/>
              </a:rPr>
              <a:t>2,j</a:t>
            </a:r>
            <a:r>
              <a:rPr lang="en-GB" altLang="zh-CN" sz="2400" dirty="0">
                <a:ea typeface="宋体" panose="02010600030101010101" pitchFamily="2" charset="-122"/>
              </a:rPr>
              <a:t> = </a:t>
            </a:r>
            <a:r>
              <a:rPr lang="en-US" altLang="zh-CN" sz="2400" dirty="0">
                <a:ea typeface="宋体" panose="02010600030101010101" pitchFamily="2" charset="-122"/>
              </a:rPr>
              <a:t>a</a:t>
            </a:r>
            <a:r>
              <a:rPr lang="en-US" altLang="zh-CN" sz="2400" baseline="-25000" dirty="0">
                <a:ea typeface="宋体" panose="02010600030101010101" pitchFamily="2" charset="-122"/>
              </a:rPr>
              <a:t>0,j </a:t>
            </a:r>
            <a:r>
              <a:rPr lang="en-GB" altLang="zh-CN" sz="2400" dirty="0">
                <a:ea typeface="StarBats"/>
                <a:cs typeface="StarBats"/>
              </a:rPr>
              <a:t>⊕ a</a:t>
            </a:r>
            <a:r>
              <a:rPr lang="en-GB" altLang="zh-CN" sz="2400" baseline="-25000" dirty="0">
                <a:ea typeface="StarBats"/>
                <a:cs typeface="StarBats"/>
              </a:rPr>
              <a:t>1,j </a:t>
            </a:r>
            <a:r>
              <a:rPr lang="en-GB" altLang="zh-CN" sz="2400" dirty="0">
                <a:ea typeface="StarBats"/>
                <a:cs typeface="StarBats"/>
              </a:rPr>
              <a:t>⊕ </a:t>
            </a:r>
            <a:r>
              <a:rPr lang="en-US" altLang="zh-CN" sz="2400" i="1" dirty="0">
                <a:ea typeface="宋体" panose="02010600030101010101" pitchFamily="2" charset="-122"/>
              </a:rPr>
              <a:t>M</a:t>
            </a:r>
            <a:r>
              <a:rPr lang="en-US" altLang="zh-CN" sz="2400" i="1" dirty="0">
                <a:latin typeface="Blackadder ITC" panose="04020505050007020D02" pitchFamily="82" charset="0"/>
                <a:ea typeface="宋体" panose="02010600030101010101" pitchFamily="2" charset="-122"/>
              </a:rPr>
              <a:t> </a:t>
            </a:r>
            <a:r>
              <a:rPr lang="en-US" altLang="zh-CN" sz="2400" dirty="0">
                <a:ea typeface="宋体" panose="02010600030101010101" pitchFamily="2" charset="-122"/>
              </a:rPr>
              <a:t>(</a:t>
            </a:r>
            <a:r>
              <a:rPr lang="en-GB" altLang="zh-CN" sz="2400" dirty="0">
                <a:ea typeface="StarBats"/>
                <a:cs typeface="StarBats"/>
              </a:rPr>
              <a:t>a</a:t>
            </a:r>
            <a:r>
              <a:rPr lang="en-GB" altLang="zh-CN" sz="2400" baseline="-25000" dirty="0">
                <a:ea typeface="StarBats"/>
                <a:cs typeface="StarBats"/>
              </a:rPr>
              <a:t>2,j</a:t>
            </a:r>
            <a:r>
              <a:rPr lang="en-GB" altLang="zh-CN" sz="2400" dirty="0">
                <a:ea typeface="StarBats"/>
                <a:cs typeface="StarBats"/>
              </a:rPr>
              <a:t> ) ⊕ [</a:t>
            </a:r>
            <a:r>
              <a:rPr lang="en-US" altLang="zh-CN" sz="2400" i="1" dirty="0">
                <a:ea typeface="宋体" panose="02010600030101010101" pitchFamily="2" charset="-122"/>
              </a:rPr>
              <a:t>M</a:t>
            </a:r>
            <a:r>
              <a:rPr lang="en-US" altLang="zh-CN" sz="2400" i="1" dirty="0">
                <a:latin typeface="Blackadder ITC" panose="04020505050007020D02" pitchFamily="82" charset="0"/>
                <a:ea typeface="宋体" panose="02010600030101010101" pitchFamily="2" charset="-122"/>
              </a:rPr>
              <a:t> </a:t>
            </a:r>
            <a:r>
              <a:rPr lang="en-US" altLang="zh-CN" sz="2400" dirty="0">
                <a:ea typeface="宋体" panose="02010600030101010101" pitchFamily="2" charset="-122"/>
              </a:rPr>
              <a:t>(</a:t>
            </a:r>
            <a:r>
              <a:rPr lang="en-GB" altLang="zh-CN" sz="2400" dirty="0">
                <a:ea typeface="StarBats"/>
                <a:cs typeface="StarBats"/>
              </a:rPr>
              <a:t>a</a:t>
            </a:r>
            <a:r>
              <a:rPr lang="en-GB" altLang="zh-CN" sz="2400" baseline="-25000" dirty="0">
                <a:ea typeface="StarBats"/>
                <a:cs typeface="StarBats"/>
              </a:rPr>
              <a:t>3,j</a:t>
            </a:r>
            <a:r>
              <a:rPr lang="en-GB" altLang="zh-CN" sz="2400" dirty="0">
                <a:ea typeface="StarBats"/>
                <a:cs typeface="StarBats"/>
              </a:rPr>
              <a:t> ) ⊕</a:t>
            </a:r>
            <a:r>
              <a:rPr lang="en-GB" altLang="zh-CN" sz="2400" baseline="-25000" dirty="0">
                <a:ea typeface="StarBats"/>
                <a:cs typeface="StarBats"/>
              </a:rPr>
              <a:t> </a:t>
            </a:r>
            <a:r>
              <a:rPr lang="en-GB" altLang="zh-CN" sz="2400" dirty="0">
                <a:ea typeface="StarBats"/>
                <a:cs typeface="StarBats"/>
              </a:rPr>
              <a:t>a</a:t>
            </a:r>
            <a:r>
              <a:rPr lang="en-GB" altLang="zh-CN" sz="2400" baseline="-25000" dirty="0">
                <a:ea typeface="StarBats"/>
                <a:cs typeface="StarBats"/>
              </a:rPr>
              <a:t>3,j</a:t>
            </a:r>
            <a:r>
              <a:rPr lang="en-GB" altLang="zh-CN" sz="2400" dirty="0">
                <a:ea typeface="StarBats"/>
                <a:cs typeface="StarBats"/>
              </a:rPr>
              <a:t>]</a:t>
            </a:r>
            <a:endParaRPr lang="en-GB" altLang="zh-CN" sz="2400" dirty="0">
              <a:ea typeface="宋体" panose="02010600030101010101" pitchFamily="2" charset="-122"/>
            </a:endParaRPr>
          </a:p>
          <a:p>
            <a:pPr eaLnBrk="1" hangingPunct="1">
              <a:buFont typeface="Wingdings" panose="05000000000000000000" pitchFamily="2" charset="2"/>
              <a:buNone/>
            </a:pPr>
            <a:r>
              <a:rPr lang="en-GB" altLang="zh-CN" sz="2400" dirty="0">
                <a:ea typeface="宋体" panose="02010600030101010101" pitchFamily="2" charset="-122"/>
              </a:rPr>
              <a:t>                           a’</a:t>
            </a:r>
            <a:r>
              <a:rPr lang="en-GB" altLang="zh-CN" sz="2400" baseline="-25000" dirty="0">
                <a:ea typeface="宋体" panose="02010600030101010101" pitchFamily="2" charset="-122"/>
              </a:rPr>
              <a:t>3,j </a:t>
            </a:r>
            <a:r>
              <a:rPr lang="en-GB" altLang="zh-CN" sz="2400" dirty="0">
                <a:ea typeface="宋体" panose="02010600030101010101" pitchFamily="2" charset="-122"/>
              </a:rPr>
              <a:t>= [</a:t>
            </a:r>
            <a:r>
              <a:rPr lang="en-US" altLang="zh-CN" sz="2400" i="1" dirty="0">
                <a:ea typeface="宋体" panose="02010600030101010101" pitchFamily="2" charset="-122"/>
              </a:rPr>
              <a:t>M</a:t>
            </a:r>
            <a:r>
              <a:rPr lang="en-US" altLang="zh-CN" sz="2400" i="1" dirty="0">
                <a:latin typeface="Blackadder ITC" panose="04020505050007020D02" pitchFamily="82" charset="0"/>
                <a:ea typeface="宋体" panose="02010600030101010101" pitchFamily="2" charset="-122"/>
              </a:rPr>
              <a:t> </a:t>
            </a:r>
            <a:r>
              <a:rPr lang="en-US" altLang="zh-CN" sz="2400" dirty="0">
                <a:ea typeface="宋体" panose="02010600030101010101" pitchFamily="2" charset="-122"/>
              </a:rPr>
              <a:t>(a</a:t>
            </a:r>
            <a:r>
              <a:rPr lang="en-US" altLang="zh-CN" sz="2400" baseline="-25000" dirty="0">
                <a:ea typeface="宋体" panose="02010600030101010101" pitchFamily="2" charset="-122"/>
              </a:rPr>
              <a:t>0,j</a:t>
            </a:r>
            <a:r>
              <a:rPr lang="en-GB" altLang="zh-CN" sz="2400" dirty="0">
                <a:ea typeface="StarBats"/>
                <a:cs typeface="StarBats"/>
              </a:rPr>
              <a:t> )⊕</a:t>
            </a:r>
            <a:r>
              <a:rPr lang="en-US" altLang="zh-CN" sz="2400" baseline="-25000" dirty="0">
                <a:ea typeface="宋体" panose="02010600030101010101" pitchFamily="2" charset="-122"/>
              </a:rPr>
              <a:t> </a:t>
            </a:r>
            <a:r>
              <a:rPr lang="en-US" altLang="zh-CN" sz="2400" dirty="0">
                <a:ea typeface="宋体" panose="02010600030101010101" pitchFamily="2" charset="-122"/>
              </a:rPr>
              <a:t>a</a:t>
            </a:r>
            <a:r>
              <a:rPr lang="en-US" altLang="zh-CN" sz="2400" baseline="-25000" dirty="0">
                <a:ea typeface="宋体" panose="02010600030101010101" pitchFamily="2" charset="-122"/>
              </a:rPr>
              <a:t>0,j </a:t>
            </a:r>
            <a:r>
              <a:rPr lang="en-US" altLang="zh-CN" sz="2400" dirty="0">
                <a:ea typeface="宋体" panose="02010600030101010101" pitchFamily="2" charset="-122"/>
              </a:rPr>
              <a:t>] </a:t>
            </a:r>
            <a:r>
              <a:rPr lang="en-GB" altLang="zh-CN" sz="2400" dirty="0">
                <a:ea typeface="StarBats"/>
                <a:cs typeface="StarBats"/>
              </a:rPr>
              <a:t>⊕ a</a:t>
            </a:r>
            <a:r>
              <a:rPr lang="en-GB" altLang="zh-CN" sz="2400" baseline="-25000" dirty="0">
                <a:ea typeface="StarBats"/>
                <a:cs typeface="StarBats"/>
              </a:rPr>
              <a:t>1,j </a:t>
            </a:r>
            <a:r>
              <a:rPr lang="en-GB" altLang="zh-CN" sz="2400" dirty="0">
                <a:ea typeface="StarBats"/>
                <a:cs typeface="StarBats"/>
              </a:rPr>
              <a:t>⊕ a</a:t>
            </a:r>
            <a:r>
              <a:rPr lang="en-GB" altLang="zh-CN" sz="2400" baseline="-25000" dirty="0">
                <a:ea typeface="StarBats"/>
                <a:cs typeface="StarBats"/>
              </a:rPr>
              <a:t>2,j </a:t>
            </a:r>
            <a:r>
              <a:rPr lang="en-GB" altLang="zh-CN" sz="2400" dirty="0">
                <a:ea typeface="StarBats"/>
                <a:cs typeface="StarBats"/>
              </a:rPr>
              <a:t>⊕ </a:t>
            </a:r>
            <a:r>
              <a:rPr lang="en-US" altLang="zh-CN" sz="2400" i="1" dirty="0">
                <a:ea typeface="宋体" panose="02010600030101010101" pitchFamily="2" charset="-122"/>
              </a:rPr>
              <a:t>M</a:t>
            </a:r>
            <a:r>
              <a:rPr lang="en-US" altLang="zh-CN" sz="2400" i="1" dirty="0">
                <a:latin typeface="Blackadder ITC" panose="04020505050007020D02" pitchFamily="82" charset="0"/>
                <a:ea typeface="宋体" panose="02010600030101010101" pitchFamily="2" charset="-122"/>
              </a:rPr>
              <a:t> </a:t>
            </a:r>
            <a:r>
              <a:rPr lang="en-US" altLang="zh-CN" sz="2400" dirty="0">
                <a:ea typeface="宋体" panose="02010600030101010101" pitchFamily="2" charset="-122"/>
              </a:rPr>
              <a:t>(</a:t>
            </a:r>
            <a:r>
              <a:rPr lang="en-GB" altLang="zh-CN" sz="2400" dirty="0">
                <a:ea typeface="StarBats"/>
                <a:cs typeface="StarBats"/>
              </a:rPr>
              <a:t>a</a:t>
            </a:r>
            <a:r>
              <a:rPr lang="en-GB" altLang="zh-CN" sz="2400" baseline="-25000" dirty="0">
                <a:ea typeface="StarBats"/>
                <a:cs typeface="StarBats"/>
              </a:rPr>
              <a:t>3,</a:t>
            </a:r>
            <a:r>
              <a:rPr lang="en-GB" altLang="zh-CN" sz="2400" baseline="-25000">
                <a:ea typeface="StarBats"/>
                <a:cs typeface="StarBats"/>
              </a:rPr>
              <a:t>j</a:t>
            </a:r>
            <a:r>
              <a:rPr lang="en-GB" altLang="zh-CN" sz="2400">
                <a:ea typeface="StarBats"/>
                <a:cs typeface="StarBats"/>
              </a:rPr>
              <a:t> )</a:t>
            </a:r>
            <a:endParaRPr lang="en-GB" altLang="zh-CN" sz="2400" dirty="0">
              <a:ea typeface="StarBats"/>
              <a:cs typeface="StarBats"/>
            </a:endParaRPr>
          </a:p>
        </p:txBody>
      </p:sp>
    </p:spTree>
    <p:extLst>
      <p:ext uri="{BB962C8B-B14F-4D97-AF65-F5344CB8AC3E}">
        <p14:creationId xmlns:p14="http://schemas.microsoft.com/office/powerpoint/2010/main" val="23119213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3">
            <a:extLst>
              <a:ext uri="{FF2B5EF4-FFF2-40B4-BE49-F238E27FC236}">
                <a16:creationId xmlns:a16="http://schemas.microsoft.com/office/drawing/2014/main" id="{19FD5971-C46A-4486-A673-349C14B80AB4}"/>
              </a:ext>
            </a:extLst>
          </p:cNvPr>
          <p:cNvSpPr>
            <a:spLocks noGrp="1"/>
          </p:cNvSpPr>
          <p:nvPr>
            <p:ph type="title" idx="4294967295"/>
          </p:nvPr>
        </p:nvSpPr>
        <p:spPr>
          <a:xfrm>
            <a:off x="1271464" y="0"/>
            <a:ext cx="9881016" cy="1295400"/>
          </a:xfrm>
        </p:spPr>
        <p:txBody>
          <a:bodyPr anchor="ctr"/>
          <a:lstStyle/>
          <a:p>
            <a:pPr eaLnBrk="1" hangingPunct="1"/>
            <a:r>
              <a:rPr lang="en-US" altLang="zh-CN" sz="4400" dirty="0">
                <a:ea typeface="宋体" panose="02010600030101010101" pitchFamily="2" charset="-122"/>
              </a:rPr>
              <a:t>Mix-Columns (</a:t>
            </a:r>
            <a:r>
              <a:rPr lang="en-US" altLang="zh-CN" sz="4400" i="1" dirty="0">
                <a:latin typeface="Times New Roman" panose="02020603050405020304" pitchFamily="18" charset="0"/>
                <a:ea typeface="宋体" panose="02010600030101010101" pitchFamily="2" charset="-122"/>
              </a:rPr>
              <a:t>mic</a:t>
            </a:r>
            <a:r>
              <a:rPr lang="en-US" altLang="zh-CN" sz="4400" dirty="0">
                <a:ea typeface="宋体" panose="02010600030101010101" pitchFamily="2" charset="-122"/>
              </a:rPr>
              <a:t>)</a:t>
            </a:r>
          </a:p>
        </p:txBody>
      </p:sp>
      <p:sp>
        <p:nvSpPr>
          <p:cNvPr id="44036" name="Content Placeholder 4">
            <a:extLst>
              <a:ext uri="{FF2B5EF4-FFF2-40B4-BE49-F238E27FC236}">
                <a16:creationId xmlns:a16="http://schemas.microsoft.com/office/drawing/2014/main" id="{54A21366-0323-4C35-9920-68459FF2F04F}"/>
              </a:ext>
            </a:extLst>
          </p:cNvPr>
          <p:cNvSpPr>
            <a:spLocks noGrp="1"/>
          </p:cNvSpPr>
          <p:nvPr>
            <p:ph idx="4294967295"/>
          </p:nvPr>
        </p:nvSpPr>
        <p:spPr>
          <a:xfrm>
            <a:off x="451332" y="1066800"/>
            <a:ext cx="11521280" cy="4724400"/>
          </a:xfrm>
        </p:spPr>
        <p:txBody>
          <a:bodyPr/>
          <a:lstStyle/>
          <a:p>
            <a:pPr eaLnBrk="1" hangingPunct="1"/>
            <a:r>
              <a:rPr lang="en-GB" altLang="zh-CN" sz="2000" i="1">
                <a:latin typeface="+mj-lt"/>
                <a:ea typeface="宋体" panose="02010600030101010101" pitchFamily="2" charset="-122"/>
              </a:rPr>
              <a:t>mic</a:t>
            </a:r>
            <a:r>
              <a:rPr lang="en-GB" altLang="zh-CN" sz="2000" baseline="30000">
                <a:latin typeface="+mj-lt"/>
                <a:ea typeface="宋体" panose="02010600030101010101" pitchFamily="2" charset="-122"/>
              </a:rPr>
              <a:t>-1</a:t>
            </a:r>
            <a:r>
              <a:rPr lang="en-GB" altLang="zh-CN" sz="2000" dirty="0">
                <a:latin typeface="+mj-lt"/>
                <a:ea typeface="宋体" panose="02010600030101010101" pitchFamily="2" charset="-122"/>
              </a:rPr>
              <a:t>(</a:t>
            </a:r>
            <a:r>
              <a:rPr lang="en-GB" altLang="zh-CN" sz="2000" i="1" dirty="0">
                <a:latin typeface="+mj-lt"/>
                <a:ea typeface="宋体" panose="02010600030101010101" pitchFamily="2" charset="-122"/>
              </a:rPr>
              <a:t>A</a:t>
            </a:r>
            <a:r>
              <a:rPr lang="en-GB" altLang="zh-CN" sz="2000" dirty="0">
                <a:latin typeface="+mj-lt"/>
                <a:ea typeface="宋体" panose="02010600030101010101" pitchFamily="2" charset="-122"/>
              </a:rPr>
              <a:t>) is defined as follows:</a:t>
            </a:r>
          </a:p>
          <a:p>
            <a:pPr lvl="1" eaLnBrk="1" hangingPunct="1"/>
            <a:r>
              <a:rPr lang="en-GB" altLang="zh-CN" sz="2000" dirty="0">
                <a:ea typeface="宋体" panose="02010600030101010101" pitchFamily="2" charset="-122"/>
              </a:rPr>
              <a:t>Let </a:t>
            </a:r>
            <a:r>
              <a:rPr lang="en-GB" altLang="zh-CN" sz="2000" dirty="0">
                <a:latin typeface="Times New Roman" panose="02020603050405020304" pitchFamily="18" charset="0"/>
                <a:ea typeface="宋体" panose="02010600030101010101" pitchFamily="2" charset="-122"/>
              </a:rPr>
              <a:t>w</a:t>
            </a:r>
            <a:r>
              <a:rPr lang="en-GB" altLang="zh-CN" sz="2000" dirty="0">
                <a:ea typeface="宋体" panose="02010600030101010101" pitchFamily="2" charset="-122"/>
              </a:rPr>
              <a:t> be a byte and </a:t>
            </a:r>
            <a:r>
              <a:rPr lang="en-GB" altLang="zh-CN" sz="2000" i="1" dirty="0" err="1">
                <a:latin typeface="Times New Roman" panose="02020603050405020304" pitchFamily="18" charset="0"/>
                <a:ea typeface="宋体" panose="02010600030101010101" pitchFamily="2" charset="-122"/>
              </a:rPr>
              <a:t>i</a:t>
            </a:r>
            <a:r>
              <a:rPr lang="en-GB" altLang="zh-CN" sz="2000" dirty="0">
                <a:ea typeface="宋体" panose="02010600030101010101" pitchFamily="2" charset="-122"/>
              </a:rPr>
              <a:t> a positive integer:</a:t>
            </a:r>
          </a:p>
          <a:p>
            <a:pPr eaLnBrk="1" hangingPunct="1">
              <a:buFont typeface="Wingdings" panose="05000000000000000000" pitchFamily="2" charset="2"/>
              <a:buNone/>
            </a:pPr>
            <a:r>
              <a:rPr lang="en-GB" altLang="zh-CN" sz="2000" dirty="0">
                <a:ea typeface="宋体" panose="02010600030101010101" pitchFamily="2" charset="-122"/>
              </a:rPr>
              <a:t>		</a:t>
            </a:r>
            <a:r>
              <a:rPr lang="en-GB" altLang="zh-CN" sz="2000" i="1" dirty="0">
                <a:ea typeface="宋体" panose="02010600030101010101" pitchFamily="2" charset="-122"/>
              </a:rPr>
              <a:t>M</a:t>
            </a:r>
            <a:r>
              <a:rPr lang="en-GB" altLang="zh-CN" sz="2000" i="1" dirty="0">
                <a:latin typeface="Blackadder ITC" panose="04020505050007020D02" pitchFamily="82" charset="0"/>
                <a:ea typeface="宋体" panose="02010600030101010101" pitchFamily="2" charset="-122"/>
              </a:rPr>
              <a:t> </a:t>
            </a:r>
            <a:r>
              <a:rPr lang="en-GB" altLang="zh-CN" sz="2000" i="1" baseline="30000" dirty="0" err="1">
                <a:latin typeface="Times New Roman" panose="02020603050405020304" pitchFamily="18" charset="0"/>
                <a:ea typeface="宋体" panose="02010600030101010101" pitchFamily="2" charset="-122"/>
              </a:rPr>
              <a:t>i</a:t>
            </a:r>
            <a:r>
              <a:rPr lang="en-GB" altLang="zh-CN" sz="2000" dirty="0">
                <a:latin typeface="Times New Roman" panose="02020603050405020304" pitchFamily="18" charset="0"/>
                <a:ea typeface="宋体" panose="02010600030101010101" pitchFamily="2" charset="-122"/>
              </a:rPr>
              <a:t>(w) = </a:t>
            </a:r>
            <a:r>
              <a:rPr lang="en-GB" altLang="zh-CN" sz="2000" i="1" dirty="0">
                <a:ea typeface="宋体" panose="02010600030101010101" pitchFamily="2" charset="-122"/>
              </a:rPr>
              <a:t>M </a:t>
            </a:r>
            <a:r>
              <a:rPr lang="en-GB" altLang="zh-CN" sz="2000" dirty="0">
                <a:latin typeface="Times New Roman" panose="02020603050405020304" pitchFamily="18" charset="0"/>
                <a:ea typeface="宋体" panose="02010600030101010101" pitchFamily="2" charset="-122"/>
              </a:rPr>
              <a:t>(</a:t>
            </a:r>
            <a:r>
              <a:rPr lang="en-GB" altLang="zh-CN" sz="2000" i="1" dirty="0">
                <a:ea typeface="宋体" panose="02010600030101010101" pitchFamily="2" charset="-122"/>
              </a:rPr>
              <a:t>M</a:t>
            </a:r>
            <a:r>
              <a:rPr lang="en-GB" altLang="zh-CN" sz="2000" i="1" dirty="0">
                <a:latin typeface="Blackadder ITC" panose="04020505050007020D02" pitchFamily="82" charset="0"/>
                <a:ea typeface="宋体" panose="02010600030101010101" pitchFamily="2" charset="-122"/>
              </a:rPr>
              <a:t>  </a:t>
            </a:r>
            <a:r>
              <a:rPr lang="en-GB" altLang="zh-CN" sz="2000" i="1" baseline="30000" dirty="0">
                <a:latin typeface="Times New Roman" panose="02020603050405020304" pitchFamily="18" charset="0"/>
                <a:ea typeface="宋体" panose="02010600030101010101" pitchFamily="2" charset="-122"/>
              </a:rPr>
              <a:t>i</a:t>
            </a:r>
            <a:r>
              <a:rPr lang="en-GB" altLang="zh-CN" sz="2000" baseline="30000" dirty="0">
                <a:latin typeface="Times New Roman" panose="02020603050405020304" pitchFamily="18" charset="0"/>
                <a:ea typeface="宋体" panose="02010600030101010101" pitchFamily="2" charset="-122"/>
              </a:rPr>
              <a:t>-1</a:t>
            </a:r>
            <a:r>
              <a:rPr lang="en-GB" altLang="zh-CN" sz="2000" dirty="0">
                <a:latin typeface="Times New Roman" panose="02020603050405020304" pitchFamily="18" charset="0"/>
                <a:ea typeface="宋体" panose="02010600030101010101" pitchFamily="2" charset="-122"/>
              </a:rPr>
              <a:t>(w)) (</a:t>
            </a:r>
            <a:r>
              <a:rPr lang="en-GB" altLang="zh-CN" sz="2000" i="1" dirty="0" err="1">
                <a:latin typeface="Times New Roman" panose="02020603050405020304" pitchFamily="18" charset="0"/>
                <a:ea typeface="宋体" panose="02010600030101010101" pitchFamily="2" charset="-122"/>
              </a:rPr>
              <a:t>i</a:t>
            </a:r>
            <a:r>
              <a:rPr lang="en-GB" altLang="zh-CN" sz="2000" dirty="0">
                <a:latin typeface="Times New Roman" panose="02020603050405020304" pitchFamily="18" charset="0"/>
                <a:ea typeface="宋体" panose="02010600030101010101" pitchFamily="2" charset="-122"/>
              </a:rPr>
              <a:t> &gt; 1), </a:t>
            </a:r>
            <a:r>
              <a:rPr lang="en-GB" altLang="zh-CN" sz="2000" i="1" dirty="0">
                <a:ea typeface="宋体" panose="02010600030101010101" pitchFamily="2" charset="-122"/>
              </a:rPr>
              <a:t>M</a:t>
            </a:r>
            <a:r>
              <a:rPr lang="en-GB" altLang="zh-CN" sz="2000" i="1" dirty="0">
                <a:latin typeface="Blackadder ITC" panose="04020505050007020D02" pitchFamily="82" charset="0"/>
                <a:ea typeface="宋体" panose="02010600030101010101" pitchFamily="2" charset="-122"/>
              </a:rPr>
              <a:t> </a:t>
            </a:r>
            <a:r>
              <a:rPr lang="en-GB" altLang="zh-CN" sz="2000" baseline="30000" dirty="0">
                <a:latin typeface="Times New Roman" panose="02020603050405020304" pitchFamily="18" charset="0"/>
                <a:ea typeface="宋体" panose="02010600030101010101" pitchFamily="2" charset="-122"/>
              </a:rPr>
              <a:t>1</a:t>
            </a:r>
            <a:r>
              <a:rPr lang="en-GB" altLang="zh-CN" sz="2000" dirty="0">
                <a:latin typeface="Times New Roman" panose="02020603050405020304" pitchFamily="18" charset="0"/>
                <a:ea typeface="宋体" panose="02010600030101010101" pitchFamily="2" charset="-122"/>
              </a:rPr>
              <a:t>(w) = </a:t>
            </a:r>
            <a:r>
              <a:rPr lang="en-GB" altLang="zh-CN" sz="2000" i="1" dirty="0">
                <a:ea typeface="宋体" panose="02010600030101010101" pitchFamily="2" charset="-122"/>
              </a:rPr>
              <a:t>M</a:t>
            </a:r>
            <a:r>
              <a:rPr lang="en-GB" altLang="zh-CN" sz="2000" i="1" dirty="0">
                <a:latin typeface="Blackadder ITC" panose="04020505050007020D02" pitchFamily="82" charset="0"/>
                <a:ea typeface="宋体" panose="02010600030101010101" pitchFamily="2" charset="-122"/>
              </a:rPr>
              <a:t>  </a:t>
            </a:r>
            <a:r>
              <a:rPr lang="en-GB" altLang="zh-CN" sz="2000" dirty="0">
                <a:latin typeface="Times New Roman" panose="02020603050405020304" pitchFamily="18" charset="0"/>
                <a:ea typeface="宋体" panose="02010600030101010101" pitchFamily="2" charset="-122"/>
              </a:rPr>
              <a:t>(w)</a:t>
            </a:r>
          </a:p>
          <a:p>
            <a:pPr lvl="1" eaLnBrk="1" hangingPunct="1"/>
            <a:r>
              <a:rPr lang="en-GB" altLang="zh-CN" sz="2000" dirty="0">
                <a:ea typeface="宋体" panose="02010600030101010101" pitchFamily="2" charset="-122"/>
              </a:rPr>
              <a:t>Let </a:t>
            </a:r>
          </a:p>
          <a:p>
            <a:pPr eaLnBrk="1" hangingPunct="1">
              <a:buFont typeface="Wingdings" panose="05000000000000000000" pitchFamily="2" charset="2"/>
              <a:buNone/>
            </a:pPr>
            <a:r>
              <a:rPr lang="en-GB" altLang="zh-CN" sz="2000" dirty="0">
                <a:ea typeface="宋体" panose="02010600030101010101" pitchFamily="2" charset="-122"/>
              </a:rPr>
              <a:t>		</a:t>
            </a:r>
            <a:r>
              <a:rPr lang="en-GB" altLang="zh-CN" sz="2000" i="1" dirty="0">
                <a:ea typeface="宋体" panose="02010600030101010101" pitchFamily="2" charset="-122"/>
              </a:rPr>
              <a:t>M</a:t>
            </a:r>
            <a:r>
              <a:rPr lang="en-GB" altLang="zh-CN" sz="2000" baseline="-25000" dirty="0">
                <a:ea typeface="宋体" panose="02010600030101010101" pitchFamily="2" charset="-122"/>
              </a:rPr>
              <a:t>1</a:t>
            </a:r>
            <a:r>
              <a:rPr lang="en-GB" altLang="zh-CN" sz="2000" dirty="0">
                <a:ea typeface="宋体" panose="02010600030101010101" pitchFamily="2" charset="-122"/>
              </a:rPr>
              <a:t>(w) = </a:t>
            </a:r>
            <a:r>
              <a:rPr lang="en-GB" altLang="zh-CN" sz="2000" i="1" dirty="0">
                <a:ea typeface="宋体" panose="02010600030101010101" pitchFamily="2" charset="-122"/>
              </a:rPr>
              <a:t>M</a:t>
            </a:r>
            <a:r>
              <a:rPr lang="en-GB" altLang="zh-CN" sz="2000" baseline="30000" dirty="0">
                <a:ea typeface="宋体" panose="02010600030101010101" pitchFamily="2" charset="-122"/>
              </a:rPr>
              <a:t>3</a:t>
            </a:r>
            <a:r>
              <a:rPr lang="en-GB" altLang="zh-CN" sz="2000" dirty="0">
                <a:ea typeface="宋体" panose="02010600030101010101" pitchFamily="2" charset="-122"/>
              </a:rPr>
              <a:t>(w) </a:t>
            </a:r>
            <a:r>
              <a:rPr lang="en-GB" altLang="zh-CN" sz="2000" dirty="0">
                <a:ea typeface="StarBats"/>
                <a:cs typeface="StarBats"/>
              </a:rPr>
              <a:t>⊕ </a:t>
            </a:r>
            <a:r>
              <a:rPr lang="en-GB" altLang="zh-CN" sz="2000" i="1" dirty="0">
                <a:ea typeface="宋体" panose="02010600030101010101" pitchFamily="2" charset="-122"/>
              </a:rPr>
              <a:t>M</a:t>
            </a:r>
            <a:r>
              <a:rPr lang="en-GB" altLang="zh-CN" sz="2000" baseline="30000" dirty="0">
                <a:ea typeface="宋体" panose="02010600030101010101" pitchFamily="2" charset="-122"/>
              </a:rPr>
              <a:t>2</a:t>
            </a:r>
            <a:r>
              <a:rPr lang="en-GB" altLang="zh-CN" sz="2000" dirty="0">
                <a:ea typeface="宋体" panose="02010600030101010101" pitchFamily="2" charset="-122"/>
              </a:rPr>
              <a:t>(w) </a:t>
            </a:r>
            <a:r>
              <a:rPr lang="en-GB" altLang="zh-CN" sz="2000" dirty="0">
                <a:ea typeface="StarBats"/>
                <a:cs typeface="StarBats"/>
              </a:rPr>
              <a:t>⊕ </a:t>
            </a:r>
            <a:r>
              <a:rPr lang="en-GB" altLang="zh-CN" sz="2000" i="1" dirty="0">
                <a:ea typeface="宋体" panose="02010600030101010101" pitchFamily="2" charset="-122"/>
              </a:rPr>
              <a:t>M</a:t>
            </a:r>
            <a:r>
              <a:rPr lang="en-GB" altLang="zh-CN" sz="2000" dirty="0">
                <a:ea typeface="宋体" panose="02010600030101010101" pitchFamily="2" charset="-122"/>
              </a:rPr>
              <a:t>(w)</a:t>
            </a:r>
          </a:p>
          <a:p>
            <a:pPr eaLnBrk="1" hangingPunct="1">
              <a:buFont typeface="Wingdings" panose="05000000000000000000" pitchFamily="2" charset="2"/>
              <a:buNone/>
            </a:pPr>
            <a:r>
              <a:rPr lang="en-GB" altLang="zh-CN" sz="2000" dirty="0">
                <a:ea typeface="宋体" panose="02010600030101010101" pitchFamily="2" charset="-122"/>
              </a:rPr>
              <a:t>		</a:t>
            </a:r>
            <a:r>
              <a:rPr lang="en-GB" altLang="zh-CN" sz="2000" i="1" dirty="0">
                <a:ea typeface="宋体" panose="02010600030101010101" pitchFamily="2" charset="-122"/>
              </a:rPr>
              <a:t>M</a:t>
            </a:r>
            <a:r>
              <a:rPr lang="en-GB" altLang="zh-CN" sz="2000" baseline="-25000" dirty="0">
                <a:ea typeface="宋体" panose="02010600030101010101" pitchFamily="2" charset="-122"/>
              </a:rPr>
              <a:t>2</a:t>
            </a:r>
            <a:r>
              <a:rPr lang="en-GB" altLang="zh-CN" sz="2000" dirty="0">
                <a:ea typeface="宋体" panose="02010600030101010101" pitchFamily="2" charset="-122"/>
              </a:rPr>
              <a:t>(w) = </a:t>
            </a:r>
            <a:r>
              <a:rPr lang="en-GB" altLang="zh-CN" sz="2000" i="1" dirty="0">
                <a:ea typeface="宋体" panose="02010600030101010101" pitchFamily="2" charset="-122"/>
              </a:rPr>
              <a:t>M</a:t>
            </a:r>
            <a:r>
              <a:rPr lang="en-GB" altLang="zh-CN" sz="2000" baseline="30000" dirty="0">
                <a:ea typeface="宋体" panose="02010600030101010101" pitchFamily="2" charset="-122"/>
              </a:rPr>
              <a:t>3</a:t>
            </a:r>
            <a:r>
              <a:rPr lang="en-GB" altLang="zh-CN" sz="2000" dirty="0">
                <a:ea typeface="宋体" panose="02010600030101010101" pitchFamily="2" charset="-122"/>
              </a:rPr>
              <a:t>(w) </a:t>
            </a:r>
            <a:r>
              <a:rPr lang="en-GB" altLang="zh-CN" sz="2000" dirty="0">
                <a:ea typeface="StarBats"/>
                <a:cs typeface="StarBats"/>
              </a:rPr>
              <a:t>⊕ </a:t>
            </a:r>
            <a:r>
              <a:rPr lang="en-GB" altLang="zh-CN" sz="2000" i="1" dirty="0">
                <a:ea typeface="宋体" panose="02010600030101010101" pitchFamily="2" charset="-122"/>
              </a:rPr>
              <a:t>M</a:t>
            </a:r>
            <a:r>
              <a:rPr lang="en-GB" altLang="zh-CN" sz="2000" dirty="0">
                <a:ea typeface="宋体" panose="02010600030101010101" pitchFamily="2" charset="-122"/>
              </a:rPr>
              <a:t>(w) </a:t>
            </a:r>
            <a:r>
              <a:rPr lang="en-GB" altLang="zh-CN" sz="2000" dirty="0">
                <a:ea typeface="StarBats"/>
                <a:cs typeface="StarBats"/>
              </a:rPr>
              <a:t>⊕ w</a:t>
            </a:r>
            <a:endParaRPr lang="en-GB" altLang="zh-CN" sz="2000" dirty="0">
              <a:ea typeface="宋体" panose="02010600030101010101" pitchFamily="2" charset="-122"/>
            </a:endParaRPr>
          </a:p>
          <a:p>
            <a:pPr eaLnBrk="1" hangingPunct="1">
              <a:buFont typeface="Wingdings" panose="05000000000000000000" pitchFamily="2" charset="2"/>
              <a:buNone/>
            </a:pPr>
            <a:r>
              <a:rPr lang="en-GB" altLang="zh-CN" sz="2000" dirty="0">
                <a:ea typeface="宋体" panose="02010600030101010101" pitchFamily="2" charset="-122"/>
              </a:rPr>
              <a:t>		</a:t>
            </a:r>
            <a:r>
              <a:rPr lang="en-GB" altLang="zh-CN" sz="2000" i="1" dirty="0">
                <a:ea typeface="宋体" panose="02010600030101010101" pitchFamily="2" charset="-122"/>
              </a:rPr>
              <a:t>M</a:t>
            </a:r>
            <a:r>
              <a:rPr lang="en-GB" altLang="zh-CN" sz="2000" baseline="-25000" dirty="0">
                <a:ea typeface="宋体" panose="02010600030101010101" pitchFamily="2" charset="-122"/>
              </a:rPr>
              <a:t>3</a:t>
            </a:r>
            <a:r>
              <a:rPr lang="en-GB" altLang="zh-CN" sz="2000" dirty="0">
                <a:ea typeface="宋体" panose="02010600030101010101" pitchFamily="2" charset="-122"/>
              </a:rPr>
              <a:t>(w) = </a:t>
            </a:r>
            <a:r>
              <a:rPr lang="en-GB" altLang="zh-CN" sz="2000" i="1" dirty="0">
                <a:ea typeface="宋体" panose="02010600030101010101" pitchFamily="2" charset="-122"/>
              </a:rPr>
              <a:t>M</a:t>
            </a:r>
            <a:r>
              <a:rPr lang="en-GB" altLang="zh-CN" sz="2000" baseline="30000" dirty="0">
                <a:ea typeface="宋体" panose="02010600030101010101" pitchFamily="2" charset="-122"/>
              </a:rPr>
              <a:t>3</a:t>
            </a:r>
            <a:r>
              <a:rPr lang="en-GB" altLang="zh-CN" sz="2000" dirty="0">
                <a:ea typeface="宋体" panose="02010600030101010101" pitchFamily="2" charset="-122"/>
              </a:rPr>
              <a:t>(w) </a:t>
            </a:r>
            <a:r>
              <a:rPr lang="en-GB" altLang="zh-CN" sz="2000" dirty="0">
                <a:ea typeface="StarBats"/>
                <a:cs typeface="StarBats"/>
              </a:rPr>
              <a:t>⊕ </a:t>
            </a:r>
            <a:r>
              <a:rPr lang="en-GB" altLang="zh-CN" sz="2000" i="1" dirty="0">
                <a:ea typeface="宋体" panose="02010600030101010101" pitchFamily="2" charset="-122"/>
              </a:rPr>
              <a:t>M</a:t>
            </a:r>
            <a:r>
              <a:rPr lang="en-GB" altLang="zh-CN" sz="2000" baseline="30000" dirty="0">
                <a:ea typeface="宋体" panose="02010600030101010101" pitchFamily="2" charset="-122"/>
              </a:rPr>
              <a:t>2</a:t>
            </a:r>
            <a:r>
              <a:rPr lang="en-GB" altLang="zh-CN" sz="2000" dirty="0">
                <a:ea typeface="宋体" panose="02010600030101010101" pitchFamily="2" charset="-122"/>
              </a:rPr>
              <a:t>(w) </a:t>
            </a:r>
            <a:r>
              <a:rPr lang="en-GB" altLang="zh-CN" sz="2000" dirty="0">
                <a:ea typeface="StarBats"/>
                <a:cs typeface="StarBats"/>
              </a:rPr>
              <a:t>⊕ w</a:t>
            </a:r>
            <a:endParaRPr lang="en-GB" altLang="zh-CN" sz="2000" dirty="0">
              <a:ea typeface="宋体" panose="02010600030101010101" pitchFamily="2" charset="-122"/>
            </a:endParaRPr>
          </a:p>
          <a:p>
            <a:pPr eaLnBrk="1" hangingPunct="1">
              <a:buFont typeface="Wingdings" panose="05000000000000000000" pitchFamily="2" charset="2"/>
              <a:buNone/>
            </a:pPr>
            <a:r>
              <a:rPr lang="en-GB" altLang="zh-CN" sz="2000" dirty="0">
                <a:ea typeface="宋体" panose="02010600030101010101" pitchFamily="2" charset="-122"/>
              </a:rPr>
              <a:t>		</a:t>
            </a:r>
            <a:r>
              <a:rPr lang="en-GB" altLang="zh-CN" sz="2000" i="1" dirty="0">
                <a:ea typeface="宋体" panose="02010600030101010101" pitchFamily="2" charset="-122"/>
              </a:rPr>
              <a:t>M</a:t>
            </a:r>
            <a:r>
              <a:rPr lang="en-GB" altLang="zh-CN" sz="2000" baseline="-25000" dirty="0">
                <a:ea typeface="宋体" panose="02010600030101010101" pitchFamily="2" charset="-122"/>
              </a:rPr>
              <a:t>4</a:t>
            </a:r>
            <a:r>
              <a:rPr lang="en-GB" altLang="zh-CN" sz="2000" dirty="0">
                <a:ea typeface="宋体" panose="02010600030101010101" pitchFamily="2" charset="-122"/>
              </a:rPr>
              <a:t>(w) = </a:t>
            </a:r>
            <a:r>
              <a:rPr lang="en-GB" altLang="zh-CN" sz="2000" i="1" dirty="0">
                <a:ea typeface="宋体" panose="02010600030101010101" pitchFamily="2" charset="-122"/>
              </a:rPr>
              <a:t>M</a:t>
            </a:r>
            <a:r>
              <a:rPr lang="en-GB" altLang="zh-CN" sz="2000" baseline="30000" dirty="0">
                <a:ea typeface="宋体" panose="02010600030101010101" pitchFamily="2" charset="-122"/>
              </a:rPr>
              <a:t>3</a:t>
            </a:r>
            <a:r>
              <a:rPr lang="en-GB" altLang="zh-CN" sz="2000" dirty="0">
                <a:ea typeface="宋体" panose="02010600030101010101" pitchFamily="2" charset="-122"/>
              </a:rPr>
              <a:t>(w) </a:t>
            </a:r>
            <a:r>
              <a:rPr lang="en-GB" altLang="zh-CN" sz="2000" dirty="0">
                <a:ea typeface="StarBats"/>
                <a:cs typeface="StarBats"/>
              </a:rPr>
              <a:t>⊕ w</a:t>
            </a:r>
          </a:p>
          <a:p>
            <a:pPr eaLnBrk="1" hangingPunct="1"/>
            <a:r>
              <a:rPr lang="en-US" altLang="zh-CN" sz="2000" i="1" dirty="0">
                <a:latin typeface="Times New Roman" panose="02020603050405020304" pitchFamily="18" charset="0"/>
                <a:ea typeface="宋体" panose="02010600030101010101" pitchFamily="2" charset="-122"/>
              </a:rPr>
              <a:t>mic</a:t>
            </a:r>
            <a:r>
              <a:rPr lang="en-US" altLang="zh-CN" sz="2000" baseline="30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dirty="0">
                <a:latin typeface="Times New Roman" panose="02020603050405020304" pitchFamily="18" charset="0"/>
                <a:ea typeface="宋体" panose="02010600030101010101" pitchFamily="2" charset="-122"/>
              </a:rPr>
              <a:t>) = [a</a:t>
            </a:r>
            <a:r>
              <a:rPr lang="en-US" altLang="zh-CN" sz="2000" baseline="30000" dirty="0">
                <a:latin typeface="Times New Roman" panose="02020603050405020304" pitchFamily="18" charset="0"/>
                <a:ea typeface="宋体" panose="02010600030101010101" pitchFamily="2" charset="-122"/>
              </a:rPr>
              <a:t>’’</a:t>
            </a:r>
            <a:r>
              <a:rPr lang="en-US" altLang="zh-CN" sz="2000" baseline="-25000" dirty="0" err="1">
                <a:latin typeface="Times New Roman" panose="02020603050405020304" pitchFamily="18" charset="0"/>
                <a:ea typeface="宋体" panose="02010600030101010101" pitchFamily="2" charset="-122"/>
              </a:rPr>
              <a:t>ij</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4×4</a:t>
            </a:r>
            <a:r>
              <a:rPr lang="en-US" altLang="zh-CN" sz="2000" dirty="0">
                <a:ea typeface="宋体" panose="02010600030101010101" pitchFamily="2" charset="-122"/>
              </a:rPr>
              <a:t> :</a:t>
            </a:r>
          </a:p>
          <a:p>
            <a:pPr eaLnBrk="1" hangingPunct="1">
              <a:buFont typeface="Wingdings" panose="05000000000000000000" pitchFamily="2" charset="2"/>
              <a:buNone/>
            </a:pPr>
            <a:r>
              <a:rPr lang="en-US" altLang="zh-CN" sz="2000" dirty="0">
                <a:ea typeface="宋体" panose="02010600030101010101" pitchFamily="2" charset="-122"/>
              </a:rPr>
              <a:t>		 a’’</a:t>
            </a:r>
            <a:r>
              <a:rPr lang="en-US" altLang="zh-CN" sz="2000" baseline="-25000" dirty="0">
                <a:ea typeface="宋体" panose="02010600030101010101" pitchFamily="2" charset="-122"/>
              </a:rPr>
              <a:t>0,j</a:t>
            </a:r>
            <a:r>
              <a:rPr lang="en-US" altLang="zh-CN" sz="2000" dirty="0">
                <a:ea typeface="宋体" panose="02010600030101010101" pitchFamily="2" charset="-122"/>
              </a:rPr>
              <a:t> = </a:t>
            </a:r>
            <a:r>
              <a:rPr lang="en-US" altLang="zh-CN" sz="2000" i="1" dirty="0">
                <a:ea typeface="宋体" panose="02010600030101010101" pitchFamily="2" charset="-122"/>
              </a:rPr>
              <a:t>M</a:t>
            </a:r>
            <a:r>
              <a:rPr lang="en-US" altLang="zh-CN" sz="2000" baseline="-25000" dirty="0">
                <a:ea typeface="宋体" panose="02010600030101010101" pitchFamily="2" charset="-122"/>
              </a:rPr>
              <a:t>1</a:t>
            </a:r>
            <a:r>
              <a:rPr lang="en-US" altLang="zh-CN" sz="2000" dirty="0">
                <a:ea typeface="宋体" panose="02010600030101010101" pitchFamily="2" charset="-122"/>
              </a:rPr>
              <a:t>(a</a:t>
            </a:r>
            <a:r>
              <a:rPr lang="en-US" altLang="zh-CN" sz="2000" baseline="-25000" dirty="0">
                <a:ea typeface="宋体" panose="02010600030101010101" pitchFamily="2" charset="-122"/>
              </a:rPr>
              <a:t>0,j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2</a:t>
            </a:r>
            <a:r>
              <a:rPr lang="en-US" altLang="zh-CN" sz="2000" dirty="0">
                <a:ea typeface="宋体" panose="02010600030101010101" pitchFamily="2" charset="-122"/>
              </a:rPr>
              <a:t>(a</a:t>
            </a:r>
            <a:r>
              <a:rPr lang="en-US" altLang="zh-CN" sz="2000" baseline="-25000" dirty="0">
                <a:ea typeface="宋体" panose="02010600030101010101" pitchFamily="2" charset="-122"/>
              </a:rPr>
              <a:t>1,j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3</a:t>
            </a:r>
            <a:r>
              <a:rPr lang="en-US" altLang="zh-CN" sz="2000" dirty="0">
                <a:ea typeface="宋体" panose="02010600030101010101" pitchFamily="2" charset="-122"/>
              </a:rPr>
              <a:t>(a</a:t>
            </a:r>
            <a:r>
              <a:rPr lang="en-US" altLang="zh-CN" sz="2000" baseline="-25000" dirty="0">
                <a:ea typeface="宋体" panose="02010600030101010101" pitchFamily="2" charset="-122"/>
              </a:rPr>
              <a:t>2,j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4</a:t>
            </a:r>
            <a:r>
              <a:rPr lang="en-US" altLang="zh-CN" sz="2000" dirty="0">
                <a:ea typeface="宋体" panose="02010600030101010101" pitchFamily="2" charset="-122"/>
              </a:rPr>
              <a:t>(a</a:t>
            </a:r>
            <a:r>
              <a:rPr lang="en-US" altLang="zh-CN" sz="2000" baseline="-25000" dirty="0">
                <a:ea typeface="宋体" panose="02010600030101010101" pitchFamily="2" charset="-122"/>
              </a:rPr>
              <a:t>3,j</a:t>
            </a:r>
            <a:r>
              <a:rPr lang="en-US" altLang="zh-CN" sz="2000" dirty="0">
                <a:ea typeface="宋体" panose="02010600030101010101" pitchFamily="2" charset="-122"/>
              </a:rPr>
              <a:t>)</a:t>
            </a:r>
          </a:p>
          <a:p>
            <a:pPr eaLnBrk="1" hangingPunct="1">
              <a:buFont typeface="Wingdings" panose="05000000000000000000" pitchFamily="2" charset="2"/>
              <a:buNone/>
            </a:pPr>
            <a:r>
              <a:rPr lang="en-US" altLang="zh-CN" sz="2000" dirty="0">
                <a:ea typeface="宋体" panose="02010600030101010101" pitchFamily="2" charset="-122"/>
              </a:rPr>
              <a:t>		 a’’</a:t>
            </a:r>
            <a:r>
              <a:rPr lang="en-US" altLang="zh-CN" sz="2000" baseline="-25000" dirty="0">
                <a:ea typeface="宋体" panose="02010600030101010101" pitchFamily="2" charset="-122"/>
              </a:rPr>
              <a:t>1,j</a:t>
            </a:r>
            <a:r>
              <a:rPr lang="en-US" altLang="zh-CN" sz="2000" dirty="0">
                <a:ea typeface="宋体" panose="02010600030101010101" pitchFamily="2" charset="-122"/>
              </a:rPr>
              <a:t> = </a:t>
            </a:r>
            <a:r>
              <a:rPr lang="en-US" altLang="zh-CN" sz="2000" i="1" dirty="0">
                <a:ea typeface="宋体" panose="02010600030101010101" pitchFamily="2" charset="-122"/>
              </a:rPr>
              <a:t>M</a:t>
            </a:r>
            <a:r>
              <a:rPr lang="en-US" altLang="zh-CN" sz="2000" baseline="-25000" dirty="0">
                <a:ea typeface="宋体" panose="02010600030101010101" pitchFamily="2" charset="-122"/>
              </a:rPr>
              <a:t>4</a:t>
            </a:r>
            <a:r>
              <a:rPr lang="en-US" altLang="zh-CN" sz="2000" dirty="0">
                <a:ea typeface="宋体" panose="02010600030101010101" pitchFamily="2" charset="-122"/>
              </a:rPr>
              <a:t>(a</a:t>
            </a:r>
            <a:r>
              <a:rPr lang="en-US" altLang="zh-CN" sz="2000" baseline="-25000" dirty="0">
                <a:ea typeface="宋体" panose="02010600030101010101" pitchFamily="2" charset="-122"/>
              </a:rPr>
              <a:t>0,j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1</a:t>
            </a:r>
            <a:r>
              <a:rPr lang="en-US" altLang="zh-CN" sz="2000" dirty="0">
                <a:ea typeface="宋体" panose="02010600030101010101" pitchFamily="2" charset="-122"/>
              </a:rPr>
              <a:t>(a</a:t>
            </a:r>
            <a:r>
              <a:rPr lang="en-US" altLang="zh-CN" sz="2000" baseline="-25000" dirty="0">
                <a:ea typeface="宋体" panose="02010600030101010101" pitchFamily="2" charset="-122"/>
              </a:rPr>
              <a:t>1,j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2</a:t>
            </a:r>
            <a:r>
              <a:rPr lang="en-US" altLang="zh-CN" sz="2000" dirty="0">
                <a:ea typeface="宋体" panose="02010600030101010101" pitchFamily="2" charset="-122"/>
              </a:rPr>
              <a:t>(a</a:t>
            </a:r>
            <a:r>
              <a:rPr lang="en-US" altLang="zh-CN" sz="2000" baseline="-25000" dirty="0">
                <a:ea typeface="宋体" panose="02010600030101010101" pitchFamily="2" charset="-122"/>
              </a:rPr>
              <a:t>2,j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3</a:t>
            </a:r>
            <a:r>
              <a:rPr lang="en-US" altLang="zh-CN" sz="2000" dirty="0">
                <a:ea typeface="宋体" panose="02010600030101010101" pitchFamily="2" charset="-122"/>
              </a:rPr>
              <a:t>(a</a:t>
            </a:r>
            <a:r>
              <a:rPr lang="en-US" altLang="zh-CN" sz="2000" baseline="-25000" dirty="0">
                <a:ea typeface="宋体" panose="02010600030101010101" pitchFamily="2" charset="-122"/>
              </a:rPr>
              <a:t>3,j</a:t>
            </a:r>
            <a:r>
              <a:rPr lang="en-US" altLang="zh-CN" sz="2000" dirty="0">
                <a:ea typeface="宋体" panose="02010600030101010101" pitchFamily="2" charset="-122"/>
              </a:rPr>
              <a:t>)</a:t>
            </a:r>
          </a:p>
          <a:p>
            <a:pPr eaLnBrk="1" hangingPunct="1">
              <a:buFont typeface="Wingdings" panose="05000000000000000000" pitchFamily="2" charset="2"/>
              <a:buNone/>
            </a:pPr>
            <a:r>
              <a:rPr lang="en-US" altLang="zh-CN" sz="2000" dirty="0">
                <a:ea typeface="宋体" panose="02010600030101010101" pitchFamily="2" charset="-122"/>
              </a:rPr>
              <a:t>		 a’’</a:t>
            </a:r>
            <a:r>
              <a:rPr lang="en-US" altLang="zh-CN" sz="2000" baseline="-25000" dirty="0">
                <a:ea typeface="宋体" panose="02010600030101010101" pitchFamily="2" charset="-122"/>
              </a:rPr>
              <a:t>2,j</a:t>
            </a:r>
            <a:r>
              <a:rPr lang="en-US" altLang="zh-CN" sz="2000" dirty="0">
                <a:ea typeface="宋体" panose="02010600030101010101" pitchFamily="2" charset="-122"/>
              </a:rPr>
              <a:t> = </a:t>
            </a:r>
            <a:r>
              <a:rPr lang="en-US" altLang="zh-CN" sz="2000" i="1" dirty="0">
                <a:ea typeface="宋体" panose="02010600030101010101" pitchFamily="2" charset="-122"/>
              </a:rPr>
              <a:t>M</a:t>
            </a:r>
            <a:r>
              <a:rPr lang="en-US" altLang="zh-CN" sz="2000" baseline="-25000" dirty="0">
                <a:ea typeface="宋体" panose="02010600030101010101" pitchFamily="2" charset="-122"/>
              </a:rPr>
              <a:t>3</a:t>
            </a:r>
            <a:r>
              <a:rPr lang="en-US" altLang="zh-CN" sz="2000" dirty="0">
                <a:ea typeface="宋体" panose="02010600030101010101" pitchFamily="2" charset="-122"/>
              </a:rPr>
              <a:t>(a</a:t>
            </a:r>
            <a:r>
              <a:rPr lang="en-US" altLang="zh-CN" sz="2000" baseline="-25000" dirty="0">
                <a:ea typeface="宋体" panose="02010600030101010101" pitchFamily="2" charset="-122"/>
              </a:rPr>
              <a:t>0,j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4</a:t>
            </a:r>
            <a:r>
              <a:rPr lang="en-US" altLang="zh-CN" sz="2000" dirty="0">
                <a:ea typeface="宋体" panose="02010600030101010101" pitchFamily="2" charset="-122"/>
              </a:rPr>
              <a:t>(a</a:t>
            </a:r>
            <a:r>
              <a:rPr lang="en-US" altLang="zh-CN" sz="2000" baseline="-25000" dirty="0">
                <a:ea typeface="宋体" panose="02010600030101010101" pitchFamily="2" charset="-122"/>
              </a:rPr>
              <a:t>1,j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1</a:t>
            </a:r>
            <a:r>
              <a:rPr lang="en-US" altLang="zh-CN" sz="2000" dirty="0">
                <a:ea typeface="宋体" panose="02010600030101010101" pitchFamily="2" charset="-122"/>
              </a:rPr>
              <a:t>(a</a:t>
            </a:r>
            <a:r>
              <a:rPr lang="en-US" altLang="zh-CN" sz="2000" baseline="-25000" dirty="0">
                <a:ea typeface="宋体" panose="02010600030101010101" pitchFamily="2" charset="-122"/>
              </a:rPr>
              <a:t>2,j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2</a:t>
            </a:r>
            <a:r>
              <a:rPr lang="en-US" altLang="zh-CN" sz="2000" dirty="0">
                <a:ea typeface="宋体" panose="02010600030101010101" pitchFamily="2" charset="-122"/>
              </a:rPr>
              <a:t>(a</a:t>
            </a:r>
            <a:r>
              <a:rPr lang="en-US" altLang="zh-CN" sz="2000" baseline="-25000" dirty="0">
                <a:ea typeface="宋体" panose="02010600030101010101" pitchFamily="2" charset="-122"/>
              </a:rPr>
              <a:t>3,j</a:t>
            </a:r>
            <a:r>
              <a:rPr lang="en-US" altLang="zh-CN" sz="2000" dirty="0">
                <a:ea typeface="宋体" panose="02010600030101010101" pitchFamily="2" charset="-122"/>
              </a:rPr>
              <a:t>)</a:t>
            </a:r>
          </a:p>
          <a:p>
            <a:pPr eaLnBrk="1" hangingPunct="1">
              <a:buFont typeface="Wingdings" panose="05000000000000000000" pitchFamily="2" charset="2"/>
              <a:buNone/>
            </a:pPr>
            <a:r>
              <a:rPr lang="en-US" altLang="zh-CN" sz="2000" dirty="0">
                <a:ea typeface="宋体" panose="02010600030101010101" pitchFamily="2" charset="-122"/>
              </a:rPr>
              <a:t>		 a’’</a:t>
            </a:r>
            <a:r>
              <a:rPr lang="en-US" altLang="zh-CN" sz="2000" baseline="-25000" dirty="0">
                <a:ea typeface="宋体" panose="02010600030101010101" pitchFamily="2" charset="-122"/>
              </a:rPr>
              <a:t>3,j</a:t>
            </a:r>
            <a:r>
              <a:rPr lang="en-US" altLang="zh-CN" sz="2000" dirty="0">
                <a:ea typeface="宋体" panose="02010600030101010101" pitchFamily="2" charset="-122"/>
              </a:rPr>
              <a:t> = </a:t>
            </a:r>
            <a:r>
              <a:rPr lang="en-US" altLang="zh-CN" sz="2000" i="1" dirty="0">
                <a:ea typeface="宋体" panose="02010600030101010101" pitchFamily="2" charset="-122"/>
              </a:rPr>
              <a:t>M</a:t>
            </a:r>
            <a:r>
              <a:rPr lang="en-US" altLang="zh-CN" sz="2000" baseline="-25000" dirty="0">
                <a:ea typeface="宋体" panose="02010600030101010101" pitchFamily="2" charset="-122"/>
              </a:rPr>
              <a:t>2</a:t>
            </a:r>
            <a:r>
              <a:rPr lang="en-US" altLang="zh-CN" sz="2000" dirty="0">
                <a:ea typeface="宋体" panose="02010600030101010101" pitchFamily="2" charset="-122"/>
              </a:rPr>
              <a:t>(a</a:t>
            </a:r>
            <a:r>
              <a:rPr lang="en-US" altLang="zh-CN" sz="2000" baseline="-25000" dirty="0">
                <a:ea typeface="宋体" panose="02010600030101010101" pitchFamily="2" charset="-122"/>
              </a:rPr>
              <a:t>0,j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3</a:t>
            </a:r>
            <a:r>
              <a:rPr lang="en-US" altLang="zh-CN" sz="2000" dirty="0">
                <a:ea typeface="宋体" panose="02010600030101010101" pitchFamily="2" charset="-122"/>
              </a:rPr>
              <a:t>(a</a:t>
            </a:r>
            <a:r>
              <a:rPr lang="en-US" altLang="zh-CN" sz="2000" baseline="-25000" dirty="0">
                <a:ea typeface="宋体" panose="02010600030101010101" pitchFamily="2" charset="-122"/>
              </a:rPr>
              <a:t>1,j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4</a:t>
            </a:r>
            <a:r>
              <a:rPr lang="en-US" altLang="zh-CN" sz="2000" dirty="0">
                <a:ea typeface="宋体" panose="02010600030101010101" pitchFamily="2" charset="-122"/>
              </a:rPr>
              <a:t>(a</a:t>
            </a:r>
            <a:r>
              <a:rPr lang="en-US" altLang="zh-CN" sz="2000" baseline="-25000" dirty="0">
                <a:ea typeface="宋体" panose="02010600030101010101" pitchFamily="2" charset="-122"/>
              </a:rPr>
              <a:t>2,j</a:t>
            </a:r>
            <a:r>
              <a:rPr lang="en-US" altLang="zh-CN" sz="2000" dirty="0">
                <a:ea typeface="宋体" panose="02010600030101010101" pitchFamily="2" charset="-122"/>
              </a:rPr>
              <a:t>) </a:t>
            </a:r>
            <a:r>
              <a:rPr lang="en-GB" altLang="zh-CN" sz="2000" dirty="0">
                <a:ea typeface="StarBats"/>
                <a:cs typeface="StarBats"/>
              </a:rPr>
              <a:t>⊕ </a:t>
            </a:r>
            <a:r>
              <a:rPr lang="en-US" altLang="zh-CN" sz="2000" i="1" dirty="0">
                <a:ea typeface="宋体" panose="02010600030101010101" pitchFamily="2" charset="-122"/>
              </a:rPr>
              <a:t>M</a:t>
            </a:r>
            <a:r>
              <a:rPr lang="en-US" altLang="zh-CN" sz="2000" baseline="-25000" dirty="0">
                <a:ea typeface="宋体" panose="02010600030101010101" pitchFamily="2" charset="-122"/>
              </a:rPr>
              <a:t>1</a:t>
            </a:r>
            <a:r>
              <a:rPr lang="en-US" altLang="zh-CN" sz="2000" dirty="0">
                <a:ea typeface="宋体" panose="02010600030101010101" pitchFamily="2" charset="-122"/>
              </a:rPr>
              <a:t>(a</a:t>
            </a:r>
            <a:r>
              <a:rPr lang="en-US" altLang="zh-CN" sz="2000" baseline="-25000" dirty="0">
                <a:ea typeface="宋体" panose="02010600030101010101" pitchFamily="2" charset="-122"/>
              </a:rPr>
              <a:t>3,j</a:t>
            </a:r>
            <a:r>
              <a:rPr lang="en-US" altLang="zh-CN" sz="2000" dirty="0">
                <a:ea typeface="宋体" panose="02010600030101010101" pitchFamily="2" charset="-122"/>
              </a:rPr>
              <a:t>)</a:t>
            </a:r>
          </a:p>
          <a:p>
            <a:pPr eaLnBrk="1" hangingPunct="1"/>
            <a:r>
              <a:rPr lang="en-US" altLang="zh-CN" sz="2000" dirty="0">
                <a:ea typeface="宋体" panose="02010600030101010101" pitchFamily="2" charset="-122"/>
              </a:rPr>
              <a:t>We have </a:t>
            </a:r>
            <a:r>
              <a:rPr lang="en-US" altLang="zh-CN" sz="2000" i="1" dirty="0">
                <a:latin typeface="Times New Roman" panose="02020603050405020304" pitchFamily="18" charset="0"/>
                <a:ea typeface="宋体" panose="02010600030101010101" pitchFamily="2" charset="-122"/>
              </a:rPr>
              <a:t>mic</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mic</a:t>
            </a:r>
            <a:r>
              <a:rPr lang="en-US" altLang="zh-CN" sz="2000" i="1" baseline="30000" dirty="0">
                <a:latin typeface="Times New Roman" panose="02020603050405020304" pitchFamily="18" charset="0"/>
                <a:ea typeface="宋体" panose="02010600030101010101" pitchFamily="2" charset="-122"/>
              </a:rPr>
              <a:t>-</a:t>
            </a:r>
            <a:r>
              <a:rPr lang="en-US" altLang="zh-CN" sz="2000" baseline="30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dirty="0">
                <a:latin typeface="Times New Roman" panose="02020603050405020304" pitchFamily="18" charset="0"/>
                <a:ea typeface="宋体" panose="02010600030101010101" pitchFamily="2" charset="-122"/>
              </a:rPr>
              <a:t>)) = </a:t>
            </a:r>
            <a:r>
              <a:rPr lang="en-US" altLang="zh-CN" sz="2000" i="1" dirty="0">
                <a:latin typeface="Times New Roman" panose="02020603050405020304" pitchFamily="18" charset="0"/>
                <a:ea typeface="宋体" panose="02010600030101010101" pitchFamily="2" charset="-122"/>
              </a:rPr>
              <a:t>mic</a:t>
            </a:r>
            <a:r>
              <a:rPr lang="en-US" altLang="zh-CN" sz="2000" baseline="30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mic</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dirty="0">
                <a:latin typeface="Times New Roman" panose="02020603050405020304" pitchFamily="18" charset="0"/>
                <a:ea typeface="宋体" panose="02010600030101010101" pitchFamily="2" charset="-122"/>
              </a:rPr>
              <a:t>)) = </a:t>
            </a:r>
            <a:r>
              <a:rPr lang="en-US" altLang="zh-CN" sz="2000" i="1" dirty="0">
                <a:latin typeface="Times New Roman" panose="02020603050405020304" pitchFamily="18" charset="0"/>
                <a:ea typeface="宋体" panose="02010600030101010101" pitchFamily="2" charset="-122"/>
              </a:rPr>
              <a:t>A</a:t>
            </a:r>
          </a:p>
        </p:txBody>
      </p:sp>
    </p:spTree>
    <p:extLst>
      <p:ext uri="{BB962C8B-B14F-4D97-AF65-F5344CB8AC3E}">
        <p14:creationId xmlns:p14="http://schemas.microsoft.com/office/powerpoint/2010/main" val="3291846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4">
            <a:extLst>
              <a:ext uri="{FF2B5EF4-FFF2-40B4-BE49-F238E27FC236}">
                <a16:creationId xmlns:a16="http://schemas.microsoft.com/office/drawing/2014/main" id="{9EC51770-7A01-4C90-B7D6-06CA6A6597EB}"/>
              </a:ext>
            </a:extLst>
          </p:cNvPr>
          <p:cNvSpPr>
            <a:spLocks noGrp="1"/>
          </p:cNvSpPr>
          <p:nvPr>
            <p:ph type="title" idx="4294967295"/>
          </p:nvPr>
        </p:nvSpPr>
        <p:spPr>
          <a:xfrm>
            <a:off x="1271464" y="44624"/>
            <a:ext cx="7543800" cy="1106760"/>
          </a:xfrm>
        </p:spPr>
        <p:txBody>
          <a:bodyPr anchor="ctr"/>
          <a:lstStyle/>
          <a:p>
            <a:pPr eaLnBrk="1" hangingPunct="1"/>
            <a:r>
              <a:rPr lang="en-US" altLang="zh-CN" dirty="0">
                <a:ea typeface="宋体" panose="02010600030101010101" pitchFamily="2" charset="-122"/>
              </a:rPr>
              <a:t>Add Round Keys (</a:t>
            </a:r>
            <a:r>
              <a:rPr lang="en-US" altLang="zh-CN" i="1" dirty="0">
                <a:latin typeface="Times New Roman" panose="02020603050405020304" pitchFamily="18" charset="0"/>
                <a:ea typeface="宋体" panose="02010600030101010101" pitchFamily="2" charset="-122"/>
              </a:rPr>
              <a:t>ark</a:t>
            </a:r>
            <a:r>
              <a:rPr lang="en-US" altLang="zh-CN" dirty="0">
                <a:ea typeface="宋体" panose="02010600030101010101" pitchFamily="2" charset="-122"/>
              </a:rPr>
              <a:t>)</a:t>
            </a:r>
          </a:p>
        </p:txBody>
      </p:sp>
      <p:sp>
        <p:nvSpPr>
          <p:cNvPr id="40964" name="Content Placeholder 5">
            <a:extLst>
              <a:ext uri="{FF2B5EF4-FFF2-40B4-BE49-F238E27FC236}">
                <a16:creationId xmlns:a16="http://schemas.microsoft.com/office/drawing/2014/main" id="{A15A2242-60CC-4D94-AE76-61F00657DF29}"/>
              </a:ext>
            </a:extLst>
          </p:cNvPr>
          <p:cNvSpPr>
            <a:spLocks noGrp="1"/>
          </p:cNvSpPr>
          <p:nvPr>
            <p:ph idx="4294967295"/>
          </p:nvPr>
        </p:nvSpPr>
        <p:spPr>
          <a:xfrm>
            <a:off x="479376" y="1105136"/>
            <a:ext cx="11233248" cy="5257328"/>
          </a:xfrm>
        </p:spPr>
        <p:txBody>
          <a:bodyPr/>
          <a:lstStyle/>
          <a:p>
            <a:pPr eaLnBrk="1" hangingPunct="1"/>
            <a:r>
              <a:rPr lang="en-US" altLang="zh-CN" sz="2400" dirty="0">
                <a:ea typeface="宋体" panose="02010600030101010101" pitchFamily="2" charset="-122"/>
              </a:rPr>
              <a:t>Rewrite </a:t>
            </a:r>
            <a:r>
              <a:rPr lang="en-US" altLang="zh-CN" sz="2400" i="1" dirty="0">
                <a:ea typeface="宋体" panose="02010600030101010101" pitchFamily="2" charset="-122"/>
              </a:rPr>
              <a:t>K</a:t>
            </a:r>
            <a:r>
              <a:rPr lang="en-US" altLang="zh-CN" sz="2400" i="1" baseline="-25000" dirty="0">
                <a:ea typeface="宋体" panose="02010600030101010101" pitchFamily="2" charset="-122"/>
              </a:rPr>
              <a:t>i</a:t>
            </a:r>
            <a:r>
              <a:rPr lang="en-US" altLang="zh-CN" sz="2400" dirty="0">
                <a:ea typeface="宋体" panose="02010600030101010101" pitchFamily="2" charset="-122"/>
              </a:rPr>
              <a:t> as a 4 x 4 matrix of bytes:</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0,0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0,1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0,2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0,3</a:t>
            </a:r>
            <a:r>
              <a:rPr lang="en-US" altLang="zh-CN" sz="2400" baseline="-25000" dirty="0">
                <a:ea typeface="宋体" panose="02010600030101010101" pitchFamily="2" charset="-122"/>
              </a:rPr>
              <a:t> </a:t>
            </a:r>
            <a:r>
              <a:rPr lang="en-US" altLang="zh-CN" sz="2400" dirty="0">
                <a:ea typeface="宋体" panose="02010600030101010101" pitchFamily="2" charset="-122"/>
              </a:rPr>
              <a:t>	</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k</a:t>
            </a:r>
            <a:r>
              <a:rPr lang="en-US" altLang="zh-CN" sz="2400" baseline="-25000" dirty="0">
                <a:latin typeface="Times New Roman" panose="02020603050405020304" pitchFamily="18" charset="0"/>
                <a:ea typeface="宋体" panose="02010600030101010101" pitchFamily="2" charset="-122"/>
              </a:rPr>
              <a:t>1,0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1,1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1,2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1,3	</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k</a:t>
            </a:r>
            <a:r>
              <a:rPr lang="en-US" altLang="zh-CN" sz="2400" baseline="-25000" dirty="0">
                <a:latin typeface="Times New Roman" panose="02020603050405020304" pitchFamily="18" charset="0"/>
                <a:ea typeface="宋体" panose="02010600030101010101" pitchFamily="2" charset="-122"/>
              </a:rPr>
              <a:t>2,0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2,1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2,2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2,3	</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k</a:t>
            </a:r>
            <a:r>
              <a:rPr lang="en-US" altLang="zh-CN" sz="2400" baseline="-25000" dirty="0">
                <a:latin typeface="Times New Roman" panose="02020603050405020304" pitchFamily="18" charset="0"/>
                <a:ea typeface="宋体" panose="02010600030101010101" pitchFamily="2" charset="-122"/>
              </a:rPr>
              <a:t>3,0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3,1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3,2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3,3  </a:t>
            </a:r>
            <a:r>
              <a:rPr lang="en-US" altLang="zh-CN" sz="2400" baseline="-25000">
                <a:latin typeface="Times New Roman" panose="02020603050405020304" pitchFamily="18" charset="0"/>
                <a:ea typeface="宋体" panose="02010600030101010101" pitchFamily="2" charset="-122"/>
              </a:rPr>
              <a:t>	</a:t>
            </a:r>
            <a:endParaRPr lang="en-US" altLang="zh-CN" sz="2400" dirty="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where each element is a byte and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[4</a:t>
            </a:r>
            <a:r>
              <a:rPr lang="en-US" altLang="zh-CN" sz="2400" i="1" dirty="0">
                <a:latin typeface="Times New Roman" panose="02020603050405020304" pitchFamily="18" charset="0"/>
                <a:ea typeface="宋体" panose="02010600030101010101" pitchFamily="2" charset="-122"/>
              </a:rPr>
              <a:t>i </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j</a:t>
            </a:r>
            <a:r>
              <a:rPr lang="en-US" altLang="zh-CN" sz="2400" dirty="0">
                <a:latin typeface="Times New Roman" panose="02020603050405020304" pitchFamily="18" charset="0"/>
                <a:ea typeface="宋体" panose="02010600030101010101" pitchFamily="2" charset="-122"/>
              </a:rPr>
              <a:t>] = k</a:t>
            </a:r>
            <a:r>
              <a:rPr lang="en-US" altLang="zh-CN" sz="2400" baseline="-25000" dirty="0">
                <a:latin typeface="Times New Roman" panose="02020603050405020304" pitchFamily="18" charset="0"/>
                <a:ea typeface="宋体" panose="02010600030101010101" pitchFamily="2" charset="-122"/>
              </a:rPr>
              <a:t>0,j</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1,j</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2,j</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3,j</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j</a:t>
            </a:r>
            <a:r>
              <a:rPr lang="en-US" altLang="zh-CN" sz="2400" dirty="0">
                <a:latin typeface="Times New Roman" panose="02020603050405020304" pitchFamily="18" charset="0"/>
                <a:ea typeface="宋体" panose="02010600030101010101" pitchFamily="2" charset="-122"/>
              </a:rPr>
              <a:t> = 0, 1 , 2, 3</a:t>
            </a:r>
            <a:r>
              <a:rPr lang="en-US" altLang="zh-CN" sz="2400">
                <a:ea typeface="宋体" panose="02010600030101010101" pitchFamily="2" charset="-122"/>
              </a:rPr>
              <a:t>	</a:t>
            </a:r>
            <a:endParaRPr lang="en-GB" altLang="zh-CN" sz="2400" dirty="0">
              <a:ea typeface="StarBats"/>
              <a:cs typeface="StarBats"/>
            </a:endParaRPr>
          </a:p>
          <a:p>
            <a:pPr eaLnBrk="1" hangingPunct="1"/>
            <a:r>
              <a:rPr lang="en-GB" altLang="zh-CN" sz="2400" dirty="0">
                <a:ea typeface="StarBats"/>
                <a:cs typeface="StarBats"/>
              </a:rPr>
              <a:t>Initially, </a:t>
            </a:r>
            <a:r>
              <a:rPr lang="en-GB" altLang="zh-CN" sz="2400">
                <a:ea typeface="StarBats"/>
                <a:cs typeface="StarBats"/>
              </a:rPr>
              <a:t>let </a:t>
            </a:r>
            <a:r>
              <a:rPr lang="en-GB" altLang="zh-CN" sz="2400" i="1" dirty="0">
                <a:latin typeface="Times New Roman" panose="02020603050405020304" pitchFamily="18" charset="0"/>
                <a:ea typeface="StarBats"/>
                <a:cs typeface="StarBats"/>
              </a:rPr>
              <a:t>A</a:t>
            </a:r>
            <a:r>
              <a:rPr lang="en-GB" altLang="zh-CN" sz="2400" i="1">
                <a:latin typeface="Times New Roman" panose="02020603050405020304" pitchFamily="18" charset="0"/>
                <a:ea typeface="StarBats"/>
                <a:cs typeface="StarBats"/>
              </a:rPr>
              <a:t> = M</a:t>
            </a:r>
            <a:r>
              <a:rPr lang="en-US" altLang="zh-CN" sz="2400">
                <a:ea typeface="宋体" panose="02010600030101010101" pitchFamily="2" charset="-122"/>
              </a:rPr>
              <a:t>	</a:t>
            </a:r>
            <a:endParaRPr lang="en-US" altLang="zh-CN" sz="2400" dirty="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0,0</a:t>
            </a:r>
            <a:r>
              <a:rPr lang="en-GB" altLang="zh-CN" sz="2400" dirty="0">
                <a:latin typeface="Times New Roman" panose="02020603050405020304" pitchFamily="18" charset="0"/>
                <a:ea typeface="StarBats"/>
                <a:cs typeface="StarBats"/>
              </a:rPr>
              <a:t>⊕</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0,0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0,1</a:t>
            </a:r>
            <a:r>
              <a:rPr lang="en-GB" altLang="zh-CN" sz="2400" dirty="0">
                <a:latin typeface="Times New Roman" panose="02020603050405020304" pitchFamily="18" charset="0"/>
                <a:ea typeface="StarBats"/>
                <a:cs typeface="StarBats"/>
              </a:rPr>
              <a:t>⊕</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0,1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0,3</a:t>
            </a:r>
            <a:r>
              <a:rPr lang="en-GB" altLang="zh-CN" sz="2400" dirty="0">
                <a:latin typeface="Times New Roman" panose="02020603050405020304" pitchFamily="18" charset="0"/>
                <a:ea typeface="StarBats"/>
                <a:cs typeface="StarBats"/>
              </a:rPr>
              <a:t> ⊕</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0,3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0,4</a:t>
            </a:r>
            <a:r>
              <a:rPr lang="en-GB" altLang="zh-CN" sz="2400" dirty="0">
                <a:latin typeface="Times New Roman" panose="02020603050405020304" pitchFamily="18" charset="0"/>
                <a:ea typeface="StarBats"/>
                <a:cs typeface="StarBats"/>
              </a:rPr>
              <a:t> ⊕</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0,4	</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GB" altLang="zh-CN" sz="2400" dirty="0">
                <a:ea typeface="宋体" panose="02010600030101010101" pitchFamily="2" charset="-122"/>
              </a:rPr>
              <a:t>	</a:t>
            </a:r>
            <a:r>
              <a:rPr lang="en-GB" altLang="zh-CN" sz="2400">
                <a:ea typeface="宋体" panose="02010600030101010101" pitchFamily="2" charset="-122"/>
              </a:rPr>
              <a:t> 	</a:t>
            </a:r>
            <a:r>
              <a:rPr lang="en-GB" altLang="zh-CN" sz="2400" i="1">
                <a:latin typeface="Times New Roman" panose="02020603050405020304" pitchFamily="18" charset="0"/>
                <a:ea typeface="宋体" panose="02010600030101010101" pitchFamily="2" charset="-122"/>
              </a:rPr>
              <a:t>ark</a:t>
            </a:r>
            <a:r>
              <a:rPr lang="en-GB" altLang="zh-CN" sz="2400">
                <a:latin typeface="Times New Roman" panose="02020603050405020304" pitchFamily="18" charset="0"/>
                <a:ea typeface="宋体" panose="02010600030101010101" pitchFamily="2" charset="-122"/>
              </a:rPr>
              <a:t>(</a:t>
            </a:r>
            <a:r>
              <a:rPr lang="en-GB" altLang="zh-CN" sz="2400" i="1" dirty="0">
                <a:latin typeface="Times New Roman" panose="02020603050405020304" pitchFamily="18" charset="0"/>
                <a:ea typeface="宋体" panose="02010600030101010101" pitchFamily="2" charset="-122"/>
              </a:rPr>
              <a:t>A</a:t>
            </a:r>
            <a:r>
              <a:rPr lang="en-GB" altLang="zh-CN" sz="2400">
                <a:latin typeface="Times New Roman" panose="02020603050405020304" pitchFamily="18" charset="0"/>
                <a:ea typeface="宋体" panose="02010600030101010101" pitchFamily="2" charset="-122"/>
              </a:rPr>
              <a:t>, </a:t>
            </a:r>
            <a:r>
              <a:rPr lang="en-GB" altLang="zh-CN" sz="2400" i="1" dirty="0">
                <a:latin typeface="Times New Roman" panose="02020603050405020304" pitchFamily="18" charset="0"/>
                <a:ea typeface="宋体" panose="02010600030101010101" pitchFamily="2" charset="-122"/>
              </a:rPr>
              <a:t>K</a:t>
            </a:r>
            <a:r>
              <a:rPr lang="en-GB" altLang="zh-CN" sz="2400" i="1" baseline="-25000" dirty="0">
                <a:latin typeface="Times New Roman" panose="02020603050405020304" pitchFamily="18" charset="0"/>
                <a:ea typeface="宋体" panose="02010600030101010101" pitchFamily="2" charset="-122"/>
              </a:rPr>
              <a:t>i</a:t>
            </a:r>
            <a:r>
              <a:rPr lang="en-GB" altLang="zh-CN" sz="2400" dirty="0">
                <a:latin typeface="Times New Roman" panose="02020603050405020304" pitchFamily="18" charset="0"/>
                <a:ea typeface="宋体" panose="02010600030101010101" pitchFamily="2" charset="-122"/>
              </a:rPr>
              <a:t>) </a:t>
            </a:r>
            <a:r>
              <a:rPr lang="en-GB" altLang="zh-CN" sz="2400">
                <a:latin typeface="Times New Roman" panose="02020603050405020304" pitchFamily="18" charset="0"/>
                <a:ea typeface="宋体" panose="02010600030101010101" pitchFamily="2" charset="-122"/>
              </a:rPr>
              <a:t>= </a:t>
            </a:r>
            <a:r>
              <a:rPr lang="en-GB" altLang="zh-CN" sz="2400" i="1">
                <a:latin typeface="Times New Roman" panose="02020603050405020304" pitchFamily="18" charset="0"/>
                <a:ea typeface="宋体" panose="02010600030101010101" pitchFamily="2" charset="-122"/>
              </a:rPr>
              <a:t>A</a:t>
            </a:r>
            <a:r>
              <a:rPr lang="en-GB" altLang="zh-CN" sz="2400">
                <a:latin typeface="Times New Roman" panose="02020603050405020304" pitchFamily="18" charset="0"/>
                <a:ea typeface="宋体" panose="02010600030101010101" pitchFamily="2" charset="-122"/>
              </a:rPr>
              <a:t> </a:t>
            </a:r>
            <a:r>
              <a:rPr lang="en-GB" altLang="zh-CN" sz="2400" dirty="0">
                <a:latin typeface="Times New Roman" panose="02020603050405020304" pitchFamily="18" charset="0"/>
                <a:ea typeface="StarBats"/>
                <a:cs typeface="StarBats"/>
              </a:rPr>
              <a:t>⊕ </a:t>
            </a:r>
            <a:r>
              <a:rPr lang="en-GB" altLang="zh-CN" sz="2400" i="1" dirty="0">
                <a:latin typeface="Times New Roman" panose="02020603050405020304" pitchFamily="18" charset="0"/>
                <a:ea typeface="StarBats"/>
                <a:cs typeface="StarBats"/>
              </a:rPr>
              <a:t>K</a:t>
            </a:r>
            <a:r>
              <a:rPr lang="en-GB" altLang="zh-CN" sz="2400" i="1" baseline="-25000" dirty="0">
                <a:latin typeface="Times New Roman" panose="02020603050405020304" pitchFamily="18" charset="0"/>
                <a:ea typeface="StarBats"/>
                <a:cs typeface="StarBats"/>
              </a:rPr>
              <a:t>i</a:t>
            </a:r>
            <a:r>
              <a:rPr lang="en-GB" altLang="zh-CN" sz="2400" dirty="0">
                <a:latin typeface="Times New Roman" panose="02020603050405020304" pitchFamily="18" charset="0"/>
                <a:ea typeface="StarBats"/>
                <a:cs typeface="StarBats"/>
              </a:rPr>
              <a:t> </a:t>
            </a:r>
            <a:r>
              <a:rPr lang="en-GB" altLang="zh-CN" sz="2400">
                <a:latin typeface="Times New Roman" panose="02020603050405020304" pitchFamily="18" charset="0"/>
                <a:ea typeface="StarBats"/>
                <a:cs typeface="StarBats"/>
              </a:rPr>
              <a:t>=</a:t>
            </a:r>
            <a:r>
              <a:rPr lang="en-US" altLang="zh-CN" sz="240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1,0</a:t>
            </a:r>
            <a:r>
              <a:rPr lang="en-GB" altLang="zh-CN" sz="2400" dirty="0">
                <a:latin typeface="Times New Roman" panose="02020603050405020304" pitchFamily="18" charset="0"/>
                <a:ea typeface="StarBats"/>
                <a:cs typeface="StarBats"/>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1,0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1,1</a:t>
            </a:r>
            <a:r>
              <a:rPr lang="en-GB" altLang="zh-CN" sz="2400" dirty="0">
                <a:latin typeface="Times New Roman" panose="02020603050405020304" pitchFamily="18" charset="0"/>
                <a:ea typeface="StarBats"/>
                <a:cs typeface="StarBats"/>
              </a:rPr>
              <a:t>⊕</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1,1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1,2 </a:t>
            </a:r>
            <a:r>
              <a:rPr lang="en-GB" altLang="zh-CN" sz="2400" dirty="0">
                <a:latin typeface="Times New Roman" panose="02020603050405020304" pitchFamily="18" charset="0"/>
                <a:ea typeface="StarBats"/>
                <a:cs typeface="StarBats"/>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1,2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1,3 </a:t>
            </a:r>
            <a:r>
              <a:rPr lang="en-GB" altLang="zh-CN" sz="2400" dirty="0">
                <a:latin typeface="Times New Roman" panose="02020603050405020304" pitchFamily="18" charset="0"/>
                <a:ea typeface="StarBats"/>
                <a:cs typeface="StarBats"/>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1,3 	</a:t>
            </a:r>
            <a:r>
              <a:rPr lang="en-US" altLang="zh-CN" sz="2400" dirty="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k</a:t>
            </a:r>
            <a:r>
              <a:rPr lang="en-US" altLang="zh-CN" sz="2400" baseline="-25000">
                <a:latin typeface="Times New Roman" panose="02020603050405020304" pitchFamily="18" charset="0"/>
                <a:ea typeface="宋体" panose="02010600030101010101" pitchFamily="2" charset="-122"/>
              </a:rPr>
              <a:t>2,0</a:t>
            </a:r>
            <a:r>
              <a:rPr lang="en-GB" altLang="zh-CN" sz="2400" dirty="0">
                <a:latin typeface="Times New Roman" panose="02020603050405020304" pitchFamily="18" charset="0"/>
                <a:ea typeface="StarBats"/>
                <a:cs typeface="StarBats"/>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2,0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2,1</a:t>
            </a:r>
            <a:r>
              <a:rPr lang="en-GB" altLang="zh-CN" sz="2400" dirty="0">
                <a:latin typeface="Times New Roman" panose="02020603050405020304" pitchFamily="18" charset="0"/>
                <a:ea typeface="StarBats"/>
                <a:cs typeface="StarBats"/>
              </a:rPr>
              <a:t>⊕</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2,1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2,2 </a:t>
            </a:r>
            <a:r>
              <a:rPr lang="en-GB" altLang="zh-CN" sz="2400" dirty="0">
                <a:latin typeface="Times New Roman" panose="02020603050405020304" pitchFamily="18" charset="0"/>
                <a:ea typeface="StarBats"/>
                <a:cs typeface="StarBats"/>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2,2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2,3 </a:t>
            </a:r>
            <a:r>
              <a:rPr lang="en-GB" altLang="zh-CN" sz="2400" dirty="0">
                <a:latin typeface="Times New Roman" panose="02020603050405020304" pitchFamily="18" charset="0"/>
                <a:ea typeface="StarBats"/>
                <a:cs typeface="StarBats"/>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2,3 	</a:t>
            </a:r>
            <a:r>
              <a:rPr lang="en-US" altLang="zh-CN" sz="2400" dirty="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k</a:t>
            </a:r>
            <a:r>
              <a:rPr lang="en-US" altLang="zh-CN" sz="2400" baseline="-25000">
                <a:latin typeface="Times New Roman" panose="02020603050405020304" pitchFamily="18" charset="0"/>
                <a:ea typeface="宋体" panose="02010600030101010101" pitchFamily="2" charset="-122"/>
              </a:rPr>
              <a:t>3,0</a:t>
            </a:r>
            <a:r>
              <a:rPr lang="en-GB" altLang="zh-CN" sz="2400" dirty="0">
                <a:latin typeface="Times New Roman" panose="02020603050405020304" pitchFamily="18" charset="0"/>
                <a:ea typeface="StarBats"/>
                <a:cs typeface="StarBats"/>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3,0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3,1</a:t>
            </a:r>
            <a:r>
              <a:rPr lang="en-GB" altLang="zh-CN" sz="2400" dirty="0">
                <a:latin typeface="Times New Roman" panose="02020603050405020304" pitchFamily="18" charset="0"/>
                <a:ea typeface="StarBats"/>
                <a:cs typeface="StarBats"/>
              </a:rPr>
              <a:t>⊕</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3,1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3,2 </a:t>
            </a:r>
            <a:r>
              <a:rPr lang="en-GB" altLang="zh-CN" sz="2400" dirty="0">
                <a:latin typeface="Times New Roman" panose="02020603050405020304" pitchFamily="18" charset="0"/>
                <a:ea typeface="StarBats"/>
                <a:cs typeface="StarBats"/>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3,2     </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3,3 </a:t>
            </a:r>
            <a:r>
              <a:rPr lang="en-GB" altLang="zh-CN" sz="2400" dirty="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3,3 </a:t>
            </a:r>
            <a:endParaRPr lang="en-US" altLang="zh-CN" sz="2400" dirty="0">
              <a:ea typeface="宋体" panose="02010600030101010101" pitchFamily="2" charset="-122"/>
            </a:endParaRPr>
          </a:p>
          <a:p>
            <a:pPr eaLnBrk="1" hangingPunct="1">
              <a:spcBef>
                <a:spcPts val="1200"/>
              </a:spcBef>
            </a:pPr>
            <a:r>
              <a:rPr lang="en-US" altLang="zh-CN" sz="2400" dirty="0">
                <a:ea typeface="宋体" panose="02010600030101010101" pitchFamily="2" charset="-122"/>
              </a:rPr>
              <a:t>Since this is </a:t>
            </a:r>
            <a:r>
              <a:rPr lang="en-US" altLang="zh-CN" sz="2400">
                <a:ea typeface="宋体" panose="02010600030101010101" pitchFamily="2" charset="-122"/>
              </a:rPr>
              <a:t>a ⊕ </a:t>
            </a:r>
            <a:r>
              <a:rPr lang="en-US" altLang="zh-CN" sz="2400" dirty="0">
                <a:ea typeface="宋体" panose="02010600030101010101" pitchFamily="2" charset="-122"/>
              </a:rPr>
              <a:t>operation, </a:t>
            </a:r>
            <a:r>
              <a:rPr lang="en-US" altLang="zh-CN" sz="2400" i="1" dirty="0">
                <a:latin typeface="Times New Roman" panose="02020603050405020304" pitchFamily="18" charset="0"/>
                <a:ea typeface="宋体" panose="02010600030101010101" pitchFamily="2" charset="-122"/>
              </a:rPr>
              <a:t>ark</a:t>
            </a:r>
            <a:r>
              <a:rPr lang="en-US" altLang="zh-CN" sz="2400" i="1" baseline="30000" dirty="0">
                <a:latin typeface="Times New Roman" panose="02020603050405020304" pitchFamily="18" charset="0"/>
                <a:ea typeface="宋体" panose="02010600030101010101" pitchFamily="2" charset="-122"/>
              </a:rPr>
              <a:t>–</a:t>
            </a:r>
            <a:r>
              <a:rPr lang="en-US" altLang="zh-CN" sz="2400" baseline="30000" dirty="0">
                <a:latin typeface="Times New Roman" panose="02020603050405020304" pitchFamily="18" charset="0"/>
                <a:ea typeface="宋体" panose="02010600030101010101" pitchFamily="2" charset="-122"/>
              </a:rPr>
              <a:t>1</a:t>
            </a:r>
            <a:r>
              <a:rPr lang="en-US" altLang="zh-CN" sz="2400" dirty="0">
                <a:ea typeface="宋体" panose="02010600030101010101" pitchFamily="2" charset="-122"/>
              </a:rPr>
              <a:t> is the same as </a:t>
            </a:r>
            <a:r>
              <a:rPr lang="en-US" altLang="zh-CN" sz="2400" i="1" dirty="0">
                <a:latin typeface="Times New Roman" panose="02020603050405020304" pitchFamily="18" charset="0"/>
                <a:ea typeface="宋体" panose="02010600030101010101" pitchFamily="2" charset="-122"/>
              </a:rPr>
              <a:t>ark</a:t>
            </a:r>
            <a:r>
              <a:rPr lang="en-US" altLang="zh-CN" sz="2400" dirty="0">
                <a:ea typeface="宋体" panose="02010600030101010101" pitchFamily="2" charset="-122"/>
              </a:rPr>
              <a:t>. </a:t>
            </a:r>
            <a:r>
              <a:rPr lang="en-US" altLang="zh-CN" sz="2400">
                <a:ea typeface="宋体" panose="02010600030101010101" pitchFamily="2" charset="-122"/>
              </a:rPr>
              <a:t>We have</a:t>
            </a:r>
            <a:endParaRPr lang="en-US" altLang="zh-CN" sz="2400" dirty="0">
              <a:ea typeface="宋体" panose="02010600030101010101" pitchFamily="2" charset="-122"/>
            </a:endParaRPr>
          </a:p>
          <a:p>
            <a:pPr eaLnBrk="1" hangingPunct="1">
              <a:spcBef>
                <a:spcPts val="1200"/>
              </a:spcBef>
              <a:buNone/>
            </a:pPr>
            <a:r>
              <a:rPr lang="en-US" altLang="zh-CN" sz="2400" dirty="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ark</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ark</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ark</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ark</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a</a:t>
            </a:r>
          </a:p>
        </p:txBody>
      </p:sp>
      <p:sp>
        <p:nvSpPr>
          <p:cNvPr id="40965" name="AutoShape 8">
            <a:extLst>
              <a:ext uri="{FF2B5EF4-FFF2-40B4-BE49-F238E27FC236}">
                <a16:creationId xmlns:a16="http://schemas.microsoft.com/office/drawing/2014/main" id="{FC8E2777-7218-4823-94D3-F1FD4E9B1A93}"/>
              </a:ext>
            </a:extLst>
          </p:cNvPr>
          <p:cNvSpPr>
            <a:spLocks noChangeArrowheads="1"/>
          </p:cNvSpPr>
          <p:nvPr/>
        </p:nvSpPr>
        <p:spPr bwMode="auto">
          <a:xfrm>
            <a:off x="3143672" y="1556979"/>
            <a:ext cx="2592288" cy="180001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0966" name="Line 9">
            <a:extLst>
              <a:ext uri="{FF2B5EF4-FFF2-40B4-BE49-F238E27FC236}">
                <a16:creationId xmlns:a16="http://schemas.microsoft.com/office/drawing/2014/main" id="{24F26577-6C3B-4A60-888F-1F0647F5EB02}"/>
              </a:ext>
            </a:extLst>
          </p:cNvPr>
          <p:cNvSpPr>
            <a:spLocks noChangeShapeType="1"/>
          </p:cNvSpPr>
          <p:nvPr/>
        </p:nvSpPr>
        <p:spPr bwMode="auto">
          <a:xfrm>
            <a:off x="4648200" y="2438400"/>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0967" name="AutoShape 11">
            <a:extLst>
              <a:ext uri="{FF2B5EF4-FFF2-40B4-BE49-F238E27FC236}">
                <a16:creationId xmlns:a16="http://schemas.microsoft.com/office/drawing/2014/main" id="{65268DC2-4127-4B7E-A15F-30F74423DDCE}"/>
              </a:ext>
            </a:extLst>
          </p:cNvPr>
          <p:cNvSpPr>
            <a:spLocks noChangeArrowheads="1"/>
          </p:cNvSpPr>
          <p:nvPr/>
        </p:nvSpPr>
        <p:spPr bwMode="auto">
          <a:xfrm>
            <a:off x="4151784" y="4077072"/>
            <a:ext cx="5904656" cy="2016224"/>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0968" name="Line 12">
            <a:extLst>
              <a:ext uri="{FF2B5EF4-FFF2-40B4-BE49-F238E27FC236}">
                <a16:creationId xmlns:a16="http://schemas.microsoft.com/office/drawing/2014/main" id="{EDA1C76C-4304-4561-B66A-6CD65F249548}"/>
              </a:ext>
            </a:extLst>
          </p:cNvPr>
          <p:cNvSpPr>
            <a:spLocks noChangeShapeType="1"/>
          </p:cNvSpPr>
          <p:nvPr/>
        </p:nvSpPr>
        <p:spPr bwMode="auto">
          <a:xfrm>
            <a:off x="4343400" y="4648200"/>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 name="Rectangle 7">
            <a:extLst>
              <a:ext uri="{FF2B5EF4-FFF2-40B4-BE49-F238E27FC236}">
                <a16:creationId xmlns:a16="http://schemas.microsoft.com/office/drawing/2014/main" id="{8EEBBF1E-E519-4EAE-9250-D539452738E8}"/>
              </a:ext>
            </a:extLst>
          </p:cNvPr>
          <p:cNvSpPr/>
          <p:nvPr/>
        </p:nvSpPr>
        <p:spPr>
          <a:xfrm>
            <a:off x="6958335" y="1441514"/>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baseline="-25000">
                <a:latin typeface="Times New Roman" panose="02020603050405020304" pitchFamily="18" charset="0"/>
                <a:ea typeface="宋体" panose="02010600030101010101" pitchFamily="2" charset="-122"/>
              </a:rPr>
              <a:t>a0,0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9" name="AutoShape 5">
            <a:extLst>
              <a:ext uri="{FF2B5EF4-FFF2-40B4-BE49-F238E27FC236}">
                <a16:creationId xmlns:a16="http://schemas.microsoft.com/office/drawing/2014/main" id="{8DD8C743-0FFC-4946-B848-A5B6918EECE0}"/>
              </a:ext>
            </a:extLst>
          </p:cNvPr>
          <p:cNvSpPr>
            <a:spLocks noChangeArrowheads="1"/>
          </p:cNvSpPr>
          <p:nvPr/>
        </p:nvSpPr>
        <p:spPr bwMode="auto">
          <a:xfrm>
            <a:off x="6794176" y="1556979"/>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2" name="TextBox 1">
            <a:extLst>
              <a:ext uri="{FF2B5EF4-FFF2-40B4-BE49-F238E27FC236}">
                <a16:creationId xmlns:a16="http://schemas.microsoft.com/office/drawing/2014/main" id="{BBD84506-DDA5-4DF1-9CB0-ECBAF5344471}"/>
              </a:ext>
            </a:extLst>
          </p:cNvPr>
          <p:cNvSpPr txBox="1"/>
          <p:nvPr/>
        </p:nvSpPr>
        <p:spPr>
          <a:xfrm>
            <a:off x="6147845" y="2195375"/>
            <a:ext cx="646331" cy="523220"/>
          </a:xfrm>
          <a:prstGeom prst="rect">
            <a:avLst/>
          </a:prstGeom>
          <a:noFill/>
        </p:spPr>
        <p:txBody>
          <a:bodyPr wrap="none" rtlCol="0">
            <a:spAutoFit/>
          </a:bodyPr>
          <a:lstStyle/>
          <a:p>
            <a:r>
              <a:rPr lang="en-US"/>
              <a:t>A=</a:t>
            </a:r>
          </a:p>
        </p:txBody>
      </p:sp>
    </p:spTree>
    <p:extLst>
      <p:ext uri="{BB962C8B-B14F-4D97-AF65-F5344CB8AC3E}">
        <p14:creationId xmlns:p14="http://schemas.microsoft.com/office/powerpoint/2010/main" val="3281266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4FF2BFCF-EA86-4CCF-9A62-376DFA962486}"/>
              </a:ext>
            </a:extLst>
          </p:cNvPr>
          <p:cNvSpPr>
            <a:spLocks noGrp="1" noChangeArrowheads="1"/>
          </p:cNvSpPr>
          <p:nvPr>
            <p:ph type="subTitle" idx="4294967295"/>
          </p:nvPr>
        </p:nvSpPr>
        <p:spPr>
          <a:xfrm>
            <a:off x="407368" y="1124744"/>
            <a:ext cx="11377264" cy="6250932"/>
          </a:xfrm>
          <a:ln w="12700">
            <a:solidFill>
              <a:srgbClr val="FFFFFF"/>
            </a:solidFill>
            <a:miter lim="800000"/>
            <a:headEnd/>
            <a:tailEnd/>
          </a:ln>
        </p:spPr>
        <p:txBody>
          <a:bodyPr wrap="square" anchor="ctr">
            <a:spAutoFit/>
          </a:bodyPr>
          <a:lstStyle/>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Let </a:t>
            </a:r>
            <a:r>
              <a:rPr lang="en-GB" altLang="zh-CN" sz="2300" i="1" dirty="0">
                <a:latin typeface="Times New Roman" panose="02020603050405020304" pitchFamily="18" charset="0"/>
                <a:ea typeface="宋体" panose="02010600030101010101" pitchFamily="2" charset="-122"/>
              </a:rPr>
              <a:t>K</a:t>
            </a:r>
            <a:r>
              <a:rPr lang="en-GB" altLang="zh-CN" sz="2300" dirty="0">
                <a:latin typeface="Times New Roman" panose="02020603050405020304" pitchFamily="18" charset="0"/>
                <a:ea typeface="宋体" panose="02010600030101010101" pitchFamily="2" charset="-122"/>
              </a:rPr>
              <a:t> = </a:t>
            </a:r>
            <a:r>
              <a:rPr lang="en-GB" altLang="zh-CN" sz="2300" i="1" dirty="0">
                <a:latin typeface="Times New Roman" panose="02020603050405020304" pitchFamily="18" charset="0"/>
                <a:ea typeface="宋体" panose="02010600030101010101" pitchFamily="2" charset="-122"/>
              </a:rPr>
              <a:t>K</a:t>
            </a:r>
            <a:r>
              <a:rPr lang="en-GB" altLang="zh-CN" sz="2300" dirty="0">
                <a:latin typeface="Times New Roman" panose="02020603050405020304" pitchFamily="18" charset="0"/>
                <a:ea typeface="宋体" panose="02010600030101010101" pitchFamily="2" charset="-122"/>
              </a:rPr>
              <a:t>[0,31]</a:t>
            </a:r>
            <a:r>
              <a:rPr lang="en-GB" altLang="zh-CN" sz="2300" i="1" dirty="0">
                <a:latin typeface="Times New Roman" panose="02020603050405020304" pitchFamily="18" charset="0"/>
                <a:ea typeface="宋体" panose="02010600030101010101" pitchFamily="2" charset="-122"/>
              </a:rPr>
              <a:t>K</a:t>
            </a:r>
            <a:r>
              <a:rPr lang="en-GB" altLang="zh-CN" sz="2300" dirty="0">
                <a:latin typeface="Times New Roman" panose="02020603050405020304" pitchFamily="18" charset="0"/>
                <a:ea typeface="宋体" panose="02010600030101010101" pitchFamily="2" charset="-122"/>
              </a:rPr>
              <a:t>[32,63]</a:t>
            </a:r>
            <a:r>
              <a:rPr lang="en-GB" altLang="zh-CN" sz="2300" i="1" dirty="0">
                <a:latin typeface="Times New Roman" panose="02020603050405020304" pitchFamily="18" charset="0"/>
                <a:ea typeface="宋体" panose="02010600030101010101" pitchFamily="2" charset="-122"/>
              </a:rPr>
              <a:t>K</a:t>
            </a:r>
            <a:r>
              <a:rPr lang="en-GB" altLang="zh-CN" sz="2300" dirty="0">
                <a:latin typeface="Times New Roman" panose="02020603050405020304" pitchFamily="18" charset="0"/>
                <a:ea typeface="宋体" panose="02010600030101010101" pitchFamily="2" charset="-122"/>
              </a:rPr>
              <a:t>[64,95]</a:t>
            </a:r>
            <a:r>
              <a:rPr lang="en-GB" altLang="zh-CN" sz="2300" i="1" dirty="0">
                <a:latin typeface="Times New Roman" panose="02020603050405020304" pitchFamily="18" charset="0"/>
                <a:ea typeface="宋体" panose="02010600030101010101" pitchFamily="2" charset="-122"/>
              </a:rPr>
              <a:t>K</a:t>
            </a:r>
            <a:r>
              <a:rPr lang="en-GB" altLang="zh-CN" sz="2300" dirty="0">
                <a:latin typeface="Times New Roman" panose="02020603050405020304" pitchFamily="18" charset="0"/>
                <a:ea typeface="宋体" panose="02010600030101010101" pitchFamily="2" charset="-122"/>
              </a:rPr>
              <a:t>[96,127]</a:t>
            </a:r>
            <a:r>
              <a:rPr lang="en-GB" altLang="zh-CN" sz="2300" dirty="0">
                <a:ea typeface="宋体" panose="02010600030101010101" pitchFamily="2" charset="-122"/>
              </a:rPr>
              <a:t> be a 4-word encryption key </a:t>
            </a:r>
          </a:p>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AES expands </a:t>
            </a:r>
            <a:r>
              <a:rPr lang="en-GB" altLang="zh-CN" sz="2300" i="1" dirty="0">
                <a:latin typeface="Times New Roman" panose="02020603050405020304" pitchFamily="18" charset="0"/>
                <a:ea typeface="宋体" panose="02010600030101010101" pitchFamily="2" charset="-122"/>
              </a:rPr>
              <a:t>K</a:t>
            </a:r>
            <a:r>
              <a:rPr lang="en-GB" altLang="zh-CN" sz="2300" dirty="0">
                <a:ea typeface="宋体" panose="02010600030101010101" pitchFamily="2" charset="-122"/>
              </a:rPr>
              <a:t> into a 44-word array </a:t>
            </a:r>
            <a:r>
              <a:rPr lang="en-GB" altLang="zh-CN" sz="2300" i="1" dirty="0">
                <a:latin typeface="Times New Roman" panose="02020603050405020304" pitchFamily="18" charset="0"/>
                <a:ea typeface="宋体" panose="02010600030101010101" pitchFamily="2" charset="-122"/>
              </a:rPr>
              <a:t>W</a:t>
            </a:r>
            <a:r>
              <a:rPr lang="en-GB" altLang="zh-CN" sz="2300" dirty="0">
                <a:latin typeface="Times New Roman" panose="02020603050405020304" pitchFamily="18" charset="0"/>
                <a:ea typeface="宋体" panose="02010600030101010101" pitchFamily="2" charset="-122"/>
              </a:rPr>
              <a:t>[0,43]</a:t>
            </a:r>
          </a:p>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Define a byte transformation function </a:t>
            </a:r>
            <a:r>
              <a:rPr lang="en-GB" altLang="zh-CN" sz="2300" i="1" dirty="0">
                <a:latin typeface="Blackadder ITC" panose="04020505050007020D02" pitchFamily="82" charset="0"/>
                <a:ea typeface="宋体" panose="02010600030101010101" pitchFamily="2" charset="-122"/>
              </a:rPr>
              <a:t>M   </a:t>
            </a:r>
            <a:r>
              <a:rPr lang="en-GB" altLang="zh-CN" sz="2300" dirty="0">
                <a:ea typeface="宋体" panose="02010600030101010101" pitchFamily="2" charset="-122"/>
              </a:rPr>
              <a:t>as follows:</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6</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5</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4</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3</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2</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1</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0</a:t>
            </a:r>
            <a:r>
              <a:rPr lang="en-GB" altLang="zh-CN" sz="2300" dirty="0">
                <a:latin typeface="Times New Roman" panose="02020603050405020304" pitchFamily="18" charset="0"/>
                <a:ea typeface="宋体" panose="02010600030101010101" pitchFamily="2" charset="-122"/>
              </a:rPr>
              <a:t>0</a:t>
            </a:r>
            <a:r>
              <a:rPr lang="en-GB" altLang="zh-CN" sz="2300" dirty="0">
                <a:ea typeface="宋体" panose="02010600030101010101" pitchFamily="2" charset="-122"/>
              </a:rPr>
              <a:t>,                     if </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7</a:t>
            </a:r>
            <a:r>
              <a:rPr lang="en-GB" altLang="zh-CN" sz="2300" dirty="0">
                <a:latin typeface="Times New Roman" panose="02020603050405020304" pitchFamily="18" charset="0"/>
                <a:ea typeface="宋体" panose="02010600030101010101" pitchFamily="2" charset="-122"/>
              </a:rPr>
              <a:t> = 0</a:t>
            </a:r>
            <a:r>
              <a:rPr lang="en-GB" altLang="zh-CN" sz="2300" dirty="0">
                <a:ea typeface="宋体" panose="02010600030101010101" pitchFamily="2" charset="-122"/>
              </a:rPr>
              <a:t>,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i="1" dirty="0">
                <a:ea typeface="宋体" panose="02010600030101010101" pitchFamily="2" charset="-122"/>
              </a:rPr>
              <a:t>	</a:t>
            </a:r>
            <a:r>
              <a:rPr lang="en-GB" altLang="zh-CN" sz="2300" i="1" dirty="0">
                <a:latin typeface="Blackadder ITC" panose="04020505050007020D02" pitchFamily="82" charset="0"/>
                <a:ea typeface="宋体" panose="02010600030101010101" pitchFamily="2" charset="-122"/>
              </a:rPr>
              <a:t>M  </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7</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6</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5</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4</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3</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2</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1</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0</a:t>
            </a:r>
            <a:r>
              <a:rPr lang="en-GB" altLang="zh-CN" sz="2300" dirty="0">
                <a:latin typeface="Times New Roman" panose="02020603050405020304" pitchFamily="18" charset="0"/>
                <a:ea typeface="宋体" panose="02010600030101010101" pitchFamily="2" charset="-122"/>
              </a:rPr>
              <a:t>) =</a:t>
            </a:r>
            <a:r>
              <a:rPr lang="en-GB" altLang="zh-CN" sz="2300" dirty="0">
                <a:ea typeface="宋体" panose="02010600030101010101" pitchFamily="2" charset="-122"/>
              </a:rPr>
              <a:t>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6</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5</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4</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3</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2</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1</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0</a:t>
            </a:r>
            <a:r>
              <a:rPr lang="en-GB" altLang="zh-CN" sz="2300" dirty="0">
                <a:latin typeface="Times New Roman" panose="02020603050405020304" pitchFamily="18" charset="0"/>
                <a:ea typeface="宋体" panose="02010600030101010101" pitchFamily="2" charset="-122"/>
              </a:rPr>
              <a:t>0 </a:t>
            </a:r>
            <a:r>
              <a:rPr lang="en-GB" altLang="zh-CN" sz="2300" dirty="0">
                <a:latin typeface="Times New Roman" panose="02020603050405020304" pitchFamily="18" charset="0"/>
                <a:ea typeface="StarBats"/>
                <a:cs typeface="StarBats"/>
              </a:rPr>
              <a:t>⊕</a:t>
            </a:r>
            <a:r>
              <a:rPr lang="en-GB" altLang="zh-CN" sz="2300" dirty="0">
                <a:latin typeface="Times New Roman" panose="02020603050405020304" pitchFamily="18" charset="0"/>
                <a:ea typeface="宋体" panose="02010600030101010101" pitchFamily="2" charset="-122"/>
              </a:rPr>
              <a:t> 00011011</a:t>
            </a:r>
            <a:r>
              <a:rPr lang="en-GB" altLang="zh-CN" sz="2300" dirty="0">
                <a:ea typeface="宋体" panose="02010600030101010101" pitchFamily="2" charset="-122"/>
              </a:rPr>
              <a:t>,  if </a:t>
            </a:r>
            <a:r>
              <a:rPr lang="en-GB" altLang="zh-CN" sz="2300" dirty="0">
                <a:latin typeface="Times New Roman" panose="02020603050405020304" pitchFamily="18" charset="0"/>
                <a:ea typeface="宋体" panose="02010600030101010101" pitchFamily="2" charset="-122"/>
              </a:rPr>
              <a:t>b</a:t>
            </a:r>
            <a:r>
              <a:rPr lang="en-GB" altLang="zh-CN" sz="2300" baseline="-33000" dirty="0">
                <a:latin typeface="Times New Roman" panose="02020603050405020304" pitchFamily="18" charset="0"/>
                <a:ea typeface="宋体" panose="02010600030101010101" pitchFamily="2" charset="-122"/>
              </a:rPr>
              <a:t>7</a:t>
            </a:r>
            <a:r>
              <a:rPr lang="en-GB" altLang="zh-CN" sz="2300" dirty="0">
                <a:latin typeface="Times New Roman" panose="02020603050405020304" pitchFamily="18" charset="0"/>
                <a:ea typeface="宋体" panose="02010600030101010101" pitchFamily="2" charset="-122"/>
              </a:rPr>
              <a:t> = 1</a:t>
            </a:r>
            <a:r>
              <a:rPr lang="en-GB" altLang="zh-CN" sz="2300" dirty="0">
                <a:ea typeface="宋体" panose="02010600030101010101" pitchFamily="2" charset="-122"/>
              </a:rPr>
              <a:t> 		</a:t>
            </a:r>
            <a:r>
              <a:rPr lang="en-GB" altLang="zh-CN" sz="2300">
                <a:ea typeface="宋体" panose="02010600030101010101" pitchFamily="2" charset="-122"/>
              </a:rPr>
              <a:t>	</a:t>
            </a:r>
            <a:endParaRPr lang="en-GB" altLang="zh-CN" sz="2300" dirty="0">
              <a:ea typeface="宋体" panose="02010600030101010101" pitchFamily="2" charset="-122"/>
            </a:endParaRPr>
          </a:p>
          <a:p>
            <a:pPr marL="0" indent="0"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Next, let </a:t>
            </a:r>
            <a:r>
              <a:rPr lang="en-GB" altLang="zh-CN" sz="2300" dirty="0">
                <a:latin typeface="Times New Roman" panose="02020603050405020304" pitchFamily="18" charset="0"/>
                <a:ea typeface="宋体" panose="02010600030101010101" pitchFamily="2" charset="-122"/>
              </a:rPr>
              <a:t>j</a:t>
            </a:r>
            <a:r>
              <a:rPr lang="en-GB" altLang="zh-CN" sz="2300" dirty="0">
                <a:ea typeface="宋体" panose="02010600030101010101" pitchFamily="2" charset="-122"/>
              </a:rPr>
              <a:t> be a non-negative number. Define </a:t>
            </a:r>
            <a:r>
              <a:rPr lang="en-GB" altLang="zh-CN" sz="2300" i="1" dirty="0">
                <a:latin typeface="Times New Roman" panose="02020603050405020304" pitchFamily="18" charset="0"/>
                <a:ea typeface="宋体" panose="02010600030101010101" pitchFamily="2" charset="-122"/>
              </a:rPr>
              <a:t>m</a:t>
            </a:r>
            <a:r>
              <a:rPr lang="en-GB" altLang="zh-CN" sz="2300" dirty="0">
                <a:latin typeface="Times New Roman" panose="02020603050405020304" pitchFamily="18" charset="0"/>
                <a:ea typeface="宋体" panose="02010600030101010101" pitchFamily="2" charset="-122"/>
              </a:rPr>
              <a:t>(</a:t>
            </a:r>
            <a:r>
              <a:rPr lang="en-GB" altLang="zh-CN" sz="2300" i="1" dirty="0">
                <a:latin typeface="Times New Roman" panose="02020603050405020304" pitchFamily="18" charset="0"/>
                <a:ea typeface="宋体" panose="02010600030101010101" pitchFamily="2" charset="-122"/>
              </a:rPr>
              <a:t>j</a:t>
            </a:r>
            <a:r>
              <a:rPr lang="en-GB" altLang="zh-CN" sz="2300" dirty="0">
                <a:latin typeface="Times New Roman" panose="02020603050405020304" pitchFamily="18" charset="0"/>
                <a:ea typeface="宋体" panose="02010600030101010101" pitchFamily="2" charset="-122"/>
              </a:rPr>
              <a:t>) </a:t>
            </a:r>
            <a:r>
              <a:rPr lang="en-GB" altLang="zh-CN" sz="2300" dirty="0">
                <a:ea typeface="宋体" panose="02010600030101010101" pitchFamily="2" charset="-122"/>
              </a:rPr>
              <a:t>as follows:</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a:t>
            </a:r>
            <a:r>
              <a:rPr lang="en-GB" altLang="zh-CN" sz="2300" dirty="0">
                <a:latin typeface="Times New Roman" panose="02020603050405020304" pitchFamily="18" charset="0"/>
                <a:ea typeface="宋体" panose="02010600030101010101" pitchFamily="2" charset="-122"/>
              </a:rPr>
              <a:t>00000001</a:t>
            </a:r>
            <a:r>
              <a:rPr lang="en-GB" altLang="zh-CN" sz="2300" dirty="0">
                <a:ea typeface="宋体" panose="02010600030101010101" pitchFamily="2" charset="-122"/>
              </a:rPr>
              <a:t>,    if </a:t>
            </a:r>
            <a:r>
              <a:rPr lang="en-GB" altLang="zh-CN" sz="2300" i="1" dirty="0">
                <a:latin typeface="Times New Roman" panose="02020603050405020304" pitchFamily="18" charset="0"/>
                <a:ea typeface="宋体" panose="02010600030101010101" pitchFamily="2" charset="-122"/>
              </a:rPr>
              <a:t>j</a:t>
            </a:r>
            <a:r>
              <a:rPr lang="en-GB" altLang="zh-CN" sz="2300" dirty="0">
                <a:latin typeface="Times New Roman" panose="02020603050405020304" pitchFamily="18" charset="0"/>
                <a:ea typeface="宋体" panose="02010600030101010101" pitchFamily="2" charset="-122"/>
              </a:rPr>
              <a:t> = 0</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a:t>
            </a:r>
            <a:r>
              <a:rPr lang="en-GB" altLang="zh-CN" sz="2300" i="1" dirty="0">
                <a:latin typeface="Times New Roman" panose="02020603050405020304" pitchFamily="18" charset="0"/>
                <a:ea typeface="宋体" panose="02010600030101010101" pitchFamily="2" charset="-122"/>
              </a:rPr>
              <a:t>m</a:t>
            </a:r>
            <a:r>
              <a:rPr lang="en-GB" altLang="zh-CN" sz="2300" dirty="0">
                <a:latin typeface="Times New Roman" panose="02020603050405020304" pitchFamily="18" charset="0"/>
                <a:ea typeface="宋体" panose="02010600030101010101" pitchFamily="2" charset="-122"/>
              </a:rPr>
              <a:t>(</a:t>
            </a:r>
            <a:r>
              <a:rPr lang="en-GB" altLang="zh-CN" sz="2300" i="1" dirty="0">
                <a:latin typeface="Times New Roman" panose="02020603050405020304" pitchFamily="18" charset="0"/>
                <a:ea typeface="宋体" panose="02010600030101010101" pitchFamily="2" charset="-122"/>
              </a:rPr>
              <a:t>j</a:t>
            </a:r>
            <a:r>
              <a:rPr lang="en-GB" altLang="zh-CN" sz="2300" dirty="0">
                <a:latin typeface="Times New Roman" panose="02020603050405020304" pitchFamily="18" charset="0"/>
                <a:ea typeface="宋体" panose="02010600030101010101" pitchFamily="2" charset="-122"/>
              </a:rPr>
              <a:t>) =   	00000010</a:t>
            </a:r>
            <a:r>
              <a:rPr lang="en-GB" altLang="zh-CN" sz="2300" dirty="0">
                <a:ea typeface="宋体" panose="02010600030101010101" pitchFamily="2" charset="-122"/>
              </a:rPr>
              <a:t>,    if </a:t>
            </a:r>
            <a:r>
              <a:rPr lang="en-GB" altLang="zh-CN" sz="2300" i="1" dirty="0">
                <a:latin typeface="Times New Roman" panose="02020603050405020304" pitchFamily="18" charset="0"/>
                <a:ea typeface="宋体" panose="02010600030101010101" pitchFamily="2" charset="-122"/>
              </a:rPr>
              <a:t>j</a:t>
            </a:r>
            <a:r>
              <a:rPr lang="en-GB" altLang="zh-CN" sz="2300" dirty="0">
                <a:latin typeface="Times New Roman" panose="02020603050405020304" pitchFamily="18" charset="0"/>
                <a:ea typeface="宋体" panose="02010600030101010101" pitchFamily="2" charset="-122"/>
              </a:rPr>
              <a:t> = 1</a:t>
            </a:r>
            <a:r>
              <a:rPr lang="en-GB" altLang="zh-CN" sz="2300" dirty="0">
                <a:ea typeface="宋体" panose="02010600030101010101" pitchFamily="2" charset="-122"/>
              </a:rPr>
              <a:t>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a:t>
            </a:r>
            <a:r>
              <a:rPr lang="en-GB" altLang="zh-CN" sz="2300" i="1" dirty="0">
                <a:latin typeface="Blackadder ITC" panose="04020505050007020D02" pitchFamily="82" charset="0"/>
                <a:ea typeface="宋体" panose="02010600030101010101" pitchFamily="2" charset="-122"/>
              </a:rPr>
              <a:t>M  </a:t>
            </a:r>
            <a:r>
              <a:rPr lang="en-GB" altLang="zh-CN" sz="2300" dirty="0">
                <a:latin typeface="Times New Roman" panose="02020603050405020304" pitchFamily="18" charset="0"/>
                <a:ea typeface="宋体" panose="02010600030101010101" pitchFamily="2" charset="-122"/>
              </a:rPr>
              <a:t>(</a:t>
            </a:r>
            <a:r>
              <a:rPr lang="en-GB" altLang="zh-CN" sz="2300" i="1" dirty="0">
                <a:latin typeface="Times New Roman" panose="02020603050405020304" pitchFamily="18" charset="0"/>
                <a:ea typeface="宋体" panose="02010600030101010101" pitchFamily="2" charset="-122"/>
              </a:rPr>
              <a:t>m</a:t>
            </a:r>
            <a:r>
              <a:rPr lang="en-GB" altLang="zh-CN" sz="2300" dirty="0">
                <a:latin typeface="Times New Roman" panose="02020603050405020304" pitchFamily="18" charset="0"/>
                <a:ea typeface="宋体" panose="02010600030101010101" pitchFamily="2" charset="-122"/>
              </a:rPr>
              <a:t>(j–1))</a:t>
            </a:r>
            <a:r>
              <a:rPr lang="en-GB" altLang="zh-CN" sz="2300" dirty="0">
                <a:ea typeface="宋体" panose="02010600030101010101" pitchFamily="2" charset="-122"/>
              </a:rPr>
              <a:t>, if </a:t>
            </a:r>
            <a:r>
              <a:rPr lang="en-GB" altLang="zh-CN" sz="2300" i="1" dirty="0">
                <a:latin typeface="Times New Roman" panose="02020603050405020304" pitchFamily="18" charset="0"/>
                <a:ea typeface="宋体" panose="02010600030101010101" pitchFamily="2" charset="-122"/>
              </a:rPr>
              <a:t>j</a:t>
            </a:r>
            <a:r>
              <a:rPr lang="en-GB" altLang="zh-CN" sz="2300" dirty="0">
                <a:latin typeface="Times New Roman" panose="02020603050405020304" pitchFamily="18" charset="0"/>
                <a:ea typeface="宋体" panose="02010600030101010101" pitchFamily="2" charset="-122"/>
              </a:rPr>
              <a:t> &gt; 1</a:t>
            </a:r>
          </a:p>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dirty="0">
                <a:ea typeface="宋体" panose="02010600030101010101" pitchFamily="2" charset="-122"/>
              </a:rPr>
              <a:t> Finally, define a word-substitution function </a:t>
            </a:r>
            <a:r>
              <a:rPr lang="en-GB" altLang="zh-CN" sz="2300" i="1" dirty="0">
                <a:latin typeface="Times New Roman" panose="02020603050405020304" pitchFamily="18" charset="0"/>
                <a:ea typeface="宋体" panose="02010600030101010101" pitchFamily="2" charset="-122"/>
              </a:rPr>
              <a:t>T</a:t>
            </a:r>
            <a:r>
              <a:rPr lang="en-GB" altLang="zh-CN" sz="2300" dirty="0">
                <a:ea typeface="宋体" panose="02010600030101010101" pitchFamily="2" charset="-122"/>
              </a:rPr>
              <a:t> as follows, which transforms a 32-bit string into a 32-bit string, using parameter </a:t>
            </a:r>
            <a:r>
              <a:rPr lang="en-GB" altLang="zh-CN" sz="2300" i="1" dirty="0">
                <a:latin typeface="Times New Roman" panose="02020603050405020304" pitchFamily="18" charset="0"/>
                <a:ea typeface="宋体" panose="02010600030101010101" pitchFamily="2" charset="-122"/>
              </a:rPr>
              <a:t>j</a:t>
            </a:r>
            <a:r>
              <a:rPr lang="en-GB" altLang="zh-CN" sz="2300" dirty="0">
                <a:ea typeface="宋体" panose="02010600030101010101" pitchFamily="2" charset="-122"/>
              </a:rPr>
              <a:t> and the AES S-Box</a:t>
            </a:r>
            <a:r>
              <a:rPr lang="en-GB" altLang="zh-CN" sz="2300">
                <a:ea typeface="宋体" panose="02010600030101010101" pitchFamily="2" charset="-122"/>
              </a:rPr>
              <a:t>:  </a:t>
            </a:r>
            <a:r>
              <a:rPr lang="en-GB" altLang="zh-CN" sz="2300" i="1">
                <a:latin typeface="Times New Roman" panose="02020603050405020304" pitchFamily="18" charset="0"/>
                <a:ea typeface="宋体" panose="02010600030101010101" pitchFamily="2" charset="-122"/>
              </a:rPr>
              <a:t>T</a:t>
            </a:r>
            <a:r>
              <a:rPr lang="en-GB" altLang="zh-CN" sz="2300" dirty="0">
                <a:latin typeface="Times New Roman" panose="02020603050405020304" pitchFamily="18" charset="0"/>
                <a:ea typeface="宋体" panose="02010600030101010101" pitchFamily="2" charset="-122"/>
              </a:rPr>
              <a:t>(w</a:t>
            </a:r>
            <a:r>
              <a:rPr lang="en-GB" altLang="zh-CN" sz="2300" dirty="0">
                <a:ea typeface="宋体" panose="02010600030101010101" pitchFamily="2" charset="-122"/>
              </a:rPr>
              <a:t>,</a:t>
            </a:r>
            <a:r>
              <a:rPr lang="en-GB" altLang="zh-CN" sz="2300" dirty="0">
                <a:latin typeface="Times New Roman" panose="02020603050405020304" pitchFamily="18" charset="0"/>
                <a:ea typeface="宋体" panose="02010600030101010101" pitchFamily="2" charset="-122"/>
              </a:rPr>
              <a:t> </a:t>
            </a:r>
            <a:r>
              <a:rPr lang="en-GB" altLang="zh-CN" sz="2300" i="1" dirty="0">
                <a:latin typeface="Times New Roman" panose="02020603050405020304" pitchFamily="18" charset="0"/>
                <a:ea typeface="宋体" panose="02010600030101010101" pitchFamily="2" charset="-122"/>
              </a:rPr>
              <a:t>j</a:t>
            </a:r>
            <a:r>
              <a:rPr lang="en-GB" altLang="zh-CN" sz="2300" dirty="0">
                <a:latin typeface="Times New Roman" panose="02020603050405020304" pitchFamily="18" charset="0"/>
                <a:ea typeface="宋体" panose="02010600030101010101" pitchFamily="2" charset="-122"/>
              </a:rPr>
              <a:t>) = [(</a:t>
            </a:r>
            <a:r>
              <a:rPr lang="en-GB" altLang="zh-CN" sz="2300" i="1" dirty="0">
                <a:latin typeface="Times New Roman" panose="02020603050405020304" pitchFamily="18" charset="0"/>
                <a:ea typeface="宋体" panose="02010600030101010101" pitchFamily="2" charset="-122"/>
              </a:rPr>
              <a:t>S</a:t>
            </a:r>
            <a:r>
              <a:rPr lang="en-GB" altLang="zh-CN" sz="2300" dirty="0">
                <a:latin typeface="Times New Roman" panose="02020603050405020304" pitchFamily="18" charset="0"/>
                <a:ea typeface="宋体" panose="02010600030101010101" pitchFamily="2" charset="-122"/>
              </a:rPr>
              <a:t>(w</a:t>
            </a:r>
            <a:r>
              <a:rPr lang="en-GB" altLang="zh-CN" sz="2300" baseline="-33000" dirty="0">
                <a:latin typeface="Times New Roman" panose="02020603050405020304" pitchFamily="18" charset="0"/>
                <a:ea typeface="宋体" panose="02010600030101010101" pitchFamily="2" charset="-122"/>
              </a:rPr>
              <a:t>2</a:t>
            </a:r>
            <a:r>
              <a:rPr lang="en-GB" altLang="zh-CN" sz="2300" dirty="0">
                <a:latin typeface="Times New Roman" panose="02020603050405020304" pitchFamily="18" charset="0"/>
                <a:ea typeface="宋体" panose="02010600030101010101" pitchFamily="2" charset="-122"/>
              </a:rPr>
              <a:t>) </a:t>
            </a:r>
            <a:r>
              <a:rPr lang="en-GB" altLang="zh-CN" sz="2300" dirty="0">
                <a:latin typeface="Times New Roman" panose="02020603050405020304" pitchFamily="18" charset="0"/>
                <a:ea typeface="StarBats"/>
                <a:cs typeface="StarBats"/>
              </a:rPr>
              <a:t>⊕</a:t>
            </a:r>
            <a:r>
              <a:rPr lang="en-GB" altLang="zh-CN" sz="2300" dirty="0">
                <a:latin typeface="Times New Roman" panose="02020603050405020304" pitchFamily="18" charset="0"/>
                <a:ea typeface="宋体" panose="02010600030101010101" pitchFamily="2" charset="-122"/>
              </a:rPr>
              <a:t> </a:t>
            </a:r>
            <a:r>
              <a:rPr lang="en-GB" altLang="zh-CN" sz="2300" i="1" dirty="0">
                <a:latin typeface="Times New Roman" panose="02020603050405020304" pitchFamily="18" charset="0"/>
                <a:ea typeface="宋体" panose="02010600030101010101" pitchFamily="2" charset="-122"/>
              </a:rPr>
              <a:t>m</a:t>
            </a:r>
            <a:r>
              <a:rPr lang="en-GB" altLang="zh-CN" sz="2300" dirty="0">
                <a:latin typeface="Times New Roman" panose="02020603050405020304" pitchFamily="18" charset="0"/>
                <a:ea typeface="宋体" panose="02010600030101010101" pitchFamily="2" charset="-122"/>
              </a:rPr>
              <a:t>(</a:t>
            </a:r>
            <a:r>
              <a:rPr lang="en-GB" altLang="zh-CN" sz="2300" i="1" dirty="0">
                <a:latin typeface="Times New Roman" panose="02020603050405020304" pitchFamily="18" charset="0"/>
                <a:ea typeface="宋体" panose="02010600030101010101" pitchFamily="2" charset="-122"/>
              </a:rPr>
              <a:t>j</a:t>
            </a:r>
            <a:r>
              <a:rPr lang="en-GB" altLang="zh-CN" sz="2300" dirty="0">
                <a:latin typeface="Times New Roman" panose="02020603050405020304" pitchFamily="18" charset="0"/>
                <a:ea typeface="宋体" panose="02010600030101010101" pitchFamily="2" charset="-122"/>
              </a:rPr>
              <a:t> – 1)]</a:t>
            </a:r>
            <a:r>
              <a:rPr lang="en-GB" altLang="zh-CN" sz="2300" i="1" dirty="0">
                <a:latin typeface="Times New Roman" panose="02020603050405020304" pitchFamily="18" charset="0"/>
                <a:ea typeface="宋体" panose="02010600030101010101" pitchFamily="2" charset="-122"/>
              </a:rPr>
              <a:t>S</a:t>
            </a:r>
            <a:r>
              <a:rPr lang="en-GB" altLang="zh-CN" sz="2300" dirty="0">
                <a:latin typeface="Times New Roman" panose="02020603050405020304" pitchFamily="18" charset="0"/>
                <a:ea typeface="宋体" panose="02010600030101010101" pitchFamily="2" charset="-122"/>
              </a:rPr>
              <a:t>(w</a:t>
            </a:r>
            <a:r>
              <a:rPr lang="en-GB" altLang="zh-CN" sz="2300" baseline="-33000" dirty="0">
                <a:latin typeface="Times New Roman" panose="02020603050405020304" pitchFamily="18" charset="0"/>
                <a:ea typeface="宋体" panose="02010600030101010101" pitchFamily="2" charset="-122"/>
              </a:rPr>
              <a:t>3</a:t>
            </a:r>
            <a:r>
              <a:rPr lang="en-GB" altLang="zh-CN" sz="2300" dirty="0">
                <a:latin typeface="Times New Roman" panose="02020603050405020304" pitchFamily="18" charset="0"/>
                <a:ea typeface="宋体" panose="02010600030101010101" pitchFamily="2" charset="-122"/>
              </a:rPr>
              <a:t>)</a:t>
            </a:r>
            <a:r>
              <a:rPr lang="en-GB" altLang="zh-CN" sz="2300" i="1" dirty="0">
                <a:latin typeface="Times New Roman" panose="02020603050405020304" pitchFamily="18" charset="0"/>
                <a:ea typeface="宋体" panose="02010600030101010101" pitchFamily="2" charset="-122"/>
              </a:rPr>
              <a:t> S</a:t>
            </a:r>
            <a:r>
              <a:rPr lang="en-GB" altLang="zh-CN" sz="2300" dirty="0">
                <a:latin typeface="Times New Roman" panose="02020603050405020304" pitchFamily="18" charset="0"/>
                <a:ea typeface="宋体" panose="02010600030101010101" pitchFamily="2" charset="-122"/>
              </a:rPr>
              <a:t>(w</a:t>
            </a:r>
            <a:r>
              <a:rPr lang="en-GB" altLang="zh-CN" sz="2300" baseline="-33000" dirty="0">
                <a:latin typeface="Times New Roman" panose="02020603050405020304" pitchFamily="18" charset="0"/>
                <a:ea typeface="宋体" panose="02010600030101010101" pitchFamily="2" charset="-122"/>
              </a:rPr>
              <a:t>4</a:t>
            </a:r>
            <a:r>
              <a:rPr lang="en-GB" altLang="zh-CN" sz="2300" dirty="0">
                <a:latin typeface="Times New Roman" panose="02020603050405020304" pitchFamily="18" charset="0"/>
                <a:ea typeface="宋体" panose="02010600030101010101" pitchFamily="2" charset="-122"/>
              </a:rPr>
              <a:t>)</a:t>
            </a:r>
            <a:r>
              <a:rPr lang="en-GB" altLang="zh-CN" sz="2300" i="1" dirty="0">
                <a:latin typeface="Times New Roman" panose="02020603050405020304" pitchFamily="18" charset="0"/>
                <a:ea typeface="宋体" panose="02010600030101010101" pitchFamily="2" charset="-122"/>
              </a:rPr>
              <a:t> S</a:t>
            </a:r>
            <a:r>
              <a:rPr lang="en-GB" altLang="zh-CN" sz="2300" dirty="0">
                <a:latin typeface="Times New Roman" panose="02020603050405020304" pitchFamily="18" charset="0"/>
                <a:ea typeface="宋体" panose="02010600030101010101" pitchFamily="2" charset="-122"/>
              </a:rPr>
              <a:t>(w</a:t>
            </a:r>
            <a:r>
              <a:rPr lang="en-GB" altLang="zh-CN" sz="2300" baseline="-33000" dirty="0">
                <a:latin typeface="Times New Roman" panose="02020603050405020304" pitchFamily="18" charset="0"/>
                <a:ea typeface="宋体" panose="02010600030101010101" pitchFamily="2" charset="-122"/>
              </a:rPr>
              <a:t>1</a:t>
            </a:r>
            <a:r>
              <a:rPr lang="en-GB" altLang="zh-CN" sz="2300">
                <a:latin typeface="Times New Roman" panose="02020603050405020304" pitchFamily="18" charset="0"/>
                <a:ea typeface="宋体" panose="02010600030101010101" pitchFamily="2" charset="-122"/>
              </a:rPr>
              <a:t>)</a:t>
            </a:r>
            <a:r>
              <a:rPr lang="en-GB" altLang="zh-CN" sz="2300">
                <a:ea typeface="宋体" panose="02010600030101010101" pitchFamily="2" charset="-122"/>
              </a:rPr>
              <a:t>,</a:t>
            </a:r>
            <a:r>
              <a:rPr lang="en-GB" altLang="zh-CN" sz="2300">
                <a:latin typeface="Times New Roman" panose="02020603050405020304" pitchFamily="18" charset="0"/>
                <a:ea typeface="宋体" panose="02010600030101010101" pitchFamily="2" charset="-122"/>
              </a:rPr>
              <a:t>  </a:t>
            </a:r>
            <a:r>
              <a:rPr lang="en-GB" altLang="zh-CN" sz="2300">
                <a:ea typeface="宋体" panose="02010600030101010101" pitchFamily="2" charset="-122"/>
              </a:rPr>
              <a:t>where </a:t>
            </a:r>
            <a:r>
              <a:rPr lang="en-GB" altLang="zh-CN" sz="2300" dirty="0">
                <a:latin typeface="Times New Roman" panose="02020603050405020304" pitchFamily="18" charset="0"/>
                <a:ea typeface="宋体" panose="02010600030101010101" pitchFamily="2" charset="-122"/>
              </a:rPr>
              <a:t>w = w</a:t>
            </a:r>
            <a:r>
              <a:rPr lang="en-GB" altLang="zh-CN" sz="2300" baseline="-33000" dirty="0">
                <a:latin typeface="Times New Roman" panose="02020603050405020304" pitchFamily="18" charset="0"/>
                <a:ea typeface="宋体" panose="02010600030101010101" pitchFamily="2" charset="-122"/>
              </a:rPr>
              <a:t>1</a:t>
            </a:r>
            <a:r>
              <a:rPr lang="en-GB" altLang="zh-CN" sz="2300" dirty="0">
                <a:latin typeface="Times New Roman" panose="02020603050405020304" pitchFamily="18" charset="0"/>
                <a:ea typeface="宋体" panose="02010600030101010101" pitchFamily="2" charset="-122"/>
              </a:rPr>
              <a:t>w</a:t>
            </a:r>
            <a:r>
              <a:rPr lang="en-GB" altLang="zh-CN" sz="2300" baseline="-33000" dirty="0">
                <a:latin typeface="Times New Roman" panose="02020603050405020304" pitchFamily="18" charset="0"/>
                <a:ea typeface="宋体" panose="02010600030101010101" pitchFamily="2" charset="-122"/>
              </a:rPr>
              <a:t>2</a:t>
            </a:r>
            <a:r>
              <a:rPr lang="en-GB" altLang="zh-CN" sz="2300" dirty="0">
                <a:latin typeface="Times New Roman" panose="02020603050405020304" pitchFamily="18" charset="0"/>
                <a:ea typeface="宋体" panose="02010600030101010101" pitchFamily="2" charset="-122"/>
              </a:rPr>
              <a:t>w</a:t>
            </a:r>
            <a:r>
              <a:rPr lang="en-GB" altLang="zh-CN" sz="2300" baseline="-33000" dirty="0">
                <a:latin typeface="Times New Roman" panose="02020603050405020304" pitchFamily="18" charset="0"/>
                <a:ea typeface="宋体" panose="02010600030101010101" pitchFamily="2" charset="-122"/>
              </a:rPr>
              <a:t>3</a:t>
            </a:r>
            <a:r>
              <a:rPr lang="en-GB" altLang="zh-CN" sz="2300" dirty="0">
                <a:latin typeface="Times New Roman" panose="02020603050405020304" pitchFamily="18" charset="0"/>
                <a:ea typeface="宋体" panose="02010600030101010101" pitchFamily="2" charset="-122"/>
              </a:rPr>
              <a:t>w</a:t>
            </a:r>
            <a:r>
              <a:rPr lang="en-GB" altLang="zh-CN" sz="2300" baseline="-33000" dirty="0">
                <a:latin typeface="Times New Roman" panose="02020603050405020304" pitchFamily="18" charset="0"/>
                <a:ea typeface="宋体" panose="02010600030101010101" pitchFamily="2" charset="-122"/>
              </a:rPr>
              <a:t>4</a:t>
            </a:r>
            <a:r>
              <a:rPr lang="en-GB" altLang="zh-CN" sz="2300" baseline="-33000" dirty="0">
                <a:ea typeface="宋体" panose="02010600030101010101" pitchFamily="2" charset="-122"/>
              </a:rPr>
              <a:t>  </a:t>
            </a:r>
            <a:r>
              <a:rPr lang="en-GB" altLang="zh-CN" sz="2300" dirty="0">
                <a:ea typeface="宋体" panose="02010600030101010101" pitchFamily="2" charset="-122"/>
              </a:rPr>
              <a:t>with each </a:t>
            </a:r>
            <a:r>
              <a:rPr lang="en-GB" altLang="zh-CN" sz="2300" dirty="0" err="1">
                <a:latin typeface="Times New Roman" panose="02020603050405020304" pitchFamily="18" charset="0"/>
                <a:ea typeface="宋体" panose="02010600030101010101" pitchFamily="2" charset="-122"/>
              </a:rPr>
              <a:t>w</a:t>
            </a:r>
            <a:r>
              <a:rPr lang="en-GB" altLang="zh-CN" sz="2300" i="1" baseline="-25000" dirty="0" err="1">
                <a:latin typeface="Times New Roman" panose="02020603050405020304" pitchFamily="18" charset="0"/>
                <a:ea typeface="宋体" panose="02010600030101010101" pitchFamily="2" charset="-122"/>
              </a:rPr>
              <a:t>i</a:t>
            </a:r>
            <a:r>
              <a:rPr lang="en-GB" altLang="zh-CN" sz="2300" dirty="0">
                <a:ea typeface="宋体" panose="02010600030101010101" pitchFamily="2" charset="-122"/>
              </a:rPr>
              <a:t> being a byte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GB" altLang="zh-CN" sz="2300" dirty="0">
              <a:latin typeface="Times New Roman" panose="02020603050405020304" pitchFamily="18" charset="0"/>
              <a:ea typeface="宋体" panose="02010600030101010101" pitchFamily="2" charset="-122"/>
            </a:endParaRPr>
          </a:p>
          <a:p>
            <a:pPr marL="0" indent="0" algn="r"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i="1" dirty="0">
                <a:ea typeface="宋体" panose="02010600030101010101" pitchFamily="2" charset="-122"/>
              </a:rPr>
              <a:t>    </a:t>
            </a:r>
          </a:p>
        </p:txBody>
      </p:sp>
      <p:sp>
        <p:nvSpPr>
          <p:cNvPr id="38916" name="Title 3">
            <a:extLst>
              <a:ext uri="{FF2B5EF4-FFF2-40B4-BE49-F238E27FC236}">
                <a16:creationId xmlns:a16="http://schemas.microsoft.com/office/drawing/2014/main" id="{E70E8A6E-083C-4193-A803-2C40F53D18EF}"/>
              </a:ext>
            </a:extLst>
          </p:cNvPr>
          <p:cNvSpPr>
            <a:spLocks noGrp="1"/>
          </p:cNvSpPr>
          <p:nvPr>
            <p:ph type="title" idx="4294967295"/>
          </p:nvPr>
        </p:nvSpPr>
        <p:spPr>
          <a:xfrm>
            <a:off x="984597" y="193576"/>
            <a:ext cx="7542213" cy="685800"/>
          </a:xfrm>
        </p:spPr>
        <p:txBody>
          <a:bodyPr anchor="ctr"/>
          <a:lstStyle/>
          <a:p>
            <a:pPr eaLnBrk="1" hangingPunct="1"/>
            <a:r>
              <a:rPr lang="en-GB" altLang="zh-CN" dirty="0">
                <a:solidFill>
                  <a:schemeClr val="tx1"/>
                </a:solidFill>
                <a:ea typeface="宋体" panose="02010600030101010101" pitchFamily="2" charset="-122"/>
              </a:rPr>
              <a:t>AES-128 Round Keys</a:t>
            </a:r>
            <a:endParaRPr lang="en-US" altLang="zh-CN" dirty="0">
              <a:solidFill>
                <a:schemeClr val="tx1"/>
              </a:solidFill>
              <a:ea typeface="宋体" panose="02010600030101010101" pitchFamily="2" charset="-122"/>
            </a:endParaRPr>
          </a:p>
        </p:txBody>
      </p:sp>
      <p:sp>
        <p:nvSpPr>
          <p:cNvPr id="38917" name="AutoShape 5">
            <a:extLst>
              <a:ext uri="{FF2B5EF4-FFF2-40B4-BE49-F238E27FC236}">
                <a16:creationId xmlns:a16="http://schemas.microsoft.com/office/drawing/2014/main" id="{B0DDCDB9-B49D-4385-9E93-7054AADE4AC7}"/>
              </a:ext>
            </a:extLst>
          </p:cNvPr>
          <p:cNvSpPr>
            <a:spLocks/>
          </p:cNvSpPr>
          <p:nvPr/>
        </p:nvSpPr>
        <p:spPr bwMode="auto">
          <a:xfrm>
            <a:off x="4583832" y="2492896"/>
            <a:ext cx="144016" cy="1080120"/>
          </a:xfrm>
          <a:prstGeom prst="leftBrace">
            <a:avLst>
              <a:gd name="adj1" fmla="val 833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38918" name="Line 20">
            <a:extLst>
              <a:ext uri="{FF2B5EF4-FFF2-40B4-BE49-F238E27FC236}">
                <a16:creationId xmlns:a16="http://schemas.microsoft.com/office/drawing/2014/main" id="{8F71D584-A653-4510-8F66-6FAF4FC9AB1D}"/>
              </a:ext>
            </a:extLst>
          </p:cNvPr>
          <p:cNvSpPr>
            <a:spLocks noChangeShapeType="1"/>
          </p:cNvSpPr>
          <p:nvPr/>
        </p:nvSpPr>
        <p:spPr bwMode="auto">
          <a:xfrm>
            <a:off x="4831904" y="3089176"/>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9" name="AutoShape 22">
            <a:extLst>
              <a:ext uri="{FF2B5EF4-FFF2-40B4-BE49-F238E27FC236}">
                <a16:creationId xmlns:a16="http://schemas.microsoft.com/office/drawing/2014/main" id="{5C433714-5030-4365-ADE2-2F860B8EED24}"/>
              </a:ext>
            </a:extLst>
          </p:cNvPr>
          <p:cNvSpPr>
            <a:spLocks/>
          </p:cNvSpPr>
          <p:nvPr/>
        </p:nvSpPr>
        <p:spPr bwMode="auto">
          <a:xfrm>
            <a:off x="2279576" y="4437112"/>
            <a:ext cx="152400" cy="914400"/>
          </a:xfrm>
          <a:prstGeom prst="leftBrace">
            <a:avLst>
              <a:gd name="adj1" fmla="val 50000"/>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38920" name="Line 23">
            <a:extLst>
              <a:ext uri="{FF2B5EF4-FFF2-40B4-BE49-F238E27FC236}">
                <a16:creationId xmlns:a16="http://schemas.microsoft.com/office/drawing/2014/main" id="{57718AFD-349D-4CC3-A052-A4562CB86B1A}"/>
              </a:ext>
            </a:extLst>
          </p:cNvPr>
          <p:cNvSpPr>
            <a:spLocks noChangeShapeType="1"/>
          </p:cNvSpPr>
          <p:nvPr/>
        </p:nvSpPr>
        <p:spPr bwMode="auto">
          <a:xfrm>
            <a:off x="4831904" y="2936776"/>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21" name="Line 24">
            <a:extLst>
              <a:ext uri="{FF2B5EF4-FFF2-40B4-BE49-F238E27FC236}">
                <a16:creationId xmlns:a16="http://schemas.microsoft.com/office/drawing/2014/main" id="{9873D696-A0B4-4502-AA17-3C3F827464F1}"/>
              </a:ext>
            </a:extLst>
          </p:cNvPr>
          <p:cNvSpPr>
            <a:spLocks noChangeShapeType="1"/>
          </p:cNvSpPr>
          <p:nvPr/>
        </p:nvSpPr>
        <p:spPr bwMode="auto">
          <a:xfrm>
            <a:off x="3307904" y="4460776"/>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3">
            <a:extLst>
              <a:ext uri="{FF2B5EF4-FFF2-40B4-BE49-F238E27FC236}">
                <a16:creationId xmlns:a16="http://schemas.microsoft.com/office/drawing/2014/main" id="{C36A9A79-4500-4863-B685-B6406EC1A65D}"/>
              </a:ext>
            </a:extLst>
          </p:cNvPr>
          <p:cNvSpPr>
            <a:spLocks noGrp="1"/>
          </p:cNvSpPr>
          <p:nvPr>
            <p:ph type="title" idx="4294967295"/>
          </p:nvPr>
        </p:nvSpPr>
        <p:spPr>
          <a:xfrm>
            <a:off x="1199456" y="70520"/>
            <a:ext cx="7543800" cy="838200"/>
          </a:xfrm>
        </p:spPr>
        <p:txBody>
          <a:bodyPr anchor="ctr"/>
          <a:lstStyle/>
          <a:p>
            <a:pPr eaLnBrk="1" hangingPunct="1"/>
            <a:r>
              <a:rPr lang="en-US" altLang="zh-CN" dirty="0">
                <a:ea typeface="宋体" panose="02010600030101010101" pitchFamily="2" charset="-122"/>
              </a:rPr>
              <a:t>Putting Things Together</a:t>
            </a:r>
          </a:p>
        </p:txBody>
      </p:sp>
      <p:sp>
        <p:nvSpPr>
          <p:cNvPr id="39940" name="Content Placeholder 5">
            <a:extLst>
              <a:ext uri="{FF2B5EF4-FFF2-40B4-BE49-F238E27FC236}">
                <a16:creationId xmlns:a16="http://schemas.microsoft.com/office/drawing/2014/main" id="{EA6E9FDF-C368-47B2-B111-7AEC693FCE8E}"/>
              </a:ext>
            </a:extLst>
          </p:cNvPr>
          <p:cNvSpPr>
            <a:spLocks noGrp="1"/>
          </p:cNvSpPr>
          <p:nvPr>
            <p:ph idx="4294967295"/>
          </p:nvPr>
        </p:nvSpPr>
        <p:spPr>
          <a:xfrm>
            <a:off x="767408" y="1196752"/>
            <a:ext cx="10945216" cy="4495800"/>
          </a:xfrm>
        </p:spPr>
        <p:txBody>
          <a:bodyPr/>
          <a:lstStyle/>
          <a:p>
            <a:pPr eaLnBrk="1" hangingPunct="1"/>
            <a:r>
              <a:rPr lang="en-US" altLang="zh-CN" sz="2400" dirty="0">
                <a:ea typeface="宋体" panose="02010600030101010101" pitchFamily="2" charset="-122"/>
              </a:rPr>
              <a:t>Use all of these functions to create round keys of size 4 words (11 round keys are needed for AES-128; i.e. 44 words)</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[0] = </a:t>
            </a:r>
            <a:r>
              <a:rPr lang="en-GB" altLang="zh-CN" sz="2400" i="1" dirty="0">
                <a:latin typeface="Times New Roman" panose="02020603050405020304" pitchFamily="18" charset="0"/>
                <a:ea typeface="宋体" panose="02010600030101010101" pitchFamily="2" charset="-122"/>
              </a:rPr>
              <a:t>K</a:t>
            </a:r>
            <a:r>
              <a:rPr lang="en-GB" altLang="zh-CN" sz="2400" dirty="0">
                <a:latin typeface="Times New Roman" panose="02020603050405020304" pitchFamily="18" charset="0"/>
                <a:ea typeface="宋体" panose="02010600030101010101" pitchFamily="2" charset="-122"/>
              </a:rPr>
              <a:t>[0, 31]</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[1] = </a:t>
            </a:r>
            <a:r>
              <a:rPr lang="en-GB" altLang="zh-CN" sz="2400" i="1" dirty="0">
                <a:latin typeface="Times New Roman" panose="02020603050405020304" pitchFamily="18" charset="0"/>
                <a:ea typeface="宋体" panose="02010600030101010101" pitchFamily="2" charset="-122"/>
              </a:rPr>
              <a:t>K</a:t>
            </a:r>
            <a:r>
              <a:rPr lang="en-GB" altLang="zh-CN" sz="2400" dirty="0">
                <a:latin typeface="Times New Roman" panose="02020603050405020304" pitchFamily="18" charset="0"/>
                <a:ea typeface="宋体" panose="02010600030101010101" pitchFamily="2" charset="-122"/>
              </a:rPr>
              <a:t>[32, 63]</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[2] = </a:t>
            </a:r>
            <a:r>
              <a:rPr lang="en-GB" altLang="zh-CN" sz="2400" i="1" dirty="0">
                <a:latin typeface="Times New Roman" panose="02020603050405020304" pitchFamily="18" charset="0"/>
                <a:ea typeface="宋体" panose="02010600030101010101" pitchFamily="2" charset="-122"/>
              </a:rPr>
              <a:t>K</a:t>
            </a:r>
            <a:r>
              <a:rPr lang="en-GB" altLang="zh-CN" sz="2400" dirty="0">
                <a:latin typeface="Times New Roman" panose="02020603050405020304" pitchFamily="18" charset="0"/>
                <a:ea typeface="宋体" panose="02010600030101010101" pitchFamily="2" charset="-122"/>
              </a:rPr>
              <a:t>[64, 95]</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[3] = </a:t>
            </a:r>
            <a:r>
              <a:rPr lang="en-GB" altLang="zh-CN" sz="2400" i="1" dirty="0">
                <a:latin typeface="Times New Roman" panose="02020603050405020304" pitchFamily="18" charset="0"/>
                <a:ea typeface="宋体" panose="02010600030101010101" pitchFamily="2" charset="-122"/>
              </a:rPr>
              <a:t>K</a:t>
            </a:r>
            <a:r>
              <a:rPr lang="en-GB" altLang="zh-CN" sz="2400" dirty="0">
                <a:latin typeface="Times New Roman" panose="02020603050405020304" pitchFamily="18" charset="0"/>
                <a:ea typeface="宋体" panose="02010600030101010101" pitchFamily="2" charset="-122"/>
              </a:rPr>
              <a:t>[96, 127]</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rPr>
              <a:t>4] </a:t>
            </a:r>
            <a:r>
              <a:rPr lang="en-GB" altLang="zh-CN" sz="2400" dirty="0">
                <a:latin typeface="Times New Roman" panose="02020603050405020304" pitchFamily="18" charset="0"/>
                <a:ea typeface="StarBats"/>
                <a:cs typeface="StarBats"/>
              </a:rPr>
              <a:t>⊕</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T</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–1], </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/4),</a:t>
            </a:r>
            <a:r>
              <a:rPr lang="en-US" altLang="zh-CN" sz="2400" dirty="0">
                <a:ea typeface="宋体" panose="02010600030101010101" pitchFamily="2" charset="-122"/>
              </a:rPr>
              <a:t> if </a:t>
            </a:r>
            <a:r>
              <a:rPr lang="en-US" altLang="zh-CN" sz="2400" i="1" dirty="0" err="1">
                <a:latin typeface="Times New Roman" panose="02020603050405020304" pitchFamily="18" charset="0"/>
                <a:ea typeface="宋体" panose="02010600030101010101" pitchFamily="2" charset="-122"/>
              </a:rPr>
              <a:t>i</a:t>
            </a:r>
            <a:r>
              <a:rPr lang="en-US" altLang="zh-CN" sz="2400" dirty="0">
                <a:ea typeface="宋体" panose="02010600030101010101" pitchFamily="2" charset="-122"/>
              </a:rPr>
              <a:t> is divisible by 4</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a:t>
            </a:r>
            <a:endParaRPr lang="en-US" altLang="zh-CN" sz="2400" dirty="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–4] </a:t>
            </a:r>
            <a:r>
              <a:rPr lang="en-GB" altLang="zh-CN" sz="2400" dirty="0">
                <a:latin typeface="Times New Roman" panose="02020603050405020304" pitchFamily="18" charset="0"/>
                <a:ea typeface="StarBats"/>
                <a:cs typeface="StarBats"/>
              </a:rPr>
              <a:t>⊕</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–1],</a:t>
            </a:r>
            <a:r>
              <a:rPr lang="en-US" altLang="zh-CN" sz="2400" dirty="0">
                <a:ea typeface="宋体" panose="02010600030101010101" pitchFamily="2" charset="-122"/>
              </a:rPr>
              <a:t> otherwise			</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i="1" dirty="0" err="1">
                <a:latin typeface="Times New Roman" panose="02020603050405020304" pitchFamily="18" charset="0"/>
                <a:ea typeface="宋体" panose="02010600030101010101" pitchFamily="2" charset="-122"/>
              </a:rPr>
              <a:t>i</a:t>
            </a:r>
            <a:r>
              <a:rPr lang="en-US" altLang="zh-CN" sz="2400" dirty="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 4, …, 43</a:t>
            </a:r>
          </a:p>
          <a:p>
            <a:pPr eaLnBrk="1" hangingPunct="1"/>
            <a:r>
              <a:rPr lang="en-US" altLang="zh-CN" sz="2400" dirty="0">
                <a:ea typeface="宋体" panose="02010600030101010101" pitchFamily="2" charset="-122"/>
              </a:rPr>
              <a:t>11 round keys: For </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0, …, 10</a:t>
            </a:r>
            <a:r>
              <a:rPr lang="en-US" altLang="zh-CN" sz="2400" dirty="0">
                <a:ea typeface="宋体" panose="02010600030101010101" pitchFamily="2" charset="-122"/>
              </a:rPr>
              <a:t>:</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[4i, 4</a:t>
            </a:r>
            <a:r>
              <a:rPr lang="en-US" altLang="zh-CN" sz="2400" i="1"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+ 3] =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[4</a:t>
            </a:r>
            <a:r>
              <a:rPr lang="en-US" altLang="zh-CN" sz="2400" i="1"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+ 0]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[4</a:t>
            </a:r>
            <a:r>
              <a:rPr lang="en-US" altLang="zh-CN" sz="2400" i="1"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+ 1]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[4</a:t>
            </a:r>
            <a:r>
              <a:rPr lang="en-US" altLang="zh-CN" sz="2400" i="1"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+ 2] </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[4</a:t>
            </a:r>
            <a:r>
              <a:rPr lang="en-US" altLang="zh-CN" sz="2400" i="1"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+ 3]</a:t>
            </a:r>
          </a:p>
          <a:p>
            <a:pPr eaLnBrk="1" hangingPunct="1">
              <a:buFont typeface="Wingdings" panose="05000000000000000000" pitchFamily="2" charset="2"/>
              <a:buNone/>
            </a:pPr>
            <a:endParaRPr lang="en-US" altLang="zh-CN" sz="2400" dirty="0">
              <a:ea typeface="宋体" panose="02010600030101010101" pitchFamily="2" charset="-122"/>
            </a:endParaRPr>
          </a:p>
          <a:p>
            <a:pPr eaLnBrk="1" hangingPunct="1"/>
            <a:endParaRPr lang="en-US" altLang="zh-CN" sz="2000" dirty="0">
              <a:ea typeface="宋体" panose="02010600030101010101" pitchFamily="2" charset="-122"/>
            </a:endParaRPr>
          </a:p>
          <a:p>
            <a:pPr eaLnBrk="1" hangingPunct="1"/>
            <a:endParaRPr lang="en-US" altLang="zh-CN" sz="2000" dirty="0">
              <a:ea typeface="宋体" panose="02010600030101010101" pitchFamily="2" charset="-122"/>
            </a:endParaRPr>
          </a:p>
        </p:txBody>
      </p:sp>
      <p:sp>
        <p:nvSpPr>
          <p:cNvPr id="39941" name="AutoShape 5">
            <a:extLst>
              <a:ext uri="{FF2B5EF4-FFF2-40B4-BE49-F238E27FC236}">
                <a16:creationId xmlns:a16="http://schemas.microsoft.com/office/drawing/2014/main" id="{0BBCAE14-8EBB-41B9-9E16-FF3CAF84C10A}"/>
              </a:ext>
            </a:extLst>
          </p:cNvPr>
          <p:cNvSpPr>
            <a:spLocks/>
          </p:cNvSpPr>
          <p:nvPr/>
        </p:nvSpPr>
        <p:spPr bwMode="auto">
          <a:xfrm>
            <a:off x="3071664" y="3789040"/>
            <a:ext cx="144016" cy="1224136"/>
          </a:xfrm>
          <a:prstGeom prst="leftBrace">
            <a:avLst>
              <a:gd name="adj1" fmla="val 833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itle 4">
            <a:extLst>
              <a:ext uri="{FF2B5EF4-FFF2-40B4-BE49-F238E27FC236}">
                <a16:creationId xmlns:a16="http://schemas.microsoft.com/office/drawing/2014/main" id="{0F498CFC-741A-46CC-92F8-AB5AE5B0BAF4}"/>
              </a:ext>
            </a:extLst>
          </p:cNvPr>
          <p:cNvSpPr>
            <a:spLocks noGrp="1"/>
          </p:cNvSpPr>
          <p:nvPr>
            <p:ph type="title" idx="4294967295"/>
          </p:nvPr>
        </p:nvSpPr>
        <p:spPr>
          <a:xfrm>
            <a:off x="1343472" y="-167521"/>
            <a:ext cx="7543800" cy="1295400"/>
          </a:xfrm>
        </p:spPr>
        <p:txBody>
          <a:bodyPr anchor="ctr"/>
          <a:lstStyle/>
          <a:p>
            <a:pPr eaLnBrk="1" hangingPunct="1"/>
            <a:r>
              <a:rPr lang="en-US" altLang="zh-CN" dirty="0">
                <a:ea typeface="宋体" panose="02010600030101010101" pitchFamily="2" charset="-122"/>
              </a:rPr>
              <a:t>AES-128 Encryption/Decryption</a:t>
            </a:r>
          </a:p>
        </p:txBody>
      </p:sp>
      <p:sp>
        <p:nvSpPr>
          <p:cNvPr id="45060" name="Content Placeholder 5">
            <a:extLst>
              <a:ext uri="{FF2B5EF4-FFF2-40B4-BE49-F238E27FC236}">
                <a16:creationId xmlns:a16="http://schemas.microsoft.com/office/drawing/2014/main" id="{71E6335A-D77C-4184-B05D-316258EF03BC}"/>
              </a:ext>
            </a:extLst>
          </p:cNvPr>
          <p:cNvSpPr>
            <a:spLocks noGrp="1"/>
          </p:cNvSpPr>
          <p:nvPr>
            <p:ph idx="4294967295"/>
          </p:nvPr>
        </p:nvSpPr>
        <p:spPr>
          <a:xfrm>
            <a:off x="551384" y="1143000"/>
            <a:ext cx="11640616" cy="4572000"/>
          </a:xfrm>
        </p:spPr>
        <p:txBody>
          <a:bodyPr/>
          <a:lstStyle/>
          <a:p>
            <a:pPr eaLnBrk="1" hangingPunct="1"/>
            <a:r>
              <a:rPr lang="en-US" altLang="zh-CN" sz="2400" dirty="0">
                <a:ea typeface="宋体" panose="02010600030101010101" pitchFamily="2" charset="-122"/>
              </a:rPr>
              <a:t>AES-128 encryption:</a:t>
            </a:r>
          </a:p>
          <a:p>
            <a:pPr eaLnBrk="1" hangingPunct="1"/>
            <a:r>
              <a:rPr lang="en-US" altLang="zh-CN" sz="2400" dirty="0">
                <a:ea typeface="宋体" panose="02010600030101010101" pitchFamily="2" charset="-122"/>
              </a:rPr>
              <a:t>Let </a:t>
            </a:r>
            <a:r>
              <a:rPr lang="en-US" altLang="zh-CN" sz="2400" i="1" dirty="0">
                <a:latin typeface="Times New Roman" panose="02020603050405020304" pitchFamily="18" charset="0"/>
                <a:ea typeface="宋体" panose="02010600030101010101" pitchFamily="2" charset="-122"/>
              </a:rPr>
              <a:t>A</a:t>
            </a:r>
            <a:r>
              <a:rPr lang="en-US" altLang="zh-CN" sz="2400" i="1" baseline="-25000" dirty="0">
                <a:latin typeface="Times New Roman" panose="02020603050405020304" pitchFamily="18" charset="0"/>
                <a:ea typeface="宋体" panose="02010600030101010101" pitchFamily="2" charset="-122"/>
              </a:rPr>
              <a:t>i</a:t>
            </a:r>
            <a:r>
              <a:rPr lang="en-US" altLang="zh-CN" sz="2400" dirty="0">
                <a:ea typeface="宋体" panose="02010600030101010101" pitchFamily="2" charset="-122"/>
              </a:rPr>
              <a:t> (</a:t>
            </a:r>
            <a:r>
              <a:rPr lang="en-US" altLang="zh-CN" sz="2400" i="1" dirty="0" err="1">
                <a:latin typeface="Times New Roman" panose="02020603050405020304" pitchFamily="18" charset="0"/>
                <a:ea typeface="宋体" panose="02010600030101010101" pitchFamily="2" charset="-122"/>
              </a:rPr>
              <a:t>i</a:t>
            </a:r>
            <a:r>
              <a:rPr lang="en-US" altLang="zh-CN" sz="2400" dirty="0">
                <a:ea typeface="宋体" panose="02010600030101010101" pitchFamily="2" charset="-122"/>
              </a:rPr>
              <a:t> = 0, …, 11) be a sequence of state matrices, where </a:t>
            </a:r>
            <a:r>
              <a:rPr lang="en-US" altLang="zh-CN" sz="2400" i="1" dirty="0">
                <a:latin typeface="Times New Roman" panose="02020603050405020304" pitchFamily="18" charset="0"/>
                <a:ea typeface="宋体" panose="02010600030101010101" pitchFamily="2" charset="-122"/>
              </a:rPr>
              <a:t>A</a:t>
            </a:r>
            <a:r>
              <a:rPr lang="en-US" altLang="zh-CN" sz="2400" baseline="-25000" dirty="0">
                <a:ea typeface="宋体" panose="02010600030101010101" pitchFamily="2" charset="-122"/>
              </a:rPr>
              <a:t>0</a:t>
            </a:r>
            <a:r>
              <a:rPr lang="en-US" altLang="zh-CN" sz="2400" dirty="0">
                <a:ea typeface="宋体" panose="02010600030101010101" pitchFamily="2" charset="-122"/>
              </a:rPr>
              <a:t> is the initial state matrix </a:t>
            </a:r>
            <a:r>
              <a:rPr lang="en-US" altLang="zh-CN" sz="2400" i="1" dirty="0">
                <a:latin typeface="Times New Roman" panose="02020603050405020304" pitchFamily="18" charset="0"/>
                <a:ea typeface="宋体" panose="02010600030101010101" pitchFamily="2" charset="-122"/>
              </a:rPr>
              <a:t>M</a:t>
            </a:r>
            <a:r>
              <a:rPr lang="en-US" altLang="zh-CN" sz="2400" dirty="0">
                <a:ea typeface="宋体" panose="02010600030101010101" pitchFamily="2" charset="-122"/>
              </a:rPr>
              <a:t>, and </a:t>
            </a:r>
            <a:r>
              <a:rPr lang="en-US" altLang="zh-CN" sz="2400" i="1" dirty="0">
                <a:latin typeface="Times New Roman" panose="02020603050405020304" pitchFamily="18" charset="0"/>
                <a:ea typeface="宋体" panose="02010600030101010101" pitchFamily="2" charset="-122"/>
              </a:rPr>
              <a:t>A</a:t>
            </a:r>
            <a:r>
              <a:rPr lang="en-US" altLang="zh-CN" sz="2400" i="1" baseline="-25000" dirty="0">
                <a:latin typeface="Times New Roman" panose="02020603050405020304" pitchFamily="18" charset="0"/>
                <a:ea typeface="宋体" panose="02010600030101010101" pitchFamily="2" charset="-122"/>
              </a:rPr>
              <a:t>i</a:t>
            </a:r>
            <a:r>
              <a:rPr lang="en-US" altLang="zh-CN" sz="2400" dirty="0">
                <a:ea typeface="宋体" panose="02010600030101010101" pitchFamily="2" charset="-122"/>
              </a:rPr>
              <a:t> (</a:t>
            </a:r>
            <a:r>
              <a:rPr lang="en-US" altLang="zh-CN" sz="2400" i="1" dirty="0" err="1">
                <a:latin typeface="Times New Roman" panose="02020603050405020304" pitchFamily="18" charset="0"/>
                <a:ea typeface="宋体" panose="02010600030101010101" pitchFamily="2" charset="-122"/>
              </a:rPr>
              <a:t>i</a:t>
            </a:r>
            <a:r>
              <a:rPr lang="en-US" altLang="zh-CN" sz="2400" dirty="0">
                <a:ea typeface="宋体" panose="02010600030101010101" pitchFamily="2" charset="-122"/>
              </a:rPr>
              <a:t> = 1, …, 10) represents the input state matrix at round </a:t>
            </a:r>
            <a:r>
              <a:rPr lang="en-US" altLang="zh-CN" sz="2400" i="1" dirty="0" err="1">
                <a:latin typeface="Times New Roman" panose="02020603050405020304" pitchFamily="18" charset="0"/>
                <a:ea typeface="宋体" panose="02010600030101010101" pitchFamily="2" charset="-122"/>
              </a:rPr>
              <a:t>i</a:t>
            </a:r>
            <a:endParaRPr lang="en-US" altLang="zh-CN" sz="2400" dirty="0">
              <a:ea typeface="宋体" panose="02010600030101010101" pitchFamily="2" charset="-122"/>
            </a:endParaRPr>
          </a:p>
          <a:p>
            <a:pPr eaLnBrk="1" hangingPunct="1"/>
            <a:r>
              <a:rPr lang="en-US" altLang="zh-CN" sz="2400" i="1" dirty="0">
                <a:latin typeface="Times New Roman" panose="02020603050405020304" pitchFamily="18" charset="0"/>
                <a:ea typeface="宋体" panose="02010600030101010101" pitchFamily="2" charset="-122"/>
              </a:rPr>
              <a:t>A</a:t>
            </a:r>
            <a:r>
              <a:rPr lang="en-US" altLang="zh-CN" sz="2400" baseline="-25000" dirty="0">
                <a:ea typeface="宋体" panose="02010600030101010101" pitchFamily="2" charset="-122"/>
              </a:rPr>
              <a:t>11</a:t>
            </a:r>
            <a:r>
              <a:rPr lang="en-US" altLang="zh-CN" sz="2400" dirty="0">
                <a:ea typeface="宋体" panose="02010600030101010101" pitchFamily="2" charset="-122"/>
              </a:rPr>
              <a:t> is the cipher text block </a:t>
            </a:r>
            <a:r>
              <a:rPr lang="en-US" altLang="zh-CN" sz="2400" i="1" dirty="0">
                <a:latin typeface="Times New Roman" panose="02020603050405020304" pitchFamily="18" charset="0"/>
                <a:ea typeface="宋体" panose="02010600030101010101" pitchFamily="2" charset="-122"/>
              </a:rPr>
              <a:t>C</a:t>
            </a:r>
            <a:r>
              <a:rPr lang="en-US" altLang="zh-CN" sz="2400" dirty="0">
                <a:ea typeface="宋体" panose="02010600030101010101" pitchFamily="2" charset="-122"/>
              </a:rPr>
              <a:t>, obtained as follows:</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ark</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0</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a:t>
            </a:r>
            <a:r>
              <a:rPr lang="en-US" altLang="zh-CN" sz="24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i+1</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ark</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mic</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shr</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sub</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1,…,9</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11</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arc</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shr</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sub</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10</a:t>
            </a:r>
            <a:r>
              <a:rPr lang="en-US" altLang="zh-CN" sz="2400" dirty="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10</a:t>
            </a:r>
            <a:r>
              <a:rPr lang="en-US" altLang="zh-CN" sz="240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eaLnBrk="1" hangingPunct="1"/>
            <a:r>
              <a:rPr lang="en-US" altLang="zh-CN" sz="2400" dirty="0">
                <a:ea typeface="宋体" panose="02010600030101010101" pitchFamily="2" charset="-122"/>
              </a:rPr>
              <a:t>AES-128 decryption: </a:t>
            </a:r>
          </a:p>
          <a:p>
            <a:pPr eaLnBrk="1" hangingPunct="1"/>
            <a:r>
              <a:rPr lang="en-US" altLang="zh-CN" sz="2400" dirty="0">
                <a:ea typeface="宋体" panose="02010600030101010101" pitchFamily="2" charset="-122"/>
              </a:rPr>
              <a:t>Let </a:t>
            </a:r>
            <a:r>
              <a:rPr lang="en-US" altLang="zh-CN" sz="2400" i="1"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0</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C</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11</a:t>
            </a:r>
            <a:r>
              <a:rPr lang="en-US" altLang="zh-CN" sz="2400" dirty="0">
                <a:ea typeface="宋体" panose="02010600030101010101" pitchFamily="2" charset="-122"/>
              </a:rPr>
              <a:t>, where </a:t>
            </a:r>
            <a:r>
              <a:rPr lang="en-US" altLang="zh-CN" sz="2400" i="1"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i</a:t>
            </a:r>
            <a:r>
              <a:rPr lang="en-US" altLang="zh-CN" sz="2400" dirty="0">
                <a:ea typeface="宋体" panose="02010600030101010101" pitchFamily="2" charset="-122"/>
              </a:rPr>
              <a:t> is the output state matrix from the previous round</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1 </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ark</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0</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10</a:t>
            </a:r>
            <a:r>
              <a:rPr lang="en-US" altLang="zh-CN" sz="24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C</a:t>
            </a:r>
            <a:r>
              <a:rPr lang="en-US" altLang="zh-CN" sz="2400" i="1" baseline="-25000" dirty="0">
                <a:latin typeface="Times New Roman" panose="02020603050405020304" pitchFamily="18" charset="0"/>
                <a:ea typeface="宋体" panose="02010600030101010101" pitchFamily="2" charset="-122"/>
              </a:rPr>
              <a:t>i</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mic</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ark</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sub</a:t>
            </a:r>
            <a:r>
              <a:rPr lang="en-US" altLang="zh-CN" sz="2400" baseline="30000" dirty="0">
                <a:latin typeface="Times New Roman" panose="02020603050405020304" pitchFamily="18" charset="0"/>
                <a:ea typeface="宋体" panose="02010600030101010101" pitchFamily="2" charset="-122"/>
              </a:rPr>
              <a:t> -1</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shr</a:t>
            </a:r>
            <a:r>
              <a:rPr lang="en-US" altLang="zh-CN" sz="2400" baseline="30000" dirty="0">
                <a:latin typeface="Times New Roman" panose="02020603050405020304" pitchFamily="18" charset="0"/>
                <a:ea typeface="宋体" panose="02010600030101010101" pitchFamily="2" charset="-122"/>
              </a:rPr>
              <a:t> -1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10-i</a:t>
            </a:r>
            <a:r>
              <a:rPr lang="en-US" altLang="zh-CN" sz="2400" dirty="0">
                <a:latin typeface="Times New Roman" panose="02020603050405020304" pitchFamily="18" charset="0"/>
                <a:ea typeface="宋体" panose="02010600030101010101" pitchFamily="2" charset="-122"/>
              </a:rPr>
              <a:t>)), </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1,…,9</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11</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ark</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sub</a:t>
            </a:r>
            <a:r>
              <a:rPr lang="en-US" altLang="zh-CN" sz="2400" baseline="30000" dirty="0">
                <a:latin typeface="Times New Roman" panose="02020603050405020304" pitchFamily="18" charset="0"/>
                <a:ea typeface="宋体" panose="02010600030101010101" pitchFamily="2" charset="-122"/>
              </a:rPr>
              <a:t> -1</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shr</a:t>
            </a:r>
            <a:r>
              <a:rPr lang="en-US" altLang="zh-CN" sz="2400" baseline="30000" dirty="0">
                <a:latin typeface="Times New Roman" panose="02020603050405020304" pitchFamily="18" charset="0"/>
                <a:ea typeface="宋体" panose="02010600030101010101" pitchFamily="2" charset="-122"/>
              </a:rPr>
              <a:t> -1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10</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0</a:t>
            </a:r>
            <a:r>
              <a:rPr lang="en-US" altLang="zh-CN" sz="24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itle 4">
            <a:extLst>
              <a:ext uri="{FF2B5EF4-FFF2-40B4-BE49-F238E27FC236}">
                <a16:creationId xmlns:a16="http://schemas.microsoft.com/office/drawing/2014/main" id="{430E4336-E8D5-47FD-B6AF-9383B180CFCF}"/>
              </a:ext>
            </a:extLst>
          </p:cNvPr>
          <p:cNvSpPr>
            <a:spLocks noGrp="1"/>
          </p:cNvSpPr>
          <p:nvPr>
            <p:ph type="title" idx="4294967295"/>
          </p:nvPr>
        </p:nvSpPr>
        <p:spPr>
          <a:xfrm>
            <a:off x="1199456" y="0"/>
            <a:ext cx="7543800" cy="944562"/>
          </a:xfrm>
        </p:spPr>
        <p:txBody>
          <a:bodyPr anchor="ctr"/>
          <a:lstStyle/>
          <a:p>
            <a:pPr eaLnBrk="1" hangingPunct="1"/>
            <a:r>
              <a:rPr lang="en-US" altLang="zh-CN" dirty="0">
                <a:ea typeface="宋体" panose="02010600030101010101" pitchFamily="2" charset="-122"/>
              </a:rPr>
              <a:t>Correctness Proof of Decryption</a:t>
            </a:r>
          </a:p>
        </p:txBody>
      </p:sp>
      <p:sp>
        <p:nvSpPr>
          <p:cNvPr id="46084" name="Content Placeholder 5">
            <a:extLst>
              <a:ext uri="{FF2B5EF4-FFF2-40B4-BE49-F238E27FC236}">
                <a16:creationId xmlns:a16="http://schemas.microsoft.com/office/drawing/2014/main" id="{1A29B2A3-F3E3-4458-A918-9A21846AC84B}"/>
              </a:ext>
            </a:extLst>
          </p:cNvPr>
          <p:cNvSpPr>
            <a:spLocks noGrp="1"/>
          </p:cNvSpPr>
          <p:nvPr>
            <p:ph idx="4294967295"/>
          </p:nvPr>
        </p:nvSpPr>
        <p:spPr>
          <a:xfrm>
            <a:off x="623392" y="980728"/>
            <a:ext cx="11017224" cy="4953000"/>
          </a:xfrm>
        </p:spPr>
        <p:txBody>
          <a:bodyPr/>
          <a:lstStyle/>
          <a:p>
            <a:pPr eaLnBrk="1" hangingPunct="1"/>
            <a:r>
              <a:rPr lang="en-US" altLang="zh-CN" sz="1600" dirty="0">
                <a:ea typeface="宋体" panose="02010600030101010101" pitchFamily="2" charset="-122"/>
              </a:rPr>
              <a:t>We now show that </a:t>
            </a:r>
            <a:r>
              <a:rPr lang="en-US" altLang="zh-CN" sz="1600" i="1" dirty="0">
                <a:latin typeface="Times New Roman" panose="02020603050405020304" pitchFamily="18" charset="0"/>
                <a:ea typeface="宋体" panose="02010600030101010101" pitchFamily="2" charset="-122"/>
              </a:rPr>
              <a:t>C</a:t>
            </a:r>
            <a:r>
              <a:rPr lang="en-US" altLang="zh-CN" sz="1600" baseline="-25000" dirty="0">
                <a:latin typeface="Times New Roman" panose="02020603050405020304" pitchFamily="18" charset="0"/>
                <a:ea typeface="宋体" panose="02010600030101010101" pitchFamily="2" charset="-122"/>
              </a:rPr>
              <a:t>11</a:t>
            </a: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0</a:t>
            </a:r>
            <a:r>
              <a:rPr lang="en-US" altLang="zh-CN" sz="1600" dirty="0">
                <a:ea typeface="宋体" panose="02010600030101010101" pitchFamily="2" charset="-122"/>
              </a:rPr>
              <a:t> </a:t>
            </a:r>
          </a:p>
          <a:p>
            <a:pPr eaLnBrk="1" hangingPunct="1"/>
            <a:r>
              <a:rPr lang="en-US" altLang="zh-CN" sz="1600" dirty="0">
                <a:ea typeface="宋体" panose="02010600030101010101" pitchFamily="2" charset="-122"/>
              </a:rPr>
              <a:t>We first show the following equality using mathematical induction:</a:t>
            </a:r>
          </a:p>
          <a:p>
            <a:pPr eaLnBrk="1" hangingPunct="1">
              <a:buFont typeface="Wingdings" panose="05000000000000000000" pitchFamily="2" charset="2"/>
              <a:buNone/>
            </a:pPr>
            <a:r>
              <a:rPr lang="en-US" altLang="zh-CN" sz="1600" dirty="0">
                <a:ea typeface="宋体" panose="02010600030101010101" pitchFamily="2" charset="-122"/>
              </a:rPr>
              <a:t>		</a:t>
            </a:r>
            <a:r>
              <a:rPr lang="en-US" altLang="zh-CN" sz="1600" dirty="0">
                <a:solidFill>
                  <a:srgbClr val="0000FF"/>
                </a:solidFill>
                <a:latin typeface="Times New Roman" panose="02020603050405020304" pitchFamily="18" charset="0"/>
                <a:ea typeface="宋体" panose="02010600030101010101" pitchFamily="2" charset="-122"/>
              </a:rPr>
              <a:t>C</a:t>
            </a:r>
            <a:r>
              <a:rPr lang="en-US" altLang="zh-CN" sz="1600" i="1" baseline="-25000" dirty="0">
                <a:solidFill>
                  <a:srgbClr val="0000FF"/>
                </a:solidFill>
                <a:latin typeface="Times New Roman" panose="02020603050405020304" pitchFamily="18" charset="0"/>
                <a:ea typeface="宋体" panose="02010600030101010101" pitchFamily="2" charset="-122"/>
              </a:rPr>
              <a:t>i</a:t>
            </a:r>
            <a:r>
              <a:rPr lang="en-US" altLang="zh-CN" sz="1600" dirty="0">
                <a:solidFill>
                  <a:srgbClr val="0000FF"/>
                </a:solidFill>
                <a:latin typeface="Times New Roman" panose="02020603050405020304" pitchFamily="18" charset="0"/>
                <a:ea typeface="宋体" panose="02010600030101010101" pitchFamily="2" charset="-122"/>
              </a:rPr>
              <a:t> = </a:t>
            </a:r>
            <a:r>
              <a:rPr lang="en-US" altLang="zh-CN" sz="1600" i="1" dirty="0" err="1">
                <a:solidFill>
                  <a:srgbClr val="0000FF"/>
                </a:solidFill>
                <a:latin typeface="Times New Roman" panose="02020603050405020304" pitchFamily="18" charset="0"/>
                <a:ea typeface="宋体" panose="02010600030101010101" pitchFamily="2" charset="-122"/>
              </a:rPr>
              <a:t>shr</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sub</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A</a:t>
            </a:r>
            <a:r>
              <a:rPr lang="en-US" altLang="zh-CN" sz="1600" baseline="-25000" dirty="0">
                <a:solidFill>
                  <a:srgbClr val="0000FF"/>
                </a:solidFill>
                <a:latin typeface="Times New Roman" panose="02020603050405020304" pitchFamily="18" charset="0"/>
                <a:ea typeface="宋体" panose="02010600030101010101" pitchFamily="2" charset="-122"/>
              </a:rPr>
              <a:t>11-</a:t>
            </a:r>
            <a:r>
              <a:rPr lang="en-US" altLang="zh-CN" sz="1600" i="1" baseline="-25000" dirty="0">
                <a:solidFill>
                  <a:srgbClr val="0000FF"/>
                </a:solidFill>
                <a:latin typeface="Times New Roman" panose="02020603050405020304" pitchFamily="18" charset="0"/>
                <a:ea typeface="宋体" panose="02010600030101010101" pitchFamily="2" charset="-122"/>
              </a:rPr>
              <a:t>i</a:t>
            </a:r>
            <a:r>
              <a:rPr lang="en-US" altLang="zh-CN" sz="1600" dirty="0">
                <a:solidFill>
                  <a:srgbClr val="0000FF"/>
                </a:solidFill>
                <a:latin typeface="Times New Roman" panose="02020603050405020304" pitchFamily="18" charset="0"/>
                <a:ea typeface="宋体" panose="02010600030101010101" pitchFamily="2" charset="-122"/>
              </a:rPr>
              <a:t>)), </a:t>
            </a:r>
            <a:r>
              <a:rPr lang="en-US" altLang="zh-CN" sz="1600" i="1" dirty="0" err="1">
                <a:solidFill>
                  <a:srgbClr val="0000FF"/>
                </a:solidFill>
                <a:latin typeface="Times New Roman" panose="02020603050405020304" pitchFamily="18" charset="0"/>
                <a:ea typeface="宋体" panose="02010600030101010101" pitchFamily="2" charset="-122"/>
              </a:rPr>
              <a:t>i</a:t>
            </a:r>
            <a:r>
              <a:rPr lang="en-US" altLang="zh-CN" sz="1600" dirty="0">
                <a:solidFill>
                  <a:srgbClr val="0000FF"/>
                </a:solidFill>
                <a:latin typeface="Times New Roman" panose="02020603050405020304" pitchFamily="18" charset="0"/>
                <a:ea typeface="宋体" panose="02010600030101010101" pitchFamily="2" charset="-122"/>
              </a:rPr>
              <a:t> = 1, …, 10</a:t>
            </a:r>
          </a:p>
          <a:p>
            <a:pPr eaLnBrk="1" hangingPunct="1">
              <a:buFont typeface="Wingdings" panose="05000000000000000000" pitchFamily="2" charset="2"/>
              <a:buNone/>
            </a:pPr>
            <a:r>
              <a:rPr lang="en-US" altLang="zh-CN" sz="1600" dirty="0">
                <a:ea typeface="宋体" panose="02010600030101010101" pitchFamily="2" charset="-122"/>
              </a:rPr>
              <a:t>	For </a:t>
            </a:r>
            <a:r>
              <a:rPr lang="en-US" altLang="zh-CN" sz="1600" i="1" dirty="0" err="1">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 1</a:t>
            </a:r>
            <a:r>
              <a:rPr lang="en-US" altLang="zh-CN" sz="1600" dirty="0">
                <a:ea typeface="宋体" panose="02010600030101010101" pitchFamily="2" charset="-122"/>
              </a:rPr>
              <a:t> we have</a:t>
            </a:r>
          </a:p>
          <a:p>
            <a:pPr eaLnBrk="1" hangingPunct="1">
              <a:buFont typeface="Wingdings" panose="05000000000000000000" pitchFamily="2" charset="2"/>
              <a:buNone/>
            </a:pPr>
            <a:r>
              <a:rPr lang="en-US" altLang="zh-CN" sz="1600" dirty="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C</a:t>
            </a:r>
            <a:r>
              <a:rPr lang="en-US" altLang="zh-CN" sz="1600" baseline="-25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ark</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11</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11</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p>
          <a:p>
            <a:pPr eaLnBrk="1" hangingPunct="1">
              <a:buFont typeface="Wingdings" panose="05000000000000000000" pitchFamily="2" charset="2"/>
              <a:buNone/>
            </a:pP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ark</a:t>
            </a:r>
            <a:r>
              <a:rPr lang="en-US" altLang="zh-CN"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10</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endParaRPr lang="en-US" altLang="zh-CN" sz="16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1600" dirty="0">
                <a:latin typeface="Times New Roman" panose="02020603050405020304" pitchFamily="18" charset="0"/>
                <a:ea typeface="宋体" panose="02010600030101010101" pitchFamily="2" charset="-122"/>
              </a:rPr>
              <a:t>			      = (</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10</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p>
          <a:p>
            <a:pPr eaLnBrk="1" hangingPunct="1">
              <a:buFont typeface="Wingdings" panose="05000000000000000000" pitchFamily="2" charset="2"/>
              <a:buNone/>
            </a:pPr>
            <a:r>
              <a:rPr lang="en-US" altLang="zh-CN" sz="1600" dirty="0">
                <a:latin typeface="Times New Roman" panose="02020603050405020304" pitchFamily="18" charset="0"/>
                <a:ea typeface="宋体" panose="02010600030101010101" pitchFamily="2" charset="-122"/>
              </a:rPr>
              <a:t>			      = </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10</a:t>
            </a:r>
            <a:r>
              <a:rPr lang="en-US" altLang="zh-CN" sz="1600" dirty="0">
                <a:latin typeface="Times New Roman" panose="02020603050405020304" pitchFamily="18" charset="0"/>
                <a:ea typeface="宋体" panose="02010600030101010101" pitchFamily="2" charset="-122"/>
              </a:rPr>
              <a:t>))</a:t>
            </a:r>
          </a:p>
          <a:p>
            <a:pPr eaLnBrk="1" hangingPunct="1"/>
            <a:r>
              <a:rPr lang="en-US" altLang="zh-CN" sz="1600" dirty="0">
                <a:ea typeface="宋体" panose="02010600030101010101" pitchFamily="2" charset="-122"/>
              </a:rPr>
              <a:t>Assume that the equality holds for </a:t>
            </a:r>
            <a:r>
              <a:rPr lang="en-US" altLang="zh-CN" sz="1600" dirty="0">
                <a:latin typeface="Times New Roman" panose="02020603050405020304" pitchFamily="18" charset="0"/>
                <a:ea typeface="宋体" panose="02010600030101010101" pitchFamily="2" charset="-122"/>
              </a:rPr>
              <a:t>1 ≤ </a:t>
            </a:r>
            <a:r>
              <a:rPr lang="en-US" altLang="zh-CN" sz="1600" i="1" dirty="0" err="1">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 10</a:t>
            </a:r>
            <a:r>
              <a:rPr lang="en-US" altLang="zh-CN" sz="1600" dirty="0">
                <a:ea typeface="宋体" panose="02010600030101010101" pitchFamily="2" charset="-122"/>
              </a:rPr>
              <a:t>. We have</a:t>
            </a:r>
          </a:p>
          <a:p>
            <a:pPr eaLnBrk="1" hangingPunct="1">
              <a:buFont typeface="Wingdings" panose="05000000000000000000" pitchFamily="2" charset="2"/>
              <a:buNone/>
            </a:pPr>
            <a:r>
              <a:rPr lang="en-US" altLang="zh-CN" sz="1600" dirty="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C</a:t>
            </a:r>
            <a:r>
              <a:rPr lang="en-US" altLang="zh-CN" sz="1600" i="1" baseline="-25000" dirty="0">
                <a:latin typeface="Times New Roman" panose="02020603050405020304" pitchFamily="18" charset="0"/>
                <a:ea typeface="宋体" panose="02010600030101010101" pitchFamily="2" charset="-122"/>
              </a:rPr>
              <a:t>i</a:t>
            </a:r>
            <a:r>
              <a:rPr lang="en-US" altLang="zh-CN" sz="1600" baseline="-25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mic</a:t>
            </a:r>
            <a:r>
              <a:rPr lang="en-US" altLang="zh-CN" sz="1600" baseline="30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ark</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baseline="30000" dirty="0">
                <a:latin typeface="Times New Roman" panose="02020603050405020304" pitchFamily="18" charset="0"/>
                <a:ea typeface="宋体" panose="02010600030101010101" pitchFamily="2" charset="-122"/>
              </a:rPr>
              <a:t> -1</a:t>
            </a:r>
            <a:r>
              <a:rPr lang="en-US" altLang="zh-CN"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shr</a:t>
            </a:r>
            <a:r>
              <a:rPr lang="en-US" altLang="zh-CN" sz="1600" baseline="30000" dirty="0">
                <a:latin typeface="Times New Roman" panose="02020603050405020304" pitchFamily="18" charset="0"/>
                <a:ea typeface="宋体" panose="02010600030101010101" pitchFamily="2" charset="-122"/>
              </a:rPr>
              <a:t> -1</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C</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1600" baseline="-250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mic</a:t>
            </a:r>
            <a:r>
              <a:rPr lang="en-US" altLang="zh-CN" sz="1600" baseline="30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ark</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baseline="30000" dirty="0">
                <a:latin typeface="Times New Roman" panose="02020603050405020304" pitchFamily="18" charset="0"/>
                <a:ea typeface="宋体" panose="02010600030101010101" pitchFamily="2" charset="-122"/>
              </a:rPr>
              <a:t> -1</a:t>
            </a:r>
            <a:r>
              <a:rPr lang="en-US" altLang="zh-CN"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shr</a:t>
            </a:r>
            <a:r>
              <a:rPr lang="en-US" altLang="zh-CN" sz="1600" baseline="30000" dirty="0">
                <a:latin typeface="Times New Roman" panose="02020603050405020304" pitchFamily="18" charset="0"/>
                <a:ea typeface="宋体" panose="02010600030101010101" pitchFamily="2" charset="-122"/>
              </a:rPr>
              <a:t> -1</a:t>
            </a:r>
            <a:r>
              <a:rPr lang="en-US" altLang="zh-CN"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11-</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1600" baseline="-250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mic</a:t>
            </a:r>
            <a:r>
              <a:rPr lang="en-US" altLang="zh-CN" sz="1600" baseline="30000" dirty="0">
                <a:latin typeface="Times New Roman" panose="02020603050405020304" pitchFamily="18" charset="0"/>
                <a:ea typeface="宋体" panose="02010600030101010101" pitchFamily="2" charset="-122"/>
              </a:rPr>
              <a:t>-1</a:t>
            </a:r>
            <a:r>
              <a:rPr lang="en-GB" altLang="zh-CN" sz="1600" dirty="0">
                <a:latin typeface="Times New Roman" panose="02020603050405020304" pitchFamily="18" charset="0"/>
                <a:ea typeface="StarBats"/>
                <a:cs typeface="StarBats"/>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11-</a:t>
            </a:r>
            <a:r>
              <a:rPr lang="en-US" altLang="zh-CN" sz="1600" i="1" baseline="-25000" dirty="0">
                <a:latin typeface="Times New Roman" panose="02020603050405020304" pitchFamily="18" charset="0"/>
                <a:ea typeface="宋体" panose="02010600030101010101" pitchFamily="2" charset="-122"/>
              </a:rPr>
              <a:t>i</a:t>
            </a:r>
            <a:r>
              <a:rPr lang="en-GB" altLang="zh-CN" sz="1600" dirty="0">
                <a:latin typeface="Times New Roman" panose="02020603050405020304" pitchFamily="18" charset="0"/>
                <a:ea typeface="StarBats"/>
                <a:cs typeface="StarBats"/>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GB" altLang="zh-CN" sz="1600" dirty="0">
                <a:latin typeface="Times New Roman" panose="02020603050405020304" pitchFamily="18" charset="0"/>
                <a:ea typeface="StarBats"/>
                <a:cs typeface="StarBats"/>
              </a:rPr>
              <a:t>)</a:t>
            </a:r>
          </a:p>
          <a:p>
            <a:pPr eaLnBrk="1" hangingPunct="1">
              <a:buFont typeface="Wingdings" panose="05000000000000000000" pitchFamily="2" charset="2"/>
              <a:buNone/>
            </a:pPr>
            <a:r>
              <a:rPr lang="en-GB" altLang="zh-CN" sz="1600" baseline="-250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mic</a:t>
            </a:r>
            <a:r>
              <a:rPr lang="en-US" altLang="zh-CN" sz="1600" baseline="30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ark</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mic</a:t>
            </a:r>
            <a:r>
              <a:rPr lang="en-US" altLang="zh-CN"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dirty="0">
                <a:latin typeface="Times New Roman" panose="02020603050405020304" pitchFamily="18" charset="0"/>
                <a:ea typeface="宋体" panose="02010600030101010101" pitchFamily="2" charset="-122"/>
              </a:rPr>
              <a:t>			       = </a:t>
            </a:r>
            <a:r>
              <a:rPr lang="en-US" altLang="zh-CN" sz="1600" i="1" dirty="0">
                <a:latin typeface="Times New Roman" panose="02020603050405020304" pitchFamily="18" charset="0"/>
                <a:ea typeface="宋体" panose="02010600030101010101" pitchFamily="2" charset="-122"/>
              </a:rPr>
              <a:t>mic</a:t>
            </a:r>
            <a:r>
              <a:rPr lang="en-US" altLang="zh-CN" sz="1600" baseline="30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mic</a:t>
            </a:r>
            <a:r>
              <a:rPr lang="en-US" altLang="zh-CN"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 </a:t>
            </a:r>
            <a:r>
              <a:rPr lang="en-GB" altLang="zh-CN" sz="1600" dirty="0">
                <a:latin typeface="Times New Roman" panose="02020603050405020304" pitchFamily="18" charset="0"/>
                <a:ea typeface="StarBats"/>
                <a:cs typeface="StarBats"/>
              </a:rPr>
              <a:t>⊕</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GB" altLang="zh-CN" sz="1600" dirty="0">
                <a:latin typeface="Times New Roman" panose="02020603050405020304" pitchFamily="18" charset="0"/>
                <a:ea typeface="StarBats"/>
                <a:cs typeface="StarBats"/>
              </a:rPr>
              <a:t>] ⊕</a:t>
            </a:r>
            <a:r>
              <a:rPr lang="en-US" altLang="zh-CN" sz="1600" dirty="0">
                <a:latin typeface="Times New Roman" panose="02020603050405020304" pitchFamily="18" charset="0"/>
                <a:ea typeface="宋体" panose="02010600030101010101" pitchFamily="2" charset="-122"/>
              </a:rPr>
              <a:t> </a:t>
            </a:r>
            <a:r>
              <a:rPr lang="en-US" altLang="zh-CN" sz="1600" i="1" dirty="0">
                <a:latin typeface="Times New Roman" panose="02020603050405020304" pitchFamily="18" charset="0"/>
                <a:ea typeface="宋体" panose="02010600030101010101" pitchFamily="2" charset="-122"/>
              </a:rPr>
              <a:t>K</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baseline="-250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 </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10-</a:t>
            </a:r>
            <a:r>
              <a:rPr lang="en-US" altLang="zh-CN" sz="1600" i="1" baseline="-25000" dirty="0">
                <a:latin typeface="Times New Roman" panose="02020603050405020304" pitchFamily="18" charset="0"/>
                <a:ea typeface="宋体" panose="02010600030101010101" pitchFamily="2" charset="-122"/>
              </a:rPr>
              <a:t>i</a:t>
            </a:r>
            <a:r>
              <a:rPr lang="en-US" altLang="zh-CN" sz="1600" dirty="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baseline="-250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 </a:t>
            </a:r>
            <a:r>
              <a:rPr lang="en-US" altLang="zh-CN" sz="1600" i="1" dirty="0" err="1">
                <a:latin typeface="Times New Roman" panose="02020603050405020304" pitchFamily="18" charset="0"/>
                <a:ea typeface="宋体" panose="02010600030101010101" pitchFamily="2" charset="-122"/>
              </a:rPr>
              <a:t>shr</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sub</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11-(</a:t>
            </a:r>
            <a:r>
              <a:rPr lang="en-US" altLang="zh-CN" sz="1600" i="1" baseline="-25000" dirty="0">
                <a:latin typeface="Times New Roman" panose="02020603050405020304" pitchFamily="18" charset="0"/>
                <a:ea typeface="宋体" panose="02010600030101010101" pitchFamily="2" charset="-122"/>
              </a:rPr>
              <a:t>i</a:t>
            </a:r>
            <a:r>
              <a:rPr lang="en-US" altLang="zh-CN" sz="1600" baseline="-25000" dirty="0">
                <a:latin typeface="Times New Roman" panose="02020603050405020304" pitchFamily="18" charset="0"/>
                <a:ea typeface="宋体" panose="02010600030101010101" pitchFamily="2" charset="-122"/>
              </a:rPr>
              <a:t>+1)</a:t>
            </a:r>
            <a:r>
              <a:rPr lang="en-US" altLang="zh-CN" sz="1600" dirty="0">
                <a:latin typeface="Times New Roman" panose="02020603050405020304" pitchFamily="18" charset="0"/>
                <a:ea typeface="宋体" panose="02010600030101010101" pitchFamily="2" charset="-122"/>
              </a:rPr>
              <a:t>))</a:t>
            </a:r>
          </a:p>
          <a:p>
            <a:pPr eaLnBrk="1" hangingPunct="1"/>
            <a:r>
              <a:rPr lang="en-US" altLang="zh-CN" sz="1600" dirty="0">
                <a:ea typeface="宋体" panose="02010600030101010101" pitchFamily="2" charset="-122"/>
              </a:rPr>
              <a:t>This completes the induction proof</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275C1EC7-323A-4AC2-9B66-19A3C30FE61C}"/>
              </a:ext>
            </a:extLst>
          </p:cNvPr>
          <p:cNvSpPr>
            <a:spLocks noChangeArrowheads="1"/>
          </p:cNvSpPr>
          <p:nvPr/>
        </p:nvSpPr>
        <p:spPr bwMode="auto">
          <a:xfrm>
            <a:off x="840915" y="1150937"/>
            <a:ext cx="8016875"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
                <a:srgbClr val="9E9EFF"/>
              </a:buClr>
              <a:buSzTx/>
              <a:buFont typeface="Wingdings" panose="05000000000000000000" pitchFamily="2" charset="2"/>
              <a:buChar char=""/>
            </a:pPr>
            <a:r>
              <a:rPr lang="en-US" altLang="zh-CN" sz="2000" dirty="0"/>
              <a:t> </a:t>
            </a:r>
            <a:r>
              <a:rPr lang="en-US" altLang="zh-CN" sz="2400" dirty="0"/>
              <a:t>Finally, we have</a:t>
            </a:r>
          </a:p>
          <a:p>
            <a:pPr eaLnBrk="1" hangingPunct="1">
              <a:spcBef>
                <a:spcPct val="0"/>
              </a:spcBef>
              <a:buClr>
                <a:srgbClr val="9E9EFF"/>
              </a:buClr>
              <a:buSzTx/>
              <a:buFontTx/>
              <a:buNone/>
            </a:pPr>
            <a:r>
              <a:rPr lang="en-US" altLang="zh-CN" sz="2400" baseline="-25000" dirty="0"/>
              <a:t>	</a:t>
            </a:r>
          </a:p>
          <a:p>
            <a:pPr eaLnBrk="1" hangingPunct="1">
              <a:spcBef>
                <a:spcPct val="0"/>
              </a:spcBef>
              <a:buClr>
                <a:srgbClr val="9E9EFF"/>
              </a:buClr>
              <a:buSzTx/>
              <a:buFontTx/>
              <a:buNone/>
            </a:pPr>
            <a:r>
              <a:rPr lang="en-US" altLang="zh-CN" sz="2400" baseline="-25000" dirty="0"/>
              <a:t>	</a:t>
            </a:r>
            <a:r>
              <a:rPr lang="en-US" altLang="zh-CN" sz="2400" dirty="0">
                <a:latin typeface="Times New Roman" panose="02020603050405020304" pitchFamily="18" charset="0"/>
              </a:rPr>
              <a:t>C</a:t>
            </a:r>
            <a:r>
              <a:rPr lang="en-US" altLang="zh-CN" sz="2400" baseline="-25000" dirty="0">
                <a:latin typeface="Times New Roman" panose="02020603050405020304" pitchFamily="18" charset="0"/>
              </a:rPr>
              <a:t>11</a:t>
            </a:r>
            <a:r>
              <a:rPr lang="en-US" altLang="zh-CN" sz="2400" dirty="0">
                <a:latin typeface="Times New Roman" panose="02020603050405020304" pitchFamily="18" charset="0"/>
              </a:rPr>
              <a:t> = ark(sub</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(shr</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(C</a:t>
            </a:r>
            <a:r>
              <a:rPr lang="en-US" altLang="zh-CN" sz="2400" baseline="-25000" dirty="0">
                <a:latin typeface="Times New Roman" panose="02020603050405020304" pitchFamily="18" charset="0"/>
              </a:rPr>
              <a:t>10</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a:t>
            </a:r>
          </a:p>
          <a:p>
            <a:pPr eaLnBrk="1" hangingPunct="1">
              <a:spcBef>
                <a:spcPct val="0"/>
              </a:spcBef>
              <a:buClr>
                <a:srgbClr val="9E9EFF"/>
              </a:buClr>
              <a:buSzTx/>
              <a:buFontTx/>
              <a:buNone/>
            </a:pPr>
            <a:r>
              <a:rPr lang="en-US" altLang="zh-CN" sz="2400" baseline="-25000" dirty="0">
                <a:latin typeface="Times New Roman" panose="02020603050405020304" pitchFamily="18" charset="0"/>
              </a:rPr>
              <a:t>	         </a:t>
            </a:r>
            <a:r>
              <a:rPr lang="en-US" altLang="zh-CN" sz="2400" dirty="0">
                <a:latin typeface="Times New Roman" panose="02020603050405020304" pitchFamily="18" charset="0"/>
              </a:rPr>
              <a:t>= sub</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(shr</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shr</a:t>
            </a:r>
            <a:r>
              <a:rPr lang="en-US" altLang="zh-CN" sz="2400" dirty="0">
                <a:latin typeface="Times New Roman" panose="02020603050405020304" pitchFamily="18" charset="0"/>
              </a:rPr>
              <a:t>(sub(A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t>
            </a:r>
            <a:r>
              <a:rPr lang="en-GB" altLang="zh-CN" sz="2400" dirty="0">
                <a:latin typeface="Times New Roman" panose="02020603050405020304" pitchFamily="18" charset="0"/>
                <a:ea typeface="StarBats"/>
                <a:cs typeface="StarBats"/>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0</a:t>
            </a:r>
            <a:endParaRPr lang="en-US" altLang="zh-CN" sz="2400" dirty="0">
              <a:latin typeface="Times New Roman" panose="02020603050405020304" pitchFamily="18" charset="0"/>
            </a:endParaRPr>
          </a:p>
          <a:p>
            <a:pPr eaLnBrk="1" hangingPunct="1">
              <a:spcBef>
                <a:spcPct val="0"/>
              </a:spcBef>
              <a:buClr>
                <a:srgbClr val="9E9EFF"/>
              </a:buClr>
              <a:buSzTx/>
              <a:buFontTx/>
              <a:buNone/>
            </a:pPr>
            <a:r>
              <a:rPr lang="en-US" altLang="zh-CN" sz="2400" dirty="0">
                <a:latin typeface="Times New Roman" panose="02020603050405020304" pitchFamily="18" charset="0"/>
              </a:rPr>
              <a:t>	      = 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t>
            </a:r>
            <a:r>
              <a:rPr lang="en-GB" altLang="zh-CN" sz="2400" dirty="0">
                <a:latin typeface="Times New Roman" panose="02020603050405020304" pitchFamily="18" charset="0"/>
                <a:ea typeface="StarBats"/>
                <a:cs typeface="StarBats"/>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0</a:t>
            </a:r>
          </a:p>
          <a:p>
            <a:pPr eaLnBrk="1" hangingPunct="1">
              <a:spcBef>
                <a:spcPct val="0"/>
              </a:spcBef>
              <a:buClr>
                <a:srgbClr val="9E9EFF"/>
              </a:buClr>
              <a:buSzTx/>
              <a:buFontTx/>
              <a:buNone/>
            </a:pPr>
            <a:r>
              <a:rPr lang="en-US" altLang="zh-CN" sz="2400" dirty="0">
                <a:latin typeface="Times New Roman" panose="02020603050405020304" pitchFamily="18" charset="0"/>
              </a:rPr>
              <a:t>	      = (A</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 </a:t>
            </a:r>
            <a:r>
              <a:rPr lang="en-GB" altLang="zh-CN" sz="2400" dirty="0">
                <a:latin typeface="Times New Roman" panose="02020603050405020304" pitchFamily="18" charset="0"/>
                <a:ea typeface="StarBats"/>
                <a:cs typeface="StarBats"/>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 </a:t>
            </a:r>
            <a:r>
              <a:rPr lang="en-GB" altLang="zh-CN" sz="2400" dirty="0">
                <a:latin typeface="Times New Roman" panose="02020603050405020304" pitchFamily="18" charset="0"/>
                <a:ea typeface="StarBats"/>
                <a:cs typeface="StarBats"/>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0</a:t>
            </a:r>
            <a:endParaRPr lang="en-US" altLang="zh-CN" sz="2400" dirty="0">
              <a:latin typeface="Times New Roman" panose="02020603050405020304" pitchFamily="18" charset="0"/>
            </a:endParaRPr>
          </a:p>
          <a:p>
            <a:pPr eaLnBrk="1" hangingPunct="1">
              <a:spcBef>
                <a:spcPct val="0"/>
              </a:spcBef>
              <a:buClr>
                <a:srgbClr val="9E9EFF"/>
              </a:buClr>
              <a:buSzTx/>
              <a:buFontTx/>
              <a:buNone/>
            </a:pPr>
            <a:r>
              <a:rPr lang="en-US" altLang="zh-CN" sz="2400" dirty="0">
                <a:latin typeface="Times New Roman" panose="02020603050405020304" pitchFamily="18" charset="0"/>
              </a:rPr>
              <a:t>	      = A</a:t>
            </a:r>
            <a:r>
              <a:rPr lang="en-US" altLang="zh-CN" sz="2400" baseline="-25000" dirty="0">
                <a:latin typeface="Times New Roman" panose="02020603050405020304" pitchFamily="18" charset="0"/>
              </a:rPr>
              <a:t>0</a:t>
            </a:r>
            <a:endParaRPr lang="en-US" altLang="zh-CN" sz="2400" dirty="0">
              <a:latin typeface="Times New Roman" panose="02020603050405020304" pitchFamily="18" charset="0"/>
            </a:endParaRPr>
          </a:p>
          <a:p>
            <a:pPr eaLnBrk="1" hangingPunct="1">
              <a:spcBef>
                <a:spcPct val="0"/>
              </a:spcBef>
              <a:buClr>
                <a:srgbClr val="9E9EFF"/>
              </a:buClr>
              <a:buSzTx/>
              <a:buFont typeface="Wingdings" panose="05000000000000000000" pitchFamily="2" charset="2"/>
              <a:buChar char=""/>
            </a:pPr>
            <a:endParaRPr lang="en-US" altLang="zh-CN" sz="2400" dirty="0">
              <a:latin typeface="Times New Roman" panose="02020603050405020304" pitchFamily="18" charset="0"/>
            </a:endParaRPr>
          </a:p>
          <a:p>
            <a:pPr eaLnBrk="1" hangingPunct="1">
              <a:spcBef>
                <a:spcPct val="0"/>
              </a:spcBef>
              <a:buClr>
                <a:srgbClr val="9E9EFF"/>
              </a:buClr>
              <a:buSzTx/>
              <a:buFontTx/>
              <a:buNone/>
            </a:pPr>
            <a:r>
              <a:rPr lang="en-US" altLang="zh-CN" sz="2400" dirty="0"/>
              <a:t>This completes the correctness proof of AES-128 Decryption</a:t>
            </a:r>
          </a:p>
          <a:p>
            <a:pPr eaLnBrk="1" hangingPunct="1">
              <a:spcBef>
                <a:spcPct val="0"/>
              </a:spcBef>
              <a:buClr>
                <a:srgbClr val="9E9EFF"/>
              </a:buClr>
              <a:buSzTx/>
              <a:buFontTx/>
              <a:buNone/>
            </a:pPr>
            <a:r>
              <a:rPr lang="en-US" altLang="zh-CN" sz="2400" baseline="-25000" dirty="0"/>
              <a:t>			</a:t>
            </a:r>
          </a:p>
          <a:p>
            <a:pPr eaLnBrk="1" hangingPunct="1">
              <a:spcBef>
                <a:spcPct val="0"/>
              </a:spcBef>
              <a:buClr>
                <a:srgbClr val="9E9EFF"/>
              </a:buClr>
              <a:buSzTx/>
              <a:buFontTx/>
              <a:buNone/>
            </a:pPr>
            <a:endParaRPr lang="en-US" altLang="zh-CN" sz="2400" baseline="-25000" dirty="0"/>
          </a:p>
          <a:p>
            <a:pPr eaLnBrk="1" hangingPunct="1">
              <a:spcBef>
                <a:spcPct val="0"/>
              </a:spcBef>
              <a:buClr>
                <a:srgbClr val="9E9EFF"/>
              </a:buClr>
              <a:buSzTx/>
              <a:buFont typeface="Wingdings" panose="05000000000000000000" pitchFamily="2" charset="2"/>
              <a:buChar char=""/>
            </a:pPr>
            <a:endParaRPr lang="en-US" altLang="zh-CN" sz="2000" baseline="-25000" dirty="0"/>
          </a:p>
          <a:p>
            <a:pPr eaLnBrk="1" hangingPunct="1">
              <a:spcBef>
                <a:spcPct val="0"/>
              </a:spcBef>
              <a:buClr>
                <a:srgbClr val="9E9EFF"/>
              </a:buClr>
              <a:buSzTx/>
              <a:buFont typeface="Wingdings" panose="05000000000000000000" pitchFamily="2" charset="2"/>
              <a:buChar char=""/>
            </a:pPr>
            <a:endParaRPr lang="en-US" altLang="zh-CN" sz="2000" baseline="-25000" dirty="0"/>
          </a:p>
        </p:txBody>
      </p:sp>
      <p:sp>
        <p:nvSpPr>
          <p:cNvPr id="3" name="Title 4">
            <a:extLst>
              <a:ext uri="{FF2B5EF4-FFF2-40B4-BE49-F238E27FC236}">
                <a16:creationId xmlns:a16="http://schemas.microsoft.com/office/drawing/2014/main" id="{8EB1874B-344F-4023-ADFB-A33E80E4773B}"/>
              </a:ext>
            </a:extLst>
          </p:cNvPr>
          <p:cNvSpPr txBox="1">
            <a:spLocks/>
          </p:cNvSpPr>
          <p:nvPr/>
        </p:nvSpPr>
        <p:spPr bwMode="auto">
          <a:xfrm>
            <a:off x="1343472" y="-69011"/>
            <a:ext cx="754380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US" altLang="zh-CN" sz="3600" kern="0">
                <a:ea typeface="宋体" panose="02010600030101010101" pitchFamily="2" charset="-122"/>
              </a:rPr>
              <a:t>Correctness Proof of Decryption</a:t>
            </a:r>
            <a:endParaRPr lang="en-US" altLang="zh-CN" sz="3600" kern="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CFCDA-A36D-8E71-2AD7-680EB64BEC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5D8E31-6FDE-F45E-000D-6BE2BACDE7EE}"/>
              </a:ext>
            </a:extLst>
          </p:cNvPr>
          <p:cNvSpPr>
            <a:spLocks noGrp="1"/>
          </p:cNvSpPr>
          <p:nvPr>
            <p:ph type="title"/>
          </p:nvPr>
        </p:nvSpPr>
        <p:spPr>
          <a:xfrm>
            <a:off x="1559496" y="205354"/>
            <a:ext cx="8291264" cy="584765"/>
          </a:xfrm>
        </p:spPr>
        <p:txBody>
          <a:bodyPr wrap="square">
            <a:spAutoFit/>
          </a:bodyPr>
          <a:lstStyle/>
          <a:p>
            <a:r>
              <a:rPr lang="en-IN" altLang="en-US" sz="3200" dirty="0">
                <a:ea typeface="ヒラギノ角ゴ Pro W3" charset="-128"/>
              </a:rPr>
              <a:t>Cryptanalysis on </a:t>
            </a:r>
            <a:r>
              <a:rPr lang="en-IN" altLang="en-US" sz="3200">
                <a:ea typeface="ヒラギノ角ゴ Pro W3" charset="-128"/>
              </a:rPr>
              <a:t>monoalphabetic cipher?</a:t>
            </a:r>
            <a:endParaRPr lang="en-IN" altLang="en-US" sz="3200" dirty="0">
              <a:ea typeface="ヒラギノ角ゴ Pro W3" charset="-128"/>
            </a:endParaRPr>
          </a:p>
        </p:txBody>
      </p:sp>
      <p:sp>
        <p:nvSpPr>
          <p:cNvPr id="7" name="Rectangle 6">
            <a:extLst>
              <a:ext uri="{FF2B5EF4-FFF2-40B4-BE49-F238E27FC236}">
                <a16:creationId xmlns:a16="http://schemas.microsoft.com/office/drawing/2014/main" id="{EE220B47-577F-D590-DB34-6A62032BB4B1}"/>
              </a:ext>
            </a:extLst>
          </p:cNvPr>
          <p:cNvSpPr/>
          <p:nvPr/>
        </p:nvSpPr>
        <p:spPr>
          <a:xfrm>
            <a:off x="839416" y="1124744"/>
            <a:ext cx="10729192" cy="4893647"/>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hzsrnqc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klyy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wqc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flo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mflwf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zqdn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nsoznj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wskn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xzsrbjnf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wzsxz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gqv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zqhhnf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glco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zlfnco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hnlhrn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nsoznj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jnrqosdnc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fnqj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kjsnfbc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wzsxz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xnjoqsfrv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gljn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efeceqr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rsdnb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qrlfn</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zsc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zlecn</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cqdsrrn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jlw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wzsoznj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flfn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hnfnojqonb</a:t>
            </a:r>
            <a:r>
              <a:rPr lang="en-US" dirty="0">
                <a:latin typeface="Times New Roman" panose="02020603050405020304" pitchFamily="18" charset="0"/>
                <a:cs typeface="Times New Roman" panose="02020603050405020304" pitchFamily="18" charset="0"/>
              </a:rPr>
              <a:t>. q </a:t>
            </a:r>
            <a:r>
              <a:rPr lang="en-US" dirty="0" err="1">
                <a:latin typeface="Times New Roman" panose="02020603050405020304" pitchFamily="18" charset="0"/>
                <a:cs typeface="Times New Roman" panose="02020603050405020304" pitchFamily="18" charset="0"/>
              </a:rPr>
              <a:t>csfyrn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blgncosx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cekksxnb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cnjdn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zsg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pjnqmkqconb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qfb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bsfnb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xrep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zlejc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gqozngqosxqrrv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ksanb</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cqgn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jllg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cqgn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oqprn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fndnj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oqmsfy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zsc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gnqrc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wsoz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loznj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gngpnjc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gexz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rncc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pjsfysfy</a:t>
            </a:r>
            <a:r>
              <a:rPr lang="en-US" dirty="0">
                <a:latin typeface="Times New Roman" panose="02020603050405020304" pitchFamily="18" charset="0"/>
                <a:cs typeface="Times New Roman" panose="02020603050405020304" pitchFamily="18" charset="0"/>
              </a:rPr>
              <a:t> q </a:t>
            </a:r>
            <a:r>
              <a:rPr lang="en-US" dirty="0" err="1">
                <a:latin typeface="Times New Roman" panose="02020603050405020304" pitchFamily="18" charset="0"/>
                <a:cs typeface="Times New Roman" panose="02020603050405020304" pitchFamily="18" charset="0"/>
              </a:rPr>
              <a:t>yenco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wsoz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zsg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qfb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wnfo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zlgn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naqxorv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gsbfsyzo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lfrv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jnosjn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lfxn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zn</a:t>
            </a:r>
            <a:r>
              <a:rPr lang="en-US"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fndnj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ecnb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xlcv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xzqgpnjc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wzsxz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jnkljg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hjldsbnc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klj</a:t>
            </a:r>
            <a:r>
              <a:rPr lang="en-US" dirty="0">
                <a:latin typeface="Times New Roman" panose="02020603050405020304" pitchFamily="18" charset="0"/>
                <a:cs typeface="Times New Roman" panose="02020603050405020304" pitchFamily="18" charset="0"/>
              </a:rPr>
              <a:t> soc </a:t>
            </a:r>
            <a:r>
              <a:rPr lang="en-US" dirty="0" err="1">
                <a:latin typeface="Times New Roman" panose="02020603050405020304" pitchFamily="18" charset="0"/>
                <a:cs typeface="Times New Roman" panose="02020603050405020304" pitchFamily="18" charset="0"/>
              </a:rPr>
              <a:t>kqdlejnb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gngpnjc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hqccnb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zlejc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ownfov-klej</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cqdsrrn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jlw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nsoznj</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crnnhsfy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gqmsfy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zsc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olsrno</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49696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332656"/>
            <a:ext cx="7632848" cy="646321"/>
          </a:xfrm>
        </p:spPr>
        <p:txBody>
          <a:bodyPr wrap="square">
            <a:spAutoFit/>
          </a:bodyPr>
          <a:lstStyle/>
          <a:p>
            <a:r>
              <a:rPr lang="en-IN" altLang="en-US" spc="-400" dirty="0">
                <a:ea typeface="ヒラギノ角ゴ Pro W3" charset="-128"/>
              </a:rPr>
              <a:t>A E </a:t>
            </a:r>
            <a:r>
              <a:rPr lang="en-IN" altLang="en-US" dirty="0">
                <a:ea typeface="ヒラギノ角ゴ Pro W3" charset="-128"/>
              </a:rPr>
              <a:t>S Key Expansion</a:t>
            </a:r>
            <a:endParaRPr lang="en-US" sz="2800" dirty="0"/>
          </a:p>
        </p:txBody>
      </p:sp>
      <p:sp>
        <p:nvSpPr>
          <p:cNvPr id="3" name="Content Placeholder 2"/>
          <p:cNvSpPr>
            <a:spLocks noGrp="1"/>
          </p:cNvSpPr>
          <p:nvPr>
            <p:ph idx="1"/>
          </p:nvPr>
        </p:nvSpPr>
        <p:spPr>
          <a:xfrm>
            <a:off x="602704" y="1124744"/>
            <a:ext cx="10893896" cy="5209118"/>
          </a:xfrm>
        </p:spPr>
        <p:txBody>
          <a:bodyPr>
            <a:noAutofit/>
          </a:bodyPr>
          <a:lstStyle/>
          <a:p>
            <a:pPr marL="266700" indent="-266700">
              <a:buSzPct val="100000"/>
              <a:defRPr/>
            </a:pPr>
            <a:r>
              <a:rPr lang="en-IN" sz="2200" dirty="0"/>
              <a:t>Takes as input a four-word (16 byte) key and produces a linear array of 44 words (176) bytes</a:t>
            </a:r>
          </a:p>
          <a:p>
            <a:pPr marL="753618" lvl="1" indent="-266700">
              <a:buSzPct val="100000"/>
              <a:defRPr/>
            </a:pPr>
            <a:r>
              <a:rPr lang="en-IN" sz="2200" dirty="0"/>
              <a:t>This is sufficient to provide a four-word round key for the initial </a:t>
            </a:r>
            <a:r>
              <a:rPr lang="en-IN" sz="2200" dirty="0" err="1"/>
              <a:t>AddRoundKey</a:t>
            </a:r>
            <a:r>
              <a:rPr lang="en-IN" sz="2200" dirty="0"/>
              <a:t> stage and each of the 10 rounds of the cipher</a:t>
            </a:r>
          </a:p>
          <a:p>
            <a:pPr marL="266700" indent="-266700">
              <a:buSzPct val="100000"/>
              <a:defRPr/>
            </a:pPr>
            <a:r>
              <a:rPr lang="en-IN" sz="2200" dirty="0"/>
              <a:t>Key is copied into the first four words of the expanded key</a:t>
            </a:r>
          </a:p>
          <a:p>
            <a:pPr marL="753618" lvl="1" indent="-266700">
              <a:buSzPct val="100000"/>
              <a:defRPr/>
            </a:pPr>
            <a:r>
              <a:rPr lang="en-IN" sz="2200" dirty="0"/>
              <a:t>The remainder of the expanded key is filled in four words at a time</a:t>
            </a:r>
          </a:p>
          <a:p>
            <a:pPr marL="266700" indent="-266700">
              <a:buSzPct val="100000"/>
              <a:defRPr/>
            </a:pPr>
            <a:r>
              <a:rPr lang="en-IN" sz="2200" dirty="0"/>
              <a:t>Each added word </a:t>
            </a:r>
            <a:r>
              <a:rPr lang="en-IN" sz="2200" i="1" dirty="0"/>
              <a:t>w</a:t>
            </a:r>
            <a:r>
              <a:rPr lang="en-IN" sz="2200" dirty="0"/>
              <a:t>[</a:t>
            </a:r>
            <a:r>
              <a:rPr lang="en-IN" sz="2200" dirty="0" err="1"/>
              <a:t>i</a:t>
            </a:r>
            <a:r>
              <a:rPr lang="en-IN" sz="2200" dirty="0"/>
              <a:t>] depends on the immediately preceding word, </a:t>
            </a:r>
            <a:r>
              <a:rPr lang="en-IN" sz="2200" i="1" dirty="0"/>
              <a:t>w[</a:t>
            </a:r>
            <a:r>
              <a:rPr lang="en-IN" sz="2200" i="1" dirty="0" err="1"/>
              <a:t>i</a:t>
            </a:r>
            <a:r>
              <a:rPr lang="en-IN" sz="2200" i="1" dirty="0"/>
              <a:t> – 1]</a:t>
            </a:r>
            <a:r>
              <a:rPr lang="en-IN" sz="2200" dirty="0"/>
              <a:t>, and the word four positions back, w[</a:t>
            </a:r>
            <a:r>
              <a:rPr lang="en-IN" sz="2200" dirty="0" err="1"/>
              <a:t>i</a:t>
            </a:r>
            <a:r>
              <a:rPr lang="en-IN" sz="2200" dirty="0"/>
              <a:t> – 4]</a:t>
            </a:r>
          </a:p>
          <a:p>
            <a:pPr marL="753618" lvl="1" indent="-266700">
              <a:buSzPct val="100000"/>
              <a:defRPr/>
            </a:pPr>
            <a:r>
              <a:rPr lang="en-IN" sz="2200" dirty="0"/>
              <a:t>In three out of four cases a simple </a:t>
            </a:r>
            <a:r>
              <a:rPr lang="en-IN" sz="2200" spc="-300" dirty="0"/>
              <a:t>X O </a:t>
            </a:r>
            <a:r>
              <a:rPr lang="en-IN" sz="2200" dirty="0"/>
              <a:t>R is used</a:t>
            </a:r>
          </a:p>
          <a:p>
            <a:pPr marL="753618" lvl="1" indent="-266700">
              <a:buSzPct val="100000"/>
              <a:defRPr/>
            </a:pPr>
            <a:r>
              <a:rPr lang="en-IN" sz="2200" dirty="0"/>
              <a:t>For a word whose position in the w array is a multiple of 4, a more complex function is used</a:t>
            </a:r>
          </a:p>
        </p:txBody>
      </p:sp>
    </p:spTree>
    <p:extLst>
      <p:ext uri="{BB962C8B-B14F-4D97-AF65-F5344CB8AC3E}">
        <p14:creationId xmlns:p14="http://schemas.microsoft.com/office/powerpoint/2010/main" val="2511428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40" y="0"/>
            <a:ext cx="7740352" cy="646321"/>
          </a:xfrm>
        </p:spPr>
        <p:txBody>
          <a:bodyPr wrap="square">
            <a:spAutoFit/>
          </a:bodyPr>
          <a:lstStyle/>
          <a:p>
            <a:r>
              <a:rPr lang="en-IN" altLang="en-US" spc="-400" dirty="0">
                <a:ea typeface="ヒラギノ角ゴ Pro W3" charset="-128"/>
              </a:rPr>
              <a:t>A E </a:t>
            </a:r>
            <a:r>
              <a:rPr lang="en-IN" altLang="en-US" dirty="0">
                <a:ea typeface="ヒラギノ角ゴ Pro W3" charset="-128"/>
              </a:rPr>
              <a:t>S Key Expansion</a:t>
            </a:r>
            <a:endParaRPr lang="en-US" sz="2800" dirty="0"/>
          </a:p>
        </p:txBody>
      </p:sp>
      <p:pic>
        <p:nvPicPr>
          <p:cNvPr id="7" name="Picture 2" descr="a. Overall algorithm: 16 bytes in a 4-by-4 matrix have cells k sub 0 through k sub 15 down the columns. Flow from each column leads to cells in a row from w sub 0 to w sub 3. Flow from each of these cells leads through an X O R operation to row matrix cells w sub 4 through w sub 7, respectively. A flow from w sub 3 in the first row passes through g to the first X O R operation (w sub 0 to w sub 4). Flow from w sub 4, w sub 5, and w sub 6 rises to the next X O R operation. This sequence is repeated to a row from w sub 40 to w sub 43.&#10;b. Function g: a flow is illustrated from w into g, where flow leads through a row matrix from B sub 0 to B sub 3, which is then shifted to B sub 1 through B sub 0. Flow then leads through states S to B prime sub 1 to B prime sub 0, and then to an X O R operation with input from a row with cells R C sub j, 0, 0, and 0. Flow then leads out of function g to w prime.&#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066369" y="1124744"/>
            <a:ext cx="9577064" cy="4972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93397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0"/>
            <a:ext cx="7472144" cy="646321"/>
          </a:xfrm>
        </p:spPr>
        <p:txBody>
          <a:bodyPr wrap="square">
            <a:spAutoFit/>
          </a:bodyPr>
          <a:lstStyle/>
          <a:p>
            <a:r>
              <a:rPr lang="en-AU" dirty="0"/>
              <a:t>Key Expansion Rationale </a:t>
            </a:r>
            <a:r>
              <a:rPr lang="en-AU" sz="2800" dirty="0"/>
              <a:t>(1 of 2)</a:t>
            </a:r>
            <a:endParaRPr lang="en-US" sz="2800" dirty="0"/>
          </a:p>
        </p:txBody>
      </p:sp>
      <p:sp>
        <p:nvSpPr>
          <p:cNvPr id="3" name="Content Placeholder 2"/>
          <p:cNvSpPr>
            <a:spLocks noGrp="1"/>
          </p:cNvSpPr>
          <p:nvPr>
            <p:ph idx="1"/>
          </p:nvPr>
        </p:nvSpPr>
        <p:spPr>
          <a:xfrm>
            <a:off x="767408" y="1217364"/>
            <a:ext cx="10297144" cy="1646595"/>
          </a:xfrm>
        </p:spPr>
        <p:txBody>
          <a:bodyPr wrap="square">
            <a:spAutoFit/>
          </a:bodyPr>
          <a:lstStyle/>
          <a:p>
            <a:pPr marL="266700" indent="-266700">
              <a:spcBef>
                <a:spcPts val="600"/>
              </a:spcBef>
              <a:buSzPct val="100000"/>
            </a:pPr>
            <a:r>
              <a:rPr lang="en-IN" sz="2400" dirty="0"/>
              <a:t>The </a:t>
            </a:r>
            <a:r>
              <a:rPr lang="en-IN" sz="2400" dirty="0" err="1"/>
              <a:t>Rijndael</a:t>
            </a:r>
            <a:r>
              <a:rPr lang="en-IN" sz="2400" dirty="0"/>
              <a:t> developers designed the expansion key algorithm to be resistant to known cryptanalytic attacks</a:t>
            </a:r>
          </a:p>
          <a:p>
            <a:pPr marL="266700" indent="-266700">
              <a:spcBef>
                <a:spcPts val="600"/>
              </a:spcBef>
              <a:buSzPct val="100000"/>
            </a:pPr>
            <a:r>
              <a:rPr lang="en-IN" sz="2400" dirty="0"/>
              <a:t>Inclusion of a round-dependent round constant eliminates the symmetry between the ways in which round keys are generated in different rounds</a:t>
            </a:r>
          </a:p>
        </p:txBody>
      </p:sp>
    </p:spTree>
    <p:extLst>
      <p:ext uri="{BB962C8B-B14F-4D97-AF65-F5344CB8AC3E}">
        <p14:creationId xmlns:p14="http://schemas.microsoft.com/office/powerpoint/2010/main" val="32530421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214488"/>
            <a:ext cx="9381728" cy="646321"/>
          </a:xfrm>
        </p:spPr>
        <p:txBody>
          <a:bodyPr wrap="square">
            <a:spAutoFit/>
          </a:bodyPr>
          <a:lstStyle/>
          <a:p>
            <a:r>
              <a:rPr lang="en-AU" dirty="0"/>
              <a:t>Key Expansion Rationale </a:t>
            </a:r>
            <a:r>
              <a:rPr lang="en-AU" sz="2800" dirty="0"/>
              <a:t>(2 of 2)</a:t>
            </a:r>
            <a:endParaRPr lang="en-US" sz="2800" dirty="0"/>
          </a:p>
        </p:txBody>
      </p:sp>
      <p:sp>
        <p:nvSpPr>
          <p:cNvPr id="6" name="Content Placeholder 5"/>
          <p:cNvSpPr>
            <a:spLocks noGrp="1"/>
          </p:cNvSpPr>
          <p:nvPr>
            <p:ph idx="13"/>
          </p:nvPr>
        </p:nvSpPr>
        <p:spPr>
          <a:xfrm>
            <a:off x="767408" y="1052736"/>
            <a:ext cx="11017224" cy="4302706"/>
          </a:xfrm>
        </p:spPr>
        <p:txBody>
          <a:bodyPr wrap="square">
            <a:spAutoFit/>
          </a:bodyPr>
          <a:lstStyle/>
          <a:p>
            <a:pPr>
              <a:spcBef>
                <a:spcPts val="600"/>
              </a:spcBef>
            </a:pPr>
            <a:r>
              <a:rPr lang="en-IN" sz="2400" dirty="0"/>
              <a:t>The specific criteria that were used are:</a:t>
            </a:r>
          </a:p>
          <a:p>
            <a:pPr lvl="1"/>
            <a:r>
              <a:rPr lang="en-IN" sz="2400" dirty="0"/>
              <a:t>Knowledge of a part of the cipher key or round key does not enable calculation of many other round-key bits</a:t>
            </a:r>
          </a:p>
          <a:p>
            <a:pPr lvl="1"/>
            <a:r>
              <a:rPr lang="en-IN" sz="2400" dirty="0"/>
              <a:t>An invertible transformation</a:t>
            </a:r>
          </a:p>
          <a:p>
            <a:pPr lvl="1"/>
            <a:r>
              <a:rPr lang="en-IN" sz="2400" dirty="0"/>
              <a:t>Speed on a wide range of processors</a:t>
            </a:r>
          </a:p>
          <a:p>
            <a:pPr lvl="1"/>
            <a:r>
              <a:rPr lang="en-IN" sz="2400" dirty="0"/>
              <a:t>Usage of round constants to eliminate symmetries</a:t>
            </a:r>
          </a:p>
          <a:p>
            <a:pPr lvl="1"/>
            <a:r>
              <a:rPr lang="en-IN" sz="2400" dirty="0"/>
              <a:t>Diffusion of cipher key differences into the round keys</a:t>
            </a:r>
          </a:p>
          <a:p>
            <a:pPr lvl="1"/>
            <a:r>
              <a:rPr lang="en-IN" sz="2400" dirty="0"/>
              <a:t>Enough nonlinearity to prohibit the full determination of round key differences from cipher key differences only</a:t>
            </a:r>
          </a:p>
          <a:p>
            <a:pPr lvl="1"/>
            <a:r>
              <a:rPr lang="en-IN" sz="2400" dirty="0"/>
              <a:t>Simplicity of description</a:t>
            </a:r>
          </a:p>
        </p:txBody>
      </p:sp>
    </p:spTree>
    <p:extLst>
      <p:ext uri="{BB962C8B-B14F-4D97-AF65-F5344CB8AC3E}">
        <p14:creationId xmlns:p14="http://schemas.microsoft.com/office/powerpoint/2010/main" val="3664508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22105"/>
            <a:ext cx="8229600" cy="646321"/>
          </a:xfrm>
        </p:spPr>
        <p:txBody>
          <a:bodyPr wrap="square">
            <a:spAutoFit/>
          </a:bodyPr>
          <a:lstStyle/>
          <a:p>
            <a:r>
              <a:rPr lang="en-AU" spc="-400" dirty="0"/>
              <a:t>A E </a:t>
            </a:r>
            <a:r>
              <a:rPr lang="en-AU" dirty="0"/>
              <a:t>S Implementation</a:t>
            </a:r>
            <a:endParaRPr lang="en-US" sz="2800" dirty="0"/>
          </a:p>
        </p:txBody>
      </p:sp>
      <p:sp>
        <p:nvSpPr>
          <p:cNvPr id="3" name="Content Placeholder 2"/>
          <p:cNvSpPr>
            <a:spLocks noGrp="1"/>
          </p:cNvSpPr>
          <p:nvPr>
            <p:ph idx="1"/>
          </p:nvPr>
        </p:nvSpPr>
        <p:spPr>
          <a:xfrm>
            <a:off x="551384" y="1052737"/>
            <a:ext cx="5392216" cy="5228091"/>
          </a:xfrm>
        </p:spPr>
        <p:txBody>
          <a:bodyPr>
            <a:noAutofit/>
          </a:bodyPr>
          <a:lstStyle/>
          <a:p>
            <a:pPr marL="266700" indent="-266700">
              <a:buSzPct val="100000"/>
            </a:pPr>
            <a:r>
              <a:rPr lang="en-IN" sz="2400" spc="-250" dirty="0"/>
              <a:t>A E </a:t>
            </a:r>
            <a:r>
              <a:rPr lang="en-IN" sz="2400" dirty="0"/>
              <a:t>S decryption cipher is not identical to the encryption cipher</a:t>
            </a:r>
          </a:p>
          <a:p>
            <a:pPr marL="753618" lvl="1" indent="-266700">
              <a:buSzPct val="100000"/>
            </a:pPr>
            <a:r>
              <a:rPr lang="en-IN" sz="2400" dirty="0"/>
              <a:t>The sequence of transformations differs although the form of the key schedules is the same</a:t>
            </a:r>
          </a:p>
          <a:p>
            <a:pPr marL="753618" lvl="1" indent="-266700">
              <a:buSzPct val="100000"/>
            </a:pPr>
            <a:r>
              <a:rPr lang="en-IN" sz="2400" dirty="0"/>
              <a:t>Has the disadvantage that two separate software or firmware modules are needed for applications that require both encryption and decryption</a:t>
            </a:r>
          </a:p>
        </p:txBody>
      </p:sp>
      <p:sp>
        <p:nvSpPr>
          <p:cNvPr id="6" name="Content Placeholder 5"/>
          <p:cNvSpPr>
            <a:spLocks noGrp="1"/>
          </p:cNvSpPr>
          <p:nvPr>
            <p:ph idx="13"/>
          </p:nvPr>
        </p:nvSpPr>
        <p:spPr>
          <a:xfrm>
            <a:off x="6261425" y="1044788"/>
            <a:ext cx="4744142" cy="4403272"/>
          </a:xfrm>
        </p:spPr>
        <p:txBody>
          <a:bodyPr/>
          <a:lstStyle/>
          <a:p>
            <a:pPr marL="285750" indent="-285750"/>
            <a:r>
              <a:rPr lang="en-IN" sz="2400" dirty="0"/>
              <a:t>Two separate changes are needed to bring the decryption structure in line with the encryption structure</a:t>
            </a:r>
          </a:p>
          <a:p>
            <a:pPr marL="285750" indent="-285750"/>
            <a:r>
              <a:rPr lang="en-IN" sz="2400" dirty="0"/>
              <a:t>The first two stages of the decryption round need to be interchanged</a:t>
            </a:r>
          </a:p>
          <a:p>
            <a:pPr marL="285750" indent="-285750"/>
            <a:r>
              <a:rPr lang="en-IN" sz="2400" dirty="0"/>
              <a:t>The second two stages of the decryption round need to be interchanged</a:t>
            </a:r>
          </a:p>
        </p:txBody>
      </p:sp>
    </p:spTree>
    <p:extLst>
      <p:ext uri="{BB962C8B-B14F-4D97-AF65-F5344CB8AC3E}">
        <p14:creationId xmlns:p14="http://schemas.microsoft.com/office/powerpoint/2010/main" val="2066583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A008F609-D6FC-44B6-BE7C-5916A30BBAE6}"/>
              </a:ext>
            </a:extLst>
          </p:cNvPr>
          <p:cNvSpPr>
            <a:spLocks noGrp="1"/>
          </p:cNvSpPr>
          <p:nvPr>
            <p:ph type="ctrTitle"/>
          </p:nvPr>
        </p:nvSpPr>
        <p:spPr>
          <a:xfrm>
            <a:off x="1415480" y="-350234"/>
            <a:ext cx="7772400" cy="1470025"/>
          </a:xfrm>
        </p:spPr>
        <p:txBody>
          <a:bodyPr/>
          <a:lstStyle/>
          <a:p>
            <a:pPr eaLnBrk="1" hangingPunct="1"/>
            <a:r>
              <a:rPr lang="en-US" altLang="en-US">
                <a:ea typeface="ＭＳ Ｐゴシック" panose="020B0600070205080204" pitchFamily="34" charset="-128"/>
              </a:rPr>
              <a:t>Modes of Operations</a:t>
            </a:r>
          </a:p>
        </p:txBody>
      </p:sp>
      <p:sp>
        <p:nvSpPr>
          <p:cNvPr id="3" name="Rectangle 2">
            <a:extLst>
              <a:ext uri="{FF2B5EF4-FFF2-40B4-BE49-F238E27FC236}">
                <a16:creationId xmlns:a16="http://schemas.microsoft.com/office/drawing/2014/main" id="{19787084-06CF-4331-B898-100CFAE5A110}"/>
              </a:ext>
            </a:extLst>
          </p:cNvPr>
          <p:cNvSpPr/>
          <p:nvPr/>
        </p:nvSpPr>
        <p:spPr>
          <a:xfrm>
            <a:off x="819944" y="1124744"/>
            <a:ext cx="6030416" cy="523220"/>
          </a:xfrm>
          <a:prstGeom prst="rect">
            <a:avLst/>
          </a:prstGeom>
        </p:spPr>
        <p:txBody>
          <a:bodyPr wrap="square">
            <a:spAutoFit/>
          </a:bodyPr>
          <a:lstStyle/>
          <a:p>
            <a:pPr marL="457200" indent="-457200">
              <a:buFont typeface="Wingdings" panose="05000000000000000000" pitchFamily="2" charset="2"/>
              <a:buChar char="Ø"/>
            </a:pPr>
            <a:r>
              <a:rPr lang="en-US"/>
              <a:t>NIST has approved 14 modes </a:t>
            </a:r>
          </a:p>
        </p:txBody>
      </p:sp>
      <p:sp>
        <p:nvSpPr>
          <p:cNvPr id="6" name="Rectangle 5">
            <a:extLst>
              <a:ext uri="{FF2B5EF4-FFF2-40B4-BE49-F238E27FC236}">
                <a16:creationId xmlns:a16="http://schemas.microsoft.com/office/drawing/2014/main" id="{0B3F0784-B283-476C-BE13-558D8F08B325}"/>
              </a:ext>
            </a:extLst>
          </p:cNvPr>
          <p:cNvSpPr/>
          <p:nvPr/>
        </p:nvSpPr>
        <p:spPr>
          <a:xfrm>
            <a:off x="1199456" y="2090172"/>
            <a:ext cx="7772400" cy="2677656"/>
          </a:xfrm>
          <a:prstGeom prst="rect">
            <a:avLst/>
          </a:prstGeom>
        </p:spPr>
        <p:txBody>
          <a:bodyPr wrap="square">
            <a:spAutoFit/>
          </a:bodyPr>
          <a:lstStyle/>
          <a:p>
            <a:pPr marL="457200" indent="-457200">
              <a:buFont typeface="Wingdings" panose="05000000000000000000" pitchFamily="2" charset="2"/>
              <a:buChar char="ü"/>
            </a:pPr>
            <a:r>
              <a:rPr lang="en-US">
                <a:latin typeface="Source Sans Pro" panose="020B0604020202020204" pitchFamily="34" charset="0"/>
              </a:rPr>
              <a:t>8 confidentiality modes: ECB, CBC, OFB, CFB, CTR, XTS-AES, FF1, FF3;</a:t>
            </a:r>
          </a:p>
          <a:p>
            <a:pPr marL="457200" indent="-457200">
              <a:buFont typeface="Wingdings" panose="05000000000000000000" pitchFamily="2" charset="2"/>
              <a:buChar char="ü"/>
            </a:pPr>
            <a:r>
              <a:rPr lang="en-US"/>
              <a:t>1 authentication mode: CMAC;</a:t>
            </a:r>
          </a:p>
          <a:p>
            <a:pPr marL="457200" indent="-457200">
              <a:buFont typeface="Wingdings" panose="05000000000000000000" pitchFamily="2" charset="2"/>
              <a:buChar char="ü"/>
            </a:pPr>
            <a:r>
              <a:rPr lang="en-US"/>
              <a:t> 5 combined modes for confidentiality and authentication: CCM, GCM, KW, KWP,TKW</a:t>
            </a:r>
          </a:p>
          <a:p>
            <a:pPr marL="457200" indent="-457200">
              <a:buFont typeface="Wingdings" panose="05000000000000000000" pitchFamily="2" charset="2"/>
              <a:buChar char="ü"/>
            </a:pPr>
            <a:endParaRPr lang="en-US"/>
          </a:p>
        </p:txBody>
      </p:sp>
      <p:sp>
        <p:nvSpPr>
          <p:cNvPr id="8" name="Rectangle 7">
            <a:extLst>
              <a:ext uri="{FF2B5EF4-FFF2-40B4-BE49-F238E27FC236}">
                <a16:creationId xmlns:a16="http://schemas.microsoft.com/office/drawing/2014/main" id="{7CB1E036-B399-4ED1-9DC7-DFFAE9E9A4F7}"/>
              </a:ext>
            </a:extLst>
          </p:cNvPr>
          <p:cNvSpPr/>
          <p:nvPr/>
        </p:nvSpPr>
        <p:spPr>
          <a:xfrm>
            <a:off x="1232174" y="5082322"/>
            <a:ext cx="7772399" cy="769441"/>
          </a:xfrm>
          <a:prstGeom prst="rect">
            <a:avLst/>
          </a:prstGeom>
        </p:spPr>
        <p:txBody>
          <a:bodyPr wrap="square">
            <a:spAutoFit/>
          </a:bodyPr>
          <a:lstStyle/>
          <a:p>
            <a:r>
              <a:rPr lang="en-US" sz="2200">
                <a:solidFill>
                  <a:schemeClr val="tx2"/>
                </a:solidFill>
                <a:hlinkClick r:id="rId2">
                  <a:extLst>
                    <a:ext uri="{A12FA001-AC4F-418D-AE19-62706E023703}">
                      <ahyp:hlinkClr xmlns:ahyp="http://schemas.microsoft.com/office/drawing/2018/hyperlinkcolor" val="tx"/>
                    </a:ext>
                  </a:extLst>
                </a:hlinkClick>
              </a:rPr>
              <a:t>https://csrc.nist.gov/projects/block-cipher-techniques/bcm/current-modes</a:t>
            </a:r>
            <a:endParaRPr lang="en-US" sz="2200">
              <a:solidFill>
                <a:schemeClr val="tx2"/>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61C3927-77E7-4903-942F-C4890CD59A7C}"/>
              </a:ext>
            </a:extLst>
          </p:cNvPr>
          <p:cNvSpPr>
            <a:spLocks noGrp="1"/>
          </p:cNvSpPr>
          <p:nvPr>
            <p:ph type="title"/>
          </p:nvPr>
        </p:nvSpPr>
        <p:spPr>
          <a:xfrm>
            <a:off x="1415480" y="0"/>
            <a:ext cx="7344816" cy="792163"/>
          </a:xfrm>
        </p:spPr>
        <p:txBody>
          <a:bodyPr/>
          <a:lstStyle/>
          <a:p>
            <a:r>
              <a:rPr lang="en-US" altLang="en-US">
                <a:ea typeface="ＭＳ Ｐゴシック" panose="020B0600070205080204" pitchFamily="34" charset="-128"/>
              </a:rPr>
              <a:t>Topics</a:t>
            </a:r>
          </a:p>
        </p:txBody>
      </p:sp>
      <p:sp>
        <p:nvSpPr>
          <p:cNvPr id="16387" name="Content Placeholder 2">
            <a:extLst>
              <a:ext uri="{FF2B5EF4-FFF2-40B4-BE49-F238E27FC236}">
                <a16:creationId xmlns:a16="http://schemas.microsoft.com/office/drawing/2014/main" id="{5A0D7D95-2E3D-4B2E-89AA-945480F45767}"/>
              </a:ext>
            </a:extLst>
          </p:cNvPr>
          <p:cNvSpPr>
            <a:spLocks noGrp="1"/>
          </p:cNvSpPr>
          <p:nvPr>
            <p:ph sz="quarter" idx="1"/>
          </p:nvPr>
        </p:nvSpPr>
        <p:spPr>
          <a:xfrm>
            <a:off x="1088638" y="764705"/>
            <a:ext cx="8229600" cy="2664295"/>
          </a:xfrm>
        </p:spPr>
        <p:txBody>
          <a:bodyPr/>
          <a:lstStyle/>
          <a:p>
            <a:pPr marL="0" indent="0">
              <a:buNone/>
            </a:pPr>
            <a:endParaRPr lang="en-US" altLang="en-US">
              <a:ea typeface="ＭＳ Ｐゴシック" panose="020B0600070205080204" pitchFamily="34" charset="-128"/>
            </a:endParaRPr>
          </a:p>
          <a:p>
            <a:r>
              <a:rPr lang="en-US" altLang="en-US">
                <a:ea typeface="ＭＳ Ｐゴシック" panose="020B0600070205080204" pitchFamily="34" charset="-128"/>
              </a:rPr>
              <a:t>EBC, CBC, CFB, OFB, CTR</a:t>
            </a:r>
          </a:p>
          <a:p>
            <a:r>
              <a:rPr lang="en-US" altLang="en-US">
                <a:ea typeface="ＭＳ Ｐゴシック" panose="020B0600070205080204" pitchFamily="34" charset="-128"/>
              </a:rPr>
              <a:t>Notes and Remarks on each modes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F66589C-3303-457E-8591-D3FA9CB30115}"/>
              </a:ext>
            </a:extLst>
          </p:cNvPr>
          <p:cNvSpPr>
            <a:spLocks noGrp="1" noChangeArrowheads="1"/>
          </p:cNvSpPr>
          <p:nvPr>
            <p:ph type="title"/>
          </p:nvPr>
        </p:nvSpPr>
        <p:spPr>
          <a:xfrm>
            <a:off x="1055440" y="0"/>
            <a:ext cx="7344816" cy="792163"/>
          </a:xfrm>
        </p:spPr>
        <p:txBody>
          <a:bodyPr/>
          <a:lstStyle/>
          <a:p>
            <a:pPr eaLnBrk="1" hangingPunct="1"/>
            <a:r>
              <a:rPr lang="en-US" altLang="en-US">
                <a:ea typeface="ＭＳ Ｐゴシック" panose="020B0600070205080204" pitchFamily="34" charset="-128"/>
              </a:rPr>
              <a:t>Modes of Operation</a:t>
            </a:r>
            <a:endParaRPr lang="en-AU" altLang="en-US">
              <a:ea typeface="ＭＳ Ｐゴシック" panose="020B0600070205080204" pitchFamily="34" charset="-128"/>
            </a:endParaRPr>
          </a:p>
        </p:txBody>
      </p:sp>
      <p:sp>
        <p:nvSpPr>
          <p:cNvPr id="17411" name="Rectangle 3">
            <a:extLst>
              <a:ext uri="{FF2B5EF4-FFF2-40B4-BE49-F238E27FC236}">
                <a16:creationId xmlns:a16="http://schemas.microsoft.com/office/drawing/2014/main" id="{FA3446C2-FDAD-4FDE-955A-7CD4869116D3}"/>
              </a:ext>
            </a:extLst>
          </p:cNvPr>
          <p:cNvSpPr>
            <a:spLocks noGrp="1" noChangeArrowheads="1"/>
          </p:cNvSpPr>
          <p:nvPr>
            <p:ph sz="quarter" idx="1"/>
          </p:nvPr>
        </p:nvSpPr>
        <p:spPr>
          <a:xfrm>
            <a:off x="613048" y="1196752"/>
            <a:ext cx="11387608" cy="4937125"/>
          </a:xfrm>
        </p:spPr>
        <p:txBody>
          <a:bodyPr/>
          <a:lstStyle/>
          <a:p>
            <a:pPr eaLnBrk="1" hangingPunct="1">
              <a:lnSpc>
                <a:spcPct val="90000"/>
              </a:lnSpc>
            </a:pPr>
            <a:r>
              <a:rPr lang="en-AU" altLang="en-US" sz="2400">
                <a:ea typeface="ＭＳ Ｐゴシック" panose="020B0600070205080204" pitchFamily="34" charset="-128"/>
              </a:rPr>
              <a:t>Block ciphers encrypt fixed size blocks</a:t>
            </a:r>
          </a:p>
          <a:p>
            <a:pPr lvl="1" eaLnBrk="1" hangingPunct="1">
              <a:lnSpc>
                <a:spcPct val="90000"/>
              </a:lnSpc>
            </a:pPr>
            <a:r>
              <a:rPr lang="en-AU" altLang="en-US" sz="2400">
                <a:ea typeface="ＭＳ Ｐゴシック" panose="020B0600070205080204" pitchFamily="34" charset="-128"/>
              </a:rPr>
              <a:t>eg. DES encrypts 64-bit blocks, with 56-bit key </a:t>
            </a:r>
          </a:p>
          <a:p>
            <a:pPr lvl="1" eaLnBrk="1" hangingPunct="1">
              <a:lnSpc>
                <a:spcPct val="90000"/>
              </a:lnSpc>
            </a:pPr>
            <a:r>
              <a:rPr lang="en-AU" altLang="en-US" sz="2400">
                <a:ea typeface="ＭＳ Ｐゴシック" panose="020B0600070205080204" pitchFamily="34" charset="-128"/>
              </a:rPr>
              <a:t> AES encrypts 128-bit blocks with 128, 192, 256-bit key </a:t>
            </a:r>
          </a:p>
          <a:p>
            <a:pPr marL="0" indent="0" eaLnBrk="1" hangingPunct="1">
              <a:lnSpc>
                <a:spcPct val="90000"/>
              </a:lnSpc>
              <a:buNone/>
            </a:pPr>
            <a:endParaRPr lang="en-AU" altLang="en-US" sz="2400">
              <a:ea typeface="ＭＳ Ｐゴシック" panose="020B0600070205080204" pitchFamily="34" charset="-128"/>
            </a:endParaRPr>
          </a:p>
          <a:p>
            <a:pPr eaLnBrk="1" hangingPunct="1">
              <a:lnSpc>
                <a:spcPct val="90000"/>
              </a:lnSpc>
            </a:pPr>
            <a:r>
              <a:rPr lang="en-AU" altLang="en-US" sz="2400">
                <a:ea typeface="ＭＳ Ｐゴシック" panose="020B0600070205080204" pitchFamily="34" charset="-128"/>
              </a:rPr>
              <a:t>Need way to use in practise, given </a:t>
            </a:r>
            <a:r>
              <a:rPr lang="en-AU" altLang="en-US" sz="2400" b="1">
                <a:ea typeface="ＭＳ Ｐゴシック" panose="020B0600070205080204" pitchFamily="34" charset="-128"/>
              </a:rPr>
              <a:t>usually have arbitrary amount of data to encrypt</a:t>
            </a:r>
          </a:p>
          <a:p>
            <a:pPr lvl="1" eaLnBrk="1" hangingPunct="1">
              <a:lnSpc>
                <a:spcPct val="90000"/>
              </a:lnSpc>
            </a:pPr>
            <a:r>
              <a:rPr lang="en-US" altLang="en-US" sz="2400">
                <a:ea typeface="ＭＳ Ｐゴシック" panose="020B0600070205080204" pitchFamily="34" charset="-128"/>
              </a:rPr>
              <a:t>Partition message into separate block for ciphering</a:t>
            </a:r>
            <a:endParaRPr lang="en-AU" altLang="en-US" sz="2400">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A </a:t>
            </a:r>
            <a:r>
              <a:rPr lang="en-US" altLang="en-US" sz="2400" b="1">
                <a:ea typeface="ＭＳ Ｐゴシック" panose="020B0600070205080204" pitchFamily="34" charset="-128"/>
              </a:rPr>
              <a:t>mode of operation </a:t>
            </a:r>
            <a:r>
              <a:rPr lang="en-US" altLang="en-US" sz="2400">
                <a:ea typeface="ＭＳ Ｐゴシック" panose="020B0600070205080204" pitchFamily="34" charset="-128"/>
              </a:rPr>
              <a:t>describes the process of encrypting each of these blocks </a:t>
            </a:r>
            <a:r>
              <a:rPr lang="en-US" altLang="en-US" sz="2400" b="1">
                <a:ea typeface="ＭＳ Ｐゴシック" panose="020B0600070205080204" pitchFamily="34" charset="-128"/>
              </a:rPr>
              <a:t>under a single key</a:t>
            </a:r>
            <a:endParaRPr lang="en-AU" altLang="en-US" sz="2400">
              <a:ea typeface="ＭＳ Ｐゴシック" panose="020B0600070205080204" pitchFamily="34" charset="-128"/>
            </a:endParaRPr>
          </a:p>
          <a:p>
            <a:pPr eaLnBrk="1" hangingPunct="1">
              <a:lnSpc>
                <a:spcPct val="90000"/>
              </a:lnSpc>
            </a:pPr>
            <a:endParaRPr lang="en-AU" altLang="en-US" sz="2400">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Some modes may use randomized addition input value</a:t>
            </a:r>
            <a:endParaRPr lang="en-AU" altLang="en-US" sz="2400">
              <a:ea typeface="ＭＳ Ｐゴシック" panose="020B0600070205080204" pitchFamily="34" charset="-128"/>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23AA3A3-F607-4144-9364-62D779285ABA}"/>
              </a:ext>
            </a:extLst>
          </p:cNvPr>
          <p:cNvSpPr>
            <a:spLocks noGrp="1"/>
          </p:cNvSpPr>
          <p:nvPr>
            <p:ph type="title"/>
          </p:nvPr>
        </p:nvSpPr>
        <p:spPr>
          <a:xfrm>
            <a:off x="1271464" y="16112"/>
            <a:ext cx="7344816" cy="792163"/>
          </a:xfrm>
        </p:spPr>
        <p:txBody>
          <a:bodyPr/>
          <a:lstStyle/>
          <a:p>
            <a:r>
              <a:rPr lang="en-US" altLang="en-US">
                <a:ea typeface="ＭＳ Ｐゴシック" panose="020B0600070205080204" pitchFamily="34" charset="-128"/>
              </a:rPr>
              <a:t>Quick History</a:t>
            </a:r>
          </a:p>
        </p:txBody>
      </p:sp>
      <p:sp>
        <p:nvSpPr>
          <p:cNvPr id="19459" name="Content Placeholder 2">
            <a:extLst>
              <a:ext uri="{FF2B5EF4-FFF2-40B4-BE49-F238E27FC236}">
                <a16:creationId xmlns:a16="http://schemas.microsoft.com/office/drawing/2014/main" id="{274EE958-B580-45A9-95F4-F6ADF5C7E316}"/>
              </a:ext>
            </a:extLst>
          </p:cNvPr>
          <p:cNvSpPr>
            <a:spLocks noGrp="1"/>
          </p:cNvSpPr>
          <p:nvPr>
            <p:ph sz="quarter" idx="1"/>
          </p:nvPr>
        </p:nvSpPr>
        <p:spPr>
          <a:xfrm>
            <a:off x="1379240" y="1122947"/>
            <a:ext cx="9662120" cy="4937125"/>
          </a:xfrm>
        </p:spPr>
        <p:txBody>
          <a:bodyPr/>
          <a:lstStyle/>
          <a:p>
            <a:r>
              <a:rPr lang="en-US" altLang="en-US">
                <a:ea typeface="ＭＳ Ｐゴシック" panose="020B0600070205080204" pitchFamily="34" charset="-128"/>
              </a:rPr>
              <a:t>Early modes of operation: </a:t>
            </a:r>
            <a:r>
              <a:rPr lang="en-US" altLang="en-US" b="1">
                <a:ea typeface="ＭＳ Ｐゴシック" panose="020B0600070205080204" pitchFamily="34" charset="-128"/>
              </a:rPr>
              <a:t>ECB, CBC, CFB, OFB</a:t>
            </a:r>
          </a:p>
          <a:p>
            <a:pPr lvl="1"/>
            <a:r>
              <a:rPr lang="en-US" altLang="en-US" sz="2000">
                <a:ea typeface="ＭＳ Ｐゴシック" panose="020B0600070205080204" pitchFamily="34" charset="-128"/>
              </a:rPr>
              <a:t>DES Modes of operation </a:t>
            </a:r>
          </a:p>
          <a:p>
            <a:pPr lvl="1">
              <a:buFont typeface="Wingdings 3" panose="05040102010807070707" pitchFamily="18" charset="2"/>
              <a:buNone/>
            </a:pPr>
            <a:r>
              <a:rPr lang="en-US" altLang="en-US" sz="1800" i="1">
                <a:ea typeface="ＭＳ Ｐゴシック" panose="020B0600070205080204" pitchFamily="34" charset="-128"/>
              </a:rPr>
              <a:t>	http://www.itl.nist.gov/fipspubs/fip81.htm</a:t>
            </a:r>
            <a:endParaRPr lang="en-US" altLang="en-US">
              <a:ea typeface="ＭＳ Ｐゴシック" panose="020B0600070205080204" pitchFamily="34" charset="-128"/>
            </a:endParaRPr>
          </a:p>
          <a:p>
            <a:r>
              <a:rPr lang="en-US" altLang="en-US">
                <a:ea typeface="ＭＳ Ｐゴシック" panose="020B0600070205080204" pitchFamily="34" charset="-128"/>
              </a:rPr>
              <a:t>Revised and including </a:t>
            </a:r>
            <a:r>
              <a:rPr lang="en-US" altLang="en-US" b="1">
                <a:ea typeface="ＭＳ Ｐゴシック" panose="020B0600070205080204" pitchFamily="34" charset="-128"/>
              </a:rPr>
              <a:t>CTR</a:t>
            </a:r>
            <a:r>
              <a:rPr lang="en-US" altLang="en-US">
                <a:ea typeface="ＭＳ Ｐゴシック" panose="020B0600070205080204" pitchFamily="34" charset="-128"/>
              </a:rPr>
              <a:t> mode and AES </a:t>
            </a:r>
          </a:p>
          <a:p>
            <a:pPr lvl="1"/>
            <a:r>
              <a:rPr lang="en-US" altLang="en-US" sz="2000">
                <a:ea typeface="ＭＳ Ｐゴシック" panose="020B0600070205080204" pitchFamily="34" charset="-128"/>
              </a:rPr>
              <a:t>Recommendation for Block Cipher Modes of Operation</a:t>
            </a:r>
          </a:p>
          <a:p>
            <a:pPr lvl="1">
              <a:buFont typeface="Wingdings 3" panose="05040102010807070707" pitchFamily="18" charset="2"/>
              <a:buNone/>
            </a:pPr>
            <a:r>
              <a:rPr lang="en-US" altLang="en-US" sz="1800" i="1">
                <a:ea typeface="ＭＳ Ｐゴシック" panose="020B0600070205080204" pitchFamily="34" charset="-128"/>
              </a:rPr>
              <a:t>	http://csrc.nist.gov/publications/nistpubs/800-38a/sp800-38a.pdf</a:t>
            </a:r>
            <a:endParaRPr lang="en-US" altLang="en-US">
              <a:ea typeface="ＭＳ Ｐゴシック" panose="020B0600070205080204" pitchFamily="34" charset="-128"/>
            </a:endParaRPr>
          </a:p>
          <a:p>
            <a:r>
              <a:rPr lang="en-US" altLang="en-US">
                <a:ea typeface="ＭＳ Ｐゴシック" panose="020B0600070205080204" pitchFamily="34" charset="-128"/>
              </a:rPr>
              <a:t>New Mode : </a:t>
            </a:r>
            <a:r>
              <a:rPr lang="en-US" altLang="en-US" b="1">
                <a:ea typeface="ＭＳ Ｐゴシック" panose="020B0600070205080204" pitchFamily="34" charset="-128"/>
              </a:rPr>
              <a:t>XTS-AES</a:t>
            </a:r>
          </a:p>
          <a:p>
            <a:pPr lvl="1"/>
            <a:r>
              <a:rPr lang="en-US" altLang="en-US" sz="1700">
                <a:ea typeface="ＭＳ Ｐゴシック" panose="020B0600070205080204" pitchFamily="34" charset="-128"/>
              </a:rPr>
              <a:t>Recommendation for Block Cipher Modes of Operation: The XTS-AES Mode for Confidentiality on Storage Devices</a:t>
            </a:r>
          </a:p>
          <a:p>
            <a:pPr lvl="1">
              <a:buFont typeface="Wingdings 3" panose="05040102010807070707" pitchFamily="18" charset="2"/>
              <a:buNone/>
            </a:pPr>
            <a:r>
              <a:rPr lang="en-US" altLang="en-US" sz="1800" i="1">
                <a:ea typeface="ＭＳ Ｐゴシック" panose="020B0600070205080204" pitchFamily="34" charset="-128"/>
              </a:rPr>
              <a:t>	http://csrc.nist.gov/publications/nistpubs/800-38E/nist-sp-800-38E.pdf</a:t>
            </a:r>
            <a:endParaRPr lang="en-US" altLang="en-US">
              <a:ea typeface="ＭＳ Ｐゴシック" panose="020B0600070205080204" pitchFamily="34" charset="-128"/>
            </a:endParaRPr>
          </a:p>
        </p:txBody>
      </p:sp>
      <p:sp>
        <p:nvSpPr>
          <p:cNvPr id="4" name="Rectangle 3">
            <a:extLst>
              <a:ext uri="{FF2B5EF4-FFF2-40B4-BE49-F238E27FC236}">
                <a16:creationId xmlns:a16="http://schemas.microsoft.com/office/drawing/2014/main" id="{7C9F0287-C513-48A6-A0C3-531D32A31257}"/>
              </a:ext>
            </a:extLst>
          </p:cNvPr>
          <p:cNvSpPr/>
          <p:nvPr/>
        </p:nvSpPr>
        <p:spPr>
          <a:xfrm>
            <a:off x="1415480" y="1122946"/>
            <a:ext cx="107776" cy="51797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58ADEB1F-849B-4353-BFF3-F4598E173205}"/>
              </a:ext>
            </a:extLst>
          </p:cNvPr>
          <p:cNvSpPr/>
          <p:nvPr/>
        </p:nvSpPr>
        <p:spPr>
          <a:xfrm>
            <a:off x="541041" y="1199146"/>
            <a:ext cx="986167" cy="523220"/>
          </a:xfrm>
          <a:prstGeom prst="rect">
            <a:avLst/>
          </a:prstGeom>
        </p:spPr>
        <p:txBody>
          <a:bodyPr wrap="none">
            <a:spAutoFit/>
          </a:bodyPr>
          <a:lstStyle/>
          <a:p>
            <a:pPr>
              <a:defRPr/>
            </a:pPr>
            <a:r>
              <a:rPr lang="en-US" dirty="0">
                <a:latin typeface="+mn-lt"/>
              </a:rPr>
              <a:t>1981</a:t>
            </a:r>
          </a:p>
        </p:txBody>
      </p:sp>
      <p:sp>
        <p:nvSpPr>
          <p:cNvPr id="6" name="Rectangle 5">
            <a:extLst>
              <a:ext uri="{FF2B5EF4-FFF2-40B4-BE49-F238E27FC236}">
                <a16:creationId xmlns:a16="http://schemas.microsoft.com/office/drawing/2014/main" id="{363182B2-7876-45EF-B606-6E61EDFEAF96}"/>
              </a:ext>
            </a:extLst>
          </p:cNvPr>
          <p:cNvSpPr/>
          <p:nvPr/>
        </p:nvSpPr>
        <p:spPr>
          <a:xfrm>
            <a:off x="464841" y="2418346"/>
            <a:ext cx="986167" cy="523220"/>
          </a:xfrm>
          <a:prstGeom prst="rect">
            <a:avLst/>
          </a:prstGeom>
        </p:spPr>
        <p:txBody>
          <a:bodyPr wrap="none">
            <a:spAutoFit/>
          </a:bodyPr>
          <a:lstStyle/>
          <a:p>
            <a:pPr>
              <a:defRPr/>
            </a:pPr>
            <a:r>
              <a:rPr lang="en-US" dirty="0">
                <a:latin typeface="+mn-lt"/>
              </a:rPr>
              <a:t>2001</a:t>
            </a:r>
          </a:p>
        </p:txBody>
      </p:sp>
      <p:sp>
        <p:nvSpPr>
          <p:cNvPr id="7" name="Rectangle 6">
            <a:extLst>
              <a:ext uri="{FF2B5EF4-FFF2-40B4-BE49-F238E27FC236}">
                <a16:creationId xmlns:a16="http://schemas.microsoft.com/office/drawing/2014/main" id="{44F035C6-ECF8-4FB3-BF2E-AFD43BB04CC6}"/>
              </a:ext>
            </a:extLst>
          </p:cNvPr>
          <p:cNvSpPr/>
          <p:nvPr/>
        </p:nvSpPr>
        <p:spPr>
          <a:xfrm>
            <a:off x="464841" y="3561346"/>
            <a:ext cx="986167" cy="523220"/>
          </a:xfrm>
          <a:prstGeom prst="rect">
            <a:avLst/>
          </a:prstGeom>
        </p:spPr>
        <p:txBody>
          <a:bodyPr wrap="none">
            <a:spAutoFit/>
          </a:bodyPr>
          <a:lstStyle/>
          <a:p>
            <a:pPr>
              <a:defRPr/>
            </a:pPr>
            <a:r>
              <a:rPr lang="en-US" dirty="0">
                <a:latin typeface="+mn-lt"/>
              </a:rPr>
              <a:t>2010</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4E4A3DE-49E9-4B61-8F34-F51968EAD99B}"/>
              </a:ext>
            </a:extLst>
          </p:cNvPr>
          <p:cNvSpPr>
            <a:spLocks noGrp="1"/>
          </p:cNvSpPr>
          <p:nvPr>
            <p:ph type="title"/>
          </p:nvPr>
        </p:nvSpPr>
        <p:spPr>
          <a:xfrm>
            <a:off x="1271464" y="16112"/>
            <a:ext cx="7344816" cy="792163"/>
          </a:xfrm>
        </p:spPr>
        <p:txBody>
          <a:bodyPr/>
          <a:lstStyle/>
          <a:p>
            <a:pPr eaLnBrk="1" hangingPunct="1"/>
            <a:r>
              <a:rPr lang="en-US" altLang="en-US">
                <a:ea typeface="ＭＳ Ｐゴシック" panose="020B0600070205080204" pitchFamily="34" charset="-128"/>
              </a:rPr>
              <a:t>Modes of Operation Taxonomy</a:t>
            </a:r>
          </a:p>
        </p:txBody>
      </p:sp>
      <p:pic>
        <p:nvPicPr>
          <p:cNvPr id="20483" name="Picture 8">
            <a:extLst>
              <a:ext uri="{FF2B5EF4-FFF2-40B4-BE49-F238E27FC236}">
                <a16:creationId xmlns:a16="http://schemas.microsoft.com/office/drawing/2014/main" id="{9437C778-FD71-48CA-BC5F-182F648FE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91" y="2132856"/>
            <a:ext cx="8226425"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3">
            <a:extLst>
              <a:ext uri="{FF2B5EF4-FFF2-40B4-BE49-F238E27FC236}">
                <a16:creationId xmlns:a16="http://schemas.microsoft.com/office/drawing/2014/main" id="{096612CC-E056-4C9C-99BA-4009FE1DEDBE}"/>
              </a:ext>
            </a:extLst>
          </p:cNvPr>
          <p:cNvSpPr>
            <a:spLocks noGrp="1" noChangeArrowheads="1"/>
          </p:cNvSpPr>
          <p:nvPr>
            <p:ph sz="quarter" idx="1"/>
          </p:nvPr>
        </p:nvSpPr>
        <p:spPr>
          <a:xfrm>
            <a:off x="460649" y="1293145"/>
            <a:ext cx="8229600" cy="990600"/>
          </a:xfrm>
        </p:spPr>
        <p:txBody>
          <a:bodyPr/>
          <a:lstStyle/>
          <a:p>
            <a:pPr eaLnBrk="1" hangingPunct="1">
              <a:lnSpc>
                <a:spcPct val="90000"/>
              </a:lnSpc>
            </a:pPr>
            <a:r>
              <a:rPr lang="en-AU" altLang="en-US" sz="2400">
                <a:ea typeface="ＭＳ Ｐゴシック" panose="020B0600070205080204" pitchFamily="34" charset="-128"/>
              </a:rPr>
              <a:t>Current well-known modes of operation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52600" y="188640"/>
            <a:ext cx="9793088"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767408" y="1124744"/>
            <a:ext cx="8278688" cy="4967287"/>
          </a:xfrm>
        </p:spPr>
        <p:txBody>
          <a:bodyPr/>
          <a:lstStyle/>
          <a:p>
            <a:pPr eaLnBrk="1" hangingPunct="1">
              <a:spcBef>
                <a:spcPct val="25000"/>
              </a:spcBef>
            </a:pPr>
            <a:r>
              <a:rPr lang="en-GB" altLang="en-US" dirty="0">
                <a:solidFill>
                  <a:srgbClr val="FF0000"/>
                </a:solidFill>
              </a:rPr>
              <a:t>Classical cipher algorithms (review)</a:t>
            </a:r>
          </a:p>
          <a:p>
            <a:pPr eaLnBrk="1" hangingPunct="1">
              <a:spcBef>
                <a:spcPct val="25000"/>
              </a:spcBef>
            </a:pPr>
            <a:r>
              <a:rPr lang="en-GB" altLang="en-US" dirty="0">
                <a:solidFill>
                  <a:srgbClr val="FF0000"/>
                </a:solidFill>
              </a:rPr>
              <a:t>Stream Cipher</a:t>
            </a:r>
          </a:p>
          <a:p>
            <a:pPr eaLnBrk="1" hangingPunct="1">
              <a:spcBef>
                <a:spcPct val="25000"/>
              </a:spcBef>
            </a:pPr>
            <a:r>
              <a:rPr lang="en-GB" altLang="en-US" dirty="0">
                <a:solidFill>
                  <a:srgbClr val="FF0000"/>
                </a:solidFill>
              </a:rPr>
              <a:t>Block cipher</a:t>
            </a:r>
          </a:p>
          <a:p>
            <a:pPr lvl="1" eaLnBrk="1" hangingPunct="1">
              <a:spcBef>
                <a:spcPct val="25000"/>
              </a:spcBef>
            </a:pPr>
            <a:r>
              <a:rPr lang="en-GB" altLang="en-US" dirty="0">
                <a:solidFill>
                  <a:srgbClr val="FF0000"/>
                </a:solidFill>
              </a:rPr>
              <a:t>Data Encryption Standard (DES)</a:t>
            </a:r>
          </a:p>
          <a:p>
            <a:pPr lvl="1" eaLnBrk="1" hangingPunct="1">
              <a:spcBef>
                <a:spcPct val="25000"/>
              </a:spcBef>
            </a:pPr>
            <a:r>
              <a:rPr lang="en-GB" altLang="en-US" dirty="0"/>
              <a:t>Advanced Encryption Standard (AES)</a:t>
            </a:r>
          </a:p>
          <a:p>
            <a:pPr lvl="1" eaLnBrk="1" hangingPunct="1">
              <a:spcBef>
                <a:spcPct val="25000"/>
              </a:spcBef>
            </a:pPr>
            <a:r>
              <a:rPr lang="en-GB" altLang="en-US" dirty="0"/>
              <a:t>Some other ciphers</a:t>
            </a:r>
          </a:p>
          <a:p>
            <a:pPr lvl="2" eaLnBrk="1" hangingPunct="1">
              <a:spcBef>
                <a:spcPct val="25000"/>
              </a:spcBef>
            </a:pPr>
            <a:r>
              <a:rPr lang="en-GB" altLang="en-US" sz="2800" dirty="0"/>
              <a:t> Searchable encryption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AA852CE-5748-4F53-9970-C94B84C94C27}"/>
              </a:ext>
            </a:extLst>
          </p:cNvPr>
          <p:cNvSpPr>
            <a:spLocks noGrp="1"/>
          </p:cNvSpPr>
          <p:nvPr>
            <p:ph type="title"/>
          </p:nvPr>
        </p:nvSpPr>
        <p:spPr>
          <a:xfrm>
            <a:off x="1199456" y="116632"/>
            <a:ext cx="7344816" cy="792163"/>
          </a:xfrm>
        </p:spPr>
        <p:txBody>
          <a:bodyPr/>
          <a:lstStyle/>
          <a:p>
            <a:r>
              <a:rPr lang="en-US" altLang="en-US">
                <a:ea typeface="ＭＳ Ｐゴシック" panose="020B0600070205080204" pitchFamily="34" charset="-128"/>
              </a:rPr>
              <a:t>Moe Technical Notes</a:t>
            </a:r>
          </a:p>
        </p:txBody>
      </p:sp>
      <p:sp>
        <p:nvSpPr>
          <p:cNvPr id="21507" name="Content Placeholder 2">
            <a:extLst>
              <a:ext uri="{FF2B5EF4-FFF2-40B4-BE49-F238E27FC236}">
                <a16:creationId xmlns:a16="http://schemas.microsoft.com/office/drawing/2014/main" id="{4D56F818-CE0E-4F2D-A601-13D8657ABC20}"/>
              </a:ext>
            </a:extLst>
          </p:cNvPr>
          <p:cNvSpPr>
            <a:spLocks noGrp="1"/>
          </p:cNvSpPr>
          <p:nvPr>
            <p:ph sz="quarter" idx="1"/>
          </p:nvPr>
        </p:nvSpPr>
        <p:spPr>
          <a:xfrm>
            <a:off x="623392" y="1219201"/>
            <a:ext cx="9587408" cy="4937125"/>
          </a:xfrm>
        </p:spPr>
        <p:txBody>
          <a:bodyPr/>
          <a:lstStyle/>
          <a:p>
            <a:r>
              <a:rPr lang="en-US" altLang="en-US" sz="2400">
                <a:ea typeface="ＭＳ Ｐゴシック" panose="020B0600070205080204" pitchFamily="34" charset="-128"/>
              </a:rPr>
              <a:t>Initialize Vector (IV)</a:t>
            </a:r>
          </a:p>
          <a:p>
            <a:pPr lvl="1"/>
            <a:r>
              <a:rPr lang="en-US" altLang="en-US" sz="2000">
                <a:ea typeface="ＭＳ Ｐゴシック" panose="020B0600070205080204" pitchFamily="34" charset="-128"/>
              </a:rPr>
              <a:t>a block of bits to randomize the encryption and hence to produce distinct ciphertext</a:t>
            </a:r>
          </a:p>
          <a:p>
            <a:r>
              <a:rPr lang="en-US" altLang="en-US" sz="2400">
                <a:ea typeface="ＭＳ Ｐゴシック" panose="020B0600070205080204" pitchFamily="34" charset="-128"/>
              </a:rPr>
              <a:t>Nonce : Number (used) Once </a:t>
            </a:r>
          </a:p>
          <a:p>
            <a:pPr lvl="1"/>
            <a:r>
              <a:rPr lang="en-US" altLang="en-US" sz="2000">
                <a:ea typeface="ＭＳ Ｐゴシック" panose="020B0600070205080204" pitchFamily="34" charset="-128"/>
              </a:rPr>
              <a:t>Random of psuedorandom number to ensure that past communications can not be reused in replay attacks</a:t>
            </a:r>
          </a:p>
          <a:p>
            <a:pPr lvl="1"/>
            <a:r>
              <a:rPr lang="en-US" altLang="en-US" sz="2000">
                <a:ea typeface="ＭＳ Ｐゴシック" panose="020B0600070205080204" pitchFamily="34" charset="-128"/>
              </a:rPr>
              <a:t>Some also refer to initialize vector as nonce  </a:t>
            </a:r>
          </a:p>
          <a:p>
            <a:r>
              <a:rPr lang="en-US" altLang="en-US" sz="2400">
                <a:ea typeface="ＭＳ Ｐゴシック" panose="020B0600070205080204" pitchFamily="34" charset="-128"/>
              </a:rPr>
              <a:t>Padding</a:t>
            </a:r>
          </a:p>
          <a:p>
            <a:pPr lvl="1"/>
            <a:r>
              <a:rPr lang="en-US" altLang="en-US" sz="2000">
                <a:ea typeface="ＭＳ Ｐゴシック" panose="020B0600070205080204" pitchFamily="34" charset="-128"/>
              </a:rPr>
              <a:t>final block may require a padding to fit a block size</a:t>
            </a:r>
          </a:p>
          <a:p>
            <a:pPr lvl="1"/>
            <a:r>
              <a:rPr lang="en-US" altLang="en-US" sz="2000">
                <a:ea typeface="ＭＳ Ｐゴシック" panose="020B0600070205080204" pitchFamily="34" charset="-128"/>
              </a:rPr>
              <a:t>Method</a:t>
            </a:r>
          </a:p>
          <a:p>
            <a:pPr lvl="2"/>
            <a:r>
              <a:rPr lang="en-US" altLang="en-US" sz="1800">
                <a:ea typeface="ＭＳ Ｐゴシック" panose="020B0600070205080204" pitchFamily="34" charset="-128"/>
              </a:rPr>
              <a:t>Add null Bytes</a:t>
            </a:r>
          </a:p>
          <a:p>
            <a:pPr lvl="2"/>
            <a:r>
              <a:rPr lang="en-US" altLang="en-US" sz="1800">
                <a:ea typeface="ＭＳ Ｐゴシック" panose="020B0600070205080204" pitchFamily="34" charset="-128"/>
              </a:rPr>
              <a:t>Add 0x80 and many 0x00</a:t>
            </a:r>
          </a:p>
          <a:p>
            <a:pPr lvl="2"/>
            <a:r>
              <a:rPr lang="en-US" altLang="en-US" sz="1800">
                <a:ea typeface="ＭＳ Ｐゴシック" panose="020B0600070205080204" pitchFamily="34" charset="-128"/>
              </a:rPr>
              <a:t>Add the </a:t>
            </a:r>
            <a:r>
              <a:rPr lang="en-US" altLang="en-US" sz="1800" i="1">
                <a:ea typeface="ＭＳ Ｐゴシック" panose="020B0600070205080204" pitchFamily="34" charset="-128"/>
              </a:rPr>
              <a:t>n</a:t>
            </a:r>
            <a:r>
              <a:rPr lang="en-US" altLang="en-US" sz="1800">
                <a:ea typeface="ＭＳ Ｐゴシック" panose="020B0600070205080204" pitchFamily="34" charset="-128"/>
              </a:rPr>
              <a:t> bytes with value </a:t>
            </a:r>
            <a:r>
              <a:rPr lang="en-US" altLang="en-US" sz="1800" i="1">
                <a:ea typeface="ＭＳ Ｐゴシック" panose="020B0600070205080204" pitchFamily="34" charset="-128"/>
              </a:rPr>
              <a:t>n</a:t>
            </a:r>
            <a:r>
              <a:rPr lang="en-US" altLang="en-US" sz="1800">
                <a:ea typeface="ＭＳ Ｐゴシック" panose="020B0600070205080204" pitchFamily="34" charset="-128"/>
              </a:rPr>
              <a:t> </a:t>
            </a:r>
          </a:p>
          <a:p>
            <a:endParaRPr lang="en-US" altLang="en-US" sz="2400">
              <a:ea typeface="ＭＳ Ｐゴシック" panose="020B0600070205080204" pitchFamily="34" charset="-12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D6156FE-066E-4705-A276-B0087510B18F}"/>
              </a:ext>
            </a:extLst>
          </p:cNvPr>
          <p:cNvSpPr>
            <a:spLocks noGrp="1"/>
          </p:cNvSpPr>
          <p:nvPr>
            <p:ph type="title"/>
          </p:nvPr>
        </p:nvSpPr>
        <p:spPr>
          <a:xfrm>
            <a:off x="1343472" y="17253"/>
            <a:ext cx="7704856" cy="792163"/>
          </a:xfrm>
        </p:spPr>
        <p:txBody>
          <a:bodyPr/>
          <a:lstStyle/>
          <a:p>
            <a:pPr eaLnBrk="1" hangingPunct="1"/>
            <a:r>
              <a:rPr lang="en-AU" altLang="en-US">
                <a:ea typeface="ＭＳ Ｐゴシック" panose="020B0600070205080204" pitchFamily="34" charset="-128"/>
              </a:rPr>
              <a:t>Electronic Codebook Book (ECB)</a:t>
            </a:r>
            <a:endParaRPr lang="en-US" altLang="en-US">
              <a:ea typeface="ＭＳ Ｐゴシック" panose="020B0600070205080204" pitchFamily="34" charset="-128"/>
            </a:endParaRPr>
          </a:p>
        </p:txBody>
      </p:sp>
      <mc:AlternateContent xmlns:mc="http://schemas.openxmlformats.org/markup-compatibility/2006" xmlns:a14="http://schemas.microsoft.com/office/drawing/2010/main">
        <mc:Choice Requires="a14">
          <p:sp>
            <p:nvSpPr>
              <p:cNvPr id="19459" name="Content Placeholder 2">
                <a:extLst>
                  <a:ext uri="{FF2B5EF4-FFF2-40B4-BE49-F238E27FC236}">
                    <a16:creationId xmlns:a16="http://schemas.microsoft.com/office/drawing/2014/main" id="{A63AB86A-C7A4-44D1-ABF3-B0BB7FDAE89F}"/>
                  </a:ext>
                </a:extLst>
              </p:cNvPr>
              <p:cNvSpPr>
                <a:spLocks noGrp="1"/>
              </p:cNvSpPr>
              <p:nvPr>
                <p:ph sz="quarter" idx="1"/>
              </p:nvPr>
            </p:nvSpPr>
            <p:spPr>
              <a:xfrm>
                <a:off x="479376" y="960438"/>
                <a:ext cx="11521280" cy="4937125"/>
              </a:xfrm>
            </p:spPr>
            <p:txBody>
              <a:bodyPr/>
              <a:lstStyle/>
              <a:p>
                <a:pPr eaLnBrk="1" hangingPunct="1"/>
                <a:r>
                  <a:rPr lang="en-AU" altLang="en-US">
                    <a:ea typeface="ＭＳ Ｐゴシック" panose="020B0600070205080204" pitchFamily="34" charset="-128"/>
                  </a:rPr>
                  <a:t>Message is broken into independent blocks which are encrypted </a:t>
                </a:r>
              </a:p>
              <a:p>
                <a:pPr eaLnBrk="1" hangingPunct="1"/>
                <a:r>
                  <a:rPr lang="en-AU" altLang="en-US">
                    <a:ea typeface="ＭＳ Ｐゴシック" panose="020B0600070205080204" pitchFamily="34" charset="-128"/>
                  </a:rPr>
                  <a:t>Each block is a value which is substituted, like a codebook, hence name </a:t>
                </a:r>
              </a:p>
              <a:p>
                <a:pPr eaLnBrk="1" hangingPunct="1"/>
                <a:r>
                  <a:rPr lang="en-AU" altLang="en-US">
                    <a:ea typeface="ＭＳ Ｐゴシック" panose="020B0600070205080204" pitchFamily="34" charset="-128"/>
                  </a:rPr>
                  <a:t>Each block is encoded independently of the other blocks </a:t>
                </a:r>
              </a:p>
              <a:p>
                <a:pPr lvl="1" eaLnBrk="1" hangingPunct="1">
                  <a:buFontTx/>
                  <a:buNone/>
                </a:pPr>
                <a:r>
                  <a:rPr lang="en-AU" altLang="en-US">
                    <a:latin typeface="Courier New" panose="02070309020205020404" pitchFamily="49" charset="0"/>
                    <a:ea typeface="ＭＳ Ｐゴシック" panose="020B0600070205080204" pitchFamily="34" charset="-128"/>
                  </a:rPr>
                  <a:t>				</a:t>
                </a:r>
                <a14:m>
                  <m:oMath xmlns:m="http://schemas.openxmlformats.org/officeDocument/2006/math">
                    <m:r>
                      <a:rPr lang="en-AU" altLang="en-US" i="1" smtClean="0">
                        <a:latin typeface="Cambria Math" panose="02040503050406030204" pitchFamily="18" charset="0"/>
                        <a:ea typeface="ＭＳ Ｐゴシック" panose="020B0600070205080204" pitchFamily="34" charset="-128"/>
                      </a:rPr>
                      <m:t>𝐶</m:t>
                    </m:r>
                    <m:r>
                      <a:rPr lang="en-AU" altLang="en-US" i="1" baseline="-25000">
                        <a:latin typeface="Cambria Math" panose="02040503050406030204" pitchFamily="18" charset="0"/>
                        <a:ea typeface="ＭＳ Ｐゴシック" panose="020B0600070205080204" pitchFamily="34" charset="-128"/>
                      </a:rPr>
                      <m:t>𝑖</m:t>
                    </m:r>
                    <m:r>
                      <a:rPr lang="en-AU" altLang="en-US" i="1">
                        <a:latin typeface="Cambria Math" panose="02040503050406030204" pitchFamily="18" charset="0"/>
                        <a:ea typeface="ＭＳ Ｐゴシック" panose="020B0600070205080204" pitchFamily="34" charset="-128"/>
                      </a:rPr>
                      <m:t> = </m:t>
                    </m:r>
                    <m:sSub>
                      <m:sSubPr>
                        <m:ctrlPr>
                          <a:rPr lang="en-US" altLang="en-US" b="0" i="1" smtClean="0">
                            <a:latin typeface="Cambria Math" panose="02040503050406030204" pitchFamily="18" charset="0"/>
                            <a:ea typeface="ＭＳ Ｐゴシック" panose="020B0600070205080204" pitchFamily="34" charset="-128"/>
                          </a:rPr>
                        </m:ctrlPr>
                      </m:sSubPr>
                      <m:e>
                        <m:r>
                          <a:rPr lang="en-AU" altLang="en-US" i="1">
                            <a:latin typeface="Cambria Math" panose="02040503050406030204" pitchFamily="18" charset="0"/>
                            <a:ea typeface="ＭＳ Ｐゴシック" panose="020B0600070205080204" pitchFamily="34" charset="-128"/>
                          </a:rPr>
                          <m:t>𝐸</m:t>
                        </m:r>
                      </m:e>
                      <m:sub>
                        <m:r>
                          <a:rPr lang="en-AU" altLang="en-US" i="1">
                            <a:latin typeface="Cambria Math" panose="02040503050406030204" pitchFamily="18" charset="0"/>
                            <a:ea typeface="ＭＳ Ｐゴシック" panose="020B0600070205080204" pitchFamily="34" charset="-128"/>
                          </a:rPr>
                          <m:t>𝐾</m:t>
                        </m:r>
                      </m:sub>
                    </m:sSub>
                    <m:r>
                      <a:rPr lang="en-US" altLang="en-US" b="0" i="1" smtClean="0">
                        <a:latin typeface="Cambria Math" panose="02040503050406030204" pitchFamily="18" charset="0"/>
                        <a:ea typeface="ＭＳ Ｐゴシック" panose="020B0600070205080204" pitchFamily="34" charset="-128"/>
                      </a:rPr>
                      <m:t>(</m:t>
                    </m:r>
                    <m:r>
                      <a:rPr lang="en-AU" altLang="en-US" i="1">
                        <a:latin typeface="Cambria Math" panose="02040503050406030204" pitchFamily="18" charset="0"/>
                        <a:ea typeface="ＭＳ Ｐゴシック" panose="020B0600070205080204" pitchFamily="34" charset="-128"/>
                      </a:rPr>
                      <m:t>𝑃𝑖</m:t>
                    </m:r>
                    <m:r>
                      <a:rPr lang="en-AU" altLang="en-US" i="1">
                        <a:latin typeface="Cambria Math" panose="02040503050406030204" pitchFamily="18" charset="0"/>
                        <a:ea typeface="ＭＳ Ｐゴシック" panose="020B0600070205080204" pitchFamily="34" charset="-128"/>
                      </a:rPr>
                      <m:t>)</m:t>
                    </m:r>
                  </m:oMath>
                </a14:m>
                <a:endParaRPr lang="en-AU" altLang="en-US">
                  <a:ea typeface="ＭＳ Ｐゴシック" panose="020B0600070205080204" pitchFamily="34" charset="-128"/>
                </a:endParaRPr>
              </a:p>
              <a:p>
                <a:pPr eaLnBrk="1" hangingPunct="1"/>
                <a:r>
                  <a:rPr lang="en-US" altLang="en-US">
                    <a:ea typeface="ＭＳ Ｐゴシック" panose="020B0600070205080204" pitchFamily="34" charset="-128"/>
                  </a:rPr>
                  <a:t>Uses: secure transmission of single values</a:t>
                </a:r>
              </a:p>
              <a:p>
                <a:pPr lvl="1" eaLnBrk="1" hangingPunct="1">
                  <a:buFontTx/>
                  <a:buNone/>
                </a:pPr>
                <a:r>
                  <a:rPr lang="en-US" altLang="en-US">
                    <a:ea typeface="ＭＳ Ｐゴシック" panose="020B0600070205080204" pitchFamily="34" charset="-128"/>
                  </a:rPr>
                  <a:t>		</a:t>
                </a:r>
              </a:p>
              <a:p>
                <a:pPr marL="0" indent="0" eaLnBrk="1" hangingPunct="1">
                  <a:buNone/>
                </a:pPr>
                <a:endParaRPr lang="en-US" altLang="en-US">
                  <a:ea typeface="ＭＳ Ｐゴシック" panose="020B0600070205080204" pitchFamily="34" charset="-128"/>
                </a:endParaRPr>
              </a:p>
            </p:txBody>
          </p:sp>
        </mc:Choice>
        <mc:Fallback xmlns="">
          <p:sp>
            <p:nvSpPr>
              <p:cNvPr id="19459" name="Content Placeholder 2">
                <a:extLst>
                  <a:ext uri="{FF2B5EF4-FFF2-40B4-BE49-F238E27FC236}">
                    <a16:creationId xmlns:a16="http://schemas.microsoft.com/office/drawing/2014/main" id="{A63AB86A-C7A4-44D1-ABF3-B0BB7FDAE89F}"/>
                  </a:ext>
                </a:extLst>
              </p:cNvPr>
              <p:cNvSpPr>
                <a:spLocks noGrp="1" noRot="1" noChangeAspect="1" noMove="1" noResize="1" noEditPoints="1" noAdjustHandles="1" noChangeArrowheads="1" noChangeShapeType="1" noTextEdit="1"/>
              </p:cNvSpPr>
              <p:nvPr>
                <p:ph sz="quarter" idx="1"/>
              </p:nvPr>
            </p:nvSpPr>
            <p:spPr>
              <a:xfrm>
                <a:off x="479376" y="960438"/>
                <a:ext cx="11521280" cy="4937125"/>
              </a:xfrm>
              <a:blipFill>
                <a:blip r:embed="rId2"/>
                <a:stretch>
                  <a:fillRect l="-1693" t="-3337"/>
                </a:stretch>
              </a:blipFill>
            </p:spPr>
            <p:txBody>
              <a:bodyPr/>
              <a:lstStyle/>
              <a:p>
                <a:r>
                  <a:rPr lang="en-US">
                    <a:noFill/>
                  </a:rPr>
                  <a:t> </a:t>
                </a:r>
              </a:p>
            </p:txBody>
          </p:sp>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9771198-D0EE-416F-BAB2-7462716D17C6}"/>
              </a:ext>
            </a:extLst>
          </p:cNvPr>
          <p:cNvSpPr>
            <a:spLocks noGrp="1" noChangeArrowheads="1"/>
          </p:cNvSpPr>
          <p:nvPr>
            <p:ph type="title"/>
          </p:nvPr>
        </p:nvSpPr>
        <p:spPr>
          <a:xfrm>
            <a:off x="2639616" y="188641"/>
            <a:ext cx="7344816" cy="792163"/>
          </a:xfrm>
        </p:spPr>
        <p:txBody>
          <a:bodyPr/>
          <a:lstStyle/>
          <a:p>
            <a:pPr eaLnBrk="1" hangingPunct="1"/>
            <a:r>
              <a:rPr lang="en-AU" altLang="en-US">
                <a:ea typeface="ＭＳ Ｐゴシック" panose="020B0600070205080204" pitchFamily="34" charset="-128"/>
              </a:rPr>
              <a:t>ECB Scheme</a:t>
            </a:r>
          </a:p>
        </p:txBody>
      </p:sp>
      <p:pic>
        <p:nvPicPr>
          <p:cNvPr id="24579" name="Picture 14">
            <a:extLst>
              <a:ext uri="{FF2B5EF4-FFF2-40B4-BE49-F238E27FC236}">
                <a16:creationId xmlns:a16="http://schemas.microsoft.com/office/drawing/2014/main" id="{AA52840F-C9BF-44F0-8DD9-4AC6EFC51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368" y="1018176"/>
            <a:ext cx="86868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19">
            <a:extLst>
              <a:ext uri="{FF2B5EF4-FFF2-40B4-BE49-F238E27FC236}">
                <a16:creationId xmlns:a16="http://schemas.microsoft.com/office/drawing/2014/main" id="{4CD635BA-D98C-4187-8FEF-5BCD32B24F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1247" y="1810338"/>
            <a:ext cx="8121650"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FA85C1-7B2C-4493-9E39-5EB18728261F}"/>
                  </a:ext>
                </a:extLst>
              </p:cNvPr>
              <p:cNvSpPr txBox="1"/>
              <p:nvPr/>
            </p:nvSpPr>
            <p:spPr>
              <a:xfrm>
                <a:off x="3503713" y="2276873"/>
                <a:ext cx="21437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=64 </m:t>
                      </m:r>
                      <m:r>
                        <a:rPr lang="en-US" sz="2400" i="1">
                          <a:latin typeface="Cambria Math" panose="02040503050406030204" pitchFamily="18" charset="0"/>
                        </a:rPr>
                        <m:t>𝑜𝑟</m:t>
                      </m:r>
                      <m:r>
                        <a:rPr lang="en-US" sz="2400" i="1">
                          <a:latin typeface="Cambria Math" panose="02040503050406030204" pitchFamily="18" charset="0"/>
                        </a:rPr>
                        <m:t> 128</m:t>
                      </m:r>
                    </m:oMath>
                  </m:oMathPara>
                </a14:m>
                <a:endParaRPr lang="en-US" sz="2400"/>
              </a:p>
            </p:txBody>
          </p:sp>
        </mc:Choice>
        <mc:Fallback xmlns="">
          <p:sp>
            <p:nvSpPr>
              <p:cNvPr id="2" name="TextBox 1">
                <a:extLst>
                  <a:ext uri="{FF2B5EF4-FFF2-40B4-BE49-F238E27FC236}">
                    <a16:creationId xmlns:a16="http://schemas.microsoft.com/office/drawing/2014/main" id="{57FA85C1-7B2C-4493-9E39-5EB18728261F}"/>
                  </a:ext>
                </a:extLst>
              </p:cNvPr>
              <p:cNvSpPr txBox="1">
                <a:spLocks noRot="1" noChangeAspect="1" noMove="1" noResize="1" noEditPoints="1" noAdjustHandles="1" noChangeArrowheads="1" noChangeShapeType="1" noTextEdit="1"/>
              </p:cNvSpPr>
              <p:nvPr/>
            </p:nvSpPr>
            <p:spPr>
              <a:xfrm>
                <a:off x="3503713" y="2276873"/>
                <a:ext cx="2143727" cy="461665"/>
              </a:xfrm>
              <a:prstGeom prst="rect">
                <a:avLst/>
              </a:prstGeom>
              <a:blipFill>
                <a:blip r:embed="rId5"/>
                <a:stretch>
                  <a:fillRect/>
                </a:stretch>
              </a:blipFill>
            </p:spPr>
            <p:txBody>
              <a:bodyPr/>
              <a:lstStyle/>
              <a:p>
                <a:r>
                  <a:rPr lang="en-US">
                    <a:noFill/>
                  </a:rPr>
                  <a:t> </a:t>
                </a:r>
              </a:p>
            </p:txBody>
          </p:sp>
        </mc:Fallback>
      </mc:AlternateContent>
      <p:sp>
        <p:nvSpPr>
          <p:cNvPr id="3" name="Arrow: Down 2">
            <a:extLst>
              <a:ext uri="{FF2B5EF4-FFF2-40B4-BE49-F238E27FC236}">
                <a16:creationId xmlns:a16="http://schemas.microsoft.com/office/drawing/2014/main" id="{28F4956C-80A4-4DC0-9614-ED8ECA198AA2}"/>
              </a:ext>
            </a:extLst>
          </p:cNvPr>
          <p:cNvSpPr/>
          <p:nvPr/>
        </p:nvSpPr>
        <p:spPr bwMode="auto">
          <a:xfrm>
            <a:off x="1631504" y="3573016"/>
            <a:ext cx="144016" cy="187220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 name="Arrow: Down 3">
            <a:extLst>
              <a:ext uri="{FF2B5EF4-FFF2-40B4-BE49-F238E27FC236}">
                <a16:creationId xmlns:a16="http://schemas.microsoft.com/office/drawing/2014/main" id="{B6F666BA-84DE-4B0B-A6F7-1089D6114210}"/>
              </a:ext>
            </a:extLst>
          </p:cNvPr>
          <p:cNvSpPr/>
          <p:nvPr/>
        </p:nvSpPr>
        <p:spPr bwMode="auto">
          <a:xfrm rot="10800000">
            <a:off x="10298970" y="3429000"/>
            <a:ext cx="91005" cy="216024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ABAD2B-9D9B-4022-8C64-901A14207C0A}"/>
                  </a:ext>
                </a:extLst>
              </p:cNvPr>
              <p:cNvSpPr txBox="1"/>
              <p:nvPr/>
            </p:nvSpPr>
            <p:spPr>
              <a:xfrm>
                <a:off x="1976420" y="5851364"/>
                <a:ext cx="3026149" cy="578685"/>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a:latin typeface="Cambria Math" panose="02040503050406030204" pitchFamily="18" charset="0"/>
                          </a:rPr>
                          <m:t>1</m:t>
                        </m:r>
                      </m:sub>
                    </m:sSub>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e>
                        </m:d>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𝑛</m:t>
                        </m:r>
                      </m:sub>
                    </m:sSub>
                  </m:oMath>
                </a14:m>
                <a:r>
                  <a:rPr lang="en-US"/>
                  <a:t> </a:t>
                </a:r>
              </a:p>
            </p:txBody>
          </p:sp>
        </mc:Choice>
        <mc:Fallback xmlns="">
          <p:sp>
            <p:nvSpPr>
              <p:cNvPr id="5" name="TextBox 4">
                <a:extLst>
                  <a:ext uri="{FF2B5EF4-FFF2-40B4-BE49-F238E27FC236}">
                    <a16:creationId xmlns:a16="http://schemas.microsoft.com/office/drawing/2014/main" id="{44ABAD2B-9D9B-4022-8C64-901A14207C0A}"/>
                  </a:ext>
                </a:extLst>
              </p:cNvPr>
              <p:cNvSpPr txBox="1">
                <a:spLocks noRot="1" noChangeAspect="1" noMove="1" noResize="1" noEditPoints="1" noAdjustHandles="1" noChangeArrowheads="1" noChangeShapeType="1" noTextEdit="1"/>
              </p:cNvSpPr>
              <p:nvPr/>
            </p:nvSpPr>
            <p:spPr>
              <a:xfrm>
                <a:off x="1976420" y="5851364"/>
                <a:ext cx="3026149" cy="57868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BB66E5F-A9F9-461C-B092-25F70AC44894}"/>
                  </a:ext>
                </a:extLst>
              </p:cNvPr>
              <p:cNvSpPr txBox="1"/>
              <p:nvPr/>
            </p:nvSpPr>
            <p:spPr>
              <a:xfrm>
                <a:off x="6897828" y="2078604"/>
                <a:ext cx="2998128" cy="578685"/>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1</m:t>
                        </m:r>
                      </m:sub>
                    </m:sSub>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e>
                        </m:d>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𝑛</m:t>
                        </m:r>
                      </m:sub>
                      <m:sup>
                        <m:r>
                          <a:rPr lang="en-US" i="1">
                            <a:latin typeface="Cambria Math" panose="02040503050406030204" pitchFamily="18" charset="0"/>
                          </a:rPr>
                          <m:t>∗</m:t>
                        </m:r>
                      </m:sup>
                    </m:sSubSup>
                  </m:oMath>
                </a14:m>
                <a:r>
                  <a:rPr lang="en-US"/>
                  <a:t> </a:t>
                </a:r>
              </a:p>
            </p:txBody>
          </p:sp>
        </mc:Choice>
        <mc:Fallback xmlns="">
          <p:sp>
            <p:nvSpPr>
              <p:cNvPr id="9" name="TextBox 8">
                <a:extLst>
                  <a:ext uri="{FF2B5EF4-FFF2-40B4-BE49-F238E27FC236}">
                    <a16:creationId xmlns:a16="http://schemas.microsoft.com/office/drawing/2014/main" id="{3BB66E5F-A9F9-461C-B092-25F70AC44894}"/>
                  </a:ext>
                </a:extLst>
              </p:cNvPr>
              <p:cNvSpPr txBox="1">
                <a:spLocks noRot="1" noChangeAspect="1" noMove="1" noResize="1" noEditPoints="1" noAdjustHandles="1" noChangeArrowheads="1" noChangeShapeType="1" noTextEdit="1"/>
              </p:cNvSpPr>
              <p:nvPr/>
            </p:nvSpPr>
            <p:spPr>
              <a:xfrm>
                <a:off x="6897828" y="2078604"/>
                <a:ext cx="2998128" cy="578685"/>
              </a:xfrm>
              <a:prstGeom prst="rect">
                <a:avLst/>
              </a:prstGeom>
              <a:blipFill>
                <a:blip r:embed="rId7"/>
                <a:stretch>
                  <a:fillRect/>
                </a:stretch>
              </a:blipFill>
            </p:spPr>
            <p:txBody>
              <a:bodyPr/>
              <a:lstStyle/>
              <a:p>
                <a:r>
                  <a:rPr lang="en-US">
                    <a:noFill/>
                  </a:rPr>
                  <a:t> </a:t>
                </a:r>
              </a:p>
            </p:txBody>
          </p:sp>
        </mc:Fallback>
      </mc:AlternateContent>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B755B0B-5495-4D24-BBDA-83F8ECC47F80}"/>
              </a:ext>
            </a:extLst>
          </p:cNvPr>
          <p:cNvSpPr>
            <a:spLocks noGrp="1" noChangeArrowheads="1"/>
          </p:cNvSpPr>
          <p:nvPr>
            <p:ph type="title"/>
          </p:nvPr>
        </p:nvSpPr>
        <p:spPr>
          <a:xfrm>
            <a:off x="1415480" y="0"/>
            <a:ext cx="7344816" cy="792163"/>
          </a:xfrm>
        </p:spPr>
        <p:txBody>
          <a:bodyPr/>
          <a:lstStyle/>
          <a:p>
            <a:pPr eaLnBrk="1" hangingPunct="1"/>
            <a:r>
              <a:rPr lang="en-AU" altLang="en-US" sz="3600">
                <a:ea typeface="ＭＳ Ｐゴシック" panose="020B0600070205080204" pitchFamily="34" charset="-128"/>
                <a:cs typeface="Arial" panose="020B0604020202020204" pitchFamily="34" charset="0"/>
              </a:rPr>
              <a:t>Remarks on ECB</a:t>
            </a:r>
            <a:endParaRPr lang="en-AU" altLang="en-US">
              <a:ea typeface="ＭＳ Ｐゴシック" panose="020B0600070205080204" pitchFamily="34" charset="-128"/>
              <a:cs typeface="Arial" panose="020B0604020202020204" pitchFamily="34" charset="0"/>
            </a:endParaRPr>
          </a:p>
        </p:txBody>
      </p:sp>
      <p:sp>
        <p:nvSpPr>
          <p:cNvPr id="26628" name="Rectangle 3">
            <a:extLst>
              <a:ext uri="{FF2B5EF4-FFF2-40B4-BE49-F238E27FC236}">
                <a16:creationId xmlns:a16="http://schemas.microsoft.com/office/drawing/2014/main" id="{09AB2AE4-0CA7-4F21-8694-18E0C9779F8F}"/>
              </a:ext>
            </a:extLst>
          </p:cNvPr>
          <p:cNvSpPr>
            <a:spLocks noGrp="1" noChangeArrowheads="1"/>
          </p:cNvSpPr>
          <p:nvPr>
            <p:ph sz="quarter" idx="1"/>
          </p:nvPr>
        </p:nvSpPr>
        <p:spPr>
          <a:xfrm>
            <a:off x="623392" y="1052737"/>
            <a:ext cx="9587408" cy="4937125"/>
          </a:xfrm>
        </p:spPr>
        <p:txBody>
          <a:bodyPr/>
          <a:lstStyle/>
          <a:p>
            <a:pPr eaLnBrk="1" hangingPunct="1"/>
            <a:r>
              <a:rPr lang="en-AU" altLang="en-US" sz="2800">
                <a:ea typeface="ＭＳ Ｐゴシック" panose="020B0600070205080204" pitchFamily="34" charset="-128"/>
                <a:cs typeface="Arial" panose="020B0604020202020204" pitchFamily="34" charset="0"/>
              </a:rPr>
              <a:t>Strength: it’s simple.</a:t>
            </a:r>
          </a:p>
          <a:p>
            <a:pPr eaLnBrk="1" hangingPunct="1">
              <a:lnSpc>
                <a:spcPct val="90000"/>
              </a:lnSpc>
            </a:pPr>
            <a:r>
              <a:rPr lang="en-AU" altLang="en-US" sz="2800">
                <a:ea typeface="ＭＳ Ｐゴシック" panose="020B0600070205080204" pitchFamily="34" charset="-128"/>
                <a:cs typeface="Arial" panose="020B0604020202020204" pitchFamily="34" charset="0"/>
              </a:rPr>
              <a:t>Weakness:</a:t>
            </a:r>
          </a:p>
          <a:p>
            <a:pPr lvl="1" eaLnBrk="1" hangingPunct="1">
              <a:lnSpc>
                <a:spcPct val="90000"/>
              </a:lnSpc>
            </a:pPr>
            <a:r>
              <a:rPr lang="en-US" altLang="en-US">
                <a:ea typeface="ＭＳ Ｐゴシック" panose="020B0600070205080204" pitchFamily="34" charset="-128"/>
                <a:cs typeface="Arial" panose="020B0604020202020204" pitchFamily="34" charset="0"/>
              </a:rPr>
              <a:t>Repetitive data contained in the plaintext</a:t>
            </a:r>
            <a:r>
              <a:rPr lang="en-AU" altLang="en-US">
                <a:ea typeface="ＭＳ Ｐゴシック" panose="020B0600070205080204" pitchFamily="34" charset="-128"/>
                <a:cs typeface="Arial" panose="020B0604020202020204" pitchFamily="34" charset="0"/>
              </a:rPr>
              <a:t> may show in the ciphertext, if aligned with blocks. </a:t>
            </a:r>
          </a:p>
          <a:p>
            <a:pPr lvl="1" eaLnBrk="1" hangingPunct="1">
              <a:lnSpc>
                <a:spcPct val="90000"/>
              </a:lnSpc>
            </a:pPr>
            <a:r>
              <a:rPr lang="en-US" altLang="en-US">
                <a:ea typeface="ＭＳ Ｐゴシック" panose="020B0600070205080204" pitchFamily="34" charset="-128"/>
                <a:cs typeface="Arial" panose="020B0604020202020204" pitchFamily="34" charset="0"/>
              </a:rPr>
              <a:t>If the same message is encrypted (with the same key) and sent twice, their ciphertext are the same.</a:t>
            </a:r>
          </a:p>
          <a:p>
            <a:pPr eaLnBrk="1" hangingPunct="1">
              <a:lnSpc>
                <a:spcPct val="90000"/>
              </a:lnSpc>
            </a:pPr>
            <a:endParaRPr lang="en-US" altLang="en-US" sz="2800">
              <a:ea typeface="ＭＳ Ｐゴシック" panose="020B0600070205080204" pitchFamily="34" charset="-128"/>
              <a:cs typeface="Arial" panose="020B0604020202020204" pitchFamily="34" charset="0"/>
            </a:endParaRPr>
          </a:p>
          <a:p>
            <a:pPr eaLnBrk="1" hangingPunct="1">
              <a:lnSpc>
                <a:spcPct val="90000"/>
              </a:lnSpc>
            </a:pPr>
            <a:r>
              <a:rPr lang="en-US" altLang="en-US" sz="2800">
                <a:ea typeface="ＭＳ Ｐゴシック" panose="020B0600070205080204" pitchFamily="34" charset="-128"/>
                <a:cs typeface="Arial" panose="020B0604020202020204" pitchFamily="34" charset="0"/>
              </a:rPr>
              <a:t>Typical application: </a:t>
            </a:r>
          </a:p>
          <a:p>
            <a:pPr lvl="1" eaLnBrk="1" hangingPunct="1">
              <a:lnSpc>
                <a:spcPct val="90000"/>
              </a:lnSpc>
            </a:pPr>
            <a:r>
              <a:rPr lang="en-US" altLang="en-US" sz="2500">
                <a:ea typeface="ＭＳ Ｐゴシック" panose="020B0600070205080204" pitchFamily="34" charset="-128"/>
                <a:cs typeface="Arial" panose="020B0604020202020204" pitchFamily="34" charset="0"/>
              </a:rPr>
              <a:t>secure transmission of short pieces of information (e.g. a temporary encryption key)</a:t>
            </a:r>
          </a:p>
          <a:p>
            <a:pPr eaLnBrk="1" hangingPunct="1">
              <a:buFontTx/>
              <a:buNone/>
            </a:pPr>
            <a:endParaRPr lang="en-US" altLang="en-US" sz="2800">
              <a:ea typeface="ＭＳ Ｐゴシック" panose="020B0600070205080204" pitchFamily="34" charset="-128"/>
              <a:cs typeface="Arial" panose="020B0604020202020204" pitchFamily="34" charset="0"/>
            </a:endParaRPr>
          </a:p>
          <a:p>
            <a:pPr eaLnBrk="1" hangingPunct="1"/>
            <a:endParaRPr lang="en-AU" altLang="en-US" sz="2800">
              <a:ea typeface="ＭＳ Ｐゴシック" panose="020B0600070205080204" pitchFamily="34" charset="-128"/>
              <a:cs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B755B0B-5495-4D24-BBDA-83F8ECC47F80}"/>
              </a:ext>
            </a:extLst>
          </p:cNvPr>
          <p:cNvSpPr>
            <a:spLocks noGrp="1" noChangeArrowheads="1"/>
          </p:cNvSpPr>
          <p:nvPr>
            <p:ph type="title"/>
          </p:nvPr>
        </p:nvSpPr>
        <p:spPr>
          <a:xfrm>
            <a:off x="1415480" y="43408"/>
            <a:ext cx="7344816" cy="792163"/>
          </a:xfrm>
        </p:spPr>
        <p:txBody>
          <a:bodyPr/>
          <a:lstStyle/>
          <a:p>
            <a:pPr eaLnBrk="1" hangingPunct="1"/>
            <a:r>
              <a:rPr lang="en-AU" altLang="en-US" sz="3600">
                <a:ea typeface="ＭＳ Ｐゴシック" panose="020B0600070205080204" pitchFamily="34" charset="-128"/>
                <a:cs typeface="Arial" panose="020B0604020202020204" pitchFamily="34" charset="0"/>
              </a:rPr>
              <a:t>Remarks on ECB</a:t>
            </a:r>
            <a:endParaRPr lang="en-AU" altLang="en-US">
              <a:ea typeface="ＭＳ Ｐゴシック" panose="020B0600070205080204" pitchFamily="34" charset="-128"/>
              <a:cs typeface="Arial" panose="020B0604020202020204" pitchFamily="34" charset="0"/>
            </a:endParaRPr>
          </a:p>
        </p:txBody>
      </p:sp>
      <p:pic>
        <p:nvPicPr>
          <p:cNvPr id="4" name="Picture 3">
            <a:extLst>
              <a:ext uri="{FF2B5EF4-FFF2-40B4-BE49-F238E27FC236}">
                <a16:creationId xmlns:a16="http://schemas.microsoft.com/office/drawing/2014/main" id="{B9A2B831-99BD-48F5-A0EB-9FA5C2E74A42}"/>
              </a:ext>
            </a:extLst>
          </p:cNvPr>
          <p:cNvPicPr>
            <a:picLocks noChangeAspect="1"/>
          </p:cNvPicPr>
          <p:nvPr/>
        </p:nvPicPr>
        <p:blipFill>
          <a:blip r:embed="rId3"/>
          <a:stretch>
            <a:fillRect/>
          </a:stretch>
        </p:blipFill>
        <p:spPr>
          <a:xfrm>
            <a:off x="1775520" y="1268761"/>
            <a:ext cx="8712968" cy="4752527"/>
          </a:xfrm>
          <a:prstGeom prst="rect">
            <a:avLst/>
          </a:prstGeom>
        </p:spPr>
      </p:pic>
    </p:spTree>
    <p:extLst>
      <p:ext uri="{BB962C8B-B14F-4D97-AF65-F5344CB8AC3E}">
        <p14:creationId xmlns:p14="http://schemas.microsoft.com/office/powerpoint/2010/main" val="32910115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967D7B6-9818-4BD3-8572-25B1B888CAD5}"/>
              </a:ext>
            </a:extLst>
          </p:cNvPr>
          <p:cNvSpPr>
            <a:spLocks noGrp="1" noChangeArrowheads="1"/>
          </p:cNvSpPr>
          <p:nvPr>
            <p:ph type="title"/>
          </p:nvPr>
        </p:nvSpPr>
        <p:spPr>
          <a:xfrm>
            <a:off x="1127448" y="0"/>
            <a:ext cx="7344816" cy="792163"/>
          </a:xfrm>
        </p:spPr>
        <p:txBody>
          <a:bodyPr/>
          <a:lstStyle/>
          <a:p>
            <a:pPr eaLnBrk="1" hangingPunct="1"/>
            <a:r>
              <a:rPr lang="en-AU" altLang="en-US">
                <a:ea typeface="ＭＳ Ｐゴシック" panose="020B0600070205080204" pitchFamily="34" charset="-128"/>
              </a:rPr>
              <a:t>Cipher Block Chaining (CBC) </a:t>
            </a:r>
          </a:p>
        </p:txBody>
      </p:sp>
      <mc:AlternateContent xmlns:mc="http://schemas.openxmlformats.org/markup-compatibility/2006" xmlns:a14="http://schemas.microsoft.com/office/drawing/2010/main">
        <mc:Choice Requires="a14">
          <p:sp>
            <p:nvSpPr>
              <p:cNvPr id="28675" name="Rectangle 3">
                <a:extLst>
                  <a:ext uri="{FF2B5EF4-FFF2-40B4-BE49-F238E27FC236}">
                    <a16:creationId xmlns:a16="http://schemas.microsoft.com/office/drawing/2014/main" id="{097A9E10-4711-49E7-B876-A9C5E92B3D4E}"/>
                  </a:ext>
                </a:extLst>
              </p:cNvPr>
              <p:cNvSpPr>
                <a:spLocks noGrp="1" noChangeArrowheads="1"/>
              </p:cNvSpPr>
              <p:nvPr>
                <p:ph sz="quarter" idx="1"/>
              </p:nvPr>
            </p:nvSpPr>
            <p:spPr>
              <a:xfrm>
                <a:off x="767408" y="960437"/>
                <a:ext cx="9875440" cy="4937125"/>
              </a:xfrm>
            </p:spPr>
            <p:txBody>
              <a:bodyPr/>
              <a:lstStyle/>
              <a:p>
                <a:pPr eaLnBrk="1" hangingPunct="1">
                  <a:lnSpc>
                    <a:spcPct val="90000"/>
                  </a:lnSpc>
                </a:pPr>
                <a:r>
                  <a:rPr lang="en-AU" altLang="en-US">
                    <a:ea typeface="ＭＳ Ｐゴシック" panose="020B0600070205080204" pitchFamily="34" charset="-128"/>
                  </a:rPr>
                  <a:t>Solve security deficiencies in ECB</a:t>
                </a:r>
              </a:p>
              <a:p>
                <a:pPr lvl="1" eaLnBrk="1" hangingPunct="1">
                  <a:lnSpc>
                    <a:spcPct val="90000"/>
                  </a:lnSpc>
                </a:pPr>
                <a:r>
                  <a:rPr lang="en-AU" altLang="en-US" sz="2400">
                    <a:ea typeface="ＭＳ Ｐゴシック" panose="020B0600070205080204" pitchFamily="34" charset="-128"/>
                  </a:rPr>
                  <a:t>Repeated same plaintext block result different ciphertext block</a:t>
                </a:r>
              </a:p>
              <a:p>
                <a:pPr eaLnBrk="1" hangingPunct="1">
                  <a:lnSpc>
                    <a:spcPct val="90000"/>
                  </a:lnSpc>
                </a:pPr>
                <a:endParaRPr lang="en-AU" altLang="en-US">
                  <a:ea typeface="ＭＳ Ｐゴシック" panose="020B0600070205080204" pitchFamily="34" charset="-128"/>
                </a:endParaRPr>
              </a:p>
              <a:p>
                <a:pPr eaLnBrk="1" hangingPunct="1">
                  <a:lnSpc>
                    <a:spcPct val="90000"/>
                  </a:lnSpc>
                </a:pPr>
                <a:r>
                  <a:rPr lang="en-AU" altLang="en-US">
                    <a:ea typeface="ＭＳ Ｐゴシック" panose="020B0600070205080204" pitchFamily="34" charset="-128"/>
                  </a:rPr>
                  <a:t>Each previous cipher blocks is chained to be input with current plaintext block, hence name </a:t>
                </a:r>
              </a:p>
              <a:p>
                <a:pPr eaLnBrk="1" hangingPunct="1">
                  <a:lnSpc>
                    <a:spcPct val="90000"/>
                  </a:lnSpc>
                </a:pPr>
                <a:endParaRPr lang="en-AU" altLang="en-US">
                  <a:ea typeface="ＭＳ Ｐゴシック" panose="020B0600070205080204" pitchFamily="34" charset="-128"/>
                </a:endParaRPr>
              </a:p>
              <a:p>
                <a:pPr eaLnBrk="1" hangingPunct="1">
                  <a:lnSpc>
                    <a:spcPct val="90000"/>
                  </a:lnSpc>
                </a:pPr>
                <a:r>
                  <a:rPr lang="en-AU" altLang="en-US">
                    <a:ea typeface="ＭＳ Ｐゴシック" panose="020B0600070205080204" pitchFamily="34" charset="-128"/>
                  </a:rPr>
                  <a:t>Use Initial Vector (IV) to start process </a:t>
                </a:r>
              </a:p>
              <a:p>
                <a:pPr lvl="1" eaLnBrk="1" hangingPunct="1">
                  <a:lnSpc>
                    <a:spcPct val="90000"/>
                  </a:lnSpc>
                  <a:buFontTx/>
                  <a:buNone/>
                </a:pPr>
                <a:r>
                  <a:rPr lang="en-AU" altLang="en-US">
                    <a:latin typeface="Courier New" panose="02070309020205020404" pitchFamily="49" charset="0"/>
                    <a:ea typeface="ＭＳ Ｐゴシック" panose="020B0600070205080204" pitchFamily="34" charset="-128"/>
                  </a:rPr>
                  <a:t>			</a:t>
                </a:r>
                <a:r>
                  <a:rPr lang="en-AU" altLang="en-US" b="1">
                    <a:latin typeface="Courier New" panose="02070309020205020404" pitchFamily="49" charset="0"/>
                    <a:ea typeface="ＭＳ Ｐゴシック" panose="020B0600070205080204" pitchFamily="34" charset="-128"/>
                  </a:rPr>
                  <a:t>C</a:t>
                </a:r>
                <a:r>
                  <a:rPr lang="en-AU" altLang="en-US" b="1" baseline="-25000">
                    <a:latin typeface="Courier New" panose="02070309020205020404" pitchFamily="49" charset="0"/>
                    <a:ea typeface="ＭＳ Ｐゴシック" panose="020B0600070205080204" pitchFamily="34" charset="-128"/>
                  </a:rPr>
                  <a:t>i</a:t>
                </a:r>
                <a:r>
                  <a:rPr lang="en-AU" altLang="en-US" b="1">
                    <a:latin typeface="Courier New" panose="02070309020205020404" pitchFamily="49" charset="0"/>
                    <a:ea typeface="ＭＳ Ｐゴシック" panose="020B0600070205080204" pitchFamily="34" charset="-128"/>
                  </a:rPr>
                  <a:t> = E</a:t>
                </a:r>
                <a:r>
                  <a:rPr lang="en-AU" altLang="en-US" b="1" baseline="-25000">
                    <a:latin typeface="Courier New" panose="02070309020205020404" pitchFamily="49" charset="0"/>
                    <a:ea typeface="ＭＳ Ｐゴシック" panose="020B0600070205080204" pitchFamily="34" charset="-128"/>
                  </a:rPr>
                  <a:t>K </a:t>
                </a:r>
                <a:r>
                  <a:rPr lang="en-AU" altLang="en-US" b="1">
                    <a:latin typeface="Courier New" panose="02070309020205020404" pitchFamily="49" charset="0"/>
                    <a:ea typeface="ＭＳ Ｐゴシック" panose="020B0600070205080204" pitchFamily="34" charset="-128"/>
                  </a:rPr>
                  <a:t>(P</a:t>
                </a:r>
                <a:r>
                  <a:rPr lang="en-AU" altLang="en-US" b="1" baseline="-25000">
                    <a:latin typeface="Courier New" panose="02070309020205020404" pitchFamily="49" charset="0"/>
                    <a:ea typeface="ＭＳ Ｐゴシック" panose="020B0600070205080204" pitchFamily="34" charset="-128"/>
                  </a:rPr>
                  <a:t>i</a:t>
                </a:r>
                <a14:m>
                  <m:oMath xmlns:m="http://schemas.openxmlformats.org/officeDocument/2006/math">
                    <m:r>
                      <a:rPr lang="en-AU" altLang="en-US" b="1" i="1" smtClean="0">
                        <a:latin typeface="Cambria Math" panose="02040503050406030204" pitchFamily="18" charset="0"/>
                        <a:ea typeface="Cambria Math" panose="02040503050406030204" pitchFamily="18" charset="0"/>
                      </a:rPr>
                      <m:t>⊕</m:t>
                    </m:r>
                  </m:oMath>
                </a14:m>
                <a:r>
                  <a:rPr lang="en-AU" altLang="en-US" b="1">
                    <a:latin typeface="Courier New" panose="02070309020205020404" pitchFamily="49" charset="0"/>
                    <a:ea typeface="ＭＳ Ｐゴシック" panose="020B0600070205080204" pitchFamily="34" charset="-128"/>
                  </a:rPr>
                  <a:t>C</a:t>
                </a:r>
                <a:r>
                  <a:rPr lang="en-AU" altLang="en-US" b="1" baseline="-25000">
                    <a:latin typeface="Courier New" panose="02070309020205020404" pitchFamily="49" charset="0"/>
                    <a:ea typeface="ＭＳ Ｐゴシック" panose="020B0600070205080204" pitchFamily="34" charset="-128"/>
                  </a:rPr>
                  <a:t>i-1</a:t>
                </a:r>
                <a:r>
                  <a:rPr lang="en-AU" altLang="en-US" b="1">
                    <a:latin typeface="Courier New" panose="02070309020205020404" pitchFamily="49" charset="0"/>
                    <a:ea typeface="ＭＳ Ｐゴシック" panose="020B0600070205080204" pitchFamily="34" charset="-128"/>
                  </a:rPr>
                  <a:t>)</a:t>
                </a:r>
              </a:p>
              <a:p>
                <a:pPr lvl="1" eaLnBrk="1" hangingPunct="1">
                  <a:lnSpc>
                    <a:spcPct val="90000"/>
                  </a:lnSpc>
                  <a:buFontTx/>
                  <a:buNone/>
                </a:pPr>
                <a:r>
                  <a:rPr lang="en-AU" altLang="en-US" b="1">
                    <a:latin typeface="Courier New" panose="02070309020205020404" pitchFamily="49" charset="0"/>
                    <a:ea typeface="ＭＳ Ｐゴシック" panose="020B0600070205080204" pitchFamily="34" charset="-128"/>
                  </a:rPr>
                  <a:t>			C</a:t>
                </a:r>
                <a:r>
                  <a:rPr lang="en-AU" altLang="en-US" b="1" baseline="-25000">
                    <a:latin typeface="Courier New" panose="02070309020205020404" pitchFamily="49" charset="0"/>
                    <a:ea typeface="ＭＳ Ｐゴシック" panose="020B0600070205080204" pitchFamily="34" charset="-128"/>
                  </a:rPr>
                  <a:t>0 </a:t>
                </a:r>
                <a:r>
                  <a:rPr lang="en-AU" altLang="en-US" b="1">
                    <a:latin typeface="Courier New" panose="02070309020205020404" pitchFamily="49" charset="0"/>
                    <a:ea typeface="ＭＳ Ｐゴシック" panose="020B0600070205080204" pitchFamily="34" charset="-128"/>
                  </a:rPr>
                  <a:t>= IV</a:t>
                </a:r>
                <a:r>
                  <a:rPr lang="en-AU" altLang="en-US" b="1">
                    <a:ea typeface="ＭＳ Ｐゴシック" panose="020B0600070205080204" pitchFamily="34" charset="-128"/>
                  </a:rPr>
                  <a:t> </a:t>
                </a:r>
                <a:endParaRPr lang="en-US" altLang="en-US">
                  <a:ea typeface="ＭＳ Ｐゴシック" panose="020B0600070205080204" pitchFamily="34" charset="-128"/>
                </a:endParaRPr>
              </a:p>
              <a:p>
                <a:pPr eaLnBrk="1" hangingPunct="1">
                  <a:lnSpc>
                    <a:spcPct val="90000"/>
                  </a:lnSpc>
                </a:pPr>
                <a:r>
                  <a:rPr lang="en-US" altLang="en-US">
                    <a:ea typeface="ＭＳ Ｐゴシック" panose="020B0600070205080204" pitchFamily="34" charset="-128"/>
                  </a:rPr>
                  <a:t>Uses: bulk data encryption, authentication</a:t>
                </a:r>
                <a:endParaRPr lang="en-AU" altLang="en-US">
                  <a:ea typeface="ＭＳ Ｐゴシック" panose="020B0600070205080204" pitchFamily="34" charset="-128"/>
                </a:endParaRPr>
              </a:p>
            </p:txBody>
          </p:sp>
        </mc:Choice>
        <mc:Fallback xmlns="">
          <p:sp>
            <p:nvSpPr>
              <p:cNvPr id="28675" name="Rectangle 3">
                <a:extLst>
                  <a:ext uri="{FF2B5EF4-FFF2-40B4-BE49-F238E27FC236}">
                    <a16:creationId xmlns:a16="http://schemas.microsoft.com/office/drawing/2014/main" id="{097A9E10-4711-49E7-B876-A9C5E92B3D4E}"/>
                  </a:ext>
                </a:extLst>
              </p:cNvPr>
              <p:cNvSpPr>
                <a:spLocks noGrp="1" noRot="1" noChangeAspect="1" noMove="1" noResize="1" noEditPoints="1" noAdjustHandles="1" noChangeArrowheads="1" noChangeShapeType="1" noTextEdit="1"/>
              </p:cNvSpPr>
              <p:nvPr>
                <p:ph sz="quarter" idx="1"/>
              </p:nvPr>
            </p:nvSpPr>
            <p:spPr>
              <a:xfrm>
                <a:off x="767408" y="960437"/>
                <a:ext cx="9875440" cy="4937125"/>
              </a:xfrm>
              <a:blipFill>
                <a:blip r:embed="rId3"/>
                <a:stretch>
                  <a:fillRect l="-1975" t="-4326" b="-6428"/>
                </a:stretch>
              </a:blipFill>
            </p:spPr>
            <p:txBody>
              <a:bodyPr/>
              <a:lstStyle/>
              <a:p>
                <a:r>
                  <a:rPr lang="en-US">
                    <a:noFill/>
                  </a:rPr>
                  <a:t> </a:t>
                </a:r>
              </a:p>
            </p:txBody>
          </p:sp>
        </mc:Fallback>
      </mc:AlternateContent>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846650A-42B9-42D2-98B9-47D5AAE4B6C4}"/>
              </a:ext>
            </a:extLst>
          </p:cNvPr>
          <p:cNvSpPr>
            <a:spLocks noGrp="1" noChangeArrowheads="1"/>
          </p:cNvSpPr>
          <p:nvPr>
            <p:ph type="title"/>
          </p:nvPr>
        </p:nvSpPr>
        <p:spPr>
          <a:xfrm>
            <a:off x="1343472" y="36630"/>
            <a:ext cx="7344816" cy="792163"/>
          </a:xfrm>
        </p:spPr>
        <p:txBody>
          <a:bodyPr/>
          <a:lstStyle/>
          <a:p>
            <a:pPr eaLnBrk="1" hangingPunct="1"/>
            <a:r>
              <a:rPr lang="en-AU" altLang="en-US">
                <a:ea typeface="ＭＳ Ｐゴシック" panose="020B0600070205080204" pitchFamily="34" charset="-128"/>
              </a:rPr>
              <a:t>CBC scheme</a:t>
            </a:r>
          </a:p>
        </p:txBody>
      </p:sp>
      <p:pic>
        <p:nvPicPr>
          <p:cNvPr id="30723" name="Picture 12">
            <a:extLst>
              <a:ext uri="{FF2B5EF4-FFF2-40B4-BE49-F238E27FC236}">
                <a16:creationId xmlns:a16="http://schemas.microsoft.com/office/drawing/2014/main" id="{6DDE1F11-1D80-432A-B586-E17D35839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19200"/>
            <a:ext cx="84264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13">
            <a:extLst>
              <a:ext uri="{FF2B5EF4-FFF2-40B4-BE49-F238E27FC236}">
                <a16:creationId xmlns:a16="http://schemas.microsoft.com/office/drawing/2014/main" id="{A10C164C-C92E-496B-80EA-FFB69D4247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8396" y="5105400"/>
            <a:ext cx="9089604" cy="12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6">
            <a:extLst>
              <a:ext uri="{FF2B5EF4-FFF2-40B4-BE49-F238E27FC236}">
                <a16:creationId xmlns:a16="http://schemas.microsoft.com/office/drawing/2014/main" id="{5E4F446B-1A96-432C-A46D-3ECCB2F525A3}"/>
              </a:ext>
            </a:extLst>
          </p:cNvPr>
          <p:cNvGrpSpPr>
            <a:grpSpLocks/>
          </p:cNvGrpSpPr>
          <p:nvPr/>
        </p:nvGrpSpPr>
        <p:grpSpPr bwMode="auto">
          <a:xfrm>
            <a:off x="1828800" y="2893892"/>
            <a:ext cx="1066800" cy="2906715"/>
            <a:chOff x="336" y="1968"/>
            <a:chExt cx="672" cy="1831"/>
          </a:xfrm>
        </p:grpSpPr>
        <p:sp>
          <p:nvSpPr>
            <p:cNvPr id="30726" name="Oval 14">
              <a:extLst>
                <a:ext uri="{FF2B5EF4-FFF2-40B4-BE49-F238E27FC236}">
                  <a16:creationId xmlns:a16="http://schemas.microsoft.com/office/drawing/2014/main" id="{21F555A1-8E38-4FBF-9DD4-E3BD3893750D}"/>
                </a:ext>
              </a:extLst>
            </p:cNvPr>
            <p:cNvSpPr>
              <a:spLocks noChangeArrowheads="1"/>
            </p:cNvSpPr>
            <p:nvPr/>
          </p:nvSpPr>
          <p:spPr bwMode="auto">
            <a:xfrm>
              <a:off x="432" y="3607"/>
              <a:ext cx="576" cy="192"/>
            </a:xfrm>
            <a:prstGeom prst="ellipse">
              <a:avLst/>
            </a:pr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30727" name="Line 15">
              <a:extLst>
                <a:ext uri="{FF2B5EF4-FFF2-40B4-BE49-F238E27FC236}">
                  <a16:creationId xmlns:a16="http://schemas.microsoft.com/office/drawing/2014/main" id="{21235A64-F350-44AE-A4D2-BFFAA7A0A5C6}"/>
                </a:ext>
              </a:extLst>
            </p:cNvPr>
            <p:cNvSpPr>
              <a:spLocks noChangeShapeType="1"/>
            </p:cNvSpPr>
            <p:nvPr/>
          </p:nvSpPr>
          <p:spPr bwMode="auto">
            <a:xfrm flipH="1" flipV="1">
              <a:off x="336" y="1968"/>
              <a:ext cx="288" cy="1584"/>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310DDC0-03E6-4ACE-8977-9AAFBB9F0D93}"/>
              </a:ext>
            </a:extLst>
          </p:cNvPr>
          <p:cNvSpPr>
            <a:spLocks noGrp="1"/>
          </p:cNvSpPr>
          <p:nvPr>
            <p:ph type="title"/>
          </p:nvPr>
        </p:nvSpPr>
        <p:spPr>
          <a:xfrm>
            <a:off x="1271464" y="3967"/>
            <a:ext cx="7344816" cy="792163"/>
          </a:xfrm>
        </p:spPr>
        <p:txBody>
          <a:bodyPr/>
          <a:lstStyle/>
          <a:p>
            <a:pPr eaLnBrk="1" hangingPunct="1"/>
            <a:r>
              <a:rPr lang="en-AU" altLang="en-US">
                <a:ea typeface="ＭＳ Ｐゴシック" panose="020B0600070205080204" pitchFamily="34" charset="-128"/>
                <a:cs typeface="Arial" panose="020B0604020202020204" pitchFamily="34" charset="0"/>
              </a:rPr>
              <a:t>Remarks on CBC</a:t>
            </a:r>
            <a:endParaRPr lang="en-US" altLang="en-US">
              <a:ea typeface="ＭＳ Ｐゴシック" panose="020B0600070205080204" pitchFamily="34" charset="-128"/>
              <a:cs typeface="Arial" panose="020B0604020202020204" pitchFamily="34" charset="0"/>
            </a:endParaRPr>
          </a:p>
        </p:txBody>
      </p:sp>
      <p:sp>
        <p:nvSpPr>
          <p:cNvPr id="32772" name="Content Placeholder 2">
            <a:extLst>
              <a:ext uri="{FF2B5EF4-FFF2-40B4-BE49-F238E27FC236}">
                <a16:creationId xmlns:a16="http://schemas.microsoft.com/office/drawing/2014/main" id="{498CAC7B-4152-47B7-A560-1338A882BD96}"/>
              </a:ext>
            </a:extLst>
          </p:cNvPr>
          <p:cNvSpPr>
            <a:spLocks noGrp="1"/>
          </p:cNvSpPr>
          <p:nvPr>
            <p:ph sz="quarter" idx="1"/>
          </p:nvPr>
        </p:nvSpPr>
        <p:spPr>
          <a:xfrm>
            <a:off x="1145704" y="960437"/>
            <a:ext cx="9900592" cy="4937125"/>
          </a:xfrm>
        </p:spPr>
        <p:txBody>
          <a:bodyPr/>
          <a:lstStyle/>
          <a:p>
            <a:pPr eaLnBrk="1" hangingPunct="1"/>
            <a:endParaRPr lang="en-AU" altLang="en-US" sz="800">
              <a:ea typeface="ＭＳ Ｐゴシック" panose="020B0600070205080204" pitchFamily="34" charset="-128"/>
              <a:cs typeface="Arial" panose="020B0604020202020204" pitchFamily="34" charset="0"/>
            </a:endParaRPr>
          </a:p>
          <a:p>
            <a:pPr eaLnBrk="1" hangingPunct="1"/>
            <a:r>
              <a:rPr lang="en-AU" altLang="en-US" sz="2700">
                <a:ea typeface="ＭＳ Ｐゴシック" panose="020B0600070205080204" pitchFamily="34" charset="-128"/>
                <a:cs typeface="Arial" panose="020B0604020202020204" pitchFamily="34" charset="0"/>
              </a:rPr>
              <a:t>The encryption of a block depends on the current and </a:t>
            </a:r>
            <a:r>
              <a:rPr lang="en-AU" altLang="en-US" sz="2700" b="1">
                <a:ea typeface="ＭＳ Ｐゴシック" panose="020B0600070205080204" pitchFamily="34" charset="-128"/>
                <a:cs typeface="Arial" panose="020B0604020202020204" pitchFamily="34" charset="0"/>
              </a:rPr>
              <a:t>all</a:t>
            </a:r>
            <a:r>
              <a:rPr lang="en-AU" altLang="en-US" sz="2700">
                <a:ea typeface="ＭＳ Ｐゴシック" panose="020B0600070205080204" pitchFamily="34" charset="-128"/>
                <a:cs typeface="Arial" panose="020B0604020202020204" pitchFamily="34" charset="0"/>
              </a:rPr>
              <a:t> blocks before it.</a:t>
            </a:r>
          </a:p>
          <a:p>
            <a:pPr eaLnBrk="1" hangingPunct="1"/>
            <a:endParaRPr lang="en-AU" altLang="en-US" sz="800">
              <a:ea typeface="ＭＳ Ｐゴシック" panose="020B0600070205080204" pitchFamily="34" charset="-128"/>
              <a:cs typeface="Arial" panose="020B0604020202020204" pitchFamily="34" charset="0"/>
            </a:endParaRPr>
          </a:p>
          <a:p>
            <a:pPr eaLnBrk="1" hangingPunct="1"/>
            <a:r>
              <a:rPr lang="en-AU" altLang="en-US" sz="2700">
                <a:ea typeface="ＭＳ Ｐゴシック" panose="020B0600070205080204" pitchFamily="34" charset="-128"/>
                <a:cs typeface="Arial" panose="020B0604020202020204" pitchFamily="34" charset="0"/>
              </a:rPr>
              <a:t>So, repeated plaintext blocks are encrypted differently.</a:t>
            </a:r>
          </a:p>
          <a:p>
            <a:pPr eaLnBrk="1" hangingPunct="1"/>
            <a:endParaRPr lang="en-AU" altLang="en-US" sz="800">
              <a:ea typeface="ＭＳ Ｐゴシック" panose="020B0600070205080204" pitchFamily="34" charset="-128"/>
              <a:cs typeface="Arial" panose="020B0604020202020204" pitchFamily="34" charset="0"/>
            </a:endParaRPr>
          </a:p>
          <a:p>
            <a:pPr eaLnBrk="1" hangingPunct="1"/>
            <a:r>
              <a:rPr lang="en-AU" altLang="en-US" sz="2700">
                <a:ea typeface="ＭＳ Ｐゴシック" panose="020B0600070205080204" pitchFamily="34" charset="-128"/>
                <a:cs typeface="Arial" panose="020B0604020202020204" pitchFamily="34" charset="0"/>
              </a:rPr>
              <a:t>Initialization Vector (IV)</a:t>
            </a:r>
          </a:p>
          <a:p>
            <a:pPr lvl="1" eaLnBrk="1" hangingPunct="1"/>
            <a:r>
              <a:rPr lang="en-AU" altLang="en-US" sz="2400">
                <a:ea typeface="ＭＳ Ｐゴシック" panose="020B0600070205080204" pitchFamily="34" charset="-128"/>
                <a:cs typeface="Arial" panose="020B0604020202020204" pitchFamily="34" charset="0"/>
              </a:rPr>
              <a:t>May sent encrypted in ECB mode before the rest of ciphertext</a:t>
            </a:r>
          </a:p>
          <a:p>
            <a:pPr eaLnBrk="1" hangingPunct="1">
              <a:lnSpc>
                <a:spcPct val="90000"/>
              </a:lnSpc>
            </a:pPr>
            <a:r>
              <a:rPr lang="en-US" sz="2800">
                <a:solidFill>
                  <a:srgbClr val="FF0000"/>
                </a:solidFill>
                <a:latin typeface="Times New Roman" panose="02020603050405020304" pitchFamily="18" charset="0"/>
                <a:cs typeface="Times New Roman" panose="02020603050405020304" pitchFamily="18" charset="0"/>
              </a:rPr>
              <a:t>Does not guarantee data integrity!</a:t>
            </a:r>
          </a:p>
          <a:p>
            <a:pPr eaLnBrk="1" hangingPunct="1">
              <a:lnSpc>
                <a:spcPct val="90000"/>
              </a:lnSpc>
            </a:pPr>
            <a:endParaRPr lang="en-US" altLang="en-US" sz="2700">
              <a:ea typeface="ＭＳ Ｐゴシック" panose="020B0600070205080204" pitchFamily="34" charset="-128"/>
              <a:cs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310DDC0-03E6-4ACE-8977-9AAFBB9F0D93}"/>
              </a:ext>
            </a:extLst>
          </p:cNvPr>
          <p:cNvSpPr>
            <a:spLocks noGrp="1"/>
          </p:cNvSpPr>
          <p:nvPr>
            <p:ph type="title"/>
          </p:nvPr>
        </p:nvSpPr>
        <p:spPr>
          <a:xfrm>
            <a:off x="1271464" y="-41892"/>
            <a:ext cx="7344816" cy="792163"/>
          </a:xfrm>
        </p:spPr>
        <p:txBody>
          <a:bodyPr/>
          <a:lstStyle/>
          <a:p>
            <a:pPr eaLnBrk="1" hangingPunct="1"/>
            <a:r>
              <a:rPr lang="en-AU" altLang="en-US">
                <a:ea typeface="ＭＳ Ｐゴシック" panose="020B0600070205080204" pitchFamily="34" charset="-128"/>
                <a:cs typeface="Arial" panose="020B0604020202020204" pitchFamily="34" charset="0"/>
              </a:rPr>
              <a:t>Remarks on CBC</a:t>
            </a:r>
            <a:endParaRPr lang="en-US" altLang="en-US">
              <a:ea typeface="ＭＳ Ｐゴシック" panose="020B0600070205080204" pitchFamily="34" charset="-128"/>
              <a:cs typeface="Arial" panose="020B0604020202020204" pitchFamily="34" charset="0"/>
            </a:endParaRPr>
          </a:p>
        </p:txBody>
      </p:sp>
      <p:sp>
        <p:nvSpPr>
          <p:cNvPr id="32772" name="Content Placeholder 2">
            <a:extLst>
              <a:ext uri="{FF2B5EF4-FFF2-40B4-BE49-F238E27FC236}">
                <a16:creationId xmlns:a16="http://schemas.microsoft.com/office/drawing/2014/main" id="{498CAC7B-4152-47B7-A560-1338A882BD96}"/>
              </a:ext>
            </a:extLst>
          </p:cNvPr>
          <p:cNvSpPr>
            <a:spLocks noGrp="1"/>
          </p:cNvSpPr>
          <p:nvPr>
            <p:ph sz="quarter" idx="1"/>
          </p:nvPr>
        </p:nvSpPr>
        <p:spPr>
          <a:xfrm>
            <a:off x="1001578" y="1073474"/>
            <a:ext cx="8748464" cy="4937125"/>
          </a:xfrm>
        </p:spPr>
        <p:txBody>
          <a:bodyPr/>
          <a:lstStyle/>
          <a:p>
            <a:pPr eaLnBrk="1" hangingPunct="1">
              <a:lnSpc>
                <a:spcPct val="90000"/>
              </a:lnSpc>
            </a:pPr>
            <a:r>
              <a:rPr lang="en-US" sz="2800">
                <a:solidFill>
                  <a:srgbClr val="FF0000"/>
                </a:solidFill>
                <a:latin typeface="Times New Roman" panose="02020603050405020304" pitchFamily="18" charset="0"/>
                <a:cs typeface="Times New Roman" panose="02020603050405020304" pitchFamily="18" charset="0"/>
              </a:rPr>
              <a:t>Does not guarantee data integrity!</a:t>
            </a:r>
          </a:p>
          <a:p>
            <a:pPr eaLnBrk="1" hangingPunct="1">
              <a:lnSpc>
                <a:spcPct val="90000"/>
              </a:lnSpc>
            </a:pPr>
            <a:endParaRPr lang="en-US" altLang="en-US" sz="2700">
              <a:ea typeface="ＭＳ Ｐゴシック" panose="020B0600070205080204" pitchFamily="34" charset="-128"/>
              <a:cs typeface="Arial" panose="020B0604020202020204" pitchFamily="34" charset="0"/>
            </a:endParaRPr>
          </a:p>
        </p:txBody>
      </p:sp>
      <p:pic>
        <p:nvPicPr>
          <p:cNvPr id="6146" name="Picture 2" descr="CBC encryption">
            <a:extLst>
              <a:ext uri="{FF2B5EF4-FFF2-40B4-BE49-F238E27FC236}">
                <a16:creationId xmlns:a16="http://schemas.microsoft.com/office/drawing/2014/main" id="{B5C94AA9-0836-4B60-A361-087E1C6DB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1528206"/>
            <a:ext cx="8560041" cy="40276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FF1386E-860F-478D-B080-F4DF9A9F9EDB}"/>
              </a:ext>
            </a:extLst>
          </p:cNvPr>
          <p:cNvSpPr/>
          <p:nvPr/>
        </p:nvSpPr>
        <p:spPr>
          <a:xfrm>
            <a:off x="1919536" y="5555865"/>
            <a:ext cx="7560840" cy="400110"/>
          </a:xfrm>
          <a:prstGeom prst="rect">
            <a:avLst/>
          </a:prstGeom>
        </p:spPr>
        <p:txBody>
          <a:bodyPr wrap="square">
            <a:spAutoFit/>
          </a:bodyPr>
          <a:lstStyle/>
          <a:p>
            <a:r>
              <a:rPr lang="en-US" sz="2000">
                <a:solidFill>
                  <a:schemeClr val="tx2"/>
                </a:solidFill>
                <a:hlinkClick r:id="rId3">
                  <a:extLst>
                    <a:ext uri="{A12FA001-AC4F-418D-AE19-62706E023703}">
                      <ahyp:hlinkClr xmlns:ahyp="http://schemas.microsoft.com/office/drawing/2018/hyperlinkcolor" val="tx"/>
                    </a:ext>
                  </a:extLst>
                </a:hlinkClick>
              </a:rPr>
              <a:t>https://alicegg.tech/2019/06/23/aes-cbc.html</a:t>
            </a:r>
            <a:endParaRPr lang="en-US" sz="2000">
              <a:solidFill>
                <a:schemeClr val="tx2"/>
              </a:solidFill>
            </a:endParaRPr>
          </a:p>
        </p:txBody>
      </p:sp>
      <p:sp>
        <p:nvSpPr>
          <p:cNvPr id="3" name="Rectangle 2">
            <a:extLst>
              <a:ext uri="{FF2B5EF4-FFF2-40B4-BE49-F238E27FC236}">
                <a16:creationId xmlns:a16="http://schemas.microsoft.com/office/drawing/2014/main" id="{047E4B38-6C87-4CAD-8823-39D57364AE07}"/>
              </a:ext>
            </a:extLst>
          </p:cNvPr>
          <p:cNvSpPr/>
          <p:nvPr/>
        </p:nvSpPr>
        <p:spPr>
          <a:xfrm>
            <a:off x="1919536" y="6036234"/>
            <a:ext cx="7992888" cy="400110"/>
          </a:xfrm>
          <a:prstGeom prst="rect">
            <a:avLst/>
          </a:prstGeom>
        </p:spPr>
        <p:txBody>
          <a:bodyPr wrap="square">
            <a:spAutoFit/>
          </a:bodyPr>
          <a:lstStyle/>
          <a:p>
            <a:r>
              <a:rPr lang="en-US" sz="2000">
                <a:solidFill>
                  <a:schemeClr val="tx2"/>
                </a:solidFill>
                <a:hlinkClick r:id="rId4">
                  <a:extLst>
                    <a:ext uri="{A12FA001-AC4F-418D-AE19-62706E023703}">
                      <ahyp:hlinkClr xmlns:ahyp="http://schemas.microsoft.com/office/drawing/2018/hyperlinkcolor" val="tx"/>
                    </a:ext>
                  </a:extLst>
                </a:hlinkClick>
              </a:rPr>
              <a:t>https://cve.mitre.org/cgi-bin/cvename.cgi?name=2020-8911</a:t>
            </a:r>
            <a:endParaRPr lang="en-US" sz="2000">
              <a:solidFill>
                <a:schemeClr val="tx2"/>
              </a:solidFill>
            </a:endParaRPr>
          </a:p>
        </p:txBody>
      </p:sp>
    </p:spTree>
    <p:extLst>
      <p:ext uri="{BB962C8B-B14F-4D97-AF65-F5344CB8AC3E}">
        <p14:creationId xmlns:p14="http://schemas.microsoft.com/office/powerpoint/2010/main" val="14573414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07F9E23-86F7-4F71-8FD4-5136C439953E}"/>
              </a:ext>
            </a:extLst>
          </p:cNvPr>
          <p:cNvSpPr>
            <a:spLocks noGrp="1" noChangeArrowheads="1"/>
          </p:cNvSpPr>
          <p:nvPr>
            <p:ph type="title"/>
          </p:nvPr>
        </p:nvSpPr>
        <p:spPr>
          <a:xfrm>
            <a:off x="1055440" y="0"/>
            <a:ext cx="7344816" cy="792163"/>
          </a:xfrm>
        </p:spPr>
        <p:txBody>
          <a:bodyPr/>
          <a:lstStyle/>
          <a:p>
            <a:pPr eaLnBrk="1" hangingPunct="1"/>
            <a:r>
              <a:rPr lang="en-AU" altLang="en-US">
                <a:ea typeface="ＭＳ Ｐゴシック" panose="020B0600070205080204" pitchFamily="34" charset="-128"/>
              </a:rPr>
              <a:t>Cipher FeedBack (CFB)</a:t>
            </a:r>
          </a:p>
        </p:txBody>
      </p:sp>
      <mc:AlternateContent xmlns:mc="http://schemas.openxmlformats.org/markup-compatibility/2006" xmlns:a14="http://schemas.microsoft.com/office/drawing/2010/main">
        <mc:Choice Requires="a14">
          <p:sp>
            <p:nvSpPr>
              <p:cNvPr id="87043" name="Rectangle 3">
                <a:extLst>
                  <a:ext uri="{FF2B5EF4-FFF2-40B4-BE49-F238E27FC236}">
                    <a16:creationId xmlns:a16="http://schemas.microsoft.com/office/drawing/2014/main" id="{184DF9AD-4BD1-49A3-9EEC-8448FB9703D0}"/>
                  </a:ext>
                </a:extLst>
              </p:cNvPr>
              <p:cNvSpPr>
                <a:spLocks noGrp="1" noChangeArrowheads="1"/>
              </p:cNvSpPr>
              <p:nvPr>
                <p:ph sz="quarter" idx="1"/>
              </p:nvPr>
            </p:nvSpPr>
            <p:spPr>
              <a:xfrm>
                <a:off x="767408" y="1012155"/>
                <a:ext cx="10081120" cy="4937125"/>
              </a:xfrm>
            </p:spPr>
            <p:txBody>
              <a:bodyPr>
                <a:noAutofit/>
              </a:bodyPr>
              <a:lstStyle/>
              <a:p>
                <a:pPr eaLnBrk="1" hangingPunct="1">
                  <a:lnSpc>
                    <a:spcPct val="110000"/>
                  </a:lnSpc>
                  <a:spcBef>
                    <a:spcPts val="1200"/>
                  </a:spcBef>
                </a:pPr>
                <a:r>
                  <a:rPr lang="en-US" altLang="en-US" sz="2000">
                    <a:ea typeface="ＭＳ Ｐゴシック" panose="020B0600070205080204" pitchFamily="34" charset="-128"/>
                  </a:rPr>
                  <a:t>Use Initial Vector to start process</a:t>
                </a:r>
              </a:p>
              <a:p>
                <a:pPr eaLnBrk="1" hangingPunct="1">
                  <a:lnSpc>
                    <a:spcPct val="110000"/>
                  </a:lnSpc>
                  <a:spcBef>
                    <a:spcPts val="1200"/>
                  </a:spcBef>
                </a:pPr>
                <a:r>
                  <a:rPr lang="en-US" altLang="en-US" sz="2000">
                    <a:ea typeface="ＭＳ Ｐゴシック" panose="020B0600070205080204" pitchFamily="34" charset="-128"/>
                  </a:rPr>
                  <a:t>Encrypt previous ciphertext , then combined with the plaintext block using X-OR to produce the current ciphertext</a:t>
                </a:r>
                <a:endParaRPr lang="en-AU" altLang="en-US" sz="2000">
                  <a:ea typeface="ＭＳ Ｐゴシック" panose="020B0600070205080204" pitchFamily="34" charset="-128"/>
                </a:endParaRPr>
              </a:p>
              <a:p>
                <a:pPr eaLnBrk="1" hangingPunct="1">
                  <a:lnSpc>
                    <a:spcPct val="110000"/>
                  </a:lnSpc>
                  <a:spcBef>
                    <a:spcPts val="1200"/>
                  </a:spcBef>
                </a:pPr>
                <a:r>
                  <a:rPr lang="en-AU" altLang="en-US" sz="2000">
                    <a:ea typeface="ＭＳ Ｐゴシック" panose="020B0600070205080204" pitchFamily="34" charset="-128"/>
                  </a:rPr>
                  <a:t>Cipher is fed back (hence name) to concatenate with the rest of IV</a:t>
                </a:r>
              </a:p>
              <a:p>
                <a:pPr eaLnBrk="1" hangingPunct="1">
                  <a:lnSpc>
                    <a:spcPct val="110000"/>
                  </a:lnSpc>
                  <a:spcBef>
                    <a:spcPts val="1200"/>
                  </a:spcBef>
                </a:pPr>
                <a:r>
                  <a:rPr lang="en-AU" altLang="en-US" sz="2000">
                    <a:ea typeface="ＭＳ Ｐゴシック" panose="020B0600070205080204" pitchFamily="34" charset="-128"/>
                  </a:rPr>
                  <a:t>Plaintext is treated as a stream of bits </a:t>
                </a:r>
              </a:p>
              <a:p>
                <a:pPr lvl="1" eaLnBrk="1" hangingPunct="1">
                  <a:lnSpc>
                    <a:spcPct val="110000"/>
                  </a:lnSpc>
                  <a:spcBef>
                    <a:spcPts val="1200"/>
                  </a:spcBef>
                </a:pPr>
                <a:r>
                  <a:rPr lang="en-AU" altLang="en-US" sz="2000">
                    <a:ea typeface="ＭＳ Ｐゴシック" panose="020B0600070205080204" pitchFamily="34" charset="-128"/>
                  </a:rPr>
                  <a:t>Any number of bit (1, 8 or 64 or whatever) to be feed back (denoted CFB-1, CFB-8, CFB-64)</a:t>
                </a:r>
                <a:endParaRPr lang="en-US" altLang="en-US" sz="2000">
                  <a:ea typeface="ＭＳ Ｐゴシック" panose="020B0600070205080204" pitchFamily="34" charset="-128"/>
                </a:endParaRPr>
              </a:p>
              <a:p>
                <a:pPr eaLnBrk="1" hangingPunct="1">
                  <a:lnSpc>
                    <a:spcPct val="110000"/>
                  </a:lnSpc>
                  <a:spcBef>
                    <a:spcPts val="1200"/>
                  </a:spcBef>
                </a:pPr>
                <a:r>
                  <a:rPr lang="en-US" altLang="en-US" sz="2000">
                    <a:ea typeface="ＭＳ Ｐゴシック" panose="020B0600070205080204" pitchFamily="34" charset="-128"/>
                  </a:rPr>
                  <a:t>Relation between plaintext and ciphertext</a:t>
                </a:r>
                <a:endParaRPr lang="en-AU" altLang="en-US" sz="2000">
                  <a:ea typeface="ＭＳ Ｐゴシック" panose="020B0600070205080204" pitchFamily="34" charset="-128"/>
                </a:endParaRPr>
              </a:p>
              <a:p>
                <a:pPr lvl="1" eaLnBrk="1" hangingPunct="1">
                  <a:lnSpc>
                    <a:spcPct val="110000"/>
                  </a:lnSpc>
                  <a:spcBef>
                    <a:spcPts val="1200"/>
                  </a:spcBef>
                  <a:buNone/>
                </a:pPr>
                <a:r>
                  <a:rPr lang="en-AU" altLang="en-US" sz="2000">
                    <a:latin typeface="Courier New" panose="02070309020205020404" pitchFamily="49" charset="0"/>
                    <a:ea typeface="ＭＳ Ｐゴシック" panose="020B0600070205080204" pitchFamily="34" charset="-128"/>
                  </a:rPr>
                  <a:t>		</a:t>
                </a:r>
                <a:r>
                  <a:rPr lang="en-AU" altLang="en-US" sz="2200" b="1">
                    <a:latin typeface="Courier New" panose="02070309020205020404" pitchFamily="49" charset="0"/>
                    <a:ea typeface="ＭＳ Ｐゴシック" panose="020B0600070205080204" pitchFamily="34" charset="-128"/>
                  </a:rPr>
                  <a:t>C</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P</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a:t>
                </a:r>
                <a14:m>
                  <m:oMath xmlns:m="http://schemas.openxmlformats.org/officeDocument/2006/math">
                    <m:r>
                      <a:rPr lang="en-AU" altLang="en-US" sz="2200" b="1" i="1">
                        <a:latin typeface="Cambria Math" panose="02040503050406030204" pitchFamily="18" charset="0"/>
                        <a:ea typeface="Cambria Math" panose="02040503050406030204" pitchFamily="18" charset="0"/>
                      </a:rPr>
                      <m:t>⊕</m:t>
                    </m:r>
                  </m:oMath>
                </a14:m>
                <a:r>
                  <a:rPr lang="en-AU" altLang="en-US" sz="2200" b="1">
                    <a:latin typeface="Courier New" panose="02070309020205020404" pitchFamily="49" charset="0"/>
                    <a:ea typeface="ＭＳ Ｐゴシック" panose="020B0600070205080204" pitchFamily="34" charset="-128"/>
                  </a:rPr>
                  <a:t> SelectLeft(E</a:t>
                </a:r>
                <a:r>
                  <a:rPr lang="en-AU" altLang="en-US" sz="2200" b="1" baseline="-25000">
                    <a:latin typeface="Courier New" panose="02070309020205020404" pitchFamily="49" charset="0"/>
                    <a:ea typeface="ＭＳ Ｐゴシック" panose="020B0600070205080204" pitchFamily="34" charset="-128"/>
                  </a:rPr>
                  <a:t>K </a:t>
                </a:r>
                <a:r>
                  <a:rPr lang="en-AU" altLang="en-US" sz="2200" b="1">
                    <a:latin typeface="Courier New" panose="02070309020205020404" pitchFamily="49" charset="0"/>
                    <a:ea typeface="ＭＳ Ｐゴシック" panose="020B0600070205080204" pitchFamily="34" charset="-128"/>
                  </a:rPr>
                  <a:t>(ShiftLeft(C</a:t>
                </a:r>
                <a:r>
                  <a:rPr lang="en-AU" altLang="en-US" sz="2200" b="1" baseline="-25000">
                    <a:latin typeface="Courier New" panose="02070309020205020404" pitchFamily="49" charset="0"/>
                    <a:ea typeface="ＭＳ Ｐゴシック" panose="020B0600070205080204" pitchFamily="34" charset="-128"/>
                  </a:rPr>
                  <a:t>i-1</a:t>
                </a:r>
                <a:r>
                  <a:rPr lang="en-AU" altLang="en-US" sz="2200" b="1">
                    <a:latin typeface="Courier New" panose="02070309020205020404" pitchFamily="49" charset="0"/>
                    <a:ea typeface="ＭＳ Ｐゴシック" panose="020B0600070205080204" pitchFamily="34" charset="-128"/>
                  </a:rPr>
                  <a:t>)))</a:t>
                </a:r>
              </a:p>
              <a:p>
                <a:pPr lvl="1" eaLnBrk="1" hangingPunct="1">
                  <a:lnSpc>
                    <a:spcPct val="110000"/>
                  </a:lnSpc>
                  <a:spcBef>
                    <a:spcPts val="1200"/>
                  </a:spcBef>
                  <a:buNone/>
                </a:pPr>
                <a:r>
                  <a:rPr lang="en-AU" altLang="en-US" sz="2200" b="1">
                    <a:latin typeface="Courier New" panose="02070309020205020404" pitchFamily="49" charset="0"/>
                    <a:ea typeface="ＭＳ Ｐゴシック" panose="020B0600070205080204" pitchFamily="34" charset="-128"/>
                  </a:rPr>
                  <a:t>		C</a:t>
                </a:r>
                <a:r>
                  <a:rPr lang="en-AU" altLang="en-US" sz="2200" b="1" baseline="-25000">
                    <a:latin typeface="Courier New" panose="02070309020205020404" pitchFamily="49" charset="0"/>
                    <a:ea typeface="ＭＳ Ｐゴシック" panose="020B0600070205080204" pitchFamily="34" charset="-128"/>
                  </a:rPr>
                  <a:t>0</a:t>
                </a:r>
                <a:r>
                  <a:rPr lang="en-AU" altLang="en-US" sz="2200" b="1">
                    <a:latin typeface="Courier New" panose="02070309020205020404" pitchFamily="49" charset="0"/>
                    <a:ea typeface="ＭＳ Ｐゴシック" panose="020B0600070205080204" pitchFamily="34" charset="-128"/>
                  </a:rPr>
                  <a:t> = IV</a:t>
                </a:r>
                <a:r>
                  <a:rPr lang="en-AU" altLang="en-US" sz="2200" b="1">
                    <a:ea typeface="ＭＳ Ｐゴシック" panose="020B0600070205080204" pitchFamily="34" charset="-128"/>
                  </a:rPr>
                  <a:t> </a:t>
                </a:r>
                <a:endParaRPr lang="en-US" altLang="en-US" sz="2200" b="1">
                  <a:ea typeface="ＭＳ Ｐゴシック" panose="020B0600070205080204" pitchFamily="34" charset="-128"/>
                </a:endParaRPr>
              </a:p>
              <a:p>
                <a:pPr eaLnBrk="1" hangingPunct="1">
                  <a:lnSpc>
                    <a:spcPct val="110000"/>
                  </a:lnSpc>
                  <a:spcBef>
                    <a:spcPts val="1200"/>
                  </a:spcBef>
                </a:pPr>
                <a:r>
                  <a:rPr lang="en-US" altLang="en-US" sz="2000">
                    <a:ea typeface="ＭＳ Ｐゴシック" panose="020B0600070205080204" pitchFamily="34" charset="-128"/>
                  </a:rPr>
                  <a:t>Uses: stream data encryption, authentication</a:t>
                </a:r>
                <a:endParaRPr lang="en-AU" altLang="en-US" sz="2000">
                  <a:ea typeface="ＭＳ Ｐゴシック" panose="020B0600070205080204" pitchFamily="34" charset="-128"/>
                </a:endParaRPr>
              </a:p>
            </p:txBody>
          </p:sp>
        </mc:Choice>
        <mc:Fallback xmlns="">
          <p:sp>
            <p:nvSpPr>
              <p:cNvPr id="87043" name="Rectangle 3">
                <a:extLst>
                  <a:ext uri="{FF2B5EF4-FFF2-40B4-BE49-F238E27FC236}">
                    <a16:creationId xmlns:a16="http://schemas.microsoft.com/office/drawing/2014/main" id="{184DF9AD-4BD1-49A3-9EEC-8448FB9703D0}"/>
                  </a:ext>
                </a:extLst>
              </p:cNvPr>
              <p:cNvSpPr>
                <a:spLocks noGrp="1" noRot="1" noChangeAspect="1" noMove="1" noResize="1" noEditPoints="1" noAdjustHandles="1" noChangeArrowheads="1" noChangeShapeType="1" noTextEdit="1"/>
              </p:cNvSpPr>
              <p:nvPr>
                <p:ph sz="quarter" idx="1"/>
              </p:nvPr>
            </p:nvSpPr>
            <p:spPr>
              <a:xfrm>
                <a:off x="767408" y="1012155"/>
                <a:ext cx="10081120" cy="4937125"/>
              </a:xfrm>
              <a:blipFill>
                <a:blip r:embed="rId3"/>
                <a:stretch>
                  <a:fillRect l="-907" t="-1605" r="-121" b="-4938"/>
                </a:stretch>
              </a:blipFill>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205354"/>
            <a:ext cx="8291264" cy="584765"/>
          </a:xfrm>
        </p:spPr>
        <p:txBody>
          <a:bodyPr wrap="square">
            <a:spAutoFit/>
          </a:bodyPr>
          <a:lstStyle/>
          <a:p>
            <a:r>
              <a:rPr lang="en-IN" altLang="en-US" sz="3200" dirty="0">
                <a:ea typeface="ヒラギノ角ゴ Pro W3" charset="-128"/>
              </a:rPr>
              <a:t>Cryptanalysis on monoalphabetic cipher</a:t>
            </a:r>
          </a:p>
        </p:txBody>
      </p:sp>
      <p:sp>
        <p:nvSpPr>
          <p:cNvPr id="7" name="Rectangle 6">
            <a:extLst>
              <a:ext uri="{FF2B5EF4-FFF2-40B4-BE49-F238E27FC236}">
                <a16:creationId xmlns:a16="http://schemas.microsoft.com/office/drawing/2014/main" id="{8B169539-2419-426F-8C4A-828E5ADE1865}"/>
              </a:ext>
            </a:extLst>
          </p:cNvPr>
          <p:cNvSpPr/>
          <p:nvPr/>
        </p:nvSpPr>
        <p:spPr>
          <a:xfrm>
            <a:off x="839416" y="1197620"/>
            <a:ext cx="10729192" cy="4893647"/>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hzsrnqc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klyy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wqc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flo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mflwf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zqdn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nsoznj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wskn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xzsrbjnf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wzsxz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gqv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zqhhnf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glco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zlfnco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hnlhrn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nsoznj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jnrqosdnc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fnqj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kjsnfbc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wzsxz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xnjoqsfrv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gljn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efeceqr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rsdnb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qrlfn</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zsc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zlecn</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cqdsrrn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jlw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wzsoznj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flfn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hnfnojqonb</a:t>
            </a:r>
            <a:r>
              <a:rPr lang="en-US" dirty="0">
                <a:latin typeface="Times New Roman" panose="02020603050405020304" pitchFamily="18" charset="0"/>
                <a:cs typeface="Times New Roman" panose="02020603050405020304" pitchFamily="18" charset="0"/>
              </a:rPr>
              <a:t>. q </a:t>
            </a:r>
            <a:r>
              <a:rPr lang="en-US" dirty="0" err="1">
                <a:latin typeface="Times New Roman" panose="02020603050405020304" pitchFamily="18" charset="0"/>
                <a:cs typeface="Times New Roman" panose="02020603050405020304" pitchFamily="18" charset="0"/>
              </a:rPr>
              <a:t>csfyrn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blgncosx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cekksxnb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cnjdn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zsg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pjnqmkqconb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qfb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bsfnb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xrep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zlejc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gqozngqosxqrrv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ksanb</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cqgn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jllg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cqgn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oqprn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fndnj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oqmsfy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zsc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gnqrc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wsoz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loznj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gngpnjc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gexz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rncc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pjsfysfy</a:t>
            </a:r>
            <a:r>
              <a:rPr lang="en-US" dirty="0">
                <a:latin typeface="Times New Roman" panose="02020603050405020304" pitchFamily="18" charset="0"/>
                <a:cs typeface="Times New Roman" panose="02020603050405020304" pitchFamily="18" charset="0"/>
              </a:rPr>
              <a:t> q </a:t>
            </a:r>
            <a:r>
              <a:rPr lang="en-US" dirty="0" err="1">
                <a:latin typeface="Times New Roman" panose="02020603050405020304" pitchFamily="18" charset="0"/>
                <a:cs typeface="Times New Roman" panose="02020603050405020304" pitchFamily="18" charset="0"/>
              </a:rPr>
              <a:t>yenco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wsoz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zsg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qfb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wnfo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zlgn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naqxorv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gsbfsyzo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lfrv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jnosjn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lfxn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zn</a:t>
            </a:r>
            <a:r>
              <a:rPr lang="en-US"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fndnj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ecnb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xlcv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xzqgpnjc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wzsxz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jnkljg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hjldsbnc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klj</a:t>
            </a:r>
            <a:r>
              <a:rPr lang="en-US" dirty="0">
                <a:latin typeface="Times New Roman" panose="02020603050405020304" pitchFamily="18" charset="0"/>
                <a:cs typeface="Times New Roman" panose="02020603050405020304" pitchFamily="18" charset="0"/>
              </a:rPr>
              <a:t> soc </a:t>
            </a:r>
            <a:r>
              <a:rPr lang="en-US" dirty="0" err="1">
                <a:latin typeface="Times New Roman" panose="02020603050405020304" pitchFamily="18" charset="0"/>
                <a:cs typeface="Times New Roman" panose="02020603050405020304" pitchFamily="18" charset="0"/>
              </a:rPr>
              <a:t>kqdlejnb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gngpnjc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hqccnb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zlejc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ownfov-klej</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cqdsrrn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jlw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nsoznj</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crnnhsfy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gqmsfy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zsc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olsrno</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813026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9250600-BBD1-484A-8D9C-5EC90BEDA4BA}"/>
              </a:ext>
            </a:extLst>
          </p:cNvPr>
          <p:cNvSpPr>
            <a:spLocks noGrp="1"/>
          </p:cNvSpPr>
          <p:nvPr>
            <p:ph type="title"/>
          </p:nvPr>
        </p:nvSpPr>
        <p:spPr>
          <a:xfrm>
            <a:off x="1199456" y="47004"/>
            <a:ext cx="7344816" cy="792163"/>
          </a:xfrm>
        </p:spPr>
        <p:txBody>
          <a:bodyPr/>
          <a:lstStyle/>
          <a:p>
            <a:pPr eaLnBrk="1" hangingPunct="1"/>
            <a:r>
              <a:rPr lang="en-US" altLang="en-US">
                <a:ea typeface="ＭＳ Ｐゴシック" panose="020B0600070205080204" pitchFamily="34" charset="-128"/>
                <a:cs typeface="Arial" panose="020B0604020202020204" pitchFamily="34" charset="0"/>
              </a:rPr>
              <a:t>CFB Scheme</a:t>
            </a:r>
          </a:p>
        </p:txBody>
      </p:sp>
      <p:pic>
        <p:nvPicPr>
          <p:cNvPr id="35844" name="Picture 18">
            <a:extLst>
              <a:ext uri="{FF2B5EF4-FFF2-40B4-BE49-F238E27FC236}">
                <a16:creationId xmlns:a16="http://schemas.microsoft.com/office/drawing/2014/main" id="{1D222EBA-E4BD-4CE6-AA19-D617D2D4B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022" y="2204863"/>
            <a:ext cx="8281987"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17">
            <a:extLst>
              <a:ext uri="{FF2B5EF4-FFF2-40B4-BE49-F238E27FC236}">
                <a16:creationId xmlns:a16="http://schemas.microsoft.com/office/drawing/2014/main" id="{76FE3076-F620-48AC-89AE-E0C9D9B8C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08" y="1268760"/>
            <a:ext cx="72215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D267ED4-B92E-4112-A8D5-5F5C0655690B}"/>
              </a:ext>
            </a:extLst>
          </p:cNvPr>
          <p:cNvSpPr>
            <a:spLocks noGrp="1" noChangeArrowheads="1"/>
          </p:cNvSpPr>
          <p:nvPr>
            <p:ph type="title"/>
          </p:nvPr>
        </p:nvSpPr>
        <p:spPr>
          <a:xfrm>
            <a:off x="1055440" y="0"/>
            <a:ext cx="7344816" cy="792163"/>
          </a:xfrm>
        </p:spPr>
        <p:txBody>
          <a:bodyPr/>
          <a:lstStyle/>
          <a:p>
            <a:pPr eaLnBrk="1" hangingPunct="1"/>
            <a:r>
              <a:rPr lang="en-AU" altLang="en-US">
                <a:ea typeface="ＭＳ Ｐゴシック" panose="020B0600070205080204" pitchFamily="34" charset="-128"/>
              </a:rPr>
              <a:t>CFB Encryption/Decryption</a:t>
            </a:r>
          </a:p>
        </p:txBody>
      </p:sp>
      <p:pic>
        <p:nvPicPr>
          <p:cNvPr id="4" name="Picture 3">
            <a:extLst>
              <a:ext uri="{FF2B5EF4-FFF2-40B4-BE49-F238E27FC236}">
                <a16:creationId xmlns:a16="http://schemas.microsoft.com/office/drawing/2014/main" id="{9930E099-AED1-40B9-9B64-17309C325D71}"/>
              </a:ext>
            </a:extLst>
          </p:cNvPr>
          <p:cNvPicPr>
            <a:picLocks noChangeAspect="1"/>
          </p:cNvPicPr>
          <p:nvPr/>
        </p:nvPicPr>
        <p:blipFill>
          <a:blip r:embed="rId3"/>
          <a:stretch>
            <a:fillRect/>
          </a:stretch>
        </p:blipFill>
        <p:spPr>
          <a:xfrm>
            <a:off x="767408" y="1160747"/>
            <a:ext cx="10081120" cy="5008239"/>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D267ED4-B92E-4112-A8D5-5F5C0655690B}"/>
              </a:ext>
            </a:extLst>
          </p:cNvPr>
          <p:cNvSpPr>
            <a:spLocks noGrp="1" noChangeArrowheads="1"/>
          </p:cNvSpPr>
          <p:nvPr>
            <p:ph type="title"/>
          </p:nvPr>
        </p:nvSpPr>
        <p:spPr>
          <a:xfrm>
            <a:off x="1343472" y="33365"/>
            <a:ext cx="7344816" cy="792163"/>
          </a:xfrm>
        </p:spPr>
        <p:txBody>
          <a:bodyPr/>
          <a:lstStyle/>
          <a:p>
            <a:pPr eaLnBrk="1" hangingPunct="1"/>
            <a:r>
              <a:rPr lang="en-AU" altLang="en-US">
                <a:ea typeface="ＭＳ Ｐゴシック" panose="020B0600070205080204" pitchFamily="34" charset="-128"/>
              </a:rPr>
              <a:t>CFB Encryption/Decryption</a:t>
            </a:r>
          </a:p>
        </p:txBody>
      </p:sp>
      <p:pic>
        <p:nvPicPr>
          <p:cNvPr id="2" name="Picture 1">
            <a:extLst>
              <a:ext uri="{FF2B5EF4-FFF2-40B4-BE49-F238E27FC236}">
                <a16:creationId xmlns:a16="http://schemas.microsoft.com/office/drawing/2014/main" id="{B3AB767F-EB2C-4A94-A342-6379F420087B}"/>
              </a:ext>
            </a:extLst>
          </p:cNvPr>
          <p:cNvPicPr>
            <a:picLocks noChangeAspect="1"/>
          </p:cNvPicPr>
          <p:nvPr/>
        </p:nvPicPr>
        <p:blipFill>
          <a:blip r:embed="rId3"/>
          <a:stretch>
            <a:fillRect/>
          </a:stretch>
        </p:blipFill>
        <p:spPr>
          <a:xfrm>
            <a:off x="1055440" y="1484784"/>
            <a:ext cx="9781728" cy="4752528"/>
          </a:xfrm>
          <a:prstGeom prst="rect">
            <a:avLst/>
          </a:prstGeom>
        </p:spPr>
      </p:pic>
    </p:spTree>
    <p:extLst>
      <p:ext uri="{BB962C8B-B14F-4D97-AF65-F5344CB8AC3E}">
        <p14:creationId xmlns:p14="http://schemas.microsoft.com/office/powerpoint/2010/main" val="2978326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C3B57D88-A192-4378-9E89-183B0DE1FFC2}"/>
              </a:ext>
            </a:extLst>
          </p:cNvPr>
          <p:cNvSpPr>
            <a:spLocks noGrp="1"/>
          </p:cNvSpPr>
          <p:nvPr>
            <p:ph type="title"/>
          </p:nvPr>
        </p:nvSpPr>
        <p:spPr/>
        <p:txBody>
          <a:bodyPr/>
          <a:lstStyle/>
          <a:p>
            <a:pPr eaLnBrk="1" hangingPunct="1"/>
            <a:r>
              <a:rPr lang="en-US" altLang="en-US">
                <a:ea typeface="ＭＳ Ｐゴシック" panose="020B0600070205080204" pitchFamily="34" charset="-128"/>
              </a:rPr>
              <a:t>CFB as a Stream Cipher</a:t>
            </a:r>
          </a:p>
        </p:txBody>
      </p:sp>
      <p:sp>
        <p:nvSpPr>
          <p:cNvPr id="90115" name="Content Placeholder 2">
            <a:extLst>
              <a:ext uri="{FF2B5EF4-FFF2-40B4-BE49-F238E27FC236}">
                <a16:creationId xmlns:a16="http://schemas.microsoft.com/office/drawing/2014/main" id="{02D38FCA-31BA-4150-B2A3-2343B1C17DA7}"/>
              </a:ext>
            </a:extLst>
          </p:cNvPr>
          <p:cNvSpPr>
            <a:spLocks noGrp="1"/>
          </p:cNvSpPr>
          <p:nvPr>
            <p:ph sz="quarter" idx="1"/>
          </p:nvPr>
        </p:nvSpPr>
        <p:spPr>
          <a:xfrm>
            <a:off x="1981200" y="908720"/>
            <a:ext cx="8229600" cy="838200"/>
          </a:xfrm>
        </p:spPr>
        <p:txBody>
          <a:bodyPr>
            <a:noAutofit/>
          </a:bodyPr>
          <a:lstStyle/>
          <a:p>
            <a:pPr eaLnBrk="1" hangingPunct="1">
              <a:lnSpc>
                <a:spcPct val="170000"/>
              </a:lnSpc>
            </a:pPr>
            <a:r>
              <a:rPr lang="en-US" altLang="en-US" sz="2200">
                <a:ea typeface="ＭＳ Ｐゴシック" panose="020B0600070205080204" pitchFamily="34" charset="-128"/>
              </a:rPr>
              <a:t>In CFB mode, encipherment and decipherment use the encryption function of the underlying block cipher.</a:t>
            </a:r>
          </a:p>
          <a:p>
            <a:pPr eaLnBrk="1" hangingPunct="1">
              <a:lnSpc>
                <a:spcPct val="170000"/>
              </a:lnSpc>
            </a:pPr>
            <a:endParaRPr lang="en-US" altLang="en-US" sz="2200">
              <a:ea typeface="ＭＳ Ｐゴシック" panose="020B0600070205080204" pitchFamily="34" charset="-128"/>
            </a:endParaRPr>
          </a:p>
        </p:txBody>
      </p:sp>
      <p:pic>
        <p:nvPicPr>
          <p:cNvPr id="38916" name="Picture 12">
            <a:extLst>
              <a:ext uri="{FF2B5EF4-FFF2-40B4-BE49-F238E27FC236}">
                <a16:creationId xmlns:a16="http://schemas.microsoft.com/office/drawing/2014/main" id="{95E57813-99F5-45C7-8BDE-90DE922DD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5" y="2250976"/>
            <a:ext cx="8790583" cy="41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21F8D00-194F-4101-8B87-F7DAF4E7B039}"/>
              </a:ext>
            </a:extLst>
          </p:cNvPr>
          <p:cNvSpPr>
            <a:spLocks noGrp="1" noChangeArrowheads="1"/>
          </p:cNvSpPr>
          <p:nvPr>
            <p:ph type="title"/>
          </p:nvPr>
        </p:nvSpPr>
        <p:spPr>
          <a:xfrm>
            <a:off x="1415480" y="69011"/>
            <a:ext cx="7344816" cy="792163"/>
          </a:xfrm>
        </p:spPr>
        <p:txBody>
          <a:bodyPr/>
          <a:lstStyle/>
          <a:p>
            <a:pPr eaLnBrk="1" hangingPunct="1"/>
            <a:r>
              <a:rPr lang="en-AU" altLang="en-US">
                <a:ea typeface="ＭＳ Ｐゴシック" panose="020B0600070205080204" pitchFamily="34" charset="-128"/>
                <a:cs typeface="Arial" panose="020B0604020202020204" pitchFamily="34" charset="0"/>
              </a:rPr>
              <a:t>Remark on CFB</a:t>
            </a:r>
          </a:p>
        </p:txBody>
      </p:sp>
      <p:sp>
        <p:nvSpPr>
          <p:cNvPr id="39940" name="Rectangle 3">
            <a:extLst>
              <a:ext uri="{FF2B5EF4-FFF2-40B4-BE49-F238E27FC236}">
                <a16:creationId xmlns:a16="http://schemas.microsoft.com/office/drawing/2014/main" id="{96BE9E2C-4221-42A1-A56C-A225EFFA87A9}"/>
              </a:ext>
            </a:extLst>
          </p:cNvPr>
          <p:cNvSpPr>
            <a:spLocks noGrp="1" noChangeArrowheads="1"/>
          </p:cNvSpPr>
          <p:nvPr>
            <p:ph sz="quarter" idx="1"/>
          </p:nvPr>
        </p:nvSpPr>
        <p:spPr>
          <a:xfrm>
            <a:off x="551384" y="1166019"/>
            <a:ext cx="10801200" cy="5071293"/>
          </a:xfrm>
        </p:spPr>
        <p:txBody>
          <a:bodyPr/>
          <a:lstStyle/>
          <a:p>
            <a:pPr eaLnBrk="1" hangingPunct="1"/>
            <a:r>
              <a:rPr lang="en-AU" altLang="en-US" sz="2800">
                <a:ea typeface="ＭＳ Ｐゴシック" panose="020B0600070205080204" pitchFamily="34" charset="-128"/>
                <a:cs typeface="Arial" panose="020B0604020202020204" pitchFamily="34" charset="0"/>
              </a:rPr>
              <a:t>The block cipher is used as a stream cipher.</a:t>
            </a:r>
          </a:p>
          <a:p>
            <a:pPr lvl="1" eaLnBrk="1" hangingPunct="1">
              <a:buFont typeface="Arial" panose="020B0604020202020204" pitchFamily="34" charset="0"/>
              <a:buChar char="•"/>
            </a:pPr>
            <a:r>
              <a:rPr lang="en-US" altLang="en-US" sz="2400">
                <a:ea typeface="ＭＳ Ｐゴシック" panose="020B0600070205080204" pitchFamily="34" charset="-128"/>
              </a:rPr>
              <a:t>enable to encrypt any number of bits e.g. single bits or single characters (bytes)</a:t>
            </a:r>
            <a:r>
              <a:rPr lang="en-AU" altLang="en-US" sz="2400">
                <a:ea typeface="ＭＳ Ｐゴシック" panose="020B0600070205080204" pitchFamily="34" charset="-128"/>
                <a:cs typeface="Arial" panose="020B0604020202020204" pitchFamily="34" charset="0"/>
              </a:rPr>
              <a:t>  </a:t>
            </a:r>
            <a:endParaRPr lang="en-AU" altLang="en-US" sz="400">
              <a:ea typeface="ＭＳ Ｐゴシック" panose="020B0600070205080204" pitchFamily="34" charset="-128"/>
              <a:cs typeface="Arial" panose="020B0604020202020204" pitchFamily="34" charset="0"/>
            </a:endParaRPr>
          </a:p>
          <a:p>
            <a:pPr lvl="1" eaLnBrk="1" hangingPunct="1">
              <a:buFont typeface="Arial" panose="020B0604020202020204" pitchFamily="34" charset="0"/>
              <a:buChar char="•"/>
            </a:pPr>
            <a:r>
              <a:rPr lang="en-AU" altLang="en-US" sz="2400">
                <a:ea typeface="ＭＳ Ｐゴシック" panose="020B0600070205080204" pitchFamily="34" charset="-128"/>
              </a:rPr>
              <a:t>S=1  : bit stream cipher</a:t>
            </a:r>
          </a:p>
          <a:p>
            <a:pPr lvl="1" eaLnBrk="1" hangingPunct="1">
              <a:buFont typeface="Arial" panose="020B0604020202020204" pitchFamily="34" charset="0"/>
              <a:buChar char="•"/>
            </a:pPr>
            <a:r>
              <a:rPr lang="en-AU" altLang="en-US" sz="2400">
                <a:ea typeface="ＭＳ Ｐゴシック" panose="020B0600070205080204" pitchFamily="34" charset="-128"/>
              </a:rPr>
              <a:t>S=8  : character stream cipher</a:t>
            </a:r>
          </a:p>
          <a:p>
            <a:pPr lvl="1" eaLnBrk="1" hangingPunct="1">
              <a:buFont typeface="Arial" panose="020B0604020202020204" pitchFamily="34" charset="0"/>
              <a:buChar char="•"/>
            </a:pPr>
            <a:r>
              <a:rPr lang="en-AU" altLang="en-US" sz="2400">
                <a:ea typeface="ＭＳ Ｐゴシック" panose="020B0600070205080204" pitchFamily="34" charset="-128"/>
              </a:rPr>
              <a:t>S=64, S=128 (block cipher)</a:t>
            </a:r>
            <a:endParaRPr lang="en-AU" altLang="en-US" sz="2800">
              <a:ea typeface="ＭＳ Ｐゴシック" panose="020B0600070205080204" pitchFamily="34" charset="-128"/>
              <a:cs typeface="Arial" panose="020B0604020202020204" pitchFamily="34" charset="0"/>
            </a:endParaRPr>
          </a:p>
          <a:p>
            <a:pPr eaLnBrk="1" hangingPunct="1"/>
            <a:r>
              <a:rPr lang="en-AU" altLang="en-US" sz="2800">
                <a:ea typeface="ＭＳ Ｐゴシック" panose="020B0600070205080204" pitchFamily="34" charset="-128"/>
                <a:cs typeface="Arial" panose="020B0604020202020204" pitchFamily="34" charset="0"/>
              </a:rPr>
              <a:t>A ciphertext segment depends on the current and all preceding plaintext segments.</a:t>
            </a:r>
          </a:p>
          <a:p>
            <a:pPr eaLnBrk="1" hangingPunct="1"/>
            <a:r>
              <a:rPr lang="en-AU" altLang="en-US" sz="2800">
                <a:ea typeface="ＭＳ Ｐゴシック" panose="020B0600070205080204" pitchFamily="34" charset="-128"/>
                <a:cs typeface="Arial" panose="020B0604020202020204" pitchFamily="34" charset="0"/>
              </a:rPr>
              <a:t>A corrupted ciphertext segment during transmission will affect the current and next several plaintext segments.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4388D82-FA78-488E-97B6-477087FDF9BC}"/>
              </a:ext>
            </a:extLst>
          </p:cNvPr>
          <p:cNvSpPr>
            <a:spLocks noGrp="1" noChangeArrowheads="1"/>
          </p:cNvSpPr>
          <p:nvPr>
            <p:ph type="title"/>
          </p:nvPr>
        </p:nvSpPr>
        <p:spPr>
          <a:xfrm>
            <a:off x="1199456" y="-90489"/>
            <a:ext cx="7344816" cy="792163"/>
          </a:xfrm>
        </p:spPr>
        <p:txBody>
          <a:bodyPr/>
          <a:lstStyle/>
          <a:p>
            <a:pPr eaLnBrk="1" hangingPunct="1"/>
            <a:r>
              <a:rPr lang="en-AU" altLang="en-US">
                <a:ea typeface="ＭＳ Ｐゴシック" panose="020B0600070205080204" pitchFamily="34" charset="-128"/>
              </a:rPr>
              <a:t>Output FeedBack (OFB)</a:t>
            </a:r>
          </a:p>
        </p:txBody>
      </p:sp>
      <p:sp>
        <p:nvSpPr>
          <p:cNvPr id="41987" name="Rectangle 3">
            <a:extLst>
              <a:ext uri="{FF2B5EF4-FFF2-40B4-BE49-F238E27FC236}">
                <a16:creationId xmlns:a16="http://schemas.microsoft.com/office/drawing/2014/main" id="{342A27C6-7AC6-4223-A9BF-0070C05F97A6}"/>
              </a:ext>
            </a:extLst>
          </p:cNvPr>
          <p:cNvSpPr>
            <a:spLocks noGrp="1" noChangeArrowheads="1"/>
          </p:cNvSpPr>
          <p:nvPr>
            <p:ph sz="quarter" idx="1"/>
          </p:nvPr>
        </p:nvSpPr>
        <p:spPr>
          <a:xfrm>
            <a:off x="983432" y="960437"/>
            <a:ext cx="8229600" cy="4937125"/>
          </a:xfrm>
        </p:spPr>
        <p:txBody>
          <a:bodyPr/>
          <a:lstStyle/>
          <a:p>
            <a:pPr eaLnBrk="1" hangingPunct="1"/>
            <a:r>
              <a:rPr lang="en-AU" altLang="en-US" sz="2400">
                <a:ea typeface="ＭＳ Ｐゴシック" panose="020B0600070205080204" pitchFamily="34" charset="-128"/>
              </a:rPr>
              <a:t>Very similar to CFB </a:t>
            </a:r>
          </a:p>
          <a:p>
            <a:pPr eaLnBrk="1" hangingPunct="1"/>
            <a:endParaRPr lang="en-AU" altLang="en-US" sz="2400">
              <a:ea typeface="ＭＳ Ｐゴシック" panose="020B0600070205080204" pitchFamily="34" charset="-128"/>
            </a:endParaRPr>
          </a:p>
          <a:p>
            <a:pPr eaLnBrk="1" hangingPunct="1"/>
            <a:r>
              <a:rPr lang="en-AU" altLang="en-US" sz="2400">
                <a:ea typeface="ＭＳ Ｐゴシック" panose="020B0600070205080204" pitchFamily="34" charset="-128"/>
              </a:rPr>
              <a:t>But output </a:t>
            </a:r>
            <a:r>
              <a:rPr lang="en-US" altLang="en-US" sz="2400">
                <a:ea typeface="ＭＳ Ｐゴシック" panose="020B0600070205080204" pitchFamily="34" charset="-128"/>
              </a:rPr>
              <a:t>of the encryption function </a:t>
            </a:r>
            <a:r>
              <a:rPr lang="en-AU" altLang="en-US" sz="2400">
                <a:ea typeface="ＭＳ Ｐゴシック" panose="020B0600070205080204" pitchFamily="34" charset="-128"/>
              </a:rPr>
              <a:t>output of cipher is fed back (hence name), instead of ciphertext </a:t>
            </a:r>
          </a:p>
          <a:p>
            <a:pPr eaLnBrk="1" hangingPunct="1"/>
            <a:endParaRPr lang="en-AU" altLang="en-US" sz="2400">
              <a:ea typeface="ＭＳ Ｐゴシック" panose="020B0600070205080204" pitchFamily="34" charset="-128"/>
            </a:endParaRPr>
          </a:p>
          <a:p>
            <a:pPr eaLnBrk="1" hangingPunct="1"/>
            <a:r>
              <a:rPr lang="en-AU" altLang="en-US" sz="2400">
                <a:ea typeface="ＭＳ Ｐゴシック" panose="020B0600070205080204" pitchFamily="34" charset="-128"/>
              </a:rPr>
              <a:t>Feedback is independent of message </a:t>
            </a:r>
          </a:p>
          <a:p>
            <a:pPr eaLnBrk="1" hangingPunct="1"/>
            <a:endParaRPr lang="en-AU"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Relation between plaintext and ciphertext</a:t>
            </a:r>
            <a:endParaRPr lang="en-AU" altLang="en-US" sz="2400">
              <a:ea typeface="ＭＳ Ｐゴシック" panose="020B0600070205080204" pitchFamily="34" charset="-128"/>
            </a:endParaRPr>
          </a:p>
          <a:p>
            <a:pPr lvl="1" eaLnBrk="1" hangingPunct="1">
              <a:buFontTx/>
              <a:buNone/>
            </a:pPr>
            <a:r>
              <a:rPr lang="en-AU" altLang="en-US" sz="2000">
                <a:latin typeface="Courier New" panose="02070309020205020404" pitchFamily="49" charset="0"/>
                <a:ea typeface="ＭＳ Ｐゴシック" panose="020B0600070205080204" pitchFamily="34" charset="-128"/>
              </a:rPr>
              <a:t>		C</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 P</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 O</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a:t>
            </a:r>
          </a:p>
          <a:p>
            <a:pPr lvl="1" eaLnBrk="1" hangingPunct="1">
              <a:buFontTx/>
              <a:buNone/>
            </a:pPr>
            <a:r>
              <a:rPr lang="en-AU" altLang="en-US" sz="2000">
                <a:latin typeface="Courier New" panose="02070309020205020404" pitchFamily="49" charset="0"/>
                <a:ea typeface="ＭＳ Ｐゴシック" panose="020B0600070205080204" pitchFamily="34" charset="-128"/>
              </a:rPr>
              <a:t>		O</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 E</a:t>
            </a:r>
            <a:r>
              <a:rPr lang="en-AU" altLang="en-US" sz="2000" baseline="-25000">
                <a:latin typeface="Courier New" panose="02070309020205020404" pitchFamily="49" charset="0"/>
                <a:ea typeface="ＭＳ Ｐゴシック" panose="020B0600070205080204" pitchFamily="34" charset="-128"/>
              </a:rPr>
              <a:t>K </a:t>
            </a:r>
            <a:r>
              <a:rPr lang="en-AU" altLang="en-US" sz="2000">
                <a:latin typeface="Courier New" panose="02070309020205020404" pitchFamily="49" charset="0"/>
                <a:ea typeface="ＭＳ Ｐゴシック" panose="020B0600070205080204" pitchFamily="34" charset="-128"/>
              </a:rPr>
              <a:t>(O</a:t>
            </a:r>
            <a:r>
              <a:rPr lang="en-AU" altLang="en-US" sz="2000" baseline="-25000">
                <a:latin typeface="Courier New" panose="02070309020205020404" pitchFamily="49" charset="0"/>
                <a:ea typeface="ＭＳ Ｐゴシック" panose="020B0600070205080204" pitchFamily="34" charset="-128"/>
              </a:rPr>
              <a:t>i-1</a:t>
            </a:r>
            <a:r>
              <a:rPr lang="en-AU" altLang="en-US" sz="2000">
                <a:latin typeface="Courier New" panose="02070309020205020404" pitchFamily="49" charset="0"/>
                <a:ea typeface="ＭＳ Ｐゴシック" panose="020B0600070205080204" pitchFamily="34" charset="-128"/>
              </a:rPr>
              <a:t>)</a:t>
            </a:r>
          </a:p>
          <a:p>
            <a:pPr lvl="1" eaLnBrk="1" hangingPunct="1">
              <a:buFontTx/>
              <a:buNone/>
            </a:pPr>
            <a:r>
              <a:rPr lang="en-AU" altLang="en-US" sz="2000">
                <a:latin typeface="Courier New" panose="02070309020205020404" pitchFamily="49" charset="0"/>
                <a:ea typeface="ＭＳ Ｐゴシック" panose="020B0600070205080204" pitchFamily="34" charset="-128"/>
              </a:rPr>
              <a:t>		O</a:t>
            </a:r>
            <a:r>
              <a:rPr lang="en-AU" altLang="en-US" sz="2000" baseline="-25000">
                <a:latin typeface="Courier New" panose="02070309020205020404" pitchFamily="49" charset="0"/>
                <a:ea typeface="ＭＳ Ｐゴシック" panose="020B0600070205080204" pitchFamily="34" charset="-128"/>
              </a:rPr>
              <a:t>0</a:t>
            </a:r>
            <a:r>
              <a:rPr lang="en-AU" altLang="en-US" sz="2000">
                <a:latin typeface="Courier New" panose="02070309020205020404" pitchFamily="49" charset="0"/>
                <a:ea typeface="ＭＳ Ｐゴシック" panose="020B0600070205080204" pitchFamily="34" charset="-128"/>
              </a:rPr>
              <a:t> = IV</a:t>
            </a:r>
          </a:p>
          <a:p>
            <a:pPr eaLnBrk="1" hangingPunct="1"/>
            <a:r>
              <a:rPr lang="en-US" altLang="en-US" sz="2400">
                <a:ea typeface="ＭＳ Ｐゴシック" panose="020B0600070205080204" pitchFamily="34" charset="-128"/>
              </a:rPr>
              <a:t>Uses: stream encryption over noisy channels</a:t>
            </a:r>
            <a:endParaRPr lang="en-AU" altLang="en-US" sz="2400">
              <a:ea typeface="ＭＳ Ｐゴシック" panose="020B0600070205080204" pitchFamily="34" charset="-128"/>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16E6A74-EFD7-42EB-8A32-FA14C5DAD0AB}"/>
              </a:ext>
            </a:extLst>
          </p:cNvPr>
          <p:cNvSpPr>
            <a:spLocks noGrp="1"/>
          </p:cNvSpPr>
          <p:nvPr>
            <p:ph type="title"/>
          </p:nvPr>
        </p:nvSpPr>
        <p:spPr>
          <a:xfrm>
            <a:off x="1199456" y="31303"/>
            <a:ext cx="9793088" cy="792163"/>
          </a:xfrm>
        </p:spPr>
        <p:txBody>
          <a:bodyPr/>
          <a:lstStyle/>
          <a:p>
            <a:pPr eaLnBrk="1" hangingPunct="1"/>
            <a:r>
              <a:rPr lang="en-US" altLang="en-US">
                <a:ea typeface="ＭＳ Ｐゴシック" panose="020B0600070205080204" pitchFamily="34" charset="-128"/>
              </a:rPr>
              <a:t>OFB Scheme</a:t>
            </a:r>
          </a:p>
        </p:txBody>
      </p:sp>
      <p:pic>
        <p:nvPicPr>
          <p:cNvPr id="45060" name="Picture 18">
            <a:extLst>
              <a:ext uri="{FF2B5EF4-FFF2-40B4-BE49-F238E27FC236}">
                <a16:creationId xmlns:a16="http://schemas.microsoft.com/office/drawing/2014/main" id="{38E576E1-DF63-4134-B354-6F1C56B24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242" y="1134840"/>
            <a:ext cx="9795439" cy="524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975C0221-5F9D-4812-AB97-CB0B40E6C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657601"/>
            <a:ext cx="4267200" cy="2633663"/>
          </a:xfrm>
          <a:prstGeom prst="rect">
            <a:avLst/>
          </a:prstGeom>
          <a:noFill/>
          <a:ln w="9525">
            <a:solidFill>
              <a:srgbClr val="595959"/>
            </a:solidFill>
            <a:miter lim="800000"/>
            <a:headEnd/>
            <a:tailEnd/>
          </a:ln>
          <a:effectLst>
            <a:outerShdw blurRad="406400" dist="38100" dir="2700000" rotWithShape="0">
              <a:srgbClr val="808080">
                <a:alpha val="42999"/>
              </a:srgbClr>
            </a:outerShdw>
          </a:effectLst>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EEFF9969-86AD-4E3C-9162-0D17FC2F5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162050"/>
            <a:ext cx="4260850" cy="2419350"/>
          </a:xfrm>
          <a:prstGeom prst="rect">
            <a:avLst/>
          </a:prstGeom>
          <a:noFill/>
          <a:ln w="9525">
            <a:solidFill>
              <a:srgbClr val="595959"/>
            </a:solidFill>
            <a:miter lim="800000"/>
            <a:headEnd/>
            <a:tailEnd/>
          </a:ln>
          <a:effectLst>
            <a:outerShdw blurRad="406400" dist="38100" dir="2700000" rotWithShape="0">
              <a:srgbClr val="808080">
                <a:alpha val="42999"/>
              </a:srgbClr>
            </a:outerShdw>
          </a:effectLst>
          <a:extLst>
            <a:ext uri="{909E8E84-426E-40DD-AFC4-6F175D3DCCD1}">
              <a14:hiddenFill xmlns:a14="http://schemas.microsoft.com/office/drawing/2010/main">
                <a:solidFill>
                  <a:srgbClr val="FFFFFF"/>
                </a:solidFill>
              </a14:hiddenFill>
            </a:ext>
          </a:extLst>
        </p:spPr>
      </p:pic>
      <p:sp>
        <p:nvSpPr>
          <p:cNvPr id="44036" name="Title 1">
            <a:extLst>
              <a:ext uri="{FF2B5EF4-FFF2-40B4-BE49-F238E27FC236}">
                <a16:creationId xmlns:a16="http://schemas.microsoft.com/office/drawing/2014/main" id="{1C4BA9C7-C931-4383-B9F9-103F4BFF1FB9}"/>
              </a:ext>
            </a:extLst>
          </p:cNvPr>
          <p:cNvSpPr>
            <a:spLocks noGrp="1"/>
          </p:cNvSpPr>
          <p:nvPr>
            <p:ph type="title"/>
          </p:nvPr>
        </p:nvSpPr>
        <p:spPr/>
        <p:txBody>
          <a:bodyPr/>
          <a:lstStyle/>
          <a:p>
            <a:pPr eaLnBrk="1" hangingPunct="1"/>
            <a:r>
              <a:rPr lang="en-US" altLang="en-US">
                <a:ea typeface="ＭＳ Ｐゴシック" panose="020B0600070205080204" pitchFamily="34" charset="-128"/>
              </a:rPr>
              <a:t>CFB V.S. OFB</a:t>
            </a:r>
          </a:p>
        </p:txBody>
      </p:sp>
      <p:sp>
        <p:nvSpPr>
          <p:cNvPr id="44037" name="TextBox 6">
            <a:extLst>
              <a:ext uri="{FF2B5EF4-FFF2-40B4-BE49-F238E27FC236}">
                <a16:creationId xmlns:a16="http://schemas.microsoft.com/office/drawing/2014/main" id="{0067F886-6C80-47D8-A4C9-DB14CBC10F47}"/>
              </a:ext>
            </a:extLst>
          </p:cNvPr>
          <p:cNvSpPr txBox="1">
            <a:spLocks noChangeArrowheads="1"/>
          </p:cNvSpPr>
          <p:nvPr/>
        </p:nvSpPr>
        <p:spPr bwMode="auto">
          <a:xfrm>
            <a:off x="2057400" y="1905001"/>
            <a:ext cx="26924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solidFill>
                  <a:schemeClr val="tx2"/>
                </a:solidFill>
                <a:latin typeface="Calibri" panose="020F0502020204030204" pitchFamily="34" charset="0"/>
              </a:rPr>
              <a:t>Cipher Feedback</a:t>
            </a: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r>
              <a:rPr lang="en-US" altLang="en-US" sz="2800">
                <a:solidFill>
                  <a:schemeClr val="tx2"/>
                </a:solidFill>
                <a:latin typeface="Calibri" panose="020F0502020204030204" pitchFamily="34" charset="0"/>
              </a:rPr>
              <a:t>Output Feedback</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225B31F-0DF1-4571-B422-EF817B39B0E1}"/>
              </a:ext>
            </a:extLst>
          </p:cNvPr>
          <p:cNvSpPr>
            <a:spLocks noGrp="1" noChangeArrowheads="1"/>
          </p:cNvSpPr>
          <p:nvPr>
            <p:ph type="title"/>
          </p:nvPr>
        </p:nvSpPr>
        <p:spPr>
          <a:xfrm>
            <a:off x="1199456" y="1856"/>
            <a:ext cx="9793088" cy="792163"/>
          </a:xfrm>
        </p:spPr>
        <p:txBody>
          <a:bodyPr/>
          <a:lstStyle/>
          <a:p>
            <a:pPr eaLnBrk="1" hangingPunct="1"/>
            <a:r>
              <a:rPr lang="en-AU" altLang="en-US">
                <a:ea typeface="ＭＳ Ｐゴシック" panose="020B0600070205080204" pitchFamily="34" charset="-128"/>
              </a:rPr>
              <a:t>OFB Encryption and Decryption</a:t>
            </a:r>
          </a:p>
        </p:txBody>
      </p:sp>
      <p:sp>
        <p:nvSpPr>
          <p:cNvPr id="4" name="Freeform 3">
            <a:extLst>
              <a:ext uri="{FF2B5EF4-FFF2-40B4-BE49-F238E27FC236}">
                <a16:creationId xmlns:a16="http://schemas.microsoft.com/office/drawing/2014/main" id="{7308FC9E-9AB0-4482-B999-09C30A450EA5}"/>
              </a:ext>
            </a:extLst>
          </p:cNvPr>
          <p:cNvSpPr/>
          <p:nvPr/>
        </p:nvSpPr>
        <p:spPr>
          <a:xfrm>
            <a:off x="5638800" y="5486400"/>
            <a:ext cx="1143000" cy="152400"/>
          </a:xfrm>
          <a:custGeom>
            <a:avLst/>
            <a:gdLst>
              <a:gd name="connsiteX0" fmla="*/ 0 w 1143000"/>
              <a:gd name="connsiteY0" fmla="*/ 0 h 152400"/>
              <a:gd name="connsiteX1" fmla="*/ 1143000 w 1143000"/>
              <a:gd name="connsiteY1" fmla="*/ 0 h 152400"/>
              <a:gd name="connsiteX2" fmla="*/ 1143000 w 1143000"/>
              <a:gd name="connsiteY2" fmla="*/ 152400 h 152400"/>
              <a:gd name="connsiteX3" fmla="*/ 0 w 1143000"/>
              <a:gd name="connsiteY3" fmla="*/ 152400 h 152400"/>
              <a:gd name="connsiteX4" fmla="*/ 0 w 114300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52400">
                <a:moveTo>
                  <a:pt x="0" y="0"/>
                </a:moveTo>
                <a:lnTo>
                  <a:pt x="1143000" y="0"/>
                </a:lnTo>
                <a:lnTo>
                  <a:pt x="1143000" y="152400"/>
                </a:lnTo>
                <a:lnTo>
                  <a:pt x="0" y="152400"/>
                </a:lnTo>
                <a:lnTo>
                  <a:pt x="0" y="0"/>
                </a:lnTo>
                <a:close/>
              </a:path>
            </a:pathLst>
          </a:cu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29698" name="Picture 2" descr="OFB encryption.svg">
            <a:extLst>
              <a:ext uri="{FF2B5EF4-FFF2-40B4-BE49-F238E27FC236}">
                <a16:creationId xmlns:a16="http://schemas.microsoft.com/office/drawing/2014/main" id="{8D44BAC9-039C-4B2D-8C48-F40DB06CB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84" y="980728"/>
            <a:ext cx="10280651" cy="5652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225B31F-0DF1-4571-B422-EF817B39B0E1}"/>
              </a:ext>
            </a:extLst>
          </p:cNvPr>
          <p:cNvSpPr>
            <a:spLocks noGrp="1" noChangeArrowheads="1"/>
          </p:cNvSpPr>
          <p:nvPr>
            <p:ph type="title"/>
          </p:nvPr>
        </p:nvSpPr>
        <p:spPr>
          <a:xfrm>
            <a:off x="1313756" y="130150"/>
            <a:ext cx="9793088" cy="792163"/>
          </a:xfrm>
        </p:spPr>
        <p:txBody>
          <a:bodyPr/>
          <a:lstStyle/>
          <a:p>
            <a:pPr eaLnBrk="1" hangingPunct="1"/>
            <a:r>
              <a:rPr lang="en-AU" altLang="en-US">
                <a:ea typeface="ＭＳ Ｐゴシック" panose="020B0600070205080204" pitchFamily="34" charset="-128"/>
              </a:rPr>
              <a:t>OFB Encryption and Decryption</a:t>
            </a:r>
          </a:p>
        </p:txBody>
      </p:sp>
      <p:sp>
        <p:nvSpPr>
          <p:cNvPr id="4" name="Freeform 3">
            <a:extLst>
              <a:ext uri="{FF2B5EF4-FFF2-40B4-BE49-F238E27FC236}">
                <a16:creationId xmlns:a16="http://schemas.microsoft.com/office/drawing/2014/main" id="{7308FC9E-9AB0-4482-B999-09C30A450EA5}"/>
              </a:ext>
            </a:extLst>
          </p:cNvPr>
          <p:cNvSpPr/>
          <p:nvPr/>
        </p:nvSpPr>
        <p:spPr>
          <a:xfrm>
            <a:off x="5638800" y="5486400"/>
            <a:ext cx="1143000" cy="152400"/>
          </a:xfrm>
          <a:custGeom>
            <a:avLst/>
            <a:gdLst>
              <a:gd name="connsiteX0" fmla="*/ 0 w 1143000"/>
              <a:gd name="connsiteY0" fmla="*/ 0 h 152400"/>
              <a:gd name="connsiteX1" fmla="*/ 1143000 w 1143000"/>
              <a:gd name="connsiteY1" fmla="*/ 0 h 152400"/>
              <a:gd name="connsiteX2" fmla="*/ 1143000 w 1143000"/>
              <a:gd name="connsiteY2" fmla="*/ 152400 h 152400"/>
              <a:gd name="connsiteX3" fmla="*/ 0 w 1143000"/>
              <a:gd name="connsiteY3" fmla="*/ 152400 h 152400"/>
              <a:gd name="connsiteX4" fmla="*/ 0 w 114300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52400">
                <a:moveTo>
                  <a:pt x="0" y="0"/>
                </a:moveTo>
                <a:lnTo>
                  <a:pt x="1143000" y="0"/>
                </a:lnTo>
                <a:lnTo>
                  <a:pt x="1143000" y="152400"/>
                </a:lnTo>
                <a:lnTo>
                  <a:pt x="0" y="152400"/>
                </a:lnTo>
                <a:lnTo>
                  <a:pt x="0" y="0"/>
                </a:lnTo>
                <a:close/>
              </a:path>
            </a:pathLst>
          </a:cu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63490" name="Picture 2" descr="OFB decryption.svg">
            <a:extLst>
              <a:ext uri="{FF2B5EF4-FFF2-40B4-BE49-F238E27FC236}">
                <a16:creationId xmlns:a16="http://schemas.microsoft.com/office/drawing/2014/main" id="{1191066B-0604-4F04-93A9-D54BD23C5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052736"/>
            <a:ext cx="8784976"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76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342" y="249330"/>
            <a:ext cx="8979146" cy="584765"/>
          </a:xfrm>
        </p:spPr>
        <p:txBody>
          <a:bodyPr wrap="square">
            <a:spAutoFit/>
          </a:bodyPr>
          <a:lstStyle/>
          <a:p>
            <a:r>
              <a:rPr lang="en-IN" altLang="en-US" sz="3200" b="1" dirty="0">
                <a:ea typeface="ヒラギノ角ゴ Pro W3" charset="-128"/>
              </a:rPr>
              <a:t>Relative Frequency of Letters in English Text</a:t>
            </a:r>
          </a:p>
        </p:txBody>
      </p:sp>
      <p:pic>
        <p:nvPicPr>
          <p:cNvPr id="6" name="Picture Placeholder 5" descr="A graph plots the relative frequency (%) for each letter in the English alphabet."/>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23392" y="986978"/>
            <a:ext cx="11017224" cy="5466358"/>
          </a:xfrm>
          <a:prstGeom prst="rect">
            <a:avLst/>
          </a:prstGeom>
          <a:noFill/>
          <a:ln>
            <a:noFill/>
          </a:ln>
        </p:spPr>
      </p:pic>
    </p:spTree>
    <p:extLst>
      <p:ext uri="{BB962C8B-B14F-4D97-AF65-F5344CB8AC3E}">
        <p14:creationId xmlns:p14="http://schemas.microsoft.com/office/powerpoint/2010/main" val="3980926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9232D23C-0ADB-44E2-A948-BAC56D160A17}"/>
              </a:ext>
            </a:extLst>
          </p:cNvPr>
          <p:cNvSpPr>
            <a:spLocks noGrp="1"/>
          </p:cNvSpPr>
          <p:nvPr>
            <p:ph type="title"/>
          </p:nvPr>
        </p:nvSpPr>
        <p:spPr>
          <a:xfrm>
            <a:off x="1295500" y="0"/>
            <a:ext cx="9793088" cy="792163"/>
          </a:xfrm>
        </p:spPr>
        <p:txBody>
          <a:bodyPr/>
          <a:lstStyle/>
          <a:p>
            <a:pPr eaLnBrk="1" hangingPunct="1"/>
            <a:r>
              <a:rPr lang="en-US" altLang="en-US">
                <a:ea typeface="ＭＳ Ｐゴシック" panose="020B0600070205080204" pitchFamily="34" charset="-128"/>
              </a:rPr>
              <a:t>OFB as a Stream Cipher</a:t>
            </a:r>
          </a:p>
        </p:txBody>
      </p:sp>
      <p:pic>
        <p:nvPicPr>
          <p:cNvPr id="48131" name="Picture 12">
            <a:extLst>
              <a:ext uri="{FF2B5EF4-FFF2-40B4-BE49-F238E27FC236}">
                <a16:creationId xmlns:a16="http://schemas.microsoft.com/office/drawing/2014/main" id="{E1198029-BCF3-4923-BBF0-38ED272C6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988" y="1893833"/>
            <a:ext cx="9361040" cy="445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19608409-3AEF-41B4-B9E5-F79D1BBEED88}"/>
              </a:ext>
            </a:extLst>
          </p:cNvPr>
          <p:cNvSpPr>
            <a:spLocks noGrp="1"/>
          </p:cNvSpPr>
          <p:nvPr>
            <p:ph sz="quarter" idx="1"/>
          </p:nvPr>
        </p:nvSpPr>
        <p:spPr>
          <a:xfrm>
            <a:off x="403176" y="1055633"/>
            <a:ext cx="10685412" cy="838200"/>
          </a:xfrm>
        </p:spPr>
        <p:txBody>
          <a:bodyPr>
            <a:normAutofit/>
          </a:bodyPr>
          <a:lstStyle/>
          <a:p>
            <a:pPr eaLnBrk="1" hangingPunct="1"/>
            <a:r>
              <a:rPr lang="en-US" altLang="en-US" sz="2000">
                <a:solidFill>
                  <a:srgbClr val="595959"/>
                </a:solidFill>
                <a:ea typeface="ＭＳ Ｐゴシック" panose="020B0600070205080204" pitchFamily="34" charset="-128"/>
              </a:rPr>
              <a:t>In OFB mode, encipherment and decipherment use the encryption function of the underlying block cipher.</a:t>
            </a:r>
          </a:p>
          <a:p>
            <a:pPr eaLnBrk="1" hangingPunct="1"/>
            <a:endParaRPr lang="en-US" altLang="en-US" sz="1800">
              <a:solidFill>
                <a:srgbClr val="595959"/>
              </a:solidFill>
              <a:ea typeface="ＭＳ Ｐゴシック" panose="020B0600070205080204" pitchFamily="34" charset="-128"/>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098F245-E09B-4372-8B5A-A3AAE31218ED}"/>
              </a:ext>
            </a:extLst>
          </p:cNvPr>
          <p:cNvSpPr>
            <a:spLocks noGrp="1" noChangeArrowheads="1"/>
          </p:cNvSpPr>
          <p:nvPr>
            <p:ph type="title"/>
          </p:nvPr>
        </p:nvSpPr>
        <p:spPr>
          <a:xfrm>
            <a:off x="1055440" y="0"/>
            <a:ext cx="9793088" cy="792163"/>
          </a:xfrm>
        </p:spPr>
        <p:txBody>
          <a:bodyPr/>
          <a:lstStyle/>
          <a:p>
            <a:pPr eaLnBrk="1" hangingPunct="1"/>
            <a:r>
              <a:rPr lang="en-AU" altLang="en-US">
                <a:ea typeface="ＭＳ Ｐゴシック" panose="020B0600070205080204" pitchFamily="34" charset="-128"/>
              </a:rPr>
              <a:t>Remarks on OFB</a:t>
            </a:r>
          </a:p>
        </p:txBody>
      </p:sp>
      <p:sp>
        <p:nvSpPr>
          <p:cNvPr id="49155" name="Rectangle 3">
            <a:extLst>
              <a:ext uri="{FF2B5EF4-FFF2-40B4-BE49-F238E27FC236}">
                <a16:creationId xmlns:a16="http://schemas.microsoft.com/office/drawing/2014/main" id="{8E74CE23-8857-4239-A2A9-63A0996E6F66}"/>
              </a:ext>
            </a:extLst>
          </p:cNvPr>
          <p:cNvSpPr>
            <a:spLocks noGrp="1" noChangeArrowheads="1"/>
          </p:cNvSpPr>
          <p:nvPr>
            <p:ph sz="quarter" idx="1"/>
          </p:nvPr>
        </p:nvSpPr>
        <p:spPr>
          <a:xfrm>
            <a:off x="417712" y="1219201"/>
            <a:ext cx="11438928" cy="4937125"/>
          </a:xfrm>
        </p:spPr>
        <p:txBody>
          <a:bodyPr/>
          <a:lstStyle/>
          <a:p>
            <a:pPr eaLnBrk="1" hangingPunct="1">
              <a:lnSpc>
                <a:spcPct val="90000"/>
              </a:lnSpc>
            </a:pPr>
            <a:r>
              <a:rPr lang="en-US" altLang="en-US" sz="2400">
                <a:ea typeface="ＭＳ Ｐゴシック" panose="020B0600070205080204" pitchFamily="34" charset="-128"/>
              </a:rPr>
              <a:t>Each bit in the ciphertext is independent of the previous bit or bits. This avoids error propagation</a:t>
            </a:r>
          </a:p>
          <a:p>
            <a:pPr eaLnBrk="1" hangingPunct="1">
              <a:lnSpc>
                <a:spcPct val="90000"/>
              </a:lnSpc>
            </a:pPr>
            <a:endParaRPr lang="en-US" altLang="en-US" sz="2400">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Pre-compute of forward cipher is possible</a:t>
            </a:r>
          </a:p>
          <a:p>
            <a:pPr eaLnBrk="1" hangingPunct="1">
              <a:lnSpc>
                <a:spcPct val="90000"/>
              </a:lnSpc>
            </a:pPr>
            <a:endParaRPr lang="en-AU" altLang="en-US" sz="2400">
              <a:ea typeface="ＭＳ Ｐゴシック" panose="020B0600070205080204" pitchFamily="34" charset="-128"/>
            </a:endParaRPr>
          </a:p>
          <a:p>
            <a:pPr eaLnBrk="1" hangingPunct="1">
              <a:lnSpc>
                <a:spcPct val="90000"/>
              </a:lnSpc>
            </a:pPr>
            <a:r>
              <a:rPr lang="en-AU" altLang="en-US" sz="2400">
                <a:ea typeface="ＭＳ Ｐゴシック" panose="020B0600070205080204" pitchFamily="34" charset="-128"/>
              </a:rPr>
              <a:t>Security issue </a:t>
            </a:r>
          </a:p>
          <a:p>
            <a:pPr lvl="1" eaLnBrk="1" hangingPunct="1">
              <a:lnSpc>
                <a:spcPct val="90000"/>
              </a:lnSpc>
            </a:pPr>
            <a:r>
              <a:rPr lang="en-AU" altLang="en-US" sz="2100">
                <a:ea typeface="ＭＳ Ｐゴシック" panose="020B0600070205080204" pitchFamily="34" charset="-128"/>
              </a:rPr>
              <a:t>when </a:t>
            </a:r>
            <a:r>
              <a:rPr lang="en-AU" altLang="en-US" sz="2100" i="1">
                <a:ea typeface="ＭＳ Ｐゴシック" panose="020B0600070205080204" pitchFamily="34" charset="-128"/>
              </a:rPr>
              <a:t>j</a:t>
            </a:r>
            <a:r>
              <a:rPr lang="en-AU" altLang="en-US" sz="2100" i="1" baseline="30000">
                <a:ea typeface="ＭＳ Ｐゴシック" panose="020B0600070205080204" pitchFamily="34" charset="-128"/>
              </a:rPr>
              <a:t>th</a:t>
            </a:r>
            <a:r>
              <a:rPr lang="en-AU" altLang="en-US" sz="2100">
                <a:ea typeface="ＭＳ Ｐゴシック" panose="020B0600070205080204" pitchFamily="34" charset="-128"/>
              </a:rPr>
              <a:t> plaintext is known, the </a:t>
            </a:r>
            <a:r>
              <a:rPr lang="en-AU" altLang="en-US" sz="2100" i="1">
                <a:ea typeface="ＭＳ Ｐゴシック" panose="020B0600070205080204" pitchFamily="34" charset="-128"/>
              </a:rPr>
              <a:t>j</a:t>
            </a:r>
            <a:r>
              <a:rPr lang="en-AU" altLang="en-US" sz="2100" i="1" baseline="30000">
                <a:ea typeface="ＭＳ Ｐゴシック" panose="020B0600070205080204" pitchFamily="34" charset="-128"/>
              </a:rPr>
              <a:t>th</a:t>
            </a:r>
            <a:r>
              <a:rPr lang="en-AU" altLang="en-US" sz="2100">
                <a:ea typeface="ＭＳ Ｐゴシック" panose="020B0600070205080204" pitchFamily="34" charset="-128"/>
              </a:rPr>
              <a:t> output of the forward cipher function will be known</a:t>
            </a:r>
          </a:p>
          <a:p>
            <a:pPr lvl="1" eaLnBrk="1" hangingPunct="1">
              <a:lnSpc>
                <a:spcPct val="90000"/>
              </a:lnSpc>
            </a:pPr>
            <a:r>
              <a:rPr lang="en-AU" altLang="en-US" sz="2100">
                <a:ea typeface="ＭＳ Ｐゴシック" panose="020B0600070205080204" pitchFamily="34" charset="-128"/>
              </a:rPr>
              <a:t>Easily cover </a:t>
            </a:r>
            <a:r>
              <a:rPr lang="en-AU" altLang="en-US" sz="2100" i="1">
                <a:ea typeface="ＭＳ Ｐゴシック" panose="020B0600070205080204" pitchFamily="34" charset="-128"/>
              </a:rPr>
              <a:t>j</a:t>
            </a:r>
            <a:r>
              <a:rPr lang="en-AU" altLang="en-US" sz="2100" i="1" baseline="30000">
                <a:ea typeface="ＭＳ Ｐゴシック" panose="020B0600070205080204" pitchFamily="34" charset="-128"/>
              </a:rPr>
              <a:t>th</a:t>
            </a:r>
            <a:r>
              <a:rPr lang="en-AU" altLang="en-US" sz="2100">
                <a:ea typeface="ＭＳ Ｐゴシック" panose="020B0600070205080204" pitchFamily="34" charset="-128"/>
              </a:rPr>
              <a:t> plaintext block of other message with the same IV    </a:t>
            </a:r>
          </a:p>
          <a:p>
            <a:pPr lvl="1" eaLnBrk="1" hangingPunct="1">
              <a:lnSpc>
                <a:spcPct val="90000"/>
              </a:lnSpc>
            </a:pPr>
            <a:endParaRPr lang="en-AU" altLang="en-US" sz="2100">
              <a:ea typeface="ＭＳ Ｐゴシック" panose="020B0600070205080204" pitchFamily="34" charset="-128"/>
            </a:endParaRPr>
          </a:p>
          <a:p>
            <a:pPr eaLnBrk="1" hangingPunct="1">
              <a:lnSpc>
                <a:spcPct val="90000"/>
              </a:lnSpc>
            </a:pPr>
            <a:r>
              <a:rPr lang="en-AU" altLang="en-US" sz="2400">
                <a:ea typeface="ＭＳ Ｐゴシック" panose="020B0600070205080204" pitchFamily="34" charset="-128"/>
              </a:rPr>
              <a:t>Require that the IV is a nonce</a:t>
            </a:r>
            <a:r>
              <a:rPr lang="en-AU" altLang="en-US" sz="2100">
                <a:ea typeface="ＭＳ Ｐゴシック" panose="020B0600070205080204" pitchFamily="34" charset="-128"/>
              </a:rPr>
              <a:t>   </a:t>
            </a:r>
          </a:p>
          <a:p>
            <a:pPr lvl="1" eaLnBrk="1" hangingPunct="1">
              <a:lnSpc>
                <a:spcPct val="90000"/>
              </a:lnSpc>
            </a:pPr>
            <a:endParaRPr lang="en-AU" altLang="en-US" sz="2100">
              <a:ea typeface="ＭＳ Ｐゴシック" panose="020B0600070205080204" pitchFamily="34" charset="-128"/>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EE4D7DA-4F94-4CDF-8745-0BA0FC40B77B}"/>
              </a:ext>
            </a:extLst>
          </p:cNvPr>
          <p:cNvSpPr>
            <a:spLocks noGrp="1" noChangeArrowheads="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Counter (CTR)</a:t>
            </a:r>
            <a:endParaRPr lang="en-AU" altLang="en-US">
              <a:ea typeface="ＭＳ Ｐゴシック" panose="020B0600070205080204" pitchFamily="34" charset="-128"/>
            </a:endParaRPr>
          </a:p>
        </p:txBody>
      </p:sp>
      <p:sp>
        <p:nvSpPr>
          <p:cNvPr id="51203" name="Rectangle 3">
            <a:extLst>
              <a:ext uri="{FF2B5EF4-FFF2-40B4-BE49-F238E27FC236}">
                <a16:creationId xmlns:a16="http://schemas.microsoft.com/office/drawing/2014/main" id="{CAD9284F-B5B4-4B15-A832-B290806A6BCC}"/>
              </a:ext>
            </a:extLst>
          </p:cNvPr>
          <p:cNvSpPr>
            <a:spLocks noGrp="1" noChangeArrowheads="1"/>
          </p:cNvSpPr>
          <p:nvPr>
            <p:ph sz="quarter" idx="1"/>
          </p:nvPr>
        </p:nvSpPr>
        <p:spPr>
          <a:xfrm>
            <a:off x="479376" y="1219201"/>
            <a:ext cx="11640616" cy="4937125"/>
          </a:xfrm>
        </p:spPr>
        <p:txBody>
          <a:bodyPr/>
          <a:lstStyle/>
          <a:p>
            <a:pPr eaLnBrk="1" hangingPunct="1"/>
            <a:r>
              <a:rPr lang="en-US" altLang="en-US" sz="2400">
                <a:ea typeface="ＭＳ Ｐゴシック" panose="020B0600070205080204" pitchFamily="34" charset="-128"/>
              </a:rPr>
              <a:t>Encrypts counter value with the key rather than any feedback value (no feedback)</a:t>
            </a:r>
          </a:p>
          <a:p>
            <a:pPr eaLnBrk="1" hangingPunct="1"/>
            <a:endParaRPr lang="en-US"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Counter for each plaintext will be different </a:t>
            </a:r>
          </a:p>
          <a:p>
            <a:pPr lvl="1" eaLnBrk="1" hangingPunct="1"/>
            <a:r>
              <a:rPr lang="en-US" altLang="en-US" sz="2000">
                <a:ea typeface="ＭＳ Ｐゴシック" panose="020B0600070205080204" pitchFamily="34" charset="-128"/>
              </a:rPr>
              <a:t>can be any function which produces a sequence which is guaranteed not to repeat for a long time</a:t>
            </a:r>
            <a:endParaRPr lang="en-US" altLang="en-US" sz="2100">
              <a:ea typeface="ＭＳ Ｐゴシック" panose="020B0600070205080204" pitchFamily="34" charset="-128"/>
            </a:endParaRPr>
          </a:p>
          <a:p>
            <a:pPr eaLnBrk="1" hangingPunct="1"/>
            <a:endParaRPr lang="en-US"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Relation</a:t>
            </a:r>
          </a:p>
          <a:p>
            <a:pPr lvl="1" eaLnBrk="1" hangingPunct="1">
              <a:buFontTx/>
              <a:buNone/>
            </a:pPr>
            <a:r>
              <a:rPr lang="en-AU" altLang="en-US" sz="2000">
                <a:latin typeface="Courier New" panose="02070309020205020404" pitchFamily="49" charset="0"/>
                <a:ea typeface="ＭＳ Ｐゴシック" panose="020B0600070205080204" pitchFamily="34" charset="-128"/>
              </a:rPr>
              <a:t>			</a:t>
            </a:r>
            <a:r>
              <a:rPr lang="en-AU" altLang="en-US" sz="2200" b="1">
                <a:latin typeface="Courier New" panose="02070309020205020404" pitchFamily="49" charset="0"/>
                <a:ea typeface="ＭＳ Ｐゴシック" panose="020B0600070205080204" pitchFamily="34" charset="-128"/>
              </a:rPr>
              <a:t>C</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P</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O</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a:t>
            </a:r>
          </a:p>
          <a:p>
            <a:pPr lvl="1" eaLnBrk="1" hangingPunct="1">
              <a:buFontTx/>
              <a:buNone/>
            </a:pPr>
            <a:r>
              <a:rPr lang="en-AU" altLang="en-US" sz="2200" b="1">
                <a:latin typeface="Courier New" panose="02070309020205020404" pitchFamily="49" charset="0"/>
                <a:ea typeface="ＭＳ Ｐゴシック" panose="020B0600070205080204" pitchFamily="34" charset="-128"/>
              </a:rPr>
              <a:t>			O</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E</a:t>
            </a:r>
            <a:r>
              <a:rPr lang="en-AU" altLang="en-US" sz="2200" b="1" baseline="-25000">
                <a:latin typeface="Courier New" panose="02070309020205020404" pitchFamily="49" charset="0"/>
                <a:ea typeface="ＭＳ Ｐゴシック" panose="020B0600070205080204" pitchFamily="34" charset="-128"/>
              </a:rPr>
              <a:t>K </a:t>
            </a:r>
            <a:r>
              <a:rPr lang="en-AU" altLang="en-US" sz="2200" b="1">
                <a:latin typeface="Courier New" panose="02070309020205020404" pitchFamily="49" charset="0"/>
                <a:ea typeface="ＭＳ Ｐゴシック" panose="020B0600070205080204" pitchFamily="34" charset="-128"/>
              </a:rPr>
              <a:t>(i)</a:t>
            </a:r>
            <a:endParaRPr lang="en-US" altLang="en-US" sz="2200" b="1">
              <a:ea typeface="ＭＳ Ｐゴシック" panose="020B0600070205080204" pitchFamily="34" charset="-128"/>
            </a:endParaRPr>
          </a:p>
          <a:p>
            <a:pPr eaLnBrk="1" hangingPunct="1"/>
            <a:endParaRPr lang="en-US"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Uses: high-speed network encryptions</a:t>
            </a:r>
            <a:endParaRPr lang="en-AU" altLang="en-US" sz="2400">
              <a:ea typeface="ＭＳ Ｐゴシック" panose="020B0600070205080204" pitchFamily="34" charset="-128"/>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3DE210D2-6B4A-4075-A188-0C7FBBD43CBA}"/>
              </a:ext>
            </a:extLst>
          </p:cNvPr>
          <p:cNvSpPr>
            <a:spLocks noGrp="1"/>
          </p:cNvSpPr>
          <p:nvPr>
            <p:ph type="title"/>
          </p:nvPr>
        </p:nvSpPr>
        <p:spPr>
          <a:xfrm>
            <a:off x="1199456" y="80590"/>
            <a:ext cx="9793088" cy="792163"/>
          </a:xfrm>
        </p:spPr>
        <p:txBody>
          <a:bodyPr/>
          <a:lstStyle/>
          <a:p>
            <a:pPr eaLnBrk="1" hangingPunct="1"/>
            <a:r>
              <a:rPr lang="en-US" altLang="en-US">
                <a:ea typeface="ＭＳ Ｐゴシック" panose="020B0600070205080204" pitchFamily="34" charset="-128"/>
              </a:rPr>
              <a:t>CTR Scheme</a:t>
            </a:r>
          </a:p>
        </p:txBody>
      </p:sp>
      <p:pic>
        <p:nvPicPr>
          <p:cNvPr id="52228" name="Picture 18">
            <a:extLst>
              <a:ext uri="{FF2B5EF4-FFF2-40B4-BE49-F238E27FC236}">
                <a16:creationId xmlns:a16="http://schemas.microsoft.com/office/drawing/2014/main" id="{7933033C-0F08-46E5-B32A-2C1EF0B66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1196752"/>
            <a:ext cx="10976048"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BB7F416-63DF-4C2C-A4C6-4C5EE64AD4D7}"/>
              </a:ext>
            </a:extLst>
          </p:cNvPr>
          <p:cNvSpPr>
            <a:spLocks noGrp="1" noChangeArrowheads="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CTR Encryption and Decryption</a:t>
            </a:r>
            <a:endParaRPr lang="en-AU" altLang="en-US">
              <a:ea typeface="ＭＳ Ｐゴシック" panose="020B0600070205080204" pitchFamily="34" charset="-128"/>
            </a:endParaRPr>
          </a:p>
        </p:txBody>
      </p:sp>
      <p:pic>
        <p:nvPicPr>
          <p:cNvPr id="22530" name="Picture 2" descr="CTR encryption 2.svg">
            <a:extLst>
              <a:ext uri="{FF2B5EF4-FFF2-40B4-BE49-F238E27FC236}">
                <a16:creationId xmlns:a16="http://schemas.microsoft.com/office/drawing/2014/main" id="{F9D62360-8DD8-4010-B6BB-E26C9250F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44" y="1412776"/>
            <a:ext cx="10931911" cy="50405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BB7F416-63DF-4C2C-A4C6-4C5EE64AD4D7}"/>
              </a:ext>
            </a:extLst>
          </p:cNvPr>
          <p:cNvSpPr>
            <a:spLocks noGrp="1" noChangeArrowheads="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CTR Encryption and Decryption</a:t>
            </a:r>
            <a:endParaRPr lang="en-AU" altLang="en-US">
              <a:ea typeface="ＭＳ Ｐゴシック" panose="020B0600070205080204" pitchFamily="34" charset="-128"/>
            </a:endParaRPr>
          </a:p>
        </p:txBody>
      </p:sp>
      <p:pic>
        <p:nvPicPr>
          <p:cNvPr id="61442" name="Picture 2" descr="CTR decryption 2.svg">
            <a:extLst>
              <a:ext uri="{FF2B5EF4-FFF2-40B4-BE49-F238E27FC236}">
                <a16:creationId xmlns:a16="http://schemas.microsoft.com/office/drawing/2014/main" id="{E480CD12-95BC-4E6C-A4ED-A3D74A319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610" y="1124744"/>
            <a:ext cx="11158779"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8308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49894A33-283F-4F7E-9661-F59B976ED003}"/>
              </a:ext>
            </a:extLst>
          </p:cNvPr>
          <p:cNvSpPr>
            <a:spLocks noGrp="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OFB as a Stream Cipher</a:t>
            </a:r>
          </a:p>
        </p:txBody>
      </p:sp>
      <p:pic>
        <p:nvPicPr>
          <p:cNvPr id="55299" name="Picture 12">
            <a:extLst>
              <a:ext uri="{FF2B5EF4-FFF2-40B4-BE49-F238E27FC236}">
                <a16:creationId xmlns:a16="http://schemas.microsoft.com/office/drawing/2014/main" id="{B33A07DC-CAC5-4CBE-A1B6-2E6A1EB60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68" y="1168758"/>
            <a:ext cx="10542376" cy="514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015D5FB-2DDE-4DEF-942A-E26930F483E3}"/>
              </a:ext>
            </a:extLst>
          </p:cNvPr>
          <p:cNvSpPr>
            <a:spLocks noGrp="1" noChangeArrowheads="1"/>
          </p:cNvSpPr>
          <p:nvPr>
            <p:ph type="title"/>
          </p:nvPr>
        </p:nvSpPr>
        <p:spPr>
          <a:xfrm>
            <a:off x="1199456" y="19108"/>
            <a:ext cx="9793088" cy="792163"/>
          </a:xfrm>
        </p:spPr>
        <p:txBody>
          <a:bodyPr/>
          <a:lstStyle/>
          <a:p>
            <a:pPr eaLnBrk="1" hangingPunct="1"/>
            <a:r>
              <a:rPr lang="en-AU" altLang="en-US">
                <a:ea typeface="ＭＳ Ｐゴシック" panose="020B0600070205080204" pitchFamily="34" charset="-128"/>
                <a:cs typeface="Arial" panose="020B0604020202020204" pitchFamily="34" charset="0"/>
              </a:rPr>
              <a:t>Remark on CTR</a:t>
            </a:r>
          </a:p>
        </p:txBody>
      </p:sp>
      <p:sp>
        <p:nvSpPr>
          <p:cNvPr id="56324" name="Rectangle 3">
            <a:extLst>
              <a:ext uri="{FF2B5EF4-FFF2-40B4-BE49-F238E27FC236}">
                <a16:creationId xmlns:a16="http://schemas.microsoft.com/office/drawing/2014/main" id="{9A5EE987-22B8-44D4-9531-A98FB9E0E552}"/>
              </a:ext>
            </a:extLst>
          </p:cNvPr>
          <p:cNvSpPr>
            <a:spLocks noGrp="1" noChangeArrowheads="1"/>
          </p:cNvSpPr>
          <p:nvPr>
            <p:ph sz="quarter" idx="1"/>
          </p:nvPr>
        </p:nvSpPr>
        <p:spPr>
          <a:xfrm>
            <a:off x="493912" y="1340769"/>
            <a:ext cx="11074696" cy="4525963"/>
          </a:xfrm>
        </p:spPr>
        <p:txBody>
          <a:bodyPr/>
          <a:lstStyle/>
          <a:p>
            <a:pPr eaLnBrk="1" hangingPunct="1">
              <a:lnSpc>
                <a:spcPct val="120000"/>
              </a:lnSpc>
            </a:pPr>
            <a:r>
              <a:rPr lang="en-AU" altLang="en-US" sz="2400">
                <a:ea typeface="ＭＳ Ｐゴシック" panose="020B0600070205080204" pitchFamily="34" charset="-128"/>
                <a:cs typeface="Arial" panose="020B0604020202020204" pitchFamily="34" charset="0"/>
              </a:rPr>
              <a:t>Strengthes:  </a:t>
            </a:r>
          </a:p>
          <a:p>
            <a:pPr lvl="1" eaLnBrk="1" hangingPunct="1">
              <a:lnSpc>
                <a:spcPct val="120000"/>
              </a:lnSpc>
            </a:pPr>
            <a:r>
              <a:rPr lang="en-AU" altLang="en-US" sz="2000">
                <a:ea typeface="ＭＳ Ｐゴシック" panose="020B0600070205080204" pitchFamily="34" charset="-128"/>
                <a:cs typeface="Arial" panose="020B0604020202020204" pitchFamily="34" charset="0"/>
              </a:rPr>
              <a:t>Needs only the encryption algorithm</a:t>
            </a:r>
          </a:p>
          <a:p>
            <a:pPr lvl="1" eaLnBrk="1" hangingPunct="1">
              <a:lnSpc>
                <a:spcPct val="120000"/>
              </a:lnSpc>
            </a:pPr>
            <a:r>
              <a:rPr lang="en-US" altLang="en-US" sz="2000">
                <a:ea typeface="ＭＳ Ｐゴシック" panose="020B0600070205080204" pitchFamily="34" charset="-128"/>
                <a:cs typeface="Arial" panose="020B0604020202020204" pitchFamily="34" charset="0"/>
              </a:rPr>
              <a:t>Random access to encrypted data blocks</a:t>
            </a:r>
          </a:p>
          <a:p>
            <a:pPr lvl="2" eaLnBrk="1" hangingPunct="1">
              <a:lnSpc>
                <a:spcPct val="120000"/>
              </a:lnSpc>
            </a:pPr>
            <a:r>
              <a:rPr lang="en-AU" altLang="en-US">
                <a:ea typeface="ＭＳ Ｐゴシック" panose="020B0600070205080204" pitchFamily="34" charset="-128"/>
                <a:cs typeface="Arial" panose="020B0604020202020204" pitchFamily="34" charset="0"/>
              </a:rPr>
              <a:t>blocks can be processed (encrypted or decrypted) in parallel</a:t>
            </a:r>
          </a:p>
          <a:p>
            <a:pPr lvl="1" eaLnBrk="1" hangingPunct="1">
              <a:lnSpc>
                <a:spcPct val="120000"/>
              </a:lnSpc>
            </a:pPr>
            <a:r>
              <a:rPr lang="en-AU" altLang="en-US" sz="2000">
                <a:ea typeface="ＭＳ Ｐゴシック" panose="020B0600070205080204" pitchFamily="34" charset="-128"/>
                <a:cs typeface="Arial" panose="020B0604020202020204" pitchFamily="34" charset="0"/>
              </a:rPr>
              <a:t>Simple; fast encryption/decryption</a:t>
            </a:r>
          </a:p>
          <a:p>
            <a:pPr eaLnBrk="1" hangingPunct="1">
              <a:lnSpc>
                <a:spcPct val="120000"/>
              </a:lnSpc>
            </a:pPr>
            <a:endParaRPr lang="en-AU" altLang="en-US" sz="2400">
              <a:ea typeface="ＭＳ Ｐゴシック" panose="020B0600070205080204" pitchFamily="34" charset="-128"/>
              <a:cs typeface="Arial" panose="020B0604020202020204" pitchFamily="34" charset="0"/>
            </a:endParaRPr>
          </a:p>
          <a:p>
            <a:pPr eaLnBrk="1" hangingPunct="1">
              <a:lnSpc>
                <a:spcPct val="120000"/>
              </a:lnSpc>
            </a:pPr>
            <a:r>
              <a:rPr lang="en-AU" altLang="en-US" sz="2400">
                <a:ea typeface="ＭＳ Ｐゴシック" panose="020B0600070205080204" pitchFamily="34" charset="-128"/>
                <a:cs typeface="Arial" panose="020B0604020202020204" pitchFamily="34" charset="0"/>
              </a:rPr>
              <a:t>Counter must be </a:t>
            </a:r>
          </a:p>
          <a:p>
            <a:pPr lvl="1" eaLnBrk="1" hangingPunct="1"/>
            <a:r>
              <a:rPr lang="en-US" altLang="en-US" sz="2100">
                <a:ea typeface="ＭＳ Ｐゴシック" panose="020B0600070205080204" pitchFamily="34" charset="-128"/>
              </a:rPr>
              <a:t>Must be unknown and unpredictable</a:t>
            </a:r>
          </a:p>
          <a:p>
            <a:pPr lvl="1" eaLnBrk="1" hangingPunct="1"/>
            <a:r>
              <a:rPr lang="en-US" altLang="en-US" sz="2100">
                <a:ea typeface="ＭＳ Ｐゴシック" panose="020B0600070205080204" pitchFamily="34" charset="-128"/>
              </a:rPr>
              <a:t>pseudo-randomness in the key stream is a goal</a:t>
            </a:r>
          </a:p>
          <a:p>
            <a:pPr eaLnBrk="1" hangingPunct="1">
              <a:lnSpc>
                <a:spcPct val="120000"/>
              </a:lnSpc>
            </a:pPr>
            <a:endParaRPr lang="en-AU" altLang="en-US" sz="2400">
              <a:ea typeface="ＭＳ Ｐゴシック" panose="020B0600070205080204" pitchFamily="34" charset="-128"/>
              <a:cs typeface="Arial" panose="020B0604020202020204" pitchFamily="34" charset="0"/>
            </a:endParaRPr>
          </a:p>
          <a:p>
            <a:pPr lvl="1" eaLnBrk="1" hangingPunct="1"/>
            <a:endParaRPr lang="en-AU" altLang="en-US" sz="2000">
              <a:ea typeface="ＭＳ Ｐゴシック" panose="020B0600070205080204" pitchFamily="34" charset="-128"/>
              <a:cs typeface="Arial"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837668C-A649-41D7-A2BE-98949457207A}"/>
              </a:ext>
            </a:extLst>
          </p:cNvPr>
          <p:cNvSpPr>
            <a:spLocks noGrp="1" noChangeArrowheads="1"/>
          </p:cNvSpPr>
          <p:nvPr>
            <p:ph type="title"/>
          </p:nvPr>
        </p:nvSpPr>
        <p:spPr>
          <a:xfrm>
            <a:off x="1217712" y="0"/>
            <a:ext cx="9793088" cy="792163"/>
          </a:xfrm>
        </p:spPr>
        <p:txBody>
          <a:bodyPr/>
          <a:lstStyle/>
          <a:p>
            <a:pPr eaLnBrk="1" hangingPunct="1"/>
            <a:r>
              <a:rPr lang="en-US" altLang="en-US">
                <a:ea typeface="ＭＳ Ｐゴシック" panose="020B0600070205080204" pitchFamily="34" charset="-128"/>
                <a:cs typeface="Arial" panose="020B0604020202020204" pitchFamily="34" charset="0"/>
              </a:rPr>
              <a:t>Remark on each mode</a:t>
            </a:r>
          </a:p>
        </p:txBody>
      </p:sp>
      <p:sp>
        <p:nvSpPr>
          <p:cNvPr id="59396" name="Rectangle 3">
            <a:extLst>
              <a:ext uri="{FF2B5EF4-FFF2-40B4-BE49-F238E27FC236}">
                <a16:creationId xmlns:a16="http://schemas.microsoft.com/office/drawing/2014/main" id="{1A5EDC7D-FE4C-4E8C-A4DD-575F75AAAFD9}"/>
              </a:ext>
            </a:extLst>
          </p:cNvPr>
          <p:cNvSpPr>
            <a:spLocks noGrp="1" noChangeArrowheads="1"/>
          </p:cNvSpPr>
          <p:nvPr>
            <p:ph sz="quarter" idx="1"/>
          </p:nvPr>
        </p:nvSpPr>
        <p:spPr>
          <a:xfrm>
            <a:off x="1217712" y="1219201"/>
            <a:ext cx="9198768" cy="4937125"/>
          </a:xfrm>
        </p:spPr>
        <p:txBody>
          <a:bodyPr/>
          <a:lstStyle/>
          <a:p>
            <a:pPr eaLnBrk="1" hangingPunct="1"/>
            <a:r>
              <a:rPr lang="en-US" altLang="en-US">
                <a:ea typeface="ＭＳ Ｐゴシック" panose="020B0600070205080204" pitchFamily="34" charset="-128"/>
              </a:rPr>
              <a:t>Basically two types: </a:t>
            </a:r>
          </a:p>
          <a:p>
            <a:pPr lvl="1" eaLnBrk="1" hangingPunct="1"/>
            <a:r>
              <a:rPr lang="en-US" altLang="en-US">
                <a:ea typeface="ＭＳ Ｐゴシック" panose="020B0600070205080204" pitchFamily="34" charset="-128"/>
              </a:rPr>
              <a:t>block cipher </a:t>
            </a:r>
          </a:p>
          <a:p>
            <a:pPr lvl="1" eaLnBrk="1" hangingPunct="1"/>
            <a:r>
              <a:rPr lang="en-US" altLang="en-US">
                <a:ea typeface="ＭＳ Ｐゴシック" panose="020B0600070205080204" pitchFamily="34" charset="-128"/>
              </a:rPr>
              <a:t>stream cipher</a:t>
            </a:r>
          </a:p>
          <a:p>
            <a:pPr eaLnBrk="1" hangingPunct="1"/>
            <a:r>
              <a:rPr lang="en-US" altLang="en-US">
                <a:ea typeface="ＭＳ Ｐゴシック" panose="020B0600070205080204" pitchFamily="34" charset="-128"/>
              </a:rPr>
              <a:t>CBC is an excellent block cipher</a:t>
            </a:r>
          </a:p>
          <a:p>
            <a:pPr eaLnBrk="1" hangingPunct="1"/>
            <a:r>
              <a:rPr lang="en-US" altLang="en-US">
                <a:ea typeface="ＭＳ Ｐゴシック" panose="020B0600070205080204" pitchFamily="34" charset="-128"/>
              </a:rPr>
              <a:t>CFB, OFB, and CTR are stream ciphers</a:t>
            </a:r>
          </a:p>
          <a:p>
            <a:pPr eaLnBrk="1" hangingPunct="1"/>
            <a:r>
              <a:rPr lang="en-US" altLang="en-US">
                <a:ea typeface="ＭＳ Ｐゴシック" panose="020B0600070205080204" pitchFamily="34" charset="-128"/>
              </a:rPr>
              <a:t>CTR is faster because simpler and it allows parallel processing</a:t>
            </a:r>
          </a:p>
          <a:p>
            <a:pPr eaLnBrk="1" hangingPunct="1"/>
            <a:endParaRPr lang="en-US" altLang="en-US">
              <a:ea typeface="ＭＳ Ｐゴシック" panose="020B0600070205080204" pitchFamily="34" charset="-128"/>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505D9319-4629-436D-B38D-08B96E9104CF}"/>
              </a:ext>
            </a:extLst>
          </p:cNvPr>
          <p:cNvSpPr>
            <a:spLocks noGrp="1"/>
          </p:cNvSpPr>
          <p:nvPr>
            <p:ph type="title"/>
          </p:nvPr>
        </p:nvSpPr>
        <p:spPr>
          <a:xfrm>
            <a:off x="1235460" y="116632"/>
            <a:ext cx="9793088" cy="792163"/>
          </a:xfrm>
        </p:spPr>
        <p:txBody>
          <a:bodyPr/>
          <a:lstStyle/>
          <a:p>
            <a:r>
              <a:rPr lang="en-US" altLang="en-US">
                <a:ea typeface="ＭＳ Ｐゴシック" panose="020B0600070205080204" pitchFamily="34" charset="-128"/>
              </a:rPr>
              <a:t>Modes and IV</a:t>
            </a:r>
          </a:p>
        </p:txBody>
      </p:sp>
      <p:sp>
        <p:nvSpPr>
          <p:cNvPr id="60419" name="Content Placeholder 2">
            <a:extLst>
              <a:ext uri="{FF2B5EF4-FFF2-40B4-BE49-F238E27FC236}">
                <a16:creationId xmlns:a16="http://schemas.microsoft.com/office/drawing/2014/main" id="{E3E9AAE2-512F-4FD5-A6A0-8051A57443B7}"/>
              </a:ext>
            </a:extLst>
          </p:cNvPr>
          <p:cNvSpPr>
            <a:spLocks noGrp="1"/>
          </p:cNvSpPr>
          <p:nvPr>
            <p:ph sz="quarter" idx="1"/>
          </p:nvPr>
        </p:nvSpPr>
        <p:spPr>
          <a:xfrm>
            <a:off x="623392" y="1219201"/>
            <a:ext cx="11017224" cy="4937125"/>
          </a:xfrm>
        </p:spPr>
        <p:txBody>
          <a:bodyPr/>
          <a:lstStyle/>
          <a:p>
            <a:r>
              <a:rPr lang="en-US" altLang="en-US">
                <a:ea typeface="ＭＳ Ｐゴシック" panose="020B0600070205080204" pitchFamily="34" charset="-128"/>
              </a:rPr>
              <a:t>An IV has different security requirements than a key</a:t>
            </a:r>
          </a:p>
          <a:p>
            <a:r>
              <a:rPr lang="en-US" altLang="en-US">
                <a:ea typeface="ＭＳ Ｐゴシック" panose="020B0600070205080204" pitchFamily="34" charset="-128"/>
              </a:rPr>
              <a:t>Generally, an IV will not be reused under the same key </a:t>
            </a:r>
          </a:p>
          <a:p>
            <a:r>
              <a:rPr lang="en-US" altLang="en-US">
                <a:ea typeface="ＭＳ Ｐゴシック" panose="020B0600070205080204" pitchFamily="34" charset="-128"/>
              </a:rPr>
              <a:t>CBC and CFB </a:t>
            </a:r>
          </a:p>
          <a:p>
            <a:pPr lvl="1"/>
            <a:r>
              <a:rPr lang="en-US" altLang="en-US">
                <a:ea typeface="ＭＳ Ｐゴシック" panose="020B0600070205080204" pitchFamily="34" charset="-128"/>
              </a:rPr>
              <a:t>reusing an IV leaks some information about the first block of plaintext, and about any common prefix shared by the two messages</a:t>
            </a:r>
          </a:p>
          <a:p>
            <a:r>
              <a:rPr lang="en-US" altLang="en-US">
                <a:ea typeface="ＭＳ Ｐゴシック" panose="020B0600070205080204" pitchFamily="34" charset="-128"/>
              </a:rPr>
              <a:t>OFB and CTR</a:t>
            </a:r>
          </a:p>
          <a:p>
            <a:pPr lvl="1"/>
            <a:r>
              <a:rPr lang="en-US" altLang="en-US">
                <a:ea typeface="ＭＳ Ｐゴシック" panose="020B0600070205080204" pitchFamily="34" charset="-128"/>
              </a:rPr>
              <a:t>reusing an IV completely destroys security</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342" y="249330"/>
            <a:ext cx="8979146" cy="584765"/>
          </a:xfrm>
        </p:spPr>
        <p:txBody>
          <a:bodyPr wrap="square">
            <a:spAutoFit/>
          </a:bodyPr>
          <a:lstStyle/>
          <a:p>
            <a:r>
              <a:rPr lang="en-IN" altLang="en-US" sz="3200" b="1" dirty="0">
                <a:ea typeface="ヒラギノ角ゴ Pro W3" charset="-128"/>
              </a:rPr>
              <a:t>Relative Frequency of Letters in English Text</a:t>
            </a:r>
          </a:p>
        </p:txBody>
      </p:sp>
      <p:pic>
        <p:nvPicPr>
          <p:cNvPr id="8" name="Picture 7">
            <a:extLst>
              <a:ext uri="{FF2B5EF4-FFF2-40B4-BE49-F238E27FC236}">
                <a16:creationId xmlns:a16="http://schemas.microsoft.com/office/drawing/2014/main" id="{76D1976A-1F09-BF83-ADFC-25C6A80B271B}"/>
              </a:ext>
            </a:extLst>
          </p:cNvPr>
          <p:cNvPicPr>
            <a:picLocks noChangeAspect="1"/>
          </p:cNvPicPr>
          <p:nvPr/>
        </p:nvPicPr>
        <p:blipFill>
          <a:blip r:embed="rId3"/>
          <a:stretch>
            <a:fillRect/>
          </a:stretch>
        </p:blipFill>
        <p:spPr>
          <a:xfrm>
            <a:off x="587388" y="1052736"/>
            <a:ext cx="11017224" cy="5405647"/>
          </a:xfrm>
          <a:prstGeom prst="rect">
            <a:avLst/>
          </a:prstGeom>
        </p:spPr>
      </p:pic>
    </p:spTree>
    <p:extLst>
      <p:ext uri="{BB962C8B-B14F-4D97-AF65-F5344CB8AC3E}">
        <p14:creationId xmlns:p14="http://schemas.microsoft.com/office/powerpoint/2010/main" val="16900555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a:extLst>
              <a:ext uri="{FF2B5EF4-FFF2-40B4-BE49-F238E27FC236}">
                <a16:creationId xmlns:a16="http://schemas.microsoft.com/office/drawing/2014/main" id="{A9ED12BE-EE53-4DF7-B9D0-A293C60421CE}"/>
              </a:ext>
            </a:extLst>
          </p:cNvPr>
          <p:cNvSpPr>
            <a:spLocks noGrp="1" noChangeArrowheads="1"/>
          </p:cNvSpPr>
          <p:nvPr>
            <p:ph type="title"/>
          </p:nvPr>
        </p:nvSpPr>
        <p:spPr>
          <a:xfrm>
            <a:off x="1271464" y="-101904"/>
            <a:ext cx="8229600" cy="1102568"/>
          </a:xfrm>
        </p:spPr>
        <p:txBody>
          <a:bodyPr/>
          <a:lstStyle/>
          <a:p>
            <a:pPr eaLnBrk="1" hangingPunct="1"/>
            <a:r>
              <a:rPr lang="en-US" altLang="en-US">
                <a:ea typeface="ＭＳ Ｐゴシック" panose="020B0600070205080204" pitchFamily="34" charset="-128"/>
                <a:cs typeface="Arial" panose="020B0604020202020204" pitchFamily="34" charset="0"/>
              </a:rPr>
              <a:t>CBC and CTR comparison</a:t>
            </a:r>
          </a:p>
        </p:txBody>
      </p:sp>
      <p:graphicFrame>
        <p:nvGraphicFramePr>
          <p:cNvPr id="34849" name="Group 33">
            <a:extLst>
              <a:ext uri="{FF2B5EF4-FFF2-40B4-BE49-F238E27FC236}">
                <a16:creationId xmlns:a16="http://schemas.microsoft.com/office/drawing/2014/main" id="{5F8F6ECD-BEA4-4621-ACC3-A5B01D354B46}"/>
              </a:ext>
            </a:extLst>
          </p:cNvPr>
          <p:cNvGraphicFramePr>
            <a:graphicFrameLocks noGrp="1"/>
          </p:cNvGraphicFramePr>
          <p:nvPr>
            <p:ph type="tbl" idx="1"/>
          </p:nvPr>
        </p:nvGraphicFramePr>
        <p:xfrm>
          <a:off x="1981200" y="1676400"/>
          <a:ext cx="8229600" cy="42672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312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rPr>
                        <a:t>CBC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CTR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12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Padding needed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 padding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2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 parallel processing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Parallel processing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50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Separate encryption and decryption functions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Encryption function alone is enough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12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Random IV or a nonce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Unique nonce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259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Nonce reuse leaks some information about initial plaintext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Nonce reuse will leak information about the entire message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DF51FC1D-224B-4BEE-8D7E-2501D9C81E85}"/>
              </a:ext>
            </a:extLst>
          </p:cNvPr>
          <p:cNvSpPr>
            <a:spLocks noGrp="1"/>
          </p:cNvSpPr>
          <p:nvPr>
            <p:ph type="title"/>
          </p:nvPr>
        </p:nvSpPr>
        <p:spPr>
          <a:xfrm>
            <a:off x="1415480" y="116632"/>
            <a:ext cx="9793088" cy="792163"/>
          </a:xfrm>
        </p:spPr>
        <p:txBody>
          <a:bodyPr/>
          <a:lstStyle/>
          <a:p>
            <a:pPr eaLnBrk="1" hangingPunct="1"/>
            <a:r>
              <a:rPr lang="en-US" altLang="en-US">
                <a:ea typeface="ＭＳ Ｐゴシック" panose="020B0600070205080204" pitchFamily="34" charset="-128"/>
                <a:cs typeface="Arial" panose="020B0604020202020204" pitchFamily="34" charset="0"/>
              </a:rPr>
              <a:t>Comparison of Different Modes</a:t>
            </a:r>
          </a:p>
        </p:txBody>
      </p:sp>
      <p:pic>
        <p:nvPicPr>
          <p:cNvPr id="62467" name="Picture 3">
            <a:extLst>
              <a:ext uri="{FF2B5EF4-FFF2-40B4-BE49-F238E27FC236}">
                <a16:creationId xmlns:a16="http://schemas.microsoft.com/office/drawing/2014/main" id="{84A0AA34-9C50-4066-BB2D-357880632F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7448" y="1196752"/>
            <a:ext cx="10391721" cy="478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a:extLst>
              <a:ext uri="{FF2B5EF4-FFF2-40B4-BE49-F238E27FC236}">
                <a16:creationId xmlns:a16="http://schemas.microsoft.com/office/drawing/2014/main" id="{BA4ED868-FC6D-43E4-9673-AE90CF9E5E97}"/>
              </a:ext>
            </a:extLst>
          </p:cNvPr>
          <p:cNvSpPr>
            <a:spLocks noGrp="1" noChangeArrowheads="1"/>
          </p:cNvSpPr>
          <p:nvPr>
            <p:ph type="title"/>
          </p:nvPr>
        </p:nvSpPr>
        <p:spPr>
          <a:xfrm>
            <a:off x="1055440" y="0"/>
            <a:ext cx="8229600" cy="838200"/>
          </a:xfrm>
        </p:spPr>
        <p:txBody>
          <a:bodyPr/>
          <a:lstStyle/>
          <a:p>
            <a:pPr eaLnBrk="1" hangingPunct="1"/>
            <a:r>
              <a:rPr lang="en-US" altLang="en-US">
                <a:ea typeface="ＭＳ Ｐゴシック" panose="020B0600070205080204" pitchFamily="34" charset="-128"/>
                <a:cs typeface="Arial" panose="020B0604020202020204" pitchFamily="34" charset="0"/>
              </a:rPr>
              <a:t>Comparison of Modes</a:t>
            </a:r>
          </a:p>
        </p:txBody>
      </p:sp>
      <p:graphicFrame>
        <p:nvGraphicFramePr>
          <p:cNvPr id="37951" name="Group 63">
            <a:extLst>
              <a:ext uri="{FF2B5EF4-FFF2-40B4-BE49-F238E27FC236}">
                <a16:creationId xmlns:a16="http://schemas.microsoft.com/office/drawing/2014/main" id="{48B2E410-B9A7-44BA-8793-7A5DB91C80C5}"/>
              </a:ext>
            </a:extLst>
          </p:cNvPr>
          <p:cNvGraphicFramePr>
            <a:graphicFrameLocks noGrp="1"/>
          </p:cNvGraphicFramePr>
          <p:nvPr>
            <p:ph type="tbl" idx="1"/>
          </p:nvPr>
        </p:nvGraphicFramePr>
        <p:xfrm>
          <a:off x="1981200" y="1600200"/>
          <a:ext cx="8939336" cy="4439537"/>
        </p:xfrm>
        <a:graphic>
          <a:graphicData uri="http://schemas.openxmlformats.org/drawingml/2006/table">
            <a:tbl>
              <a:tblPr/>
              <a:tblGrid>
                <a:gridCol w="1572466">
                  <a:extLst>
                    <a:ext uri="{9D8B030D-6E8A-4147-A177-3AD203B41FA5}">
                      <a16:colId xmlns:a16="http://schemas.microsoft.com/office/drawing/2014/main" val="20000"/>
                    </a:ext>
                  </a:extLst>
                </a:gridCol>
                <a:gridCol w="4387091">
                  <a:extLst>
                    <a:ext uri="{9D8B030D-6E8A-4147-A177-3AD203B41FA5}">
                      <a16:colId xmlns:a16="http://schemas.microsoft.com/office/drawing/2014/main" val="20001"/>
                    </a:ext>
                  </a:extLst>
                </a:gridCol>
                <a:gridCol w="2979779">
                  <a:extLst>
                    <a:ext uri="{9D8B030D-6E8A-4147-A177-3AD203B41FA5}">
                      <a16:colId xmlns:a16="http://schemas.microsoft.com/office/drawing/2014/main" val="20002"/>
                    </a:ext>
                  </a:extLst>
                </a:gridCol>
              </a:tblGrid>
              <a:tr h="8555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Gill Sans MT" charset="0"/>
                        </a:rPr>
                        <a:t>Mode</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Gill Sans MT" charset="0"/>
                        </a:rPr>
                        <a:t>Description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Gill Sans MT" charset="0"/>
                        </a:rPr>
                        <a:t>Application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62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ECB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64-bit plaintext block encoded separately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Secure transmission of encryption key</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689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CBC</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64-bit plaintext blocks are XORed with preceding 64-bit ciphertext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Commonly used method.  Used for authentication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62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CFB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s bits are processed at a time and used similar to CBC</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Gill Sans MT" charset="0"/>
                        </a:rPr>
                        <a:t>Primary stream cipher. Used for authentication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a:extLst>
              <a:ext uri="{FF2B5EF4-FFF2-40B4-BE49-F238E27FC236}">
                <a16:creationId xmlns:a16="http://schemas.microsoft.com/office/drawing/2014/main" id="{8C20E768-A6E3-4CBB-9A8D-8B69AE5A1AEB}"/>
              </a:ext>
            </a:extLst>
          </p:cNvPr>
          <p:cNvSpPr>
            <a:spLocks noGrp="1" noChangeArrowheads="1"/>
          </p:cNvSpPr>
          <p:nvPr>
            <p:ph type="title"/>
          </p:nvPr>
        </p:nvSpPr>
        <p:spPr>
          <a:xfrm>
            <a:off x="1415480" y="0"/>
            <a:ext cx="8229600" cy="944562"/>
          </a:xfrm>
        </p:spPr>
        <p:txBody>
          <a:bodyPr/>
          <a:lstStyle/>
          <a:p>
            <a:pPr eaLnBrk="1" hangingPunct="1"/>
            <a:r>
              <a:rPr lang="en-US" altLang="en-US">
                <a:ea typeface="ＭＳ Ｐゴシック" panose="020B0600070205080204" pitchFamily="34" charset="-128"/>
                <a:cs typeface="Arial" panose="020B0604020202020204" pitchFamily="34" charset="0"/>
              </a:rPr>
              <a:t>Comparison of Modes</a:t>
            </a:r>
          </a:p>
        </p:txBody>
      </p:sp>
      <p:graphicFrame>
        <p:nvGraphicFramePr>
          <p:cNvPr id="42038" name="Group 54">
            <a:extLst>
              <a:ext uri="{FF2B5EF4-FFF2-40B4-BE49-F238E27FC236}">
                <a16:creationId xmlns:a16="http://schemas.microsoft.com/office/drawing/2014/main" id="{299BD7F3-DE64-4D4F-A7F7-2712E6A72E21}"/>
              </a:ext>
            </a:extLst>
          </p:cNvPr>
          <p:cNvGraphicFramePr>
            <a:graphicFrameLocks noGrp="1"/>
          </p:cNvGraphicFramePr>
          <p:nvPr>
            <p:ph type="tbl" idx="1"/>
          </p:nvPr>
        </p:nvGraphicFramePr>
        <p:xfrm>
          <a:off x="2209800" y="1600200"/>
          <a:ext cx="8854752" cy="4493096"/>
        </p:xfrm>
        <a:graphic>
          <a:graphicData uri="http://schemas.openxmlformats.org/drawingml/2006/table">
            <a:tbl>
              <a:tblPr/>
              <a:tblGrid>
                <a:gridCol w="1637906">
                  <a:extLst>
                    <a:ext uri="{9D8B030D-6E8A-4147-A177-3AD203B41FA5}">
                      <a16:colId xmlns:a16="http://schemas.microsoft.com/office/drawing/2014/main" val="20000"/>
                    </a:ext>
                  </a:extLst>
                </a:gridCol>
                <a:gridCol w="3773331">
                  <a:extLst>
                    <a:ext uri="{9D8B030D-6E8A-4147-A177-3AD203B41FA5}">
                      <a16:colId xmlns:a16="http://schemas.microsoft.com/office/drawing/2014/main" val="20001"/>
                    </a:ext>
                  </a:extLst>
                </a:gridCol>
                <a:gridCol w="3443515">
                  <a:extLst>
                    <a:ext uri="{9D8B030D-6E8A-4147-A177-3AD203B41FA5}">
                      <a16:colId xmlns:a16="http://schemas.microsoft.com/office/drawing/2014/main" val="20002"/>
                    </a:ext>
                  </a:extLst>
                </a:gridCol>
              </a:tblGrid>
              <a:tr h="8320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rPr>
                        <a:t>Application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56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OFB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Similar to CFB except that the output is fed 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Stream cipher well suited for transmission over noisy channels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049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CTR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Key calculated using the nonce and the counter value.  Counter is incremented for each block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General purpose block oriented transmission.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Used for high-speed communications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294F5BE-6592-4D35-9498-DF9372967F1D}"/>
              </a:ext>
            </a:extLst>
          </p:cNvPr>
          <p:cNvSpPr>
            <a:spLocks noGrp="1" noChangeArrowheads="1"/>
          </p:cNvSpPr>
          <p:nvPr>
            <p:ph type="title"/>
          </p:nvPr>
        </p:nvSpPr>
        <p:spPr>
          <a:xfrm>
            <a:off x="1271464" y="103517"/>
            <a:ext cx="7344816" cy="792163"/>
          </a:xfrm>
        </p:spPr>
        <p:txBody>
          <a:bodyPr/>
          <a:lstStyle/>
          <a:p>
            <a:pPr eaLnBrk="1" hangingPunct="1"/>
            <a:r>
              <a:rPr lang="en-US" altLang="en-US">
                <a:ea typeface="ＭＳ Ｐゴシック" panose="020B0600070205080204" pitchFamily="34" charset="-128"/>
              </a:rPr>
              <a:t>Final Notes</a:t>
            </a:r>
            <a:endParaRPr lang="en-US" altLang="en-US">
              <a:ea typeface="ＭＳ Ｐゴシック" panose="020B0600070205080204" pitchFamily="34" charset="-128"/>
              <a:cs typeface="Arial" panose="020B0604020202020204" pitchFamily="34" charset="0"/>
            </a:endParaRPr>
          </a:p>
        </p:txBody>
      </p:sp>
      <p:sp>
        <p:nvSpPr>
          <p:cNvPr id="65540" name="Rectangle 3">
            <a:extLst>
              <a:ext uri="{FF2B5EF4-FFF2-40B4-BE49-F238E27FC236}">
                <a16:creationId xmlns:a16="http://schemas.microsoft.com/office/drawing/2014/main" id="{14AA0E90-A7A0-444F-95B3-C705114CA164}"/>
              </a:ext>
            </a:extLst>
          </p:cNvPr>
          <p:cNvSpPr>
            <a:spLocks noGrp="1" noChangeArrowheads="1"/>
          </p:cNvSpPr>
          <p:nvPr>
            <p:ph sz="quarter" idx="1"/>
          </p:nvPr>
        </p:nvSpPr>
        <p:spPr>
          <a:xfrm>
            <a:off x="767408" y="1196752"/>
            <a:ext cx="11161240" cy="4937125"/>
          </a:xfrm>
        </p:spPr>
        <p:txBody>
          <a:bodyPr/>
          <a:lstStyle/>
          <a:p>
            <a:pPr eaLnBrk="1" hangingPunct="1"/>
            <a:r>
              <a:rPr lang="en-US" altLang="en-US" sz="2400">
                <a:ea typeface="ＭＳ Ｐゴシック" panose="020B0600070205080204" pitchFamily="34" charset="-128"/>
              </a:rPr>
              <a:t>ECB, CBC, OFB, CFB, CTR, and XTS modes only provide confidentiality</a:t>
            </a:r>
          </a:p>
          <a:p>
            <a:pPr eaLnBrk="1" hangingPunct="1"/>
            <a:endParaRPr lang="en-US" altLang="en-US" sz="1200">
              <a:ea typeface="ＭＳ Ｐゴシック" panose="020B0600070205080204" pitchFamily="34" charset="-128"/>
            </a:endParaRPr>
          </a:p>
          <a:p>
            <a:pPr eaLnBrk="1" hangingPunct="1"/>
            <a:r>
              <a:rPr lang="en-US" altLang="en-US" sz="2400">
                <a:ea typeface="ＭＳ Ｐゴシック" panose="020B0600070205080204" pitchFamily="34" charset="-128"/>
              </a:rPr>
              <a:t>To ensure an encrypted message is not accidentally modified or maliciously tampered requires a separate Message Authentication Code (MAC)</a:t>
            </a:r>
          </a:p>
          <a:p>
            <a:pPr eaLnBrk="1" hangingPunct="1"/>
            <a:endParaRPr lang="en-US" altLang="en-US" sz="1400">
              <a:ea typeface="ＭＳ Ｐゴシック" panose="020B0600070205080204" pitchFamily="34" charset="-128"/>
            </a:endParaRPr>
          </a:p>
          <a:p>
            <a:pPr eaLnBrk="1" hangingPunct="1"/>
            <a:r>
              <a:rPr lang="en-US" altLang="en-US" sz="2400">
                <a:ea typeface="ＭＳ Ｐゴシック" panose="020B0600070205080204" pitchFamily="34" charset="-128"/>
              </a:rPr>
              <a:t>Several MAC schemes</a:t>
            </a:r>
          </a:p>
          <a:p>
            <a:pPr lvl="1" eaLnBrk="1" hangingPunct="1"/>
            <a:r>
              <a:rPr lang="en-US" altLang="en-US" sz="2000">
                <a:ea typeface="ＭＳ Ｐゴシック" panose="020B0600070205080204" pitchFamily="34" charset="-128"/>
              </a:rPr>
              <a:t>HMAC, CMAC and GMAC </a:t>
            </a:r>
          </a:p>
          <a:p>
            <a:pPr eaLnBrk="1" hangingPunct="1"/>
            <a:endParaRPr lang="en-US" altLang="en-US" sz="1600">
              <a:ea typeface="ＭＳ Ｐゴシック" panose="020B0600070205080204" pitchFamily="34" charset="-128"/>
            </a:endParaRPr>
          </a:p>
          <a:p>
            <a:pPr eaLnBrk="1" hangingPunct="1"/>
            <a:r>
              <a:rPr lang="en-US" altLang="en-US" sz="2400">
                <a:ea typeface="ＭＳ Ｐゴシック" panose="020B0600070205080204" pitchFamily="34" charset="-128"/>
              </a:rPr>
              <a:t>But.. compositing a confidentiality mode with an authenticity mode could be difficult and error prone</a:t>
            </a:r>
          </a:p>
          <a:p>
            <a:pPr eaLnBrk="1" hangingPunct="1"/>
            <a:endParaRPr lang="en-US" altLang="en-US" sz="1600">
              <a:ea typeface="ＭＳ Ｐゴシック" panose="020B0600070205080204" pitchFamily="34" charset="-128"/>
            </a:endParaRPr>
          </a:p>
          <a:p>
            <a:pPr eaLnBrk="1" hangingPunct="1"/>
            <a:r>
              <a:rPr lang="en-US" altLang="en-US" sz="2400">
                <a:ea typeface="ＭＳ Ｐゴシック" panose="020B0600070205080204" pitchFamily="34" charset="-128"/>
              </a:rPr>
              <a:t>New modes combined confidentiality and data integrity into a single cryptographic primitive</a:t>
            </a:r>
          </a:p>
          <a:p>
            <a:pPr lvl="1" eaLnBrk="1" hangingPunct="1"/>
            <a:r>
              <a:rPr lang="en-US" altLang="en-US" sz="2400">
                <a:ea typeface="ＭＳ Ｐゴシック" panose="020B0600070205080204" pitchFamily="34" charset="-128"/>
              </a:rPr>
              <a:t>CCM, GCM, CWC, EAX, IAPM and OCB</a:t>
            </a:r>
          </a:p>
          <a:p>
            <a:pPr eaLnBrk="1" hangingPunct="1"/>
            <a:endParaRPr lang="en-US" altLang="en-US" sz="2400">
              <a:ea typeface="ＭＳ Ｐゴシック" panose="020B0600070205080204" pitchFamily="34" charset="-128"/>
            </a:endParaRPr>
          </a:p>
          <a:p>
            <a:pPr eaLnBrk="1" hangingPunct="1"/>
            <a:endParaRPr lang="en-US" altLang="en-US" sz="2400">
              <a:ea typeface="ＭＳ Ｐゴシック" panose="020B0600070205080204" pitchFamily="34" charset="-128"/>
            </a:endParaRPr>
          </a:p>
        </p:txBody>
      </p:sp>
    </p:spTree>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AFE5FAB561DC6A47A0A98BAA6919695E" ma:contentTypeVersion="4" ma:contentTypeDescription="Tạo tài liệu mới." ma:contentTypeScope="" ma:versionID="7b573e1df7b8ff8f015b9666ad6bda7d">
  <xsd:schema xmlns:xsd="http://www.w3.org/2001/XMLSchema" xmlns:xs="http://www.w3.org/2001/XMLSchema" xmlns:p="http://schemas.microsoft.com/office/2006/metadata/properties" xmlns:ns2="d2cdffff-7270-4a21-9ecb-b72fdb785163" targetNamespace="http://schemas.microsoft.com/office/2006/metadata/properties" ma:root="true" ma:fieldsID="1f2b16d2fc0bed8fdf9c651c309e2648" ns2:_="">
    <xsd:import namespace="d2cdffff-7270-4a21-9ecb-b72fdb78516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cdffff-7270-4a21-9ecb-b72fdb7851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612EB9-4C8C-4772-8F43-7123833C2DD3}"/>
</file>

<file path=customXml/itemProps2.xml><?xml version="1.0" encoding="utf-8"?>
<ds:datastoreItem xmlns:ds="http://schemas.openxmlformats.org/officeDocument/2006/customXml" ds:itemID="{3A00AFFE-1988-47D8-B792-9F74E781FD95}">
  <ds:schemaRefs>
    <ds:schemaRef ds:uri="http://schemas.microsoft.com/sharepoint/v3/contenttype/forms"/>
  </ds:schemaRefs>
</ds:datastoreItem>
</file>

<file path=customXml/itemProps3.xml><?xml version="1.0" encoding="utf-8"?>
<ds:datastoreItem xmlns:ds="http://schemas.openxmlformats.org/officeDocument/2006/customXml" ds:itemID="{8DA74209-278E-45E2-A1F4-EDC97A6C575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2465</TotalTime>
  <Words>7283</Words>
  <Application>Microsoft Office PowerPoint</Application>
  <PresentationFormat>Màn hình rộng</PresentationFormat>
  <Paragraphs>929</Paragraphs>
  <Slides>94</Slides>
  <Notes>70</Notes>
  <HiddenSlides>0</HiddenSlides>
  <MMClips>0</MMClips>
  <ScaleCrop>false</ScaleCrop>
  <HeadingPairs>
    <vt:vector size="4" baseType="variant">
      <vt:variant>
        <vt:lpstr>Chủ đề</vt:lpstr>
      </vt:variant>
      <vt:variant>
        <vt:i4>1</vt:i4>
      </vt:variant>
      <vt:variant>
        <vt:lpstr>Tiêu đề Bản chiếu</vt:lpstr>
      </vt:variant>
      <vt:variant>
        <vt:i4>94</vt:i4>
      </vt:variant>
    </vt:vector>
  </HeadingPairs>
  <TitlesOfParts>
    <vt:vector size="95" baseType="lpstr">
      <vt:lpstr>2_Standarddesign</vt:lpstr>
      <vt:lpstr>CMP5329 Cyber Security</vt:lpstr>
      <vt:lpstr>Motivations</vt:lpstr>
      <vt:lpstr>Motivations</vt:lpstr>
      <vt:lpstr>What is cryptograph?</vt:lpstr>
      <vt:lpstr>Cryptanalysis on monoalphabetic cipher?</vt:lpstr>
      <vt:lpstr>Outline</vt:lpstr>
      <vt:lpstr>Cryptanalysis on monoalphabetic cipher</vt:lpstr>
      <vt:lpstr>Relative Frequency of Letters in English Text</vt:lpstr>
      <vt:lpstr>Relative Frequency of Letters in English Text</vt:lpstr>
      <vt:lpstr>Cryptanalysis on monoalphabetic cipher</vt:lpstr>
      <vt:lpstr>Cryptanalysis on monoalphabetic cipher</vt:lpstr>
      <vt:lpstr>Classical symmetric cipher cryptanalysis</vt:lpstr>
      <vt:lpstr>Outline</vt:lpstr>
      <vt:lpstr>Block Cipher</vt:lpstr>
      <vt:lpstr>Encryption and Decryption Tables for Substitution Cipher</vt:lpstr>
      <vt:lpstr>Block Substitution</vt:lpstr>
      <vt:lpstr>Bản trình bày PowerPoint</vt:lpstr>
      <vt:lpstr>Is DES good enough?</vt:lpstr>
      <vt:lpstr>DES Encryption and Decryption  (16 rounds)</vt:lpstr>
      <vt:lpstr>DES Encryption and Decryption  (16 rounds)</vt:lpstr>
      <vt:lpstr>DES Encryption and Decryption  (16 rounds)</vt:lpstr>
      <vt:lpstr>DES Encryption Algorithm</vt:lpstr>
      <vt:lpstr>DES review</vt:lpstr>
      <vt:lpstr>DES Substitution Boxes</vt:lpstr>
      <vt:lpstr>DES review</vt:lpstr>
      <vt:lpstr>What to Do Next?</vt:lpstr>
      <vt:lpstr>Outline</vt:lpstr>
      <vt:lpstr>Bản trình bày PowerPoint</vt:lpstr>
      <vt:lpstr>Finite Field Arithmetic</vt:lpstr>
      <vt:lpstr>Finite Field Arithmetic</vt:lpstr>
      <vt:lpstr>The Four Simple Operations</vt:lpstr>
      <vt:lpstr>A E S Encryption Round</vt:lpstr>
      <vt:lpstr>AES-128</vt:lpstr>
      <vt:lpstr>AES Substution Box (S-Box)</vt:lpstr>
      <vt:lpstr>AES S-Boxes (1 of 2)</vt:lpstr>
      <vt:lpstr>AES inverse substution Box (2 of 2)</vt:lpstr>
      <vt:lpstr>Substitute-Bytes (sub)</vt:lpstr>
      <vt:lpstr>A E S Row and Column Operations</vt:lpstr>
      <vt:lpstr>Shift-Rows (shr)</vt:lpstr>
      <vt:lpstr>Mix-Columns (mic)</vt:lpstr>
      <vt:lpstr>Finite Field Arithmetic (3/3)</vt:lpstr>
      <vt:lpstr>Mix-Columns (mic)</vt:lpstr>
      <vt:lpstr>Mix-Columns (mic)</vt:lpstr>
      <vt:lpstr>Add Round Keys (ark)</vt:lpstr>
      <vt:lpstr>AES-128 Round Keys</vt:lpstr>
      <vt:lpstr>Putting Things Together</vt:lpstr>
      <vt:lpstr>AES-128 Encryption/Decryption</vt:lpstr>
      <vt:lpstr>Correctness Proof of Decryption</vt:lpstr>
      <vt:lpstr>Bản trình bày PowerPoint</vt:lpstr>
      <vt:lpstr>A E S Key Expansion</vt:lpstr>
      <vt:lpstr>A E S Key Expansion</vt:lpstr>
      <vt:lpstr>Key Expansion Rationale (1 of 2)</vt:lpstr>
      <vt:lpstr>Key Expansion Rationale (2 of 2)</vt:lpstr>
      <vt:lpstr>A E S Implementation</vt:lpstr>
      <vt:lpstr>Modes of Operations</vt:lpstr>
      <vt:lpstr>Topics</vt:lpstr>
      <vt:lpstr>Modes of Operation</vt:lpstr>
      <vt:lpstr>Quick History</vt:lpstr>
      <vt:lpstr>Modes of Operation Taxonomy</vt:lpstr>
      <vt:lpstr>Moe Technical Notes</vt:lpstr>
      <vt:lpstr>Electronic Codebook Book (ECB)</vt:lpstr>
      <vt:lpstr>ECB Scheme</vt:lpstr>
      <vt:lpstr>Remarks on ECB</vt:lpstr>
      <vt:lpstr>Remarks on ECB</vt:lpstr>
      <vt:lpstr>Cipher Block Chaining (CBC) </vt:lpstr>
      <vt:lpstr>CBC scheme</vt:lpstr>
      <vt:lpstr>Remarks on CBC</vt:lpstr>
      <vt:lpstr>Remarks on CBC</vt:lpstr>
      <vt:lpstr>Cipher FeedBack (CFB)</vt:lpstr>
      <vt:lpstr>CFB Scheme</vt:lpstr>
      <vt:lpstr>CFB Encryption/Decryption</vt:lpstr>
      <vt:lpstr>CFB Encryption/Decryption</vt:lpstr>
      <vt:lpstr>CFB as a Stream Cipher</vt:lpstr>
      <vt:lpstr>Remark on CFB</vt:lpstr>
      <vt:lpstr>Output FeedBack (OFB)</vt:lpstr>
      <vt:lpstr>OFB Scheme</vt:lpstr>
      <vt:lpstr>CFB V.S. OFB</vt:lpstr>
      <vt:lpstr>OFB Encryption and Decryption</vt:lpstr>
      <vt:lpstr>OFB Encryption and Decryption</vt:lpstr>
      <vt:lpstr>OFB as a Stream Cipher</vt:lpstr>
      <vt:lpstr>Remarks on OFB</vt:lpstr>
      <vt:lpstr>Counter (CTR)</vt:lpstr>
      <vt:lpstr>CTR Scheme</vt:lpstr>
      <vt:lpstr>CTR Encryption and Decryption</vt:lpstr>
      <vt:lpstr>CTR Encryption and Decryption</vt:lpstr>
      <vt:lpstr>OFB as a Stream Cipher</vt:lpstr>
      <vt:lpstr>Remark on CTR</vt:lpstr>
      <vt:lpstr>Remark on each mode</vt:lpstr>
      <vt:lpstr>Modes and IV</vt:lpstr>
      <vt:lpstr>CBC and CTR comparison</vt:lpstr>
      <vt:lpstr>Comparison of Different Modes</vt:lpstr>
      <vt:lpstr>Comparison of Modes</vt:lpstr>
      <vt:lpstr>Comparison of Modes</vt:lpstr>
      <vt:lpstr>Final Notes</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lastModifiedBy>Nguyễn Ngọc Tự</cp:lastModifiedBy>
  <cp:revision>688</cp:revision>
  <cp:lastPrinted>1999-07-26T11:07:16Z</cp:lastPrinted>
  <dcterms:created xsi:type="dcterms:W3CDTF">1999-06-21T09:15:32Z</dcterms:created>
  <dcterms:modified xsi:type="dcterms:W3CDTF">2024-10-24T13:24:32Z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0x010100AFE5FAB561DC6A47A0A98BAA6919695E</vt:lpwstr>
  </property>
</Properties>
</file>