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4"/>
  </p:notesMasterIdLst>
  <p:handoutMasterIdLst>
    <p:handoutMasterId r:id="rId35"/>
  </p:handoutMasterIdLst>
  <p:sldIdLst>
    <p:sldId id="494" r:id="rId2"/>
    <p:sldId id="504" r:id="rId3"/>
    <p:sldId id="1515" r:id="rId4"/>
    <p:sldId id="1514" r:id="rId5"/>
    <p:sldId id="1516" r:id="rId6"/>
    <p:sldId id="1403" r:id="rId7"/>
    <p:sldId id="1408" r:id="rId8"/>
    <p:sldId id="1409" r:id="rId9"/>
    <p:sldId id="1511" r:id="rId10"/>
    <p:sldId id="1512" r:id="rId11"/>
    <p:sldId id="1419" r:id="rId12"/>
    <p:sldId id="1417" r:id="rId13"/>
    <p:sldId id="1418" r:id="rId14"/>
    <p:sldId id="1421" r:id="rId15"/>
    <p:sldId id="1517" r:id="rId16"/>
    <p:sldId id="1518" r:id="rId17"/>
    <p:sldId id="1519" r:id="rId18"/>
    <p:sldId id="1520" r:id="rId19"/>
    <p:sldId id="1521" r:id="rId20"/>
    <p:sldId id="332" r:id="rId21"/>
    <p:sldId id="1453" r:id="rId22"/>
    <p:sldId id="1467" r:id="rId23"/>
    <p:sldId id="1468" r:id="rId24"/>
    <p:sldId id="1471" r:id="rId25"/>
    <p:sldId id="1472" r:id="rId26"/>
    <p:sldId id="1522" r:id="rId27"/>
    <p:sldId id="901" r:id="rId28"/>
    <p:sldId id="258" r:id="rId29"/>
    <p:sldId id="906" r:id="rId30"/>
    <p:sldId id="903" r:id="rId31"/>
    <p:sldId id="1450" r:id="rId32"/>
    <p:sldId id="904" r:id="rId33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0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9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endParaRPr lang="en-US" b="0" i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A1C7-B7C0-4E5F-9981-F288EF61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this algorithm to be satisfactory for public-key encryption, the following requirements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met.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It is possible to find values of e, d, and n such that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300" i="1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all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&lt;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It is relatively easy to calculate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300" i="1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</a:t>
            </a:r>
            <a:r>
              <a:rPr lang="en-US" sz="1300" i="1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all values of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&lt; n 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3. It is infeasible to determine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given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  <a:endParaRPr lang="en-AU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6959-3E6D-485E-8E8C-BF80B0C73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355D9-2BCB-4AFA-B5E3-B735979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9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42096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11C4C-9E4A-42EE-A3EE-A57B5944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A201-8301-6BEE-A111-FF4CBF4B9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F56BD4-4082-0D7F-C2E2-CB21BC9D21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2451F-15E2-CF6D-DA19-972D905CB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C2FDF-A2C6-E260-2877-572E017B2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89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86735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7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20083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192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7488-DCA8-261F-4925-6F39626A7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A838FA-B8CA-F9E0-E921-8C752FD01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E0B165-875E-E19D-2F1D-72696C848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2D277-2FD9-99C2-9CFA-74825FDD4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EC51-FD2C-D11C-EA11-12F3F50C0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9C82B0-F766-E2D1-B156-7C86E8497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7F2F93-59FF-2E0F-1405-23DBAA98C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E59C-F9F3-AB90-C3E5-1D5139694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Asymmetric algorithms rely on one key for encryption and a different but related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 for decryption. These algorithms have the following important characteristic.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It is computationally infeasible to determine the decryption key given only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knowledge of the cryptographic algorithm and the encryption key.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addition, some algorithms, such as RSA, also exhibit the following characteristic.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Either of the two related keys can be used for encryption, with the other used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decryption.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300" b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public-key encryption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 has six ingredients (Figure 9.1a; compare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Figure 3.1).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300" b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This is the readable message or data that is fed into the algorithm as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input.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300" b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The encryption algorithm performs various transformations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 the plaintext.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300" b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Public and private keys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This is a pair of keys that have been selected so that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if one is used for encryption, the other is used for decryption. The exact transformations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performed by the algorithm depend on the public or private key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provided as input.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300" b="1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This is the scrambled message produced as output. It depends 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plaintext and the key. For a given message, two different keys will produce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two different </a:t>
            </a:r>
            <a:r>
              <a:rPr lang="en-US" sz="13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ciphertexts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300" b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Decryption algorithm: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algorithm accepts the </a:t>
            </a:r>
            <a:r>
              <a:rPr lang="en-US" sz="13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the matching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 and produces the original plaintext.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4B02D-0534-4FDC-97CC-5F63C3B94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mentioned earlier that either of the two related keys can be used for encryption,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 other being used for decryption. This enables a rather different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 scheme to be implemented. Whereas the scheme illustrated in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9.2 provides confidentiality, Figures 9.1b and 9.3 show the use of public-key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to provide authentication.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It is important to emphasize that the encryption process depicted in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Figures 9.1b and 9.3 does not provide confidentiality. That is, the message being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sent is safe from alteration but not from eavesdropping. This is obvious in the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case of a signature based on a portion of the message, because the rest of the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message is transmitted in the clear. Even in the case of complete encryption,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shown in Figure 9.3, there is no protection of confidentiality because any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observer can decrypt the message by using the sender’s public key.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D706C-E01F-44BF-9BC2-D789D8D1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It is, however, possible to provide both the authentication function and confidentiality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double use of the public-key scheme (Figure 9.4).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this case, we begin as before by encrypting a message, using the sender’s private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key. This provides the digital signature. Next, we encrypt again, using the receiver’s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public key. The final </a:t>
            </a:r>
            <a:r>
              <a:rPr lang="en-US" sz="13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can be decrypted only by the intended receiver, who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alone has the matching private key. Thus, confidentiality is provided. The disadvantage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this approach is that the public-key algorithm, which is complex, must be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exercised four times rather than two in each communication.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D8D86-A794-4BC7-A42D-F29503C9A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80327-895F-43D4-B82B-CAF24361A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86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9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37000" y="6168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17185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Week 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92377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0725"/>
            <a:ext cx="1152127" cy="7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726" r:id="rId13"/>
    <p:sldLayoutId id="2147483727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12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NULL"/><Relationship Id="rId5" Type="http://schemas.openxmlformats.org/officeDocument/2006/relationships/image" Target="../media/image20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7.png"/><Relationship Id="rId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11" Type="http://schemas.openxmlformats.org/officeDocument/2006/relationships/image" Target="NULL"/><Relationship Id="rId5" Type="http://schemas.openxmlformats.org/officeDocument/2006/relationships/image" Target="../media/image21.svg"/><Relationship Id="rId10" Type="http://schemas.openxmlformats.org/officeDocument/2006/relationships/image" Target="NULL"/><Relationship Id="rId4" Type="http://schemas.openxmlformats.org/officeDocument/2006/relationships/image" Target="../media/image20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11" Type="http://schemas.openxmlformats.org/officeDocument/2006/relationships/image" Target="NULL"/><Relationship Id="rId5" Type="http://schemas.openxmlformats.org/officeDocument/2006/relationships/image" Target="../media/image21.svg"/><Relationship Id="rId10" Type="http://schemas.openxmlformats.org/officeDocument/2006/relationships/image" Target="NULL"/><Relationship Id="rId4" Type="http://schemas.openxmlformats.org/officeDocument/2006/relationships/image" Target="../media/image20.png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wmf"/><Relationship Id="rId7" Type="http://schemas.openxmlformats.org/officeDocument/2006/relationships/image" Target="NULL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6.emf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4.wmf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7.jp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4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0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8.jp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4375" y="0"/>
            <a:ext cx="6984775" cy="792162"/>
          </a:xfrm>
        </p:spPr>
        <p:txBody>
          <a:bodyPr/>
          <a:lstStyle/>
          <a:p>
            <a:pPr algn="ctr"/>
            <a:r>
              <a:rPr lang="en-US" dirty="0"/>
              <a:t>CMP5329-Cyber Security</a:t>
            </a: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374" y="933393"/>
            <a:ext cx="8944193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kern="0" dirty="0"/>
              <a:t>Week 1_P2: </a:t>
            </a:r>
            <a:r>
              <a:rPr lang="en-US" sz="3600" dirty="0"/>
              <a:t>Modern Asymmetric Ciphers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19108"/>
            <a:ext cx="7571184" cy="677098"/>
          </a:xfrm>
        </p:spPr>
        <p:txBody>
          <a:bodyPr wrap="square">
            <a:spAutoFit/>
          </a:bodyPr>
          <a:lstStyle/>
          <a:p>
            <a:r>
              <a:rPr lang="en-US" b="1" dirty="0"/>
              <a:t>Prime factorization problem</a:t>
            </a:r>
            <a:endParaRPr lang="en-US" altLang="en-US" sz="3600" dirty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0C63F0-0EDF-4131-B541-4F175ABD6EA2}"/>
                  </a:ext>
                </a:extLst>
              </p:cNvPr>
              <p:cNvSpPr txBox="1"/>
              <p:nvPr/>
            </p:nvSpPr>
            <p:spPr>
              <a:xfrm>
                <a:off x="854466" y="1531276"/>
                <a:ext cx="8089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 large prime number        and </a:t>
                </a:r>
                <a:r>
                  <a:rPr lang="en-US" dirty="0">
                    <a:solidFill>
                      <a:srgbClr val="FF0000"/>
                    </a:solidFill>
                  </a:rPr>
                  <a:t>a </a:t>
                </a:r>
                <a:r>
                  <a:rPr lang="en-US">
                    <a:solidFill>
                      <a:srgbClr val="FF0000"/>
                    </a:solidFill>
                  </a:rPr>
                  <a:t>large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0C63F0-0EDF-4131-B541-4F175ABD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66" y="1531276"/>
                <a:ext cx="8089138" cy="523220"/>
              </a:xfrm>
              <a:prstGeom prst="rect">
                <a:avLst/>
              </a:prstGeom>
              <a:blipFill>
                <a:blip r:embed="rId4"/>
                <a:stretch>
                  <a:fillRect l="-150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5414A26-2187-44E9-9992-44E157288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69815"/>
              </p:ext>
            </p:extLst>
          </p:nvPr>
        </p:nvGraphicFramePr>
        <p:xfrm>
          <a:off x="4732412" y="1672705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304560" progId="Equation.DSMT4">
                  <p:embed/>
                </p:oleObj>
              </mc:Choice>
              <mc:Fallback>
                <p:oleObj name="Equation" r:id="rId5" imgW="571320" imgH="304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5414A26-2187-44E9-9992-44E157288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2412" y="1672705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9C6767-5500-468D-881D-760D4D16E6B5}"/>
              </a:ext>
            </a:extLst>
          </p:cNvPr>
          <p:cNvSpPr txBox="1"/>
          <p:nvPr/>
        </p:nvSpPr>
        <p:spPr>
          <a:xfrm>
            <a:off x="777894" y="808951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Prime factorization one-way function!</a:t>
            </a:r>
            <a:r>
              <a:rPr lang="en-US" dirty="0"/>
              <a:t>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31452D-7454-44C0-A2B3-E7D69DC481BB}"/>
              </a:ext>
            </a:extLst>
          </p:cNvPr>
          <p:cNvCxnSpPr/>
          <p:nvPr/>
        </p:nvCxnSpPr>
        <p:spPr bwMode="auto">
          <a:xfrm flipV="1">
            <a:off x="1287488" y="2786476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C1B02-8482-4175-B172-B9E7AA940943}"/>
              </a:ext>
            </a:extLst>
          </p:cNvPr>
          <p:cNvCxnSpPr/>
          <p:nvPr/>
        </p:nvCxnSpPr>
        <p:spPr bwMode="auto">
          <a:xfrm flipV="1">
            <a:off x="4823042" y="4840379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AB10D5-845D-4260-9815-2455FE8B9105}"/>
              </a:ext>
            </a:extLst>
          </p:cNvPr>
          <p:cNvSpPr txBox="1"/>
          <p:nvPr/>
        </p:nvSpPr>
        <p:spPr>
          <a:xfrm>
            <a:off x="1383611" y="2209250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compute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749BF-F95C-451E-BF8A-17F55E0C025E}"/>
              </a:ext>
            </a:extLst>
          </p:cNvPr>
          <p:cNvSpPr txBox="1"/>
          <p:nvPr/>
        </p:nvSpPr>
        <p:spPr>
          <a:xfrm>
            <a:off x="4610473" y="426770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“Hard” to compute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036D1-2137-486C-AE6C-8689A2087E10}"/>
              </a:ext>
            </a:extLst>
          </p:cNvPr>
          <p:cNvSpPr/>
          <p:nvPr/>
        </p:nvSpPr>
        <p:spPr>
          <a:xfrm>
            <a:off x="4511824" y="2950184"/>
            <a:ext cx="2571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5588" indent="-23813">
              <a:spcBef>
                <a:spcPts val="600"/>
              </a:spcBef>
            </a:pPr>
            <a:r>
              <a:rPr lang="en-AU" i="1" dirty="0"/>
              <a:t>C = M </a:t>
            </a:r>
            <a:r>
              <a:rPr lang="en-AU" baseline="30000" dirty="0"/>
              <a:t>e</a:t>
            </a:r>
            <a:r>
              <a:rPr lang="en-AU" i="1" dirty="0"/>
              <a:t> </a:t>
            </a:r>
            <a:r>
              <a:rPr lang="en-AU" dirty="0"/>
              <a:t>mod </a:t>
            </a:r>
            <a:r>
              <a:rPr lang="en-AU" i="1" dirty="0"/>
              <a:t>n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5956CA6-F259-4FE8-905B-705ECA45E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48391"/>
              </p:ext>
            </p:extLst>
          </p:nvPr>
        </p:nvGraphicFramePr>
        <p:xfrm>
          <a:off x="4759856" y="2261085"/>
          <a:ext cx="1054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54080" imgH="304560" progId="Equation.DSMT4">
                  <p:embed/>
                </p:oleObj>
              </mc:Choice>
              <mc:Fallback>
                <p:oleObj name="Equation" r:id="rId7" imgW="1054080" imgH="304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5956CA6-F259-4FE8-905B-705ECA45E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9856" y="2261085"/>
                        <a:ext cx="1054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63255297-7550-4AAB-9D6B-75F289960025}"/>
              </a:ext>
            </a:extLst>
          </p:cNvPr>
          <p:cNvSpPr/>
          <p:nvPr/>
        </p:nvSpPr>
        <p:spPr bwMode="auto">
          <a:xfrm>
            <a:off x="4380466" y="2120378"/>
            <a:ext cx="315376" cy="12374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2">
                <a:extLst>
                  <a:ext uri="{FF2B5EF4-FFF2-40B4-BE49-F238E27FC236}">
                    <a16:creationId xmlns:a16="http://schemas.microsoft.com/office/drawing/2014/main" id="{41521C4B-648C-4272-9F9F-55C14960C608}"/>
                  </a:ext>
                </a:extLst>
              </p:cNvPr>
              <p:cNvSpPr txBox="1"/>
              <p:nvPr/>
            </p:nvSpPr>
            <p:spPr>
              <a:xfrm>
                <a:off x="4764088" y="2557463"/>
                <a:ext cx="7308576" cy="457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e.d =1 mode (p-1)(q-1)</a:t>
                </a:r>
              </a:p>
            </p:txBody>
          </p:sp>
        </mc:Choice>
        <mc:Fallback xmlns="">
          <p:sp>
            <p:nvSpPr>
              <p:cNvPr id="23" name="Object 22">
                <a:extLst>
                  <a:ext uri="{FF2B5EF4-FFF2-40B4-BE49-F238E27FC236}">
                    <a16:creationId xmlns:a16="http://schemas.microsoft.com/office/drawing/2014/main" id="{41521C4B-648C-4272-9F9F-55C14960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8" y="2557463"/>
                <a:ext cx="7308576" cy="457200"/>
              </a:xfrm>
              <a:prstGeom prst="rect">
                <a:avLst/>
              </a:prstGeom>
              <a:blipFill>
                <a:blip r:embed="rId9"/>
                <a:stretch>
                  <a:fillRect l="-25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75DCA1C-8CD5-45F3-85EE-FACAC6B9D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400525"/>
              </p:ext>
            </p:extLst>
          </p:nvPr>
        </p:nvGraphicFramePr>
        <p:xfrm>
          <a:off x="5697811" y="3792298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80" imgH="368280" progId="Equation.DSMT4">
                  <p:embed/>
                </p:oleObj>
              </mc:Choice>
              <mc:Fallback>
                <p:oleObj name="Equation" r:id="rId10" imgW="863280" imgH="3682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F75DCA1C-8CD5-45F3-85EE-FACAC6B9D7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97811" y="3792298"/>
                        <a:ext cx="863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AA19FD7-AF54-4112-95BC-6A49A84DC28B}"/>
              </a:ext>
            </a:extLst>
          </p:cNvPr>
          <p:cNvSpPr/>
          <p:nvPr/>
        </p:nvSpPr>
        <p:spPr>
          <a:xfrm>
            <a:off x="4669330" y="3681054"/>
            <a:ext cx="1042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EA54F00-F1D3-4C2E-A4B4-7C72974026D1}"/>
              </a:ext>
            </a:extLst>
          </p:cNvPr>
          <p:cNvSpPr/>
          <p:nvPr/>
        </p:nvSpPr>
        <p:spPr bwMode="auto">
          <a:xfrm>
            <a:off x="776366" y="4012214"/>
            <a:ext cx="329128" cy="90657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FDC06ECB-0E6C-4EAE-AF73-3D2047862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46847"/>
              </p:ext>
            </p:extLst>
          </p:nvPr>
        </p:nvGraphicFramePr>
        <p:xfrm>
          <a:off x="1105494" y="4095677"/>
          <a:ext cx="209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95200" imgH="317160" progId="Equation.DSMT4">
                  <p:embed/>
                </p:oleObj>
              </mc:Choice>
              <mc:Fallback>
                <p:oleObj name="Equation" r:id="rId12" imgW="2095200" imgH="3171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FDC06ECB-0E6C-4EAE-AF73-3D2047862F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05494" y="4095677"/>
                        <a:ext cx="2095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DFD336BD-078D-4EDF-835D-653F36A84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168631"/>
              </p:ext>
            </p:extLst>
          </p:nvPr>
        </p:nvGraphicFramePr>
        <p:xfrm>
          <a:off x="1078854" y="4461588"/>
          <a:ext cx="344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41600" imgH="457200" progId="Equation.DSMT4">
                  <p:embed/>
                </p:oleObj>
              </mc:Choice>
              <mc:Fallback>
                <p:oleObj name="Equation" r:id="rId14" imgW="3441600" imgH="457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DFD336BD-078D-4EDF-835D-653F36A84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78854" y="4461588"/>
                        <a:ext cx="3441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B3E8EAEB-6CA3-413B-A19B-920DF808EDCD}"/>
              </a:ext>
            </a:extLst>
          </p:cNvPr>
          <p:cNvSpPr/>
          <p:nvPr/>
        </p:nvSpPr>
        <p:spPr>
          <a:xfrm>
            <a:off x="908119" y="5478393"/>
            <a:ext cx="7787709" cy="5232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marL="255588" indent="-23813">
              <a:spcBef>
                <a:spcPts val="600"/>
              </a:spcBef>
            </a:pPr>
            <a:r>
              <a:rPr lang="en-AU" i="1" dirty="0"/>
              <a:t>C</a:t>
            </a:r>
            <a:r>
              <a:rPr lang="en-AU" i="1" baseline="30000" dirty="0"/>
              <a:t>d</a:t>
            </a:r>
            <a:r>
              <a:rPr lang="en-AU" i="1" dirty="0"/>
              <a:t> </a:t>
            </a:r>
            <a:r>
              <a:rPr lang="en-AU" dirty="0"/>
              <a:t>mod </a:t>
            </a:r>
            <a:r>
              <a:rPr lang="en-AU" i="1" dirty="0"/>
              <a:t>n=</a:t>
            </a:r>
            <a:r>
              <a:rPr lang="en-AU" dirty="0" err="1"/>
              <a:t>M</a:t>
            </a:r>
            <a:r>
              <a:rPr lang="en-AU" i="1" baseline="30000" dirty="0" err="1"/>
              <a:t>e.d</a:t>
            </a:r>
            <a:r>
              <a:rPr lang="en-AU" i="1" dirty="0"/>
              <a:t> </a:t>
            </a:r>
            <a:r>
              <a:rPr lang="en-AU" dirty="0"/>
              <a:t>mod n = </a:t>
            </a:r>
            <a:r>
              <a:rPr lang="en-AU" dirty="0" err="1"/>
              <a:t>M</a:t>
            </a:r>
            <a:r>
              <a:rPr lang="en-AU" i="1" baseline="30000" dirty="0" err="1"/>
              <a:t>e.d</a:t>
            </a:r>
            <a:r>
              <a:rPr lang="en-AU" i="1" baseline="30000" dirty="0"/>
              <a:t> mod(p-1)(q-1)</a:t>
            </a:r>
            <a:r>
              <a:rPr lang="en-AU" i="1" dirty="0"/>
              <a:t> </a:t>
            </a:r>
            <a:r>
              <a:rPr lang="en-AU" dirty="0"/>
              <a:t>mod n = M </a:t>
            </a:r>
            <a:endParaRPr lang="en-AU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71483B-FB06-47EE-ADA2-0539DB389E7C}"/>
              </a:ext>
            </a:extLst>
          </p:cNvPr>
          <p:cNvCxnSpPr>
            <a:cxnSpLocks/>
          </p:cNvCxnSpPr>
          <p:nvPr/>
        </p:nvCxnSpPr>
        <p:spPr bwMode="auto">
          <a:xfrm>
            <a:off x="155848" y="3681054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1297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1" y="19108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The </a:t>
            </a:r>
            <a:r>
              <a:rPr lang="en-US" altLang="en-US" sz="3600" spc="-450" dirty="0">
                <a:ea typeface="ヒラギノ角ゴ Pro W3" charset="-128"/>
              </a:rPr>
              <a:t>R S </a:t>
            </a:r>
            <a:r>
              <a:rPr lang="en-US" altLang="en-US" sz="3600" dirty="0">
                <a:ea typeface="ヒラギノ角ゴ Pro W3" charset="-128"/>
              </a:rPr>
              <a:t>A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3B371-479F-46D4-B8F9-F4FC5EB3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17368"/>
            <a:ext cx="9721080" cy="317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F189E-9580-43CA-87BD-FB088672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8" y="3967142"/>
            <a:ext cx="8871667" cy="1372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9DD4B-2538-4140-979C-E9DEAC3A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99" y="5340038"/>
            <a:ext cx="7128793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/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D6CB40-BF80-4CF6-A4A6-15540B9376F6}"/>
              </a:ext>
            </a:extLst>
          </p:cNvPr>
          <p:cNvCxnSpPr>
            <a:cxnSpLocks/>
          </p:cNvCxnSpPr>
          <p:nvPr/>
        </p:nvCxnSpPr>
        <p:spPr bwMode="auto">
          <a:xfrm>
            <a:off x="8112224" y="5340039"/>
            <a:ext cx="0" cy="1066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52155-4789-4B8A-99BC-C2B60C22F612}"/>
              </a:ext>
            </a:extLst>
          </p:cNvPr>
          <p:cNvCxnSpPr/>
          <p:nvPr/>
        </p:nvCxnSpPr>
        <p:spPr bwMode="auto">
          <a:xfrm>
            <a:off x="9048328" y="2852936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/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8028384" cy="646321"/>
          </a:xfrm>
        </p:spPr>
        <p:txBody>
          <a:bodyPr wrap="square">
            <a:spAutoFit/>
          </a:bodyPr>
          <a:lstStyle/>
          <a:p>
            <a:r>
              <a:rPr lang="en-US" altLang="en-US" sz="3600" spc="-450" dirty="0">
                <a:ea typeface="ヒラギノ角ゴ Pro W3" charset="-128"/>
              </a:rPr>
              <a:t>R S </a:t>
            </a:r>
            <a:r>
              <a:rPr lang="en-US" altLang="en-US" sz="3600" dirty="0">
                <a:ea typeface="ヒラギノ角ゴ Pro W3" charset="-128"/>
              </a:rPr>
              <a:t>A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056" y="955416"/>
            <a:ext cx="11027568" cy="2113544"/>
          </a:xfrm>
        </p:spPr>
        <p:txBody>
          <a:bodyPr/>
          <a:lstStyle/>
          <a:p>
            <a:r>
              <a:rPr lang="en-AU" sz="2400" dirty="0"/>
              <a:t>RSA makes use of an expression with exponentials</a:t>
            </a:r>
          </a:p>
          <a:p>
            <a:r>
              <a:rPr lang="en-AU" sz="2400" dirty="0"/>
              <a:t>Plaintext is encrypted in blocks with each block having a binary value less than some number </a:t>
            </a:r>
            <a:r>
              <a:rPr lang="en-AU" sz="2400" i="1" dirty="0"/>
              <a:t>n </a:t>
            </a:r>
            <a:endParaRPr lang="en-AU" sz="2400" dirty="0"/>
          </a:p>
          <a:p>
            <a:r>
              <a:rPr lang="en-AU" sz="2400" dirty="0"/>
              <a:t>Encryption and decryption are of the following form, for some plaintext block </a:t>
            </a:r>
            <a:r>
              <a:rPr lang="en-AU" sz="2400" i="1" dirty="0"/>
              <a:t>M </a:t>
            </a:r>
            <a:r>
              <a:rPr lang="en-AU" sz="2400" dirty="0"/>
              <a:t>and </a:t>
            </a:r>
            <a:r>
              <a:rPr lang="en-AU" sz="2400" dirty="0" err="1"/>
              <a:t>ciphertext</a:t>
            </a:r>
            <a:r>
              <a:rPr lang="en-AU" sz="2400" i="1" dirty="0"/>
              <a:t> </a:t>
            </a:r>
            <a:r>
              <a:rPr lang="en-AU" sz="2400" dirty="0"/>
              <a:t>block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85056" y="3212976"/>
            <a:ext cx="10824400" cy="3017822"/>
          </a:xfrm>
        </p:spPr>
        <p:txBody>
          <a:bodyPr/>
          <a:lstStyle/>
          <a:p>
            <a:pPr marL="255588" indent="-23813">
              <a:spcBef>
                <a:spcPts val="600"/>
              </a:spcBef>
              <a:buNone/>
            </a:pPr>
            <a:r>
              <a:rPr lang="en-AU" sz="2400" b="1" i="1"/>
              <a:t> C </a:t>
            </a:r>
            <a:r>
              <a:rPr lang="en-AU" sz="2400" b="1" i="1" dirty="0"/>
              <a:t>= M</a:t>
            </a:r>
            <a:r>
              <a:rPr lang="en-AU" sz="2400" b="1" baseline="30000" dirty="0"/>
              <a:t>e</a:t>
            </a:r>
            <a:r>
              <a:rPr lang="en-AU" sz="2400" b="1" i="1" dirty="0"/>
              <a:t> </a:t>
            </a:r>
            <a:r>
              <a:rPr lang="en-AU" sz="2400" b="1" dirty="0"/>
              <a:t>mod </a:t>
            </a:r>
            <a:r>
              <a:rPr lang="en-AU" sz="2400" b="1" i="1" dirty="0"/>
              <a:t>n</a:t>
            </a:r>
          </a:p>
          <a:p>
            <a:pPr>
              <a:spcBef>
                <a:spcPts val="600"/>
              </a:spcBef>
              <a:buNone/>
            </a:pPr>
            <a:r>
              <a:rPr lang="en-AU" sz="2400" b="1" i="1" dirty="0"/>
              <a:t>	M = C</a:t>
            </a:r>
            <a:r>
              <a:rPr lang="en-AU" sz="2400" b="1" i="1" baseline="30000" dirty="0"/>
              <a:t>d</a:t>
            </a:r>
            <a:r>
              <a:rPr lang="en-AU" sz="2400" b="1" i="1" dirty="0"/>
              <a:t> mod n = (M</a:t>
            </a:r>
            <a:r>
              <a:rPr lang="en-AU" sz="2400" b="1" i="1" baseline="30000" dirty="0"/>
              <a:t>e</a:t>
            </a:r>
            <a:r>
              <a:rPr lang="en-AU" sz="2400" b="1" i="1" dirty="0"/>
              <a:t>)</a:t>
            </a:r>
            <a:r>
              <a:rPr lang="en-AU" sz="2400" b="1" i="1" baseline="30000" dirty="0"/>
              <a:t>d</a:t>
            </a:r>
            <a:r>
              <a:rPr lang="en-AU" sz="2400" b="1" i="1" dirty="0"/>
              <a:t> mod n = M</a:t>
            </a:r>
            <a:r>
              <a:rPr lang="en-AU" sz="2400" b="1" i="1" baseline="30000" dirty="0"/>
              <a:t>ed</a:t>
            </a:r>
            <a:r>
              <a:rPr lang="en-AU" sz="2400" b="1" i="1" dirty="0"/>
              <a:t> mod n</a:t>
            </a:r>
            <a:endParaRPr lang="en-AU" sz="2400" b="1" dirty="0"/>
          </a:p>
          <a:p>
            <a:r>
              <a:rPr lang="en-AU" sz="2400" dirty="0"/>
              <a:t>Both sender and receiver must know the value of </a:t>
            </a:r>
            <a:r>
              <a:rPr lang="en-AU" sz="2400" i="1" dirty="0"/>
              <a:t>n</a:t>
            </a:r>
          </a:p>
          <a:p>
            <a:r>
              <a:rPr lang="en-AU" sz="2400" dirty="0"/>
              <a:t>The sender knows the value of </a:t>
            </a:r>
            <a:r>
              <a:rPr lang="en-AU" sz="2400" i="1" dirty="0"/>
              <a:t>e, </a:t>
            </a:r>
            <a:r>
              <a:rPr lang="en-AU" sz="2400" dirty="0"/>
              <a:t>and only the receiver knows the value of </a:t>
            </a:r>
            <a:r>
              <a:rPr lang="en-AU" sz="2400" i="1" dirty="0"/>
              <a:t>d</a:t>
            </a:r>
          </a:p>
          <a:p>
            <a:pPr>
              <a:defRPr/>
            </a:pPr>
            <a:r>
              <a:rPr lang="en-AU" sz="2400" dirty="0"/>
              <a:t>This is a public-key encryption algorithm with a public key of </a:t>
            </a:r>
            <a:r>
              <a:rPr lang="en-AU" sz="2400" i="1" dirty="0"/>
              <a:t>PU={</a:t>
            </a:r>
            <a:r>
              <a:rPr lang="en-AU" sz="2400" i="1" dirty="0" err="1"/>
              <a:t>e,n</a:t>
            </a:r>
            <a:r>
              <a:rPr lang="en-AU" sz="2400" i="1" dirty="0"/>
              <a:t>}</a:t>
            </a:r>
            <a:r>
              <a:rPr lang="en-AU" sz="2400" dirty="0"/>
              <a:t> and a private key of </a:t>
            </a:r>
            <a:r>
              <a:rPr lang="en-AU" sz="2400" i="1" dirty="0"/>
              <a:t>PR={</a:t>
            </a:r>
            <a:r>
              <a:rPr lang="en-AU" sz="2400" i="1" dirty="0" err="1"/>
              <a:t>d,n</a:t>
            </a:r>
            <a:r>
              <a:rPr lang="en-AU" sz="2400" i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7902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200772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 dirty="0">
                <a:ea typeface="ヒラギノ角ゴ Pro W3" charset="-128"/>
              </a:rPr>
              <a:t>Algorithm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1424" y="980728"/>
            <a:ext cx="10657184" cy="3024336"/>
          </a:xfrm>
        </p:spPr>
        <p:txBody>
          <a:bodyPr/>
          <a:lstStyle/>
          <a:p>
            <a:r>
              <a:rPr lang="en-US" sz="2800" dirty="0"/>
              <a:t>For this algorithm to be satisfactory for public-key encryption, the following requirements must be met: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It is possible to find values of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e, d, n 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such that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i="1" baseline="30000" dirty="0">
                <a:ea typeface="ＭＳ Ｐゴシック" pitchFamily="-107" charset="-128"/>
                <a:cs typeface="ＭＳ Ｐゴシック" pitchFamily="-107" charset="-128"/>
              </a:rPr>
              <a:t>ed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for all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&lt;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It is relatively easy to calculate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i="1" baseline="30000" dirty="0"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800" baseline="300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C</a:t>
            </a:r>
            <a:r>
              <a:rPr lang="en-US" sz="2800" i="1" baseline="30000" dirty="0"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for all values of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 &lt; 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It is infeasible to determine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given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e 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endParaRPr lang="en-AU" sz="2800" i="1" dirty="0"/>
          </a:p>
        </p:txBody>
      </p:sp>
    </p:spTree>
    <p:extLst>
      <p:ext uri="{BB962C8B-B14F-4D97-AF65-F5344CB8AC3E}">
        <p14:creationId xmlns:p14="http://schemas.microsoft.com/office/powerpoint/2010/main" val="65423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6112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 spc="-450" dirty="0">
                <a:ea typeface="ヒラギノ角ゴ Pro W3" charset="-128"/>
              </a:rPr>
              <a:t>R S </a:t>
            </a:r>
            <a:r>
              <a:rPr lang="en-US" altLang="en-US" sz="3600" dirty="0">
                <a:ea typeface="ヒラギノ角ゴ Pro W3" charset="-128"/>
              </a:rPr>
              <a:t>A Processing of </a:t>
            </a:r>
            <a:r>
              <a:rPr lang="en-US" altLang="en-US" sz="3600">
                <a:ea typeface="ヒラギノ角ゴ Pro W3" charset="-128"/>
              </a:rPr>
              <a:t>Multiple Blocks</a:t>
            </a:r>
            <a:endParaRPr lang="en-US" altLang="en-US" sz="3600" dirty="0">
              <a:ea typeface="ヒラギノ角ゴ Pro W3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0D678-5C34-4600-9D18-DFB6CECD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12" y="980728"/>
            <a:ext cx="8589952" cy="5695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3CB895-B12F-4C88-A093-F78772F73058}"/>
                  </a:ext>
                </a:extLst>
              </p:cNvPr>
              <p:cNvSpPr txBox="1"/>
              <p:nvPr/>
            </p:nvSpPr>
            <p:spPr>
              <a:xfrm>
                <a:off x="695400" y="1196752"/>
                <a:ext cx="482132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flaws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3CB895-B12F-4C88-A093-F78772F73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196752"/>
                <a:ext cx="4821320" cy="954107"/>
              </a:xfrm>
              <a:prstGeom prst="rect">
                <a:avLst/>
              </a:prstGeom>
              <a:blipFill>
                <a:blip r:embed="rId4"/>
                <a:stretch>
                  <a:fillRect l="-2528"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12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5">
            <a:extLst>
              <a:ext uri="{FF2B5EF4-FFF2-40B4-BE49-F238E27FC236}">
                <a16:creationId xmlns:a16="http://schemas.microsoft.com/office/drawing/2014/main" id="{FF2BA8C4-8950-4FD0-81B4-2CE12AF5E1A6}"/>
              </a:ext>
            </a:extLst>
          </p:cNvPr>
          <p:cNvSpPr txBox="1">
            <a:spLocks/>
          </p:cNvSpPr>
          <p:nvPr/>
        </p:nvSpPr>
        <p:spPr>
          <a:xfrm>
            <a:off x="1271464" y="-13808"/>
            <a:ext cx="7139647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>
                <a:solidFill>
                  <a:schemeClr val="tx1"/>
                </a:solidFill>
                <a:ea typeface="宋体" panose="02010600030101010101" pitchFamily="2" charset="-122"/>
              </a:rPr>
              <a:t>Moden Asymmetric ciphers</a:t>
            </a:r>
            <a:endParaRPr lang="en-US" sz="3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511855-0DC5-4836-9BED-D6614BAAFC3E}"/>
              </a:ext>
            </a:extLst>
          </p:cNvPr>
          <p:cNvSpPr/>
          <p:nvPr/>
        </p:nvSpPr>
        <p:spPr>
          <a:xfrm>
            <a:off x="4151784" y="881485"/>
            <a:ext cx="633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Symmetric cipher vs Asymmetric cipher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18B63-7146-4AE4-9815-B5082304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12" y="1467010"/>
            <a:ext cx="8234719" cy="489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/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5DB7D-7EC8-4541-ACD6-38E02F1FF15F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3233" y="5085184"/>
            <a:ext cx="34307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686C85-E20B-4AF0-A238-F34027EF92B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8640" y="4241337"/>
            <a:ext cx="3109248" cy="51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/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C82A15B-3E22-485B-BDDC-81E5E5F85F8D}"/>
              </a:ext>
            </a:extLst>
          </p:cNvPr>
          <p:cNvSpPr txBox="1"/>
          <p:nvPr/>
        </p:nvSpPr>
        <p:spPr>
          <a:xfrm>
            <a:off x="528108" y="339180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DA05F6-6625-4A36-8DF4-01ECC5F951C8}"/>
              </a:ext>
            </a:extLst>
          </p:cNvPr>
          <p:cNvCxnSpPr>
            <a:cxnSpLocks/>
          </p:cNvCxnSpPr>
          <p:nvPr/>
        </p:nvCxnSpPr>
        <p:spPr bwMode="auto">
          <a:xfrm>
            <a:off x="771308" y="3796595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/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,..}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3951C6-4F67-409D-B8A9-4168829EB5C4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3410763" y="3166360"/>
            <a:ext cx="2106956" cy="27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/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7244C-C28B-44E7-AEC2-A6ED7815BA39}"/>
              </a:ext>
            </a:extLst>
          </p:cNvPr>
          <p:cNvCxnSpPr>
            <a:cxnSpLocks/>
          </p:cNvCxnSpPr>
          <p:nvPr/>
        </p:nvCxnSpPr>
        <p:spPr bwMode="auto">
          <a:xfrm>
            <a:off x="1487488" y="2567308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/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7F98C-1E12-4033-AF9C-5EB49892AB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9126" y="2684924"/>
            <a:ext cx="434506" cy="3271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1947F-2A29-458A-A54E-06FF031380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1287" y="1864236"/>
            <a:ext cx="822665" cy="12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61D767-8D87-4B36-BEA3-5FF480740829}"/>
              </a:ext>
            </a:extLst>
          </p:cNvPr>
          <p:cNvSpPr txBox="1"/>
          <p:nvPr/>
        </p:nvSpPr>
        <p:spPr>
          <a:xfrm>
            <a:off x="55053" y="1341016"/>
            <a:ext cx="571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Hommophic, Searchable encryption,.. </a:t>
            </a:r>
          </a:p>
        </p:txBody>
      </p:sp>
    </p:spTree>
    <p:extLst>
      <p:ext uri="{BB962C8B-B14F-4D97-AF65-F5344CB8AC3E}">
        <p14:creationId xmlns:p14="http://schemas.microsoft.com/office/powerpoint/2010/main" val="80146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</a:t>
            </a:r>
            <a:r>
              <a:rPr lang="en-US" altLang="en-US" sz="3200" dirty="0">
                <a:ea typeface="ヒラギノ角ゴ Pro W3" charset="-128"/>
              </a:rPr>
              <a:t>Confidentiality</a:t>
            </a:r>
          </a:p>
        </p:txBody>
      </p:sp>
      <p:pic>
        <p:nvPicPr>
          <p:cNvPr id="7" name="Picture 2" descr="Within Source A, X is sent from message source to encryption algorithm, which receives input P U sub b from key pair source under destination B. From the algorithm, Y=E[P U sub b, X) is sent to decryption algorithm within destination B, which receives input P R sub b from the same key pair source, and then X=D[P R sub b, Y] is sent to destination. Output from the encryption algorithm is also sent to cryptanalyst, which also receives input from the key pair source, producing outputs X hat and P hat R sub b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11178" y="824522"/>
            <a:ext cx="5480822" cy="33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1971080" y="3603749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 i="1"/>
                  <a:t>                       =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  <a:blipFill>
                <a:blip r:embed="rId10"/>
                <a:stretch>
                  <a:fillRect b="-15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14DF84-4D4C-4CCF-8548-AD1A326A5593}"/>
              </a:ext>
            </a:extLst>
          </p:cNvPr>
          <p:cNvSpPr txBox="1"/>
          <p:nvPr/>
        </p:nvSpPr>
        <p:spPr>
          <a:xfrm>
            <a:off x="773560" y="5196009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5791DC-FC79-4CD9-B32A-941891050C1A}"/>
              </a:ext>
            </a:extLst>
          </p:cNvPr>
          <p:cNvCxnSpPr/>
          <p:nvPr/>
        </p:nvCxnSpPr>
        <p:spPr bwMode="auto">
          <a:xfrm>
            <a:off x="8587102" y="4032998"/>
            <a:ext cx="0" cy="211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/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/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43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</a:t>
            </a:r>
            <a:endParaRPr lang="en-US" altLang="en-US" sz="3200" dirty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2325045" y="345480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/>
                  <a:t>                   </a:t>
                </a: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</a:rPr>
                      <m:t>?=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Verify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blipFill>
                <a:blip r:embed="rId11"/>
                <a:stretch>
                  <a:fillRect l="-45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42D9A1E2-0BA1-40E0-B98C-082E362075B5}"/>
              </a:ext>
            </a:extLst>
          </p:cNvPr>
          <p:cNvSpPr/>
          <p:nvPr/>
        </p:nvSpPr>
        <p:spPr bwMode="auto">
          <a:xfrm>
            <a:off x="6967819" y="5152505"/>
            <a:ext cx="432048" cy="3319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35395-2B08-442A-9BC3-AEB0E98D8E85}"/>
              </a:ext>
            </a:extLst>
          </p:cNvPr>
          <p:cNvSpPr txBox="1"/>
          <p:nvPr/>
        </p:nvSpPr>
        <p:spPr>
          <a:xfrm>
            <a:off x="7752184" y="4850229"/>
            <a:ext cx="3677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Sent by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Original (integrity)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0B4FE6E-7E91-47FD-81DD-B157D2145406}"/>
              </a:ext>
            </a:extLst>
          </p:cNvPr>
          <p:cNvSpPr/>
          <p:nvPr/>
        </p:nvSpPr>
        <p:spPr bwMode="auto">
          <a:xfrm>
            <a:off x="7608168" y="4850229"/>
            <a:ext cx="144016" cy="954107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3DF1EE-5F08-4C11-99D2-02EA08EF6656}"/>
              </a:ext>
            </a:extLst>
          </p:cNvPr>
          <p:cNvCxnSpPr/>
          <p:nvPr/>
        </p:nvCxnSpPr>
        <p:spPr bwMode="auto">
          <a:xfrm>
            <a:off x="7824192" y="4657823"/>
            <a:ext cx="432048" cy="571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70B21C-C436-431D-9F22-F25F612AF106}"/>
              </a:ext>
            </a:extLst>
          </p:cNvPr>
          <p:cNvCxnSpPr/>
          <p:nvPr/>
        </p:nvCxnSpPr>
        <p:spPr bwMode="auto">
          <a:xfrm>
            <a:off x="6967819" y="5661248"/>
            <a:ext cx="12884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25B8BA-EC57-4395-A4DD-BCB4C01EE9FE}"/>
              </a:ext>
            </a:extLst>
          </p:cNvPr>
          <p:cNvSpPr txBox="1"/>
          <p:nvPr/>
        </p:nvSpPr>
        <p:spPr>
          <a:xfrm>
            <a:off x="349767" y="4943511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pic>
        <p:nvPicPr>
          <p:cNvPr id="25" name="Picture 2" descr="Within Source A, X is sent from message source to encryption algorithm, which receives input P R sub a from key pair source under source A. From the algorithm, Y=E[P R sub a, X) is sent to decryption algorithm within destination B, which receives input P U sub a from the same key pair source, and then X=D[P U sub a, Y] is sent to destination. Output from the encryption algorithm is also sent to cryptanalyst, which also receives input from the key pair source, producing output P hat R sub a.">
            <a:extLst>
              <a:ext uri="{FF2B5EF4-FFF2-40B4-BE49-F238E27FC236}">
                <a16:creationId xmlns:a16="http://schemas.microsoft.com/office/drawing/2014/main" id="{89E9B643-CFE8-4711-AD2B-634EC3B51FE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77760" y="917180"/>
            <a:ext cx="5400600" cy="30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9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183" y="120721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 and Secrecy</a:t>
            </a:r>
            <a:endParaRPr lang="en-US" altLang="en-US" sz="3200" dirty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3652008" y="343561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Decrypt and verify the 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blipFill>
                <a:blip r:embed="rId11"/>
                <a:stretch>
                  <a:fillRect l="-236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Within Source A, X is sent from message source to encryption algorithm, which receives input P R sub a from key pair source under source A, and then Y is sent to second encryption algorithm, receiving input P U sub b from key pair source under destination B. From this last algorithm, Y=Z is sent to decryption algorithm within destination B, which receives input P R sub b from the key pair source under destination B, and then Y is sent to a second decryption algorithm, receiving input P U sub a from key pair source under source A and producing output X to message destination.">
            <a:extLst>
              <a:ext uri="{FF2B5EF4-FFF2-40B4-BE49-F238E27FC236}">
                <a16:creationId xmlns:a16="http://schemas.microsoft.com/office/drawing/2014/main" id="{D36E2E82-E930-40A1-8B4B-1110EB7F1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859713" y="827940"/>
            <a:ext cx="5029832" cy="265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66DD13-0856-4234-A3D7-6B585025B2CF}"/>
              </a:ext>
            </a:extLst>
          </p:cNvPr>
          <p:cNvSpPr txBox="1"/>
          <p:nvPr/>
        </p:nvSpPr>
        <p:spPr>
          <a:xfrm>
            <a:off x="639202" y="4655455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Limitation?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4BEC210-4493-4164-903A-BAEE29B4A7C0}"/>
              </a:ext>
            </a:extLst>
          </p:cNvPr>
          <p:cNvSpPr/>
          <p:nvPr/>
        </p:nvSpPr>
        <p:spPr bwMode="auto">
          <a:xfrm>
            <a:off x="3402492" y="3856286"/>
            <a:ext cx="272362" cy="230901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E255032-2B23-48E8-BCA6-A2B558650698}"/>
              </a:ext>
            </a:extLst>
          </p:cNvPr>
          <p:cNvSpPr/>
          <p:nvPr/>
        </p:nvSpPr>
        <p:spPr bwMode="auto">
          <a:xfrm rot="5400000">
            <a:off x="2675336" y="4772209"/>
            <a:ext cx="379871" cy="4330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4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923"/>
            <a:ext cx="12457384" cy="584765"/>
          </a:xfrm>
        </p:spPr>
        <p:txBody>
          <a:bodyPr wrap="square">
            <a:spAutoFit/>
          </a:bodyPr>
          <a:lstStyle/>
          <a:p>
            <a:r>
              <a:rPr lang="en-US" altLang="en-US" sz="3200" dirty="0">
                <a:ea typeface="ヒラギノ角ゴ Pro W3" charset="-128"/>
              </a:rPr>
              <a:t>Encryption Using Optimal Asymmetric Encryption </a:t>
            </a:r>
            <a:r>
              <a:rPr lang="en-US" altLang="en-US" sz="3200">
                <a:ea typeface="ヒラギノ角ゴ Pro W3" charset="-128"/>
              </a:rPr>
              <a:t>Padding (</a:t>
            </a:r>
            <a:r>
              <a:rPr lang="en-US" altLang="en-US" sz="3200" spc="-450" dirty="0">
                <a:ea typeface="ヒラギノ角ゴ Pro W3" charset="-128"/>
              </a:rPr>
              <a:t>O A E </a:t>
            </a:r>
            <a:r>
              <a:rPr lang="en-US" altLang="en-US" sz="3200" dirty="0">
                <a:ea typeface="ヒラギノ角ゴ Pro W3" charset="-128"/>
              </a:rPr>
              <a:t>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7B0A1-F5BB-4783-AB26-860F44B1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087"/>
            <a:ext cx="9001000" cy="5281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7E30A-FBF7-4BD5-B278-10BEE33A0E97}"/>
              </a:ext>
            </a:extLst>
          </p:cNvPr>
          <p:cNvSpPr txBox="1"/>
          <p:nvPr/>
        </p:nvSpPr>
        <p:spPr>
          <a:xfrm>
            <a:off x="9000999" y="998422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MGF: a hash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E9A48-9147-4F53-9C7A-C9A1E16D7585}"/>
              </a:ext>
            </a:extLst>
          </p:cNvPr>
          <p:cNvSpPr txBox="1"/>
          <p:nvPr/>
        </p:nvSpPr>
        <p:spPr>
          <a:xfrm>
            <a:off x="5867672" y="5786100"/>
            <a:ext cx="44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A90C8-576F-4913-9BEC-55A13D52F6A6}"/>
              </a:ext>
            </a:extLst>
          </p:cNvPr>
          <p:cNvSpPr/>
          <p:nvPr/>
        </p:nvSpPr>
        <p:spPr>
          <a:xfrm>
            <a:off x="1847528" y="5786100"/>
            <a:ext cx="1259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A1F20-6B15-4076-A38E-4A5F541CE000}"/>
              </a:ext>
            </a:extLst>
          </p:cNvPr>
          <p:cNvSpPr/>
          <p:nvPr/>
        </p:nvSpPr>
        <p:spPr>
          <a:xfrm>
            <a:off x="6969033" y="3560478"/>
            <a:ext cx="4063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=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(Seed)  ⊕  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DB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9D096-6251-4A8B-8531-B48E5C022674}"/>
              </a:ext>
            </a:extLst>
          </p:cNvPr>
          <p:cNvSpPr/>
          <p:nvPr/>
        </p:nvSpPr>
        <p:spPr>
          <a:xfrm>
            <a:off x="7044051" y="4195184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X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=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(Y)  ⊕ Seed  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A78CD2-67DE-4EF9-A968-7DBF5ADC6E85}"/>
              </a:ext>
            </a:extLst>
          </p:cNvPr>
          <p:cNvSpPr/>
          <p:nvPr/>
        </p:nvSpPr>
        <p:spPr bwMode="auto">
          <a:xfrm>
            <a:off x="8197559" y="2605603"/>
            <a:ext cx="409999" cy="4308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/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message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blipFill>
                <a:blip r:embed="rId4"/>
                <a:stretch>
                  <a:fillRect l="-6969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/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)||0000.. ||01||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/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DE2BB41E-311A-4052-9FD9-7287C01C4A24}"/>
              </a:ext>
            </a:extLst>
          </p:cNvPr>
          <p:cNvSpPr/>
          <p:nvPr/>
        </p:nvSpPr>
        <p:spPr bwMode="auto">
          <a:xfrm rot="10800000" flipH="1">
            <a:off x="10985373" y="3792104"/>
            <a:ext cx="444353" cy="13839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70E87-481D-4107-A9CB-0607254ECD41}"/>
              </a:ext>
            </a:extLst>
          </p:cNvPr>
          <p:cNvSpPr txBox="1"/>
          <p:nvPr/>
        </p:nvSpPr>
        <p:spPr>
          <a:xfrm>
            <a:off x="11526123" y="4440310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1BB45-A880-FCDD-1FED-A5069B32CC7D}"/>
              </a:ext>
            </a:extLst>
          </p:cNvPr>
          <p:cNvCxnSpPr/>
          <p:nvPr/>
        </p:nvCxnSpPr>
        <p:spPr bwMode="auto">
          <a:xfrm>
            <a:off x="7248128" y="3933056"/>
            <a:ext cx="949431" cy="26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B58FC4-F660-8F74-CEA9-9F614F56A5B1}"/>
              </a:ext>
            </a:extLst>
          </p:cNvPr>
          <p:cNvCxnSpPr/>
          <p:nvPr/>
        </p:nvCxnSpPr>
        <p:spPr bwMode="auto">
          <a:xfrm>
            <a:off x="9696400" y="4718404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840747-1B1A-2E7C-ED80-1EC845C02299}"/>
              </a:ext>
            </a:extLst>
          </p:cNvPr>
          <p:cNvCxnSpPr/>
          <p:nvPr/>
        </p:nvCxnSpPr>
        <p:spPr bwMode="auto">
          <a:xfrm>
            <a:off x="9696400" y="479715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CC3B72-C521-BA99-DB53-5C59D12F89E2}"/>
              </a:ext>
            </a:extLst>
          </p:cNvPr>
          <p:cNvCxnSpPr/>
          <p:nvPr/>
        </p:nvCxnSpPr>
        <p:spPr bwMode="auto">
          <a:xfrm flipH="1" flipV="1">
            <a:off x="8928991" y="4005064"/>
            <a:ext cx="983433" cy="281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A21277-8E6E-DDFB-8CC8-882FAA97B36B}"/>
              </a:ext>
            </a:extLst>
          </p:cNvPr>
          <p:cNvCxnSpPr/>
          <p:nvPr/>
        </p:nvCxnSpPr>
        <p:spPr bwMode="auto">
          <a:xfrm>
            <a:off x="10200456" y="407707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B2D92D-612F-1FA3-0E39-C7DDDCA8A289}"/>
              </a:ext>
            </a:extLst>
          </p:cNvPr>
          <p:cNvCxnSpPr/>
          <p:nvPr/>
        </p:nvCxnSpPr>
        <p:spPr bwMode="auto">
          <a:xfrm>
            <a:off x="10200456" y="4155820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F8E548-6317-D43F-F81F-6666DEF0523B}"/>
              </a:ext>
            </a:extLst>
          </p:cNvPr>
          <p:cNvCxnSpPr>
            <a:cxnSpLocks/>
          </p:cNvCxnSpPr>
          <p:nvPr/>
        </p:nvCxnSpPr>
        <p:spPr bwMode="auto">
          <a:xfrm>
            <a:off x="10704512" y="350100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49EC66-0B1D-0822-B6A1-8744DECDB642}"/>
              </a:ext>
            </a:extLst>
          </p:cNvPr>
          <p:cNvCxnSpPr>
            <a:cxnSpLocks/>
          </p:cNvCxnSpPr>
          <p:nvPr/>
        </p:nvCxnSpPr>
        <p:spPr bwMode="auto">
          <a:xfrm>
            <a:off x="10704512" y="357975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358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5">
            <a:extLst>
              <a:ext uri="{FF2B5EF4-FFF2-40B4-BE49-F238E27FC236}">
                <a16:creationId xmlns:a16="http://schemas.microsoft.com/office/drawing/2014/main" id="{FF2BA8C4-8950-4FD0-81B4-2CE12AF5E1A6}"/>
              </a:ext>
            </a:extLst>
          </p:cNvPr>
          <p:cNvSpPr txBox="1">
            <a:spLocks/>
          </p:cNvSpPr>
          <p:nvPr/>
        </p:nvSpPr>
        <p:spPr>
          <a:xfrm>
            <a:off x="1271464" y="-13808"/>
            <a:ext cx="7139647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>
                <a:solidFill>
                  <a:schemeClr val="tx1"/>
                </a:solidFill>
                <a:ea typeface="宋体" panose="02010600030101010101" pitchFamily="2" charset="-122"/>
              </a:rPr>
              <a:t>Moden Asymmetric ciphers</a:t>
            </a:r>
            <a:endParaRPr lang="en-US" sz="3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511855-0DC5-4836-9BED-D6614BAAFC3E}"/>
              </a:ext>
            </a:extLst>
          </p:cNvPr>
          <p:cNvSpPr/>
          <p:nvPr/>
        </p:nvSpPr>
        <p:spPr>
          <a:xfrm>
            <a:off x="4151784" y="881485"/>
            <a:ext cx="633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Symmetric cipher vs Asymmetric cipher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18B63-7146-4AE4-9815-B5082304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12" y="1467010"/>
            <a:ext cx="8234719" cy="489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/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5DB7D-7EC8-4541-ACD6-38E02F1FF15F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3233" y="5085184"/>
            <a:ext cx="34307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686C85-E20B-4AF0-A238-F34027EF92B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8640" y="4241337"/>
            <a:ext cx="3109248" cy="51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/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C82A15B-3E22-485B-BDDC-81E5E5F85F8D}"/>
              </a:ext>
            </a:extLst>
          </p:cNvPr>
          <p:cNvSpPr txBox="1"/>
          <p:nvPr/>
        </p:nvSpPr>
        <p:spPr>
          <a:xfrm>
            <a:off x="528108" y="339180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DA05F6-6625-4A36-8DF4-01ECC5F951C8}"/>
              </a:ext>
            </a:extLst>
          </p:cNvPr>
          <p:cNvCxnSpPr>
            <a:cxnSpLocks/>
          </p:cNvCxnSpPr>
          <p:nvPr/>
        </p:nvCxnSpPr>
        <p:spPr bwMode="auto">
          <a:xfrm>
            <a:off x="771308" y="3796595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/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,..}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3951C6-4F67-409D-B8A9-4168829EB5C4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3410763" y="3166360"/>
            <a:ext cx="2106956" cy="27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/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7244C-C28B-44E7-AEC2-A6ED7815BA39}"/>
              </a:ext>
            </a:extLst>
          </p:cNvPr>
          <p:cNvCxnSpPr>
            <a:cxnSpLocks/>
          </p:cNvCxnSpPr>
          <p:nvPr/>
        </p:nvCxnSpPr>
        <p:spPr bwMode="auto">
          <a:xfrm>
            <a:off x="1487488" y="2567308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/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7F98C-1E12-4033-AF9C-5EB49892AB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9126" y="2684924"/>
            <a:ext cx="434506" cy="3271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1947F-2A29-458A-A54E-06FF031380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1287" y="1864236"/>
            <a:ext cx="822665" cy="12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61D767-8D87-4B36-BEA3-5FF480740829}"/>
              </a:ext>
            </a:extLst>
          </p:cNvPr>
          <p:cNvSpPr txBox="1"/>
          <p:nvPr/>
        </p:nvSpPr>
        <p:spPr>
          <a:xfrm>
            <a:off x="55053" y="1341016"/>
            <a:ext cx="571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Hommophic, Searchable encryption,.. </a:t>
            </a:r>
          </a:p>
        </p:txBody>
      </p:sp>
    </p:spTree>
    <p:extLst>
      <p:ext uri="{BB962C8B-B14F-4D97-AF65-F5344CB8AC3E}">
        <p14:creationId xmlns:p14="http://schemas.microsoft.com/office/powerpoint/2010/main" val="88517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1856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908721"/>
            <a:ext cx="97930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Logarithm Based Cryptography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ElGamal</a:t>
            </a:r>
            <a:r>
              <a:rPr lang="en-GB" altLang="en-US" dirty="0">
                <a:solidFill>
                  <a:srgbClr val="FF0000"/>
                </a:solidFill>
              </a:rPr>
              <a:t> cipher;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Elliptic </a:t>
            </a:r>
            <a:r>
              <a:rPr lang="en-US"/>
              <a:t>Curve Cryptography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US" altLang="en-US" dirty="0"/>
              <a:t>Some 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3575" y="-113418"/>
            <a:ext cx="8432800" cy="914400"/>
          </a:xfr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Discrete Logarithm problem</a:t>
            </a:r>
            <a:endParaRPr lang="en-US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DB7123-73D2-4385-A7A7-5051BEBFF7CB}"/>
              </a:ext>
            </a:extLst>
          </p:cNvPr>
          <p:cNvCxnSpPr/>
          <p:nvPr/>
        </p:nvCxnSpPr>
        <p:spPr bwMode="auto">
          <a:xfrm flipV="1">
            <a:off x="1644703" y="2935255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D8412C-6081-4564-8307-A67F39C14791}"/>
              </a:ext>
            </a:extLst>
          </p:cNvPr>
          <p:cNvSpPr txBox="1"/>
          <p:nvPr/>
        </p:nvSpPr>
        <p:spPr>
          <a:xfrm>
            <a:off x="1601269" y="2269833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4AD8F-27A6-4538-96CB-9F2E169E50FF}"/>
              </a:ext>
            </a:extLst>
          </p:cNvPr>
          <p:cNvCxnSpPr/>
          <p:nvPr/>
        </p:nvCxnSpPr>
        <p:spPr bwMode="auto">
          <a:xfrm flipV="1">
            <a:off x="2798133" y="4133078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/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Hard to solve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𝐟𝐢𝐧𝐢𝐭𝐞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𝐟𝐢𝐞𝐥𝐝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blipFill>
                <a:blip r:embed="rId2"/>
                <a:stretch>
                  <a:fillRect l="-152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/>
              <p:nvPr/>
            </p:nvSpPr>
            <p:spPr>
              <a:xfrm>
                <a:off x="119336" y="1052736"/>
                <a:ext cx="8540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Finitemultiplicative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.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 ={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052736"/>
                <a:ext cx="85404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/>
              <p:nvPr/>
            </p:nvSpPr>
            <p:spPr>
              <a:xfrm>
                <a:off x="789475" y="2694873"/>
                <a:ext cx="662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75" y="2694873"/>
                <a:ext cx="662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/>
              <p:nvPr/>
            </p:nvSpPr>
            <p:spPr>
              <a:xfrm>
                <a:off x="191343" y="1628799"/>
                <a:ext cx="773686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3" y="1628799"/>
                <a:ext cx="7736862" cy="556434"/>
              </a:xfrm>
              <a:prstGeom prst="rect">
                <a:avLst/>
              </a:prstGeom>
              <a:blipFill>
                <a:blip r:embed="rId5"/>
                <a:stretch>
                  <a:fillRect l="-1575" t="-1098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/>
              <p:nvPr/>
            </p:nvSpPr>
            <p:spPr>
              <a:xfrm>
                <a:off x="4216097" y="2531443"/>
                <a:ext cx="25871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97" y="2531443"/>
                <a:ext cx="2587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/>
              <p:nvPr/>
            </p:nvSpPr>
            <p:spPr>
              <a:xfrm>
                <a:off x="5607969" y="3700166"/>
                <a:ext cx="12436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/>
                  <a:t> p</a:t>
                </a:r>
                <a:endParaRPr lang="en-US" i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69" y="3700166"/>
                <a:ext cx="1243674" cy="523220"/>
              </a:xfrm>
              <a:prstGeom prst="rect">
                <a:avLst/>
              </a:prstGeom>
              <a:blipFill>
                <a:blip r:embed="rId7"/>
                <a:stretch>
                  <a:fillRect t="-12791" r="-882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/>
              <p:nvPr/>
            </p:nvSpPr>
            <p:spPr>
              <a:xfrm>
                <a:off x="210476" y="3864675"/>
                <a:ext cx="2402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6" y="3864675"/>
                <a:ext cx="240245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/>
              <p:nvPr/>
            </p:nvSpPr>
            <p:spPr>
              <a:xfrm>
                <a:off x="3000831" y="3615795"/>
                <a:ext cx="24205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Hard </a:t>
                </a:r>
                <a:r>
                  <a:rPr lang="en-US"/>
                  <a:t>to 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831" y="3615795"/>
                <a:ext cx="2420599" cy="523220"/>
              </a:xfrm>
              <a:prstGeom prst="rect">
                <a:avLst/>
              </a:prstGeom>
              <a:blipFill>
                <a:blip r:embed="rId9"/>
                <a:stretch>
                  <a:fillRect l="-503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FBF168-8917-423A-ACAF-2033FC645A73}"/>
              </a:ext>
            </a:extLst>
          </p:cNvPr>
          <p:cNvSpPr txBox="1"/>
          <p:nvPr/>
        </p:nvSpPr>
        <p:spPr>
          <a:xfrm>
            <a:off x="700448" y="5190258"/>
            <a:ext cx="861547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FAC7E6-66DF-4BF4-5F7A-A5ADE2618F98}"/>
              </a:ext>
            </a:extLst>
          </p:cNvPr>
          <p:cNvCxnSpPr/>
          <p:nvPr/>
        </p:nvCxnSpPr>
        <p:spPr bwMode="auto">
          <a:xfrm>
            <a:off x="8544272" y="1110447"/>
            <a:ext cx="0" cy="3888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601A41-905C-99F2-4323-EF84767A798A}"/>
              </a:ext>
            </a:extLst>
          </p:cNvPr>
          <p:cNvSpPr txBox="1"/>
          <p:nvPr/>
        </p:nvSpPr>
        <p:spPr>
          <a:xfrm>
            <a:off x="8519662" y="1163170"/>
            <a:ext cx="37581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AutoSeededRandomPool</a:t>
            </a:r>
            <a:r>
              <a:rPr lang="en-US" sz="2000" dirty="0"/>
              <a:t> </a:t>
            </a:r>
            <a:r>
              <a:rPr lang="en-US" sz="2000" dirty="0" err="1"/>
              <a:t>prng</a:t>
            </a:r>
            <a:r>
              <a:rPr lang="en-US" sz="2000" dirty="0"/>
              <a:t>;</a:t>
            </a:r>
          </a:p>
          <a:p>
            <a:r>
              <a:rPr lang="en-US" sz="2000" dirty="0"/>
              <a:t>Integer p, q, g;</a:t>
            </a:r>
          </a:p>
          <a:p>
            <a:r>
              <a:rPr lang="en-US" sz="2000" dirty="0" err="1"/>
              <a:t>CryptoPP</a:t>
            </a:r>
            <a:r>
              <a:rPr lang="en-US" sz="2000" dirty="0"/>
              <a:t>::</a:t>
            </a:r>
            <a:r>
              <a:rPr lang="en-US" sz="2000" dirty="0" err="1"/>
              <a:t>PrimeAndGenerator</a:t>
            </a:r>
            <a:r>
              <a:rPr lang="en-US" sz="2000" dirty="0"/>
              <a:t> </a:t>
            </a:r>
            <a:r>
              <a:rPr lang="en-US" sz="2000" dirty="0" err="1"/>
              <a:t>pg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pg.Generate</a:t>
            </a:r>
            <a:r>
              <a:rPr lang="en-US" sz="2000" dirty="0"/>
              <a:t>(1, </a:t>
            </a:r>
            <a:r>
              <a:rPr lang="en-US" sz="2000" dirty="0" err="1"/>
              <a:t>prng</a:t>
            </a:r>
            <a:r>
              <a:rPr lang="en-US" sz="2000" dirty="0"/>
              <a:t>, 512, 511);</a:t>
            </a:r>
          </a:p>
          <a:p>
            <a:r>
              <a:rPr lang="en-US" sz="2000" dirty="0"/>
              <a:t>p = </a:t>
            </a:r>
            <a:r>
              <a:rPr lang="en-US" sz="2000" dirty="0" err="1"/>
              <a:t>pg.Prime</a:t>
            </a:r>
            <a:r>
              <a:rPr lang="en-US" sz="2000" dirty="0"/>
              <a:t>();</a:t>
            </a:r>
          </a:p>
          <a:p>
            <a:r>
              <a:rPr lang="en-US" sz="2000" dirty="0"/>
              <a:t>q = </a:t>
            </a:r>
            <a:r>
              <a:rPr lang="en-US" sz="2000" dirty="0" err="1"/>
              <a:t>pg.SubPrime</a:t>
            </a:r>
            <a:r>
              <a:rPr lang="en-US" sz="2000" dirty="0"/>
              <a:t>();</a:t>
            </a:r>
          </a:p>
          <a:p>
            <a:r>
              <a:rPr lang="en-US" sz="2000" dirty="0"/>
              <a:t>g = </a:t>
            </a:r>
            <a:r>
              <a:rPr lang="en-US" sz="2000" dirty="0" err="1"/>
              <a:t>pg.Generator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17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4" grpId="0"/>
      <p:bldP spid="5" grpId="0"/>
      <p:bldP spid="18" grpId="0"/>
      <p:bldP spid="20" grpId="0"/>
      <p:bldP spid="23" grpId="0"/>
      <p:bldP spid="24" grpId="0"/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</a:t>
            </a:r>
            <a:r>
              <a:rPr lang="en-US"/>
              <a:t>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</a:t>
            </a:r>
            <a:r>
              <a:rPr lang="en-GB" altLang="en-US" dirty="0"/>
              <a:t>Based Cryptography (</a:t>
            </a:r>
            <a:r>
              <a:rPr lang="en-GB" altLang="en-US"/>
              <a:t>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</a:t>
            </a:r>
            <a:r>
              <a:rPr lang="en-US" altLang="en-US" dirty="0"/>
              <a:t>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9474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240" y="-173236"/>
            <a:ext cx="8229600" cy="1097280"/>
          </a:xfrm>
        </p:spPr>
        <p:txBody>
          <a:bodyPr wrap="square">
            <a:noAutofit/>
          </a:bodyPr>
          <a:lstStyle/>
          <a:p>
            <a:r>
              <a:rPr lang="en-US" altLang="en-US">
                <a:ea typeface="ヒラギノ角ゴ Pro W3" charset="-128"/>
              </a:rPr>
              <a:t> ElGamal cipher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983432" y="1124744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ElGamal </a:t>
            </a:r>
            <a:r>
              <a:rPr lang="en-US" b="1" dirty="0"/>
              <a:t>p</a:t>
            </a:r>
            <a:r>
              <a:rPr lang="en-US" b="1"/>
              <a:t>arameters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latin typeface="+mj-lt"/>
                  </a:rPr>
                  <a:t>Large prime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>
                  <a:latin typeface="+mj-lt"/>
                </a:endParaRPr>
              </a:p>
              <a:p>
                <a:r>
                  <a:rPr lang="en-US"/>
                  <a:t>Multiplicative group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blipFill>
                <a:blip r:embed="rId3"/>
                <a:stretch>
                  <a:fillRect l="-5795" t="-12766" b="-2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/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0}={1,2,…,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Secret key: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blipFill>
                <a:blip r:embed="rId5"/>
                <a:stretch>
                  <a:fillRect l="-5435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blipFill>
                <a:blip r:embed="rId6"/>
                <a:stretch>
                  <a:fillRect l="-4781" t="-23684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/>
          <p:nvPr/>
        </p:nvCxnSpPr>
        <p:spPr bwMode="auto">
          <a:xfrm>
            <a:off x="789124" y="3317197"/>
            <a:ext cx="59046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983433" y="3605229"/>
            <a:ext cx="2736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3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66690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>
                    <a:solidFill>
                      <a:srgbClr val="00B050"/>
                    </a:solidFill>
                  </a:rPr>
                  <a:t> </a:t>
                </a:r>
                <a:r>
                  <a:rPr lang="en-US" b="1"/>
                  <a:t>)</a:t>
                </a:r>
                <a:endParaRPr lang="en-US" b="1" dirty="0"/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3000">
                  <a:ea typeface="Cambria Math" panose="020405030504060302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  <a:blipFill>
                <a:blip r:embed="rId3"/>
                <a:stretch>
                  <a:fillRect l="-1003" t="-2410" b="-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5159897" y="148478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  <a:endParaRPr lang="en-US" sz="3000" b="1" dirty="0"/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message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  <a:blipFill>
                <a:blip r:embed="rId4"/>
                <a:stretch>
                  <a:fillRect l="-1508" t="-2703" b="-5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8C61F2-3DCB-489F-87F3-52A234980315}"/>
              </a:ext>
            </a:extLst>
          </p:cNvPr>
          <p:cNvCxnSpPr/>
          <p:nvPr/>
        </p:nvCxnSpPr>
        <p:spPr bwMode="auto">
          <a:xfrm>
            <a:off x="4871864" y="2780928"/>
            <a:ext cx="1944216" cy="18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131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736" y="-125010"/>
            <a:ext cx="7462838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charset="-128"/>
              </a:rPr>
              <a:t>ElGamal cipher</a:t>
            </a:r>
            <a:endParaRPr lang="en-US" altLang="en-US" dirty="0"/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0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17113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blipFill>
                <a:blip r:embed="rId6"/>
                <a:stretch>
                  <a:fillRect l="-5833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Select a random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blipFill>
                <a:blip r:embed="rId7"/>
                <a:stretch>
                  <a:fillRect l="-2341" t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8049" y="4084591"/>
            <a:ext cx="143503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8258273" y="3660724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32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/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DE43A-CD04-4695-B7AE-1EAEE0749D0F}"/>
              </a:ext>
            </a:extLst>
          </p:cNvPr>
          <p:cNvCxnSpPr/>
          <p:nvPr/>
        </p:nvCxnSpPr>
        <p:spPr bwMode="auto">
          <a:xfrm>
            <a:off x="6862763" y="4249436"/>
            <a:ext cx="0" cy="1987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570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</a:t>
            </a:r>
            <a:r>
              <a:rPr lang="en-US"/>
              <a:t>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</a:t>
            </a:r>
            <a:r>
              <a:rPr lang="en-GB" altLang="en-US" dirty="0"/>
              <a:t>Based Cryptography (</a:t>
            </a:r>
            <a:r>
              <a:rPr lang="en-GB" altLang="en-US"/>
              <a:t>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</a:t>
            </a:r>
            <a:r>
              <a:rPr lang="en-US" altLang="en-US" dirty="0"/>
              <a:t>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14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18713F4-95DD-493B-9169-0AE6B7F01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1" y="-83214"/>
            <a:ext cx="8432800" cy="914400"/>
          </a:xfrm>
        </p:spPr>
        <p:txBody>
          <a:bodyPr/>
          <a:lstStyle/>
          <a:p>
            <a:r>
              <a:rPr lang="en-US" altLang="en-US"/>
              <a:t>Diffie-Hellman key exchange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</p:spPr>
            <p:txBody>
              <a:bodyPr/>
              <a:lstStyle/>
              <a:p>
                <a:r>
                  <a:rPr lang="en-US" altLang="en-US" sz="2600"/>
                  <a:t>A and B </a:t>
                </a:r>
                <a:r>
                  <a:rPr lang="en-US" altLang="en-US" sz="2600" dirty="0"/>
                  <a:t>never met and share </a:t>
                </a:r>
                <a:r>
                  <a:rPr lang="en-US" altLang="en-US" sz="2600"/>
                  <a:t>no secrets;</a:t>
                </a:r>
                <a:endParaRPr lang="en-US" altLang="en-US" sz="2600" dirty="0"/>
              </a:p>
              <a:p>
                <a:r>
                  <a:rPr lang="en-US" altLang="en-US" sz="2600" dirty="0"/>
                  <a:t>Public info</a:t>
                </a:r>
                <a:r>
                  <a:rPr lang="en-US" altLang="en-US" sz="2600"/>
                  <a:t>: the prime number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</a:t>
                </a:r>
                <a:r>
                  <a:rPr lang="en-US" alt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</a:t>
                </a:r>
                <a:r>
                  <a:rPr lang="en-US" altLang="en-US" sz="2600" dirty="0"/>
                  <a:t>is a large prime number</a:t>
                </a:r>
                <a:r>
                  <a:rPr lang="en-US" altLang="en-US" sz="2600"/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sz="2600"/>
                  <a:t> </a:t>
                </a:r>
                <a:r>
                  <a:rPr lang="en-US" altLang="en-US" sz="2600" dirty="0"/>
                  <a:t>is a generator of </a:t>
                </a:r>
                <a:r>
                  <a:rPr lang="en-US" altLang="en-US" sz="2600" dirty="0" err="1"/>
                  <a:t>Z</a:t>
                </a:r>
                <a:r>
                  <a:rPr lang="en-US" altLang="en-US" sz="2600" baseline="-25000" dirty="0" err="1"/>
                  <a:t>p</a:t>
                </a:r>
                <a:r>
                  <a:rPr lang="en-US" altLang="en-US" sz="2600" dirty="0"/>
                  <a:t>*</a:t>
                </a:r>
              </a:p>
              <a:p>
                <a:pPr lvl="2"/>
                <a:r>
                  <a:rPr lang="en-US" altLang="en-US" sz="2600" err="1"/>
                  <a:t>Z</a:t>
                </a:r>
                <a:r>
                  <a:rPr lang="en-US" altLang="en-US" sz="2600" baseline="-25000" err="1"/>
                  <a:t>p</a:t>
                </a:r>
                <a:r>
                  <a:rPr lang="en-US" altLang="en-US" sz="2600"/>
                  <a:t>* = {</a:t>
                </a:r>
                <a:r>
                  <a:rPr lang="en-US" altLang="en-US" sz="2600" dirty="0"/>
                  <a:t>1, 2 </a:t>
                </a:r>
                <a:r>
                  <a:rPr lang="en-US" altLang="en-US" sz="2600"/>
                  <a:t>… p-1: </a:t>
                </a:r>
                <a:r>
                  <a:rPr lang="en-US" altLang="en-US" sz="2600">
                    <a:sym typeface="Symbol" panose="05050102010706020507" pitchFamily="18" charset="2"/>
                  </a:rPr>
                  <a:t></a:t>
                </a:r>
                <a:r>
                  <a:rPr lang="en-US" altLang="en-US" sz="2600" dirty="0" err="1">
                    <a:sym typeface="Symbol" panose="05050102010706020507" pitchFamily="18" charset="2"/>
                  </a:rPr>
                  <a:t>a</a:t>
                </a:r>
                <a:r>
                  <a:rPr lang="en-US" altLang="en-US" sz="2600" dirty="0" err="1"/>
                  <a:t>Z</a:t>
                </a:r>
                <a:r>
                  <a:rPr lang="en-US" altLang="en-US" sz="2600" baseline="-25000" dirty="0" err="1"/>
                  <a:t>p</a:t>
                </a:r>
                <a:r>
                  <a:rPr lang="en-US" altLang="en-US" sz="2600" dirty="0"/>
                  <a:t>* </a:t>
                </a:r>
                <a:r>
                  <a:rPr lang="en-US" altLang="en-US" sz="26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2600" dirty="0" err="1">
                    <a:sym typeface="Symbol" panose="05050102010706020507" pitchFamily="18" charset="2"/>
                  </a:rPr>
                  <a:t>i</a:t>
                </a:r>
                <a:r>
                  <a:rPr lang="en-US" altLang="en-US" sz="2600" dirty="0">
                    <a:sym typeface="Symbol" panose="05050102010706020507" pitchFamily="18" charset="2"/>
                  </a:rPr>
                  <a:t> such </a:t>
                </a:r>
                <a:r>
                  <a:rPr lang="en-US" altLang="en-US" sz="2600">
                    <a:sym typeface="Symbol" panose="05050102010706020507" pitchFamily="18" charset="2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}</a:t>
                </a:r>
                <a:endParaRPr lang="en-US" altLang="en-US" sz="2600" dirty="0"/>
              </a:p>
            </p:txBody>
          </p:sp>
        </mc:Choice>
        <mc:Fallback xmlns="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  <a:blipFill>
                <a:blip r:embed="rId2"/>
                <a:stretch>
                  <a:fillRect l="-1442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4" descr="PE03749_">
            <a:extLst>
              <a:ext uri="{FF2B5EF4-FFF2-40B4-BE49-F238E27FC236}">
                <a16:creationId xmlns:a16="http://schemas.microsoft.com/office/drawing/2014/main" id="{498CCD9A-FEB1-4540-A3B2-13727A95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PE03749_">
            <a:extLst>
              <a:ext uri="{FF2B5EF4-FFF2-40B4-BE49-F238E27FC236}">
                <a16:creationId xmlns:a16="http://schemas.microsoft.com/office/drawing/2014/main" id="{115A27AF-8C96-4737-8949-8BC3C544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0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Line 6">
            <a:extLst>
              <a:ext uri="{FF2B5EF4-FFF2-40B4-BE49-F238E27FC236}">
                <a16:creationId xmlns:a16="http://schemas.microsoft.com/office/drawing/2014/main" id="{3E74825B-97BA-4D8E-8BCA-F643B2BC1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659" y="41077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E7A7B9DD-FF58-423D-8908-6800512A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94" y="4253466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1AB45043-F0CF-48DD-855E-B8368E06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769" y="4166808"/>
            <a:ext cx="335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blipFill>
                <a:blip r:embed="rId4"/>
                <a:stretch>
                  <a:fillRect l="-2381" t="-4487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blipFill>
                <a:blip r:embed="rId5"/>
                <a:stretch>
                  <a:fillRect l="-2664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0" name="Line 11">
            <a:extLst>
              <a:ext uri="{FF2B5EF4-FFF2-40B4-BE49-F238E27FC236}">
                <a16:creationId xmlns:a16="http://schemas.microsoft.com/office/drawing/2014/main" id="{8A1B0AF4-1047-4257-A14D-791795E71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4246" y="47173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2000"/>
              </a:p>
            </p:txBody>
          </p:sp>
        </mc:Choice>
        <mc:Fallback xmlns=""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800"/>
              </a:p>
            </p:txBody>
          </p:sp>
        </mc:Choice>
        <mc:Fallback xmlns=""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blipFill>
                <a:blip r:embed="rId8"/>
                <a:stretch>
                  <a:fillRect l="-2564" t="-3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blipFill>
                <a:blip r:embed="rId9"/>
                <a:stretch>
                  <a:fillRect l="-3072" t="-4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/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Session key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blipFill>
                <a:blip r:embed="rId10"/>
                <a:stretch>
                  <a:fillRect l="-24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17C2DE67-A3F8-453F-A69B-E2E30049E763}"/>
              </a:ext>
            </a:extLst>
          </p:cNvPr>
          <p:cNvSpPr/>
          <p:nvPr/>
        </p:nvSpPr>
        <p:spPr bwMode="auto">
          <a:xfrm>
            <a:off x="8735134" y="6012346"/>
            <a:ext cx="360040" cy="261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7968A-1762-4AC3-ACB9-E0A33D1DB993}"/>
              </a:ext>
            </a:extLst>
          </p:cNvPr>
          <p:cNvSpPr txBox="1"/>
          <p:nvPr/>
        </p:nvSpPr>
        <p:spPr>
          <a:xfrm>
            <a:off x="9278483" y="5933198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 key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38335" y="3772948"/>
            <a:ext cx="3501440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9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44255" y="1840996"/>
            <a:ext cx="1446361" cy="97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13777" y="1979277"/>
            <a:ext cx="956107" cy="97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887707" y="1429654"/>
            <a:ext cx="8176670" cy="1364492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997952" y="2784588"/>
            <a:ext cx="8854874" cy="1364492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1431" y="955770"/>
            <a:ext cx="10981219" cy="794492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lang="en-US" sz="2400">
                <a:latin typeface="Cambria Math"/>
                <a:cs typeface="Cambria Math"/>
              </a:rPr>
              <a:t>p</a:t>
            </a:r>
            <a:r>
              <a:rPr sz="240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99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400" dirty="0">
                <a:latin typeface="Cambria Math"/>
                <a:cs typeface="Cambria Math"/>
              </a:rPr>
              <a:t>𝑔  =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9256" y="3777802"/>
            <a:ext cx="2942744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400" spc="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7623" y="1724275"/>
            <a:ext cx="8108837" cy="656234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37" dirty="0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400" spc="55" baseline="27777" dirty="0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4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1800" spc="-84" dirty="0">
                <a:latin typeface="Cambria Math"/>
                <a:cs typeface="Cambria Math"/>
              </a:rPr>
              <a:t> </a:t>
            </a:r>
            <a:r>
              <a:rPr sz="1800" spc="-4" dirty="0">
                <a:latin typeface="Cambria Math"/>
                <a:cs typeface="Cambria Math"/>
              </a:rPr>
              <a:t>78467374529422653579754596319852702575499692980085777948593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90" y="5337548"/>
            <a:ext cx="4288496" cy="99478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44" dirty="0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2400" spc="65" baseline="27777" dirty="0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24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chemeClr val="accent2"/>
                </a:solidFill>
                <a:latin typeface="Cambria Math"/>
                <a:cs typeface="Cambria Math"/>
              </a:rPr>
              <a:t>=</a:t>
            </a:r>
            <a:r>
              <a:rPr sz="2400" spc="168" dirty="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000" spc="-4" dirty="0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 dirty="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75" y="3137084"/>
            <a:ext cx="7886820" cy="66905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400">
                <a:latin typeface="Cambria Math"/>
                <a:cs typeface="Cambria Math"/>
              </a:rPr>
              <a:t> </a:t>
            </a:r>
            <a:r>
              <a:rPr lang="en-US" sz="24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4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4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400" spc="-59">
                <a:solidFill>
                  <a:srgbClr val="FF0000"/>
                </a:solidFill>
                <a:latin typeface="Segoe UI"/>
                <a:cs typeface="Segoe UI"/>
              </a:rPr>
              <a:t> p =</a:t>
            </a:r>
          </a:p>
          <a:p>
            <a:pPr marL="28019">
              <a:spcBef>
                <a:spcPts val="77"/>
              </a:spcBef>
            </a:pPr>
            <a:r>
              <a:rPr sz="1800" spc="-4">
                <a:latin typeface="Cambria Math"/>
                <a:cs typeface="Cambria Math"/>
              </a:rPr>
              <a:t>560048104293218128667441021342483133802626271394299410128798</a:t>
            </a:r>
            <a:endParaRPr sz="1800" dirty="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9862" y="-19400"/>
            <a:ext cx="9694690" cy="914400"/>
          </a:xfrm>
        </p:spPr>
        <p:txBody>
          <a:bodyPr/>
          <a:lstStyle/>
          <a:p>
            <a:r>
              <a:rPr lang="en-US" altLang="en-US"/>
              <a:t>Diffie-Hellman exchange Protocol (DHE)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/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(</m:t>
                            </m:r>
                            <m:r>
                              <a:rPr lang="en-US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𝑏</m:t>
                            </m:r>
                          </m:sup>
                        </m:sSup>
                        <m: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pc="44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𝑚𝑜𝑑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/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(</m:t>
                              </m:r>
                              <m:r>
                                <a:rPr lang="en-US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pc="44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7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-34506"/>
            <a:ext cx="8432800" cy="914400"/>
          </a:xfrm>
        </p:spPr>
        <p:txBody>
          <a:bodyPr/>
          <a:lstStyle/>
          <a:p>
            <a:r>
              <a:rPr lang="en-US" altLang="en-US" dirty="0"/>
              <a:t>Why Is Diffie-Hellman Secure?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7C09403-68FA-4D9E-AF4C-A136A24E6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8264" y="959024"/>
            <a:ext cx="11712624" cy="51187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Discrete Logarithm (DL)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 dirty="0"/>
              <a:t>   given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</a:t>
            </a:r>
            <a:r>
              <a:rPr lang="en-US" altLang="en-US" sz="2800" dirty="0"/>
              <a:t> mod p, it’s hard to extract 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There is no known efficient algorithm for doing this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This is not enough for Diffie-Hellman to be secure!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Computational Diffie-Hellman (CDH) problem: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 dirty="0"/>
              <a:t>   given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y</a:t>
            </a:r>
            <a:r>
              <a:rPr lang="en-US" altLang="en-US" sz="2800" dirty="0"/>
              <a:t>, it’s hard to compute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xy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mod 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… unless you know x or y, in which case it’s easy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Decisional Diffie-Hellman (DDH)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 dirty="0"/>
              <a:t>   given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y</a:t>
            </a:r>
            <a:r>
              <a:rPr lang="en-US" altLang="en-US" sz="2800" dirty="0"/>
              <a:t>, it’s hard to tell the difference between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xy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mod p and g</a:t>
            </a:r>
            <a:r>
              <a:rPr lang="en-US" altLang="en-US" sz="2800" baseline="30000" dirty="0"/>
              <a:t>r </a:t>
            </a:r>
            <a:r>
              <a:rPr lang="en-US" altLang="en-US" sz="2800" dirty="0"/>
              <a:t>mod p where r is random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511E-FE15-B082-4BF5-B43C791F2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5">
            <a:extLst>
              <a:ext uri="{FF2B5EF4-FFF2-40B4-BE49-F238E27FC236}">
                <a16:creationId xmlns:a16="http://schemas.microsoft.com/office/drawing/2014/main" id="{F4C5F475-C455-52A1-A28D-1AC70C6EC2C1}"/>
              </a:ext>
            </a:extLst>
          </p:cNvPr>
          <p:cNvSpPr txBox="1">
            <a:spLocks/>
          </p:cNvSpPr>
          <p:nvPr/>
        </p:nvSpPr>
        <p:spPr>
          <a:xfrm>
            <a:off x="1271464" y="-13808"/>
            <a:ext cx="7139647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Web’s Server Public Key</a:t>
            </a:r>
            <a:endParaRPr lang="en-US" sz="3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2F790-64AB-45F6-3B65-D2C2A024CE07}"/>
              </a:ext>
            </a:extLst>
          </p:cNvPr>
          <p:cNvSpPr txBox="1"/>
          <p:nvPr/>
        </p:nvSpPr>
        <p:spPr>
          <a:xfrm>
            <a:off x="479376" y="915180"/>
            <a:ext cx="10009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&lt;server&gt;:&lt;port&gt; -</a:t>
            </a:r>
            <a:r>
              <a:rPr lang="en-US" dirty="0" err="1"/>
              <a:t>showcerts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7EDA-9BB8-9583-7BFC-15F52A5C910B}"/>
              </a:ext>
            </a:extLst>
          </p:cNvPr>
          <p:cNvSpPr txBox="1"/>
          <p:nvPr/>
        </p:nvSpPr>
        <p:spPr>
          <a:xfrm>
            <a:off x="479376" y="1635260"/>
            <a:ext cx="115212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google.com:443 –</a:t>
            </a:r>
            <a:r>
              <a:rPr lang="en-US" dirty="0" err="1"/>
              <a:t>showcerts</a:t>
            </a:r>
            <a:endParaRPr lang="en-US" dirty="0"/>
          </a:p>
          <a:p>
            <a:r>
              <a:rPr lang="en-US" dirty="0"/>
              <a:t>View in X590 format</a:t>
            </a:r>
          </a:p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uit.edu.vn:443 -</a:t>
            </a:r>
            <a:r>
              <a:rPr lang="en-US" dirty="0" err="1"/>
              <a:t>showcerts</a:t>
            </a:r>
            <a:r>
              <a:rPr lang="en-US" dirty="0"/>
              <a:t> 2&gt;NUL | </a:t>
            </a:r>
            <a:r>
              <a:rPr lang="en-US" dirty="0" err="1"/>
              <a:t>openssl</a:t>
            </a:r>
            <a:r>
              <a:rPr lang="en-US" dirty="0"/>
              <a:t> x509 -text -</a:t>
            </a:r>
            <a:r>
              <a:rPr lang="en-US" dirty="0" err="1"/>
              <a:t>noout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62D1C0-85BA-D6A4-8015-C47082DB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3451142"/>
            <a:ext cx="9647756" cy="29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53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67C1FA01-BEFF-4CCA-8E71-F23237997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-4138"/>
            <a:ext cx="7344816" cy="792163"/>
          </a:xfrm>
        </p:spPr>
        <p:txBody>
          <a:bodyPr/>
          <a:lstStyle/>
          <a:p>
            <a:r>
              <a:rPr lang="en-US" altLang="en-US"/>
              <a:t>Properties of Diffie-Hellman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E0975AB-70FD-4175-AD98-975C7D7A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124744"/>
            <a:ext cx="11089232" cy="5105400"/>
          </a:xfrm>
        </p:spPr>
        <p:txBody>
          <a:bodyPr/>
          <a:lstStyle/>
          <a:p>
            <a:r>
              <a:rPr lang="en-US" altLang="en-US" sz="2800" dirty="0"/>
              <a:t>Assuming DDH problem is hard, Diffie-Hellman protocol is a secure key establishment protocol against </a:t>
            </a:r>
            <a:r>
              <a:rPr lang="en-US" altLang="en-US" sz="2800" u="sng" dirty="0"/>
              <a:t>passive</a:t>
            </a:r>
            <a:r>
              <a:rPr lang="en-US" altLang="en-US" sz="2800" dirty="0"/>
              <a:t> attackers</a:t>
            </a:r>
          </a:p>
          <a:p>
            <a:pPr lvl="1"/>
            <a:r>
              <a:rPr lang="en-US" altLang="en-US" dirty="0"/>
              <a:t>Eavesdropper can’t tell the difference between the established key and a random value</a:t>
            </a:r>
          </a:p>
          <a:p>
            <a:pPr lvl="1"/>
            <a:r>
              <a:rPr lang="en-US" altLang="en-US" dirty="0"/>
              <a:t>Can use the new key for symmetric cryptography</a:t>
            </a:r>
          </a:p>
          <a:p>
            <a:r>
              <a:rPr lang="en-US" altLang="en-US" sz="2800" dirty="0"/>
              <a:t>Basic Diffie-Hellman protocol does not provide authentication</a:t>
            </a:r>
          </a:p>
          <a:p>
            <a:pPr lvl="1"/>
            <a:r>
              <a:rPr lang="en-US" altLang="en-US" dirty="0"/>
              <a:t>IPsec combines Diffie-Hellman with signatures, anti-DoS cookies,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67" y="78470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b="1" spc="-74"/>
              <a:t>Man-in-the middle attacks the DHE</a:t>
            </a:r>
            <a:endParaRPr sz="3530" b="1" dirty="0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4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A(Putin)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35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912A691-F06D-45AF-8807-18DA2FDBC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-43416"/>
            <a:ext cx="7727776" cy="792163"/>
          </a:xfrm>
        </p:spPr>
        <p:txBody>
          <a:bodyPr/>
          <a:lstStyle/>
          <a:p>
            <a:r>
              <a:rPr lang="en-US" altLang="en-US" dirty="0"/>
              <a:t>Advantages </a:t>
            </a:r>
            <a:r>
              <a:rPr lang="en-US" altLang="en-US"/>
              <a:t>of Pblic-Key </a:t>
            </a:r>
            <a:r>
              <a:rPr lang="en-US" altLang="en-US" dirty="0"/>
              <a:t>Crypto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F5BE955-E5DC-43B9-BED6-99EAEDA5F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052736"/>
            <a:ext cx="10945216" cy="4953000"/>
          </a:xfrm>
        </p:spPr>
        <p:txBody>
          <a:bodyPr/>
          <a:lstStyle/>
          <a:p>
            <a:r>
              <a:rPr lang="en-US" altLang="en-US" sz="2600" dirty="0"/>
              <a:t>Confidentiality without shared secrets</a:t>
            </a:r>
          </a:p>
          <a:p>
            <a:pPr lvl="1"/>
            <a:r>
              <a:rPr lang="en-US" altLang="en-US" sz="2600" dirty="0"/>
              <a:t>Very useful in open environments</a:t>
            </a:r>
          </a:p>
          <a:p>
            <a:pPr lvl="1"/>
            <a:r>
              <a:rPr lang="en-US" altLang="en-US" sz="2600" dirty="0"/>
              <a:t>Can use this for key establishment, avoiding the “chicken-or-egg” problem</a:t>
            </a:r>
          </a:p>
          <a:p>
            <a:pPr lvl="2"/>
            <a:r>
              <a:rPr lang="en-US" altLang="en-US" sz="2600" dirty="0"/>
              <a:t>With symmetric crypto, two parties must share a secret before they can exchange secret messages</a:t>
            </a:r>
          </a:p>
          <a:p>
            <a:r>
              <a:rPr lang="en-US" altLang="en-US" sz="2600" dirty="0"/>
              <a:t>Authentication without shared secrets</a:t>
            </a:r>
          </a:p>
          <a:p>
            <a:r>
              <a:rPr lang="en-US" altLang="en-US" sz="2600" dirty="0"/>
              <a:t>Encryption keys are public, but must be sure that Alice’s public key is really </a:t>
            </a:r>
            <a:r>
              <a:rPr lang="en-US" altLang="en-US" sz="2600" u="sng" dirty="0"/>
              <a:t>her</a:t>
            </a:r>
            <a:r>
              <a:rPr lang="en-US" altLang="en-US" sz="2600" dirty="0"/>
              <a:t> public key</a:t>
            </a:r>
          </a:p>
          <a:p>
            <a:pPr lvl="1"/>
            <a:r>
              <a:rPr lang="en-US" altLang="en-US" sz="2600" dirty="0"/>
              <a:t>This is a hard problem… Often solved using public-key certificates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3DE38-99C2-48B1-C994-348C89A9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5">
            <a:extLst>
              <a:ext uri="{FF2B5EF4-FFF2-40B4-BE49-F238E27FC236}">
                <a16:creationId xmlns:a16="http://schemas.microsoft.com/office/drawing/2014/main" id="{B541A5EC-9E42-68C2-DC65-594AEA92AB90}"/>
              </a:ext>
            </a:extLst>
          </p:cNvPr>
          <p:cNvSpPr txBox="1">
            <a:spLocks/>
          </p:cNvSpPr>
          <p:nvPr/>
        </p:nvSpPr>
        <p:spPr>
          <a:xfrm>
            <a:off x="1271464" y="-13808"/>
            <a:ext cx="7139647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Example</a:t>
            </a:r>
            <a:endParaRPr lang="en-US" sz="3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rivk_to_pubK_to_addressA">
            <a:extLst>
              <a:ext uri="{FF2B5EF4-FFF2-40B4-BE49-F238E27FC236}">
                <a16:creationId xmlns:a16="http://schemas.microsoft.com/office/drawing/2014/main" id="{101C5DDE-444B-B6BA-15D1-F14C2387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268760"/>
            <a:ext cx="11665296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5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6B884-CC0D-CAB4-0D17-26A73B4D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5">
            <a:extLst>
              <a:ext uri="{FF2B5EF4-FFF2-40B4-BE49-F238E27FC236}">
                <a16:creationId xmlns:a16="http://schemas.microsoft.com/office/drawing/2014/main" id="{7C94968F-5168-508B-B979-366547239C6C}"/>
              </a:ext>
            </a:extLst>
          </p:cNvPr>
          <p:cNvSpPr txBox="1">
            <a:spLocks/>
          </p:cNvSpPr>
          <p:nvPr/>
        </p:nvSpPr>
        <p:spPr>
          <a:xfrm>
            <a:off x="1271464" y="-13808"/>
            <a:ext cx="7139647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Example</a:t>
            </a:r>
            <a:endParaRPr lang="en-US" sz="3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pubkey_to_address">
            <a:extLst>
              <a:ext uri="{FF2B5EF4-FFF2-40B4-BE49-F238E27FC236}">
                <a16:creationId xmlns:a16="http://schemas.microsoft.com/office/drawing/2014/main" id="{F259667F-E09F-8EB6-92B1-E2B7EBB7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3" y="733905"/>
            <a:ext cx="9505056" cy="5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5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28116"/>
            <a:ext cx="7560840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Public-Key Cryptosystems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428" y="980728"/>
            <a:ext cx="10297144" cy="5277140"/>
          </a:xfr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A public-key encryption scheme has six ingredients: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200" b="1" dirty="0"/>
              <a:t>Plaintext</a:t>
            </a:r>
            <a:endParaRPr lang="en-US" sz="2200" b="1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200" dirty="0"/>
              <a:t>The readable message or data that is fed into the algorithm as input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200" b="1" dirty="0"/>
              <a:t>Encryption algorithm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200" dirty="0"/>
              <a:t>Performs various </a:t>
            </a:r>
            <a:r>
              <a:rPr lang="en-AU" sz="2200" dirty="0" err="1"/>
              <a:t>transforma-tions</a:t>
            </a:r>
            <a:r>
              <a:rPr lang="en-AU" sz="2200" dirty="0"/>
              <a:t> on the plaintext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200" b="1" dirty="0"/>
              <a:t>Public key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200" dirty="0"/>
              <a:t>Used for encryption or decryption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200" b="1" dirty="0"/>
              <a:t>Private key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200" dirty="0"/>
              <a:t>Used for encryption or decryption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200" b="1" dirty="0" err="1"/>
              <a:t>Ciphertext</a:t>
            </a:r>
            <a:endParaRPr lang="en-AU" sz="2200" b="1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200" dirty="0"/>
              <a:t>The scrambled message produced as output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200" b="1" dirty="0"/>
              <a:t>Decryption algorithm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200" dirty="0"/>
              <a:t>Accepts the </a:t>
            </a:r>
            <a:r>
              <a:rPr lang="en-AU" sz="2200" dirty="0" err="1"/>
              <a:t>ciphertext</a:t>
            </a:r>
            <a:r>
              <a:rPr lang="en-AU" sz="2200" dirty="0"/>
              <a:t> and the matching key and produces the original plaintext</a:t>
            </a:r>
          </a:p>
        </p:txBody>
      </p:sp>
    </p:spTree>
    <p:extLst>
      <p:ext uri="{BB962C8B-B14F-4D97-AF65-F5344CB8AC3E}">
        <p14:creationId xmlns:p14="http://schemas.microsoft.com/office/powerpoint/2010/main" val="123841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 dirty="0">
                <a:ea typeface="ヒラギノ角ゴ Pro W3" charset="-128"/>
              </a:rPr>
              <a:t>Public-Key Cryptosystem: Confidentiality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9761" y="857194"/>
            <a:ext cx="8229600" cy="46165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Public-Key Cryptosystem: Confidentiality</a:t>
            </a:r>
          </a:p>
        </p:txBody>
      </p:sp>
      <p:pic>
        <p:nvPicPr>
          <p:cNvPr id="7" name="Picture 2" descr="Within Source A, X is sent from message source to encryption algorithm, which receives input P U sub b from key pair source under destination B. From the algorithm, Y=E[P U sub b, X) is sent to decryption algorithm within destination B, which receives input P R sub b from the same key pair source, and then X=D[P R sub b, Y] is sent to destination. Output from the encryption algorithm is also sent to cryptanalyst, which also receives input from the key pair source, producing outputs X hat and P hat R sub b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724136" y="1590652"/>
            <a:ext cx="8733828" cy="486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07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130105"/>
            <a:ext cx="9145016" cy="584765"/>
          </a:xfrm>
        </p:spPr>
        <p:txBody>
          <a:bodyPr wrap="square">
            <a:spAutoFit/>
          </a:bodyPr>
          <a:lstStyle/>
          <a:p>
            <a:r>
              <a:rPr lang="en-US" altLang="en-US" sz="3200" dirty="0">
                <a:ea typeface="ヒラギノ角ゴ Pro W3" charset="-128"/>
              </a:rPr>
              <a:t>Public-Key Cryptosystem: Data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3392" y="892141"/>
            <a:ext cx="8229600" cy="46165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Public-Key Cryptosystem: Authentication</a:t>
            </a:r>
          </a:p>
        </p:txBody>
      </p:sp>
      <p:pic>
        <p:nvPicPr>
          <p:cNvPr id="7" name="Picture 2" descr="Within Source A, X is sent from message source to encryption algorithm, which receives input P R sub a from key pair source under source A. From the algorithm, Y=E[P R sub a, X) is sent to decryption algorithm within destination B, which receives input P U sub a from the same key pair source, and then X=D[P U sub a, Y] is sent to destination. Output from the encryption algorithm is also sent to cryptanalyst, which also receives input from the key pair source, producing output P hat R sub a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601356" y="1353797"/>
            <a:ext cx="9059137" cy="508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24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15113"/>
            <a:ext cx="11305256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+mj-lt"/>
                <a:ea typeface="ヒラギノ角ゴ Pro W3" charset="-128"/>
              </a:rPr>
              <a:t>Public-Key Cryptosystem: Authentication and Secrecy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400" y="967145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Public-Key Cryptosystem: Authentication and Secrecy</a:t>
            </a:r>
          </a:p>
        </p:txBody>
      </p:sp>
      <p:pic>
        <p:nvPicPr>
          <p:cNvPr id="7" name="Picture 2" descr="Within Source A, X is sent from message source to encryption algorithm, which receives input P R sub a from key pair source under source A, and then Y is sent to second encryption algorithm, receiving input P U sub b from key pair source under destination B. From this last algorithm, Y=Z is sent to decryption algorithm within destination B, which receives input P R sub b from the key pair source under destination B, and then Y is sent to a second decryption algorithm, receiving input P U sub a from key pair source under source A and producing output X to message destination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981200" y="1504196"/>
            <a:ext cx="9299376" cy="491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802381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5FAB561DC6A47A0A98BAA6919695E" ma:contentTypeVersion="0" ma:contentTypeDescription="Create a new document." ma:contentTypeScope="" ma:versionID="b8f26d002aa7e94ba06ed7ebdaf35a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1D2B79-9D7F-4AFA-A5F9-B490BAE1F27F}"/>
</file>

<file path=customXml/itemProps2.xml><?xml version="1.0" encoding="utf-8"?>
<ds:datastoreItem xmlns:ds="http://schemas.openxmlformats.org/officeDocument/2006/customXml" ds:itemID="{A88DD512-DE89-4AB0-BBB6-6F389255D6FC}"/>
</file>

<file path=customXml/itemProps3.xml><?xml version="1.0" encoding="utf-8"?>
<ds:datastoreItem xmlns:ds="http://schemas.openxmlformats.org/officeDocument/2006/customXml" ds:itemID="{0AC88274-996D-424B-9307-D353FD9C15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2976</Words>
  <Application>Microsoft Office PowerPoint</Application>
  <PresentationFormat>Widescreen</PresentationFormat>
  <Paragraphs>404</Paragraphs>
  <Slides>32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ＭＳ Ｐゴシック</vt:lpstr>
      <vt:lpstr>宋体</vt:lpstr>
      <vt:lpstr>Arial</vt:lpstr>
      <vt:lpstr>Cambria Math</vt:lpstr>
      <vt:lpstr>Segoe UI</vt:lpstr>
      <vt:lpstr>Symbol</vt:lpstr>
      <vt:lpstr>Tahoma</vt:lpstr>
      <vt:lpstr>Times</vt:lpstr>
      <vt:lpstr>Times New Roman</vt:lpstr>
      <vt:lpstr>Wingdings</vt:lpstr>
      <vt:lpstr>ヒラギノ角ゴ Pro W3</vt:lpstr>
      <vt:lpstr>2_Standarddesign</vt:lpstr>
      <vt:lpstr>Equation</vt:lpstr>
      <vt:lpstr>CMP5329-Cyber Security</vt:lpstr>
      <vt:lpstr>PowerPoint Presentation</vt:lpstr>
      <vt:lpstr>PowerPoint Presentation</vt:lpstr>
      <vt:lpstr>PowerPoint Presentation</vt:lpstr>
      <vt:lpstr>PowerPoint Presentation</vt:lpstr>
      <vt:lpstr>Public-Key Cryptosystems</vt:lpstr>
      <vt:lpstr>Public-Key Cryptosystem: Confidentiality</vt:lpstr>
      <vt:lpstr>Public-Key Cryptosystem: Data Authentication</vt:lpstr>
      <vt:lpstr>Public-Key Cryptosystem: Authentication and Secrecy</vt:lpstr>
      <vt:lpstr>Prime factorization problem</vt:lpstr>
      <vt:lpstr>The R S A Algorithm</vt:lpstr>
      <vt:lpstr>R S A Algorithm</vt:lpstr>
      <vt:lpstr>Algorithm Requirements</vt:lpstr>
      <vt:lpstr>R S A Processing of Multiple Blocks</vt:lpstr>
      <vt:lpstr>PowerPoint Presentation</vt:lpstr>
      <vt:lpstr>RSA: Confidentiality</vt:lpstr>
      <vt:lpstr>RSA: Authentication</vt:lpstr>
      <vt:lpstr>RSA: Authentication and Secrecy</vt:lpstr>
      <vt:lpstr>Encryption Using Optimal Asymmetric Encryption Padding (O A E P)</vt:lpstr>
      <vt:lpstr>Outline</vt:lpstr>
      <vt:lpstr>Discrete Logarithm problem</vt:lpstr>
      <vt:lpstr>Outline</vt:lpstr>
      <vt:lpstr> ElGamal cipher</vt:lpstr>
      <vt:lpstr>ElGamal cipher</vt:lpstr>
      <vt:lpstr>ElGamal cipher</vt:lpstr>
      <vt:lpstr>Outline</vt:lpstr>
      <vt:lpstr>Diffie-Hellman key exchange</vt:lpstr>
      <vt:lpstr>Diffie-Hellman exchange Protocol (DHE)</vt:lpstr>
      <vt:lpstr>Why Is Diffie-Hellman Secure?</vt:lpstr>
      <vt:lpstr>Properties of Diffie-Hellman</vt:lpstr>
      <vt:lpstr>Man-in-the middle attacks the DHE</vt:lpstr>
      <vt:lpstr>Advantages of Pblic-Key Crypto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728</cp:revision>
  <cp:lastPrinted>1999-07-26T11:07:16Z</cp:lastPrinted>
  <dcterms:created xsi:type="dcterms:W3CDTF">1999-06-21T09:15:32Z</dcterms:created>
  <dcterms:modified xsi:type="dcterms:W3CDTF">2024-10-17T12:51:33Z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0x010100AFE5FAB561DC6A47A0A98BAA6919695E</vt:lpwstr>
  </property>
</Properties>
</file>